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313" r:id="rId2"/>
    <p:sldId id="312" r:id="rId3"/>
    <p:sldId id="314" r:id="rId4"/>
    <p:sldId id="315" r:id="rId5"/>
    <p:sldId id="387" r:id="rId6"/>
    <p:sldId id="388" r:id="rId7"/>
    <p:sldId id="389" r:id="rId8"/>
    <p:sldId id="390" r:id="rId9"/>
    <p:sldId id="393" r:id="rId10"/>
    <p:sldId id="357" r:id="rId11"/>
    <p:sldId id="356" r:id="rId12"/>
    <p:sldId id="358" r:id="rId13"/>
    <p:sldId id="396" r:id="rId14"/>
    <p:sldId id="397" r:id="rId15"/>
    <p:sldId id="365" r:id="rId16"/>
    <p:sldId id="398" r:id="rId17"/>
    <p:sldId id="395" r:id="rId18"/>
    <p:sldId id="399" r:id="rId19"/>
    <p:sldId id="363" r:id="rId20"/>
    <p:sldId id="394" r:id="rId21"/>
    <p:sldId id="385"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F"/>
    <a:srgbClr val="1A2A69"/>
    <a:srgbClr val="F6F7E7"/>
    <a:srgbClr val="F3F4E4"/>
    <a:srgbClr val="12937E"/>
    <a:srgbClr val="909304"/>
    <a:srgbClr val="1C98D5"/>
    <a:srgbClr val="D4FF28"/>
    <a:srgbClr val="DE3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84615" autoAdjust="0"/>
  </p:normalViewPr>
  <p:slideViewPr>
    <p:cSldViewPr snapToGrid="0" snapToObjects="1">
      <p:cViewPr>
        <p:scale>
          <a:sx n="88" d="100"/>
          <a:sy n="88" d="100"/>
        </p:scale>
        <p:origin x="-684" y="-186"/>
      </p:cViewPr>
      <p:guideLst>
        <p:guide orient="horz" pos="2160"/>
        <p:guide pos="2880"/>
      </p:guideLst>
    </p:cSldViewPr>
  </p:slideViewPr>
  <p:outlineViewPr>
    <p:cViewPr>
      <p:scale>
        <a:sx n="33" d="100"/>
        <a:sy n="33" d="100"/>
      </p:scale>
      <p:origin x="0" y="1093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8CDA860-BF36-4CF7-AD07-9782675AECF0}" type="datetime1">
              <a:rPr lang="en-US"/>
              <a:pPr/>
              <a:t>8/31/2015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a:t>© The University of Edinburgh</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F39CCE-2219-43B7-B467-9F9CBA42BD2D}" type="slidenum">
              <a:rPr lang="en-US"/>
              <a:pPr/>
              <a:t>‹#›</a:t>
            </a:fld>
            <a:endParaRPr lang="en-US"/>
          </a:p>
        </p:txBody>
      </p:sp>
    </p:spTree>
    <p:extLst>
      <p:ext uri="{BB962C8B-B14F-4D97-AF65-F5344CB8AC3E}">
        <p14:creationId xmlns:p14="http://schemas.microsoft.com/office/powerpoint/2010/main" val="162619900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B927E60-04AD-4A7B-BF7A-CD89556A3E6E}" type="datetime1">
              <a:rPr lang="en-US"/>
              <a:pPr/>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a:t>© The University of Edinburgh</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CF3D30-D03E-4A2D-A103-350296EB2AC1}" type="slidenum">
              <a:rPr lang="en-US"/>
              <a:pPr/>
              <a:t>‹#›</a:t>
            </a:fld>
            <a:endParaRPr lang="en-US"/>
          </a:p>
        </p:txBody>
      </p:sp>
    </p:spTree>
    <p:extLst>
      <p:ext uri="{BB962C8B-B14F-4D97-AF65-F5344CB8AC3E}">
        <p14:creationId xmlns:p14="http://schemas.microsoft.com/office/powerpoint/2010/main" val="4092663374"/>
      </p:ext>
    </p:extLst>
  </p:cSld>
  <p:clrMap bg1="lt1" tx1="dk1" bg2="lt2" tx2="dk2" accent1="accent1" accent2="accent2" accent3="accent3" accent4="accent4" accent5="accent5" accent6="accent6" hlink="hlink" folHlink="folHlink"/>
  <p:hf sldNum="0"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44054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slides that</a:t>
            </a:r>
            <a:r>
              <a:rPr lang="en-GB" baseline="0" dirty="0" smtClean="0"/>
              <a:t> follow are further examples that you can adapt</a:t>
            </a:r>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128770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a:solidFill>
                  <a:prstClr val="black"/>
                </a:solidFill>
              </a:rPr>
              <a:t>© The University of Edinburgh</a:t>
            </a:r>
          </a:p>
        </p:txBody>
      </p:sp>
    </p:spTree>
    <p:extLst>
      <p:ext uri="{BB962C8B-B14F-4D97-AF65-F5344CB8AC3E}">
        <p14:creationId xmlns:p14="http://schemas.microsoft.com/office/powerpoint/2010/main" val="44054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96753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GB" b="1" dirty="0" smtClean="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a:solidFill>
                  <a:prstClr val="black"/>
                </a:solidFill>
              </a:rPr>
              <a:t>© The University of Edinburgh</a:t>
            </a:r>
          </a:p>
        </p:txBody>
      </p:sp>
    </p:spTree>
    <p:extLst>
      <p:ext uri="{BB962C8B-B14F-4D97-AF65-F5344CB8AC3E}">
        <p14:creationId xmlns:p14="http://schemas.microsoft.com/office/powerpoint/2010/main" val="4405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5</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r>
              <a:rPr lang="en-GB" altLang="en-US" b="1" dirty="0"/>
              <a:t>This slide contains an animation or narration. Press the play button to view it.</a:t>
            </a:r>
            <a:endParaRPr lang="en-GB" altLang="en-US" dirty="0"/>
          </a:p>
          <a:p>
            <a:r>
              <a:rPr lang="en-GB" altLang="en-US" b="1" dirty="0"/>
              <a:t>Voice over:</a:t>
            </a:r>
            <a:r>
              <a:rPr lang="en-GB" altLang="en-US" dirty="0"/>
              <a:t> In the previous lecture on neurophysiological techniques we focused on recording neurons ‘directly’ – or at least recording the electrical or magnetic changes accompanying their electrochemical means of communication</a:t>
            </a:r>
            <a:r>
              <a:rPr lang="en-GB" altLang="en-US" dirty="0" smtClean="0"/>
              <a:t>. Here we will look at techniques</a:t>
            </a:r>
            <a:r>
              <a:rPr lang="en-GB" altLang="en-US" baseline="0" dirty="0" smtClean="0"/>
              <a:t> that exploit </a:t>
            </a:r>
            <a:r>
              <a:rPr lang="en-GB" altLang="en-US" baseline="0" dirty="0" smtClean="0"/>
              <a:t>neuronal metabolism and in particular </a:t>
            </a:r>
            <a:r>
              <a:rPr lang="en-GB" altLang="en-US" dirty="0" smtClean="0"/>
              <a:t>the </a:t>
            </a:r>
            <a:r>
              <a:rPr lang="en-GB" altLang="en-US" dirty="0" smtClean="0"/>
              <a:t>brain dependence on </a:t>
            </a:r>
            <a:r>
              <a:rPr lang="en-GB" altLang="en-US" dirty="0"/>
              <a:t>glucose and oxygen delivered through the </a:t>
            </a:r>
            <a:r>
              <a:rPr lang="en-GB" altLang="en-US" dirty="0" smtClean="0"/>
              <a:t>vascular system.</a:t>
            </a:r>
          </a:p>
          <a:p>
            <a:endParaRPr lang="en-GB" altLang="en-US" dirty="0" smtClean="0"/>
          </a:p>
          <a:p>
            <a:r>
              <a:rPr lang="en-GB" altLang="en-US" dirty="0" smtClean="0"/>
              <a:t>The brain weights </a:t>
            </a:r>
            <a:r>
              <a:rPr lang="en-GB" altLang="en-US" dirty="0" smtClean="0"/>
              <a:t>about</a:t>
            </a:r>
            <a:r>
              <a:rPr lang="en-GB" altLang="en-US" baseline="0" dirty="0" smtClean="0"/>
              <a:t> 1.4Kg, that is </a:t>
            </a:r>
            <a:r>
              <a:rPr lang="en-GB" altLang="en-US" dirty="0" smtClean="0"/>
              <a:t>only </a:t>
            </a:r>
            <a:r>
              <a:rPr lang="en-GB" altLang="en-US" dirty="0" smtClean="0"/>
              <a:t>2% of the total body mass, yet it consumes 20% of the whole blood oxygen, and 900mg of glucose per minute. </a:t>
            </a:r>
            <a:r>
              <a:rPr lang="en-GB" altLang="en-US" sz="1200" dirty="0" smtClean="0">
                <a:solidFill>
                  <a:srgbClr val="FFFFFF"/>
                </a:solidFill>
                <a:latin typeface="Arial" charset="0"/>
              </a:rPr>
              <a:t>This extraordinary consumption </a:t>
            </a:r>
            <a:r>
              <a:rPr lang="en-GB" altLang="en-US" sz="1200" dirty="0" smtClean="0">
                <a:solidFill>
                  <a:srgbClr val="FFFFFF"/>
                </a:solidFill>
                <a:latin typeface="Arial" charset="0"/>
              </a:rPr>
              <a:t>of oxygen and glucose is </a:t>
            </a:r>
            <a:r>
              <a:rPr lang="en-GB" altLang="en-US" sz="1200" dirty="0" smtClean="0">
                <a:solidFill>
                  <a:srgbClr val="FFFFFF"/>
                </a:solidFill>
                <a:latin typeface="Arial" charset="0"/>
              </a:rPr>
              <a:t>explained by the absence of energetic reserve in the brain which ‘burns’ from 30 </a:t>
            </a:r>
            <a:r>
              <a:rPr lang="en-GB" altLang="en-US" sz="1200" kern="1200" dirty="0" smtClean="0">
                <a:solidFill>
                  <a:srgbClr val="FFFFFF"/>
                </a:solidFill>
                <a:latin typeface="+mn-lt"/>
                <a:ea typeface="ＭＳ Ｐゴシック" charset="-128"/>
                <a:cs typeface="ＭＳ Ｐゴシック" charset="-128"/>
              </a:rPr>
              <a:t>to 50 micro-</a:t>
            </a:r>
            <a:r>
              <a:rPr lang="en-GB" altLang="en-US" sz="1200" kern="1200" dirty="0" err="1" smtClean="0">
                <a:solidFill>
                  <a:srgbClr val="FFFFFF"/>
                </a:solidFill>
                <a:latin typeface="+mn-lt"/>
                <a:ea typeface="ＭＳ Ｐゴシック" charset="-128"/>
                <a:cs typeface="ＭＳ Ｐゴシック" charset="-128"/>
              </a:rPr>
              <a:t>mol</a:t>
            </a:r>
            <a:r>
              <a:rPr lang="en-GB" altLang="en-US" sz="1200" kern="1200" dirty="0" smtClean="0">
                <a:solidFill>
                  <a:srgbClr val="FFFFFF"/>
                </a:solidFill>
                <a:latin typeface="+mn-lt"/>
                <a:ea typeface="ＭＳ Ｐゴシック" charset="-128"/>
                <a:cs typeface="ＭＳ Ｐゴシック" charset="-128"/>
              </a:rPr>
              <a:t> of ATP every min per gram of tissue.</a:t>
            </a:r>
            <a:endParaRPr lang="en-GB"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5B63F-C3C3-4ED0-A28F-923FD7DD3DE8}" type="slidenum">
              <a:rPr lang="en-US" altLang="en-US"/>
              <a:pPr/>
              <a:t>6</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GB" altLang="en-US" b="1" dirty="0"/>
              <a:t>This slide contains an animation or narration. Press the play button to view it.</a:t>
            </a:r>
            <a:endParaRPr lang="en-GB" altLang="en-US" dirty="0"/>
          </a:p>
          <a:p>
            <a:r>
              <a:rPr lang="en-GB" altLang="en-US" b="1" dirty="0"/>
              <a:t>Voice over</a:t>
            </a:r>
            <a:r>
              <a:rPr lang="en-GB" altLang="en-US" dirty="0"/>
              <a:t>: Positron Emission Tomography was one of the first techniques to be used in both animals and humans to exploit the links between neuronal activity and metabolism to study brain function. While PET technology had been used with limited success since the late 1930s, major advances in the technique had to wait until the 1960s, where animal experiments which allowed the technique to be refined and eventually applied to the study of human brain function were performed. The first commercial PET scanner was manufactured in 1975. </a:t>
            </a:r>
            <a:endParaRPr lang="en-GB" altLang="en-US" dirty="0" smtClean="0"/>
          </a:p>
          <a:p>
            <a:endParaRPr lang="en-GB" altLang="en-US" dirty="0" smtClean="0"/>
          </a:p>
          <a:p>
            <a:r>
              <a:rPr lang="en-GB" altLang="en-US" dirty="0" smtClean="0"/>
              <a:t>In a typical PET protocol</a:t>
            </a:r>
            <a:r>
              <a:rPr lang="en-GB" altLang="en-US" baseline="0" dirty="0" smtClean="0"/>
              <a:t>, subjects are 1</a:t>
            </a:r>
            <a:r>
              <a:rPr lang="en-GB" altLang="en-US" baseline="30000" dirty="0" smtClean="0"/>
              <a:t>st</a:t>
            </a:r>
            <a:r>
              <a:rPr lang="en-GB" altLang="en-US" baseline="0" dirty="0" smtClean="0"/>
              <a:t> injected with radioactive water. Since neurons consumes lots of oxygen, the radioactive oxygen (from the water injection) accumulates in the brain. While it accumulates everywhere, it is proportional with the local blood flow and therefore the greater the blood flow </a:t>
            </a:r>
            <a:r>
              <a:rPr lang="en-GB" altLang="en-US" sz="1200" dirty="0" smtClean="0">
                <a:solidFill>
                  <a:srgbClr val="FFFFFF"/>
                </a:solidFill>
                <a:latin typeface="Arial" charset="0"/>
              </a:rPr>
              <a:t>(due to increase local neuronal activity), the </a:t>
            </a:r>
            <a:r>
              <a:rPr lang="en-GB" altLang="en-US" sz="1200" b="0" dirty="0" smtClean="0">
                <a:solidFill>
                  <a:srgbClr val="FFFFFF"/>
                </a:solidFill>
                <a:latin typeface="Arial" charset="0"/>
              </a:rPr>
              <a:t>greater  </a:t>
            </a:r>
            <a:r>
              <a:rPr lang="en-GB" altLang="en-US" sz="1200" dirty="0" smtClean="0">
                <a:solidFill>
                  <a:srgbClr val="FFFFFF"/>
                </a:solidFill>
                <a:latin typeface="Arial" charset="0"/>
              </a:rPr>
              <a:t>the radioactive count-rate in specific brain areas. </a:t>
            </a:r>
          </a:p>
          <a:p>
            <a:endParaRPr lang="en-GB" altLang="en-US" sz="1200" dirty="0" smtClean="0">
              <a:solidFill>
                <a:srgbClr val="FFFFFF"/>
              </a:solidFill>
              <a:latin typeface="Arial" charset="0"/>
            </a:endParaRPr>
          </a:p>
          <a:p>
            <a:r>
              <a:rPr lang="en-GB" altLang="en-US" sz="1200" dirty="0" smtClean="0">
                <a:solidFill>
                  <a:srgbClr val="FFFFFF"/>
                </a:solidFill>
                <a:latin typeface="Arial" charset="0"/>
              </a:rPr>
              <a:t>Water is used because it decays rapidly giving functional PET imaging a</a:t>
            </a:r>
            <a:r>
              <a:rPr lang="en-GB" altLang="en-US" sz="1200" baseline="0" dirty="0" smtClean="0">
                <a:solidFill>
                  <a:srgbClr val="FFFFFF"/>
                </a:solidFill>
                <a:latin typeface="Arial" charset="0"/>
              </a:rPr>
              <a:t> temporal resolution of ~2 min and a spatial resolution of 10 mm. This short half life makes water the best tracer </a:t>
            </a:r>
            <a:r>
              <a:rPr lang="en-GB" altLang="en-US" sz="2000" dirty="0" smtClean="0">
                <a:solidFill>
                  <a:srgbClr val="FFFFFF"/>
                </a:solidFill>
                <a:latin typeface="Arial" charset="0"/>
              </a:rPr>
              <a:t>for functional experiments as it allows several observations (typically blocks of activations) to be made in a shorter time period</a:t>
            </a:r>
            <a:r>
              <a:rPr lang="en-GB" altLang="en-US" sz="2000" b="1" dirty="0" smtClean="0">
                <a:solidFill>
                  <a:srgbClr val="FFFFFF"/>
                </a:solidFill>
                <a:latin typeface="Arial" charset="0"/>
              </a:rPr>
              <a:t> </a:t>
            </a:r>
            <a:endParaRPr lang="en-US" altLang="en-US" sz="2000" b="1" dirty="0">
              <a:solidFill>
                <a:srgbClr val="FFFFFF"/>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7552A-383E-42A0-A0EA-78B4A9EFD5DA}" type="slidenum">
              <a:rPr lang="en-US" altLang="en-US"/>
              <a:pPr/>
              <a:t>7</a:t>
            </a:fld>
            <a:endParaRPr lang="en-US" alt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en-GB" altLang="en-US" b="1" dirty="0"/>
              <a:t>This slide contains an animation or narration. Press the play button to view it.</a:t>
            </a:r>
            <a:endParaRPr lang="en-GB" altLang="en-US" dirty="0"/>
          </a:p>
          <a:p>
            <a:r>
              <a:rPr lang="en-GB" altLang="en-US" b="1" dirty="0"/>
              <a:t>Voice over</a:t>
            </a:r>
            <a:r>
              <a:rPr lang="en-GB" altLang="en-US" dirty="0"/>
              <a:t>: PET works by having a ring of gamma ray (radiation) detectors around the subjects head. In the subject’s brain, the injected radioisotope </a:t>
            </a:r>
            <a:r>
              <a:rPr lang="en-GB" altLang="en-US" dirty="0" smtClean="0"/>
              <a:t>(</a:t>
            </a:r>
            <a:r>
              <a:rPr lang="en-GB" altLang="en-US" dirty="0" err="1" smtClean="0"/>
              <a:t>ie</a:t>
            </a:r>
            <a:r>
              <a:rPr lang="en-GB" altLang="en-US" dirty="0" smtClean="0"/>
              <a:t> radioactive oxygen) will </a:t>
            </a:r>
            <a:r>
              <a:rPr lang="en-GB" altLang="en-US" dirty="0"/>
              <a:t>undergo radioactive decay and emits </a:t>
            </a:r>
            <a:r>
              <a:rPr lang="en-GB" altLang="en-US" dirty="0" smtClean="0"/>
              <a:t>positrons, which are positively charged subatomic </a:t>
            </a:r>
            <a:r>
              <a:rPr lang="en-GB" altLang="en-US" dirty="0"/>
              <a:t>particles. The positrons </a:t>
            </a:r>
            <a:r>
              <a:rPr lang="en-GB" altLang="en-US" dirty="0" smtClean="0"/>
              <a:t>typically pass </a:t>
            </a:r>
            <a:r>
              <a:rPr lang="en-GB" altLang="en-US" dirty="0"/>
              <a:t>a </a:t>
            </a:r>
            <a:r>
              <a:rPr lang="en-GB" altLang="en-US" dirty="0" smtClean="0"/>
              <a:t>very short </a:t>
            </a:r>
            <a:r>
              <a:rPr lang="en-GB" altLang="en-US" dirty="0"/>
              <a:t>distance through </a:t>
            </a:r>
            <a:r>
              <a:rPr lang="en-GB" altLang="en-US" dirty="0" smtClean="0"/>
              <a:t>the brain </a:t>
            </a:r>
            <a:r>
              <a:rPr lang="en-GB" altLang="en-US" dirty="0"/>
              <a:t>tissue </a:t>
            </a:r>
            <a:r>
              <a:rPr lang="en-GB" altLang="en-US" dirty="0" smtClean="0"/>
              <a:t>before colliding </a:t>
            </a:r>
            <a:r>
              <a:rPr lang="en-GB" altLang="en-US" dirty="0"/>
              <a:t>with an electron </a:t>
            </a:r>
            <a:r>
              <a:rPr lang="en-GB" altLang="en-US" dirty="0" smtClean="0"/>
              <a:t>(a negatively charged subatomic participle) in </a:t>
            </a:r>
            <a:r>
              <a:rPr lang="en-GB" altLang="en-US" dirty="0"/>
              <a:t>the outer shell of a nearby atom. </a:t>
            </a:r>
            <a:r>
              <a:rPr lang="en-GB" altLang="en-US" dirty="0" smtClean="0"/>
              <a:t>This </a:t>
            </a:r>
            <a:r>
              <a:rPr lang="en-GB" altLang="en-US" dirty="0"/>
              <a:t>collision </a:t>
            </a:r>
            <a:r>
              <a:rPr lang="en-GB" altLang="en-US" dirty="0" smtClean="0"/>
              <a:t>annihilates the particles and the corresponding energy is released as two </a:t>
            </a:r>
            <a:r>
              <a:rPr lang="en-GB" altLang="en-US" dirty="0"/>
              <a:t>gamma </a:t>
            </a:r>
            <a:r>
              <a:rPr lang="en-GB" altLang="en-US" dirty="0" smtClean="0"/>
              <a:t>rays, </a:t>
            </a:r>
            <a:r>
              <a:rPr lang="en-GB" altLang="en-US" dirty="0"/>
              <a:t>which are emitted </a:t>
            </a:r>
            <a:r>
              <a:rPr lang="en-GB" altLang="en-US" dirty="0" smtClean="0"/>
              <a:t>perpendicular </a:t>
            </a:r>
            <a:r>
              <a:rPr lang="en-GB" altLang="en-US" dirty="0"/>
              <a:t>to the initial collision. </a:t>
            </a:r>
            <a:r>
              <a:rPr lang="en-GB" altLang="en-US" dirty="0" smtClean="0"/>
              <a:t> Some </a:t>
            </a:r>
            <a:r>
              <a:rPr lang="en-GB" altLang="en-US" dirty="0"/>
              <a:t>of these </a:t>
            </a:r>
            <a:r>
              <a:rPr lang="en-GB" altLang="en-US" dirty="0" smtClean="0"/>
              <a:t>gamma rays are </a:t>
            </a:r>
            <a:r>
              <a:rPr lang="en-GB" altLang="en-US" dirty="0"/>
              <a:t>detected by the ring of </a:t>
            </a:r>
            <a:r>
              <a:rPr lang="en-GB" altLang="en-US" dirty="0" smtClean="0"/>
              <a:t>detectors, As the simultaneous arrival at </a:t>
            </a:r>
            <a:r>
              <a:rPr lang="en-GB" altLang="en-US" dirty="0"/>
              <a:t>different opposite points are likely to have arisen from the same </a:t>
            </a:r>
            <a:r>
              <a:rPr lang="en-GB" altLang="en-US" dirty="0" smtClean="0"/>
              <a:t>collision, it pinpoints </a:t>
            </a:r>
            <a:r>
              <a:rPr lang="en-GB" altLang="en-US" dirty="0"/>
              <a:t>the position of the radioisotope. The more isotope that accumulates in a particular spot, the greater the amount of gamma rays that will be detected as coming from that spot, and this means that the position of greater blood flow in the brain can be localised.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F3198-5F2D-405F-8C7D-EA55CD9EBA06}" type="slidenum">
              <a:rPr lang="en-US" altLang="en-US"/>
              <a:pPr/>
              <a:t>8</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pPr>
              <a:lnSpc>
                <a:spcPct val="90000"/>
              </a:lnSpc>
            </a:pPr>
            <a:r>
              <a:rPr lang="en-GB" altLang="en-US" sz="900" b="1" dirty="0"/>
              <a:t>This slide contains an animation or narration. Press the play button to view it.</a:t>
            </a:r>
            <a:endParaRPr lang="en-GB" altLang="en-US" sz="900" dirty="0"/>
          </a:p>
          <a:p>
            <a:pPr>
              <a:lnSpc>
                <a:spcPct val="90000"/>
              </a:lnSpc>
            </a:pPr>
            <a:r>
              <a:rPr lang="en-GB" altLang="en-US" sz="900" b="1" dirty="0"/>
              <a:t>Voice over: </a:t>
            </a:r>
            <a:r>
              <a:rPr lang="en-GB" altLang="en-US" sz="900" dirty="0"/>
              <a:t>PET was used as the ‘Gold Standard’ for the functional neuroimaging community until the development of functional magnetic imaging (fMRI) in the early 1990s. </a:t>
            </a:r>
            <a:r>
              <a:rPr lang="en-GB" altLang="en-US" sz="900" dirty="0" smtClean="0"/>
              <a:t>fMRI </a:t>
            </a:r>
            <a:r>
              <a:rPr lang="en-GB" altLang="en-US" sz="900" dirty="0"/>
              <a:t>using </a:t>
            </a:r>
            <a:r>
              <a:rPr lang="en-GB" altLang="en-US" sz="900" dirty="0" smtClean="0"/>
              <a:t>the Blood </a:t>
            </a:r>
            <a:r>
              <a:rPr lang="en-GB" altLang="en-US" sz="900" dirty="0"/>
              <a:t>Oxygen Level Dependent (BOLD) contrast </a:t>
            </a:r>
            <a:r>
              <a:rPr lang="en-GB" altLang="en-US" sz="900" dirty="0" smtClean="0"/>
              <a:t>required </a:t>
            </a:r>
            <a:r>
              <a:rPr lang="en-GB" altLang="en-US" sz="900" dirty="0"/>
              <a:t>no exogenous tracers.</a:t>
            </a:r>
          </a:p>
          <a:p>
            <a:pPr>
              <a:lnSpc>
                <a:spcPct val="90000"/>
              </a:lnSpc>
            </a:pPr>
            <a:endParaRPr lang="en-GB" altLang="en-US" sz="900" dirty="0"/>
          </a:p>
          <a:p>
            <a:pPr>
              <a:lnSpc>
                <a:spcPct val="90000"/>
              </a:lnSpc>
            </a:pPr>
            <a:r>
              <a:rPr lang="en-GB" altLang="en-US" sz="900" dirty="0" smtClean="0"/>
              <a:t>MR </a:t>
            </a:r>
            <a:r>
              <a:rPr lang="en-GB" altLang="en-US" sz="900" dirty="0"/>
              <a:t>is very sensitive to molecules with magnetic </a:t>
            </a:r>
            <a:r>
              <a:rPr lang="en-GB" altLang="en-US" sz="900" dirty="0" smtClean="0"/>
              <a:t>properties, and turns out that </a:t>
            </a:r>
            <a:r>
              <a:rPr lang="en-GB" altLang="en-US" sz="900" dirty="0" err="1" smtClean="0"/>
              <a:t>oxyhaemoglobin</a:t>
            </a:r>
            <a:r>
              <a:rPr lang="en-GB" altLang="en-US" sz="900" dirty="0" smtClean="0"/>
              <a:t> </a:t>
            </a:r>
            <a:r>
              <a:rPr lang="en-GB" altLang="en-US" sz="900" dirty="0"/>
              <a:t>and </a:t>
            </a:r>
            <a:r>
              <a:rPr lang="en-GB" altLang="en-US" sz="900" dirty="0" err="1"/>
              <a:t>deoxyhaemoglobin</a:t>
            </a:r>
            <a:r>
              <a:rPr lang="en-GB" altLang="en-US" sz="900" dirty="0"/>
              <a:t> have different magnetic properties, so any change in the ratio of one to the other will change the amount of </a:t>
            </a:r>
            <a:r>
              <a:rPr lang="en-GB" altLang="en-US" sz="900" dirty="0" smtClean="0"/>
              <a:t>local</a:t>
            </a:r>
            <a:r>
              <a:rPr lang="en-GB" altLang="en-US" sz="900" baseline="0" dirty="0" smtClean="0"/>
              <a:t> magnetization and can thus be used as a </a:t>
            </a:r>
            <a:r>
              <a:rPr lang="en-GB" altLang="en-US" sz="900" dirty="0" smtClean="0"/>
              <a:t>contrast</a:t>
            </a:r>
            <a:r>
              <a:rPr lang="en-GB" altLang="en-US" sz="900" dirty="0"/>
              <a:t>. When neurons become active, the blood flow to the active area of brain increases, so more </a:t>
            </a:r>
            <a:r>
              <a:rPr lang="en-GB" altLang="en-US" sz="900" dirty="0" err="1"/>
              <a:t>oxyhaemoglobin</a:t>
            </a:r>
            <a:r>
              <a:rPr lang="en-GB" altLang="en-US" sz="900" dirty="0"/>
              <a:t> is delivered </a:t>
            </a:r>
            <a:r>
              <a:rPr lang="en-GB" altLang="en-US" sz="900" dirty="0" smtClean="0"/>
              <a:t>for </a:t>
            </a:r>
            <a:r>
              <a:rPr lang="en-GB" altLang="en-US" sz="900" dirty="0"/>
              <a:t>neurons </a:t>
            </a:r>
            <a:r>
              <a:rPr lang="en-GB" altLang="en-US" sz="900" dirty="0" smtClean="0"/>
              <a:t>who require </a:t>
            </a:r>
            <a:r>
              <a:rPr lang="en-GB" altLang="en-US" sz="900" dirty="0"/>
              <a:t>more </a:t>
            </a:r>
            <a:r>
              <a:rPr lang="en-GB" altLang="en-US" sz="900" dirty="0" smtClean="0"/>
              <a:t>glucose and oxygen</a:t>
            </a:r>
            <a:r>
              <a:rPr lang="en-GB" altLang="en-US" sz="900" dirty="0"/>
              <a:t>. </a:t>
            </a:r>
            <a:r>
              <a:rPr lang="en-GB" altLang="en-US" sz="900" dirty="0" smtClean="0"/>
              <a:t>As the quantity</a:t>
            </a:r>
            <a:r>
              <a:rPr lang="en-GB" altLang="en-US" sz="900" baseline="0" dirty="0" smtClean="0"/>
              <a:t> of blood flow increase a lot more than what is consumed, the ratio oxy/</a:t>
            </a:r>
            <a:r>
              <a:rPr lang="en-GB" altLang="en-US" sz="900" baseline="0" dirty="0" err="1" smtClean="0"/>
              <a:t>deoxyhaemoglobin</a:t>
            </a:r>
            <a:r>
              <a:rPr lang="en-GB" altLang="en-US" sz="900" baseline="0" dirty="0" smtClean="0"/>
              <a:t> increase in the venous system, leading to an increase in the MR signal</a:t>
            </a:r>
            <a:r>
              <a:rPr lang="en-GB" altLang="en-US" sz="900" dirty="0" smtClean="0"/>
              <a:t>. </a:t>
            </a:r>
            <a:r>
              <a:rPr lang="en-GB" altLang="en-US" sz="900" dirty="0"/>
              <a:t>These changes in blood oxygen are tiny and require complex image processing to extract the changes. This type of fMRI is the most commonly used method </a:t>
            </a:r>
            <a:r>
              <a:rPr lang="en-GB" altLang="en-US" sz="900" dirty="0" smtClean="0"/>
              <a:t>but it exist other methods than the BOLD contrast.</a:t>
            </a:r>
            <a:endParaRPr lang="en-GB" altLang="en-US" sz="900" dirty="0"/>
          </a:p>
          <a:p>
            <a:pPr>
              <a:lnSpc>
                <a:spcPct val="90000"/>
              </a:lnSpc>
            </a:pPr>
            <a:endParaRPr lang="en-GB" altLang="en-US" sz="900" dirty="0"/>
          </a:p>
          <a:p>
            <a:pPr>
              <a:lnSpc>
                <a:spcPct val="90000"/>
              </a:lnSpc>
            </a:pPr>
            <a:r>
              <a:rPr lang="en-GB" altLang="en-US" dirty="0" smtClean="0"/>
              <a:t>The </a:t>
            </a:r>
            <a:r>
              <a:rPr lang="en-GB" altLang="en-US" dirty="0"/>
              <a:t>graph on the right shows the development of BOLD signal over time in response to a very short increase in neuronal activity. Called the hemodynamic response function or </a:t>
            </a:r>
            <a:r>
              <a:rPr lang="en-GB" altLang="en-US" dirty="0" err="1"/>
              <a:t>hrf</a:t>
            </a:r>
            <a:r>
              <a:rPr lang="en-GB" altLang="en-US" dirty="0"/>
              <a:t>, this curve can be used to predict how the MR signal in individual voxels will change to differing patterns of neuronal activity. The panel at the bottom shows this principle: by using a technique called convolution, which can be thought of as smoothing a pattern of neuronal activity with the </a:t>
            </a:r>
            <a:r>
              <a:rPr lang="en-GB" altLang="en-US" dirty="0" err="1"/>
              <a:t>hrf</a:t>
            </a:r>
            <a:r>
              <a:rPr lang="en-GB" altLang="en-US" dirty="0"/>
              <a:t>, a time series can be produced. This time series </a:t>
            </a:r>
            <a:r>
              <a:rPr lang="en-GB" altLang="en-US" dirty="0" smtClean="0"/>
              <a:t>corresponds to the different stimuli presented to the subjects and is used as explanatory variable in a</a:t>
            </a:r>
            <a:r>
              <a:rPr lang="en-GB" altLang="en-US" baseline="0" dirty="0" smtClean="0"/>
              <a:t> time regression model. U</a:t>
            </a:r>
            <a:r>
              <a:rPr lang="en-GB" altLang="en-US" dirty="0" smtClean="0"/>
              <a:t>sing </a:t>
            </a:r>
            <a:r>
              <a:rPr lang="en-GB" altLang="en-US" dirty="0"/>
              <a:t>statistical </a:t>
            </a:r>
            <a:r>
              <a:rPr lang="en-GB" altLang="en-US" dirty="0" smtClean="0"/>
              <a:t>tests, </a:t>
            </a:r>
            <a:r>
              <a:rPr lang="en-GB" altLang="en-US" dirty="0"/>
              <a:t>the similarities between voxel time series and the </a:t>
            </a:r>
            <a:r>
              <a:rPr lang="en-GB" altLang="en-US" dirty="0" smtClean="0"/>
              <a:t>explanatory variable are computed</a:t>
            </a:r>
            <a:r>
              <a:rPr lang="en-GB" altLang="en-US" dirty="0"/>
              <a:t>, resulting in maps of brain function showing where in the brain voxels’ activity increased along with the experiment.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A3A41-2034-4DD0-9159-C7DEF928BC08}" type="slidenum">
              <a:rPr lang="en-US" altLang="en-US"/>
              <a:pPr/>
              <a:t>9</a:t>
            </a:fld>
            <a:endParaRPr lang="en-US" alt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r>
              <a:rPr lang="en-GB" altLang="en-US" b="1" dirty="0"/>
              <a:t>This slide contains an animation or narration. Press the play button to view it.</a:t>
            </a:r>
            <a:endParaRPr lang="en-GB" altLang="en-US" dirty="0"/>
          </a:p>
          <a:p>
            <a:r>
              <a:rPr lang="en-GB" altLang="en-US" b="1" dirty="0"/>
              <a:t>Voice Over:</a:t>
            </a:r>
            <a:r>
              <a:rPr lang="en-GB" altLang="en-US" dirty="0"/>
              <a:t> Both PET and fMRI rely upon the links between neuronal activity, neuronal metabolism, and local oxygenated blood flow to produce their images of brain activation. PET is being used less and less in the 21</a:t>
            </a:r>
            <a:r>
              <a:rPr lang="en-GB" altLang="en-US" baseline="30000" dirty="0"/>
              <a:t>st</a:t>
            </a:r>
            <a:r>
              <a:rPr lang="en-GB" altLang="en-US" dirty="0"/>
              <a:t> century as a pure ‘brain activation’ technique due to its invasiveness and cost, but </a:t>
            </a:r>
            <a:r>
              <a:rPr lang="en-GB" altLang="en-US" dirty="0" smtClean="0"/>
              <a:t>1 – there is a unique relationship between the amount of tracer and regional cerebral blood</a:t>
            </a:r>
            <a:r>
              <a:rPr lang="en-GB" altLang="en-US" baseline="0" dirty="0" smtClean="0"/>
              <a:t> flow and 2 – it </a:t>
            </a:r>
            <a:r>
              <a:rPr lang="en-GB" altLang="en-US" dirty="0" smtClean="0"/>
              <a:t>has </a:t>
            </a:r>
            <a:r>
              <a:rPr lang="en-GB" altLang="en-US" dirty="0" smtClean="0"/>
              <a:t>a unique ability to map specific </a:t>
            </a:r>
            <a:r>
              <a:rPr lang="en-GB" altLang="en-US" dirty="0"/>
              <a:t>neurotransmitters such as </a:t>
            </a:r>
            <a:r>
              <a:rPr lang="en-GB" altLang="en-US" dirty="0" smtClean="0"/>
              <a:t>dopamine</a:t>
            </a:r>
            <a:r>
              <a:rPr lang="en-GB" altLang="en-US" baseline="0" dirty="0" smtClean="0"/>
              <a:t> which can be used to study specific pathological disorders.</a:t>
            </a:r>
            <a:endParaRPr lang="en-GB" altLang="en-US" dirty="0" smtClean="0"/>
          </a:p>
          <a:p>
            <a:endParaRPr lang="en-GB" altLang="en-US" b="1" dirty="0" smtClean="0"/>
          </a:p>
          <a:p>
            <a:r>
              <a:rPr lang="en-GB" altLang="en-US" b="1" dirty="0" smtClean="0"/>
              <a:t>fMRI </a:t>
            </a:r>
            <a:r>
              <a:rPr lang="en-GB" altLang="en-US" b="0" dirty="0" smtClean="0"/>
              <a:t>is the favourite tool</a:t>
            </a:r>
            <a:r>
              <a:rPr lang="en-GB" altLang="en-US" b="0" baseline="0" dirty="0" smtClean="0"/>
              <a:t> used to study brain function because it is non invasive and has high spatial resolution – it however measures local blood oxygenation and the relationship to neural metabolism and activity is not straightforward. </a:t>
            </a:r>
            <a:endParaRPr lang="en-GB" altLang="en-US" b="1" dirty="0"/>
          </a:p>
          <a:p>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lgn="ctr">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lvl1pPr>
              <a:defRPr>
                <a:cs typeface="Arial" charset="0"/>
              </a:defRPr>
            </a:lvl1pPr>
          </a:lstStyle>
          <a:p>
            <a:fld id="{AD0F0A04-0EF8-4458-9969-662BB20DAB54}" type="datetime1">
              <a:rPr lang="en-US"/>
              <a:pPr/>
              <a:t>8/31/2015</a:t>
            </a:fld>
            <a:endParaRPr lang="en-US"/>
          </a:p>
        </p:txBody>
      </p:sp>
      <p:sp>
        <p:nvSpPr>
          <p:cNvPr id="5" name="Footer Placeholder 4"/>
          <p:cNvSpPr>
            <a:spLocks noGrp="1"/>
          </p:cNvSpPr>
          <p:nvPr>
            <p:ph type="ftr" sz="quarter" idx="11"/>
          </p:nvPr>
        </p:nvSpPr>
        <p:spPr/>
        <p:txBody>
          <a:bodyPr/>
          <a:lstStyle>
            <a:lvl1pPr>
              <a:defRPr>
                <a:latin typeface="Arial"/>
                <a:cs typeface="Aria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CD331C2-BB45-40D3-A0D5-E3555618DB3E}" type="slidenum">
              <a:rPr lang="en-US"/>
              <a:pPr/>
              <a:t>‹#›</a:t>
            </a:fld>
            <a:endParaRPr lang="en-US"/>
          </a:p>
        </p:txBody>
      </p:sp>
    </p:spTree>
    <p:extLst>
      <p:ext uri="{BB962C8B-B14F-4D97-AF65-F5344CB8AC3E}">
        <p14:creationId xmlns:p14="http://schemas.microsoft.com/office/powerpoint/2010/main" val="118025542"/>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436F85D9-5411-4767-AD49-C503A4D9D749}" type="datetime1">
              <a:rPr lang="en-US"/>
              <a:pPr/>
              <a:t>8/31/2015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07541E-C0DD-45E3-AC7C-4E444C9CFCBF}" type="slidenum">
              <a:rPr lang="en-US"/>
              <a:pPr/>
              <a:t>‹#›</a:t>
            </a:fld>
            <a:endParaRPr lang="en-US"/>
          </a:p>
        </p:txBody>
      </p:sp>
    </p:spTree>
    <p:extLst>
      <p:ext uri="{BB962C8B-B14F-4D97-AF65-F5344CB8AC3E}">
        <p14:creationId xmlns:p14="http://schemas.microsoft.com/office/powerpoint/2010/main" val="2314977322"/>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lgn="l">
              <a:defRPr/>
            </a:lvl1pPr>
          </a:lstStyle>
          <a:p>
            <a:r>
              <a:rPr lang="en-GB"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781D4F-2FBF-4909-BFBA-C4D4B5977497}" type="datetime1">
              <a:rPr lang="en-US"/>
              <a:pPr/>
              <a:t>8/31/2015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461A01-16D9-4339-A197-06E3B5A15357}" type="slidenum">
              <a:rPr lang="en-US"/>
              <a:pPr/>
              <a:t>‹#›</a:t>
            </a:fld>
            <a:endParaRPr lang="en-US"/>
          </a:p>
        </p:txBody>
      </p:sp>
    </p:spTree>
    <p:extLst>
      <p:ext uri="{BB962C8B-B14F-4D97-AF65-F5344CB8AC3E}">
        <p14:creationId xmlns:p14="http://schemas.microsoft.com/office/powerpoint/2010/main" val="291730373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lIns="86400" rIns="86400"/>
          <a:lstStyle>
            <a:lvl1pPr marL="0" indent="0" algn="l">
              <a:defRPr/>
            </a:lvl1pPr>
          </a:lstStyle>
          <a:p>
            <a:r>
              <a:rPr lang="en-GB" dirty="0" smtClean="0"/>
              <a:t>Click to edit Master title style</a:t>
            </a:r>
            <a:endParaRPr lang="en-US" dirty="0"/>
          </a:p>
        </p:txBody>
      </p:sp>
      <p:sp>
        <p:nvSpPr>
          <p:cNvPr id="3" name="Content Placeholder 2"/>
          <p:cNvSpPr>
            <a:spLocks noGrp="1"/>
          </p:cNvSpPr>
          <p:nvPr>
            <p:ph idx="1"/>
          </p:nvPr>
        </p:nvSpPr>
        <p:spPr>
          <a:noFill/>
        </p:spPr>
        <p:txBody>
          <a:bodyPr lIns="100800" rIns="100800"/>
          <a:lstStyle>
            <a:lvl1pPr>
              <a:defRPr sz="2000"/>
            </a:lvl1pPr>
            <a:lvl2pPr marL="742950" indent="-285750">
              <a:buSzPct val="75000"/>
              <a:buFont typeface="Courier New" pitchFamily="49" charset="0"/>
              <a:buChar char="o"/>
              <a:defRPr sz="1800"/>
            </a:lvl2pPr>
            <a:lvl3pPr>
              <a:defRPr sz="1600"/>
            </a:lvl3pPr>
            <a:lvl4pPr>
              <a:defRPr sz="1400"/>
            </a:lvl4pPr>
            <a:lvl5pPr>
              <a:defRPr sz="14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0083D440-75C8-4C08-AB31-D70E5FB84E66}" type="datetime1">
              <a:rPr lang="en-US"/>
              <a:pPr/>
              <a:t>8/31/2015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43795C-CC49-4792-B17F-1D393B4A85FA}" type="slidenum">
              <a:rPr lang="en-US"/>
              <a:pPr/>
              <a:t>‹#›</a:t>
            </a:fld>
            <a:endParaRPr lang="en-US"/>
          </a:p>
        </p:txBody>
      </p:sp>
    </p:spTree>
    <p:extLst>
      <p:ext uri="{BB962C8B-B14F-4D97-AF65-F5344CB8AC3E}">
        <p14:creationId xmlns:p14="http://schemas.microsoft.com/office/powerpoint/2010/main" val="1080356313"/>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890EC35C-F9E7-40C1-9F34-0888EB6DBCB9}" type="datetime1">
              <a:rPr lang="en-US"/>
              <a:pPr/>
              <a:t>8/31/2015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CA0CC7D-289F-48E6-857D-D4C6D3275C0D}" type="slidenum">
              <a:rPr lang="en-US"/>
              <a:pPr/>
              <a:t>‹#›</a:t>
            </a:fld>
            <a:endParaRPr lang="en-US"/>
          </a:p>
        </p:txBody>
      </p:sp>
    </p:spTree>
    <p:extLst>
      <p:ext uri="{BB962C8B-B14F-4D97-AF65-F5344CB8AC3E}">
        <p14:creationId xmlns:p14="http://schemas.microsoft.com/office/powerpoint/2010/main" val="344761468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A8107CE-107F-47F3-ABF7-C023524E43AF}" type="datetime1">
              <a:rPr lang="en-US"/>
              <a:pPr/>
              <a:t>8/31/2015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D8C12DB-A896-4D1A-9687-E0EA856B3725}" type="slidenum">
              <a:rPr lang="en-US"/>
              <a:pPr/>
              <a:t>‹#›</a:t>
            </a:fld>
            <a:endParaRPr lang="en-US"/>
          </a:p>
        </p:txBody>
      </p:sp>
    </p:spTree>
    <p:extLst>
      <p:ext uri="{BB962C8B-B14F-4D97-AF65-F5344CB8AC3E}">
        <p14:creationId xmlns:p14="http://schemas.microsoft.com/office/powerpoint/2010/main" val="3445548770"/>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A90F9557-430F-40FB-A22B-663EF6FD6417}" type="datetime1">
              <a:rPr lang="en-US"/>
              <a:pPr/>
              <a:t>8/31/2015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4282912-E607-43C5-8EC5-F734EC2120C5}" type="slidenum">
              <a:rPr lang="en-US"/>
              <a:pPr/>
              <a:t>‹#›</a:t>
            </a:fld>
            <a:endParaRPr lang="en-US"/>
          </a:p>
        </p:txBody>
      </p:sp>
    </p:spTree>
    <p:extLst>
      <p:ext uri="{BB962C8B-B14F-4D97-AF65-F5344CB8AC3E}">
        <p14:creationId xmlns:p14="http://schemas.microsoft.com/office/powerpoint/2010/main" val="419557991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0A55908F-E910-4F14-9752-8451B8FEA11E}" type="datetime1">
              <a:rPr lang="en-US"/>
              <a:pPr/>
              <a:t>8/31/2015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DA1B448-528D-48C4-B9D6-EC75326AEDB3}" type="slidenum">
              <a:rPr lang="en-US"/>
              <a:pPr/>
              <a:t>‹#›</a:t>
            </a:fld>
            <a:endParaRPr lang="en-US"/>
          </a:p>
        </p:txBody>
      </p:sp>
    </p:spTree>
    <p:extLst>
      <p:ext uri="{BB962C8B-B14F-4D97-AF65-F5344CB8AC3E}">
        <p14:creationId xmlns:p14="http://schemas.microsoft.com/office/powerpoint/2010/main" val="350563011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4A23A89-A2E2-433A-A8D8-F90FD57FE1EE}" type="datetime1">
              <a:rPr lang="en-US"/>
              <a:pPr/>
              <a:t>8/31/2015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8F2D546-B52B-4C0F-9BCC-4CE47722E4A4}" type="slidenum">
              <a:rPr lang="en-US"/>
              <a:pPr/>
              <a:t>‹#›</a:t>
            </a:fld>
            <a:endParaRPr lang="en-US"/>
          </a:p>
        </p:txBody>
      </p:sp>
    </p:spTree>
    <p:extLst>
      <p:ext uri="{BB962C8B-B14F-4D97-AF65-F5344CB8AC3E}">
        <p14:creationId xmlns:p14="http://schemas.microsoft.com/office/powerpoint/2010/main" val="171826900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B2E0A80-F832-4AC4-83D1-AE722FB2A047}" type="datetime1">
              <a:rPr lang="en-US"/>
              <a:pPr/>
              <a:t>8/31/2015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425FB13-4685-497B-9B08-4584AA113AB6}" type="slidenum">
              <a:rPr lang="en-US"/>
              <a:pPr/>
              <a:t>‹#›</a:t>
            </a:fld>
            <a:endParaRPr lang="en-US"/>
          </a:p>
        </p:txBody>
      </p:sp>
    </p:spTree>
    <p:extLst>
      <p:ext uri="{BB962C8B-B14F-4D97-AF65-F5344CB8AC3E}">
        <p14:creationId xmlns:p14="http://schemas.microsoft.com/office/powerpoint/2010/main" val="3160121870"/>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853AE06-A817-4505-B960-0FA02C96030D}" type="datetime1">
              <a:rPr lang="en-US"/>
              <a:pPr/>
              <a:t>8/31/2015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4D6B4FE-CB84-4676-885B-C58839DB2CCA}" type="slidenum">
              <a:rPr lang="en-US"/>
              <a:pPr/>
              <a:t>‹#›</a:t>
            </a:fld>
            <a:endParaRPr lang="en-US"/>
          </a:p>
        </p:txBody>
      </p:sp>
    </p:spTree>
    <p:extLst>
      <p:ext uri="{BB962C8B-B14F-4D97-AF65-F5344CB8AC3E}">
        <p14:creationId xmlns:p14="http://schemas.microsoft.com/office/powerpoint/2010/main" val="1530366857"/>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23845"/>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GB" dirty="0" smtClean="0"/>
              <a:t>Click to edit Master title style</a:t>
            </a:r>
            <a:endParaRPr lang="en-US" dirty="0" smtClean="0"/>
          </a:p>
        </p:txBody>
      </p:sp>
      <p:sp>
        <p:nvSpPr>
          <p:cNvPr id="1027" name="Text Placeholder 2"/>
          <p:cNvSpPr>
            <a:spLocks noGrp="1"/>
          </p:cNvSpPr>
          <p:nvPr>
            <p:ph type="body" idx="1"/>
          </p:nvPr>
        </p:nvSpPr>
        <p:spPr bwMode="auto">
          <a:xfrm>
            <a:off x="457200" y="1177160"/>
            <a:ext cx="8229600" cy="4949004"/>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475B7BD0-AA37-49EF-8D9F-B957C827007F}" type="datetime1">
              <a:rPr lang="en-US"/>
              <a:pPr/>
              <a:t>8/31/2015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528C2A4E-F2E8-4442-9A5F-B7DFFC5F1ECA}"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spd="med">
    <p:fade/>
  </p:transition>
  <p:timing>
    <p:tnLst>
      <p:par>
        <p:cTn id="1" dur="indefinite" restart="never" nodeType="tmRoot"/>
      </p:par>
    </p:tnLst>
  </p:timing>
  <p:hf sldNum="0" hdr="0" ftr="0" dt="0"/>
  <p:txStyles>
    <p:titleStyle>
      <a:lvl1pPr algn="l" defTabSz="457200" rtl="0" eaLnBrk="0" fontAlgn="base" hangingPunct="0">
        <a:spcBef>
          <a:spcPct val="0"/>
        </a:spcBef>
        <a:spcAft>
          <a:spcPct val="0"/>
        </a:spcAft>
        <a:defRPr sz="3600" b="0" kern="1200">
          <a:solidFill>
            <a:schemeClr val="tx1"/>
          </a:solidFill>
          <a:latin typeface="+mj-lt"/>
          <a:ea typeface="ＭＳ Ｐゴシック" charset="-128"/>
          <a:cs typeface="Arial Bold"/>
        </a:defRPr>
      </a:lvl1pPr>
      <a:lvl2pPr algn="ctr" defTabSz="457200" rtl="0" eaLnBrk="0" fontAlgn="base" hangingPunct="0">
        <a:spcBef>
          <a:spcPct val="0"/>
        </a:spcBef>
        <a:spcAft>
          <a:spcPct val="0"/>
        </a:spcAft>
        <a:defRPr sz="4400">
          <a:solidFill>
            <a:schemeClr val="tx1"/>
          </a:solidFill>
          <a:latin typeface="Arial Bold" charset="0"/>
          <a:ea typeface="ＭＳ Ｐゴシック" charset="-128"/>
        </a:defRPr>
      </a:lvl2pPr>
      <a:lvl3pPr algn="ctr" defTabSz="457200" rtl="0" eaLnBrk="0" fontAlgn="base" hangingPunct="0">
        <a:spcBef>
          <a:spcPct val="0"/>
        </a:spcBef>
        <a:spcAft>
          <a:spcPct val="0"/>
        </a:spcAft>
        <a:defRPr sz="4400">
          <a:solidFill>
            <a:schemeClr val="tx1"/>
          </a:solidFill>
          <a:latin typeface="Arial Bold" charset="0"/>
          <a:ea typeface="ＭＳ Ｐゴシック" charset="-128"/>
        </a:defRPr>
      </a:lvl3pPr>
      <a:lvl4pPr algn="ctr" defTabSz="457200" rtl="0" eaLnBrk="0" fontAlgn="base" hangingPunct="0">
        <a:spcBef>
          <a:spcPct val="0"/>
        </a:spcBef>
        <a:spcAft>
          <a:spcPct val="0"/>
        </a:spcAft>
        <a:defRPr sz="4400">
          <a:solidFill>
            <a:schemeClr val="tx1"/>
          </a:solidFill>
          <a:latin typeface="Arial Bold" charset="0"/>
          <a:ea typeface="ＭＳ Ｐゴシック" charset="-128"/>
        </a:defRPr>
      </a:lvl4pPr>
      <a:lvl5pPr algn="ctr" defTabSz="457200" rtl="0" eaLnBrk="0" fontAlgn="base" hangingPunct="0">
        <a:spcBef>
          <a:spcPct val="0"/>
        </a:spcBef>
        <a:spcAft>
          <a:spcPct val="0"/>
        </a:spcAft>
        <a:defRPr sz="4400">
          <a:solidFill>
            <a:schemeClr val="tx1"/>
          </a:solidFill>
          <a:latin typeface="Arial Bold"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Arial Bold"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Bold"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Bold"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Bold" charset="0"/>
          <a:ea typeface="ＭＳ Ｐゴシック" charset="-128"/>
        </a:defRPr>
      </a:lvl9pPr>
    </p:titleStyle>
    <p:bodyStyle>
      <a:lvl1pPr marL="266700" indent="-266700" algn="l" defTabSz="457200" rtl="0" eaLnBrk="0" fontAlgn="base" hangingPunct="0">
        <a:spcBef>
          <a:spcPct val="20000"/>
        </a:spcBef>
        <a:spcAft>
          <a:spcPct val="0"/>
        </a:spcAft>
        <a:buFont typeface="Arial" charset="0"/>
        <a:buChar char="•"/>
        <a:defRPr sz="24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nature.com/jcbfm/journal/v21/n10/full/9591146a.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nature.com/nature/journal/v453/n7197/full/nature06976.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www.nature.com/jcbfm/journal/v21/n10/full/9591146a.html"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358211304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04925" y="2130426"/>
            <a:ext cx="6467476" cy="1898649"/>
          </a:xfrm>
          <a:ln>
            <a:noFill/>
          </a:ln>
        </p:spPr>
        <p:txBody>
          <a:bodyPr/>
          <a:lstStyle/>
          <a:p>
            <a:r>
              <a:rPr lang="en-GB" b="0" dirty="0" smtClean="0"/>
              <a:t>End of presentation </a:t>
            </a:r>
            <a:endParaRPr lang="en-GB" b="0" dirty="0"/>
          </a:p>
        </p:txBody>
      </p:sp>
    </p:spTree>
    <p:extLst>
      <p:ext uri="{BB962C8B-B14F-4D97-AF65-F5344CB8AC3E}">
        <p14:creationId xmlns:p14="http://schemas.microsoft.com/office/powerpoint/2010/main" val="75950353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31132391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Module Resources: Imaging </a:t>
            </a:r>
            <a:r>
              <a:rPr lang="en-GB" dirty="0" smtClean="0">
                <a:solidFill>
                  <a:srgbClr val="FFFFFF"/>
                </a:solidFill>
              </a:rPr>
              <a:t>Basics</a:t>
            </a:r>
            <a:endParaRPr lang="en-GB" dirty="0"/>
          </a:p>
        </p:txBody>
      </p:sp>
      <p:sp>
        <p:nvSpPr>
          <p:cNvPr id="3" name="Content Placeholder 2"/>
          <p:cNvSpPr>
            <a:spLocks noGrp="1"/>
          </p:cNvSpPr>
          <p:nvPr>
            <p:ph idx="1"/>
          </p:nvPr>
        </p:nvSpPr>
        <p:spPr/>
        <p:txBody>
          <a:bodyPr/>
          <a:lstStyle/>
          <a:p>
            <a:r>
              <a:rPr lang="en-GB" b="0" u="sng" dirty="0" smtClean="0">
                <a:solidFill>
                  <a:srgbClr val="FFFFFF"/>
                </a:solidFill>
                <a:latin typeface="Arial" charset="0"/>
              </a:rPr>
              <a:t>Journal Articles</a:t>
            </a:r>
          </a:p>
          <a:p>
            <a:endParaRPr lang="en-GB" b="0" u="sng" dirty="0" smtClean="0">
              <a:solidFill>
                <a:srgbClr val="FFFFFF"/>
              </a:solidFill>
              <a:latin typeface="Arial" charset="0"/>
            </a:endParaRPr>
          </a:p>
          <a:p>
            <a:r>
              <a:rPr lang="en-GB" dirty="0" err="1" smtClean="0">
                <a:solidFill>
                  <a:srgbClr val="FFFFFF"/>
                </a:solidFill>
                <a:latin typeface="Arial" charset="0"/>
              </a:rPr>
              <a:t>Attwell</a:t>
            </a:r>
            <a:r>
              <a:rPr lang="en-GB" dirty="0" smtClean="0">
                <a:solidFill>
                  <a:srgbClr val="FFFFFF"/>
                </a:solidFill>
                <a:latin typeface="Arial" charset="0"/>
              </a:rPr>
              <a:t>, D. &amp; Laughlin, S.B. (2001). An energy budget for </a:t>
            </a:r>
            <a:r>
              <a:rPr lang="en-GB" dirty="0" err="1" smtClean="0">
                <a:solidFill>
                  <a:srgbClr val="FFFFFF"/>
                </a:solidFill>
                <a:latin typeface="Arial" charset="0"/>
              </a:rPr>
              <a:t>signaling</a:t>
            </a:r>
            <a:r>
              <a:rPr lang="en-GB" dirty="0" smtClean="0">
                <a:solidFill>
                  <a:srgbClr val="FFFFFF"/>
                </a:solidFill>
                <a:latin typeface="Arial" charset="0"/>
              </a:rPr>
              <a:t> in the grey matter of the brain. </a:t>
            </a:r>
            <a:r>
              <a:rPr lang="en-GB" i="1" dirty="0"/>
              <a:t>Journal of Cerebral Blood Flow &amp; Metabolism</a:t>
            </a:r>
            <a:r>
              <a:rPr lang="en-GB" dirty="0"/>
              <a:t> </a:t>
            </a:r>
            <a:r>
              <a:rPr lang="en-GB" b="1" dirty="0" smtClean="0"/>
              <a:t>21</a:t>
            </a:r>
            <a:r>
              <a:rPr lang="en-GB" b="1" dirty="0"/>
              <a:t>,</a:t>
            </a:r>
            <a:r>
              <a:rPr lang="en-GB" dirty="0"/>
              <a:t> 1133–1145; </a:t>
            </a:r>
            <a:r>
              <a:rPr lang="en-GB" dirty="0">
                <a:hlinkClick r:id="rId3"/>
              </a:rPr>
              <a:t>doi:10.1097/00004647-200110000-00001</a:t>
            </a:r>
            <a:r>
              <a:rPr lang="en-GB" dirty="0" smtClean="0">
                <a:solidFill>
                  <a:srgbClr val="FFFFFF"/>
                </a:solidFill>
                <a:latin typeface="Arial" charset="0"/>
                <a:hlinkClick r:id="rId3"/>
              </a:rPr>
              <a:t> </a:t>
            </a:r>
            <a:endParaRPr lang="en-GB" dirty="0" smtClean="0">
              <a:solidFill>
                <a:srgbClr val="FFFFFF"/>
              </a:solidFill>
              <a:latin typeface="Arial" charset="0"/>
            </a:endParaRPr>
          </a:p>
          <a:p>
            <a:endParaRPr lang="en-GB" dirty="0" smtClean="0">
              <a:solidFill>
                <a:srgbClr val="FFFFFF"/>
              </a:solidFill>
              <a:latin typeface="Arial" charset="0"/>
            </a:endParaRPr>
          </a:p>
          <a:p>
            <a:r>
              <a:rPr lang="en-GB" b="0" dirty="0" err="1" smtClean="0">
                <a:solidFill>
                  <a:srgbClr val="FFFFFF"/>
                </a:solidFill>
                <a:latin typeface="Arial" charset="0"/>
              </a:rPr>
              <a:t>Logothetis</a:t>
            </a:r>
            <a:r>
              <a:rPr lang="en-GB" b="0" dirty="0" smtClean="0">
                <a:solidFill>
                  <a:srgbClr val="FFFFFF"/>
                </a:solidFill>
                <a:latin typeface="Arial" charset="0"/>
              </a:rPr>
              <a:t>, N. (2008). What we can do and cannot do with fMRI. Nature, 453, 869-879 </a:t>
            </a:r>
            <a:r>
              <a:rPr lang="en-GB" dirty="0">
                <a:hlinkClick r:id="rId4"/>
              </a:rPr>
              <a:t>doi: </a:t>
            </a:r>
            <a:r>
              <a:rPr lang="en-GB" dirty="0" smtClean="0">
                <a:hlinkClick r:id="rId4"/>
              </a:rPr>
              <a:t>10.1038/nature06976</a:t>
            </a:r>
            <a:endParaRPr lang="en-GB" b="0" dirty="0" smtClean="0">
              <a:solidFill>
                <a:srgbClr val="FFFFFF"/>
              </a:solidFill>
              <a:latin typeface="Arial" charset="0"/>
            </a:endParaRPr>
          </a:p>
          <a:p>
            <a:pPr marL="0" indent="0">
              <a:buNone/>
            </a:pPr>
            <a:endParaRPr lang="en-GB" dirty="0">
              <a:solidFill>
                <a:srgbClr val="FFFFFF"/>
              </a:solidFill>
              <a:latin typeface="Arial" charset="0"/>
            </a:endParaRPr>
          </a:p>
        </p:txBody>
      </p:sp>
    </p:spTree>
    <p:extLst>
      <p:ext uri="{BB962C8B-B14F-4D97-AF65-F5344CB8AC3E}">
        <p14:creationId xmlns:p14="http://schemas.microsoft.com/office/powerpoint/2010/main" val="27655268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(True/False)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(1)  The brain</a:t>
            </a:r>
          </a:p>
        </p:txBody>
      </p:sp>
      <p:graphicFrame>
        <p:nvGraphicFramePr>
          <p:cNvPr id="18" name="Group 33"/>
          <p:cNvGraphicFramePr>
            <a:graphicFrameLocks noGrp="1"/>
          </p:cNvGraphicFramePr>
          <p:nvPr>
            <p:extLst>
              <p:ext uri="{D42A27DB-BD31-4B8C-83A1-F6EECF244321}">
                <p14:modId xmlns:p14="http://schemas.microsoft.com/office/powerpoint/2010/main" val="2465049003"/>
              </p:ext>
            </p:extLst>
          </p:nvPr>
        </p:nvGraphicFramePr>
        <p:xfrm>
          <a:off x="971550" y="2649085"/>
          <a:ext cx="5105400" cy="3011489"/>
        </p:xfrm>
        <a:graphic>
          <a:graphicData uri="http://schemas.openxmlformats.org/drawingml/2006/table">
            <a:tbl>
              <a:tblPr/>
              <a:tblGrid>
                <a:gridCol w="5105400"/>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Uses 30 to 50 </a:t>
                      </a:r>
                      <a:r>
                        <a:rPr kumimoji="0" lang="en-GB" sz="2000" b="0" i="0" u="none" strike="noStrike" cap="none" normalizeH="0" baseline="0" dirty="0" err="1" smtClean="0">
                          <a:ln>
                            <a:noFill/>
                          </a:ln>
                          <a:solidFill>
                            <a:srgbClr val="FFFFFF"/>
                          </a:solidFill>
                          <a:effectLst/>
                          <a:latin typeface="Arial" charset="0"/>
                        </a:rPr>
                        <a:t>micromol</a:t>
                      </a:r>
                      <a:r>
                        <a:rPr kumimoji="0" lang="en-GB" sz="2000" b="0" i="0" u="none" strike="noStrike" cap="none" normalizeH="0" baseline="0" dirty="0" smtClean="0">
                          <a:ln>
                            <a:noFill/>
                          </a:ln>
                          <a:solidFill>
                            <a:srgbClr val="FFFFFF"/>
                          </a:solidFill>
                          <a:effectLst/>
                          <a:latin typeface="Arial" charset="0"/>
                        </a:rPr>
                        <a:t> of ATP per gram</a:t>
                      </a:r>
                    </a:p>
                  </a:txBody>
                  <a:tcPr anchor="ctr" horzOverflow="overflow">
                    <a:lnL cap="flat">
                      <a:noFill/>
                    </a:lnL>
                    <a:lnR cap="flat">
                      <a:noFill/>
                    </a:lnR>
                    <a:lnT cap="fla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20% of the whole blood oxygen</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its weight in glucose</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Weight 20% of the whole body mass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lots of proteins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361281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(True/False)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(1)  The brain</a:t>
            </a:r>
          </a:p>
        </p:txBody>
      </p:sp>
      <p:graphicFrame>
        <p:nvGraphicFramePr>
          <p:cNvPr id="18" name="Group 33"/>
          <p:cNvGraphicFramePr>
            <a:graphicFrameLocks noGrp="1"/>
          </p:cNvGraphicFramePr>
          <p:nvPr>
            <p:extLst>
              <p:ext uri="{D42A27DB-BD31-4B8C-83A1-F6EECF244321}">
                <p14:modId xmlns:p14="http://schemas.microsoft.com/office/powerpoint/2010/main" val="3487008499"/>
              </p:ext>
            </p:extLst>
          </p:nvPr>
        </p:nvGraphicFramePr>
        <p:xfrm>
          <a:off x="971550" y="2649085"/>
          <a:ext cx="5105400" cy="3011489"/>
        </p:xfrm>
        <a:graphic>
          <a:graphicData uri="http://schemas.openxmlformats.org/drawingml/2006/table">
            <a:tbl>
              <a:tblPr/>
              <a:tblGrid>
                <a:gridCol w="5105400"/>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Uses 30 to 50 </a:t>
                      </a:r>
                      <a:r>
                        <a:rPr kumimoji="0" lang="en-GB" sz="2000" b="0" i="0" u="none" strike="noStrike" cap="none" normalizeH="0" baseline="0" dirty="0" err="1" smtClean="0">
                          <a:ln>
                            <a:noFill/>
                          </a:ln>
                          <a:solidFill>
                            <a:srgbClr val="FFFFFF"/>
                          </a:solidFill>
                          <a:effectLst/>
                          <a:latin typeface="Arial" charset="0"/>
                        </a:rPr>
                        <a:t>micromol</a:t>
                      </a:r>
                      <a:r>
                        <a:rPr kumimoji="0" lang="en-GB" sz="2000" b="0" i="0" u="none" strike="noStrike" cap="none" normalizeH="0" baseline="0" dirty="0" smtClean="0">
                          <a:ln>
                            <a:noFill/>
                          </a:ln>
                          <a:solidFill>
                            <a:srgbClr val="FFFFFF"/>
                          </a:solidFill>
                          <a:effectLst/>
                          <a:latin typeface="Arial" charset="0"/>
                        </a:rPr>
                        <a:t> of ATP per gram</a:t>
                      </a:r>
                    </a:p>
                  </a:txBody>
                  <a:tcPr anchor="ctr" horzOverflow="overflow">
                    <a:lnL cap="flat">
                      <a:noFill/>
                    </a:lnL>
                    <a:lnR cap="flat">
                      <a:noFill/>
                    </a:lnR>
                    <a:lnT cap="fla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20% of the whole blood oxygen</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its weight in glucose</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Weight 20% of the whole body mass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Consumes lots of proteins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
        <p:nvSpPr>
          <p:cNvPr id="3" name="Rectangle 2"/>
          <p:cNvSpPr/>
          <p:nvPr/>
        </p:nvSpPr>
        <p:spPr>
          <a:xfrm>
            <a:off x="6070216" y="4583277"/>
            <a:ext cx="748923" cy="369332"/>
          </a:xfrm>
          <a:prstGeom prst="rect">
            <a:avLst/>
          </a:prstGeom>
        </p:spPr>
        <p:txBody>
          <a:bodyPr wrap="none">
            <a:spAutoFit/>
          </a:bodyPr>
          <a:lstStyle/>
          <a:p>
            <a:r>
              <a:rPr lang="en-GB" dirty="0" smtClean="0">
                <a:solidFill>
                  <a:srgbClr val="FF0000"/>
                </a:solidFill>
              </a:rPr>
              <a:t>False</a:t>
            </a:r>
            <a:endParaRPr lang="en-GB" dirty="0"/>
          </a:p>
        </p:txBody>
      </p:sp>
      <p:sp>
        <p:nvSpPr>
          <p:cNvPr id="7" name="Rectangle 6"/>
          <p:cNvSpPr/>
          <p:nvPr/>
        </p:nvSpPr>
        <p:spPr>
          <a:xfrm>
            <a:off x="6102874" y="2743591"/>
            <a:ext cx="650563" cy="369332"/>
          </a:xfrm>
          <a:prstGeom prst="rect">
            <a:avLst/>
          </a:prstGeom>
        </p:spPr>
        <p:txBody>
          <a:bodyPr wrap="none">
            <a:spAutoFit/>
          </a:bodyPr>
          <a:lstStyle/>
          <a:p>
            <a:r>
              <a:rPr lang="en-GB" dirty="0">
                <a:solidFill>
                  <a:srgbClr val="FF0000"/>
                </a:solidFill>
              </a:rPr>
              <a:t>True</a:t>
            </a:r>
            <a:endParaRPr lang="en-GB" dirty="0"/>
          </a:p>
        </p:txBody>
      </p:sp>
      <p:sp>
        <p:nvSpPr>
          <p:cNvPr id="8" name="Rectangle 7"/>
          <p:cNvSpPr/>
          <p:nvPr/>
        </p:nvSpPr>
        <p:spPr>
          <a:xfrm>
            <a:off x="6102874" y="3374962"/>
            <a:ext cx="650563" cy="369332"/>
          </a:xfrm>
          <a:prstGeom prst="rect">
            <a:avLst/>
          </a:prstGeom>
        </p:spPr>
        <p:txBody>
          <a:bodyPr wrap="none">
            <a:spAutoFit/>
          </a:bodyPr>
          <a:lstStyle/>
          <a:p>
            <a:r>
              <a:rPr lang="en-GB" dirty="0">
                <a:solidFill>
                  <a:srgbClr val="FF0000"/>
                </a:solidFill>
              </a:rPr>
              <a:t>True</a:t>
            </a:r>
            <a:endParaRPr lang="en-GB" dirty="0"/>
          </a:p>
        </p:txBody>
      </p:sp>
      <p:sp>
        <p:nvSpPr>
          <p:cNvPr id="9" name="Rectangle 8"/>
          <p:cNvSpPr/>
          <p:nvPr/>
        </p:nvSpPr>
        <p:spPr>
          <a:xfrm>
            <a:off x="6053693" y="3984562"/>
            <a:ext cx="748923" cy="369332"/>
          </a:xfrm>
          <a:prstGeom prst="rect">
            <a:avLst/>
          </a:prstGeom>
        </p:spPr>
        <p:txBody>
          <a:bodyPr wrap="none">
            <a:spAutoFit/>
          </a:bodyPr>
          <a:lstStyle/>
          <a:p>
            <a:r>
              <a:rPr lang="en-GB" dirty="0" smtClean="0">
                <a:solidFill>
                  <a:srgbClr val="FF0000"/>
                </a:solidFill>
              </a:rPr>
              <a:t>False</a:t>
            </a:r>
            <a:endParaRPr lang="en-GB" dirty="0"/>
          </a:p>
        </p:txBody>
      </p:sp>
      <p:sp>
        <p:nvSpPr>
          <p:cNvPr id="10" name="Rectangle 9"/>
          <p:cNvSpPr/>
          <p:nvPr/>
        </p:nvSpPr>
        <p:spPr>
          <a:xfrm>
            <a:off x="6075798" y="5160219"/>
            <a:ext cx="748923" cy="369332"/>
          </a:xfrm>
          <a:prstGeom prst="rect">
            <a:avLst/>
          </a:prstGeom>
        </p:spPr>
        <p:txBody>
          <a:bodyPr wrap="none">
            <a:spAutoFit/>
          </a:bodyPr>
          <a:lstStyle/>
          <a:p>
            <a:r>
              <a:rPr lang="en-GB" dirty="0" smtClean="0">
                <a:solidFill>
                  <a:srgbClr val="FF0000"/>
                </a:solidFill>
              </a:rPr>
              <a:t>False</a:t>
            </a:r>
            <a:endParaRPr lang="en-GB" dirty="0"/>
          </a:p>
        </p:txBody>
      </p:sp>
    </p:spTree>
    <p:extLst>
      <p:ext uri="{BB962C8B-B14F-4D97-AF65-F5344CB8AC3E}">
        <p14:creationId xmlns:p14="http://schemas.microsoft.com/office/powerpoint/2010/main" val="397117397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Positron Emission Tomography</a:t>
            </a:r>
            <a:endParaRPr lang="en-GB" sz="2000" dirty="0">
              <a:solidFill>
                <a:srgbClr val="FFFFFF"/>
              </a:solidFill>
            </a:endParaRPr>
          </a:p>
        </p:txBody>
      </p:sp>
      <p:sp>
        <p:nvSpPr>
          <p:cNvPr id="7" name="Rectangle 30"/>
          <p:cNvSpPr>
            <a:spLocks noChangeArrowheads="1"/>
          </p:cNvSpPr>
          <p:nvPr/>
        </p:nvSpPr>
        <p:spPr bwMode="auto">
          <a:xfrm>
            <a:off x="2843212" y="4418464"/>
            <a:ext cx="4842101"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a:solidFill>
                  <a:srgbClr val="FFFFFF"/>
                </a:solidFill>
              </a:rPr>
              <a:t>Can map active areas using </a:t>
            </a:r>
            <a:r>
              <a:rPr lang="en-US" sz="2000" dirty="0" smtClean="0">
                <a:solidFill>
                  <a:srgbClr val="FFFFFF"/>
                </a:solidFill>
              </a:rPr>
              <a:t>water</a:t>
            </a:r>
            <a:endParaRPr lang="en-GB" sz="2000" dirty="0">
              <a:solidFill>
                <a:srgbClr val="FFFFFF"/>
              </a:solidFill>
            </a:endParaRPr>
          </a:p>
        </p:txBody>
      </p:sp>
      <p:sp>
        <p:nvSpPr>
          <p:cNvPr id="8" name="Rectangle 32"/>
          <p:cNvSpPr>
            <a:spLocks noChangeArrowheads="1"/>
          </p:cNvSpPr>
          <p:nvPr/>
        </p:nvSpPr>
        <p:spPr bwMode="auto">
          <a:xfrm>
            <a:off x="2843213" y="5020126"/>
            <a:ext cx="38862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radioactivity</a:t>
            </a:r>
            <a:endParaRPr lang="en-GB" sz="2000" b="0" dirty="0">
              <a:solidFill>
                <a:srgbClr val="FFFFFF"/>
              </a:solidFill>
            </a:endParaRPr>
          </a:p>
        </p:txBody>
      </p:sp>
      <p:sp>
        <p:nvSpPr>
          <p:cNvPr id="9" name="Rectangle 34"/>
          <p:cNvSpPr>
            <a:spLocks noChangeArrowheads="1"/>
          </p:cNvSpPr>
          <p:nvPr/>
        </p:nvSpPr>
        <p:spPr bwMode="auto">
          <a:xfrm>
            <a:off x="2843212" y="3815214"/>
            <a:ext cx="5299301"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map active areas using glucose</a:t>
            </a:r>
            <a:endParaRPr lang="en-GB" sz="2000" b="0" dirty="0">
              <a:solidFill>
                <a:srgbClr val="FFFFFF"/>
              </a:solidFill>
            </a:endParaRPr>
          </a:p>
        </p:txBody>
      </p:sp>
      <p:sp>
        <p:nvSpPr>
          <p:cNvPr id="10" name="Rectangle 41"/>
          <p:cNvSpPr>
            <a:spLocks noChangeArrowheads="1"/>
          </p:cNvSpPr>
          <p:nvPr/>
        </p:nvSpPr>
        <p:spPr bwMode="auto">
          <a:xfrm>
            <a:off x="2843213"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gamma ray</a:t>
            </a:r>
            <a:endParaRPr lang="en-GB" sz="2000" b="0" dirty="0">
              <a:solidFill>
                <a:srgbClr val="FFFFFF"/>
              </a:solidFill>
            </a:endParaRPr>
          </a:p>
        </p:txBody>
      </p:sp>
      <p:sp>
        <p:nvSpPr>
          <p:cNvPr id="11" name="Rectangle 42"/>
          <p:cNvSpPr>
            <a:spLocks noChangeArrowheads="1"/>
          </p:cNvSpPr>
          <p:nvPr/>
        </p:nvSpPr>
        <p:spPr bwMode="auto">
          <a:xfrm>
            <a:off x="2843213" y="2683326"/>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positrons </a:t>
            </a:r>
            <a:endParaRPr lang="en-GB" sz="2000" b="0" dirty="0">
              <a:solidFill>
                <a:srgbClr val="FFFFFF"/>
              </a:solidFill>
            </a:endParaRPr>
          </a:p>
        </p:txBody>
      </p:sp>
      <p:sp>
        <p:nvSpPr>
          <p:cNvPr id="12" name="Line 43"/>
          <p:cNvSpPr>
            <a:spLocks noChangeShapeType="1"/>
          </p:cNvSpPr>
          <p:nvPr/>
        </p:nvSpPr>
        <p:spPr bwMode="auto">
          <a:xfrm>
            <a:off x="2843213"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843213"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843213"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6729413"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843213"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6729413"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6729413"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843213"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843209" y="5640624"/>
            <a:ext cx="38862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magnetism</a:t>
            </a:r>
            <a:endParaRPr lang="en-GB" sz="2000" b="0" dirty="0">
              <a:solidFill>
                <a:srgbClr val="FFFFFF"/>
              </a:solidFill>
            </a:endParaRPr>
          </a:p>
        </p:txBody>
      </p:sp>
    </p:spTree>
    <p:extLst>
      <p:ext uri="{BB962C8B-B14F-4D97-AF65-F5344CB8AC3E}">
        <p14:creationId xmlns:p14="http://schemas.microsoft.com/office/powerpoint/2010/main" val="368024058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Positron Emission Tomography</a:t>
            </a:r>
            <a:endParaRPr lang="en-GB" sz="2000" dirty="0">
              <a:solidFill>
                <a:srgbClr val="FFFFFF"/>
              </a:solidFill>
            </a:endParaRPr>
          </a:p>
        </p:txBody>
      </p:sp>
      <p:sp>
        <p:nvSpPr>
          <p:cNvPr id="7" name="Rectangle 30"/>
          <p:cNvSpPr>
            <a:spLocks noChangeArrowheads="1"/>
          </p:cNvSpPr>
          <p:nvPr/>
        </p:nvSpPr>
        <p:spPr bwMode="auto">
          <a:xfrm>
            <a:off x="2843212" y="4418464"/>
            <a:ext cx="4842101"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a:solidFill>
                  <a:srgbClr val="FFFFFF"/>
                </a:solidFill>
              </a:rPr>
              <a:t>Can map active areas using </a:t>
            </a:r>
            <a:r>
              <a:rPr lang="en-US" sz="2000" dirty="0" smtClean="0">
                <a:solidFill>
                  <a:srgbClr val="FFFFFF"/>
                </a:solidFill>
              </a:rPr>
              <a:t>water</a:t>
            </a:r>
            <a:endParaRPr lang="en-GB" sz="2000" dirty="0">
              <a:solidFill>
                <a:srgbClr val="FFFFFF"/>
              </a:solidFill>
            </a:endParaRPr>
          </a:p>
        </p:txBody>
      </p:sp>
      <p:sp>
        <p:nvSpPr>
          <p:cNvPr id="8" name="Rectangle 32"/>
          <p:cNvSpPr>
            <a:spLocks noChangeArrowheads="1"/>
          </p:cNvSpPr>
          <p:nvPr/>
        </p:nvSpPr>
        <p:spPr bwMode="auto">
          <a:xfrm>
            <a:off x="2843213" y="5020126"/>
            <a:ext cx="38862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radioactivity</a:t>
            </a:r>
            <a:endParaRPr lang="en-GB" sz="2000" b="0" dirty="0">
              <a:solidFill>
                <a:srgbClr val="FFFFFF"/>
              </a:solidFill>
            </a:endParaRPr>
          </a:p>
        </p:txBody>
      </p:sp>
      <p:sp>
        <p:nvSpPr>
          <p:cNvPr id="9" name="Rectangle 34"/>
          <p:cNvSpPr>
            <a:spLocks noChangeArrowheads="1"/>
          </p:cNvSpPr>
          <p:nvPr/>
        </p:nvSpPr>
        <p:spPr bwMode="auto">
          <a:xfrm>
            <a:off x="2843212" y="3815214"/>
            <a:ext cx="5299301"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map active areas using glucose</a:t>
            </a:r>
            <a:endParaRPr lang="en-GB" sz="2000" b="0" dirty="0">
              <a:solidFill>
                <a:srgbClr val="FFFFFF"/>
              </a:solidFill>
            </a:endParaRPr>
          </a:p>
        </p:txBody>
      </p:sp>
      <p:sp>
        <p:nvSpPr>
          <p:cNvPr id="10" name="Rectangle 41"/>
          <p:cNvSpPr>
            <a:spLocks noChangeArrowheads="1"/>
          </p:cNvSpPr>
          <p:nvPr/>
        </p:nvSpPr>
        <p:spPr bwMode="auto">
          <a:xfrm>
            <a:off x="2843213"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gamma ray</a:t>
            </a:r>
            <a:endParaRPr lang="en-GB" sz="2000" b="0" dirty="0">
              <a:solidFill>
                <a:srgbClr val="FFFFFF"/>
              </a:solidFill>
            </a:endParaRPr>
          </a:p>
        </p:txBody>
      </p:sp>
      <p:sp>
        <p:nvSpPr>
          <p:cNvPr id="11" name="Rectangle 42"/>
          <p:cNvSpPr>
            <a:spLocks noChangeArrowheads="1"/>
          </p:cNvSpPr>
          <p:nvPr/>
        </p:nvSpPr>
        <p:spPr bwMode="auto">
          <a:xfrm>
            <a:off x="2843213" y="2683326"/>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positrons </a:t>
            </a:r>
            <a:endParaRPr lang="en-GB" sz="2000" b="0" dirty="0">
              <a:solidFill>
                <a:srgbClr val="FFFFFF"/>
              </a:solidFill>
            </a:endParaRPr>
          </a:p>
        </p:txBody>
      </p:sp>
      <p:sp>
        <p:nvSpPr>
          <p:cNvPr id="12" name="Line 43"/>
          <p:cNvSpPr>
            <a:spLocks noChangeShapeType="1"/>
          </p:cNvSpPr>
          <p:nvPr/>
        </p:nvSpPr>
        <p:spPr bwMode="auto">
          <a:xfrm>
            <a:off x="2843213"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843213"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843213"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6729413"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843213"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6729413"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6729413"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843213"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843209" y="5640624"/>
            <a:ext cx="38862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magnetism</a:t>
            </a:r>
            <a:endParaRPr lang="en-GB" sz="2000" b="0" dirty="0">
              <a:solidFill>
                <a:srgbClr val="FFFFFF"/>
              </a:solidFill>
            </a:endParaRPr>
          </a:p>
        </p:txBody>
      </p:sp>
      <p:sp>
        <p:nvSpPr>
          <p:cNvPr id="3" name="Oval 2"/>
          <p:cNvSpPr/>
          <p:nvPr/>
        </p:nvSpPr>
        <p:spPr>
          <a:xfrm>
            <a:off x="2198908" y="3191779"/>
            <a:ext cx="4016829"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Oval 20"/>
          <p:cNvSpPr/>
          <p:nvPr/>
        </p:nvSpPr>
        <p:spPr>
          <a:xfrm>
            <a:off x="2351308" y="4367463"/>
            <a:ext cx="5105406"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Oval 21"/>
          <p:cNvSpPr/>
          <p:nvPr/>
        </p:nvSpPr>
        <p:spPr>
          <a:xfrm>
            <a:off x="2002965" y="4975448"/>
            <a:ext cx="4016829"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52729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(3)  Functional MRI</a:t>
            </a:r>
            <a:endParaRPr lang="en-GB" sz="2000" dirty="0">
              <a:solidFill>
                <a:srgbClr val="FFFFFF"/>
              </a:solidFill>
            </a:endParaRPr>
          </a:p>
        </p:txBody>
      </p:sp>
      <p:sp>
        <p:nvSpPr>
          <p:cNvPr id="7" name="Rectangle 30"/>
          <p:cNvSpPr>
            <a:spLocks noChangeArrowheads="1"/>
          </p:cNvSpPr>
          <p:nvPr/>
        </p:nvSpPr>
        <p:spPr bwMode="auto">
          <a:xfrm>
            <a:off x="1289957" y="4625295"/>
            <a:ext cx="7483928"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Show maximal BOLD response right after neuron start firing</a:t>
            </a:r>
            <a:endParaRPr lang="en-GB" sz="2000" b="0" dirty="0">
              <a:solidFill>
                <a:srgbClr val="FFFFFF"/>
              </a:solidFill>
            </a:endParaRPr>
          </a:p>
        </p:txBody>
      </p:sp>
      <p:sp>
        <p:nvSpPr>
          <p:cNvPr id="8" name="Rectangle 32"/>
          <p:cNvSpPr>
            <a:spLocks noChangeArrowheads="1"/>
          </p:cNvSpPr>
          <p:nvPr/>
        </p:nvSpPr>
        <p:spPr bwMode="auto">
          <a:xfrm>
            <a:off x="1262742" y="5346700"/>
            <a:ext cx="6879771"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dedicated statistical methods to ‘see’ activations </a:t>
            </a:r>
            <a:endParaRPr lang="en-GB" sz="2000" b="0" dirty="0">
              <a:solidFill>
                <a:srgbClr val="FFFFFF"/>
              </a:solidFill>
            </a:endParaRPr>
          </a:p>
        </p:txBody>
      </p:sp>
      <p:sp>
        <p:nvSpPr>
          <p:cNvPr id="9" name="Rectangle 34"/>
          <p:cNvSpPr>
            <a:spLocks noChangeArrowheads="1"/>
          </p:cNvSpPr>
          <p:nvPr/>
        </p:nvSpPr>
        <p:spPr bwMode="auto">
          <a:xfrm>
            <a:off x="1262743" y="3913188"/>
            <a:ext cx="544285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Has an excellent temporal resolution</a:t>
            </a:r>
            <a:endParaRPr lang="en-GB" sz="2000" b="0" dirty="0">
              <a:solidFill>
                <a:srgbClr val="FFFFFF"/>
              </a:solidFill>
            </a:endParaRPr>
          </a:p>
        </p:txBody>
      </p:sp>
      <p:sp>
        <p:nvSpPr>
          <p:cNvPr id="10" name="Rectangle 41"/>
          <p:cNvSpPr>
            <a:spLocks noChangeArrowheads="1"/>
          </p:cNvSpPr>
          <p:nvPr/>
        </p:nvSpPr>
        <p:spPr bwMode="auto">
          <a:xfrm>
            <a:off x="1262743" y="3311525"/>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Needs injection of a tracer</a:t>
            </a:r>
            <a:endParaRPr lang="en-GB" sz="2000" b="0" dirty="0">
              <a:solidFill>
                <a:srgbClr val="FFFFFF"/>
              </a:solidFill>
            </a:endParaRPr>
          </a:p>
        </p:txBody>
      </p:sp>
      <p:sp>
        <p:nvSpPr>
          <p:cNvPr id="11" name="Rectangle 42"/>
          <p:cNvSpPr>
            <a:spLocks noChangeArrowheads="1"/>
          </p:cNvSpPr>
          <p:nvPr/>
        </p:nvSpPr>
        <p:spPr bwMode="auto">
          <a:xfrm>
            <a:off x="1262743" y="2781300"/>
            <a:ext cx="59218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Depends on the magnetic properties of the blood</a:t>
            </a:r>
            <a:endParaRPr lang="en-GB" sz="2000" b="0" dirty="0">
              <a:solidFill>
                <a:srgbClr val="FFFFFF"/>
              </a:solidFill>
            </a:endParaRPr>
          </a:p>
        </p:txBody>
      </p:sp>
      <p:sp>
        <p:nvSpPr>
          <p:cNvPr id="12" name="Line 43"/>
          <p:cNvSpPr>
            <a:spLocks noChangeShapeType="1"/>
          </p:cNvSpPr>
          <p:nvPr/>
        </p:nvSpPr>
        <p:spPr bwMode="auto">
          <a:xfrm>
            <a:off x="2843213" y="2781300"/>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843213" y="5734050"/>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843213" y="2781300"/>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6729413" y="2781300"/>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843213" y="3311525"/>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6729413" y="3311525"/>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6729413" y="3913188"/>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843213" y="3913188"/>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2525808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(3)  Functional MRI</a:t>
            </a:r>
            <a:endParaRPr lang="en-GB" sz="2000" dirty="0">
              <a:solidFill>
                <a:srgbClr val="FFFFFF"/>
              </a:solidFill>
            </a:endParaRPr>
          </a:p>
        </p:txBody>
      </p:sp>
      <p:sp>
        <p:nvSpPr>
          <p:cNvPr id="7" name="Rectangle 30"/>
          <p:cNvSpPr>
            <a:spLocks noChangeArrowheads="1"/>
          </p:cNvSpPr>
          <p:nvPr/>
        </p:nvSpPr>
        <p:spPr bwMode="auto">
          <a:xfrm>
            <a:off x="1289957" y="4625295"/>
            <a:ext cx="7483928"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Show maximal BOLD response right after neuron start firing</a:t>
            </a:r>
            <a:endParaRPr lang="en-GB" sz="2000" b="0" dirty="0">
              <a:solidFill>
                <a:srgbClr val="FFFFFF"/>
              </a:solidFill>
            </a:endParaRPr>
          </a:p>
        </p:txBody>
      </p:sp>
      <p:sp>
        <p:nvSpPr>
          <p:cNvPr id="8" name="Rectangle 32"/>
          <p:cNvSpPr>
            <a:spLocks noChangeArrowheads="1"/>
          </p:cNvSpPr>
          <p:nvPr/>
        </p:nvSpPr>
        <p:spPr bwMode="auto">
          <a:xfrm>
            <a:off x="1262742" y="5346700"/>
            <a:ext cx="6879771"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Relies on dedicated statistical methods to ‘see’ activations </a:t>
            </a:r>
            <a:endParaRPr lang="en-GB" sz="2000" b="0" dirty="0">
              <a:solidFill>
                <a:srgbClr val="FFFFFF"/>
              </a:solidFill>
            </a:endParaRPr>
          </a:p>
        </p:txBody>
      </p:sp>
      <p:sp>
        <p:nvSpPr>
          <p:cNvPr id="9" name="Rectangle 34"/>
          <p:cNvSpPr>
            <a:spLocks noChangeArrowheads="1"/>
          </p:cNvSpPr>
          <p:nvPr/>
        </p:nvSpPr>
        <p:spPr bwMode="auto">
          <a:xfrm>
            <a:off x="1262743" y="3913188"/>
            <a:ext cx="544285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Has an excellent temporal resolution</a:t>
            </a:r>
            <a:endParaRPr lang="en-GB" sz="2000" b="0" dirty="0">
              <a:solidFill>
                <a:srgbClr val="FFFFFF"/>
              </a:solidFill>
            </a:endParaRPr>
          </a:p>
        </p:txBody>
      </p:sp>
      <p:sp>
        <p:nvSpPr>
          <p:cNvPr id="10" name="Rectangle 41"/>
          <p:cNvSpPr>
            <a:spLocks noChangeArrowheads="1"/>
          </p:cNvSpPr>
          <p:nvPr/>
        </p:nvSpPr>
        <p:spPr bwMode="auto">
          <a:xfrm>
            <a:off x="1262743" y="3311525"/>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Needs injection of a tracer</a:t>
            </a:r>
            <a:endParaRPr lang="en-GB" sz="2000" b="0" dirty="0">
              <a:solidFill>
                <a:srgbClr val="FFFFFF"/>
              </a:solidFill>
            </a:endParaRPr>
          </a:p>
        </p:txBody>
      </p:sp>
      <p:sp>
        <p:nvSpPr>
          <p:cNvPr id="11" name="Rectangle 42"/>
          <p:cNvSpPr>
            <a:spLocks noChangeArrowheads="1"/>
          </p:cNvSpPr>
          <p:nvPr/>
        </p:nvSpPr>
        <p:spPr bwMode="auto">
          <a:xfrm>
            <a:off x="1262743" y="2781300"/>
            <a:ext cx="59218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Depends on the magnetic properties of the blood</a:t>
            </a:r>
            <a:endParaRPr lang="en-GB" sz="2000" b="0" dirty="0">
              <a:solidFill>
                <a:srgbClr val="FFFFFF"/>
              </a:solidFill>
            </a:endParaRPr>
          </a:p>
        </p:txBody>
      </p:sp>
      <p:sp>
        <p:nvSpPr>
          <p:cNvPr id="12" name="Line 43"/>
          <p:cNvSpPr>
            <a:spLocks noChangeShapeType="1"/>
          </p:cNvSpPr>
          <p:nvPr/>
        </p:nvSpPr>
        <p:spPr bwMode="auto">
          <a:xfrm>
            <a:off x="2843213" y="2781300"/>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843213" y="5734050"/>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843213" y="2781300"/>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6729413" y="2781300"/>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843213" y="3311525"/>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6729413" y="3311525"/>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6729413" y="3913188"/>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843213" y="3913188"/>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Oval 19"/>
          <p:cNvSpPr/>
          <p:nvPr/>
        </p:nvSpPr>
        <p:spPr>
          <a:xfrm>
            <a:off x="746753" y="2606219"/>
            <a:ext cx="6622875" cy="801010"/>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Oval 20"/>
          <p:cNvSpPr/>
          <p:nvPr/>
        </p:nvSpPr>
        <p:spPr>
          <a:xfrm>
            <a:off x="746753" y="5269393"/>
            <a:ext cx="7591703"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955755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4027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(Matrix)</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(4)  </a:t>
            </a:r>
            <a:r>
              <a:rPr lang="en-GB" sz="2000" dirty="0">
                <a:solidFill>
                  <a:srgbClr val="FFFFFF"/>
                </a:solidFill>
              </a:rPr>
              <a:t>Match </a:t>
            </a:r>
            <a:r>
              <a:rPr lang="en-GB" sz="2000" dirty="0" smtClean="0">
                <a:solidFill>
                  <a:srgbClr val="FFFFFF"/>
                </a:solidFill>
              </a:rPr>
              <a:t>each proposition with a method</a:t>
            </a:r>
            <a:endParaRPr lang="en-GB" sz="2000" dirty="0">
              <a:solidFill>
                <a:srgbClr val="FFFFFF"/>
              </a:solidFill>
            </a:endParaRPr>
          </a:p>
        </p:txBody>
      </p:sp>
      <p:graphicFrame>
        <p:nvGraphicFramePr>
          <p:cNvPr id="6" name="Group 76"/>
          <p:cNvGraphicFramePr>
            <a:graphicFrameLocks noGrp="1"/>
          </p:cNvGraphicFramePr>
          <p:nvPr>
            <p:extLst>
              <p:ext uri="{D42A27DB-BD31-4B8C-83A1-F6EECF244321}">
                <p14:modId xmlns:p14="http://schemas.microsoft.com/office/powerpoint/2010/main" val="2673049144"/>
              </p:ext>
            </p:extLst>
          </p:nvPr>
        </p:nvGraphicFramePr>
        <p:xfrm>
          <a:off x="667747" y="2692173"/>
          <a:ext cx="7374164" cy="3011489"/>
        </p:xfrm>
        <a:graphic>
          <a:graphicData uri="http://schemas.openxmlformats.org/drawingml/2006/table">
            <a:tbl>
              <a:tblPr/>
              <a:tblGrid>
                <a:gridCol w="4642992"/>
                <a:gridCol w="1456625"/>
                <a:gridCol w="1274547"/>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Depends on blood flow</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cap="flat">
                      <a:noFill/>
                    </a:lnT>
                    <a:lnB>
                      <a:noFill/>
                    </a:lnB>
                    <a:lnTlToBr>
                      <a:noFill/>
                    </a:lnTlToBr>
                    <a:lnBlToTr>
                      <a:noFill/>
                    </a:lnBlToTr>
                    <a:noFill/>
                  </a:tcPr>
                </a:tc>
              </a:tr>
              <a:tr h="601663">
                <a:tc>
                  <a:txBody>
                    <a:bodyPr/>
                    <a:lstStyle/>
                    <a:p>
                      <a:r>
                        <a:rPr lang="en-GB" sz="2000" i="0" dirty="0" smtClean="0">
                          <a:latin typeface="+mj-lt"/>
                        </a:rPr>
                        <a:t>Measures blood flow</a:t>
                      </a:r>
                      <a:endParaRPr lang="en-GB" sz="2000" i="0" dirty="0">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Uses radioactive tracers</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Medium spatial resolution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Medium temporal resolution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95863072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31859745"/>
              </p:ext>
            </p:extLst>
          </p:nvPr>
        </p:nvGraphicFramePr>
        <p:xfrm>
          <a:off x="1190623" y="2012950"/>
          <a:ext cx="7448551" cy="3817440"/>
        </p:xfrm>
        <a:graphic>
          <a:graphicData uri="http://schemas.openxmlformats.org/drawingml/2006/table">
            <a:tbl>
              <a:tblPr/>
              <a:tblGrid>
                <a:gridCol w="2105027"/>
                <a:gridCol w="5343524"/>
              </a:tblGrid>
              <a:tr h="720000">
                <a:tc>
                  <a:txBody>
                    <a:bodyPr/>
                    <a:lstStyle/>
                    <a:p>
                      <a:pPr>
                        <a:lnSpc>
                          <a:spcPct val="100000"/>
                        </a:lnSpc>
                        <a:spcBef>
                          <a:spcPts val="0"/>
                        </a:spcBef>
                        <a:spcAft>
                          <a:spcPts val="0"/>
                        </a:spcAft>
                      </a:pPr>
                      <a:r>
                        <a:rPr lang="en-GB" sz="2400" dirty="0" smtClean="0"/>
                        <a:t>Module:</a:t>
                      </a:r>
                      <a:endParaRPr lang="en-GB" sz="1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Techniques &amp; Physics</a:t>
                      </a:r>
                      <a:endParaRPr lang="en-GB" sz="2400" b="0" dirty="0" smtClean="0">
                        <a:solidFill>
                          <a:schemeClr val="tx1"/>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Lecture:</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Functional Imaging Basics 2</a:t>
                      </a:r>
                    </a:p>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Neurovascular techniques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Description:</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Physiological</a:t>
                      </a:r>
                      <a:r>
                        <a:rPr lang="en-GB" sz="2400" b="0" baseline="0" dirty="0" smtClean="0">
                          <a:solidFill>
                            <a:srgbClr val="FFFFFF"/>
                          </a:solidFill>
                        </a:rPr>
                        <a:t> and physical basis of Positron Emission Tomography and functional Magnetic Resonance Imaging</a:t>
                      </a:r>
                      <a:endParaRPr lang="en-GB" sz="2400" b="0" dirty="0" smtClean="0">
                        <a:solidFill>
                          <a:srgbClr val="FFFFFF"/>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Author:</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Dr Cyril </a:t>
                      </a:r>
                      <a:r>
                        <a:rPr lang="en-GB" sz="2400" b="0" dirty="0" err="1" smtClean="0">
                          <a:solidFill>
                            <a:srgbClr val="FFFFFF"/>
                          </a:solidFill>
                        </a:rPr>
                        <a:t>Pernet</a:t>
                      </a:r>
                      <a:endParaRPr lang="en-GB" sz="2400" b="0" dirty="0" smtClean="0">
                        <a:solidFill>
                          <a:srgbClr val="FFFFFF"/>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233788619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a:t>
            </a:r>
            <a:endParaRPr lang="en-GB" dirty="0"/>
          </a:p>
        </p:txBody>
      </p:sp>
      <p:sp>
        <p:nvSpPr>
          <p:cNvPr id="4" name="Text Box 2"/>
          <p:cNvSpPr txBox="1">
            <a:spLocks noChangeArrowheads="1"/>
          </p:cNvSpPr>
          <p:nvPr/>
        </p:nvSpPr>
        <p:spPr bwMode="auto">
          <a:xfrm>
            <a:off x="327024" y="1316038"/>
            <a:ext cx="4027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(Matrix)</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(4)  </a:t>
            </a:r>
            <a:r>
              <a:rPr lang="en-GB" sz="2000" dirty="0">
                <a:solidFill>
                  <a:srgbClr val="FFFFFF"/>
                </a:solidFill>
              </a:rPr>
              <a:t>Match </a:t>
            </a:r>
            <a:r>
              <a:rPr lang="en-GB" sz="2000" dirty="0" smtClean="0">
                <a:solidFill>
                  <a:srgbClr val="FFFFFF"/>
                </a:solidFill>
              </a:rPr>
              <a:t>each proposition with a method</a:t>
            </a:r>
            <a:endParaRPr lang="en-GB" sz="2000" dirty="0">
              <a:solidFill>
                <a:srgbClr val="FFFFFF"/>
              </a:solidFill>
            </a:endParaRPr>
          </a:p>
        </p:txBody>
      </p:sp>
      <p:graphicFrame>
        <p:nvGraphicFramePr>
          <p:cNvPr id="6" name="Group 76"/>
          <p:cNvGraphicFramePr>
            <a:graphicFrameLocks noGrp="1"/>
          </p:cNvGraphicFramePr>
          <p:nvPr>
            <p:extLst>
              <p:ext uri="{D42A27DB-BD31-4B8C-83A1-F6EECF244321}">
                <p14:modId xmlns:p14="http://schemas.microsoft.com/office/powerpoint/2010/main" val="4086646315"/>
              </p:ext>
            </p:extLst>
          </p:nvPr>
        </p:nvGraphicFramePr>
        <p:xfrm>
          <a:off x="667747" y="2692173"/>
          <a:ext cx="7374164" cy="3011489"/>
        </p:xfrm>
        <a:graphic>
          <a:graphicData uri="http://schemas.openxmlformats.org/drawingml/2006/table">
            <a:tbl>
              <a:tblPr/>
              <a:tblGrid>
                <a:gridCol w="4642992"/>
                <a:gridCol w="1456625"/>
                <a:gridCol w="1274547"/>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Depends on blood flow</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cap="flat">
                      <a:noFill/>
                    </a:lnT>
                    <a:lnB>
                      <a:noFill/>
                    </a:lnB>
                    <a:lnTlToBr>
                      <a:noFill/>
                    </a:lnTlToBr>
                    <a:lnBlToTr>
                      <a:noFill/>
                    </a:lnBlToTr>
                    <a:noFill/>
                  </a:tcPr>
                </a:tc>
              </a:tr>
              <a:tr h="601663">
                <a:tc>
                  <a:txBody>
                    <a:bodyPr/>
                    <a:lstStyle/>
                    <a:p>
                      <a:r>
                        <a:rPr lang="en-GB" sz="2000" i="0" dirty="0" smtClean="0">
                          <a:latin typeface="+mj-lt"/>
                        </a:rPr>
                        <a:t>Measures blood flow</a:t>
                      </a:r>
                      <a:endParaRPr lang="en-GB" sz="2000" i="0" dirty="0">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Uses radioactive tracers</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Medium spatial resolution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Medium temporal resolution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bl>
          </a:graphicData>
        </a:graphic>
      </p:graphicFrame>
      <p:sp>
        <p:nvSpPr>
          <p:cNvPr id="3" name="Oval 2"/>
          <p:cNvSpPr/>
          <p:nvPr/>
        </p:nvSpPr>
        <p:spPr>
          <a:xfrm>
            <a:off x="5486400" y="2692173"/>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6825374" y="2713941"/>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5508168" y="330178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5540822" y="3911397"/>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5540822" y="4510127"/>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p:nvSpPr>
        <p:spPr>
          <a:xfrm>
            <a:off x="6847138" y="5097967"/>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113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117290878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885826" y="2543175"/>
            <a:ext cx="7800974"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800" tIns="45720" rIns="100800" bIns="45720" numCol="1" anchor="t" anchorCtr="0" compatLnSpc="1">
            <a:prstTxWarp prst="textNoShape">
              <a:avLst/>
            </a:prstTxWarp>
          </a:bodyPr>
          <a:lstStyle>
            <a:lvl1pPr marL="266700" indent="-2667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GB" sz="2400" dirty="0" smtClean="0">
                <a:solidFill>
                  <a:srgbClr val="FFFFFF"/>
                </a:solidFill>
              </a:rPr>
              <a:t>Know the physiological mechanisms recorded</a:t>
            </a:r>
          </a:p>
          <a:p>
            <a:pPr>
              <a:buFontTx/>
              <a:buChar char="•"/>
            </a:pPr>
            <a:r>
              <a:rPr lang="en-GB" sz="2400" dirty="0" smtClean="0">
                <a:solidFill>
                  <a:srgbClr val="FFFFFF"/>
                </a:solidFill>
              </a:rPr>
              <a:t>Understand the basis of PET and fMRI </a:t>
            </a:r>
          </a:p>
          <a:p>
            <a:pPr>
              <a:buFontTx/>
              <a:buChar char="•"/>
            </a:pPr>
            <a:r>
              <a:rPr lang="en-GB" sz="2400" dirty="0" smtClean="0">
                <a:solidFill>
                  <a:srgbClr val="FFFFFF"/>
                </a:solidFill>
              </a:rPr>
              <a:t>Understand the strength and weaknesses of these techniques</a:t>
            </a:r>
          </a:p>
          <a:p>
            <a:endParaRPr lang="en-GB" sz="2400" dirty="0"/>
          </a:p>
        </p:txBody>
      </p:sp>
      <p:sp>
        <p:nvSpPr>
          <p:cNvPr id="6" name="TextBox 5"/>
          <p:cNvSpPr txBox="1"/>
          <p:nvPr/>
        </p:nvSpPr>
        <p:spPr>
          <a:xfrm>
            <a:off x="495300" y="1996350"/>
            <a:ext cx="1707519" cy="461665"/>
          </a:xfrm>
          <a:prstGeom prst="rect">
            <a:avLst/>
          </a:prstGeom>
          <a:noFill/>
        </p:spPr>
        <p:txBody>
          <a:bodyPr wrap="none" rtlCol="0">
            <a:spAutoFit/>
          </a:bodyPr>
          <a:lstStyle/>
          <a:p>
            <a:r>
              <a:rPr lang="en-GB" sz="2400" dirty="0" smtClean="0"/>
              <a:t>Objectives:</a:t>
            </a:r>
            <a:endParaRPr lang="en-GB"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342366257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885826" y="2543175"/>
            <a:ext cx="7800974"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800" tIns="45720" rIns="100800" bIns="45720" numCol="1" anchor="t" anchorCtr="0" compatLnSpc="1">
            <a:prstTxWarp prst="textNoShape">
              <a:avLst/>
            </a:prstTxWarp>
          </a:bodyPr>
          <a:lstStyle>
            <a:lvl1pPr marL="266700" indent="-2667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GB" sz="2400" dirty="0" smtClean="0">
                <a:solidFill>
                  <a:srgbClr val="FFFFFF"/>
                </a:solidFill>
                <a:latin typeface="Arial" charset="0"/>
              </a:rPr>
              <a:t>No prerequisite</a:t>
            </a:r>
            <a:endParaRPr lang="en-GB" sz="2400" b="0" dirty="0" smtClean="0">
              <a:solidFill>
                <a:srgbClr val="FFFFFF"/>
              </a:solidFill>
              <a:latin typeface="Arial" charset="0"/>
            </a:endParaRPr>
          </a:p>
        </p:txBody>
      </p:sp>
      <p:sp>
        <p:nvSpPr>
          <p:cNvPr id="6" name="TextBox 5"/>
          <p:cNvSpPr txBox="1"/>
          <p:nvPr/>
        </p:nvSpPr>
        <p:spPr>
          <a:xfrm>
            <a:off x="495300" y="1996350"/>
            <a:ext cx="2068195" cy="461665"/>
          </a:xfrm>
          <a:prstGeom prst="rect">
            <a:avLst/>
          </a:prstGeom>
          <a:noFill/>
        </p:spPr>
        <p:txBody>
          <a:bodyPr wrap="none" rtlCol="0">
            <a:spAutoFit/>
          </a:bodyPr>
          <a:lstStyle/>
          <a:p>
            <a:r>
              <a:rPr lang="en-GB" sz="2400" dirty="0" smtClean="0"/>
              <a:t>Prerequisites:</a:t>
            </a:r>
            <a:endParaRPr lang="en-GB"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922321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7" y="1035505"/>
            <a:ext cx="8664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FFFFFF"/>
              </a:buClr>
              <a:buSzPct val="75000"/>
              <a:buFont typeface="Monotype Sorts" pitchFamily="2" charset="2"/>
              <a:buNone/>
            </a:pPr>
            <a:r>
              <a:rPr lang="en-GB" altLang="en-US" sz="2000" dirty="0" smtClean="0">
                <a:solidFill>
                  <a:srgbClr val="FFFFFF"/>
                </a:solidFill>
                <a:latin typeface="Arial" charset="0"/>
              </a:rPr>
              <a:t>We </a:t>
            </a:r>
            <a:r>
              <a:rPr lang="en-GB" altLang="en-US" sz="2000" dirty="0">
                <a:solidFill>
                  <a:srgbClr val="FFFFFF"/>
                </a:solidFill>
                <a:latin typeface="Arial" charset="0"/>
              </a:rPr>
              <a:t>can </a:t>
            </a:r>
            <a:r>
              <a:rPr lang="en-GB" altLang="en-US" sz="2000" dirty="0" smtClean="0">
                <a:solidFill>
                  <a:srgbClr val="FFFFFF"/>
                </a:solidFill>
                <a:latin typeface="Arial" charset="0"/>
              </a:rPr>
              <a:t>exploit </a:t>
            </a:r>
            <a:r>
              <a:rPr lang="en-GB" altLang="en-US" sz="2000" dirty="0">
                <a:solidFill>
                  <a:srgbClr val="FFFFFF"/>
                </a:solidFill>
                <a:latin typeface="Arial" charset="0"/>
              </a:rPr>
              <a:t>a feature of neuronal </a:t>
            </a:r>
            <a:r>
              <a:rPr lang="en-GB" altLang="en-US" sz="2000" dirty="0" smtClean="0">
                <a:solidFill>
                  <a:srgbClr val="FFFFFF"/>
                </a:solidFill>
                <a:latin typeface="Arial" charset="0"/>
              </a:rPr>
              <a:t>metabolism to image the brain in action:</a:t>
            </a:r>
            <a:endParaRPr lang="en-GB" altLang="en-US" sz="2000" dirty="0" smtClean="0">
              <a:solidFill>
                <a:srgbClr val="FFFFFF"/>
              </a:solidFill>
              <a:latin typeface="Arial" charset="0"/>
            </a:endParaRPr>
          </a:p>
          <a:p>
            <a:pPr eaLnBrk="1" hangingPunct="1">
              <a:spcBef>
                <a:spcPct val="20000"/>
              </a:spcBef>
              <a:buClr>
                <a:srgbClr val="FFFFFF"/>
              </a:buClr>
              <a:buSzPct val="75000"/>
              <a:buFont typeface="Monotype Sorts" pitchFamily="2" charset="2"/>
              <a:buNone/>
            </a:pPr>
            <a:endParaRPr lang="en-GB" altLang="en-US" sz="2000" dirty="0">
              <a:solidFill>
                <a:srgbClr val="FFFFFF"/>
              </a:solidFill>
              <a:latin typeface="Arial" charset="0"/>
            </a:endParaRPr>
          </a:p>
          <a:p>
            <a:pPr lvl="2" algn="just" eaLnBrk="1" hangingPunct="1">
              <a:spcBef>
                <a:spcPct val="20000"/>
              </a:spcBef>
              <a:buClr>
                <a:srgbClr val="FFFFFF"/>
              </a:buClr>
              <a:buFontTx/>
              <a:buChar char="•"/>
            </a:pPr>
            <a:r>
              <a:rPr lang="en-GB" altLang="en-US" sz="2000" dirty="0" smtClean="0">
                <a:solidFill>
                  <a:srgbClr val="FFFFFF"/>
                </a:solidFill>
                <a:latin typeface="Arial" charset="0"/>
              </a:rPr>
              <a:t>The brain weight ~1.4Kg </a:t>
            </a:r>
            <a:r>
              <a:rPr lang="en-GB" altLang="en-US" sz="2000" dirty="0" err="1" smtClean="0">
                <a:solidFill>
                  <a:srgbClr val="FFFFFF"/>
                </a:solidFill>
                <a:latin typeface="Arial" charset="0"/>
              </a:rPr>
              <a:t>ie</a:t>
            </a:r>
            <a:r>
              <a:rPr lang="en-GB" altLang="en-US" sz="2000" dirty="0" smtClean="0">
                <a:solidFill>
                  <a:srgbClr val="FFFFFF"/>
                </a:solidFill>
                <a:latin typeface="Arial" charset="0"/>
              </a:rPr>
              <a:t> only ~2% of the total body weight.</a:t>
            </a:r>
          </a:p>
          <a:p>
            <a:pPr lvl="2" algn="just" eaLnBrk="1" hangingPunct="1">
              <a:spcBef>
                <a:spcPct val="20000"/>
              </a:spcBef>
              <a:buClr>
                <a:srgbClr val="FFFFFF"/>
              </a:buClr>
              <a:buFontTx/>
              <a:buChar char="•"/>
            </a:pPr>
            <a:r>
              <a:rPr lang="en-GB" altLang="en-US" sz="2000" dirty="0" smtClean="0">
                <a:solidFill>
                  <a:srgbClr val="FFFFFF"/>
                </a:solidFill>
                <a:latin typeface="Arial" charset="0"/>
              </a:rPr>
              <a:t>The </a:t>
            </a:r>
            <a:r>
              <a:rPr lang="en-GB" altLang="en-US" sz="2000" dirty="0">
                <a:solidFill>
                  <a:srgbClr val="FFFFFF"/>
                </a:solidFill>
                <a:latin typeface="Arial" charset="0"/>
              </a:rPr>
              <a:t>brain has </a:t>
            </a:r>
            <a:r>
              <a:rPr lang="en-GB" altLang="en-US" sz="2000" dirty="0" smtClean="0">
                <a:solidFill>
                  <a:srgbClr val="FFFFFF"/>
                </a:solidFill>
                <a:latin typeface="Arial" charset="0"/>
              </a:rPr>
              <a:t>large metabolic need:</a:t>
            </a:r>
          </a:p>
          <a:p>
            <a:pPr marL="708025" lvl="2" indent="-342900" algn="just" eaLnBrk="1" hangingPunct="1">
              <a:spcBef>
                <a:spcPct val="20000"/>
              </a:spcBef>
              <a:buClr>
                <a:srgbClr val="FFFFFF"/>
              </a:buClr>
              <a:buFont typeface="Wingdings" panose="05000000000000000000" pitchFamily="2" charset="2"/>
              <a:buChar char="Ø"/>
            </a:pPr>
            <a:r>
              <a:rPr lang="en-GB" altLang="en-US" sz="2000" dirty="0">
                <a:solidFill>
                  <a:srgbClr val="FFFFFF"/>
                </a:solidFill>
                <a:latin typeface="Arial" charset="0"/>
              </a:rPr>
              <a:t>i</a:t>
            </a:r>
            <a:r>
              <a:rPr lang="en-GB" altLang="en-US" sz="2000" dirty="0" smtClean="0">
                <a:solidFill>
                  <a:srgbClr val="FFFFFF"/>
                </a:solidFill>
                <a:latin typeface="Arial" charset="0"/>
              </a:rPr>
              <a:t>t uses ~20% of the whole blood oxygen</a:t>
            </a: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It uses ~750ml of blood every minute, extracting 900mg of glucose from it (</a:t>
            </a:r>
            <a:r>
              <a:rPr lang="en-GB" altLang="en-US" sz="2000" dirty="0" err="1" smtClean="0">
                <a:solidFill>
                  <a:srgbClr val="FFFFFF"/>
                </a:solidFill>
                <a:latin typeface="Arial" charset="0"/>
              </a:rPr>
              <a:t>ie</a:t>
            </a:r>
            <a:r>
              <a:rPr lang="en-GB" altLang="en-US" sz="2000" dirty="0" smtClean="0">
                <a:solidFill>
                  <a:srgbClr val="FFFFFF"/>
                </a:solidFill>
                <a:latin typeface="Arial" charset="0"/>
              </a:rPr>
              <a:t> ~10% of the ~1.2mg/ml)</a:t>
            </a: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lvl="2" algn="just" eaLnBrk="1" hangingPunct="1">
              <a:spcBef>
                <a:spcPct val="20000"/>
              </a:spcBef>
              <a:buClr>
                <a:srgbClr val="FFFFFF"/>
              </a:buClr>
              <a:buFontTx/>
              <a:buChar char="•"/>
            </a:pPr>
            <a:r>
              <a:rPr lang="en-GB" altLang="en-US" sz="2000" dirty="0" smtClean="0">
                <a:solidFill>
                  <a:srgbClr val="FFFFFF"/>
                </a:solidFill>
                <a:latin typeface="Arial" charset="0"/>
              </a:rPr>
              <a:t>This extraordinary consumption of oxygen and glucose is explained by the absence of energetic reserve in the brain which ‘burns’ from 30 </a:t>
            </a:r>
            <a:r>
              <a:rPr lang="en-GB" altLang="en-US" sz="2000" dirty="0" smtClean="0">
                <a:solidFill>
                  <a:srgbClr val="FFFFFF"/>
                </a:solidFill>
                <a:latin typeface="+mj-lt"/>
              </a:rPr>
              <a:t>to 50 micro-</a:t>
            </a:r>
            <a:r>
              <a:rPr lang="en-GB" altLang="en-US" sz="2000" dirty="0" err="1" smtClean="0">
                <a:solidFill>
                  <a:srgbClr val="FFFFFF"/>
                </a:solidFill>
                <a:latin typeface="+mj-lt"/>
              </a:rPr>
              <a:t>mol</a:t>
            </a:r>
            <a:r>
              <a:rPr lang="en-GB" altLang="en-US" sz="2000" dirty="0" smtClean="0">
                <a:solidFill>
                  <a:srgbClr val="FFFFFF"/>
                </a:solidFill>
                <a:latin typeface="+mj-lt"/>
              </a:rPr>
              <a:t> of ATP every min per gram of tissue (</a:t>
            </a:r>
            <a:r>
              <a:rPr lang="en-GB" sz="2000" dirty="0" err="1">
                <a:latin typeface="+mj-lt"/>
                <a:hlinkClick r:id="rId4"/>
              </a:rPr>
              <a:t>Attwell</a:t>
            </a:r>
            <a:r>
              <a:rPr lang="en-GB" sz="2000" dirty="0">
                <a:latin typeface="+mj-lt"/>
                <a:hlinkClick r:id="rId4"/>
              </a:rPr>
              <a:t> and </a:t>
            </a:r>
            <a:r>
              <a:rPr lang="en-GB" sz="2000" dirty="0" err="1" smtClean="0">
                <a:latin typeface="+mj-lt"/>
                <a:hlinkClick r:id="rId4"/>
              </a:rPr>
              <a:t>Laughtin</a:t>
            </a:r>
            <a:r>
              <a:rPr lang="en-GB" sz="2000" dirty="0" smtClean="0">
                <a:latin typeface="+mj-lt"/>
                <a:hlinkClick r:id="rId4"/>
              </a:rPr>
              <a:t>, 2001</a:t>
            </a:r>
            <a:r>
              <a:rPr lang="en-GB" sz="2000" dirty="0">
                <a:latin typeface="+mj-lt"/>
                <a:hlinkClick r:id="rId4"/>
              </a:rPr>
              <a:t>)</a:t>
            </a:r>
            <a:r>
              <a:rPr lang="en-GB" altLang="en-US" sz="2000" dirty="0" smtClean="0">
                <a:solidFill>
                  <a:srgbClr val="FFFFFF"/>
                </a:solidFill>
                <a:latin typeface="+mj-lt"/>
              </a:rPr>
              <a:t>. </a:t>
            </a:r>
          </a:p>
        </p:txBody>
      </p:sp>
      <p:sp>
        <p:nvSpPr>
          <p:cNvPr id="3" name="Rectangle 2"/>
          <p:cNvSpPr/>
          <p:nvPr/>
        </p:nvSpPr>
        <p:spPr>
          <a:xfrm>
            <a:off x="327025" y="123539"/>
            <a:ext cx="4673074" cy="646331"/>
          </a:xfrm>
          <a:prstGeom prst="rect">
            <a:avLst/>
          </a:prstGeom>
        </p:spPr>
        <p:txBody>
          <a:bodyPr wrap="none">
            <a:spAutoFit/>
          </a:bodyPr>
          <a:lstStyle/>
          <a:p>
            <a:r>
              <a:rPr lang="en-GB" altLang="en-US" sz="3600" dirty="0" smtClean="0"/>
              <a:t>The Brain Metabolism</a:t>
            </a:r>
            <a:endParaRPr lang="en-GB" altLang="en-US" sz="3600" dirty="0"/>
          </a:p>
        </p:txBody>
      </p:sp>
    </p:spTree>
    <p:custDataLst>
      <p:tags r:id="rId1"/>
    </p:custDataLst>
    <p:extLst>
      <p:ext uri="{BB962C8B-B14F-4D97-AF65-F5344CB8AC3E}">
        <p14:creationId xmlns:p14="http://schemas.microsoft.com/office/powerpoint/2010/main" val="728145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p:cNvSpPr>
            <a:spLocks noChangeArrowheads="1"/>
          </p:cNvSpPr>
          <p:nvPr/>
        </p:nvSpPr>
        <p:spPr bwMode="auto">
          <a:xfrm>
            <a:off x="327026" y="981075"/>
            <a:ext cx="856660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352425" indent="28098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buFontTx/>
              <a:buChar char="•"/>
            </a:pPr>
            <a:r>
              <a:rPr lang="en-GB" altLang="en-US" sz="2000" dirty="0" err="1" smtClean="0">
                <a:solidFill>
                  <a:srgbClr val="FFFFFF"/>
                </a:solidFill>
                <a:latin typeface="Arial" charset="0"/>
              </a:rPr>
              <a:t>Ketty</a:t>
            </a:r>
            <a:r>
              <a:rPr lang="en-GB" altLang="en-US" sz="2000" dirty="0" smtClean="0">
                <a:solidFill>
                  <a:srgbClr val="FFFFFF"/>
                </a:solidFill>
                <a:latin typeface="Arial" charset="0"/>
              </a:rPr>
              <a:t> </a:t>
            </a:r>
            <a:r>
              <a:rPr lang="en-GB" altLang="en-US" sz="2000" dirty="0">
                <a:solidFill>
                  <a:srgbClr val="FFFFFF"/>
                </a:solidFill>
                <a:latin typeface="Arial" charset="0"/>
              </a:rPr>
              <a:t>&amp; Sokoloff (USA, 1960, animals)</a:t>
            </a:r>
          </a:p>
          <a:p>
            <a:pPr lvl="1">
              <a:buFontTx/>
              <a:buChar char="•"/>
            </a:pPr>
            <a:r>
              <a:rPr lang="en-GB" altLang="en-US" sz="2000" dirty="0">
                <a:solidFill>
                  <a:srgbClr val="FFFFFF"/>
                </a:solidFill>
                <a:latin typeface="Arial" charset="0"/>
              </a:rPr>
              <a:t>Ingvar &amp; </a:t>
            </a:r>
            <a:r>
              <a:rPr lang="en-GB" altLang="en-US" sz="2000" dirty="0" err="1">
                <a:solidFill>
                  <a:srgbClr val="FFFFFF"/>
                </a:solidFill>
                <a:latin typeface="Arial" charset="0"/>
              </a:rPr>
              <a:t>Lassen</a:t>
            </a:r>
            <a:r>
              <a:rPr lang="en-GB" altLang="en-US" sz="2000" dirty="0">
                <a:solidFill>
                  <a:srgbClr val="FFFFFF"/>
                </a:solidFill>
                <a:latin typeface="Arial" charset="0"/>
              </a:rPr>
              <a:t> (Scandinavia, 1963, humans) </a:t>
            </a:r>
          </a:p>
          <a:p>
            <a:pPr lvl="1">
              <a:buFontTx/>
              <a:buChar char="•"/>
            </a:pPr>
            <a:endParaRPr lang="en-GB" altLang="en-US" sz="2000" dirty="0">
              <a:solidFill>
                <a:srgbClr val="FFFFFF"/>
              </a:solidFill>
              <a:latin typeface="Arial" charset="0"/>
            </a:endParaRPr>
          </a:p>
          <a:p>
            <a:r>
              <a:rPr lang="en-GB" altLang="en-US" sz="2000" dirty="0">
                <a:solidFill>
                  <a:srgbClr val="FFFFFF"/>
                </a:solidFill>
                <a:latin typeface="Arial" charset="0"/>
              </a:rPr>
              <a:t>Typical ‘Brain Activation’ PET Protocol:</a:t>
            </a:r>
          </a:p>
          <a:p>
            <a:endParaRPr lang="en-GB" altLang="en-US" sz="2000" dirty="0">
              <a:solidFill>
                <a:srgbClr val="FFFFFF"/>
              </a:solidFill>
              <a:latin typeface="Arial" charset="0"/>
            </a:endParaRPr>
          </a:p>
          <a:p>
            <a:pPr lvl="1" algn="just">
              <a:buFontTx/>
              <a:buChar char="•"/>
            </a:pPr>
            <a:r>
              <a:rPr lang="en-GB" altLang="en-US" sz="2000" dirty="0">
                <a:solidFill>
                  <a:srgbClr val="FFFFFF"/>
                </a:solidFill>
                <a:latin typeface="Arial" charset="0"/>
              </a:rPr>
              <a:t>Subjects injected with </a:t>
            </a:r>
            <a:r>
              <a:rPr lang="en-GB" altLang="en-US" sz="2000" b="1" dirty="0">
                <a:solidFill>
                  <a:srgbClr val="FFFFFF"/>
                </a:solidFill>
                <a:latin typeface="Arial" charset="0"/>
              </a:rPr>
              <a:t>radioactively-labelled water</a:t>
            </a:r>
            <a:r>
              <a:rPr lang="en-GB" altLang="en-US" sz="2000" dirty="0">
                <a:solidFill>
                  <a:srgbClr val="FFFFFF"/>
                </a:solidFill>
                <a:latin typeface="Arial" charset="0"/>
              </a:rPr>
              <a:t> (made  with </a:t>
            </a:r>
            <a:r>
              <a:rPr lang="en-GB" altLang="en-US" sz="2000" baseline="30000" dirty="0">
                <a:solidFill>
                  <a:srgbClr val="FFFFFF"/>
                </a:solidFill>
                <a:latin typeface="Arial" charset="0"/>
              </a:rPr>
              <a:t>15</a:t>
            </a:r>
            <a:r>
              <a:rPr lang="en-GB" altLang="en-US" sz="2000" dirty="0">
                <a:solidFill>
                  <a:srgbClr val="FFFFFF"/>
                </a:solidFill>
                <a:latin typeface="Arial" charset="0"/>
              </a:rPr>
              <a:t>O)</a:t>
            </a:r>
          </a:p>
          <a:p>
            <a:pPr lvl="1" algn="just">
              <a:buFontTx/>
              <a:buChar char="•"/>
            </a:pPr>
            <a:r>
              <a:rPr lang="en-GB" altLang="en-US" sz="2000" dirty="0">
                <a:solidFill>
                  <a:srgbClr val="FFFFFF"/>
                </a:solidFill>
                <a:latin typeface="Arial" charset="0"/>
              </a:rPr>
              <a:t>This radioactive water accumulates within the brain in </a:t>
            </a:r>
            <a:r>
              <a:rPr lang="en-GB" altLang="en-US" sz="2000" b="1" dirty="0">
                <a:solidFill>
                  <a:srgbClr val="FFFFFF"/>
                </a:solidFill>
                <a:latin typeface="Arial" charset="0"/>
              </a:rPr>
              <a:t>direct</a:t>
            </a:r>
          </a:p>
          <a:p>
            <a:pPr lvl="1" algn="just">
              <a:buFontTx/>
              <a:buChar char="•"/>
            </a:pPr>
            <a:r>
              <a:rPr lang="en-GB" altLang="en-US" sz="2000" b="1" dirty="0" smtClean="0">
                <a:solidFill>
                  <a:srgbClr val="FFFFFF"/>
                </a:solidFill>
                <a:latin typeface="Arial" charset="0"/>
              </a:rPr>
              <a:t>Proportional</a:t>
            </a:r>
            <a:r>
              <a:rPr lang="en-GB" altLang="en-US" sz="2000" dirty="0" smtClean="0">
                <a:solidFill>
                  <a:srgbClr val="FFFFFF"/>
                </a:solidFill>
                <a:latin typeface="Arial" charset="0"/>
              </a:rPr>
              <a:t> </a:t>
            </a:r>
            <a:r>
              <a:rPr lang="en-GB" altLang="en-US" sz="2000" dirty="0">
                <a:solidFill>
                  <a:srgbClr val="FFFFFF"/>
                </a:solidFill>
                <a:latin typeface="Arial" charset="0"/>
              </a:rPr>
              <a:t>with local blood flow</a:t>
            </a:r>
          </a:p>
          <a:p>
            <a:pPr lvl="1" algn="just">
              <a:buFontTx/>
              <a:buChar char="•"/>
            </a:pPr>
            <a:r>
              <a:rPr lang="en-GB" altLang="en-US" sz="2000" dirty="0">
                <a:solidFill>
                  <a:srgbClr val="FFFFFF"/>
                </a:solidFill>
                <a:latin typeface="Arial" charset="0"/>
              </a:rPr>
              <a:t>The </a:t>
            </a:r>
            <a:r>
              <a:rPr lang="en-GB" altLang="en-US" sz="2000" b="1" dirty="0">
                <a:solidFill>
                  <a:srgbClr val="FFFFFF"/>
                </a:solidFill>
                <a:latin typeface="Arial" charset="0"/>
              </a:rPr>
              <a:t>greater</a:t>
            </a:r>
            <a:r>
              <a:rPr lang="en-GB" altLang="en-US" sz="2000" i="1" dirty="0">
                <a:solidFill>
                  <a:srgbClr val="FFFFFF"/>
                </a:solidFill>
                <a:latin typeface="Arial" charset="0"/>
              </a:rPr>
              <a:t> </a:t>
            </a:r>
            <a:r>
              <a:rPr lang="en-GB" altLang="en-US" sz="2000" dirty="0">
                <a:solidFill>
                  <a:srgbClr val="FFFFFF"/>
                </a:solidFill>
                <a:latin typeface="Arial" charset="0"/>
              </a:rPr>
              <a:t> the blood </a:t>
            </a:r>
            <a:r>
              <a:rPr lang="en-GB" altLang="en-US" sz="2000" dirty="0" smtClean="0">
                <a:solidFill>
                  <a:srgbClr val="FFFFFF"/>
                </a:solidFill>
                <a:latin typeface="Arial" charset="0"/>
              </a:rPr>
              <a:t>flow (due to increase local neuronal activity), </a:t>
            </a:r>
            <a:r>
              <a:rPr lang="en-GB" altLang="en-US" sz="2000" dirty="0">
                <a:solidFill>
                  <a:srgbClr val="FFFFFF"/>
                </a:solidFill>
                <a:latin typeface="Arial" charset="0"/>
              </a:rPr>
              <a:t>the </a:t>
            </a:r>
            <a:r>
              <a:rPr lang="en-GB" altLang="en-US" sz="2000" b="1" dirty="0">
                <a:solidFill>
                  <a:srgbClr val="FFFFFF"/>
                </a:solidFill>
                <a:latin typeface="Arial" charset="0"/>
              </a:rPr>
              <a:t>greater</a:t>
            </a:r>
            <a:r>
              <a:rPr lang="en-GB" altLang="en-US" sz="2000" dirty="0">
                <a:solidFill>
                  <a:srgbClr val="FFFFFF"/>
                </a:solidFill>
                <a:latin typeface="Arial" charset="0"/>
              </a:rPr>
              <a:t>  the radioactive </a:t>
            </a:r>
            <a:r>
              <a:rPr lang="en-GB" altLang="en-US" sz="2000" dirty="0" smtClean="0">
                <a:solidFill>
                  <a:srgbClr val="FFFFFF"/>
                </a:solidFill>
                <a:latin typeface="Arial" charset="0"/>
              </a:rPr>
              <a:t>count-rate in specific brain areas</a:t>
            </a:r>
          </a:p>
          <a:p>
            <a:pPr lvl="1" algn="just">
              <a:buFontTx/>
              <a:buChar char="•"/>
            </a:pPr>
            <a:r>
              <a:rPr lang="en-GB" altLang="en-US" sz="2000" dirty="0" smtClean="0">
                <a:solidFill>
                  <a:srgbClr val="FFFFFF"/>
                </a:solidFill>
                <a:latin typeface="Arial" charset="0"/>
              </a:rPr>
              <a:t>H</a:t>
            </a:r>
            <a:r>
              <a:rPr lang="en-GB" altLang="en-US" sz="2000" baseline="-25000" dirty="0" smtClean="0">
                <a:solidFill>
                  <a:srgbClr val="FFFFFF"/>
                </a:solidFill>
                <a:latin typeface="Arial" charset="0"/>
              </a:rPr>
              <a:t>2</a:t>
            </a:r>
            <a:r>
              <a:rPr lang="en-GB" altLang="en-US" sz="2000" dirty="0" smtClean="0">
                <a:solidFill>
                  <a:srgbClr val="FFFFFF"/>
                </a:solidFill>
                <a:latin typeface="Arial" charset="0"/>
              </a:rPr>
              <a:t>O</a:t>
            </a:r>
            <a:r>
              <a:rPr lang="en-GB" altLang="en-US" sz="2000" baseline="30000" dirty="0" smtClean="0">
                <a:solidFill>
                  <a:srgbClr val="FFFFFF"/>
                </a:solidFill>
                <a:latin typeface="Arial" charset="0"/>
              </a:rPr>
              <a:t>15</a:t>
            </a:r>
            <a:r>
              <a:rPr lang="en-GB" altLang="en-US" sz="2000" dirty="0" smtClean="0">
                <a:solidFill>
                  <a:srgbClr val="FFFFFF"/>
                </a:solidFill>
                <a:latin typeface="Arial" charset="0"/>
              </a:rPr>
              <a:t> </a:t>
            </a:r>
            <a:r>
              <a:rPr lang="en-GB" altLang="en-US" sz="2000" dirty="0">
                <a:solidFill>
                  <a:srgbClr val="FFFFFF"/>
                </a:solidFill>
                <a:latin typeface="Arial" charset="0"/>
              </a:rPr>
              <a:t>decays </a:t>
            </a:r>
            <a:r>
              <a:rPr lang="en-GB" altLang="en-US" sz="2000" dirty="0" smtClean="0">
                <a:solidFill>
                  <a:srgbClr val="FFFFFF"/>
                </a:solidFill>
                <a:latin typeface="Arial" charset="0"/>
              </a:rPr>
              <a:t>rapidly with </a:t>
            </a:r>
            <a:r>
              <a:rPr lang="en-GB" altLang="en-US" sz="2000" dirty="0" smtClean="0">
                <a:solidFill>
                  <a:srgbClr val="FFFFFF"/>
                </a:solidFill>
                <a:latin typeface="Arial" charset="0"/>
              </a:rPr>
              <a:t>a half life of 2 min and disappear </a:t>
            </a:r>
            <a:r>
              <a:rPr lang="en-GB" altLang="en-US" sz="2000" dirty="0" smtClean="0">
                <a:solidFill>
                  <a:srgbClr val="FFFFFF"/>
                </a:solidFill>
                <a:latin typeface="Arial" charset="0"/>
              </a:rPr>
              <a:t>to </a:t>
            </a:r>
            <a:r>
              <a:rPr lang="en-GB" altLang="en-US" sz="2000" dirty="0">
                <a:solidFill>
                  <a:srgbClr val="FFFFFF"/>
                </a:solidFill>
                <a:latin typeface="Arial" charset="0"/>
              </a:rPr>
              <a:t>background after </a:t>
            </a:r>
            <a:r>
              <a:rPr lang="en-GB" altLang="en-US" sz="2000" dirty="0" smtClean="0">
                <a:solidFill>
                  <a:srgbClr val="FFFFFF"/>
                </a:solidFill>
                <a:latin typeface="Arial" charset="0"/>
              </a:rPr>
              <a:t>roughly ten </a:t>
            </a:r>
            <a:r>
              <a:rPr lang="en-GB" altLang="en-US" sz="2000" dirty="0" smtClean="0">
                <a:solidFill>
                  <a:srgbClr val="FFFFFF"/>
                </a:solidFill>
                <a:latin typeface="Arial" charset="0"/>
              </a:rPr>
              <a:t>minutes. This means that while we minimize subject exposure, the quality of images is degraded (spatial resolution is ~10mm)</a:t>
            </a:r>
            <a:endParaRPr lang="en-US" altLang="en-US" sz="2000" b="1" dirty="0">
              <a:solidFill>
                <a:srgbClr val="FFFFFF"/>
              </a:solidFill>
              <a:latin typeface="Arial" charset="0"/>
            </a:endParaRPr>
          </a:p>
          <a:p>
            <a:pPr lvl="1" algn="just">
              <a:buFontTx/>
              <a:buChar char="•"/>
            </a:pPr>
            <a:r>
              <a:rPr lang="en-GB" altLang="en-US" sz="2000" dirty="0" smtClean="0">
                <a:solidFill>
                  <a:srgbClr val="FFFFFF"/>
                </a:solidFill>
                <a:latin typeface="Arial" charset="0"/>
              </a:rPr>
              <a:t>Water is the best tracer for functional experiments as it allows several observations (typically blocks of activations) to be made </a:t>
            </a:r>
            <a:r>
              <a:rPr lang="en-GB" altLang="en-US" sz="2000" dirty="0">
                <a:solidFill>
                  <a:srgbClr val="FFFFFF"/>
                </a:solidFill>
                <a:latin typeface="Arial" charset="0"/>
              </a:rPr>
              <a:t>in a shorter time period</a:t>
            </a:r>
            <a:r>
              <a:rPr lang="en-GB" altLang="en-US" sz="2000" b="1" dirty="0">
                <a:solidFill>
                  <a:srgbClr val="FFFFFF"/>
                </a:solidFill>
                <a:latin typeface="Arial" charset="0"/>
              </a:rPr>
              <a:t> </a:t>
            </a:r>
            <a:endParaRPr lang="en-US" altLang="en-US" sz="2000" b="1" dirty="0">
              <a:solidFill>
                <a:srgbClr val="FFFFFF"/>
              </a:solidFill>
              <a:latin typeface="Arial" charset="0"/>
            </a:endParaRPr>
          </a:p>
        </p:txBody>
      </p:sp>
      <p:sp>
        <p:nvSpPr>
          <p:cNvPr id="4" name="Rectangle 5"/>
          <p:cNvSpPr>
            <a:spLocks noChangeArrowheads="1"/>
          </p:cNvSpPr>
          <p:nvPr/>
        </p:nvSpPr>
        <p:spPr bwMode="auto">
          <a:xfrm>
            <a:off x="85725" y="114300"/>
            <a:ext cx="84603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b="1" dirty="0">
                <a:solidFill>
                  <a:srgbClr val="FFFFFF"/>
                </a:solidFill>
              </a:rPr>
              <a:t>Positron Emission Tomography (PET)</a:t>
            </a:r>
          </a:p>
        </p:txBody>
      </p:sp>
    </p:spTree>
    <p:custDataLst>
      <p:tags r:id="rId1"/>
    </p:custDataLst>
    <p:extLst>
      <p:ext uri="{BB962C8B-B14F-4D97-AF65-F5344CB8AC3E}">
        <p14:creationId xmlns:p14="http://schemas.microsoft.com/office/powerpoint/2010/main" val="38800845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Grp="1" noChangeArrowheads="1"/>
          </p:cNvSpPr>
          <p:nvPr>
            <p:ph type="body" idx="1"/>
          </p:nvPr>
        </p:nvSpPr>
        <p:spPr>
          <a:xfrm>
            <a:off x="327025" y="981075"/>
            <a:ext cx="8816975" cy="5256213"/>
          </a:xfrm>
          <a:noFill/>
          <a:ln/>
        </p:spPr>
        <p:txBody>
          <a:bodyPr/>
          <a:lstStyle/>
          <a:p>
            <a:pPr marL="0" indent="263525"/>
            <a:r>
              <a:rPr lang="en-GB" altLang="en-US"/>
              <a:t>PET with O-15 is the ‘gold standard’ for brain activation studies</a:t>
            </a:r>
          </a:p>
          <a:p>
            <a:pPr marL="0" indent="263525"/>
            <a:r>
              <a:rPr lang="en-GB" altLang="en-US"/>
              <a:t>Emits positrons which collide with electrons and emit gamma rays at 90</a:t>
            </a:r>
            <a:r>
              <a:rPr lang="en-GB" altLang="en-US">
                <a:sym typeface="Symbol" pitchFamily="18" charset="2"/>
              </a:rPr>
              <a:t></a:t>
            </a:r>
            <a:endParaRPr lang="en-GB" altLang="en-US"/>
          </a:p>
          <a:p>
            <a:pPr marL="0" indent="263525">
              <a:buFontTx/>
              <a:buNone/>
            </a:pPr>
            <a:r>
              <a:rPr lang="en-GB" altLang="en-US"/>
              <a:t>to collision</a:t>
            </a:r>
          </a:p>
          <a:p>
            <a:pPr marL="0" indent="263525">
              <a:buFontTx/>
              <a:buNone/>
            </a:pPr>
            <a:endParaRPr lang="en-GB" altLang="en-US"/>
          </a:p>
          <a:p>
            <a:pPr marL="0" indent="263525">
              <a:buFontTx/>
              <a:buNone/>
            </a:pPr>
            <a:endParaRPr lang="en-GB" altLang="en-US"/>
          </a:p>
          <a:p>
            <a:pPr marL="0" indent="263525">
              <a:buFontTx/>
              <a:buNone/>
            </a:pPr>
            <a:endParaRPr lang="en-GB" altLang="en-US"/>
          </a:p>
          <a:p>
            <a:pPr marL="0" indent="263525">
              <a:buFontTx/>
              <a:buNone/>
            </a:pPr>
            <a:endParaRPr lang="en-GB" altLang="en-US"/>
          </a:p>
          <a:p>
            <a:pPr marL="0" indent="263525">
              <a:buFontTx/>
              <a:buNone/>
            </a:pPr>
            <a:endParaRPr lang="en-GB" altLang="en-US"/>
          </a:p>
          <a:p>
            <a:pPr marL="0" indent="263525">
              <a:buFontTx/>
              <a:buNone/>
            </a:pPr>
            <a:endParaRPr lang="en-GB" altLang="en-US"/>
          </a:p>
          <a:p>
            <a:pPr marL="0" indent="263525"/>
            <a:endParaRPr lang="en-GB" altLang="en-US"/>
          </a:p>
          <a:p>
            <a:pPr marL="0" indent="263525"/>
            <a:endParaRPr lang="en-GB" altLang="en-US"/>
          </a:p>
          <a:p>
            <a:pPr marL="0" indent="263525"/>
            <a:endParaRPr lang="en-GB" altLang="en-US"/>
          </a:p>
          <a:p>
            <a:pPr marL="0" indent="263525"/>
            <a:r>
              <a:rPr lang="en-GB" altLang="en-US"/>
              <a:t>Simultaneous gamma ray emission is picked up by ring of </a:t>
            </a:r>
            <a:r>
              <a:rPr lang="en-GB" altLang="en-US" b="1" i="1"/>
              <a:t>coincidence</a:t>
            </a:r>
          </a:p>
          <a:p>
            <a:pPr marL="0" indent="263525">
              <a:buFontTx/>
              <a:buNone/>
            </a:pPr>
            <a:r>
              <a:rPr lang="en-GB" altLang="en-US" b="1" i="1"/>
              <a:t>detectors</a:t>
            </a:r>
            <a:r>
              <a:rPr lang="en-GB" altLang="en-US"/>
              <a:t> arranged around subject’s head in scanner.</a:t>
            </a:r>
            <a:endParaRPr lang="en-GB" altLang="en-US" sz="1700"/>
          </a:p>
        </p:txBody>
      </p:sp>
      <p:pic>
        <p:nvPicPr>
          <p:cNvPr id="344068" name="Picture 4"/>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5651500" y="2852738"/>
            <a:ext cx="3132138" cy="2154237"/>
          </a:xfrm>
          <a:noFill/>
          <a:ln/>
        </p:spPr>
      </p:pic>
      <p:pic>
        <p:nvPicPr>
          <p:cNvPr id="344070" name="Picture 6"/>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323850" y="2190750"/>
            <a:ext cx="2919413" cy="1866900"/>
          </a:xfrm>
          <a:noFill/>
          <a:ln/>
        </p:spPr>
      </p:pic>
      <p:sp>
        <p:nvSpPr>
          <p:cNvPr id="344071" name="AutoShape 7"/>
          <p:cNvSpPr>
            <a:spLocks noChangeArrowheads="1"/>
          </p:cNvSpPr>
          <p:nvPr/>
        </p:nvSpPr>
        <p:spPr bwMode="auto">
          <a:xfrm>
            <a:off x="3563938" y="3644900"/>
            <a:ext cx="1871662"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8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344074" name="Picture 10" descr="c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6453188"/>
            <a:ext cx="360363" cy="317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85725" y="114300"/>
            <a:ext cx="84603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b="1" dirty="0">
                <a:solidFill>
                  <a:srgbClr val="FFFFFF"/>
                </a:solidFill>
              </a:rPr>
              <a:t>Positron Emission Tomography (PET)</a:t>
            </a:r>
          </a:p>
        </p:txBody>
      </p:sp>
    </p:spTree>
    <p:custDataLst>
      <p:tags r:id="rId1"/>
    </p:custDataLst>
    <p:extLst>
      <p:ext uri="{BB962C8B-B14F-4D97-AF65-F5344CB8AC3E}">
        <p14:creationId xmlns:p14="http://schemas.microsoft.com/office/powerpoint/2010/main" val="8300857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animEffect transition="in" filter="fade">
                                      <p:cBhvr>
                                        <p:cTn id="7" dur="2000"/>
                                        <p:tgtEl>
                                          <p:spTgt spid="34406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4066">
                                            <p:txEl>
                                              <p:pRg st="1" end="1"/>
                                            </p:txEl>
                                          </p:spTgt>
                                        </p:tgtEl>
                                        <p:attrNameLst>
                                          <p:attrName>style.visibility</p:attrName>
                                        </p:attrNameLst>
                                      </p:cBhvr>
                                      <p:to>
                                        <p:strVal val="visible"/>
                                      </p:to>
                                    </p:set>
                                    <p:animEffect transition="in" filter="fade">
                                      <p:cBhvr>
                                        <p:cTn id="10" dur="2000"/>
                                        <p:tgtEl>
                                          <p:spTgt spid="34406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4066">
                                            <p:txEl>
                                              <p:pRg st="2" end="2"/>
                                            </p:txEl>
                                          </p:spTgt>
                                        </p:tgtEl>
                                        <p:attrNameLst>
                                          <p:attrName>style.visibility</p:attrName>
                                        </p:attrNameLst>
                                      </p:cBhvr>
                                      <p:to>
                                        <p:strVal val="visible"/>
                                      </p:to>
                                    </p:set>
                                    <p:animEffect transition="in" filter="fade">
                                      <p:cBhvr>
                                        <p:cTn id="13" dur="2000"/>
                                        <p:tgtEl>
                                          <p:spTgt spid="34406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4070"/>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344071"/>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nodeType="afterEffect">
                                  <p:stCondLst>
                                    <p:cond delay="2000"/>
                                  </p:stCondLst>
                                  <p:childTnLst>
                                    <p:set>
                                      <p:cBhvr>
                                        <p:cTn id="23" dur="1" fill="hold">
                                          <p:stCondLst>
                                            <p:cond delay="0"/>
                                          </p:stCondLst>
                                        </p:cTn>
                                        <p:tgtEl>
                                          <p:spTgt spid="34406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4066">
                                            <p:txEl>
                                              <p:pRg st="12" end="12"/>
                                            </p:txEl>
                                          </p:spTgt>
                                        </p:tgtEl>
                                        <p:attrNameLst>
                                          <p:attrName>style.visibility</p:attrName>
                                        </p:attrNameLst>
                                      </p:cBhvr>
                                      <p:to>
                                        <p:strVal val="visible"/>
                                      </p:to>
                                    </p:set>
                                    <p:animEffect transition="in" filter="fade">
                                      <p:cBhvr>
                                        <p:cTn id="28" dur="2000"/>
                                        <p:tgtEl>
                                          <p:spTgt spid="344066">
                                            <p:txEl>
                                              <p:pRg st="12" end="1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4066">
                                            <p:txEl>
                                              <p:pRg st="13" end="13"/>
                                            </p:txEl>
                                          </p:spTgt>
                                        </p:tgtEl>
                                        <p:attrNameLst>
                                          <p:attrName>style.visibility</p:attrName>
                                        </p:attrNameLst>
                                      </p:cBhvr>
                                      <p:to>
                                        <p:strVal val="visible"/>
                                      </p:to>
                                    </p:set>
                                    <p:animEffect transition="in" filter="fade">
                                      <p:cBhvr>
                                        <p:cTn id="31" dur="2000"/>
                                        <p:tgtEl>
                                          <p:spTgt spid="34406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build="p"/>
      <p:bldP spid="3440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76200" y="914400"/>
            <a:ext cx="4267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138" name="Text Box 26"/>
          <p:cNvSpPr txBox="1">
            <a:spLocks noChangeArrowheads="1"/>
          </p:cNvSpPr>
          <p:nvPr/>
        </p:nvSpPr>
        <p:spPr bwMode="auto">
          <a:xfrm>
            <a:off x="0" y="1196975"/>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a:t>Contrast Mechanisms</a:t>
            </a:r>
          </a:p>
        </p:txBody>
      </p:sp>
      <p:sp>
        <p:nvSpPr>
          <p:cNvPr id="346167" name="Oval 55"/>
          <p:cNvSpPr>
            <a:spLocks noChangeArrowheads="1"/>
          </p:cNvSpPr>
          <p:nvPr/>
        </p:nvSpPr>
        <p:spPr bwMode="auto">
          <a:xfrm>
            <a:off x="1908175" y="5949950"/>
            <a:ext cx="187325" cy="119063"/>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2400" b="1">
              <a:latin typeface="Lucida Sans Unicode" pitchFamily="34" charset="0"/>
            </a:endParaRPr>
          </a:p>
        </p:txBody>
      </p:sp>
      <p:sp>
        <p:nvSpPr>
          <p:cNvPr id="346168" name="Oval 56"/>
          <p:cNvSpPr>
            <a:spLocks noChangeArrowheads="1"/>
          </p:cNvSpPr>
          <p:nvPr/>
        </p:nvSpPr>
        <p:spPr bwMode="auto">
          <a:xfrm>
            <a:off x="2297113" y="5949950"/>
            <a:ext cx="187325" cy="119063"/>
          </a:xfrm>
          <a:prstGeom prst="ellipse">
            <a:avLst/>
          </a:prstGeom>
          <a:solidFill>
            <a:srgbClr val="3366FF"/>
          </a:soli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169" name="Text Box 57"/>
          <p:cNvSpPr txBox="1">
            <a:spLocks noChangeArrowheads="1"/>
          </p:cNvSpPr>
          <p:nvPr/>
        </p:nvSpPr>
        <p:spPr bwMode="auto">
          <a:xfrm>
            <a:off x="334963" y="5516563"/>
            <a:ext cx="2916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73050" indent="-2730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sz="2000">
                <a:solidFill>
                  <a:srgbClr val="FFFFFF"/>
                </a:solidFill>
                <a:latin typeface="Arial" charset="0"/>
              </a:rPr>
              <a:t>Increased local flow</a:t>
            </a:r>
          </a:p>
          <a:p>
            <a:pPr>
              <a:buFontTx/>
              <a:buChar char="•"/>
            </a:pPr>
            <a:r>
              <a:rPr lang="en-US" altLang="en-US" sz="2000">
                <a:solidFill>
                  <a:srgbClr val="FFFFFF"/>
                </a:solidFill>
                <a:latin typeface="Arial" charset="0"/>
              </a:rPr>
              <a:t>Increase       </a:t>
            </a:r>
            <a:r>
              <a:rPr lang="en-US" altLang="en-US" sz="2000" b="1">
                <a:solidFill>
                  <a:srgbClr val="FFFFFF"/>
                </a:solidFill>
                <a:latin typeface="Arial" charset="0"/>
              </a:rPr>
              <a:t>:      </a:t>
            </a:r>
            <a:r>
              <a:rPr lang="en-US" altLang="en-US" sz="2000">
                <a:solidFill>
                  <a:srgbClr val="FFFFFF"/>
                </a:solidFill>
                <a:latin typeface="Arial" charset="0"/>
              </a:rPr>
              <a:t>ratio</a:t>
            </a:r>
          </a:p>
          <a:p>
            <a:pPr>
              <a:buFontTx/>
              <a:buChar char="•"/>
            </a:pPr>
            <a:r>
              <a:rPr lang="en-US" altLang="en-US" sz="2000">
                <a:solidFill>
                  <a:srgbClr val="FFFFFF"/>
                </a:solidFill>
                <a:latin typeface="Arial" charset="0"/>
              </a:rPr>
              <a:t>Increased MR signal</a:t>
            </a:r>
          </a:p>
        </p:txBody>
      </p:sp>
      <p:sp>
        <p:nvSpPr>
          <p:cNvPr id="346170" name="Text Box 58"/>
          <p:cNvSpPr txBox="1">
            <a:spLocks noChangeArrowheads="1"/>
          </p:cNvSpPr>
          <p:nvPr/>
        </p:nvSpPr>
        <p:spPr bwMode="auto">
          <a:xfrm>
            <a:off x="3995738" y="1125538"/>
            <a:ext cx="4989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a:t>BOLD system output to ‘impulse’</a:t>
            </a:r>
          </a:p>
        </p:txBody>
      </p:sp>
      <p:sp>
        <p:nvSpPr>
          <p:cNvPr id="346171" name="Text Box 59"/>
          <p:cNvSpPr txBox="1">
            <a:spLocks noChangeArrowheads="1"/>
          </p:cNvSpPr>
          <p:nvPr/>
        </p:nvSpPr>
        <p:spPr bwMode="auto">
          <a:xfrm>
            <a:off x="7985125" y="2614613"/>
            <a:ext cx="1387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en-US" sz="1400">
              <a:solidFill>
                <a:srgbClr val="0232AA"/>
              </a:solidFill>
              <a:latin typeface="Times New Roman" pitchFamily="18" charset="0"/>
            </a:endParaRPr>
          </a:p>
        </p:txBody>
      </p:sp>
      <p:sp>
        <p:nvSpPr>
          <p:cNvPr id="346189" name="AutoShape 77"/>
          <p:cNvSpPr>
            <a:spLocks noChangeArrowheads="1"/>
          </p:cNvSpPr>
          <p:nvPr/>
        </p:nvSpPr>
        <p:spPr bwMode="auto">
          <a:xfrm rot="-5501786">
            <a:off x="7465219" y="4641056"/>
            <a:ext cx="612775" cy="49371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197" name="Rectangle 85"/>
          <p:cNvSpPr>
            <a:spLocks noChangeArrowheads="1"/>
          </p:cNvSpPr>
          <p:nvPr/>
        </p:nvSpPr>
        <p:spPr bwMode="auto">
          <a:xfrm>
            <a:off x="1611313" y="2919413"/>
            <a:ext cx="728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a:t>‘rest’</a:t>
            </a:r>
            <a:endParaRPr lang="en-US" altLang="en-US" sz="2400" b="1">
              <a:solidFill>
                <a:srgbClr val="FFFF00"/>
              </a:solidFill>
            </a:endParaRPr>
          </a:p>
        </p:txBody>
      </p:sp>
      <p:grpSp>
        <p:nvGrpSpPr>
          <p:cNvPr id="346198" name="Group 86"/>
          <p:cNvGrpSpPr>
            <a:grpSpLocks/>
          </p:cNvGrpSpPr>
          <p:nvPr/>
        </p:nvGrpSpPr>
        <p:grpSpPr bwMode="auto">
          <a:xfrm>
            <a:off x="784225" y="2027238"/>
            <a:ext cx="2395538" cy="887412"/>
            <a:chOff x="925" y="1936"/>
            <a:chExt cx="1509" cy="539"/>
          </a:xfrm>
        </p:grpSpPr>
        <p:sp>
          <p:nvSpPr>
            <p:cNvPr id="346199" name="Freeform 87"/>
            <p:cNvSpPr>
              <a:spLocks/>
            </p:cNvSpPr>
            <p:nvPr/>
          </p:nvSpPr>
          <p:spPr bwMode="auto">
            <a:xfrm>
              <a:off x="925" y="1936"/>
              <a:ext cx="1471" cy="313"/>
            </a:xfrm>
            <a:custGeom>
              <a:avLst/>
              <a:gdLst>
                <a:gd name="T0" fmla="*/ 0 w 1471"/>
                <a:gd name="T1" fmla="*/ 112 h 313"/>
                <a:gd name="T2" fmla="*/ 271 w 1471"/>
                <a:gd name="T3" fmla="*/ 0 h 313"/>
                <a:gd name="T4" fmla="*/ 581 w 1471"/>
                <a:gd name="T5" fmla="*/ 112 h 313"/>
                <a:gd name="T6" fmla="*/ 890 w 1471"/>
                <a:gd name="T7" fmla="*/ 263 h 313"/>
                <a:gd name="T8" fmla="*/ 1277 w 1471"/>
                <a:gd name="T9" fmla="*/ 300 h 313"/>
                <a:gd name="T10" fmla="*/ 1471 w 1471"/>
                <a:gd name="T11" fmla="*/ 188 h 313"/>
              </a:gdLst>
              <a:ahLst/>
              <a:cxnLst>
                <a:cxn ang="0">
                  <a:pos x="T0" y="T1"/>
                </a:cxn>
                <a:cxn ang="0">
                  <a:pos x="T2" y="T3"/>
                </a:cxn>
                <a:cxn ang="0">
                  <a:pos x="T4" y="T5"/>
                </a:cxn>
                <a:cxn ang="0">
                  <a:pos x="T6" y="T7"/>
                </a:cxn>
                <a:cxn ang="0">
                  <a:pos x="T8" y="T9"/>
                </a:cxn>
                <a:cxn ang="0">
                  <a:pos x="T10" y="T11"/>
                </a:cxn>
              </a:cxnLst>
              <a:rect l="0" t="0" r="r" b="b"/>
              <a:pathLst>
                <a:path w="1471" h="313">
                  <a:moveTo>
                    <a:pt x="0" y="112"/>
                  </a:moveTo>
                  <a:cubicBezTo>
                    <a:pt x="87" y="56"/>
                    <a:pt x="174" y="0"/>
                    <a:pt x="271" y="0"/>
                  </a:cubicBezTo>
                  <a:cubicBezTo>
                    <a:pt x="368" y="0"/>
                    <a:pt x="478" y="69"/>
                    <a:pt x="581" y="112"/>
                  </a:cubicBezTo>
                  <a:cubicBezTo>
                    <a:pt x="684" y="156"/>
                    <a:pt x="774" y="231"/>
                    <a:pt x="890" y="263"/>
                  </a:cubicBezTo>
                  <a:cubicBezTo>
                    <a:pt x="1006" y="294"/>
                    <a:pt x="1181" y="313"/>
                    <a:pt x="1277" y="300"/>
                  </a:cubicBezTo>
                  <a:cubicBezTo>
                    <a:pt x="1374" y="288"/>
                    <a:pt x="1439" y="206"/>
                    <a:pt x="1471"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00" name="Freeform 88"/>
            <p:cNvSpPr>
              <a:spLocks/>
            </p:cNvSpPr>
            <p:nvPr/>
          </p:nvSpPr>
          <p:spPr bwMode="auto">
            <a:xfrm>
              <a:off x="964" y="2161"/>
              <a:ext cx="1470" cy="314"/>
            </a:xfrm>
            <a:custGeom>
              <a:avLst/>
              <a:gdLst>
                <a:gd name="T0" fmla="*/ 0 w 1470"/>
                <a:gd name="T1" fmla="*/ 113 h 314"/>
                <a:gd name="T2" fmla="*/ 271 w 1470"/>
                <a:gd name="T3" fmla="*/ 0 h 314"/>
                <a:gd name="T4" fmla="*/ 580 w 1470"/>
                <a:gd name="T5" fmla="*/ 113 h 314"/>
                <a:gd name="T6" fmla="*/ 890 w 1470"/>
                <a:gd name="T7" fmla="*/ 263 h 314"/>
                <a:gd name="T8" fmla="*/ 1277 w 1470"/>
                <a:gd name="T9" fmla="*/ 301 h 314"/>
                <a:gd name="T10" fmla="*/ 1470 w 1470"/>
                <a:gd name="T11" fmla="*/ 188 h 314"/>
              </a:gdLst>
              <a:ahLst/>
              <a:cxnLst>
                <a:cxn ang="0">
                  <a:pos x="T0" y="T1"/>
                </a:cxn>
                <a:cxn ang="0">
                  <a:pos x="T2" y="T3"/>
                </a:cxn>
                <a:cxn ang="0">
                  <a:pos x="T4" y="T5"/>
                </a:cxn>
                <a:cxn ang="0">
                  <a:pos x="T6" y="T7"/>
                </a:cxn>
                <a:cxn ang="0">
                  <a:pos x="T8" y="T9"/>
                </a:cxn>
                <a:cxn ang="0">
                  <a:pos x="T10" y="T11"/>
                </a:cxn>
              </a:cxnLst>
              <a:rect l="0" t="0" r="r" b="b"/>
              <a:pathLst>
                <a:path w="1470" h="314">
                  <a:moveTo>
                    <a:pt x="0" y="113"/>
                  </a:moveTo>
                  <a:cubicBezTo>
                    <a:pt x="87" y="57"/>
                    <a:pt x="174" y="0"/>
                    <a:pt x="271" y="0"/>
                  </a:cubicBezTo>
                  <a:cubicBezTo>
                    <a:pt x="367" y="0"/>
                    <a:pt x="477" y="69"/>
                    <a:pt x="580" y="113"/>
                  </a:cubicBezTo>
                  <a:cubicBezTo>
                    <a:pt x="683" y="157"/>
                    <a:pt x="774" y="232"/>
                    <a:pt x="890" y="263"/>
                  </a:cubicBezTo>
                  <a:cubicBezTo>
                    <a:pt x="1006" y="295"/>
                    <a:pt x="1180" y="314"/>
                    <a:pt x="1277" y="301"/>
                  </a:cubicBezTo>
                  <a:cubicBezTo>
                    <a:pt x="1373" y="289"/>
                    <a:pt x="1438" y="207"/>
                    <a:pt x="1470"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01" name="Freeform 89"/>
          <p:cNvSpPr>
            <a:spLocks noEditPoints="1"/>
          </p:cNvSpPr>
          <p:nvPr/>
        </p:nvSpPr>
        <p:spPr bwMode="auto">
          <a:xfrm>
            <a:off x="1385888" y="1655763"/>
            <a:ext cx="25400" cy="1592262"/>
          </a:xfrm>
          <a:custGeom>
            <a:avLst/>
            <a:gdLst>
              <a:gd name="T0" fmla="*/ 16 w 16"/>
              <a:gd name="T1" fmla="*/ 0 h 967"/>
              <a:gd name="T2" fmla="*/ 16 w 16"/>
              <a:gd name="T3" fmla="*/ 64 h 967"/>
              <a:gd name="T4" fmla="*/ 0 w 16"/>
              <a:gd name="T5" fmla="*/ 64 h 967"/>
              <a:gd name="T6" fmla="*/ 0 w 16"/>
              <a:gd name="T7" fmla="*/ 0 h 967"/>
              <a:gd name="T8" fmla="*/ 16 w 16"/>
              <a:gd name="T9" fmla="*/ 0 h 967"/>
              <a:gd name="T10" fmla="*/ 16 w 16"/>
              <a:gd name="T11" fmla="*/ 113 h 967"/>
              <a:gd name="T12" fmla="*/ 16 w 16"/>
              <a:gd name="T13" fmla="*/ 177 h 967"/>
              <a:gd name="T14" fmla="*/ 0 w 16"/>
              <a:gd name="T15" fmla="*/ 177 h 967"/>
              <a:gd name="T16" fmla="*/ 0 w 16"/>
              <a:gd name="T17" fmla="*/ 113 h 967"/>
              <a:gd name="T18" fmla="*/ 16 w 16"/>
              <a:gd name="T19" fmla="*/ 113 h 967"/>
              <a:gd name="T20" fmla="*/ 16 w 16"/>
              <a:gd name="T21" fmla="*/ 226 h 967"/>
              <a:gd name="T22" fmla="*/ 16 w 16"/>
              <a:gd name="T23" fmla="*/ 290 h 967"/>
              <a:gd name="T24" fmla="*/ 0 w 16"/>
              <a:gd name="T25" fmla="*/ 290 h 967"/>
              <a:gd name="T26" fmla="*/ 0 w 16"/>
              <a:gd name="T27" fmla="*/ 226 h 967"/>
              <a:gd name="T28" fmla="*/ 16 w 16"/>
              <a:gd name="T29" fmla="*/ 226 h 967"/>
              <a:gd name="T30" fmla="*/ 16 w 16"/>
              <a:gd name="T31" fmla="*/ 338 h 967"/>
              <a:gd name="T32" fmla="*/ 16 w 16"/>
              <a:gd name="T33" fmla="*/ 403 h 967"/>
              <a:gd name="T34" fmla="*/ 0 w 16"/>
              <a:gd name="T35" fmla="*/ 403 h 967"/>
              <a:gd name="T36" fmla="*/ 0 w 16"/>
              <a:gd name="T37" fmla="*/ 338 h 967"/>
              <a:gd name="T38" fmla="*/ 16 w 16"/>
              <a:gd name="T39" fmla="*/ 338 h 967"/>
              <a:gd name="T40" fmla="*/ 16 w 16"/>
              <a:gd name="T41" fmla="*/ 451 h 967"/>
              <a:gd name="T42" fmla="*/ 16 w 16"/>
              <a:gd name="T43" fmla="*/ 516 h 967"/>
              <a:gd name="T44" fmla="*/ 0 w 16"/>
              <a:gd name="T45" fmla="*/ 516 h 967"/>
              <a:gd name="T46" fmla="*/ 0 w 16"/>
              <a:gd name="T47" fmla="*/ 451 h 967"/>
              <a:gd name="T48" fmla="*/ 16 w 16"/>
              <a:gd name="T49" fmla="*/ 451 h 967"/>
              <a:gd name="T50" fmla="*/ 16 w 16"/>
              <a:gd name="T51" fmla="*/ 564 h 967"/>
              <a:gd name="T52" fmla="*/ 16 w 16"/>
              <a:gd name="T53" fmla="*/ 629 h 967"/>
              <a:gd name="T54" fmla="*/ 0 w 16"/>
              <a:gd name="T55" fmla="*/ 629 h 967"/>
              <a:gd name="T56" fmla="*/ 0 w 16"/>
              <a:gd name="T57" fmla="*/ 564 h 967"/>
              <a:gd name="T58" fmla="*/ 16 w 16"/>
              <a:gd name="T59" fmla="*/ 564 h 967"/>
              <a:gd name="T60" fmla="*/ 16 w 16"/>
              <a:gd name="T61" fmla="*/ 677 h 967"/>
              <a:gd name="T62" fmla="*/ 16 w 16"/>
              <a:gd name="T63" fmla="*/ 741 h 967"/>
              <a:gd name="T64" fmla="*/ 0 w 16"/>
              <a:gd name="T65" fmla="*/ 741 h 967"/>
              <a:gd name="T66" fmla="*/ 0 w 16"/>
              <a:gd name="T67" fmla="*/ 677 h 967"/>
              <a:gd name="T68" fmla="*/ 16 w 16"/>
              <a:gd name="T69" fmla="*/ 677 h 967"/>
              <a:gd name="T70" fmla="*/ 16 w 16"/>
              <a:gd name="T71" fmla="*/ 790 h 967"/>
              <a:gd name="T72" fmla="*/ 16 w 16"/>
              <a:gd name="T73" fmla="*/ 854 h 967"/>
              <a:gd name="T74" fmla="*/ 0 w 16"/>
              <a:gd name="T75" fmla="*/ 854 h 967"/>
              <a:gd name="T76" fmla="*/ 0 w 16"/>
              <a:gd name="T77" fmla="*/ 790 h 967"/>
              <a:gd name="T78" fmla="*/ 16 w 16"/>
              <a:gd name="T79" fmla="*/ 790 h 967"/>
              <a:gd name="T80" fmla="*/ 16 w 16"/>
              <a:gd name="T81" fmla="*/ 903 h 967"/>
              <a:gd name="T82" fmla="*/ 16 w 16"/>
              <a:gd name="T83" fmla="*/ 967 h 967"/>
              <a:gd name="T84" fmla="*/ 0 w 16"/>
              <a:gd name="T85" fmla="*/ 967 h 967"/>
              <a:gd name="T86" fmla="*/ 0 w 16"/>
              <a:gd name="T87" fmla="*/ 903 h 967"/>
              <a:gd name="T88" fmla="*/ 16 w 16"/>
              <a:gd name="T89" fmla="*/ 90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967">
                <a:moveTo>
                  <a:pt x="16" y="0"/>
                </a:moveTo>
                <a:lnTo>
                  <a:pt x="16" y="64"/>
                </a:lnTo>
                <a:lnTo>
                  <a:pt x="0" y="64"/>
                </a:lnTo>
                <a:lnTo>
                  <a:pt x="0" y="0"/>
                </a:lnTo>
                <a:lnTo>
                  <a:pt x="16" y="0"/>
                </a:lnTo>
                <a:close/>
                <a:moveTo>
                  <a:pt x="16" y="113"/>
                </a:moveTo>
                <a:lnTo>
                  <a:pt x="16" y="177"/>
                </a:lnTo>
                <a:lnTo>
                  <a:pt x="0" y="177"/>
                </a:lnTo>
                <a:lnTo>
                  <a:pt x="0" y="113"/>
                </a:lnTo>
                <a:lnTo>
                  <a:pt x="16" y="113"/>
                </a:lnTo>
                <a:close/>
                <a:moveTo>
                  <a:pt x="16" y="226"/>
                </a:moveTo>
                <a:lnTo>
                  <a:pt x="16" y="290"/>
                </a:lnTo>
                <a:lnTo>
                  <a:pt x="0" y="290"/>
                </a:lnTo>
                <a:lnTo>
                  <a:pt x="0" y="226"/>
                </a:lnTo>
                <a:lnTo>
                  <a:pt x="16" y="226"/>
                </a:lnTo>
                <a:close/>
                <a:moveTo>
                  <a:pt x="16" y="338"/>
                </a:moveTo>
                <a:lnTo>
                  <a:pt x="16" y="403"/>
                </a:lnTo>
                <a:lnTo>
                  <a:pt x="0" y="403"/>
                </a:lnTo>
                <a:lnTo>
                  <a:pt x="0" y="338"/>
                </a:lnTo>
                <a:lnTo>
                  <a:pt x="16" y="338"/>
                </a:lnTo>
                <a:close/>
                <a:moveTo>
                  <a:pt x="16" y="451"/>
                </a:moveTo>
                <a:lnTo>
                  <a:pt x="16" y="516"/>
                </a:lnTo>
                <a:lnTo>
                  <a:pt x="0" y="516"/>
                </a:lnTo>
                <a:lnTo>
                  <a:pt x="0" y="451"/>
                </a:lnTo>
                <a:lnTo>
                  <a:pt x="16" y="451"/>
                </a:lnTo>
                <a:close/>
                <a:moveTo>
                  <a:pt x="16" y="564"/>
                </a:moveTo>
                <a:lnTo>
                  <a:pt x="16" y="629"/>
                </a:lnTo>
                <a:lnTo>
                  <a:pt x="0" y="629"/>
                </a:lnTo>
                <a:lnTo>
                  <a:pt x="0" y="564"/>
                </a:lnTo>
                <a:lnTo>
                  <a:pt x="16" y="564"/>
                </a:lnTo>
                <a:close/>
                <a:moveTo>
                  <a:pt x="16" y="677"/>
                </a:moveTo>
                <a:lnTo>
                  <a:pt x="16" y="741"/>
                </a:lnTo>
                <a:lnTo>
                  <a:pt x="0" y="741"/>
                </a:lnTo>
                <a:lnTo>
                  <a:pt x="0" y="677"/>
                </a:lnTo>
                <a:lnTo>
                  <a:pt x="16" y="677"/>
                </a:lnTo>
                <a:close/>
                <a:moveTo>
                  <a:pt x="16" y="790"/>
                </a:moveTo>
                <a:lnTo>
                  <a:pt x="16" y="854"/>
                </a:lnTo>
                <a:lnTo>
                  <a:pt x="0" y="854"/>
                </a:lnTo>
                <a:lnTo>
                  <a:pt x="0" y="790"/>
                </a:lnTo>
                <a:lnTo>
                  <a:pt x="16" y="790"/>
                </a:lnTo>
                <a:close/>
                <a:moveTo>
                  <a:pt x="16" y="903"/>
                </a:moveTo>
                <a:lnTo>
                  <a:pt x="16" y="967"/>
                </a:lnTo>
                <a:lnTo>
                  <a:pt x="0" y="967"/>
                </a:lnTo>
                <a:lnTo>
                  <a:pt x="0" y="903"/>
                </a:lnTo>
                <a:lnTo>
                  <a:pt x="16" y="903"/>
                </a:lnTo>
                <a:close/>
              </a:path>
            </a:pathLst>
          </a:custGeom>
          <a:solidFill>
            <a:srgbClr val="FAFD00"/>
          </a:solidFill>
          <a:ln w="3175" cap="flat">
            <a:solidFill>
              <a:srgbClr val="FAFD00"/>
            </a:solidFill>
            <a:prstDash val="solid"/>
            <a:bevel/>
            <a:headEnd/>
            <a:tailEnd/>
          </a:ln>
        </p:spPr>
        <p:txBody>
          <a:bodyPr/>
          <a:lstStyle/>
          <a:p>
            <a:endParaRPr lang="en-GB"/>
          </a:p>
        </p:txBody>
      </p:sp>
      <p:sp>
        <p:nvSpPr>
          <p:cNvPr id="346202" name="Freeform 90"/>
          <p:cNvSpPr>
            <a:spLocks noEditPoints="1"/>
          </p:cNvSpPr>
          <p:nvPr/>
        </p:nvSpPr>
        <p:spPr bwMode="auto">
          <a:xfrm>
            <a:off x="2616200" y="1716088"/>
            <a:ext cx="23813" cy="1592262"/>
          </a:xfrm>
          <a:custGeom>
            <a:avLst/>
            <a:gdLst>
              <a:gd name="T0" fmla="*/ 15 w 15"/>
              <a:gd name="T1" fmla="*/ 0 h 967"/>
              <a:gd name="T2" fmla="*/ 15 w 15"/>
              <a:gd name="T3" fmla="*/ 65 h 967"/>
              <a:gd name="T4" fmla="*/ 0 w 15"/>
              <a:gd name="T5" fmla="*/ 65 h 967"/>
              <a:gd name="T6" fmla="*/ 0 w 15"/>
              <a:gd name="T7" fmla="*/ 0 h 967"/>
              <a:gd name="T8" fmla="*/ 15 w 15"/>
              <a:gd name="T9" fmla="*/ 0 h 967"/>
              <a:gd name="T10" fmla="*/ 15 w 15"/>
              <a:gd name="T11" fmla="*/ 113 h 967"/>
              <a:gd name="T12" fmla="*/ 15 w 15"/>
              <a:gd name="T13" fmla="*/ 178 h 967"/>
              <a:gd name="T14" fmla="*/ 0 w 15"/>
              <a:gd name="T15" fmla="*/ 178 h 967"/>
              <a:gd name="T16" fmla="*/ 0 w 15"/>
              <a:gd name="T17" fmla="*/ 113 h 967"/>
              <a:gd name="T18" fmla="*/ 15 w 15"/>
              <a:gd name="T19" fmla="*/ 113 h 967"/>
              <a:gd name="T20" fmla="*/ 15 w 15"/>
              <a:gd name="T21" fmla="*/ 226 h 967"/>
              <a:gd name="T22" fmla="*/ 15 w 15"/>
              <a:gd name="T23" fmla="*/ 290 h 967"/>
              <a:gd name="T24" fmla="*/ 0 w 15"/>
              <a:gd name="T25" fmla="*/ 290 h 967"/>
              <a:gd name="T26" fmla="*/ 0 w 15"/>
              <a:gd name="T27" fmla="*/ 226 h 967"/>
              <a:gd name="T28" fmla="*/ 15 w 15"/>
              <a:gd name="T29" fmla="*/ 226 h 967"/>
              <a:gd name="T30" fmla="*/ 15 w 15"/>
              <a:gd name="T31" fmla="*/ 339 h 967"/>
              <a:gd name="T32" fmla="*/ 15 w 15"/>
              <a:gd name="T33" fmla="*/ 403 h 967"/>
              <a:gd name="T34" fmla="*/ 0 w 15"/>
              <a:gd name="T35" fmla="*/ 403 h 967"/>
              <a:gd name="T36" fmla="*/ 0 w 15"/>
              <a:gd name="T37" fmla="*/ 339 h 967"/>
              <a:gd name="T38" fmla="*/ 15 w 15"/>
              <a:gd name="T39" fmla="*/ 339 h 967"/>
              <a:gd name="T40" fmla="*/ 15 w 15"/>
              <a:gd name="T41" fmla="*/ 452 h 967"/>
              <a:gd name="T42" fmla="*/ 15 w 15"/>
              <a:gd name="T43" fmla="*/ 516 h 967"/>
              <a:gd name="T44" fmla="*/ 0 w 15"/>
              <a:gd name="T45" fmla="*/ 516 h 967"/>
              <a:gd name="T46" fmla="*/ 0 w 15"/>
              <a:gd name="T47" fmla="*/ 452 h 967"/>
              <a:gd name="T48" fmla="*/ 15 w 15"/>
              <a:gd name="T49" fmla="*/ 452 h 967"/>
              <a:gd name="T50" fmla="*/ 15 w 15"/>
              <a:gd name="T51" fmla="*/ 564 h 967"/>
              <a:gd name="T52" fmla="*/ 15 w 15"/>
              <a:gd name="T53" fmla="*/ 629 h 967"/>
              <a:gd name="T54" fmla="*/ 0 w 15"/>
              <a:gd name="T55" fmla="*/ 629 h 967"/>
              <a:gd name="T56" fmla="*/ 0 w 15"/>
              <a:gd name="T57" fmla="*/ 564 h 967"/>
              <a:gd name="T58" fmla="*/ 15 w 15"/>
              <a:gd name="T59" fmla="*/ 564 h 967"/>
              <a:gd name="T60" fmla="*/ 15 w 15"/>
              <a:gd name="T61" fmla="*/ 677 h 967"/>
              <a:gd name="T62" fmla="*/ 15 w 15"/>
              <a:gd name="T63" fmla="*/ 742 h 967"/>
              <a:gd name="T64" fmla="*/ 0 w 15"/>
              <a:gd name="T65" fmla="*/ 742 h 967"/>
              <a:gd name="T66" fmla="*/ 0 w 15"/>
              <a:gd name="T67" fmla="*/ 677 h 967"/>
              <a:gd name="T68" fmla="*/ 15 w 15"/>
              <a:gd name="T69" fmla="*/ 677 h 967"/>
              <a:gd name="T70" fmla="*/ 15 w 15"/>
              <a:gd name="T71" fmla="*/ 790 h 967"/>
              <a:gd name="T72" fmla="*/ 15 w 15"/>
              <a:gd name="T73" fmla="*/ 854 h 967"/>
              <a:gd name="T74" fmla="*/ 0 w 15"/>
              <a:gd name="T75" fmla="*/ 854 h 967"/>
              <a:gd name="T76" fmla="*/ 0 w 15"/>
              <a:gd name="T77" fmla="*/ 790 h 967"/>
              <a:gd name="T78" fmla="*/ 15 w 15"/>
              <a:gd name="T79" fmla="*/ 790 h 967"/>
              <a:gd name="T80" fmla="*/ 15 w 15"/>
              <a:gd name="T81" fmla="*/ 903 h 967"/>
              <a:gd name="T82" fmla="*/ 15 w 15"/>
              <a:gd name="T83" fmla="*/ 967 h 967"/>
              <a:gd name="T84" fmla="*/ 0 w 15"/>
              <a:gd name="T85" fmla="*/ 967 h 967"/>
              <a:gd name="T86" fmla="*/ 0 w 15"/>
              <a:gd name="T87" fmla="*/ 903 h 967"/>
              <a:gd name="T88" fmla="*/ 15 w 15"/>
              <a:gd name="T89" fmla="*/ 90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 h="967">
                <a:moveTo>
                  <a:pt x="15" y="0"/>
                </a:moveTo>
                <a:lnTo>
                  <a:pt x="15" y="65"/>
                </a:lnTo>
                <a:lnTo>
                  <a:pt x="0" y="65"/>
                </a:lnTo>
                <a:lnTo>
                  <a:pt x="0" y="0"/>
                </a:lnTo>
                <a:lnTo>
                  <a:pt x="15" y="0"/>
                </a:lnTo>
                <a:close/>
                <a:moveTo>
                  <a:pt x="15" y="113"/>
                </a:moveTo>
                <a:lnTo>
                  <a:pt x="15" y="178"/>
                </a:lnTo>
                <a:lnTo>
                  <a:pt x="0" y="178"/>
                </a:lnTo>
                <a:lnTo>
                  <a:pt x="0" y="113"/>
                </a:lnTo>
                <a:lnTo>
                  <a:pt x="15" y="113"/>
                </a:lnTo>
                <a:close/>
                <a:moveTo>
                  <a:pt x="15" y="226"/>
                </a:moveTo>
                <a:lnTo>
                  <a:pt x="15" y="290"/>
                </a:lnTo>
                <a:lnTo>
                  <a:pt x="0" y="290"/>
                </a:lnTo>
                <a:lnTo>
                  <a:pt x="0" y="226"/>
                </a:lnTo>
                <a:lnTo>
                  <a:pt x="15" y="226"/>
                </a:lnTo>
                <a:close/>
                <a:moveTo>
                  <a:pt x="15" y="339"/>
                </a:moveTo>
                <a:lnTo>
                  <a:pt x="15" y="403"/>
                </a:lnTo>
                <a:lnTo>
                  <a:pt x="0" y="403"/>
                </a:lnTo>
                <a:lnTo>
                  <a:pt x="0" y="339"/>
                </a:lnTo>
                <a:lnTo>
                  <a:pt x="15" y="339"/>
                </a:lnTo>
                <a:close/>
                <a:moveTo>
                  <a:pt x="15" y="452"/>
                </a:moveTo>
                <a:lnTo>
                  <a:pt x="15" y="516"/>
                </a:lnTo>
                <a:lnTo>
                  <a:pt x="0" y="516"/>
                </a:lnTo>
                <a:lnTo>
                  <a:pt x="0" y="452"/>
                </a:lnTo>
                <a:lnTo>
                  <a:pt x="15" y="452"/>
                </a:lnTo>
                <a:close/>
                <a:moveTo>
                  <a:pt x="15" y="564"/>
                </a:moveTo>
                <a:lnTo>
                  <a:pt x="15" y="629"/>
                </a:lnTo>
                <a:lnTo>
                  <a:pt x="0" y="629"/>
                </a:lnTo>
                <a:lnTo>
                  <a:pt x="0" y="564"/>
                </a:lnTo>
                <a:lnTo>
                  <a:pt x="15" y="564"/>
                </a:lnTo>
                <a:close/>
                <a:moveTo>
                  <a:pt x="15" y="677"/>
                </a:moveTo>
                <a:lnTo>
                  <a:pt x="15" y="742"/>
                </a:lnTo>
                <a:lnTo>
                  <a:pt x="0" y="742"/>
                </a:lnTo>
                <a:lnTo>
                  <a:pt x="0" y="677"/>
                </a:lnTo>
                <a:lnTo>
                  <a:pt x="15" y="677"/>
                </a:lnTo>
                <a:close/>
                <a:moveTo>
                  <a:pt x="15" y="790"/>
                </a:moveTo>
                <a:lnTo>
                  <a:pt x="15" y="854"/>
                </a:lnTo>
                <a:lnTo>
                  <a:pt x="0" y="854"/>
                </a:lnTo>
                <a:lnTo>
                  <a:pt x="0" y="790"/>
                </a:lnTo>
                <a:lnTo>
                  <a:pt x="15" y="790"/>
                </a:lnTo>
                <a:close/>
                <a:moveTo>
                  <a:pt x="15" y="903"/>
                </a:moveTo>
                <a:lnTo>
                  <a:pt x="15" y="967"/>
                </a:lnTo>
                <a:lnTo>
                  <a:pt x="0" y="967"/>
                </a:lnTo>
                <a:lnTo>
                  <a:pt x="0" y="903"/>
                </a:lnTo>
                <a:lnTo>
                  <a:pt x="15" y="903"/>
                </a:lnTo>
                <a:close/>
              </a:path>
            </a:pathLst>
          </a:custGeom>
          <a:solidFill>
            <a:srgbClr val="FAFD00"/>
          </a:solidFill>
          <a:ln w="19050" cap="flat" cmpd="sng">
            <a:solidFill>
              <a:schemeClr val="tx1"/>
            </a:solidFill>
            <a:prstDash val="solid"/>
            <a:bevel/>
            <a:headEnd/>
            <a:tailEnd/>
          </a:ln>
        </p:spPr>
        <p:txBody>
          <a:bodyPr/>
          <a:lstStyle/>
          <a:p>
            <a:endParaRPr lang="en-GB"/>
          </a:p>
        </p:txBody>
      </p:sp>
      <p:grpSp>
        <p:nvGrpSpPr>
          <p:cNvPr id="346203" name="Group 91"/>
          <p:cNvGrpSpPr>
            <a:grpSpLocks/>
          </p:cNvGrpSpPr>
          <p:nvPr/>
        </p:nvGrpSpPr>
        <p:grpSpPr bwMode="auto">
          <a:xfrm>
            <a:off x="482600" y="2847975"/>
            <a:ext cx="601663" cy="161925"/>
            <a:chOff x="735" y="2434"/>
            <a:chExt cx="379" cy="99"/>
          </a:xfrm>
        </p:grpSpPr>
        <p:sp>
          <p:nvSpPr>
            <p:cNvPr id="346204" name="Freeform 92"/>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6205" name="Freeform 93"/>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noFill/>
            <a:ln w="1270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06" name="Rectangle 94"/>
          <p:cNvSpPr>
            <a:spLocks noChangeArrowheads="1"/>
          </p:cNvSpPr>
          <p:nvPr/>
        </p:nvSpPr>
        <p:spPr bwMode="auto">
          <a:xfrm>
            <a:off x="2771775" y="1773238"/>
            <a:ext cx="611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venules</a:t>
            </a:r>
            <a:endParaRPr lang="en-US" altLang="en-US">
              <a:solidFill>
                <a:srgbClr val="FFFF00"/>
              </a:solidFill>
            </a:endParaRPr>
          </a:p>
        </p:txBody>
      </p:sp>
      <p:grpSp>
        <p:nvGrpSpPr>
          <p:cNvPr id="346207" name="Group 95"/>
          <p:cNvGrpSpPr>
            <a:grpSpLocks/>
          </p:cNvGrpSpPr>
          <p:nvPr/>
        </p:nvGrpSpPr>
        <p:grpSpPr bwMode="auto">
          <a:xfrm>
            <a:off x="784225" y="2027238"/>
            <a:ext cx="2395538" cy="887412"/>
            <a:chOff x="925" y="1936"/>
            <a:chExt cx="1509" cy="539"/>
          </a:xfrm>
        </p:grpSpPr>
        <p:sp>
          <p:nvSpPr>
            <p:cNvPr id="346208" name="Freeform 96"/>
            <p:cNvSpPr>
              <a:spLocks/>
            </p:cNvSpPr>
            <p:nvPr/>
          </p:nvSpPr>
          <p:spPr bwMode="auto">
            <a:xfrm>
              <a:off x="925" y="1936"/>
              <a:ext cx="1471" cy="313"/>
            </a:xfrm>
            <a:custGeom>
              <a:avLst/>
              <a:gdLst>
                <a:gd name="T0" fmla="*/ 0 w 1471"/>
                <a:gd name="T1" fmla="*/ 112 h 313"/>
                <a:gd name="T2" fmla="*/ 271 w 1471"/>
                <a:gd name="T3" fmla="*/ 0 h 313"/>
                <a:gd name="T4" fmla="*/ 581 w 1471"/>
                <a:gd name="T5" fmla="*/ 112 h 313"/>
                <a:gd name="T6" fmla="*/ 890 w 1471"/>
                <a:gd name="T7" fmla="*/ 263 h 313"/>
                <a:gd name="T8" fmla="*/ 1277 w 1471"/>
                <a:gd name="T9" fmla="*/ 300 h 313"/>
                <a:gd name="T10" fmla="*/ 1471 w 1471"/>
                <a:gd name="T11" fmla="*/ 188 h 313"/>
              </a:gdLst>
              <a:ahLst/>
              <a:cxnLst>
                <a:cxn ang="0">
                  <a:pos x="T0" y="T1"/>
                </a:cxn>
                <a:cxn ang="0">
                  <a:pos x="T2" y="T3"/>
                </a:cxn>
                <a:cxn ang="0">
                  <a:pos x="T4" y="T5"/>
                </a:cxn>
                <a:cxn ang="0">
                  <a:pos x="T6" y="T7"/>
                </a:cxn>
                <a:cxn ang="0">
                  <a:pos x="T8" y="T9"/>
                </a:cxn>
                <a:cxn ang="0">
                  <a:pos x="T10" y="T11"/>
                </a:cxn>
              </a:cxnLst>
              <a:rect l="0" t="0" r="r" b="b"/>
              <a:pathLst>
                <a:path w="1471" h="313">
                  <a:moveTo>
                    <a:pt x="0" y="112"/>
                  </a:moveTo>
                  <a:cubicBezTo>
                    <a:pt x="87" y="56"/>
                    <a:pt x="174" y="0"/>
                    <a:pt x="271" y="0"/>
                  </a:cubicBezTo>
                  <a:cubicBezTo>
                    <a:pt x="368" y="0"/>
                    <a:pt x="478" y="69"/>
                    <a:pt x="581" y="112"/>
                  </a:cubicBezTo>
                  <a:cubicBezTo>
                    <a:pt x="684" y="156"/>
                    <a:pt x="774" y="231"/>
                    <a:pt x="890" y="263"/>
                  </a:cubicBezTo>
                  <a:cubicBezTo>
                    <a:pt x="1006" y="294"/>
                    <a:pt x="1181" y="313"/>
                    <a:pt x="1277" y="300"/>
                  </a:cubicBezTo>
                  <a:cubicBezTo>
                    <a:pt x="1374" y="288"/>
                    <a:pt x="1439" y="206"/>
                    <a:pt x="1471"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09" name="Freeform 97"/>
            <p:cNvSpPr>
              <a:spLocks/>
            </p:cNvSpPr>
            <p:nvPr/>
          </p:nvSpPr>
          <p:spPr bwMode="auto">
            <a:xfrm>
              <a:off x="964" y="2161"/>
              <a:ext cx="1470" cy="314"/>
            </a:xfrm>
            <a:custGeom>
              <a:avLst/>
              <a:gdLst>
                <a:gd name="T0" fmla="*/ 0 w 1470"/>
                <a:gd name="T1" fmla="*/ 113 h 314"/>
                <a:gd name="T2" fmla="*/ 271 w 1470"/>
                <a:gd name="T3" fmla="*/ 0 h 314"/>
                <a:gd name="T4" fmla="*/ 580 w 1470"/>
                <a:gd name="T5" fmla="*/ 113 h 314"/>
                <a:gd name="T6" fmla="*/ 890 w 1470"/>
                <a:gd name="T7" fmla="*/ 263 h 314"/>
                <a:gd name="T8" fmla="*/ 1277 w 1470"/>
                <a:gd name="T9" fmla="*/ 301 h 314"/>
                <a:gd name="T10" fmla="*/ 1470 w 1470"/>
                <a:gd name="T11" fmla="*/ 188 h 314"/>
              </a:gdLst>
              <a:ahLst/>
              <a:cxnLst>
                <a:cxn ang="0">
                  <a:pos x="T0" y="T1"/>
                </a:cxn>
                <a:cxn ang="0">
                  <a:pos x="T2" y="T3"/>
                </a:cxn>
                <a:cxn ang="0">
                  <a:pos x="T4" y="T5"/>
                </a:cxn>
                <a:cxn ang="0">
                  <a:pos x="T6" y="T7"/>
                </a:cxn>
                <a:cxn ang="0">
                  <a:pos x="T8" y="T9"/>
                </a:cxn>
                <a:cxn ang="0">
                  <a:pos x="T10" y="T11"/>
                </a:cxn>
              </a:cxnLst>
              <a:rect l="0" t="0" r="r" b="b"/>
              <a:pathLst>
                <a:path w="1470" h="314">
                  <a:moveTo>
                    <a:pt x="0" y="113"/>
                  </a:moveTo>
                  <a:cubicBezTo>
                    <a:pt x="87" y="57"/>
                    <a:pt x="174" y="0"/>
                    <a:pt x="271" y="0"/>
                  </a:cubicBezTo>
                  <a:cubicBezTo>
                    <a:pt x="367" y="0"/>
                    <a:pt x="477" y="69"/>
                    <a:pt x="580" y="113"/>
                  </a:cubicBezTo>
                  <a:cubicBezTo>
                    <a:pt x="683" y="157"/>
                    <a:pt x="774" y="232"/>
                    <a:pt x="890" y="263"/>
                  </a:cubicBezTo>
                  <a:cubicBezTo>
                    <a:pt x="1006" y="295"/>
                    <a:pt x="1180" y="314"/>
                    <a:pt x="1277" y="301"/>
                  </a:cubicBezTo>
                  <a:cubicBezTo>
                    <a:pt x="1373" y="289"/>
                    <a:pt x="1438" y="207"/>
                    <a:pt x="1470"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346210" name="Group 98"/>
          <p:cNvGrpSpPr>
            <a:grpSpLocks/>
          </p:cNvGrpSpPr>
          <p:nvPr/>
        </p:nvGrpSpPr>
        <p:grpSpPr bwMode="auto">
          <a:xfrm>
            <a:off x="846138" y="2151063"/>
            <a:ext cx="2149475" cy="679450"/>
            <a:chOff x="964" y="1927"/>
            <a:chExt cx="1354" cy="428"/>
          </a:xfrm>
        </p:grpSpPr>
        <p:sp>
          <p:nvSpPr>
            <p:cNvPr id="346211" name="Oval 99"/>
            <p:cNvSpPr>
              <a:spLocks noChangeArrowheads="1"/>
            </p:cNvSpPr>
            <p:nvPr/>
          </p:nvSpPr>
          <p:spPr bwMode="auto">
            <a:xfrm>
              <a:off x="1081" y="1927"/>
              <a:ext cx="116" cy="78"/>
            </a:xfrm>
            <a:prstGeom prst="ellipse">
              <a:avLst/>
            </a:prstGeom>
            <a:solidFill>
              <a:srgbClr val="FC0128"/>
            </a:solidFill>
            <a:ln w="0">
              <a:solidFill>
                <a:srgbClr val="000000"/>
              </a:solidFill>
              <a:round/>
              <a:headEnd/>
              <a:tailEnd/>
            </a:ln>
          </p:spPr>
          <p:txBody>
            <a:bodyPr/>
            <a:lstStyle/>
            <a:p>
              <a:endParaRPr lang="en-GB"/>
            </a:p>
          </p:txBody>
        </p:sp>
        <p:sp>
          <p:nvSpPr>
            <p:cNvPr id="346212" name="Oval 100"/>
            <p:cNvSpPr>
              <a:spLocks noChangeArrowheads="1"/>
            </p:cNvSpPr>
            <p:nvPr/>
          </p:nvSpPr>
          <p:spPr bwMode="auto">
            <a:xfrm>
              <a:off x="1197" y="1965"/>
              <a:ext cx="115" cy="79"/>
            </a:xfrm>
            <a:prstGeom prst="ellipse">
              <a:avLst/>
            </a:prstGeom>
            <a:solidFill>
              <a:srgbClr val="FC0128"/>
            </a:solidFill>
            <a:ln w="0">
              <a:solidFill>
                <a:srgbClr val="000000"/>
              </a:solidFill>
              <a:round/>
              <a:headEnd/>
              <a:tailEnd/>
            </a:ln>
          </p:spPr>
          <p:txBody>
            <a:bodyPr/>
            <a:lstStyle/>
            <a:p>
              <a:endParaRPr lang="en-GB"/>
            </a:p>
          </p:txBody>
        </p:sp>
        <p:sp>
          <p:nvSpPr>
            <p:cNvPr id="346213" name="Oval 101"/>
            <p:cNvSpPr>
              <a:spLocks noChangeArrowheads="1"/>
            </p:cNvSpPr>
            <p:nvPr/>
          </p:nvSpPr>
          <p:spPr bwMode="auto">
            <a:xfrm>
              <a:off x="1351" y="1965"/>
              <a:ext cx="116" cy="79"/>
            </a:xfrm>
            <a:prstGeom prst="ellipse">
              <a:avLst/>
            </a:prstGeom>
            <a:solidFill>
              <a:srgbClr val="FC0128"/>
            </a:solidFill>
            <a:ln w="0">
              <a:solidFill>
                <a:srgbClr val="000000"/>
              </a:solidFill>
              <a:round/>
              <a:headEnd/>
              <a:tailEnd/>
            </a:ln>
          </p:spPr>
          <p:txBody>
            <a:bodyPr/>
            <a:lstStyle/>
            <a:p>
              <a:endParaRPr lang="en-GB"/>
            </a:p>
          </p:txBody>
        </p:sp>
        <p:sp>
          <p:nvSpPr>
            <p:cNvPr id="346214" name="Oval 102"/>
            <p:cNvSpPr>
              <a:spLocks noChangeArrowheads="1"/>
            </p:cNvSpPr>
            <p:nvPr/>
          </p:nvSpPr>
          <p:spPr bwMode="auto">
            <a:xfrm>
              <a:off x="2202" y="2279"/>
              <a:ext cx="116" cy="76"/>
            </a:xfrm>
            <a:prstGeom prst="ellipse">
              <a:avLst/>
            </a:prstGeom>
            <a:solidFill>
              <a:srgbClr val="FC0128"/>
            </a:solidFill>
            <a:ln w="0">
              <a:solidFill>
                <a:srgbClr val="000000"/>
              </a:solidFill>
              <a:round/>
              <a:headEnd/>
              <a:tailEnd/>
            </a:ln>
          </p:spPr>
          <p:txBody>
            <a:bodyPr/>
            <a:lstStyle/>
            <a:p>
              <a:endParaRPr lang="en-GB"/>
            </a:p>
          </p:txBody>
        </p:sp>
        <p:sp>
          <p:nvSpPr>
            <p:cNvPr id="346215" name="Oval 103"/>
            <p:cNvSpPr>
              <a:spLocks noChangeArrowheads="1"/>
            </p:cNvSpPr>
            <p:nvPr/>
          </p:nvSpPr>
          <p:spPr bwMode="auto">
            <a:xfrm>
              <a:off x="1467" y="2044"/>
              <a:ext cx="117" cy="78"/>
            </a:xfrm>
            <a:prstGeom prst="ellipse">
              <a:avLst/>
            </a:prstGeom>
            <a:solidFill>
              <a:srgbClr val="3F75FD"/>
            </a:solidFill>
            <a:ln w="0">
              <a:solidFill>
                <a:srgbClr val="000000"/>
              </a:solidFill>
              <a:round/>
              <a:headEnd/>
              <a:tailEnd/>
            </a:ln>
          </p:spPr>
          <p:txBody>
            <a:bodyPr/>
            <a:lstStyle/>
            <a:p>
              <a:endParaRPr lang="en-GB"/>
            </a:p>
          </p:txBody>
        </p:sp>
        <p:sp>
          <p:nvSpPr>
            <p:cNvPr id="346216" name="Oval 104"/>
            <p:cNvSpPr>
              <a:spLocks noChangeArrowheads="1"/>
            </p:cNvSpPr>
            <p:nvPr/>
          </p:nvSpPr>
          <p:spPr bwMode="auto">
            <a:xfrm>
              <a:off x="1893" y="2200"/>
              <a:ext cx="116" cy="79"/>
            </a:xfrm>
            <a:prstGeom prst="ellipse">
              <a:avLst/>
            </a:prstGeom>
            <a:solidFill>
              <a:srgbClr val="3F75FD"/>
            </a:solidFill>
            <a:ln w="0">
              <a:solidFill>
                <a:srgbClr val="000000"/>
              </a:solidFill>
              <a:round/>
              <a:headEnd/>
              <a:tailEnd/>
            </a:ln>
          </p:spPr>
          <p:txBody>
            <a:bodyPr/>
            <a:lstStyle/>
            <a:p>
              <a:endParaRPr lang="en-GB"/>
            </a:p>
          </p:txBody>
        </p:sp>
        <p:sp>
          <p:nvSpPr>
            <p:cNvPr id="346217" name="Oval 105"/>
            <p:cNvSpPr>
              <a:spLocks noChangeArrowheads="1"/>
            </p:cNvSpPr>
            <p:nvPr/>
          </p:nvSpPr>
          <p:spPr bwMode="auto">
            <a:xfrm>
              <a:off x="1584" y="2083"/>
              <a:ext cx="115" cy="78"/>
            </a:xfrm>
            <a:prstGeom prst="ellipse">
              <a:avLst/>
            </a:prstGeom>
            <a:solidFill>
              <a:srgbClr val="3F75FD"/>
            </a:solidFill>
            <a:ln w="0">
              <a:solidFill>
                <a:srgbClr val="000000"/>
              </a:solidFill>
              <a:round/>
              <a:headEnd/>
              <a:tailEnd/>
            </a:ln>
          </p:spPr>
          <p:txBody>
            <a:bodyPr/>
            <a:lstStyle/>
            <a:p>
              <a:endParaRPr lang="en-GB"/>
            </a:p>
          </p:txBody>
        </p:sp>
        <p:sp>
          <p:nvSpPr>
            <p:cNvPr id="346218" name="Oval 106"/>
            <p:cNvSpPr>
              <a:spLocks noChangeArrowheads="1"/>
            </p:cNvSpPr>
            <p:nvPr/>
          </p:nvSpPr>
          <p:spPr bwMode="auto">
            <a:xfrm>
              <a:off x="2163" y="2200"/>
              <a:ext cx="116" cy="79"/>
            </a:xfrm>
            <a:prstGeom prst="ellipse">
              <a:avLst/>
            </a:prstGeom>
            <a:solidFill>
              <a:srgbClr val="3F75FD"/>
            </a:solidFill>
            <a:ln w="0">
              <a:solidFill>
                <a:srgbClr val="000000"/>
              </a:solidFill>
              <a:round/>
              <a:headEnd/>
              <a:tailEnd/>
            </a:ln>
          </p:spPr>
          <p:txBody>
            <a:bodyPr/>
            <a:lstStyle/>
            <a:p>
              <a:endParaRPr lang="en-GB"/>
            </a:p>
          </p:txBody>
        </p:sp>
        <p:sp>
          <p:nvSpPr>
            <p:cNvPr id="346219" name="Oval 107"/>
            <p:cNvSpPr>
              <a:spLocks noChangeArrowheads="1"/>
            </p:cNvSpPr>
            <p:nvPr/>
          </p:nvSpPr>
          <p:spPr bwMode="auto">
            <a:xfrm>
              <a:off x="1931" y="2279"/>
              <a:ext cx="116" cy="76"/>
            </a:xfrm>
            <a:prstGeom prst="ellipse">
              <a:avLst/>
            </a:prstGeom>
            <a:solidFill>
              <a:srgbClr val="3F75FD"/>
            </a:solidFill>
            <a:ln w="0">
              <a:solidFill>
                <a:srgbClr val="000000"/>
              </a:solidFill>
              <a:round/>
              <a:headEnd/>
              <a:tailEnd/>
            </a:ln>
          </p:spPr>
          <p:txBody>
            <a:bodyPr/>
            <a:lstStyle/>
            <a:p>
              <a:endParaRPr lang="en-GB"/>
            </a:p>
          </p:txBody>
        </p:sp>
        <p:sp>
          <p:nvSpPr>
            <p:cNvPr id="346220" name="Oval 108"/>
            <p:cNvSpPr>
              <a:spLocks noChangeArrowheads="1"/>
            </p:cNvSpPr>
            <p:nvPr/>
          </p:nvSpPr>
          <p:spPr bwMode="auto">
            <a:xfrm>
              <a:off x="1506" y="2122"/>
              <a:ext cx="116" cy="78"/>
            </a:xfrm>
            <a:prstGeom prst="ellipse">
              <a:avLst/>
            </a:prstGeom>
            <a:solidFill>
              <a:srgbClr val="FC0128"/>
            </a:solidFill>
            <a:ln w="0">
              <a:solidFill>
                <a:srgbClr val="000000"/>
              </a:solidFill>
              <a:round/>
              <a:headEnd/>
              <a:tailEnd/>
            </a:ln>
          </p:spPr>
          <p:txBody>
            <a:bodyPr/>
            <a:lstStyle/>
            <a:p>
              <a:endParaRPr lang="en-GB"/>
            </a:p>
          </p:txBody>
        </p:sp>
        <p:sp>
          <p:nvSpPr>
            <p:cNvPr id="346221" name="Oval 109"/>
            <p:cNvSpPr>
              <a:spLocks noChangeArrowheads="1"/>
            </p:cNvSpPr>
            <p:nvPr/>
          </p:nvSpPr>
          <p:spPr bwMode="auto">
            <a:xfrm>
              <a:off x="1776" y="2238"/>
              <a:ext cx="117" cy="79"/>
            </a:xfrm>
            <a:prstGeom prst="ellipse">
              <a:avLst/>
            </a:prstGeom>
            <a:solidFill>
              <a:srgbClr val="FC0128"/>
            </a:solidFill>
            <a:ln w="0">
              <a:solidFill>
                <a:srgbClr val="000000"/>
              </a:solidFill>
              <a:round/>
              <a:headEnd/>
              <a:tailEnd/>
            </a:ln>
          </p:spPr>
          <p:txBody>
            <a:bodyPr/>
            <a:lstStyle/>
            <a:p>
              <a:endParaRPr lang="en-GB"/>
            </a:p>
          </p:txBody>
        </p:sp>
        <p:sp>
          <p:nvSpPr>
            <p:cNvPr id="346222" name="Oval 110"/>
            <p:cNvSpPr>
              <a:spLocks noChangeArrowheads="1"/>
            </p:cNvSpPr>
            <p:nvPr/>
          </p:nvSpPr>
          <p:spPr bwMode="auto">
            <a:xfrm>
              <a:off x="1738" y="2161"/>
              <a:ext cx="116" cy="77"/>
            </a:xfrm>
            <a:prstGeom prst="ellipse">
              <a:avLst/>
            </a:prstGeom>
            <a:solidFill>
              <a:srgbClr val="FC0128"/>
            </a:solidFill>
            <a:ln w="0">
              <a:solidFill>
                <a:srgbClr val="000000"/>
              </a:solidFill>
              <a:round/>
              <a:headEnd/>
              <a:tailEnd/>
            </a:ln>
          </p:spPr>
          <p:txBody>
            <a:bodyPr/>
            <a:lstStyle/>
            <a:p>
              <a:endParaRPr lang="en-GB"/>
            </a:p>
          </p:txBody>
        </p:sp>
        <p:sp>
          <p:nvSpPr>
            <p:cNvPr id="346223" name="Oval 111"/>
            <p:cNvSpPr>
              <a:spLocks noChangeArrowheads="1"/>
            </p:cNvSpPr>
            <p:nvPr/>
          </p:nvSpPr>
          <p:spPr bwMode="auto">
            <a:xfrm>
              <a:off x="964" y="1966"/>
              <a:ext cx="117" cy="78"/>
            </a:xfrm>
            <a:prstGeom prst="ellipse">
              <a:avLst/>
            </a:prstGeom>
            <a:solidFill>
              <a:srgbClr val="FC0128"/>
            </a:solidFill>
            <a:ln w="0">
              <a:solidFill>
                <a:srgbClr val="000000"/>
              </a:solidFill>
              <a:round/>
              <a:headEnd/>
              <a:tailEnd/>
            </a:ln>
          </p:spPr>
          <p:txBody>
            <a:bodyPr/>
            <a:lstStyle/>
            <a:p>
              <a:endParaRPr lang="en-GB"/>
            </a:p>
          </p:txBody>
        </p:sp>
      </p:grpSp>
      <p:sp>
        <p:nvSpPr>
          <p:cNvPr id="346224" name="Freeform 112"/>
          <p:cNvSpPr>
            <a:spLocks noEditPoints="1"/>
          </p:cNvSpPr>
          <p:nvPr/>
        </p:nvSpPr>
        <p:spPr bwMode="auto">
          <a:xfrm>
            <a:off x="1385888" y="1655763"/>
            <a:ext cx="25400" cy="1592262"/>
          </a:xfrm>
          <a:custGeom>
            <a:avLst/>
            <a:gdLst>
              <a:gd name="T0" fmla="*/ 16 w 16"/>
              <a:gd name="T1" fmla="*/ 0 h 967"/>
              <a:gd name="T2" fmla="*/ 16 w 16"/>
              <a:gd name="T3" fmla="*/ 64 h 967"/>
              <a:gd name="T4" fmla="*/ 0 w 16"/>
              <a:gd name="T5" fmla="*/ 64 h 967"/>
              <a:gd name="T6" fmla="*/ 0 w 16"/>
              <a:gd name="T7" fmla="*/ 0 h 967"/>
              <a:gd name="T8" fmla="*/ 16 w 16"/>
              <a:gd name="T9" fmla="*/ 0 h 967"/>
              <a:gd name="T10" fmla="*/ 16 w 16"/>
              <a:gd name="T11" fmla="*/ 113 h 967"/>
              <a:gd name="T12" fmla="*/ 16 w 16"/>
              <a:gd name="T13" fmla="*/ 177 h 967"/>
              <a:gd name="T14" fmla="*/ 0 w 16"/>
              <a:gd name="T15" fmla="*/ 177 h 967"/>
              <a:gd name="T16" fmla="*/ 0 w 16"/>
              <a:gd name="T17" fmla="*/ 113 h 967"/>
              <a:gd name="T18" fmla="*/ 16 w 16"/>
              <a:gd name="T19" fmla="*/ 113 h 967"/>
              <a:gd name="T20" fmla="*/ 16 w 16"/>
              <a:gd name="T21" fmla="*/ 226 h 967"/>
              <a:gd name="T22" fmla="*/ 16 w 16"/>
              <a:gd name="T23" fmla="*/ 290 h 967"/>
              <a:gd name="T24" fmla="*/ 0 w 16"/>
              <a:gd name="T25" fmla="*/ 290 h 967"/>
              <a:gd name="T26" fmla="*/ 0 w 16"/>
              <a:gd name="T27" fmla="*/ 226 h 967"/>
              <a:gd name="T28" fmla="*/ 16 w 16"/>
              <a:gd name="T29" fmla="*/ 226 h 967"/>
              <a:gd name="T30" fmla="*/ 16 w 16"/>
              <a:gd name="T31" fmla="*/ 338 h 967"/>
              <a:gd name="T32" fmla="*/ 16 w 16"/>
              <a:gd name="T33" fmla="*/ 403 h 967"/>
              <a:gd name="T34" fmla="*/ 0 w 16"/>
              <a:gd name="T35" fmla="*/ 403 h 967"/>
              <a:gd name="T36" fmla="*/ 0 w 16"/>
              <a:gd name="T37" fmla="*/ 338 h 967"/>
              <a:gd name="T38" fmla="*/ 16 w 16"/>
              <a:gd name="T39" fmla="*/ 338 h 967"/>
              <a:gd name="T40" fmla="*/ 16 w 16"/>
              <a:gd name="T41" fmla="*/ 451 h 967"/>
              <a:gd name="T42" fmla="*/ 16 w 16"/>
              <a:gd name="T43" fmla="*/ 516 h 967"/>
              <a:gd name="T44" fmla="*/ 0 w 16"/>
              <a:gd name="T45" fmla="*/ 516 h 967"/>
              <a:gd name="T46" fmla="*/ 0 w 16"/>
              <a:gd name="T47" fmla="*/ 451 h 967"/>
              <a:gd name="T48" fmla="*/ 16 w 16"/>
              <a:gd name="T49" fmla="*/ 451 h 967"/>
              <a:gd name="T50" fmla="*/ 16 w 16"/>
              <a:gd name="T51" fmla="*/ 564 h 967"/>
              <a:gd name="T52" fmla="*/ 16 w 16"/>
              <a:gd name="T53" fmla="*/ 629 h 967"/>
              <a:gd name="T54" fmla="*/ 0 w 16"/>
              <a:gd name="T55" fmla="*/ 629 h 967"/>
              <a:gd name="T56" fmla="*/ 0 w 16"/>
              <a:gd name="T57" fmla="*/ 564 h 967"/>
              <a:gd name="T58" fmla="*/ 16 w 16"/>
              <a:gd name="T59" fmla="*/ 564 h 967"/>
              <a:gd name="T60" fmla="*/ 16 w 16"/>
              <a:gd name="T61" fmla="*/ 677 h 967"/>
              <a:gd name="T62" fmla="*/ 16 w 16"/>
              <a:gd name="T63" fmla="*/ 741 h 967"/>
              <a:gd name="T64" fmla="*/ 0 w 16"/>
              <a:gd name="T65" fmla="*/ 741 h 967"/>
              <a:gd name="T66" fmla="*/ 0 w 16"/>
              <a:gd name="T67" fmla="*/ 677 h 967"/>
              <a:gd name="T68" fmla="*/ 16 w 16"/>
              <a:gd name="T69" fmla="*/ 677 h 967"/>
              <a:gd name="T70" fmla="*/ 16 w 16"/>
              <a:gd name="T71" fmla="*/ 790 h 967"/>
              <a:gd name="T72" fmla="*/ 16 w 16"/>
              <a:gd name="T73" fmla="*/ 854 h 967"/>
              <a:gd name="T74" fmla="*/ 0 w 16"/>
              <a:gd name="T75" fmla="*/ 854 h 967"/>
              <a:gd name="T76" fmla="*/ 0 w 16"/>
              <a:gd name="T77" fmla="*/ 790 h 967"/>
              <a:gd name="T78" fmla="*/ 16 w 16"/>
              <a:gd name="T79" fmla="*/ 790 h 967"/>
              <a:gd name="T80" fmla="*/ 16 w 16"/>
              <a:gd name="T81" fmla="*/ 903 h 967"/>
              <a:gd name="T82" fmla="*/ 16 w 16"/>
              <a:gd name="T83" fmla="*/ 967 h 967"/>
              <a:gd name="T84" fmla="*/ 0 w 16"/>
              <a:gd name="T85" fmla="*/ 967 h 967"/>
              <a:gd name="T86" fmla="*/ 0 w 16"/>
              <a:gd name="T87" fmla="*/ 903 h 967"/>
              <a:gd name="T88" fmla="*/ 16 w 16"/>
              <a:gd name="T89" fmla="*/ 90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967">
                <a:moveTo>
                  <a:pt x="16" y="0"/>
                </a:moveTo>
                <a:lnTo>
                  <a:pt x="16" y="64"/>
                </a:lnTo>
                <a:lnTo>
                  <a:pt x="0" y="64"/>
                </a:lnTo>
                <a:lnTo>
                  <a:pt x="0" y="0"/>
                </a:lnTo>
                <a:lnTo>
                  <a:pt x="16" y="0"/>
                </a:lnTo>
                <a:close/>
                <a:moveTo>
                  <a:pt x="16" y="113"/>
                </a:moveTo>
                <a:lnTo>
                  <a:pt x="16" y="177"/>
                </a:lnTo>
                <a:lnTo>
                  <a:pt x="0" y="177"/>
                </a:lnTo>
                <a:lnTo>
                  <a:pt x="0" y="113"/>
                </a:lnTo>
                <a:lnTo>
                  <a:pt x="16" y="113"/>
                </a:lnTo>
                <a:close/>
                <a:moveTo>
                  <a:pt x="16" y="226"/>
                </a:moveTo>
                <a:lnTo>
                  <a:pt x="16" y="290"/>
                </a:lnTo>
                <a:lnTo>
                  <a:pt x="0" y="290"/>
                </a:lnTo>
                <a:lnTo>
                  <a:pt x="0" y="226"/>
                </a:lnTo>
                <a:lnTo>
                  <a:pt x="16" y="226"/>
                </a:lnTo>
                <a:close/>
                <a:moveTo>
                  <a:pt x="16" y="338"/>
                </a:moveTo>
                <a:lnTo>
                  <a:pt x="16" y="403"/>
                </a:lnTo>
                <a:lnTo>
                  <a:pt x="0" y="403"/>
                </a:lnTo>
                <a:lnTo>
                  <a:pt x="0" y="338"/>
                </a:lnTo>
                <a:lnTo>
                  <a:pt x="16" y="338"/>
                </a:lnTo>
                <a:close/>
                <a:moveTo>
                  <a:pt x="16" y="451"/>
                </a:moveTo>
                <a:lnTo>
                  <a:pt x="16" y="516"/>
                </a:lnTo>
                <a:lnTo>
                  <a:pt x="0" y="516"/>
                </a:lnTo>
                <a:lnTo>
                  <a:pt x="0" y="451"/>
                </a:lnTo>
                <a:lnTo>
                  <a:pt x="16" y="451"/>
                </a:lnTo>
                <a:close/>
                <a:moveTo>
                  <a:pt x="16" y="564"/>
                </a:moveTo>
                <a:lnTo>
                  <a:pt x="16" y="629"/>
                </a:lnTo>
                <a:lnTo>
                  <a:pt x="0" y="629"/>
                </a:lnTo>
                <a:lnTo>
                  <a:pt x="0" y="564"/>
                </a:lnTo>
                <a:lnTo>
                  <a:pt x="16" y="564"/>
                </a:lnTo>
                <a:close/>
                <a:moveTo>
                  <a:pt x="16" y="677"/>
                </a:moveTo>
                <a:lnTo>
                  <a:pt x="16" y="741"/>
                </a:lnTo>
                <a:lnTo>
                  <a:pt x="0" y="741"/>
                </a:lnTo>
                <a:lnTo>
                  <a:pt x="0" y="677"/>
                </a:lnTo>
                <a:lnTo>
                  <a:pt x="16" y="677"/>
                </a:lnTo>
                <a:close/>
                <a:moveTo>
                  <a:pt x="16" y="790"/>
                </a:moveTo>
                <a:lnTo>
                  <a:pt x="16" y="854"/>
                </a:lnTo>
                <a:lnTo>
                  <a:pt x="0" y="854"/>
                </a:lnTo>
                <a:lnTo>
                  <a:pt x="0" y="790"/>
                </a:lnTo>
                <a:lnTo>
                  <a:pt x="16" y="790"/>
                </a:lnTo>
                <a:close/>
                <a:moveTo>
                  <a:pt x="16" y="903"/>
                </a:moveTo>
                <a:lnTo>
                  <a:pt x="16" y="967"/>
                </a:lnTo>
                <a:lnTo>
                  <a:pt x="0" y="967"/>
                </a:lnTo>
                <a:lnTo>
                  <a:pt x="0" y="903"/>
                </a:lnTo>
                <a:lnTo>
                  <a:pt x="16" y="903"/>
                </a:lnTo>
                <a:close/>
              </a:path>
            </a:pathLst>
          </a:custGeom>
          <a:solidFill>
            <a:srgbClr val="FAFD00"/>
          </a:solidFill>
          <a:ln w="3175" cap="flat">
            <a:solidFill>
              <a:srgbClr val="FAFD00"/>
            </a:solidFill>
            <a:prstDash val="solid"/>
            <a:bevel/>
            <a:headEnd/>
            <a:tailEnd/>
          </a:ln>
        </p:spPr>
        <p:txBody>
          <a:bodyPr/>
          <a:lstStyle/>
          <a:p>
            <a:endParaRPr lang="en-GB"/>
          </a:p>
        </p:txBody>
      </p:sp>
      <p:grpSp>
        <p:nvGrpSpPr>
          <p:cNvPr id="346225" name="Group 113"/>
          <p:cNvGrpSpPr>
            <a:grpSpLocks/>
          </p:cNvGrpSpPr>
          <p:nvPr/>
        </p:nvGrpSpPr>
        <p:grpSpPr bwMode="auto">
          <a:xfrm>
            <a:off x="482600" y="2847975"/>
            <a:ext cx="601663" cy="163513"/>
            <a:chOff x="735" y="2434"/>
            <a:chExt cx="379" cy="99"/>
          </a:xfrm>
        </p:grpSpPr>
        <p:sp>
          <p:nvSpPr>
            <p:cNvPr id="346226" name="Freeform 114"/>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6227" name="Freeform 115"/>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noFill/>
            <a:ln w="1270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28" name="Freeform 116"/>
          <p:cNvSpPr>
            <a:spLocks/>
          </p:cNvSpPr>
          <p:nvPr/>
        </p:nvSpPr>
        <p:spPr bwMode="auto">
          <a:xfrm>
            <a:off x="784225" y="2027238"/>
            <a:ext cx="2335213" cy="515937"/>
          </a:xfrm>
          <a:custGeom>
            <a:avLst/>
            <a:gdLst>
              <a:gd name="T0" fmla="*/ 0 w 1471"/>
              <a:gd name="T1" fmla="*/ 112 h 313"/>
              <a:gd name="T2" fmla="*/ 271 w 1471"/>
              <a:gd name="T3" fmla="*/ 0 h 313"/>
              <a:gd name="T4" fmla="*/ 581 w 1471"/>
              <a:gd name="T5" fmla="*/ 112 h 313"/>
              <a:gd name="T6" fmla="*/ 890 w 1471"/>
              <a:gd name="T7" fmla="*/ 263 h 313"/>
              <a:gd name="T8" fmla="*/ 1277 w 1471"/>
              <a:gd name="T9" fmla="*/ 300 h 313"/>
              <a:gd name="T10" fmla="*/ 1471 w 1471"/>
              <a:gd name="T11" fmla="*/ 188 h 313"/>
            </a:gdLst>
            <a:ahLst/>
            <a:cxnLst>
              <a:cxn ang="0">
                <a:pos x="T0" y="T1"/>
              </a:cxn>
              <a:cxn ang="0">
                <a:pos x="T2" y="T3"/>
              </a:cxn>
              <a:cxn ang="0">
                <a:pos x="T4" y="T5"/>
              </a:cxn>
              <a:cxn ang="0">
                <a:pos x="T6" y="T7"/>
              </a:cxn>
              <a:cxn ang="0">
                <a:pos x="T8" y="T9"/>
              </a:cxn>
              <a:cxn ang="0">
                <a:pos x="T10" y="T11"/>
              </a:cxn>
            </a:cxnLst>
            <a:rect l="0" t="0" r="r" b="b"/>
            <a:pathLst>
              <a:path w="1471" h="313">
                <a:moveTo>
                  <a:pt x="0" y="112"/>
                </a:moveTo>
                <a:cubicBezTo>
                  <a:pt x="87" y="56"/>
                  <a:pt x="174" y="0"/>
                  <a:pt x="271" y="0"/>
                </a:cubicBezTo>
                <a:cubicBezTo>
                  <a:pt x="368" y="0"/>
                  <a:pt x="478" y="69"/>
                  <a:pt x="581" y="112"/>
                </a:cubicBezTo>
                <a:cubicBezTo>
                  <a:pt x="684" y="156"/>
                  <a:pt x="774" y="231"/>
                  <a:pt x="890" y="263"/>
                </a:cubicBezTo>
                <a:cubicBezTo>
                  <a:pt x="1006" y="294"/>
                  <a:pt x="1181" y="313"/>
                  <a:pt x="1277" y="300"/>
                </a:cubicBezTo>
                <a:cubicBezTo>
                  <a:pt x="1374" y="288"/>
                  <a:pt x="1439" y="206"/>
                  <a:pt x="1471"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29" name="Freeform 117"/>
          <p:cNvSpPr>
            <a:spLocks/>
          </p:cNvSpPr>
          <p:nvPr/>
        </p:nvSpPr>
        <p:spPr bwMode="auto">
          <a:xfrm>
            <a:off x="846138" y="2398713"/>
            <a:ext cx="2333625" cy="515937"/>
          </a:xfrm>
          <a:custGeom>
            <a:avLst/>
            <a:gdLst>
              <a:gd name="T0" fmla="*/ 0 w 1470"/>
              <a:gd name="T1" fmla="*/ 113 h 314"/>
              <a:gd name="T2" fmla="*/ 271 w 1470"/>
              <a:gd name="T3" fmla="*/ 0 h 314"/>
              <a:gd name="T4" fmla="*/ 580 w 1470"/>
              <a:gd name="T5" fmla="*/ 113 h 314"/>
              <a:gd name="T6" fmla="*/ 890 w 1470"/>
              <a:gd name="T7" fmla="*/ 263 h 314"/>
              <a:gd name="T8" fmla="*/ 1277 w 1470"/>
              <a:gd name="T9" fmla="*/ 301 h 314"/>
              <a:gd name="T10" fmla="*/ 1470 w 1470"/>
              <a:gd name="T11" fmla="*/ 188 h 314"/>
            </a:gdLst>
            <a:ahLst/>
            <a:cxnLst>
              <a:cxn ang="0">
                <a:pos x="T0" y="T1"/>
              </a:cxn>
              <a:cxn ang="0">
                <a:pos x="T2" y="T3"/>
              </a:cxn>
              <a:cxn ang="0">
                <a:pos x="T4" y="T5"/>
              </a:cxn>
              <a:cxn ang="0">
                <a:pos x="T6" y="T7"/>
              </a:cxn>
              <a:cxn ang="0">
                <a:pos x="T8" y="T9"/>
              </a:cxn>
              <a:cxn ang="0">
                <a:pos x="T10" y="T11"/>
              </a:cxn>
            </a:cxnLst>
            <a:rect l="0" t="0" r="r" b="b"/>
            <a:pathLst>
              <a:path w="1470" h="314">
                <a:moveTo>
                  <a:pt x="0" y="113"/>
                </a:moveTo>
                <a:cubicBezTo>
                  <a:pt x="87" y="57"/>
                  <a:pt x="174" y="0"/>
                  <a:pt x="271" y="0"/>
                </a:cubicBezTo>
                <a:cubicBezTo>
                  <a:pt x="367" y="0"/>
                  <a:pt x="477" y="69"/>
                  <a:pt x="580" y="113"/>
                </a:cubicBezTo>
                <a:cubicBezTo>
                  <a:pt x="683" y="157"/>
                  <a:pt x="774" y="232"/>
                  <a:pt x="890" y="263"/>
                </a:cubicBezTo>
                <a:cubicBezTo>
                  <a:pt x="1006" y="295"/>
                  <a:pt x="1180" y="314"/>
                  <a:pt x="1277" y="301"/>
                </a:cubicBezTo>
                <a:cubicBezTo>
                  <a:pt x="1373" y="289"/>
                  <a:pt x="1438" y="207"/>
                  <a:pt x="1470"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30" name="Freeform 118"/>
          <p:cNvSpPr>
            <a:spLocks/>
          </p:cNvSpPr>
          <p:nvPr/>
        </p:nvSpPr>
        <p:spPr bwMode="auto">
          <a:xfrm>
            <a:off x="784225" y="2027238"/>
            <a:ext cx="2335213" cy="515937"/>
          </a:xfrm>
          <a:custGeom>
            <a:avLst/>
            <a:gdLst>
              <a:gd name="T0" fmla="*/ 0 w 1471"/>
              <a:gd name="T1" fmla="*/ 112 h 313"/>
              <a:gd name="T2" fmla="*/ 271 w 1471"/>
              <a:gd name="T3" fmla="*/ 0 h 313"/>
              <a:gd name="T4" fmla="*/ 581 w 1471"/>
              <a:gd name="T5" fmla="*/ 112 h 313"/>
              <a:gd name="T6" fmla="*/ 890 w 1471"/>
              <a:gd name="T7" fmla="*/ 263 h 313"/>
              <a:gd name="T8" fmla="*/ 1277 w 1471"/>
              <a:gd name="T9" fmla="*/ 300 h 313"/>
              <a:gd name="T10" fmla="*/ 1471 w 1471"/>
              <a:gd name="T11" fmla="*/ 188 h 313"/>
            </a:gdLst>
            <a:ahLst/>
            <a:cxnLst>
              <a:cxn ang="0">
                <a:pos x="T0" y="T1"/>
              </a:cxn>
              <a:cxn ang="0">
                <a:pos x="T2" y="T3"/>
              </a:cxn>
              <a:cxn ang="0">
                <a:pos x="T4" y="T5"/>
              </a:cxn>
              <a:cxn ang="0">
                <a:pos x="T6" y="T7"/>
              </a:cxn>
              <a:cxn ang="0">
                <a:pos x="T8" y="T9"/>
              </a:cxn>
              <a:cxn ang="0">
                <a:pos x="T10" y="T11"/>
              </a:cxn>
            </a:cxnLst>
            <a:rect l="0" t="0" r="r" b="b"/>
            <a:pathLst>
              <a:path w="1471" h="313">
                <a:moveTo>
                  <a:pt x="0" y="112"/>
                </a:moveTo>
                <a:cubicBezTo>
                  <a:pt x="87" y="56"/>
                  <a:pt x="174" y="0"/>
                  <a:pt x="271" y="0"/>
                </a:cubicBezTo>
                <a:cubicBezTo>
                  <a:pt x="368" y="0"/>
                  <a:pt x="478" y="69"/>
                  <a:pt x="581" y="112"/>
                </a:cubicBezTo>
                <a:cubicBezTo>
                  <a:pt x="684" y="156"/>
                  <a:pt x="774" y="231"/>
                  <a:pt x="890" y="263"/>
                </a:cubicBezTo>
                <a:cubicBezTo>
                  <a:pt x="1006" y="294"/>
                  <a:pt x="1181" y="313"/>
                  <a:pt x="1277" y="300"/>
                </a:cubicBezTo>
                <a:cubicBezTo>
                  <a:pt x="1374" y="288"/>
                  <a:pt x="1439" y="206"/>
                  <a:pt x="1471"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31" name="Freeform 119"/>
          <p:cNvSpPr>
            <a:spLocks/>
          </p:cNvSpPr>
          <p:nvPr/>
        </p:nvSpPr>
        <p:spPr bwMode="auto">
          <a:xfrm>
            <a:off x="846138" y="2398713"/>
            <a:ext cx="2333625" cy="515937"/>
          </a:xfrm>
          <a:custGeom>
            <a:avLst/>
            <a:gdLst>
              <a:gd name="T0" fmla="*/ 0 w 1470"/>
              <a:gd name="T1" fmla="*/ 113 h 314"/>
              <a:gd name="T2" fmla="*/ 271 w 1470"/>
              <a:gd name="T3" fmla="*/ 0 h 314"/>
              <a:gd name="T4" fmla="*/ 580 w 1470"/>
              <a:gd name="T5" fmla="*/ 113 h 314"/>
              <a:gd name="T6" fmla="*/ 890 w 1470"/>
              <a:gd name="T7" fmla="*/ 263 h 314"/>
              <a:gd name="T8" fmla="*/ 1277 w 1470"/>
              <a:gd name="T9" fmla="*/ 301 h 314"/>
              <a:gd name="T10" fmla="*/ 1470 w 1470"/>
              <a:gd name="T11" fmla="*/ 188 h 314"/>
            </a:gdLst>
            <a:ahLst/>
            <a:cxnLst>
              <a:cxn ang="0">
                <a:pos x="T0" y="T1"/>
              </a:cxn>
              <a:cxn ang="0">
                <a:pos x="T2" y="T3"/>
              </a:cxn>
              <a:cxn ang="0">
                <a:pos x="T4" y="T5"/>
              </a:cxn>
              <a:cxn ang="0">
                <a:pos x="T6" y="T7"/>
              </a:cxn>
              <a:cxn ang="0">
                <a:pos x="T8" y="T9"/>
              </a:cxn>
              <a:cxn ang="0">
                <a:pos x="T10" y="T11"/>
              </a:cxn>
            </a:cxnLst>
            <a:rect l="0" t="0" r="r" b="b"/>
            <a:pathLst>
              <a:path w="1470" h="314">
                <a:moveTo>
                  <a:pt x="0" y="113"/>
                </a:moveTo>
                <a:cubicBezTo>
                  <a:pt x="87" y="57"/>
                  <a:pt x="174" y="0"/>
                  <a:pt x="271" y="0"/>
                </a:cubicBezTo>
                <a:cubicBezTo>
                  <a:pt x="367" y="0"/>
                  <a:pt x="477" y="69"/>
                  <a:pt x="580" y="113"/>
                </a:cubicBezTo>
                <a:cubicBezTo>
                  <a:pt x="683" y="157"/>
                  <a:pt x="774" y="232"/>
                  <a:pt x="890" y="263"/>
                </a:cubicBezTo>
                <a:cubicBezTo>
                  <a:pt x="1006" y="295"/>
                  <a:pt x="1180" y="314"/>
                  <a:pt x="1277" y="301"/>
                </a:cubicBezTo>
                <a:cubicBezTo>
                  <a:pt x="1373" y="289"/>
                  <a:pt x="1438" y="207"/>
                  <a:pt x="1470" y="188"/>
                </a:cubicBezTo>
              </a:path>
            </a:pathLst>
          </a:custGeom>
          <a:noFill/>
          <a:ln w="23813"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32" name="Freeform 120"/>
          <p:cNvSpPr>
            <a:spLocks noEditPoints="1"/>
          </p:cNvSpPr>
          <p:nvPr/>
        </p:nvSpPr>
        <p:spPr bwMode="auto">
          <a:xfrm>
            <a:off x="1385888" y="1655763"/>
            <a:ext cx="25400" cy="1592262"/>
          </a:xfrm>
          <a:custGeom>
            <a:avLst/>
            <a:gdLst>
              <a:gd name="T0" fmla="*/ 16 w 16"/>
              <a:gd name="T1" fmla="*/ 0 h 967"/>
              <a:gd name="T2" fmla="*/ 16 w 16"/>
              <a:gd name="T3" fmla="*/ 64 h 967"/>
              <a:gd name="T4" fmla="*/ 0 w 16"/>
              <a:gd name="T5" fmla="*/ 64 h 967"/>
              <a:gd name="T6" fmla="*/ 0 w 16"/>
              <a:gd name="T7" fmla="*/ 0 h 967"/>
              <a:gd name="T8" fmla="*/ 16 w 16"/>
              <a:gd name="T9" fmla="*/ 0 h 967"/>
              <a:gd name="T10" fmla="*/ 16 w 16"/>
              <a:gd name="T11" fmla="*/ 113 h 967"/>
              <a:gd name="T12" fmla="*/ 16 w 16"/>
              <a:gd name="T13" fmla="*/ 177 h 967"/>
              <a:gd name="T14" fmla="*/ 0 w 16"/>
              <a:gd name="T15" fmla="*/ 177 h 967"/>
              <a:gd name="T16" fmla="*/ 0 w 16"/>
              <a:gd name="T17" fmla="*/ 113 h 967"/>
              <a:gd name="T18" fmla="*/ 16 w 16"/>
              <a:gd name="T19" fmla="*/ 113 h 967"/>
              <a:gd name="T20" fmla="*/ 16 w 16"/>
              <a:gd name="T21" fmla="*/ 226 h 967"/>
              <a:gd name="T22" fmla="*/ 16 w 16"/>
              <a:gd name="T23" fmla="*/ 290 h 967"/>
              <a:gd name="T24" fmla="*/ 0 w 16"/>
              <a:gd name="T25" fmla="*/ 290 h 967"/>
              <a:gd name="T26" fmla="*/ 0 w 16"/>
              <a:gd name="T27" fmla="*/ 226 h 967"/>
              <a:gd name="T28" fmla="*/ 16 w 16"/>
              <a:gd name="T29" fmla="*/ 226 h 967"/>
              <a:gd name="T30" fmla="*/ 16 w 16"/>
              <a:gd name="T31" fmla="*/ 338 h 967"/>
              <a:gd name="T32" fmla="*/ 16 w 16"/>
              <a:gd name="T33" fmla="*/ 403 h 967"/>
              <a:gd name="T34" fmla="*/ 0 w 16"/>
              <a:gd name="T35" fmla="*/ 403 h 967"/>
              <a:gd name="T36" fmla="*/ 0 w 16"/>
              <a:gd name="T37" fmla="*/ 338 h 967"/>
              <a:gd name="T38" fmla="*/ 16 w 16"/>
              <a:gd name="T39" fmla="*/ 338 h 967"/>
              <a:gd name="T40" fmla="*/ 16 w 16"/>
              <a:gd name="T41" fmla="*/ 451 h 967"/>
              <a:gd name="T42" fmla="*/ 16 w 16"/>
              <a:gd name="T43" fmla="*/ 516 h 967"/>
              <a:gd name="T44" fmla="*/ 0 w 16"/>
              <a:gd name="T45" fmla="*/ 516 h 967"/>
              <a:gd name="T46" fmla="*/ 0 w 16"/>
              <a:gd name="T47" fmla="*/ 451 h 967"/>
              <a:gd name="T48" fmla="*/ 16 w 16"/>
              <a:gd name="T49" fmla="*/ 451 h 967"/>
              <a:gd name="T50" fmla="*/ 16 w 16"/>
              <a:gd name="T51" fmla="*/ 564 h 967"/>
              <a:gd name="T52" fmla="*/ 16 w 16"/>
              <a:gd name="T53" fmla="*/ 629 h 967"/>
              <a:gd name="T54" fmla="*/ 0 w 16"/>
              <a:gd name="T55" fmla="*/ 629 h 967"/>
              <a:gd name="T56" fmla="*/ 0 w 16"/>
              <a:gd name="T57" fmla="*/ 564 h 967"/>
              <a:gd name="T58" fmla="*/ 16 w 16"/>
              <a:gd name="T59" fmla="*/ 564 h 967"/>
              <a:gd name="T60" fmla="*/ 16 w 16"/>
              <a:gd name="T61" fmla="*/ 677 h 967"/>
              <a:gd name="T62" fmla="*/ 16 w 16"/>
              <a:gd name="T63" fmla="*/ 741 h 967"/>
              <a:gd name="T64" fmla="*/ 0 w 16"/>
              <a:gd name="T65" fmla="*/ 741 h 967"/>
              <a:gd name="T66" fmla="*/ 0 w 16"/>
              <a:gd name="T67" fmla="*/ 677 h 967"/>
              <a:gd name="T68" fmla="*/ 16 w 16"/>
              <a:gd name="T69" fmla="*/ 677 h 967"/>
              <a:gd name="T70" fmla="*/ 16 w 16"/>
              <a:gd name="T71" fmla="*/ 790 h 967"/>
              <a:gd name="T72" fmla="*/ 16 w 16"/>
              <a:gd name="T73" fmla="*/ 854 h 967"/>
              <a:gd name="T74" fmla="*/ 0 w 16"/>
              <a:gd name="T75" fmla="*/ 854 h 967"/>
              <a:gd name="T76" fmla="*/ 0 w 16"/>
              <a:gd name="T77" fmla="*/ 790 h 967"/>
              <a:gd name="T78" fmla="*/ 16 w 16"/>
              <a:gd name="T79" fmla="*/ 790 h 967"/>
              <a:gd name="T80" fmla="*/ 16 w 16"/>
              <a:gd name="T81" fmla="*/ 903 h 967"/>
              <a:gd name="T82" fmla="*/ 16 w 16"/>
              <a:gd name="T83" fmla="*/ 967 h 967"/>
              <a:gd name="T84" fmla="*/ 0 w 16"/>
              <a:gd name="T85" fmla="*/ 967 h 967"/>
              <a:gd name="T86" fmla="*/ 0 w 16"/>
              <a:gd name="T87" fmla="*/ 903 h 967"/>
              <a:gd name="T88" fmla="*/ 16 w 16"/>
              <a:gd name="T89" fmla="*/ 90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967">
                <a:moveTo>
                  <a:pt x="16" y="0"/>
                </a:moveTo>
                <a:lnTo>
                  <a:pt x="16" y="64"/>
                </a:lnTo>
                <a:lnTo>
                  <a:pt x="0" y="64"/>
                </a:lnTo>
                <a:lnTo>
                  <a:pt x="0" y="0"/>
                </a:lnTo>
                <a:lnTo>
                  <a:pt x="16" y="0"/>
                </a:lnTo>
                <a:close/>
                <a:moveTo>
                  <a:pt x="16" y="113"/>
                </a:moveTo>
                <a:lnTo>
                  <a:pt x="16" y="177"/>
                </a:lnTo>
                <a:lnTo>
                  <a:pt x="0" y="177"/>
                </a:lnTo>
                <a:lnTo>
                  <a:pt x="0" y="113"/>
                </a:lnTo>
                <a:lnTo>
                  <a:pt x="16" y="113"/>
                </a:lnTo>
                <a:close/>
                <a:moveTo>
                  <a:pt x="16" y="226"/>
                </a:moveTo>
                <a:lnTo>
                  <a:pt x="16" y="290"/>
                </a:lnTo>
                <a:lnTo>
                  <a:pt x="0" y="290"/>
                </a:lnTo>
                <a:lnTo>
                  <a:pt x="0" y="226"/>
                </a:lnTo>
                <a:lnTo>
                  <a:pt x="16" y="226"/>
                </a:lnTo>
                <a:close/>
                <a:moveTo>
                  <a:pt x="16" y="338"/>
                </a:moveTo>
                <a:lnTo>
                  <a:pt x="16" y="403"/>
                </a:lnTo>
                <a:lnTo>
                  <a:pt x="0" y="403"/>
                </a:lnTo>
                <a:lnTo>
                  <a:pt x="0" y="338"/>
                </a:lnTo>
                <a:lnTo>
                  <a:pt x="16" y="338"/>
                </a:lnTo>
                <a:close/>
                <a:moveTo>
                  <a:pt x="16" y="451"/>
                </a:moveTo>
                <a:lnTo>
                  <a:pt x="16" y="516"/>
                </a:lnTo>
                <a:lnTo>
                  <a:pt x="0" y="516"/>
                </a:lnTo>
                <a:lnTo>
                  <a:pt x="0" y="451"/>
                </a:lnTo>
                <a:lnTo>
                  <a:pt x="16" y="451"/>
                </a:lnTo>
                <a:close/>
                <a:moveTo>
                  <a:pt x="16" y="564"/>
                </a:moveTo>
                <a:lnTo>
                  <a:pt x="16" y="629"/>
                </a:lnTo>
                <a:lnTo>
                  <a:pt x="0" y="629"/>
                </a:lnTo>
                <a:lnTo>
                  <a:pt x="0" y="564"/>
                </a:lnTo>
                <a:lnTo>
                  <a:pt x="16" y="564"/>
                </a:lnTo>
                <a:close/>
                <a:moveTo>
                  <a:pt x="16" y="677"/>
                </a:moveTo>
                <a:lnTo>
                  <a:pt x="16" y="741"/>
                </a:lnTo>
                <a:lnTo>
                  <a:pt x="0" y="741"/>
                </a:lnTo>
                <a:lnTo>
                  <a:pt x="0" y="677"/>
                </a:lnTo>
                <a:lnTo>
                  <a:pt x="16" y="677"/>
                </a:lnTo>
                <a:close/>
                <a:moveTo>
                  <a:pt x="16" y="790"/>
                </a:moveTo>
                <a:lnTo>
                  <a:pt x="16" y="854"/>
                </a:lnTo>
                <a:lnTo>
                  <a:pt x="0" y="854"/>
                </a:lnTo>
                <a:lnTo>
                  <a:pt x="0" y="790"/>
                </a:lnTo>
                <a:lnTo>
                  <a:pt x="16" y="790"/>
                </a:lnTo>
                <a:close/>
                <a:moveTo>
                  <a:pt x="16" y="903"/>
                </a:moveTo>
                <a:lnTo>
                  <a:pt x="16" y="967"/>
                </a:lnTo>
                <a:lnTo>
                  <a:pt x="0" y="967"/>
                </a:lnTo>
                <a:lnTo>
                  <a:pt x="0" y="903"/>
                </a:lnTo>
                <a:lnTo>
                  <a:pt x="16" y="903"/>
                </a:lnTo>
                <a:close/>
              </a:path>
            </a:pathLst>
          </a:custGeom>
          <a:solidFill>
            <a:srgbClr val="FAFD00"/>
          </a:solidFill>
          <a:ln w="3175" cap="flat">
            <a:solidFill>
              <a:schemeClr val="tx1"/>
            </a:solidFill>
            <a:prstDash val="solid"/>
            <a:bevel/>
            <a:headEnd/>
            <a:tailEnd/>
          </a:ln>
        </p:spPr>
        <p:txBody>
          <a:bodyPr/>
          <a:lstStyle/>
          <a:p>
            <a:endParaRPr lang="en-GB"/>
          </a:p>
        </p:txBody>
      </p:sp>
      <p:grpSp>
        <p:nvGrpSpPr>
          <p:cNvPr id="346233" name="Group 121"/>
          <p:cNvGrpSpPr>
            <a:grpSpLocks/>
          </p:cNvGrpSpPr>
          <p:nvPr/>
        </p:nvGrpSpPr>
        <p:grpSpPr bwMode="auto">
          <a:xfrm>
            <a:off x="482600" y="2847975"/>
            <a:ext cx="601663" cy="163513"/>
            <a:chOff x="735" y="2434"/>
            <a:chExt cx="379" cy="99"/>
          </a:xfrm>
        </p:grpSpPr>
        <p:sp>
          <p:nvSpPr>
            <p:cNvPr id="346234" name="Freeform 122"/>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6235" name="Freeform 123"/>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noFill/>
            <a:ln w="1270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36" name="Rectangle 124"/>
          <p:cNvSpPr>
            <a:spLocks noChangeArrowheads="1"/>
          </p:cNvSpPr>
          <p:nvPr/>
        </p:nvSpPr>
        <p:spPr bwMode="auto">
          <a:xfrm>
            <a:off x="495300" y="1779588"/>
            <a:ext cx="728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arterioles</a:t>
            </a:r>
            <a:endParaRPr lang="en-US" altLang="en-US">
              <a:solidFill>
                <a:srgbClr val="FFFF00"/>
              </a:solidFill>
            </a:endParaRPr>
          </a:p>
        </p:txBody>
      </p:sp>
      <p:sp>
        <p:nvSpPr>
          <p:cNvPr id="346237" name="Rectangle 125"/>
          <p:cNvSpPr>
            <a:spLocks noChangeArrowheads="1"/>
          </p:cNvSpPr>
          <p:nvPr/>
        </p:nvSpPr>
        <p:spPr bwMode="auto">
          <a:xfrm>
            <a:off x="1511300" y="1779588"/>
            <a:ext cx="995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capillary bed</a:t>
            </a:r>
            <a:endParaRPr lang="en-US" altLang="en-US">
              <a:solidFill>
                <a:srgbClr val="FFFF00"/>
              </a:solidFill>
            </a:endParaRPr>
          </a:p>
        </p:txBody>
      </p:sp>
      <p:sp>
        <p:nvSpPr>
          <p:cNvPr id="346238" name="Rectangle 126"/>
          <p:cNvSpPr>
            <a:spLocks noChangeArrowheads="1"/>
          </p:cNvSpPr>
          <p:nvPr/>
        </p:nvSpPr>
        <p:spPr bwMode="auto">
          <a:xfrm>
            <a:off x="581025" y="3049588"/>
            <a:ext cx="452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t>flow</a:t>
            </a:r>
            <a:endParaRPr lang="en-US" altLang="en-US" sz="2000">
              <a:solidFill>
                <a:srgbClr val="FFFF00"/>
              </a:solidFill>
            </a:endParaRPr>
          </a:p>
        </p:txBody>
      </p:sp>
      <p:sp>
        <p:nvSpPr>
          <p:cNvPr id="346239" name="Rectangle 127"/>
          <p:cNvSpPr>
            <a:spLocks noChangeArrowheads="1"/>
          </p:cNvSpPr>
          <p:nvPr/>
        </p:nvSpPr>
        <p:spPr bwMode="auto">
          <a:xfrm>
            <a:off x="2954338" y="3575050"/>
            <a:ext cx="611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venules</a:t>
            </a:r>
            <a:endParaRPr lang="en-US" altLang="en-US">
              <a:solidFill>
                <a:srgbClr val="FFFF00"/>
              </a:solidFill>
            </a:endParaRPr>
          </a:p>
        </p:txBody>
      </p:sp>
      <p:grpSp>
        <p:nvGrpSpPr>
          <p:cNvPr id="346240" name="Group 128"/>
          <p:cNvGrpSpPr>
            <a:grpSpLocks/>
          </p:cNvGrpSpPr>
          <p:nvPr/>
        </p:nvGrpSpPr>
        <p:grpSpPr bwMode="auto">
          <a:xfrm>
            <a:off x="790575" y="3903663"/>
            <a:ext cx="2393950" cy="887412"/>
            <a:chOff x="3537" y="2667"/>
            <a:chExt cx="1508" cy="539"/>
          </a:xfrm>
        </p:grpSpPr>
        <p:sp>
          <p:nvSpPr>
            <p:cNvPr id="346241" name="Freeform 129"/>
            <p:cNvSpPr>
              <a:spLocks/>
            </p:cNvSpPr>
            <p:nvPr/>
          </p:nvSpPr>
          <p:spPr bwMode="auto">
            <a:xfrm>
              <a:off x="3537" y="2667"/>
              <a:ext cx="1470" cy="313"/>
            </a:xfrm>
            <a:custGeom>
              <a:avLst/>
              <a:gdLst>
                <a:gd name="T0" fmla="*/ 0 w 1470"/>
                <a:gd name="T1" fmla="*/ 113 h 313"/>
                <a:gd name="T2" fmla="*/ 270 w 1470"/>
                <a:gd name="T3" fmla="*/ 0 h 313"/>
                <a:gd name="T4" fmla="*/ 580 w 1470"/>
                <a:gd name="T5" fmla="*/ 113 h 313"/>
                <a:gd name="T6" fmla="*/ 890 w 1470"/>
                <a:gd name="T7" fmla="*/ 263 h 313"/>
                <a:gd name="T8" fmla="*/ 1276 w 1470"/>
                <a:gd name="T9" fmla="*/ 301 h 313"/>
                <a:gd name="T10" fmla="*/ 1470 w 1470"/>
                <a:gd name="T11" fmla="*/ 188 h 313"/>
              </a:gdLst>
              <a:ahLst/>
              <a:cxnLst>
                <a:cxn ang="0">
                  <a:pos x="T0" y="T1"/>
                </a:cxn>
                <a:cxn ang="0">
                  <a:pos x="T2" y="T3"/>
                </a:cxn>
                <a:cxn ang="0">
                  <a:pos x="T4" y="T5"/>
                </a:cxn>
                <a:cxn ang="0">
                  <a:pos x="T6" y="T7"/>
                </a:cxn>
                <a:cxn ang="0">
                  <a:pos x="T8" y="T9"/>
                </a:cxn>
                <a:cxn ang="0">
                  <a:pos x="T10" y="T11"/>
                </a:cxn>
              </a:cxnLst>
              <a:rect l="0" t="0" r="r" b="b"/>
              <a:pathLst>
                <a:path w="1470" h="313">
                  <a:moveTo>
                    <a:pt x="0" y="113"/>
                  </a:moveTo>
                  <a:cubicBezTo>
                    <a:pt x="87" y="56"/>
                    <a:pt x="174" y="0"/>
                    <a:pt x="270" y="0"/>
                  </a:cubicBezTo>
                  <a:cubicBezTo>
                    <a:pt x="367" y="0"/>
                    <a:pt x="477" y="69"/>
                    <a:pt x="580" y="113"/>
                  </a:cubicBezTo>
                  <a:cubicBezTo>
                    <a:pt x="683" y="157"/>
                    <a:pt x="774" y="232"/>
                    <a:pt x="890" y="263"/>
                  </a:cubicBezTo>
                  <a:cubicBezTo>
                    <a:pt x="1006" y="295"/>
                    <a:pt x="1180" y="313"/>
                    <a:pt x="1276" y="301"/>
                  </a:cubicBezTo>
                  <a:cubicBezTo>
                    <a:pt x="1373" y="288"/>
                    <a:pt x="1438" y="207"/>
                    <a:pt x="1470" y="188"/>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42" name="Freeform 130"/>
            <p:cNvSpPr>
              <a:spLocks/>
            </p:cNvSpPr>
            <p:nvPr/>
          </p:nvSpPr>
          <p:spPr bwMode="auto">
            <a:xfrm>
              <a:off x="3575" y="2893"/>
              <a:ext cx="1470" cy="313"/>
            </a:xfrm>
            <a:custGeom>
              <a:avLst/>
              <a:gdLst>
                <a:gd name="T0" fmla="*/ 0 w 1470"/>
                <a:gd name="T1" fmla="*/ 112 h 313"/>
                <a:gd name="T2" fmla="*/ 271 w 1470"/>
                <a:gd name="T3" fmla="*/ 0 h 313"/>
                <a:gd name="T4" fmla="*/ 580 w 1470"/>
                <a:gd name="T5" fmla="*/ 112 h 313"/>
                <a:gd name="T6" fmla="*/ 890 w 1470"/>
                <a:gd name="T7" fmla="*/ 263 h 313"/>
                <a:gd name="T8" fmla="*/ 1277 w 1470"/>
                <a:gd name="T9" fmla="*/ 300 h 313"/>
                <a:gd name="T10" fmla="*/ 1470 w 1470"/>
                <a:gd name="T11" fmla="*/ 187 h 313"/>
              </a:gdLst>
              <a:ahLst/>
              <a:cxnLst>
                <a:cxn ang="0">
                  <a:pos x="T0" y="T1"/>
                </a:cxn>
                <a:cxn ang="0">
                  <a:pos x="T2" y="T3"/>
                </a:cxn>
                <a:cxn ang="0">
                  <a:pos x="T4" y="T5"/>
                </a:cxn>
                <a:cxn ang="0">
                  <a:pos x="T6" y="T7"/>
                </a:cxn>
                <a:cxn ang="0">
                  <a:pos x="T8" y="T9"/>
                </a:cxn>
                <a:cxn ang="0">
                  <a:pos x="T10" y="T11"/>
                </a:cxn>
              </a:cxnLst>
              <a:rect l="0" t="0" r="r" b="b"/>
              <a:pathLst>
                <a:path w="1470" h="313">
                  <a:moveTo>
                    <a:pt x="0" y="112"/>
                  </a:moveTo>
                  <a:cubicBezTo>
                    <a:pt x="87" y="56"/>
                    <a:pt x="174" y="0"/>
                    <a:pt x="271" y="0"/>
                  </a:cubicBezTo>
                  <a:cubicBezTo>
                    <a:pt x="368" y="0"/>
                    <a:pt x="477" y="69"/>
                    <a:pt x="580" y="112"/>
                  </a:cubicBezTo>
                  <a:cubicBezTo>
                    <a:pt x="683" y="156"/>
                    <a:pt x="774" y="231"/>
                    <a:pt x="890" y="263"/>
                  </a:cubicBezTo>
                  <a:cubicBezTo>
                    <a:pt x="1006" y="294"/>
                    <a:pt x="1180" y="313"/>
                    <a:pt x="1277" y="300"/>
                  </a:cubicBezTo>
                  <a:cubicBezTo>
                    <a:pt x="1374" y="288"/>
                    <a:pt x="1438" y="206"/>
                    <a:pt x="1470" y="187"/>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43" name="Freeform 131"/>
          <p:cNvSpPr>
            <a:spLocks noEditPoints="1"/>
          </p:cNvSpPr>
          <p:nvPr/>
        </p:nvSpPr>
        <p:spPr bwMode="auto">
          <a:xfrm>
            <a:off x="1392238" y="3532188"/>
            <a:ext cx="23812" cy="1592262"/>
          </a:xfrm>
          <a:custGeom>
            <a:avLst/>
            <a:gdLst>
              <a:gd name="T0" fmla="*/ 15 w 15"/>
              <a:gd name="T1" fmla="*/ 0 h 967"/>
              <a:gd name="T2" fmla="*/ 15 w 15"/>
              <a:gd name="T3" fmla="*/ 65 h 967"/>
              <a:gd name="T4" fmla="*/ 0 w 15"/>
              <a:gd name="T5" fmla="*/ 65 h 967"/>
              <a:gd name="T6" fmla="*/ 0 w 15"/>
              <a:gd name="T7" fmla="*/ 0 h 967"/>
              <a:gd name="T8" fmla="*/ 15 w 15"/>
              <a:gd name="T9" fmla="*/ 0 h 967"/>
              <a:gd name="T10" fmla="*/ 15 w 15"/>
              <a:gd name="T11" fmla="*/ 113 h 967"/>
              <a:gd name="T12" fmla="*/ 15 w 15"/>
              <a:gd name="T13" fmla="*/ 178 h 967"/>
              <a:gd name="T14" fmla="*/ 0 w 15"/>
              <a:gd name="T15" fmla="*/ 178 h 967"/>
              <a:gd name="T16" fmla="*/ 0 w 15"/>
              <a:gd name="T17" fmla="*/ 113 h 967"/>
              <a:gd name="T18" fmla="*/ 15 w 15"/>
              <a:gd name="T19" fmla="*/ 113 h 967"/>
              <a:gd name="T20" fmla="*/ 15 w 15"/>
              <a:gd name="T21" fmla="*/ 226 h 967"/>
              <a:gd name="T22" fmla="*/ 15 w 15"/>
              <a:gd name="T23" fmla="*/ 290 h 967"/>
              <a:gd name="T24" fmla="*/ 0 w 15"/>
              <a:gd name="T25" fmla="*/ 290 h 967"/>
              <a:gd name="T26" fmla="*/ 0 w 15"/>
              <a:gd name="T27" fmla="*/ 226 h 967"/>
              <a:gd name="T28" fmla="*/ 15 w 15"/>
              <a:gd name="T29" fmla="*/ 226 h 967"/>
              <a:gd name="T30" fmla="*/ 15 w 15"/>
              <a:gd name="T31" fmla="*/ 339 h 967"/>
              <a:gd name="T32" fmla="*/ 15 w 15"/>
              <a:gd name="T33" fmla="*/ 403 h 967"/>
              <a:gd name="T34" fmla="*/ 0 w 15"/>
              <a:gd name="T35" fmla="*/ 403 h 967"/>
              <a:gd name="T36" fmla="*/ 0 w 15"/>
              <a:gd name="T37" fmla="*/ 339 h 967"/>
              <a:gd name="T38" fmla="*/ 15 w 15"/>
              <a:gd name="T39" fmla="*/ 339 h 967"/>
              <a:gd name="T40" fmla="*/ 15 w 15"/>
              <a:gd name="T41" fmla="*/ 452 h 967"/>
              <a:gd name="T42" fmla="*/ 15 w 15"/>
              <a:gd name="T43" fmla="*/ 516 h 967"/>
              <a:gd name="T44" fmla="*/ 0 w 15"/>
              <a:gd name="T45" fmla="*/ 516 h 967"/>
              <a:gd name="T46" fmla="*/ 0 w 15"/>
              <a:gd name="T47" fmla="*/ 452 h 967"/>
              <a:gd name="T48" fmla="*/ 15 w 15"/>
              <a:gd name="T49" fmla="*/ 452 h 967"/>
              <a:gd name="T50" fmla="*/ 15 w 15"/>
              <a:gd name="T51" fmla="*/ 565 h 967"/>
              <a:gd name="T52" fmla="*/ 15 w 15"/>
              <a:gd name="T53" fmla="*/ 629 h 967"/>
              <a:gd name="T54" fmla="*/ 0 w 15"/>
              <a:gd name="T55" fmla="*/ 629 h 967"/>
              <a:gd name="T56" fmla="*/ 0 w 15"/>
              <a:gd name="T57" fmla="*/ 565 h 967"/>
              <a:gd name="T58" fmla="*/ 15 w 15"/>
              <a:gd name="T59" fmla="*/ 565 h 967"/>
              <a:gd name="T60" fmla="*/ 15 w 15"/>
              <a:gd name="T61" fmla="*/ 677 h 967"/>
              <a:gd name="T62" fmla="*/ 15 w 15"/>
              <a:gd name="T63" fmla="*/ 742 h 967"/>
              <a:gd name="T64" fmla="*/ 0 w 15"/>
              <a:gd name="T65" fmla="*/ 742 h 967"/>
              <a:gd name="T66" fmla="*/ 0 w 15"/>
              <a:gd name="T67" fmla="*/ 677 h 967"/>
              <a:gd name="T68" fmla="*/ 15 w 15"/>
              <a:gd name="T69" fmla="*/ 677 h 967"/>
              <a:gd name="T70" fmla="*/ 15 w 15"/>
              <a:gd name="T71" fmla="*/ 790 h 967"/>
              <a:gd name="T72" fmla="*/ 15 w 15"/>
              <a:gd name="T73" fmla="*/ 855 h 967"/>
              <a:gd name="T74" fmla="*/ 0 w 15"/>
              <a:gd name="T75" fmla="*/ 855 h 967"/>
              <a:gd name="T76" fmla="*/ 0 w 15"/>
              <a:gd name="T77" fmla="*/ 790 h 967"/>
              <a:gd name="T78" fmla="*/ 15 w 15"/>
              <a:gd name="T79" fmla="*/ 790 h 967"/>
              <a:gd name="T80" fmla="*/ 15 w 15"/>
              <a:gd name="T81" fmla="*/ 903 h 967"/>
              <a:gd name="T82" fmla="*/ 15 w 15"/>
              <a:gd name="T83" fmla="*/ 967 h 967"/>
              <a:gd name="T84" fmla="*/ 0 w 15"/>
              <a:gd name="T85" fmla="*/ 967 h 967"/>
              <a:gd name="T86" fmla="*/ 0 w 15"/>
              <a:gd name="T87" fmla="*/ 903 h 967"/>
              <a:gd name="T88" fmla="*/ 15 w 15"/>
              <a:gd name="T89" fmla="*/ 90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 h="967">
                <a:moveTo>
                  <a:pt x="15" y="0"/>
                </a:moveTo>
                <a:lnTo>
                  <a:pt x="15" y="65"/>
                </a:lnTo>
                <a:lnTo>
                  <a:pt x="0" y="65"/>
                </a:lnTo>
                <a:lnTo>
                  <a:pt x="0" y="0"/>
                </a:lnTo>
                <a:lnTo>
                  <a:pt x="15" y="0"/>
                </a:lnTo>
                <a:close/>
                <a:moveTo>
                  <a:pt x="15" y="113"/>
                </a:moveTo>
                <a:lnTo>
                  <a:pt x="15" y="178"/>
                </a:lnTo>
                <a:lnTo>
                  <a:pt x="0" y="178"/>
                </a:lnTo>
                <a:lnTo>
                  <a:pt x="0" y="113"/>
                </a:lnTo>
                <a:lnTo>
                  <a:pt x="15" y="113"/>
                </a:lnTo>
                <a:close/>
                <a:moveTo>
                  <a:pt x="15" y="226"/>
                </a:moveTo>
                <a:lnTo>
                  <a:pt x="15" y="290"/>
                </a:lnTo>
                <a:lnTo>
                  <a:pt x="0" y="290"/>
                </a:lnTo>
                <a:lnTo>
                  <a:pt x="0" y="226"/>
                </a:lnTo>
                <a:lnTo>
                  <a:pt x="15" y="226"/>
                </a:lnTo>
                <a:close/>
                <a:moveTo>
                  <a:pt x="15" y="339"/>
                </a:moveTo>
                <a:lnTo>
                  <a:pt x="15" y="403"/>
                </a:lnTo>
                <a:lnTo>
                  <a:pt x="0" y="403"/>
                </a:lnTo>
                <a:lnTo>
                  <a:pt x="0" y="339"/>
                </a:lnTo>
                <a:lnTo>
                  <a:pt x="15" y="339"/>
                </a:lnTo>
                <a:close/>
                <a:moveTo>
                  <a:pt x="15" y="452"/>
                </a:moveTo>
                <a:lnTo>
                  <a:pt x="15" y="516"/>
                </a:lnTo>
                <a:lnTo>
                  <a:pt x="0" y="516"/>
                </a:lnTo>
                <a:lnTo>
                  <a:pt x="0" y="452"/>
                </a:lnTo>
                <a:lnTo>
                  <a:pt x="15" y="452"/>
                </a:lnTo>
                <a:close/>
                <a:moveTo>
                  <a:pt x="15" y="565"/>
                </a:moveTo>
                <a:lnTo>
                  <a:pt x="15" y="629"/>
                </a:lnTo>
                <a:lnTo>
                  <a:pt x="0" y="629"/>
                </a:lnTo>
                <a:lnTo>
                  <a:pt x="0" y="565"/>
                </a:lnTo>
                <a:lnTo>
                  <a:pt x="15" y="565"/>
                </a:lnTo>
                <a:close/>
                <a:moveTo>
                  <a:pt x="15" y="677"/>
                </a:moveTo>
                <a:lnTo>
                  <a:pt x="15" y="742"/>
                </a:lnTo>
                <a:lnTo>
                  <a:pt x="0" y="742"/>
                </a:lnTo>
                <a:lnTo>
                  <a:pt x="0" y="677"/>
                </a:lnTo>
                <a:lnTo>
                  <a:pt x="15" y="677"/>
                </a:lnTo>
                <a:close/>
                <a:moveTo>
                  <a:pt x="15" y="790"/>
                </a:moveTo>
                <a:lnTo>
                  <a:pt x="15" y="855"/>
                </a:lnTo>
                <a:lnTo>
                  <a:pt x="0" y="855"/>
                </a:lnTo>
                <a:lnTo>
                  <a:pt x="0" y="790"/>
                </a:lnTo>
                <a:lnTo>
                  <a:pt x="15" y="790"/>
                </a:lnTo>
                <a:close/>
                <a:moveTo>
                  <a:pt x="15" y="903"/>
                </a:moveTo>
                <a:lnTo>
                  <a:pt x="15" y="967"/>
                </a:lnTo>
                <a:lnTo>
                  <a:pt x="0" y="967"/>
                </a:lnTo>
                <a:lnTo>
                  <a:pt x="0" y="903"/>
                </a:lnTo>
                <a:lnTo>
                  <a:pt x="15" y="903"/>
                </a:lnTo>
                <a:close/>
              </a:path>
            </a:pathLst>
          </a:custGeom>
          <a:solidFill>
            <a:srgbClr val="FAFD00"/>
          </a:solidFill>
          <a:ln w="19050" cap="flat" cmpd="sng">
            <a:solidFill>
              <a:schemeClr val="tx1"/>
            </a:solidFill>
            <a:prstDash val="solid"/>
            <a:bevel/>
            <a:headEnd/>
            <a:tailEnd/>
          </a:ln>
        </p:spPr>
        <p:txBody>
          <a:bodyPr/>
          <a:lstStyle/>
          <a:p>
            <a:endParaRPr lang="en-GB"/>
          </a:p>
        </p:txBody>
      </p:sp>
      <p:sp>
        <p:nvSpPr>
          <p:cNvPr id="346244" name="Freeform 132"/>
          <p:cNvSpPr>
            <a:spLocks noEditPoints="1"/>
          </p:cNvSpPr>
          <p:nvPr/>
        </p:nvSpPr>
        <p:spPr bwMode="auto">
          <a:xfrm>
            <a:off x="2620963" y="3594100"/>
            <a:ext cx="23812" cy="1592263"/>
          </a:xfrm>
          <a:custGeom>
            <a:avLst/>
            <a:gdLst>
              <a:gd name="T0" fmla="*/ 15 w 15"/>
              <a:gd name="T1" fmla="*/ 0 h 967"/>
              <a:gd name="T2" fmla="*/ 15 w 15"/>
              <a:gd name="T3" fmla="*/ 64 h 967"/>
              <a:gd name="T4" fmla="*/ 0 w 15"/>
              <a:gd name="T5" fmla="*/ 64 h 967"/>
              <a:gd name="T6" fmla="*/ 0 w 15"/>
              <a:gd name="T7" fmla="*/ 0 h 967"/>
              <a:gd name="T8" fmla="*/ 15 w 15"/>
              <a:gd name="T9" fmla="*/ 0 h 967"/>
              <a:gd name="T10" fmla="*/ 15 w 15"/>
              <a:gd name="T11" fmla="*/ 112 h 967"/>
              <a:gd name="T12" fmla="*/ 15 w 15"/>
              <a:gd name="T13" fmla="*/ 177 h 967"/>
              <a:gd name="T14" fmla="*/ 0 w 15"/>
              <a:gd name="T15" fmla="*/ 177 h 967"/>
              <a:gd name="T16" fmla="*/ 0 w 15"/>
              <a:gd name="T17" fmla="*/ 112 h 967"/>
              <a:gd name="T18" fmla="*/ 15 w 15"/>
              <a:gd name="T19" fmla="*/ 112 h 967"/>
              <a:gd name="T20" fmla="*/ 15 w 15"/>
              <a:gd name="T21" fmla="*/ 225 h 967"/>
              <a:gd name="T22" fmla="*/ 15 w 15"/>
              <a:gd name="T23" fmla="*/ 290 h 967"/>
              <a:gd name="T24" fmla="*/ 0 w 15"/>
              <a:gd name="T25" fmla="*/ 290 h 967"/>
              <a:gd name="T26" fmla="*/ 0 w 15"/>
              <a:gd name="T27" fmla="*/ 225 h 967"/>
              <a:gd name="T28" fmla="*/ 15 w 15"/>
              <a:gd name="T29" fmla="*/ 225 h 967"/>
              <a:gd name="T30" fmla="*/ 15 w 15"/>
              <a:gd name="T31" fmla="*/ 338 h 967"/>
              <a:gd name="T32" fmla="*/ 15 w 15"/>
              <a:gd name="T33" fmla="*/ 403 h 967"/>
              <a:gd name="T34" fmla="*/ 0 w 15"/>
              <a:gd name="T35" fmla="*/ 403 h 967"/>
              <a:gd name="T36" fmla="*/ 0 w 15"/>
              <a:gd name="T37" fmla="*/ 338 h 967"/>
              <a:gd name="T38" fmla="*/ 15 w 15"/>
              <a:gd name="T39" fmla="*/ 338 h 967"/>
              <a:gd name="T40" fmla="*/ 15 w 15"/>
              <a:gd name="T41" fmla="*/ 451 h 967"/>
              <a:gd name="T42" fmla="*/ 15 w 15"/>
              <a:gd name="T43" fmla="*/ 515 h 967"/>
              <a:gd name="T44" fmla="*/ 0 w 15"/>
              <a:gd name="T45" fmla="*/ 515 h 967"/>
              <a:gd name="T46" fmla="*/ 0 w 15"/>
              <a:gd name="T47" fmla="*/ 451 h 967"/>
              <a:gd name="T48" fmla="*/ 15 w 15"/>
              <a:gd name="T49" fmla="*/ 451 h 967"/>
              <a:gd name="T50" fmla="*/ 15 w 15"/>
              <a:gd name="T51" fmla="*/ 564 h 967"/>
              <a:gd name="T52" fmla="*/ 15 w 15"/>
              <a:gd name="T53" fmla="*/ 628 h 967"/>
              <a:gd name="T54" fmla="*/ 0 w 15"/>
              <a:gd name="T55" fmla="*/ 628 h 967"/>
              <a:gd name="T56" fmla="*/ 0 w 15"/>
              <a:gd name="T57" fmla="*/ 564 h 967"/>
              <a:gd name="T58" fmla="*/ 15 w 15"/>
              <a:gd name="T59" fmla="*/ 564 h 967"/>
              <a:gd name="T60" fmla="*/ 15 w 15"/>
              <a:gd name="T61" fmla="*/ 676 h 967"/>
              <a:gd name="T62" fmla="*/ 15 w 15"/>
              <a:gd name="T63" fmla="*/ 741 h 967"/>
              <a:gd name="T64" fmla="*/ 0 w 15"/>
              <a:gd name="T65" fmla="*/ 741 h 967"/>
              <a:gd name="T66" fmla="*/ 0 w 15"/>
              <a:gd name="T67" fmla="*/ 676 h 967"/>
              <a:gd name="T68" fmla="*/ 15 w 15"/>
              <a:gd name="T69" fmla="*/ 676 h 967"/>
              <a:gd name="T70" fmla="*/ 15 w 15"/>
              <a:gd name="T71" fmla="*/ 789 h 967"/>
              <a:gd name="T72" fmla="*/ 15 w 15"/>
              <a:gd name="T73" fmla="*/ 854 h 967"/>
              <a:gd name="T74" fmla="*/ 0 w 15"/>
              <a:gd name="T75" fmla="*/ 854 h 967"/>
              <a:gd name="T76" fmla="*/ 0 w 15"/>
              <a:gd name="T77" fmla="*/ 789 h 967"/>
              <a:gd name="T78" fmla="*/ 15 w 15"/>
              <a:gd name="T79" fmla="*/ 789 h 967"/>
              <a:gd name="T80" fmla="*/ 15 w 15"/>
              <a:gd name="T81" fmla="*/ 902 h 967"/>
              <a:gd name="T82" fmla="*/ 15 w 15"/>
              <a:gd name="T83" fmla="*/ 967 h 967"/>
              <a:gd name="T84" fmla="*/ 0 w 15"/>
              <a:gd name="T85" fmla="*/ 967 h 967"/>
              <a:gd name="T86" fmla="*/ 0 w 15"/>
              <a:gd name="T87" fmla="*/ 902 h 967"/>
              <a:gd name="T88" fmla="*/ 15 w 15"/>
              <a:gd name="T89" fmla="*/ 902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 h="967">
                <a:moveTo>
                  <a:pt x="15" y="0"/>
                </a:moveTo>
                <a:lnTo>
                  <a:pt x="15" y="64"/>
                </a:lnTo>
                <a:lnTo>
                  <a:pt x="0" y="64"/>
                </a:lnTo>
                <a:lnTo>
                  <a:pt x="0" y="0"/>
                </a:lnTo>
                <a:lnTo>
                  <a:pt x="15" y="0"/>
                </a:lnTo>
                <a:close/>
                <a:moveTo>
                  <a:pt x="15" y="112"/>
                </a:moveTo>
                <a:lnTo>
                  <a:pt x="15" y="177"/>
                </a:lnTo>
                <a:lnTo>
                  <a:pt x="0" y="177"/>
                </a:lnTo>
                <a:lnTo>
                  <a:pt x="0" y="112"/>
                </a:lnTo>
                <a:lnTo>
                  <a:pt x="15" y="112"/>
                </a:lnTo>
                <a:close/>
                <a:moveTo>
                  <a:pt x="15" y="225"/>
                </a:moveTo>
                <a:lnTo>
                  <a:pt x="15" y="290"/>
                </a:lnTo>
                <a:lnTo>
                  <a:pt x="0" y="290"/>
                </a:lnTo>
                <a:lnTo>
                  <a:pt x="0" y="225"/>
                </a:lnTo>
                <a:lnTo>
                  <a:pt x="15" y="225"/>
                </a:lnTo>
                <a:close/>
                <a:moveTo>
                  <a:pt x="15" y="338"/>
                </a:moveTo>
                <a:lnTo>
                  <a:pt x="15" y="403"/>
                </a:lnTo>
                <a:lnTo>
                  <a:pt x="0" y="403"/>
                </a:lnTo>
                <a:lnTo>
                  <a:pt x="0" y="338"/>
                </a:lnTo>
                <a:lnTo>
                  <a:pt x="15" y="338"/>
                </a:lnTo>
                <a:close/>
                <a:moveTo>
                  <a:pt x="15" y="451"/>
                </a:moveTo>
                <a:lnTo>
                  <a:pt x="15" y="515"/>
                </a:lnTo>
                <a:lnTo>
                  <a:pt x="0" y="515"/>
                </a:lnTo>
                <a:lnTo>
                  <a:pt x="0" y="451"/>
                </a:lnTo>
                <a:lnTo>
                  <a:pt x="15" y="451"/>
                </a:lnTo>
                <a:close/>
                <a:moveTo>
                  <a:pt x="15" y="564"/>
                </a:moveTo>
                <a:lnTo>
                  <a:pt x="15" y="628"/>
                </a:lnTo>
                <a:lnTo>
                  <a:pt x="0" y="628"/>
                </a:lnTo>
                <a:lnTo>
                  <a:pt x="0" y="564"/>
                </a:lnTo>
                <a:lnTo>
                  <a:pt x="15" y="564"/>
                </a:lnTo>
                <a:close/>
                <a:moveTo>
                  <a:pt x="15" y="676"/>
                </a:moveTo>
                <a:lnTo>
                  <a:pt x="15" y="741"/>
                </a:lnTo>
                <a:lnTo>
                  <a:pt x="0" y="741"/>
                </a:lnTo>
                <a:lnTo>
                  <a:pt x="0" y="676"/>
                </a:lnTo>
                <a:lnTo>
                  <a:pt x="15" y="676"/>
                </a:lnTo>
                <a:close/>
                <a:moveTo>
                  <a:pt x="15" y="789"/>
                </a:moveTo>
                <a:lnTo>
                  <a:pt x="15" y="854"/>
                </a:lnTo>
                <a:lnTo>
                  <a:pt x="0" y="854"/>
                </a:lnTo>
                <a:lnTo>
                  <a:pt x="0" y="789"/>
                </a:lnTo>
                <a:lnTo>
                  <a:pt x="15" y="789"/>
                </a:lnTo>
                <a:close/>
                <a:moveTo>
                  <a:pt x="15" y="902"/>
                </a:moveTo>
                <a:lnTo>
                  <a:pt x="15" y="967"/>
                </a:lnTo>
                <a:lnTo>
                  <a:pt x="0" y="967"/>
                </a:lnTo>
                <a:lnTo>
                  <a:pt x="0" y="902"/>
                </a:lnTo>
                <a:lnTo>
                  <a:pt x="15" y="902"/>
                </a:lnTo>
                <a:close/>
              </a:path>
            </a:pathLst>
          </a:custGeom>
          <a:solidFill>
            <a:srgbClr val="FAFD00"/>
          </a:solidFill>
          <a:ln w="3175" cap="flat">
            <a:solidFill>
              <a:srgbClr val="FAFD00"/>
            </a:solidFill>
            <a:prstDash val="solid"/>
            <a:bevel/>
            <a:headEnd/>
            <a:tailEnd/>
          </a:ln>
        </p:spPr>
        <p:txBody>
          <a:bodyPr/>
          <a:lstStyle/>
          <a:p>
            <a:endParaRPr lang="en-GB"/>
          </a:p>
        </p:txBody>
      </p:sp>
      <p:grpSp>
        <p:nvGrpSpPr>
          <p:cNvPr id="346245" name="Group 133"/>
          <p:cNvGrpSpPr>
            <a:grpSpLocks/>
          </p:cNvGrpSpPr>
          <p:nvPr/>
        </p:nvGrpSpPr>
        <p:grpSpPr bwMode="auto">
          <a:xfrm>
            <a:off x="850900" y="4029075"/>
            <a:ext cx="2149475" cy="679450"/>
            <a:chOff x="3575" y="2686"/>
            <a:chExt cx="1354" cy="428"/>
          </a:xfrm>
        </p:grpSpPr>
        <p:sp>
          <p:nvSpPr>
            <p:cNvPr id="346246" name="Oval 134"/>
            <p:cNvSpPr>
              <a:spLocks noChangeArrowheads="1"/>
            </p:cNvSpPr>
            <p:nvPr/>
          </p:nvSpPr>
          <p:spPr bwMode="auto">
            <a:xfrm>
              <a:off x="3575" y="2725"/>
              <a:ext cx="117" cy="77"/>
            </a:xfrm>
            <a:prstGeom prst="ellipse">
              <a:avLst/>
            </a:prstGeom>
            <a:solidFill>
              <a:srgbClr val="FC0128"/>
            </a:solidFill>
            <a:ln w="0">
              <a:solidFill>
                <a:srgbClr val="000000"/>
              </a:solidFill>
              <a:round/>
              <a:headEnd/>
              <a:tailEnd/>
            </a:ln>
          </p:spPr>
          <p:txBody>
            <a:bodyPr/>
            <a:lstStyle/>
            <a:p>
              <a:endParaRPr lang="en-GB"/>
            </a:p>
          </p:txBody>
        </p:sp>
        <p:sp>
          <p:nvSpPr>
            <p:cNvPr id="346247" name="Oval 135"/>
            <p:cNvSpPr>
              <a:spLocks noChangeArrowheads="1"/>
            </p:cNvSpPr>
            <p:nvPr/>
          </p:nvSpPr>
          <p:spPr bwMode="auto">
            <a:xfrm>
              <a:off x="3692" y="2686"/>
              <a:ext cx="116" cy="77"/>
            </a:xfrm>
            <a:prstGeom prst="ellipse">
              <a:avLst/>
            </a:prstGeom>
            <a:solidFill>
              <a:srgbClr val="FC0128"/>
            </a:solidFill>
            <a:ln w="0">
              <a:solidFill>
                <a:srgbClr val="000000"/>
              </a:solidFill>
              <a:round/>
              <a:headEnd/>
              <a:tailEnd/>
            </a:ln>
          </p:spPr>
          <p:txBody>
            <a:bodyPr/>
            <a:lstStyle/>
            <a:p>
              <a:endParaRPr lang="en-GB"/>
            </a:p>
          </p:txBody>
        </p:sp>
        <p:sp>
          <p:nvSpPr>
            <p:cNvPr id="346248" name="Oval 136"/>
            <p:cNvSpPr>
              <a:spLocks noChangeArrowheads="1"/>
            </p:cNvSpPr>
            <p:nvPr/>
          </p:nvSpPr>
          <p:spPr bwMode="auto">
            <a:xfrm>
              <a:off x="3808" y="2725"/>
              <a:ext cx="115" cy="77"/>
            </a:xfrm>
            <a:prstGeom prst="ellipse">
              <a:avLst/>
            </a:prstGeom>
            <a:solidFill>
              <a:srgbClr val="FC0128"/>
            </a:solidFill>
            <a:ln w="0">
              <a:solidFill>
                <a:srgbClr val="000000"/>
              </a:solidFill>
              <a:round/>
              <a:headEnd/>
              <a:tailEnd/>
            </a:ln>
          </p:spPr>
          <p:txBody>
            <a:bodyPr/>
            <a:lstStyle/>
            <a:p>
              <a:endParaRPr lang="en-GB"/>
            </a:p>
          </p:txBody>
        </p:sp>
        <p:sp>
          <p:nvSpPr>
            <p:cNvPr id="346249" name="Oval 137"/>
            <p:cNvSpPr>
              <a:spLocks noChangeArrowheads="1"/>
            </p:cNvSpPr>
            <p:nvPr/>
          </p:nvSpPr>
          <p:spPr bwMode="auto">
            <a:xfrm>
              <a:off x="3962" y="2725"/>
              <a:ext cx="116" cy="77"/>
            </a:xfrm>
            <a:prstGeom prst="ellipse">
              <a:avLst/>
            </a:prstGeom>
            <a:solidFill>
              <a:srgbClr val="FC0128"/>
            </a:solidFill>
            <a:ln w="0">
              <a:solidFill>
                <a:srgbClr val="000000"/>
              </a:solidFill>
              <a:round/>
              <a:headEnd/>
              <a:tailEnd/>
            </a:ln>
          </p:spPr>
          <p:txBody>
            <a:bodyPr/>
            <a:lstStyle/>
            <a:p>
              <a:endParaRPr lang="en-GB"/>
            </a:p>
          </p:txBody>
        </p:sp>
        <p:sp>
          <p:nvSpPr>
            <p:cNvPr id="346250" name="Oval 138"/>
            <p:cNvSpPr>
              <a:spLocks noChangeArrowheads="1"/>
            </p:cNvSpPr>
            <p:nvPr/>
          </p:nvSpPr>
          <p:spPr bwMode="auto">
            <a:xfrm>
              <a:off x="4813" y="3037"/>
              <a:ext cx="116" cy="77"/>
            </a:xfrm>
            <a:prstGeom prst="ellipse">
              <a:avLst/>
            </a:prstGeom>
            <a:solidFill>
              <a:srgbClr val="FC0128"/>
            </a:solidFill>
            <a:ln w="0">
              <a:solidFill>
                <a:srgbClr val="000000"/>
              </a:solidFill>
              <a:round/>
              <a:headEnd/>
              <a:tailEnd/>
            </a:ln>
          </p:spPr>
          <p:txBody>
            <a:bodyPr/>
            <a:lstStyle/>
            <a:p>
              <a:endParaRPr lang="en-GB"/>
            </a:p>
          </p:txBody>
        </p:sp>
        <p:sp>
          <p:nvSpPr>
            <p:cNvPr id="346251" name="Oval 139"/>
            <p:cNvSpPr>
              <a:spLocks noChangeArrowheads="1"/>
            </p:cNvSpPr>
            <p:nvPr/>
          </p:nvSpPr>
          <p:spPr bwMode="auto">
            <a:xfrm>
              <a:off x="4078" y="2802"/>
              <a:ext cx="117" cy="78"/>
            </a:xfrm>
            <a:prstGeom prst="ellipse">
              <a:avLst/>
            </a:prstGeom>
            <a:solidFill>
              <a:srgbClr val="FC0128"/>
            </a:solidFill>
            <a:ln w="0">
              <a:solidFill>
                <a:srgbClr val="000000"/>
              </a:solidFill>
              <a:round/>
              <a:headEnd/>
              <a:tailEnd/>
            </a:ln>
          </p:spPr>
          <p:txBody>
            <a:bodyPr/>
            <a:lstStyle/>
            <a:p>
              <a:endParaRPr lang="en-GB"/>
            </a:p>
          </p:txBody>
        </p:sp>
        <p:sp>
          <p:nvSpPr>
            <p:cNvPr id="346252" name="Oval 140"/>
            <p:cNvSpPr>
              <a:spLocks noChangeArrowheads="1"/>
            </p:cNvSpPr>
            <p:nvPr/>
          </p:nvSpPr>
          <p:spPr bwMode="auto">
            <a:xfrm>
              <a:off x="4504" y="2959"/>
              <a:ext cx="116" cy="78"/>
            </a:xfrm>
            <a:prstGeom prst="ellipse">
              <a:avLst/>
            </a:prstGeom>
            <a:solidFill>
              <a:srgbClr val="FC0128"/>
            </a:solidFill>
            <a:ln w="0">
              <a:solidFill>
                <a:srgbClr val="000000"/>
              </a:solidFill>
              <a:round/>
              <a:headEnd/>
              <a:tailEnd/>
            </a:ln>
          </p:spPr>
          <p:txBody>
            <a:bodyPr/>
            <a:lstStyle/>
            <a:p>
              <a:endParaRPr lang="en-GB"/>
            </a:p>
          </p:txBody>
        </p:sp>
        <p:sp>
          <p:nvSpPr>
            <p:cNvPr id="346253" name="Oval 141"/>
            <p:cNvSpPr>
              <a:spLocks noChangeArrowheads="1"/>
            </p:cNvSpPr>
            <p:nvPr/>
          </p:nvSpPr>
          <p:spPr bwMode="auto">
            <a:xfrm>
              <a:off x="4195" y="2842"/>
              <a:ext cx="116" cy="78"/>
            </a:xfrm>
            <a:prstGeom prst="ellipse">
              <a:avLst/>
            </a:prstGeom>
            <a:solidFill>
              <a:srgbClr val="3F75FD"/>
            </a:solidFill>
            <a:ln w="0">
              <a:solidFill>
                <a:srgbClr val="000000"/>
              </a:solidFill>
              <a:round/>
              <a:headEnd/>
              <a:tailEnd/>
            </a:ln>
          </p:spPr>
          <p:txBody>
            <a:bodyPr/>
            <a:lstStyle/>
            <a:p>
              <a:endParaRPr lang="en-GB"/>
            </a:p>
          </p:txBody>
        </p:sp>
        <p:sp>
          <p:nvSpPr>
            <p:cNvPr id="346254" name="Oval 142"/>
            <p:cNvSpPr>
              <a:spLocks noChangeArrowheads="1"/>
            </p:cNvSpPr>
            <p:nvPr/>
          </p:nvSpPr>
          <p:spPr bwMode="auto">
            <a:xfrm>
              <a:off x="4774" y="2959"/>
              <a:ext cx="116" cy="78"/>
            </a:xfrm>
            <a:prstGeom prst="ellipse">
              <a:avLst/>
            </a:prstGeom>
            <a:solidFill>
              <a:srgbClr val="3F75FD"/>
            </a:solidFill>
            <a:ln w="0">
              <a:solidFill>
                <a:srgbClr val="000000"/>
              </a:solidFill>
              <a:round/>
              <a:headEnd/>
              <a:tailEnd/>
            </a:ln>
          </p:spPr>
          <p:txBody>
            <a:bodyPr/>
            <a:lstStyle/>
            <a:p>
              <a:endParaRPr lang="en-GB"/>
            </a:p>
          </p:txBody>
        </p:sp>
        <p:sp>
          <p:nvSpPr>
            <p:cNvPr id="346255" name="Oval 143"/>
            <p:cNvSpPr>
              <a:spLocks noChangeArrowheads="1"/>
            </p:cNvSpPr>
            <p:nvPr/>
          </p:nvSpPr>
          <p:spPr bwMode="auto">
            <a:xfrm>
              <a:off x="4542" y="3037"/>
              <a:ext cx="116" cy="77"/>
            </a:xfrm>
            <a:prstGeom prst="ellipse">
              <a:avLst/>
            </a:prstGeom>
            <a:solidFill>
              <a:srgbClr val="3F75FD"/>
            </a:solidFill>
            <a:ln w="0">
              <a:solidFill>
                <a:srgbClr val="000000"/>
              </a:solidFill>
              <a:round/>
              <a:headEnd/>
              <a:tailEnd/>
            </a:ln>
          </p:spPr>
          <p:txBody>
            <a:bodyPr/>
            <a:lstStyle/>
            <a:p>
              <a:endParaRPr lang="en-GB"/>
            </a:p>
          </p:txBody>
        </p:sp>
        <p:sp>
          <p:nvSpPr>
            <p:cNvPr id="346256" name="Oval 144"/>
            <p:cNvSpPr>
              <a:spLocks noChangeArrowheads="1"/>
            </p:cNvSpPr>
            <p:nvPr/>
          </p:nvSpPr>
          <p:spPr bwMode="auto">
            <a:xfrm>
              <a:off x="4117" y="2880"/>
              <a:ext cx="116" cy="79"/>
            </a:xfrm>
            <a:prstGeom prst="ellipse">
              <a:avLst/>
            </a:prstGeom>
            <a:solidFill>
              <a:srgbClr val="FC0128"/>
            </a:solidFill>
            <a:ln w="0">
              <a:solidFill>
                <a:srgbClr val="000000"/>
              </a:solidFill>
              <a:round/>
              <a:headEnd/>
              <a:tailEnd/>
            </a:ln>
          </p:spPr>
          <p:txBody>
            <a:bodyPr/>
            <a:lstStyle/>
            <a:p>
              <a:endParaRPr lang="en-GB"/>
            </a:p>
          </p:txBody>
        </p:sp>
        <p:sp>
          <p:nvSpPr>
            <p:cNvPr id="346257" name="Oval 145"/>
            <p:cNvSpPr>
              <a:spLocks noChangeArrowheads="1"/>
            </p:cNvSpPr>
            <p:nvPr/>
          </p:nvSpPr>
          <p:spPr bwMode="auto">
            <a:xfrm>
              <a:off x="4387" y="2997"/>
              <a:ext cx="117" cy="78"/>
            </a:xfrm>
            <a:prstGeom prst="ellipse">
              <a:avLst/>
            </a:prstGeom>
            <a:solidFill>
              <a:srgbClr val="FC0128"/>
            </a:solidFill>
            <a:ln w="0">
              <a:solidFill>
                <a:srgbClr val="000000"/>
              </a:solidFill>
              <a:round/>
              <a:headEnd/>
              <a:tailEnd/>
            </a:ln>
          </p:spPr>
          <p:txBody>
            <a:bodyPr/>
            <a:lstStyle/>
            <a:p>
              <a:endParaRPr lang="en-GB"/>
            </a:p>
          </p:txBody>
        </p:sp>
        <p:sp>
          <p:nvSpPr>
            <p:cNvPr id="346258" name="Oval 146"/>
            <p:cNvSpPr>
              <a:spLocks noChangeArrowheads="1"/>
            </p:cNvSpPr>
            <p:nvPr/>
          </p:nvSpPr>
          <p:spPr bwMode="auto">
            <a:xfrm>
              <a:off x="4349" y="2920"/>
              <a:ext cx="116" cy="77"/>
            </a:xfrm>
            <a:prstGeom prst="ellipse">
              <a:avLst/>
            </a:prstGeom>
            <a:solidFill>
              <a:srgbClr val="FC0128"/>
            </a:solidFill>
            <a:ln w="0">
              <a:solidFill>
                <a:srgbClr val="000000"/>
              </a:solidFill>
              <a:round/>
              <a:headEnd/>
              <a:tailEnd/>
            </a:ln>
          </p:spPr>
          <p:txBody>
            <a:bodyPr/>
            <a:lstStyle/>
            <a:p>
              <a:endParaRPr lang="en-GB"/>
            </a:p>
          </p:txBody>
        </p:sp>
      </p:grpSp>
      <p:sp>
        <p:nvSpPr>
          <p:cNvPr id="346259" name="Rectangle 147"/>
          <p:cNvSpPr>
            <a:spLocks noChangeArrowheads="1"/>
          </p:cNvSpPr>
          <p:nvPr/>
        </p:nvSpPr>
        <p:spPr bwMode="auto">
          <a:xfrm>
            <a:off x="1476375" y="4868863"/>
            <a:ext cx="1033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b="1"/>
              <a:t>‘active’</a:t>
            </a:r>
            <a:endParaRPr lang="en-US" altLang="en-US" sz="2400" b="1">
              <a:solidFill>
                <a:srgbClr val="FFFF00"/>
              </a:solidFill>
            </a:endParaRPr>
          </a:p>
        </p:txBody>
      </p:sp>
      <p:sp>
        <p:nvSpPr>
          <p:cNvPr id="346260" name="Rectangle 148"/>
          <p:cNvSpPr>
            <a:spLocks noChangeArrowheads="1"/>
          </p:cNvSpPr>
          <p:nvPr/>
        </p:nvSpPr>
        <p:spPr bwMode="auto">
          <a:xfrm>
            <a:off x="539750" y="3575050"/>
            <a:ext cx="728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arterioles</a:t>
            </a:r>
            <a:endParaRPr lang="en-US" altLang="en-US">
              <a:solidFill>
                <a:srgbClr val="FFFF00"/>
              </a:solidFill>
            </a:endParaRPr>
          </a:p>
        </p:txBody>
      </p:sp>
      <p:sp>
        <p:nvSpPr>
          <p:cNvPr id="346261" name="Rectangle 149"/>
          <p:cNvSpPr>
            <a:spLocks noChangeArrowheads="1"/>
          </p:cNvSpPr>
          <p:nvPr/>
        </p:nvSpPr>
        <p:spPr bwMode="auto">
          <a:xfrm>
            <a:off x="1489075" y="3575050"/>
            <a:ext cx="995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t>capillary bed</a:t>
            </a:r>
            <a:endParaRPr lang="en-US" altLang="en-US">
              <a:solidFill>
                <a:srgbClr val="FFFF00"/>
              </a:solidFill>
            </a:endParaRPr>
          </a:p>
        </p:txBody>
      </p:sp>
      <p:grpSp>
        <p:nvGrpSpPr>
          <p:cNvPr id="346262" name="Group 150"/>
          <p:cNvGrpSpPr>
            <a:grpSpLocks/>
          </p:cNvGrpSpPr>
          <p:nvPr/>
        </p:nvGrpSpPr>
        <p:grpSpPr bwMode="auto">
          <a:xfrm>
            <a:off x="790575" y="3905250"/>
            <a:ext cx="2393950" cy="887413"/>
            <a:chOff x="3537" y="2667"/>
            <a:chExt cx="1508" cy="539"/>
          </a:xfrm>
        </p:grpSpPr>
        <p:sp>
          <p:nvSpPr>
            <p:cNvPr id="346263" name="Freeform 151"/>
            <p:cNvSpPr>
              <a:spLocks/>
            </p:cNvSpPr>
            <p:nvPr/>
          </p:nvSpPr>
          <p:spPr bwMode="auto">
            <a:xfrm>
              <a:off x="3537" y="2667"/>
              <a:ext cx="1470" cy="313"/>
            </a:xfrm>
            <a:custGeom>
              <a:avLst/>
              <a:gdLst>
                <a:gd name="T0" fmla="*/ 0 w 1470"/>
                <a:gd name="T1" fmla="*/ 113 h 313"/>
                <a:gd name="T2" fmla="*/ 270 w 1470"/>
                <a:gd name="T3" fmla="*/ 0 h 313"/>
                <a:gd name="T4" fmla="*/ 580 w 1470"/>
                <a:gd name="T5" fmla="*/ 113 h 313"/>
                <a:gd name="T6" fmla="*/ 890 w 1470"/>
                <a:gd name="T7" fmla="*/ 263 h 313"/>
                <a:gd name="T8" fmla="*/ 1276 w 1470"/>
                <a:gd name="T9" fmla="*/ 301 h 313"/>
                <a:gd name="T10" fmla="*/ 1470 w 1470"/>
                <a:gd name="T11" fmla="*/ 188 h 313"/>
              </a:gdLst>
              <a:ahLst/>
              <a:cxnLst>
                <a:cxn ang="0">
                  <a:pos x="T0" y="T1"/>
                </a:cxn>
                <a:cxn ang="0">
                  <a:pos x="T2" y="T3"/>
                </a:cxn>
                <a:cxn ang="0">
                  <a:pos x="T4" y="T5"/>
                </a:cxn>
                <a:cxn ang="0">
                  <a:pos x="T6" y="T7"/>
                </a:cxn>
                <a:cxn ang="0">
                  <a:pos x="T8" y="T9"/>
                </a:cxn>
                <a:cxn ang="0">
                  <a:pos x="T10" y="T11"/>
                </a:cxn>
              </a:cxnLst>
              <a:rect l="0" t="0" r="r" b="b"/>
              <a:pathLst>
                <a:path w="1470" h="313">
                  <a:moveTo>
                    <a:pt x="0" y="113"/>
                  </a:moveTo>
                  <a:cubicBezTo>
                    <a:pt x="87" y="56"/>
                    <a:pt x="174" y="0"/>
                    <a:pt x="270" y="0"/>
                  </a:cubicBezTo>
                  <a:cubicBezTo>
                    <a:pt x="367" y="0"/>
                    <a:pt x="477" y="69"/>
                    <a:pt x="580" y="113"/>
                  </a:cubicBezTo>
                  <a:cubicBezTo>
                    <a:pt x="683" y="157"/>
                    <a:pt x="774" y="232"/>
                    <a:pt x="890" y="263"/>
                  </a:cubicBezTo>
                  <a:cubicBezTo>
                    <a:pt x="1006" y="295"/>
                    <a:pt x="1180" y="313"/>
                    <a:pt x="1276" y="301"/>
                  </a:cubicBezTo>
                  <a:cubicBezTo>
                    <a:pt x="1373" y="288"/>
                    <a:pt x="1438" y="207"/>
                    <a:pt x="1470" y="188"/>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64" name="Freeform 152"/>
            <p:cNvSpPr>
              <a:spLocks/>
            </p:cNvSpPr>
            <p:nvPr/>
          </p:nvSpPr>
          <p:spPr bwMode="auto">
            <a:xfrm>
              <a:off x="3575" y="2893"/>
              <a:ext cx="1470" cy="313"/>
            </a:xfrm>
            <a:custGeom>
              <a:avLst/>
              <a:gdLst>
                <a:gd name="T0" fmla="*/ 0 w 1470"/>
                <a:gd name="T1" fmla="*/ 112 h 313"/>
                <a:gd name="T2" fmla="*/ 271 w 1470"/>
                <a:gd name="T3" fmla="*/ 0 h 313"/>
                <a:gd name="T4" fmla="*/ 580 w 1470"/>
                <a:gd name="T5" fmla="*/ 112 h 313"/>
                <a:gd name="T6" fmla="*/ 890 w 1470"/>
                <a:gd name="T7" fmla="*/ 263 h 313"/>
                <a:gd name="T8" fmla="*/ 1277 w 1470"/>
                <a:gd name="T9" fmla="*/ 300 h 313"/>
                <a:gd name="T10" fmla="*/ 1470 w 1470"/>
                <a:gd name="T11" fmla="*/ 187 h 313"/>
              </a:gdLst>
              <a:ahLst/>
              <a:cxnLst>
                <a:cxn ang="0">
                  <a:pos x="T0" y="T1"/>
                </a:cxn>
                <a:cxn ang="0">
                  <a:pos x="T2" y="T3"/>
                </a:cxn>
                <a:cxn ang="0">
                  <a:pos x="T4" y="T5"/>
                </a:cxn>
                <a:cxn ang="0">
                  <a:pos x="T6" y="T7"/>
                </a:cxn>
                <a:cxn ang="0">
                  <a:pos x="T8" y="T9"/>
                </a:cxn>
                <a:cxn ang="0">
                  <a:pos x="T10" y="T11"/>
                </a:cxn>
              </a:cxnLst>
              <a:rect l="0" t="0" r="r" b="b"/>
              <a:pathLst>
                <a:path w="1470" h="313">
                  <a:moveTo>
                    <a:pt x="0" y="112"/>
                  </a:moveTo>
                  <a:cubicBezTo>
                    <a:pt x="87" y="56"/>
                    <a:pt x="174" y="0"/>
                    <a:pt x="271" y="0"/>
                  </a:cubicBezTo>
                  <a:cubicBezTo>
                    <a:pt x="368" y="0"/>
                    <a:pt x="477" y="69"/>
                    <a:pt x="580" y="112"/>
                  </a:cubicBezTo>
                  <a:cubicBezTo>
                    <a:pt x="683" y="156"/>
                    <a:pt x="774" y="231"/>
                    <a:pt x="890" y="263"/>
                  </a:cubicBezTo>
                  <a:cubicBezTo>
                    <a:pt x="1006" y="294"/>
                    <a:pt x="1180" y="313"/>
                    <a:pt x="1277" y="300"/>
                  </a:cubicBezTo>
                  <a:cubicBezTo>
                    <a:pt x="1374" y="288"/>
                    <a:pt x="1438" y="206"/>
                    <a:pt x="1470" y="187"/>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46265" name="Freeform 153"/>
          <p:cNvSpPr>
            <a:spLocks noEditPoints="1"/>
          </p:cNvSpPr>
          <p:nvPr/>
        </p:nvSpPr>
        <p:spPr bwMode="auto">
          <a:xfrm>
            <a:off x="2620963" y="3595688"/>
            <a:ext cx="23812" cy="1592262"/>
          </a:xfrm>
          <a:custGeom>
            <a:avLst/>
            <a:gdLst>
              <a:gd name="T0" fmla="*/ 15 w 15"/>
              <a:gd name="T1" fmla="*/ 0 h 967"/>
              <a:gd name="T2" fmla="*/ 15 w 15"/>
              <a:gd name="T3" fmla="*/ 64 h 967"/>
              <a:gd name="T4" fmla="*/ 0 w 15"/>
              <a:gd name="T5" fmla="*/ 64 h 967"/>
              <a:gd name="T6" fmla="*/ 0 w 15"/>
              <a:gd name="T7" fmla="*/ 0 h 967"/>
              <a:gd name="T8" fmla="*/ 15 w 15"/>
              <a:gd name="T9" fmla="*/ 0 h 967"/>
              <a:gd name="T10" fmla="*/ 15 w 15"/>
              <a:gd name="T11" fmla="*/ 112 h 967"/>
              <a:gd name="T12" fmla="*/ 15 w 15"/>
              <a:gd name="T13" fmla="*/ 177 h 967"/>
              <a:gd name="T14" fmla="*/ 0 w 15"/>
              <a:gd name="T15" fmla="*/ 177 h 967"/>
              <a:gd name="T16" fmla="*/ 0 w 15"/>
              <a:gd name="T17" fmla="*/ 112 h 967"/>
              <a:gd name="T18" fmla="*/ 15 w 15"/>
              <a:gd name="T19" fmla="*/ 112 h 967"/>
              <a:gd name="T20" fmla="*/ 15 w 15"/>
              <a:gd name="T21" fmla="*/ 225 h 967"/>
              <a:gd name="T22" fmla="*/ 15 w 15"/>
              <a:gd name="T23" fmla="*/ 290 h 967"/>
              <a:gd name="T24" fmla="*/ 0 w 15"/>
              <a:gd name="T25" fmla="*/ 290 h 967"/>
              <a:gd name="T26" fmla="*/ 0 w 15"/>
              <a:gd name="T27" fmla="*/ 225 h 967"/>
              <a:gd name="T28" fmla="*/ 15 w 15"/>
              <a:gd name="T29" fmla="*/ 225 h 967"/>
              <a:gd name="T30" fmla="*/ 15 w 15"/>
              <a:gd name="T31" fmla="*/ 338 h 967"/>
              <a:gd name="T32" fmla="*/ 15 w 15"/>
              <a:gd name="T33" fmla="*/ 403 h 967"/>
              <a:gd name="T34" fmla="*/ 0 w 15"/>
              <a:gd name="T35" fmla="*/ 403 h 967"/>
              <a:gd name="T36" fmla="*/ 0 w 15"/>
              <a:gd name="T37" fmla="*/ 338 h 967"/>
              <a:gd name="T38" fmla="*/ 15 w 15"/>
              <a:gd name="T39" fmla="*/ 338 h 967"/>
              <a:gd name="T40" fmla="*/ 15 w 15"/>
              <a:gd name="T41" fmla="*/ 451 h 967"/>
              <a:gd name="T42" fmla="*/ 15 w 15"/>
              <a:gd name="T43" fmla="*/ 515 h 967"/>
              <a:gd name="T44" fmla="*/ 0 w 15"/>
              <a:gd name="T45" fmla="*/ 515 h 967"/>
              <a:gd name="T46" fmla="*/ 0 w 15"/>
              <a:gd name="T47" fmla="*/ 451 h 967"/>
              <a:gd name="T48" fmla="*/ 15 w 15"/>
              <a:gd name="T49" fmla="*/ 451 h 967"/>
              <a:gd name="T50" fmla="*/ 15 w 15"/>
              <a:gd name="T51" fmla="*/ 564 h 967"/>
              <a:gd name="T52" fmla="*/ 15 w 15"/>
              <a:gd name="T53" fmla="*/ 628 h 967"/>
              <a:gd name="T54" fmla="*/ 0 w 15"/>
              <a:gd name="T55" fmla="*/ 628 h 967"/>
              <a:gd name="T56" fmla="*/ 0 w 15"/>
              <a:gd name="T57" fmla="*/ 564 h 967"/>
              <a:gd name="T58" fmla="*/ 15 w 15"/>
              <a:gd name="T59" fmla="*/ 564 h 967"/>
              <a:gd name="T60" fmla="*/ 15 w 15"/>
              <a:gd name="T61" fmla="*/ 676 h 967"/>
              <a:gd name="T62" fmla="*/ 15 w 15"/>
              <a:gd name="T63" fmla="*/ 741 h 967"/>
              <a:gd name="T64" fmla="*/ 0 w 15"/>
              <a:gd name="T65" fmla="*/ 741 h 967"/>
              <a:gd name="T66" fmla="*/ 0 w 15"/>
              <a:gd name="T67" fmla="*/ 676 h 967"/>
              <a:gd name="T68" fmla="*/ 15 w 15"/>
              <a:gd name="T69" fmla="*/ 676 h 967"/>
              <a:gd name="T70" fmla="*/ 15 w 15"/>
              <a:gd name="T71" fmla="*/ 789 h 967"/>
              <a:gd name="T72" fmla="*/ 15 w 15"/>
              <a:gd name="T73" fmla="*/ 854 h 967"/>
              <a:gd name="T74" fmla="*/ 0 w 15"/>
              <a:gd name="T75" fmla="*/ 854 h 967"/>
              <a:gd name="T76" fmla="*/ 0 w 15"/>
              <a:gd name="T77" fmla="*/ 789 h 967"/>
              <a:gd name="T78" fmla="*/ 15 w 15"/>
              <a:gd name="T79" fmla="*/ 789 h 967"/>
              <a:gd name="T80" fmla="*/ 15 w 15"/>
              <a:gd name="T81" fmla="*/ 902 h 967"/>
              <a:gd name="T82" fmla="*/ 15 w 15"/>
              <a:gd name="T83" fmla="*/ 967 h 967"/>
              <a:gd name="T84" fmla="*/ 0 w 15"/>
              <a:gd name="T85" fmla="*/ 967 h 967"/>
              <a:gd name="T86" fmla="*/ 0 w 15"/>
              <a:gd name="T87" fmla="*/ 902 h 967"/>
              <a:gd name="T88" fmla="*/ 15 w 15"/>
              <a:gd name="T89" fmla="*/ 902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 h="967">
                <a:moveTo>
                  <a:pt x="15" y="0"/>
                </a:moveTo>
                <a:lnTo>
                  <a:pt x="15" y="64"/>
                </a:lnTo>
                <a:lnTo>
                  <a:pt x="0" y="64"/>
                </a:lnTo>
                <a:lnTo>
                  <a:pt x="0" y="0"/>
                </a:lnTo>
                <a:lnTo>
                  <a:pt x="15" y="0"/>
                </a:lnTo>
                <a:close/>
                <a:moveTo>
                  <a:pt x="15" y="112"/>
                </a:moveTo>
                <a:lnTo>
                  <a:pt x="15" y="177"/>
                </a:lnTo>
                <a:lnTo>
                  <a:pt x="0" y="177"/>
                </a:lnTo>
                <a:lnTo>
                  <a:pt x="0" y="112"/>
                </a:lnTo>
                <a:lnTo>
                  <a:pt x="15" y="112"/>
                </a:lnTo>
                <a:close/>
                <a:moveTo>
                  <a:pt x="15" y="225"/>
                </a:moveTo>
                <a:lnTo>
                  <a:pt x="15" y="290"/>
                </a:lnTo>
                <a:lnTo>
                  <a:pt x="0" y="290"/>
                </a:lnTo>
                <a:lnTo>
                  <a:pt x="0" y="225"/>
                </a:lnTo>
                <a:lnTo>
                  <a:pt x="15" y="225"/>
                </a:lnTo>
                <a:close/>
                <a:moveTo>
                  <a:pt x="15" y="338"/>
                </a:moveTo>
                <a:lnTo>
                  <a:pt x="15" y="403"/>
                </a:lnTo>
                <a:lnTo>
                  <a:pt x="0" y="403"/>
                </a:lnTo>
                <a:lnTo>
                  <a:pt x="0" y="338"/>
                </a:lnTo>
                <a:lnTo>
                  <a:pt x="15" y="338"/>
                </a:lnTo>
                <a:close/>
                <a:moveTo>
                  <a:pt x="15" y="451"/>
                </a:moveTo>
                <a:lnTo>
                  <a:pt x="15" y="515"/>
                </a:lnTo>
                <a:lnTo>
                  <a:pt x="0" y="515"/>
                </a:lnTo>
                <a:lnTo>
                  <a:pt x="0" y="451"/>
                </a:lnTo>
                <a:lnTo>
                  <a:pt x="15" y="451"/>
                </a:lnTo>
                <a:close/>
                <a:moveTo>
                  <a:pt x="15" y="564"/>
                </a:moveTo>
                <a:lnTo>
                  <a:pt x="15" y="628"/>
                </a:lnTo>
                <a:lnTo>
                  <a:pt x="0" y="628"/>
                </a:lnTo>
                <a:lnTo>
                  <a:pt x="0" y="564"/>
                </a:lnTo>
                <a:lnTo>
                  <a:pt x="15" y="564"/>
                </a:lnTo>
                <a:close/>
                <a:moveTo>
                  <a:pt x="15" y="676"/>
                </a:moveTo>
                <a:lnTo>
                  <a:pt x="15" y="741"/>
                </a:lnTo>
                <a:lnTo>
                  <a:pt x="0" y="741"/>
                </a:lnTo>
                <a:lnTo>
                  <a:pt x="0" y="676"/>
                </a:lnTo>
                <a:lnTo>
                  <a:pt x="15" y="676"/>
                </a:lnTo>
                <a:close/>
                <a:moveTo>
                  <a:pt x="15" y="789"/>
                </a:moveTo>
                <a:lnTo>
                  <a:pt x="15" y="854"/>
                </a:lnTo>
                <a:lnTo>
                  <a:pt x="0" y="854"/>
                </a:lnTo>
                <a:lnTo>
                  <a:pt x="0" y="789"/>
                </a:lnTo>
                <a:lnTo>
                  <a:pt x="15" y="789"/>
                </a:lnTo>
                <a:close/>
                <a:moveTo>
                  <a:pt x="15" y="902"/>
                </a:moveTo>
                <a:lnTo>
                  <a:pt x="15" y="967"/>
                </a:lnTo>
                <a:lnTo>
                  <a:pt x="0" y="967"/>
                </a:lnTo>
                <a:lnTo>
                  <a:pt x="0" y="902"/>
                </a:lnTo>
                <a:lnTo>
                  <a:pt x="15" y="902"/>
                </a:lnTo>
                <a:close/>
              </a:path>
            </a:pathLst>
          </a:custGeom>
          <a:solidFill>
            <a:srgbClr val="FAFD00"/>
          </a:solidFill>
          <a:ln w="3175" cap="flat">
            <a:solidFill>
              <a:srgbClr val="FAFD00"/>
            </a:solidFill>
            <a:prstDash val="solid"/>
            <a:bevel/>
            <a:headEnd/>
            <a:tailEnd/>
          </a:ln>
        </p:spPr>
        <p:txBody>
          <a:bodyPr/>
          <a:lstStyle/>
          <a:p>
            <a:endParaRPr lang="en-GB"/>
          </a:p>
        </p:txBody>
      </p:sp>
      <p:sp>
        <p:nvSpPr>
          <p:cNvPr id="346266" name="Freeform 154"/>
          <p:cNvSpPr>
            <a:spLocks/>
          </p:cNvSpPr>
          <p:nvPr/>
        </p:nvSpPr>
        <p:spPr bwMode="auto">
          <a:xfrm>
            <a:off x="790575" y="3905250"/>
            <a:ext cx="2333625" cy="514350"/>
          </a:xfrm>
          <a:custGeom>
            <a:avLst/>
            <a:gdLst>
              <a:gd name="T0" fmla="*/ 0 w 1470"/>
              <a:gd name="T1" fmla="*/ 113 h 313"/>
              <a:gd name="T2" fmla="*/ 270 w 1470"/>
              <a:gd name="T3" fmla="*/ 0 h 313"/>
              <a:gd name="T4" fmla="*/ 580 w 1470"/>
              <a:gd name="T5" fmla="*/ 113 h 313"/>
              <a:gd name="T6" fmla="*/ 890 w 1470"/>
              <a:gd name="T7" fmla="*/ 263 h 313"/>
              <a:gd name="T8" fmla="*/ 1276 w 1470"/>
              <a:gd name="T9" fmla="*/ 301 h 313"/>
              <a:gd name="T10" fmla="*/ 1470 w 1470"/>
              <a:gd name="T11" fmla="*/ 188 h 313"/>
            </a:gdLst>
            <a:ahLst/>
            <a:cxnLst>
              <a:cxn ang="0">
                <a:pos x="T0" y="T1"/>
              </a:cxn>
              <a:cxn ang="0">
                <a:pos x="T2" y="T3"/>
              </a:cxn>
              <a:cxn ang="0">
                <a:pos x="T4" y="T5"/>
              </a:cxn>
              <a:cxn ang="0">
                <a:pos x="T6" y="T7"/>
              </a:cxn>
              <a:cxn ang="0">
                <a:pos x="T8" y="T9"/>
              </a:cxn>
              <a:cxn ang="0">
                <a:pos x="T10" y="T11"/>
              </a:cxn>
            </a:cxnLst>
            <a:rect l="0" t="0" r="r" b="b"/>
            <a:pathLst>
              <a:path w="1470" h="313">
                <a:moveTo>
                  <a:pt x="0" y="113"/>
                </a:moveTo>
                <a:cubicBezTo>
                  <a:pt x="87" y="56"/>
                  <a:pt x="174" y="0"/>
                  <a:pt x="270" y="0"/>
                </a:cubicBezTo>
                <a:cubicBezTo>
                  <a:pt x="367" y="0"/>
                  <a:pt x="477" y="69"/>
                  <a:pt x="580" y="113"/>
                </a:cubicBezTo>
                <a:cubicBezTo>
                  <a:pt x="683" y="157"/>
                  <a:pt x="774" y="232"/>
                  <a:pt x="890" y="263"/>
                </a:cubicBezTo>
                <a:cubicBezTo>
                  <a:pt x="1006" y="295"/>
                  <a:pt x="1180" y="313"/>
                  <a:pt x="1276" y="301"/>
                </a:cubicBezTo>
                <a:cubicBezTo>
                  <a:pt x="1373" y="288"/>
                  <a:pt x="1438" y="207"/>
                  <a:pt x="1470" y="188"/>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67" name="Freeform 155"/>
          <p:cNvSpPr>
            <a:spLocks/>
          </p:cNvSpPr>
          <p:nvPr/>
        </p:nvSpPr>
        <p:spPr bwMode="auto">
          <a:xfrm>
            <a:off x="850900" y="4276725"/>
            <a:ext cx="2333625" cy="515938"/>
          </a:xfrm>
          <a:custGeom>
            <a:avLst/>
            <a:gdLst>
              <a:gd name="T0" fmla="*/ 0 w 1470"/>
              <a:gd name="T1" fmla="*/ 112 h 313"/>
              <a:gd name="T2" fmla="*/ 271 w 1470"/>
              <a:gd name="T3" fmla="*/ 0 h 313"/>
              <a:gd name="T4" fmla="*/ 580 w 1470"/>
              <a:gd name="T5" fmla="*/ 112 h 313"/>
              <a:gd name="T6" fmla="*/ 890 w 1470"/>
              <a:gd name="T7" fmla="*/ 263 h 313"/>
              <a:gd name="T8" fmla="*/ 1277 w 1470"/>
              <a:gd name="T9" fmla="*/ 300 h 313"/>
              <a:gd name="T10" fmla="*/ 1470 w 1470"/>
              <a:gd name="T11" fmla="*/ 187 h 313"/>
            </a:gdLst>
            <a:ahLst/>
            <a:cxnLst>
              <a:cxn ang="0">
                <a:pos x="T0" y="T1"/>
              </a:cxn>
              <a:cxn ang="0">
                <a:pos x="T2" y="T3"/>
              </a:cxn>
              <a:cxn ang="0">
                <a:pos x="T4" y="T5"/>
              </a:cxn>
              <a:cxn ang="0">
                <a:pos x="T6" y="T7"/>
              </a:cxn>
              <a:cxn ang="0">
                <a:pos x="T8" y="T9"/>
              </a:cxn>
              <a:cxn ang="0">
                <a:pos x="T10" y="T11"/>
              </a:cxn>
            </a:cxnLst>
            <a:rect l="0" t="0" r="r" b="b"/>
            <a:pathLst>
              <a:path w="1470" h="313">
                <a:moveTo>
                  <a:pt x="0" y="112"/>
                </a:moveTo>
                <a:cubicBezTo>
                  <a:pt x="87" y="56"/>
                  <a:pt x="174" y="0"/>
                  <a:pt x="271" y="0"/>
                </a:cubicBezTo>
                <a:cubicBezTo>
                  <a:pt x="368" y="0"/>
                  <a:pt x="477" y="69"/>
                  <a:pt x="580" y="112"/>
                </a:cubicBezTo>
                <a:cubicBezTo>
                  <a:pt x="683" y="156"/>
                  <a:pt x="774" y="231"/>
                  <a:pt x="890" y="263"/>
                </a:cubicBezTo>
                <a:cubicBezTo>
                  <a:pt x="1006" y="294"/>
                  <a:pt x="1180" y="313"/>
                  <a:pt x="1277" y="300"/>
                </a:cubicBezTo>
                <a:cubicBezTo>
                  <a:pt x="1374" y="288"/>
                  <a:pt x="1438" y="206"/>
                  <a:pt x="1470" y="187"/>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68" name="Freeform 156"/>
          <p:cNvSpPr>
            <a:spLocks/>
          </p:cNvSpPr>
          <p:nvPr/>
        </p:nvSpPr>
        <p:spPr bwMode="auto">
          <a:xfrm>
            <a:off x="790575" y="3905250"/>
            <a:ext cx="2333625" cy="514350"/>
          </a:xfrm>
          <a:custGeom>
            <a:avLst/>
            <a:gdLst>
              <a:gd name="T0" fmla="*/ 0 w 1470"/>
              <a:gd name="T1" fmla="*/ 113 h 313"/>
              <a:gd name="T2" fmla="*/ 270 w 1470"/>
              <a:gd name="T3" fmla="*/ 0 h 313"/>
              <a:gd name="T4" fmla="*/ 580 w 1470"/>
              <a:gd name="T5" fmla="*/ 113 h 313"/>
              <a:gd name="T6" fmla="*/ 890 w 1470"/>
              <a:gd name="T7" fmla="*/ 263 h 313"/>
              <a:gd name="T8" fmla="*/ 1276 w 1470"/>
              <a:gd name="T9" fmla="*/ 301 h 313"/>
              <a:gd name="T10" fmla="*/ 1470 w 1470"/>
              <a:gd name="T11" fmla="*/ 188 h 313"/>
            </a:gdLst>
            <a:ahLst/>
            <a:cxnLst>
              <a:cxn ang="0">
                <a:pos x="T0" y="T1"/>
              </a:cxn>
              <a:cxn ang="0">
                <a:pos x="T2" y="T3"/>
              </a:cxn>
              <a:cxn ang="0">
                <a:pos x="T4" y="T5"/>
              </a:cxn>
              <a:cxn ang="0">
                <a:pos x="T6" y="T7"/>
              </a:cxn>
              <a:cxn ang="0">
                <a:pos x="T8" y="T9"/>
              </a:cxn>
              <a:cxn ang="0">
                <a:pos x="T10" y="T11"/>
              </a:cxn>
            </a:cxnLst>
            <a:rect l="0" t="0" r="r" b="b"/>
            <a:pathLst>
              <a:path w="1470" h="313">
                <a:moveTo>
                  <a:pt x="0" y="113"/>
                </a:moveTo>
                <a:cubicBezTo>
                  <a:pt x="87" y="56"/>
                  <a:pt x="174" y="0"/>
                  <a:pt x="270" y="0"/>
                </a:cubicBezTo>
                <a:cubicBezTo>
                  <a:pt x="367" y="0"/>
                  <a:pt x="477" y="69"/>
                  <a:pt x="580" y="113"/>
                </a:cubicBezTo>
                <a:cubicBezTo>
                  <a:pt x="683" y="157"/>
                  <a:pt x="774" y="232"/>
                  <a:pt x="890" y="263"/>
                </a:cubicBezTo>
                <a:cubicBezTo>
                  <a:pt x="1006" y="295"/>
                  <a:pt x="1180" y="313"/>
                  <a:pt x="1276" y="301"/>
                </a:cubicBezTo>
                <a:cubicBezTo>
                  <a:pt x="1373" y="288"/>
                  <a:pt x="1438" y="207"/>
                  <a:pt x="1470" y="188"/>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69" name="Freeform 157"/>
          <p:cNvSpPr>
            <a:spLocks/>
          </p:cNvSpPr>
          <p:nvPr/>
        </p:nvSpPr>
        <p:spPr bwMode="auto">
          <a:xfrm>
            <a:off x="850900" y="4276725"/>
            <a:ext cx="2333625" cy="515938"/>
          </a:xfrm>
          <a:custGeom>
            <a:avLst/>
            <a:gdLst>
              <a:gd name="T0" fmla="*/ 0 w 1470"/>
              <a:gd name="T1" fmla="*/ 112 h 313"/>
              <a:gd name="T2" fmla="*/ 271 w 1470"/>
              <a:gd name="T3" fmla="*/ 0 h 313"/>
              <a:gd name="T4" fmla="*/ 580 w 1470"/>
              <a:gd name="T5" fmla="*/ 112 h 313"/>
              <a:gd name="T6" fmla="*/ 890 w 1470"/>
              <a:gd name="T7" fmla="*/ 263 h 313"/>
              <a:gd name="T8" fmla="*/ 1277 w 1470"/>
              <a:gd name="T9" fmla="*/ 300 h 313"/>
              <a:gd name="T10" fmla="*/ 1470 w 1470"/>
              <a:gd name="T11" fmla="*/ 187 h 313"/>
            </a:gdLst>
            <a:ahLst/>
            <a:cxnLst>
              <a:cxn ang="0">
                <a:pos x="T0" y="T1"/>
              </a:cxn>
              <a:cxn ang="0">
                <a:pos x="T2" y="T3"/>
              </a:cxn>
              <a:cxn ang="0">
                <a:pos x="T4" y="T5"/>
              </a:cxn>
              <a:cxn ang="0">
                <a:pos x="T6" y="T7"/>
              </a:cxn>
              <a:cxn ang="0">
                <a:pos x="T8" y="T9"/>
              </a:cxn>
              <a:cxn ang="0">
                <a:pos x="T10" y="T11"/>
              </a:cxn>
            </a:cxnLst>
            <a:rect l="0" t="0" r="r" b="b"/>
            <a:pathLst>
              <a:path w="1470" h="313">
                <a:moveTo>
                  <a:pt x="0" y="112"/>
                </a:moveTo>
                <a:cubicBezTo>
                  <a:pt x="87" y="56"/>
                  <a:pt x="174" y="0"/>
                  <a:pt x="271" y="0"/>
                </a:cubicBezTo>
                <a:cubicBezTo>
                  <a:pt x="368" y="0"/>
                  <a:pt x="477" y="69"/>
                  <a:pt x="580" y="112"/>
                </a:cubicBezTo>
                <a:cubicBezTo>
                  <a:pt x="683" y="156"/>
                  <a:pt x="774" y="231"/>
                  <a:pt x="890" y="263"/>
                </a:cubicBezTo>
                <a:cubicBezTo>
                  <a:pt x="1006" y="294"/>
                  <a:pt x="1180" y="313"/>
                  <a:pt x="1277" y="300"/>
                </a:cubicBezTo>
                <a:cubicBezTo>
                  <a:pt x="1374" y="288"/>
                  <a:pt x="1438" y="206"/>
                  <a:pt x="1470" y="187"/>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6270" name="Freeform 158"/>
          <p:cNvSpPr>
            <a:spLocks noEditPoints="1"/>
          </p:cNvSpPr>
          <p:nvPr/>
        </p:nvSpPr>
        <p:spPr bwMode="auto">
          <a:xfrm>
            <a:off x="2620963" y="3595688"/>
            <a:ext cx="23812" cy="1592262"/>
          </a:xfrm>
          <a:custGeom>
            <a:avLst/>
            <a:gdLst>
              <a:gd name="T0" fmla="*/ 15 w 15"/>
              <a:gd name="T1" fmla="*/ 0 h 967"/>
              <a:gd name="T2" fmla="*/ 15 w 15"/>
              <a:gd name="T3" fmla="*/ 64 h 967"/>
              <a:gd name="T4" fmla="*/ 0 w 15"/>
              <a:gd name="T5" fmla="*/ 64 h 967"/>
              <a:gd name="T6" fmla="*/ 0 w 15"/>
              <a:gd name="T7" fmla="*/ 0 h 967"/>
              <a:gd name="T8" fmla="*/ 15 w 15"/>
              <a:gd name="T9" fmla="*/ 0 h 967"/>
              <a:gd name="T10" fmla="*/ 15 w 15"/>
              <a:gd name="T11" fmla="*/ 112 h 967"/>
              <a:gd name="T12" fmla="*/ 15 w 15"/>
              <a:gd name="T13" fmla="*/ 177 h 967"/>
              <a:gd name="T14" fmla="*/ 0 w 15"/>
              <a:gd name="T15" fmla="*/ 177 h 967"/>
              <a:gd name="T16" fmla="*/ 0 w 15"/>
              <a:gd name="T17" fmla="*/ 112 h 967"/>
              <a:gd name="T18" fmla="*/ 15 w 15"/>
              <a:gd name="T19" fmla="*/ 112 h 967"/>
              <a:gd name="T20" fmla="*/ 15 w 15"/>
              <a:gd name="T21" fmla="*/ 225 h 967"/>
              <a:gd name="T22" fmla="*/ 15 w 15"/>
              <a:gd name="T23" fmla="*/ 290 h 967"/>
              <a:gd name="T24" fmla="*/ 0 w 15"/>
              <a:gd name="T25" fmla="*/ 290 h 967"/>
              <a:gd name="T26" fmla="*/ 0 w 15"/>
              <a:gd name="T27" fmla="*/ 225 h 967"/>
              <a:gd name="T28" fmla="*/ 15 w 15"/>
              <a:gd name="T29" fmla="*/ 225 h 967"/>
              <a:gd name="T30" fmla="*/ 15 w 15"/>
              <a:gd name="T31" fmla="*/ 338 h 967"/>
              <a:gd name="T32" fmla="*/ 15 w 15"/>
              <a:gd name="T33" fmla="*/ 403 h 967"/>
              <a:gd name="T34" fmla="*/ 0 w 15"/>
              <a:gd name="T35" fmla="*/ 403 h 967"/>
              <a:gd name="T36" fmla="*/ 0 w 15"/>
              <a:gd name="T37" fmla="*/ 338 h 967"/>
              <a:gd name="T38" fmla="*/ 15 w 15"/>
              <a:gd name="T39" fmla="*/ 338 h 967"/>
              <a:gd name="T40" fmla="*/ 15 w 15"/>
              <a:gd name="T41" fmla="*/ 451 h 967"/>
              <a:gd name="T42" fmla="*/ 15 w 15"/>
              <a:gd name="T43" fmla="*/ 515 h 967"/>
              <a:gd name="T44" fmla="*/ 0 w 15"/>
              <a:gd name="T45" fmla="*/ 515 h 967"/>
              <a:gd name="T46" fmla="*/ 0 w 15"/>
              <a:gd name="T47" fmla="*/ 451 h 967"/>
              <a:gd name="T48" fmla="*/ 15 w 15"/>
              <a:gd name="T49" fmla="*/ 451 h 967"/>
              <a:gd name="T50" fmla="*/ 15 w 15"/>
              <a:gd name="T51" fmla="*/ 564 h 967"/>
              <a:gd name="T52" fmla="*/ 15 w 15"/>
              <a:gd name="T53" fmla="*/ 628 h 967"/>
              <a:gd name="T54" fmla="*/ 0 w 15"/>
              <a:gd name="T55" fmla="*/ 628 h 967"/>
              <a:gd name="T56" fmla="*/ 0 w 15"/>
              <a:gd name="T57" fmla="*/ 564 h 967"/>
              <a:gd name="T58" fmla="*/ 15 w 15"/>
              <a:gd name="T59" fmla="*/ 564 h 967"/>
              <a:gd name="T60" fmla="*/ 15 w 15"/>
              <a:gd name="T61" fmla="*/ 676 h 967"/>
              <a:gd name="T62" fmla="*/ 15 w 15"/>
              <a:gd name="T63" fmla="*/ 741 h 967"/>
              <a:gd name="T64" fmla="*/ 0 w 15"/>
              <a:gd name="T65" fmla="*/ 741 h 967"/>
              <a:gd name="T66" fmla="*/ 0 w 15"/>
              <a:gd name="T67" fmla="*/ 676 h 967"/>
              <a:gd name="T68" fmla="*/ 15 w 15"/>
              <a:gd name="T69" fmla="*/ 676 h 967"/>
              <a:gd name="T70" fmla="*/ 15 w 15"/>
              <a:gd name="T71" fmla="*/ 789 h 967"/>
              <a:gd name="T72" fmla="*/ 15 w 15"/>
              <a:gd name="T73" fmla="*/ 854 h 967"/>
              <a:gd name="T74" fmla="*/ 0 w 15"/>
              <a:gd name="T75" fmla="*/ 854 h 967"/>
              <a:gd name="T76" fmla="*/ 0 w 15"/>
              <a:gd name="T77" fmla="*/ 789 h 967"/>
              <a:gd name="T78" fmla="*/ 15 w 15"/>
              <a:gd name="T79" fmla="*/ 789 h 967"/>
              <a:gd name="T80" fmla="*/ 15 w 15"/>
              <a:gd name="T81" fmla="*/ 902 h 967"/>
              <a:gd name="T82" fmla="*/ 15 w 15"/>
              <a:gd name="T83" fmla="*/ 967 h 967"/>
              <a:gd name="T84" fmla="*/ 0 w 15"/>
              <a:gd name="T85" fmla="*/ 967 h 967"/>
              <a:gd name="T86" fmla="*/ 0 w 15"/>
              <a:gd name="T87" fmla="*/ 902 h 967"/>
              <a:gd name="T88" fmla="*/ 15 w 15"/>
              <a:gd name="T89" fmla="*/ 902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 h="967">
                <a:moveTo>
                  <a:pt x="15" y="0"/>
                </a:moveTo>
                <a:lnTo>
                  <a:pt x="15" y="64"/>
                </a:lnTo>
                <a:lnTo>
                  <a:pt x="0" y="64"/>
                </a:lnTo>
                <a:lnTo>
                  <a:pt x="0" y="0"/>
                </a:lnTo>
                <a:lnTo>
                  <a:pt x="15" y="0"/>
                </a:lnTo>
                <a:close/>
                <a:moveTo>
                  <a:pt x="15" y="112"/>
                </a:moveTo>
                <a:lnTo>
                  <a:pt x="15" y="177"/>
                </a:lnTo>
                <a:lnTo>
                  <a:pt x="0" y="177"/>
                </a:lnTo>
                <a:lnTo>
                  <a:pt x="0" y="112"/>
                </a:lnTo>
                <a:lnTo>
                  <a:pt x="15" y="112"/>
                </a:lnTo>
                <a:close/>
                <a:moveTo>
                  <a:pt x="15" y="225"/>
                </a:moveTo>
                <a:lnTo>
                  <a:pt x="15" y="290"/>
                </a:lnTo>
                <a:lnTo>
                  <a:pt x="0" y="290"/>
                </a:lnTo>
                <a:lnTo>
                  <a:pt x="0" y="225"/>
                </a:lnTo>
                <a:lnTo>
                  <a:pt x="15" y="225"/>
                </a:lnTo>
                <a:close/>
                <a:moveTo>
                  <a:pt x="15" y="338"/>
                </a:moveTo>
                <a:lnTo>
                  <a:pt x="15" y="403"/>
                </a:lnTo>
                <a:lnTo>
                  <a:pt x="0" y="403"/>
                </a:lnTo>
                <a:lnTo>
                  <a:pt x="0" y="338"/>
                </a:lnTo>
                <a:lnTo>
                  <a:pt x="15" y="338"/>
                </a:lnTo>
                <a:close/>
                <a:moveTo>
                  <a:pt x="15" y="451"/>
                </a:moveTo>
                <a:lnTo>
                  <a:pt x="15" y="515"/>
                </a:lnTo>
                <a:lnTo>
                  <a:pt x="0" y="515"/>
                </a:lnTo>
                <a:lnTo>
                  <a:pt x="0" y="451"/>
                </a:lnTo>
                <a:lnTo>
                  <a:pt x="15" y="451"/>
                </a:lnTo>
                <a:close/>
                <a:moveTo>
                  <a:pt x="15" y="564"/>
                </a:moveTo>
                <a:lnTo>
                  <a:pt x="15" y="628"/>
                </a:lnTo>
                <a:lnTo>
                  <a:pt x="0" y="628"/>
                </a:lnTo>
                <a:lnTo>
                  <a:pt x="0" y="564"/>
                </a:lnTo>
                <a:lnTo>
                  <a:pt x="15" y="564"/>
                </a:lnTo>
                <a:close/>
                <a:moveTo>
                  <a:pt x="15" y="676"/>
                </a:moveTo>
                <a:lnTo>
                  <a:pt x="15" y="741"/>
                </a:lnTo>
                <a:lnTo>
                  <a:pt x="0" y="741"/>
                </a:lnTo>
                <a:lnTo>
                  <a:pt x="0" y="676"/>
                </a:lnTo>
                <a:lnTo>
                  <a:pt x="15" y="676"/>
                </a:lnTo>
                <a:close/>
                <a:moveTo>
                  <a:pt x="15" y="789"/>
                </a:moveTo>
                <a:lnTo>
                  <a:pt x="15" y="854"/>
                </a:lnTo>
                <a:lnTo>
                  <a:pt x="0" y="854"/>
                </a:lnTo>
                <a:lnTo>
                  <a:pt x="0" y="789"/>
                </a:lnTo>
                <a:lnTo>
                  <a:pt x="15" y="789"/>
                </a:lnTo>
                <a:close/>
                <a:moveTo>
                  <a:pt x="15" y="902"/>
                </a:moveTo>
                <a:lnTo>
                  <a:pt x="15" y="967"/>
                </a:lnTo>
                <a:lnTo>
                  <a:pt x="0" y="967"/>
                </a:lnTo>
                <a:lnTo>
                  <a:pt x="0" y="902"/>
                </a:lnTo>
                <a:lnTo>
                  <a:pt x="15" y="902"/>
                </a:lnTo>
                <a:close/>
              </a:path>
            </a:pathLst>
          </a:custGeom>
          <a:solidFill>
            <a:srgbClr val="FAFD00"/>
          </a:solidFill>
          <a:ln w="3175" cap="flat">
            <a:solidFill>
              <a:schemeClr val="tx1"/>
            </a:solidFill>
            <a:prstDash val="solid"/>
            <a:bevel/>
            <a:headEnd/>
            <a:tailEnd/>
          </a:ln>
        </p:spPr>
        <p:txBody>
          <a:bodyPr/>
          <a:lstStyle/>
          <a:p>
            <a:endParaRPr lang="en-GB"/>
          </a:p>
        </p:txBody>
      </p:sp>
      <p:sp>
        <p:nvSpPr>
          <p:cNvPr id="346271" name="Rectangle 159"/>
          <p:cNvSpPr>
            <a:spLocks noChangeArrowheads="1"/>
          </p:cNvSpPr>
          <p:nvPr/>
        </p:nvSpPr>
        <p:spPr bwMode="auto">
          <a:xfrm>
            <a:off x="144463" y="5157788"/>
            <a:ext cx="219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t>Increased flow </a:t>
            </a:r>
          </a:p>
        </p:txBody>
      </p:sp>
      <p:grpSp>
        <p:nvGrpSpPr>
          <p:cNvPr id="346272" name="Group 160"/>
          <p:cNvGrpSpPr>
            <a:grpSpLocks/>
          </p:cNvGrpSpPr>
          <p:nvPr/>
        </p:nvGrpSpPr>
        <p:grpSpPr bwMode="auto">
          <a:xfrm>
            <a:off x="441325" y="4778375"/>
            <a:ext cx="601663" cy="163513"/>
            <a:chOff x="735" y="2434"/>
            <a:chExt cx="379" cy="99"/>
          </a:xfrm>
        </p:grpSpPr>
        <p:sp>
          <p:nvSpPr>
            <p:cNvPr id="346273" name="Freeform 161"/>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6274" name="Freeform 162"/>
            <p:cNvSpPr>
              <a:spLocks/>
            </p:cNvSpPr>
            <p:nvPr/>
          </p:nvSpPr>
          <p:spPr bwMode="auto">
            <a:xfrm>
              <a:off x="735" y="2434"/>
              <a:ext cx="379" cy="99"/>
            </a:xfrm>
            <a:custGeom>
              <a:avLst/>
              <a:gdLst>
                <a:gd name="T0" fmla="*/ 284 w 379"/>
                <a:gd name="T1" fmla="*/ 0 h 99"/>
                <a:gd name="T2" fmla="*/ 284 w 379"/>
                <a:gd name="T3" fmla="*/ 25 h 99"/>
                <a:gd name="T4" fmla="*/ 0 w 379"/>
                <a:gd name="T5" fmla="*/ 25 h 99"/>
                <a:gd name="T6" fmla="*/ 0 w 379"/>
                <a:gd name="T7" fmla="*/ 74 h 99"/>
                <a:gd name="T8" fmla="*/ 284 w 379"/>
                <a:gd name="T9" fmla="*/ 74 h 99"/>
                <a:gd name="T10" fmla="*/ 284 w 379"/>
                <a:gd name="T11" fmla="*/ 99 h 99"/>
                <a:gd name="T12" fmla="*/ 379 w 379"/>
                <a:gd name="T13" fmla="*/ 50 h 99"/>
                <a:gd name="T14" fmla="*/ 284 w 37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9" h="99">
                  <a:moveTo>
                    <a:pt x="284" y="0"/>
                  </a:moveTo>
                  <a:lnTo>
                    <a:pt x="284" y="25"/>
                  </a:lnTo>
                  <a:lnTo>
                    <a:pt x="0" y="25"/>
                  </a:lnTo>
                  <a:lnTo>
                    <a:pt x="0" y="74"/>
                  </a:lnTo>
                  <a:lnTo>
                    <a:pt x="284" y="74"/>
                  </a:lnTo>
                  <a:lnTo>
                    <a:pt x="284" y="99"/>
                  </a:lnTo>
                  <a:lnTo>
                    <a:pt x="379" y="50"/>
                  </a:lnTo>
                  <a:lnTo>
                    <a:pt x="284" y="0"/>
                  </a:lnTo>
                  <a:close/>
                </a:path>
              </a:pathLst>
            </a:custGeom>
            <a:noFill/>
            <a:ln w="12700"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346275" name="Group 163"/>
          <p:cNvGrpSpPr>
            <a:grpSpLocks/>
          </p:cNvGrpSpPr>
          <p:nvPr/>
        </p:nvGrpSpPr>
        <p:grpSpPr bwMode="auto">
          <a:xfrm>
            <a:off x="4284663" y="5157788"/>
            <a:ext cx="4464050" cy="1470025"/>
            <a:chOff x="2160" y="3216"/>
            <a:chExt cx="3168" cy="816"/>
          </a:xfrm>
        </p:grpSpPr>
        <p:sp>
          <p:nvSpPr>
            <p:cNvPr id="346276" name="Rectangle 164"/>
            <p:cNvSpPr>
              <a:spLocks noChangeArrowheads="1"/>
            </p:cNvSpPr>
            <p:nvPr/>
          </p:nvSpPr>
          <p:spPr bwMode="auto">
            <a:xfrm>
              <a:off x="2160" y="3216"/>
              <a:ext cx="3168" cy="816"/>
            </a:xfrm>
            <a:prstGeom prst="rect">
              <a:avLst/>
            </a:prstGeom>
            <a:gradFill rotWithShape="0">
              <a:gsLst>
                <a:gs pos="0">
                  <a:srgbClr val="000000"/>
                </a:gs>
                <a:gs pos="100000">
                  <a:srgbClr val="01247D"/>
                </a:gs>
              </a:gsLst>
              <a:lin ang="27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77" name="AutoShape 165"/>
            <p:cNvSpPr>
              <a:spLocks noChangeArrowheads="1"/>
            </p:cNvSpPr>
            <p:nvPr/>
          </p:nvSpPr>
          <p:spPr bwMode="auto">
            <a:xfrm>
              <a:off x="3538" y="3490"/>
              <a:ext cx="247" cy="271"/>
            </a:xfrm>
            <a:prstGeom prst="flowChartSummingJunction">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78" name="AutoShape 166"/>
            <p:cNvSpPr>
              <a:spLocks noChangeArrowheads="1"/>
            </p:cNvSpPr>
            <p:nvPr/>
          </p:nvSpPr>
          <p:spPr bwMode="auto">
            <a:xfrm rot="-21625488">
              <a:off x="2921" y="3490"/>
              <a:ext cx="576" cy="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path path="rect">
                <a:fillToRect l="100000" t="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46279" name="Group 167"/>
            <p:cNvGrpSpPr>
              <a:grpSpLocks/>
            </p:cNvGrpSpPr>
            <p:nvPr/>
          </p:nvGrpSpPr>
          <p:grpSpPr bwMode="auto">
            <a:xfrm>
              <a:off x="2304" y="3399"/>
              <a:ext cx="535" cy="316"/>
              <a:chOff x="1968" y="960"/>
              <a:chExt cx="1008" cy="528"/>
            </a:xfrm>
          </p:grpSpPr>
          <p:sp>
            <p:nvSpPr>
              <p:cNvPr id="346280" name="Line 168"/>
              <p:cNvSpPr>
                <a:spLocks noChangeShapeType="1"/>
              </p:cNvSpPr>
              <p:nvPr/>
            </p:nvSpPr>
            <p:spPr bwMode="auto">
              <a:xfrm>
                <a:off x="1968" y="1488"/>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81" name="Line 169"/>
              <p:cNvSpPr>
                <a:spLocks noChangeShapeType="1"/>
              </p:cNvSpPr>
              <p:nvPr/>
            </p:nvSpPr>
            <p:spPr bwMode="auto">
              <a:xfrm>
                <a:off x="2064" y="960"/>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46282" name="Text Box 170"/>
            <p:cNvSpPr txBox="1">
              <a:spLocks noChangeArrowheads="1"/>
            </p:cNvSpPr>
            <p:nvPr/>
          </p:nvSpPr>
          <p:spPr bwMode="auto">
            <a:xfrm>
              <a:off x="2160" y="3791"/>
              <a:ext cx="119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t>
              </a:r>
              <a:r>
                <a:rPr lang="en-US" altLang="en-US" sz="1600"/>
                <a:t>Neuronal Event’</a:t>
              </a:r>
            </a:p>
          </p:txBody>
        </p:sp>
        <p:graphicFrame>
          <p:nvGraphicFramePr>
            <p:cNvPr id="346283" name="Object 171"/>
            <p:cNvGraphicFramePr>
              <a:graphicFrameLocks noChangeAspect="1"/>
            </p:cNvGraphicFramePr>
            <p:nvPr/>
          </p:nvGraphicFramePr>
          <p:xfrm>
            <a:off x="4443" y="3309"/>
            <a:ext cx="885" cy="677"/>
          </p:xfrm>
          <a:graphic>
            <a:graphicData uri="http://schemas.openxmlformats.org/presentationml/2006/ole">
              <mc:AlternateContent xmlns:mc="http://schemas.openxmlformats.org/markup-compatibility/2006">
                <mc:Choice xmlns:v="urn:schemas-microsoft-com:vml" Requires="v">
                  <p:oleObj spid="_x0000_s1044" name="Image" r:id="rId5" imgW="5032121" imgH="3418285" progId="Photoshop.Image.5">
                    <p:embed/>
                  </p:oleObj>
                </mc:Choice>
                <mc:Fallback>
                  <p:oleObj name="Image" r:id="rId5" imgW="5032121" imgH="3418285" progId="Photoshop.Image.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3" y="3309"/>
                          <a:ext cx="885"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284" name="AutoShape 172"/>
            <p:cNvSpPr>
              <a:spLocks noChangeArrowheads="1"/>
            </p:cNvSpPr>
            <p:nvPr/>
          </p:nvSpPr>
          <p:spPr bwMode="auto">
            <a:xfrm rot="-21625488">
              <a:off x="3826" y="3490"/>
              <a:ext cx="576" cy="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path path="rect">
                <a:fillToRect l="100000" t="10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85" name="Text Box 173"/>
            <p:cNvSpPr txBox="1">
              <a:spLocks noChangeArrowheads="1"/>
            </p:cNvSpPr>
            <p:nvPr/>
          </p:nvSpPr>
          <p:spPr bwMode="auto">
            <a:xfrm>
              <a:off x="3313" y="3829"/>
              <a:ext cx="89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Convolution</a:t>
              </a:r>
            </a:p>
          </p:txBody>
        </p:sp>
      </p:grpSp>
      <p:sp>
        <p:nvSpPr>
          <p:cNvPr id="346286" name="Text Box 174"/>
          <p:cNvSpPr txBox="1">
            <a:spLocks noChangeArrowheads="1"/>
          </p:cNvSpPr>
          <p:nvPr/>
        </p:nvSpPr>
        <p:spPr bwMode="auto">
          <a:xfrm>
            <a:off x="4500563" y="1557338"/>
            <a:ext cx="401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t>‘Hemodynamic response function</a:t>
            </a:r>
            <a:r>
              <a:rPr lang="en-US" altLang="en-US" sz="2000">
                <a:latin typeface="Lucida Sans Unicode" pitchFamily="34" charset="0"/>
              </a:rPr>
              <a:t>’</a:t>
            </a:r>
          </a:p>
        </p:txBody>
      </p:sp>
      <p:sp>
        <p:nvSpPr>
          <p:cNvPr id="346287" name="Text Box 175"/>
          <p:cNvSpPr txBox="1">
            <a:spLocks noChangeArrowheads="1"/>
          </p:cNvSpPr>
          <p:nvPr/>
        </p:nvSpPr>
        <p:spPr bwMode="auto">
          <a:xfrm>
            <a:off x="5432425" y="2317750"/>
            <a:ext cx="9239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tx1"/>
                </a:solidFill>
                <a:latin typeface="Lucida Sans Unicode" pitchFamily="34" charset="0"/>
              </a:rPr>
              <a:t>signal </a:t>
            </a:r>
          </a:p>
          <a:p>
            <a:pPr algn="ctr"/>
            <a:r>
              <a:rPr lang="en-US" altLang="en-US" sz="1400">
                <a:solidFill>
                  <a:schemeClr val="tx1"/>
                </a:solidFill>
                <a:latin typeface="Lucida Sans Unicode" pitchFamily="34" charset="0"/>
              </a:rPr>
              <a:t>intensity</a:t>
            </a:r>
          </a:p>
        </p:txBody>
      </p:sp>
      <p:graphicFrame>
        <p:nvGraphicFramePr>
          <p:cNvPr id="346288" name="Object 176"/>
          <p:cNvGraphicFramePr>
            <a:graphicFrameLocks noChangeAspect="1"/>
          </p:cNvGraphicFramePr>
          <p:nvPr/>
        </p:nvGraphicFramePr>
        <p:xfrm>
          <a:off x="4859338" y="1916113"/>
          <a:ext cx="3581400" cy="2625725"/>
        </p:xfrm>
        <a:graphic>
          <a:graphicData uri="http://schemas.openxmlformats.org/presentationml/2006/ole">
            <mc:AlternateContent xmlns:mc="http://schemas.openxmlformats.org/markup-compatibility/2006">
              <mc:Choice xmlns:v="urn:schemas-microsoft-com:vml" Requires="v">
                <p:oleObj spid="_x0000_s1045" name="Image" r:id="rId7" imgW="5032121" imgH="3418285" progId="Photoshop.Image.5">
                  <p:embed/>
                </p:oleObj>
              </mc:Choice>
              <mc:Fallback>
                <p:oleObj name="Image" r:id="rId7" imgW="5032121" imgH="3418285" progId="Photoshop.Image.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916113"/>
                        <a:ext cx="35814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289" name="Line 177"/>
          <p:cNvSpPr>
            <a:spLocks noChangeShapeType="1"/>
          </p:cNvSpPr>
          <p:nvPr/>
        </p:nvSpPr>
        <p:spPr bwMode="auto">
          <a:xfrm>
            <a:off x="4935538" y="1925638"/>
            <a:ext cx="0" cy="2506662"/>
          </a:xfrm>
          <a:prstGeom prst="line">
            <a:avLst/>
          </a:prstGeom>
          <a:noFill/>
          <a:ln w="25400">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90" name="Line 178"/>
          <p:cNvSpPr>
            <a:spLocks noChangeShapeType="1"/>
          </p:cNvSpPr>
          <p:nvPr/>
        </p:nvSpPr>
        <p:spPr bwMode="auto">
          <a:xfrm flipH="1">
            <a:off x="4859338" y="4135438"/>
            <a:ext cx="342900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91" name="Text Box 179"/>
          <p:cNvSpPr txBox="1">
            <a:spLocks noChangeArrowheads="1"/>
          </p:cNvSpPr>
          <p:nvPr/>
        </p:nvSpPr>
        <p:spPr bwMode="auto">
          <a:xfrm>
            <a:off x="7805738" y="3789363"/>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solidFill>
                  <a:schemeClr val="bg1"/>
                </a:solidFill>
              </a:rPr>
              <a:t>time</a:t>
            </a:r>
          </a:p>
        </p:txBody>
      </p:sp>
      <p:sp>
        <p:nvSpPr>
          <p:cNvPr id="346292" name="Line 180"/>
          <p:cNvSpPr>
            <a:spLocks noChangeShapeType="1"/>
          </p:cNvSpPr>
          <p:nvPr/>
        </p:nvSpPr>
        <p:spPr bwMode="auto">
          <a:xfrm flipH="1" flipV="1">
            <a:off x="5621338" y="2078038"/>
            <a:ext cx="381000" cy="1524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93" name="Line 181"/>
          <p:cNvSpPr>
            <a:spLocks noChangeShapeType="1"/>
          </p:cNvSpPr>
          <p:nvPr/>
        </p:nvSpPr>
        <p:spPr bwMode="auto">
          <a:xfrm flipH="1">
            <a:off x="6611938" y="3602038"/>
            <a:ext cx="609600" cy="609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46294" name="Text Box 182"/>
          <p:cNvSpPr txBox="1">
            <a:spLocks noChangeArrowheads="1"/>
          </p:cNvSpPr>
          <p:nvPr/>
        </p:nvSpPr>
        <p:spPr bwMode="auto">
          <a:xfrm>
            <a:off x="6013450" y="2109788"/>
            <a:ext cx="2357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solidFill>
                  <a:srgbClr val="000000"/>
                </a:solidFill>
              </a:rPr>
              <a:t>Initial peak </a:t>
            </a:r>
          </a:p>
          <a:p>
            <a:r>
              <a:rPr lang="en-US" altLang="en-US" sz="1800" b="1">
                <a:solidFill>
                  <a:srgbClr val="000000"/>
                </a:solidFill>
              </a:rPr>
              <a:t>(delayed 5/8s)</a:t>
            </a:r>
          </a:p>
        </p:txBody>
      </p:sp>
      <p:sp>
        <p:nvSpPr>
          <p:cNvPr id="346295" name="Text Box 183"/>
          <p:cNvSpPr txBox="1">
            <a:spLocks noChangeArrowheads="1"/>
          </p:cNvSpPr>
          <p:nvPr/>
        </p:nvSpPr>
        <p:spPr bwMode="auto">
          <a:xfrm>
            <a:off x="6516688" y="3003550"/>
            <a:ext cx="196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000000"/>
                </a:solidFill>
              </a:rPr>
              <a:t>Undershoot –</a:t>
            </a:r>
          </a:p>
          <a:p>
            <a:r>
              <a:rPr lang="en-US" altLang="en-US" sz="1800" b="1">
                <a:solidFill>
                  <a:srgbClr val="000000"/>
                </a:solidFill>
              </a:rPr>
              <a:t>recovery of CBV</a:t>
            </a:r>
          </a:p>
        </p:txBody>
      </p:sp>
      <p:sp>
        <p:nvSpPr>
          <p:cNvPr id="346187" name="Text Box 75"/>
          <p:cNvSpPr txBox="1">
            <a:spLocks noChangeArrowheads="1"/>
          </p:cNvSpPr>
          <p:nvPr/>
        </p:nvSpPr>
        <p:spPr bwMode="auto">
          <a:xfrm rot="16200000">
            <a:off x="3636963" y="2711450"/>
            <a:ext cx="204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signal intensity</a:t>
            </a:r>
          </a:p>
        </p:txBody>
      </p:sp>
      <p:pic>
        <p:nvPicPr>
          <p:cNvPr id="346296" name="Picture 184" descr="cin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 y="6453188"/>
            <a:ext cx="360363" cy="317500"/>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5"/>
          <p:cNvSpPr>
            <a:spLocks noChangeArrowheads="1"/>
          </p:cNvSpPr>
          <p:nvPr/>
        </p:nvSpPr>
        <p:spPr bwMode="auto">
          <a:xfrm>
            <a:off x="85725" y="114300"/>
            <a:ext cx="3621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b="1" dirty="0" smtClean="0">
                <a:solidFill>
                  <a:srgbClr val="FFFFFF"/>
                </a:solidFill>
              </a:rPr>
              <a:t>Functional MRI </a:t>
            </a:r>
            <a:endParaRPr lang="en-GB" altLang="en-US" sz="3600" b="1" dirty="0">
              <a:solidFill>
                <a:srgbClr val="FFFFFF"/>
              </a:solidFill>
            </a:endParaRPr>
          </a:p>
        </p:txBody>
      </p:sp>
    </p:spTree>
    <p:custDataLst>
      <p:tags r:id="rId2"/>
    </p:custDataLst>
    <p:extLst>
      <p:ext uri="{BB962C8B-B14F-4D97-AF65-F5344CB8AC3E}">
        <p14:creationId xmlns:p14="http://schemas.microsoft.com/office/powerpoint/2010/main" val="27723470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202"/>
                                        </p:tgtEl>
                                        <p:attrNameLst>
                                          <p:attrName>style.visibility</p:attrName>
                                        </p:attrNameLst>
                                      </p:cBhvr>
                                      <p:to>
                                        <p:strVal val="visible"/>
                                      </p:to>
                                    </p:set>
                                    <p:animEffect transition="in" filter="wipe(up)">
                                      <p:cBhvr>
                                        <p:cTn id="7" dur="2000"/>
                                        <p:tgtEl>
                                          <p:spTgt spid="346202"/>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346210"/>
                                        </p:tgtEl>
                                        <p:attrNameLst>
                                          <p:attrName>style.visibility</p:attrName>
                                        </p:attrNameLst>
                                      </p:cBhvr>
                                      <p:to>
                                        <p:strVal val="visible"/>
                                      </p:to>
                                    </p:set>
                                    <p:animEffect transition="in" filter="wipe(left)">
                                      <p:cBhvr>
                                        <p:cTn id="11" dur="1000"/>
                                        <p:tgtEl>
                                          <p:spTgt spid="346210"/>
                                        </p:tgtEl>
                                      </p:cBhvr>
                                    </p:animEffect>
                                  </p:childTnLst>
                                </p:cTn>
                              </p:par>
                            </p:childTnLst>
                          </p:cTn>
                        </p:par>
                        <p:par>
                          <p:cTn id="12" fill="hold" nodeType="afterGroup">
                            <p:stCondLst>
                              <p:cond delay="3000"/>
                            </p:stCondLst>
                            <p:childTnLst>
                              <p:par>
                                <p:cTn id="13" presetID="22" presetClass="entr" presetSubtype="1" fill="hold" grpId="0" nodeType="afterEffect">
                                  <p:stCondLst>
                                    <p:cond delay="0"/>
                                  </p:stCondLst>
                                  <p:childTnLst>
                                    <p:set>
                                      <p:cBhvr>
                                        <p:cTn id="14" dur="1" fill="hold">
                                          <p:stCondLst>
                                            <p:cond delay="0"/>
                                          </p:stCondLst>
                                        </p:cTn>
                                        <p:tgtEl>
                                          <p:spTgt spid="346243"/>
                                        </p:tgtEl>
                                        <p:attrNameLst>
                                          <p:attrName>style.visibility</p:attrName>
                                        </p:attrNameLst>
                                      </p:cBhvr>
                                      <p:to>
                                        <p:strVal val="visible"/>
                                      </p:to>
                                    </p:set>
                                    <p:animEffect transition="in" filter="wipe(up)">
                                      <p:cBhvr>
                                        <p:cTn id="15" dur="2000"/>
                                        <p:tgtEl>
                                          <p:spTgt spid="346243"/>
                                        </p:tgtEl>
                                      </p:cBhvr>
                                    </p:animEffect>
                                  </p:childTnLst>
                                </p:cTn>
                              </p:par>
                            </p:childTnLst>
                          </p:cTn>
                        </p:par>
                        <p:par>
                          <p:cTn id="16" fill="hold" nodeType="afterGroup">
                            <p:stCondLst>
                              <p:cond delay="5000"/>
                            </p:stCondLst>
                            <p:childTnLst>
                              <p:par>
                                <p:cTn id="17" presetID="22" presetClass="entr" presetSubtype="8" fill="hold" nodeType="afterEffect">
                                  <p:stCondLst>
                                    <p:cond delay="0"/>
                                  </p:stCondLst>
                                  <p:childTnLst>
                                    <p:set>
                                      <p:cBhvr>
                                        <p:cTn id="18" dur="1" fill="hold">
                                          <p:stCondLst>
                                            <p:cond delay="0"/>
                                          </p:stCondLst>
                                        </p:cTn>
                                        <p:tgtEl>
                                          <p:spTgt spid="346245"/>
                                        </p:tgtEl>
                                        <p:attrNameLst>
                                          <p:attrName>style.visibility</p:attrName>
                                        </p:attrNameLst>
                                      </p:cBhvr>
                                      <p:to>
                                        <p:strVal val="visible"/>
                                      </p:to>
                                    </p:set>
                                    <p:animEffect transition="in" filter="wipe(left)">
                                      <p:cBhvr>
                                        <p:cTn id="19" dur="1000"/>
                                        <p:tgtEl>
                                          <p:spTgt spid="346245"/>
                                        </p:tgtEl>
                                      </p:cBhvr>
                                    </p:animEffect>
                                  </p:childTnLst>
                                </p:cTn>
                              </p:par>
                            </p:childTnLst>
                          </p:cTn>
                        </p:par>
                        <p:par>
                          <p:cTn id="20" fill="hold" nodeType="afterGroup">
                            <p:stCondLst>
                              <p:cond delay="6000"/>
                            </p:stCondLst>
                            <p:childTnLst>
                              <p:par>
                                <p:cTn id="21" presetID="6" presetClass="emph" presetSubtype="0" fill="hold" nodeType="afterEffect">
                                  <p:stCondLst>
                                    <p:cond delay="0"/>
                                  </p:stCondLst>
                                  <p:childTnLst>
                                    <p:animScale>
                                      <p:cBhvr>
                                        <p:cTn id="22" dur="2000" fill="hold"/>
                                        <p:tgtEl>
                                          <p:spTgt spid="346272"/>
                                        </p:tgtEl>
                                      </p:cBhvr>
                                      <p:by x="100000" y="2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6275"/>
                                        </p:tgtEl>
                                        <p:attrNameLst>
                                          <p:attrName>style.visibility</p:attrName>
                                        </p:attrNameLst>
                                      </p:cBhvr>
                                      <p:to>
                                        <p:strVal val="visible"/>
                                      </p:to>
                                    </p:set>
                                    <p:animEffect transition="in" filter="wipe(left)">
                                      <p:cBhvr>
                                        <p:cTn id="27" dur="2000"/>
                                        <p:tgtEl>
                                          <p:spTgt spid="346275"/>
                                        </p:tgtEl>
                                      </p:cBhvr>
                                    </p:animEffect>
                                  </p:childTnLst>
                                </p:cTn>
                              </p:par>
                            </p:childTnLst>
                          </p:cTn>
                        </p:par>
                        <p:par>
                          <p:cTn id="28" fill="hold" nodeType="afterGroup">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346189"/>
                                        </p:tgtEl>
                                        <p:attrNameLst>
                                          <p:attrName>style.visibility</p:attrName>
                                        </p:attrNameLst>
                                      </p:cBhvr>
                                      <p:to>
                                        <p:strVal val="visible"/>
                                      </p:to>
                                    </p:set>
                                    <p:animEffect transition="in" filter="wipe(down)">
                                      <p:cBhvr>
                                        <p:cTn id="31" dur="1000"/>
                                        <p:tgtEl>
                                          <p:spTgt spid="346189"/>
                                        </p:tgtEl>
                                      </p:cBhvr>
                                    </p:animEffect>
                                  </p:childTnLst>
                                </p:cTn>
                              </p:par>
                            </p:childTnLst>
                          </p:cTn>
                        </p:par>
                        <p:par>
                          <p:cTn id="32" fill="hold" nodeType="afterGroup">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346292"/>
                                        </p:tgtEl>
                                        <p:attrNameLst>
                                          <p:attrName>style.visibility</p:attrName>
                                        </p:attrNameLst>
                                      </p:cBhvr>
                                      <p:to>
                                        <p:strVal val="visible"/>
                                      </p:to>
                                    </p:set>
                                    <p:animEffect transition="in" filter="wipe(down)">
                                      <p:cBhvr>
                                        <p:cTn id="35" dur="2000"/>
                                        <p:tgtEl>
                                          <p:spTgt spid="346292"/>
                                        </p:tgtEl>
                                      </p:cBhvr>
                                    </p:animEffect>
                                  </p:childTnLst>
                                </p:cTn>
                              </p:par>
                            </p:childTnLst>
                          </p:cTn>
                        </p:par>
                        <p:par>
                          <p:cTn id="36" fill="hold" nodeType="afterGroup">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346294"/>
                                        </p:tgtEl>
                                        <p:attrNameLst>
                                          <p:attrName>style.visibility</p:attrName>
                                        </p:attrNameLst>
                                      </p:cBhvr>
                                      <p:to>
                                        <p:strVal val="visible"/>
                                      </p:to>
                                    </p:set>
                                    <p:animEffect transition="in" filter="fade">
                                      <p:cBhvr>
                                        <p:cTn id="39" dur="2000"/>
                                        <p:tgtEl>
                                          <p:spTgt spid="346294"/>
                                        </p:tgtEl>
                                      </p:cBhvr>
                                    </p:animEffect>
                                  </p:childTnLst>
                                </p:cTn>
                              </p:par>
                            </p:childTnLst>
                          </p:cTn>
                        </p:par>
                        <p:par>
                          <p:cTn id="40" fill="hold" nodeType="afterGroup">
                            <p:stCondLst>
                              <p:cond delay="7000"/>
                            </p:stCondLst>
                            <p:childTnLst>
                              <p:par>
                                <p:cTn id="41" presetID="22" presetClass="entr" presetSubtype="1" fill="hold" grpId="0" nodeType="afterEffect">
                                  <p:stCondLst>
                                    <p:cond delay="0"/>
                                  </p:stCondLst>
                                  <p:childTnLst>
                                    <p:set>
                                      <p:cBhvr>
                                        <p:cTn id="42" dur="1" fill="hold">
                                          <p:stCondLst>
                                            <p:cond delay="0"/>
                                          </p:stCondLst>
                                        </p:cTn>
                                        <p:tgtEl>
                                          <p:spTgt spid="346293"/>
                                        </p:tgtEl>
                                        <p:attrNameLst>
                                          <p:attrName>style.visibility</p:attrName>
                                        </p:attrNameLst>
                                      </p:cBhvr>
                                      <p:to>
                                        <p:strVal val="visible"/>
                                      </p:to>
                                    </p:set>
                                    <p:animEffect transition="in" filter="wipe(up)">
                                      <p:cBhvr>
                                        <p:cTn id="43" dur="2000"/>
                                        <p:tgtEl>
                                          <p:spTgt spid="346293"/>
                                        </p:tgtEl>
                                      </p:cBhvr>
                                    </p:animEffect>
                                  </p:childTnLst>
                                </p:cTn>
                              </p:par>
                            </p:childTnLst>
                          </p:cTn>
                        </p:par>
                        <p:par>
                          <p:cTn id="44" fill="hold" nodeType="afterGroup">
                            <p:stCondLst>
                              <p:cond delay="9000"/>
                            </p:stCondLst>
                            <p:childTnLst>
                              <p:par>
                                <p:cTn id="45" presetID="10" presetClass="entr" presetSubtype="0" fill="hold" grpId="0" nodeType="afterEffect">
                                  <p:stCondLst>
                                    <p:cond delay="0"/>
                                  </p:stCondLst>
                                  <p:childTnLst>
                                    <p:set>
                                      <p:cBhvr>
                                        <p:cTn id="46" dur="1" fill="hold">
                                          <p:stCondLst>
                                            <p:cond delay="0"/>
                                          </p:stCondLst>
                                        </p:cTn>
                                        <p:tgtEl>
                                          <p:spTgt spid="346295"/>
                                        </p:tgtEl>
                                        <p:attrNameLst>
                                          <p:attrName>style.visibility</p:attrName>
                                        </p:attrNameLst>
                                      </p:cBhvr>
                                      <p:to>
                                        <p:strVal val="visible"/>
                                      </p:to>
                                    </p:set>
                                    <p:animEffect transition="in" filter="fade">
                                      <p:cBhvr>
                                        <p:cTn id="47" dur="2000"/>
                                        <p:tgtEl>
                                          <p:spTgt spid="34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89" grpId="0" animBg="1"/>
      <p:bldP spid="346202" grpId="0" animBg="1"/>
      <p:bldP spid="346243" grpId="0" animBg="1"/>
      <p:bldP spid="346292" grpId="0" animBg="1"/>
      <p:bldP spid="346293" grpId="0" animBg="1"/>
      <p:bldP spid="346294" grpId="0"/>
      <p:bldP spid="3462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sz="half" idx="1"/>
          </p:nvPr>
        </p:nvSpPr>
        <p:spPr>
          <a:xfrm>
            <a:off x="2733901" y="760631"/>
            <a:ext cx="6235927" cy="2111602"/>
          </a:xfrm>
        </p:spPr>
        <p:txBody>
          <a:bodyPr/>
          <a:lstStyle/>
          <a:p>
            <a:pPr marL="0" indent="0">
              <a:buFontTx/>
              <a:buNone/>
            </a:pPr>
            <a:r>
              <a:rPr lang="en-GB" altLang="en-US" sz="2000" b="1" dirty="0"/>
              <a:t>PET</a:t>
            </a:r>
            <a:endParaRPr lang="en-GB" altLang="en-US" sz="2000" dirty="0"/>
          </a:p>
          <a:p>
            <a:pPr marL="620713" lvl="1" indent="-268288"/>
            <a:r>
              <a:rPr lang="en-GB" altLang="en-US" sz="2000" dirty="0"/>
              <a:t>Uses radioactive tracers</a:t>
            </a:r>
          </a:p>
          <a:p>
            <a:pPr marL="620713" lvl="1" indent="-268288"/>
            <a:r>
              <a:rPr lang="en-GB" altLang="en-US" sz="2000" dirty="0"/>
              <a:t>Low temporal and medium spatial resolution</a:t>
            </a:r>
          </a:p>
          <a:p>
            <a:pPr marL="620713" lvl="1" indent="-268288"/>
            <a:r>
              <a:rPr lang="en-GB" altLang="en-US" sz="2000" dirty="0" smtClean="0"/>
              <a:t>Measures </a:t>
            </a:r>
            <a:r>
              <a:rPr lang="en-GB" altLang="en-US" sz="2000" i="1" dirty="0"/>
              <a:t>regional cerebral blood flow </a:t>
            </a:r>
            <a:r>
              <a:rPr lang="en-GB" altLang="en-US" sz="2000" dirty="0"/>
              <a:t>(</a:t>
            </a:r>
            <a:r>
              <a:rPr lang="en-GB" altLang="en-US" sz="2000" dirty="0" err="1"/>
              <a:t>rCBF</a:t>
            </a:r>
            <a:r>
              <a:rPr lang="en-GB" altLang="en-US" sz="2000" dirty="0" smtClean="0"/>
              <a:t>)</a:t>
            </a:r>
          </a:p>
          <a:p>
            <a:pPr marL="620713" lvl="1" indent="-268288"/>
            <a:r>
              <a:rPr lang="en-GB" altLang="en-US" sz="2000" dirty="0" smtClean="0"/>
              <a:t>Many tracers can be used (not just H2O15)</a:t>
            </a:r>
            <a:endParaRPr lang="en-GB" altLang="en-US" sz="2000" dirty="0"/>
          </a:p>
        </p:txBody>
      </p:sp>
      <p:sp>
        <p:nvSpPr>
          <p:cNvPr id="348163" name="Rectangle 3"/>
          <p:cNvSpPr>
            <a:spLocks noGrp="1" noChangeArrowheads="1"/>
          </p:cNvSpPr>
          <p:nvPr>
            <p:ph type="body" sz="half" idx="2"/>
          </p:nvPr>
        </p:nvSpPr>
        <p:spPr>
          <a:xfrm>
            <a:off x="215106" y="2830286"/>
            <a:ext cx="6011523" cy="2889250"/>
          </a:xfrm>
        </p:spPr>
        <p:txBody>
          <a:bodyPr/>
          <a:lstStyle/>
          <a:p>
            <a:pPr marL="0" indent="0">
              <a:buFontTx/>
              <a:buNone/>
            </a:pPr>
            <a:r>
              <a:rPr lang="en-GB" altLang="en-US" sz="2000" b="1" dirty="0"/>
              <a:t>fMRI</a:t>
            </a:r>
            <a:endParaRPr lang="en-GB" altLang="en-US" sz="2000" dirty="0"/>
          </a:p>
          <a:p>
            <a:pPr marL="628650" lvl="1" indent="-266700"/>
            <a:r>
              <a:rPr lang="en-GB" altLang="en-US" sz="2000" dirty="0"/>
              <a:t>Magnet in high static </a:t>
            </a:r>
            <a:r>
              <a:rPr lang="en-GB" altLang="en-US" sz="2000" dirty="0" smtClean="0"/>
              <a:t>field (=safety issues)</a:t>
            </a:r>
            <a:endParaRPr lang="en-GB" altLang="en-US" sz="2000" dirty="0"/>
          </a:p>
          <a:p>
            <a:pPr marL="628650" lvl="1" indent="-266700"/>
            <a:r>
              <a:rPr lang="en-GB" altLang="en-US" sz="2000" dirty="0" smtClean="0"/>
              <a:t>Non-invasive</a:t>
            </a:r>
            <a:endParaRPr lang="en-GB" altLang="en-US" sz="2000" dirty="0"/>
          </a:p>
          <a:p>
            <a:pPr marL="628650" lvl="1" indent="-266700"/>
            <a:r>
              <a:rPr lang="en-GB" altLang="en-US" sz="2000" dirty="0"/>
              <a:t>High spatial (mm), </a:t>
            </a:r>
            <a:r>
              <a:rPr lang="en-GB" altLang="en-US" sz="2000" dirty="0" smtClean="0"/>
              <a:t>medium temporal (</a:t>
            </a:r>
            <a:r>
              <a:rPr lang="en-GB" altLang="en-US" sz="2000" dirty="0" err="1" smtClean="0"/>
              <a:t>ms</a:t>
            </a:r>
            <a:r>
              <a:rPr lang="en-GB" altLang="en-US" sz="2000" dirty="0" smtClean="0"/>
              <a:t> to s</a:t>
            </a:r>
            <a:r>
              <a:rPr lang="en-GB" altLang="en-US" sz="2000" dirty="0"/>
              <a:t>) resolution</a:t>
            </a:r>
          </a:p>
          <a:p>
            <a:pPr marL="628650" lvl="1" indent="-266700"/>
            <a:r>
              <a:rPr lang="en-GB" altLang="en-US" sz="2000" dirty="0"/>
              <a:t>Measure </a:t>
            </a:r>
            <a:r>
              <a:rPr lang="en-GB" altLang="en-US" sz="2000" i="1" dirty="0"/>
              <a:t>local blood oxygenation levels</a:t>
            </a:r>
            <a:endParaRPr lang="en-GB" altLang="en-US" sz="2000" dirty="0"/>
          </a:p>
          <a:p>
            <a:pPr marL="628650" lvl="1" indent="-266700"/>
            <a:endParaRPr lang="en-US" altLang="en-US" sz="2000" dirty="0"/>
          </a:p>
        </p:txBody>
      </p:sp>
      <p:pic>
        <p:nvPicPr>
          <p:cNvPr id="348164" name="Picture 4"/>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215106" y="1017362"/>
            <a:ext cx="2371499" cy="1578130"/>
          </a:xfrm>
          <a:noFill/>
          <a:ln/>
        </p:spPr>
      </p:pic>
      <p:pic>
        <p:nvPicPr>
          <p:cNvPr id="348165" name="Picture 5"/>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6226629" y="3124200"/>
            <a:ext cx="2493395" cy="1870751"/>
          </a:xfrm>
          <a:noFill/>
          <a:ln/>
        </p:spPr>
      </p:pic>
      <p:sp>
        <p:nvSpPr>
          <p:cNvPr id="348167" name="Rectangle 7"/>
          <p:cNvSpPr>
            <a:spLocks noChangeArrowheads="1"/>
          </p:cNvSpPr>
          <p:nvPr/>
        </p:nvSpPr>
        <p:spPr bwMode="auto">
          <a:xfrm>
            <a:off x="85725" y="114300"/>
            <a:ext cx="21595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600" dirty="0">
                <a:solidFill>
                  <a:srgbClr val="FFFFFF"/>
                </a:solidFill>
              </a:rPr>
              <a:t>Summary</a:t>
            </a:r>
            <a:endParaRPr lang="en-GB" altLang="en-US" sz="3600" i="1" dirty="0"/>
          </a:p>
        </p:txBody>
      </p:sp>
      <p:pic>
        <p:nvPicPr>
          <p:cNvPr id="348168" name="Picture 8" descr="c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6453188"/>
            <a:ext cx="360363" cy="317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0630" y="5483691"/>
            <a:ext cx="7884658" cy="707886"/>
          </a:xfrm>
          <a:prstGeom prst="rect">
            <a:avLst/>
          </a:prstGeom>
        </p:spPr>
        <p:txBody>
          <a:bodyPr wrap="square">
            <a:spAutoFit/>
          </a:bodyPr>
          <a:lstStyle/>
          <a:p>
            <a:r>
              <a:rPr lang="en-GB" altLang="en-US" sz="2000" dirty="0" smtClean="0"/>
              <a:t>Both methods </a:t>
            </a:r>
            <a:r>
              <a:rPr lang="en-GB" altLang="en-US" sz="2000" dirty="0"/>
              <a:t>measure the </a:t>
            </a:r>
            <a:r>
              <a:rPr lang="en-GB" altLang="en-US" sz="2000" i="1" dirty="0"/>
              <a:t>results </a:t>
            </a:r>
            <a:r>
              <a:rPr lang="en-GB" altLang="en-US" sz="2000" dirty="0"/>
              <a:t>of neuronal activation, rather than the neuronal signal </a:t>
            </a:r>
            <a:r>
              <a:rPr lang="en-GB" altLang="en-US" sz="2000" dirty="0" smtClean="0"/>
              <a:t>itself.</a:t>
            </a:r>
            <a:endParaRPr lang="en-GB" sz="2000" dirty="0"/>
          </a:p>
        </p:txBody>
      </p:sp>
    </p:spTree>
    <p:custDataLst>
      <p:tags r:id="rId1"/>
    </p:custDataLst>
    <p:extLst>
      <p:ext uri="{BB962C8B-B14F-4D97-AF65-F5344CB8AC3E}">
        <p14:creationId xmlns:p14="http://schemas.microsoft.com/office/powerpoint/2010/main" val="12113401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62">
                                            <p:txEl>
                                              <p:pRg st="0" end="0"/>
                                            </p:txEl>
                                          </p:spTgt>
                                        </p:tgtEl>
                                        <p:attrNameLst>
                                          <p:attrName>style.visibility</p:attrName>
                                        </p:attrNameLst>
                                      </p:cBhvr>
                                      <p:to>
                                        <p:strVal val="visible"/>
                                      </p:to>
                                    </p:set>
                                    <p:animEffect transition="in" filter="fade">
                                      <p:cBhvr>
                                        <p:cTn id="7" dur="2000"/>
                                        <p:tgtEl>
                                          <p:spTgt spid="34816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62">
                                            <p:txEl>
                                              <p:pRg st="1" end="1"/>
                                            </p:txEl>
                                          </p:spTgt>
                                        </p:tgtEl>
                                        <p:attrNameLst>
                                          <p:attrName>style.visibility</p:attrName>
                                        </p:attrNameLst>
                                      </p:cBhvr>
                                      <p:to>
                                        <p:strVal val="visible"/>
                                      </p:to>
                                    </p:set>
                                    <p:animEffect transition="in" filter="fade">
                                      <p:cBhvr>
                                        <p:cTn id="10" dur="2000"/>
                                        <p:tgtEl>
                                          <p:spTgt spid="34816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62">
                                            <p:txEl>
                                              <p:pRg st="2" end="2"/>
                                            </p:txEl>
                                          </p:spTgt>
                                        </p:tgtEl>
                                        <p:attrNameLst>
                                          <p:attrName>style.visibility</p:attrName>
                                        </p:attrNameLst>
                                      </p:cBhvr>
                                      <p:to>
                                        <p:strVal val="visible"/>
                                      </p:to>
                                    </p:set>
                                    <p:animEffect transition="in" filter="fade">
                                      <p:cBhvr>
                                        <p:cTn id="13" dur="2000"/>
                                        <p:tgtEl>
                                          <p:spTgt spid="34816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162">
                                            <p:txEl>
                                              <p:pRg st="3" end="3"/>
                                            </p:txEl>
                                          </p:spTgt>
                                        </p:tgtEl>
                                        <p:attrNameLst>
                                          <p:attrName>style.visibility</p:attrName>
                                        </p:attrNameLst>
                                      </p:cBhvr>
                                      <p:to>
                                        <p:strVal val="visible"/>
                                      </p:to>
                                    </p:set>
                                    <p:animEffect transition="in" filter="fade">
                                      <p:cBhvr>
                                        <p:cTn id="16" dur="2000"/>
                                        <p:tgtEl>
                                          <p:spTgt spid="34816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162">
                                            <p:txEl>
                                              <p:pRg st="4" end="4"/>
                                            </p:txEl>
                                          </p:spTgt>
                                        </p:tgtEl>
                                        <p:attrNameLst>
                                          <p:attrName>style.visibility</p:attrName>
                                        </p:attrNameLst>
                                      </p:cBhvr>
                                      <p:to>
                                        <p:strVal val="visible"/>
                                      </p:to>
                                    </p:set>
                                    <p:animEffect transition="in" filter="fade">
                                      <p:cBhvr>
                                        <p:cTn id="19" dur="2000"/>
                                        <p:tgtEl>
                                          <p:spTgt spid="3481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48164"/>
                                        </p:tgtEl>
                                        <p:attrNameLst>
                                          <p:attrName>style.visibility</p:attrName>
                                        </p:attrNameLst>
                                      </p:cBhvr>
                                      <p:to>
                                        <p:strVal val="visible"/>
                                      </p:to>
                                    </p:set>
                                    <p:animEffect transition="in" filter="fade">
                                      <p:cBhvr>
                                        <p:cTn id="22" dur="2000"/>
                                        <p:tgtEl>
                                          <p:spTgt spid="348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163">
                                            <p:txEl>
                                              <p:pRg st="0" end="0"/>
                                            </p:txEl>
                                          </p:spTgt>
                                        </p:tgtEl>
                                        <p:attrNameLst>
                                          <p:attrName>style.visibility</p:attrName>
                                        </p:attrNameLst>
                                      </p:cBhvr>
                                      <p:to>
                                        <p:strVal val="visible"/>
                                      </p:to>
                                    </p:set>
                                    <p:animEffect transition="in" filter="fade">
                                      <p:cBhvr>
                                        <p:cTn id="27" dur="2000"/>
                                        <p:tgtEl>
                                          <p:spTgt spid="34816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63">
                                            <p:txEl>
                                              <p:pRg st="1" end="1"/>
                                            </p:txEl>
                                          </p:spTgt>
                                        </p:tgtEl>
                                        <p:attrNameLst>
                                          <p:attrName>style.visibility</p:attrName>
                                        </p:attrNameLst>
                                      </p:cBhvr>
                                      <p:to>
                                        <p:strVal val="visible"/>
                                      </p:to>
                                    </p:set>
                                    <p:animEffect transition="in" filter="fade">
                                      <p:cBhvr>
                                        <p:cTn id="30" dur="2000"/>
                                        <p:tgtEl>
                                          <p:spTgt spid="34816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8163">
                                            <p:txEl>
                                              <p:pRg st="2" end="2"/>
                                            </p:txEl>
                                          </p:spTgt>
                                        </p:tgtEl>
                                        <p:attrNameLst>
                                          <p:attrName>style.visibility</p:attrName>
                                        </p:attrNameLst>
                                      </p:cBhvr>
                                      <p:to>
                                        <p:strVal val="visible"/>
                                      </p:to>
                                    </p:set>
                                    <p:animEffect transition="in" filter="fade">
                                      <p:cBhvr>
                                        <p:cTn id="33" dur="2000"/>
                                        <p:tgtEl>
                                          <p:spTgt spid="34816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8163">
                                            <p:txEl>
                                              <p:pRg st="3" end="3"/>
                                            </p:txEl>
                                          </p:spTgt>
                                        </p:tgtEl>
                                        <p:attrNameLst>
                                          <p:attrName>style.visibility</p:attrName>
                                        </p:attrNameLst>
                                      </p:cBhvr>
                                      <p:to>
                                        <p:strVal val="visible"/>
                                      </p:to>
                                    </p:set>
                                    <p:animEffect transition="in" filter="fade">
                                      <p:cBhvr>
                                        <p:cTn id="36" dur="2000"/>
                                        <p:tgtEl>
                                          <p:spTgt spid="34816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8163">
                                            <p:txEl>
                                              <p:pRg st="4" end="4"/>
                                            </p:txEl>
                                          </p:spTgt>
                                        </p:tgtEl>
                                        <p:attrNameLst>
                                          <p:attrName>style.visibility</p:attrName>
                                        </p:attrNameLst>
                                      </p:cBhvr>
                                      <p:to>
                                        <p:strVal val="visible"/>
                                      </p:to>
                                    </p:set>
                                    <p:animEffect transition="in" filter="fade">
                                      <p:cBhvr>
                                        <p:cTn id="39" dur="2000"/>
                                        <p:tgtEl>
                                          <p:spTgt spid="348163">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48165"/>
                                        </p:tgtEl>
                                        <p:attrNameLst>
                                          <p:attrName>style.visibility</p:attrName>
                                        </p:attrNameLst>
                                      </p:cBhvr>
                                      <p:to>
                                        <p:strVal val="visible"/>
                                      </p:to>
                                    </p:set>
                                    <p:animEffect transition="in" filter="fade">
                                      <p:cBhvr>
                                        <p:cTn id="42" dur="2000"/>
                                        <p:tgtEl>
                                          <p:spTgt spid="34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build="p"/>
      <p:bldP spid="34816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ags/tag2.xml><?xml version="1.0" encoding="utf-8"?>
<p:tagLst xmlns:a="http://schemas.openxmlformats.org/drawingml/2006/main" xmlns:r="http://schemas.openxmlformats.org/officeDocument/2006/relationships" xmlns:p="http://schemas.openxmlformats.org/presentationml/2006/main">
  <p:tag name="PPSNARRATION" val="10,-2068670485,\\DCNSKULL\vol1\trialdev\elearning\MSc Course\MSc Tutorial Workspace\4_Ross\Techniques &amp; Physics\Functional Imaging Basics - David McGonigle (Author)\081103-Lecture2.ppc"/>
</p:tagLst>
</file>

<file path=ppt/tags/tag3.xml><?xml version="1.0" encoding="utf-8"?>
<p:tagLst xmlns:a="http://schemas.openxmlformats.org/drawingml/2006/main" xmlns:r="http://schemas.openxmlformats.org/officeDocument/2006/relationships" xmlns:p="http://schemas.openxmlformats.org/presentationml/2006/main">
  <p:tag name="PPSNARRATION" val="11,-2068670485,\\DCNSKULL\vol1\trialdev\elearning\MSc Course\MSc Tutorial Workspace\4_Ross\Techniques &amp; Physics\Functional Imaging Basics - David McGonigle (Author)\081103-Lecture2.ppc"/>
</p:tagLst>
</file>

<file path=ppt/tags/tag4.xml><?xml version="1.0" encoding="utf-8"?>
<p:tagLst xmlns:a="http://schemas.openxmlformats.org/drawingml/2006/main" xmlns:r="http://schemas.openxmlformats.org/officeDocument/2006/relationships" xmlns:p="http://schemas.openxmlformats.org/presentationml/2006/main">
  <p:tag name="PPSNARRATION" val="12,-2068670485,\\DCNSKULL\vol1\trialdev\elearning\MSc Course\MSc Tutorial Workspace\4_Ross\Techniques &amp; Physics\Functional Imaging Basics - David McGonigle (Author)\081103-Lecture2.ppc"/>
</p:tagLst>
</file>

<file path=ppt/tags/tag5.xml><?xml version="1.0" encoding="utf-8"?>
<p:tagLst xmlns:a="http://schemas.openxmlformats.org/drawingml/2006/main" xmlns:r="http://schemas.openxmlformats.org/officeDocument/2006/relationships" xmlns:p="http://schemas.openxmlformats.org/presentationml/2006/main">
  <p:tag name="PPSNARRATION" val="14,-2068670485,\\DCNSKULL\vol1\trialdev\elearning\MSc Course\MSc Tutorial Workspace\4_Ross\Techniques &amp; Physics\Functional Imaging Basics - David McGonigle (Author)\081103-Lecture2.ppc"/>
</p:tagLst>
</file>

<file path=ppt/theme/theme1.xml><?xml version="1.0" encoding="utf-8"?>
<a:theme xmlns:a="http://schemas.openxmlformats.org/drawingml/2006/main" name="UofE Powerpoint template v1">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99FF"/>
      </a:hlink>
      <a:folHlink>
        <a:srgbClr val="A5A5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UofE Powerpoint template v1.pot</Template>
  <TotalTime>7578</TotalTime>
  <Words>2206</Words>
  <Application>Microsoft Office PowerPoint</Application>
  <PresentationFormat>On-screen Show (4:3)</PresentationFormat>
  <Paragraphs>235</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UofE Powerpoint template v1</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 </vt:lpstr>
      <vt:lpstr>PowerPoint Presentation</vt:lpstr>
      <vt:lpstr>Module Resources: Imaging Basics</vt:lpstr>
      <vt:lpstr>Learning Activities: Imaging Basics</vt:lpstr>
      <vt:lpstr>Learning Activities: Imaging Basics</vt:lpstr>
      <vt:lpstr>Learning Activities: Imaging Basics</vt:lpstr>
      <vt:lpstr>Learning Activities: Imaging Basics</vt:lpstr>
      <vt:lpstr>Learning Activities: Imaging Basics</vt:lpstr>
      <vt:lpstr>Learning Activities: Imaging Basics</vt:lpstr>
      <vt:lpstr>Learning Activities: Imaging Basics</vt:lpstr>
      <vt:lpstr>Learning Activities: Imaging Basics</vt:lpstr>
      <vt:lpstr>PowerPoint Presentation</vt:lpstr>
    </vt:vector>
  </TitlesOfParts>
  <Company>The University of Edinburgh</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Edinburgh</dc:title>
  <dc:subject>Presentation template blue theme</dc:subject>
  <dc:creator>Steven Ross</dc:creator>
  <dc:description>Beta version, feedback welcome:_x000d_steven.ross@ed.ac.uk</dc:description>
  <cp:lastModifiedBy>cyril</cp:lastModifiedBy>
  <cp:revision>90</cp:revision>
  <dcterms:created xsi:type="dcterms:W3CDTF">2010-08-04T10:04:31Z</dcterms:created>
  <dcterms:modified xsi:type="dcterms:W3CDTF">2015-08-31T10:53:48Z</dcterms:modified>
</cp:coreProperties>
</file>