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313" r:id="rId2"/>
    <p:sldId id="312" r:id="rId3"/>
    <p:sldId id="314" r:id="rId4"/>
    <p:sldId id="315" r:id="rId5"/>
    <p:sldId id="387" r:id="rId6"/>
    <p:sldId id="400" r:id="rId7"/>
    <p:sldId id="401" r:id="rId8"/>
    <p:sldId id="402" r:id="rId9"/>
    <p:sldId id="403" r:id="rId10"/>
    <p:sldId id="357" r:id="rId11"/>
    <p:sldId id="356" r:id="rId12"/>
    <p:sldId id="358" r:id="rId13"/>
    <p:sldId id="404" r:id="rId14"/>
    <p:sldId id="396" r:id="rId15"/>
    <p:sldId id="405" r:id="rId16"/>
    <p:sldId id="365" r:id="rId17"/>
    <p:sldId id="406" r:id="rId18"/>
    <p:sldId id="363" r:id="rId19"/>
    <p:sldId id="409" r:id="rId20"/>
    <p:sldId id="407" r:id="rId21"/>
    <p:sldId id="408" r:id="rId22"/>
    <p:sldId id="385"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F"/>
    <a:srgbClr val="1A2A69"/>
    <a:srgbClr val="F6F7E7"/>
    <a:srgbClr val="F3F4E4"/>
    <a:srgbClr val="12937E"/>
    <a:srgbClr val="909304"/>
    <a:srgbClr val="1C98D5"/>
    <a:srgbClr val="D4FF28"/>
    <a:srgbClr val="DE3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84615" autoAdjust="0"/>
  </p:normalViewPr>
  <p:slideViewPr>
    <p:cSldViewPr snapToGrid="0" snapToObjects="1">
      <p:cViewPr>
        <p:scale>
          <a:sx n="88" d="100"/>
          <a:sy n="88" d="100"/>
        </p:scale>
        <p:origin x="-684" y="-186"/>
      </p:cViewPr>
      <p:guideLst>
        <p:guide orient="horz" pos="2160"/>
        <p:guide pos="2880"/>
      </p:guideLst>
    </p:cSldViewPr>
  </p:slideViewPr>
  <p:outlineViewPr>
    <p:cViewPr>
      <p:scale>
        <a:sx n="33" d="100"/>
        <a:sy n="33" d="100"/>
      </p:scale>
      <p:origin x="0" y="1093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8CDA860-BF36-4CF7-AD07-9782675AECF0}" type="datetime1">
              <a:rPr lang="en-US"/>
              <a:pPr/>
              <a:t>9/9/2015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a:t>© The University of Edinburgh</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F39CCE-2219-43B7-B467-9F9CBA42BD2D}" type="slidenum">
              <a:rPr lang="en-US"/>
              <a:pPr/>
              <a:t>‹#›</a:t>
            </a:fld>
            <a:endParaRPr lang="en-US"/>
          </a:p>
        </p:txBody>
      </p:sp>
    </p:spTree>
    <p:extLst>
      <p:ext uri="{BB962C8B-B14F-4D97-AF65-F5344CB8AC3E}">
        <p14:creationId xmlns:p14="http://schemas.microsoft.com/office/powerpoint/2010/main" val="162619900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B927E60-04AD-4A7B-BF7A-CD89556A3E6E}" type="datetime1">
              <a:rPr lang="en-US"/>
              <a:pPr/>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a:t>© The University of Edinburgh</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CF3D30-D03E-4A2D-A103-350296EB2AC1}" type="slidenum">
              <a:rPr lang="en-US"/>
              <a:pPr/>
              <a:t>‹#›</a:t>
            </a:fld>
            <a:endParaRPr lang="en-US"/>
          </a:p>
        </p:txBody>
      </p:sp>
    </p:spTree>
    <p:extLst>
      <p:ext uri="{BB962C8B-B14F-4D97-AF65-F5344CB8AC3E}">
        <p14:creationId xmlns:p14="http://schemas.microsoft.com/office/powerpoint/2010/main" val="4092663374"/>
      </p:ext>
    </p:extLst>
  </p:cSld>
  <p:clrMap bg1="lt1" tx1="dk1" bg2="lt2" tx2="dk2" accent1="accent1" accent2="accent2" accent3="accent3" accent4="accent4" accent5="accent5" accent6="accent6" hlink="hlink" folHlink="folHlink"/>
  <p:hf sldNum="0"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44054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slides that</a:t>
            </a:r>
            <a:r>
              <a:rPr lang="en-GB" baseline="0" dirty="0" smtClean="0"/>
              <a:t> follow are further examples that you can adapt</a:t>
            </a:r>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128770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a:solidFill>
                  <a:prstClr val="black"/>
                </a:solidFill>
              </a:rPr>
              <a:t>© The University of Edinburgh</a:t>
            </a:r>
          </a:p>
        </p:txBody>
      </p:sp>
    </p:spTree>
    <p:extLst>
      <p:ext uri="{BB962C8B-B14F-4D97-AF65-F5344CB8AC3E}">
        <p14:creationId xmlns:p14="http://schemas.microsoft.com/office/powerpoint/2010/main" val="44054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96753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96753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GB" b="1" dirty="0" smtClean="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521117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sz="1200" kern="1200" dirty="0" smtClean="0">
                <a:solidFill>
                  <a:schemeClr val="tx1"/>
                </a:solidFill>
                <a:latin typeface="+mn-lt"/>
                <a:ea typeface="ＭＳ Ｐゴシック" charset="-128"/>
                <a:cs typeface="ＭＳ Ｐゴシック" charset="-128"/>
              </a:rPr>
              <a:t>Official </a:t>
            </a:r>
            <a:r>
              <a:rPr lang="en-US" sz="1200" b="1" kern="1200" dirty="0" err="1" smtClean="0">
                <a:solidFill>
                  <a:schemeClr val="tx1"/>
                </a:solidFill>
                <a:latin typeface="+mn-lt"/>
                <a:ea typeface="ＭＳ Ｐゴシック" charset="-128"/>
                <a:cs typeface="ＭＳ Ｐゴシック" charset="-128"/>
              </a:rPr>
              <a:t>UoE</a:t>
            </a:r>
            <a:r>
              <a:rPr lang="en-US" sz="1200" kern="1200" dirty="0" smtClean="0">
                <a:solidFill>
                  <a:schemeClr val="tx1"/>
                </a:solidFill>
                <a:latin typeface="+mn-lt"/>
                <a:ea typeface="ＭＳ Ｐゴシック" charset="-128"/>
                <a:cs typeface="ＭＳ Ｐゴシック" charset="-128"/>
              </a:rPr>
              <a:t> pre-title</a:t>
            </a:r>
            <a:r>
              <a:rPr lang="en-US" sz="1200" kern="1200" baseline="0" dirty="0" smtClean="0">
                <a:solidFill>
                  <a:schemeClr val="tx1"/>
                </a:solidFill>
                <a:latin typeface="+mn-lt"/>
                <a:ea typeface="ＭＳ Ｐゴシック" charset="-128"/>
                <a:cs typeface="ＭＳ Ｐゴシック" charset="-128"/>
              </a:rPr>
              <a:t> slide – must go first + last in presentation</a:t>
            </a:r>
            <a:endParaRPr lang="en-US" sz="1200" kern="1200" dirty="0" smtClean="0">
              <a:solidFill>
                <a:schemeClr val="tx1"/>
              </a:solidFill>
              <a:latin typeface="+mn-lt"/>
              <a:ea typeface="ＭＳ Ｐゴシック" charset="-128"/>
              <a:cs typeface="ＭＳ Ｐゴシック" charset="-128"/>
            </a:endParaRPr>
          </a:p>
        </p:txBody>
      </p:sp>
      <p:sp>
        <p:nvSpPr>
          <p:cNvPr id="4" name="Footer Placeholder 3"/>
          <p:cNvSpPr>
            <a:spLocks noGrp="1"/>
          </p:cNvSpPr>
          <p:nvPr>
            <p:ph type="ftr" sz="quarter" idx="10"/>
          </p:nvPr>
        </p:nvSpPr>
        <p:spPr/>
        <p:txBody>
          <a:bodyPr/>
          <a:lstStyle/>
          <a:p>
            <a:r>
              <a:rPr lang="en-US">
                <a:solidFill>
                  <a:prstClr val="black"/>
                </a:solidFill>
              </a:rPr>
              <a:t>© The University of Edinburgh</a:t>
            </a:r>
          </a:p>
        </p:txBody>
      </p:sp>
    </p:spTree>
    <p:extLst>
      <p:ext uri="{BB962C8B-B14F-4D97-AF65-F5344CB8AC3E}">
        <p14:creationId xmlns:p14="http://schemas.microsoft.com/office/powerpoint/2010/main" val="4405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Footer Placeholder 3"/>
          <p:cNvSpPr>
            <a:spLocks noGrp="1"/>
          </p:cNvSpPr>
          <p:nvPr>
            <p:ph type="ftr" sz="quarter" idx="10"/>
          </p:nvPr>
        </p:nvSpPr>
        <p:spPr/>
        <p:txBody>
          <a:bodyPr/>
          <a:lstStyle/>
          <a:p>
            <a:r>
              <a:rPr lang="en-US" smtClean="0"/>
              <a:t>© The University of Edinburgh</a:t>
            </a:r>
            <a:endParaRPr lang="en-US"/>
          </a:p>
        </p:txBody>
      </p:sp>
    </p:spTree>
    <p:extLst>
      <p:ext uri="{BB962C8B-B14F-4D97-AF65-F5344CB8AC3E}">
        <p14:creationId xmlns:p14="http://schemas.microsoft.com/office/powerpoint/2010/main" val="244202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5</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GB"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6</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GB"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7</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GB"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8</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GB"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EDA0A-ADE7-4767-B358-84FB9C3C960E}" type="slidenum">
              <a:rPr lang="en-US" altLang="en-US"/>
              <a:pPr/>
              <a:t>9</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lgn="ctr">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lvl1pPr>
              <a:defRPr>
                <a:cs typeface="Arial" charset="0"/>
              </a:defRPr>
            </a:lvl1pPr>
          </a:lstStyle>
          <a:p>
            <a:fld id="{AD0F0A04-0EF8-4458-9969-662BB20DAB54}" type="datetime1">
              <a:rPr lang="en-US"/>
              <a:pPr/>
              <a:t>9/9/2015</a:t>
            </a:fld>
            <a:endParaRPr lang="en-US"/>
          </a:p>
        </p:txBody>
      </p:sp>
      <p:sp>
        <p:nvSpPr>
          <p:cNvPr id="5" name="Footer Placeholder 4"/>
          <p:cNvSpPr>
            <a:spLocks noGrp="1"/>
          </p:cNvSpPr>
          <p:nvPr>
            <p:ph type="ftr" sz="quarter" idx="11"/>
          </p:nvPr>
        </p:nvSpPr>
        <p:spPr/>
        <p:txBody>
          <a:bodyPr/>
          <a:lstStyle>
            <a:lvl1pPr>
              <a:defRPr>
                <a:latin typeface="Arial"/>
                <a:cs typeface="Aria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CD331C2-BB45-40D3-A0D5-E3555618DB3E}" type="slidenum">
              <a:rPr lang="en-US"/>
              <a:pPr/>
              <a:t>‹#›</a:t>
            </a:fld>
            <a:endParaRPr lang="en-US"/>
          </a:p>
        </p:txBody>
      </p:sp>
    </p:spTree>
    <p:extLst>
      <p:ext uri="{BB962C8B-B14F-4D97-AF65-F5344CB8AC3E}">
        <p14:creationId xmlns:p14="http://schemas.microsoft.com/office/powerpoint/2010/main" val="118025542"/>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436F85D9-5411-4767-AD49-C503A4D9D749}" type="datetime1">
              <a:rPr lang="en-US"/>
              <a:pPr/>
              <a:t>9/9/2015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07541E-C0DD-45E3-AC7C-4E444C9CFCBF}" type="slidenum">
              <a:rPr lang="en-US"/>
              <a:pPr/>
              <a:t>‹#›</a:t>
            </a:fld>
            <a:endParaRPr lang="en-US"/>
          </a:p>
        </p:txBody>
      </p:sp>
    </p:spTree>
    <p:extLst>
      <p:ext uri="{BB962C8B-B14F-4D97-AF65-F5344CB8AC3E}">
        <p14:creationId xmlns:p14="http://schemas.microsoft.com/office/powerpoint/2010/main" val="2314977322"/>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lvl1pPr algn="l">
              <a:defRPr/>
            </a:lvl1pPr>
          </a:lstStyle>
          <a:p>
            <a:r>
              <a:rPr lang="en-GB" dirty="0"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781D4F-2FBF-4909-BFBA-C4D4B5977497}" type="datetime1">
              <a:rPr lang="en-US"/>
              <a:pPr/>
              <a:t>9/9/2015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461A01-16D9-4339-A197-06E3B5A15357}" type="slidenum">
              <a:rPr lang="en-US"/>
              <a:pPr/>
              <a:t>‹#›</a:t>
            </a:fld>
            <a:endParaRPr lang="en-US"/>
          </a:p>
        </p:txBody>
      </p:sp>
    </p:spTree>
    <p:extLst>
      <p:ext uri="{BB962C8B-B14F-4D97-AF65-F5344CB8AC3E}">
        <p14:creationId xmlns:p14="http://schemas.microsoft.com/office/powerpoint/2010/main" val="291730373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lIns="86400" rIns="86400"/>
          <a:lstStyle>
            <a:lvl1pPr marL="0" indent="0" algn="l">
              <a:defRPr/>
            </a:lvl1pPr>
          </a:lstStyle>
          <a:p>
            <a:r>
              <a:rPr lang="en-GB" dirty="0" smtClean="0"/>
              <a:t>Click to edit Master title style</a:t>
            </a:r>
            <a:endParaRPr lang="en-US" dirty="0"/>
          </a:p>
        </p:txBody>
      </p:sp>
      <p:sp>
        <p:nvSpPr>
          <p:cNvPr id="3" name="Content Placeholder 2"/>
          <p:cNvSpPr>
            <a:spLocks noGrp="1"/>
          </p:cNvSpPr>
          <p:nvPr>
            <p:ph idx="1"/>
          </p:nvPr>
        </p:nvSpPr>
        <p:spPr>
          <a:noFill/>
        </p:spPr>
        <p:txBody>
          <a:bodyPr lIns="100800" rIns="100800"/>
          <a:lstStyle>
            <a:lvl1pPr>
              <a:defRPr sz="2000"/>
            </a:lvl1pPr>
            <a:lvl2pPr marL="742950" indent="-285750">
              <a:buSzPct val="75000"/>
              <a:buFont typeface="Courier New" pitchFamily="49" charset="0"/>
              <a:buChar char="o"/>
              <a:defRPr sz="1800"/>
            </a:lvl2pPr>
            <a:lvl3pPr>
              <a:defRPr sz="1600"/>
            </a:lvl3pPr>
            <a:lvl4pPr>
              <a:defRPr sz="1400"/>
            </a:lvl4pPr>
            <a:lvl5pPr>
              <a:defRPr sz="14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0083D440-75C8-4C08-AB31-D70E5FB84E66}" type="datetime1">
              <a:rPr lang="en-US"/>
              <a:pPr/>
              <a:t>9/9/2015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43795C-CC49-4792-B17F-1D393B4A85FA}" type="slidenum">
              <a:rPr lang="en-US"/>
              <a:pPr/>
              <a:t>‹#›</a:t>
            </a:fld>
            <a:endParaRPr lang="en-US"/>
          </a:p>
        </p:txBody>
      </p:sp>
    </p:spTree>
    <p:extLst>
      <p:ext uri="{BB962C8B-B14F-4D97-AF65-F5344CB8AC3E}">
        <p14:creationId xmlns:p14="http://schemas.microsoft.com/office/powerpoint/2010/main" val="1080356313"/>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890EC35C-F9E7-40C1-9F34-0888EB6DBCB9}" type="datetime1">
              <a:rPr lang="en-US"/>
              <a:pPr/>
              <a:t>9/9/2015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CA0CC7D-289F-48E6-857D-D4C6D3275C0D}" type="slidenum">
              <a:rPr lang="en-US"/>
              <a:pPr/>
              <a:t>‹#›</a:t>
            </a:fld>
            <a:endParaRPr lang="en-US"/>
          </a:p>
        </p:txBody>
      </p:sp>
    </p:spTree>
    <p:extLst>
      <p:ext uri="{BB962C8B-B14F-4D97-AF65-F5344CB8AC3E}">
        <p14:creationId xmlns:p14="http://schemas.microsoft.com/office/powerpoint/2010/main" val="344761468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A8107CE-107F-47F3-ABF7-C023524E43AF}" type="datetime1">
              <a:rPr lang="en-US"/>
              <a:pPr/>
              <a:t>9/9/2015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D8C12DB-A896-4D1A-9687-E0EA856B3725}" type="slidenum">
              <a:rPr lang="en-US"/>
              <a:pPr/>
              <a:t>‹#›</a:t>
            </a:fld>
            <a:endParaRPr lang="en-US"/>
          </a:p>
        </p:txBody>
      </p:sp>
    </p:spTree>
    <p:extLst>
      <p:ext uri="{BB962C8B-B14F-4D97-AF65-F5344CB8AC3E}">
        <p14:creationId xmlns:p14="http://schemas.microsoft.com/office/powerpoint/2010/main" val="3445548770"/>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A90F9557-430F-40FB-A22B-663EF6FD6417}" type="datetime1">
              <a:rPr lang="en-US"/>
              <a:pPr/>
              <a:t>9/9/2015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4282912-E607-43C5-8EC5-F734EC2120C5}" type="slidenum">
              <a:rPr lang="en-US"/>
              <a:pPr/>
              <a:t>‹#›</a:t>
            </a:fld>
            <a:endParaRPr lang="en-US"/>
          </a:p>
        </p:txBody>
      </p:sp>
    </p:spTree>
    <p:extLst>
      <p:ext uri="{BB962C8B-B14F-4D97-AF65-F5344CB8AC3E}">
        <p14:creationId xmlns:p14="http://schemas.microsoft.com/office/powerpoint/2010/main" val="419557991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0A55908F-E910-4F14-9752-8451B8FEA11E}" type="datetime1">
              <a:rPr lang="en-US"/>
              <a:pPr/>
              <a:t>9/9/2015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DA1B448-528D-48C4-B9D6-EC75326AEDB3}" type="slidenum">
              <a:rPr lang="en-US"/>
              <a:pPr/>
              <a:t>‹#›</a:t>
            </a:fld>
            <a:endParaRPr lang="en-US"/>
          </a:p>
        </p:txBody>
      </p:sp>
    </p:spTree>
    <p:extLst>
      <p:ext uri="{BB962C8B-B14F-4D97-AF65-F5344CB8AC3E}">
        <p14:creationId xmlns:p14="http://schemas.microsoft.com/office/powerpoint/2010/main" val="350563011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4A23A89-A2E2-433A-A8D8-F90FD57FE1EE}" type="datetime1">
              <a:rPr lang="en-US"/>
              <a:pPr/>
              <a:t>9/9/2015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8F2D546-B52B-4C0F-9BCC-4CE47722E4A4}" type="slidenum">
              <a:rPr lang="en-US"/>
              <a:pPr/>
              <a:t>‹#›</a:t>
            </a:fld>
            <a:endParaRPr lang="en-US"/>
          </a:p>
        </p:txBody>
      </p:sp>
    </p:spTree>
    <p:extLst>
      <p:ext uri="{BB962C8B-B14F-4D97-AF65-F5344CB8AC3E}">
        <p14:creationId xmlns:p14="http://schemas.microsoft.com/office/powerpoint/2010/main" val="171826900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B2E0A80-F832-4AC4-83D1-AE722FB2A047}" type="datetime1">
              <a:rPr lang="en-US"/>
              <a:pPr/>
              <a:t>9/9/2015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425FB13-4685-497B-9B08-4584AA113AB6}" type="slidenum">
              <a:rPr lang="en-US"/>
              <a:pPr/>
              <a:t>‹#›</a:t>
            </a:fld>
            <a:endParaRPr lang="en-US"/>
          </a:p>
        </p:txBody>
      </p:sp>
    </p:spTree>
    <p:extLst>
      <p:ext uri="{BB962C8B-B14F-4D97-AF65-F5344CB8AC3E}">
        <p14:creationId xmlns:p14="http://schemas.microsoft.com/office/powerpoint/2010/main" val="3160121870"/>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853AE06-A817-4505-B960-0FA02C96030D}" type="datetime1">
              <a:rPr lang="en-US"/>
              <a:pPr/>
              <a:t>9/9/2015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4D6B4FE-CB84-4676-885B-C58839DB2CCA}" type="slidenum">
              <a:rPr lang="en-US"/>
              <a:pPr/>
              <a:t>‹#›</a:t>
            </a:fld>
            <a:endParaRPr lang="en-US"/>
          </a:p>
        </p:txBody>
      </p:sp>
    </p:spTree>
    <p:extLst>
      <p:ext uri="{BB962C8B-B14F-4D97-AF65-F5344CB8AC3E}">
        <p14:creationId xmlns:p14="http://schemas.microsoft.com/office/powerpoint/2010/main" val="1530366857"/>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23845"/>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GB" dirty="0" smtClean="0"/>
              <a:t>Click to edit Master title style</a:t>
            </a:r>
            <a:endParaRPr lang="en-US" dirty="0" smtClean="0"/>
          </a:p>
        </p:txBody>
      </p:sp>
      <p:sp>
        <p:nvSpPr>
          <p:cNvPr id="1027" name="Text Placeholder 2"/>
          <p:cNvSpPr>
            <a:spLocks noGrp="1"/>
          </p:cNvSpPr>
          <p:nvPr>
            <p:ph type="body" idx="1"/>
          </p:nvPr>
        </p:nvSpPr>
        <p:spPr bwMode="auto">
          <a:xfrm>
            <a:off x="457200" y="1177160"/>
            <a:ext cx="8229600" cy="4949004"/>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475B7BD0-AA37-49EF-8D9F-B957C827007F}" type="datetime1">
              <a:rPr lang="en-US"/>
              <a:pPr/>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528C2A4E-F2E8-4442-9A5F-B7DFFC5F1ECA}"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spd="med">
    <p:fade/>
  </p:transition>
  <p:timing>
    <p:tnLst>
      <p:par>
        <p:cTn id="1" dur="indefinite" restart="never" nodeType="tmRoot"/>
      </p:par>
    </p:tnLst>
  </p:timing>
  <p:hf sldNum="0" hdr="0" ftr="0" dt="0"/>
  <p:txStyles>
    <p:titleStyle>
      <a:lvl1pPr algn="l" defTabSz="457200" rtl="0" eaLnBrk="0" fontAlgn="base" hangingPunct="0">
        <a:spcBef>
          <a:spcPct val="0"/>
        </a:spcBef>
        <a:spcAft>
          <a:spcPct val="0"/>
        </a:spcAft>
        <a:defRPr sz="3600" b="0" kern="1200">
          <a:solidFill>
            <a:schemeClr val="tx1"/>
          </a:solidFill>
          <a:latin typeface="+mj-lt"/>
          <a:ea typeface="ＭＳ Ｐゴシック" charset="-128"/>
          <a:cs typeface="Arial Bold"/>
        </a:defRPr>
      </a:lvl1pPr>
      <a:lvl2pPr algn="ctr" defTabSz="457200" rtl="0" eaLnBrk="0" fontAlgn="base" hangingPunct="0">
        <a:spcBef>
          <a:spcPct val="0"/>
        </a:spcBef>
        <a:spcAft>
          <a:spcPct val="0"/>
        </a:spcAft>
        <a:defRPr sz="4400">
          <a:solidFill>
            <a:schemeClr val="tx1"/>
          </a:solidFill>
          <a:latin typeface="Arial Bold" charset="0"/>
          <a:ea typeface="ＭＳ Ｐゴシック" charset="-128"/>
        </a:defRPr>
      </a:lvl2pPr>
      <a:lvl3pPr algn="ctr" defTabSz="457200" rtl="0" eaLnBrk="0" fontAlgn="base" hangingPunct="0">
        <a:spcBef>
          <a:spcPct val="0"/>
        </a:spcBef>
        <a:spcAft>
          <a:spcPct val="0"/>
        </a:spcAft>
        <a:defRPr sz="4400">
          <a:solidFill>
            <a:schemeClr val="tx1"/>
          </a:solidFill>
          <a:latin typeface="Arial Bold" charset="0"/>
          <a:ea typeface="ＭＳ Ｐゴシック" charset="-128"/>
        </a:defRPr>
      </a:lvl3pPr>
      <a:lvl4pPr algn="ctr" defTabSz="457200" rtl="0" eaLnBrk="0" fontAlgn="base" hangingPunct="0">
        <a:spcBef>
          <a:spcPct val="0"/>
        </a:spcBef>
        <a:spcAft>
          <a:spcPct val="0"/>
        </a:spcAft>
        <a:defRPr sz="4400">
          <a:solidFill>
            <a:schemeClr val="tx1"/>
          </a:solidFill>
          <a:latin typeface="Arial Bold" charset="0"/>
          <a:ea typeface="ＭＳ Ｐゴシック" charset="-128"/>
        </a:defRPr>
      </a:lvl4pPr>
      <a:lvl5pPr algn="ctr" defTabSz="457200" rtl="0" eaLnBrk="0" fontAlgn="base" hangingPunct="0">
        <a:spcBef>
          <a:spcPct val="0"/>
        </a:spcBef>
        <a:spcAft>
          <a:spcPct val="0"/>
        </a:spcAft>
        <a:defRPr sz="4400">
          <a:solidFill>
            <a:schemeClr val="tx1"/>
          </a:solidFill>
          <a:latin typeface="Arial Bold"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Arial Bold"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Bold"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Bold"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Bold" charset="0"/>
          <a:ea typeface="ＭＳ Ｐゴシック" charset="-128"/>
        </a:defRPr>
      </a:lvl9pPr>
    </p:titleStyle>
    <p:bodyStyle>
      <a:lvl1pPr marL="266700" indent="-266700" algn="l" defTabSz="457200" rtl="0" eaLnBrk="0" fontAlgn="base" hangingPunct="0">
        <a:spcBef>
          <a:spcPct val="20000"/>
        </a:spcBef>
        <a:spcAft>
          <a:spcPct val="0"/>
        </a:spcAft>
        <a:buFont typeface="Arial" charset="0"/>
        <a:buChar char="•"/>
        <a:defRPr sz="24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Selective%20response%20to%20letter%20categorization%20within%20the%20left%20fusiform%20gyr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journal.frontiersin.org/article/10.3389/fnins.2014.00422/full" TargetMode="External"/><Relationship Id="rId4" Type="http://schemas.openxmlformats.org/officeDocument/2006/relationships/hyperlink" Target="http://journals.plos.org/plosone/article?id=10.1371/journal.pone.000667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ncbi.nlm.nih.gov/pmc/articles/PMC387030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researchgate.net/publication/265296294_Special_ConsiderationsTechnical_Limitations_of_Blood-Oxygen-Level-Dependent_Functional_Magnetic_Resonance_Imaging" TargetMode="External"/><Relationship Id="rId4" Type="http://schemas.openxmlformats.org/officeDocument/2006/relationships/hyperlink" Target="http://www.ncbi.nlm.nih.gov/pmc/articles/PMC2859582/?report=reader#!po=2.63158"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358211304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04925" y="2130426"/>
            <a:ext cx="6467476" cy="1898649"/>
          </a:xfrm>
          <a:ln>
            <a:noFill/>
          </a:ln>
        </p:spPr>
        <p:txBody>
          <a:bodyPr/>
          <a:lstStyle/>
          <a:p>
            <a:r>
              <a:rPr lang="en-GB" b="0" dirty="0" smtClean="0"/>
              <a:t>End of presentation </a:t>
            </a:r>
            <a:endParaRPr lang="en-GB" b="0" dirty="0"/>
          </a:p>
        </p:txBody>
      </p:sp>
    </p:spTree>
    <p:extLst>
      <p:ext uri="{BB962C8B-B14F-4D97-AF65-F5344CB8AC3E}">
        <p14:creationId xmlns:p14="http://schemas.microsoft.com/office/powerpoint/2010/main" val="75950353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31132391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Module Resources: Imaging </a:t>
            </a:r>
            <a:r>
              <a:rPr lang="en-GB" dirty="0" smtClean="0">
                <a:solidFill>
                  <a:srgbClr val="FFFFFF"/>
                </a:solidFill>
              </a:rPr>
              <a:t>Basics</a:t>
            </a:r>
            <a:endParaRPr lang="en-GB" dirty="0"/>
          </a:p>
        </p:txBody>
      </p:sp>
      <p:sp>
        <p:nvSpPr>
          <p:cNvPr id="3" name="Content Placeholder 2"/>
          <p:cNvSpPr>
            <a:spLocks noGrp="1"/>
          </p:cNvSpPr>
          <p:nvPr>
            <p:ph idx="1"/>
          </p:nvPr>
        </p:nvSpPr>
        <p:spPr/>
        <p:txBody>
          <a:bodyPr/>
          <a:lstStyle/>
          <a:p>
            <a:r>
              <a:rPr lang="en-GB" b="0" u="sng" dirty="0" smtClean="0">
                <a:solidFill>
                  <a:srgbClr val="FFFFFF"/>
                </a:solidFill>
                <a:latin typeface="Arial" charset="0"/>
              </a:rPr>
              <a:t>Journal Articles</a:t>
            </a:r>
          </a:p>
          <a:p>
            <a:endParaRPr lang="en-GB" b="0" u="sng" dirty="0" smtClean="0">
              <a:solidFill>
                <a:srgbClr val="FFFFFF"/>
              </a:solidFill>
              <a:latin typeface="Arial" charset="0"/>
            </a:endParaRPr>
          </a:p>
          <a:p>
            <a:r>
              <a:rPr lang="en-GB" dirty="0" err="1"/>
              <a:t>Pernet</a:t>
            </a:r>
            <a:r>
              <a:rPr lang="en-GB" dirty="0"/>
              <a:t>, C., </a:t>
            </a:r>
            <a:r>
              <a:rPr lang="en-GB" dirty="0" err="1"/>
              <a:t>Celsis</a:t>
            </a:r>
            <a:r>
              <a:rPr lang="en-GB" dirty="0"/>
              <a:t>, P. &amp; </a:t>
            </a:r>
            <a:r>
              <a:rPr lang="en-GB" dirty="0" err="1"/>
              <a:t>Demonet</a:t>
            </a:r>
            <a:r>
              <a:rPr lang="en-GB" dirty="0"/>
              <a:t>, J-F. 2005 </a:t>
            </a:r>
            <a:r>
              <a:rPr lang="en-GB" b="1" dirty="0"/>
              <a:t>Selective response to letter categorization within the left fusiform gyrus</a:t>
            </a:r>
            <a:r>
              <a:rPr lang="en-GB" b="1" dirty="0" smtClean="0"/>
              <a:t>. </a:t>
            </a:r>
            <a:r>
              <a:rPr lang="en-GB" dirty="0" smtClean="0">
                <a:hlinkClick r:id="rId3" action="ppaction://hlinkfile"/>
              </a:rPr>
              <a:t>NeuroImage</a:t>
            </a:r>
            <a:r>
              <a:rPr lang="en-GB" dirty="0">
                <a:hlinkClick r:id="rId3" action="ppaction://hlinkfile"/>
              </a:rPr>
              <a:t>. 15, p. 738-744</a:t>
            </a:r>
            <a:endParaRPr lang="en-GB" dirty="0"/>
          </a:p>
          <a:p>
            <a:r>
              <a:rPr lang="en-GB" dirty="0"/>
              <a:t>Levy, J., </a:t>
            </a:r>
            <a:r>
              <a:rPr lang="en-GB" dirty="0" err="1"/>
              <a:t>Pernet</a:t>
            </a:r>
            <a:r>
              <a:rPr lang="en-GB" dirty="0"/>
              <a:t>, C., </a:t>
            </a:r>
            <a:r>
              <a:rPr lang="en-GB" dirty="0" err="1"/>
              <a:t>Treserras</a:t>
            </a:r>
            <a:r>
              <a:rPr lang="en-GB" dirty="0"/>
              <a:t>, S., </a:t>
            </a:r>
            <a:r>
              <a:rPr lang="en-GB" dirty="0" err="1"/>
              <a:t>Boulanouar</a:t>
            </a:r>
            <a:r>
              <a:rPr lang="en-GB" dirty="0"/>
              <a:t>, K., </a:t>
            </a:r>
            <a:r>
              <a:rPr lang="en-GB" dirty="0" err="1"/>
              <a:t>Aubry</a:t>
            </a:r>
            <a:r>
              <a:rPr lang="en-GB" dirty="0"/>
              <a:t>, F., </a:t>
            </a:r>
            <a:r>
              <a:rPr lang="en-GB" dirty="0" err="1"/>
              <a:t>Démonet</a:t>
            </a:r>
            <a:r>
              <a:rPr lang="en-GB" dirty="0"/>
              <a:t>, J-F. &amp; </a:t>
            </a:r>
            <a:r>
              <a:rPr lang="en-GB" dirty="0" err="1"/>
              <a:t>Celsis</a:t>
            </a:r>
            <a:r>
              <a:rPr lang="en-GB" dirty="0"/>
              <a:t>, P. 2009 </a:t>
            </a:r>
            <a:r>
              <a:rPr lang="en-GB" b="1" dirty="0" smtClean="0"/>
              <a:t>Testing </a:t>
            </a:r>
            <a:r>
              <a:rPr lang="en-GB" b="1" dirty="0"/>
              <a:t>for the dual-route cascade reading model in the brain: an fMRI effective connectivity account of an efficient reading </a:t>
            </a:r>
            <a:r>
              <a:rPr lang="en-GB" b="1" dirty="0" smtClean="0"/>
              <a:t>style </a:t>
            </a:r>
            <a:r>
              <a:rPr lang="en-GB" dirty="0" smtClean="0">
                <a:hlinkClick r:id="rId4"/>
              </a:rPr>
              <a:t>PLoS </a:t>
            </a:r>
            <a:r>
              <a:rPr lang="en-GB" dirty="0">
                <a:hlinkClick r:id="rId4"/>
              </a:rPr>
              <a:t>One. 4, 8, p. </a:t>
            </a:r>
            <a:r>
              <a:rPr lang="en-GB" dirty="0" smtClean="0">
                <a:hlinkClick r:id="rId4"/>
              </a:rPr>
              <a:t>e6675</a:t>
            </a:r>
            <a:endParaRPr lang="en-GB" dirty="0" smtClean="0"/>
          </a:p>
          <a:p>
            <a:r>
              <a:rPr lang="en-GB" dirty="0"/>
              <a:t>Salvia, E., </a:t>
            </a:r>
            <a:r>
              <a:rPr lang="en-GB" dirty="0" err="1"/>
              <a:t>Bestelmeyer</a:t>
            </a:r>
            <a:r>
              <a:rPr lang="en-GB" dirty="0"/>
              <a:t>, P. E. G., </a:t>
            </a:r>
            <a:r>
              <a:rPr lang="en-GB" dirty="0" err="1"/>
              <a:t>Kotz</a:t>
            </a:r>
            <a:r>
              <a:rPr lang="en-GB" dirty="0"/>
              <a:t>, S. A., </a:t>
            </a:r>
            <a:r>
              <a:rPr lang="en-GB" dirty="0" err="1"/>
              <a:t>Rousselet</a:t>
            </a:r>
            <a:r>
              <a:rPr lang="en-GB" dirty="0"/>
              <a:t>, G. A., </a:t>
            </a:r>
            <a:r>
              <a:rPr lang="en-GB" dirty="0" err="1"/>
              <a:t>Pernet</a:t>
            </a:r>
            <a:r>
              <a:rPr lang="en-GB" dirty="0"/>
              <a:t>, C. R., Gross, J. &amp; Belin, P. 1 </a:t>
            </a:r>
            <a:r>
              <a:rPr lang="en-GB" dirty="0" smtClean="0"/>
              <a:t>2014 </a:t>
            </a:r>
            <a:r>
              <a:rPr lang="en-GB" b="1" dirty="0" smtClean="0"/>
              <a:t>Single-subject </a:t>
            </a:r>
            <a:r>
              <a:rPr lang="en-GB" b="1" dirty="0"/>
              <a:t>analyses of magnetoencephalographic evoked responses to the acoustic properties of affective non-verbal </a:t>
            </a:r>
            <a:r>
              <a:rPr lang="en-GB" b="1" dirty="0" smtClean="0"/>
              <a:t>vocalizations </a:t>
            </a:r>
            <a:r>
              <a:rPr lang="en-GB" dirty="0" smtClean="0">
                <a:hlinkClick r:id="rId5"/>
              </a:rPr>
              <a:t>Frontiers </a:t>
            </a:r>
            <a:r>
              <a:rPr lang="en-GB" dirty="0">
                <a:hlinkClick r:id="rId5"/>
              </a:rPr>
              <a:t>in Neuroscience. 8, DEC, 10 p., 422</a:t>
            </a:r>
            <a:endParaRPr lang="en-GB" dirty="0"/>
          </a:p>
          <a:p>
            <a:endParaRPr lang="en-GB" dirty="0" smtClean="0">
              <a:solidFill>
                <a:srgbClr val="FFFFFF"/>
              </a:solidFill>
              <a:latin typeface="Arial" charset="0"/>
            </a:endParaRPr>
          </a:p>
          <a:p>
            <a:pPr marL="0" indent="0">
              <a:buNone/>
            </a:pPr>
            <a:endParaRPr lang="en-GB" dirty="0">
              <a:solidFill>
                <a:srgbClr val="FFFFFF"/>
              </a:solidFill>
              <a:latin typeface="Arial" charset="0"/>
            </a:endParaRPr>
          </a:p>
        </p:txBody>
      </p:sp>
    </p:spTree>
    <p:extLst>
      <p:ext uri="{BB962C8B-B14F-4D97-AF65-F5344CB8AC3E}">
        <p14:creationId xmlns:p14="http://schemas.microsoft.com/office/powerpoint/2010/main" val="27655268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Module Resources: Imaging </a:t>
            </a:r>
            <a:r>
              <a:rPr lang="en-GB" dirty="0" smtClean="0">
                <a:solidFill>
                  <a:srgbClr val="FFFFFF"/>
                </a:solidFill>
              </a:rPr>
              <a:t>Basics</a:t>
            </a:r>
            <a:endParaRPr lang="en-GB" dirty="0"/>
          </a:p>
        </p:txBody>
      </p:sp>
      <p:sp>
        <p:nvSpPr>
          <p:cNvPr id="3" name="Content Placeholder 2"/>
          <p:cNvSpPr>
            <a:spLocks noGrp="1"/>
          </p:cNvSpPr>
          <p:nvPr>
            <p:ph idx="1"/>
          </p:nvPr>
        </p:nvSpPr>
        <p:spPr/>
        <p:txBody>
          <a:bodyPr/>
          <a:lstStyle/>
          <a:p>
            <a:r>
              <a:rPr lang="en-GB" b="0" u="sng" dirty="0" smtClean="0">
                <a:solidFill>
                  <a:srgbClr val="FFFFFF"/>
                </a:solidFill>
                <a:latin typeface="Arial" charset="0"/>
              </a:rPr>
              <a:t>Journal Articles</a:t>
            </a:r>
          </a:p>
          <a:p>
            <a:endParaRPr lang="en-GB" b="0" u="sng" dirty="0" smtClean="0">
              <a:solidFill>
                <a:srgbClr val="FFFFFF"/>
              </a:solidFill>
              <a:latin typeface="Arial" charset="0"/>
            </a:endParaRPr>
          </a:p>
          <a:p>
            <a:r>
              <a:rPr lang="en-GB" dirty="0" err="1" smtClean="0"/>
              <a:t>Decerno</a:t>
            </a:r>
            <a:r>
              <a:rPr lang="en-GB" dirty="0" smtClean="0"/>
              <a:t> et al. 2013. </a:t>
            </a:r>
            <a:r>
              <a:rPr lang="en-GB" b="1" dirty="0"/>
              <a:t>Reinforcement Learning and Dopamine in Schizophrenia: Dimensions of Symptoms or Specific Features of a Disease Group</a:t>
            </a:r>
            <a:r>
              <a:rPr lang="en-GB" b="1" dirty="0" smtClean="0"/>
              <a:t>? </a:t>
            </a:r>
            <a:r>
              <a:rPr lang="en-GB" dirty="0" smtClean="0">
                <a:hlinkClick r:id="rId3"/>
              </a:rPr>
              <a:t>Front in Psychiatry, 4</a:t>
            </a:r>
            <a:endParaRPr lang="en-GB" dirty="0" smtClean="0"/>
          </a:p>
          <a:p>
            <a:r>
              <a:rPr lang="en-GB" dirty="0" smtClean="0"/>
              <a:t>Ray, A &amp; Bowyer S.M. 2010 </a:t>
            </a:r>
            <a:r>
              <a:rPr lang="en-GB" b="1" dirty="0"/>
              <a:t>Clinical applications of magnetoencephalography in </a:t>
            </a:r>
            <a:r>
              <a:rPr lang="en-GB" b="1" dirty="0" smtClean="0"/>
              <a:t>epilepsy. </a:t>
            </a:r>
            <a:r>
              <a:rPr lang="en-GB" i="1" dirty="0"/>
              <a:t>Annals of Indian Academy of Neurology</a:t>
            </a:r>
            <a:r>
              <a:rPr lang="en-GB" dirty="0"/>
              <a:t>. 2010;13(1):14-22. </a:t>
            </a:r>
            <a:r>
              <a:rPr lang="en-GB" dirty="0">
                <a:hlinkClick r:id="rId4"/>
              </a:rPr>
              <a:t>doi:10.4103/0972-2327.61271</a:t>
            </a:r>
            <a:r>
              <a:rPr lang="en-GB" dirty="0" smtClean="0"/>
              <a:t>.</a:t>
            </a:r>
          </a:p>
          <a:p>
            <a:r>
              <a:rPr lang="en-GB" dirty="0" err="1" smtClean="0"/>
              <a:t>Zaca</a:t>
            </a:r>
            <a:r>
              <a:rPr lang="en-GB" dirty="0" smtClean="0"/>
              <a:t>, D et al. </a:t>
            </a:r>
            <a:r>
              <a:rPr lang="en-GB" dirty="0"/>
              <a:t>2014 </a:t>
            </a:r>
            <a:r>
              <a:rPr lang="en-GB" b="1" dirty="0"/>
              <a:t>Special considerations/technical limitations of </a:t>
            </a:r>
            <a:r>
              <a:rPr lang="en-GB" b="1" dirty="0" smtClean="0"/>
              <a:t>blood-oxygen-level-dependent functional </a:t>
            </a:r>
            <a:r>
              <a:rPr lang="en-GB" b="1" dirty="0"/>
              <a:t>magnetic resonance imaging</a:t>
            </a:r>
            <a:r>
              <a:rPr lang="en-GB" dirty="0"/>
              <a:t>. Neuroimaging clinics of North America, 24(4):705-15. </a:t>
            </a:r>
            <a:r>
              <a:rPr lang="en-GB" dirty="0">
                <a:hlinkClick r:id="rId5"/>
              </a:rPr>
              <a:t>doi: </a:t>
            </a:r>
            <a:r>
              <a:rPr lang="en-GB" dirty="0" smtClean="0">
                <a:hlinkClick r:id="rId5"/>
              </a:rPr>
              <a:t>10.1016/j.nic.2014.07.006</a:t>
            </a:r>
            <a:endParaRPr lang="en-GB" dirty="0" smtClean="0"/>
          </a:p>
          <a:p>
            <a:endParaRPr lang="en-GB" b="1" dirty="0"/>
          </a:p>
          <a:p>
            <a:endParaRPr lang="en-GB" dirty="0" smtClean="0"/>
          </a:p>
          <a:p>
            <a:endParaRPr lang="en-GB" dirty="0" smtClean="0">
              <a:solidFill>
                <a:srgbClr val="FFFFFF"/>
              </a:solidFill>
              <a:latin typeface="Arial" charset="0"/>
            </a:endParaRPr>
          </a:p>
          <a:p>
            <a:pPr marL="0" indent="0">
              <a:buNone/>
            </a:pPr>
            <a:endParaRPr lang="en-GB" dirty="0">
              <a:solidFill>
                <a:srgbClr val="FFFFFF"/>
              </a:solidFill>
              <a:latin typeface="Arial" charset="0"/>
            </a:endParaRPr>
          </a:p>
        </p:txBody>
      </p:sp>
    </p:spTree>
    <p:extLst>
      <p:ext uri="{BB962C8B-B14F-4D97-AF65-F5344CB8AC3E}">
        <p14:creationId xmlns:p14="http://schemas.microsoft.com/office/powerpoint/2010/main" val="147027728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 </a:t>
            </a:r>
            <a:r>
              <a:rPr lang="en-GB" sz="2000" dirty="0" smtClean="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(True/False)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(1)  Functional brain imaging can be used to</a:t>
            </a:r>
          </a:p>
        </p:txBody>
      </p:sp>
      <p:graphicFrame>
        <p:nvGraphicFramePr>
          <p:cNvPr id="18" name="Group 33"/>
          <p:cNvGraphicFramePr>
            <a:graphicFrameLocks noGrp="1"/>
          </p:cNvGraphicFramePr>
          <p:nvPr>
            <p:extLst>
              <p:ext uri="{D42A27DB-BD31-4B8C-83A1-F6EECF244321}">
                <p14:modId xmlns:p14="http://schemas.microsoft.com/office/powerpoint/2010/main" val="1345991841"/>
              </p:ext>
            </p:extLst>
          </p:nvPr>
        </p:nvGraphicFramePr>
        <p:xfrm>
          <a:off x="971550" y="2649085"/>
          <a:ext cx="5105400" cy="3208656"/>
        </p:xfrm>
        <a:graphic>
          <a:graphicData uri="http://schemas.openxmlformats.org/drawingml/2006/table">
            <a:tbl>
              <a:tblPr/>
              <a:tblGrid>
                <a:gridCol w="5105400"/>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See where things happen in the brain</a:t>
                      </a:r>
                    </a:p>
                  </a:txBody>
                  <a:tcPr anchor="ctr" horzOverflow="overflow">
                    <a:lnL cap="flat">
                      <a:noFill/>
                    </a:lnL>
                    <a:lnR cap="flat">
                      <a:noFill/>
                    </a:lnR>
                    <a:lnT cap="fla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Which brain areas are necessary to a task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(note: necessary ≠ involved)</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Look at the dynamic (time course) of neural events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How neurons interact</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How information is processed</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3612811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a:t>
            </a:r>
            <a:r>
              <a:rPr lang="en-GB" dirty="0" smtClean="0">
                <a:solidFill>
                  <a:srgbClr val="FFFFFF"/>
                </a:solidFill>
              </a:rPr>
              <a:t>Basics </a:t>
            </a:r>
            <a:r>
              <a:rPr lang="en-GB" sz="2000" dirty="0" smtClean="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(True/False)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(1)  Functional brain imaging can be used to</a:t>
            </a:r>
          </a:p>
        </p:txBody>
      </p:sp>
      <p:graphicFrame>
        <p:nvGraphicFramePr>
          <p:cNvPr id="18" name="Group 33"/>
          <p:cNvGraphicFramePr>
            <a:graphicFrameLocks noGrp="1"/>
          </p:cNvGraphicFramePr>
          <p:nvPr>
            <p:extLst>
              <p:ext uri="{D42A27DB-BD31-4B8C-83A1-F6EECF244321}">
                <p14:modId xmlns:p14="http://schemas.microsoft.com/office/powerpoint/2010/main" val="1559845924"/>
              </p:ext>
            </p:extLst>
          </p:nvPr>
        </p:nvGraphicFramePr>
        <p:xfrm>
          <a:off x="971550" y="2649085"/>
          <a:ext cx="5105400" cy="3208656"/>
        </p:xfrm>
        <a:graphic>
          <a:graphicData uri="http://schemas.openxmlformats.org/drawingml/2006/table">
            <a:tbl>
              <a:tblPr/>
              <a:tblGrid>
                <a:gridCol w="5105400"/>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See where things happen in the brain</a:t>
                      </a:r>
                    </a:p>
                  </a:txBody>
                  <a:tcPr anchor="ctr" horzOverflow="overflow">
                    <a:lnL cap="flat">
                      <a:noFill/>
                    </a:lnL>
                    <a:lnR cap="flat">
                      <a:noFill/>
                    </a:lnR>
                    <a:lnT cap="fla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Which brain areas are necessary to a task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(note: necessary ≠ involved)</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Look at the dynamic (time course) of neural events</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How neurons interact</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rPr>
                        <a:t>How information is processed</a:t>
                      </a:r>
                      <a:endParaRPr kumimoji="0" lang="en-GB" sz="2000" b="0" i="0" u="none" strike="noStrike" cap="none" normalizeH="0" baseline="0" dirty="0" smtClean="0">
                        <a:ln>
                          <a:noFill/>
                        </a:ln>
                        <a:solidFill>
                          <a:srgbClr val="FFFFFF"/>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
        <p:nvSpPr>
          <p:cNvPr id="6" name="Rectangle 5"/>
          <p:cNvSpPr/>
          <p:nvPr/>
        </p:nvSpPr>
        <p:spPr>
          <a:xfrm>
            <a:off x="6927613" y="2732314"/>
            <a:ext cx="650563" cy="369332"/>
          </a:xfrm>
          <a:prstGeom prst="rect">
            <a:avLst/>
          </a:prstGeom>
        </p:spPr>
        <p:txBody>
          <a:bodyPr wrap="none">
            <a:spAutoFit/>
          </a:bodyPr>
          <a:lstStyle/>
          <a:p>
            <a:r>
              <a:rPr lang="en-GB" dirty="0">
                <a:solidFill>
                  <a:srgbClr val="FF0000"/>
                </a:solidFill>
              </a:rPr>
              <a:t>True</a:t>
            </a:r>
            <a:endParaRPr lang="en-GB" dirty="0"/>
          </a:p>
        </p:txBody>
      </p:sp>
      <p:sp>
        <p:nvSpPr>
          <p:cNvPr id="7" name="Rectangle 6"/>
          <p:cNvSpPr/>
          <p:nvPr/>
        </p:nvSpPr>
        <p:spPr>
          <a:xfrm>
            <a:off x="6927609" y="4060402"/>
            <a:ext cx="650563" cy="369332"/>
          </a:xfrm>
          <a:prstGeom prst="rect">
            <a:avLst/>
          </a:prstGeom>
        </p:spPr>
        <p:txBody>
          <a:bodyPr wrap="none">
            <a:spAutoFit/>
          </a:bodyPr>
          <a:lstStyle/>
          <a:p>
            <a:r>
              <a:rPr lang="en-GB" dirty="0">
                <a:solidFill>
                  <a:srgbClr val="FF0000"/>
                </a:solidFill>
              </a:rPr>
              <a:t>True</a:t>
            </a:r>
            <a:endParaRPr lang="en-GB" dirty="0"/>
          </a:p>
        </p:txBody>
      </p:sp>
      <p:sp>
        <p:nvSpPr>
          <p:cNvPr id="8" name="Rectangle 7"/>
          <p:cNvSpPr/>
          <p:nvPr/>
        </p:nvSpPr>
        <p:spPr>
          <a:xfrm>
            <a:off x="6927605" y="5301402"/>
            <a:ext cx="650563" cy="369332"/>
          </a:xfrm>
          <a:prstGeom prst="rect">
            <a:avLst/>
          </a:prstGeom>
        </p:spPr>
        <p:txBody>
          <a:bodyPr wrap="none">
            <a:spAutoFit/>
          </a:bodyPr>
          <a:lstStyle/>
          <a:p>
            <a:r>
              <a:rPr lang="en-GB" dirty="0">
                <a:solidFill>
                  <a:srgbClr val="FF0000"/>
                </a:solidFill>
              </a:rPr>
              <a:t>True</a:t>
            </a:r>
            <a:endParaRPr lang="en-GB" dirty="0"/>
          </a:p>
        </p:txBody>
      </p:sp>
      <p:sp>
        <p:nvSpPr>
          <p:cNvPr id="9" name="Rectangle 8"/>
          <p:cNvSpPr/>
          <p:nvPr/>
        </p:nvSpPr>
        <p:spPr>
          <a:xfrm>
            <a:off x="6970763" y="3320533"/>
            <a:ext cx="748923" cy="369332"/>
          </a:xfrm>
          <a:prstGeom prst="rect">
            <a:avLst/>
          </a:prstGeom>
        </p:spPr>
        <p:txBody>
          <a:bodyPr wrap="none">
            <a:spAutoFit/>
          </a:bodyPr>
          <a:lstStyle/>
          <a:p>
            <a:r>
              <a:rPr lang="en-GB" dirty="0" smtClean="0">
                <a:solidFill>
                  <a:srgbClr val="FF0000"/>
                </a:solidFill>
              </a:rPr>
              <a:t>False</a:t>
            </a:r>
            <a:endParaRPr lang="en-GB" dirty="0"/>
          </a:p>
        </p:txBody>
      </p:sp>
      <p:sp>
        <p:nvSpPr>
          <p:cNvPr id="10" name="Rectangle 9"/>
          <p:cNvSpPr/>
          <p:nvPr/>
        </p:nvSpPr>
        <p:spPr>
          <a:xfrm>
            <a:off x="3521601" y="4633359"/>
            <a:ext cx="5515291" cy="646331"/>
          </a:xfrm>
          <a:prstGeom prst="rect">
            <a:avLst/>
          </a:prstGeom>
        </p:spPr>
        <p:txBody>
          <a:bodyPr wrap="none">
            <a:spAutoFit/>
          </a:bodyPr>
          <a:lstStyle/>
          <a:p>
            <a:pPr algn="ctr"/>
            <a:r>
              <a:rPr lang="en-GB" dirty="0" smtClean="0">
                <a:solidFill>
                  <a:srgbClr val="FF0000"/>
                </a:solidFill>
              </a:rPr>
              <a:t>                                False</a:t>
            </a:r>
          </a:p>
          <a:p>
            <a:pPr algn="ctr"/>
            <a:r>
              <a:rPr lang="en-GB" dirty="0" smtClean="0">
                <a:solidFill>
                  <a:srgbClr val="FF0000"/>
                </a:solidFill>
              </a:rPr>
              <a:t>We can only study brain regions, not neurons per se</a:t>
            </a:r>
            <a:endParaRPr lang="en-GB" dirty="0"/>
          </a:p>
        </p:txBody>
      </p:sp>
    </p:spTree>
    <p:extLst>
      <p:ext uri="{BB962C8B-B14F-4D97-AF65-F5344CB8AC3E}">
        <p14:creationId xmlns:p14="http://schemas.microsoft.com/office/powerpoint/2010/main" val="71908403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Functional MRI</a:t>
            </a:r>
            <a:endParaRPr lang="en-GB" sz="2000" dirty="0">
              <a:solidFill>
                <a:srgbClr val="FFFFFF"/>
              </a:solidFill>
            </a:endParaRPr>
          </a:p>
        </p:txBody>
      </p:sp>
      <p:sp>
        <p:nvSpPr>
          <p:cNvPr id="7" name="Rectangle 30"/>
          <p:cNvSpPr>
            <a:spLocks noChangeArrowheads="1"/>
          </p:cNvSpPr>
          <p:nvPr/>
        </p:nvSpPr>
        <p:spPr bwMode="auto">
          <a:xfrm>
            <a:off x="2092078" y="4418464"/>
            <a:ext cx="6440735"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Can be used to understand how regions interaction</a:t>
            </a:r>
            <a:endParaRPr lang="en-GB" sz="2000" dirty="0">
              <a:solidFill>
                <a:srgbClr val="FFFFFF"/>
              </a:solidFill>
            </a:endParaRPr>
          </a:p>
        </p:txBody>
      </p:sp>
      <p:sp>
        <p:nvSpPr>
          <p:cNvPr id="8" name="Rectangle 32"/>
          <p:cNvSpPr>
            <a:spLocks noChangeArrowheads="1"/>
          </p:cNvSpPr>
          <p:nvPr/>
        </p:nvSpPr>
        <p:spPr bwMode="auto">
          <a:xfrm>
            <a:off x="2092078" y="5116284"/>
            <a:ext cx="5843607" cy="50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understand symptoms </a:t>
            </a:r>
            <a:endParaRPr lang="en-GB" sz="2000" b="0" dirty="0">
              <a:solidFill>
                <a:srgbClr val="FFFFFF"/>
              </a:solidFill>
            </a:endParaRPr>
          </a:p>
        </p:txBody>
      </p:sp>
      <p:sp>
        <p:nvSpPr>
          <p:cNvPr id="9" name="Rectangle 34"/>
          <p:cNvSpPr>
            <a:spLocks noChangeArrowheads="1"/>
          </p:cNvSpPr>
          <p:nvPr/>
        </p:nvSpPr>
        <p:spPr bwMode="auto">
          <a:xfrm>
            <a:off x="2092078" y="3815214"/>
            <a:ext cx="618104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Allows mapping areas involved in various tasks</a:t>
            </a:r>
            <a:endParaRPr lang="en-GB" sz="2000" b="0" dirty="0">
              <a:solidFill>
                <a:srgbClr val="FFFFFF"/>
              </a:solidFill>
            </a:endParaRPr>
          </a:p>
        </p:txBody>
      </p:sp>
      <p:sp>
        <p:nvSpPr>
          <p:cNvPr id="10" name="Rectangle 41"/>
          <p:cNvSpPr>
            <a:spLocks noChangeArrowheads="1"/>
          </p:cNvSpPr>
          <p:nvPr/>
        </p:nvSpPr>
        <p:spPr bwMode="auto">
          <a:xfrm>
            <a:off x="2092079"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Relies on</a:t>
            </a:r>
            <a:r>
              <a:rPr lang="en-US" sz="2000" b="0" dirty="0" smtClean="0">
                <a:solidFill>
                  <a:srgbClr val="FFFFFF"/>
                </a:solidFill>
              </a:rPr>
              <a:t> gamma ray detector</a:t>
            </a:r>
            <a:endParaRPr lang="en-GB" sz="2000" b="0" dirty="0">
              <a:solidFill>
                <a:srgbClr val="FFFFFF"/>
              </a:solidFill>
            </a:endParaRPr>
          </a:p>
        </p:txBody>
      </p:sp>
      <p:sp>
        <p:nvSpPr>
          <p:cNvPr id="11" name="Rectangle 42"/>
          <p:cNvSpPr>
            <a:spLocks noChangeArrowheads="1"/>
          </p:cNvSpPr>
          <p:nvPr/>
        </p:nvSpPr>
        <p:spPr bwMode="auto">
          <a:xfrm>
            <a:off x="2092079" y="2683326"/>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a:t>
            </a:r>
            <a:r>
              <a:rPr lang="en-US" sz="2000" dirty="0" smtClean="0">
                <a:solidFill>
                  <a:srgbClr val="FFFFFF"/>
                </a:solidFill>
              </a:rPr>
              <a:t>venous oxygenation</a:t>
            </a:r>
            <a:endParaRPr lang="en-GB" sz="2000" b="0" dirty="0">
              <a:solidFill>
                <a:srgbClr val="FFFFFF"/>
              </a:solidFill>
            </a:endParaRPr>
          </a:p>
        </p:txBody>
      </p:sp>
      <p:sp>
        <p:nvSpPr>
          <p:cNvPr id="12" name="Line 43"/>
          <p:cNvSpPr>
            <a:spLocks noChangeShapeType="1"/>
          </p:cNvSpPr>
          <p:nvPr/>
        </p:nvSpPr>
        <p:spPr bwMode="auto">
          <a:xfrm>
            <a:off x="2092079"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092079"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0920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59782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0920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59782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59782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0920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092075" y="5640624"/>
            <a:ext cx="584361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map neuro-mediator distributions</a:t>
            </a:r>
            <a:endParaRPr lang="en-GB" sz="2000" b="0" dirty="0">
              <a:solidFill>
                <a:srgbClr val="FFFFFF"/>
              </a:solidFill>
            </a:endParaRPr>
          </a:p>
        </p:txBody>
      </p:sp>
    </p:spTree>
    <p:extLst>
      <p:ext uri="{BB962C8B-B14F-4D97-AF65-F5344CB8AC3E}">
        <p14:creationId xmlns:p14="http://schemas.microsoft.com/office/powerpoint/2010/main" val="36802405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Functional MRI</a:t>
            </a:r>
            <a:endParaRPr lang="en-GB" sz="2000" dirty="0">
              <a:solidFill>
                <a:srgbClr val="FFFFFF"/>
              </a:solidFill>
            </a:endParaRPr>
          </a:p>
        </p:txBody>
      </p:sp>
      <p:sp>
        <p:nvSpPr>
          <p:cNvPr id="7" name="Rectangle 30"/>
          <p:cNvSpPr>
            <a:spLocks noChangeArrowheads="1"/>
          </p:cNvSpPr>
          <p:nvPr/>
        </p:nvSpPr>
        <p:spPr bwMode="auto">
          <a:xfrm>
            <a:off x="2092078" y="4418464"/>
            <a:ext cx="6440735"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Can be used to understand how regions interaction</a:t>
            </a:r>
            <a:endParaRPr lang="en-GB" sz="2000" dirty="0">
              <a:solidFill>
                <a:srgbClr val="FFFFFF"/>
              </a:solidFill>
            </a:endParaRPr>
          </a:p>
        </p:txBody>
      </p:sp>
      <p:sp>
        <p:nvSpPr>
          <p:cNvPr id="8" name="Rectangle 32"/>
          <p:cNvSpPr>
            <a:spLocks noChangeArrowheads="1"/>
          </p:cNvSpPr>
          <p:nvPr/>
        </p:nvSpPr>
        <p:spPr bwMode="auto">
          <a:xfrm>
            <a:off x="2092078" y="5127170"/>
            <a:ext cx="5843607" cy="50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understand symptoms </a:t>
            </a:r>
            <a:endParaRPr lang="en-GB" sz="2000" b="0" dirty="0">
              <a:solidFill>
                <a:srgbClr val="FFFFFF"/>
              </a:solidFill>
            </a:endParaRPr>
          </a:p>
        </p:txBody>
      </p:sp>
      <p:sp>
        <p:nvSpPr>
          <p:cNvPr id="9" name="Rectangle 34"/>
          <p:cNvSpPr>
            <a:spLocks noChangeArrowheads="1"/>
          </p:cNvSpPr>
          <p:nvPr/>
        </p:nvSpPr>
        <p:spPr bwMode="auto">
          <a:xfrm>
            <a:off x="2092078" y="3815214"/>
            <a:ext cx="618104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Allows mapping areas involved in various tasks</a:t>
            </a:r>
            <a:endParaRPr lang="en-GB" sz="2000" b="0" dirty="0">
              <a:solidFill>
                <a:srgbClr val="FFFFFF"/>
              </a:solidFill>
            </a:endParaRPr>
          </a:p>
        </p:txBody>
      </p:sp>
      <p:sp>
        <p:nvSpPr>
          <p:cNvPr id="10" name="Rectangle 41"/>
          <p:cNvSpPr>
            <a:spLocks noChangeArrowheads="1"/>
          </p:cNvSpPr>
          <p:nvPr/>
        </p:nvSpPr>
        <p:spPr bwMode="auto">
          <a:xfrm>
            <a:off x="2092079"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Relies on</a:t>
            </a:r>
            <a:r>
              <a:rPr lang="en-US" sz="2000" b="0" dirty="0" smtClean="0">
                <a:solidFill>
                  <a:srgbClr val="FFFFFF"/>
                </a:solidFill>
              </a:rPr>
              <a:t> gamma ray detector</a:t>
            </a:r>
            <a:endParaRPr lang="en-GB" sz="2000" b="0" dirty="0">
              <a:solidFill>
                <a:srgbClr val="FFFFFF"/>
              </a:solidFill>
            </a:endParaRPr>
          </a:p>
        </p:txBody>
      </p:sp>
      <p:sp>
        <p:nvSpPr>
          <p:cNvPr id="11" name="Rectangle 42"/>
          <p:cNvSpPr>
            <a:spLocks noChangeArrowheads="1"/>
          </p:cNvSpPr>
          <p:nvPr/>
        </p:nvSpPr>
        <p:spPr bwMode="auto">
          <a:xfrm>
            <a:off x="2092079" y="2683326"/>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a:t>
            </a:r>
            <a:r>
              <a:rPr lang="en-US" sz="2000" dirty="0" smtClean="0">
                <a:solidFill>
                  <a:srgbClr val="FFFFFF"/>
                </a:solidFill>
              </a:rPr>
              <a:t>venous oxygenation</a:t>
            </a:r>
            <a:endParaRPr lang="en-GB" sz="2000" b="0" dirty="0">
              <a:solidFill>
                <a:srgbClr val="FFFFFF"/>
              </a:solidFill>
            </a:endParaRPr>
          </a:p>
        </p:txBody>
      </p:sp>
      <p:sp>
        <p:nvSpPr>
          <p:cNvPr id="12" name="Line 43"/>
          <p:cNvSpPr>
            <a:spLocks noChangeShapeType="1"/>
          </p:cNvSpPr>
          <p:nvPr/>
        </p:nvSpPr>
        <p:spPr bwMode="auto">
          <a:xfrm>
            <a:off x="2092079"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092079"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0920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59782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0920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59782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59782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0920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092075" y="5640624"/>
            <a:ext cx="584361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map neuro-mediator distributions</a:t>
            </a:r>
            <a:endParaRPr lang="en-GB" sz="2000" b="0" dirty="0">
              <a:solidFill>
                <a:srgbClr val="FFFFFF"/>
              </a:solidFill>
            </a:endParaRPr>
          </a:p>
        </p:txBody>
      </p:sp>
      <p:sp>
        <p:nvSpPr>
          <p:cNvPr id="22" name="Oval 21"/>
          <p:cNvSpPr/>
          <p:nvPr/>
        </p:nvSpPr>
        <p:spPr>
          <a:xfrm>
            <a:off x="1830455" y="2595785"/>
            <a:ext cx="4016829"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Oval 22"/>
          <p:cNvSpPr/>
          <p:nvPr/>
        </p:nvSpPr>
        <p:spPr>
          <a:xfrm>
            <a:off x="1721598" y="3713158"/>
            <a:ext cx="6889002"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Oval 23"/>
          <p:cNvSpPr/>
          <p:nvPr/>
        </p:nvSpPr>
        <p:spPr>
          <a:xfrm>
            <a:off x="1643811" y="4372992"/>
            <a:ext cx="6889002" cy="647134"/>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Oval 24"/>
          <p:cNvSpPr/>
          <p:nvPr/>
        </p:nvSpPr>
        <p:spPr>
          <a:xfrm>
            <a:off x="1307680" y="5020127"/>
            <a:ext cx="5996634" cy="643842"/>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000876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4027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(Matrix)</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(4)  </a:t>
            </a:r>
            <a:r>
              <a:rPr lang="en-GB" sz="2000" dirty="0">
                <a:solidFill>
                  <a:srgbClr val="FFFFFF"/>
                </a:solidFill>
              </a:rPr>
              <a:t>Match </a:t>
            </a:r>
            <a:r>
              <a:rPr lang="en-GB" sz="2000" dirty="0" smtClean="0">
                <a:solidFill>
                  <a:srgbClr val="FFFFFF"/>
                </a:solidFill>
              </a:rPr>
              <a:t>each proposition with a method</a:t>
            </a:r>
            <a:endParaRPr lang="en-GB" sz="2000" dirty="0">
              <a:solidFill>
                <a:srgbClr val="FFFFFF"/>
              </a:solidFill>
            </a:endParaRPr>
          </a:p>
        </p:txBody>
      </p:sp>
      <p:graphicFrame>
        <p:nvGraphicFramePr>
          <p:cNvPr id="6" name="Group 76"/>
          <p:cNvGraphicFramePr>
            <a:graphicFrameLocks noGrp="1"/>
          </p:cNvGraphicFramePr>
          <p:nvPr>
            <p:extLst>
              <p:ext uri="{D42A27DB-BD31-4B8C-83A1-F6EECF244321}">
                <p14:modId xmlns:p14="http://schemas.microsoft.com/office/powerpoint/2010/main" val="1329301012"/>
              </p:ext>
            </p:extLst>
          </p:nvPr>
        </p:nvGraphicFramePr>
        <p:xfrm>
          <a:off x="195943" y="2692173"/>
          <a:ext cx="8665028" cy="3308033"/>
        </p:xfrm>
        <a:graphic>
          <a:graphicData uri="http://schemas.openxmlformats.org/drawingml/2006/table">
            <a:tbl>
              <a:tblPr/>
              <a:tblGrid>
                <a:gridCol w="3910766"/>
                <a:gridCol w="1226906"/>
                <a:gridCol w="1226906"/>
                <a:gridCol w="1226906"/>
                <a:gridCol w="1073544"/>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Records neural activity directly</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cap="flat">
                      <a:noFill/>
                    </a:lnT>
                    <a:lnB>
                      <a:noFill/>
                    </a:lnB>
                    <a:lnTlToBr>
                      <a:noFill/>
                    </a:lnTlToBr>
                    <a:lnBlToTr>
                      <a:noFill/>
                    </a:lnBlToTr>
                    <a:noFill/>
                  </a:tcPr>
                </a:tc>
              </a:tr>
              <a:tr h="601663">
                <a:tc>
                  <a:txBody>
                    <a:bodyPr/>
                    <a:lstStyle/>
                    <a:p>
                      <a:r>
                        <a:rPr lang="en-GB" sz="2000" i="0" dirty="0" smtClean="0">
                          <a:latin typeface="+mj-lt"/>
                        </a:rPr>
                        <a:t>Can find brain</a:t>
                      </a:r>
                      <a:r>
                        <a:rPr lang="en-GB" sz="2000" i="0" baseline="0" dirty="0" smtClean="0">
                          <a:latin typeface="+mj-lt"/>
                        </a:rPr>
                        <a:t> areas activated by a task</a:t>
                      </a:r>
                      <a:endParaRPr lang="en-GB" sz="2000" i="0" dirty="0">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Can be used as tool prior surgery</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Depends on neurovascular coupling</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Has good temporal </a:t>
                      </a:r>
                      <a:r>
                        <a:rPr kumimoji="0" lang="en-US" sz="2000" b="0" i="0" u="none" strike="noStrike" cap="none" normalizeH="0" baseline="0" dirty="0" err="1" smtClean="0">
                          <a:ln>
                            <a:noFill/>
                          </a:ln>
                          <a:solidFill>
                            <a:srgbClr val="FFFFFF"/>
                          </a:solidFill>
                          <a:effectLst/>
                          <a:latin typeface="+mj-lt"/>
                        </a:rPr>
                        <a:t>resotion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95863072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4027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(Matrix)</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(4)  </a:t>
            </a:r>
            <a:r>
              <a:rPr lang="en-GB" sz="2000" dirty="0">
                <a:solidFill>
                  <a:srgbClr val="FFFFFF"/>
                </a:solidFill>
              </a:rPr>
              <a:t>Match </a:t>
            </a:r>
            <a:r>
              <a:rPr lang="en-GB" sz="2000" dirty="0" smtClean="0">
                <a:solidFill>
                  <a:srgbClr val="FFFFFF"/>
                </a:solidFill>
              </a:rPr>
              <a:t>each proposition with a method</a:t>
            </a:r>
            <a:endParaRPr lang="en-GB" sz="2000" dirty="0">
              <a:solidFill>
                <a:srgbClr val="FFFFFF"/>
              </a:solidFill>
            </a:endParaRPr>
          </a:p>
        </p:txBody>
      </p:sp>
      <p:graphicFrame>
        <p:nvGraphicFramePr>
          <p:cNvPr id="6" name="Group 76"/>
          <p:cNvGraphicFramePr>
            <a:graphicFrameLocks noGrp="1"/>
          </p:cNvGraphicFramePr>
          <p:nvPr>
            <p:extLst>
              <p:ext uri="{D42A27DB-BD31-4B8C-83A1-F6EECF244321}">
                <p14:modId xmlns:p14="http://schemas.microsoft.com/office/powerpoint/2010/main" val="3197411704"/>
              </p:ext>
            </p:extLst>
          </p:nvPr>
        </p:nvGraphicFramePr>
        <p:xfrm>
          <a:off x="195943" y="2692173"/>
          <a:ext cx="8665028" cy="3308033"/>
        </p:xfrm>
        <a:graphic>
          <a:graphicData uri="http://schemas.openxmlformats.org/drawingml/2006/table">
            <a:tbl>
              <a:tblPr/>
              <a:tblGrid>
                <a:gridCol w="3910766"/>
                <a:gridCol w="1226906"/>
                <a:gridCol w="1226906"/>
                <a:gridCol w="1226906"/>
                <a:gridCol w="1073544"/>
              </a:tblGrid>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Records neural activity directly</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cap="flat">
                      <a:noFill/>
                    </a:lnT>
                    <a:lnB>
                      <a:noFill/>
                    </a:lnB>
                    <a:lnTlToBr>
                      <a:noFill/>
                    </a:lnTlToBr>
                    <a:lnBlToTr>
                      <a:noFill/>
                    </a:lnBlToTr>
                    <a:noFill/>
                  </a:tcPr>
                </a:tc>
              </a:tr>
              <a:tr h="601663">
                <a:tc>
                  <a:txBody>
                    <a:bodyPr/>
                    <a:lstStyle/>
                    <a:p>
                      <a:r>
                        <a:rPr lang="en-GB" sz="2000" i="0" dirty="0" smtClean="0">
                          <a:latin typeface="+mj-lt"/>
                        </a:rPr>
                        <a:t>Can find brain</a:t>
                      </a:r>
                      <a:r>
                        <a:rPr lang="en-GB" sz="2000" i="0" baseline="0" dirty="0" smtClean="0">
                          <a:latin typeface="+mj-lt"/>
                        </a:rPr>
                        <a:t> areas activated by a task</a:t>
                      </a:r>
                      <a:endParaRPr lang="en-GB" sz="2000" i="0" dirty="0">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Is used prior surgery to find and/or delineate important areas</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Depends on neurovascular coupling</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r h="601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FFFF"/>
                          </a:solidFill>
                          <a:effectLst/>
                          <a:latin typeface="+mj-lt"/>
                        </a:rPr>
                        <a:t>Has good temporal resolution</a:t>
                      </a:r>
                      <a:endParaRPr kumimoji="0" lang="en-GB" sz="2000" b="0" i="0" u="none" strike="noStrike" cap="none" normalizeH="0" baseline="0" dirty="0" smtClean="0">
                        <a:ln>
                          <a:noFill/>
                        </a:ln>
                        <a:solidFill>
                          <a:srgbClr val="FFFFFF"/>
                        </a:solidFill>
                        <a:effectLst/>
                        <a:latin typeface="+mj-lt"/>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EEG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MEG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PET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FFFFFF"/>
                          </a:solidFill>
                          <a:effectLst/>
                          <a:latin typeface="Arial" charset="0"/>
                        </a:rPr>
                        <a:t>fMRI</a:t>
                      </a:r>
                    </a:p>
                  </a:txBody>
                  <a:tcPr anchor="ctr" horzOverflow="overflow">
                    <a:lnL>
                      <a:noFill/>
                    </a:lnL>
                    <a:lnR cap="flat">
                      <a:noFill/>
                    </a:lnR>
                    <a:lnT>
                      <a:noFill/>
                    </a:lnT>
                    <a:lnB>
                      <a:noFill/>
                    </a:lnB>
                    <a:lnTlToBr>
                      <a:noFill/>
                    </a:lnTlToBr>
                    <a:lnBlToTr>
                      <a:noFill/>
                    </a:lnBlToTr>
                    <a:noFill/>
                  </a:tcPr>
                </a:tc>
              </a:tr>
            </a:tbl>
          </a:graphicData>
        </a:graphic>
      </p:graphicFrame>
      <p:sp>
        <p:nvSpPr>
          <p:cNvPr id="7" name="Oval 6"/>
          <p:cNvSpPr/>
          <p:nvPr/>
        </p:nvSpPr>
        <p:spPr>
          <a:xfrm>
            <a:off x="5431970" y="2692173"/>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4234506" y="270305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4223616" y="334532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5344870" y="3356207"/>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p:nvSpPr>
        <p:spPr>
          <a:xfrm>
            <a:off x="6596756" y="337797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p:cNvSpPr/>
          <p:nvPr/>
        </p:nvSpPr>
        <p:spPr>
          <a:xfrm>
            <a:off x="7750668" y="336708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p:cNvSpPr/>
          <p:nvPr/>
        </p:nvSpPr>
        <p:spPr>
          <a:xfrm>
            <a:off x="7794208" y="4020241"/>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 13"/>
          <p:cNvSpPr/>
          <p:nvPr/>
        </p:nvSpPr>
        <p:spPr>
          <a:xfrm>
            <a:off x="5464600" y="405289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a:off x="6574968" y="4738709"/>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p:cNvSpPr/>
          <p:nvPr/>
        </p:nvSpPr>
        <p:spPr>
          <a:xfrm>
            <a:off x="7728880" y="4771363"/>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p:cNvSpPr/>
          <p:nvPr/>
        </p:nvSpPr>
        <p:spPr>
          <a:xfrm>
            <a:off x="5388386" y="5380975"/>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Oval 17"/>
          <p:cNvSpPr/>
          <p:nvPr/>
        </p:nvSpPr>
        <p:spPr>
          <a:xfrm>
            <a:off x="4267124" y="5402743"/>
            <a:ext cx="1055914" cy="562656"/>
          </a:xfrm>
          <a:prstGeom prst="ellipse">
            <a:avLst/>
          </a:prstGeom>
          <a:solidFill>
            <a:srgbClr val="FFFF00">
              <a:alpha val="50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65393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5724818"/>
              </p:ext>
            </p:extLst>
          </p:nvPr>
        </p:nvGraphicFramePr>
        <p:xfrm>
          <a:off x="1190623" y="2012950"/>
          <a:ext cx="7448551" cy="3085920"/>
        </p:xfrm>
        <a:graphic>
          <a:graphicData uri="http://schemas.openxmlformats.org/drawingml/2006/table">
            <a:tbl>
              <a:tblPr/>
              <a:tblGrid>
                <a:gridCol w="2105027"/>
                <a:gridCol w="5343524"/>
              </a:tblGrid>
              <a:tr h="720000">
                <a:tc>
                  <a:txBody>
                    <a:bodyPr/>
                    <a:lstStyle/>
                    <a:p>
                      <a:pPr>
                        <a:lnSpc>
                          <a:spcPct val="100000"/>
                        </a:lnSpc>
                        <a:spcBef>
                          <a:spcPts val="0"/>
                        </a:spcBef>
                        <a:spcAft>
                          <a:spcPts val="0"/>
                        </a:spcAft>
                      </a:pPr>
                      <a:r>
                        <a:rPr lang="en-GB" sz="2400" dirty="0" smtClean="0"/>
                        <a:t>Module:</a:t>
                      </a:r>
                      <a:endParaRPr lang="en-GB" sz="1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Techniques &amp; Physics</a:t>
                      </a:r>
                      <a:endParaRPr lang="en-GB" sz="2400" b="0" dirty="0" smtClean="0">
                        <a:solidFill>
                          <a:schemeClr val="tx1"/>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Lecture:</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Functional Imaging Basics 3</a:t>
                      </a:r>
                    </a:p>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Applications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Description:</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Review</a:t>
                      </a:r>
                      <a:r>
                        <a:rPr lang="en-GB" sz="2400" b="0" baseline="0" dirty="0" smtClean="0">
                          <a:solidFill>
                            <a:srgbClr val="FFFFFF"/>
                          </a:solidFill>
                        </a:rPr>
                        <a:t> of MEEG and fMRI/PET applications </a:t>
                      </a:r>
                      <a:endParaRPr lang="en-GB" sz="2400" b="0" dirty="0" smtClean="0">
                        <a:solidFill>
                          <a:srgbClr val="FFFFFF"/>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720000">
                <a:tc>
                  <a:txBody>
                    <a:bodyPr/>
                    <a:lstStyle/>
                    <a:p>
                      <a:pPr>
                        <a:lnSpc>
                          <a:spcPct val="100000"/>
                        </a:lnSpc>
                        <a:spcBef>
                          <a:spcPts val="0"/>
                        </a:spcBef>
                        <a:spcAft>
                          <a:spcPts val="0"/>
                        </a:spcAft>
                      </a:pPr>
                      <a:r>
                        <a:rPr lang="en-GB" sz="2400" dirty="0" smtClean="0"/>
                        <a:t>Author:</a:t>
                      </a:r>
                      <a:endParaRPr lang="en-GB" sz="12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b="0" dirty="0" smtClean="0">
                          <a:solidFill>
                            <a:srgbClr val="FFFFFF"/>
                          </a:solidFill>
                        </a:rPr>
                        <a:t>Dr Cyril </a:t>
                      </a:r>
                      <a:r>
                        <a:rPr lang="en-GB" sz="2400" b="0" dirty="0" err="1" smtClean="0">
                          <a:solidFill>
                            <a:srgbClr val="FFFFFF"/>
                          </a:solidFill>
                        </a:rPr>
                        <a:t>Pernet</a:t>
                      </a:r>
                      <a:endParaRPr lang="en-GB" sz="2400" b="0" dirty="0" smtClean="0">
                        <a:solidFill>
                          <a:srgbClr val="FFFFFF"/>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233788619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PET</a:t>
            </a:r>
            <a:endParaRPr lang="en-GB" sz="2000" dirty="0">
              <a:solidFill>
                <a:srgbClr val="FFFFFF"/>
              </a:solidFill>
            </a:endParaRPr>
          </a:p>
        </p:txBody>
      </p:sp>
      <p:sp>
        <p:nvSpPr>
          <p:cNvPr id="7" name="Rectangle 30"/>
          <p:cNvSpPr>
            <a:spLocks noChangeArrowheads="1"/>
          </p:cNvSpPr>
          <p:nvPr/>
        </p:nvSpPr>
        <p:spPr bwMode="auto">
          <a:xfrm>
            <a:off x="2092078" y="4418464"/>
            <a:ext cx="6440735"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Can be used to understand how regions interaction</a:t>
            </a:r>
            <a:endParaRPr lang="en-GB" sz="2000" dirty="0">
              <a:solidFill>
                <a:srgbClr val="FFFFFF"/>
              </a:solidFill>
            </a:endParaRPr>
          </a:p>
        </p:txBody>
      </p:sp>
      <p:sp>
        <p:nvSpPr>
          <p:cNvPr id="8" name="Rectangle 32"/>
          <p:cNvSpPr>
            <a:spLocks noChangeArrowheads="1"/>
          </p:cNvSpPr>
          <p:nvPr/>
        </p:nvSpPr>
        <p:spPr bwMode="auto">
          <a:xfrm>
            <a:off x="2092078" y="5105398"/>
            <a:ext cx="5843607" cy="50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understand symptoms </a:t>
            </a:r>
            <a:endParaRPr lang="en-GB" sz="2000" b="0" dirty="0">
              <a:solidFill>
                <a:srgbClr val="FFFFFF"/>
              </a:solidFill>
            </a:endParaRPr>
          </a:p>
        </p:txBody>
      </p:sp>
      <p:sp>
        <p:nvSpPr>
          <p:cNvPr id="9" name="Rectangle 34"/>
          <p:cNvSpPr>
            <a:spLocks noChangeArrowheads="1"/>
          </p:cNvSpPr>
          <p:nvPr/>
        </p:nvSpPr>
        <p:spPr bwMode="auto">
          <a:xfrm>
            <a:off x="2092078" y="3815214"/>
            <a:ext cx="618104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Allows mapping areas involved in various tasks</a:t>
            </a:r>
            <a:endParaRPr lang="en-GB" sz="2000" b="0" dirty="0">
              <a:solidFill>
                <a:srgbClr val="FFFFFF"/>
              </a:solidFill>
            </a:endParaRPr>
          </a:p>
        </p:txBody>
      </p:sp>
      <p:sp>
        <p:nvSpPr>
          <p:cNvPr id="10" name="Rectangle 41"/>
          <p:cNvSpPr>
            <a:spLocks noChangeArrowheads="1"/>
          </p:cNvSpPr>
          <p:nvPr/>
        </p:nvSpPr>
        <p:spPr bwMode="auto">
          <a:xfrm>
            <a:off x="2092079"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Relies on</a:t>
            </a:r>
            <a:r>
              <a:rPr lang="en-US" sz="2000" b="0" dirty="0" smtClean="0">
                <a:solidFill>
                  <a:srgbClr val="FFFFFF"/>
                </a:solidFill>
              </a:rPr>
              <a:t> gamma ray detector</a:t>
            </a:r>
            <a:endParaRPr lang="en-GB" sz="2000" b="0" dirty="0">
              <a:solidFill>
                <a:srgbClr val="FFFFFF"/>
              </a:solidFill>
            </a:endParaRPr>
          </a:p>
        </p:txBody>
      </p:sp>
      <p:sp>
        <p:nvSpPr>
          <p:cNvPr id="11" name="Rectangle 42"/>
          <p:cNvSpPr>
            <a:spLocks noChangeArrowheads="1"/>
          </p:cNvSpPr>
          <p:nvPr/>
        </p:nvSpPr>
        <p:spPr bwMode="auto">
          <a:xfrm>
            <a:off x="2092078" y="2683326"/>
            <a:ext cx="683420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a:t>
            </a:r>
            <a:r>
              <a:rPr lang="en-US" sz="2000" dirty="0" smtClean="0">
                <a:solidFill>
                  <a:srgbClr val="FFFFFF"/>
                </a:solidFill>
              </a:rPr>
              <a:t>local (neurons/astrocyte) oxygen consumption</a:t>
            </a:r>
            <a:endParaRPr lang="en-GB" sz="2000" b="0" dirty="0">
              <a:solidFill>
                <a:srgbClr val="FFFFFF"/>
              </a:solidFill>
            </a:endParaRPr>
          </a:p>
        </p:txBody>
      </p:sp>
      <p:sp>
        <p:nvSpPr>
          <p:cNvPr id="12" name="Line 43"/>
          <p:cNvSpPr>
            <a:spLocks noChangeShapeType="1"/>
          </p:cNvSpPr>
          <p:nvPr/>
        </p:nvSpPr>
        <p:spPr bwMode="auto">
          <a:xfrm>
            <a:off x="2092079"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092079"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0920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59782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0920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59782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59782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0920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092075" y="5640624"/>
            <a:ext cx="584361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map neuro-mediator distributions</a:t>
            </a:r>
            <a:endParaRPr lang="en-GB" sz="2000" b="0" dirty="0">
              <a:solidFill>
                <a:srgbClr val="FFFFFF"/>
              </a:solidFill>
            </a:endParaRPr>
          </a:p>
        </p:txBody>
      </p:sp>
    </p:spTree>
    <p:extLst>
      <p:ext uri="{BB962C8B-B14F-4D97-AF65-F5344CB8AC3E}">
        <p14:creationId xmlns:p14="http://schemas.microsoft.com/office/powerpoint/2010/main" val="199295242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Learning Activities: Imaging Basics </a:t>
            </a:r>
            <a:r>
              <a:rPr lang="en-GB" sz="2000" dirty="0">
                <a:solidFill>
                  <a:srgbClr val="FFFFFF"/>
                </a:solidFill>
              </a:rPr>
              <a:t>(1, 2, 3)</a:t>
            </a:r>
            <a:endParaRPr lang="en-GB" sz="2000" dirty="0"/>
          </a:p>
        </p:txBody>
      </p:sp>
      <p:sp>
        <p:nvSpPr>
          <p:cNvPr id="4" name="Text Box 2"/>
          <p:cNvSpPr txBox="1">
            <a:spLocks noChangeArrowheads="1"/>
          </p:cNvSpPr>
          <p:nvPr/>
        </p:nvSpPr>
        <p:spPr bwMode="auto">
          <a:xfrm>
            <a:off x="327024" y="1316038"/>
            <a:ext cx="552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2563" indent="-182563">
              <a:defRPr sz="2400">
                <a:solidFill>
                  <a:schemeClr val="tx1"/>
                </a:solidFill>
                <a:latin typeface="Comic Sans MS" pitchFamily="66" charset="0"/>
              </a:defRPr>
            </a:lvl1pPr>
            <a:lvl2pPr marL="719138" indent="-261938">
              <a:defRPr sz="2400">
                <a:solidFill>
                  <a:schemeClr val="tx1"/>
                </a:solidFill>
                <a:latin typeface="Comic Sans MS" pitchFamily="66" charset="0"/>
              </a:defRPr>
            </a:lvl2pPr>
            <a:lvl3pPr>
              <a:defRPr sz="2400">
                <a:solidFill>
                  <a:schemeClr val="tx1"/>
                </a:solidFill>
                <a:latin typeface="Comic Sans MS" pitchFamily="66" charset="0"/>
              </a:defRPr>
            </a:lvl3pPr>
            <a:lvl4pPr>
              <a:defRPr sz="2400">
                <a:solidFill>
                  <a:schemeClr val="tx1"/>
                </a:solidFill>
                <a:latin typeface="Comic Sans MS" pitchFamily="66" charset="0"/>
              </a:defRPr>
            </a:lvl4pPr>
            <a:lvl5pPr>
              <a:defRPr sz="2400">
                <a:solidFill>
                  <a:schemeClr val="tx1"/>
                </a:solidFill>
                <a:latin typeface="Comic Sans MS" pitchFamily="66" charset="0"/>
              </a:defRPr>
            </a:lvl5pPr>
            <a:lvl6pPr eaLnBrk="0" fontAlgn="base" hangingPunct="0">
              <a:spcBef>
                <a:spcPct val="0"/>
              </a:spcBef>
              <a:spcAft>
                <a:spcPct val="0"/>
              </a:spcAft>
              <a:defRPr sz="2400">
                <a:solidFill>
                  <a:schemeClr val="tx1"/>
                </a:solidFill>
                <a:latin typeface="Comic Sans MS" pitchFamily="66" charset="0"/>
              </a:defRPr>
            </a:lvl6pPr>
            <a:lvl7pPr eaLnBrk="0" fontAlgn="base" hangingPunct="0">
              <a:spcBef>
                <a:spcPct val="0"/>
              </a:spcBef>
              <a:spcAft>
                <a:spcPct val="0"/>
              </a:spcAft>
              <a:defRPr sz="2400">
                <a:solidFill>
                  <a:schemeClr val="tx1"/>
                </a:solidFill>
                <a:latin typeface="Comic Sans MS" pitchFamily="66" charset="0"/>
              </a:defRPr>
            </a:lvl7pPr>
            <a:lvl8pPr eaLnBrk="0" fontAlgn="base" hangingPunct="0">
              <a:spcBef>
                <a:spcPct val="0"/>
              </a:spcBef>
              <a:spcAft>
                <a:spcPct val="0"/>
              </a:spcAft>
              <a:defRPr sz="2400">
                <a:solidFill>
                  <a:schemeClr val="tx1"/>
                </a:solidFill>
                <a:latin typeface="Comic Sans MS" pitchFamily="66" charset="0"/>
              </a:defRPr>
            </a:lvl8pPr>
            <a:lvl9pPr eaLnBrk="0" fontAlgn="base" hangingPunct="0">
              <a:spcBef>
                <a:spcPct val="0"/>
              </a:spcBef>
              <a:spcAft>
                <a:spcPct val="0"/>
              </a:spcAft>
              <a:defRPr sz="2400">
                <a:solidFill>
                  <a:schemeClr val="tx1"/>
                </a:solidFill>
                <a:latin typeface="Comic Sans MS" pitchFamily="66" charset="0"/>
              </a:defRPr>
            </a:lvl9pPr>
          </a:lstStyle>
          <a:p>
            <a:r>
              <a:rPr lang="en-GB" b="0" dirty="0" smtClean="0">
                <a:solidFill>
                  <a:srgbClr val="FFFFFF"/>
                </a:solidFill>
                <a:latin typeface="Arial" charset="0"/>
              </a:rPr>
              <a:t>Question </a:t>
            </a:r>
            <a:r>
              <a:rPr lang="en-GB" b="0" dirty="0" smtClean="0">
                <a:solidFill>
                  <a:srgbClr val="FF0000"/>
                </a:solidFill>
                <a:latin typeface="Arial" charset="0"/>
              </a:rPr>
              <a:t>(Multiple response)</a:t>
            </a:r>
            <a:r>
              <a:rPr lang="en-GB" b="0" dirty="0" smtClean="0">
                <a:solidFill>
                  <a:srgbClr val="FFFFFF"/>
                </a:solidFill>
                <a:latin typeface="Arial" charset="0"/>
              </a:rPr>
              <a:t>:</a:t>
            </a:r>
            <a:endParaRPr lang="en-GB" b="0" dirty="0">
              <a:solidFill>
                <a:srgbClr val="FFFFFF"/>
              </a:solidFill>
              <a:latin typeface="Arial" charset="0"/>
            </a:endParaRPr>
          </a:p>
        </p:txBody>
      </p:sp>
      <p:sp>
        <p:nvSpPr>
          <p:cNvPr id="5" name="Rectangle 4"/>
          <p:cNvSpPr>
            <a:spLocks noChangeArrowheads="1"/>
          </p:cNvSpPr>
          <p:nvPr/>
        </p:nvSpPr>
        <p:spPr bwMode="auto">
          <a:xfrm>
            <a:off x="971550" y="1914525"/>
            <a:ext cx="7561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smtClean="0">
                <a:solidFill>
                  <a:srgbClr val="FFFFFF"/>
                </a:solidFill>
              </a:rPr>
              <a:t>(2)  PET</a:t>
            </a:r>
            <a:endParaRPr lang="en-GB" sz="2000" dirty="0">
              <a:solidFill>
                <a:srgbClr val="FFFFFF"/>
              </a:solidFill>
            </a:endParaRPr>
          </a:p>
        </p:txBody>
      </p:sp>
      <p:sp>
        <p:nvSpPr>
          <p:cNvPr id="7" name="Rectangle 30"/>
          <p:cNvSpPr>
            <a:spLocks noChangeArrowheads="1"/>
          </p:cNvSpPr>
          <p:nvPr/>
        </p:nvSpPr>
        <p:spPr bwMode="auto">
          <a:xfrm>
            <a:off x="2092078" y="4418464"/>
            <a:ext cx="6440735"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dirty="0" smtClean="0">
                <a:solidFill>
                  <a:srgbClr val="FFFFFF"/>
                </a:solidFill>
              </a:rPr>
              <a:t>Can be used to understand how regions interaction</a:t>
            </a:r>
            <a:endParaRPr lang="en-GB" sz="2000" dirty="0">
              <a:solidFill>
                <a:srgbClr val="FFFFFF"/>
              </a:solidFill>
            </a:endParaRPr>
          </a:p>
        </p:txBody>
      </p:sp>
      <p:sp>
        <p:nvSpPr>
          <p:cNvPr id="8" name="Rectangle 32"/>
          <p:cNvSpPr>
            <a:spLocks noChangeArrowheads="1"/>
          </p:cNvSpPr>
          <p:nvPr/>
        </p:nvSpPr>
        <p:spPr bwMode="auto">
          <a:xfrm>
            <a:off x="2092078" y="5105398"/>
            <a:ext cx="5843607" cy="50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understand symptoms </a:t>
            </a:r>
            <a:endParaRPr lang="en-GB" sz="2000" b="0" dirty="0">
              <a:solidFill>
                <a:srgbClr val="FFFFFF"/>
              </a:solidFill>
            </a:endParaRPr>
          </a:p>
        </p:txBody>
      </p:sp>
      <p:sp>
        <p:nvSpPr>
          <p:cNvPr id="9" name="Rectangle 34"/>
          <p:cNvSpPr>
            <a:spLocks noChangeArrowheads="1"/>
          </p:cNvSpPr>
          <p:nvPr/>
        </p:nvSpPr>
        <p:spPr bwMode="auto">
          <a:xfrm>
            <a:off x="2092078" y="3815214"/>
            <a:ext cx="618104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Allows mapping areas involved in various tasks</a:t>
            </a:r>
            <a:endParaRPr lang="en-GB" sz="2000" b="0" dirty="0">
              <a:solidFill>
                <a:srgbClr val="FFFFFF"/>
              </a:solidFill>
            </a:endParaRPr>
          </a:p>
        </p:txBody>
      </p:sp>
      <p:sp>
        <p:nvSpPr>
          <p:cNvPr id="10" name="Rectangle 41"/>
          <p:cNvSpPr>
            <a:spLocks noChangeArrowheads="1"/>
          </p:cNvSpPr>
          <p:nvPr/>
        </p:nvSpPr>
        <p:spPr bwMode="auto">
          <a:xfrm>
            <a:off x="2092079" y="3213551"/>
            <a:ext cx="3886200"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smtClean="0">
                <a:solidFill>
                  <a:srgbClr val="FFFFFF"/>
                </a:solidFill>
              </a:rPr>
              <a:t>Relies on</a:t>
            </a:r>
            <a:r>
              <a:rPr lang="en-US" sz="2000" b="0" dirty="0" smtClean="0">
                <a:solidFill>
                  <a:srgbClr val="FFFFFF"/>
                </a:solidFill>
              </a:rPr>
              <a:t> gamma ray detector</a:t>
            </a:r>
            <a:endParaRPr lang="en-GB" sz="2000" b="0" dirty="0">
              <a:solidFill>
                <a:srgbClr val="FFFFFF"/>
              </a:solidFill>
            </a:endParaRPr>
          </a:p>
        </p:txBody>
      </p:sp>
      <p:sp>
        <p:nvSpPr>
          <p:cNvPr id="11" name="Rectangle 42"/>
          <p:cNvSpPr>
            <a:spLocks noChangeArrowheads="1"/>
          </p:cNvSpPr>
          <p:nvPr/>
        </p:nvSpPr>
        <p:spPr bwMode="auto">
          <a:xfrm>
            <a:off x="2092078" y="2683326"/>
            <a:ext cx="683420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0" dirty="0" smtClean="0">
                <a:solidFill>
                  <a:srgbClr val="FFFFFF"/>
                </a:solidFill>
              </a:rPr>
              <a:t>Measures </a:t>
            </a:r>
            <a:r>
              <a:rPr lang="en-US" sz="2000" dirty="0" smtClean="0">
                <a:solidFill>
                  <a:srgbClr val="FFFFFF"/>
                </a:solidFill>
              </a:rPr>
              <a:t>local (neurons/astrocyte) oxygen consumption</a:t>
            </a:r>
            <a:endParaRPr lang="en-GB" sz="2000" b="0" dirty="0">
              <a:solidFill>
                <a:srgbClr val="FFFFFF"/>
              </a:solidFill>
            </a:endParaRPr>
          </a:p>
        </p:txBody>
      </p:sp>
      <p:sp>
        <p:nvSpPr>
          <p:cNvPr id="12" name="Line 43"/>
          <p:cNvSpPr>
            <a:spLocks noChangeShapeType="1"/>
          </p:cNvSpPr>
          <p:nvPr/>
        </p:nvSpPr>
        <p:spPr bwMode="auto">
          <a:xfrm>
            <a:off x="2092079" y="268332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Line 44"/>
          <p:cNvSpPr>
            <a:spLocks noChangeShapeType="1"/>
          </p:cNvSpPr>
          <p:nvPr/>
        </p:nvSpPr>
        <p:spPr bwMode="auto">
          <a:xfrm>
            <a:off x="2092079" y="5636076"/>
            <a:ext cx="388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45"/>
          <p:cNvSpPr>
            <a:spLocks noChangeShapeType="1"/>
          </p:cNvSpPr>
          <p:nvPr/>
        </p:nvSpPr>
        <p:spPr bwMode="auto">
          <a:xfrm>
            <a:off x="20920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 name="Line 46"/>
          <p:cNvSpPr>
            <a:spLocks noChangeShapeType="1"/>
          </p:cNvSpPr>
          <p:nvPr/>
        </p:nvSpPr>
        <p:spPr bwMode="auto">
          <a:xfrm>
            <a:off x="5978279" y="2683326"/>
            <a:ext cx="0" cy="5302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 name="Line 48"/>
          <p:cNvSpPr>
            <a:spLocks noChangeShapeType="1"/>
          </p:cNvSpPr>
          <p:nvPr/>
        </p:nvSpPr>
        <p:spPr bwMode="auto">
          <a:xfrm>
            <a:off x="20920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Line 49"/>
          <p:cNvSpPr>
            <a:spLocks noChangeShapeType="1"/>
          </p:cNvSpPr>
          <p:nvPr/>
        </p:nvSpPr>
        <p:spPr bwMode="auto">
          <a:xfrm>
            <a:off x="5978279" y="3213551"/>
            <a:ext cx="0" cy="601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 name="Line 50"/>
          <p:cNvSpPr>
            <a:spLocks noChangeShapeType="1"/>
          </p:cNvSpPr>
          <p:nvPr/>
        </p:nvSpPr>
        <p:spPr bwMode="auto">
          <a:xfrm>
            <a:off x="59782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 name="Line 53"/>
          <p:cNvSpPr>
            <a:spLocks noChangeShapeType="1"/>
          </p:cNvSpPr>
          <p:nvPr/>
        </p:nvSpPr>
        <p:spPr bwMode="auto">
          <a:xfrm>
            <a:off x="2092079" y="3815214"/>
            <a:ext cx="0" cy="1820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 name="Rectangle 32"/>
          <p:cNvSpPr>
            <a:spLocks noChangeArrowheads="1"/>
          </p:cNvSpPr>
          <p:nvPr/>
        </p:nvSpPr>
        <p:spPr bwMode="auto">
          <a:xfrm>
            <a:off x="2092075" y="5640624"/>
            <a:ext cx="584361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lang="en-US" sz="2000" b="0" dirty="0" smtClean="0">
                <a:solidFill>
                  <a:srgbClr val="FFFFFF"/>
                </a:solidFill>
              </a:rPr>
              <a:t>Can be used to map neuro-mediator distributions</a:t>
            </a:r>
            <a:endParaRPr lang="en-GB" sz="2000" b="0" dirty="0">
              <a:solidFill>
                <a:srgbClr val="FFFFFF"/>
              </a:solidFill>
            </a:endParaRPr>
          </a:p>
        </p:txBody>
      </p:sp>
      <p:sp>
        <p:nvSpPr>
          <p:cNvPr id="21" name="Oval 20"/>
          <p:cNvSpPr/>
          <p:nvPr/>
        </p:nvSpPr>
        <p:spPr>
          <a:xfrm>
            <a:off x="1830455" y="2595785"/>
            <a:ext cx="6856345"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Oval 21"/>
          <p:cNvSpPr/>
          <p:nvPr/>
        </p:nvSpPr>
        <p:spPr>
          <a:xfrm>
            <a:off x="1841337" y="3246661"/>
            <a:ext cx="4417949" cy="576954"/>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Oval 22"/>
          <p:cNvSpPr/>
          <p:nvPr/>
        </p:nvSpPr>
        <p:spPr>
          <a:xfrm>
            <a:off x="1830454" y="3764186"/>
            <a:ext cx="6192317"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Oval 23"/>
          <p:cNvSpPr/>
          <p:nvPr/>
        </p:nvSpPr>
        <p:spPr>
          <a:xfrm>
            <a:off x="1498439" y="5595946"/>
            <a:ext cx="6856345" cy="705306"/>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Oval 24"/>
          <p:cNvSpPr/>
          <p:nvPr/>
        </p:nvSpPr>
        <p:spPr>
          <a:xfrm>
            <a:off x="1607037" y="4987467"/>
            <a:ext cx="5446906" cy="608479"/>
          </a:xfrm>
          <a:prstGeom prst="ellipse">
            <a:avLst/>
          </a:prstGeom>
          <a:noFill/>
          <a:ln w="254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163243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362198"/>
            <a:ext cx="7315215" cy="2133604"/>
          </a:xfrm>
          <a:prstGeom prst="rect">
            <a:avLst/>
          </a:prstGeom>
        </p:spPr>
      </p:pic>
    </p:spTree>
    <p:extLst>
      <p:ext uri="{BB962C8B-B14F-4D97-AF65-F5344CB8AC3E}">
        <p14:creationId xmlns:p14="http://schemas.microsoft.com/office/powerpoint/2010/main" val="117290878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885826" y="2543175"/>
            <a:ext cx="7800974"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800" tIns="45720" rIns="100800" bIns="45720" numCol="1" anchor="t" anchorCtr="0" compatLnSpc="1">
            <a:prstTxWarp prst="textNoShape">
              <a:avLst/>
            </a:prstTxWarp>
          </a:bodyPr>
          <a:lstStyle>
            <a:lvl1pPr marL="266700" indent="-2667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GB" sz="2400" dirty="0" smtClean="0">
                <a:solidFill>
                  <a:srgbClr val="FFFFFF"/>
                </a:solidFill>
              </a:rPr>
              <a:t>Identify the key areas in which functional imaging can be used</a:t>
            </a:r>
          </a:p>
          <a:p>
            <a:endParaRPr lang="en-GB" sz="2400" dirty="0"/>
          </a:p>
        </p:txBody>
      </p:sp>
      <p:sp>
        <p:nvSpPr>
          <p:cNvPr id="6" name="TextBox 5"/>
          <p:cNvSpPr txBox="1"/>
          <p:nvPr/>
        </p:nvSpPr>
        <p:spPr>
          <a:xfrm>
            <a:off x="495300" y="1996350"/>
            <a:ext cx="1707519" cy="461665"/>
          </a:xfrm>
          <a:prstGeom prst="rect">
            <a:avLst/>
          </a:prstGeom>
          <a:noFill/>
        </p:spPr>
        <p:txBody>
          <a:bodyPr wrap="none" rtlCol="0">
            <a:spAutoFit/>
          </a:bodyPr>
          <a:lstStyle/>
          <a:p>
            <a:r>
              <a:rPr lang="en-GB" sz="2400" dirty="0" smtClean="0"/>
              <a:t>Objectives:</a:t>
            </a:r>
            <a:endParaRPr lang="en-GB"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342366257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885826" y="2543175"/>
            <a:ext cx="7800974"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800" tIns="45720" rIns="100800" bIns="45720" numCol="1" anchor="t" anchorCtr="0" compatLnSpc="1">
            <a:prstTxWarp prst="textNoShape">
              <a:avLst/>
            </a:prstTxWarp>
          </a:bodyPr>
          <a:lstStyle>
            <a:lvl1pPr marL="266700" indent="-2667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8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0"/>
              </a:spcBef>
              <a:spcAft>
                <a:spcPts val="0"/>
              </a:spcAft>
              <a:buNone/>
              <a:defRPr/>
            </a:pPr>
            <a:r>
              <a:rPr lang="en-GB" sz="2400" dirty="0">
                <a:solidFill>
                  <a:srgbClr val="FFFFFF"/>
                </a:solidFill>
              </a:rPr>
              <a:t>Functional Imaging Basics </a:t>
            </a:r>
            <a:r>
              <a:rPr lang="en-GB" sz="2400" dirty="0" smtClean="0">
                <a:solidFill>
                  <a:srgbClr val="FFFFFF"/>
                </a:solidFill>
              </a:rPr>
              <a:t>1 &amp; 2</a:t>
            </a:r>
            <a:endParaRPr lang="en-GB" sz="2400" dirty="0">
              <a:solidFill>
                <a:srgbClr val="FFFFFF"/>
              </a:solidFill>
            </a:endParaRPr>
          </a:p>
        </p:txBody>
      </p:sp>
      <p:sp>
        <p:nvSpPr>
          <p:cNvPr id="6" name="TextBox 5"/>
          <p:cNvSpPr txBox="1"/>
          <p:nvPr/>
        </p:nvSpPr>
        <p:spPr>
          <a:xfrm>
            <a:off x="495300" y="1996350"/>
            <a:ext cx="2068195" cy="461665"/>
          </a:xfrm>
          <a:prstGeom prst="rect">
            <a:avLst/>
          </a:prstGeom>
          <a:noFill/>
        </p:spPr>
        <p:txBody>
          <a:bodyPr wrap="none" rtlCol="0">
            <a:spAutoFit/>
          </a:bodyPr>
          <a:lstStyle/>
          <a:p>
            <a:r>
              <a:rPr lang="en-GB" sz="2400" dirty="0" smtClean="0"/>
              <a:t>Prerequisites:</a:t>
            </a:r>
            <a:endParaRPr lang="en-GB"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2" y="-2"/>
            <a:ext cx="7315215" cy="2133604"/>
          </a:xfrm>
          <a:prstGeom prst="rect">
            <a:avLst/>
          </a:prstGeom>
        </p:spPr>
      </p:pic>
    </p:spTree>
    <p:extLst>
      <p:ext uri="{BB962C8B-B14F-4D97-AF65-F5344CB8AC3E}">
        <p14:creationId xmlns:p14="http://schemas.microsoft.com/office/powerpoint/2010/main" val="922321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6" y="1710419"/>
            <a:ext cx="8664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just" eaLnBrk="1" hangingPunct="1">
              <a:spcBef>
                <a:spcPct val="20000"/>
              </a:spcBef>
              <a:buClr>
                <a:srgbClr val="FFFFFF"/>
              </a:buClr>
              <a:buFontTx/>
              <a:buChar char="•"/>
            </a:pPr>
            <a:r>
              <a:rPr lang="en-GB" altLang="en-US" sz="2000" dirty="0" smtClean="0">
                <a:solidFill>
                  <a:srgbClr val="FFFFFF"/>
                </a:solidFill>
                <a:latin typeface="Arial" charset="0"/>
              </a:rPr>
              <a:t>Functional imaging is mainly used in three areas of science and medicine.</a:t>
            </a: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Basic science where the goal is to understand how the brain works, in particular where, when and how different functions are performed.</a:t>
            </a:r>
          </a:p>
          <a:p>
            <a:pPr marL="708025" lvl="2" indent="-342900" algn="just" eaLnBrk="1" hangingPunct="1">
              <a:spcBef>
                <a:spcPct val="20000"/>
              </a:spcBef>
              <a:buClr>
                <a:srgbClr val="FFFFFF"/>
              </a:buClr>
              <a:buFont typeface="Wingdings" panose="05000000000000000000" pitchFamily="2" charset="2"/>
              <a:buChar char="Ø"/>
            </a:pPr>
            <a:endParaRPr lang="en-GB" altLang="en-US" sz="2000" dirty="0" smtClean="0">
              <a:solidFill>
                <a:srgbClr val="FFFFFF"/>
              </a:solidFill>
              <a:latin typeface="Arial" charset="0"/>
            </a:endParaRP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Clinical science where the goal is to gain understanding of diseases pathology and mechanisms</a:t>
            </a:r>
          </a:p>
          <a:p>
            <a:pPr marL="708025" lvl="2" indent="-342900" algn="just" eaLnBrk="1" hangingPunct="1">
              <a:spcBef>
                <a:spcPct val="20000"/>
              </a:spcBef>
              <a:buClr>
                <a:srgbClr val="FFFFFF"/>
              </a:buClr>
              <a:buFont typeface="Wingdings" panose="05000000000000000000" pitchFamily="2" charset="2"/>
              <a:buChar char="Ø"/>
            </a:pPr>
            <a:endParaRPr lang="en-GB" altLang="en-US" sz="2000" dirty="0" smtClean="0">
              <a:solidFill>
                <a:srgbClr val="FFFFFF"/>
              </a:solidFill>
              <a:latin typeface="Arial" charset="0"/>
            </a:endParaRP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Clinical application where the goal is to help to diagnose or treat individuals.</a:t>
            </a:r>
          </a:p>
        </p:txBody>
      </p:sp>
      <p:sp>
        <p:nvSpPr>
          <p:cNvPr id="3" name="Rectangle 2"/>
          <p:cNvSpPr/>
          <p:nvPr/>
        </p:nvSpPr>
        <p:spPr>
          <a:xfrm>
            <a:off x="327025" y="123539"/>
            <a:ext cx="5186035" cy="646331"/>
          </a:xfrm>
          <a:prstGeom prst="rect">
            <a:avLst/>
          </a:prstGeom>
        </p:spPr>
        <p:txBody>
          <a:bodyPr wrap="none">
            <a:spAutoFit/>
          </a:bodyPr>
          <a:lstStyle/>
          <a:p>
            <a:r>
              <a:rPr lang="en-GB" altLang="en-US" sz="3600" dirty="0" smtClean="0"/>
              <a:t>Which areas of research</a:t>
            </a:r>
            <a:endParaRPr lang="en-GB" altLang="en-US" sz="3600" dirty="0"/>
          </a:p>
        </p:txBody>
      </p:sp>
    </p:spTree>
    <p:custDataLst>
      <p:tags r:id="rId1"/>
    </p:custDataLst>
    <p:extLst>
      <p:ext uri="{BB962C8B-B14F-4D97-AF65-F5344CB8AC3E}">
        <p14:creationId xmlns:p14="http://schemas.microsoft.com/office/powerpoint/2010/main" val="728145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6" y="1296751"/>
            <a:ext cx="8664575" cy="513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just" eaLnBrk="1" hangingPunct="1">
              <a:spcBef>
                <a:spcPct val="20000"/>
              </a:spcBef>
              <a:buClr>
                <a:srgbClr val="FFFFFF"/>
              </a:buClr>
              <a:buFontTx/>
              <a:buChar char="•"/>
            </a:pPr>
            <a:r>
              <a:rPr lang="en-GB" altLang="en-US" sz="2000" dirty="0" smtClean="0">
                <a:solidFill>
                  <a:srgbClr val="FFFFFF"/>
                </a:solidFill>
                <a:latin typeface="Arial" charset="0"/>
              </a:rPr>
              <a:t>Nowadays mostly non-invasive tools are used in healthy individuals.</a:t>
            </a:r>
          </a:p>
          <a:p>
            <a:pPr lvl="2" algn="just" eaLnBrk="1" hangingPunct="1">
              <a:spcBef>
                <a:spcPct val="20000"/>
              </a:spcBef>
              <a:buClr>
                <a:srgbClr val="FFFFFF"/>
              </a:buClr>
              <a:buFontTx/>
              <a:buChar char="•"/>
            </a:pPr>
            <a:r>
              <a:rPr lang="en-GB" altLang="en-US" sz="2000" dirty="0" smtClean="0">
                <a:solidFill>
                  <a:srgbClr val="FFFFFF"/>
                </a:solidFill>
                <a:latin typeface="Arial" charset="0"/>
              </a:rPr>
              <a:t>MEEG and fMRI research are most often associated with the field of cognitive neuroimaging.</a:t>
            </a:r>
          </a:p>
          <a:p>
            <a:pPr lvl="2" algn="just" eaLnBrk="1" hangingPunct="1">
              <a:spcBef>
                <a:spcPct val="20000"/>
              </a:spcBef>
              <a:buClr>
                <a:srgbClr val="FFFFFF"/>
              </a:buClr>
              <a:buFontTx/>
              <a:buChar char="•"/>
            </a:pPr>
            <a:r>
              <a:rPr lang="en-GB" altLang="en-US" sz="2000" dirty="0" smtClean="0">
                <a:solidFill>
                  <a:srgbClr val="FFFFFF"/>
                </a:solidFill>
                <a:latin typeface="Arial" charset="0"/>
              </a:rPr>
              <a:t>The </a:t>
            </a:r>
            <a:r>
              <a:rPr lang="en-GB" altLang="en-US" sz="2000" dirty="0">
                <a:solidFill>
                  <a:srgbClr val="FFFFFF"/>
                </a:solidFill>
                <a:latin typeface="Arial" charset="0"/>
              </a:rPr>
              <a:t>main aims </a:t>
            </a:r>
            <a:r>
              <a:rPr lang="en-GB" altLang="en-US" sz="2000" dirty="0" smtClean="0">
                <a:solidFill>
                  <a:srgbClr val="FFFFFF"/>
                </a:solidFill>
                <a:latin typeface="Arial" charset="0"/>
              </a:rPr>
              <a:t>of this strand of research is to </a:t>
            </a:r>
            <a:r>
              <a:rPr lang="en-GB" altLang="en-US" sz="2000" dirty="0">
                <a:solidFill>
                  <a:srgbClr val="FFFFFF"/>
                </a:solidFill>
                <a:latin typeface="Arial" charset="0"/>
              </a:rPr>
              <a:t>understand </a:t>
            </a:r>
            <a:r>
              <a:rPr lang="en-GB" altLang="en-US" sz="2000" dirty="0" smtClean="0">
                <a:solidFill>
                  <a:srgbClr val="FFFFFF"/>
                </a:solidFill>
                <a:latin typeface="Arial" charset="0"/>
              </a:rPr>
              <a:t>where, when and how </a:t>
            </a:r>
            <a:r>
              <a:rPr lang="en-GB" altLang="en-US" sz="2000" dirty="0">
                <a:solidFill>
                  <a:srgbClr val="FFFFFF"/>
                </a:solidFill>
                <a:latin typeface="Arial" charset="0"/>
              </a:rPr>
              <a:t>perception (of object, sounds, emotions, intend), action and decision are </a:t>
            </a:r>
            <a:r>
              <a:rPr lang="en-GB" altLang="en-US" sz="2000" dirty="0" smtClean="0">
                <a:solidFill>
                  <a:srgbClr val="FFFFFF"/>
                </a:solidFill>
                <a:latin typeface="Arial" charset="0"/>
              </a:rPr>
              <a:t>performed in young, mature or old participants.</a:t>
            </a: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lvl="2" algn="just" eaLnBrk="1" hangingPunct="1">
              <a:spcBef>
                <a:spcPct val="20000"/>
              </a:spcBef>
              <a:buClr>
                <a:srgbClr val="FFFFFF"/>
              </a:buClr>
              <a:buFontTx/>
              <a:buChar char="•"/>
            </a:pPr>
            <a:r>
              <a:rPr lang="en-GB" altLang="en-US" sz="2000" dirty="0" smtClean="0">
                <a:solidFill>
                  <a:srgbClr val="FFFFFF"/>
                </a:solidFill>
                <a:latin typeface="Arial" charset="0"/>
              </a:rPr>
              <a:t> A standard fMRI experiment could for instance ask </a:t>
            </a:r>
            <a:r>
              <a:rPr lang="en-GB" altLang="en-US" sz="2000" b="1" dirty="0" smtClean="0">
                <a:solidFill>
                  <a:srgbClr val="FFFFFF"/>
                </a:solidFill>
                <a:latin typeface="Arial" charset="0"/>
              </a:rPr>
              <a:t>where in the brain something happens </a:t>
            </a:r>
            <a:r>
              <a:rPr lang="en-GB" altLang="en-US" sz="2000" dirty="0" smtClean="0">
                <a:solidFill>
                  <a:srgbClr val="FFFFFF"/>
                </a:solidFill>
                <a:latin typeface="Arial" charset="0"/>
              </a:rPr>
              <a:t>– e.g. </a:t>
            </a:r>
            <a:r>
              <a:rPr lang="en-GB" altLang="en-US" sz="2000" dirty="0" err="1" smtClean="0">
                <a:solidFill>
                  <a:srgbClr val="FFFFFF"/>
                </a:solidFill>
                <a:latin typeface="Arial" charset="0"/>
              </a:rPr>
              <a:t>Pernet</a:t>
            </a:r>
            <a:r>
              <a:rPr lang="en-GB" altLang="en-US" sz="2000" dirty="0" smtClean="0">
                <a:solidFill>
                  <a:srgbClr val="FFFFFF"/>
                </a:solidFill>
                <a:latin typeface="Arial" charset="0"/>
              </a:rPr>
              <a:t> et al. 2005 ask where are letters categorized (i.e. recognized as letters). The key to such experiment is to contrast the condition of interest with others – here letters were contrasted with geometrical figures (known objects) and </a:t>
            </a:r>
            <a:r>
              <a:rPr lang="en-GB" altLang="en-US" sz="2000" dirty="0">
                <a:solidFill>
                  <a:srgbClr val="FFFFFF"/>
                </a:solidFill>
                <a:latin typeface="Arial" charset="0"/>
              </a:rPr>
              <a:t>K</a:t>
            </a:r>
            <a:r>
              <a:rPr lang="en-GB" altLang="en-US" sz="2000" dirty="0" smtClean="0">
                <a:solidFill>
                  <a:srgbClr val="FFFFFF"/>
                </a:solidFill>
                <a:latin typeface="Arial" charset="0"/>
              </a:rPr>
              <a:t>orean letters (unknown) in both a categorization and a discrimination task revealing a selective response of the left fusiform gyrus.</a:t>
            </a:r>
            <a:endParaRPr lang="en-GB" altLang="en-US" sz="2000" dirty="0">
              <a:solidFill>
                <a:srgbClr val="FFFFFF"/>
              </a:solidFill>
              <a:latin typeface="Arial" charset="0"/>
            </a:endParaRPr>
          </a:p>
          <a:p>
            <a:pPr lvl="2" algn="just" eaLnBrk="1" hangingPunct="1">
              <a:spcBef>
                <a:spcPct val="20000"/>
              </a:spcBef>
              <a:buClr>
                <a:srgbClr val="FFFFFF"/>
              </a:buClr>
              <a:buFontTx/>
              <a:buChar char="•"/>
            </a:pPr>
            <a:endParaRPr lang="en-GB" altLang="en-US" sz="2000" dirty="0" smtClean="0">
              <a:solidFill>
                <a:srgbClr val="FFFFFF"/>
              </a:solidFill>
              <a:latin typeface="Arial" charset="0"/>
            </a:endParaRPr>
          </a:p>
        </p:txBody>
      </p:sp>
      <p:sp>
        <p:nvSpPr>
          <p:cNvPr id="3" name="Rectangle 2"/>
          <p:cNvSpPr/>
          <p:nvPr/>
        </p:nvSpPr>
        <p:spPr>
          <a:xfrm>
            <a:off x="327025" y="123539"/>
            <a:ext cx="3005951" cy="646331"/>
          </a:xfrm>
          <a:prstGeom prst="rect">
            <a:avLst/>
          </a:prstGeom>
        </p:spPr>
        <p:txBody>
          <a:bodyPr wrap="none">
            <a:spAutoFit/>
          </a:bodyPr>
          <a:lstStyle/>
          <a:p>
            <a:r>
              <a:rPr lang="en-GB" altLang="en-US" sz="3600" dirty="0">
                <a:solidFill>
                  <a:srgbClr val="FFFFFF"/>
                </a:solidFill>
              </a:rPr>
              <a:t>Basic science</a:t>
            </a:r>
            <a:endParaRPr lang="en-GB" altLang="en-US" sz="3600" dirty="0"/>
          </a:p>
        </p:txBody>
      </p:sp>
    </p:spTree>
    <p:custDataLst>
      <p:tags r:id="rId1"/>
    </p:custDataLst>
    <p:extLst>
      <p:ext uri="{BB962C8B-B14F-4D97-AF65-F5344CB8AC3E}">
        <p14:creationId xmlns:p14="http://schemas.microsoft.com/office/powerpoint/2010/main" val="56942949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5" y="1274989"/>
            <a:ext cx="8664575" cy="508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just">
              <a:spcBef>
                <a:spcPct val="20000"/>
              </a:spcBef>
              <a:buClr>
                <a:srgbClr val="FFFFFF"/>
              </a:buClr>
              <a:buFontTx/>
              <a:buChar char="•"/>
            </a:pPr>
            <a:r>
              <a:rPr lang="en-GB" altLang="en-US" sz="2000" dirty="0" smtClean="0">
                <a:solidFill>
                  <a:srgbClr val="FFFFFF"/>
                </a:solidFill>
                <a:latin typeface="Arial" charset="0"/>
              </a:rPr>
              <a:t>fMRI can also be used to better understand </a:t>
            </a:r>
            <a:r>
              <a:rPr lang="en-GB" altLang="en-US" sz="2000" b="1" dirty="0" smtClean="0">
                <a:solidFill>
                  <a:srgbClr val="FFFFFF"/>
                </a:solidFill>
                <a:latin typeface="Arial" charset="0"/>
              </a:rPr>
              <a:t>how information is processed </a:t>
            </a:r>
            <a:r>
              <a:rPr lang="en-GB" altLang="en-US" sz="2000" dirty="0" smtClean="0">
                <a:solidFill>
                  <a:srgbClr val="FFFFFF"/>
                </a:solidFill>
                <a:latin typeface="Arial" charset="0"/>
              </a:rPr>
              <a:t>– and this is typically achieved using (effective) connectivity analyses. In a follow-up experiment, Levy et al. tested how reading related regions process stimuli from single Korean characters to full words. Results indicated an optimal information flow within this network that reflected individual reading performances.</a:t>
            </a:r>
          </a:p>
          <a:p>
            <a:pPr lvl="2" algn="just">
              <a:spcBef>
                <a:spcPct val="20000"/>
              </a:spcBef>
              <a:buClr>
                <a:srgbClr val="FFFFFF"/>
              </a:buClr>
              <a:buFontTx/>
              <a:buChar char="•"/>
            </a:pPr>
            <a:endParaRPr lang="en-GB" altLang="en-US" sz="2000" dirty="0">
              <a:solidFill>
                <a:srgbClr val="FFFFFF"/>
              </a:solidFill>
              <a:latin typeface="Arial" charset="0"/>
            </a:endParaRPr>
          </a:p>
          <a:p>
            <a:pPr lvl="2" algn="just" eaLnBrk="1" hangingPunct="1">
              <a:spcBef>
                <a:spcPct val="20000"/>
              </a:spcBef>
              <a:buClr>
                <a:srgbClr val="FFFFFF"/>
              </a:buClr>
              <a:buFontTx/>
              <a:buChar char="•"/>
            </a:pPr>
            <a:r>
              <a:rPr lang="en-GB" altLang="en-US" sz="2000" dirty="0" smtClean="0">
                <a:solidFill>
                  <a:srgbClr val="FFFFFF"/>
                </a:solidFill>
                <a:latin typeface="Arial" charset="0"/>
              </a:rPr>
              <a:t>MEEG is best used to understand </a:t>
            </a:r>
            <a:r>
              <a:rPr lang="en-GB" altLang="en-US" sz="2000" b="1" dirty="0" smtClean="0">
                <a:solidFill>
                  <a:srgbClr val="FFFFFF"/>
                </a:solidFill>
                <a:latin typeface="Arial" charset="0"/>
              </a:rPr>
              <a:t>when things happen</a:t>
            </a:r>
            <a:r>
              <a:rPr lang="en-GB" altLang="en-US" sz="2000" dirty="0" smtClean="0">
                <a:solidFill>
                  <a:srgbClr val="FFFFFF"/>
                </a:solidFill>
                <a:latin typeface="Arial" charset="0"/>
              </a:rPr>
              <a:t>, and with appropriate design also </a:t>
            </a:r>
            <a:r>
              <a:rPr lang="en-GB" altLang="en-US" sz="2000" b="1" dirty="0" smtClean="0">
                <a:solidFill>
                  <a:srgbClr val="FFFFFF"/>
                </a:solidFill>
                <a:latin typeface="Arial" charset="0"/>
              </a:rPr>
              <a:t>what is happening</a:t>
            </a:r>
            <a:r>
              <a:rPr lang="en-GB" altLang="en-US" sz="2000" dirty="0" smtClean="0">
                <a:solidFill>
                  <a:srgbClr val="FFFFFF"/>
                </a:solidFill>
                <a:latin typeface="Arial" charset="0"/>
              </a:rPr>
              <a:t>. For instance, Salvia et al. looks at the perception of emotional vocal sounds (e.g. crying) and found MEG variations as early as ~100ms after onset. By manipulating the acoustical structure of sounds and regressing these variable out on the MEG signal, they showed that there early variations reflect mainly specific acoustic properties related to arousal, while affective valence only appears latter in time.</a:t>
            </a:r>
            <a:endParaRPr lang="en-GB" altLang="en-US" sz="2000" dirty="0">
              <a:solidFill>
                <a:srgbClr val="FFFFFF"/>
              </a:solidFill>
              <a:latin typeface="Arial" charset="0"/>
            </a:endParaRPr>
          </a:p>
          <a:p>
            <a:pPr lvl="2" algn="just" eaLnBrk="1" hangingPunct="1">
              <a:spcBef>
                <a:spcPct val="20000"/>
              </a:spcBef>
              <a:buClr>
                <a:srgbClr val="FFFFFF"/>
              </a:buClr>
              <a:buFontTx/>
              <a:buChar char="•"/>
            </a:pPr>
            <a:endParaRPr lang="en-GB" altLang="en-US" sz="2000" dirty="0" smtClean="0">
              <a:solidFill>
                <a:srgbClr val="FFFFFF"/>
              </a:solidFill>
              <a:latin typeface="Arial" charset="0"/>
            </a:endParaRP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lvl="2" algn="just" eaLnBrk="1" hangingPunct="1">
              <a:spcBef>
                <a:spcPct val="20000"/>
              </a:spcBef>
              <a:buClr>
                <a:srgbClr val="FFFFFF"/>
              </a:buClr>
              <a:buFontTx/>
              <a:buChar char="•"/>
            </a:pPr>
            <a:endParaRPr lang="en-GB" altLang="en-US" sz="2000" dirty="0" smtClean="0">
              <a:solidFill>
                <a:srgbClr val="FFFFFF"/>
              </a:solidFill>
              <a:latin typeface="Arial" charset="0"/>
            </a:endParaRP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lvl="2" algn="just" eaLnBrk="1" hangingPunct="1">
              <a:spcBef>
                <a:spcPct val="20000"/>
              </a:spcBef>
              <a:buClr>
                <a:srgbClr val="FFFFFF"/>
              </a:buClr>
              <a:buFontTx/>
              <a:buChar char="•"/>
            </a:pPr>
            <a:endParaRPr lang="en-GB" altLang="en-US" sz="2000" dirty="0" smtClean="0">
              <a:solidFill>
                <a:srgbClr val="FFFFFF"/>
              </a:solidFill>
              <a:latin typeface="Arial" charset="0"/>
            </a:endParaRPr>
          </a:p>
        </p:txBody>
      </p:sp>
      <p:sp>
        <p:nvSpPr>
          <p:cNvPr id="3" name="Rectangle 2"/>
          <p:cNvSpPr/>
          <p:nvPr/>
        </p:nvSpPr>
        <p:spPr>
          <a:xfrm>
            <a:off x="327025" y="123539"/>
            <a:ext cx="3005951" cy="646331"/>
          </a:xfrm>
          <a:prstGeom prst="rect">
            <a:avLst/>
          </a:prstGeom>
        </p:spPr>
        <p:txBody>
          <a:bodyPr wrap="none">
            <a:spAutoFit/>
          </a:bodyPr>
          <a:lstStyle/>
          <a:p>
            <a:r>
              <a:rPr lang="en-GB" altLang="en-US" sz="3600" dirty="0">
                <a:solidFill>
                  <a:srgbClr val="FFFFFF"/>
                </a:solidFill>
              </a:rPr>
              <a:t>Basic science</a:t>
            </a:r>
            <a:endParaRPr lang="en-GB" altLang="en-US" sz="3600" dirty="0"/>
          </a:p>
        </p:txBody>
      </p:sp>
    </p:spTree>
    <p:custDataLst>
      <p:tags r:id="rId1"/>
    </p:custDataLst>
    <p:extLst>
      <p:ext uri="{BB962C8B-B14F-4D97-AF65-F5344CB8AC3E}">
        <p14:creationId xmlns:p14="http://schemas.microsoft.com/office/powerpoint/2010/main" val="191380947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6" y="1710419"/>
            <a:ext cx="8664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just" eaLnBrk="1" hangingPunct="1">
              <a:spcBef>
                <a:spcPct val="20000"/>
              </a:spcBef>
              <a:buClr>
                <a:srgbClr val="FFFFFF"/>
              </a:buClr>
              <a:buFontTx/>
              <a:buChar char="•"/>
            </a:pPr>
            <a:r>
              <a:rPr lang="en-GB" altLang="en-US" sz="2000" dirty="0" smtClean="0">
                <a:solidFill>
                  <a:srgbClr val="FFFFFF"/>
                </a:solidFill>
                <a:latin typeface="Arial" charset="0"/>
              </a:rPr>
              <a:t>Just as it is used in healthy patients, MEEG and PET/fMRI is used in patients to understand better disease related mechanisms</a:t>
            </a:r>
          </a:p>
          <a:p>
            <a:pPr lvl="2" algn="just" eaLnBrk="1" hangingPunct="1">
              <a:spcBef>
                <a:spcPct val="20000"/>
              </a:spcBef>
              <a:buClr>
                <a:srgbClr val="FFFFFF"/>
              </a:buClr>
              <a:buFontTx/>
              <a:buChar char="•"/>
            </a:pPr>
            <a:endParaRPr lang="en-GB" altLang="en-US" sz="2000" dirty="0">
              <a:solidFill>
                <a:srgbClr val="FFFFFF"/>
              </a:solidFill>
              <a:latin typeface="Arial" charset="0"/>
            </a:endParaRPr>
          </a:p>
          <a:p>
            <a:pPr lvl="2" algn="just">
              <a:spcBef>
                <a:spcPct val="20000"/>
              </a:spcBef>
              <a:buClr>
                <a:srgbClr val="FFFFFF"/>
              </a:buClr>
              <a:buFontTx/>
              <a:buChar char="•"/>
            </a:pPr>
            <a:r>
              <a:rPr lang="en-GB" altLang="en-US" sz="2000" b="1" dirty="0" smtClean="0">
                <a:solidFill>
                  <a:srgbClr val="FFFFFF"/>
                </a:solidFill>
                <a:latin typeface="Arial" charset="0"/>
              </a:rPr>
              <a:t>To understand the symptoms </a:t>
            </a:r>
            <a:r>
              <a:rPr lang="en-GB" altLang="en-US" sz="2000" dirty="0" smtClean="0">
                <a:solidFill>
                  <a:srgbClr val="FFFFFF"/>
                </a:solidFill>
                <a:latin typeface="Arial" charset="0"/>
              </a:rPr>
              <a:t>of e.g. schizophrenia, the reward system of the brain (dopamine) as been investigated using PET and ‘model based’ fMRI. In such research there is a mathematical model of the behaviour and the parameters of such model are used to analyses brain images, revealing the dopamine network and possible defect in patients (see e.g. </a:t>
            </a:r>
            <a:r>
              <a:rPr lang="en-GB" altLang="en-US" sz="2000" dirty="0" err="1" smtClean="0">
                <a:solidFill>
                  <a:srgbClr val="FFFFFF"/>
                </a:solidFill>
                <a:latin typeface="Arial" charset="0"/>
              </a:rPr>
              <a:t>Deserno</a:t>
            </a:r>
            <a:r>
              <a:rPr lang="en-GB" altLang="en-US" sz="2000" dirty="0" smtClean="0">
                <a:solidFill>
                  <a:srgbClr val="FFFFFF"/>
                </a:solidFill>
                <a:latin typeface="Arial" charset="0"/>
              </a:rPr>
              <a:t> et al. 2013 for an overview)</a:t>
            </a:r>
          </a:p>
        </p:txBody>
      </p:sp>
      <p:sp>
        <p:nvSpPr>
          <p:cNvPr id="3" name="Rectangle 2"/>
          <p:cNvSpPr/>
          <p:nvPr/>
        </p:nvSpPr>
        <p:spPr>
          <a:xfrm>
            <a:off x="327025" y="123539"/>
            <a:ext cx="3365024" cy="646331"/>
          </a:xfrm>
          <a:prstGeom prst="rect">
            <a:avLst/>
          </a:prstGeom>
        </p:spPr>
        <p:txBody>
          <a:bodyPr wrap="none">
            <a:spAutoFit/>
          </a:bodyPr>
          <a:lstStyle/>
          <a:p>
            <a:r>
              <a:rPr lang="en-GB" altLang="en-US" sz="3600" dirty="0">
                <a:solidFill>
                  <a:srgbClr val="FFFFFF"/>
                </a:solidFill>
              </a:rPr>
              <a:t>Clinical science</a:t>
            </a:r>
            <a:endParaRPr lang="en-GB" altLang="en-US" sz="3600" dirty="0"/>
          </a:p>
        </p:txBody>
      </p:sp>
    </p:spTree>
    <p:custDataLst>
      <p:tags r:id="rId1"/>
    </p:custDataLst>
    <p:extLst>
      <p:ext uri="{BB962C8B-B14F-4D97-AF65-F5344CB8AC3E}">
        <p14:creationId xmlns:p14="http://schemas.microsoft.com/office/powerpoint/2010/main" val="163594708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ChangeArrowheads="1"/>
          </p:cNvSpPr>
          <p:nvPr/>
        </p:nvSpPr>
        <p:spPr bwMode="auto">
          <a:xfrm>
            <a:off x="239935" y="1177015"/>
            <a:ext cx="8664575" cy="523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179388">
              <a:defRPr sz="2400">
                <a:solidFill>
                  <a:schemeClr val="tx1"/>
                </a:solidFill>
                <a:latin typeface="Times New Roman" pitchFamily="18" charset="0"/>
              </a:defRPr>
            </a:lvl2pPr>
            <a:lvl3pPr marL="622300" indent="-257175">
              <a:defRPr sz="2400">
                <a:solidFill>
                  <a:schemeClr val="tx1"/>
                </a:solidFill>
                <a:latin typeface="Times New Roman" pitchFamily="18" charset="0"/>
              </a:defRPr>
            </a:lvl3pPr>
            <a:lvl4pPr marL="1646238"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2" algn="just" eaLnBrk="1" hangingPunct="1">
              <a:spcBef>
                <a:spcPct val="20000"/>
              </a:spcBef>
              <a:buClr>
                <a:srgbClr val="FFFFFF"/>
              </a:buClr>
              <a:buFontTx/>
              <a:buChar char="•"/>
            </a:pPr>
            <a:r>
              <a:rPr lang="en-GB" altLang="en-US" sz="2000" dirty="0" smtClean="0">
                <a:solidFill>
                  <a:srgbClr val="FFFFFF"/>
                </a:solidFill>
                <a:latin typeface="Arial" charset="0"/>
              </a:rPr>
              <a:t>MEEG and fMRI have not yet fully bridge the gap between clinical research and application. The 3 main applications are:</a:t>
            </a:r>
          </a:p>
          <a:p>
            <a:pPr lvl="2" algn="just" eaLnBrk="1" hangingPunct="1">
              <a:spcBef>
                <a:spcPct val="20000"/>
              </a:spcBef>
              <a:buClr>
                <a:srgbClr val="FFFFFF"/>
              </a:buClr>
              <a:buFontTx/>
              <a:buChar char="•"/>
            </a:pPr>
            <a:endParaRPr lang="en-GB" altLang="en-US" sz="2000" dirty="0" smtClean="0">
              <a:solidFill>
                <a:srgbClr val="FFFFFF"/>
              </a:solidFill>
              <a:latin typeface="Arial" charset="0"/>
            </a:endParaRP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Using EEG as a tool for brain computer interface – measuring surface activity is used to control robotic legs or arms to help patients. </a:t>
            </a: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mj-lt"/>
              </a:rPr>
              <a:t>MEG used in </a:t>
            </a:r>
            <a:r>
              <a:rPr lang="en-GB" sz="2000" dirty="0">
                <a:latin typeface="+mj-lt"/>
              </a:rPr>
              <a:t>pre-surgical evaluation of patients with </a:t>
            </a:r>
            <a:r>
              <a:rPr lang="en-GB" sz="2000" dirty="0" smtClean="0">
                <a:latin typeface="+mj-lt"/>
              </a:rPr>
              <a:t>epilepsy. Recordings of neural activity are obtained at rest, ‘waiting’ for </a:t>
            </a:r>
            <a:r>
              <a:rPr lang="en-GB" sz="2000" dirty="0" err="1" smtClean="0">
                <a:latin typeface="+mj-lt"/>
              </a:rPr>
              <a:t>interictal</a:t>
            </a:r>
            <a:r>
              <a:rPr lang="en-GB" sz="2000" dirty="0" smtClean="0">
                <a:latin typeface="+mj-lt"/>
              </a:rPr>
              <a:t> spikes or seizures (usually small ones as patients with large seizures with behavioural effect cannot be imaged). Once enough events are obtained, source imaging is performed to find out where the discharges are coming from. </a:t>
            </a:r>
            <a:endParaRPr lang="en-GB" altLang="en-US" sz="2000" dirty="0" smtClean="0">
              <a:solidFill>
                <a:srgbClr val="FFFFFF"/>
              </a:solidFill>
              <a:latin typeface="Arial" charset="0"/>
            </a:endParaRPr>
          </a:p>
          <a:p>
            <a:pPr marL="708025" lvl="2" indent="-342900" algn="just" eaLnBrk="1" hangingPunct="1">
              <a:spcBef>
                <a:spcPct val="20000"/>
              </a:spcBef>
              <a:buClr>
                <a:srgbClr val="FFFFFF"/>
              </a:buClr>
              <a:buFont typeface="Wingdings" panose="05000000000000000000" pitchFamily="2" charset="2"/>
              <a:buChar char="Ø"/>
            </a:pPr>
            <a:r>
              <a:rPr lang="en-GB" altLang="en-US" sz="2000" dirty="0" smtClean="0">
                <a:solidFill>
                  <a:srgbClr val="FFFFFF"/>
                </a:solidFill>
                <a:latin typeface="Arial" charset="0"/>
              </a:rPr>
              <a:t>fMRI is mainly used for pre-surgical mapping, being brain tumour or epilepsy. It consists in using paradigms known to activate brain areas involved in processing different types of information (motor, reading, repeating, counting, visual attention, </a:t>
            </a:r>
            <a:r>
              <a:rPr lang="en-GB" altLang="en-US" sz="2000" dirty="0" err="1" smtClean="0">
                <a:solidFill>
                  <a:srgbClr val="FFFFFF"/>
                </a:solidFill>
                <a:latin typeface="Arial" charset="0"/>
              </a:rPr>
              <a:t>etc</a:t>
            </a:r>
            <a:r>
              <a:rPr lang="en-GB" altLang="en-US" sz="2000" dirty="0" smtClean="0">
                <a:solidFill>
                  <a:srgbClr val="FFFFFF"/>
                </a:solidFill>
                <a:latin typeface="Arial" charset="0"/>
              </a:rPr>
              <a:t>) and examine how close tumours are located – therefore defining safety margins for surgery.</a:t>
            </a:r>
          </a:p>
        </p:txBody>
      </p:sp>
      <p:sp>
        <p:nvSpPr>
          <p:cNvPr id="3" name="Rectangle 2"/>
          <p:cNvSpPr/>
          <p:nvPr/>
        </p:nvSpPr>
        <p:spPr>
          <a:xfrm>
            <a:off x="327025" y="123539"/>
            <a:ext cx="4006225" cy="646331"/>
          </a:xfrm>
          <a:prstGeom prst="rect">
            <a:avLst/>
          </a:prstGeom>
        </p:spPr>
        <p:txBody>
          <a:bodyPr wrap="none">
            <a:spAutoFit/>
          </a:bodyPr>
          <a:lstStyle/>
          <a:p>
            <a:r>
              <a:rPr lang="en-GB" altLang="en-US" sz="3600" dirty="0">
                <a:solidFill>
                  <a:srgbClr val="FFFFFF"/>
                </a:solidFill>
              </a:rPr>
              <a:t>Clinical application</a:t>
            </a:r>
            <a:endParaRPr lang="en-GB" altLang="en-US" sz="3600" dirty="0"/>
          </a:p>
        </p:txBody>
      </p:sp>
    </p:spTree>
    <p:custDataLst>
      <p:tags r:id="rId1"/>
    </p:custDataLst>
    <p:extLst>
      <p:ext uri="{BB962C8B-B14F-4D97-AF65-F5344CB8AC3E}">
        <p14:creationId xmlns:p14="http://schemas.microsoft.com/office/powerpoint/2010/main" val="1635947088"/>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ags/tag2.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ags/tag3.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ags/tag4.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ags/tag5.xml><?xml version="1.0" encoding="utf-8"?>
<p:tagLst xmlns:a="http://schemas.openxmlformats.org/drawingml/2006/main" xmlns:r="http://schemas.openxmlformats.org/officeDocument/2006/relationships" xmlns:p="http://schemas.openxmlformats.org/presentationml/2006/main">
  <p:tag name="PPSNARRATION" val="9,-2068670485,\\DCNSKULL\vol1\trialdev\elearning\MSc Course\MSc Tutorial Workspace\4_Ross\Techniques &amp; Physics\Functional Imaging Basics - David McGonigle (Author)\081103-Lecture2.ppc"/>
</p:tagLst>
</file>

<file path=ppt/theme/theme1.xml><?xml version="1.0" encoding="utf-8"?>
<a:theme xmlns:a="http://schemas.openxmlformats.org/drawingml/2006/main" name="UofE Powerpoint template v1">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99FF"/>
      </a:hlink>
      <a:folHlink>
        <a:srgbClr val="A5A5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UofE Powerpoint template v1.pot</Template>
  <TotalTime>7958</TotalTime>
  <Words>1633</Words>
  <Application>Microsoft Office PowerPoint</Application>
  <PresentationFormat>On-screen Show (4:3)</PresentationFormat>
  <Paragraphs>201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UofE Powerpoint template v1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 </vt:lpstr>
      <vt:lpstr>PowerPoint Presentation</vt:lpstr>
      <vt:lpstr>Module Resources: Imaging Basics</vt:lpstr>
      <vt:lpstr>Module Resources: Imaging Basics</vt:lpstr>
      <vt:lpstr>Learning Activities: Imaging Basics (1, 2, 3)</vt:lpstr>
      <vt:lpstr>Learning Activities: Imaging Basics (1, 2, 3)</vt:lpstr>
      <vt:lpstr>Learning Activities: Imaging Basics (1, 2, 3)</vt:lpstr>
      <vt:lpstr>Learning Activities: Imaging Basics (1, 2, 3)</vt:lpstr>
      <vt:lpstr>Learning Activities: Imaging Basics (1, 2, 3)</vt:lpstr>
      <vt:lpstr>Learning Activities: Imaging Basics (1, 2, 3)</vt:lpstr>
      <vt:lpstr>Learning Activities: Imaging Basics (1, 2, 3)</vt:lpstr>
      <vt:lpstr>Learning Activities: Imaging Basics (1, 2, 3)</vt:lpstr>
      <vt:lpstr>PowerPoint Presentation</vt:lpstr>
    </vt:vector>
  </TitlesOfParts>
  <Company>The University of Edinburgh</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Edinburgh</dc:title>
  <dc:subject>Presentation template blue theme</dc:subject>
  <dc:creator>Steven Ross</dc:creator>
  <dc:description>Beta version, feedback welcome:_x000d_steven.ross@ed.ac.uk</dc:description>
  <cp:lastModifiedBy>cyril</cp:lastModifiedBy>
  <cp:revision>105</cp:revision>
  <dcterms:created xsi:type="dcterms:W3CDTF">2010-08-04T10:04:31Z</dcterms:created>
  <dcterms:modified xsi:type="dcterms:W3CDTF">2015-09-09T10:31:07Z</dcterms:modified>
</cp:coreProperties>
</file>