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1" r:id="rId4"/>
    <p:sldId id="262" r:id="rId5"/>
    <p:sldId id="264" r:id="rId6"/>
    <p:sldId id="263" r:id="rId7"/>
    <p:sldId id="279" r:id="rId8"/>
    <p:sldId id="277" r:id="rId9"/>
    <p:sldId id="278" r:id="rId10"/>
    <p:sldId id="269" r:id="rId11"/>
    <p:sldId id="283" r:id="rId12"/>
    <p:sldId id="270" r:id="rId13"/>
    <p:sldId id="271" r:id="rId14"/>
    <p:sldId id="280" r:id="rId15"/>
    <p:sldId id="272" r:id="rId16"/>
    <p:sldId id="282" r:id="rId17"/>
    <p:sldId id="273" r:id="rId18"/>
    <p:sldId id="284" r:id="rId19"/>
    <p:sldId id="274" r:id="rId20"/>
    <p:sldId id="276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615D-753D-8F4B-B768-4961D4C10ED2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0BDF-00ED-F34F-859B-131AAC50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 replicates for each combination</a:t>
            </a:r>
            <a:r>
              <a:rPr lang="en-US" baseline="0" dirty="0" smtClean="0"/>
              <a:t> of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0BDF-00ED-F34F-859B-131AAC50D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 replicates for each combination</a:t>
            </a:r>
            <a:r>
              <a:rPr lang="en-US" baseline="0" dirty="0" smtClean="0"/>
              <a:t> of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0BDF-00ED-F34F-859B-131AAC50D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0BDF-00ED-F34F-859B-131AAC50D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4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0BDF-00ED-F34F-859B-131AAC50D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4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E69D-7AAC-1343-A1AA-861A2483248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BC55-69FA-2C4C-9B98-CE5DE338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Excel_Sheet3.xlsx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05"/>
            <a:ext cx="7772400" cy="1470025"/>
          </a:xfrm>
        </p:spPr>
        <p:txBody>
          <a:bodyPr/>
          <a:lstStyle/>
          <a:p>
            <a:r>
              <a:rPr lang="en-US" dirty="0" smtClean="0"/>
              <a:t>Simulation testing our </a:t>
            </a:r>
            <a:br>
              <a:rPr lang="en-US" dirty="0" smtClean="0"/>
            </a:br>
            <a:r>
              <a:rPr lang="en-US" dirty="0" smtClean="0"/>
              <a:t>trend detection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methods of trend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082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 smtClean="0"/>
              <a:t>Mann-Kendall Test (MK)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arenR"/>
            </a:pPr>
            <a:r>
              <a:rPr lang="en-US" sz="2800" dirty="0" smtClean="0"/>
              <a:t>Mann-Kendall with pre-whitening (PW)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arenR"/>
            </a:pPr>
            <a:r>
              <a:rPr lang="en-US" sz="2800" dirty="0" smtClean="0"/>
              <a:t>Generalized Least Squares model selection (GLS)</a:t>
            </a:r>
          </a:p>
        </p:txBody>
      </p:sp>
    </p:spTree>
    <p:extLst>
      <p:ext uri="{BB962C8B-B14F-4D97-AF65-F5344CB8AC3E}">
        <p14:creationId xmlns:p14="http://schemas.microsoft.com/office/powerpoint/2010/main" val="348379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Mann-Kendall Test and </a:t>
            </a:r>
            <a:br>
              <a:rPr lang="en-US" dirty="0" smtClean="0"/>
            </a:br>
            <a:r>
              <a:rPr lang="en-US" dirty="0" smtClean="0"/>
              <a:t>Mann Kendall with Pre-whitening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695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MK Test (MK): Nonparametric test that uses the sign of differences between observations to detect a trend.</a:t>
            </a:r>
          </a:p>
          <a:p>
            <a:endParaRPr lang="en-US" sz="2800" dirty="0"/>
          </a:p>
          <a:p>
            <a:r>
              <a:rPr lang="en-US" sz="2800" dirty="0" smtClean="0"/>
              <a:t>MK w/Pre-whitening (PW): Remove autocorrelation by pre-whitening first (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), then apply the MK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3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Fit four models, chose best using </a:t>
            </a:r>
            <a:r>
              <a:rPr lang="en-US" sz="2800" dirty="0" err="1" smtClean="0"/>
              <a:t>AICc</a:t>
            </a:r>
            <a:r>
              <a:rPr lang="en-US" dirty="0" smtClean="0"/>
              <a:t>:</a:t>
            </a: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51" y="2643514"/>
            <a:ext cx="5882421" cy="28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86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00" y="1210886"/>
            <a:ext cx="6207092" cy="48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3" y="811228"/>
            <a:ext cx="8634597" cy="56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 of runs labeled significant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Timeseries</a:t>
            </a:r>
            <a:r>
              <a:rPr lang="en-US" dirty="0" smtClean="0"/>
              <a:t> length = 10)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15613"/>
              </p:ext>
            </p:extLst>
          </p:nvPr>
        </p:nvGraphicFramePr>
        <p:xfrm>
          <a:off x="235706" y="2454774"/>
          <a:ext cx="8199389" cy="242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5" imgW="4546600" imgH="1346200" progId="Excel.Sheet.12">
                  <p:embed/>
                </p:oleObj>
              </mc:Choice>
              <mc:Fallback>
                <p:oleObj name="Worksheet" r:id="rId5" imgW="45466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706" y="2454774"/>
                        <a:ext cx="8199389" cy="2427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67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 of runs labeled significant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Timeseries</a:t>
            </a:r>
            <a:r>
              <a:rPr lang="en-US" dirty="0" smtClean="0"/>
              <a:t> length = 30)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4039"/>
              </p:ext>
            </p:extLst>
          </p:nvPr>
        </p:nvGraphicFramePr>
        <p:xfrm>
          <a:off x="152758" y="2495833"/>
          <a:ext cx="8301912" cy="250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5" imgW="4457700" imgH="1346200" progId="Excel.Sheet.12">
                  <p:embed/>
                </p:oleObj>
              </mc:Choice>
              <mc:Fallback>
                <p:oleObj name="Worksheet" r:id="rId5" imgW="44577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58" y="2495833"/>
                        <a:ext cx="8301912" cy="250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38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119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1) Good performance when trend is strong, N = 30, and autocorrelation is weak. </a:t>
            </a:r>
          </a:p>
          <a:p>
            <a:pPr marL="514350" indent="-514350">
              <a:buAutoNum type="arabicParenR"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2) Poor performance when N = 10.</a:t>
            </a:r>
          </a:p>
          <a:p>
            <a:pPr marL="514350" indent="-514350">
              <a:buAutoNum type="arabicParenR"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3) </a:t>
            </a:r>
            <a:r>
              <a:rPr lang="en-US" sz="2600" dirty="0" smtClean="0"/>
              <a:t>High </a:t>
            </a:r>
            <a:r>
              <a:rPr lang="en-US" sz="2600" dirty="0" smtClean="0"/>
              <a:t>autocorrelation leads </a:t>
            </a:r>
            <a:r>
              <a:rPr lang="en-US" sz="2600" smtClean="0"/>
              <a:t>to </a:t>
            </a:r>
            <a:r>
              <a:rPr lang="en-US" sz="2600" smtClean="0"/>
              <a:t>high </a:t>
            </a:r>
            <a:r>
              <a:rPr lang="en-US" sz="2600" dirty="0" smtClean="0"/>
              <a:t>false positive rate.</a:t>
            </a:r>
          </a:p>
        </p:txBody>
      </p:sp>
    </p:spTree>
    <p:extLst>
      <p:ext uri="{BB962C8B-B14F-4D97-AF65-F5344CB8AC3E}">
        <p14:creationId xmlns:p14="http://schemas.microsoft.com/office/powerpoint/2010/main" val="324818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18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533" y="5759612"/>
            <a:ext cx="7697461" cy="7667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Assumption is that there is no autocorrelation.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72" y="974704"/>
            <a:ext cx="5031520" cy="4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16" y="383974"/>
            <a:ext cx="7220936" cy="57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64192"/>
              </p:ext>
            </p:extLst>
          </p:nvPr>
        </p:nvGraphicFramePr>
        <p:xfrm>
          <a:off x="1786716" y="33605"/>
          <a:ext cx="5448746" cy="664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4" imgW="5791200" imgH="7061200" progId="Excel.Sheet.12">
                  <p:embed/>
                </p:oleObj>
              </mc:Choice>
              <mc:Fallback>
                <p:oleObj name="Worksheet" r:id="rId4" imgW="5791200" imgH="706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6716" y="33605"/>
                        <a:ext cx="5448746" cy="6642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20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 a simulation study to compare three trend estimation methods.</a:t>
            </a:r>
          </a:p>
          <a:p>
            <a:endParaRPr lang="en-US" sz="2800" dirty="0"/>
          </a:p>
          <a:p>
            <a:r>
              <a:rPr lang="en-US" sz="2800" dirty="0" smtClean="0"/>
              <a:t>Simulate time series with similar characteristics to the real data (linear trend with </a:t>
            </a:r>
            <a:r>
              <a:rPr lang="en-US" sz="2800" dirty="0" err="1" smtClean="0"/>
              <a:t>autocorrelated</a:t>
            </a:r>
            <a:r>
              <a:rPr lang="en-US" sz="2800" dirty="0" smtClean="0"/>
              <a:t> residuals).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Compare the MK test to two alternative methods.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69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simulation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8202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each time series in the SOE, we fit a linear regression and to normalized data and recorded parameters of the fit and autocorrelation of the residuals.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25" y="1417638"/>
            <a:ext cx="5147837" cy="41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simulation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797133" cy="12057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gives us a distribution of intercepts, slopes, and autocorrelation parameters.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5" y="2643514"/>
            <a:ext cx="4555319" cy="360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64" y="2643514"/>
            <a:ext cx="4275706" cy="33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830"/>
            <a:ext cx="8229600" cy="284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Four trend scenarios (1000 replicates):</a:t>
            </a:r>
          </a:p>
          <a:p>
            <a:pPr marL="400050" lvl="1" indent="0">
              <a:buNone/>
            </a:pPr>
            <a:r>
              <a:rPr lang="en-US" sz="2400" dirty="0" smtClean="0"/>
              <a:t>1) No trend</a:t>
            </a:r>
          </a:p>
          <a:p>
            <a:pPr marL="400050" lvl="1" indent="0">
              <a:buNone/>
            </a:pPr>
            <a:r>
              <a:rPr lang="en-US" sz="2400" dirty="0" smtClean="0"/>
              <a:t>2) Weak trend (0.004/year)</a:t>
            </a:r>
          </a:p>
          <a:p>
            <a:pPr marL="400050" lvl="1" indent="0">
              <a:buNone/>
            </a:pPr>
            <a:r>
              <a:rPr lang="en-US" sz="2400" dirty="0" smtClean="0"/>
              <a:t>3) Medium trend (0.05/year)</a:t>
            </a:r>
          </a:p>
          <a:p>
            <a:pPr marL="400050" lvl="1" indent="0">
              <a:buNone/>
            </a:pPr>
            <a:r>
              <a:rPr lang="en-US" sz="2400" dirty="0" smtClean="0"/>
              <a:t>4) Strong trend (0.15/year)</a:t>
            </a:r>
          </a:p>
          <a:p>
            <a:pPr marL="400050" lvl="1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76033"/>
            <a:ext cx="8229600" cy="237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Three autocorrelation scenarios:</a:t>
            </a:r>
          </a:p>
          <a:p>
            <a:pPr marL="400050" lvl="1" indent="0">
              <a:buFont typeface="Arial"/>
              <a:buNone/>
            </a:pPr>
            <a:r>
              <a:rPr lang="en-US" sz="2400" dirty="0" smtClean="0"/>
              <a:t>1) No autocorrelation</a:t>
            </a:r>
          </a:p>
          <a:p>
            <a:pPr marL="400050" lvl="1" indent="0">
              <a:buFont typeface="Arial"/>
              <a:buNone/>
            </a:pPr>
            <a:r>
              <a:rPr lang="en-US" sz="2400" dirty="0" smtClean="0"/>
              <a:t>2) Medium autocorrelation (0.43)</a:t>
            </a:r>
          </a:p>
          <a:p>
            <a:pPr marL="400050" lvl="1" indent="0">
              <a:buFont typeface="Arial"/>
              <a:buNone/>
            </a:pPr>
            <a:r>
              <a:rPr lang="en-US" sz="2400" dirty="0" smtClean="0"/>
              <a:t>3) Strong autocorrelation (0.8)</a:t>
            </a:r>
          </a:p>
          <a:p>
            <a:pPr marL="400050" lvl="1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77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487"/>
            <a:ext cx="8229600" cy="284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Three time series lengths:</a:t>
            </a:r>
          </a:p>
          <a:p>
            <a:pPr marL="400050" lvl="1" indent="0">
              <a:buNone/>
            </a:pPr>
            <a:r>
              <a:rPr lang="en-US" sz="2400" dirty="0" smtClean="0"/>
              <a:t>1) 10 observations</a:t>
            </a:r>
          </a:p>
          <a:p>
            <a:pPr marL="400050" lvl="1" indent="0">
              <a:buNone/>
            </a:pPr>
            <a:r>
              <a:rPr lang="en-US" sz="2400" dirty="0" smtClean="0"/>
              <a:t>2) 20 observations</a:t>
            </a:r>
          </a:p>
          <a:p>
            <a:pPr marL="400050" lvl="1" indent="0">
              <a:buNone/>
            </a:pPr>
            <a:r>
              <a:rPr lang="en-US" sz="2400" dirty="0" smtClean="0"/>
              <a:t>3) 30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751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simulations (strong trend)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123" y="2086495"/>
            <a:ext cx="3064960" cy="4088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" y="2086495"/>
            <a:ext cx="3066342" cy="40904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019" y="2086495"/>
            <a:ext cx="3064961" cy="40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2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" y="1885445"/>
            <a:ext cx="3030751" cy="404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18" y="1885445"/>
            <a:ext cx="3050557" cy="40694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68" y="1885444"/>
            <a:ext cx="3030752" cy="404299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simulations (medium trend)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8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366</Words>
  <Application>Microsoft Macintosh PowerPoint</Application>
  <PresentationFormat>On-screen Show (4:3)</PresentationFormat>
  <Paragraphs>58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Worksheet</vt:lpstr>
      <vt:lpstr>Simulation testing our  trend detection methods</vt:lpstr>
      <vt:lpstr>Motivation</vt:lpstr>
      <vt:lpstr>Research approach</vt:lpstr>
      <vt:lpstr>Choosing simulation parameters</vt:lpstr>
      <vt:lpstr>Choosing simulation parameters</vt:lpstr>
      <vt:lpstr>Simulation scenarios</vt:lpstr>
      <vt:lpstr>Simulation scenarios</vt:lpstr>
      <vt:lpstr>Example simulations (strong trend)</vt:lpstr>
      <vt:lpstr>Example simulations (medium trend)</vt:lpstr>
      <vt:lpstr>Three methods of trend detection</vt:lpstr>
      <vt:lpstr>Mann-Kendall Test and  Mann Kendall with Pre-whitening</vt:lpstr>
      <vt:lpstr>GLS model selection</vt:lpstr>
      <vt:lpstr>Results</vt:lpstr>
      <vt:lpstr>PowerPoint Presentation</vt:lpstr>
      <vt:lpstr>Proportion of runs labeled significant (Timeseries length = 10)</vt:lpstr>
      <vt:lpstr>Proportion of runs labeled significant (Timeseries length = 30)</vt:lpstr>
      <vt:lpstr>Summary</vt:lpstr>
      <vt:lpstr>PowerPoint Presentation</vt:lpstr>
      <vt:lpstr>Extra slides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of  trend detection methods</dc:title>
  <dc:creator>charles</dc:creator>
  <cp:lastModifiedBy>charles</cp:lastModifiedBy>
  <cp:revision>35</cp:revision>
  <dcterms:created xsi:type="dcterms:W3CDTF">2018-01-12T01:14:40Z</dcterms:created>
  <dcterms:modified xsi:type="dcterms:W3CDTF">2018-01-15T20:33:58Z</dcterms:modified>
</cp:coreProperties>
</file>