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05" r:id="rId1"/>
  </p:sldMasterIdLst>
  <p:notesMasterIdLst>
    <p:notesMasterId r:id="rId22"/>
  </p:notesMasterIdLst>
  <p:sldIdLst>
    <p:sldId id="256" r:id="rId2"/>
    <p:sldId id="286" r:id="rId3"/>
    <p:sldId id="259" r:id="rId4"/>
    <p:sldId id="257" r:id="rId5"/>
    <p:sldId id="284" r:id="rId6"/>
    <p:sldId id="258" r:id="rId7"/>
    <p:sldId id="295" r:id="rId8"/>
    <p:sldId id="282" r:id="rId9"/>
    <p:sldId id="288" r:id="rId10"/>
    <p:sldId id="268" r:id="rId11"/>
    <p:sldId id="294" r:id="rId12"/>
    <p:sldId id="264" r:id="rId13"/>
    <p:sldId id="265" r:id="rId14"/>
    <p:sldId id="290" r:id="rId15"/>
    <p:sldId id="291" r:id="rId16"/>
    <p:sldId id="299" r:id="rId17"/>
    <p:sldId id="292" r:id="rId18"/>
    <p:sldId id="293" r:id="rId19"/>
    <p:sldId id="296" r:id="rId20"/>
    <p:sldId id="297"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ishauna Turner" initials="KT" lastIdx="1" clrIdx="0">
    <p:extLst>
      <p:ext uri="{19B8F6BF-5375-455C-9EA6-DF929625EA0E}">
        <p15:presenceInfo xmlns:p15="http://schemas.microsoft.com/office/powerpoint/2012/main" userId="605c30ef3dcae3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7E4EB"/>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C694CD-001C-4F79-9039-132ED7110D26}" v="192" dt="2021-04-17T01:11:07.92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5" d="100"/>
          <a:sy n="95" d="100"/>
        </p:scale>
        <p:origin x="6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261" name="Shape 2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Shape 265"/>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66" name="Shape 266"/>
          <p:cNvSpPr>
            <a:spLocks noGrp="1"/>
          </p:cNvSpPr>
          <p:nvPr>
            <p:ph type="body" sz="quarter" idx="1"/>
          </p:nvPr>
        </p:nvSpPr>
        <p:spPr>
          <a:prstGeom prst="rect">
            <a:avLst/>
          </a:prstGeom>
        </p:spPr>
        <p:txBody>
          <a:bodyPr/>
          <a:lstStyle>
            <a:lvl1pPr indent="2857500">
              <a:lnSpc>
                <a:spcPct val="115000"/>
              </a:lnSpc>
              <a:defRPr>
                <a:latin typeface="Calibri"/>
                <a:ea typeface="Calibri"/>
                <a:cs typeface="Calibri"/>
                <a:sym typeface="Calibri"/>
              </a:defRPr>
            </a:lvl1pPr>
          </a:lstStyle>
          <a:p>
            <a:r>
              <a:rPr dirty="0"/>
              <a:t>Angela's video - https://drive.google.com/open?id=1uASzIhN5ePMlXOQbwlVZMikkg3UKuSnh</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0"/>
            <a:ext cx="1728788" cy="51435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407319" y="841772"/>
            <a:ext cx="6593681" cy="1790700"/>
          </a:xfrm>
        </p:spPr>
        <p:txBody>
          <a:bodyPr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1407319" y="2701528"/>
            <a:ext cx="6593681" cy="1241822"/>
          </a:xfrm>
        </p:spPr>
        <p:txBody>
          <a:bodyPr>
            <a:normAutofit/>
          </a:bodyPr>
          <a:lstStyle>
            <a:lvl1pPr marL="0" indent="0" algn="l">
              <a:buNone/>
              <a:defRPr sz="1500" cap="all"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308133" y="4057651"/>
            <a:ext cx="2057400" cy="273844"/>
          </a:xfrm>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a:xfrm>
            <a:off x="1407318" y="4057651"/>
            <a:ext cx="3843665" cy="273844"/>
          </a:xfrm>
        </p:spPr>
        <p:txBody>
          <a:bodyPr/>
          <a:lstStyle/>
          <a:p>
            <a:endParaRPr lang="en-US" dirty="0"/>
          </a:p>
        </p:txBody>
      </p:sp>
      <p:sp>
        <p:nvSpPr>
          <p:cNvPr id="6" name="Slide Number Placeholder 5"/>
          <p:cNvSpPr>
            <a:spLocks noGrp="1"/>
          </p:cNvSpPr>
          <p:nvPr>
            <p:ph type="sldNum" sz="quarter" idx="12"/>
          </p:nvPr>
        </p:nvSpPr>
        <p:spPr>
          <a:xfrm>
            <a:off x="7422684" y="4057650"/>
            <a:ext cx="578317" cy="273844"/>
          </a:xfrm>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579660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3228499"/>
            <a:ext cx="7434266" cy="614516"/>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454819"/>
            <a:ext cx="7434266" cy="24748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3843015"/>
            <a:ext cx="7433144" cy="511854"/>
          </a:xfrm>
        </p:spPr>
        <p:txBody>
          <a:bodyP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179920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457200"/>
            <a:ext cx="7429466" cy="2571750"/>
          </a:xfrm>
        </p:spPr>
        <p:txBody>
          <a:bodyPr anchor="ctr">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58" y="3314700"/>
            <a:ext cx="7428344" cy="1028699"/>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178418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061322"/>
          </a:xfrm>
        </p:spPr>
        <p:txBody>
          <a:bodyPr anchor="ctr">
            <a:normAutofit/>
          </a:bodyPr>
          <a:lstStyle>
            <a:lvl1pPr>
              <a:defRPr sz="27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524168"/>
            <a:ext cx="6564224" cy="411726"/>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856058" y="3232439"/>
            <a:ext cx="7429502" cy="1117122"/>
          </a:xfrm>
        </p:spPr>
        <p:txBody>
          <a:bodyPr anchor="ctr">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
        <p:nvSpPr>
          <p:cNvPr id="60" name="TextBox 59"/>
          <p:cNvSpPr txBox="1"/>
          <p:nvPr/>
        </p:nvSpPr>
        <p:spPr>
          <a:xfrm>
            <a:off x="677634" y="549295"/>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61" name="TextBox 60"/>
          <p:cNvSpPr txBox="1"/>
          <p:nvPr/>
        </p:nvSpPr>
        <p:spPr>
          <a:xfrm>
            <a:off x="7903028" y="207372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305629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1600531"/>
            <a:ext cx="7429501" cy="1883876"/>
          </a:xfrm>
        </p:spPr>
        <p:txBody>
          <a:bodyPr anchor="b">
            <a:normAutofit/>
          </a:bodyPr>
          <a:lstStyle>
            <a:lvl1pPr>
              <a:defRPr sz="2700"/>
            </a:lvl1pPr>
          </a:lstStyle>
          <a:p>
            <a:r>
              <a:rPr lang="en-US"/>
              <a:t>Click to edit Master title style</a:t>
            </a:r>
            <a:endParaRPr lang="en-US" dirty="0"/>
          </a:p>
        </p:txBody>
      </p:sp>
      <p:sp>
        <p:nvSpPr>
          <p:cNvPr id="4" name="Text Placeholder 3"/>
          <p:cNvSpPr>
            <a:spLocks noGrp="1"/>
          </p:cNvSpPr>
          <p:nvPr>
            <p:ph type="body" sz="half" idx="2"/>
          </p:nvPr>
        </p:nvSpPr>
        <p:spPr>
          <a:xfrm>
            <a:off x="856023" y="3493241"/>
            <a:ext cx="7428379" cy="855483"/>
          </a:xfrm>
        </p:spPr>
        <p:txBody>
          <a:bodyPr anchor="t">
            <a:normAutofit/>
          </a:bodyPr>
          <a:lstStyle>
            <a:lvl1pPr marL="0" indent="0">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520431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457200"/>
            <a:ext cx="7429499" cy="14287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005847"/>
            <a:ext cx="2397674"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845939" y="2520197"/>
            <a:ext cx="2406551"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86075" y="2008226"/>
            <a:ext cx="2388289"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78160" y="2522576"/>
            <a:ext cx="2396873"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89332" y="2005847"/>
            <a:ext cx="2396226" cy="514350"/>
          </a:xfrm>
        </p:spPr>
        <p:txBody>
          <a:bodyPr anchor="b">
            <a:noAutofit/>
          </a:bodyPr>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889332" y="2520197"/>
            <a:ext cx="2396226" cy="182320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612130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457200"/>
            <a:ext cx="7429499" cy="14287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3303447"/>
            <a:ext cx="239643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856060" y="2000249"/>
            <a:ext cx="2396430"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3735644"/>
            <a:ext cx="2396430" cy="61338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66790" y="3303447"/>
            <a:ext cx="2400300"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366790" y="2000249"/>
            <a:ext cx="2399205"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3735643"/>
            <a:ext cx="2400300" cy="60775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89426" y="3303446"/>
            <a:ext cx="2393056" cy="432197"/>
          </a:xfrm>
        </p:spPr>
        <p:txBody>
          <a:bodyPr anchor="b">
            <a:noAutofit/>
          </a:bodyPr>
          <a:lstStyle>
            <a:lvl1pPr marL="0" indent="0">
              <a:lnSpc>
                <a:spcPct val="90000"/>
              </a:lnSpc>
              <a:buNone/>
              <a:defRPr sz="15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89332" y="2000249"/>
            <a:ext cx="2396227" cy="1143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5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3735641"/>
            <a:ext cx="2396226" cy="60775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191274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834404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457200"/>
            <a:ext cx="1503758" cy="38862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457200"/>
            <a:ext cx="5811443" cy="3886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342415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1_Comparison">
    <p:spTree>
      <p:nvGrpSpPr>
        <p:cNvPr id="1" name=""/>
        <p:cNvGrpSpPr/>
        <p:nvPr/>
      </p:nvGrpSpPr>
      <p:grpSpPr>
        <a:xfrm>
          <a:off x="0" y="0"/>
          <a:ext cx="0" cy="0"/>
          <a:chOff x="0" y="0"/>
          <a:chExt cx="0" cy="0"/>
        </a:xfrm>
      </p:grpSpPr>
      <p:sp>
        <p:nvSpPr>
          <p:cNvPr id="142" name="Title Text"/>
          <p:cNvSpPr txBox="1">
            <a:spLocks noGrp="1"/>
          </p:cNvSpPr>
          <p:nvPr>
            <p:ph type="title"/>
          </p:nvPr>
        </p:nvSpPr>
        <p:spPr>
          <a:xfrm>
            <a:off x="1028700" y="514350"/>
            <a:ext cx="7200900" cy="1114425"/>
          </a:xfrm>
          <a:prstGeom prst="rect">
            <a:avLst/>
          </a:prstGeom>
        </p:spPr>
        <p:txBody>
          <a:bodyPr lIns="68574" tIns="68574" rIns="68574" bIns="68574"/>
          <a:lstStyle>
            <a:lvl1pPr marL="712470" indent="-712470">
              <a:lnSpc>
                <a:spcPct val="89000"/>
              </a:lnSpc>
              <a:buSzPts val="3300"/>
              <a:defRPr sz="3300">
                <a:solidFill>
                  <a:srgbClr val="191B0E"/>
                </a:solidFill>
                <a:latin typeface="Source Sans Pro"/>
                <a:ea typeface="Source Sans Pro"/>
                <a:cs typeface="Source Sans Pro"/>
                <a:sym typeface="Source Sans Pro"/>
              </a:defRPr>
            </a:lvl1pPr>
          </a:lstStyle>
          <a:p>
            <a:r>
              <a:t>Title Text</a:t>
            </a:r>
          </a:p>
        </p:txBody>
      </p:sp>
      <p:sp>
        <p:nvSpPr>
          <p:cNvPr id="143" name="Body Level One…"/>
          <p:cNvSpPr txBox="1">
            <a:spLocks noGrp="1"/>
          </p:cNvSpPr>
          <p:nvPr>
            <p:ph type="body" sz="quarter" idx="1"/>
          </p:nvPr>
        </p:nvSpPr>
        <p:spPr>
          <a:xfrm>
            <a:off x="1028700" y="1755648"/>
            <a:ext cx="3332989" cy="617935"/>
          </a:xfrm>
          <a:prstGeom prst="rect">
            <a:avLst/>
          </a:prstGeom>
          <a:noFill/>
          <a:ln w="12700">
            <a:noFill/>
            <a:miter lim="400000"/>
          </a:ln>
          <a:effectLst/>
        </p:spPr>
        <p:txBody>
          <a:bodyPr lIns="68574" tIns="68574" rIns="68574" bIns="68574" anchor="b"/>
          <a:lstStyle>
            <a:lvl1pPr marL="725170" indent="-496570">
              <a:lnSpc>
                <a:spcPct val="84000"/>
              </a:lnSpc>
              <a:buSzPts val="2300"/>
              <a:defRPr sz="2300">
                <a:solidFill>
                  <a:srgbClr val="191B0E"/>
                </a:solidFill>
                <a:latin typeface="Source Sans Pro"/>
                <a:ea typeface="Source Sans Pro"/>
                <a:cs typeface="Source Sans Pro"/>
                <a:sym typeface="Source Sans Pro"/>
              </a:defRPr>
            </a:lvl1pPr>
            <a:lvl2pPr marL="685800">
              <a:lnSpc>
                <a:spcPct val="84000"/>
              </a:lnSpc>
              <a:buSzPts val="2300"/>
              <a:defRPr sz="2300">
                <a:solidFill>
                  <a:srgbClr val="191B0E"/>
                </a:solidFill>
                <a:latin typeface="Source Sans Pro"/>
                <a:ea typeface="Source Sans Pro"/>
                <a:cs typeface="Source Sans Pro"/>
                <a:sym typeface="Source Sans Pro"/>
              </a:defRPr>
            </a:lvl2pPr>
            <a:lvl3pPr marL="1143000">
              <a:lnSpc>
                <a:spcPct val="84000"/>
              </a:lnSpc>
              <a:buSzPts val="2300"/>
              <a:defRPr sz="2300">
                <a:solidFill>
                  <a:srgbClr val="191B0E"/>
                </a:solidFill>
                <a:latin typeface="Source Sans Pro"/>
                <a:ea typeface="Source Sans Pro"/>
                <a:cs typeface="Source Sans Pro"/>
                <a:sym typeface="Source Sans Pro"/>
              </a:defRPr>
            </a:lvl3pPr>
            <a:lvl4pPr marL="1600200">
              <a:lnSpc>
                <a:spcPct val="84000"/>
              </a:lnSpc>
              <a:buSzPts val="2300"/>
              <a:defRPr sz="2300">
                <a:solidFill>
                  <a:srgbClr val="191B0E"/>
                </a:solidFill>
                <a:latin typeface="Source Sans Pro"/>
                <a:ea typeface="Source Sans Pro"/>
                <a:cs typeface="Source Sans Pro"/>
                <a:sym typeface="Source Sans Pro"/>
              </a:defRPr>
            </a:lvl4pPr>
            <a:lvl5pPr marL="2057400">
              <a:lnSpc>
                <a:spcPct val="84000"/>
              </a:lnSpc>
              <a:buSzPts val="2300"/>
              <a:defRPr sz="2300">
                <a:solidFill>
                  <a:srgbClr val="191B0E"/>
                </a:solidFill>
                <a:latin typeface="Source Sans Pro"/>
                <a:ea typeface="Source Sans Pro"/>
                <a:cs typeface="Source Sans Pro"/>
                <a:sym typeface="Source Sans Pro"/>
              </a:defRPr>
            </a:lvl5pPr>
          </a:lstStyle>
          <a:p>
            <a:r>
              <a:t>Body Level One</a:t>
            </a:r>
          </a:p>
          <a:p>
            <a:pPr lvl="1"/>
            <a:r>
              <a:t>Body Level Two</a:t>
            </a:r>
          </a:p>
          <a:p>
            <a:pPr lvl="2"/>
            <a:r>
              <a:t>Body Level Three</a:t>
            </a:r>
          </a:p>
          <a:p>
            <a:pPr lvl="3"/>
            <a:r>
              <a:t>Body Level Four</a:t>
            </a:r>
          </a:p>
          <a:p>
            <a:pPr lvl="4"/>
            <a:r>
              <a:t>Body Level Five</a:t>
            </a:r>
          </a:p>
        </p:txBody>
      </p:sp>
      <p:sp>
        <p:nvSpPr>
          <p:cNvPr id="144" name="Shape 89"/>
          <p:cNvSpPr txBox="1">
            <a:spLocks noGrp="1"/>
          </p:cNvSpPr>
          <p:nvPr>
            <p:ph type="body" sz="quarter" idx="21"/>
          </p:nvPr>
        </p:nvSpPr>
        <p:spPr>
          <a:xfrm>
            <a:off x="1028700" y="2478905"/>
            <a:ext cx="3332989" cy="1921645"/>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45" name="Shape 90"/>
          <p:cNvSpPr txBox="1">
            <a:spLocks noGrp="1"/>
          </p:cNvSpPr>
          <p:nvPr>
            <p:ph type="body" sz="quarter" idx="22"/>
          </p:nvPr>
        </p:nvSpPr>
        <p:spPr>
          <a:xfrm>
            <a:off x="4893760" y="1755648"/>
            <a:ext cx="3332990" cy="617935"/>
          </a:xfrm>
          <a:prstGeom prst="rect">
            <a:avLst/>
          </a:prstGeom>
          <a:noFill/>
          <a:ln w="12700">
            <a:noFill/>
            <a:miter lim="400000"/>
          </a:ln>
          <a:effectLst/>
        </p:spPr>
        <p:txBody>
          <a:bodyPr lIns="68574" tIns="68574" rIns="68574" bIns="68574" anchor="b"/>
          <a:lstStyle/>
          <a:p>
            <a:pPr marL="725170" indent="-496570">
              <a:lnSpc>
                <a:spcPct val="84000"/>
              </a:lnSpc>
              <a:buSzPts val="2300"/>
              <a:defRPr sz="2300">
                <a:solidFill>
                  <a:srgbClr val="191B0E"/>
                </a:solidFill>
                <a:latin typeface="Source Sans Pro"/>
                <a:ea typeface="Source Sans Pro"/>
                <a:cs typeface="Source Sans Pro"/>
                <a:sym typeface="Source Sans Pro"/>
              </a:defRPr>
            </a:pPr>
            <a:endParaRPr/>
          </a:p>
        </p:txBody>
      </p:sp>
      <p:sp>
        <p:nvSpPr>
          <p:cNvPr id="146" name="Shape 91"/>
          <p:cNvSpPr txBox="1">
            <a:spLocks noGrp="1"/>
          </p:cNvSpPr>
          <p:nvPr>
            <p:ph type="body" sz="quarter" idx="23"/>
          </p:nvPr>
        </p:nvSpPr>
        <p:spPr>
          <a:xfrm>
            <a:off x="4893760" y="2478905"/>
            <a:ext cx="3332990" cy="1921645"/>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47" name="Slide Number"/>
          <p:cNvSpPr txBox="1">
            <a:spLocks noGrp="1"/>
          </p:cNvSpPr>
          <p:nvPr>
            <p:ph type="sldNum" sz="quarter" idx="2"/>
          </p:nvPr>
        </p:nvSpPr>
        <p:spPr>
          <a:xfrm>
            <a:off x="7899074" y="4887644"/>
            <a:ext cx="402697" cy="208251"/>
          </a:xfrm>
          <a:prstGeom prst="rect">
            <a:avLst/>
          </a:prstGeom>
        </p:spPr>
        <p:txBody>
          <a:bodyPr lIns="34275" tIns="34275" rIns="34275" bIns="34275"/>
          <a:lstStyle>
            <a:lvl1pPr marL="194310" indent="-194310">
              <a:defRPr sz="900">
                <a:solidFill>
                  <a:srgbClr val="191B0E"/>
                </a:solidFill>
                <a:latin typeface="Source Sans Pro"/>
                <a:ea typeface="Source Sans Pro"/>
                <a:cs typeface="Source Sans Pro"/>
                <a:sym typeface="Source Sans Pro"/>
              </a:defRPr>
            </a:lvl1pPr>
          </a:lstStyle>
          <a:p>
            <a:fld id="{86CB4B4D-7CA3-9044-876B-883B54F8677D}" type="slidenum">
              <a:t>‹#›</a:t>
            </a:fld>
            <a:endParaRPr dirty="0"/>
          </a:p>
        </p:txBody>
      </p:sp>
    </p:spTree>
    <p:extLst>
      <p:ext uri="{BB962C8B-B14F-4D97-AF65-F5344CB8AC3E}">
        <p14:creationId xmlns:p14="http://schemas.microsoft.com/office/powerpoint/2010/main" val="2595740478"/>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wo Content copy">
    <p:spTree>
      <p:nvGrpSpPr>
        <p:cNvPr id="1" name=""/>
        <p:cNvGrpSpPr/>
        <p:nvPr/>
      </p:nvGrpSpPr>
      <p:grpSpPr>
        <a:xfrm>
          <a:off x="0" y="0"/>
          <a:ext cx="0" cy="0"/>
          <a:chOff x="0" y="0"/>
          <a:chExt cx="0" cy="0"/>
        </a:xfrm>
      </p:grpSpPr>
      <p:sp>
        <p:nvSpPr>
          <p:cNvPr id="173" name="Title Text"/>
          <p:cNvSpPr txBox="1">
            <a:spLocks noGrp="1"/>
          </p:cNvSpPr>
          <p:nvPr>
            <p:ph type="title"/>
          </p:nvPr>
        </p:nvSpPr>
        <p:spPr>
          <a:xfrm>
            <a:off x="1028700" y="514350"/>
            <a:ext cx="7200900" cy="1114425"/>
          </a:xfrm>
          <a:prstGeom prst="rect">
            <a:avLst/>
          </a:prstGeom>
        </p:spPr>
        <p:txBody>
          <a:bodyPr lIns="68574" tIns="68574" rIns="68574" bIns="68574"/>
          <a:lstStyle>
            <a:lvl1pPr marL="712470" indent="-712470">
              <a:lnSpc>
                <a:spcPct val="89000"/>
              </a:lnSpc>
              <a:buSzPts val="3300"/>
              <a:defRPr sz="3300">
                <a:solidFill>
                  <a:srgbClr val="191B0E"/>
                </a:solidFill>
                <a:latin typeface="Source Sans Pro"/>
                <a:ea typeface="Source Sans Pro"/>
                <a:cs typeface="Source Sans Pro"/>
                <a:sym typeface="Source Sans Pro"/>
              </a:defRPr>
            </a:lvl1pPr>
          </a:lstStyle>
          <a:p>
            <a:r>
              <a:t>Title Text</a:t>
            </a:r>
          </a:p>
        </p:txBody>
      </p:sp>
      <p:sp>
        <p:nvSpPr>
          <p:cNvPr id="174" name="Body Level One…"/>
          <p:cNvSpPr txBox="1">
            <a:spLocks noGrp="1"/>
          </p:cNvSpPr>
          <p:nvPr>
            <p:ph type="body" sz="quarter" idx="1"/>
          </p:nvPr>
        </p:nvSpPr>
        <p:spPr>
          <a:xfrm>
            <a:off x="1028700" y="1714499"/>
            <a:ext cx="3335840" cy="2686051"/>
          </a:xfrm>
          <a:prstGeom prst="rect">
            <a:avLst/>
          </a:prstGeom>
          <a:noFill/>
          <a:ln w="12700">
            <a:noFill/>
            <a:miter lim="400000"/>
          </a:ln>
          <a:effectLst/>
        </p:spPr>
        <p:txBody>
          <a:bodyPr lIns="68574" tIns="68574" rIns="68574" bIns="68574"/>
          <a:lstStyle>
            <a:lvl1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lvl1pPr>
            <a:lvl2pPr marL="914400" indent="-323850">
              <a:lnSpc>
                <a:spcPct val="94000"/>
              </a:lnSpc>
              <a:spcBef>
                <a:spcPts val="800"/>
              </a:spcBef>
              <a:buSzPts val="1500"/>
              <a:buChar char="–"/>
              <a:defRPr sz="1500">
                <a:solidFill>
                  <a:srgbClr val="191B0E"/>
                </a:solidFill>
                <a:latin typeface="Source Sans Pro"/>
                <a:ea typeface="Source Sans Pro"/>
                <a:cs typeface="Source Sans Pro"/>
                <a:sym typeface="Source Sans Pro"/>
              </a:defRPr>
            </a:lvl2pPr>
            <a:lvl3pPr marL="1394278" indent="-340178">
              <a:lnSpc>
                <a:spcPct val="94000"/>
              </a:lnSpc>
              <a:spcBef>
                <a:spcPts val="800"/>
              </a:spcBef>
              <a:buSzPts val="1500"/>
              <a:defRPr sz="1500">
                <a:solidFill>
                  <a:srgbClr val="191B0E"/>
                </a:solidFill>
                <a:latin typeface="Source Sans Pro"/>
                <a:ea typeface="Source Sans Pro"/>
                <a:cs typeface="Source Sans Pro"/>
                <a:sym typeface="Source Sans Pro"/>
              </a:defRPr>
            </a:lvl3pPr>
            <a:lvl4pPr marL="1851478" indent="-340178">
              <a:lnSpc>
                <a:spcPct val="94000"/>
              </a:lnSpc>
              <a:spcBef>
                <a:spcPts val="800"/>
              </a:spcBef>
              <a:buSzPts val="1500"/>
              <a:buChar char="–"/>
              <a:defRPr sz="1500">
                <a:solidFill>
                  <a:srgbClr val="191B0E"/>
                </a:solidFill>
                <a:latin typeface="Source Sans Pro"/>
                <a:ea typeface="Source Sans Pro"/>
                <a:cs typeface="Source Sans Pro"/>
                <a:sym typeface="Source Sans Pro"/>
              </a:defRPr>
            </a:lvl4pPr>
            <a:lvl5pPr marL="2362200" indent="-381000">
              <a:lnSpc>
                <a:spcPct val="94000"/>
              </a:lnSpc>
              <a:spcBef>
                <a:spcPts val="800"/>
              </a:spcBef>
              <a:buSzPts val="1500"/>
              <a:defRPr sz="1500">
                <a:solidFill>
                  <a:srgbClr val="191B0E"/>
                </a:solidFill>
                <a:latin typeface="Source Sans Pro"/>
                <a:ea typeface="Source Sans Pro"/>
                <a:cs typeface="Source Sans Pro"/>
                <a:sym typeface="Source Sans Pro"/>
              </a:defRPr>
            </a:lvl5pPr>
          </a:lstStyle>
          <a:p>
            <a:r>
              <a:t>Body Level One</a:t>
            </a:r>
          </a:p>
          <a:p>
            <a:pPr lvl="1"/>
            <a:r>
              <a:t>Body Level Two</a:t>
            </a:r>
          </a:p>
          <a:p>
            <a:pPr lvl="2"/>
            <a:r>
              <a:t>Body Level Three</a:t>
            </a:r>
          </a:p>
          <a:p>
            <a:pPr lvl="3"/>
            <a:r>
              <a:t>Body Level Four</a:t>
            </a:r>
          </a:p>
          <a:p>
            <a:pPr lvl="4"/>
            <a:r>
              <a:t>Body Level Five</a:t>
            </a:r>
          </a:p>
        </p:txBody>
      </p:sp>
      <p:sp>
        <p:nvSpPr>
          <p:cNvPr id="175" name="Shape 82"/>
          <p:cNvSpPr txBox="1">
            <a:spLocks noGrp="1"/>
          </p:cNvSpPr>
          <p:nvPr>
            <p:ph type="body" sz="quarter" idx="21"/>
          </p:nvPr>
        </p:nvSpPr>
        <p:spPr>
          <a:xfrm>
            <a:off x="4894052" y="1714499"/>
            <a:ext cx="3335840" cy="2686051"/>
          </a:xfrm>
          <a:prstGeom prst="rect">
            <a:avLst/>
          </a:prstGeom>
          <a:noFill/>
          <a:ln w="12700">
            <a:noFill/>
            <a:miter lim="400000"/>
          </a:ln>
          <a:effectLst/>
        </p:spPr>
        <p:txBody>
          <a:bodyPr lIns="68574" tIns="68574" rIns="68574" bIns="68574"/>
          <a:lstStyle/>
          <a:p>
            <a:pPr marL="457200" indent="-323850">
              <a:lnSpc>
                <a:spcPct val="94000"/>
              </a:lnSpc>
              <a:spcBef>
                <a:spcPts val="800"/>
              </a:spcBef>
              <a:buSzPts val="1500"/>
              <a:defRPr sz="1500">
                <a:solidFill>
                  <a:srgbClr val="191B0E"/>
                </a:solidFill>
                <a:latin typeface="Source Sans Pro"/>
                <a:ea typeface="Source Sans Pro"/>
                <a:cs typeface="Source Sans Pro"/>
                <a:sym typeface="Source Sans Pro"/>
              </a:defRPr>
            </a:pPr>
            <a:endParaRPr/>
          </a:p>
        </p:txBody>
      </p:sp>
      <p:sp>
        <p:nvSpPr>
          <p:cNvPr id="176" name="Slide Number"/>
          <p:cNvSpPr txBox="1">
            <a:spLocks noGrp="1"/>
          </p:cNvSpPr>
          <p:nvPr>
            <p:ph type="sldNum" sz="quarter" idx="2"/>
          </p:nvPr>
        </p:nvSpPr>
        <p:spPr>
          <a:xfrm>
            <a:off x="7899074" y="4887644"/>
            <a:ext cx="402697" cy="208251"/>
          </a:xfrm>
          <a:prstGeom prst="rect">
            <a:avLst/>
          </a:prstGeom>
        </p:spPr>
        <p:txBody>
          <a:bodyPr lIns="34275" tIns="34275" rIns="34275" bIns="34275"/>
          <a:lstStyle>
            <a:lvl1pPr marL="194310" indent="-194310">
              <a:defRPr sz="900">
                <a:solidFill>
                  <a:srgbClr val="191B0E"/>
                </a:solidFill>
                <a:latin typeface="Source Sans Pro"/>
                <a:ea typeface="Source Sans Pro"/>
                <a:cs typeface="Source Sans Pro"/>
                <a:sym typeface="Source Sans Pro"/>
              </a:defRPr>
            </a:lvl1pPr>
          </a:lstStyle>
          <a:p>
            <a:fld id="{86CB4B4D-7CA3-9044-876B-883B54F8677D}" type="slidenum">
              <a:t>‹#›</a:t>
            </a:fld>
            <a:endParaRPr dirty="0"/>
          </a:p>
        </p:txBody>
      </p:sp>
    </p:spTree>
    <p:extLst>
      <p:ext uri="{BB962C8B-B14F-4D97-AF65-F5344CB8AC3E}">
        <p14:creationId xmlns:p14="http://schemas.microsoft.com/office/powerpoint/2010/main" val="410553065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025794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extLst>
      <p:ext uri="{BB962C8B-B14F-4D97-AF65-F5344CB8AC3E}">
        <p14:creationId xmlns:p14="http://schemas.microsoft.com/office/powerpoint/2010/main" val="40004110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064420"/>
            <a:ext cx="7429500" cy="2139553"/>
          </a:xfrm>
        </p:spPr>
        <p:txBody>
          <a:bodyPr anchor="b">
            <a:normAutofit/>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56058" y="3318272"/>
            <a:ext cx="7429500" cy="1031082"/>
          </a:xfrm>
        </p:spPr>
        <p:txBody>
          <a:bodyPr>
            <a:normAutofit/>
          </a:bodyPr>
          <a:lstStyle>
            <a:lvl1pPr marL="0" indent="0">
              <a:buNone/>
              <a:defRPr sz="135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1241227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1687114"/>
            <a:ext cx="3658792"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1687114"/>
            <a:ext cx="3656408" cy="2656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959017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464345"/>
            <a:ext cx="7429500" cy="110847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7515" y="1687115"/>
            <a:ext cx="3487337"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6058" y="2305048"/>
            <a:ext cx="3658793"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0606" y="1687114"/>
            <a:ext cx="3484952" cy="617934"/>
          </a:xfrm>
        </p:spPr>
        <p:txBody>
          <a:bodyPr anchor="b"/>
          <a:lstStyle>
            <a:lvl1pPr marL="0" indent="0">
              <a:lnSpc>
                <a:spcPct val="90000"/>
              </a:lnSpc>
              <a:buNone/>
              <a:defRPr sz="1800" b="0" cap="all" baseline="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305048"/>
            <a:ext cx="3656408" cy="2038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37224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74059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406874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457201"/>
            <a:ext cx="2892028" cy="1229913"/>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67150" y="444499"/>
            <a:ext cx="4418407" cy="38989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1687114"/>
            <a:ext cx="2892028"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74386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0" y="457200"/>
            <a:ext cx="4450881" cy="1229915"/>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5541" y="457201"/>
            <a:ext cx="2750018" cy="38861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6058" y="1687114"/>
            <a:ext cx="4450883" cy="265628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US" smtClean="0"/>
              <a:t>‹#›</a:t>
            </a:fld>
            <a:endParaRPr lang="en-US" dirty="0"/>
          </a:p>
        </p:txBody>
      </p:sp>
    </p:spTree>
    <p:extLst>
      <p:ext uri="{BB962C8B-B14F-4D97-AF65-F5344CB8AC3E}">
        <p14:creationId xmlns:p14="http://schemas.microsoft.com/office/powerpoint/2010/main" val="25542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2">
            <a:alphaModFix amt="30000"/>
            <a:extLst>
              <a:ext uri="{28A0092B-C50C-407E-A947-70E740481C1C}">
                <a14:useLocalDpi xmlns:a14="http://schemas.microsoft.com/office/drawing/2010/main" val="0"/>
              </a:ext>
            </a:extLst>
          </a:blip>
          <a:srcRect/>
          <a:stretch>
            <a:fillRect/>
          </a:stretch>
        </p:blipFill>
        <p:spPr bwMode="auto">
          <a:xfrm>
            <a:off x="1" y="-1"/>
            <a:ext cx="9144002" cy="51435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0716" y="0"/>
            <a:ext cx="9040416" cy="51435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463888"/>
            <a:ext cx="7429499" cy="1108928"/>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1687115"/>
            <a:ext cx="7429499" cy="265628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4412457"/>
            <a:ext cx="2057400"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B61BEF0D-F0BB-DE4B-95CE-6DB70DBA9567}" type="datetimeFigureOut">
              <a:rPr lang="en-US" smtClean="0"/>
              <a:pPr/>
              <a:t>4/17/2021</a:t>
            </a:fld>
            <a:endParaRPr lang="en-US" dirty="0"/>
          </a:p>
        </p:txBody>
      </p:sp>
      <p:sp>
        <p:nvSpPr>
          <p:cNvPr id="5" name="Footer Placeholder 4"/>
          <p:cNvSpPr>
            <a:spLocks noGrp="1"/>
          </p:cNvSpPr>
          <p:nvPr>
            <p:ph type="ftr" sz="quarter" idx="3"/>
          </p:nvPr>
        </p:nvSpPr>
        <p:spPr>
          <a:xfrm>
            <a:off x="856059" y="4412457"/>
            <a:ext cx="4679482" cy="273844"/>
          </a:xfrm>
          <a:prstGeom prst="rect">
            <a:avLst/>
          </a:prstGeom>
        </p:spPr>
        <p:txBody>
          <a:bodyPr vert="horz" lIns="91440" tIns="45720" rIns="91440" bIns="45720" rtlCol="0" anchor="ctr"/>
          <a:lstStyle>
            <a:lvl1pPr algn="l">
              <a:defRPr sz="788"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4412456"/>
            <a:ext cx="578317" cy="273844"/>
          </a:xfrm>
          <a:prstGeom prst="rect">
            <a:avLst/>
          </a:prstGeom>
        </p:spPr>
        <p:txBody>
          <a:bodyPr vert="horz" lIns="91440" tIns="45720" rIns="91440" bIns="45720" rtlCol="0" anchor="ctr"/>
          <a:lstStyle>
            <a:lvl1pPr algn="r">
              <a:defRPr sz="788">
                <a:solidFill>
                  <a:schemeClr val="tx1">
                    <a:tint val="75000"/>
                  </a:schemeClr>
                </a:solidFill>
              </a:defRPr>
            </a:lvl1pPr>
          </a:lstStyle>
          <a:p>
            <a:fld id="{86CB4B4D-7CA3-9044-876B-883B54F8677D}" type="slidenum">
              <a:rPr lang="en-US" smtClean="0"/>
              <a:t>‹#›</a:t>
            </a:fld>
            <a:endParaRPr lang="en-US" dirty="0"/>
          </a:p>
        </p:txBody>
      </p:sp>
    </p:spTree>
    <p:extLst>
      <p:ext uri="{BB962C8B-B14F-4D97-AF65-F5344CB8AC3E}">
        <p14:creationId xmlns:p14="http://schemas.microsoft.com/office/powerpoint/2010/main" val="2101956657"/>
      </p:ext>
    </p:extLst>
  </p:cSld>
  <p:clrMap bg1="dk1" tx1="lt1" bg2="dk2" tx2="lt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 id="2147483910" r:id="rId5"/>
    <p:sldLayoutId id="2147483911" r:id="rId6"/>
    <p:sldLayoutId id="2147483912" r:id="rId7"/>
    <p:sldLayoutId id="2147483913" r:id="rId8"/>
    <p:sldLayoutId id="2147483914" r:id="rId9"/>
    <p:sldLayoutId id="2147483915" r:id="rId10"/>
    <p:sldLayoutId id="2147483916" r:id="rId11"/>
    <p:sldLayoutId id="2147483917" r:id="rId12"/>
    <p:sldLayoutId id="2147483918" r:id="rId13"/>
    <p:sldLayoutId id="2147483919" r:id="rId14"/>
    <p:sldLayoutId id="2147483920" r:id="rId15"/>
    <p:sldLayoutId id="2147483921" r:id="rId16"/>
    <p:sldLayoutId id="2147483922" r:id="rId17"/>
    <p:sldLayoutId id="2147483923" r:id="rId18"/>
    <p:sldLayoutId id="2147483924" r:id="rId19"/>
    <p:sldLayoutId id="2147483925" r:id="rId20"/>
  </p:sldLayoutIdLst>
  <p:txStyles>
    <p:titleStyle>
      <a:lvl1pPr algn="l" defTabSz="685800" rtl="0" eaLnBrk="1" latinLnBrk="0" hangingPunct="1">
        <a:lnSpc>
          <a:spcPct val="90000"/>
        </a:lnSpc>
        <a:spcBef>
          <a:spcPct val="0"/>
        </a:spcBef>
        <a:buNone/>
        <a:defRPr sz="2700" kern="1200" cap="all" baseline="0">
          <a:solidFill>
            <a:schemeClr val="tx1"/>
          </a:solidFill>
          <a:latin typeface="+mj-lt"/>
          <a:ea typeface="+mj-ea"/>
          <a:cs typeface="+mj-cs"/>
        </a:defRPr>
      </a:lvl1pPr>
    </p:titleStyle>
    <p:bodyStyle>
      <a:lvl1pPr marL="171450" indent="-171450" algn="l" defTabSz="685800" rtl="0" eaLnBrk="1" latinLnBrk="0" hangingPunct="1">
        <a:lnSpc>
          <a:spcPct val="120000"/>
        </a:lnSpc>
        <a:spcBef>
          <a:spcPts val="750"/>
        </a:spcBef>
        <a:buSzPct val="125000"/>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120000"/>
        </a:lnSpc>
        <a:spcBef>
          <a:spcPts val="375"/>
        </a:spcBef>
        <a:buSzPct val="125000"/>
        <a:buFont typeface="Arial" panose="020B0604020202020204" pitchFamily="34" charset="0"/>
        <a:buChar char="•"/>
        <a:defRPr sz="1500" kern="1200">
          <a:solidFill>
            <a:schemeClr val="tx1"/>
          </a:solidFill>
          <a:latin typeface="+mn-lt"/>
          <a:ea typeface="+mn-ea"/>
          <a:cs typeface="+mn-cs"/>
        </a:defRPr>
      </a:lvl2pPr>
      <a:lvl3pPr marL="857250" indent="-171450" algn="l" defTabSz="685800" rtl="0" eaLnBrk="1" latinLnBrk="0" hangingPunct="1">
        <a:lnSpc>
          <a:spcPct val="120000"/>
        </a:lnSpc>
        <a:spcBef>
          <a:spcPts val="375"/>
        </a:spcBef>
        <a:buSzPct val="125000"/>
        <a:buFont typeface="Arial" panose="020B0604020202020204" pitchFamily="34" charset="0"/>
        <a:buChar char="•"/>
        <a:defRPr sz="1350" kern="1200">
          <a:solidFill>
            <a:schemeClr val="tx1"/>
          </a:solidFill>
          <a:latin typeface="+mn-lt"/>
          <a:ea typeface="+mn-ea"/>
          <a:cs typeface="+mn-cs"/>
        </a:defRPr>
      </a:lvl3pPr>
      <a:lvl4pPr marL="12001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120000"/>
        </a:lnSpc>
        <a:spcBef>
          <a:spcPts val="375"/>
        </a:spcBef>
        <a:buSzPct val="125000"/>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6pPr>
      <a:lvl7pPr marL="22288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7pPr>
      <a:lvl8pPr marL="25717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8pPr>
      <a:lvl9pPr marL="2914650" indent="-171450" algn="l" defTabSz="685800" rtl="0" eaLnBrk="1" latinLnBrk="0" hangingPunct="1">
        <a:lnSpc>
          <a:spcPct val="120000"/>
        </a:lnSpc>
        <a:spcBef>
          <a:spcPts val="375"/>
        </a:spcBef>
        <a:buSzPct val="125000"/>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hyperlink" Target="https://covid.cdc.gov/covid-data-tracker/#datatracker-home" TargetMode="External"/><Relationship Id="rId2" Type="http://schemas.openxmlformats.org/officeDocument/2006/relationships/hyperlink" Target="https://covidtracking.com/race" TargetMode="Externa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23"/>
          <p:cNvSpPr txBox="1">
            <a:spLocks noGrp="1"/>
          </p:cNvSpPr>
          <p:nvPr>
            <p:ph type="ctrTitle"/>
          </p:nvPr>
        </p:nvSpPr>
        <p:spPr>
          <a:xfrm>
            <a:off x="1614749" y="907647"/>
            <a:ext cx="5914502" cy="2272502"/>
          </a:xfrm>
          <a:prstGeom prst="rect">
            <a:avLst/>
          </a:prstGeom>
          <a:effectLst>
            <a:outerShdw blurRad="50800" dist="50800" dir="5400000" algn="ctr" rotWithShape="0">
              <a:schemeClr val="bg1"/>
            </a:outerShdw>
          </a:effectLst>
        </p:spPr>
        <p:txBody>
          <a:bodyPr lIns="34275" tIns="34275" rIns="34275" bIns="34275">
            <a:normAutofit/>
          </a:bodyPr>
          <a:lstStyle>
            <a:lvl1pPr marL="953414" indent="-953414" defTabSz="841247">
              <a:buSzPts val="4400"/>
              <a:defRPr sz="4416" b="1"/>
            </a:lvl1pPr>
          </a:lstStyle>
          <a:p>
            <a:pPr marL="0" indent="0">
              <a:buNone/>
            </a:pPr>
            <a:r>
              <a:rPr dirty="0">
                <a:effectLst>
                  <a:outerShdw blurRad="38100" dist="38100" dir="2700000" algn="tl">
                    <a:srgbClr val="000000">
                      <a:alpha val="43137"/>
                    </a:srgbClr>
                  </a:outerShdw>
                </a:effectLst>
              </a:rPr>
              <a:t>Covid-19 Ethnicity Analysis - Southeast Region</a:t>
            </a:r>
          </a:p>
        </p:txBody>
      </p:sp>
      <p:sp>
        <p:nvSpPr>
          <p:cNvPr id="264" name="Shape 225"/>
          <p:cNvSpPr txBox="1"/>
          <p:nvPr/>
        </p:nvSpPr>
        <p:spPr>
          <a:xfrm>
            <a:off x="530079" y="3585624"/>
            <a:ext cx="7620463" cy="660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75" tIns="34275" rIns="34275" bIns="34275">
            <a:spAutoFit/>
          </a:bodyPr>
          <a:lstStyle/>
          <a:p>
            <a:pPr marL="0" indent="0" algn="r">
              <a:lnSpc>
                <a:spcPct val="112000"/>
              </a:lnSpc>
              <a:buSzPts val="1200"/>
              <a:buNone/>
              <a:defRPr sz="1200" i="1">
                <a:solidFill>
                  <a:srgbClr val="191B0E"/>
                </a:solidFill>
                <a:latin typeface="Source Sans Pro"/>
                <a:ea typeface="Source Sans Pro"/>
                <a:cs typeface="Source Sans Pro"/>
                <a:sym typeface="Source Sans Pro"/>
              </a:defRPr>
            </a:pPr>
            <a:r>
              <a:rPr dirty="0">
                <a:solidFill>
                  <a:schemeClr val="tx2">
                    <a:lumMod val="75000"/>
                  </a:schemeClr>
                </a:solidFill>
              </a:rPr>
              <a:t>Data Visualization Bootcamp Project 1 </a:t>
            </a:r>
          </a:p>
          <a:p>
            <a:pPr marL="0" indent="0" algn="r">
              <a:lnSpc>
                <a:spcPct val="112000"/>
              </a:lnSpc>
              <a:buSzPts val="1100"/>
              <a:buNone/>
              <a:defRPr sz="1100" i="1">
                <a:solidFill>
                  <a:srgbClr val="191B0E"/>
                </a:solidFill>
                <a:latin typeface="Source Sans Pro"/>
                <a:ea typeface="Source Sans Pro"/>
                <a:cs typeface="Source Sans Pro"/>
                <a:sym typeface="Source Sans Pro"/>
              </a:defRPr>
            </a:pPr>
            <a:r>
              <a:rPr lang="en-US" dirty="0">
                <a:solidFill>
                  <a:schemeClr val="tx2">
                    <a:lumMod val="75000"/>
                  </a:schemeClr>
                </a:solidFill>
              </a:rPr>
              <a:t>Group: </a:t>
            </a:r>
            <a:r>
              <a:rPr dirty="0" err="1">
                <a:solidFill>
                  <a:schemeClr val="tx2">
                    <a:lumMod val="75000"/>
                  </a:schemeClr>
                </a:solidFill>
              </a:rPr>
              <a:t>Burnetta</a:t>
            </a:r>
            <a:r>
              <a:rPr dirty="0">
                <a:solidFill>
                  <a:schemeClr val="tx2">
                    <a:lumMod val="75000"/>
                  </a:schemeClr>
                </a:solidFill>
              </a:rPr>
              <a:t> Wood, Keishauna Turner, Manar Soluiman, Spencer Fox</a:t>
            </a:r>
            <a:r>
              <a:rPr lang="en-US" dirty="0">
                <a:solidFill>
                  <a:schemeClr val="tx2">
                    <a:lumMod val="75000"/>
                  </a:schemeClr>
                </a:solidFill>
              </a:rPr>
              <a:t>, </a:t>
            </a:r>
            <a:r>
              <a:rPr dirty="0">
                <a:solidFill>
                  <a:schemeClr val="tx2">
                    <a:lumMod val="75000"/>
                  </a:schemeClr>
                </a:solidFill>
              </a:rPr>
              <a:t>and Carline Philippe</a:t>
            </a:r>
          </a:p>
          <a:p>
            <a:pPr lvl="2" algn="r">
              <a:lnSpc>
                <a:spcPct val="112000"/>
              </a:lnSpc>
              <a:buNone/>
              <a:defRPr sz="1200" i="1">
                <a:solidFill>
                  <a:srgbClr val="191B0E"/>
                </a:solidFill>
                <a:latin typeface="Source Sans Pro"/>
                <a:ea typeface="Source Sans Pro"/>
                <a:cs typeface="Source Sans Pro"/>
                <a:sym typeface="Source Sans Pro"/>
              </a:defRPr>
            </a:pPr>
            <a:r>
              <a:rPr dirty="0">
                <a:solidFill>
                  <a:schemeClr val="tx2">
                    <a:lumMod val="75000"/>
                  </a:schemeClr>
                </a:solidFill>
              </a:rPr>
              <a:t>April 17</a:t>
            </a:r>
            <a:r>
              <a:rPr lang="en-US" dirty="0">
                <a:solidFill>
                  <a:schemeClr val="tx2">
                    <a:lumMod val="75000"/>
                  </a:schemeClr>
                </a:solidFill>
              </a:rPr>
              <a:t>, </a:t>
            </a:r>
            <a:r>
              <a:rPr dirty="0">
                <a:solidFill>
                  <a:schemeClr val="tx2">
                    <a:lumMod val="75000"/>
                  </a:schemeClr>
                </a:solidFill>
              </a:rPr>
              <a:t>2021  </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Screen Shot 2021-04-13 at 12.10.50 AM.png" descr="Screen Shot 2021-04-13 at 12.10.50 AM.png"/>
          <p:cNvPicPr>
            <a:picLocks noChangeAspect="1"/>
          </p:cNvPicPr>
          <p:nvPr/>
        </p:nvPicPr>
        <p:blipFill rotWithShape="1">
          <a:blip r:embed="rId2"/>
          <a:srcRect l="1040" t="2782" r="2289" b="3607"/>
          <a:stretch/>
        </p:blipFill>
        <p:spPr>
          <a:xfrm>
            <a:off x="-1" y="0"/>
            <a:ext cx="5762297" cy="5135968"/>
          </a:xfrm>
          <a:prstGeom prst="rect">
            <a:avLst/>
          </a:prstGeom>
          <a:ln w="12700">
            <a:miter lim="400000"/>
          </a:ln>
        </p:spPr>
      </p:pic>
      <p:pic>
        <p:nvPicPr>
          <p:cNvPr id="3" name="Screen Shot 2021-04-13 at 12.14.34 AM.png" descr="Screen Shot 2021-04-13 at 12.14.34 AM.png">
            <a:extLst>
              <a:ext uri="{FF2B5EF4-FFF2-40B4-BE49-F238E27FC236}">
                <a16:creationId xmlns:a16="http://schemas.microsoft.com/office/drawing/2014/main" id="{BA109AD2-B9A2-484C-A317-93ED6B68607B}"/>
              </a:ext>
            </a:extLst>
          </p:cNvPr>
          <p:cNvPicPr>
            <a:picLocks noChangeAspect="1"/>
          </p:cNvPicPr>
          <p:nvPr/>
        </p:nvPicPr>
        <p:blipFill rotWithShape="1">
          <a:blip r:embed="rId3"/>
          <a:srcRect t="1339" b="-1339"/>
          <a:stretch/>
        </p:blipFill>
        <p:spPr>
          <a:xfrm>
            <a:off x="5762295" y="0"/>
            <a:ext cx="8403021" cy="5218386"/>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222375" y="164757"/>
            <a:ext cx="7200900" cy="889686"/>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br>
              <a:rPr lang="en-US" sz="2800" b="1" u="sng" dirty="0">
                <a:effectLst>
                  <a:outerShdw blurRad="38100" dist="38100" dir="2700000" algn="tl">
                    <a:srgbClr val="000000">
                      <a:alpha val="43137"/>
                    </a:srgbClr>
                  </a:outerShdw>
                </a:effectLst>
                <a:latin typeface="Arial" panose="020B0604020202020204" pitchFamily="34" charset="0"/>
              </a:rPr>
            </a:br>
            <a:r>
              <a:rPr lang="en-US" sz="2800" b="1" u="sng" dirty="0">
                <a:solidFill>
                  <a:srgbClr val="FFFFFF"/>
                </a:solidFill>
                <a:effectLst>
                  <a:outerShdw blurRad="38100" dist="38100" dir="2700000" algn="tl">
                    <a:srgbClr val="000000">
                      <a:alpha val="43137"/>
                    </a:srgbClr>
                  </a:outerShdw>
                </a:effectLst>
                <a:latin typeface="+mn-lt"/>
              </a:rPr>
              <a:t>Total Deaths Bar Chart</a:t>
            </a:r>
            <a:br>
              <a:rPr lang="en-US" sz="2800" b="1" u="sng" dirty="0">
                <a:effectLst>
                  <a:outerShdw blurRad="38100" dist="38100" dir="2700000" algn="tl">
                    <a:srgbClr val="000000">
                      <a:alpha val="43137"/>
                    </a:srgbClr>
                  </a:outerShdw>
                </a:effectLst>
                <a:latin typeface="Arial" panose="020B0604020202020204" pitchFamily="34" charset="0"/>
              </a:rPr>
            </a:br>
            <a:endParaRPr sz="2800" u="sng" dirty="0">
              <a:effectLst>
                <a:outerShdw blurRad="38100" dist="38100" dir="2700000" algn="tl">
                  <a:srgbClr val="000000">
                    <a:alpha val="43137"/>
                  </a:srgbClr>
                </a:outerShdw>
              </a:effectLst>
            </a:endParaRPr>
          </a:p>
        </p:txBody>
      </p:sp>
      <p:sp>
        <p:nvSpPr>
          <p:cNvPr id="6" name="Shape 82">
            <a:extLst>
              <a:ext uri="{FF2B5EF4-FFF2-40B4-BE49-F238E27FC236}">
                <a16:creationId xmlns:a16="http://schemas.microsoft.com/office/drawing/2014/main" id="{E24E6EC2-EDB6-4CD5-A38D-A5F1FE7ADDD5}"/>
              </a:ext>
            </a:extLst>
          </p:cNvPr>
          <p:cNvSpPr txBox="1">
            <a:spLocks noGrp="1"/>
          </p:cNvSpPr>
          <p:nvPr>
            <p:ph type="body" sz="quarter" idx="1"/>
          </p:nvPr>
        </p:nvSpPr>
        <p:spPr>
          <a:xfrm>
            <a:off x="1028700" y="1648963"/>
            <a:ext cx="7588250" cy="2559865"/>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457200">
              <a:buClrTx/>
              <a:buFont typeface="Wingdings" panose="05000000000000000000" pitchFamily="2" charset="2"/>
              <a:buChar char="v"/>
              <a:defRPr sz="1650">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Expected to see cases mirror roughly corresponding state population. Tennessee was the major exception. Further investigation indicated why Tennessee had a significant number of cases. In December of 2020, Tennessee was a world hotspot for COVID-19 virus transmission. </a:t>
            </a:r>
          </a:p>
          <a:p>
            <a:pPr marL="0" indent="0" defTabSz="457200">
              <a:buClrTx/>
              <a:buNone/>
              <a:defRPr sz="1650">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defTabSz="457200">
              <a:buClrTx/>
              <a:buFont typeface="Wingdings" panose="05000000000000000000" pitchFamily="2" charset="2"/>
              <a:buChar char="v"/>
              <a:defRPr sz="1650">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Many analysts point to Governor Bill Lee’s not requiring a mask mandate statewide but left decision up to each county to decide.</a:t>
            </a:r>
          </a:p>
          <a:p>
            <a:pPr marL="133350" indent="0">
              <a:buNone/>
            </a:pPr>
            <a:endParaRPr lang="en-US" dirty="0"/>
          </a:p>
        </p:txBody>
      </p:sp>
    </p:spTree>
    <p:extLst>
      <p:ext uri="{BB962C8B-B14F-4D97-AF65-F5344CB8AC3E}">
        <p14:creationId xmlns:p14="http://schemas.microsoft.com/office/powerpoint/2010/main" val="57023860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Double-click to edit"/>
          <p:cNvSpPr txBox="1">
            <a:spLocks noGrp="1"/>
          </p:cNvSpPr>
          <p:nvPr>
            <p:ph type="title"/>
          </p:nvPr>
        </p:nvSpPr>
        <p:spPr>
          <a:prstGeom prst="rect">
            <a:avLst/>
          </a:prstGeom>
        </p:spPr>
        <p:txBody>
          <a:bodyPr>
            <a:normAutofit/>
          </a:bodyPr>
          <a:lstStyle/>
          <a:p>
            <a:pPr marL="580339" indent="-580339" defTabSz="877823">
              <a:buSzPts val="2600"/>
              <a:defRPr sz="2688"/>
            </a:pPr>
            <a:endParaRPr dirty="0"/>
          </a:p>
        </p:txBody>
      </p:sp>
      <p:sp>
        <p:nvSpPr>
          <p:cNvPr id="301" name="Double-click to edit"/>
          <p:cNvSpPr txBox="1">
            <a:spLocks noGrp="1"/>
          </p:cNvSpPr>
          <p:nvPr>
            <p:ph type="body" idx="1"/>
          </p:nvPr>
        </p:nvSpPr>
        <p:spPr>
          <a:prstGeom prst="rect">
            <a:avLst/>
          </a:prstGeom>
        </p:spPr>
        <p:txBody>
          <a:bodyPr/>
          <a:lstStyle/>
          <a:p>
            <a:endParaRPr dirty="0"/>
          </a:p>
        </p:txBody>
      </p:sp>
      <p:pic>
        <p:nvPicPr>
          <p:cNvPr id="302" name="Screen Shot 2021-04-13 at 1.50.45 PM.png" descr="Screen Shot 2021-04-13 at 1.50.45 PM.png"/>
          <p:cNvPicPr>
            <a:picLocks noChangeAspect="1"/>
          </p:cNvPicPr>
          <p:nvPr/>
        </p:nvPicPr>
        <p:blipFill>
          <a:blip r:embed="rId2"/>
          <a:stretch>
            <a:fillRect/>
          </a:stretch>
        </p:blipFill>
        <p:spPr>
          <a:xfrm>
            <a:off x="228600" y="349250"/>
            <a:ext cx="8686800" cy="4445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028700" y="514350"/>
            <a:ext cx="7200900" cy="48532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sz="2500" u="sng" dirty="0">
                <a:solidFill>
                  <a:schemeClr val="tx1"/>
                </a:solidFill>
                <a:effectLst>
                  <a:outerShdw blurRad="38100" dist="38100" dir="2700000" algn="tl">
                    <a:srgbClr val="000000">
                      <a:alpha val="43137"/>
                    </a:srgbClr>
                  </a:outerShdw>
                </a:effectLst>
                <a:latin typeface="Arial" panose="020B0604020202020204" pitchFamily="34" charset="0"/>
              </a:rPr>
              <a:t>Deaths Per COVID-19 Case</a:t>
            </a:r>
          </a:p>
        </p:txBody>
      </p:sp>
      <p:sp>
        <p:nvSpPr>
          <p:cNvPr id="305" name="Expected to see:…"/>
          <p:cNvSpPr txBox="1">
            <a:spLocks noGrp="1"/>
          </p:cNvSpPr>
          <p:nvPr>
            <p:ph type="body" sz="quarter" idx="1"/>
          </p:nvPr>
        </p:nvSpPr>
        <p:spPr>
          <a:xfrm>
            <a:off x="1044116" y="1243914"/>
            <a:ext cx="3335841" cy="3249597"/>
          </a:xfrm>
          <a:prstGeom prst="rect">
            <a:avLst/>
          </a:prstGeom>
          <a:effectLst>
            <a:outerShdw blurRad="50800" dist="50800" dir="5400000" algn="ctr" rotWithShape="0">
              <a:schemeClr val="bg1"/>
            </a:outerShdw>
          </a:effectLst>
        </p:spPr>
        <p:txBody>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mn-lt"/>
              </a:rPr>
              <a:t>Assumptions</a:t>
            </a:r>
            <a:endParaRPr sz="1600" b="1" u="sng" dirty="0">
              <a:solidFill>
                <a:srgbClr val="FFFFFF"/>
              </a:solidFill>
              <a:effectLst>
                <a:outerShdw blurRad="38100" dist="38100" dir="2700000" algn="tl">
                  <a:srgbClr val="000000">
                    <a:alpha val="43137"/>
                  </a:srgbClr>
                </a:outerShdw>
              </a:effectLst>
              <a:latin typeface="+mn-lt"/>
            </a:endParaRP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sz="1600" b="1" dirty="0">
                <a:solidFill>
                  <a:srgbClr val="FFFFFF"/>
                </a:solidFill>
                <a:effectLst>
                  <a:outerShdw blurRad="38100" dist="38100" dir="2700000" algn="tl">
                    <a:srgbClr val="000000">
                      <a:alpha val="43137"/>
                    </a:srgbClr>
                  </a:outerShdw>
                </a:effectLst>
                <a:latin typeface="+mn-lt"/>
              </a:rPr>
              <a:t>Percentage of Deaths Per Case to be roughly equal among states close to NC.</a:t>
            </a:r>
            <a:endParaRPr lang="en-US"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endParaRPr sz="1600" b="1" dirty="0">
              <a:solidFill>
                <a:srgbClr val="FFFFFF"/>
              </a:solidFill>
              <a:effectLst>
                <a:outerShdw blurRad="38100" dist="38100" dir="2700000" algn="tl">
                  <a:srgbClr val="000000">
                    <a:alpha val="43137"/>
                  </a:srgbClr>
                </a:outerShdw>
              </a:effectLst>
              <a:latin typeface="+mn-lt"/>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sz="1600" b="1" dirty="0">
                <a:solidFill>
                  <a:srgbClr val="FFFFFF"/>
                </a:solidFill>
                <a:effectLst>
                  <a:outerShdw blurRad="38100" dist="38100" dir="2700000" algn="tl">
                    <a:srgbClr val="000000">
                      <a:alpha val="43137"/>
                    </a:srgbClr>
                  </a:outerShdw>
                </a:effectLst>
                <a:latin typeface="+mn-lt"/>
              </a:rPr>
              <a:t>Black and Hispanic death percentages at a higher rate than White and Asian.</a:t>
            </a: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dirty="0"/>
          </a:p>
        </p:txBody>
      </p:sp>
      <p:sp>
        <p:nvSpPr>
          <p:cNvPr id="306" name="Shape 82"/>
          <p:cNvSpPr txBox="1">
            <a:spLocks noGrp="1"/>
          </p:cNvSpPr>
          <p:nvPr>
            <p:ph type="body" sz="quarter" idx="21"/>
          </p:nvPr>
        </p:nvSpPr>
        <p:spPr>
          <a:xfrm>
            <a:off x="4967900" y="1243914"/>
            <a:ext cx="3459407" cy="3583458"/>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Tw Cen MT (Body)"/>
              </a:rPr>
              <a:t>Results and Explanations</a:t>
            </a: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Tw Cen MT (Body)"/>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Tw Cen MT (Body)"/>
              </a:rPr>
              <a:t>Alabama and Georgia death rates higher than other states possibly linked to overall healthcare ranking per those states. </a:t>
            </a: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Tw Cen MT (Body)"/>
            </a:endParaRPr>
          </a:p>
          <a:p>
            <a:pPr marL="171450" indent="-171450" defTabSz="457200">
              <a:lnSpc>
                <a:spcPct val="100000"/>
              </a:lnSpc>
              <a:spcBef>
                <a:spcPts val="0"/>
              </a:spcBef>
              <a:buClrTx/>
              <a:buSzPct val="100000"/>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Tw Cen MT (Body)"/>
              </a:rPr>
              <a:t>Alabama and Georgia ranked 40 and 46 in overall healthcare by the Commonwealth Fund Scorecard on State Health System Performance. Virginia’s high percentage death rate may be explained by the state having the second highest nursing home death rate in the US.</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218170" y="250739"/>
            <a:ext cx="7200900" cy="48532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latin typeface="+mn-lt"/>
              </a:rPr>
              <a:t>State Population by Race</a:t>
            </a:r>
            <a:endParaRPr sz="2800" u="sng" dirty="0">
              <a:solidFill>
                <a:srgbClr val="FFFFFF"/>
              </a:solidFill>
              <a:effectLst>
                <a:outerShdw blurRad="38100" dist="38100" dir="2700000" algn="tl">
                  <a:srgbClr val="000000">
                    <a:alpha val="43137"/>
                  </a:srgbClr>
                </a:outerShdw>
              </a:effectLst>
              <a:latin typeface="+mn-lt"/>
            </a:endParaRPr>
          </a:p>
        </p:txBody>
      </p:sp>
      <p:pic>
        <p:nvPicPr>
          <p:cNvPr id="3" name="Picture 2" descr="Chart, bar chart&#10;&#10;Description automatically generated">
            <a:extLst>
              <a:ext uri="{FF2B5EF4-FFF2-40B4-BE49-F238E27FC236}">
                <a16:creationId xmlns:a16="http://schemas.microsoft.com/office/drawing/2014/main" id="{11F3ACA3-4E00-4160-B89A-12B9EC3B7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170" y="980302"/>
            <a:ext cx="7126759" cy="3575221"/>
          </a:xfrm>
          <a:prstGeom prst="rect">
            <a:avLst/>
          </a:prstGeom>
        </p:spPr>
      </p:pic>
    </p:spTree>
    <p:extLst>
      <p:ext uri="{BB962C8B-B14F-4D97-AF65-F5344CB8AC3E}">
        <p14:creationId xmlns:p14="http://schemas.microsoft.com/office/powerpoint/2010/main" val="3148469971"/>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028699" y="304800"/>
            <a:ext cx="7538651" cy="694875"/>
          </a:xfrm>
          <a:prstGeom prst="rect">
            <a:avLst/>
          </a:prstGeom>
          <a:effectLst>
            <a:outerShdw blurRad="50800" dist="50800" dir="5400000" algn="ctr" rotWithShape="0">
              <a:schemeClr val="bg1"/>
            </a:outerShdw>
          </a:effectLst>
        </p:spPr>
        <p:txBody>
          <a:bodyPr>
            <a:norm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rPr>
              <a:t>Limitations &amp; Racial Disparities</a:t>
            </a:r>
            <a:endParaRPr sz="2800" u="sng" dirty="0">
              <a:solidFill>
                <a:srgbClr val="FFFFFF"/>
              </a:solidFill>
              <a:effectLst>
                <a:outerShdw blurRad="38100" dist="38100" dir="2700000" algn="tl">
                  <a:srgbClr val="000000">
                    <a:alpha val="43137"/>
                  </a:srgbClr>
                </a:outerShdw>
              </a:effectLst>
            </a:endParaRPr>
          </a:p>
        </p:txBody>
      </p:sp>
      <p:sp>
        <p:nvSpPr>
          <p:cNvPr id="305" name="Expected to see:…"/>
          <p:cNvSpPr txBox="1">
            <a:spLocks noGrp="1"/>
          </p:cNvSpPr>
          <p:nvPr>
            <p:ph type="body" sz="quarter" idx="1"/>
          </p:nvPr>
        </p:nvSpPr>
        <p:spPr>
          <a:xfrm>
            <a:off x="846408" y="1290898"/>
            <a:ext cx="3335841" cy="3330014"/>
          </a:xfrm>
          <a:prstGeom prst="rect">
            <a:avLst/>
          </a:prstGeom>
          <a:effectLst>
            <a:outerShdw blurRad="50800" dist="50800" dir="5400000" algn="ctr" rotWithShape="0">
              <a:schemeClr val="bg1"/>
            </a:outerShdw>
          </a:effectLst>
        </p:spPr>
        <p:txBody>
          <a:bodyPr/>
          <a:lstStyle/>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r>
              <a:rPr lang="en-US" sz="1600" b="1" u="sng" dirty="0">
                <a:solidFill>
                  <a:srgbClr val="FFFFFF"/>
                </a:solidFill>
                <a:effectLst>
                  <a:outerShdw blurRad="38100" dist="38100" dir="2700000" algn="tl">
                    <a:srgbClr val="000000">
                      <a:alpha val="43137"/>
                    </a:srgbClr>
                  </a:outerShdw>
                </a:effectLst>
                <a:latin typeface="+mn-lt"/>
              </a:rPr>
              <a:t>Limitations Of Racial Grouping </a:t>
            </a:r>
          </a:p>
          <a:p>
            <a:pPr marL="0" indent="0" algn="ctr" defTabSz="457200">
              <a:lnSpc>
                <a:spcPct val="100000"/>
              </a:lnSpc>
              <a:spcBef>
                <a:spcPts val="0"/>
              </a:spcBef>
              <a:buClrTx/>
              <a:buSzTx/>
              <a:buFontTx/>
              <a:buNone/>
              <a:defRPr sz="1650">
                <a:solidFill>
                  <a:srgbClr val="000000"/>
                </a:solidFill>
                <a:latin typeface="+mj-lt"/>
                <a:ea typeface="+mj-ea"/>
                <a:cs typeface="+mj-cs"/>
                <a:sym typeface="Helvetica"/>
              </a:defRPr>
            </a:pPr>
            <a:endParaRPr lang="en-US" sz="1600" b="1" u="sng"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dirty="0">
              <a:solidFill>
                <a:srgbClr val="FFFFFF"/>
              </a:solidFill>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Testing Sites </a:t>
            </a: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Categorizing by ethnicity</a:t>
            </a: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endParaRPr lang="en-US" sz="1600" b="1" dirty="0">
              <a:solidFill>
                <a:srgbClr val="FFFFFF"/>
              </a:solidFill>
              <a:effectLst>
                <a:outerShdw blurRad="38100" dist="38100" dir="2700000" algn="tl">
                  <a:srgbClr val="000000">
                    <a:alpha val="43137"/>
                  </a:srgbClr>
                </a:outerShdw>
              </a:effectLst>
              <a:latin typeface="+mn-lt"/>
            </a:endParaRPr>
          </a:p>
          <a:p>
            <a:pPr marL="285750"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Sub-ethnic groups</a:t>
            </a:r>
          </a:p>
          <a:p>
            <a:pPr marL="742950" lvl="1"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Latino/Hispanic</a:t>
            </a:r>
          </a:p>
          <a:p>
            <a:pPr marL="742950" lvl="1" indent="-285750" defTabSz="457200">
              <a:lnSpc>
                <a:spcPct val="100000"/>
              </a:lnSpc>
              <a:spcBef>
                <a:spcPts val="0"/>
              </a:spcBef>
              <a:buClrTx/>
              <a:buSzTx/>
              <a:buFont typeface="Wingdings" panose="05000000000000000000" pitchFamily="2" charset="2"/>
              <a:buChar char="v"/>
              <a:defRPr sz="1650">
                <a:solidFill>
                  <a:srgbClr val="000000"/>
                </a:solidFill>
                <a:latin typeface="+mj-lt"/>
                <a:ea typeface="+mj-ea"/>
                <a:cs typeface="+mj-cs"/>
                <a:sym typeface="Helvetica"/>
              </a:defRPr>
            </a:pPr>
            <a:r>
              <a:rPr lang="en-US" sz="1600" b="1" dirty="0">
                <a:solidFill>
                  <a:srgbClr val="FFFFFF"/>
                </a:solidFill>
                <a:effectLst>
                  <a:outerShdw blurRad="38100" dist="38100" dir="2700000" algn="tl">
                    <a:srgbClr val="000000">
                      <a:alpha val="43137"/>
                    </a:srgbClr>
                  </a:outerShdw>
                </a:effectLst>
                <a:latin typeface="+mn-lt"/>
              </a:rPr>
              <a:t>Asian/Middle Eastern</a:t>
            </a:r>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p:txBody>
      </p:sp>
      <p:sp>
        <p:nvSpPr>
          <p:cNvPr id="306" name="Shape 82"/>
          <p:cNvSpPr txBox="1">
            <a:spLocks noGrp="1"/>
          </p:cNvSpPr>
          <p:nvPr>
            <p:ph type="body" sz="quarter" idx="21"/>
          </p:nvPr>
        </p:nvSpPr>
        <p:spPr>
          <a:xfrm>
            <a:off x="4317401" y="1290898"/>
            <a:ext cx="4249949" cy="3805880"/>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pPr marL="0" indent="0" algn="ctr" defTabSz="361188">
              <a:buClrTx/>
              <a:buSzTx/>
              <a:buFontTx/>
              <a:buNone/>
              <a:defRPr sz="1303">
                <a:latin typeface="+mj-lt"/>
                <a:ea typeface="+mj-ea"/>
                <a:cs typeface="+mj-cs"/>
                <a:sym typeface="Helvetica"/>
              </a:defRPr>
            </a:pPr>
            <a:r>
              <a:rPr lang="en-US" sz="6400" b="1" u="sng" dirty="0">
                <a:solidFill>
                  <a:srgbClr val="FFFFFF"/>
                </a:solidFill>
                <a:effectLst>
                  <a:outerShdw blurRad="38100" dist="38100" dir="2700000" algn="tl">
                    <a:srgbClr val="000000">
                      <a:alpha val="43137"/>
                    </a:srgbClr>
                  </a:outerShdw>
                </a:effectLst>
                <a:latin typeface="Tw Cen MT (Body)"/>
                <a:cs typeface="Arial" panose="020B0604020202020204" pitchFamily="34" charset="0"/>
              </a:rPr>
              <a:t>Racial Disparities </a:t>
            </a:r>
          </a:p>
          <a:p>
            <a:pPr marL="0" indent="0" algn="ctr" defTabSz="361188">
              <a:buClrTx/>
              <a:buSzTx/>
              <a:buFontTx/>
              <a:buNone/>
              <a:defRPr sz="1303">
                <a:latin typeface="+mj-lt"/>
                <a:ea typeface="+mj-ea"/>
                <a:cs typeface="+mj-cs"/>
                <a:sym typeface="Helvetica"/>
              </a:defRPr>
            </a:pPr>
            <a:endParaRPr lang="en-US" sz="6400" b="1" dirty="0">
              <a:solidFill>
                <a:srgbClr val="FFFFFF"/>
              </a:solidFill>
              <a:latin typeface="Tw Cen MT (Body)"/>
            </a:endParaRP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CDC’s Finding</a:t>
            </a: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Death Within Ethnic Groups by State’s Population</a:t>
            </a:r>
          </a:p>
          <a:p>
            <a:pPr defTabSz="361188">
              <a:buClrTx/>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Example: North Carolina</a:t>
            </a:r>
          </a:p>
          <a:p>
            <a:pPr lvl="1" defTabSz="361188">
              <a:buSzTx/>
              <a:buFont typeface="Wingdings" panose="05000000000000000000" pitchFamily="2" charset="2"/>
              <a:buChar char="v"/>
              <a:defRPr sz="1303">
                <a:latin typeface="+mj-lt"/>
                <a:ea typeface="+mj-ea"/>
                <a:cs typeface="+mj-cs"/>
                <a:sym typeface="Helvetica"/>
              </a:defRPr>
            </a:pPr>
            <a:r>
              <a:rPr lang="en-US" sz="6100" b="1" dirty="0">
                <a:solidFill>
                  <a:srgbClr val="FFFFFF"/>
                </a:solidFill>
                <a:effectLst>
                  <a:outerShdw blurRad="38100" dist="38100" dir="2700000" algn="tl">
                    <a:srgbClr val="000000">
                      <a:alpha val="43137"/>
                    </a:srgbClr>
                  </a:outerShdw>
                </a:effectLst>
                <a:latin typeface="Tw Cen MT (Body)"/>
              </a:rPr>
              <a:t>White Population- 6,552,128 (7,160)</a:t>
            </a:r>
          </a:p>
          <a:p>
            <a:pPr lvl="1" defTabSz="361188">
              <a:buSzTx/>
              <a:buFont typeface="Wingdings" panose="05000000000000000000" pitchFamily="2" charset="2"/>
              <a:buChar char="v"/>
              <a:defRPr sz="1303">
                <a:latin typeface="+mj-lt"/>
                <a:ea typeface="+mj-ea"/>
                <a:cs typeface="+mj-cs"/>
                <a:sym typeface="Helvetica"/>
              </a:defRPr>
            </a:pPr>
            <a:r>
              <a:rPr lang="en-US" sz="6400" b="1" dirty="0">
                <a:solidFill>
                  <a:srgbClr val="FFFFFF"/>
                </a:solidFill>
                <a:effectLst>
                  <a:outerShdw blurRad="38100" dist="38100" dir="2700000" algn="tl">
                    <a:srgbClr val="000000">
                      <a:alpha val="43137"/>
                    </a:srgbClr>
                  </a:outerShdw>
                </a:effectLst>
                <a:latin typeface="Tw Cen MT (Body)"/>
              </a:rPr>
              <a:t> Black Population- 2,214,270 (2,662</a:t>
            </a:r>
            <a:r>
              <a:rPr lang="en-US" sz="1600" b="1" dirty="0">
                <a:solidFill>
                  <a:srgbClr val="FFFFFF"/>
                </a:solidFill>
                <a:effectLst>
                  <a:outerShdw blurRad="38100" dist="38100" dir="2700000" algn="tl">
                    <a:srgbClr val="000000">
                      <a:alpha val="43137"/>
                    </a:srgbClr>
                  </a:outerShdw>
                </a:effectLst>
                <a:latin typeface="Tw Cen MT (Body)"/>
              </a:rPr>
              <a:t>)</a:t>
            </a:r>
          </a:p>
          <a:p>
            <a:pPr lvl="2" defTabSz="361188">
              <a:buClrTx/>
              <a:buSzTx/>
              <a:buNone/>
              <a:defRPr sz="1303">
                <a:latin typeface="+mj-lt"/>
                <a:ea typeface="+mj-ea"/>
                <a:cs typeface="+mj-cs"/>
                <a:sym typeface="Helvetica"/>
              </a:defRPr>
            </a:pPr>
            <a:r>
              <a:rPr lang="en-US" sz="1600" b="1" dirty="0"/>
              <a:t>              </a:t>
            </a:r>
          </a:p>
          <a:p>
            <a:pPr lvl="2" defTabSz="361188">
              <a:buClrTx/>
              <a:buSzTx/>
              <a:buNone/>
              <a:defRPr sz="1303">
                <a:latin typeface="+mj-lt"/>
                <a:ea typeface="+mj-ea"/>
                <a:cs typeface="+mj-cs"/>
                <a:sym typeface="Helvetica"/>
              </a:defRPr>
            </a:pPr>
            <a:r>
              <a:rPr lang="en-US" b="1" dirty="0"/>
              <a:t>		</a:t>
            </a:r>
          </a:p>
          <a:p>
            <a:pPr defTabSz="361188">
              <a:buClrTx/>
              <a:buSzTx/>
              <a:buFont typeface="Wingdings" panose="05000000000000000000" pitchFamily="2" charset="2"/>
              <a:buChar char="v"/>
              <a:defRPr sz="1303">
                <a:latin typeface="+mj-lt"/>
                <a:ea typeface="+mj-ea"/>
                <a:cs typeface="+mj-cs"/>
                <a:sym typeface="Helvetica"/>
              </a:defRPr>
            </a:pPr>
            <a:endParaRPr dirty="0"/>
          </a:p>
        </p:txBody>
      </p:sp>
    </p:spTree>
    <p:extLst>
      <p:ext uri="{BB962C8B-B14F-4D97-AF65-F5344CB8AC3E}">
        <p14:creationId xmlns:p14="http://schemas.microsoft.com/office/powerpoint/2010/main" val="821485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185218" y="196412"/>
            <a:ext cx="7200900" cy="72931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3200" u="sng" dirty="0">
                <a:solidFill>
                  <a:srgbClr val="FFFFFF"/>
                </a:solidFill>
                <a:effectLst>
                  <a:outerShdw blurRad="38100" dist="38100" dir="2700000" algn="tl">
                    <a:srgbClr val="000000">
                      <a:alpha val="43137"/>
                    </a:srgbClr>
                  </a:outerShdw>
                </a:effectLst>
                <a:latin typeface="+mn-lt"/>
              </a:rPr>
              <a:t>Conclusion</a:t>
            </a:r>
            <a:endParaRPr sz="3200" u="sng" dirty="0">
              <a:solidFill>
                <a:srgbClr val="FFFFFF"/>
              </a:solidFill>
              <a:effectLst>
                <a:outerShdw blurRad="38100" dist="38100" dir="2700000" algn="tl">
                  <a:srgbClr val="000000">
                    <a:alpha val="43137"/>
                  </a:srgbClr>
                </a:outerShdw>
              </a:effectLst>
              <a:latin typeface="+mn-lt"/>
            </a:endParaRPr>
          </a:p>
        </p:txBody>
      </p:sp>
      <p:sp>
        <p:nvSpPr>
          <p:cNvPr id="305" name="Expected to see:…"/>
          <p:cNvSpPr txBox="1">
            <a:spLocks noGrp="1"/>
          </p:cNvSpPr>
          <p:nvPr>
            <p:ph type="body" sz="quarter" idx="1"/>
          </p:nvPr>
        </p:nvSpPr>
        <p:spPr>
          <a:xfrm>
            <a:off x="774357" y="1542438"/>
            <a:ext cx="8369643" cy="2494103"/>
          </a:xfrm>
          <a:prstGeom prst="rect">
            <a:avLst/>
          </a:prstGeom>
          <a:effectLst>
            <a:outerShdw blurRad="50800" dist="50800" dir="5400000" algn="ctr" rotWithShape="0">
              <a:schemeClr val="bg1"/>
            </a:outerShdw>
          </a:effectLst>
        </p:spPr>
        <p:txBody>
          <a:bodyPr/>
          <a:lstStyle/>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Majority of positive cases did not lead to death. </a:t>
            </a:r>
          </a:p>
          <a:p>
            <a:pPr>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There were more white cases within all states analyzed. </a:t>
            </a:r>
          </a:p>
          <a:p>
            <a:pPr marL="285750" indent="-285750">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1-2% of the Black population died within the analyzed states due to Covid. </a:t>
            </a:r>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sz="1600" dirty="0"/>
          </a:p>
          <a:p>
            <a:pPr marL="457200" lvl="1" indent="0" defTabSz="457200">
              <a:lnSpc>
                <a:spcPct val="100000"/>
              </a:lnSpc>
              <a:spcBef>
                <a:spcPts val="0"/>
              </a:spcBef>
              <a:buClrTx/>
              <a:buSzTx/>
              <a:buNone/>
              <a:defRPr sz="1650">
                <a:solidFill>
                  <a:srgbClr val="000000"/>
                </a:solidFill>
                <a:latin typeface="+mj-lt"/>
                <a:ea typeface="+mj-ea"/>
                <a:cs typeface="+mj-cs"/>
                <a:sym typeface="Helvetica"/>
              </a:defRPr>
            </a:pPr>
            <a:endParaRPr lang="en-US" dirty="0"/>
          </a:p>
        </p:txBody>
      </p:sp>
    </p:spTree>
    <p:extLst>
      <p:ext uri="{BB962C8B-B14F-4D97-AF65-F5344CB8AC3E}">
        <p14:creationId xmlns:p14="http://schemas.microsoft.com/office/powerpoint/2010/main" val="3565465862"/>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1118896" y="227247"/>
            <a:ext cx="7200900" cy="74140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u="sng" dirty="0">
                <a:solidFill>
                  <a:srgbClr val="FFFFFF"/>
                </a:solidFill>
                <a:effectLst>
                  <a:outerShdw blurRad="38100" dist="38100" dir="2700000" algn="tl">
                    <a:srgbClr val="000000">
                      <a:alpha val="43137"/>
                    </a:srgbClr>
                  </a:outerShdw>
                </a:effectLst>
                <a:latin typeface="+mn-lt"/>
              </a:rPr>
              <a:t>Additional Limitations</a:t>
            </a:r>
            <a:endParaRPr sz="2800" u="sng" dirty="0">
              <a:solidFill>
                <a:srgbClr val="FFFFFF"/>
              </a:solidFill>
              <a:effectLst>
                <a:outerShdw blurRad="38100" dist="38100" dir="2700000" algn="tl">
                  <a:srgbClr val="000000">
                    <a:alpha val="43137"/>
                  </a:srgbClr>
                </a:outerShdw>
              </a:effectLst>
              <a:latin typeface="+mn-lt"/>
            </a:endParaRPr>
          </a:p>
        </p:txBody>
      </p:sp>
      <p:sp>
        <p:nvSpPr>
          <p:cNvPr id="305" name="Expected to see:…"/>
          <p:cNvSpPr txBox="1">
            <a:spLocks noGrp="1"/>
          </p:cNvSpPr>
          <p:nvPr>
            <p:ph type="body" sz="quarter" idx="1"/>
          </p:nvPr>
        </p:nvSpPr>
        <p:spPr>
          <a:xfrm>
            <a:off x="691374" y="1185800"/>
            <a:ext cx="8140391" cy="3330014"/>
          </a:xfrm>
          <a:prstGeom prst="rect">
            <a:avLst/>
          </a:prstGeom>
          <a:effectLst>
            <a:outerShdw blurRad="50800" dist="50800" dir="5400000" algn="ctr" rotWithShape="0">
              <a:schemeClr val="bg1"/>
            </a:outerShdw>
          </a:effectLst>
        </p:spPr>
        <p:txBody>
          <a:bodyPr>
            <a:normAutofit/>
          </a:bodyPr>
          <a:lstStyle/>
          <a:p>
            <a:pPr>
              <a:buFont typeface="Wingdings" panose="05000000000000000000" pitchFamily="2" charset="2"/>
              <a:buChar char="v"/>
            </a:pPr>
            <a:endParaRPr lang="en-US" sz="1400" b="1" dirty="0">
              <a:solidFill>
                <a:srgbClr val="FFFFFF"/>
              </a:solidFill>
              <a:effectLst>
                <a:outerShdw blurRad="38100" dist="38100" dir="2700000" algn="tl">
                  <a:srgbClr val="000000">
                    <a:alpha val="43137"/>
                  </a:srgbClr>
                </a:outerShdw>
              </a:effectLst>
              <a:latin typeface="Arial" panose="020B0604020202020204" pitchFamily="34" charset="0"/>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Data did not provide enough data for a well-rounded assessment at conclusion</a:t>
            </a:r>
          </a:p>
          <a:p>
            <a:pPr marL="133350" indent="0">
              <a:buNone/>
            </a:pPr>
            <a:endParaRPr lang="en-US" sz="1600" b="1" dirty="0">
              <a:solidFill>
                <a:srgbClr val="FFFFFF"/>
              </a:solidFill>
              <a:effectLst>
                <a:outerShdw blurRad="38100" dist="38100" dir="2700000" algn="tl">
                  <a:srgbClr val="000000">
                    <a:alpha val="43137"/>
                  </a:srgbClr>
                </a:outerShdw>
              </a:effectLst>
              <a:latin typeface="+mn-lt"/>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rPr>
              <a:t>One of the biggest things we learned while moving through this project is the need for thoroughly analyzing the dataset to see if it contains the components necessary to answer the questions proposed. </a:t>
            </a:r>
          </a:p>
          <a:p>
            <a:pPr>
              <a:buFont typeface="Wingdings" panose="05000000000000000000" pitchFamily="2" charset="2"/>
              <a:buChar char="v"/>
            </a:pPr>
            <a:endParaRPr lang="en-US" sz="1600" b="1" dirty="0">
              <a:solidFill>
                <a:srgbClr val="FFFFFF"/>
              </a:solidFill>
              <a:effectLst>
                <a:outerShdw blurRad="38100" dist="38100" dir="2700000" algn="tl">
                  <a:srgbClr val="000000">
                    <a:alpha val="43137"/>
                  </a:srgbClr>
                </a:outerShdw>
              </a:effectLst>
              <a:latin typeface="+mn-lt"/>
              <a:cs typeface="Arial" panose="020B0604020202020204" pitchFamily="34" charset="0"/>
            </a:endParaRPr>
          </a:p>
          <a:p>
            <a:pPr>
              <a:buFont typeface="Wingdings" panose="05000000000000000000" pitchFamily="2" charset="2"/>
              <a:buChar char="v"/>
            </a:pPr>
            <a:r>
              <a:rPr lang="en-US" sz="1600" b="1" dirty="0">
                <a:solidFill>
                  <a:srgbClr val="FFFFFF"/>
                </a:solidFill>
                <a:effectLst>
                  <a:outerShdw blurRad="38100" dist="38100" dir="2700000" algn="tl">
                    <a:srgbClr val="000000">
                      <a:alpha val="43137"/>
                    </a:srgbClr>
                  </a:outerShdw>
                </a:effectLst>
                <a:latin typeface="+mn-lt"/>
                <a:cs typeface="Arial" panose="020B0604020202020204" pitchFamily="34" charset="0"/>
              </a:rPr>
              <a:t>The dataset, unfortunately did not have any testing data for most states by ethnic group….only certain states. We had to eliminate questions 1 &amp; 3 because of this.</a:t>
            </a:r>
          </a:p>
          <a:p>
            <a:pPr>
              <a:buFont typeface="Wingdings" panose="05000000000000000000" pitchFamily="2" charset="2"/>
              <a:buChar char="v"/>
            </a:pPr>
            <a:endParaRPr lang="en-US" sz="1400" b="1" dirty="0">
              <a:effectLst>
                <a:outerShdw blurRad="38100" dist="38100" dir="2700000" algn="tl">
                  <a:srgbClr val="000000">
                    <a:alpha val="43137"/>
                  </a:srgbClr>
                </a:outerShdw>
              </a:effectLst>
              <a:latin typeface="+mn-lt"/>
              <a:cs typeface="Arial" panose="020B0604020202020204" pitchFamily="34" charset="0"/>
            </a:endParaRPr>
          </a:p>
          <a:p>
            <a:pPr marL="133350" indent="0">
              <a:buNone/>
            </a:pPr>
            <a:endParaRPr lang="en-US" sz="1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buFont typeface="Wingdings" panose="05000000000000000000" pitchFamily="2" charset="2"/>
              <a:buChar char="v"/>
            </a:pPr>
            <a:endParaRPr lang="en-US" sz="14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133350" indent="0">
              <a:buNone/>
            </a:pPr>
            <a:endParaRPr lang="en-US" sz="1400" b="1" dirty="0">
              <a:effectLst>
                <a:outerShdw blurRad="38100" dist="38100" dir="2700000" algn="tl">
                  <a:srgbClr val="000000">
                    <a:alpha val="43137"/>
                  </a:srgbClr>
                </a:outerShdw>
              </a:effectLst>
              <a:latin typeface="Arial" panose="020B0604020202020204" pitchFamily="34" charset="0"/>
            </a:endParaRPr>
          </a:p>
          <a:p>
            <a:pPr marL="0" indent="0" defTabSz="457200">
              <a:lnSpc>
                <a:spcPct val="100000"/>
              </a:lnSpc>
              <a:spcBef>
                <a:spcPts val="0"/>
              </a:spcBef>
              <a:buClrTx/>
              <a:buSzTx/>
              <a:buFontTx/>
              <a:buNone/>
              <a:defRPr sz="1650">
                <a:solidFill>
                  <a:srgbClr val="000000"/>
                </a:solidFill>
                <a:latin typeface="+mj-lt"/>
                <a:ea typeface="+mj-ea"/>
                <a:cs typeface="+mj-cs"/>
                <a:sym typeface="Helvetica"/>
              </a:defRPr>
            </a:pPr>
            <a:endParaRPr dirty="0"/>
          </a:p>
        </p:txBody>
      </p:sp>
    </p:spTree>
    <p:extLst>
      <p:ext uri="{BB962C8B-B14F-4D97-AF65-F5344CB8AC3E}">
        <p14:creationId xmlns:p14="http://schemas.microsoft.com/office/powerpoint/2010/main" val="4078277733"/>
      </p:ext>
    </p:extLst>
  </p:cSld>
  <p:clrMapOvr>
    <a:masterClrMapping/>
  </p:clrMapOvr>
  <mc:AlternateContent xmlns:mc="http://schemas.openxmlformats.org/markup-compatibility/2006" xmlns:p14="http://schemas.microsoft.com/office/powerpoint/2010/main">
    <mc:Choice Requires="p14">
      <p:transition spd="slow" p14:dur="2250">
        <p14:shre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751438" y="148282"/>
            <a:ext cx="4176584" cy="851394"/>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3200" dirty="0">
                <a:solidFill>
                  <a:schemeClr val="tx1"/>
                </a:solidFill>
                <a:latin typeface="+mn-lt"/>
              </a:rPr>
              <a:t>Quote</a:t>
            </a:r>
            <a:endParaRPr sz="3200" dirty="0">
              <a:solidFill>
                <a:schemeClr val="tx1"/>
              </a:solidFill>
              <a:latin typeface="+mn-lt"/>
            </a:endParaRPr>
          </a:p>
        </p:txBody>
      </p:sp>
      <p:sp>
        <p:nvSpPr>
          <p:cNvPr id="5" name="Shape 82">
            <a:extLst>
              <a:ext uri="{FF2B5EF4-FFF2-40B4-BE49-F238E27FC236}">
                <a16:creationId xmlns:a16="http://schemas.microsoft.com/office/drawing/2014/main" id="{C0EE50C9-D0FE-4BF8-84B1-F6CAA03DC9D8}"/>
              </a:ext>
            </a:extLst>
          </p:cNvPr>
          <p:cNvSpPr txBox="1">
            <a:spLocks noGrp="1"/>
          </p:cNvSpPr>
          <p:nvPr>
            <p:ph type="body" sz="quarter" idx="1"/>
          </p:nvPr>
        </p:nvSpPr>
        <p:spPr>
          <a:xfrm>
            <a:off x="1044575" y="1163638"/>
            <a:ext cx="7778750" cy="3330575"/>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133350" indent="0">
              <a:buNone/>
            </a:pPr>
            <a:r>
              <a:rPr lang="en-US" sz="1800" b="1" dirty="0">
                <a:solidFill>
                  <a:srgbClr val="FFFFFF"/>
                </a:solidFill>
                <a:effectLst>
                  <a:outerShdw blurRad="38100" dist="38100" dir="2700000" algn="tl">
                    <a:srgbClr val="000000">
                      <a:alpha val="43137"/>
                    </a:srgbClr>
                  </a:outerShdw>
                </a:effectLst>
                <a:latin typeface="+mn-lt"/>
                <a:cs typeface="Arial" panose="020B0604020202020204" pitchFamily="34" charset="0"/>
              </a:rPr>
              <a:t>“We’ve compiled the race and ethnicity data that states are reporting for several COVID-19 data categories so that other researchers can begin to work with, analyze, and visualize this information. This is a challenging dataset to compile and code. While an increasing number of states and territories are providing race and ethnicity data, that data remains incomplete and inconsistent.”</a:t>
            </a:r>
          </a:p>
          <a:p>
            <a:pPr marL="133350" indent="0">
              <a:buNone/>
            </a:pPr>
            <a:endParaRPr lang="en-US" dirty="0">
              <a:solidFill>
                <a:srgbClr val="FFFFFF"/>
              </a:solidFill>
              <a:latin typeface="+mn-lt"/>
            </a:endParaRPr>
          </a:p>
          <a:p>
            <a:pPr marL="133350" indent="0">
              <a:buNone/>
            </a:pPr>
            <a:endParaRPr lang="en-US" dirty="0">
              <a:solidFill>
                <a:srgbClr val="FFFFFF"/>
              </a:solidFill>
              <a:uFill>
                <a:solidFill>
                  <a:schemeClr val="accent5"/>
                </a:solidFill>
              </a:uFill>
              <a:latin typeface="+mn-lt"/>
            </a:endParaRPr>
          </a:p>
          <a:p>
            <a:pPr marL="0" indent="0" defTabSz="457200">
              <a:buClrTx/>
              <a:buSzTx/>
              <a:buFontTx/>
              <a:buNone/>
              <a:defRPr sz="1650">
                <a:latin typeface="+mj-lt"/>
                <a:ea typeface="+mj-ea"/>
                <a:cs typeface="+mj-cs"/>
                <a:sym typeface="Helvetica"/>
              </a:defRPr>
            </a:pPr>
            <a:r>
              <a:rPr lang="en-US" dirty="0">
                <a:solidFill>
                  <a:srgbClr val="FFFFFF"/>
                </a:solidFill>
                <a:effectLst>
                  <a:outerShdw blurRad="38100" dist="38100" dir="2700000" algn="tl">
                    <a:srgbClr val="000000">
                      <a:alpha val="43137"/>
                    </a:srgbClr>
                  </a:outerShdw>
                </a:effectLst>
                <a:latin typeface="+mn-lt"/>
              </a:rPr>
              <a:t>About the Racial Data Tracker | The COVID Tracking Project</a:t>
            </a:r>
          </a:p>
          <a:p>
            <a:pPr marL="0" indent="0" defTabSz="457200">
              <a:buClrTx/>
              <a:buSzTx/>
              <a:buFontTx/>
              <a:buNone/>
              <a:defRPr sz="1650">
                <a:latin typeface="+mj-lt"/>
                <a:ea typeface="+mj-ea"/>
                <a:cs typeface="+mj-cs"/>
                <a:sym typeface="Helvetica"/>
              </a:defRPr>
            </a:pPr>
            <a:r>
              <a:rPr lang="en-US" u="sng" dirty="0">
                <a:solidFill>
                  <a:srgbClr val="92D050"/>
                </a:solidFill>
                <a:effectLst>
                  <a:outerShdw blurRad="38100" dist="38100" dir="2700000" algn="tl">
                    <a:srgbClr val="000000">
                      <a:alpha val="43137"/>
                    </a:srgbClr>
                  </a:outerShdw>
                </a:effectLst>
                <a:uFill>
                  <a:solidFill>
                    <a:schemeClr val="accent5"/>
                  </a:solidFill>
                </a:uFill>
                <a:latin typeface="+mn-lt"/>
              </a:rPr>
              <a:t>https://covidtracking.com/race</a:t>
            </a:r>
          </a:p>
          <a:p>
            <a:endParaRPr lang="en-US" dirty="0"/>
          </a:p>
        </p:txBody>
      </p:sp>
    </p:spTree>
    <p:extLst>
      <p:ext uri="{BB962C8B-B14F-4D97-AF65-F5344CB8AC3E}">
        <p14:creationId xmlns:p14="http://schemas.microsoft.com/office/powerpoint/2010/main" val="2144418424"/>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710249" y="444844"/>
            <a:ext cx="4374292" cy="815545"/>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2800" b="1" u="sng" dirty="0">
                <a:solidFill>
                  <a:schemeClr val="tx1"/>
                </a:solidFill>
                <a:effectLst>
                  <a:outerShdw blurRad="38100" dist="38100" dir="2700000" algn="tl">
                    <a:srgbClr val="000000">
                      <a:alpha val="43137"/>
                    </a:srgbClr>
                  </a:outerShdw>
                </a:effectLst>
                <a:latin typeface="+mn-lt"/>
              </a:rPr>
              <a:t>Data Resources Used </a:t>
            </a:r>
            <a:endParaRPr sz="2800" u="sng" dirty="0">
              <a:solidFill>
                <a:schemeClr val="tx1"/>
              </a:solidFill>
              <a:effectLst>
                <a:outerShdw blurRad="38100" dist="38100" dir="2700000" algn="tl">
                  <a:srgbClr val="000000">
                    <a:alpha val="43137"/>
                  </a:srgbClr>
                </a:outerShdw>
              </a:effectLst>
              <a:latin typeface="+mn-lt"/>
            </a:endParaRPr>
          </a:p>
        </p:txBody>
      </p:sp>
      <p:sp>
        <p:nvSpPr>
          <p:cNvPr id="5" name="Shape 82">
            <a:extLst>
              <a:ext uri="{FF2B5EF4-FFF2-40B4-BE49-F238E27FC236}">
                <a16:creationId xmlns:a16="http://schemas.microsoft.com/office/drawing/2014/main" id="{C0EE50C9-D0FE-4BF8-84B1-F6CAA03DC9D8}"/>
              </a:ext>
            </a:extLst>
          </p:cNvPr>
          <p:cNvSpPr txBox="1">
            <a:spLocks noGrp="1"/>
          </p:cNvSpPr>
          <p:nvPr>
            <p:ph type="body" sz="quarter" idx="1"/>
          </p:nvPr>
        </p:nvSpPr>
        <p:spPr>
          <a:xfrm>
            <a:off x="1094002" y="1603313"/>
            <a:ext cx="7778750" cy="2510438"/>
          </a:xfrm>
          <a:prstGeom prst="rect">
            <a:avLst/>
          </a:prstGeom>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457200">
              <a:buClrTx/>
              <a:buSzTx/>
              <a:buFont typeface="Wingdings" panose="05000000000000000000" pitchFamily="2" charset="2"/>
              <a:buChar char="v"/>
              <a:defRPr sz="1650">
                <a:latin typeface="+mj-lt"/>
                <a:ea typeface="+mj-ea"/>
                <a:cs typeface="+mj-cs"/>
                <a:sym typeface="Helvetica"/>
              </a:defRPr>
            </a:pPr>
            <a:r>
              <a:rPr lang="en-US" sz="1600" b="1" dirty="0">
                <a:solidFill>
                  <a:schemeClr val="tx1"/>
                </a:solidFill>
                <a:effectLst>
                  <a:outerShdw blurRad="38100" dist="38100" dir="2700000" algn="tl">
                    <a:srgbClr val="000000">
                      <a:alpha val="43137"/>
                    </a:srgbClr>
                  </a:outerShdw>
                </a:effectLst>
                <a:latin typeface="+mn-lt"/>
              </a:rPr>
              <a:t>About the Racial Data Tracker | The COVID Tracking Project</a:t>
            </a:r>
          </a:p>
          <a:p>
            <a:pPr marL="0" indent="0" defTabSz="457200">
              <a:buClrTx/>
              <a:buSzTx/>
              <a:buNone/>
              <a:defRPr sz="1650">
                <a:latin typeface="+mj-lt"/>
                <a:ea typeface="+mj-ea"/>
                <a:cs typeface="+mj-cs"/>
                <a:sym typeface="Helvetica"/>
              </a:defRPr>
            </a:pPr>
            <a:r>
              <a:rPr lang="en-US" sz="1600" b="1" u="sng" dirty="0">
                <a:solidFill>
                  <a:schemeClr val="tx1"/>
                </a:solidFill>
                <a:effectLst>
                  <a:outerShdw blurRad="38100" dist="38100" dir="2700000" algn="tl">
                    <a:srgbClr val="000000">
                      <a:alpha val="43137"/>
                    </a:srgbClr>
                  </a:outerShdw>
                </a:effectLst>
                <a:uFill>
                  <a:solidFill>
                    <a:schemeClr val="accent5"/>
                  </a:solidFill>
                </a:uFill>
                <a:latin typeface="+mn-lt"/>
                <a:hlinkClick r:id="rId2"/>
              </a:rPr>
              <a:t>https://covidtracking.com/</a:t>
            </a:r>
            <a:r>
              <a:rPr lang="en-US" sz="1600" b="1" u="sng" dirty="0">
                <a:solidFill>
                  <a:srgbClr val="0000FF"/>
                </a:solidFill>
                <a:effectLst>
                  <a:outerShdw blurRad="38100" dist="38100" dir="2700000" algn="tl">
                    <a:srgbClr val="000000">
                      <a:alpha val="43137"/>
                    </a:srgbClr>
                  </a:outerShdw>
                </a:effectLst>
                <a:uFill>
                  <a:solidFill>
                    <a:schemeClr val="accent5"/>
                  </a:solidFill>
                </a:uFill>
                <a:latin typeface="+mn-lt"/>
                <a:hlinkClick r:id="rId2"/>
              </a:rPr>
              <a:t>race</a:t>
            </a:r>
            <a:r>
              <a:rPr lang="en-US" sz="1600" b="1" u="sng" dirty="0">
                <a:solidFill>
                  <a:srgbClr val="0000FF"/>
                </a:solidFill>
                <a:effectLst>
                  <a:outerShdw blurRad="38100" dist="38100" dir="2700000" algn="tl">
                    <a:srgbClr val="000000">
                      <a:alpha val="43137"/>
                    </a:srgbClr>
                  </a:outerShdw>
                </a:effectLst>
                <a:uFill>
                  <a:solidFill>
                    <a:schemeClr val="accent5"/>
                  </a:solidFill>
                </a:uFill>
                <a:latin typeface="+mn-lt"/>
              </a:rPr>
              <a:t> </a:t>
            </a:r>
            <a:endParaRPr lang="en-US" sz="1600" b="1" u="sng" dirty="0">
              <a:solidFill>
                <a:schemeClr val="tx1"/>
              </a:solidFill>
              <a:effectLst>
                <a:outerShdw blurRad="38100" dist="38100" dir="2700000" algn="tl">
                  <a:srgbClr val="000000">
                    <a:alpha val="43137"/>
                  </a:srgbClr>
                </a:outerShdw>
              </a:effectLst>
              <a:uFill>
                <a:solidFill>
                  <a:schemeClr val="accent5"/>
                </a:solidFill>
              </a:uFill>
              <a:latin typeface="+mn-lt"/>
            </a:endParaRPr>
          </a:p>
          <a:p>
            <a:pPr marL="0" indent="0" defTabSz="457200">
              <a:buClrTx/>
              <a:buSzTx/>
              <a:buFontTx/>
              <a:buNone/>
              <a:defRPr sz="1650">
                <a:latin typeface="+mj-lt"/>
                <a:ea typeface="+mj-ea"/>
                <a:cs typeface="+mj-cs"/>
                <a:sym typeface="Helvetica"/>
              </a:defRPr>
            </a:pPr>
            <a:endParaRPr lang="en-US" sz="1600" b="1" dirty="0">
              <a:effectLst>
                <a:outerShdw blurRad="38100" dist="38100" dir="2700000" algn="tl">
                  <a:srgbClr val="000000">
                    <a:alpha val="43137"/>
                  </a:srgbClr>
                </a:outerShdw>
              </a:effectLst>
              <a:latin typeface="+mn-lt"/>
            </a:endParaRPr>
          </a:p>
          <a:p>
            <a:pPr defTabSz="457200">
              <a:buClrTx/>
              <a:buSzTx/>
              <a:buFont typeface="Wingdings" panose="05000000000000000000" pitchFamily="2" charset="2"/>
              <a:buChar char="v"/>
              <a:defRPr sz="1650">
                <a:latin typeface="+mj-lt"/>
                <a:ea typeface="+mj-ea"/>
                <a:cs typeface="+mj-cs"/>
                <a:sym typeface="Helvetica"/>
              </a:defRPr>
            </a:pPr>
            <a:r>
              <a:rPr lang="en-US" sz="1600" b="1" dirty="0">
                <a:solidFill>
                  <a:schemeClr val="tx1"/>
                </a:solidFill>
                <a:effectLst>
                  <a:outerShdw blurRad="38100" dist="38100" dir="2700000" algn="tl">
                    <a:srgbClr val="000000">
                      <a:alpha val="43137"/>
                    </a:srgbClr>
                  </a:outerShdw>
                </a:effectLst>
                <a:latin typeface="+mn-lt"/>
              </a:rPr>
              <a:t>CDC</a:t>
            </a:r>
          </a:p>
          <a:p>
            <a:pPr marL="0" indent="0" defTabSz="457200">
              <a:buClrTx/>
              <a:buSzTx/>
              <a:buNone/>
              <a:defRPr sz="1650">
                <a:latin typeface="+mj-lt"/>
                <a:ea typeface="+mj-ea"/>
                <a:cs typeface="+mj-cs"/>
                <a:sym typeface="Helvetica"/>
              </a:defRPr>
            </a:pPr>
            <a:r>
              <a:rPr lang="en-US" sz="1600" b="1" dirty="0">
                <a:effectLst>
                  <a:outerShdw blurRad="38100" dist="38100" dir="2700000" algn="tl">
                    <a:srgbClr val="000000">
                      <a:alpha val="43137"/>
                    </a:srgbClr>
                  </a:outerShdw>
                </a:effectLst>
                <a:latin typeface="+mn-lt"/>
                <a:hlinkClick r:id="rId3"/>
              </a:rPr>
              <a:t>https://covid.cdc.gov/covid-data-tracker/#datatracker-home</a:t>
            </a:r>
            <a:r>
              <a:rPr lang="en-US" sz="1600" b="1" dirty="0">
                <a:effectLst>
                  <a:outerShdw blurRad="38100" dist="38100" dir="2700000" algn="tl">
                    <a:srgbClr val="000000">
                      <a:alpha val="43137"/>
                    </a:srgbClr>
                  </a:outerShdw>
                </a:effectLst>
                <a:latin typeface="+mn-lt"/>
              </a:rPr>
              <a:t>  </a:t>
            </a:r>
          </a:p>
          <a:p>
            <a:pPr marL="133350" indent="0">
              <a:buNone/>
            </a:pPr>
            <a:endParaRPr lang="en-US" dirty="0"/>
          </a:p>
        </p:txBody>
      </p:sp>
    </p:spTree>
    <p:extLst>
      <p:ext uri="{BB962C8B-B14F-4D97-AF65-F5344CB8AC3E}">
        <p14:creationId xmlns:p14="http://schemas.microsoft.com/office/powerpoint/2010/main" val="123830659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3BB6F-C3B8-4901-BDA2-F6BC99B8A63B}"/>
              </a:ext>
            </a:extLst>
          </p:cNvPr>
          <p:cNvSpPr>
            <a:spLocks noGrp="1"/>
          </p:cNvSpPr>
          <p:nvPr>
            <p:ph type="ctrTitle"/>
          </p:nvPr>
        </p:nvSpPr>
        <p:spPr>
          <a:xfrm>
            <a:off x="1952369" y="263611"/>
            <a:ext cx="5774724" cy="1696994"/>
          </a:xfrm>
          <a:effectLst>
            <a:outerShdw blurRad="50800" dist="50800" dir="5400000" algn="ctr" rotWithShape="0">
              <a:schemeClr val="bg1"/>
            </a:outerShdw>
          </a:effectLst>
        </p:spPr>
        <p:txBody>
          <a:bodyPr>
            <a:normAutofit/>
          </a:bodyPr>
          <a:lstStyle/>
          <a:p>
            <a:pPr marL="0" indent="0" algn="ctr">
              <a:buNone/>
            </a:pPr>
            <a:r>
              <a:rPr lang="en-US" sz="3200" b="1" u="sng" dirty="0">
                <a:solidFill>
                  <a:srgbClr val="FFFFFF"/>
                </a:solidFill>
                <a:effectLst>
                  <a:outerShdw blurRad="38100" dist="38100" dir="2700000" algn="tl">
                    <a:srgbClr val="000000">
                      <a:alpha val="43137"/>
                    </a:srgbClr>
                  </a:outerShdw>
                </a:effectLst>
                <a:latin typeface="+mn-lt"/>
              </a:rPr>
              <a:t>Project Overview</a:t>
            </a:r>
            <a:br>
              <a:rPr lang="en-US" dirty="0"/>
            </a:br>
            <a:endParaRPr lang="en-US" dirty="0"/>
          </a:p>
        </p:txBody>
      </p:sp>
      <p:sp>
        <p:nvSpPr>
          <p:cNvPr id="3" name="Text Placeholder 2">
            <a:extLst>
              <a:ext uri="{FF2B5EF4-FFF2-40B4-BE49-F238E27FC236}">
                <a16:creationId xmlns:a16="http://schemas.microsoft.com/office/drawing/2014/main" id="{2F5C7D1C-8946-4AD2-917F-E188E41EEED1}"/>
              </a:ext>
            </a:extLst>
          </p:cNvPr>
          <p:cNvSpPr>
            <a:spLocks noGrp="1"/>
          </p:cNvSpPr>
          <p:nvPr>
            <p:ph type="subTitle" idx="1"/>
          </p:nvPr>
        </p:nvSpPr>
        <p:spPr>
          <a:xfrm>
            <a:off x="1621023" y="1960605"/>
            <a:ext cx="6637865" cy="1876352"/>
          </a:xfrm>
          <a:effectLst>
            <a:outerShdw blurRad="50800" dist="50800" dir="5400000" algn="ctr" rotWithShape="0">
              <a:schemeClr val="bg1"/>
            </a:outerShdw>
          </a:effectLst>
        </p:spPr>
        <p:txBody>
          <a:bodyPr>
            <a:normAutofit/>
          </a:bodyPr>
          <a:lstStyle/>
          <a:p>
            <a:pPr marL="133350" indent="0">
              <a:buNone/>
            </a:pPr>
            <a:r>
              <a:rPr lang="en-US" sz="1600" b="1" dirty="0">
                <a:solidFill>
                  <a:schemeClr val="tx1"/>
                </a:solidFill>
                <a:effectLst>
                  <a:outerShdw blurRad="38100" dist="38100" dir="2700000" algn="tl">
                    <a:srgbClr val="000000">
                      <a:alpha val="43137"/>
                    </a:srgbClr>
                  </a:outerShdw>
                </a:effectLst>
              </a:rPr>
              <a:t>Our project will focus on the Covid-19 pandemic data collected in the United States. We found this topic interesting as we wanted to see how the virus affected different ethnic groups in the selected states we chose for the research. </a:t>
            </a:r>
          </a:p>
        </p:txBody>
      </p:sp>
    </p:spTree>
    <p:extLst>
      <p:ext uri="{BB962C8B-B14F-4D97-AF65-F5344CB8AC3E}">
        <p14:creationId xmlns:p14="http://schemas.microsoft.com/office/powerpoint/2010/main" val="349162022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Deaths Per COVID-19 Case"/>
          <p:cNvSpPr txBox="1">
            <a:spLocks noGrp="1"/>
          </p:cNvSpPr>
          <p:nvPr>
            <p:ph type="title"/>
          </p:nvPr>
        </p:nvSpPr>
        <p:spPr>
          <a:xfrm>
            <a:off x="2108887" y="0"/>
            <a:ext cx="5577016" cy="1243913"/>
          </a:xfrm>
          <a:prstGeom prst="rect">
            <a:avLst/>
          </a:prstGeom>
          <a:effectLst>
            <a:outerShdw blurRad="50800" dist="50800" dir="5400000" algn="ctr" rotWithShape="0">
              <a:schemeClr val="bg1"/>
            </a:outerShdw>
          </a:effectLst>
        </p:spPr>
        <p:txBody>
          <a:bodyPr>
            <a:noAutofit/>
          </a:bodyPr>
          <a:lstStyle>
            <a:lvl1pPr marL="0" indent="0" defTabSz="457200">
              <a:lnSpc>
                <a:spcPct val="100000"/>
              </a:lnSpc>
              <a:buClrTx/>
              <a:buSzTx/>
              <a:buFontTx/>
              <a:buNone/>
              <a:defRPr sz="1800" b="1">
                <a:solidFill>
                  <a:srgbClr val="000000"/>
                </a:solidFill>
                <a:latin typeface="+mj-lt"/>
                <a:ea typeface="+mj-ea"/>
                <a:cs typeface="+mj-cs"/>
                <a:sym typeface="Helvetica"/>
              </a:defRPr>
            </a:lvl1pPr>
          </a:lstStyle>
          <a:p>
            <a:pPr algn="ctr"/>
            <a:r>
              <a:rPr lang="en-US" sz="4000" u="sng" dirty="0">
                <a:solidFill>
                  <a:schemeClr val="tx1"/>
                </a:solidFill>
                <a:effectLst>
                  <a:outerShdw blurRad="38100" dist="38100" dir="2700000" algn="tl">
                    <a:srgbClr val="000000">
                      <a:alpha val="43137"/>
                    </a:srgbClr>
                  </a:outerShdw>
                </a:effectLst>
                <a:latin typeface="+mn-lt"/>
              </a:rPr>
              <a:t>Q &amp; A</a:t>
            </a:r>
            <a:endParaRPr sz="4000" u="sng" dirty="0">
              <a:solidFill>
                <a:schemeClr val="tx1"/>
              </a:solidFill>
              <a:effectLst>
                <a:outerShdw blurRad="38100" dist="38100" dir="2700000" algn="tl">
                  <a:srgbClr val="000000">
                    <a:alpha val="43137"/>
                  </a:srgbClr>
                </a:outerShdw>
              </a:effectLst>
              <a:latin typeface="+mn-lt"/>
            </a:endParaRPr>
          </a:p>
        </p:txBody>
      </p:sp>
      <p:pic>
        <p:nvPicPr>
          <p:cNvPr id="2054" name="Picture 6">
            <a:extLst>
              <a:ext uri="{FF2B5EF4-FFF2-40B4-BE49-F238E27FC236}">
                <a16:creationId xmlns:a16="http://schemas.microsoft.com/office/drawing/2014/main" id="{14F9C113-6156-4FEB-A91F-B9EC9420A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396" y="1532237"/>
            <a:ext cx="4150410" cy="3068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8495333"/>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Motivation"/>
          <p:cNvSpPr txBox="1">
            <a:spLocks noGrp="1"/>
          </p:cNvSpPr>
          <p:nvPr>
            <p:ph type="title"/>
          </p:nvPr>
        </p:nvSpPr>
        <p:spPr>
          <a:xfrm>
            <a:off x="1028700" y="514350"/>
            <a:ext cx="7200900" cy="737801"/>
          </a:xfrm>
          <a:prstGeom prst="rect">
            <a:avLst/>
          </a:prstGeom>
          <a:effectLst>
            <a:outerShdw blurRad="50800" dist="50800" dir="5400000" algn="ctr" rotWithShape="0">
              <a:schemeClr val="bg1"/>
            </a:outerShdw>
          </a:effectLst>
        </p:spPr>
        <p:txBody>
          <a:bodyPr>
            <a:normAutofit/>
          </a:bodyPr>
          <a:lstStyle>
            <a:lvl1pPr algn="ctr"/>
          </a:lstStyle>
          <a:p>
            <a:pPr marL="0" indent="0">
              <a:buNone/>
            </a:pPr>
            <a:r>
              <a:rPr lang="en-US" sz="2800" b="1" u="sng" dirty="0">
                <a:solidFill>
                  <a:schemeClr val="tx1"/>
                </a:solidFill>
                <a:effectLst>
                  <a:innerShdw blurRad="63500" dist="50800" dir="13500000">
                    <a:schemeClr val="tx2">
                      <a:lumMod val="75000"/>
                      <a:alpha val="50000"/>
                    </a:schemeClr>
                  </a:innerShdw>
                </a:effectLst>
                <a:latin typeface="+mj-lt"/>
                <a:cs typeface="Arial" panose="020B0604020202020204" pitchFamily="34" charset="0"/>
              </a:rPr>
              <a:t>Project Motivation</a:t>
            </a:r>
          </a:p>
        </p:txBody>
      </p:sp>
      <p:sp>
        <p:nvSpPr>
          <p:cNvPr id="285" name="Shape 89"/>
          <p:cNvSpPr txBox="1">
            <a:spLocks noGrp="1"/>
          </p:cNvSpPr>
          <p:nvPr>
            <p:ph type="body" sz="quarter" idx="1"/>
          </p:nvPr>
        </p:nvSpPr>
        <p:spPr>
          <a:xfrm>
            <a:off x="717977" y="1765738"/>
            <a:ext cx="3332989" cy="1736551"/>
          </a:xfrm>
          <a:prstGeom prst="rect">
            <a:avLst/>
          </a:prstGeom>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Autofit/>
          </a:bodyPr>
          <a:lstStyle>
            <a:lvl1pPr marL="160421" indent="-160421" defTabSz="457200">
              <a:lnSpc>
                <a:spcPct val="110000"/>
              </a:lnSpc>
              <a:spcBef>
                <a:spcPts val="600"/>
              </a:spcBef>
              <a:buClrTx/>
              <a:buFontTx/>
              <a:buChar char="•"/>
              <a:defRPr sz="1600">
                <a:ln w="9525" cap="flat">
                  <a:solidFill>
                    <a:srgbClr val="404040">
                      <a:alpha val="10000"/>
                    </a:srgbClr>
                  </a:solidFill>
                  <a:prstDash val="solid"/>
                  <a:round/>
                </a:ln>
                <a:solidFill>
                  <a:srgbClr val="000000">
                    <a:alpha val="74350"/>
                  </a:srgbClr>
                </a:solidFill>
                <a:effectLst>
                  <a:outerShdw blurRad="12700" dist="25400" dir="14640000" rotWithShape="0">
                    <a:srgbClr val="000000">
                      <a:alpha val="30000"/>
                    </a:srgbClr>
                  </a:outerShdw>
                </a:effectLst>
                <a:latin typeface="Arial Nova"/>
                <a:ea typeface="Arial Nova"/>
                <a:cs typeface="Arial Nova"/>
                <a:sym typeface="Arial Nova"/>
              </a:defRPr>
            </a:lvl1pPr>
          </a:lstStyle>
          <a:p>
            <a:r>
              <a:rPr lang="en-US" b="1" dirty="0">
                <a:solidFill>
                  <a:srgbClr val="FFFFFF"/>
                </a:solidFill>
                <a:effectLst>
                  <a:outerShdw blurRad="38100" dist="38100" dir="2700000" algn="tl">
                    <a:srgbClr val="000000">
                      <a:alpha val="43137"/>
                    </a:srgbClr>
                  </a:outerShdw>
                </a:effectLst>
                <a:latin typeface="+mn-lt"/>
              </a:rPr>
              <a:t>Real-World Problem</a:t>
            </a:r>
          </a:p>
          <a:p>
            <a:r>
              <a:rPr lang="en-US" b="1" dirty="0">
                <a:solidFill>
                  <a:srgbClr val="FFFFFF"/>
                </a:solidFill>
                <a:effectLst>
                  <a:outerShdw blurRad="38100" dist="38100" dir="2700000" algn="tl">
                    <a:srgbClr val="000000">
                      <a:alpha val="43137"/>
                    </a:srgbClr>
                  </a:outerShdw>
                </a:effectLst>
                <a:latin typeface="+mn-lt"/>
              </a:rPr>
              <a:t>We decided to focus on the states  located in the Southeast Region of United States  </a:t>
            </a:r>
          </a:p>
          <a:p>
            <a:pPr lvl="4">
              <a:buNone/>
            </a:pPr>
            <a:endParaRPr lang="en-US" sz="1350" b="1" dirty="0">
              <a:effectLst>
                <a:outerShdw blurRad="38100" dist="38100" dir="2700000" algn="tl">
                  <a:srgbClr val="000000">
                    <a:alpha val="43137"/>
                  </a:srgbClr>
                </a:outerShdw>
              </a:effectLst>
            </a:endParaRPr>
          </a:p>
        </p:txBody>
      </p:sp>
      <p:pic>
        <p:nvPicPr>
          <p:cNvPr id="1028" name="Picture 4" descr="See the source image">
            <a:extLst>
              <a:ext uri="{FF2B5EF4-FFF2-40B4-BE49-F238E27FC236}">
                <a16:creationId xmlns:a16="http://schemas.microsoft.com/office/drawing/2014/main" id="{C4B82288-48FC-4ADC-8612-29C228FD3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4391" y="1404925"/>
            <a:ext cx="4408133" cy="28925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Rectangle"/>
          <p:cNvSpPr/>
          <p:nvPr/>
        </p:nvSpPr>
        <p:spPr>
          <a:xfrm>
            <a:off x="1287440" y="1376591"/>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69" name="1. Who ethnic groups contain the most positive tests in each state?"/>
          <p:cNvSpPr txBox="1"/>
          <p:nvPr/>
        </p:nvSpPr>
        <p:spPr>
          <a:xfrm>
            <a:off x="436606" y="2453580"/>
            <a:ext cx="2568533" cy="1023879"/>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lvl1p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outerShdw blurRad="38100" dist="38100" dir="2700000" algn="tl">
                    <a:srgbClr val="000000">
                      <a:alpha val="43137"/>
                    </a:srgbClr>
                  </a:outerShdw>
                </a:effectLst>
                <a:latin typeface="+mn-lt"/>
              </a:rPr>
              <a:t>  Which ethnic group contains the most positive tests in each state?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endParaRPr sz="2300" b="1" dirty="0">
              <a:solidFill>
                <a:srgbClr val="CEDBE6"/>
              </a:solidFill>
              <a:effectLst/>
              <a:latin typeface="Arial" panose="020B0604020202020204" pitchFamily="34" charset="0"/>
            </a:endParaRPr>
          </a:p>
        </p:txBody>
      </p:sp>
      <p:sp>
        <p:nvSpPr>
          <p:cNvPr id="270" name="Rectangle"/>
          <p:cNvSpPr/>
          <p:nvPr/>
        </p:nvSpPr>
        <p:spPr>
          <a:xfrm>
            <a:off x="4418082" y="1277737"/>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1" name="2. What percentage of positive tests in each ethnic group in each state resulted in death?"/>
          <p:cNvSpPr txBox="1"/>
          <p:nvPr/>
        </p:nvSpPr>
        <p:spPr>
          <a:xfrm>
            <a:off x="3613136" y="2453580"/>
            <a:ext cx="2476755" cy="1264777"/>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lvl1p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outerShdw blurRad="12700" dist="25400" dir="14640000" rotWithShape="0">
                    <a:schemeClr val="tx1">
                      <a:alpha val="30000"/>
                    </a:schemeClr>
                  </a:outerShdw>
                </a:effectLst>
                <a:latin typeface="+mj-lt"/>
              </a:rPr>
              <a:t>  </a:t>
            </a:r>
            <a:r>
              <a:rPr lang="en-US" b="1" dirty="0">
                <a:solidFill>
                  <a:schemeClr val="tx1">
                    <a:lumMod val="95000"/>
                  </a:schemeClr>
                </a:solidFill>
                <a:effectLst>
                  <a:outerShdw blurRad="38100" dist="38100" dir="2700000" algn="tl">
                    <a:srgbClr val="000000">
                      <a:alpha val="43137"/>
                    </a:srgbClr>
                  </a:outerShdw>
                </a:effectLst>
                <a:latin typeface="+mn-lt"/>
              </a:rPr>
              <a:t>What percentage of positive tests in each ether group resulted in death per state?</a:t>
            </a:r>
          </a:p>
        </p:txBody>
      </p:sp>
      <p:sp>
        <p:nvSpPr>
          <p:cNvPr id="272" name="Rectangle"/>
          <p:cNvSpPr/>
          <p:nvPr/>
        </p:nvSpPr>
        <p:spPr>
          <a:xfrm>
            <a:off x="7423128" y="1369225"/>
            <a:ext cx="866864" cy="845749"/>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3" name="3. Which ethnic group had the most covid testing?"/>
          <p:cNvSpPr txBox="1"/>
          <p:nvPr/>
        </p:nvSpPr>
        <p:spPr>
          <a:xfrm>
            <a:off x="6397789" y="2460522"/>
            <a:ext cx="2476755" cy="845749"/>
          </a:xfrm>
          <a:prstGeom prst="rect">
            <a:avLst/>
          </a:prstGeom>
          <a:noFill/>
          <a:ln w="12700">
            <a:noFill/>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lvl1pPr>
          </a:lstStyle>
          <a:p>
            <a:pPr marL="285750" indent="-285750">
              <a:buFont typeface="Wingdings" panose="05000000000000000000" pitchFamily="2" charset="2"/>
              <a:buChar char="v"/>
            </a:pPr>
            <a:r>
              <a:rPr lang="en-US" b="1" dirty="0">
                <a:solidFill>
                  <a:schemeClr val="tx1">
                    <a:lumMod val="95000"/>
                  </a:schemeClr>
                </a:solidFill>
                <a:effectLst>
                  <a:outerShdw blurRad="38100" dist="38100" dir="2700000" algn="tl">
                    <a:srgbClr val="000000">
                      <a:alpha val="43137"/>
                    </a:srgbClr>
                  </a:outerShdw>
                </a:effectLst>
                <a:latin typeface="+mn-lt"/>
              </a:rPr>
              <a:t>Which ethnic group had the most covid testing? </a:t>
            </a:r>
            <a:endParaRPr b="1" dirty="0">
              <a:solidFill>
                <a:schemeClr val="tx1">
                  <a:lumMod val="95000"/>
                </a:schemeClr>
              </a:solidFill>
              <a:effectLst>
                <a:outerShdw blurRad="38100" dist="38100" dir="2700000" algn="tl">
                  <a:srgbClr val="000000">
                    <a:alpha val="43137"/>
                  </a:srgbClr>
                </a:outerShdw>
              </a:effectLst>
              <a:latin typeface="+mn-lt"/>
            </a:endParaRPr>
          </a:p>
        </p:txBody>
      </p:sp>
      <p:sp>
        <p:nvSpPr>
          <p:cNvPr id="274" name="Original Questions"/>
          <p:cNvSpPr txBox="1">
            <a:spLocks noGrp="1"/>
          </p:cNvSpPr>
          <p:nvPr>
            <p:ph type="title"/>
          </p:nvPr>
        </p:nvSpPr>
        <p:spPr>
          <a:xfrm>
            <a:off x="1810386" y="189457"/>
            <a:ext cx="6390092" cy="807092"/>
          </a:xfrm>
          <a:prstGeom prst="rect">
            <a:avLst/>
          </a:prstGeom>
          <a:effectLst>
            <a:outerShdw blurRad="50800" dist="50800" dir="5400000" algn="ctr" rotWithShape="0">
              <a:schemeClr val="bg1"/>
            </a:outerShdw>
          </a:effectLst>
        </p:spPr>
        <p:txBody>
          <a:bodyPr>
            <a:normAutofit/>
          </a:bodyPr>
          <a:lstStyle/>
          <a:p>
            <a:pPr algn="ctr"/>
            <a:r>
              <a:rPr lang="en-US" sz="2800" b="1" u="sng" dirty="0">
                <a:effectLst>
                  <a:outerShdw blurRad="38100" dist="38100" dir="2700000" algn="tl">
                    <a:srgbClr val="000000">
                      <a:alpha val="43137"/>
                    </a:srgbClr>
                  </a:outerShdw>
                </a:effectLst>
                <a:latin typeface="+mn-lt"/>
                <a:cs typeface="Arial" panose="020B0604020202020204" pitchFamily="34" charset="0"/>
              </a:rPr>
              <a:t>Original Questions</a:t>
            </a:r>
            <a:endParaRPr sz="2800" b="1" u="sng" dirty="0">
              <a:effectLst>
                <a:outerShdw blurRad="38100" dist="38100" dir="2700000" algn="tl">
                  <a:srgbClr val="000000">
                    <a:alpha val="43137"/>
                  </a:srgbClr>
                </a:outerShdw>
              </a:effectLst>
              <a:latin typeface="+mn-lt"/>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p:cNvSpPr/>
          <p:nvPr/>
        </p:nvSpPr>
        <p:spPr>
          <a:xfrm>
            <a:off x="1235854" y="1218415"/>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7" name="1. What percentage of cases in each ethnic group in selected nearby states resulted in death?"/>
          <p:cNvSpPr txBox="1"/>
          <p:nvPr/>
        </p:nvSpPr>
        <p:spPr>
          <a:xfrm>
            <a:off x="455621" y="2487834"/>
            <a:ext cx="2476755" cy="1160996"/>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lvl="0" indent="0" algn="ctr">
              <a:lnSpc>
                <a:spcPct val="100000"/>
              </a:lnSpc>
              <a:buNone/>
              <a:defRPr b="1"/>
            </a:pPr>
            <a:r>
              <a:rPr lang="en-US" dirty="0">
                <a:ln w="0"/>
                <a:solidFill>
                  <a:schemeClr val="tx1"/>
                </a:solidFill>
                <a:effectLst>
                  <a:innerShdw blurRad="63500" dist="50800" dir="13500000">
                    <a:prstClr val="black">
                      <a:alpha val="50000"/>
                    </a:prstClr>
                  </a:innerShdw>
                </a:effectLst>
              </a:rPr>
              <a:t>Drop Empty Columns</a:t>
            </a:r>
            <a:endParaRPr lang="en-US" sz="1800" dirty="0">
              <a:ln w="0"/>
              <a:solidFill>
                <a:schemeClr val="tx1"/>
              </a:solidFill>
              <a:effectLst>
                <a:innerShdw blurRad="63500" dist="50800" dir="13500000">
                  <a:prstClr val="black">
                    <a:alpha val="50000"/>
                  </a:prstClr>
                </a:innerShdw>
              </a:effectLst>
              <a:latin typeface="Arial" panose="020B0604020202020204" pitchFamily="34" charset="0"/>
            </a:endParaRP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solidFill>
                <a:schemeClr val="tx1"/>
              </a:solidFill>
            </a:endParaRPr>
          </a:p>
        </p:txBody>
      </p:sp>
      <p:sp>
        <p:nvSpPr>
          <p:cNvPr id="278" name="Rectangle"/>
          <p:cNvSpPr/>
          <p:nvPr/>
        </p:nvSpPr>
        <p:spPr>
          <a:xfrm>
            <a:off x="4218244" y="1233675"/>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9" name="2. Does each state cases/deaths ethnic percentages mirror the state's ethnic demographic?"/>
          <p:cNvSpPr txBox="1"/>
          <p:nvPr/>
        </p:nvSpPr>
        <p:spPr>
          <a:xfrm>
            <a:off x="3413298" y="2079424"/>
            <a:ext cx="2476755" cy="1635532"/>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indent="0" defTabSz="457200">
              <a:lnSpc>
                <a:spcPts val="3300"/>
              </a:lnSpc>
              <a:buClrTx/>
              <a:buSzTx/>
              <a:buFontTx/>
              <a:buNone/>
              <a:defRPr sz="1500">
                <a:solidFill>
                  <a:srgbClr val="1D1C1D"/>
                </a:solidFill>
                <a:latin typeface="+mj-lt"/>
                <a:ea typeface="+mj-ea"/>
                <a:cs typeface="+mj-cs"/>
                <a:sym typeface="Helvetica"/>
              </a:defRPr>
            </a:pPr>
            <a:endParaRPr dirty="0">
              <a:latin typeface="+mj-lt"/>
            </a:endParaRPr>
          </a:p>
          <a:p>
            <a:pPr marL="0" lvl="0" indent="0" algn="ctr">
              <a:lnSpc>
                <a:spcPct val="100000"/>
              </a:lnSpc>
              <a:buNone/>
              <a:defRPr b="1"/>
            </a:pPr>
            <a:r>
              <a:rPr lang="en-US" dirty="0">
                <a:ln w="0"/>
                <a:solidFill>
                  <a:schemeClr val="tx1"/>
                </a:solidFill>
                <a:effectLst>
                  <a:innerShdw blurRad="63500" dist="50800" dir="13500000">
                    <a:schemeClr val="tx2">
                      <a:lumMod val="75000"/>
                      <a:alpha val="50000"/>
                    </a:schemeClr>
                  </a:innerShdw>
                </a:effectLst>
              </a:rPr>
              <a:t>Extract Subset of Data</a:t>
            </a:r>
          </a:p>
          <a:p>
            <a:pPr marL="0" lvl="0" indent="0">
              <a:lnSpc>
                <a:spcPct val="100000"/>
              </a:lnSpc>
              <a:buNone/>
              <a:defRPr b="1"/>
            </a:pPr>
            <a:endParaRPr lang="en-US" dirty="0">
              <a:ln w="0"/>
              <a:solidFill>
                <a:schemeClr val="tx1"/>
              </a:solidFill>
              <a:effectLst>
                <a:innerShdw blurRad="63500" dist="50800" dir="13500000">
                  <a:schemeClr val="tx2">
                    <a:lumMod val="75000"/>
                    <a:alpha val="50000"/>
                  </a:schemeClr>
                </a:innerShdw>
              </a:effectLst>
            </a:endParaRPr>
          </a:p>
          <a:p>
            <a:pPr marL="0" lvl="0" indent="0" algn="ctr">
              <a:lnSpc>
                <a:spcPct val="100000"/>
              </a:lnSpc>
              <a:buNone/>
              <a:defRPr b="1"/>
            </a:pPr>
            <a:r>
              <a:rPr lang="en-US" dirty="0">
                <a:ln w="0"/>
                <a:solidFill>
                  <a:schemeClr val="tx1"/>
                </a:solidFill>
                <a:effectLst>
                  <a:innerShdw blurRad="63500" dist="50800" dir="13500000">
                    <a:schemeClr val="tx2">
                      <a:lumMod val="75000"/>
                      <a:alpha val="50000"/>
                    </a:schemeClr>
                  </a:innerShdw>
                </a:effectLst>
              </a:rPr>
              <a:t>Review Other Datasets and make comparisons</a:t>
            </a:r>
          </a:p>
          <a:p>
            <a:pPr marL="0" lvl="0" indent="0">
              <a:lnSpc>
                <a:spcPct val="100000"/>
              </a:lnSpc>
              <a:buNone/>
              <a:defRPr b="1"/>
            </a:pPr>
            <a:endParaRPr lang="en-US" sz="180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0" name="3. Bonus Question?"/>
          <p:cNvSpPr txBox="1"/>
          <p:nvPr/>
        </p:nvSpPr>
        <p:spPr>
          <a:xfrm>
            <a:off x="6474824" y="1868759"/>
            <a:ext cx="2476755" cy="11995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81" name="Revised Questions"/>
          <p:cNvSpPr txBox="1">
            <a:spLocks noGrp="1"/>
          </p:cNvSpPr>
          <p:nvPr>
            <p:ph type="title"/>
          </p:nvPr>
        </p:nvSpPr>
        <p:spPr>
          <a:xfrm>
            <a:off x="971549" y="0"/>
            <a:ext cx="7200901" cy="1114426"/>
          </a:xfrm>
          <a:prstGeom prst="rect">
            <a:avLst/>
          </a:prstGeom>
          <a:effectLst>
            <a:outerShdw blurRad="50800" dist="50800" dir="5400000" algn="ctr" rotWithShape="0">
              <a:schemeClr val="bg1"/>
            </a:outerShdw>
          </a:effectLst>
        </p:spPr>
        <p:txBody>
          <a:bodyPr>
            <a:normAutofit/>
          </a:bodyPr>
          <a:lstStyle/>
          <a:p>
            <a:pPr algn="ctr"/>
            <a:r>
              <a:rPr lang="en-US" sz="2800" b="1" u="sng" dirty="0">
                <a:effectLst>
                  <a:outerShdw blurRad="38100" dist="38100" dir="2700000" algn="tl">
                    <a:srgbClr val="000000">
                      <a:alpha val="43137"/>
                    </a:srgbClr>
                  </a:outerShdw>
                </a:effectLst>
                <a:latin typeface="+mn-lt"/>
                <a:cs typeface="Arial" panose="020B0604020202020204" pitchFamily="34" charset="0"/>
              </a:rPr>
              <a:t>Data Clean Up</a:t>
            </a:r>
            <a:endParaRPr sz="2800" b="1" u="sng" dirty="0">
              <a:effectLst>
                <a:outerShdw blurRad="38100" dist="38100" dir="2700000" algn="tl">
                  <a:srgbClr val="000000">
                    <a:alpha val="43137"/>
                  </a:srgbClr>
                </a:outerShdw>
              </a:effectLst>
              <a:latin typeface="+mn-lt"/>
              <a:cs typeface="Arial" panose="020B0604020202020204" pitchFamily="34" charset="0"/>
            </a:endParaRPr>
          </a:p>
        </p:txBody>
      </p:sp>
      <p:sp>
        <p:nvSpPr>
          <p:cNvPr id="8" name="Rectangle">
            <a:extLst>
              <a:ext uri="{FF2B5EF4-FFF2-40B4-BE49-F238E27FC236}">
                <a16:creationId xmlns:a16="http://schemas.microsoft.com/office/drawing/2014/main" id="{2686E8D6-4758-4C43-B11B-BA77CC83BF24}"/>
              </a:ext>
            </a:extLst>
          </p:cNvPr>
          <p:cNvSpPr/>
          <p:nvPr/>
        </p:nvSpPr>
        <p:spPr>
          <a:xfrm>
            <a:off x="7200634" y="1189784"/>
            <a:ext cx="866864" cy="845749"/>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496570" indent="-496570" defTabSz="457200">
              <a:lnSpc>
                <a:spcPct val="110000"/>
              </a:lnSpc>
              <a:spcBef>
                <a:spcPts val="600"/>
              </a:spcBef>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12" name="TextBox 11">
            <a:extLst>
              <a:ext uri="{FF2B5EF4-FFF2-40B4-BE49-F238E27FC236}">
                <a16:creationId xmlns:a16="http://schemas.microsoft.com/office/drawing/2014/main" id="{47A459F8-70A9-4B34-AC67-5C87F0D9292D}"/>
              </a:ext>
            </a:extLst>
          </p:cNvPr>
          <p:cNvSpPr txBox="1"/>
          <p:nvPr/>
        </p:nvSpPr>
        <p:spPr>
          <a:xfrm>
            <a:off x="6027979" y="2468545"/>
            <a:ext cx="3007979" cy="646331"/>
          </a:xfrm>
          <a:prstGeom prst="rect">
            <a:avLst/>
          </a:prstGeom>
          <a:noFill/>
          <a:ln w="12700" cap="flat">
            <a:noFill/>
            <a:miter lim="400000"/>
          </a:ln>
          <a:effectLst>
            <a:outerShdw blurRad="50800" dist="50800" dir="5400000" algn="ctr" rotWithShape="0">
              <a:schemeClr val="bg1"/>
            </a:outerShdw>
          </a:effectLst>
          <a:sp3d/>
        </p:spPr>
        <p:style>
          <a:lnRef idx="0">
            <a:scrgbClr r="0" g="0" b="0"/>
          </a:lnRef>
          <a:fillRef idx="0">
            <a:scrgbClr r="0" g="0" b="0"/>
          </a:fillRef>
          <a:effectRef idx="0">
            <a:scrgbClr r="0" g="0" b="0"/>
          </a:effectRef>
          <a:fontRef idx="none"/>
        </p:style>
        <p:txBody>
          <a:bodyPr wrap="square">
            <a:spAutoFit/>
          </a:bodyPr>
          <a:lstStyle/>
          <a:p>
            <a:pPr marL="0" lvl="0" indent="0" algn="ctr">
              <a:lnSpc>
                <a:spcPct val="100000"/>
              </a:lnSpc>
              <a:buNone/>
              <a:defRPr b="1"/>
            </a:pPr>
            <a:r>
              <a:rPr lang="en-US" sz="1800" dirty="0">
                <a:effectLst>
                  <a:outerShdw blurRad="38100" dist="38100" dir="2700000" algn="tl">
                    <a:srgbClr val="000000">
                      <a:alpha val="43137"/>
                    </a:srgbClr>
                  </a:outerShdw>
                </a:effectLst>
              </a:rPr>
              <a:t> </a:t>
            </a:r>
            <a:r>
              <a:rPr lang="en-US" dirty="0">
                <a:ln w="0"/>
                <a:solidFill>
                  <a:schemeClr val="tx1"/>
                </a:solidFill>
                <a:effectLst>
                  <a:innerShdw blurRad="63500" dist="50800" dir="13500000">
                    <a:schemeClr val="tx2">
                      <a:lumMod val="75000"/>
                      <a:alpha val="50000"/>
                    </a:schemeClr>
                  </a:innerShdw>
                </a:effectLst>
              </a:rPr>
              <a:t>Ignore Values Below Zero for Charts</a:t>
            </a:r>
            <a:endParaRPr lang="en-US" dirty="0">
              <a:effectLst>
                <a:innerShdw blurRad="63500" dist="50800" dir="13500000">
                  <a:schemeClr val="tx2">
                    <a:lumMod val="75000"/>
                    <a:alpha val="50000"/>
                  </a:schemeClr>
                </a:innerShdw>
              </a:effectLst>
            </a:endParaRPr>
          </a:p>
        </p:txBody>
      </p:sp>
    </p:spTree>
    <p:extLst>
      <p:ext uri="{BB962C8B-B14F-4D97-AF65-F5344CB8AC3E}">
        <p14:creationId xmlns:p14="http://schemas.microsoft.com/office/powerpoint/2010/main" val="28715768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Rectangle"/>
          <p:cNvSpPr/>
          <p:nvPr/>
        </p:nvSpPr>
        <p:spPr>
          <a:xfrm>
            <a:off x="1474062" y="1162654"/>
            <a:ext cx="866864" cy="845749"/>
          </a:xfrm>
          <a:prstGeom prst="rect">
            <a:avLst/>
          </a:prstGeom>
          <a:blipFill>
            <a:blip r:embed="rId2"/>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7" name="1. What percentage of cases in each ethnic group in selected nearby states resulted in death?"/>
          <p:cNvSpPr txBox="1"/>
          <p:nvPr/>
        </p:nvSpPr>
        <p:spPr>
          <a:xfrm>
            <a:off x="891539" y="2493820"/>
            <a:ext cx="2476755" cy="1964642"/>
          </a:xfrm>
          <a:prstGeom prst="rect">
            <a:avLst/>
          </a:prstGeom>
          <a:noFill/>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b="1" dirty="0">
                <a:solidFill>
                  <a:schemeClr val="tx1">
                    <a:lumMod val="95000"/>
                  </a:schemeClr>
                </a:solidFill>
                <a:effectLst>
                  <a:innerShdw blurRad="63500" dist="50800" dir="13500000">
                    <a:schemeClr val="tx2">
                      <a:lumMod val="75000"/>
                      <a:alpha val="50000"/>
                    </a:schemeClr>
                  </a:innerShdw>
                </a:effectLst>
                <a:latin typeface="Tw Cen MT" panose="020B0602020104020603" pitchFamily="34" charset="0"/>
              </a:rPr>
              <a:t> </a:t>
            </a: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Which SE state had the most /least positive cases?</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Who had the most/least deaths from testing positive?</a:t>
            </a: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78" name="Rectangle"/>
          <p:cNvSpPr/>
          <p:nvPr/>
        </p:nvSpPr>
        <p:spPr>
          <a:xfrm>
            <a:off x="4500743" y="1224718"/>
            <a:ext cx="866864" cy="845749"/>
          </a:xfrm>
          <a:prstGeom prst="rect">
            <a:avLst/>
          </a:prstGeom>
          <a:blipFill>
            <a:blip r:embed="rId3"/>
            <a:stretch>
              <a:fillRect/>
            </a:stretch>
          </a:blipFill>
          <a:ln w="12700">
            <a:miter lim="400000"/>
          </a:ln>
          <a:effectLst>
            <a:outerShdw blurRad="50800" dist="50800" dir="5400000" algn="ctr" rotWithShape="0">
              <a:schemeClr val="tx1"/>
            </a:outerShdw>
          </a:effectLst>
        </p:spPr>
        <p:txBody>
          <a:bodyPr lIns="45719" rIns="45719"/>
          <a:lstStyle/>
          <a:p>
            <a:pPr marL="0" indent="0" defTabSz="457200">
              <a:lnSpc>
                <a:spcPct val="110000"/>
              </a:lnSpc>
              <a:spcBef>
                <a:spcPts val="600"/>
              </a:spcBef>
              <a:buClrTx/>
              <a:buSzTx/>
              <a:buFontTx/>
              <a:buNone/>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79" name="2. Does each state cases/deaths ethnic percentages mirror the state's ethnic demographic?"/>
          <p:cNvSpPr txBox="1"/>
          <p:nvPr/>
        </p:nvSpPr>
        <p:spPr>
          <a:xfrm>
            <a:off x="3695798" y="2571750"/>
            <a:ext cx="2476755" cy="1818447"/>
          </a:xfrm>
          <a:prstGeom prst="rect">
            <a:avLst/>
          </a:prstGeom>
          <a:ln w="12700">
            <a:miter lim="400000"/>
          </a:ln>
          <a:effectLst>
            <a:outerShdw blurRad="50800" dist="50800" dir="5400000" algn="ctr" rotWithShape="0">
              <a:schemeClr val="bg1"/>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latin typeface="Tw Cen MT" panose="020B0602020104020603" pitchFamily="34" charset="0"/>
              </a:rPr>
              <a:t> </a:t>
            </a: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Which SE State had the lowest/highest survival rate?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Which states had the highest recorded positive tests? </a:t>
            </a:r>
          </a:p>
          <a:p>
            <a:pPr defTabSz="457200">
              <a:lnSpc>
                <a:spcPts val="3300"/>
              </a:lnSpc>
              <a:buClrTx/>
              <a:buSzTx/>
              <a:buFont typeface="Wingdings" panose="05000000000000000000" pitchFamily="2" charset="2"/>
              <a:buChar char="v"/>
              <a:defRPr sz="1500">
                <a:solidFill>
                  <a:srgbClr val="1D1C1D"/>
                </a:solidFill>
                <a:latin typeface="+mj-lt"/>
                <a:ea typeface="+mj-ea"/>
                <a:cs typeface="+mj-cs"/>
                <a:sym typeface="Helvetica"/>
              </a:defRPr>
            </a:pPr>
            <a:endParaRPr b="1" dirty="0">
              <a:latin typeface="Tw Cen MT" panose="020B0602020104020603"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0" name="3. Bonus Question?"/>
          <p:cNvSpPr txBox="1"/>
          <p:nvPr/>
        </p:nvSpPr>
        <p:spPr>
          <a:xfrm>
            <a:off x="6554309" y="2571750"/>
            <a:ext cx="2476755" cy="11995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dirty="0"/>
          </a:p>
        </p:txBody>
      </p:sp>
      <p:sp>
        <p:nvSpPr>
          <p:cNvPr id="281" name="Revised Questions"/>
          <p:cNvSpPr txBox="1">
            <a:spLocks noGrp="1"/>
          </p:cNvSpPr>
          <p:nvPr>
            <p:ph type="title"/>
          </p:nvPr>
        </p:nvSpPr>
        <p:spPr>
          <a:xfrm>
            <a:off x="1029731" y="143777"/>
            <a:ext cx="7576152" cy="784017"/>
          </a:xfrm>
          <a:prstGeom prst="rect">
            <a:avLst/>
          </a:prstGeom>
          <a:effectLst>
            <a:outerShdw blurRad="50800" dist="50800" dir="5400000" algn="ctr" rotWithShape="0">
              <a:schemeClr val="bg1"/>
            </a:outerShdw>
          </a:effectLst>
        </p:spPr>
        <p:txBody>
          <a:bodyPr>
            <a:normAutofit/>
          </a:bodyPr>
          <a:lstStyle/>
          <a:p>
            <a:pPr algn="ctr"/>
            <a:r>
              <a:rPr sz="2800" b="1" u="sng" dirty="0">
                <a:effectLst>
                  <a:innerShdw blurRad="63500" dist="50800" dir="13500000">
                    <a:schemeClr val="bg1">
                      <a:alpha val="50000"/>
                    </a:schemeClr>
                  </a:innerShdw>
                </a:effectLst>
                <a:latin typeface="Arial" panose="020B0604020202020204" pitchFamily="34" charset="0"/>
                <a:cs typeface="Arial" panose="020B0604020202020204" pitchFamily="34" charset="0"/>
              </a:rPr>
              <a:t>Revised Questions</a:t>
            </a:r>
          </a:p>
        </p:txBody>
      </p:sp>
      <p:sp>
        <p:nvSpPr>
          <p:cNvPr id="8" name="Rectangle">
            <a:extLst>
              <a:ext uri="{FF2B5EF4-FFF2-40B4-BE49-F238E27FC236}">
                <a16:creationId xmlns:a16="http://schemas.microsoft.com/office/drawing/2014/main" id="{2686E8D6-4758-4C43-B11B-BA77CC83BF24}"/>
              </a:ext>
            </a:extLst>
          </p:cNvPr>
          <p:cNvSpPr/>
          <p:nvPr/>
        </p:nvSpPr>
        <p:spPr>
          <a:xfrm>
            <a:off x="7287729" y="1176943"/>
            <a:ext cx="1009914" cy="941300"/>
          </a:xfrm>
          <a:prstGeom prst="rect">
            <a:avLst/>
          </a:prstGeom>
          <a:blipFill>
            <a:blip r:embed="rId4"/>
            <a:stretch>
              <a:fillRect/>
            </a:stretch>
          </a:blipFill>
          <a:ln w="12700">
            <a:miter lim="400000"/>
          </a:ln>
          <a:effectLst>
            <a:outerShdw blurRad="50800" dist="50800" dir="5400000" algn="ctr" rotWithShape="0">
              <a:schemeClr val="tx1"/>
            </a:outerShdw>
          </a:effectLst>
        </p:spPr>
        <p:txBody>
          <a:bodyPr lIns="45719" rIns="45719"/>
          <a:lstStyle/>
          <a:p>
            <a:pPr marL="496570" indent="-496570" defTabSz="457200">
              <a:lnSpc>
                <a:spcPct val="110000"/>
              </a:lnSpc>
              <a:spcBef>
                <a:spcPts val="600"/>
              </a:spcBef>
              <a:defRPr sz="2300">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dirty="0">
              <a:effectLst>
                <a:outerShdw blurRad="12700" dist="25400" dir="14640000" rotWithShape="0">
                  <a:schemeClr val="tx1">
                    <a:lumMod val="95000"/>
                    <a:alpha val="30000"/>
                  </a:schemeClr>
                </a:outerShdw>
              </a:effectLst>
            </a:endParaRPr>
          </a:p>
        </p:txBody>
      </p:sp>
      <p:sp>
        <p:nvSpPr>
          <p:cNvPr id="10" name="TextBox 9">
            <a:extLst>
              <a:ext uri="{FF2B5EF4-FFF2-40B4-BE49-F238E27FC236}">
                <a16:creationId xmlns:a16="http://schemas.microsoft.com/office/drawing/2014/main" id="{D8513AED-D411-4EDD-82D6-1D93140A26DE}"/>
              </a:ext>
            </a:extLst>
          </p:cNvPr>
          <p:cNvSpPr txBox="1"/>
          <p:nvPr/>
        </p:nvSpPr>
        <p:spPr>
          <a:xfrm>
            <a:off x="6366123" y="2493820"/>
            <a:ext cx="2664941" cy="1818447"/>
          </a:xfrm>
          <a:prstGeom prst="rect">
            <a:avLst/>
          </a:prstGeom>
          <a:noFill/>
          <a:ln w="12700" cap="flat">
            <a:noFill/>
            <a:miter lim="400000"/>
          </a:ln>
          <a:effectLst>
            <a:outerShdw blurRad="50800" dist="50800" dir="5400000" algn="ctr" rotWithShape="0">
              <a:schemeClr val="bg1"/>
            </a:outerShdw>
          </a:effectLst>
          <a:sp3d/>
        </p:spPr>
        <p:style>
          <a:lnRef idx="0">
            <a:scrgbClr r="0" g="0" b="0"/>
          </a:lnRef>
          <a:fillRef idx="0">
            <a:scrgbClr r="0" g="0" b="0"/>
          </a:fillRef>
          <a:effectRef idx="0">
            <a:scrgbClr r="0" g="0" b="0"/>
          </a:effectRef>
          <a:fontRef idx="none"/>
        </p:style>
        <p:txBody>
          <a:bodyPr wrap="square">
            <a:spAutoFit/>
          </a:bodyPr>
          <a:lstStyle/>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What is the total covid hospital count? </a:t>
            </a:r>
          </a:p>
          <a:p>
            <a:pPr defTabSz="622300">
              <a:spcBef>
                <a:spcPts val="500"/>
              </a:spcBef>
              <a:buClrTx/>
              <a:buFont typeface="Wingdings" panose="05000000000000000000" pitchFamily="2" charset="2"/>
              <a:buChar char="v"/>
              <a:defRPr>
                <a:ln w="9525" cap="flat">
                  <a:solidFill>
                    <a:srgbClr val="404040">
                      <a:alpha val="10000"/>
                    </a:srgbClr>
                  </a:solidFill>
                  <a:prstDash val="solid"/>
                  <a:round/>
                </a:ln>
                <a:solidFill>
                  <a:srgbClr val="070707"/>
                </a:solidFill>
                <a:effectLst>
                  <a:outerShdw blurRad="12700" dist="25400" dir="14640000" rotWithShape="0">
                    <a:srgbClr val="000000">
                      <a:alpha val="30000"/>
                    </a:srgbClr>
                  </a:outerShdw>
                </a:effectLst>
                <a:latin typeface="Arial Nova"/>
                <a:ea typeface="Arial Nova"/>
                <a:cs typeface="Arial Nova"/>
                <a:sym typeface="Arial Nova"/>
              </a:defRPr>
            </a:pPr>
            <a:r>
              <a:rPr lang="en-US" b="1" dirty="0">
                <a:solidFill>
                  <a:schemeClr val="tx1">
                    <a:lumMod val="95000"/>
                  </a:schemeClr>
                </a:solidFill>
                <a:effectLst>
                  <a:innerShdw blurRad="63500" dist="50800" dir="13500000">
                    <a:schemeClr val="bg1">
                      <a:alpha val="50000"/>
                    </a:schemeClr>
                  </a:innerShdw>
                </a:effectLst>
                <a:latin typeface="Tw Cen MT" panose="020B0602020104020603" pitchFamily="34" charset="0"/>
              </a:rPr>
              <a:t> What percentage of the state’s covid cases is reported as hospital cases?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1. What percentage of cases in each ethnic group in selected nearby states resulted in death?"/>
          <p:cNvSpPr txBox="1"/>
          <p:nvPr/>
        </p:nvSpPr>
        <p:spPr>
          <a:xfrm>
            <a:off x="1111244" y="1097919"/>
            <a:ext cx="3257003" cy="3984621"/>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u="sng" dirty="0">
                <a:effectLst>
                  <a:innerShdw blurRad="63500" dist="50800" dir="13500000">
                    <a:schemeClr val="tx2">
                      <a:lumMod val="75000"/>
                      <a:alpha val="50000"/>
                    </a:schemeClr>
                  </a:innerShdw>
                </a:effectLst>
                <a:latin typeface="Tw Cen MT" panose="020B0602020104020603" pitchFamily="34" charset="0"/>
              </a:rPr>
              <a:t> </a:t>
            </a:r>
            <a:r>
              <a:rPr lang="en-US" sz="2000" u="sng" dirty="0">
                <a:solidFill>
                  <a:srgbClr val="FFFFFF"/>
                </a:solidFill>
                <a:effectLst>
                  <a:innerShdw blurRad="63500" dist="50800" dir="13500000">
                    <a:schemeClr val="tx2">
                      <a:lumMod val="75000"/>
                      <a:alpha val="50000"/>
                    </a:schemeClr>
                  </a:innerShdw>
                </a:effectLst>
                <a:latin typeface="Tw Cen MT" panose="020B0602020104020603" pitchFamily="34" charset="0"/>
              </a:rPr>
              <a:t>Hypothesis</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Black Population will have a higher death percentage</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 Dataset will adequately provide the data needed to answer questions</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rgbClr val="FFFFFF"/>
                </a:solidFill>
                <a:effectLst>
                  <a:innerShdw blurRad="63500" dist="50800" dir="13500000">
                    <a:schemeClr val="tx2">
                      <a:lumMod val="75000"/>
                      <a:alpha val="50000"/>
                    </a:schemeClr>
                  </a:innerShdw>
                </a:effectLst>
                <a:latin typeface="Tw Cen MT" panose="020B0602020104020603" pitchFamily="34" charset="0"/>
              </a:rPr>
              <a:t> Enough insight is available to review all questions relating to the given dataset</a:t>
            </a:r>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dirty="0"/>
          </a:p>
          <a:p>
            <a:pPr marL="0" indent="0" algn="ctr" defTabSz="622300">
              <a:spcBef>
                <a:spcPts val="500"/>
              </a:spcBef>
              <a:buClrTx/>
              <a:buSzTx/>
              <a:buFontTx/>
              <a:buNone/>
              <a:defRPr>
                <a:ln w="9525" cap="flat">
                  <a:solidFill>
                    <a:srgbClr val="404040">
                      <a:alpha val="10000"/>
                    </a:srgbClr>
                  </a:solidFill>
                  <a:prstDash val="solid"/>
                  <a:round/>
                </a:ln>
                <a:solidFill>
                  <a:schemeClr val="accent2"/>
                </a:solidFill>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79" name="2. Does each state cases/deaths ethnic percentages mirror the state's ethnic demographic?"/>
          <p:cNvSpPr txBox="1"/>
          <p:nvPr/>
        </p:nvSpPr>
        <p:spPr>
          <a:xfrm>
            <a:off x="5388532" y="938710"/>
            <a:ext cx="2723727" cy="2276929"/>
          </a:xfrm>
          <a:prstGeom prst="rect">
            <a:avLst/>
          </a:prstGeom>
          <a:ln w="12700">
            <a:miter lim="400000"/>
          </a:ln>
          <a:effectLst>
            <a:outerShdw blurRad="50800" dist="50800" dir="5400000" algn="ctr" rotWithShape="0">
              <a:schemeClr val="bg1"/>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pPr marL="215900" indent="-215900" algn="ctr" defTabSz="466725">
              <a:spcBef>
                <a:spcPts val="400"/>
              </a:spcBef>
              <a:buSzPct val="70000"/>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dirty="0">
              <a:solidFill>
                <a:schemeClr val="tx1"/>
              </a:solidFill>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u="sng" dirty="0">
                <a:solidFill>
                  <a:schemeClr val="tx1"/>
                </a:solidFill>
                <a:effectLst>
                  <a:innerShdw blurRad="63500" dist="50800" dir="13500000">
                    <a:schemeClr val="tx2">
                      <a:lumMod val="75000"/>
                      <a:alpha val="50000"/>
                    </a:schemeClr>
                  </a:innerShdw>
                </a:effectLst>
                <a:latin typeface="Tw Cen MT" panose="020B0602020104020603" pitchFamily="34" charset="0"/>
              </a:rPr>
              <a:t>Observations and Review</a:t>
            </a: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endParaRPr lang="en-US" sz="2000" dirty="0">
              <a:solidFill>
                <a:schemeClr val="tx1"/>
              </a:solidFill>
              <a:effectLst>
                <a:innerShdw blurRad="63500" dist="50800" dir="13500000">
                  <a:schemeClr val="tx2">
                    <a:lumMod val="75000"/>
                    <a:alpha val="50000"/>
                  </a:schemeClr>
                </a:innerShdw>
              </a:effectLst>
              <a:latin typeface="Tw Cen MT" panose="020B0602020104020603" pitchFamily="34" charset="0"/>
            </a:endParaRPr>
          </a:p>
          <a:p>
            <a:pPr marL="0" indent="0" algn="ctr" defTabSz="466725">
              <a:spcBef>
                <a:spcPts val="400"/>
              </a:spcBef>
              <a:buSzPct val="70000"/>
              <a:buNone/>
              <a:defRPr sz="1000" b="1">
                <a:ln w="9525" cap="flat">
                  <a:solidFill>
                    <a:srgbClr val="404040">
                      <a:alpha val="10000"/>
                    </a:srgbClr>
                  </a:solidFill>
                  <a:prstDash val="solid"/>
                  <a:round/>
                </a:ln>
                <a:solidFill>
                  <a:srgbClr val="CEDBE6"/>
                </a:solidFill>
                <a:effectLst>
                  <a:outerShdw blurRad="12700" dist="25400" dir="14640000" rotWithShape="0">
                    <a:srgbClr val="000000">
                      <a:alpha val="30000"/>
                    </a:srgbClr>
                  </a:outerShdw>
                </a:effectLst>
                <a:latin typeface="Arial Nova"/>
                <a:ea typeface="Arial Nova"/>
                <a:cs typeface="Arial Nova"/>
                <a:sym typeface="Arial Nova"/>
              </a:defRPr>
            </a:pPr>
            <a:r>
              <a:rPr lang="en-US" sz="2000" dirty="0">
                <a:solidFill>
                  <a:schemeClr val="tx1"/>
                </a:solidFill>
                <a:effectLst>
                  <a:innerShdw blurRad="63500" dist="50800" dir="13500000">
                    <a:schemeClr val="tx2">
                      <a:lumMod val="75000"/>
                      <a:alpha val="50000"/>
                    </a:schemeClr>
                  </a:innerShdw>
                </a:effectLst>
                <a:latin typeface="Tw Cen MT" panose="020B0602020104020603" pitchFamily="34" charset="0"/>
              </a:rPr>
              <a:t>Review other datasets and make comparisons</a:t>
            </a:r>
          </a:p>
          <a:p>
            <a:pPr marL="0" indent="0" defTabSz="457200">
              <a:lnSpc>
                <a:spcPts val="3300"/>
              </a:lnSpc>
              <a:buClrTx/>
              <a:buSzTx/>
              <a:buFontTx/>
              <a:buNone/>
              <a:defRPr sz="1500">
                <a:solidFill>
                  <a:srgbClr val="1D1C1D"/>
                </a:solidFill>
                <a:latin typeface="+mj-lt"/>
                <a:ea typeface="+mj-ea"/>
                <a:cs typeface="+mj-cs"/>
                <a:sym typeface="Helvetica"/>
              </a:defRPr>
            </a:pPr>
            <a:endParaRPr sz="1600" dirty="0">
              <a:latin typeface="Tw Cen MT" panose="020B0602020104020603" pitchFamily="34" charset="0"/>
            </a:endParaRPr>
          </a:p>
          <a:p>
            <a:pPr marL="0" indent="0" algn="ctr" defTabSz="622300">
              <a:spcBef>
                <a:spcPts val="500"/>
              </a:spcBef>
              <a:buClrTx/>
              <a:buSzTx/>
              <a:buFontTx/>
              <a:buNone/>
              <a:defRPr>
                <a:ln w="9525" cap="flat">
                  <a:solidFill>
                    <a:srgbClr val="404040">
                      <a:alpha val="10000"/>
                    </a:srgbClr>
                  </a:solidFill>
                  <a:prstDash val="solid"/>
                  <a:round/>
                </a:ln>
                <a:effectLst>
                  <a:outerShdw blurRad="12700" dist="25400" dir="14640000" rotWithShape="0">
                    <a:srgbClr val="000000">
                      <a:alpha val="30000"/>
                    </a:srgbClr>
                  </a:outerShdw>
                </a:effectLst>
                <a:latin typeface="Arial Nova"/>
                <a:ea typeface="Arial Nova"/>
                <a:cs typeface="Arial Nova"/>
                <a:sym typeface="Arial Nova"/>
              </a:defRPr>
            </a:pPr>
            <a:endParaRPr sz="2300" dirty="0"/>
          </a:p>
        </p:txBody>
      </p:sp>
      <p:sp>
        <p:nvSpPr>
          <p:cNvPr id="281" name="Revised Questions"/>
          <p:cNvSpPr txBox="1">
            <a:spLocks noGrp="1"/>
          </p:cNvSpPr>
          <p:nvPr>
            <p:ph type="title"/>
          </p:nvPr>
        </p:nvSpPr>
        <p:spPr>
          <a:xfrm>
            <a:off x="1111244" y="136373"/>
            <a:ext cx="7200901" cy="845750"/>
          </a:xfrm>
          <a:prstGeom prst="rect">
            <a:avLst/>
          </a:prstGeom>
          <a:effectLst>
            <a:outerShdw blurRad="50800" dist="50800" dir="5400000" algn="ctr" rotWithShape="0">
              <a:schemeClr val="bg1"/>
            </a:outerShdw>
          </a:effectLst>
        </p:spPr>
        <p:txBody>
          <a:bodyPr>
            <a:normAutofit/>
          </a:bodyPr>
          <a:lstStyle/>
          <a:p>
            <a:pPr algn="ctr"/>
            <a:r>
              <a:rPr lang="en-US" sz="2800" b="1" u="sng" dirty="0">
                <a:solidFill>
                  <a:schemeClr val="tx1"/>
                </a:solidFill>
                <a:effectLst>
                  <a:innerShdw blurRad="63500" dist="50800" dir="13500000">
                    <a:schemeClr val="tx2">
                      <a:lumMod val="75000"/>
                      <a:alpha val="50000"/>
                    </a:schemeClr>
                  </a:innerShdw>
                </a:effectLst>
                <a:latin typeface="+mn-lt"/>
                <a:cs typeface="Arial" panose="020B0604020202020204" pitchFamily="34" charset="0"/>
              </a:rPr>
              <a:t>Data Analysis</a:t>
            </a:r>
            <a:endParaRPr sz="2800" b="1" u="sng" dirty="0">
              <a:effectLst>
                <a:innerShdw blurRad="63500" dist="50800" dir="13500000">
                  <a:schemeClr val="tx2">
                    <a:lumMod val="75000"/>
                    <a:alpha val="50000"/>
                  </a:schemeClr>
                </a:innerShdw>
              </a:effectLst>
              <a:latin typeface="+mn-lt"/>
              <a:cs typeface="Arial" panose="020B0604020202020204" pitchFamily="34" charset="0"/>
            </a:endParaRPr>
          </a:p>
        </p:txBody>
      </p:sp>
    </p:spTree>
    <p:extLst>
      <p:ext uri="{BB962C8B-B14F-4D97-AF65-F5344CB8AC3E}">
        <p14:creationId xmlns:p14="http://schemas.microsoft.com/office/powerpoint/2010/main" val="1562976647"/>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pie chart&#10;&#10;Description automatically generated">
            <a:extLst>
              <a:ext uri="{FF2B5EF4-FFF2-40B4-BE49-F238E27FC236}">
                <a16:creationId xmlns:a16="http://schemas.microsoft.com/office/drawing/2014/main" id="{DAB177BF-E608-4E64-8AA2-85F67F6BB4F5}"/>
              </a:ext>
            </a:extLst>
          </p:cNvPr>
          <p:cNvPicPr>
            <a:picLocks noChangeAspect="1"/>
          </p:cNvPicPr>
          <p:nvPr/>
        </p:nvPicPr>
        <p:blipFill>
          <a:blip r:embed="rId2"/>
          <a:stretch>
            <a:fillRect/>
          </a:stretch>
        </p:blipFill>
        <p:spPr>
          <a:xfrm>
            <a:off x="10551" y="2386361"/>
            <a:ext cx="4241409" cy="2725486"/>
          </a:xfrm>
          <a:prstGeom prst="rect">
            <a:avLst/>
          </a:prstGeom>
        </p:spPr>
      </p:pic>
      <p:pic>
        <p:nvPicPr>
          <p:cNvPr id="23" name="Picture 22" descr="Chart, histogram&#10;&#10;Description automatically generated">
            <a:extLst>
              <a:ext uri="{FF2B5EF4-FFF2-40B4-BE49-F238E27FC236}">
                <a16:creationId xmlns:a16="http://schemas.microsoft.com/office/drawing/2014/main" id="{69D951BD-4C70-4888-99DA-0C8F234F3D9D}"/>
              </a:ext>
            </a:extLst>
          </p:cNvPr>
          <p:cNvPicPr>
            <a:picLocks noChangeAspect="1"/>
          </p:cNvPicPr>
          <p:nvPr/>
        </p:nvPicPr>
        <p:blipFill>
          <a:blip r:embed="rId3"/>
          <a:stretch>
            <a:fillRect/>
          </a:stretch>
        </p:blipFill>
        <p:spPr>
          <a:xfrm>
            <a:off x="10551" y="0"/>
            <a:ext cx="9165102" cy="2384975"/>
          </a:xfrm>
          <a:prstGeom prst="rect">
            <a:avLst/>
          </a:prstGeom>
        </p:spPr>
      </p:pic>
      <p:pic>
        <p:nvPicPr>
          <p:cNvPr id="24" name="Picture 23" descr="Chart, line chart&#10;&#10;Description automatically generated">
            <a:extLst>
              <a:ext uri="{FF2B5EF4-FFF2-40B4-BE49-F238E27FC236}">
                <a16:creationId xmlns:a16="http://schemas.microsoft.com/office/drawing/2014/main" id="{02E9C7DA-0DAD-49C3-B9FE-7226EB910B88}"/>
              </a:ext>
            </a:extLst>
          </p:cNvPr>
          <p:cNvPicPr>
            <a:picLocks noChangeAspect="1"/>
          </p:cNvPicPr>
          <p:nvPr/>
        </p:nvPicPr>
        <p:blipFill>
          <a:blip r:embed="rId4"/>
          <a:stretch>
            <a:fillRect/>
          </a:stretch>
        </p:blipFill>
        <p:spPr>
          <a:xfrm>
            <a:off x="4250724" y="2385668"/>
            <a:ext cx="4914378" cy="2725486"/>
          </a:xfrm>
          <a:prstGeom prst="rect">
            <a:avLst/>
          </a:prstGeom>
        </p:spPr>
      </p:pic>
    </p:spTree>
    <p:extLst>
      <p:ext uri="{BB962C8B-B14F-4D97-AF65-F5344CB8AC3E}">
        <p14:creationId xmlns:p14="http://schemas.microsoft.com/office/powerpoint/2010/main" val="198652930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 bar chart&#10;&#10;Description automatically generated">
            <a:extLst>
              <a:ext uri="{FF2B5EF4-FFF2-40B4-BE49-F238E27FC236}">
                <a16:creationId xmlns:a16="http://schemas.microsoft.com/office/drawing/2014/main" id="{AFA02275-8121-414E-BF5D-E68354D067B0}"/>
              </a:ext>
            </a:extLst>
          </p:cNvPr>
          <p:cNvPicPr>
            <a:picLocks noChangeAspect="1"/>
          </p:cNvPicPr>
          <p:nvPr/>
        </p:nvPicPr>
        <p:blipFill>
          <a:blip r:embed="rId2"/>
          <a:stretch>
            <a:fillRect/>
          </a:stretch>
        </p:blipFill>
        <p:spPr>
          <a:xfrm>
            <a:off x="3360235" y="2791794"/>
            <a:ext cx="5783765" cy="2351706"/>
          </a:xfrm>
          <a:prstGeom prst="rect">
            <a:avLst/>
          </a:prstGeom>
        </p:spPr>
      </p:pic>
      <p:pic>
        <p:nvPicPr>
          <p:cNvPr id="6" name="Picture 5" descr="Table&#10;&#10;Description automatically generated">
            <a:extLst>
              <a:ext uri="{FF2B5EF4-FFF2-40B4-BE49-F238E27FC236}">
                <a16:creationId xmlns:a16="http://schemas.microsoft.com/office/drawing/2014/main" id="{B5DEC9C2-CE5F-41E0-89C8-48F546FB110D}"/>
              </a:ext>
            </a:extLst>
          </p:cNvPr>
          <p:cNvPicPr>
            <a:picLocks noChangeAspect="1"/>
          </p:cNvPicPr>
          <p:nvPr/>
        </p:nvPicPr>
        <p:blipFill>
          <a:blip r:embed="rId3"/>
          <a:stretch>
            <a:fillRect/>
          </a:stretch>
        </p:blipFill>
        <p:spPr>
          <a:xfrm>
            <a:off x="0" y="0"/>
            <a:ext cx="3343864" cy="5143500"/>
          </a:xfrm>
          <a:prstGeom prst="rect">
            <a:avLst/>
          </a:prstGeom>
        </p:spPr>
      </p:pic>
      <p:pic>
        <p:nvPicPr>
          <p:cNvPr id="9" name="Picture 8" descr="Table&#10;&#10;Description automatically generated">
            <a:extLst>
              <a:ext uri="{FF2B5EF4-FFF2-40B4-BE49-F238E27FC236}">
                <a16:creationId xmlns:a16="http://schemas.microsoft.com/office/drawing/2014/main" id="{17E5510B-580D-48F2-9BAF-39F3BD7B2FF1}"/>
              </a:ext>
            </a:extLst>
          </p:cNvPr>
          <p:cNvPicPr>
            <a:picLocks noChangeAspect="1"/>
          </p:cNvPicPr>
          <p:nvPr/>
        </p:nvPicPr>
        <p:blipFill>
          <a:blip r:embed="rId4"/>
          <a:stretch>
            <a:fillRect/>
          </a:stretch>
        </p:blipFill>
        <p:spPr>
          <a:xfrm>
            <a:off x="3360235" y="0"/>
            <a:ext cx="5783766" cy="2771326"/>
          </a:xfrm>
          <a:prstGeom prst="rect">
            <a:avLst/>
          </a:prstGeom>
        </p:spPr>
      </p:pic>
    </p:spTree>
    <p:extLst>
      <p:ext uri="{BB962C8B-B14F-4D97-AF65-F5344CB8AC3E}">
        <p14:creationId xmlns:p14="http://schemas.microsoft.com/office/powerpoint/2010/main" val="4135915655"/>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302260" marR="0" indent="-302260" algn="l" defTabSz="914400" rtl="0" fontAlgn="auto" latinLnBrk="0" hangingPunct="0">
          <a:lnSpc>
            <a:spcPct val="100000"/>
          </a:lnSpc>
          <a:spcBef>
            <a:spcPts val="0"/>
          </a:spcBef>
          <a:spcAft>
            <a:spcPts val="0"/>
          </a:spcAft>
          <a:buClr>
            <a:srgbClr val="191B0E"/>
          </a:buClr>
          <a:buSzPct val="100000"/>
          <a:buFont typeface="Helvetica"/>
          <a:buChar char="■"/>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302260" marR="0" indent="-302260" algn="l" defTabSz="914400" rtl="0" fontAlgn="auto" latinLnBrk="0" hangingPunct="0">
          <a:lnSpc>
            <a:spcPct val="100000"/>
          </a:lnSpc>
          <a:spcBef>
            <a:spcPts val="0"/>
          </a:spcBef>
          <a:spcAft>
            <a:spcPts val="0"/>
          </a:spcAft>
          <a:buClr>
            <a:srgbClr val="191B0E"/>
          </a:buClr>
          <a:buSzPct val="100000"/>
          <a:buFont typeface="Helvetica"/>
          <a:buChar char="■"/>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622</TotalTime>
  <Words>756</Words>
  <Application>Microsoft Office PowerPoint</Application>
  <PresentationFormat>On-screen Show (16:9)</PresentationFormat>
  <Paragraphs>105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Nova</vt:lpstr>
      <vt:lpstr>Calibri</vt:lpstr>
      <vt:lpstr>Source Sans Pro</vt:lpstr>
      <vt:lpstr>Tw Cen MT</vt:lpstr>
      <vt:lpstr>Tw Cen MT (Body)</vt:lpstr>
      <vt:lpstr>Wingdings</vt:lpstr>
      <vt:lpstr>Circuit</vt:lpstr>
      <vt:lpstr>Covid-19 Ethnicity Analysis - Southeast Region</vt:lpstr>
      <vt:lpstr>Project Overview </vt:lpstr>
      <vt:lpstr>Project Motivation</vt:lpstr>
      <vt:lpstr>Original Questions</vt:lpstr>
      <vt:lpstr>Data Clean Up</vt:lpstr>
      <vt:lpstr>Revised Questions</vt:lpstr>
      <vt:lpstr>Data Analysis</vt:lpstr>
      <vt:lpstr>PowerPoint Presentation</vt:lpstr>
      <vt:lpstr>PowerPoint Presentation</vt:lpstr>
      <vt:lpstr>PowerPoint Presentation</vt:lpstr>
      <vt:lpstr> Total Deaths Bar Chart </vt:lpstr>
      <vt:lpstr>PowerPoint Presentation</vt:lpstr>
      <vt:lpstr>Deaths Per COVID-19 Case</vt:lpstr>
      <vt:lpstr>State Population by Race</vt:lpstr>
      <vt:lpstr>Limitations &amp; Racial Disparities</vt:lpstr>
      <vt:lpstr>Conclusion</vt:lpstr>
      <vt:lpstr>Additional Limitations</vt:lpstr>
      <vt:lpstr>Quote</vt:lpstr>
      <vt:lpstr>Data Resources Used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Ethnicity Analysis - Southeast Region</dc:title>
  <dc:creator>Burnetta Wood</dc:creator>
  <cp:lastModifiedBy>Burnetta Wood</cp:lastModifiedBy>
  <cp:revision>30</cp:revision>
  <dcterms:modified xsi:type="dcterms:W3CDTF">2021-04-17T14:12:33Z</dcterms:modified>
</cp:coreProperties>
</file>