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8" y="52"/>
      </p:cViewPr>
      <p:guideLst>
        <p:guide orient="horz" pos="2175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2025.04.01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2025.04.01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920" y="1656715"/>
            <a:ext cx="6842760" cy="2651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6400">
                <a:ln w="12700">
                  <a:noFill/>
                </a:ln>
                <a:solidFill>
                  <a:srgbClr val="BF956D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  <a:sym typeface="+mn-ea"/>
              </a:rPr>
              <a:t>旷达人生——苏轼《定风波》赏析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447532" y="280134"/>
            <a:ext cx="396000" cy="396000"/>
          </a:xfrm>
          <a:prstGeom prst="halfFrame">
            <a:avLst>
              <a:gd name="adj1" fmla="val 23874"/>
              <a:gd name="adj2" fmla="val 25225"/>
            </a:avLst>
          </a:prstGeom>
          <a:solidFill>
            <a:srgbClr val="BEBEBE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473371"/>
            <a:ext cx="12192000" cy="384628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447532" y="280134"/>
            <a:ext cx="396000" cy="396000"/>
          </a:xfrm>
          <a:prstGeom prst="halfFrame">
            <a:avLst>
              <a:gd name="adj1" fmla="val 23874"/>
              <a:gd name="adj2" fmla="val 25225"/>
            </a:avLst>
          </a:prstGeom>
          <a:solidFill>
            <a:srgbClr val="BEBEBE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473371"/>
            <a:ext cx="12192000" cy="384628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0400" y="48870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2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写作背景</a:t>
            </a:r>
            <a:r>
              <a:rPr kumimoji="1" lang="en-US" altLang="zh-CN" sz="32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·</a:t>
            </a:r>
            <a:endParaRPr kumimoji="1"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154606" y="2003180"/>
            <a:ext cx="9882787" cy="8870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indent="457200" algn="l" fontAlgn="auto">
              <a:lnSpc>
                <a:spcPct val="150000"/>
              </a:lnSpc>
            </a:pPr>
            <a:r>
              <a:rPr kumimoji="1" lang="en-US" altLang="zh-CN" sz="2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元丰五年（1082年）春，苏轼与友人同行至沙湖道中，途中遇雨，同行皆狼狈，唯苏轼泰然处之，事后作此词，借自然风雨喻人生困境，展现豁达胸襟。</a:t>
            </a:r>
          </a:p>
          <a:p>
            <a:pPr indent="457200">
              <a:lnSpc>
                <a:spcPct val="150000"/>
              </a:lnSpc>
            </a:pPr>
            <a:r>
              <a:rPr kumimoji="1" lang="en-US" altLang="zh-CN" sz="24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" panose="020B0500000000000000" charset="-122"/>
              </a:rPr>
              <a:t>苏轼在黄州期间，经历了从被贬的失落到逐渐豁达的心境转变</a:t>
            </a:r>
            <a:r>
              <a:rPr kumimoji="1" lang="en-US" altLang="zh-CN" sz="2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" panose="020B0500000000000000" charset="-122"/>
              </a:rPr>
              <a:t>，《</a:t>
            </a:r>
            <a:r>
              <a:rPr kumimoji="1" lang="en-US" altLang="zh-CN" sz="24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" panose="020B0500000000000000" charset="-122"/>
              </a:rPr>
              <a:t>定风波》正是这一转变的体现，词中透露出对人生风雨的无畏和对生活的热爱</a:t>
            </a:r>
            <a:r>
              <a:rPr kumimoji="1" lang="zh-CN" altLang="en-US" sz="2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" panose="020B0500000000000000" charset="-122"/>
              </a:rPr>
              <a:t>。</a:t>
            </a:r>
            <a:endParaRPr kumimoji="1" lang="en-US" altLang="zh-CN" sz="24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Source Han Sans" panose="020B0500000000000000" charset="-122"/>
            </a:endParaRPr>
          </a:p>
          <a:p>
            <a:pPr indent="457200">
              <a:lnSpc>
                <a:spcPct val="150000"/>
              </a:lnSpc>
            </a:pPr>
            <a:endParaRPr kumimoji="1" lang="en-US" altLang="zh-CN" sz="24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 fontAlgn="auto">
              <a:lnSpc>
                <a:spcPct val="150000"/>
              </a:lnSpc>
            </a:pPr>
            <a:endParaRPr kumimoji="1" lang="en-US" altLang="zh-CN" sz="24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447532" y="280134"/>
            <a:ext cx="396000" cy="396000"/>
          </a:xfrm>
          <a:prstGeom prst="halfFrame">
            <a:avLst>
              <a:gd name="adj1" fmla="val 23874"/>
              <a:gd name="adj2" fmla="val 25225"/>
            </a:avLst>
          </a:prstGeom>
          <a:solidFill>
            <a:srgbClr val="BEBEBE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473371"/>
            <a:ext cx="12192000" cy="384628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660400" y="488700"/>
            <a:ext cx="10858500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2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上阕解析</a:t>
            </a:r>
            <a:r>
              <a:rPr kumimoji="1" lang="en-US" altLang="zh-CN" sz="32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·</a:t>
            </a:r>
            <a:endParaRPr kumimoji="1"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4952" y="1291917"/>
            <a:ext cx="9822096" cy="3482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kumimoji="1" lang="en-US" altLang="zh-CN" sz="20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 err="1">
                <a:ln w="12700">
                  <a:noFill/>
                </a:ln>
                <a:solidFill>
                  <a:srgbClr val="788A9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莫听穿林打叶声</a:t>
            </a:r>
            <a:r>
              <a:rPr kumimoji="1" lang="zh-CN" altLang="en-US" sz="3200" b="1" dirty="0">
                <a:ln w="12700">
                  <a:noFill/>
                </a:ln>
                <a:solidFill>
                  <a:srgbClr val="788A9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Source Han Sans CN Bold" panose="020B0800000000000000" charset="-122"/>
              </a:rPr>
              <a:t>。</a:t>
            </a:r>
            <a:endParaRPr kumimoji="1" lang="en-US" altLang="zh-CN" sz="3200" b="1" dirty="0">
              <a:ln w="12700">
                <a:noFill/>
              </a:ln>
              <a:solidFill>
                <a:srgbClr val="788A9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Source Han Sans CN Bold" panose="020B0800000000000000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n w="12700">
                <a:noFill/>
              </a:ln>
              <a:solidFill>
                <a:srgbClr val="788A9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Source Han Sans CN Bold" panose="020B0800000000000000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无视外界纷扰，风雨声中仍保持内心宁静，以“莫听”二字开篇，奠定豁达基调，展现苏轼不为外界所动的超然心态</a:t>
            </a:r>
            <a:r>
              <a:rPr kumimoji="1" lang="en-US" altLang="zh-CN" sz="20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
</a:t>
            </a:r>
            <a:r>
              <a:rPr kumimoji="1" lang="en-US" altLang="zh-CN" sz="20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此句以自然风雨起兴，引出下文对人生风雨的思考，通过描写风雨之声，营造出一种清冷的氛围，为后续情感抒发作铺垫</a:t>
            </a:r>
            <a:r>
              <a:rPr kumimoji="1" lang="en-US" altLang="zh-CN" sz="20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8" name="标题 1"/>
          <p:cNvSpPr txBox="1"/>
          <p:nvPr/>
        </p:nvSpPr>
        <p:spPr>
          <a:xfrm rot="5400000">
            <a:off x="10079780" y="4796580"/>
            <a:ext cx="142240" cy="2736000"/>
          </a:xfrm>
          <a:prstGeom prst="rect">
            <a:avLst/>
          </a:prstGeom>
          <a:solidFill>
            <a:srgbClr val="C8C8C8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7872C-5486-7430-B9A1-6D0DB6D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/>
              <a:t>谢谢大家</a:t>
            </a:r>
          </a:p>
        </p:txBody>
      </p:sp>
      <p:pic>
        <p:nvPicPr>
          <p:cNvPr id="4" name="图片 3" descr="WeChat_20241127225909">
            <a:extLst>
              <a:ext uri="{FF2B5EF4-FFF2-40B4-BE49-F238E27FC236}">
                <a16:creationId xmlns:a16="http://schemas.microsoft.com/office/drawing/2014/main" id="{81A3C4D5-66D6-0C6D-37E5-289138B9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48" y="3795078"/>
            <a:ext cx="3810000" cy="2286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8504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OPPOSans H</vt:lpstr>
      <vt:lpstr>黑体</vt:lpstr>
      <vt:lpstr>宋体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Phoenix W</dc:creator>
  <cp:lastModifiedBy>Phoenix W</cp:lastModifiedBy>
  <cp:revision>166</cp:revision>
  <dcterms:created xsi:type="dcterms:W3CDTF">2019-06-19T02:08:00Z</dcterms:created>
  <dcterms:modified xsi:type="dcterms:W3CDTF">2025-04-01T15:40:07Z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BB62C6C8CA62412CA2BD28DF638627CC_11</vt:lpwstr>
  </property>
</Properties>
</file>