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3"/>
  </p:notesMasterIdLst>
  <p:sldIdLst>
    <p:sldId id="257" r:id="rId2"/>
    <p:sldId id="259" r:id="rId3"/>
    <p:sldId id="266" r:id="rId4"/>
    <p:sldId id="274" r:id="rId5"/>
    <p:sldId id="267" r:id="rId6"/>
    <p:sldId id="260" r:id="rId7"/>
    <p:sldId id="275" r:id="rId8"/>
    <p:sldId id="277" r:id="rId9"/>
    <p:sldId id="276" r:id="rId10"/>
    <p:sldId id="278"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02"/>
  </p:normalViewPr>
  <p:slideViewPr>
    <p:cSldViewPr snapToGrid="0" snapToObjects="1" showGuides="1">
      <p:cViewPr varScale="1">
        <p:scale>
          <a:sx n="86" d="100"/>
          <a:sy n="86" d="100"/>
        </p:scale>
        <p:origin x="48"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0239D73C-AF14-7643-8BC7-209F4FB10DDF}" type="datetimeFigureOut">
              <a:rPr lang="en-US" smtClean="0"/>
              <a:pPr/>
              <a:t>12/9/2022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52A25F9-16D3-E64A-8639-7B020C319E7B}" type="slidenum">
              <a:rPr lang="en-US" smtClean="0"/>
              <a:pPr/>
              <a:t>‹#›</a:t>
            </a:fld>
            <a:endParaRPr lang="en-US" dirty="0"/>
          </a:p>
        </p:txBody>
      </p:sp>
    </p:spTree>
    <p:extLst>
      <p:ext uri="{BB962C8B-B14F-4D97-AF65-F5344CB8AC3E}">
        <p14:creationId xmlns:p14="http://schemas.microsoft.com/office/powerpoint/2010/main" val="1908973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bg1"/>
                </a:solidFill>
                <a:latin typeface="Georgia" charset="0"/>
                <a:ea typeface="Georgia" charset="0"/>
                <a:cs typeface="Georgia" charset="0"/>
              </a:defRPr>
            </a:lvl1pPr>
          </a:lstStyle>
          <a:p>
            <a:pPr lvl="0"/>
            <a:r>
              <a:rPr lang="en-US" dirty="0"/>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Presentation</a:t>
            </a:r>
            <a:br>
              <a:rPr lang="en-US" dirty="0"/>
            </a:br>
            <a:r>
              <a:rPr lang="en-US" dirty="0"/>
              <a:t>Title</a:t>
            </a:r>
          </a:p>
        </p:txBody>
      </p:sp>
      <p:pic>
        <p:nvPicPr>
          <p:cNvPr id="8" name="Picture 7" descr="University at Buffalo, The State University of New York logo">
            <a:extLst>
              <a:ext uri="{FF2B5EF4-FFF2-40B4-BE49-F238E27FC236}">
                <a16:creationId xmlns:a16="http://schemas.microsoft.com/office/drawing/2014/main" id="{9C7DE7FF-FD86-434E-91D5-DF1AA23EE75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0400" y="6041226"/>
            <a:ext cx="4800600" cy="356029"/>
          </a:xfrm>
          <a:prstGeom prst="rect">
            <a:avLst/>
          </a:prstGeom>
        </p:spPr>
      </p:pic>
    </p:spTree>
    <p:extLst>
      <p:ext uri="{BB962C8B-B14F-4D97-AF65-F5344CB8AC3E}">
        <p14:creationId xmlns:p14="http://schemas.microsoft.com/office/powerpoint/2010/main" val="382541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2">
            <a:extLst>
              <a:ext uri="{FF2B5EF4-FFF2-40B4-BE49-F238E27FC236}">
                <a16:creationId xmlns:a16="http://schemas.microsoft.com/office/drawing/2014/main" id="{0CAA554F-B37C-9E47-B5E4-82235D4EC6CD}"/>
              </a:ext>
            </a:extLst>
          </p:cNvPr>
          <p:cNvSpPr>
            <a:spLocks noGrp="1" noChangeAspect="1"/>
          </p:cNvSpPr>
          <p:nvPr>
            <p:ph type="pic" idx="13"/>
          </p:nvPr>
        </p:nvSpPr>
        <p:spPr>
          <a:xfrm>
            <a:off x="5114631" y="934720"/>
            <a:ext cx="7077369" cy="3064678"/>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8" name="Picture Placeholder 2">
            <a:extLst>
              <a:ext uri="{FF2B5EF4-FFF2-40B4-BE49-F238E27FC236}">
                <a16:creationId xmlns:a16="http://schemas.microsoft.com/office/drawing/2014/main" id="{9F5FDDA2-E7AF-294B-ACDF-BDB5997277BC}"/>
              </a:ext>
            </a:extLst>
          </p:cNvPr>
          <p:cNvSpPr>
            <a:spLocks noGrp="1" noChangeAspect="1"/>
          </p:cNvSpPr>
          <p:nvPr>
            <p:ph type="pic" idx="14"/>
          </p:nvPr>
        </p:nvSpPr>
        <p:spPr>
          <a:xfrm>
            <a:off x="5114631" y="3998296"/>
            <a:ext cx="360252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9" name="Picture Placeholder 2">
            <a:extLst>
              <a:ext uri="{FF2B5EF4-FFF2-40B4-BE49-F238E27FC236}">
                <a16:creationId xmlns:a16="http://schemas.microsoft.com/office/drawing/2014/main" id="{F2499D1A-BF4E-8444-BF94-86863CA11648}"/>
              </a:ext>
            </a:extLst>
          </p:cNvPr>
          <p:cNvSpPr>
            <a:spLocks noGrp="1" noChangeAspect="1"/>
          </p:cNvSpPr>
          <p:nvPr>
            <p:ph type="pic" idx="15"/>
          </p:nvPr>
        </p:nvSpPr>
        <p:spPr>
          <a:xfrm>
            <a:off x="8701089" y="3998296"/>
            <a:ext cx="349091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10" name="Footer Placeholder 9">
            <a:extLst>
              <a:ext uri="{FF2B5EF4-FFF2-40B4-BE49-F238E27FC236}">
                <a16:creationId xmlns:a16="http://schemas.microsoft.com/office/drawing/2014/main" id="{2F90DAFF-101D-E948-A7EE-D57686CEB2DD}"/>
              </a:ext>
            </a:extLst>
          </p:cNvPr>
          <p:cNvSpPr>
            <a:spLocks noGrp="1"/>
          </p:cNvSpPr>
          <p:nvPr>
            <p:ph type="ftr" sz="quarter" idx="16"/>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540851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Wid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47F2-B572-1341-97A2-03F799FC1CDE}"/>
              </a:ext>
            </a:extLst>
          </p:cNvPr>
          <p:cNvSpPr>
            <a:spLocks noGrp="1"/>
          </p:cNvSpPr>
          <p:nvPr>
            <p:ph type="title"/>
          </p:nvPr>
        </p:nvSpPr>
        <p:spPr/>
        <p:txBody>
          <a:bodyPr/>
          <a:lstStyle/>
          <a:p>
            <a:r>
              <a:rPr lang="en-US" dirty="0"/>
              <a:t>Click to edit</a:t>
            </a:r>
          </a:p>
        </p:txBody>
      </p:sp>
      <p:sp>
        <p:nvSpPr>
          <p:cNvPr id="3" name="Picture Placeholder 2">
            <a:extLst>
              <a:ext uri="{FF2B5EF4-FFF2-40B4-BE49-F238E27FC236}">
                <a16:creationId xmlns:a16="http://schemas.microsoft.com/office/drawing/2014/main" id="{CB21EA68-2B0A-7648-9710-0081FFDD7D68}"/>
              </a:ext>
            </a:extLst>
          </p:cNvPr>
          <p:cNvSpPr>
            <a:spLocks noGrp="1" noChangeAspect="1"/>
          </p:cNvSpPr>
          <p:nvPr>
            <p:ph type="pic" idx="13"/>
          </p:nvPr>
        </p:nvSpPr>
        <p:spPr>
          <a:xfrm>
            <a:off x="0" y="927100"/>
            <a:ext cx="12192000"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5" name="Footer Placeholder 4">
            <a:extLst>
              <a:ext uri="{FF2B5EF4-FFF2-40B4-BE49-F238E27FC236}">
                <a16:creationId xmlns:a16="http://schemas.microsoft.com/office/drawing/2014/main" id="{7D1C2F5B-0BEC-1B48-AF19-F70CBF88DDD2}"/>
              </a:ext>
            </a:extLst>
          </p:cNvPr>
          <p:cNvSpPr>
            <a:spLocks noGrp="1"/>
          </p:cNvSpPr>
          <p:nvPr>
            <p:ph type="ftr" sz="quarter" idx="14"/>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760458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nd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hart Placeholder 2">
            <a:extLst>
              <a:ext uri="{FF2B5EF4-FFF2-40B4-BE49-F238E27FC236}">
                <a16:creationId xmlns:a16="http://schemas.microsoft.com/office/drawing/2014/main" id="{7B782143-2792-E14B-AE51-0FFA9028EB8A}"/>
              </a:ext>
            </a:extLst>
          </p:cNvPr>
          <p:cNvSpPr>
            <a:spLocks noGrp="1"/>
          </p:cNvSpPr>
          <p:nvPr>
            <p:ph type="chart" sz="quarter" idx="16"/>
          </p:nvPr>
        </p:nvSpPr>
        <p:spPr>
          <a:xfrm>
            <a:off x="5161935" y="1976285"/>
            <a:ext cx="6325152" cy="3967316"/>
          </a:xfrm>
          <a:prstGeom prst="rect">
            <a:avLst/>
          </a:prstGeom>
          <a:solidFill>
            <a:schemeClr val="bg2">
              <a:lumMod val="75000"/>
            </a:schemeClr>
          </a:solidFill>
          <a:ln>
            <a:noFill/>
          </a:ln>
        </p:spPr>
        <p:style>
          <a:lnRef idx="1">
            <a:schemeClr val="accent3"/>
          </a:lnRef>
          <a:fillRef idx="2">
            <a:schemeClr val="accent3"/>
          </a:fillRef>
          <a:effectRef idx="1">
            <a:schemeClr val="accent3"/>
          </a:effectRef>
          <a:fontRef idx="none"/>
        </p:style>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aseline="0">
                <a:solidFill>
                  <a:schemeClr val="bg1"/>
                </a:solidFill>
                <a:latin typeface="Arial" charset="0"/>
                <a:ea typeface="Arial" charset="0"/>
                <a:cs typeface="Arial" charset="0"/>
              </a:defRPr>
            </a:lvl1pPr>
          </a:lstStyle>
          <a:p>
            <a:endParaRPr lang="en-US" dirty="0"/>
          </a:p>
          <a:p>
            <a:r>
              <a:rPr lang="en-US" dirty="0"/>
              <a:t>Drag chart to placeholder or click icon to add chart</a:t>
            </a:r>
          </a:p>
          <a:p>
            <a:endParaRPr lang="en-US" dirty="0"/>
          </a:p>
        </p:txBody>
      </p:sp>
      <p:sp>
        <p:nvSpPr>
          <p:cNvPr id="8" name="Footer Placeholder 7">
            <a:extLst>
              <a:ext uri="{FF2B5EF4-FFF2-40B4-BE49-F238E27FC236}">
                <a16:creationId xmlns:a16="http://schemas.microsoft.com/office/drawing/2014/main" id="{EEFBFC18-7AE9-1C44-9039-61F804A6140A}"/>
              </a:ext>
            </a:extLst>
          </p:cNvPr>
          <p:cNvSpPr>
            <a:spLocks noGrp="1"/>
          </p:cNvSpPr>
          <p:nvPr>
            <p:ph type="ftr" sz="quarter" idx="17"/>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612494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title</a:t>
            </a:r>
          </a:p>
        </p:txBody>
      </p:sp>
      <p:pic>
        <p:nvPicPr>
          <p:cNvPr id="7" name="Picture 6" descr="University at Buffalo, The State University of New York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Tree>
    <p:extLst>
      <p:ext uri="{BB962C8B-B14F-4D97-AF65-F5344CB8AC3E}">
        <p14:creationId xmlns:p14="http://schemas.microsoft.com/office/powerpoint/2010/main" val="2527521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11E420E5-CF10-E744-8836-DA131F3DFECE}"/>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3912402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ullet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54A51F46-BA21-2546-AE85-93B56EC06187}"/>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083219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itle and Doub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2B2E-D090-724F-8681-FBE0CDA2F117}"/>
              </a:ext>
            </a:extLst>
          </p:cNvPr>
          <p:cNvSpPr>
            <a:spLocks noGrp="1"/>
          </p:cNvSpPr>
          <p:nvPr>
            <p:ph type="title"/>
          </p:nvPr>
        </p:nvSpPr>
        <p:spPr>
          <a:xfrm>
            <a:off x="566928" y="1499616"/>
            <a:ext cx="10515600" cy="59093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E559530-982F-0F4F-B296-9DB2F44D8051}"/>
              </a:ext>
            </a:extLst>
          </p:cNvPr>
          <p:cNvSpPr>
            <a:spLocks noGrp="1"/>
          </p:cNvSpPr>
          <p:nvPr>
            <p:ph sz="half" idx="1"/>
          </p:nvPr>
        </p:nvSpPr>
        <p:spPr>
          <a:xfrm>
            <a:off x="566928" y="2185416"/>
            <a:ext cx="4500372" cy="39486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0367C6-4AC8-9C47-BDFA-A5613CF90E15}"/>
              </a:ext>
            </a:extLst>
          </p:cNvPr>
          <p:cNvSpPr>
            <a:spLocks noGrp="1"/>
          </p:cNvSpPr>
          <p:nvPr>
            <p:ph sz="half" idx="2"/>
          </p:nvPr>
        </p:nvSpPr>
        <p:spPr>
          <a:xfrm>
            <a:off x="5410200" y="2185416"/>
            <a:ext cx="4498848" cy="395020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FC1A3F1F-FF47-0844-82BA-F475FCD0AAB6}"/>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499462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C5C1-32E2-374C-809B-D54BEC11EB3F}"/>
              </a:ext>
            </a:extLst>
          </p:cNvPr>
          <p:cNvSpPr>
            <a:spLocks noGrp="1"/>
          </p:cNvSpPr>
          <p:nvPr>
            <p:ph type="title"/>
          </p:nvPr>
        </p:nvSpPr>
        <p:spPr>
          <a:xfrm>
            <a:off x="566928" y="1499616"/>
            <a:ext cx="10515600" cy="590931"/>
          </a:xfrm>
        </p:spPr>
        <p:txBody>
          <a:bodyPr>
            <a:spAutoFit/>
          </a:bodyPr>
          <a:lstStyle/>
          <a:p>
            <a:r>
              <a:rPr lang="en-US" dirty="0"/>
              <a:t>Click to edit Master title style</a:t>
            </a:r>
          </a:p>
        </p:txBody>
      </p:sp>
      <p:sp>
        <p:nvSpPr>
          <p:cNvPr id="3" name="Text Placeholder 2">
            <a:extLst>
              <a:ext uri="{FF2B5EF4-FFF2-40B4-BE49-F238E27FC236}">
                <a16:creationId xmlns:a16="http://schemas.microsoft.com/office/drawing/2014/main" id="{9798817A-73B4-F340-8D0E-FB813E55F799}"/>
              </a:ext>
            </a:extLst>
          </p:cNvPr>
          <p:cNvSpPr>
            <a:spLocks noGrp="1"/>
          </p:cNvSpPr>
          <p:nvPr>
            <p:ph type="body" idx="1" hasCustomPrompt="1"/>
          </p:nvPr>
        </p:nvSpPr>
        <p:spPr>
          <a:xfrm>
            <a:off x="566928" y="2185416"/>
            <a:ext cx="5138928" cy="393192"/>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B5126641-0094-3D49-865E-3DB9ECAC43C4}"/>
              </a:ext>
            </a:extLst>
          </p:cNvPr>
          <p:cNvSpPr>
            <a:spLocks noGrp="1"/>
          </p:cNvSpPr>
          <p:nvPr>
            <p:ph sz="half" idx="2"/>
          </p:nvPr>
        </p:nvSpPr>
        <p:spPr>
          <a:xfrm>
            <a:off x="566928" y="2593340"/>
            <a:ext cx="5140515" cy="3535744"/>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6E11705-25F9-194A-9D2F-C9FEEA3A5744}"/>
              </a:ext>
            </a:extLst>
          </p:cNvPr>
          <p:cNvSpPr>
            <a:spLocks noGrp="1"/>
          </p:cNvSpPr>
          <p:nvPr>
            <p:ph type="body" sz="quarter" idx="3" hasCustomPrompt="1"/>
          </p:nvPr>
        </p:nvSpPr>
        <p:spPr>
          <a:xfrm>
            <a:off x="6172200" y="2185416"/>
            <a:ext cx="5138928" cy="394980"/>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7D978716-6004-6344-B5D2-C780B062C9CF}"/>
              </a:ext>
            </a:extLst>
          </p:cNvPr>
          <p:cNvSpPr>
            <a:spLocks noGrp="1"/>
          </p:cNvSpPr>
          <p:nvPr>
            <p:ph sz="quarter" idx="4"/>
          </p:nvPr>
        </p:nvSpPr>
        <p:spPr>
          <a:xfrm>
            <a:off x="6172200" y="2590800"/>
            <a:ext cx="5138928" cy="3538728"/>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4BCA91F9-8796-3D42-B75E-9C7F7D9B7352}"/>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374844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2439-3BDA-DB47-AA02-5590274D40F8}"/>
              </a:ext>
            </a:extLst>
          </p:cNvPr>
          <p:cNvSpPr>
            <a:spLocks noGrp="1"/>
          </p:cNvSpPr>
          <p:nvPr>
            <p:ph type="title"/>
          </p:nvPr>
        </p:nvSpPr>
        <p:spPr/>
        <p:txBody>
          <a:bodyPr>
            <a:spAutoFit/>
          </a:bodyPr>
          <a:lstStyle/>
          <a:p>
            <a:r>
              <a:rPr lang="en-US" dirty="0"/>
              <a:t>Click to edit Master title style</a:t>
            </a:r>
          </a:p>
        </p:txBody>
      </p:sp>
      <p:sp>
        <p:nvSpPr>
          <p:cNvPr id="4" name="Footer Placeholder 3">
            <a:extLst>
              <a:ext uri="{FF2B5EF4-FFF2-40B4-BE49-F238E27FC236}">
                <a16:creationId xmlns:a16="http://schemas.microsoft.com/office/drawing/2014/main" id="{19A2EBF7-C6C5-4541-B47E-7FB413A3DF8C}"/>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209253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43613847-6053-FF4A-A422-D886A866F53F}"/>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42510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DC6EF38F-8DF7-3941-B22C-502232E4CB0B}"/>
              </a:ext>
            </a:extLst>
          </p:cNvPr>
          <p:cNvSpPr>
            <a:spLocks noGrp="1" noChangeAspect="1"/>
          </p:cNvSpPr>
          <p:nvPr>
            <p:ph type="pic" idx="13"/>
          </p:nvPr>
        </p:nvSpPr>
        <p:spPr>
          <a:xfrm>
            <a:off x="5098566" y="927100"/>
            <a:ext cx="7093434"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0D8C17C1-D75E-7F4A-895D-15D9E2D1D382}"/>
              </a:ext>
            </a:extLst>
          </p:cNvPr>
          <p:cNvSpPr>
            <a:spLocks noGrp="1"/>
          </p:cNvSpPr>
          <p:nvPr>
            <p:ph type="ftr" sz="quarter" idx="14"/>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71616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614BA-85C5-BA49-A402-F7BCCCDB2C4F}"/>
              </a:ext>
            </a:extLst>
          </p:cNvPr>
          <p:cNvSpPr>
            <a:spLocks noGrp="1"/>
          </p:cNvSpPr>
          <p:nvPr>
            <p:ph type="title"/>
          </p:nvPr>
        </p:nvSpPr>
        <p:spPr>
          <a:xfrm>
            <a:off x="566928" y="1499616"/>
            <a:ext cx="10515600" cy="590931"/>
          </a:xfrm>
          <a:prstGeom prst="rect">
            <a:avLst/>
          </a:prstGeom>
        </p:spPr>
        <p:txBody>
          <a:bodyPr vert="horz" lIns="91440" tIns="45720" rIns="91440" bIns="45720" rtlCol="0" anchor="b" anchorCtr="0">
            <a:spAutoFit/>
          </a:bodyPr>
          <a:lstStyle/>
          <a:p>
            <a:r>
              <a:rPr lang="en-US" dirty="0"/>
              <a:t>Click to edit Master title style</a:t>
            </a:r>
          </a:p>
        </p:txBody>
      </p:sp>
      <p:sp>
        <p:nvSpPr>
          <p:cNvPr id="3" name="Text Placeholder 2">
            <a:extLst>
              <a:ext uri="{FF2B5EF4-FFF2-40B4-BE49-F238E27FC236}">
                <a16:creationId xmlns:a16="http://schemas.microsoft.com/office/drawing/2014/main" id="{C6A66ADF-AEA5-DC4B-841D-168372B891D6}"/>
              </a:ext>
            </a:extLst>
          </p:cNvPr>
          <p:cNvSpPr>
            <a:spLocks noGrp="1"/>
          </p:cNvSpPr>
          <p:nvPr>
            <p:ph type="body" idx="1"/>
          </p:nvPr>
        </p:nvSpPr>
        <p:spPr>
          <a:xfrm>
            <a:off x="566928" y="2185416"/>
            <a:ext cx="10515600" cy="3968249"/>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University at Buffalo, The State University of New York logo">
            <a:extLst>
              <a:ext uri="{FF2B5EF4-FFF2-40B4-BE49-F238E27FC236}">
                <a16:creationId xmlns:a16="http://schemas.microsoft.com/office/drawing/2014/main" id="{27B0F206-4721-B742-B71F-C0AADA23A98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
        <p:nvSpPr>
          <p:cNvPr id="5" name="Footer Placeholder 4">
            <a:extLst>
              <a:ext uri="{FF2B5EF4-FFF2-40B4-BE49-F238E27FC236}">
                <a16:creationId xmlns:a16="http://schemas.microsoft.com/office/drawing/2014/main" id="{0BD4790E-48FE-324B-A4AD-34E3A7792E59}"/>
              </a:ext>
            </a:extLst>
          </p:cNvPr>
          <p:cNvSpPr>
            <a:spLocks noGrp="1"/>
          </p:cNvSpPr>
          <p:nvPr>
            <p:ph type="ftr" sz="quarter" idx="3"/>
          </p:nvPr>
        </p:nvSpPr>
        <p:spPr>
          <a:xfrm>
            <a:off x="7574280" y="6319774"/>
            <a:ext cx="4114800" cy="365125"/>
          </a:xfrm>
          <a:prstGeom prst="rect">
            <a:avLst/>
          </a:prstGeom>
        </p:spPr>
        <p:txBody>
          <a:bodyPr vert="horz" lIns="91440" tIns="45720" rIns="91440" bIns="45720" rtlCol="0" anchor="ctr"/>
          <a:lstStyle>
            <a:lvl1pPr algn="r">
              <a:defRPr sz="1600" b="1">
                <a:solidFill>
                  <a:schemeClr val="tx1"/>
                </a:solidFill>
              </a:defRPr>
            </a:lvl1p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93797148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50" r:id="rId3"/>
    <p:sldLayoutId id="2147483664" r:id="rId4"/>
    <p:sldLayoutId id="2147483652" r:id="rId5"/>
    <p:sldLayoutId id="2147483653" r:id="rId6"/>
    <p:sldLayoutId id="2147483654" r:id="rId7"/>
    <p:sldLayoutId id="2147483655" r:id="rId8"/>
    <p:sldLayoutId id="2147483665" r:id="rId9"/>
    <p:sldLayoutId id="2147483666" r:id="rId10"/>
    <p:sldLayoutId id="2147483660" r:id="rId11"/>
    <p:sldLayoutId id="2147483667" r:id="rId12"/>
  </p:sldLayoutIdLst>
  <p:hf hdr="0" dt="0"/>
  <p:txStyles>
    <p:titleStyle>
      <a:lvl1pPr algn="l" defTabSz="914400" rtl="0" eaLnBrk="1" latinLnBrk="0" hangingPunct="1">
        <a:lnSpc>
          <a:spcPct val="90000"/>
        </a:lnSpc>
        <a:spcBef>
          <a:spcPct val="0"/>
        </a:spcBef>
        <a:buNone/>
        <a:defRPr sz="3600" b="0" i="0" kern="1200">
          <a:solidFill>
            <a:schemeClr val="tx2"/>
          </a:solidFill>
          <a:latin typeface="Georgia" panose="02040502050405020303" pitchFamily="18" charset="0"/>
          <a:ea typeface="+mj-ea"/>
          <a:cs typeface="+mj-cs"/>
        </a:defRPr>
      </a:lvl1pPr>
    </p:titleStyle>
    <p:body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3.xml"/><Relationship Id="rId6" Type="http://schemas.openxmlformats.org/officeDocument/2006/relationships/slide" Target="slide7.xml"/><Relationship Id="rId5" Type="http://schemas.openxmlformats.org/officeDocument/2006/relationships/slide" Target="slide6.xml"/><Relationship Id="rId10" Type="http://schemas.openxmlformats.org/officeDocument/2006/relationships/slide" Target="slide11.xml"/><Relationship Id="rId4" Type="http://schemas.openxmlformats.org/officeDocument/2006/relationships/slide" Target="slide5.xml"/><Relationship Id="rId9" Type="http://schemas.openxmlformats.org/officeDocument/2006/relationships/slide" Target="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resentation Title">
            <a:extLst>
              <a:ext uri="{FF2B5EF4-FFF2-40B4-BE49-F238E27FC236}">
                <a16:creationId xmlns:a16="http://schemas.microsoft.com/office/drawing/2014/main" id="{1089AC9A-5D7D-5A4C-8605-7607252D4FA1}"/>
              </a:ext>
            </a:extLst>
          </p:cNvPr>
          <p:cNvSpPr>
            <a:spLocks noGrp="1"/>
          </p:cNvSpPr>
          <p:nvPr>
            <p:ph type="ctrTitle"/>
          </p:nvPr>
        </p:nvSpPr>
        <p:spPr/>
        <p:txBody>
          <a:bodyPr/>
          <a:lstStyle/>
          <a:p>
            <a:r>
              <a:rPr lang="en-US" dirty="0"/>
              <a:t>Presentation</a:t>
            </a:r>
            <a:br>
              <a:rPr lang="en-US" dirty="0"/>
            </a:br>
            <a:r>
              <a:rPr lang="en-US" dirty="0"/>
              <a:t>title</a:t>
            </a:r>
          </a:p>
        </p:txBody>
      </p:sp>
      <p:sp>
        <p:nvSpPr>
          <p:cNvPr id="7" name="Sub-topic">
            <a:extLst>
              <a:ext uri="{FF2B5EF4-FFF2-40B4-BE49-F238E27FC236}">
                <a16:creationId xmlns:a16="http://schemas.microsoft.com/office/drawing/2014/main" id="{9C71998B-4791-F94C-B599-D1D76743645B}"/>
              </a:ext>
            </a:extLst>
          </p:cNvPr>
          <p:cNvSpPr>
            <a:spLocks noGrp="1"/>
          </p:cNvSpPr>
          <p:nvPr>
            <p:ph type="body" sz="quarter" idx="10"/>
          </p:nvPr>
        </p:nvSpPr>
        <p:spPr/>
        <p:txBody>
          <a:bodyPr/>
          <a:lstStyle/>
          <a:p>
            <a:r>
              <a:rPr lang="en-US" dirty="0"/>
              <a:t>Sub-topic</a:t>
            </a:r>
          </a:p>
        </p:txBody>
      </p:sp>
    </p:spTree>
    <p:extLst>
      <p:ext uri="{BB962C8B-B14F-4D97-AF65-F5344CB8AC3E}">
        <p14:creationId xmlns:p14="http://schemas.microsoft.com/office/powerpoint/2010/main" val="407818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88DBE833-A922-5747-A36B-4314D3116822}"/>
              </a:ext>
            </a:extLst>
          </p:cNvPr>
          <p:cNvSpPr>
            <a:spLocks noGrp="1"/>
          </p:cNvSpPr>
          <p:nvPr>
            <p:ph type="title"/>
          </p:nvPr>
        </p:nvSpPr>
        <p:spPr/>
        <p:txBody>
          <a:bodyPr/>
          <a:lstStyle/>
          <a:p>
            <a:r>
              <a:rPr lang="en-US" dirty="0"/>
              <a:t>Test Plan – Most likely Issues</a:t>
            </a:r>
          </a:p>
        </p:txBody>
      </p:sp>
      <p:sp>
        <p:nvSpPr>
          <p:cNvPr id="3" name="Slide Text">
            <a:extLst>
              <a:ext uri="{FF2B5EF4-FFF2-40B4-BE49-F238E27FC236}">
                <a16:creationId xmlns:a16="http://schemas.microsoft.com/office/drawing/2014/main" id="{38F3A7AD-BFCA-B14B-8363-A4C1A4B746A2}"/>
              </a:ext>
            </a:extLst>
          </p:cNvPr>
          <p:cNvSpPr>
            <a:spLocks noGrp="1"/>
          </p:cNvSpPr>
          <p:nvPr>
            <p:ph idx="1"/>
          </p:nvPr>
        </p:nvSpPr>
        <p:spPr/>
        <p:txBody>
          <a:bodyPr/>
          <a:lstStyle/>
          <a:p>
            <a:pPr marL="0" indent="0">
              <a:buNone/>
            </a:pPr>
            <a:endParaRPr lang="en-US" dirty="0"/>
          </a:p>
        </p:txBody>
      </p:sp>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10</a:t>
            </a:fld>
            <a:endParaRPr lang="en-US" dirty="0"/>
          </a:p>
        </p:txBody>
      </p:sp>
    </p:spTree>
    <p:extLst>
      <p:ext uri="{BB962C8B-B14F-4D97-AF65-F5344CB8AC3E}">
        <p14:creationId xmlns:p14="http://schemas.microsoft.com/office/powerpoint/2010/main" val="3634072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Title">
            <a:extLst>
              <a:ext uri="{FF2B5EF4-FFF2-40B4-BE49-F238E27FC236}">
                <a16:creationId xmlns:a16="http://schemas.microsoft.com/office/drawing/2014/main" id="{A5A6BD9C-352C-594C-84C3-B534C6BE8173}"/>
              </a:ext>
            </a:extLst>
          </p:cNvPr>
          <p:cNvSpPr>
            <a:spLocks noGrp="1"/>
          </p:cNvSpPr>
          <p:nvPr>
            <p:ph type="title"/>
          </p:nvPr>
        </p:nvSpPr>
        <p:spPr/>
        <p:txBody>
          <a:bodyPr/>
          <a:lstStyle/>
          <a:p>
            <a:r>
              <a:rPr lang="en-US" dirty="0"/>
              <a:t>Development Timeline</a:t>
            </a:r>
          </a:p>
        </p:txBody>
      </p:sp>
      <p:sp>
        <p:nvSpPr>
          <p:cNvPr id="13" name="Compare Section">
            <a:extLst>
              <a:ext uri="{FF2B5EF4-FFF2-40B4-BE49-F238E27FC236}">
                <a16:creationId xmlns:a16="http://schemas.microsoft.com/office/drawing/2014/main" id="{384880BB-377B-F24A-A7CA-B308CACEC9E0}"/>
              </a:ext>
            </a:extLst>
          </p:cNvPr>
          <p:cNvSpPr>
            <a:spLocks noGrp="1"/>
          </p:cNvSpPr>
          <p:nvPr>
            <p:ph type="body" idx="1"/>
          </p:nvPr>
        </p:nvSpPr>
        <p:spPr/>
        <p:txBody>
          <a:bodyPr/>
          <a:lstStyle/>
          <a:p>
            <a:r>
              <a:rPr lang="en-US" dirty="0"/>
              <a:t>Compare Section</a:t>
            </a:r>
          </a:p>
        </p:txBody>
      </p:sp>
      <p:sp>
        <p:nvSpPr>
          <p:cNvPr id="14" name="Compare Section - Text">
            <a:extLst>
              <a:ext uri="{FF2B5EF4-FFF2-40B4-BE49-F238E27FC236}">
                <a16:creationId xmlns:a16="http://schemas.microsoft.com/office/drawing/2014/main" id="{48B0953F-74D7-0140-8C86-93FC4F66A37B}"/>
              </a:ext>
            </a:extLst>
          </p:cNvPr>
          <p:cNvSpPr>
            <a:spLocks noGrp="1"/>
          </p:cNvSpPr>
          <p:nvPr>
            <p:ph sz="half" idx="2"/>
          </p:nvPr>
        </p:nvSpPr>
        <p:spPr/>
        <p:txBody>
          <a:bodyPr/>
          <a:lstStyle/>
          <a:p>
            <a:pPr marL="0" indent="0">
              <a:spcAft>
                <a:spcPts val="600"/>
              </a:spcAft>
              <a:buNone/>
            </a:pPr>
            <a:r>
              <a:rPr lang="en-US" dirty="0"/>
              <a:t>Lorem ipsum dolor sit amet, punit et consectetur adipiscing elit. Mauris and vehicula dui in neque dignissim, in nisl varius. Sed and erat ut magna.</a:t>
            </a:r>
          </a:p>
          <a:p>
            <a:r>
              <a:rPr lang="en-US" dirty="0"/>
              <a:t>Lorem ipsum dolor </a:t>
            </a:r>
          </a:p>
          <a:p>
            <a:r>
              <a:rPr lang="en-US" dirty="0"/>
              <a:t>Punit et consectetur </a:t>
            </a:r>
          </a:p>
          <a:p>
            <a:pPr lvl="1"/>
            <a:r>
              <a:rPr lang="en-US" dirty="0"/>
              <a:t>Lobortis</a:t>
            </a:r>
          </a:p>
          <a:p>
            <a:pPr lvl="1"/>
            <a:r>
              <a:rPr lang="en-US" dirty="0"/>
              <a:t>Convallis</a:t>
            </a:r>
          </a:p>
          <a:p>
            <a:pPr lvl="1"/>
            <a:r>
              <a:rPr lang="en-US" dirty="0"/>
              <a:t>Egestas</a:t>
            </a:r>
          </a:p>
        </p:txBody>
      </p:sp>
      <p:sp>
        <p:nvSpPr>
          <p:cNvPr id="15" name="Contrast Section">
            <a:extLst>
              <a:ext uri="{FF2B5EF4-FFF2-40B4-BE49-F238E27FC236}">
                <a16:creationId xmlns:a16="http://schemas.microsoft.com/office/drawing/2014/main" id="{E0F9A328-ECA9-CC4E-B0A6-FA23EEE9998F}"/>
              </a:ext>
            </a:extLst>
          </p:cNvPr>
          <p:cNvSpPr>
            <a:spLocks noGrp="1"/>
          </p:cNvSpPr>
          <p:nvPr>
            <p:ph type="body" sz="quarter" idx="3"/>
          </p:nvPr>
        </p:nvSpPr>
        <p:spPr/>
        <p:txBody>
          <a:bodyPr/>
          <a:lstStyle/>
          <a:p>
            <a:r>
              <a:rPr lang="en-US" dirty="0"/>
              <a:t>Contrast Section</a:t>
            </a:r>
          </a:p>
        </p:txBody>
      </p:sp>
      <p:sp>
        <p:nvSpPr>
          <p:cNvPr id="16" name="Contrast Section - Text">
            <a:extLst>
              <a:ext uri="{FF2B5EF4-FFF2-40B4-BE49-F238E27FC236}">
                <a16:creationId xmlns:a16="http://schemas.microsoft.com/office/drawing/2014/main" id="{2EBC524D-C050-3F4A-88E2-E7EBEEE90AF0}"/>
              </a:ext>
            </a:extLst>
          </p:cNvPr>
          <p:cNvSpPr>
            <a:spLocks noGrp="1"/>
          </p:cNvSpPr>
          <p:nvPr>
            <p:ph sz="quarter" idx="4"/>
          </p:nvPr>
        </p:nvSpPr>
        <p:spPr/>
        <p:txBody>
          <a:bodyPr/>
          <a:lstStyle/>
          <a:p>
            <a:pPr marL="0" indent="0">
              <a:spcAft>
                <a:spcPts val="600"/>
              </a:spcAft>
              <a:buNone/>
            </a:pPr>
            <a:r>
              <a:rPr lang="en-US" dirty="0"/>
              <a:t>Lorem ipsum dolor sit amet, punit et consectetur adipiscing elit. Mauris and vehicula dui in neque dignissim varius. Sed and erat ut magna.</a:t>
            </a:r>
          </a:p>
          <a:p>
            <a:r>
              <a:rPr lang="en-US" dirty="0"/>
              <a:t>Lorem ipsum dolor </a:t>
            </a:r>
          </a:p>
          <a:p>
            <a:r>
              <a:rPr lang="en-US" dirty="0"/>
              <a:t>Punit et consectetur </a:t>
            </a:r>
          </a:p>
          <a:p>
            <a:pPr lvl="1"/>
            <a:r>
              <a:rPr lang="en-US" dirty="0"/>
              <a:t>Lobortis</a:t>
            </a:r>
          </a:p>
          <a:p>
            <a:pPr lvl="1"/>
            <a:r>
              <a:rPr lang="en-US" dirty="0"/>
              <a:t>Convallis</a:t>
            </a:r>
          </a:p>
          <a:p>
            <a:pPr lvl="1"/>
            <a:r>
              <a:rPr lang="en-US" dirty="0"/>
              <a:t>Egestas</a:t>
            </a:r>
          </a:p>
          <a:p>
            <a:endParaRPr lang="en-US" dirty="0"/>
          </a:p>
        </p:txBody>
      </p:sp>
      <p:sp>
        <p:nvSpPr>
          <p:cNvPr id="23" name="Slide Number">
            <a:extLst>
              <a:ext uri="{FF2B5EF4-FFF2-40B4-BE49-F238E27FC236}">
                <a16:creationId xmlns:a16="http://schemas.microsoft.com/office/drawing/2014/main" id="{692346D0-C19D-754C-B7FB-4EEAD59AF4EB}"/>
              </a:ext>
            </a:extLst>
          </p:cNvPr>
          <p:cNvSpPr>
            <a:spLocks noGrp="1"/>
          </p:cNvSpPr>
          <p:nvPr>
            <p:ph type="ftr" sz="quarter" idx="10"/>
          </p:nvPr>
        </p:nvSpPr>
        <p:spPr/>
        <p:txBody>
          <a:bodyPr/>
          <a:lstStyle/>
          <a:p>
            <a:fld id="{11612D8C-0CE2-8F48-B865-A1C7EEB20945}" type="slidenum">
              <a:rPr lang="en-US" smtClean="0"/>
              <a:t>11</a:t>
            </a:fld>
            <a:endParaRPr lang="en-US" dirty="0"/>
          </a:p>
        </p:txBody>
      </p:sp>
    </p:spTree>
    <p:extLst>
      <p:ext uri="{BB962C8B-B14F-4D97-AF65-F5344CB8AC3E}">
        <p14:creationId xmlns:p14="http://schemas.microsoft.com/office/powerpoint/2010/main" val="1082579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566928" y="1333417"/>
            <a:ext cx="6951472" cy="757130"/>
          </a:xfrm>
        </p:spPr>
        <p:txBody>
          <a:bodyPr/>
          <a:lstStyle/>
          <a:p>
            <a:r>
              <a:rPr lang="en-US" sz="4800" dirty="0"/>
              <a:t>Index</a:t>
            </a:r>
            <a:endParaRPr lang="en-US" dirty="0"/>
          </a:p>
        </p:txBody>
      </p:sp>
      <p:sp>
        <p:nvSpPr>
          <p:cNvPr id="16" name="Slide Number">
            <a:extLst>
              <a:ext uri="{FF2B5EF4-FFF2-40B4-BE49-F238E27FC236}">
                <a16:creationId xmlns:a16="http://schemas.microsoft.com/office/drawing/2014/main" id="{4603F0F3-CF76-774D-86D8-DB88B362524A}"/>
              </a:ext>
            </a:extLst>
          </p:cNvPr>
          <p:cNvSpPr>
            <a:spLocks noGrp="1"/>
          </p:cNvSpPr>
          <p:nvPr>
            <p:ph type="ftr" sz="quarter" idx="10"/>
          </p:nvPr>
        </p:nvSpPr>
        <p:spPr/>
        <p:txBody>
          <a:bodyPr/>
          <a:lstStyle/>
          <a:p>
            <a:fld id="{2E1B3BED-EDDA-2E42-813F-F157009AF3C2}" type="slidenum">
              <a:rPr lang="en-US" smtClean="0"/>
              <a:t>2</a:t>
            </a:fld>
            <a:endParaRPr lang="en-US" dirty="0"/>
          </a:p>
        </p:txBody>
      </p:sp>
      <p:sp>
        <p:nvSpPr>
          <p:cNvPr id="8" name="TextBox 7">
            <a:extLst>
              <a:ext uri="{FF2B5EF4-FFF2-40B4-BE49-F238E27FC236}">
                <a16:creationId xmlns:a16="http://schemas.microsoft.com/office/drawing/2014/main" id="{7A8D8CAA-9500-F6DE-B58F-4390AE117808}"/>
              </a:ext>
            </a:extLst>
          </p:cNvPr>
          <p:cNvSpPr txBox="1"/>
          <p:nvPr/>
        </p:nvSpPr>
        <p:spPr>
          <a:xfrm>
            <a:off x="932811" y="2172467"/>
            <a:ext cx="7425664"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hlinkClick r:id="rId2" action="ppaction://hlinksldjump"/>
              </a:rPr>
              <a:t>Introduction</a:t>
            </a:r>
            <a:endParaRPr lang="en-US" sz="2800" dirty="0"/>
          </a:p>
          <a:p>
            <a:pPr marL="285750" indent="-285750">
              <a:buFont typeface="Arial" panose="020B0604020202020204" pitchFamily="34" charset="0"/>
              <a:buChar char="•"/>
            </a:pPr>
            <a:r>
              <a:rPr lang="en-US" sz="2800" dirty="0">
                <a:hlinkClick r:id="rId3" action="ppaction://hlinksldjump"/>
              </a:rPr>
              <a:t>Bill Of Materials</a:t>
            </a:r>
            <a:endParaRPr lang="en-US" sz="2800" dirty="0"/>
          </a:p>
          <a:p>
            <a:pPr marL="285750" indent="-285750">
              <a:buFont typeface="Arial" panose="020B0604020202020204" pitchFamily="34" charset="0"/>
              <a:buChar char="•"/>
            </a:pPr>
            <a:r>
              <a:rPr lang="en-US" sz="2800" dirty="0">
                <a:hlinkClick r:id="rId4" action="ppaction://hlinksldjump"/>
              </a:rPr>
              <a:t>Features and Specifications</a:t>
            </a:r>
            <a:endParaRPr lang="en-US" sz="2800" dirty="0"/>
          </a:p>
          <a:p>
            <a:pPr marL="285750" indent="-285750">
              <a:buFont typeface="Arial" panose="020B0604020202020204" pitchFamily="34" charset="0"/>
              <a:buChar char="•"/>
            </a:pPr>
            <a:r>
              <a:rPr lang="en-US" sz="2800" dirty="0">
                <a:hlinkClick r:id="rId5" action="ppaction://hlinksldjump"/>
              </a:rPr>
              <a:t>Design Process</a:t>
            </a:r>
            <a:endParaRPr lang="en-US" sz="2800" dirty="0"/>
          </a:p>
          <a:p>
            <a:pPr marL="285750" indent="-285750">
              <a:buFont typeface="Arial" panose="020B0604020202020204" pitchFamily="34" charset="0"/>
              <a:buChar char="•"/>
            </a:pPr>
            <a:r>
              <a:rPr lang="en-US" sz="2800" dirty="0">
                <a:hlinkClick r:id="rId6" action="ppaction://hlinksldjump"/>
              </a:rPr>
              <a:t>System Block diagram</a:t>
            </a:r>
            <a:endParaRPr lang="en-US" sz="2800" dirty="0"/>
          </a:p>
          <a:p>
            <a:pPr marL="285750" indent="-285750">
              <a:buFont typeface="Arial" panose="020B0604020202020204" pitchFamily="34" charset="0"/>
              <a:buChar char="•"/>
            </a:pPr>
            <a:r>
              <a:rPr lang="en-US" sz="2800" dirty="0">
                <a:hlinkClick r:id="rId7" action="ppaction://hlinksldjump"/>
              </a:rPr>
              <a:t>Finite State Machine</a:t>
            </a:r>
            <a:endParaRPr lang="en-US" sz="2800" dirty="0"/>
          </a:p>
          <a:p>
            <a:pPr marL="285750" indent="-285750">
              <a:buFont typeface="Arial" panose="020B0604020202020204" pitchFamily="34" charset="0"/>
              <a:buChar char="•"/>
            </a:pPr>
            <a:r>
              <a:rPr lang="en-US" sz="2800" dirty="0">
                <a:hlinkClick r:id="rId8" action="ppaction://hlinksldjump"/>
              </a:rPr>
              <a:t>Instructions</a:t>
            </a:r>
            <a:endParaRPr lang="en-US" sz="2800" dirty="0"/>
          </a:p>
          <a:p>
            <a:pPr marL="285750" indent="-285750">
              <a:buFont typeface="Arial" panose="020B0604020202020204" pitchFamily="34" charset="0"/>
              <a:buChar char="•"/>
            </a:pPr>
            <a:r>
              <a:rPr lang="en-US" sz="2800" dirty="0">
                <a:hlinkClick r:id="rId9" action="ppaction://hlinksldjump"/>
              </a:rPr>
              <a:t>Test Plan</a:t>
            </a:r>
            <a:endParaRPr lang="en-US" sz="2800" dirty="0"/>
          </a:p>
          <a:p>
            <a:pPr marL="285750" indent="-285750">
              <a:buFont typeface="Arial" panose="020B0604020202020204" pitchFamily="34" charset="0"/>
              <a:buChar char="•"/>
            </a:pPr>
            <a:r>
              <a:rPr lang="en-US" sz="2800" dirty="0">
                <a:hlinkClick r:id="rId10" action="ppaction://hlinksldjump"/>
              </a:rPr>
              <a:t>Development Timeline</a:t>
            </a:r>
            <a:endParaRPr lang="en-US" sz="2800" dirty="0"/>
          </a:p>
        </p:txBody>
      </p:sp>
    </p:spTree>
    <p:extLst>
      <p:ext uri="{BB962C8B-B14F-4D97-AF65-F5344CB8AC3E}">
        <p14:creationId xmlns:p14="http://schemas.microsoft.com/office/powerpoint/2010/main" val="916806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88DBE833-A922-5747-A36B-4314D3116822}"/>
              </a:ext>
            </a:extLst>
          </p:cNvPr>
          <p:cNvSpPr>
            <a:spLocks noGrp="1"/>
          </p:cNvSpPr>
          <p:nvPr>
            <p:ph type="title"/>
          </p:nvPr>
        </p:nvSpPr>
        <p:spPr/>
        <p:txBody>
          <a:bodyPr/>
          <a:lstStyle/>
          <a:p>
            <a:r>
              <a:rPr lang="en-US" dirty="0"/>
              <a:t>Introduction</a:t>
            </a:r>
          </a:p>
        </p:txBody>
      </p:sp>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566928" y="2185417"/>
            <a:ext cx="10051196" cy="962820"/>
          </a:xfrm>
        </p:spPr>
        <p:txBody>
          <a:bodyPr/>
          <a:lstStyle/>
          <a:p>
            <a:pPr marL="0" indent="0">
              <a:buNone/>
            </a:pPr>
            <a:r>
              <a:rPr lang="en-US" dirty="0">
                <a:solidFill>
                  <a:schemeClr val="tx2"/>
                </a:solidFill>
              </a:rPr>
              <a:t>Problem statement</a:t>
            </a:r>
            <a:r>
              <a:rPr lang="en-US" dirty="0"/>
              <a:t>: In the development of robots we find that the most efficient are the ones that can most flexibly move and sense the environment around them. One method of movement that would be worth exploring is that of omnidirectional vehicles. That is what will be implemented in Pac-bot. It would also gradually create a map of the environment by exploring and measuring the distance between itself and another object.</a:t>
            </a:r>
          </a:p>
        </p:txBody>
      </p:sp>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3</a:t>
            </a:fld>
            <a:endParaRPr lang="en-US" dirty="0"/>
          </a:p>
        </p:txBody>
      </p:sp>
      <p:sp>
        <p:nvSpPr>
          <p:cNvPr id="4" name="Slide Text">
            <a:extLst>
              <a:ext uri="{FF2B5EF4-FFF2-40B4-BE49-F238E27FC236}">
                <a16:creationId xmlns:a16="http://schemas.microsoft.com/office/drawing/2014/main" id="{AC494C5B-79E9-9E66-18D5-8054103A9653}"/>
              </a:ext>
            </a:extLst>
          </p:cNvPr>
          <p:cNvSpPr txBox="1">
            <a:spLocks/>
          </p:cNvSpPr>
          <p:nvPr/>
        </p:nvSpPr>
        <p:spPr>
          <a:xfrm>
            <a:off x="566928" y="4496153"/>
            <a:ext cx="9735312" cy="962820"/>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2"/>
                </a:solidFill>
              </a:rPr>
              <a:t>Implemented Solution</a:t>
            </a:r>
            <a:r>
              <a:rPr lang="en-US" sz="1600" dirty="0"/>
              <a:t>: This will be implemented using a </a:t>
            </a:r>
            <a:r>
              <a:rPr lang="en-US" sz="1600" dirty="0" err="1"/>
              <a:t>Stm</a:t>
            </a:r>
            <a:r>
              <a:rPr lang="en-US" sz="1600" dirty="0"/>
              <a:t> </a:t>
            </a:r>
            <a:r>
              <a:rPr lang="en-US" sz="1600" dirty="0" err="1"/>
              <a:t>nucleo</a:t>
            </a:r>
            <a:r>
              <a:rPr lang="en-US" sz="1600" dirty="0"/>
              <a:t> microcontroller which will drive 4 motors each attached to </a:t>
            </a:r>
            <a:r>
              <a:rPr lang="en-US" sz="1600" dirty="0" err="1"/>
              <a:t>mecanum</a:t>
            </a:r>
            <a:r>
              <a:rPr lang="en-US" sz="1600" dirty="0"/>
              <a:t> wheels. It will use an ultrasonic sensor to measure the distance of an object in front of it and a matrix keypad to take in user input. It will also have an 16x2 lcd screen to output any necessary user information.</a:t>
            </a:r>
          </a:p>
        </p:txBody>
      </p:sp>
    </p:spTree>
    <p:extLst>
      <p:ext uri="{BB962C8B-B14F-4D97-AF65-F5344CB8AC3E}">
        <p14:creationId xmlns:p14="http://schemas.microsoft.com/office/powerpoint/2010/main" val="3397677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88DBE833-A922-5747-A36B-4314D3116822}"/>
              </a:ext>
            </a:extLst>
          </p:cNvPr>
          <p:cNvSpPr>
            <a:spLocks noGrp="1"/>
          </p:cNvSpPr>
          <p:nvPr>
            <p:ph type="title"/>
          </p:nvPr>
        </p:nvSpPr>
        <p:spPr/>
        <p:txBody>
          <a:bodyPr/>
          <a:lstStyle/>
          <a:p>
            <a:r>
              <a:rPr lang="en-US" dirty="0"/>
              <a:t>Bill Of Materials</a:t>
            </a:r>
          </a:p>
        </p:txBody>
      </p:sp>
      <p:sp>
        <p:nvSpPr>
          <p:cNvPr id="3" name="Slide Text">
            <a:extLst>
              <a:ext uri="{FF2B5EF4-FFF2-40B4-BE49-F238E27FC236}">
                <a16:creationId xmlns:a16="http://schemas.microsoft.com/office/drawing/2014/main" id="{38F3A7AD-BFCA-B14B-8363-A4C1A4B746A2}"/>
              </a:ext>
            </a:extLst>
          </p:cNvPr>
          <p:cNvSpPr>
            <a:spLocks noGrp="1"/>
          </p:cNvSpPr>
          <p:nvPr>
            <p:ph idx="1"/>
          </p:nvPr>
        </p:nvSpPr>
        <p:spPr/>
        <p:txBody>
          <a:bodyPr/>
          <a:lstStyle/>
          <a:p>
            <a:r>
              <a:rPr lang="en-US" dirty="0"/>
              <a:t>Ultrasonic sensor module</a:t>
            </a:r>
          </a:p>
          <a:p>
            <a:r>
              <a:rPr lang="en-US" dirty="0"/>
              <a:t>16x2 Liquid Crystal Display Array</a:t>
            </a:r>
          </a:p>
          <a:p>
            <a:r>
              <a:rPr lang="en-US" dirty="0"/>
              <a:t>4x4 Matrix keypad</a:t>
            </a:r>
          </a:p>
          <a:p>
            <a:r>
              <a:rPr lang="en-US" dirty="0"/>
              <a:t>Breadboard</a:t>
            </a:r>
          </a:p>
          <a:p>
            <a:r>
              <a:rPr lang="en-US" dirty="0"/>
              <a:t>x4 DC motors</a:t>
            </a:r>
          </a:p>
          <a:p>
            <a:pPr lvl="1"/>
            <a:r>
              <a:rPr lang="en-US" dirty="0" err="1"/>
              <a:t>Mecanum</a:t>
            </a:r>
            <a:r>
              <a:rPr lang="en-US" dirty="0"/>
              <a:t> wheels</a:t>
            </a:r>
          </a:p>
          <a:p>
            <a:pPr lvl="1"/>
            <a:r>
              <a:rPr lang="en-US" dirty="0"/>
              <a:t>Chassis</a:t>
            </a:r>
          </a:p>
          <a:p>
            <a:r>
              <a:rPr lang="en-US" dirty="0"/>
              <a:t>H-bridge driver</a:t>
            </a:r>
          </a:p>
          <a:p>
            <a:endParaRPr lang="en-US" dirty="0"/>
          </a:p>
          <a:p>
            <a:endParaRPr lang="en-US" dirty="0"/>
          </a:p>
          <a:p>
            <a:endParaRPr lang="en-US" dirty="0"/>
          </a:p>
        </p:txBody>
      </p:sp>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4</a:t>
            </a:fld>
            <a:endParaRPr lang="en-US" dirty="0"/>
          </a:p>
        </p:txBody>
      </p:sp>
    </p:spTree>
    <p:extLst>
      <p:ext uri="{BB962C8B-B14F-4D97-AF65-F5344CB8AC3E}">
        <p14:creationId xmlns:p14="http://schemas.microsoft.com/office/powerpoint/2010/main" val="1438292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Title">
            <a:extLst>
              <a:ext uri="{FF2B5EF4-FFF2-40B4-BE49-F238E27FC236}">
                <a16:creationId xmlns:a16="http://schemas.microsoft.com/office/drawing/2014/main" id="{3AC14BE6-0C46-714B-B7A3-48A9E49BAF81}"/>
              </a:ext>
            </a:extLst>
          </p:cNvPr>
          <p:cNvSpPr>
            <a:spLocks noGrp="1"/>
          </p:cNvSpPr>
          <p:nvPr>
            <p:ph type="title"/>
          </p:nvPr>
        </p:nvSpPr>
        <p:spPr>
          <a:xfrm>
            <a:off x="279400" y="1001018"/>
            <a:ext cx="4724400" cy="1089529"/>
          </a:xfrm>
        </p:spPr>
        <p:txBody>
          <a:bodyPr/>
          <a:lstStyle/>
          <a:p>
            <a:r>
              <a:rPr lang="en-US" dirty="0"/>
              <a:t>Features and Specifications</a:t>
            </a:r>
          </a:p>
        </p:txBody>
      </p:sp>
      <p:sp>
        <p:nvSpPr>
          <p:cNvPr id="3" name="Slide Text">
            <a:extLst>
              <a:ext uri="{FF2B5EF4-FFF2-40B4-BE49-F238E27FC236}">
                <a16:creationId xmlns:a16="http://schemas.microsoft.com/office/drawing/2014/main" id="{4229366B-9DFE-0244-A864-A3ECC8897F6F}"/>
              </a:ext>
            </a:extLst>
          </p:cNvPr>
          <p:cNvSpPr>
            <a:spLocks noGrp="1"/>
          </p:cNvSpPr>
          <p:nvPr>
            <p:ph idx="1"/>
          </p:nvPr>
        </p:nvSpPr>
        <p:spPr/>
        <p:txBody>
          <a:bodyPr/>
          <a:lstStyle/>
          <a:p>
            <a:pPr>
              <a:spcAft>
                <a:spcPts val="600"/>
              </a:spcAft>
            </a:pPr>
            <a:r>
              <a:rPr lang="en-US" dirty="0"/>
              <a:t>Omni directional movement with </a:t>
            </a:r>
            <a:r>
              <a:rPr lang="en-US" dirty="0" err="1"/>
              <a:t>mecanum</a:t>
            </a:r>
            <a:r>
              <a:rPr lang="en-US" dirty="0"/>
              <a:t> wheels</a:t>
            </a:r>
          </a:p>
          <a:p>
            <a:pPr>
              <a:spcAft>
                <a:spcPts val="600"/>
              </a:spcAft>
            </a:pPr>
            <a:r>
              <a:rPr lang="en-US" dirty="0"/>
              <a:t>Real time distance </a:t>
            </a:r>
            <a:r>
              <a:rPr lang="en-US" dirty="0" err="1"/>
              <a:t>acquition</a:t>
            </a:r>
            <a:endParaRPr lang="en-US" dirty="0"/>
          </a:p>
          <a:p>
            <a:pPr>
              <a:spcAft>
                <a:spcPts val="600"/>
              </a:spcAft>
            </a:pPr>
            <a:r>
              <a:rPr lang="en-US" dirty="0"/>
              <a:t>16 buttons for input commands</a:t>
            </a:r>
          </a:p>
          <a:p>
            <a:pPr>
              <a:spcAft>
                <a:spcPts val="600"/>
              </a:spcAft>
            </a:pPr>
            <a:r>
              <a:rPr lang="en-US" dirty="0"/>
              <a:t>Breadboard space for extended debugging and functional capabilities</a:t>
            </a:r>
          </a:p>
          <a:p>
            <a:pPr>
              <a:spcAft>
                <a:spcPts val="600"/>
              </a:spcAft>
            </a:pPr>
            <a:r>
              <a:rPr lang="en-US" dirty="0"/>
              <a:t>LCD screen for limited user interface</a:t>
            </a:r>
          </a:p>
          <a:p>
            <a:pPr>
              <a:spcAft>
                <a:spcPts val="600"/>
              </a:spcAft>
            </a:pPr>
            <a:endParaRPr lang="en-US" dirty="0"/>
          </a:p>
          <a:p>
            <a:pPr>
              <a:spcAft>
                <a:spcPts val="600"/>
              </a:spcAft>
            </a:pPr>
            <a:endParaRPr lang="en-US" dirty="0"/>
          </a:p>
          <a:p>
            <a:pPr>
              <a:spcAft>
                <a:spcPts val="600"/>
              </a:spcAft>
            </a:pPr>
            <a:endParaRPr lang="en-US" dirty="0"/>
          </a:p>
        </p:txBody>
      </p:sp>
      <p:sp>
        <p:nvSpPr>
          <p:cNvPr id="13" name="Picture" descr="Image Placeholder">
            <a:extLst>
              <a:ext uri="{FF2B5EF4-FFF2-40B4-BE49-F238E27FC236}">
                <a16:creationId xmlns:a16="http://schemas.microsoft.com/office/drawing/2014/main" id="{2F7EAA57-DE56-CA46-BAA1-5C2C5EAB102B}"/>
              </a:ext>
            </a:extLst>
          </p:cNvPr>
          <p:cNvSpPr>
            <a:spLocks noGrp="1"/>
          </p:cNvSpPr>
          <p:nvPr>
            <p:ph type="pic" idx="13"/>
          </p:nvPr>
        </p:nvSpPr>
        <p:spPr/>
      </p:sp>
    </p:spTree>
    <p:extLst>
      <p:ext uri="{BB962C8B-B14F-4D97-AF65-F5344CB8AC3E}">
        <p14:creationId xmlns:p14="http://schemas.microsoft.com/office/powerpoint/2010/main" val="671732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93BEC0A6-A5CE-914E-9A9E-BB0E40137093}"/>
              </a:ext>
            </a:extLst>
          </p:cNvPr>
          <p:cNvSpPr>
            <a:spLocks noGrp="1"/>
          </p:cNvSpPr>
          <p:nvPr>
            <p:ph type="title"/>
          </p:nvPr>
        </p:nvSpPr>
        <p:spPr/>
        <p:txBody>
          <a:bodyPr/>
          <a:lstStyle/>
          <a:p>
            <a:r>
              <a:rPr lang="en-US" dirty="0"/>
              <a:t>Design Process</a:t>
            </a:r>
          </a:p>
        </p:txBody>
      </p:sp>
      <p:sp>
        <p:nvSpPr>
          <p:cNvPr id="15" name="Slide Number">
            <a:extLst>
              <a:ext uri="{FF2B5EF4-FFF2-40B4-BE49-F238E27FC236}">
                <a16:creationId xmlns:a16="http://schemas.microsoft.com/office/drawing/2014/main" id="{A6790C53-F8BB-DF4A-8361-919F8B7F69D9}"/>
              </a:ext>
            </a:extLst>
          </p:cNvPr>
          <p:cNvSpPr>
            <a:spLocks noGrp="1"/>
          </p:cNvSpPr>
          <p:nvPr>
            <p:ph type="ftr" sz="quarter" idx="10"/>
          </p:nvPr>
        </p:nvSpPr>
        <p:spPr/>
        <p:txBody>
          <a:bodyPr/>
          <a:lstStyle/>
          <a:p>
            <a:fld id="{7FF4D5E0-956F-9742-9135-6CCBA6AE77D9}" type="slidenum">
              <a:rPr lang="en-US" smtClean="0"/>
              <a:t>6</a:t>
            </a:fld>
            <a:endParaRPr lang="en-US" dirty="0"/>
          </a:p>
        </p:txBody>
      </p:sp>
      <p:pic>
        <p:nvPicPr>
          <p:cNvPr id="1026" name="Picture 2">
            <a:extLst>
              <a:ext uri="{FF2B5EF4-FFF2-40B4-BE49-F238E27FC236}">
                <a16:creationId xmlns:a16="http://schemas.microsoft.com/office/drawing/2014/main" id="{0C15719F-C5BD-FE80-41F0-2B27B97B61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168" y="2188226"/>
            <a:ext cx="8290235" cy="4408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966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88DBE833-A922-5747-A36B-4314D3116822}"/>
              </a:ext>
            </a:extLst>
          </p:cNvPr>
          <p:cNvSpPr>
            <a:spLocks noGrp="1"/>
          </p:cNvSpPr>
          <p:nvPr>
            <p:ph type="title"/>
          </p:nvPr>
        </p:nvSpPr>
        <p:spPr/>
        <p:txBody>
          <a:bodyPr/>
          <a:lstStyle/>
          <a:p>
            <a:r>
              <a:rPr lang="en-US" dirty="0"/>
              <a:t>System Block Diagram</a:t>
            </a:r>
          </a:p>
        </p:txBody>
      </p:sp>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7</a:t>
            </a:fld>
            <a:endParaRPr lang="en-US" dirty="0"/>
          </a:p>
        </p:txBody>
      </p:sp>
      <p:pic>
        <p:nvPicPr>
          <p:cNvPr id="7" name="Picture 6" descr="Timeline&#10;&#10;Description automatically generated">
            <a:extLst>
              <a:ext uri="{FF2B5EF4-FFF2-40B4-BE49-F238E27FC236}">
                <a16:creationId xmlns:a16="http://schemas.microsoft.com/office/drawing/2014/main" id="{2846CB2E-7C0D-0A7B-22E2-EB893C717705}"/>
              </a:ext>
            </a:extLst>
          </p:cNvPr>
          <p:cNvPicPr>
            <a:picLocks noChangeAspect="1"/>
          </p:cNvPicPr>
          <p:nvPr/>
        </p:nvPicPr>
        <p:blipFill>
          <a:blip r:embed="rId2"/>
          <a:stretch>
            <a:fillRect/>
          </a:stretch>
        </p:blipFill>
        <p:spPr>
          <a:xfrm>
            <a:off x="634135" y="1976086"/>
            <a:ext cx="9274934" cy="4708813"/>
          </a:xfrm>
          <a:prstGeom prst="rect">
            <a:avLst/>
          </a:prstGeom>
        </p:spPr>
      </p:pic>
    </p:spTree>
    <p:extLst>
      <p:ext uri="{BB962C8B-B14F-4D97-AF65-F5344CB8AC3E}">
        <p14:creationId xmlns:p14="http://schemas.microsoft.com/office/powerpoint/2010/main" val="4124897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Title">
            <a:extLst>
              <a:ext uri="{FF2B5EF4-FFF2-40B4-BE49-F238E27FC236}">
                <a16:creationId xmlns:a16="http://schemas.microsoft.com/office/drawing/2014/main" id="{3AC14BE6-0C46-714B-B7A3-48A9E49BAF81}"/>
              </a:ext>
            </a:extLst>
          </p:cNvPr>
          <p:cNvSpPr>
            <a:spLocks noGrp="1"/>
          </p:cNvSpPr>
          <p:nvPr>
            <p:ph type="title"/>
          </p:nvPr>
        </p:nvSpPr>
        <p:spPr>
          <a:xfrm>
            <a:off x="279400" y="1499616"/>
            <a:ext cx="4724400" cy="590931"/>
          </a:xfrm>
        </p:spPr>
        <p:txBody>
          <a:bodyPr/>
          <a:lstStyle/>
          <a:p>
            <a:r>
              <a:rPr lang="en-US" dirty="0"/>
              <a:t>Finite State Machine</a:t>
            </a:r>
          </a:p>
        </p:txBody>
      </p:sp>
      <p:sp>
        <p:nvSpPr>
          <p:cNvPr id="3" name="Slide Text">
            <a:extLst>
              <a:ext uri="{FF2B5EF4-FFF2-40B4-BE49-F238E27FC236}">
                <a16:creationId xmlns:a16="http://schemas.microsoft.com/office/drawing/2014/main" id="{4229366B-9DFE-0244-A864-A3ECC8897F6F}"/>
              </a:ext>
            </a:extLst>
          </p:cNvPr>
          <p:cNvSpPr>
            <a:spLocks noGrp="1"/>
          </p:cNvSpPr>
          <p:nvPr>
            <p:ph idx="1"/>
          </p:nvPr>
        </p:nvSpPr>
        <p:spPr/>
        <p:txBody>
          <a:bodyPr/>
          <a:lstStyle/>
          <a:p>
            <a:pPr marL="0" indent="0">
              <a:spcAft>
                <a:spcPts val="600"/>
              </a:spcAft>
              <a:buNone/>
            </a:pPr>
            <a:r>
              <a:rPr lang="en-US" dirty="0"/>
              <a:t>Currently the only mode that was implemented for the sake of this project was obey.</a:t>
            </a:r>
          </a:p>
          <a:p>
            <a:pPr marL="342900" indent="-342900">
              <a:spcAft>
                <a:spcPts val="600"/>
              </a:spcAft>
              <a:buFont typeface="+mj-lt"/>
              <a:buAutoNum type="arabicPeriod"/>
            </a:pPr>
            <a:r>
              <a:rPr lang="en-US" dirty="0"/>
              <a:t>First it handles any previous button press on the matrix keypad which will also dispatch the relevant event</a:t>
            </a:r>
          </a:p>
          <a:p>
            <a:pPr marL="342900" indent="-342900">
              <a:spcAft>
                <a:spcPts val="600"/>
              </a:spcAft>
              <a:buFont typeface="+mj-lt"/>
              <a:buAutoNum type="arabicPeriod"/>
            </a:pPr>
            <a:r>
              <a:rPr lang="en-US" dirty="0"/>
              <a:t>Then it updates distance from nearest object directly in front</a:t>
            </a:r>
          </a:p>
          <a:p>
            <a:pPr marL="342900" indent="-342900">
              <a:spcAft>
                <a:spcPts val="600"/>
              </a:spcAft>
              <a:buFont typeface="+mj-lt"/>
              <a:buAutoNum type="arabicPeriod"/>
            </a:pPr>
            <a:r>
              <a:rPr lang="en-US" dirty="0"/>
              <a:t>Finally it updates the lcd screen with most recent information</a:t>
            </a:r>
          </a:p>
          <a:p>
            <a:pPr marL="0" indent="0">
              <a:spcAft>
                <a:spcPts val="600"/>
              </a:spcAft>
              <a:buNone/>
            </a:pPr>
            <a:endParaRPr lang="en-US" dirty="0"/>
          </a:p>
          <a:p>
            <a:pPr marL="0" indent="0">
              <a:spcAft>
                <a:spcPts val="600"/>
              </a:spcAft>
              <a:buNone/>
            </a:pPr>
            <a:endParaRPr lang="en-US" dirty="0"/>
          </a:p>
        </p:txBody>
      </p:sp>
      <p:pic>
        <p:nvPicPr>
          <p:cNvPr id="8" name="Picture Placeholder 7" descr="Diagram, schematic&#10;&#10;Description automatically generated">
            <a:extLst>
              <a:ext uri="{FF2B5EF4-FFF2-40B4-BE49-F238E27FC236}">
                <a16:creationId xmlns:a16="http://schemas.microsoft.com/office/drawing/2014/main" id="{1FB72FA2-9248-E8B1-E708-44EA43A3FA8F}"/>
              </a:ext>
            </a:extLst>
          </p:cNvPr>
          <p:cNvPicPr>
            <a:picLocks noGrp="1" noChangeAspect="1"/>
          </p:cNvPicPr>
          <p:nvPr>
            <p:ph type="pic" idx="13"/>
          </p:nvPr>
        </p:nvPicPr>
        <p:blipFill>
          <a:blip r:embed="rId2"/>
          <a:srcRect t="6177" b="6177"/>
          <a:stretch>
            <a:fillRect/>
          </a:stretch>
        </p:blipFill>
        <p:spPr/>
      </p:pic>
    </p:spTree>
    <p:extLst>
      <p:ext uri="{BB962C8B-B14F-4D97-AF65-F5344CB8AC3E}">
        <p14:creationId xmlns:p14="http://schemas.microsoft.com/office/powerpoint/2010/main" val="3325227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88DBE833-A922-5747-A36B-4314D3116822}"/>
              </a:ext>
            </a:extLst>
          </p:cNvPr>
          <p:cNvSpPr>
            <a:spLocks noGrp="1"/>
          </p:cNvSpPr>
          <p:nvPr>
            <p:ph type="title"/>
          </p:nvPr>
        </p:nvSpPr>
        <p:spPr>
          <a:xfrm>
            <a:off x="566928" y="1001018"/>
            <a:ext cx="4300494" cy="1089529"/>
          </a:xfrm>
        </p:spPr>
        <p:txBody>
          <a:bodyPr/>
          <a:lstStyle/>
          <a:p>
            <a:r>
              <a:rPr lang="en-US" dirty="0"/>
              <a:t>Instructions with </a:t>
            </a:r>
            <a:br>
              <a:rPr lang="en-US" dirty="0"/>
            </a:br>
            <a:r>
              <a:rPr lang="en-US" dirty="0"/>
              <a:t>Chassis</a:t>
            </a:r>
          </a:p>
        </p:txBody>
      </p:sp>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566928" y="2185416"/>
            <a:ext cx="4835066" cy="3968249"/>
          </a:xfrm>
        </p:spPr>
        <p:txBody>
          <a:bodyPr/>
          <a:lstStyle/>
          <a:p>
            <a:pPr marL="342900" indent="-342900">
              <a:buFont typeface="+mj-lt"/>
              <a:buAutoNum type="arabicPeriod"/>
            </a:pPr>
            <a:r>
              <a:rPr lang="en-US" sz="1600" dirty="0"/>
              <a:t>Assemble motors to first layer of chassis</a:t>
            </a:r>
          </a:p>
          <a:p>
            <a:pPr marL="342900" indent="-342900">
              <a:buFont typeface="+mj-lt"/>
              <a:buAutoNum type="arabicPeriod"/>
            </a:pPr>
            <a:r>
              <a:rPr lang="en-US" sz="1600" dirty="0"/>
              <a:t>Attach </a:t>
            </a:r>
            <a:r>
              <a:rPr lang="en-US" sz="1600" dirty="0" err="1"/>
              <a:t>Nucleo</a:t>
            </a:r>
            <a:r>
              <a:rPr lang="en-US" sz="1600" dirty="0"/>
              <a:t> to second layer of chassis</a:t>
            </a:r>
          </a:p>
          <a:p>
            <a:pPr marL="342900" indent="-342900">
              <a:buFont typeface="+mj-lt"/>
              <a:buAutoNum type="arabicPeriod"/>
            </a:pPr>
            <a:r>
              <a:rPr lang="en-US" sz="1600" dirty="0"/>
              <a:t>Attach H-bridge driver to first layer of chassis</a:t>
            </a:r>
          </a:p>
          <a:p>
            <a:pPr marL="342900" indent="-342900">
              <a:buFont typeface="+mj-lt"/>
              <a:buAutoNum type="arabicPeriod"/>
            </a:pPr>
            <a:r>
              <a:rPr lang="en-US" sz="1600" dirty="0"/>
              <a:t>Connect components to </a:t>
            </a:r>
            <a:r>
              <a:rPr lang="en-US" sz="1600" dirty="0" err="1"/>
              <a:t>Nucleo</a:t>
            </a:r>
            <a:r>
              <a:rPr lang="en-US" sz="1600" dirty="0"/>
              <a:t> </a:t>
            </a:r>
            <a:r>
              <a:rPr lang="en-US" sz="1600" dirty="0" err="1"/>
              <a:t>i</a:t>
            </a:r>
            <a:r>
              <a:rPr lang="en-US" sz="1600" dirty="0"/>
              <a:t>/o pins</a:t>
            </a:r>
          </a:p>
          <a:p>
            <a:pPr marL="800100" lvl="1" indent="-342900">
              <a:buFont typeface="+mj-lt"/>
              <a:buAutoNum type="arabicPeriod"/>
            </a:pPr>
            <a:r>
              <a:rPr lang="en-US" sz="1600" dirty="0"/>
              <a:t>Matrix keypad (GPIO)</a:t>
            </a:r>
          </a:p>
          <a:p>
            <a:pPr marL="800100" lvl="1" indent="-342900">
              <a:buFont typeface="+mj-lt"/>
              <a:buAutoNum type="arabicPeriod"/>
            </a:pPr>
            <a:r>
              <a:rPr lang="en-US" sz="1600" dirty="0"/>
              <a:t>LCD (i2c)</a:t>
            </a:r>
          </a:p>
          <a:p>
            <a:pPr marL="800100" lvl="1" indent="-342900">
              <a:buFont typeface="+mj-lt"/>
              <a:buAutoNum type="arabicPeriod"/>
            </a:pPr>
            <a:r>
              <a:rPr lang="en-US" sz="1600" dirty="0"/>
              <a:t>H-bridge driver</a:t>
            </a:r>
          </a:p>
          <a:p>
            <a:pPr marL="1257300" lvl="2" indent="-342900">
              <a:buFont typeface="+mj-lt"/>
              <a:buAutoNum type="arabicPeriod"/>
            </a:pPr>
            <a:r>
              <a:rPr lang="en-US" sz="1600" dirty="0"/>
              <a:t>x4 DC </a:t>
            </a:r>
            <a:r>
              <a:rPr lang="en-US" sz="1600" dirty="0" err="1"/>
              <a:t>mtotors</a:t>
            </a:r>
            <a:r>
              <a:rPr lang="en-US" sz="1600" dirty="0"/>
              <a:t> (GPIO)</a:t>
            </a:r>
          </a:p>
          <a:p>
            <a:pPr marL="800100" lvl="1" indent="-342900">
              <a:buFont typeface="+mj-lt"/>
              <a:buAutoNum type="arabicPeriod"/>
            </a:pPr>
            <a:r>
              <a:rPr lang="en-US" sz="1600" dirty="0"/>
              <a:t>Ultrasonic sensor (i2c)</a:t>
            </a:r>
          </a:p>
          <a:p>
            <a:pPr marL="342900" indent="-342900">
              <a:buFont typeface="+mj-lt"/>
              <a:buAutoNum type="arabicPeriod"/>
            </a:pPr>
            <a:r>
              <a:rPr lang="en-US" sz="1600" dirty="0"/>
              <a:t>Assign connected pins inn software class instantiations</a:t>
            </a:r>
          </a:p>
          <a:p>
            <a:pPr marL="342900" indent="-342900">
              <a:buFont typeface="+mj-lt"/>
              <a:buAutoNum type="arabicPeriod"/>
            </a:pPr>
            <a:r>
              <a:rPr lang="en-US" sz="1600" dirty="0"/>
              <a:t>Compile and run code</a:t>
            </a:r>
          </a:p>
        </p:txBody>
      </p:sp>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9</a:t>
            </a:fld>
            <a:endParaRPr lang="en-US" dirty="0"/>
          </a:p>
        </p:txBody>
      </p:sp>
      <p:sp>
        <p:nvSpPr>
          <p:cNvPr id="4" name="Slide Title">
            <a:extLst>
              <a:ext uri="{FF2B5EF4-FFF2-40B4-BE49-F238E27FC236}">
                <a16:creationId xmlns:a16="http://schemas.microsoft.com/office/drawing/2014/main" id="{D9E54BD5-16AF-7845-BDA2-9DE15BEDABAF}"/>
              </a:ext>
            </a:extLst>
          </p:cNvPr>
          <p:cNvSpPr txBox="1">
            <a:spLocks/>
          </p:cNvSpPr>
          <p:nvPr/>
        </p:nvSpPr>
        <p:spPr>
          <a:xfrm>
            <a:off x="5818866" y="1001017"/>
            <a:ext cx="4879614" cy="1089529"/>
          </a:xfrm>
          <a:prstGeom prst="rect">
            <a:avLst/>
          </a:prstGeom>
        </p:spPr>
        <p:txBody>
          <a:bodyPr vert="horz" wrap="square" lIns="91440" tIns="45720" rIns="91440" bIns="45720" rtlCol="0" anchor="b" anchorCtr="0">
            <a:spAutoFit/>
          </a:bodyPr>
          <a:lstStyle>
            <a:lvl1pPr algn="l" defTabSz="914400" rtl="0" eaLnBrk="1" latinLnBrk="0" hangingPunct="1">
              <a:lnSpc>
                <a:spcPct val="90000"/>
              </a:lnSpc>
              <a:spcBef>
                <a:spcPct val="0"/>
              </a:spcBef>
              <a:buNone/>
              <a:defRPr sz="3600" b="0" i="0" kern="1200">
                <a:solidFill>
                  <a:schemeClr val="tx2"/>
                </a:solidFill>
                <a:latin typeface="Georgia" panose="02040502050405020303" pitchFamily="18" charset="0"/>
                <a:ea typeface="+mj-ea"/>
                <a:cs typeface="+mj-cs"/>
              </a:defRPr>
            </a:lvl1pPr>
          </a:lstStyle>
          <a:p>
            <a:r>
              <a:rPr lang="en-US" dirty="0"/>
              <a:t>Instructions without </a:t>
            </a:r>
            <a:br>
              <a:rPr lang="en-US" dirty="0"/>
            </a:br>
            <a:r>
              <a:rPr lang="en-US" dirty="0"/>
              <a:t>Chassis</a:t>
            </a:r>
          </a:p>
        </p:txBody>
      </p:sp>
      <p:sp>
        <p:nvSpPr>
          <p:cNvPr id="6" name="Slide Text">
            <a:extLst>
              <a:ext uri="{FF2B5EF4-FFF2-40B4-BE49-F238E27FC236}">
                <a16:creationId xmlns:a16="http://schemas.microsoft.com/office/drawing/2014/main" id="{33B578C9-F926-726D-EC0C-659EC12A6173}"/>
              </a:ext>
            </a:extLst>
          </p:cNvPr>
          <p:cNvSpPr txBox="1">
            <a:spLocks/>
          </p:cNvSpPr>
          <p:nvPr/>
        </p:nvSpPr>
        <p:spPr>
          <a:xfrm>
            <a:off x="5796826" y="2185415"/>
            <a:ext cx="5070465" cy="3968250"/>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en-US" sz="1600" dirty="0"/>
              <a:t>Connect components to </a:t>
            </a:r>
            <a:r>
              <a:rPr lang="en-US" sz="1600" dirty="0" err="1"/>
              <a:t>Nucleo</a:t>
            </a:r>
            <a:r>
              <a:rPr lang="en-US" sz="1600" dirty="0"/>
              <a:t> </a:t>
            </a:r>
            <a:r>
              <a:rPr lang="en-US" sz="1600" dirty="0" err="1"/>
              <a:t>i</a:t>
            </a:r>
            <a:r>
              <a:rPr lang="en-US" sz="1600" dirty="0"/>
              <a:t>/o pins</a:t>
            </a:r>
          </a:p>
          <a:p>
            <a:pPr marL="800100" lvl="1" indent="-342900">
              <a:buFont typeface="+mj-lt"/>
              <a:buAutoNum type="arabicPeriod"/>
            </a:pPr>
            <a:r>
              <a:rPr lang="en-US" sz="1600" dirty="0"/>
              <a:t>Matrix keypad (GPIO)</a:t>
            </a:r>
          </a:p>
          <a:p>
            <a:pPr marL="800100" lvl="1" indent="-342900">
              <a:buFont typeface="+mj-lt"/>
              <a:buAutoNum type="arabicPeriod"/>
            </a:pPr>
            <a:r>
              <a:rPr lang="en-US" sz="1600" dirty="0"/>
              <a:t>LCD (i2c)</a:t>
            </a:r>
          </a:p>
          <a:p>
            <a:pPr marL="800100" lvl="1" indent="-342900">
              <a:buFont typeface="+mj-lt"/>
              <a:buAutoNum type="arabicPeriod"/>
            </a:pPr>
            <a:r>
              <a:rPr lang="en-US" sz="1600" dirty="0"/>
              <a:t>H-bridge driver</a:t>
            </a:r>
          </a:p>
          <a:p>
            <a:pPr marL="1257300" lvl="2" indent="-342900">
              <a:buFont typeface="+mj-lt"/>
              <a:buAutoNum type="arabicPeriod"/>
            </a:pPr>
            <a:r>
              <a:rPr lang="en-US" sz="1600" dirty="0"/>
              <a:t>x4 DC </a:t>
            </a:r>
            <a:r>
              <a:rPr lang="en-US" sz="1600" dirty="0" err="1"/>
              <a:t>mtotors</a:t>
            </a:r>
            <a:r>
              <a:rPr lang="en-US" sz="1600" dirty="0"/>
              <a:t> (GPIO)</a:t>
            </a:r>
          </a:p>
          <a:p>
            <a:pPr marL="800100" lvl="1" indent="-342900">
              <a:buFont typeface="+mj-lt"/>
              <a:buAutoNum type="arabicPeriod"/>
            </a:pPr>
            <a:r>
              <a:rPr lang="en-US" sz="1600" dirty="0"/>
              <a:t>Ultrasonic sensor (i2c)</a:t>
            </a:r>
          </a:p>
          <a:p>
            <a:pPr marL="342900" indent="-342900">
              <a:buFont typeface="+mj-lt"/>
              <a:buAutoNum type="arabicPeriod"/>
            </a:pPr>
            <a:r>
              <a:rPr lang="en-US" sz="1600" dirty="0"/>
              <a:t>Assign connected pins inn software class instantiations</a:t>
            </a:r>
          </a:p>
          <a:p>
            <a:pPr marL="342900" indent="-342900">
              <a:buFont typeface="+mj-lt"/>
              <a:buAutoNum type="arabicPeriod"/>
            </a:pPr>
            <a:r>
              <a:rPr lang="en-US" sz="1600" dirty="0"/>
              <a:t>Compile and run code</a:t>
            </a:r>
          </a:p>
        </p:txBody>
      </p:sp>
    </p:spTree>
    <p:extLst>
      <p:ext uri="{BB962C8B-B14F-4D97-AF65-F5344CB8AC3E}">
        <p14:creationId xmlns:p14="http://schemas.microsoft.com/office/powerpoint/2010/main" val="975060355"/>
      </p:ext>
    </p:extLst>
  </p:cSld>
  <p:clrMapOvr>
    <a:masterClrMapping/>
  </p:clrMapOvr>
</p:sld>
</file>

<file path=ppt/theme/theme1.xml><?xml version="1.0" encoding="utf-8"?>
<a:theme xmlns:a="http://schemas.openxmlformats.org/drawingml/2006/main"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1018</TotalTime>
  <Words>490</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Regular</vt:lpstr>
      <vt:lpstr>Georgia</vt:lpstr>
      <vt:lpstr>System Font Regular</vt:lpstr>
      <vt:lpstr>Office Theme</vt:lpstr>
      <vt:lpstr>Presentation title</vt:lpstr>
      <vt:lpstr>Index</vt:lpstr>
      <vt:lpstr>Introduction</vt:lpstr>
      <vt:lpstr>Bill Of Materials</vt:lpstr>
      <vt:lpstr>Features and Specifications</vt:lpstr>
      <vt:lpstr>Design Process</vt:lpstr>
      <vt:lpstr>System Block Diagram</vt:lpstr>
      <vt:lpstr>Finite State Machine</vt:lpstr>
      <vt:lpstr>Instructions with  Chassis</vt:lpstr>
      <vt:lpstr>Test Plan – Most likely Issues</vt:lpstr>
      <vt:lpstr>Development Timeline</vt:lpstr>
    </vt:vector>
  </TitlesOfParts>
  <Manager/>
  <Company>University at Buffalo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PowerPoint Presentation</dc:title>
  <dc:subject/>
  <dc:creator>Division of University Communications</dc:creator>
  <cp:keywords/>
  <dc:description/>
  <cp:lastModifiedBy>Cristian Pompey</cp:lastModifiedBy>
  <cp:revision>80</cp:revision>
  <dcterms:created xsi:type="dcterms:W3CDTF">2019-04-04T19:20:28Z</dcterms:created>
  <dcterms:modified xsi:type="dcterms:W3CDTF">2022-12-10T03:54:51Z</dcterms:modified>
  <cp:category/>
</cp:coreProperties>
</file>