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b1151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desperte curiosidade, não fale muito de você</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qual a sua linha mestra? defina em até 10 palavras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acreditar que DiDi é uma solução efetiva para resolver a fraude de identidade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formatar mensagem por blocos de ideias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 name="Google Shape;82;g57b11513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conclua! usar técnica de revisão com reforço da linha mestra</a:t>
            </a:r>
            <a:endParaRPr/>
          </a:p>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7b03c1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7b03c1b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1 - Modelagem da pontuação DiDi</a:t>
            </a:r>
            <a:endParaRPr/>
          </a:p>
          <a:p>
            <a:pPr indent="0" lvl="0" marL="0" rtl="0" algn="l">
              <a:spcBef>
                <a:spcPts val="0"/>
              </a:spcBef>
              <a:spcAft>
                <a:spcPts val="0"/>
              </a:spcAft>
              <a:buClr>
                <a:schemeClr val="dk1"/>
              </a:buClr>
              <a:buSzPts val="1100"/>
              <a:buFont typeface="Arial"/>
              <a:buNone/>
            </a:pPr>
            <a:r>
              <a:rPr lang="pt-BR"/>
              <a:t>2 - Identificação de fraude por inteligência artificial</a:t>
            </a:r>
            <a:endParaRPr/>
          </a:p>
          <a:p>
            <a:pPr indent="0" lvl="0" marL="0" rtl="0" algn="l">
              <a:spcBef>
                <a:spcPts val="0"/>
              </a:spcBef>
              <a:spcAft>
                <a:spcPts val="0"/>
              </a:spcAft>
              <a:buClr>
                <a:schemeClr val="dk1"/>
              </a:buClr>
              <a:buSzPts val="1100"/>
              <a:buFont typeface="Arial"/>
              <a:buNone/>
            </a:pPr>
            <a:r>
              <a:rPr lang="pt-BR"/>
              <a:t>3 - Atrair investidores e parceiros</a:t>
            </a:r>
            <a:endParaRPr/>
          </a:p>
          <a:p>
            <a:pPr indent="0" lvl="0" marL="0" rtl="0" algn="l">
              <a:spcBef>
                <a:spcPts val="0"/>
              </a:spcBef>
              <a:spcAft>
                <a:spcPts val="0"/>
              </a:spcAft>
              <a:buClr>
                <a:schemeClr val="dk1"/>
              </a:buClr>
              <a:buSzPts val="1100"/>
              <a:buFont typeface="Arial"/>
              <a:buNone/>
            </a:pPr>
            <a:r>
              <a:rPr lang="pt-BR"/>
              <a:t>4 - Armazenamento IFPS</a:t>
            </a:r>
            <a:endParaRPr/>
          </a:p>
          <a:p>
            <a:pPr indent="0" lvl="0" marL="0" rtl="0" algn="l">
              <a:spcBef>
                <a:spcPts val="0"/>
              </a:spcBef>
              <a:spcAft>
                <a:spcPts val="0"/>
              </a:spcAft>
              <a:buClr>
                <a:schemeClr val="dk1"/>
              </a:buClr>
              <a:buSzPts val="1100"/>
              <a:buFont typeface="Arial"/>
              <a:buNone/>
            </a:pPr>
            <a:r>
              <a:rPr lang="pt-BR"/>
              <a:t>5 - Formação marketplace</a:t>
            </a:r>
            <a:endParaRPr/>
          </a:p>
          <a:p>
            <a:pPr indent="0" lvl="0" marL="0" rtl="0" algn="l">
              <a:spcBef>
                <a:spcPts val="0"/>
              </a:spcBef>
              <a:spcAft>
                <a:spcPts val="0"/>
              </a:spcAft>
              <a:buNone/>
            </a:pPr>
            <a:r>
              <a:rPr lang="pt-BR"/>
              <a:t>6 - Integração com aplicativos globais</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is"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hyperlink" Target="http://www.youtube.com/watch?v=3IAU9D7bxaE" TargetMode="External"/><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jp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2A39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85" name="Google Shape;85;p13"/>
          <p:cNvPicPr preferRelativeResize="0"/>
          <p:nvPr/>
        </p:nvPicPr>
        <p:blipFill>
          <a:blip r:embed="rId3">
            <a:alphaModFix/>
          </a:blip>
          <a:stretch>
            <a:fillRect/>
          </a:stretch>
        </p:blipFill>
        <p:spPr>
          <a:xfrm>
            <a:off x="3079550" y="-3225"/>
            <a:ext cx="5872119"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201" name="Shape 201"/>
        <p:cNvGrpSpPr/>
        <p:nvPr/>
      </p:nvGrpSpPr>
      <p:grpSpPr>
        <a:xfrm>
          <a:off x="0" y="0"/>
          <a:ext cx="0" cy="0"/>
          <a:chOff x="0" y="0"/>
          <a:chExt cx="0" cy="0"/>
        </a:xfrm>
      </p:grpSpPr>
      <p:sp>
        <p:nvSpPr>
          <p:cNvPr id="202" name="Google Shape;202;p22"/>
          <p:cNvSpPr/>
          <p:nvPr/>
        </p:nvSpPr>
        <p:spPr>
          <a:xfrm>
            <a:off x="5020574" y="887084"/>
            <a:ext cx="2127848" cy="2142225"/>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3" name="Google Shape;203;p22"/>
          <p:cNvPicPr preferRelativeResize="0"/>
          <p:nvPr/>
        </p:nvPicPr>
        <p:blipFill rotWithShape="1">
          <a:blip r:embed="rId3">
            <a:alphaModFix/>
          </a:blip>
          <a:srcRect b="0" l="0" r="0" t="0"/>
          <a:stretch/>
        </p:blipFill>
        <p:spPr>
          <a:xfrm>
            <a:off x="5508264" y="1371601"/>
            <a:ext cx="1175474" cy="1175474"/>
          </a:xfrm>
          <a:prstGeom prst="rect">
            <a:avLst/>
          </a:prstGeom>
          <a:noFill/>
          <a:ln>
            <a:noFill/>
          </a:ln>
        </p:spPr>
      </p:pic>
      <p:sp>
        <p:nvSpPr>
          <p:cNvPr id="204" name="Google Shape;204;p22"/>
          <p:cNvSpPr txBox="1"/>
          <p:nvPr/>
        </p:nvSpPr>
        <p:spPr>
          <a:xfrm>
            <a:off x="1848465" y="2551099"/>
            <a:ext cx="8495070" cy="17844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lang="pt-BR" sz="6000">
                <a:solidFill>
                  <a:srgbClr val="FFFFFF"/>
                </a:solidFill>
                <a:latin typeface="Calibri"/>
                <a:ea typeface="Calibri"/>
                <a:cs typeface="Calibri"/>
                <a:sym typeface="Calibri"/>
              </a:rPr>
              <a:t>Bora fazer um DiDi?</a:t>
            </a:r>
            <a:endParaRPr sz="1800">
              <a:solidFill>
                <a:schemeClr val="dk1"/>
              </a:solidFill>
              <a:latin typeface="Calibri"/>
              <a:ea typeface="Calibri"/>
              <a:cs typeface="Calibri"/>
              <a:sym typeface="Calibri"/>
            </a:endParaRPr>
          </a:p>
        </p:txBody>
      </p:sp>
      <p:sp>
        <p:nvSpPr>
          <p:cNvPr id="205" name="Google Shape;205;p22"/>
          <p:cNvSpPr txBox="1"/>
          <p:nvPr/>
        </p:nvSpPr>
        <p:spPr>
          <a:xfrm>
            <a:off x="1848464" y="3298721"/>
            <a:ext cx="8495070" cy="17844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lang="pt-BR" sz="6000">
                <a:solidFill>
                  <a:srgbClr val="FFFFFF"/>
                </a:solidFill>
                <a:latin typeface="Calibri"/>
                <a:ea typeface="Calibri"/>
                <a:cs typeface="Calibri"/>
                <a:sym typeface="Calibri"/>
              </a:rPr>
              <a:t>Obrigada!</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89" name="Shape 89"/>
        <p:cNvGrpSpPr/>
        <p:nvPr/>
      </p:nvGrpSpPr>
      <p:grpSpPr>
        <a:xfrm>
          <a:off x="0" y="0"/>
          <a:ext cx="0" cy="0"/>
          <a:chOff x="0" y="0"/>
          <a:chExt cx="0" cy="0"/>
        </a:xfrm>
      </p:grpSpPr>
      <p:sp>
        <p:nvSpPr>
          <p:cNvPr id="90" name="Google Shape;90;p14"/>
          <p:cNvSpPr/>
          <p:nvPr/>
        </p:nvSpPr>
        <p:spPr>
          <a:xfrm flipH="1" rot="10200000">
            <a:off x="-1691230" y="2176450"/>
            <a:ext cx="15081849" cy="3694981"/>
          </a:xfrm>
          <a:prstGeom prst="cloudCallout">
            <a:avLst>
              <a:gd fmla="val -20833" name="adj1"/>
              <a:gd fmla="val 62500"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4"/>
          <p:cNvSpPr/>
          <p:nvPr/>
        </p:nvSpPr>
        <p:spPr>
          <a:xfrm>
            <a:off x="1977" y="-5212"/>
            <a:ext cx="12192000" cy="3882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4"/>
          <p:cNvSpPr/>
          <p:nvPr/>
        </p:nvSpPr>
        <p:spPr>
          <a:xfrm rot="-1020000">
            <a:off x="8595125" y="5364578"/>
            <a:ext cx="718867" cy="445698"/>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4"/>
          <p:cNvSpPr/>
          <p:nvPr/>
        </p:nvSpPr>
        <p:spPr>
          <a:xfrm rot="-1380000">
            <a:off x="9306216" y="5751974"/>
            <a:ext cx="244415" cy="201284"/>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 name="Google Shape;94;p14"/>
          <p:cNvPicPr preferRelativeResize="0"/>
          <p:nvPr/>
        </p:nvPicPr>
        <p:blipFill rotWithShape="1">
          <a:blip r:embed="rId3">
            <a:alphaModFix/>
          </a:blip>
          <a:srcRect b="0" l="0" r="0" t="0"/>
          <a:stretch/>
        </p:blipFill>
        <p:spPr>
          <a:xfrm>
            <a:off x="9730776" y="5856079"/>
            <a:ext cx="853655" cy="853655"/>
          </a:xfrm>
          <a:prstGeom prst="rect">
            <a:avLst/>
          </a:prstGeom>
          <a:noFill/>
          <a:ln>
            <a:noFill/>
          </a:ln>
        </p:spPr>
      </p:pic>
      <p:sp>
        <p:nvSpPr>
          <p:cNvPr id="95" name="Google Shape;95;p14"/>
          <p:cNvSpPr txBox="1"/>
          <p:nvPr/>
        </p:nvSpPr>
        <p:spPr>
          <a:xfrm>
            <a:off x="2190390" y="1291805"/>
            <a:ext cx="78039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2A3990"/>
                </a:solidFill>
                <a:latin typeface="Calibri"/>
                <a:ea typeface="Calibri"/>
                <a:cs typeface="Calibri"/>
                <a:sym typeface="Calibri"/>
              </a:rPr>
              <a:t>Verificação de identidade centralizada</a:t>
            </a:r>
            <a:endParaRPr b="1" sz="3000">
              <a:solidFill>
                <a:srgbClr val="2A3990"/>
              </a:solidFill>
              <a:latin typeface="Calibri"/>
              <a:ea typeface="Calibri"/>
              <a:cs typeface="Calibri"/>
              <a:sym typeface="Calibri"/>
            </a:endParaRPr>
          </a:p>
          <a:p>
            <a:pPr indent="0" lvl="0" marL="0" marR="0" rtl="0" algn="l">
              <a:spcBef>
                <a:spcPts val="0"/>
              </a:spcBef>
              <a:spcAft>
                <a:spcPts val="0"/>
              </a:spcAft>
              <a:buNone/>
            </a:pPr>
            <a:r>
              <a:rPr b="1" lang="pt-BR" sz="3000">
                <a:solidFill>
                  <a:srgbClr val="3F3F3F"/>
                </a:solidFill>
                <a:latin typeface="Calibri"/>
                <a:ea typeface="Calibri"/>
                <a:cs typeface="Calibri"/>
                <a:sym typeface="Calibri"/>
              </a:rPr>
              <a:t>Mas…</a:t>
            </a:r>
            <a:r>
              <a:rPr b="1" lang="pt-BR" sz="3000">
                <a:solidFill>
                  <a:srgbClr val="D23369"/>
                </a:solidFill>
                <a:latin typeface="Calibri"/>
                <a:ea typeface="Calibri"/>
                <a:cs typeface="Calibri"/>
                <a:sym typeface="Calibri"/>
              </a:rPr>
              <a:t> </a:t>
            </a:r>
            <a:r>
              <a:rPr b="1" lang="pt-BR" sz="3000">
                <a:solidFill>
                  <a:srgbClr val="D23369"/>
                </a:solidFill>
                <a:latin typeface="Calibri"/>
                <a:ea typeface="Calibri"/>
                <a:cs typeface="Calibri"/>
                <a:sym typeface="Calibri"/>
              </a:rPr>
              <a:t>A cada 20 segundos,</a:t>
            </a:r>
            <a:endParaRPr sz="3000">
              <a:solidFill>
                <a:srgbClr val="D23369"/>
              </a:solidFill>
              <a:latin typeface="Calibri"/>
              <a:ea typeface="Calibri"/>
              <a:cs typeface="Calibri"/>
              <a:sym typeface="Calibri"/>
            </a:endParaRPr>
          </a:p>
          <a:p>
            <a:pPr indent="0" lvl="0" marL="0" marR="0" rtl="0" algn="l">
              <a:spcBef>
                <a:spcPts val="0"/>
              </a:spcBef>
              <a:spcAft>
                <a:spcPts val="0"/>
              </a:spcAft>
              <a:buNone/>
            </a:pPr>
            <a:r>
              <a:rPr lang="pt-BR" sz="3000">
                <a:solidFill>
                  <a:schemeClr val="dk1"/>
                </a:solidFill>
                <a:latin typeface="Calibri"/>
                <a:ea typeface="Calibri"/>
                <a:cs typeface="Calibri"/>
                <a:sym typeface="Calibri"/>
              </a:rPr>
              <a:t>um brasileiro é vítima de fraude de identidade.</a:t>
            </a:r>
            <a:endParaRPr sz="3000">
              <a:solidFill>
                <a:schemeClr val="dk1"/>
              </a:solidFill>
              <a:latin typeface="Calibri"/>
              <a:ea typeface="Calibri"/>
              <a:cs typeface="Calibri"/>
              <a:sym typeface="Calibri"/>
            </a:endParaRPr>
          </a:p>
        </p:txBody>
      </p:sp>
      <p:sp>
        <p:nvSpPr>
          <p:cNvPr id="96" name="Google Shape;96;p14"/>
          <p:cNvSpPr txBox="1"/>
          <p:nvPr/>
        </p:nvSpPr>
        <p:spPr>
          <a:xfrm>
            <a:off x="2669750" y="3134400"/>
            <a:ext cx="6910500" cy="2029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pt-BR" sz="3000">
                <a:solidFill>
                  <a:srgbClr val="2A3990"/>
                </a:solidFill>
                <a:latin typeface="Calibri"/>
                <a:ea typeface="Calibri"/>
                <a:cs typeface="Calibri"/>
                <a:sym typeface="Calibri"/>
              </a:rPr>
              <a:t>Armazenamento de dados centralizado</a:t>
            </a:r>
            <a:endParaRPr b="1" sz="3000">
              <a:solidFill>
                <a:srgbClr val="2A3990"/>
              </a:solidFill>
              <a:latin typeface="Calibri"/>
              <a:ea typeface="Calibri"/>
              <a:cs typeface="Calibri"/>
              <a:sym typeface="Calibri"/>
            </a:endParaRPr>
          </a:p>
          <a:p>
            <a:pPr indent="0" lvl="0" marL="0" marR="0" rtl="0" algn="r">
              <a:spcBef>
                <a:spcPts val="0"/>
              </a:spcBef>
              <a:spcAft>
                <a:spcPts val="0"/>
              </a:spcAft>
              <a:buNone/>
            </a:pPr>
            <a:r>
              <a:rPr b="1" lang="pt-BR" sz="3000">
                <a:solidFill>
                  <a:schemeClr val="dk1"/>
                </a:solidFill>
                <a:latin typeface="Calibri"/>
                <a:ea typeface="Calibri"/>
                <a:cs typeface="Calibri"/>
                <a:sym typeface="Calibri"/>
              </a:rPr>
              <a:t>Mas…</a:t>
            </a:r>
            <a:r>
              <a:rPr lang="pt-BR" sz="3000">
                <a:solidFill>
                  <a:schemeClr val="dk1"/>
                </a:solidFill>
                <a:latin typeface="Calibri"/>
                <a:ea typeface="Calibri"/>
                <a:cs typeface="Calibri"/>
                <a:sym typeface="Calibri"/>
              </a:rPr>
              <a:t> O prejuízo com fraudes de</a:t>
            </a:r>
            <a:r>
              <a:rPr lang="pt-BR" sz="3000">
                <a:solidFill>
                  <a:srgbClr val="FFC000"/>
                </a:solidFill>
                <a:latin typeface="Calibri"/>
                <a:ea typeface="Calibri"/>
                <a:cs typeface="Calibri"/>
                <a:sym typeface="Calibri"/>
              </a:rPr>
              <a:t> </a:t>
            </a:r>
            <a:endParaRPr sz="3000">
              <a:solidFill>
                <a:srgbClr val="FFC000"/>
              </a:solidFill>
              <a:latin typeface="Calibri"/>
              <a:ea typeface="Calibri"/>
              <a:cs typeface="Calibri"/>
              <a:sym typeface="Calibri"/>
            </a:endParaRPr>
          </a:p>
          <a:p>
            <a:pPr indent="0" lvl="0" marL="0" marR="0" rtl="0" algn="r">
              <a:spcBef>
                <a:spcPts val="0"/>
              </a:spcBef>
              <a:spcAft>
                <a:spcPts val="0"/>
              </a:spcAft>
              <a:buNone/>
            </a:pPr>
            <a:r>
              <a:rPr b="1" lang="pt-BR" sz="3000">
                <a:solidFill>
                  <a:srgbClr val="D23369"/>
                </a:solidFill>
                <a:latin typeface="Calibri"/>
                <a:ea typeface="Calibri"/>
                <a:cs typeface="Calibri"/>
                <a:sym typeface="Calibri"/>
              </a:rPr>
              <a:t>US$ 8 bilhões </a:t>
            </a:r>
            <a:r>
              <a:rPr lang="pt-BR" sz="3000">
                <a:solidFill>
                  <a:schemeClr val="dk1"/>
                </a:solidFill>
                <a:latin typeface="Calibri"/>
                <a:ea typeface="Calibri"/>
                <a:cs typeface="Calibri"/>
                <a:sym typeface="Calibri"/>
              </a:rPr>
              <a:t>em 2018 em todo mundo.</a:t>
            </a:r>
            <a:endParaRPr sz="3000">
              <a:solidFill>
                <a:schemeClr val="dk1"/>
              </a:solidFill>
              <a:latin typeface="Calibri"/>
              <a:ea typeface="Calibri"/>
              <a:cs typeface="Calibri"/>
              <a:sym typeface="Calibri"/>
            </a:endParaRPr>
          </a:p>
        </p:txBody>
      </p:sp>
      <p:pic>
        <p:nvPicPr>
          <p:cNvPr descr="Uma imagem contendo gráficos vetoriais&#10;&#10;Descrição gerada com muito alta confiança" id="97" name="Google Shape;97;p14"/>
          <p:cNvPicPr preferRelativeResize="0"/>
          <p:nvPr/>
        </p:nvPicPr>
        <p:blipFill rotWithShape="1">
          <a:blip r:embed="rId4">
            <a:alphaModFix/>
          </a:blip>
          <a:srcRect b="0" l="0" r="0" t="0"/>
          <a:stretch/>
        </p:blipFill>
        <p:spPr>
          <a:xfrm>
            <a:off x="764876" y="1138686"/>
            <a:ext cx="1417608" cy="1403231"/>
          </a:xfrm>
          <a:prstGeom prst="rect">
            <a:avLst/>
          </a:prstGeom>
          <a:noFill/>
          <a:ln>
            <a:noFill/>
          </a:ln>
        </p:spPr>
      </p:pic>
      <p:pic>
        <p:nvPicPr>
          <p:cNvPr id="98" name="Google Shape;98;p14"/>
          <p:cNvPicPr preferRelativeResize="0"/>
          <p:nvPr/>
        </p:nvPicPr>
        <p:blipFill rotWithShape="1">
          <a:blip r:embed="rId5">
            <a:alphaModFix/>
          </a:blip>
          <a:srcRect b="0" l="0" r="0" t="0"/>
          <a:stretch/>
        </p:blipFill>
        <p:spPr>
          <a:xfrm>
            <a:off x="9580246" y="3069474"/>
            <a:ext cx="1417607" cy="1403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102" name="Shape 102"/>
        <p:cNvGrpSpPr/>
        <p:nvPr/>
      </p:nvGrpSpPr>
      <p:grpSpPr>
        <a:xfrm>
          <a:off x="0" y="0"/>
          <a:ext cx="0" cy="0"/>
          <a:chOff x="0" y="0"/>
          <a:chExt cx="0" cy="0"/>
        </a:xfrm>
      </p:grpSpPr>
      <p:sp>
        <p:nvSpPr>
          <p:cNvPr id="103" name="Google Shape;103;p15"/>
          <p:cNvSpPr/>
          <p:nvPr/>
        </p:nvSpPr>
        <p:spPr>
          <a:xfrm>
            <a:off x="-4267199" y="-4029973"/>
            <a:ext cx="11933204" cy="10639242"/>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b="0" l="0" r="0" t="0"/>
          <a:stretch/>
        </p:blipFill>
        <p:spPr>
          <a:xfrm>
            <a:off x="1104361" y="694606"/>
            <a:ext cx="1184334" cy="1169957"/>
          </a:xfrm>
          <a:prstGeom prst="rect">
            <a:avLst/>
          </a:prstGeom>
          <a:noFill/>
          <a:ln>
            <a:noFill/>
          </a:ln>
        </p:spPr>
      </p:pic>
      <p:sp>
        <p:nvSpPr>
          <p:cNvPr id="105" name="Google Shape;105;p15"/>
          <p:cNvSpPr txBox="1"/>
          <p:nvPr/>
        </p:nvSpPr>
        <p:spPr>
          <a:xfrm flipH="1">
            <a:off x="2625349" y="932918"/>
            <a:ext cx="95724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600">
                <a:solidFill>
                  <a:srgbClr val="D23369"/>
                </a:solidFill>
                <a:latin typeface="Calibri"/>
                <a:ea typeface="Calibri"/>
                <a:cs typeface="Calibri"/>
                <a:sym typeface="Calibri"/>
              </a:rPr>
              <a:t>Prazer,</a:t>
            </a:r>
            <a:r>
              <a:rPr b="1" lang="pt-BR" sz="3600">
                <a:solidFill>
                  <a:srgbClr val="D23369"/>
                </a:solidFill>
                <a:latin typeface="Calibri"/>
                <a:ea typeface="Calibri"/>
                <a:cs typeface="Calibri"/>
                <a:sym typeface="Calibri"/>
              </a:rPr>
              <a:t> DiDi</a:t>
            </a:r>
            <a:endParaRPr sz="3600">
              <a:solidFill>
                <a:srgbClr val="D23369"/>
              </a:solidFill>
              <a:latin typeface="Calibri"/>
              <a:ea typeface="Calibri"/>
              <a:cs typeface="Calibri"/>
              <a:sym typeface="Calibri"/>
            </a:endParaRPr>
          </a:p>
        </p:txBody>
      </p:sp>
      <p:sp>
        <p:nvSpPr>
          <p:cNvPr id="106" name="Google Shape;106;p15"/>
          <p:cNvSpPr txBox="1"/>
          <p:nvPr/>
        </p:nvSpPr>
        <p:spPr>
          <a:xfrm>
            <a:off x="191750" y="2469500"/>
            <a:ext cx="67995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434343"/>
              </a:buClr>
              <a:buSzPts val="2400"/>
              <a:buFont typeface="Roboto"/>
              <a:buChar char="●"/>
            </a:pPr>
            <a:r>
              <a:rPr lang="pt-BR" sz="2400">
                <a:solidFill>
                  <a:srgbClr val="434343"/>
                </a:solidFill>
                <a:latin typeface="Roboto"/>
                <a:ea typeface="Roboto"/>
                <a:cs typeface="Roboto"/>
                <a:sym typeface="Roboto"/>
              </a:rPr>
              <a:t>Identidade descentralizada auto-soberana</a:t>
            </a:r>
            <a:endParaRPr sz="2400">
              <a:solidFill>
                <a:srgbClr val="434343"/>
              </a:solidFill>
              <a:latin typeface="Roboto"/>
              <a:ea typeface="Roboto"/>
              <a:cs typeface="Roboto"/>
              <a:sym typeface="Roboto"/>
            </a:endParaRPr>
          </a:p>
          <a:p>
            <a:pPr indent="-381000" lvl="0" marL="457200" rtl="0" algn="l">
              <a:lnSpc>
                <a:spcPct val="150000"/>
              </a:lnSpc>
              <a:spcBef>
                <a:spcPts val="0"/>
              </a:spcBef>
              <a:spcAft>
                <a:spcPts val="0"/>
              </a:spcAft>
              <a:buClr>
                <a:srgbClr val="434343"/>
              </a:buClr>
              <a:buSzPts val="2400"/>
              <a:buFont typeface="Roboto"/>
              <a:buChar char="●"/>
            </a:pPr>
            <a:r>
              <a:rPr lang="pt-BR" sz="2400">
                <a:solidFill>
                  <a:srgbClr val="434343"/>
                </a:solidFill>
                <a:latin typeface="Roboto"/>
                <a:ea typeface="Roboto"/>
                <a:cs typeface="Roboto"/>
                <a:sym typeface="Roboto"/>
              </a:rPr>
              <a:t>Pontuação da qualidade da identidade</a:t>
            </a:r>
            <a:endParaRPr sz="2400">
              <a:solidFill>
                <a:srgbClr val="434343"/>
              </a:solidFill>
              <a:latin typeface="Roboto"/>
              <a:ea typeface="Roboto"/>
              <a:cs typeface="Roboto"/>
              <a:sym typeface="Roboto"/>
            </a:endParaRPr>
          </a:p>
          <a:p>
            <a:pPr indent="-381000" lvl="0" marL="457200" rtl="0" algn="l">
              <a:lnSpc>
                <a:spcPct val="150000"/>
              </a:lnSpc>
              <a:spcBef>
                <a:spcPts val="0"/>
              </a:spcBef>
              <a:spcAft>
                <a:spcPts val="0"/>
              </a:spcAft>
              <a:buClr>
                <a:srgbClr val="434343"/>
              </a:buClr>
              <a:buSzPts val="2400"/>
              <a:buFont typeface="Roboto"/>
              <a:buChar char="●"/>
            </a:pPr>
            <a:r>
              <a:rPr lang="pt-BR" sz="2400">
                <a:solidFill>
                  <a:srgbClr val="434343"/>
                </a:solidFill>
                <a:latin typeface="Roboto"/>
                <a:ea typeface="Roboto"/>
                <a:cs typeface="Roboto"/>
                <a:sym typeface="Roboto"/>
              </a:rPr>
              <a:t>Marketplace de lojas</a:t>
            </a:r>
            <a:endParaRPr sz="2400">
              <a:solidFill>
                <a:srgbClr val="434343"/>
              </a:solidFill>
              <a:latin typeface="Roboto"/>
              <a:ea typeface="Roboto"/>
              <a:cs typeface="Roboto"/>
              <a:sym typeface="Roboto"/>
            </a:endParaRPr>
          </a:p>
        </p:txBody>
      </p:sp>
      <p:pic>
        <p:nvPicPr>
          <p:cNvPr id="107" name="Google Shape;107;p15"/>
          <p:cNvPicPr preferRelativeResize="0"/>
          <p:nvPr/>
        </p:nvPicPr>
        <p:blipFill>
          <a:blip r:embed="rId4">
            <a:alphaModFix/>
          </a:blip>
          <a:stretch>
            <a:fillRect/>
          </a:stretch>
        </p:blipFill>
        <p:spPr>
          <a:xfrm>
            <a:off x="7763325" y="0"/>
            <a:ext cx="3854721"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Uma imagem contendo edifício&#10;&#10;Descrição gerada com alta confiança" id="112" name="Google Shape;112;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16"/>
          <p:cNvSpPr txBox="1"/>
          <p:nvPr/>
        </p:nvSpPr>
        <p:spPr>
          <a:xfrm>
            <a:off x="569351" y="425575"/>
            <a:ext cx="8854500" cy="8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800">
                <a:solidFill>
                  <a:schemeClr val="lt1"/>
                </a:solidFill>
                <a:latin typeface="Roboto"/>
                <a:ea typeface="Roboto"/>
                <a:cs typeface="Roboto"/>
                <a:sym typeface="Roboto"/>
              </a:rPr>
              <a:t>Sábado a noite...</a:t>
            </a:r>
            <a:endParaRPr b="1" sz="4800">
              <a:solidFill>
                <a:schemeClr val="lt1"/>
              </a:solidFill>
              <a:latin typeface="Roboto"/>
              <a:ea typeface="Roboto"/>
              <a:cs typeface="Roboto"/>
              <a:sym typeface="Roboto"/>
            </a:endParaRPr>
          </a:p>
        </p:txBody>
      </p:sp>
      <p:pic>
        <p:nvPicPr>
          <p:cNvPr descr="Copy of Click to edit--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114" name="Google Shape;114;p16" title="Copy of hackmasters animação utilização do app">
            <a:hlinkClick r:id="rId4"/>
          </p:cNvPr>
          <p:cNvPicPr preferRelativeResize="0"/>
          <p:nvPr/>
        </p:nvPicPr>
        <p:blipFill>
          <a:blip r:embed="rId5">
            <a:alphaModFix/>
          </a:blip>
          <a:stretch>
            <a:fillRect/>
          </a:stretch>
        </p:blipFill>
        <p:spPr>
          <a:xfrm>
            <a:off x="2905800" y="1514575"/>
            <a:ext cx="6758050" cy="506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nvSpPr>
        <p:spPr>
          <a:xfrm flipH="1">
            <a:off x="842550" y="908474"/>
            <a:ext cx="9572400" cy="94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600">
                <a:solidFill>
                  <a:srgbClr val="D23369"/>
                </a:solidFill>
                <a:latin typeface="Roboto"/>
                <a:ea typeface="Roboto"/>
                <a:cs typeface="Roboto"/>
                <a:sym typeface="Roboto"/>
              </a:rPr>
              <a:t>Diferenciais</a:t>
            </a:r>
            <a:endParaRPr sz="3600">
              <a:solidFill>
                <a:srgbClr val="D23369"/>
              </a:solidFill>
              <a:latin typeface="Roboto"/>
              <a:ea typeface="Roboto"/>
              <a:cs typeface="Roboto"/>
              <a:sym typeface="Roboto"/>
            </a:endParaRPr>
          </a:p>
        </p:txBody>
      </p:sp>
      <p:sp>
        <p:nvSpPr>
          <p:cNvPr id="120" name="Google Shape;120;p17"/>
          <p:cNvSpPr txBox="1"/>
          <p:nvPr/>
        </p:nvSpPr>
        <p:spPr>
          <a:xfrm>
            <a:off x="842513" y="2078966"/>
            <a:ext cx="6883878" cy="360098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000"/>
              <a:buFont typeface="Arial"/>
              <a:buChar char="•"/>
            </a:pPr>
            <a:r>
              <a:rPr lang="pt-BR" sz="3000">
                <a:solidFill>
                  <a:schemeClr val="dk1"/>
                </a:solidFill>
                <a:latin typeface="Calibri"/>
                <a:ea typeface="Calibri"/>
                <a:cs typeface="Calibri"/>
                <a:sym typeface="Calibri"/>
              </a:rPr>
              <a:t>Marketplace de aplicativos</a:t>
            </a:r>
            <a:endParaRPr sz="3000">
              <a:solidFill>
                <a:schemeClr val="dk1"/>
              </a:solidFill>
              <a:latin typeface="Calibri"/>
              <a:ea typeface="Calibri"/>
              <a:cs typeface="Calibri"/>
              <a:sym typeface="Calibri"/>
            </a:endParaRPr>
          </a:p>
          <a:p>
            <a:pPr indent="-95250" lvl="0" marL="285750" marR="0" rtl="0" algn="l">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a:p>
            <a:pPr indent="-95250" lvl="0" marL="285750" marR="0" rtl="0" algn="l">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3000"/>
              <a:buFont typeface="Arial"/>
              <a:buChar char="•"/>
            </a:pPr>
            <a:r>
              <a:rPr lang="pt-BR" sz="3000">
                <a:solidFill>
                  <a:schemeClr val="dk1"/>
                </a:solidFill>
                <a:latin typeface="Calibri"/>
                <a:ea typeface="Calibri"/>
                <a:cs typeface="Calibri"/>
                <a:sym typeface="Calibri"/>
              </a:rPr>
              <a:t>Infraestrutura distribuída</a:t>
            </a:r>
            <a:endParaRPr sz="3000">
              <a:solidFill>
                <a:schemeClr val="dk1"/>
              </a:solidFill>
              <a:latin typeface="Calibri"/>
              <a:ea typeface="Calibri"/>
              <a:cs typeface="Calibri"/>
              <a:sym typeface="Calibri"/>
            </a:endParaRPr>
          </a:p>
          <a:p>
            <a:pPr indent="-95250" lvl="0" marL="285750" marR="0" rtl="0" algn="l">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a:p>
            <a:pPr indent="-95250" lvl="0" marL="285750" marR="0" rtl="0" algn="l">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3000"/>
              <a:buFont typeface="Arial"/>
              <a:buChar char="•"/>
            </a:pPr>
            <a:r>
              <a:rPr lang="pt-BR" sz="3000">
                <a:solidFill>
                  <a:schemeClr val="dk1"/>
                </a:solidFill>
                <a:latin typeface="Calibri"/>
                <a:ea typeface="Calibri"/>
                <a:cs typeface="Calibri"/>
                <a:sym typeface="Calibri"/>
              </a:rPr>
              <a:t>Dados protegidos e descentralizados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7"/>
          <p:cNvSpPr/>
          <p:nvPr/>
        </p:nvSpPr>
        <p:spPr>
          <a:xfrm>
            <a:off x="6084498" y="1419045"/>
            <a:ext cx="1624640" cy="1495244"/>
          </a:xfrm>
          <a:prstGeom prst="ellipse">
            <a:avLst/>
          </a:prstGeom>
          <a:noFill/>
          <a:ln cap="flat" cmpd="sng" w="28575">
            <a:solidFill>
              <a:srgbClr val="D233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
        <p:nvSpPr>
          <p:cNvPr id="122" name="Google Shape;122;p17"/>
          <p:cNvSpPr/>
          <p:nvPr/>
        </p:nvSpPr>
        <p:spPr>
          <a:xfrm>
            <a:off x="5480649" y="2914289"/>
            <a:ext cx="1624640" cy="1495244"/>
          </a:xfrm>
          <a:prstGeom prst="ellipse">
            <a:avLst/>
          </a:prstGeom>
          <a:noFill/>
          <a:ln cap="flat" cmpd="sng" w="28575">
            <a:solidFill>
              <a:srgbClr val="D233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7"/>
          <p:cNvSpPr/>
          <p:nvPr/>
        </p:nvSpPr>
        <p:spPr>
          <a:xfrm>
            <a:off x="7263442" y="3733799"/>
            <a:ext cx="2199734" cy="2113470"/>
          </a:xfrm>
          <a:prstGeom prst="ellipse">
            <a:avLst/>
          </a:prstGeom>
          <a:noFill/>
          <a:ln cap="flat" cmpd="sng" w="28575">
            <a:solidFill>
              <a:srgbClr val="D233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Uma imagem contendo objeto&#10;&#10;Descrição gerada com alta confiança" id="124" name="Google Shape;124;p17"/>
          <p:cNvPicPr preferRelativeResize="0"/>
          <p:nvPr/>
        </p:nvPicPr>
        <p:blipFill rotWithShape="1">
          <a:blip r:embed="rId3">
            <a:alphaModFix/>
          </a:blip>
          <a:srcRect b="0" l="0" r="0" t="0"/>
          <a:stretch/>
        </p:blipFill>
        <p:spPr>
          <a:xfrm>
            <a:off x="6419042" y="1696079"/>
            <a:ext cx="935427" cy="949805"/>
          </a:xfrm>
          <a:prstGeom prst="rect">
            <a:avLst/>
          </a:prstGeom>
          <a:noFill/>
          <a:ln>
            <a:noFill/>
          </a:ln>
        </p:spPr>
      </p:pic>
      <p:pic>
        <p:nvPicPr>
          <p:cNvPr id="125" name="Google Shape;125;p17"/>
          <p:cNvPicPr preferRelativeResize="0"/>
          <p:nvPr/>
        </p:nvPicPr>
        <p:blipFill rotWithShape="1">
          <a:blip r:embed="rId4">
            <a:alphaModFix/>
          </a:blip>
          <a:srcRect b="0" l="0" r="0" t="0"/>
          <a:stretch/>
        </p:blipFill>
        <p:spPr>
          <a:xfrm>
            <a:off x="5786438" y="3176947"/>
            <a:ext cx="992938" cy="964183"/>
          </a:xfrm>
          <a:prstGeom prst="rect">
            <a:avLst/>
          </a:prstGeom>
          <a:noFill/>
          <a:ln>
            <a:noFill/>
          </a:ln>
        </p:spPr>
      </p:pic>
      <p:pic>
        <p:nvPicPr>
          <p:cNvPr descr="Uma imagem contendo machado&#10;&#10;Descrição gerada com muito alta confiança" id="126" name="Google Shape;126;p17"/>
          <p:cNvPicPr preferRelativeResize="0"/>
          <p:nvPr/>
        </p:nvPicPr>
        <p:blipFill rotWithShape="1">
          <a:blip r:embed="rId5">
            <a:alphaModFix/>
          </a:blip>
          <a:srcRect b="411" l="0" r="11518" t="1186"/>
          <a:stretch/>
        </p:blipFill>
        <p:spPr>
          <a:xfrm>
            <a:off x="7758022" y="4031613"/>
            <a:ext cx="1334551" cy="15189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130" name="Shape 130"/>
        <p:cNvGrpSpPr/>
        <p:nvPr/>
      </p:nvGrpSpPr>
      <p:grpSpPr>
        <a:xfrm>
          <a:off x="0" y="0"/>
          <a:ext cx="0" cy="0"/>
          <a:chOff x="0" y="0"/>
          <a:chExt cx="0" cy="0"/>
        </a:xfrm>
      </p:grpSpPr>
      <p:sp>
        <p:nvSpPr>
          <p:cNvPr id="131" name="Google Shape;131;p18"/>
          <p:cNvSpPr/>
          <p:nvPr/>
        </p:nvSpPr>
        <p:spPr>
          <a:xfrm flipH="1" rot="10200000">
            <a:off x="-1691230" y="2176450"/>
            <a:ext cx="15081849" cy="3694981"/>
          </a:xfrm>
          <a:prstGeom prst="cloudCallout">
            <a:avLst>
              <a:gd fmla="val -20833" name="adj1"/>
              <a:gd fmla="val 62500"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8"/>
          <p:cNvSpPr/>
          <p:nvPr/>
        </p:nvSpPr>
        <p:spPr>
          <a:xfrm>
            <a:off x="1977" y="-5212"/>
            <a:ext cx="12192000" cy="3882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8"/>
          <p:cNvSpPr/>
          <p:nvPr/>
        </p:nvSpPr>
        <p:spPr>
          <a:xfrm rot="-1020000">
            <a:off x="8595125" y="5364578"/>
            <a:ext cx="718867" cy="445698"/>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8"/>
          <p:cNvSpPr/>
          <p:nvPr/>
        </p:nvSpPr>
        <p:spPr>
          <a:xfrm rot="-1380000">
            <a:off x="9306216" y="5751974"/>
            <a:ext cx="244415" cy="201284"/>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5" name="Google Shape;135;p18"/>
          <p:cNvPicPr preferRelativeResize="0"/>
          <p:nvPr/>
        </p:nvPicPr>
        <p:blipFill rotWithShape="1">
          <a:blip r:embed="rId3">
            <a:alphaModFix/>
          </a:blip>
          <a:srcRect b="0" l="0" r="0" t="0"/>
          <a:stretch/>
        </p:blipFill>
        <p:spPr>
          <a:xfrm>
            <a:off x="9730776" y="5856078"/>
            <a:ext cx="853655" cy="853655"/>
          </a:xfrm>
          <a:prstGeom prst="rect">
            <a:avLst/>
          </a:prstGeom>
          <a:noFill/>
          <a:ln>
            <a:noFill/>
          </a:ln>
        </p:spPr>
      </p:pic>
      <p:sp>
        <p:nvSpPr>
          <p:cNvPr id="136" name="Google Shape;136;p18"/>
          <p:cNvSpPr txBox="1"/>
          <p:nvPr/>
        </p:nvSpPr>
        <p:spPr>
          <a:xfrm flipH="1">
            <a:off x="842556" y="597669"/>
            <a:ext cx="95724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600">
                <a:solidFill>
                  <a:srgbClr val="D23369"/>
                </a:solidFill>
                <a:latin typeface="Roboto"/>
                <a:ea typeface="Roboto"/>
                <a:cs typeface="Roboto"/>
                <a:sym typeface="Roboto"/>
              </a:rPr>
              <a:t>Arquitetura para Escala Global</a:t>
            </a:r>
            <a:endParaRPr sz="3600">
              <a:solidFill>
                <a:srgbClr val="D23369"/>
              </a:solidFill>
              <a:latin typeface="Roboto"/>
              <a:ea typeface="Roboto"/>
              <a:cs typeface="Roboto"/>
              <a:sym typeface="Roboto"/>
            </a:endParaRPr>
          </a:p>
        </p:txBody>
      </p:sp>
      <p:pic>
        <p:nvPicPr>
          <p:cNvPr id="137" name="Google Shape;137;p18"/>
          <p:cNvPicPr preferRelativeResize="0"/>
          <p:nvPr/>
        </p:nvPicPr>
        <p:blipFill rotWithShape="1">
          <a:blip r:embed="rId4">
            <a:alphaModFix/>
          </a:blip>
          <a:srcRect b="25709" l="0" r="0" t="27510"/>
          <a:stretch/>
        </p:blipFill>
        <p:spPr>
          <a:xfrm>
            <a:off x="4865050" y="2527363"/>
            <a:ext cx="3854863" cy="1803284"/>
          </a:xfrm>
          <a:prstGeom prst="rect">
            <a:avLst/>
          </a:prstGeom>
          <a:noFill/>
          <a:ln>
            <a:noFill/>
          </a:ln>
        </p:spPr>
      </p:pic>
      <p:pic>
        <p:nvPicPr>
          <p:cNvPr id="138" name="Google Shape;138;p18"/>
          <p:cNvPicPr preferRelativeResize="0"/>
          <p:nvPr/>
        </p:nvPicPr>
        <p:blipFill rotWithShape="1">
          <a:blip r:embed="rId5">
            <a:alphaModFix/>
          </a:blip>
          <a:srcRect b="0" l="0" r="0" t="0"/>
          <a:stretch/>
        </p:blipFill>
        <p:spPr>
          <a:xfrm>
            <a:off x="1121700" y="1818989"/>
            <a:ext cx="3326650" cy="1072686"/>
          </a:xfrm>
          <a:prstGeom prst="rect">
            <a:avLst/>
          </a:prstGeom>
          <a:noFill/>
          <a:ln>
            <a:noFill/>
          </a:ln>
        </p:spPr>
      </p:pic>
      <p:sp>
        <p:nvSpPr>
          <p:cNvPr id="139" name="Google Shape;139;p18"/>
          <p:cNvSpPr txBox="1"/>
          <p:nvPr/>
        </p:nvSpPr>
        <p:spPr>
          <a:xfrm>
            <a:off x="9305900" y="2367450"/>
            <a:ext cx="1703400" cy="89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800">
                <a:solidFill>
                  <a:srgbClr val="2A3990"/>
                </a:solidFill>
                <a:latin typeface="Roboto"/>
                <a:ea typeface="Roboto"/>
                <a:cs typeface="Roboto"/>
                <a:sym typeface="Roboto"/>
              </a:rPr>
              <a:t>LGDP</a:t>
            </a:r>
            <a:endParaRPr b="1" sz="4800">
              <a:solidFill>
                <a:srgbClr val="2A3990"/>
              </a:solidFill>
              <a:latin typeface="Roboto"/>
              <a:ea typeface="Roboto"/>
              <a:cs typeface="Roboto"/>
              <a:sym typeface="Roboto"/>
            </a:endParaRPr>
          </a:p>
        </p:txBody>
      </p:sp>
      <p:pic>
        <p:nvPicPr>
          <p:cNvPr id="140" name="Google Shape;140;p18"/>
          <p:cNvPicPr preferRelativeResize="0"/>
          <p:nvPr/>
        </p:nvPicPr>
        <p:blipFill rotWithShape="1">
          <a:blip r:embed="rId6">
            <a:alphaModFix/>
          </a:blip>
          <a:srcRect b="0" l="0" r="0" t="0"/>
          <a:stretch/>
        </p:blipFill>
        <p:spPr>
          <a:xfrm>
            <a:off x="1931054" y="4330659"/>
            <a:ext cx="2743201" cy="891654"/>
          </a:xfrm>
          <a:prstGeom prst="rect">
            <a:avLst/>
          </a:prstGeom>
          <a:noFill/>
          <a:ln>
            <a:noFill/>
          </a:ln>
        </p:spPr>
      </p:pic>
      <p:pic>
        <p:nvPicPr>
          <p:cNvPr id="141" name="Google Shape;141;p18"/>
          <p:cNvPicPr preferRelativeResize="0"/>
          <p:nvPr/>
        </p:nvPicPr>
        <p:blipFill rotWithShape="1">
          <a:blip r:embed="rId7">
            <a:alphaModFix/>
          </a:blip>
          <a:srcRect b="0" l="0" r="0" t="0"/>
          <a:stretch/>
        </p:blipFill>
        <p:spPr>
          <a:xfrm>
            <a:off x="5600874" y="1425116"/>
            <a:ext cx="2743201" cy="835029"/>
          </a:xfrm>
          <a:prstGeom prst="rect">
            <a:avLst/>
          </a:prstGeom>
          <a:noFill/>
          <a:ln>
            <a:noFill/>
          </a:ln>
        </p:spPr>
      </p:pic>
      <p:sp>
        <p:nvSpPr>
          <p:cNvPr id="142" name="Google Shape;142;p18"/>
          <p:cNvSpPr txBox="1"/>
          <p:nvPr/>
        </p:nvSpPr>
        <p:spPr>
          <a:xfrm>
            <a:off x="6652925" y="4354125"/>
            <a:ext cx="2067000" cy="89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800">
                <a:solidFill>
                  <a:srgbClr val="2A3990"/>
                </a:solidFill>
                <a:latin typeface="Roboto"/>
                <a:ea typeface="Roboto"/>
                <a:cs typeface="Roboto"/>
                <a:sym typeface="Roboto"/>
              </a:rPr>
              <a:t>GPDR</a:t>
            </a:r>
            <a:endParaRPr b="1" sz="4800">
              <a:solidFill>
                <a:srgbClr val="2A3990"/>
              </a:solidFill>
              <a:latin typeface="Roboto"/>
              <a:ea typeface="Roboto"/>
              <a:cs typeface="Roboto"/>
              <a:sym typeface="Roboto"/>
            </a:endParaRPr>
          </a:p>
        </p:txBody>
      </p:sp>
      <p:cxnSp>
        <p:nvCxnSpPr>
          <p:cNvPr id="143" name="Google Shape;143;p18"/>
          <p:cNvCxnSpPr/>
          <p:nvPr/>
        </p:nvCxnSpPr>
        <p:spPr>
          <a:xfrm>
            <a:off x="4245425" y="2857500"/>
            <a:ext cx="939000" cy="265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8"/>
          <p:cNvCxnSpPr>
            <a:stCxn id="141" idx="2"/>
            <a:endCxn id="141" idx="2"/>
          </p:cNvCxnSpPr>
          <p:nvPr/>
        </p:nvCxnSpPr>
        <p:spPr>
          <a:xfrm>
            <a:off x="6972475" y="2260145"/>
            <a:ext cx="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8"/>
          <p:cNvCxnSpPr>
            <a:stCxn id="141" idx="2"/>
          </p:cNvCxnSpPr>
          <p:nvPr/>
        </p:nvCxnSpPr>
        <p:spPr>
          <a:xfrm flipH="1">
            <a:off x="6960175" y="2260145"/>
            <a:ext cx="12300" cy="740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8"/>
          <p:cNvCxnSpPr/>
          <p:nvPr/>
        </p:nvCxnSpPr>
        <p:spPr>
          <a:xfrm flipH="1" rot="10800000">
            <a:off x="4674050" y="3825400"/>
            <a:ext cx="489900" cy="3471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8"/>
          <p:cNvCxnSpPr>
            <a:endCxn id="139" idx="1"/>
          </p:cNvCxnSpPr>
          <p:nvPr/>
        </p:nvCxnSpPr>
        <p:spPr>
          <a:xfrm flipH="1" rot="10800000">
            <a:off x="8490800" y="2813250"/>
            <a:ext cx="815100" cy="2571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p:nvPr/>
        </p:nvCxnSpPr>
        <p:spPr>
          <a:xfrm>
            <a:off x="7062100" y="4131675"/>
            <a:ext cx="183600" cy="26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152" name="Shape 152"/>
        <p:cNvGrpSpPr/>
        <p:nvPr/>
      </p:nvGrpSpPr>
      <p:grpSpPr>
        <a:xfrm>
          <a:off x="0" y="0"/>
          <a:ext cx="0" cy="0"/>
          <a:chOff x="0" y="0"/>
          <a:chExt cx="0" cy="0"/>
        </a:xfrm>
      </p:grpSpPr>
      <p:sp>
        <p:nvSpPr>
          <p:cNvPr id="153" name="Google Shape;153;p19"/>
          <p:cNvSpPr/>
          <p:nvPr/>
        </p:nvSpPr>
        <p:spPr>
          <a:xfrm flipH="1" rot="10200000">
            <a:off x="-1691230" y="2176450"/>
            <a:ext cx="15081849" cy="3694981"/>
          </a:xfrm>
          <a:prstGeom prst="cloudCallout">
            <a:avLst>
              <a:gd fmla="val -20833" name="adj1"/>
              <a:gd fmla="val 62500"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9"/>
          <p:cNvSpPr/>
          <p:nvPr/>
        </p:nvSpPr>
        <p:spPr>
          <a:xfrm>
            <a:off x="1977" y="-5212"/>
            <a:ext cx="12191999" cy="38818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9"/>
          <p:cNvSpPr/>
          <p:nvPr/>
        </p:nvSpPr>
        <p:spPr>
          <a:xfrm rot="-1020000">
            <a:off x="8595125" y="5364578"/>
            <a:ext cx="718867" cy="445698"/>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9"/>
          <p:cNvSpPr/>
          <p:nvPr/>
        </p:nvSpPr>
        <p:spPr>
          <a:xfrm rot="-1380000">
            <a:off x="9306216" y="5751974"/>
            <a:ext cx="244415" cy="201284"/>
          </a:xfrm>
          <a:prstGeom prst="flowChartConnector">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9"/>
          <p:cNvSpPr txBox="1"/>
          <p:nvPr/>
        </p:nvSpPr>
        <p:spPr>
          <a:xfrm flipH="1">
            <a:off x="842513" y="908476"/>
            <a:ext cx="9572443"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600">
                <a:solidFill>
                  <a:srgbClr val="D23369"/>
                </a:solidFill>
                <a:latin typeface="Roboto"/>
                <a:ea typeface="Roboto"/>
                <a:cs typeface="Roboto"/>
                <a:sym typeface="Roboto"/>
              </a:rPr>
              <a:t>Modelo Freemium</a:t>
            </a:r>
            <a:endParaRPr sz="3600">
              <a:solidFill>
                <a:srgbClr val="D23369"/>
              </a:solidFill>
              <a:latin typeface="Roboto"/>
              <a:ea typeface="Roboto"/>
              <a:cs typeface="Roboto"/>
              <a:sym typeface="Roboto"/>
            </a:endParaRPr>
          </a:p>
        </p:txBody>
      </p:sp>
      <p:pic>
        <p:nvPicPr>
          <p:cNvPr id="158" name="Google Shape;158;p19"/>
          <p:cNvPicPr preferRelativeResize="0"/>
          <p:nvPr/>
        </p:nvPicPr>
        <p:blipFill rotWithShape="1">
          <a:blip r:embed="rId3">
            <a:alphaModFix/>
          </a:blip>
          <a:srcRect b="0" l="0" r="0" t="0"/>
          <a:stretch/>
        </p:blipFill>
        <p:spPr>
          <a:xfrm>
            <a:off x="9730776" y="5856078"/>
            <a:ext cx="853655" cy="853655"/>
          </a:xfrm>
          <a:prstGeom prst="rect">
            <a:avLst/>
          </a:prstGeom>
          <a:noFill/>
          <a:ln>
            <a:noFill/>
          </a:ln>
        </p:spPr>
      </p:pic>
      <p:sp>
        <p:nvSpPr>
          <p:cNvPr id="159" name="Google Shape;159;p19"/>
          <p:cNvSpPr txBox="1"/>
          <p:nvPr/>
        </p:nvSpPr>
        <p:spPr>
          <a:xfrm>
            <a:off x="842514" y="2743631"/>
            <a:ext cx="6768900" cy="24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chemeClr val="dk1"/>
                </a:solidFill>
                <a:latin typeface="Roboto"/>
                <a:ea typeface="Roboto"/>
                <a:cs typeface="Roboto"/>
                <a:sym typeface="Roboto"/>
              </a:rPr>
              <a:t>Premium para empresas:</a:t>
            </a:r>
            <a:endParaRPr b="1" sz="30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3000"/>
              <a:buFont typeface="Roboto"/>
              <a:buChar char="•"/>
            </a:pPr>
            <a:r>
              <a:rPr lang="pt-BR" sz="3000">
                <a:solidFill>
                  <a:schemeClr val="dk1"/>
                </a:solidFill>
                <a:latin typeface="Roboto"/>
                <a:ea typeface="Roboto"/>
                <a:cs typeface="Roboto"/>
                <a:sym typeface="Roboto"/>
              </a:rPr>
              <a:t>API de verificações</a:t>
            </a:r>
            <a:endParaRPr sz="30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3000"/>
              <a:buFont typeface="Roboto"/>
              <a:buChar char="•"/>
            </a:pPr>
            <a:r>
              <a:rPr lang="pt-BR" sz="3000">
                <a:solidFill>
                  <a:schemeClr val="dk1"/>
                </a:solidFill>
                <a:latin typeface="Roboto"/>
                <a:ea typeface="Roboto"/>
                <a:cs typeface="Roboto"/>
                <a:sym typeface="Roboto"/>
              </a:rPr>
              <a:t>Inscrição no marketplace</a:t>
            </a:r>
            <a:endParaRPr sz="30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3000"/>
              <a:buFont typeface="Roboto"/>
              <a:buChar char="•"/>
            </a:pPr>
            <a:r>
              <a:rPr lang="pt-BR" sz="3000">
                <a:solidFill>
                  <a:schemeClr val="dk1"/>
                </a:solidFill>
                <a:latin typeface="Roboto"/>
                <a:ea typeface="Roboto"/>
                <a:cs typeface="Roboto"/>
                <a:sym typeface="Roboto"/>
              </a:rPr>
              <a:t>Comissão de vendas fechadas</a:t>
            </a:r>
            <a:endParaRPr sz="3000">
              <a:solidFill>
                <a:schemeClr val="dk1"/>
              </a:solidFill>
              <a:latin typeface="Roboto"/>
              <a:ea typeface="Roboto"/>
              <a:cs typeface="Roboto"/>
              <a:sym typeface="Roboto"/>
            </a:endParaRPr>
          </a:p>
        </p:txBody>
      </p:sp>
      <p:sp>
        <p:nvSpPr>
          <p:cNvPr id="160" name="Google Shape;160;p19"/>
          <p:cNvSpPr txBox="1"/>
          <p:nvPr/>
        </p:nvSpPr>
        <p:spPr>
          <a:xfrm>
            <a:off x="842513" y="1866036"/>
            <a:ext cx="52737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chemeClr val="dk1"/>
                </a:solidFill>
                <a:latin typeface="Roboto"/>
                <a:ea typeface="Roboto"/>
                <a:cs typeface="Roboto"/>
                <a:sym typeface="Roboto"/>
              </a:rPr>
              <a:t>Free para usuários</a:t>
            </a:r>
            <a:endParaRPr sz="30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nvSpPr>
        <p:spPr>
          <a:xfrm flipH="1">
            <a:off x="2854200" y="794450"/>
            <a:ext cx="6483600" cy="86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BR" sz="3600">
                <a:solidFill>
                  <a:srgbClr val="D23369"/>
                </a:solidFill>
                <a:latin typeface="Roboto"/>
                <a:ea typeface="Roboto"/>
                <a:cs typeface="Roboto"/>
                <a:sym typeface="Roboto"/>
              </a:rPr>
              <a:t>Do Brasil… para o mundo!</a:t>
            </a:r>
            <a:endParaRPr sz="3600">
              <a:solidFill>
                <a:srgbClr val="D23369"/>
              </a:solidFill>
              <a:latin typeface="Roboto"/>
              <a:ea typeface="Roboto"/>
              <a:cs typeface="Roboto"/>
              <a:sym typeface="Roboto"/>
            </a:endParaRPr>
          </a:p>
        </p:txBody>
      </p:sp>
      <p:sp>
        <p:nvSpPr>
          <p:cNvPr id="166" name="Google Shape;166;p20"/>
          <p:cNvSpPr/>
          <p:nvPr/>
        </p:nvSpPr>
        <p:spPr>
          <a:xfrm>
            <a:off x="5990815" y="3411059"/>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67" name="Google Shape;167;p20"/>
          <p:cNvSpPr/>
          <p:nvPr/>
        </p:nvSpPr>
        <p:spPr>
          <a:xfrm>
            <a:off x="4513530" y="4153191"/>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68" name="Google Shape;168;p20"/>
          <p:cNvSpPr/>
          <p:nvPr/>
        </p:nvSpPr>
        <p:spPr>
          <a:xfrm>
            <a:off x="3036244" y="3411059"/>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69" name="Google Shape;169;p20"/>
          <p:cNvSpPr/>
          <p:nvPr/>
        </p:nvSpPr>
        <p:spPr>
          <a:xfrm>
            <a:off x="1558959" y="4153191"/>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70" name="Google Shape;170;p20"/>
          <p:cNvSpPr/>
          <p:nvPr/>
        </p:nvSpPr>
        <p:spPr>
          <a:xfrm>
            <a:off x="7468099" y="4153191"/>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71" name="Google Shape;171;p20"/>
          <p:cNvSpPr txBox="1"/>
          <p:nvPr/>
        </p:nvSpPr>
        <p:spPr>
          <a:xfrm>
            <a:off x="745900" y="2438325"/>
            <a:ext cx="2359800" cy="75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pt-BR" sz="2400">
                <a:solidFill>
                  <a:srgbClr val="3F3F3F"/>
                </a:solidFill>
                <a:latin typeface="Roboto"/>
                <a:ea typeface="Roboto"/>
                <a:cs typeface="Roboto"/>
                <a:sym typeface="Roboto"/>
              </a:rPr>
              <a:t>Modelagem da pontuação DiDi</a:t>
            </a:r>
            <a:endParaRPr sz="2400">
              <a:solidFill>
                <a:srgbClr val="3F3F3F"/>
              </a:solidFill>
              <a:latin typeface="Roboto"/>
              <a:ea typeface="Roboto"/>
              <a:cs typeface="Roboto"/>
              <a:sym typeface="Roboto"/>
            </a:endParaRPr>
          </a:p>
        </p:txBody>
      </p:sp>
      <p:sp>
        <p:nvSpPr>
          <p:cNvPr id="172" name="Google Shape;172;p20"/>
          <p:cNvSpPr txBox="1"/>
          <p:nvPr/>
        </p:nvSpPr>
        <p:spPr>
          <a:xfrm>
            <a:off x="2360725" y="4939875"/>
            <a:ext cx="2044500" cy="1030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pt-BR" sz="2400">
                <a:solidFill>
                  <a:srgbClr val="3F3F3F"/>
                </a:solidFill>
                <a:latin typeface="Roboto"/>
                <a:ea typeface="Roboto"/>
                <a:cs typeface="Roboto"/>
                <a:sym typeface="Roboto"/>
              </a:rPr>
              <a:t>IA para identificação de fraudes</a:t>
            </a:r>
            <a:endParaRPr sz="2400">
              <a:solidFill>
                <a:srgbClr val="3F3F3F"/>
              </a:solidFill>
              <a:latin typeface="Roboto"/>
              <a:ea typeface="Roboto"/>
              <a:cs typeface="Roboto"/>
              <a:sym typeface="Roboto"/>
            </a:endParaRPr>
          </a:p>
        </p:txBody>
      </p:sp>
      <p:sp>
        <p:nvSpPr>
          <p:cNvPr id="173" name="Google Shape;173;p20"/>
          <p:cNvSpPr txBox="1"/>
          <p:nvPr/>
        </p:nvSpPr>
        <p:spPr>
          <a:xfrm>
            <a:off x="5035375" y="4932275"/>
            <a:ext cx="2763000" cy="126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rgbClr val="000000"/>
              </a:buClr>
              <a:buFont typeface="Arial"/>
              <a:buNone/>
            </a:pPr>
            <a:r>
              <a:rPr lang="pt-BR" sz="2400">
                <a:solidFill>
                  <a:srgbClr val="3F3F3F"/>
                </a:solidFill>
                <a:latin typeface="Roboto"/>
                <a:ea typeface="Roboto"/>
                <a:cs typeface="Roboto"/>
                <a:sym typeface="Roboto"/>
              </a:rPr>
              <a:t>Interoperabilidade</a:t>
            </a:r>
            <a:endParaRPr sz="2400">
              <a:solidFill>
                <a:srgbClr val="3F3F3F"/>
              </a:solidFill>
              <a:latin typeface="Roboto"/>
              <a:ea typeface="Roboto"/>
              <a:cs typeface="Roboto"/>
              <a:sym typeface="Roboto"/>
            </a:endParaRPr>
          </a:p>
          <a:p>
            <a:pPr indent="0" lvl="0" marL="0" marR="0" rtl="0" algn="ctr">
              <a:spcBef>
                <a:spcPts val="0"/>
              </a:spcBef>
              <a:spcAft>
                <a:spcPts val="0"/>
              </a:spcAft>
              <a:buClr>
                <a:srgbClr val="000000"/>
              </a:buClr>
              <a:buFont typeface="Arial"/>
              <a:buNone/>
            </a:pPr>
            <a:r>
              <a:rPr lang="pt-BR" sz="2400">
                <a:solidFill>
                  <a:srgbClr val="3F3F3F"/>
                </a:solidFill>
                <a:latin typeface="Roboto"/>
                <a:ea typeface="Roboto"/>
                <a:cs typeface="Roboto"/>
                <a:sym typeface="Roboto"/>
              </a:rPr>
              <a:t>entre tecnologias</a:t>
            </a:r>
            <a:endParaRPr sz="2400">
              <a:solidFill>
                <a:srgbClr val="3F3F3F"/>
              </a:solidFill>
              <a:latin typeface="Roboto"/>
              <a:ea typeface="Roboto"/>
              <a:cs typeface="Roboto"/>
              <a:sym typeface="Roboto"/>
            </a:endParaRPr>
          </a:p>
        </p:txBody>
      </p:sp>
      <p:sp>
        <p:nvSpPr>
          <p:cNvPr id="174" name="Google Shape;174;p20"/>
          <p:cNvSpPr txBox="1"/>
          <p:nvPr/>
        </p:nvSpPr>
        <p:spPr>
          <a:xfrm>
            <a:off x="3732488" y="2271775"/>
            <a:ext cx="2359800" cy="126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pt-BR" sz="2400">
                <a:solidFill>
                  <a:srgbClr val="3F3F3F"/>
                </a:solidFill>
                <a:latin typeface="Roboto"/>
                <a:ea typeface="Roboto"/>
                <a:cs typeface="Roboto"/>
                <a:sym typeface="Roboto"/>
              </a:rPr>
              <a:t>Atrair  investidores e parceiros</a:t>
            </a:r>
            <a:endParaRPr sz="2400">
              <a:solidFill>
                <a:srgbClr val="3F3F3F"/>
              </a:solidFill>
              <a:latin typeface="Roboto"/>
              <a:ea typeface="Roboto"/>
              <a:cs typeface="Roboto"/>
              <a:sym typeface="Roboto"/>
            </a:endParaRPr>
          </a:p>
        </p:txBody>
      </p:sp>
      <p:sp>
        <p:nvSpPr>
          <p:cNvPr id="175" name="Google Shape;175;p20"/>
          <p:cNvSpPr txBox="1"/>
          <p:nvPr/>
        </p:nvSpPr>
        <p:spPr>
          <a:xfrm>
            <a:off x="6696725" y="2271775"/>
            <a:ext cx="2177400" cy="126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pt-BR" sz="2400">
                <a:solidFill>
                  <a:srgbClr val="3F3F3F"/>
                </a:solidFill>
              </a:rPr>
              <a:t>+10 lojas no marketplace</a:t>
            </a:r>
            <a:endParaRPr sz="2400">
              <a:solidFill>
                <a:srgbClr val="3F3F3F"/>
              </a:solidFill>
              <a:latin typeface="Arial"/>
              <a:ea typeface="Arial"/>
              <a:cs typeface="Arial"/>
              <a:sym typeface="Arial"/>
            </a:endParaRPr>
          </a:p>
        </p:txBody>
      </p:sp>
      <p:sp>
        <p:nvSpPr>
          <p:cNvPr id="176" name="Google Shape;176;p20"/>
          <p:cNvSpPr/>
          <p:nvPr/>
        </p:nvSpPr>
        <p:spPr>
          <a:xfrm>
            <a:off x="1051298" y="3450057"/>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77" name="Google Shape;177;p20"/>
          <p:cNvSpPr/>
          <p:nvPr/>
        </p:nvSpPr>
        <p:spPr>
          <a:xfrm rot="10800000">
            <a:off x="2510405" y="2599990"/>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78" name="Google Shape;178;p20"/>
          <p:cNvSpPr/>
          <p:nvPr/>
        </p:nvSpPr>
        <p:spPr>
          <a:xfrm>
            <a:off x="6887798" y="3450057"/>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79" name="Google Shape;179;p20"/>
          <p:cNvSpPr/>
          <p:nvPr/>
        </p:nvSpPr>
        <p:spPr>
          <a:xfrm>
            <a:off x="3969548" y="3450057"/>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highlight>
                <a:srgbClr val="2A3990"/>
              </a:highlight>
              <a:latin typeface="Arial"/>
              <a:ea typeface="Arial"/>
              <a:cs typeface="Arial"/>
              <a:sym typeface="Arial"/>
            </a:endParaRPr>
          </a:p>
        </p:txBody>
      </p:sp>
      <p:sp>
        <p:nvSpPr>
          <p:cNvPr id="180" name="Google Shape;180;p20"/>
          <p:cNvSpPr/>
          <p:nvPr/>
        </p:nvSpPr>
        <p:spPr>
          <a:xfrm rot="10800000">
            <a:off x="5428655" y="2599990"/>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1" name="Google Shape;181;p20"/>
          <p:cNvSpPr/>
          <p:nvPr/>
        </p:nvSpPr>
        <p:spPr>
          <a:xfrm>
            <a:off x="8918816" y="3411059"/>
            <a:ext cx="661200" cy="753000"/>
          </a:xfrm>
          <a:prstGeom prst="ellipse">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2" name="Google Shape;182;p20"/>
          <p:cNvSpPr txBox="1"/>
          <p:nvPr/>
        </p:nvSpPr>
        <p:spPr>
          <a:xfrm>
            <a:off x="8051250" y="4939875"/>
            <a:ext cx="2359800" cy="10305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pt-BR" sz="2400">
                <a:solidFill>
                  <a:schemeClr val="dk1"/>
                </a:solidFill>
                <a:latin typeface="Roboto"/>
                <a:ea typeface="Roboto"/>
                <a:cs typeface="Roboto"/>
                <a:sym typeface="Roboto"/>
              </a:rPr>
              <a:t>Integração com aplicativos globais</a:t>
            </a:r>
            <a:endParaRPr sz="2400">
              <a:solidFill>
                <a:srgbClr val="3F3F3F"/>
              </a:solidFill>
              <a:latin typeface="Roboto"/>
              <a:ea typeface="Roboto"/>
              <a:cs typeface="Roboto"/>
              <a:sym typeface="Roboto"/>
            </a:endParaRPr>
          </a:p>
        </p:txBody>
      </p:sp>
      <p:sp>
        <p:nvSpPr>
          <p:cNvPr id="183" name="Google Shape;183;p20"/>
          <p:cNvSpPr/>
          <p:nvPr/>
        </p:nvSpPr>
        <p:spPr>
          <a:xfrm rot="10800000">
            <a:off x="8356656" y="2599990"/>
            <a:ext cx="1749000" cy="1992000"/>
          </a:xfrm>
          <a:prstGeom prst="blockArc">
            <a:avLst>
              <a:gd fmla="val 12399071" name="adj1"/>
              <a:gd fmla="val 20021087" name="adj2"/>
              <a:gd fmla="val 6481" name="adj3"/>
            </a:avLst>
          </a:prstGeom>
          <a:solidFill>
            <a:srgbClr val="2A39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4" name="Google Shape;184;p20"/>
          <p:cNvSpPr/>
          <p:nvPr/>
        </p:nvSpPr>
        <p:spPr>
          <a:xfrm rot="9824388">
            <a:off x="7644144" y="4323543"/>
            <a:ext cx="363876" cy="41231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5" name="Google Shape;185;p20"/>
          <p:cNvSpPr/>
          <p:nvPr/>
        </p:nvSpPr>
        <p:spPr>
          <a:xfrm>
            <a:off x="3206382" y="3621082"/>
            <a:ext cx="353182" cy="301445"/>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6" name="Google Shape;186;p20"/>
          <p:cNvSpPr/>
          <p:nvPr/>
        </p:nvSpPr>
        <p:spPr>
          <a:xfrm>
            <a:off x="4639654" y="4346340"/>
            <a:ext cx="455918" cy="405254"/>
          </a:xfrm>
          <a:custGeom>
            <a:rect b="b" l="l" r="r" t="t"/>
            <a:pathLst>
              <a:path extrusionOk="0" h="3953697" w="3880153">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187" name="Google Shape;187;p20"/>
          <p:cNvSpPr/>
          <p:nvPr/>
        </p:nvSpPr>
        <p:spPr>
          <a:xfrm>
            <a:off x="6127319" y="3542193"/>
            <a:ext cx="351717" cy="455696"/>
          </a:xfrm>
          <a:custGeom>
            <a:rect b="b" l="l" r="r" t="t"/>
            <a:pathLst>
              <a:path extrusionOk="0" h="3505352" w="2512265">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88" name="Google Shape;188;p20"/>
          <p:cNvSpPr/>
          <p:nvPr/>
        </p:nvSpPr>
        <p:spPr>
          <a:xfrm rot="-5400000">
            <a:off x="9016434" y="3594395"/>
            <a:ext cx="461892" cy="350631"/>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89" name="Google Shape;189;p20"/>
          <p:cNvSpPr/>
          <p:nvPr/>
        </p:nvSpPr>
        <p:spPr>
          <a:xfrm rot="2935095">
            <a:off x="1720832" y="4270875"/>
            <a:ext cx="288740" cy="517656"/>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id="190" name="Google Shape;190;p20"/>
          <p:cNvPicPr preferRelativeResize="0"/>
          <p:nvPr/>
        </p:nvPicPr>
        <p:blipFill>
          <a:blip r:embed="rId3">
            <a:alphaModFix/>
          </a:blip>
          <a:stretch>
            <a:fillRect/>
          </a:stretch>
        </p:blipFill>
        <p:spPr>
          <a:xfrm>
            <a:off x="10333000" y="3621075"/>
            <a:ext cx="865200" cy="86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3990"/>
        </a:solidFill>
      </p:bgPr>
    </p:bg>
    <p:spTree>
      <p:nvGrpSpPr>
        <p:cNvPr id="194" name="Shape 194"/>
        <p:cNvGrpSpPr/>
        <p:nvPr/>
      </p:nvGrpSpPr>
      <p:grpSpPr>
        <a:xfrm>
          <a:off x="0" y="0"/>
          <a:ext cx="0" cy="0"/>
          <a:chOff x="0" y="0"/>
          <a:chExt cx="0" cy="0"/>
        </a:xfrm>
      </p:grpSpPr>
      <p:sp>
        <p:nvSpPr>
          <p:cNvPr id="195" name="Google Shape;195;p21"/>
          <p:cNvSpPr/>
          <p:nvPr/>
        </p:nvSpPr>
        <p:spPr>
          <a:xfrm>
            <a:off x="1207500" y="0"/>
            <a:ext cx="9777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nvSpPr>
        <p:spPr>
          <a:xfrm flipH="1">
            <a:off x="3544050" y="486575"/>
            <a:ext cx="5103900" cy="75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BR" sz="3600">
                <a:solidFill>
                  <a:srgbClr val="D23369"/>
                </a:solidFill>
                <a:latin typeface="Roboto"/>
                <a:ea typeface="Roboto"/>
                <a:cs typeface="Roboto"/>
                <a:sym typeface="Roboto"/>
              </a:rPr>
              <a:t>Time DiDi</a:t>
            </a:r>
            <a:endParaRPr sz="3600">
              <a:solidFill>
                <a:srgbClr val="D23369"/>
              </a:solidFill>
              <a:latin typeface="Roboto"/>
              <a:ea typeface="Roboto"/>
              <a:cs typeface="Roboto"/>
              <a:sym typeface="Roboto"/>
            </a:endParaRPr>
          </a:p>
        </p:txBody>
      </p:sp>
      <p:pic>
        <p:nvPicPr>
          <p:cNvPr descr="Uma imagem contendo pessoa, parede, em pé, interior&#10;&#10;Descrição gerada com muito alta confiança" id="197" name="Google Shape;197;p21"/>
          <p:cNvPicPr preferRelativeResize="0"/>
          <p:nvPr/>
        </p:nvPicPr>
        <p:blipFill rotWithShape="1">
          <a:blip r:embed="rId3">
            <a:alphaModFix/>
          </a:blip>
          <a:srcRect b="0" l="0" r="0" t="0"/>
          <a:stretch/>
        </p:blipFill>
        <p:spPr>
          <a:xfrm>
            <a:off x="1805797" y="1478531"/>
            <a:ext cx="8580407" cy="48354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