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76" r:id="rId3"/>
    <p:sldId id="293" r:id="rId4"/>
    <p:sldId id="274" r:id="rId5"/>
    <p:sldId id="291" r:id="rId6"/>
    <p:sldId id="292" r:id="rId7"/>
    <p:sldId id="298" r:id="rId8"/>
    <p:sldId id="295" r:id="rId9"/>
    <p:sldId id="294" r:id="rId10"/>
    <p:sldId id="297" r:id="rId11"/>
    <p:sldId id="275" r:id="rId12"/>
    <p:sldId id="272" r:id="rId13"/>
    <p:sldId id="299" r:id="rId14"/>
    <p:sldId id="300" r:id="rId15"/>
    <p:sldId id="286" r:id="rId16"/>
    <p:sldId id="290" r:id="rId17"/>
    <p:sldId id="289" r:id="rId18"/>
    <p:sldId id="28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BC0000"/>
    <a:srgbClr val="CC0000"/>
    <a:srgbClr val="016C5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71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B8610-F9A3-4817-8AAD-9D99B1B3A7D7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5569-CED1-4A6B-A1DD-E3E8C0874C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1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História Xasan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5569-CED1-4A6B-A1DD-E3E8C0874C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1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Brasil está em 7 lugar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5569-CED1-4A6B-A1DD-E3E8C0874C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90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indústrica farmaceutica está crescendo vertinozamente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5569-CED1-4A6B-A1DD-E3E8C0874C7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2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3DD0-C7A5-4FF4-9EC0-B69FB4850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B8A1D-2F03-4710-991A-839AD847D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B7FF-C29F-4BC9-8CF6-B0ABC9A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CD4-B835-48F1-869E-865FA4C3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53FF-C684-4D27-BD0F-C9C6FD2C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4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F159-D970-4D40-8C39-3541EC4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CF74D-0B8D-43DB-9240-FD3B2856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A366-2C56-494E-A8BA-BDED32B9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21B-3A25-47D7-BAFD-9FBC68C2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E35A-9300-4AE6-8041-9D9EB7C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3E429-7109-4C32-92A6-C57E314A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3F3B8-1932-4B8F-8E30-8B7EEB70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3CD4-9161-461F-A2B0-484087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EDFF-1151-43B4-B2E9-18086DE3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F7A6-F55C-4BF1-916A-866D7F39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265-E9AF-4B04-9983-C3636B68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800-FFC5-4FB1-996C-E73AF152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F18F-2853-4C5B-BAFB-FD0451D2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04DC-011E-45E9-AA4C-AD89D298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4887-9403-4813-A9B6-AB30FF97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6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C0F5-FBBF-4461-AE8D-D49F0E6C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ED87-7020-4403-9950-D514487B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2C0B-19D6-4CA0-9E52-04219E94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9DC7-39B4-4208-8947-F620298F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F682-D6F8-46CD-ABAD-57E097F0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5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3E0-50CC-4A95-99B5-9D4E1AAC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7608-79E5-4196-AA6E-825FEA3A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6C06-38A9-4B7D-ABEC-CD19D069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6935-ADC0-44F3-918F-0B6FA13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AC3C-E5AB-45A1-8905-8BEE1A4C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D86B3-4AA4-4EA4-A62D-919FF24E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E05C-34D6-4F1C-947A-C3725FD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0676-E12B-446B-B06C-C2158118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63C37-A602-45BD-BB76-ADE7E41D5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6F921-A838-4A91-94A2-21ADB4140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14316-202B-44BD-B90F-85310F4EB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CD3D6-9257-4454-BA52-AC995CF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5EB5-3B9A-4AE8-8EE4-89A40D53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A3CB5-1E50-4D9B-8397-A24BA09B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8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1231-6282-487F-8D1E-A03CBC1E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73E7D-0D75-4952-ABB5-6DDC83D0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E7803-E7DB-4916-A75F-AAEE4824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EC9A-BD27-4A86-8EBB-92654BC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3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CDA47-0B2A-4681-8363-2980B9B2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9788D-1740-49F9-A91D-EE0074F1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AC8BE-2F20-41D3-AA5F-2BAFDBD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DE50-FE87-4612-9CDC-2A6FF617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95ED-B054-477F-822B-466B152B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981F-0E12-4152-8FFD-3967822E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EFCB6-EAC4-4CA5-841A-053CE9F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3A538-4CA0-44DD-9874-E4DDA81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6BA4-FA7C-4DBC-BD7A-09A3B57F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36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BF5A-AC75-4C21-9D7F-E438DA11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03561-6932-4A90-96F2-9D0EC623F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6EAE3-5BD7-47D6-A58C-85A031DF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D3D93-B1C9-495A-89BF-D4486134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B83F-0AF1-4CA0-9C1E-EA11A3D0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022C-6E63-49C9-977F-6FE8C81A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6B55-0B7A-443B-8B9D-FD8BFE09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03DE-8588-46C3-96EE-752B21C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148B-ECF7-4602-8A06-B21E88A06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E431-BC4B-4572-8AEC-C1415A8B433B}" type="datetimeFigureOut">
              <a:rPr lang="pt-BR" smtClean="0"/>
              <a:t>19/05/2019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4C48-7797-4B02-8C82-21389473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B1F8-8BE1-4FBC-ACF5-F21A558D9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E628-56C4-4E69-A576-57E771079A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2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.elpais.com/brasil/2018/11/05/ciencia/1541448787_557623.html" TargetMode="External"/><Relationship Id="rId7" Type="http://schemas.openxmlformats.org/officeDocument/2006/relationships/hyperlink" Target="https://www.interfarma.org.br/guia/guia-2018/dados_do_setor/" TargetMode="External"/><Relationship Id="rId2" Type="http://schemas.openxmlformats.org/officeDocument/2006/relationships/hyperlink" Target="https://www.correiobraziliense.com.br/app/noticia/ciencia-e-saude/2018/12/11/interna_ciencia_saude,724478/correio-promove-seminario-sobre-desafios-de-combater-a-sifili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he-mission/a-simple-explanation-on-how-blockchain-works-e52f75da6e9a" TargetMode="External"/><Relationship Id="rId5" Type="http://schemas.openxmlformats.org/officeDocument/2006/relationships/hyperlink" Target="https://icons8.com.br/icons" TargetMode="External"/><Relationship Id="rId4" Type="http://schemas.openxmlformats.org/officeDocument/2006/relationships/hyperlink" Target="https://nacoesunidas.org/oms-uso-excessivo-e-inadequado-de-antibioticos-e-principal-causa-de-resistencia-antimicrobian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259ED-EE9C-435D-B653-FCB72333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D084B6E-F47D-483F-8275-E67938346F62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8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1680566" y="2644170"/>
            <a:ext cx="87582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ESCALABILIDADE</a:t>
            </a:r>
          </a:p>
        </p:txBody>
      </p:sp>
    </p:spTree>
    <p:extLst>
      <p:ext uri="{BB962C8B-B14F-4D97-AF65-F5344CB8AC3E}">
        <p14:creationId xmlns:p14="http://schemas.microsoft.com/office/powerpoint/2010/main" val="9476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A0E4F6A-E5CB-453C-B1B5-EA2AA97CA734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414D1-334B-4337-9437-0391EF15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328488"/>
            <a:ext cx="8820150" cy="3438525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5F1BB81-9765-46E3-BC4D-80F23030FD7B}"/>
              </a:ext>
            </a:extLst>
          </p:cNvPr>
          <p:cNvSpPr/>
          <p:nvPr/>
        </p:nvSpPr>
        <p:spPr>
          <a:xfrm>
            <a:off x="1777206" y="2616352"/>
            <a:ext cx="2632234" cy="25574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2012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5872037-B858-4035-BB03-E123FEB0C57D}"/>
              </a:ext>
            </a:extLst>
          </p:cNvPr>
          <p:cNvSpPr/>
          <p:nvPr/>
        </p:nvSpPr>
        <p:spPr>
          <a:xfrm>
            <a:off x="4773689" y="2603969"/>
            <a:ext cx="2622078" cy="25574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2017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50473BF-8A9C-4072-B7F8-4B38AC8AD328}"/>
              </a:ext>
            </a:extLst>
          </p:cNvPr>
          <p:cNvSpPr/>
          <p:nvPr/>
        </p:nvSpPr>
        <p:spPr>
          <a:xfrm>
            <a:off x="7756524" y="2602064"/>
            <a:ext cx="2622078" cy="25574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2022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0FFAE3E-D5FE-4DD7-BA61-B30E41F84866}"/>
              </a:ext>
            </a:extLst>
          </p:cNvPr>
          <p:cNvSpPr/>
          <p:nvPr/>
        </p:nvSpPr>
        <p:spPr>
          <a:xfrm>
            <a:off x="1782763" y="2872097"/>
            <a:ext cx="2626677" cy="1804677"/>
          </a:xfrm>
          <a:prstGeom prst="flowChartProcess">
            <a:avLst/>
          </a:prstGeom>
          <a:solidFill>
            <a:srgbClr val="C00000"/>
          </a:solidFill>
          <a:ln>
            <a:solidFill>
              <a:srgbClr val="016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7º Lugar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7F174A0-7801-4931-A4A4-34DF1C926A25}"/>
              </a:ext>
            </a:extLst>
          </p:cNvPr>
          <p:cNvSpPr/>
          <p:nvPr/>
        </p:nvSpPr>
        <p:spPr>
          <a:xfrm>
            <a:off x="4774419" y="2857290"/>
            <a:ext cx="2614217" cy="1804676"/>
          </a:xfrm>
          <a:prstGeom prst="flowChartProcess">
            <a:avLst/>
          </a:prstGeom>
          <a:solidFill>
            <a:srgbClr val="C00000"/>
          </a:solidFill>
          <a:ln>
            <a:solidFill>
              <a:srgbClr val="016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6º Lugar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6AD1690-B52F-4342-9BEC-0DF0D6019086}"/>
              </a:ext>
            </a:extLst>
          </p:cNvPr>
          <p:cNvSpPr/>
          <p:nvPr/>
        </p:nvSpPr>
        <p:spPr>
          <a:xfrm>
            <a:off x="7756524" y="2857290"/>
            <a:ext cx="2614217" cy="1804676"/>
          </a:xfrm>
          <a:prstGeom prst="flowChartProcess">
            <a:avLst/>
          </a:prstGeom>
          <a:solidFill>
            <a:srgbClr val="C00000"/>
          </a:solidFill>
          <a:ln>
            <a:solidFill>
              <a:srgbClr val="016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5º Lugar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8DCB7-D55C-429E-822E-8AC51AF0ABCC}"/>
              </a:ext>
            </a:extLst>
          </p:cNvPr>
          <p:cNvSpPr txBox="1"/>
          <p:nvPr/>
        </p:nvSpPr>
        <p:spPr>
          <a:xfrm>
            <a:off x="1777206" y="1988093"/>
            <a:ext cx="85969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RANKING GLOBAL - MERCADOS FARMACÊUTICOS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0B5BBC-CC5F-4681-9D38-BF4B9FFA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38480-9914-4258-8722-3AEBC31C7689}"/>
              </a:ext>
            </a:extLst>
          </p:cNvPr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35" y="3472724"/>
            <a:ext cx="952500" cy="990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623C2B-2105-4AC4-89B1-736F2B81B746}"/>
              </a:ext>
            </a:extLst>
          </p:cNvPr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72930" y="2235628"/>
            <a:ext cx="9525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DD9016-41BE-4C80-95B0-1E4234D75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2328" y="2646564"/>
            <a:ext cx="9525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E67C9-D52D-4CF9-AC07-C0B2EF49B3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136" y="3047274"/>
            <a:ext cx="952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A1A58-6FE2-449C-BAAF-6F0F6D15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05" y="2773851"/>
            <a:ext cx="980952" cy="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4DA5B-23C1-466F-A4EB-9DF412C8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4" y="2730927"/>
            <a:ext cx="1095375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1589E-0C20-40B6-B56F-543338CBD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86" y="526966"/>
            <a:ext cx="1066667" cy="1123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0619A1-2601-4748-95AF-2CCCF2FFD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9" y="4943392"/>
            <a:ext cx="1000000" cy="952381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CB93FB-8C0E-44EC-B1DA-5C3B448CF6BF}"/>
              </a:ext>
            </a:extLst>
          </p:cNvPr>
          <p:cNvSpPr txBox="1"/>
          <p:nvPr/>
        </p:nvSpPr>
        <p:spPr>
          <a:xfrm>
            <a:off x="2190556" y="3783358"/>
            <a:ext cx="127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Pacientes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1F54AA-7125-4124-B76F-E8F9C3C41432}"/>
              </a:ext>
            </a:extLst>
          </p:cNvPr>
          <p:cNvSpPr txBox="1"/>
          <p:nvPr/>
        </p:nvSpPr>
        <p:spPr>
          <a:xfrm>
            <a:off x="5389086" y="1390417"/>
            <a:ext cx="106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Médicos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A04147-89FB-419E-AC43-BEEF6851B2F2}"/>
              </a:ext>
            </a:extLst>
          </p:cNvPr>
          <p:cNvSpPr txBox="1"/>
          <p:nvPr/>
        </p:nvSpPr>
        <p:spPr>
          <a:xfrm>
            <a:off x="8099145" y="3783358"/>
            <a:ext cx="12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Farmácias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379EC8-E476-4821-A860-E4E16C8AE811}"/>
              </a:ext>
            </a:extLst>
          </p:cNvPr>
          <p:cNvSpPr txBox="1"/>
          <p:nvPr/>
        </p:nvSpPr>
        <p:spPr>
          <a:xfrm>
            <a:off x="5354168" y="5936846"/>
            <a:ext cx="12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Indústria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B195F-D3D7-47D9-AA1A-340DC4EA04BA}"/>
              </a:ext>
            </a:extLst>
          </p:cNvPr>
          <p:cNvSpPr txBox="1"/>
          <p:nvPr/>
        </p:nvSpPr>
        <p:spPr>
          <a:xfrm>
            <a:off x="688395" y="919813"/>
            <a:ext cx="457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Mobile Paciente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9D58E-6D33-4B72-8309-640BEF8D529A}"/>
              </a:ext>
            </a:extLst>
          </p:cNvPr>
          <p:cNvSpPr txBox="1"/>
          <p:nvPr/>
        </p:nvSpPr>
        <p:spPr>
          <a:xfrm>
            <a:off x="7308914" y="919813"/>
            <a:ext cx="457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e Data Analytics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DC428-622A-4C6F-B94C-3D4AB05D3228}"/>
              </a:ext>
            </a:extLst>
          </p:cNvPr>
          <p:cNvSpPr txBox="1"/>
          <p:nvPr/>
        </p:nvSpPr>
        <p:spPr>
          <a:xfrm>
            <a:off x="6865666" y="4832704"/>
            <a:ext cx="457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dos Medicamentos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029D5-A4E1-4E6D-A492-1998BFEF103E}"/>
              </a:ext>
            </a:extLst>
          </p:cNvPr>
          <p:cNvSpPr txBox="1"/>
          <p:nvPr/>
        </p:nvSpPr>
        <p:spPr>
          <a:xfrm>
            <a:off x="688395" y="4741112"/>
            <a:ext cx="52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 de dados para indústria</a:t>
            </a:r>
          </a:p>
        </p:txBody>
      </p:sp>
    </p:spTree>
    <p:extLst>
      <p:ext uri="{BB962C8B-B14F-4D97-AF65-F5344CB8AC3E}">
        <p14:creationId xmlns:p14="http://schemas.microsoft.com/office/powerpoint/2010/main" val="8765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3620200" y="2481626"/>
            <a:ext cx="487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42445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539630" y="740749"/>
            <a:ext cx="1043316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Planos de Saúde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Médicos e Pacientes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Farmácias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Indústrias Farmacêuticas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9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2F8C95-7CDF-41BB-B6EA-5F5252936C8D}"/>
              </a:ext>
            </a:extLst>
          </p:cNvPr>
          <p:cNvSpPr txBox="1"/>
          <p:nvPr/>
        </p:nvSpPr>
        <p:spPr>
          <a:xfrm>
            <a:off x="6172200" y="4826000"/>
            <a:ext cx="5614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D168E1-0BE8-459D-BBEA-97425F5B5512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12FB7C-B543-46F3-BB94-697F96329E0A}"/>
              </a:ext>
            </a:extLst>
          </p:cNvPr>
          <p:cNvSpPr/>
          <p:nvPr/>
        </p:nvSpPr>
        <p:spPr>
          <a:xfrm>
            <a:off x="268514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2BD92-49AB-4F1F-89BF-EBFF5320F58B}"/>
              </a:ext>
            </a:extLst>
          </p:cNvPr>
          <p:cNvSpPr txBox="1"/>
          <p:nvPr/>
        </p:nvSpPr>
        <p:spPr>
          <a:xfrm>
            <a:off x="2947937" y="3519490"/>
            <a:ext cx="181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C00000"/>
                </a:solidFill>
              </a:rPr>
              <a:t>HEALTH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A434-BAC2-4B48-9843-9AF502070C0D}"/>
              </a:ext>
            </a:extLst>
          </p:cNvPr>
          <p:cNvSpPr txBox="1"/>
          <p:nvPr/>
        </p:nvSpPr>
        <p:spPr>
          <a:xfrm>
            <a:off x="4012640" y="3911376"/>
            <a:ext cx="1582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TRACK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88799C-AC1D-402E-B9BD-E2B0C0D74631}"/>
              </a:ext>
            </a:extLst>
          </p:cNvPr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35" y="3472724"/>
            <a:ext cx="9525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B48BB-8AA3-40E8-80D3-F5679F64B940}"/>
              </a:ext>
            </a:extLst>
          </p:cNvPr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72930" y="2235628"/>
            <a:ext cx="952500" cy="99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6C175-FEDC-4CF3-BCFB-CC2D4F5CD4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2328" y="2646564"/>
            <a:ext cx="9525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E87C18-86D7-430A-9C5F-581194BD3A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136" y="3047274"/>
            <a:ext cx="952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D168E1-0BE8-459D-BBEA-97425F5B5512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12FB7C-B543-46F3-BB94-697F96329E0A}"/>
              </a:ext>
            </a:extLst>
          </p:cNvPr>
          <p:cNvSpPr/>
          <p:nvPr/>
        </p:nvSpPr>
        <p:spPr>
          <a:xfrm>
            <a:off x="268514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Vídeo 19-05-2019 09 20 01">
            <a:hlinkClick r:id="" action="ppaction://media"/>
            <a:extLst>
              <a:ext uri="{FF2B5EF4-FFF2-40B4-BE49-F238E27FC236}">
                <a16:creationId xmlns:a16="http://schemas.microsoft.com/office/drawing/2014/main" id="{A45DE811-7CB6-4743-B965-82EF7084EC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4286" t="36826" r="25476" b="45397"/>
          <a:stretch/>
        </p:blipFill>
        <p:spPr>
          <a:xfrm>
            <a:off x="4180115" y="2525486"/>
            <a:ext cx="4905828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E1FA3-3412-4049-A6CB-B4C4920FD93D}"/>
              </a:ext>
            </a:extLst>
          </p:cNvPr>
          <p:cNvSpPr txBox="1"/>
          <p:nvPr/>
        </p:nvSpPr>
        <p:spPr>
          <a:xfrm>
            <a:off x="1267576" y="2786426"/>
            <a:ext cx="2938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n w="0"/>
                <a:solidFill>
                  <a:srgbClr val="BC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48033-6C17-4B9B-9918-D110F5393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2F8C95-7CDF-41BB-B6EA-5F5252936C8D}"/>
              </a:ext>
            </a:extLst>
          </p:cNvPr>
          <p:cNvSpPr txBox="1"/>
          <p:nvPr/>
        </p:nvSpPr>
        <p:spPr>
          <a:xfrm>
            <a:off x="6172200" y="4826000"/>
            <a:ext cx="5614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D168E1-0BE8-459D-BBEA-97425F5B5512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12FB7C-B543-46F3-BB94-697F96329E0A}"/>
              </a:ext>
            </a:extLst>
          </p:cNvPr>
          <p:cNvSpPr/>
          <p:nvPr/>
        </p:nvSpPr>
        <p:spPr>
          <a:xfrm>
            <a:off x="268514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E8AD7-797F-4F26-94DE-118FE194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77" y="2161254"/>
            <a:ext cx="4286848" cy="414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9BB25A-2942-47B9-89F9-802ED9642796}"/>
              </a:ext>
            </a:extLst>
          </p:cNvPr>
          <p:cNvSpPr txBox="1"/>
          <p:nvPr/>
        </p:nvSpPr>
        <p:spPr>
          <a:xfrm>
            <a:off x="3822727" y="768979"/>
            <a:ext cx="4473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3940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2F8C95-7CDF-41BB-B6EA-5F5252936C8D}"/>
              </a:ext>
            </a:extLst>
          </p:cNvPr>
          <p:cNvSpPr txBox="1"/>
          <p:nvPr/>
        </p:nvSpPr>
        <p:spPr>
          <a:xfrm>
            <a:off x="6172200" y="4826000"/>
            <a:ext cx="5614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D168E1-0BE8-459D-BBEA-97425F5B5512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112FB7C-B543-46F3-BB94-697F96329E0A}"/>
              </a:ext>
            </a:extLst>
          </p:cNvPr>
          <p:cNvSpPr/>
          <p:nvPr/>
        </p:nvSpPr>
        <p:spPr>
          <a:xfrm>
            <a:off x="268514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7D6E0-3713-4E8F-8117-8693DC2B71B6}"/>
              </a:ext>
            </a:extLst>
          </p:cNvPr>
          <p:cNvSpPr txBox="1"/>
          <p:nvPr/>
        </p:nvSpPr>
        <p:spPr>
          <a:xfrm>
            <a:off x="972457" y="1306285"/>
            <a:ext cx="9681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</a:t>
            </a:r>
          </a:p>
          <a:p>
            <a:r>
              <a:rPr lang="pt-BR" dirty="0"/>
              <a:t>SLIDE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https://www.correiobraziliense.com.br/app/noticia/ciencia-e-saude/2018/12/11/interna_ciencia_saude,724478/correio-promove-seminario-sobre-desafios-de-combater-a-sifilis.shtml</a:t>
            </a:r>
            <a:endParaRPr lang="pt-BR" dirty="0"/>
          </a:p>
          <a:p>
            <a:r>
              <a:rPr lang="pt-BR" dirty="0"/>
              <a:t>SLIDE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hlinkClick r:id="rId3"/>
              </a:rPr>
              <a:t>https://brasil.elpais.com/brasil/2018/11/05/ciencia/1541448787_557623.html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https://nacoesunidas.org/oms-uso-excessivo-e-inadequado-de-antibioticos-e-principal-causa-de-resistencia-antimicrobiana/</a:t>
            </a:r>
            <a:endParaRPr lang="pt-BR" dirty="0"/>
          </a:p>
          <a:p>
            <a:endParaRPr lang="pt-BR" dirty="0"/>
          </a:p>
          <a:p>
            <a:r>
              <a:rPr lang="pt-BR" dirty="0"/>
              <a:t>SLIDE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hlinkClick r:id="rId5"/>
              </a:rPr>
              <a:t>https://icons8.com.br/icons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hlinkClick r:id="rId6"/>
              </a:rPr>
              <a:t>https://medium.com/the-mission/a-simple-explanation-on-how-blockchain-works-e52f75da6e9a</a:t>
            </a:r>
            <a:endParaRPr lang="pt-BR" dirty="0"/>
          </a:p>
          <a:p>
            <a:endParaRPr lang="pt-BR" dirty="0"/>
          </a:p>
          <a:p>
            <a:r>
              <a:rPr lang="pt-BR" dirty="0"/>
              <a:t>SLIDE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u="sng" dirty="0">
                <a:hlinkClick r:id="rId7"/>
              </a:rPr>
              <a:t>https://www.interfarma.org.br/guia/guia-2018/dados_do_setor/</a:t>
            </a:r>
            <a:r>
              <a:rPr lang="pt-BR" dirty="0"/>
              <a:t>	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3B5B9-52A5-47B2-B9FB-F9030CE4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68" y="3918378"/>
            <a:ext cx="9420264" cy="2331749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A0E4F6A-E5CB-453C-B1B5-EA2AA97CA734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02831D9B-2313-43A1-BF56-60F5593F2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87922E-52D0-4B4B-9909-80C5F7EA1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294" y="607873"/>
            <a:ext cx="8257411" cy="3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3543281" y="2481626"/>
            <a:ext cx="5105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18607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AA1A58-6FE2-449C-BAAF-6F0F6D15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07" y="4321447"/>
            <a:ext cx="980952" cy="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4DA5B-23C1-466F-A4EB-9DF412C8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2" y="4415212"/>
            <a:ext cx="1095375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1589E-0C20-40B6-B56F-543338CBD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85" y="1976737"/>
            <a:ext cx="1066667" cy="1123810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D67C07-1157-46CC-A49D-A6C0AC9F9412}"/>
              </a:ext>
            </a:extLst>
          </p:cNvPr>
          <p:cNvCxnSpPr>
            <a:cxnSpLocks/>
          </p:cNvCxnSpPr>
          <p:nvPr/>
        </p:nvCxnSpPr>
        <p:spPr>
          <a:xfrm flipV="1">
            <a:off x="2795963" y="3476701"/>
            <a:ext cx="431845" cy="8447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52AF0A-EDF0-45A0-866B-998F3B6EADEE}"/>
              </a:ext>
            </a:extLst>
          </p:cNvPr>
          <p:cNvCxnSpPr>
            <a:cxnSpLocks/>
          </p:cNvCxnSpPr>
          <p:nvPr/>
        </p:nvCxnSpPr>
        <p:spPr>
          <a:xfrm flipV="1">
            <a:off x="4272851" y="2703990"/>
            <a:ext cx="995326" cy="3143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D99D90-4CCD-4604-9A00-1914788F434D}"/>
              </a:ext>
            </a:extLst>
          </p:cNvPr>
          <p:cNvCxnSpPr>
            <a:cxnSpLocks/>
          </p:cNvCxnSpPr>
          <p:nvPr/>
        </p:nvCxnSpPr>
        <p:spPr>
          <a:xfrm>
            <a:off x="6586001" y="2703990"/>
            <a:ext cx="923985" cy="1576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E25C0C-FF12-4CDB-93FD-F46B3657599C}"/>
              </a:ext>
            </a:extLst>
          </p:cNvPr>
          <p:cNvCxnSpPr>
            <a:cxnSpLocks/>
          </p:cNvCxnSpPr>
          <p:nvPr/>
        </p:nvCxnSpPr>
        <p:spPr>
          <a:xfrm>
            <a:off x="8395201" y="3507458"/>
            <a:ext cx="484607" cy="7832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FE8119-BD65-4D88-BB91-4FFC46D71E8D}"/>
              </a:ext>
            </a:extLst>
          </p:cNvPr>
          <p:cNvSpPr txBox="1"/>
          <p:nvPr/>
        </p:nvSpPr>
        <p:spPr>
          <a:xfrm>
            <a:off x="2100946" y="5713783"/>
            <a:ext cx="13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Paciente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4394CD-4F8D-40A4-AB3A-9CA18E042085}"/>
              </a:ext>
            </a:extLst>
          </p:cNvPr>
          <p:cNvSpPr txBox="1"/>
          <p:nvPr/>
        </p:nvSpPr>
        <p:spPr>
          <a:xfrm>
            <a:off x="5252769" y="1480883"/>
            <a:ext cx="13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Medico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EC0B0-3C3A-4E9F-B3A5-A90D0D504F2A}"/>
              </a:ext>
            </a:extLst>
          </p:cNvPr>
          <p:cNvSpPr txBox="1"/>
          <p:nvPr/>
        </p:nvSpPr>
        <p:spPr>
          <a:xfrm>
            <a:off x="8363566" y="5560836"/>
            <a:ext cx="13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CC0000"/>
                </a:solidFill>
              </a:rPr>
              <a:t>Id_Farmacia</a:t>
            </a:r>
            <a:endParaRPr lang="pt-BR" b="1" dirty="0">
              <a:solidFill>
                <a:srgbClr val="CC0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B5C14D-6459-4943-9686-D22DD495629B}"/>
              </a:ext>
            </a:extLst>
          </p:cNvPr>
          <p:cNvSpPr txBox="1"/>
          <p:nvPr/>
        </p:nvSpPr>
        <p:spPr>
          <a:xfrm>
            <a:off x="2848771" y="2073456"/>
            <a:ext cx="15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ID Paciente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B5DD0F-A097-4B40-B16F-D8281470FFA4}"/>
              </a:ext>
            </a:extLst>
          </p:cNvPr>
          <p:cNvSpPr txBox="1"/>
          <p:nvPr/>
        </p:nvSpPr>
        <p:spPr>
          <a:xfrm>
            <a:off x="7581131" y="1905447"/>
            <a:ext cx="12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C0000"/>
                </a:solidFill>
              </a:rPr>
              <a:t>ID Receita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4EF33A-12BE-40E0-9302-4C03A5D9C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310" y="3245574"/>
            <a:ext cx="473392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C7F1C4-F46F-4028-8CB0-25780332DD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80" y="2442788"/>
            <a:ext cx="1019048" cy="952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5B9B8-E125-4E00-AE7E-3FD0E1E35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08" y="2344789"/>
            <a:ext cx="1019048" cy="95238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4E41F8-BB1C-4D71-B98C-847B2BD0754D}"/>
              </a:ext>
            </a:extLst>
          </p:cNvPr>
          <p:cNvSpPr/>
          <p:nvPr/>
        </p:nvSpPr>
        <p:spPr>
          <a:xfrm>
            <a:off x="4428172" y="4382306"/>
            <a:ext cx="3081814" cy="50503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A9F22-394B-4380-AA34-11A821AD79ED}"/>
              </a:ext>
            </a:extLst>
          </p:cNvPr>
          <p:cNvSpPr txBox="1"/>
          <p:nvPr/>
        </p:nvSpPr>
        <p:spPr>
          <a:xfrm>
            <a:off x="1924852" y="597028"/>
            <a:ext cx="811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Consolidar informações médicas no Blockchain</a:t>
            </a:r>
          </a:p>
        </p:txBody>
      </p:sp>
    </p:spTree>
    <p:extLst>
      <p:ext uri="{BB962C8B-B14F-4D97-AF65-F5344CB8AC3E}">
        <p14:creationId xmlns:p14="http://schemas.microsoft.com/office/powerpoint/2010/main" val="19450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2332982" y="652826"/>
            <a:ext cx="7642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DE BLOCKCHAIN - ETHEREUM</a:t>
            </a:r>
          </a:p>
        </p:txBody>
      </p:sp>
      <p:pic>
        <p:nvPicPr>
          <p:cNvPr id="4098" name="Picture 2" descr="https://lh5.googleusercontent.com/v1mp9ODf9IjkVYcBXecwMrEKpYXjdl1i-uvSe_ukqYTKe4AtA6YSHCV5eDlgE-hAnmvjEY16lT9Tx5VAfUogH1hMg3QPH-DnASaKofthPN_FTrNetjCKIfNDx_vZMho6NC8-6mM4">
            <a:extLst>
              <a:ext uri="{FF2B5EF4-FFF2-40B4-BE49-F238E27FC236}">
                <a16:creationId xmlns:a16="http://schemas.microsoft.com/office/drawing/2014/main" id="{E5C949AC-022B-473F-8525-5B0E20A12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4"/>
          <a:stretch/>
        </p:blipFill>
        <p:spPr bwMode="auto">
          <a:xfrm>
            <a:off x="2204538" y="1360712"/>
            <a:ext cx="7710351" cy="47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https://lh4.googleusercontent.com/EoLDnOGrDgxK2H-VHJuerV_4U5xq40Y1h3KRFJXsJLU3rA5hItlGHWWPPmO7L7HMi4XVIWOTd_VWYNy2cEv9TkMJRzMdB_VfpkpIJlut5tTyn_kT5gUexL1K3K8xiH9sswG_vLvl">
            <a:extLst>
              <a:ext uri="{FF2B5EF4-FFF2-40B4-BE49-F238E27FC236}">
                <a16:creationId xmlns:a16="http://schemas.microsoft.com/office/drawing/2014/main" id="{27DEFAFF-8F76-4DC6-A1B9-A270A486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4" y="1745024"/>
            <a:ext cx="37909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9D8A1-884A-4E40-9192-151C5E577DCA}"/>
              </a:ext>
            </a:extLst>
          </p:cNvPr>
          <p:cNvSpPr txBox="1"/>
          <p:nvPr/>
        </p:nvSpPr>
        <p:spPr>
          <a:xfrm>
            <a:off x="1961675" y="1283788"/>
            <a:ext cx="3137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de Receita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D33873-B824-4A9E-859E-E2D4DF4410DE}"/>
              </a:ext>
            </a:extLst>
          </p:cNvPr>
          <p:cNvSpPr txBox="1"/>
          <p:nvPr/>
        </p:nvSpPr>
        <p:spPr>
          <a:xfrm>
            <a:off x="4732556" y="627893"/>
            <a:ext cx="2654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API</a:t>
            </a:r>
          </a:p>
        </p:txBody>
      </p:sp>
    </p:spTree>
    <p:extLst>
      <p:ext uri="{BB962C8B-B14F-4D97-AF65-F5344CB8AC3E}">
        <p14:creationId xmlns:p14="http://schemas.microsoft.com/office/powerpoint/2010/main" val="6718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4732556" y="627893"/>
            <a:ext cx="2654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API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5D5A2F-08B0-4C24-A962-80A0FCC1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67" y="1807702"/>
            <a:ext cx="3847619" cy="399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CC78EA-3EBC-4280-9B07-ED7F1F9815D5}"/>
              </a:ext>
            </a:extLst>
          </p:cNvPr>
          <p:cNvSpPr txBox="1"/>
          <p:nvPr/>
        </p:nvSpPr>
        <p:spPr>
          <a:xfrm>
            <a:off x="1961675" y="1283788"/>
            <a:ext cx="333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Compartilhar Receita</a:t>
            </a:r>
          </a:p>
        </p:txBody>
      </p:sp>
    </p:spTree>
    <p:extLst>
      <p:ext uri="{BB962C8B-B14F-4D97-AF65-F5344CB8AC3E}">
        <p14:creationId xmlns:p14="http://schemas.microsoft.com/office/powerpoint/2010/main" val="1568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2970567" y="2468926"/>
            <a:ext cx="6178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7773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D1D446A-055E-413A-90ED-EBD1B3A0537D}"/>
              </a:ext>
            </a:extLst>
          </p:cNvPr>
          <p:cNvSpPr/>
          <p:nvPr/>
        </p:nvSpPr>
        <p:spPr>
          <a:xfrm>
            <a:off x="232229" y="268514"/>
            <a:ext cx="11654971" cy="6320972"/>
          </a:xfrm>
          <a:prstGeom prst="flowChartProcess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BE785F93-6804-4EF7-9B90-D7E407D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5419583"/>
            <a:ext cx="2010878" cy="10909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75F784-623F-4242-AB86-FE7BDA45EB84}"/>
              </a:ext>
            </a:extLst>
          </p:cNvPr>
          <p:cNvSpPr txBox="1"/>
          <p:nvPr/>
        </p:nvSpPr>
        <p:spPr>
          <a:xfrm>
            <a:off x="539630" y="740749"/>
            <a:ext cx="104331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paciente, receita e médico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falsificação de receitas e erros médicos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Crescimento junto ao mercado e escalável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Compartilhar informações com a cadeia de medicamentos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8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230</Words>
  <Application>Microsoft Office PowerPoint</Application>
  <PresentationFormat>Widescreen</PresentationFormat>
  <Paragraphs>76</Paragraphs>
  <Slides>18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 Light SemiCondensed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Bertelli, Adriana</dc:creator>
  <cp:lastModifiedBy>Bertelli, Adriana</cp:lastModifiedBy>
  <cp:revision>66</cp:revision>
  <dcterms:created xsi:type="dcterms:W3CDTF">2019-05-19T03:16:51Z</dcterms:created>
  <dcterms:modified xsi:type="dcterms:W3CDTF">2019-05-19T17:52:13Z</dcterms:modified>
</cp:coreProperties>
</file>