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65" r:id="rId2"/>
    <p:sldId id="367" r:id="rId3"/>
    <p:sldId id="368" r:id="rId4"/>
    <p:sldId id="373" r:id="rId5"/>
    <p:sldId id="378" r:id="rId6"/>
    <p:sldId id="372" r:id="rId7"/>
    <p:sldId id="383" r:id="rId8"/>
    <p:sldId id="381" r:id="rId9"/>
    <p:sldId id="371" r:id="rId10"/>
    <p:sldId id="415" r:id="rId11"/>
    <p:sldId id="419" r:id="rId12"/>
    <p:sldId id="420" r:id="rId13"/>
    <p:sldId id="421" r:id="rId14"/>
    <p:sldId id="388" r:id="rId15"/>
  </p:sldIdLst>
  <p:sldSz cx="12190413" cy="6859588"/>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guide id="3" pos="619" userDrawn="1">
          <p15:clr>
            <a:srgbClr val="A4A3A4"/>
          </p15:clr>
        </p15:guide>
        <p15:guide id="4" pos="70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2" autoAdjust="0"/>
    <p:restoredTop sz="97926" autoAdjust="0"/>
  </p:normalViewPr>
  <p:slideViewPr>
    <p:cSldViewPr snapToGrid="0" showGuides="1">
      <p:cViewPr varScale="1">
        <p:scale>
          <a:sx n="161" d="100"/>
          <a:sy n="161" d="100"/>
        </p:scale>
        <p:origin x="822" y="348"/>
      </p:cViewPr>
      <p:guideLst>
        <p:guide orient="horz" pos="2161"/>
        <p:guide pos="3840"/>
        <p:guide pos="619"/>
        <p:guide pos="7060"/>
      </p:guideLst>
    </p:cSldViewPr>
  </p:slideViewPr>
  <p:notesTextViewPr>
    <p:cViewPr>
      <p:scale>
        <a:sx n="20" d="100"/>
        <a:sy n="20" d="100"/>
      </p:scale>
      <p:origin x="0" y="0"/>
    </p:cViewPr>
  </p:notesTextViewPr>
  <p:sorterViewPr>
    <p:cViewPr>
      <p:scale>
        <a:sx n="139" d="100"/>
        <a:sy n="139"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280797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12425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413518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382250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 1 P P T </a:t>
            </a:r>
            <a:r>
              <a:rPr lang="zh-CN" altLang="en-US"/>
              <a:t>模 板 网   </a:t>
            </a:r>
            <a:r>
              <a:rPr lang="en-US" altLang="zh-CN"/>
              <a:t>w w w.5 1 p p tmoban.c om</a:t>
            </a:r>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ww.51pptmoban.com">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1" y="0"/>
            <a:ext cx="12190414" cy="6859588"/>
          </a:xfrm>
          <a:prstGeom prst="rect">
            <a:avLst/>
          </a:prstGeom>
        </p:spPr>
      </p:pic>
      <p:sp>
        <p:nvSpPr>
          <p:cNvPr id="2" name="矩形 1"/>
          <p:cNvSpPr/>
          <p:nvPr userDrawn="1"/>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userDrawn="1"/>
        </p:nvSpPr>
        <p:spPr>
          <a:xfrm rot="11809505">
            <a:off x="10226332" y="5305808"/>
            <a:ext cx="2325672" cy="2055291"/>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任意多边形: 形状 3"/>
          <p:cNvSpPr/>
          <p:nvPr userDrawn="1"/>
        </p:nvSpPr>
        <p:spPr>
          <a:xfrm rot="4119128">
            <a:off x="-375828" y="-555538"/>
            <a:ext cx="1774259" cy="2201590"/>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userDrawn="1"/>
        </p:nvSpPr>
        <p:spPr>
          <a:xfrm>
            <a:off x="8811251" y="6234985"/>
            <a:ext cx="2842732" cy="746984"/>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任意多边形: 形状 5"/>
          <p:cNvSpPr/>
          <p:nvPr userDrawn="1"/>
        </p:nvSpPr>
        <p:spPr>
          <a:xfrm rot="16200000">
            <a:off x="1081179" y="-726449"/>
            <a:ext cx="649218" cy="1857354"/>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4013"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4013" cy="43529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3789C-3617-4810-B5FF-64DFEFCC9CD9}" type="datetimeFigureOut">
              <a:rPr lang="zh-CN" altLang="en-US" smtClean="0"/>
              <a:t>2023/12/3</a:t>
            </a:fld>
            <a:endParaRPr lang="zh-CN" altLang="en-US"/>
          </a:p>
        </p:txBody>
      </p:sp>
      <p:sp>
        <p:nvSpPr>
          <p:cNvPr id="5" name="页脚占位符 4"/>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8A301-3E33-459A-A7DD-C522637E28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10226332" y="5305808"/>
            <a:ext cx="2325672" cy="2055291"/>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375828" y="-555538"/>
            <a:ext cx="1774259" cy="2201590"/>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8811251" y="6234985"/>
            <a:ext cx="2842732" cy="746984"/>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1081179" y="-726449"/>
            <a:ext cx="649218" cy="1857354"/>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椭圆 26"/>
          <p:cNvSpPr/>
          <p:nvPr/>
        </p:nvSpPr>
        <p:spPr>
          <a:xfrm>
            <a:off x="6428013" y="981528"/>
            <a:ext cx="4894943" cy="4894943"/>
          </a:xfrm>
          <a:prstGeom prst="ellipse">
            <a:avLst/>
          </a:prstGeom>
          <a:noFill/>
          <a:ln>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787717" y="2470230"/>
            <a:ext cx="2723823" cy="1107996"/>
          </a:xfrm>
          <a:prstGeom prst="rect">
            <a:avLst/>
          </a:prstGeom>
          <a:noFill/>
        </p:spPr>
        <p:txBody>
          <a:bodyPr wrap="none" rtlCol="0">
            <a:spAutoFit/>
          </a:bodyPr>
          <a:lstStyle/>
          <a:p>
            <a:r>
              <a:rPr lang="zh-CN" altLang="en-US" sz="6600" dirty="0">
                <a:solidFill>
                  <a:schemeClr val="bg1"/>
                </a:solidFill>
                <a:latin typeface="优设标题黑" panose="00000500000000000000" pitchFamily="2" charset="-122"/>
                <a:ea typeface="优设标题黑" panose="00000500000000000000" pitchFamily="2" charset="-122"/>
                <a:cs typeface="+mn-ea"/>
                <a:sym typeface="+mn-lt"/>
              </a:rPr>
              <a:t>聊天室</a:t>
            </a:r>
          </a:p>
        </p:txBody>
      </p:sp>
      <p:sp>
        <p:nvSpPr>
          <p:cNvPr id="18" name="文本框 17"/>
          <p:cNvSpPr txBox="1"/>
          <p:nvPr/>
        </p:nvSpPr>
        <p:spPr>
          <a:xfrm>
            <a:off x="1221235" y="3368918"/>
            <a:ext cx="5051974" cy="461665"/>
          </a:xfrm>
          <a:prstGeom prst="rect">
            <a:avLst/>
          </a:prstGeom>
          <a:noFill/>
        </p:spPr>
        <p:txBody>
          <a:bodyPr wrap="square">
            <a:spAutoFit/>
          </a:bodyPr>
          <a:lstStyle/>
          <a:p>
            <a:pPr algn="r"/>
            <a:r>
              <a:rPr lang="zh-CN" altLang="en-US" sz="2400" dirty="0">
                <a:solidFill>
                  <a:schemeClr val="bg1">
                    <a:alpha val="55000"/>
                  </a:schemeClr>
                </a:solidFill>
                <a:cs typeface="+mn-ea"/>
                <a:sym typeface="+mn-lt"/>
              </a:rPr>
              <a:t>项目答辩</a:t>
            </a:r>
          </a:p>
        </p:txBody>
      </p:sp>
      <p:sp>
        <p:nvSpPr>
          <p:cNvPr id="19" name="矩形: 圆角 18"/>
          <p:cNvSpPr/>
          <p:nvPr/>
        </p:nvSpPr>
        <p:spPr>
          <a:xfrm>
            <a:off x="878681" y="4120478"/>
            <a:ext cx="2677319" cy="492443"/>
          </a:xfrm>
          <a:prstGeom prst="roundRect">
            <a:avLst>
              <a:gd name="adj" fmla="val 0"/>
            </a:avLst>
          </a:prstGeom>
          <a:solidFill>
            <a:srgbClr val="FEC11E"/>
          </a:solidFill>
          <a:ln>
            <a:solidFill>
              <a:srgbClr val="FEC11E"/>
            </a:solid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928688" y="4212810"/>
            <a:ext cx="2538413" cy="307777"/>
          </a:xfrm>
          <a:prstGeom prst="rect">
            <a:avLst/>
          </a:prstGeom>
          <a:noFill/>
        </p:spPr>
        <p:txBody>
          <a:bodyPr wrap="square" rtlCol="0">
            <a:spAutoFit/>
          </a:bodyPr>
          <a:lstStyle/>
          <a:p>
            <a:pPr algn="ctr"/>
            <a:r>
              <a:rPr lang="zh-CN" altLang="en-US" sz="1400" b="1" dirty="0">
                <a:solidFill>
                  <a:schemeClr val="bg1"/>
                </a:solidFill>
                <a:cs typeface="+mn-ea"/>
                <a:sym typeface="+mn-lt"/>
              </a:rPr>
              <a:t>汇报人：是个天才</a:t>
            </a:r>
          </a:p>
        </p:txBody>
      </p:sp>
      <p:sp>
        <p:nvSpPr>
          <p:cNvPr id="22" name="矩形: 圆角 21"/>
          <p:cNvSpPr/>
          <p:nvPr/>
        </p:nvSpPr>
        <p:spPr>
          <a:xfrm>
            <a:off x="3646716" y="4120478"/>
            <a:ext cx="1627034" cy="492443"/>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3692659" y="4212810"/>
            <a:ext cx="1535147" cy="306705"/>
          </a:xfrm>
          <a:prstGeom prst="rect">
            <a:avLst/>
          </a:prstGeom>
          <a:noFill/>
        </p:spPr>
        <p:txBody>
          <a:bodyPr wrap="square" rtlCol="0">
            <a:spAutoFit/>
          </a:bodyPr>
          <a:lstStyle/>
          <a:p>
            <a:pPr algn="ctr"/>
            <a:r>
              <a:rPr lang="zh-CN" altLang="en-US" sz="1400" b="1" dirty="0">
                <a:solidFill>
                  <a:schemeClr val="bg1"/>
                </a:solidFill>
                <a:cs typeface="+mn-ea"/>
                <a:sym typeface="+mn-lt"/>
              </a:rPr>
              <a:t>时间：</a:t>
            </a:r>
            <a:r>
              <a:rPr lang="en-US" altLang="zh-CN" sz="1400" b="1" dirty="0">
                <a:solidFill>
                  <a:schemeClr val="bg1"/>
                </a:solidFill>
                <a:cs typeface="+mn-ea"/>
                <a:sym typeface="+mn-lt"/>
              </a:rPr>
              <a:t>2023.12</a:t>
            </a:r>
            <a:endParaRPr lang="zh-CN" altLang="en-US" sz="1400" b="1" dirty="0">
              <a:solidFill>
                <a:schemeClr val="bg1"/>
              </a:solidFill>
              <a:cs typeface="+mn-ea"/>
              <a:sym typeface="+mn-lt"/>
            </a:endParaRPr>
          </a:p>
        </p:txBody>
      </p:sp>
      <p:sp>
        <p:nvSpPr>
          <p:cNvPr id="28" name="椭圆 27"/>
          <p:cNvSpPr/>
          <p:nvPr/>
        </p:nvSpPr>
        <p:spPr>
          <a:xfrm>
            <a:off x="6376662" y="739115"/>
            <a:ext cx="4894943" cy="4894943"/>
          </a:xfrm>
          <a:prstGeom prst="ellipse">
            <a:avLst/>
          </a:prstGeom>
          <a:noFill/>
          <a:ln>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6709525" y="834365"/>
            <a:ext cx="4894943" cy="4894943"/>
          </a:xfrm>
          <a:prstGeom prst="ellipse">
            <a:avLst/>
          </a:prstGeom>
          <a:noFill/>
          <a:ln>
            <a:gradFill>
              <a:gsLst>
                <a:gs pos="0">
                  <a:schemeClr val="accent1">
                    <a:lumMod val="5000"/>
                    <a:lumOff val="95000"/>
                  </a:schemeClr>
                </a:gs>
                <a:gs pos="55000">
                  <a:schemeClr val="accent1">
                    <a:lumMod val="45000"/>
                    <a:lumOff val="55000"/>
                    <a:alpha val="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6828262" y="1702681"/>
            <a:ext cx="473901" cy="473901"/>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7376555" y="5697289"/>
            <a:ext cx="371760" cy="371760"/>
          </a:xfrm>
          <a:prstGeom prst="ellipse">
            <a:avLst/>
          </a:prstGeom>
          <a:solidFill>
            <a:srgbClr val="FEC11E">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621926" y="1047706"/>
            <a:ext cx="786848" cy="786848"/>
          </a:xfrm>
          <a:prstGeom prst="ellipse">
            <a:avLst/>
          </a:prstGeom>
          <a:solidFill>
            <a:srgbClr val="FEC11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a16="http://schemas.microsoft.com/office/drawing/2014/main" id="{ADA39119-EDCE-6823-9E72-209EB6965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931" y="1495325"/>
            <a:ext cx="3399736" cy="37212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8819538" y="4246189"/>
            <a:ext cx="3688923" cy="3260052"/>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6574971" y="5720027"/>
            <a:ext cx="4509071" cy="1184848"/>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267220" y="-744085"/>
            <a:ext cx="2835505" cy="3518438"/>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2061274" y="-1017224"/>
            <a:ext cx="1037538" cy="2968302"/>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1538657" y="1739985"/>
            <a:ext cx="3179075" cy="3154710"/>
          </a:xfrm>
          <a:prstGeom prst="rect">
            <a:avLst/>
          </a:prstGeom>
          <a:noFill/>
        </p:spPr>
        <p:txBody>
          <a:bodyPr wrap="none" rtlCol="0">
            <a:spAutoFit/>
          </a:bodyPr>
          <a:lstStyle/>
          <a:p>
            <a:r>
              <a:rPr lang="en-US" altLang="zh-CN" sz="19900" dirty="0">
                <a:solidFill>
                  <a:schemeClr val="bg1"/>
                </a:solidFill>
                <a:latin typeface="优设标题黑" panose="00000500000000000000" pitchFamily="2" charset="-122"/>
                <a:ea typeface="优设标题黑" panose="00000500000000000000" pitchFamily="2" charset="-122"/>
                <a:cs typeface="+mn-ea"/>
                <a:sym typeface="+mn-lt"/>
              </a:rPr>
              <a:t>05</a:t>
            </a:r>
            <a:endParaRPr lang="zh-CN" altLang="en-US" sz="19900" dirty="0">
              <a:solidFill>
                <a:schemeClr val="bg1"/>
              </a:solidFill>
              <a:latin typeface="优设标题黑" panose="00000500000000000000" pitchFamily="2" charset="-122"/>
              <a:ea typeface="优设标题黑" panose="00000500000000000000" pitchFamily="2" charset="-122"/>
              <a:cs typeface="+mn-ea"/>
              <a:sym typeface="+mn-lt"/>
            </a:endParaRPr>
          </a:p>
        </p:txBody>
      </p:sp>
      <p:grpSp>
        <p:nvGrpSpPr>
          <p:cNvPr id="2" name="组合 1">
            <a:extLst>
              <a:ext uri="{FF2B5EF4-FFF2-40B4-BE49-F238E27FC236}">
                <a16:creationId xmlns:a16="http://schemas.microsoft.com/office/drawing/2014/main" id="{ADDA8708-5447-7187-5B49-5C590AA49F7E}"/>
              </a:ext>
            </a:extLst>
          </p:cNvPr>
          <p:cNvGrpSpPr/>
          <p:nvPr/>
        </p:nvGrpSpPr>
        <p:grpSpPr>
          <a:xfrm>
            <a:off x="6123392" y="2993694"/>
            <a:ext cx="3744005" cy="746950"/>
            <a:chOff x="6123392" y="2993694"/>
            <a:chExt cx="3744005" cy="746950"/>
          </a:xfrm>
        </p:grpSpPr>
        <p:grpSp>
          <p:nvGrpSpPr>
            <p:cNvPr id="10" name="组合 9"/>
            <p:cNvGrpSpPr/>
            <p:nvPr/>
          </p:nvGrpSpPr>
          <p:grpSpPr>
            <a:xfrm>
              <a:off x="6123392" y="2993694"/>
              <a:ext cx="3744005" cy="727994"/>
              <a:chOff x="1367688" y="2412302"/>
              <a:chExt cx="3744005" cy="727994"/>
            </a:xfrm>
          </p:grpSpPr>
          <p:sp>
            <p:nvSpPr>
              <p:cNvPr id="3" name="矩形: 圆角 2"/>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1624864" y="2495335"/>
                <a:ext cx="3486829"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235804" y="2586982"/>
                <a:ext cx="2264948" cy="461665"/>
              </a:xfrm>
              <a:prstGeom prst="rect">
                <a:avLst/>
              </a:prstGeom>
              <a:noFill/>
            </p:spPr>
            <p:txBody>
              <a:bodyPr wrap="square">
                <a:spAutoFit/>
              </a:bodyPr>
              <a:lstStyle/>
              <a:p>
                <a:pPr algn="ctr"/>
                <a:r>
                  <a:rPr lang="zh-CN" altLang="en-US" sz="2400" b="1" dirty="0">
                    <a:solidFill>
                      <a:schemeClr val="bg1"/>
                    </a:solidFill>
                  </a:rPr>
                  <a:t>总结与计划</a:t>
                </a:r>
              </a:p>
            </p:txBody>
          </p:sp>
        </p:grpSp>
        <p:pic>
          <p:nvPicPr>
            <p:cNvPr id="7" name="图片 6">
              <a:extLst>
                <a:ext uri="{FF2B5EF4-FFF2-40B4-BE49-F238E27FC236}">
                  <a16:creationId xmlns:a16="http://schemas.microsoft.com/office/drawing/2014/main" id="{64156FF2-910C-2961-3E70-D06EC9E80A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4955" y="3045931"/>
              <a:ext cx="694713" cy="694713"/>
            </a:xfrm>
            <a:prstGeom prst="rect">
              <a:avLst/>
            </a:prstGeom>
          </p:spPr>
        </p:pic>
      </p:grpSp>
    </p:spTree>
    <p:extLst>
      <p:ext uri="{BB962C8B-B14F-4D97-AF65-F5344CB8AC3E}">
        <p14:creationId xmlns:p14="http://schemas.microsoft.com/office/powerpoint/2010/main" val="3694126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DB76E9-EE99-1212-AEAC-FAB52E70B1DD}"/>
              </a:ext>
            </a:extLst>
          </p:cNvPr>
          <p:cNvSpPr/>
          <p:nvPr/>
        </p:nvSpPr>
        <p:spPr>
          <a:xfrm>
            <a:off x="1131148" y="1302657"/>
            <a:ext cx="4890239" cy="326934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05</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总结与计划</a:t>
            </a:r>
          </a:p>
        </p:txBody>
      </p:sp>
      <p:sp>
        <p:nvSpPr>
          <p:cNvPr id="4" name="矩形 3"/>
          <p:cNvSpPr/>
          <p:nvPr/>
        </p:nvSpPr>
        <p:spPr>
          <a:xfrm>
            <a:off x="6317511" y="1288369"/>
            <a:ext cx="4890239" cy="4528231"/>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001414" y="4758155"/>
            <a:ext cx="5173542" cy="1058445"/>
          </a:xfrm>
          <a:prstGeom prst="rect">
            <a:avLst/>
          </a:prstGeom>
          <a:solidFill>
            <a:srgbClr val="FEC11E"/>
          </a:solidFill>
          <a:ln>
            <a:solidFill>
              <a:srgbClr val="FEC11E"/>
            </a:solid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22"/>
          <p:cNvSpPr txBox="1"/>
          <p:nvPr/>
        </p:nvSpPr>
        <p:spPr>
          <a:xfrm>
            <a:off x="2484722" y="5012087"/>
            <a:ext cx="3073976" cy="468975"/>
          </a:xfrm>
          <a:prstGeom prst="rect">
            <a:avLst/>
          </a:prstGeom>
          <a:noFill/>
        </p:spPr>
        <p:txBody>
          <a:bodyPr wrap="square">
            <a:spAutoFit/>
          </a:bodyPr>
          <a:lstStyle/>
          <a:p>
            <a:pPr eaLnBrk="1" hangingPunct="1">
              <a:lnSpc>
                <a:spcPct val="150000"/>
              </a:lnSpc>
              <a:buFont typeface="Arial" panose="020B0604020202020204" pitchFamily="34" charset="0"/>
              <a:buNone/>
              <a:defRPr/>
            </a:pPr>
            <a:r>
              <a:rPr lang="zh-CN" altLang="en-US" b="1" dirty="0">
                <a:solidFill>
                  <a:schemeClr val="bg1"/>
                </a:solidFill>
                <a:latin typeface="+mn-lt"/>
                <a:ea typeface="+mn-ea"/>
                <a:cs typeface="+mn-ea"/>
                <a:sym typeface="+mn-lt"/>
              </a:rPr>
              <a:t>学习计划和新项目准备</a:t>
            </a:r>
          </a:p>
        </p:txBody>
      </p:sp>
      <p:cxnSp>
        <p:nvCxnSpPr>
          <p:cNvPr id="23" name="直接连接符 22"/>
          <p:cNvCxnSpPr/>
          <p:nvPr/>
        </p:nvCxnSpPr>
        <p:spPr>
          <a:xfrm>
            <a:off x="7111822" y="5457265"/>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79012C2-3F6A-8E18-9D60-9E638A6050EA}"/>
              </a:ext>
            </a:extLst>
          </p:cNvPr>
          <p:cNvCxnSpPr/>
          <p:nvPr/>
        </p:nvCxnSpPr>
        <p:spPr>
          <a:xfrm>
            <a:off x="1854022" y="4292834"/>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7491997-768D-FCF0-4CB3-F675E6AB2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56" y="4821238"/>
            <a:ext cx="932655" cy="932655"/>
          </a:xfrm>
          <a:prstGeom prst="rect">
            <a:avLst/>
          </a:prstGeom>
        </p:spPr>
      </p:pic>
      <p:pic>
        <p:nvPicPr>
          <p:cNvPr id="13" name="图片 12">
            <a:extLst>
              <a:ext uri="{FF2B5EF4-FFF2-40B4-BE49-F238E27FC236}">
                <a16:creationId xmlns:a16="http://schemas.microsoft.com/office/drawing/2014/main" id="{A7EF6676-E923-A04C-AFBA-6A3CB6A73B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9773"/>
          <a:stretch/>
        </p:blipFill>
        <p:spPr>
          <a:xfrm>
            <a:off x="836141" y="475313"/>
            <a:ext cx="1924844" cy="966788"/>
          </a:xfrm>
          <a:prstGeom prst="rect">
            <a:avLst/>
          </a:prstGeom>
        </p:spPr>
      </p:pic>
      <p:pic>
        <p:nvPicPr>
          <p:cNvPr id="14" name="图片 13">
            <a:extLst>
              <a:ext uri="{FF2B5EF4-FFF2-40B4-BE49-F238E27FC236}">
                <a16:creationId xmlns:a16="http://schemas.microsoft.com/office/drawing/2014/main" id="{A6709F0B-46E8-4545-4ACD-645F5800B5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752"/>
          <a:stretch/>
        </p:blipFill>
        <p:spPr>
          <a:xfrm>
            <a:off x="9822746" y="5688766"/>
            <a:ext cx="1924844" cy="1005681"/>
          </a:xfrm>
          <a:prstGeom prst="rect">
            <a:avLst/>
          </a:prstGeom>
        </p:spPr>
      </p:pic>
      <p:sp>
        <p:nvSpPr>
          <p:cNvPr id="8" name="文本框 7">
            <a:extLst>
              <a:ext uri="{FF2B5EF4-FFF2-40B4-BE49-F238E27FC236}">
                <a16:creationId xmlns:a16="http://schemas.microsoft.com/office/drawing/2014/main" id="{9DB284B7-340A-4651-A4D1-5F6E8DF960FF}"/>
              </a:ext>
            </a:extLst>
          </p:cNvPr>
          <p:cNvSpPr txBox="1"/>
          <p:nvPr/>
        </p:nvSpPr>
        <p:spPr>
          <a:xfrm>
            <a:off x="6469963" y="1434118"/>
            <a:ext cx="4444907" cy="3416320"/>
          </a:xfrm>
          <a:prstGeom prst="rect">
            <a:avLst/>
          </a:prstGeom>
          <a:noFill/>
        </p:spPr>
        <p:txBody>
          <a:bodyPr wrap="square" rtlCol="0">
            <a:spAutoFit/>
          </a:bodyPr>
          <a:lstStyle/>
          <a:p>
            <a:r>
              <a:rPr lang="zh-CN" altLang="en-US" dirty="0">
                <a:solidFill>
                  <a:schemeClr val="bg1"/>
                </a:solidFill>
              </a:rPr>
              <a:t>是个天才：本次项目选题的时候较难，我基本每天从早</a:t>
            </a:r>
            <a:r>
              <a:rPr lang="en-US" altLang="zh-CN" dirty="0">
                <a:solidFill>
                  <a:schemeClr val="bg1"/>
                </a:solidFill>
              </a:rPr>
              <a:t>6</a:t>
            </a:r>
            <a:r>
              <a:rPr lang="zh-CN" altLang="en-US" dirty="0">
                <a:solidFill>
                  <a:schemeClr val="bg1"/>
                </a:solidFill>
              </a:rPr>
              <a:t>肝到晚</a:t>
            </a:r>
            <a:r>
              <a:rPr lang="en-US" altLang="zh-CN" dirty="0">
                <a:solidFill>
                  <a:schemeClr val="bg1"/>
                </a:solidFill>
              </a:rPr>
              <a:t>11</a:t>
            </a:r>
            <a:r>
              <a:rPr lang="zh-CN" altLang="en-US" dirty="0">
                <a:solidFill>
                  <a:schemeClr val="bg1"/>
                </a:solidFill>
              </a:rPr>
              <a:t>，体验了一把远超</a:t>
            </a:r>
            <a:r>
              <a:rPr lang="en-US" altLang="zh-CN" dirty="0">
                <a:solidFill>
                  <a:schemeClr val="bg1"/>
                </a:solidFill>
              </a:rPr>
              <a:t>996</a:t>
            </a:r>
            <a:r>
              <a:rPr lang="zh-CN" altLang="en-US" dirty="0">
                <a:solidFill>
                  <a:schemeClr val="bg1"/>
                </a:solidFill>
              </a:rPr>
              <a:t>的生活。同时收获也颇丰，第一次写这么复杂的架构，让我了解熟悉了许多技能，例如导入并且快速上手第三方库，</a:t>
            </a:r>
            <a:r>
              <a:rPr lang="en-US" altLang="zh-CN" dirty="0">
                <a:solidFill>
                  <a:schemeClr val="bg1"/>
                </a:solidFill>
              </a:rPr>
              <a:t>QT</a:t>
            </a:r>
            <a:r>
              <a:rPr lang="zh-CN" altLang="en-US" dirty="0">
                <a:solidFill>
                  <a:schemeClr val="bg1"/>
                </a:solidFill>
              </a:rPr>
              <a:t>与多线程的开发，面向对象与设计模式的思维方式，快速</a:t>
            </a:r>
            <a:r>
              <a:rPr lang="en-US" altLang="zh-CN" dirty="0">
                <a:solidFill>
                  <a:schemeClr val="bg1"/>
                </a:solidFill>
              </a:rPr>
              <a:t>debug</a:t>
            </a:r>
            <a:r>
              <a:rPr lang="zh-CN" altLang="en-US" dirty="0">
                <a:solidFill>
                  <a:schemeClr val="bg1"/>
                </a:solidFill>
              </a:rPr>
              <a:t>的技巧，服务器的配置。并且本次高度模仿大项目的思维模式也加强了我对大项目各个板块的理解。</a:t>
            </a:r>
            <a:endParaRPr lang="en-US" altLang="zh-CN" dirty="0">
              <a:solidFill>
                <a:schemeClr val="bg1"/>
              </a:solidFill>
            </a:endParaRPr>
          </a:p>
          <a:p>
            <a:r>
              <a:rPr lang="zh-CN" altLang="en-US" dirty="0">
                <a:solidFill>
                  <a:schemeClr val="bg1"/>
                </a:solidFill>
              </a:rPr>
              <a:t>未来规划：借着这一次大小项目连着做的机会，继续啃透大项目，并准备参加各种算法竞赛。</a:t>
            </a:r>
          </a:p>
        </p:txBody>
      </p:sp>
      <p:sp>
        <p:nvSpPr>
          <p:cNvPr id="9" name="文本框 8">
            <a:extLst>
              <a:ext uri="{FF2B5EF4-FFF2-40B4-BE49-F238E27FC236}">
                <a16:creationId xmlns:a16="http://schemas.microsoft.com/office/drawing/2014/main" id="{620D5DA5-DACD-33A4-3D6C-9302BE98A671}"/>
              </a:ext>
            </a:extLst>
          </p:cNvPr>
          <p:cNvSpPr txBox="1"/>
          <p:nvPr/>
        </p:nvSpPr>
        <p:spPr>
          <a:xfrm>
            <a:off x="1332764" y="1520201"/>
            <a:ext cx="4397080" cy="2031325"/>
          </a:xfrm>
          <a:prstGeom prst="rect">
            <a:avLst/>
          </a:prstGeom>
          <a:noFill/>
        </p:spPr>
        <p:txBody>
          <a:bodyPr wrap="square" rtlCol="0">
            <a:spAutoFit/>
          </a:bodyPr>
          <a:lstStyle/>
          <a:p>
            <a:r>
              <a:rPr lang="en-US" altLang="zh-CN" dirty="0" err="1">
                <a:solidFill>
                  <a:schemeClr val="bg1"/>
                </a:solidFill>
              </a:rPr>
              <a:t>fgg</a:t>
            </a:r>
            <a:r>
              <a:rPr lang="zh-CN" altLang="en-US" dirty="0">
                <a:solidFill>
                  <a:schemeClr val="bg1"/>
                </a:solidFill>
              </a:rPr>
              <a:t>永恒：</a:t>
            </a:r>
            <a:endParaRPr lang="en-US" altLang="zh-CN" dirty="0">
              <a:solidFill>
                <a:schemeClr val="bg1"/>
              </a:solidFill>
            </a:endParaRPr>
          </a:p>
          <a:p>
            <a:r>
              <a:rPr lang="zh-CN" altLang="en-US" dirty="0">
                <a:solidFill>
                  <a:schemeClr val="bg1"/>
                </a:solidFill>
              </a:rPr>
              <a:t>在本次现目中我学习了</a:t>
            </a:r>
            <a:r>
              <a:rPr lang="en-US" altLang="zh-CN" dirty="0" err="1">
                <a:solidFill>
                  <a:schemeClr val="bg1"/>
                </a:solidFill>
              </a:rPr>
              <a:t>cmake</a:t>
            </a:r>
            <a:r>
              <a:rPr lang="zh-CN" altLang="en-US" dirty="0">
                <a:solidFill>
                  <a:schemeClr val="bg1"/>
                </a:solidFill>
              </a:rPr>
              <a:t>文件的编写，整合</a:t>
            </a:r>
            <a:r>
              <a:rPr lang="en-US" altLang="zh-CN" dirty="0" err="1">
                <a:solidFill>
                  <a:schemeClr val="bg1"/>
                </a:solidFill>
              </a:rPr>
              <a:t>CMake</a:t>
            </a:r>
            <a:r>
              <a:rPr lang="zh-CN" altLang="en-US" dirty="0">
                <a:solidFill>
                  <a:schemeClr val="bg1"/>
                </a:solidFill>
              </a:rPr>
              <a:t>和客户端</a:t>
            </a:r>
            <a:r>
              <a:rPr lang="en-US" altLang="zh-CN" dirty="0">
                <a:solidFill>
                  <a:schemeClr val="bg1"/>
                </a:solidFill>
              </a:rPr>
              <a:t>-</a:t>
            </a:r>
            <a:r>
              <a:rPr lang="zh-CN" altLang="en-US" dirty="0">
                <a:solidFill>
                  <a:schemeClr val="bg1"/>
                </a:solidFill>
              </a:rPr>
              <a:t>服务端架构使项目更易于维护、构建和部署。并了解了客户端服务端架构运作模式以及计算机网络相关知识未来会更加投入学习相关内容</a:t>
            </a:r>
            <a:br>
              <a:rPr lang="zh-CN" altLang="en-US" dirty="0"/>
            </a:br>
            <a:endParaRPr lang="zh-CN" altLang="en-US" dirty="0">
              <a:solidFill>
                <a:schemeClr val="bg1"/>
              </a:solidFill>
            </a:endParaRPr>
          </a:p>
        </p:txBody>
      </p:sp>
    </p:spTree>
    <p:extLst>
      <p:ext uri="{BB962C8B-B14F-4D97-AF65-F5344CB8AC3E}">
        <p14:creationId xmlns:p14="http://schemas.microsoft.com/office/powerpoint/2010/main" val="1708533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DB76E9-EE99-1212-AEAC-FAB52E70B1DD}"/>
              </a:ext>
            </a:extLst>
          </p:cNvPr>
          <p:cNvSpPr/>
          <p:nvPr/>
        </p:nvSpPr>
        <p:spPr>
          <a:xfrm>
            <a:off x="1131148" y="1302657"/>
            <a:ext cx="4890239" cy="326934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05</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总结与计划</a:t>
            </a:r>
          </a:p>
        </p:txBody>
      </p:sp>
      <p:sp>
        <p:nvSpPr>
          <p:cNvPr id="4" name="矩形 3"/>
          <p:cNvSpPr/>
          <p:nvPr/>
        </p:nvSpPr>
        <p:spPr>
          <a:xfrm>
            <a:off x="6317511" y="1288369"/>
            <a:ext cx="4890239" cy="4528231"/>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001414" y="4758155"/>
            <a:ext cx="5173542" cy="1058445"/>
          </a:xfrm>
          <a:prstGeom prst="rect">
            <a:avLst/>
          </a:prstGeom>
          <a:solidFill>
            <a:srgbClr val="FEC11E"/>
          </a:solidFill>
          <a:ln>
            <a:solidFill>
              <a:srgbClr val="FEC11E"/>
            </a:solid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22"/>
          <p:cNvSpPr txBox="1"/>
          <p:nvPr/>
        </p:nvSpPr>
        <p:spPr>
          <a:xfrm>
            <a:off x="2484722" y="5012087"/>
            <a:ext cx="3073976" cy="468975"/>
          </a:xfrm>
          <a:prstGeom prst="rect">
            <a:avLst/>
          </a:prstGeom>
          <a:noFill/>
        </p:spPr>
        <p:txBody>
          <a:bodyPr wrap="square">
            <a:spAutoFit/>
          </a:bodyPr>
          <a:lstStyle/>
          <a:p>
            <a:pPr eaLnBrk="1" hangingPunct="1">
              <a:lnSpc>
                <a:spcPct val="150000"/>
              </a:lnSpc>
              <a:buFont typeface="Arial" panose="020B0604020202020204" pitchFamily="34" charset="0"/>
              <a:buNone/>
              <a:defRPr/>
            </a:pPr>
            <a:r>
              <a:rPr lang="zh-CN" altLang="en-US" b="1" dirty="0">
                <a:solidFill>
                  <a:schemeClr val="bg1"/>
                </a:solidFill>
                <a:latin typeface="+mn-lt"/>
                <a:ea typeface="+mn-ea"/>
                <a:cs typeface="+mn-ea"/>
                <a:sym typeface="+mn-lt"/>
              </a:rPr>
              <a:t>学习计划和新项目准备</a:t>
            </a:r>
          </a:p>
        </p:txBody>
      </p:sp>
      <p:cxnSp>
        <p:nvCxnSpPr>
          <p:cNvPr id="23" name="直接连接符 22"/>
          <p:cNvCxnSpPr/>
          <p:nvPr/>
        </p:nvCxnSpPr>
        <p:spPr>
          <a:xfrm>
            <a:off x="7111822" y="5457265"/>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79012C2-3F6A-8E18-9D60-9E638A6050EA}"/>
              </a:ext>
            </a:extLst>
          </p:cNvPr>
          <p:cNvCxnSpPr/>
          <p:nvPr/>
        </p:nvCxnSpPr>
        <p:spPr>
          <a:xfrm>
            <a:off x="1854022" y="4292834"/>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7491997-768D-FCF0-4CB3-F675E6AB2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56" y="4821238"/>
            <a:ext cx="932655" cy="932655"/>
          </a:xfrm>
          <a:prstGeom prst="rect">
            <a:avLst/>
          </a:prstGeom>
        </p:spPr>
      </p:pic>
      <p:pic>
        <p:nvPicPr>
          <p:cNvPr id="13" name="图片 12">
            <a:extLst>
              <a:ext uri="{FF2B5EF4-FFF2-40B4-BE49-F238E27FC236}">
                <a16:creationId xmlns:a16="http://schemas.microsoft.com/office/drawing/2014/main" id="{A7EF6676-E923-A04C-AFBA-6A3CB6A73B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9773"/>
          <a:stretch/>
        </p:blipFill>
        <p:spPr>
          <a:xfrm>
            <a:off x="2545020" y="490303"/>
            <a:ext cx="1924844" cy="966788"/>
          </a:xfrm>
          <a:prstGeom prst="rect">
            <a:avLst/>
          </a:prstGeom>
        </p:spPr>
      </p:pic>
      <p:pic>
        <p:nvPicPr>
          <p:cNvPr id="14" name="图片 13">
            <a:extLst>
              <a:ext uri="{FF2B5EF4-FFF2-40B4-BE49-F238E27FC236}">
                <a16:creationId xmlns:a16="http://schemas.microsoft.com/office/drawing/2014/main" id="{A6709F0B-46E8-4545-4ACD-645F5800B5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752"/>
          <a:stretch/>
        </p:blipFill>
        <p:spPr>
          <a:xfrm>
            <a:off x="8098876" y="5673776"/>
            <a:ext cx="1924844" cy="1005681"/>
          </a:xfrm>
          <a:prstGeom prst="rect">
            <a:avLst/>
          </a:prstGeom>
        </p:spPr>
      </p:pic>
      <p:sp>
        <p:nvSpPr>
          <p:cNvPr id="8" name="文本框 7">
            <a:extLst>
              <a:ext uri="{FF2B5EF4-FFF2-40B4-BE49-F238E27FC236}">
                <a16:creationId xmlns:a16="http://schemas.microsoft.com/office/drawing/2014/main" id="{C49B5406-36D8-B511-36F8-B208E6F66D64}"/>
              </a:ext>
            </a:extLst>
          </p:cNvPr>
          <p:cNvSpPr txBox="1"/>
          <p:nvPr/>
        </p:nvSpPr>
        <p:spPr>
          <a:xfrm>
            <a:off x="6406738" y="1457091"/>
            <a:ext cx="4652527" cy="2308324"/>
          </a:xfrm>
          <a:prstGeom prst="rect">
            <a:avLst/>
          </a:prstGeom>
          <a:noFill/>
        </p:spPr>
        <p:txBody>
          <a:bodyPr wrap="square" rtlCol="0">
            <a:spAutoFit/>
          </a:bodyPr>
          <a:lstStyle/>
          <a:p>
            <a:r>
              <a:rPr lang="zh-CN" altLang="en-US" dirty="0">
                <a:solidFill>
                  <a:schemeClr val="bg1"/>
                </a:solidFill>
              </a:rPr>
              <a:t>粒石：本次聊天室项目的开发，我不仅学习了</a:t>
            </a:r>
            <a:r>
              <a:rPr lang="en-US" altLang="zh-CN" dirty="0">
                <a:solidFill>
                  <a:schemeClr val="bg1"/>
                </a:solidFill>
              </a:rPr>
              <a:t>C++</a:t>
            </a:r>
            <a:r>
              <a:rPr lang="zh-CN" altLang="en-US" dirty="0">
                <a:solidFill>
                  <a:schemeClr val="bg1"/>
                </a:solidFill>
              </a:rPr>
              <a:t>在网络编程方面的应用，还掌握了连接</a:t>
            </a:r>
            <a:r>
              <a:rPr lang="en-US" altLang="zh-CN" dirty="0">
                <a:solidFill>
                  <a:schemeClr val="bg1"/>
                </a:solidFill>
              </a:rPr>
              <a:t>MySQL</a:t>
            </a:r>
            <a:r>
              <a:rPr lang="zh-CN" altLang="en-US" dirty="0">
                <a:solidFill>
                  <a:schemeClr val="bg1"/>
                </a:solidFill>
              </a:rPr>
              <a:t>库、</a:t>
            </a:r>
            <a:r>
              <a:rPr lang="en-US" altLang="zh-CN" dirty="0" err="1">
                <a:solidFill>
                  <a:schemeClr val="bg1"/>
                </a:solidFill>
              </a:rPr>
              <a:t>json</a:t>
            </a:r>
            <a:r>
              <a:rPr lang="zh-CN" altLang="en-US" dirty="0">
                <a:solidFill>
                  <a:schemeClr val="bg1"/>
                </a:solidFill>
              </a:rPr>
              <a:t>格式转换提取等编程技术。同时，我也意识到了在开发过程中需要注意的一些问题：：在开发过程中需要遵循一定的代码规范，保证代码的可读性和可维护性。需要进行充分的测试和调试，确保项目的稳定性和可靠性。</a:t>
            </a:r>
          </a:p>
        </p:txBody>
      </p:sp>
      <p:sp>
        <p:nvSpPr>
          <p:cNvPr id="9" name="文本框 8">
            <a:extLst>
              <a:ext uri="{FF2B5EF4-FFF2-40B4-BE49-F238E27FC236}">
                <a16:creationId xmlns:a16="http://schemas.microsoft.com/office/drawing/2014/main" id="{16E2F34F-B75D-85E9-2DE9-E881A714C324}"/>
              </a:ext>
            </a:extLst>
          </p:cNvPr>
          <p:cNvSpPr txBox="1"/>
          <p:nvPr/>
        </p:nvSpPr>
        <p:spPr>
          <a:xfrm>
            <a:off x="1332764" y="1543792"/>
            <a:ext cx="4545522" cy="1754326"/>
          </a:xfrm>
          <a:prstGeom prst="rect">
            <a:avLst/>
          </a:prstGeom>
          <a:noFill/>
        </p:spPr>
        <p:txBody>
          <a:bodyPr wrap="square" rtlCol="0">
            <a:spAutoFit/>
          </a:bodyPr>
          <a:lstStyle/>
          <a:p>
            <a:r>
              <a:rPr lang="zh-CN" altLang="en-US" dirty="0">
                <a:solidFill>
                  <a:schemeClr val="bg1"/>
                </a:solidFill>
              </a:rPr>
              <a:t>月亮打烊了：收获总结：这一次项目开发，我夯实了</a:t>
            </a:r>
            <a:r>
              <a:rPr lang="en-US" altLang="zh-CN" dirty="0">
                <a:solidFill>
                  <a:schemeClr val="bg1"/>
                </a:solidFill>
              </a:rPr>
              <a:t>SQL</a:t>
            </a:r>
            <a:r>
              <a:rPr lang="zh-CN" altLang="en-US" dirty="0">
                <a:solidFill>
                  <a:schemeClr val="bg1"/>
                </a:solidFill>
              </a:rPr>
              <a:t>语句基础，学会了</a:t>
            </a:r>
            <a:r>
              <a:rPr lang="en-US" altLang="zh-CN" dirty="0" err="1">
                <a:solidFill>
                  <a:schemeClr val="bg1"/>
                </a:solidFill>
              </a:rPr>
              <a:t>c++</a:t>
            </a:r>
            <a:r>
              <a:rPr lang="zh-CN" altLang="en-US" dirty="0">
                <a:solidFill>
                  <a:schemeClr val="bg1"/>
                </a:solidFill>
              </a:rPr>
              <a:t>连接</a:t>
            </a:r>
            <a:r>
              <a:rPr lang="en-US" altLang="zh-CN" dirty="0">
                <a:solidFill>
                  <a:schemeClr val="bg1"/>
                </a:solidFill>
              </a:rPr>
              <a:t>SQL</a:t>
            </a:r>
            <a:r>
              <a:rPr lang="zh-CN" altLang="en-US" dirty="0">
                <a:solidFill>
                  <a:schemeClr val="bg1"/>
                </a:solidFill>
              </a:rPr>
              <a:t>，也了解了</a:t>
            </a:r>
            <a:r>
              <a:rPr lang="en-US" altLang="zh-CN" dirty="0" err="1">
                <a:solidFill>
                  <a:schemeClr val="bg1"/>
                </a:solidFill>
              </a:rPr>
              <a:t>json</a:t>
            </a:r>
            <a:r>
              <a:rPr lang="zh-CN" altLang="en-US" dirty="0">
                <a:solidFill>
                  <a:schemeClr val="bg1"/>
                </a:solidFill>
              </a:rPr>
              <a:t>库的使用，但在逻辑上还有一些不周全的地方，接下来会继续扩展自己的技术能力，学习一些网络库的相关内容，并且继续深入对网络编程的学习。</a:t>
            </a:r>
          </a:p>
        </p:txBody>
      </p:sp>
    </p:spTree>
    <p:extLst>
      <p:ext uri="{BB962C8B-B14F-4D97-AF65-F5344CB8AC3E}">
        <p14:creationId xmlns:p14="http://schemas.microsoft.com/office/powerpoint/2010/main" val="164482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DB76E9-EE99-1212-AEAC-FAB52E70B1DD}"/>
              </a:ext>
            </a:extLst>
          </p:cNvPr>
          <p:cNvSpPr/>
          <p:nvPr/>
        </p:nvSpPr>
        <p:spPr>
          <a:xfrm>
            <a:off x="1131148" y="1302657"/>
            <a:ext cx="4890239" cy="326934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05</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总结与计划</a:t>
            </a:r>
          </a:p>
        </p:txBody>
      </p:sp>
      <p:sp>
        <p:nvSpPr>
          <p:cNvPr id="4" name="矩形 3"/>
          <p:cNvSpPr/>
          <p:nvPr/>
        </p:nvSpPr>
        <p:spPr>
          <a:xfrm>
            <a:off x="6317511" y="1288369"/>
            <a:ext cx="4890239" cy="4528231"/>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001414" y="4758155"/>
            <a:ext cx="5173542" cy="1058445"/>
          </a:xfrm>
          <a:prstGeom prst="rect">
            <a:avLst/>
          </a:prstGeom>
          <a:solidFill>
            <a:srgbClr val="FEC11E"/>
          </a:solidFill>
          <a:ln>
            <a:solidFill>
              <a:srgbClr val="FEC11E"/>
            </a:solid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22"/>
          <p:cNvSpPr txBox="1"/>
          <p:nvPr/>
        </p:nvSpPr>
        <p:spPr>
          <a:xfrm>
            <a:off x="2484722" y="5012087"/>
            <a:ext cx="3073976" cy="468975"/>
          </a:xfrm>
          <a:prstGeom prst="rect">
            <a:avLst/>
          </a:prstGeom>
          <a:noFill/>
        </p:spPr>
        <p:txBody>
          <a:bodyPr wrap="square">
            <a:spAutoFit/>
          </a:bodyPr>
          <a:lstStyle/>
          <a:p>
            <a:pPr eaLnBrk="1" hangingPunct="1">
              <a:lnSpc>
                <a:spcPct val="150000"/>
              </a:lnSpc>
              <a:buFont typeface="Arial" panose="020B0604020202020204" pitchFamily="34" charset="0"/>
              <a:buNone/>
              <a:defRPr/>
            </a:pPr>
            <a:r>
              <a:rPr lang="zh-CN" altLang="en-US" b="1" dirty="0">
                <a:solidFill>
                  <a:schemeClr val="bg1"/>
                </a:solidFill>
                <a:latin typeface="+mn-lt"/>
                <a:ea typeface="+mn-ea"/>
                <a:cs typeface="+mn-ea"/>
                <a:sym typeface="+mn-lt"/>
              </a:rPr>
              <a:t>学习计划和新项目准备</a:t>
            </a:r>
          </a:p>
        </p:txBody>
      </p:sp>
      <p:cxnSp>
        <p:nvCxnSpPr>
          <p:cNvPr id="23" name="直接连接符 22"/>
          <p:cNvCxnSpPr/>
          <p:nvPr/>
        </p:nvCxnSpPr>
        <p:spPr>
          <a:xfrm>
            <a:off x="7111822" y="5457265"/>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79012C2-3F6A-8E18-9D60-9E638A6050EA}"/>
              </a:ext>
            </a:extLst>
          </p:cNvPr>
          <p:cNvCxnSpPr/>
          <p:nvPr/>
        </p:nvCxnSpPr>
        <p:spPr>
          <a:xfrm>
            <a:off x="1854022" y="4292834"/>
            <a:ext cx="347026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7491997-768D-FCF0-4CB3-F675E6AB2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56" y="4821238"/>
            <a:ext cx="932655" cy="932655"/>
          </a:xfrm>
          <a:prstGeom prst="rect">
            <a:avLst/>
          </a:prstGeom>
        </p:spPr>
      </p:pic>
      <p:pic>
        <p:nvPicPr>
          <p:cNvPr id="13" name="图片 12">
            <a:extLst>
              <a:ext uri="{FF2B5EF4-FFF2-40B4-BE49-F238E27FC236}">
                <a16:creationId xmlns:a16="http://schemas.microsoft.com/office/drawing/2014/main" id="{A7EF6676-E923-A04C-AFBA-6A3CB6A73B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9773"/>
          <a:stretch/>
        </p:blipFill>
        <p:spPr>
          <a:xfrm>
            <a:off x="4553701" y="460323"/>
            <a:ext cx="1924844" cy="966788"/>
          </a:xfrm>
          <a:prstGeom prst="rect">
            <a:avLst/>
          </a:prstGeom>
        </p:spPr>
      </p:pic>
      <p:pic>
        <p:nvPicPr>
          <p:cNvPr id="14" name="图片 13">
            <a:extLst>
              <a:ext uri="{FF2B5EF4-FFF2-40B4-BE49-F238E27FC236}">
                <a16:creationId xmlns:a16="http://schemas.microsoft.com/office/drawing/2014/main" id="{A6709F0B-46E8-4545-4ACD-645F5800B5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752"/>
          <a:stretch/>
        </p:blipFill>
        <p:spPr>
          <a:xfrm>
            <a:off x="5880332" y="5688767"/>
            <a:ext cx="1924844" cy="1005681"/>
          </a:xfrm>
          <a:prstGeom prst="rect">
            <a:avLst/>
          </a:prstGeom>
        </p:spPr>
      </p:pic>
      <p:sp>
        <p:nvSpPr>
          <p:cNvPr id="8" name="文本框 7">
            <a:extLst>
              <a:ext uri="{FF2B5EF4-FFF2-40B4-BE49-F238E27FC236}">
                <a16:creationId xmlns:a16="http://schemas.microsoft.com/office/drawing/2014/main" id="{5ED05D86-EC32-3DB5-BB69-3114429AC271}"/>
              </a:ext>
            </a:extLst>
          </p:cNvPr>
          <p:cNvSpPr txBox="1"/>
          <p:nvPr/>
        </p:nvSpPr>
        <p:spPr>
          <a:xfrm>
            <a:off x="1332764" y="1520042"/>
            <a:ext cx="4503958" cy="2308324"/>
          </a:xfrm>
          <a:prstGeom prst="rect">
            <a:avLst/>
          </a:prstGeom>
          <a:noFill/>
        </p:spPr>
        <p:txBody>
          <a:bodyPr wrap="square" rtlCol="0">
            <a:spAutoFit/>
          </a:bodyPr>
          <a:lstStyle/>
          <a:p>
            <a:r>
              <a:rPr lang="zh-CN" altLang="en-US" dirty="0">
                <a:solidFill>
                  <a:schemeClr val="bg1"/>
                </a:solidFill>
              </a:rPr>
              <a:t>与君故：</a:t>
            </a:r>
            <a:endParaRPr lang="en-US" altLang="zh-CN" dirty="0">
              <a:solidFill>
                <a:schemeClr val="bg1"/>
              </a:solidFill>
            </a:endParaRPr>
          </a:p>
          <a:p>
            <a:r>
              <a:rPr lang="zh-CN" altLang="en-US" dirty="0">
                <a:solidFill>
                  <a:schemeClr val="bg1"/>
                </a:solidFill>
              </a:rPr>
              <a:t>收获总结：</a:t>
            </a:r>
            <a:br>
              <a:rPr lang="zh-CN" altLang="en-US" dirty="0">
                <a:solidFill>
                  <a:schemeClr val="bg1"/>
                </a:solidFill>
              </a:rPr>
            </a:br>
            <a:r>
              <a:rPr lang="zh-CN" altLang="en-US" dirty="0">
                <a:solidFill>
                  <a:schemeClr val="bg1"/>
                </a:solidFill>
              </a:rPr>
              <a:t>学习到了</a:t>
            </a:r>
            <a:r>
              <a:rPr lang="en-US" altLang="zh-CN" dirty="0">
                <a:solidFill>
                  <a:schemeClr val="bg1"/>
                </a:solidFill>
              </a:rPr>
              <a:t>qt</a:t>
            </a:r>
            <a:r>
              <a:rPr lang="zh-CN" altLang="en-US" dirty="0">
                <a:solidFill>
                  <a:schemeClr val="bg1"/>
                </a:solidFill>
              </a:rPr>
              <a:t>前端的制作以及初步了解接触了设计模式的思维方式</a:t>
            </a:r>
            <a:br>
              <a:rPr lang="zh-CN" altLang="en-US" dirty="0">
                <a:solidFill>
                  <a:schemeClr val="bg1"/>
                </a:solidFill>
              </a:rPr>
            </a:br>
            <a:r>
              <a:rPr lang="zh-CN" altLang="en-US" dirty="0">
                <a:solidFill>
                  <a:schemeClr val="bg1"/>
                </a:solidFill>
              </a:rPr>
              <a:t>使用</a:t>
            </a:r>
            <a:r>
              <a:rPr lang="en-US" altLang="zh-CN" dirty="0">
                <a:solidFill>
                  <a:schemeClr val="bg1"/>
                </a:solidFill>
              </a:rPr>
              <a:t>qt</a:t>
            </a:r>
            <a:r>
              <a:rPr lang="zh-CN" altLang="en-US" dirty="0">
                <a:solidFill>
                  <a:schemeClr val="bg1"/>
                </a:solidFill>
              </a:rPr>
              <a:t>信号与槽来实现收发消息的内容</a:t>
            </a:r>
            <a:br>
              <a:rPr lang="zh-CN" altLang="en-US" dirty="0">
                <a:solidFill>
                  <a:schemeClr val="bg1"/>
                </a:solidFill>
              </a:rPr>
            </a:br>
            <a:r>
              <a:rPr lang="zh-CN" altLang="en-US" dirty="0">
                <a:solidFill>
                  <a:schemeClr val="bg1"/>
                </a:solidFill>
              </a:rPr>
              <a:t>学会了使用</a:t>
            </a:r>
            <a:r>
              <a:rPr lang="en-US" altLang="zh-CN" dirty="0">
                <a:solidFill>
                  <a:schemeClr val="bg1"/>
                </a:solidFill>
              </a:rPr>
              <a:t>JSON</a:t>
            </a:r>
            <a:r>
              <a:rPr lang="zh-CN" altLang="en-US" dirty="0">
                <a:solidFill>
                  <a:schemeClr val="bg1"/>
                </a:solidFill>
              </a:rPr>
              <a:t>库</a:t>
            </a:r>
            <a:br>
              <a:rPr lang="zh-CN" altLang="en-US" dirty="0">
                <a:solidFill>
                  <a:schemeClr val="bg1"/>
                </a:solidFill>
              </a:rPr>
            </a:br>
            <a:r>
              <a:rPr lang="zh-CN" altLang="en-US" dirty="0">
                <a:solidFill>
                  <a:schemeClr val="bg1"/>
                </a:solidFill>
              </a:rPr>
              <a:t>对未来的规划：目标就业，希望参加一次大项目，找到实习。</a:t>
            </a:r>
          </a:p>
        </p:txBody>
      </p:sp>
      <p:sp>
        <p:nvSpPr>
          <p:cNvPr id="9" name="文本框 8">
            <a:extLst>
              <a:ext uri="{FF2B5EF4-FFF2-40B4-BE49-F238E27FC236}">
                <a16:creationId xmlns:a16="http://schemas.microsoft.com/office/drawing/2014/main" id="{B0E7FAAA-4B93-4598-5B13-7A2A783DC4AB}"/>
              </a:ext>
            </a:extLst>
          </p:cNvPr>
          <p:cNvSpPr txBox="1"/>
          <p:nvPr/>
        </p:nvSpPr>
        <p:spPr>
          <a:xfrm>
            <a:off x="6559596" y="1520041"/>
            <a:ext cx="4298053" cy="4031873"/>
          </a:xfrm>
          <a:prstGeom prst="rect">
            <a:avLst/>
          </a:prstGeom>
          <a:noFill/>
        </p:spPr>
        <p:txBody>
          <a:bodyPr wrap="square" rtlCol="0">
            <a:spAutoFit/>
          </a:bodyPr>
          <a:lstStyle/>
          <a:p>
            <a:r>
              <a:rPr lang="en-US" altLang="zh-CN" sz="1600" dirty="0">
                <a:solidFill>
                  <a:schemeClr val="bg1"/>
                </a:solidFill>
              </a:rPr>
              <a:t>Oreo</a:t>
            </a:r>
            <a:r>
              <a:rPr lang="zh-CN" altLang="en-US" sz="1600" dirty="0">
                <a:solidFill>
                  <a:schemeClr val="bg1"/>
                </a:solidFill>
              </a:rPr>
              <a:t>：</a:t>
            </a:r>
            <a:endParaRPr lang="en-US" altLang="zh-CN" sz="1600" dirty="0">
              <a:solidFill>
                <a:schemeClr val="bg1"/>
              </a:solidFill>
            </a:endParaRPr>
          </a:p>
          <a:p>
            <a:r>
              <a:rPr lang="zh-CN" altLang="en-US" sz="1600" dirty="0">
                <a:solidFill>
                  <a:schemeClr val="bg1"/>
                </a:solidFill>
              </a:rPr>
              <a:t>在这次的聊天室小项目中，我主要负责添加删除好友和更改用户信息功能的实现。通过这次的小项目，我学习到了在</a:t>
            </a:r>
            <a:r>
              <a:rPr lang="en-US" altLang="zh-CN" sz="1600" dirty="0">
                <a:solidFill>
                  <a:schemeClr val="bg1"/>
                </a:solidFill>
              </a:rPr>
              <a:t>C++</a:t>
            </a:r>
            <a:r>
              <a:rPr lang="zh-CN" altLang="en-US" sz="1600" dirty="0">
                <a:solidFill>
                  <a:schemeClr val="bg1"/>
                </a:solidFill>
              </a:rPr>
              <a:t>中如何使用</a:t>
            </a:r>
            <a:r>
              <a:rPr lang="en-US" altLang="zh-CN" sz="1600" dirty="0" err="1">
                <a:solidFill>
                  <a:schemeClr val="bg1"/>
                </a:solidFill>
              </a:rPr>
              <a:t>json</a:t>
            </a:r>
            <a:r>
              <a:rPr lang="zh-CN" altLang="en-US" sz="1600" dirty="0">
                <a:solidFill>
                  <a:schemeClr val="bg1"/>
                </a:solidFill>
              </a:rPr>
              <a:t>格式进行不同模块之间消息的传送、引入</a:t>
            </a:r>
            <a:r>
              <a:rPr lang="en-US" altLang="zh-CN" sz="1600" dirty="0" err="1">
                <a:solidFill>
                  <a:schemeClr val="bg1"/>
                </a:solidFill>
              </a:rPr>
              <a:t>MySQLconnector</a:t>
            </a:r>
            <a:r>
              <a:rPr lang="zh-CN" altLang="en-US" sz="1600" dirty="0">
                <a:solidFill>
                  <a:schemeClr val="bg1"/>
                </a:solidFill>
              </a:rPr>
              <a:t>连接数据库进行数据库查询及对结果集的处理，包括</a:t>
            </a:r>
            <a:r>
              <a:rPr lang="en-US" altLang="zh-CN" sz="1600" dirty="0" err="1">
                <a:solidFill>
                  <a:schemeClr val="bg1"/>
                </a:solidFill>
              </a:rPr>
              <a:t>sql</a:t>
            </a:r>
            <a:r>
              <a:rPr lang="zh-CN" altLang="en-US" sz="1600" dirty="0">
                <a:solidFill>
                  <a:schemeClr val="bg1"/>
                </a:solidFill>
              </a:rPr>
              <a:t>语句在具体项目中的运用。在这次的项目经历中，感触最深的还是项目不同板块之间的对接工作，应重视细节，做好自己工作的同时，与其他开发人员交流，尽量减少不必要的</a:t>
            </a:r>
            <a:r>
              <a:rPr lang="en-US" altLang="zh-CN" sz="1600" dirty="0">
                <a:solidFill>
                  <a:schemeClr val="bg1"/>
                </a:solidFill>
              </a:rPr>
              <a:t>bug</a:t>
            </a:r>
            <a:r>
              <a:rPr lang="zh-CN" altLang="en-US" sz="1600" dirty="0">
                <a:solidFill>
                  <a:schemeClr val="bg1"/>
                </a:solidFill>
              </a:rPr>
              <a:t>。</a:t>
            </a:r>
            <a:br>
              <a:rPr lang="zh-CN" altLang="en-US" sz="1600" dirty="0">
                <a:solidFill>
                  <a:schemeClr val="bg1"/>
                </a:solidFill>
              </a:rPr>
            </a:br>
            <a:r>
              <a:rPr lang="zh-CN" altLang="en-US" sz="1600" dirty="0">
                <a:solidFill>
                  <a:schemeClr val="bg1"/>
                </a:solidFill>
              </a:rPr>
              <a:t>最后还是要感谢小组长前期对于工作分配的用心和后期查找</a:t>
            </a:r>
            <a:r>
              <a:rPr lang="en-US" altLang="zh-CN" sz="1600" dirty="0">
                <a:solidFill>
                  <a:schemeClr val="bg1"/>
                </a:solidFill>
              </a:rPr>
              <a:t>bug</a:t>
            </a:r>
            <a:r>
              <a:rPr lang="zh-CN" altLang="en-US" sz="1600" dirty="0">
                <a:solidFill>
                  <a:schemeClr val="bg1"/>
                </a:solidFill>
              </a:rPr>
              <a:t>的细致，也非常感谢</a:t>
            </a:r>
            <a:r>
              <a:rPr lang="en-US" altLang="zh-CN" sz="1600" dirty="0">
                <a:solidFill>
                  <a:schemeClr val="bg1"/>
                </a:solidFill>
              </a:rPr>
              <a:t>01</a:t>
            </a:r>
            <a:r>
              <a:rPr lang="zh-CN" altLang="en-US" sz="1600" dirty="0">
                <a:solidFill>
                  <a:schemeClr val="bg1"/>
                </a:solidFill>
              </a:rPr>
              <a:t>星球提供的项目经历，我会将经验和自己的当下学习结合，力求进步，提升个人能力。</a:t>
            </a:r>
            <a:br>
              <a:rPr lang="zh-CN" altLang="en-US" sz="1600" dirty="0"/>
            </a:br>
            <a:endParaRPr lang="zh-CN" altLang="en-US" sz="1600" dirty="0"/>
          </a:p>
        </p:txBody>
      </p:sp>
    </p:spTree>
    <p:extLst>
      <p:ext uri="{BB962C8B-B14F-4D97-AF65-F5344CB8AC3E}">
        <p14:creationId xmlns:p14="http://schemas.microsoft.com/office/powerpoint/2010/main" val="909086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0"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10226332" y="5305808"/>
            <a:ext cx="2325672" cy="2055291"/>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375828" y="-555538"/>
            <a:ext cx="1774259" cy="2201590"/>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8811251" y="6234985"/>
            <a:ext cx="2842732" cy="746984"/>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1081179" y="-726449"/>
            <a:ext cx="649218" cy="1857354"/>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椭圆 26"/>
          <p:cNvSpPr/>
          <p:nvPr/>
        </p:nvSpPr>
        <p:spPr>
          <a:xfrm>
            <a:off x="6428013" y="981528"/>
            <a:ext cx="4894943" cy="4894943"/>
          </a:xfrm>
          <a:prstGeom prst="ellipse">
            <a:avLst/>
          </a:prstGeom>
          <a:noFill/>
          <a:ln>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987948" y="2750634"/>
            <a:ext cx="5314275" cy="1323439"/>
          </a:xfrm>
          <a:prstGeom prst="rect">
            <a:avLst/>
          </a:prstGeom>
          <a:noFill/>
        </p:spPr>
        <p:txBody>
          <a:bodyPr wrap="none" rtlCol="0">
            <a:spAutoFit/>
          </a:bodyPr>
          <a:lstStyle/>
          <a:p>
            <a:r>
              <a:rPr lang="zh-CN" altLang="en-US" sz="8000" dirty="0">
                <a:solidFill>
                  <a:schemeClr val="bg1"/>
                </a:solidFill>
                <a:latin typeface="优设标题黑" panose="00000500000000000000" pitchFamily="2" charset="-122"/>
                <a:ea typeface="优设标题黑" panose="00000500000000000000" pitchFamily="2" charset="-122"/>
                <a:cs typeface="+mn-ea"/>
                <a:sym typeface="+mn-lt"/>
              </a:rPr>
              <a:t>谢谢观看！</a:t>
            </a:r>
          </a:p>
        </p:txBody>
      </p:sp>
      <p:sp>
        <p:nvSpPr>
          <p:cNvPr id="28" name="椭圆 27"/>
          <p:cNvSpPr/>
          <p:nvPr/>
        </p:nvSpPr>
        <p:spPr>
          <a:xfrm>
            <a:off x="6376662" y="739115"/>
            <a:ext cx="4894943" cy="4894943"/>
          </a:xfrm>
          <a:prstGeom prst="ellipse">
            <a:avLst/>
          </a:prstGeom>
          <a:noFill/>
          <a:ln>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6709525" y="834365"/>
            <a:ext cx="4894943" cy="4894943"/>
          </a:xfrm>
          <a:prstGeom prst="ellipse">
            <a:avLst/>
          </a:prstGeom>
          <a:noFill/>
          <a:ln>
            <a:gradFill>
              <a:gsLst>
                <a:gs pos="0">
                  <a:schemeClr val="accent1">
                    <a:lumMod val="5000"/>
                    <a:lumOff val="95000"/>
                  </a:schemeClr>
                </a:gs>
                <a:gs pos="55000">
                  <a:schemeClr val="accent1">
                    <a:lumMod val="45000"/>
                    <a:lumOff val="55000"/>
                    <a:alpha val="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6828262" y="1702681"/>
            <a:ext cx="473901" cy="473901"/>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7376555" y="5697289"/>
            <a:ext cx="371760" cy="371760"/>
          </a:xfrm>
          <a:prstGeom prst="ellipse">
            <a:avLst/>
          </a:prstGeom>
          <a:solidFill>
            <a:srgbClr val="FEC11E">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10621926" y="1047706"/>
            <a:ext cx="786848" cy="786848"/>
          </a:xfrm>
          <a:prstGeom prst="ellipse">
            <a:avLst/>
          </a:prstGeom>
          <a:solidFill>
            <a:srgbClr val="FEC11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id="{C5EF22A3-90D0-DBD5-29B6-2A83C922E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043" y="1305657"/>
            <a:ext cx="3688995" cy="40378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10226332" y="5305808"/>
            <a:ext cx="2325672" cy="2055291"/>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375828" y="-555538"/>
            <a:ext cx="1774259" cy="2201590"/>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8811251" y="6234985"/>
            <a:ext cx="2842732" cy="746984"/>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1081179" y="-726449"/>
            <a:ext cx="649218" cy="1857354"/>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1859510" y="619170"/>
            <a:ext cx="1742785" cy="1107996"/>
          </a:xfrm>
          <a:prstGeom prst="rect">
            <a:avLst/>
          </a:prstGeom>
          <a:noFill/>
        </p:spPr>
        <p:txBody>
          <a:bodyPr wrap="none" rtlCol="0">
            <a:spAutoFit/>
          </a:bodyPr>
          <a:lstStyle/>
          <a:p>
            <a:r>
              <a:rPr lang="zh-CN" altLang="en-US" sz="6600">
                <a:solidFill>
                  <a:schemeClr val="bg1"/>
                </a:solidFill>
                <a:latin typeface="优设标题黑" panose="00000500000000000000" pitchFamily="2" charset="-122"/>
                <a:ea typeface="优设标题黑" panose="00000500000000000000" pitchFamily="2" charset="-122"/>
                <a:cs typeface="+mn-ea"/>
                <a:sym typeface="+mn-lt"/>
              </a:rPr>
              <a:t>目录</a:t>
            </a:r>
          </a:p>
        </p:txBody>
      </p:sp>
      <p:sp>
        <p:nvSpPr>
          <p:cNvPr id="16" name="文本框 15"/>
          <p:cNvSpPr txBox="1"/>
          <p:nvPr/>
        </p:nvSpPr>
        <p:spPr>
          <a:xfrm>
            <a:off x="3518149" y="1173168"/>
            <a:ext cx="1388522" cy="369332"/>
          </a:xfrm>
          <a:prstGeom prst="rect">
            <a:avLst/>
          </a:prstGeom>
          <a:noFill/>
        </p:spPr>
        <p:txBody>
          <a:bodyPr wrap="none" rtlCol="0">
            <a:spAutoFit/>
          </a:bodyPr>
          <a:lstStyle/>
          <a:p>
            <a:r>
              <a:rPr lang="en-US" altLang="zh-CN">
                <a:solidFill>
                  <a:schemeClr val="bg1">
                    <a:alpha val="26000"/>
                  </a:schemeClr>
                </a:solidFill>
                <a:cs typeface="+mn-ea"/>
                <a:sym typeface="+mn-lt"/>
              </a:rPr>
              <a:t>CONTENTS</a:t>
            </a:r>
            <a:endParaRPr lang="zh-CN" altLang="en-US">
              <a:solidFill>
                <a:schemeClr val="bg1">
                  <a:alpha val="26000"/>
                </a:schemeClr>
              </a:solidFill>
              <a:cs typeface="+mn-ea"/>
              <a:sym typeface="+mn-lt"/>
            </a:endParaRPr>
          </a:p>
        </p:txBody>
      </p:sp>
      <p:grpSp>
        <p:nvGrpSpPr>
          <p:cNvPr id="10" name="组合 9"/>
          <p:cNvGrpSpPr/>
          <p:nvPr/>
        </p:nvGrpSpPr>
        <p:grpSpPr>
          <a:xfrm>
            <a:off x="2028087" y="2408893"/>
            <a:ext cx="3744005" cy="748885"/>
            <a:chOff x="1367688" y="2391411"/>
            <a:chExt cx="3744005" cy="748885"/>
          </a:xfrm>
        </p:grpSpPr>
        <p:sp>
          <p:nvSpPr>
            <p:cNvPr id="3" name="矩形: 圆角 2"/>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2225242" y="2495335"/>
              <a:ext cx="2886451"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440992" y="2391411"/>
              <a:ext cx="761747" cy="707886"/>
            </a:xfrm>
            <a:prstGeom prst="rect">
              <a:avLst/>
            </a:prstGeom>
            <a:noFill/>
          </p:spPr>
          <p:txBody>
            <a:bodyPr wrap="none" rtlCol="0">
              <a:spAutoFit/>
            </a:bodyPr>
            <a:lstStyle/>
            <a:p>
              <a:r>
                <a:rPr lang="en-US" altLang="zh-CN" sz="4000">
                  <a:solidFill>
                    <a:schemeClr val="bg1"/>
                  </a:solidFill>
                  <a:latin typeface="优设标题黑" panose="00000500000000000000" pitchFamily="2" charset="-122"/>
                  <a:ea typeface="优设标题黑" panose="00000500000000000000" pitchFamily="2" charset="-122"/>
                  <a:cs typeface="+mn-ea"/>
                  <a:sym typeface="+mn-lt"/>
                </a:rPr>
                <a:t>01</a:t>
              </a:r>
              <a:endParaRPr lang="zh-CN" altLang="en-US" sz="4000">
                <a:solidFill>
                  <a:schemeClr val="bg1"/>
                </a:solidFill>
                <a:latin typeface="优设标题黑" panose="00000500000000000000" pitchFamily="2" charset="-122"/>
                <a:ea typeface="优设标题黑" panose="00000500000000000000" pitchFamily="2" charset="-122"/>
                <a:cs typeface="+mn-ea"/>
                <a:sym typeface="+mn-lt"/>
              </a:endParaRPr>
            </a:p>
          </p:txBody>
        </p:sp>
        <p:sp>
          <p:nvSpPr>
            <p:cNvPr id="9" name="文本框 8"/>
            <p:cNvSpPr txBox="1"/>
            <p:nvPr/>
          </p:nvSpPr>
          <p:spPr>
            <a:xfrm>
              <a:off x="2589570" y="2586982"/>
              <a:ext cx="2264948" cy="461665"/>
            </a:xfrm>
            <a:prstGeom prst="rect">
              <a:avLst/>
            </a:prstGeom>
            <a:noFill/>
          </p:spPr>
          <p:txBody>
            <a:bodyPr wrap="square">
              <a:spAutoFit/>
            </a:bodyPr>
            <a:lstStyle/>
            <a:p>
              <a:r>
                <a:rPr lang="zh-CN" altLang="en-US" sz="2400" b="1" dirty="0">
                  <a:solidFill>
                    <a:schemeClr val="bg1"/>
                  </a:solidFill>
                </a:rPr>
                <a:t>项目演示</a:t>
              </a:r>
            </a:p>
          </p:txBody>
        </p:sp>
      </p:grpSp>
      <p:grpSp>
        <p:nvGrpSpPr>
          <p:cNvPr id="45" name="组合 44"/>
          <p:cNvGrpSpPr/>
          <p:nvPr/>
        </p:nvGrpSpPr>
        <p:grpSpPr>
          <a:xfrm>
            <a:off x="6438143" y="2408893"/>
            <a:ext cx="3746901" cy="748885"/>
            <a:chOff x="1364792" y="2391411"/>
            <a:chExt cx="3746901" cy="748885"/>
          </a:xfrm>
        </p:grpSpPr>
        <p:sp>
          <p:nvSpPr>
            <p:cNvPr id="46" name="矩形: 圆角 45"/>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圆角 46"/>
            <p:cNvSpPr/>
            <p:nvPr/>
          </p:nvSpPr>
          <p:spPr>
            <a:xfrm>
              <a:off x="2225242" y="2495335"/>
              <a:ext cx="2886451"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47"/>
            <p:cNvSpPr txBox="1"/>
            <p:nvPr/>
          </p:nvSpPr>
          <p:spPr>
            <a:xfrm>
              <a:off x="1364792" y="2391411"/>
              <a:ext cx="938077" cy="707886"/>
            </a:xfrm>
            <a:prstGeom prst="rect">
              <a:avLst/>
            </a:prstGeom>
            <a:noFill/>
          </p:spPr>
          <p:txBody>
            <a:bodyPr wrap="none" rtlCol="0">
              <a:spAutoFit/>
            </a:bodyPr>
            <a:lstStyle/>
            <a:p>
              <a:r>
                <a:rPr lang="en-US" altLang="zh-CN" sz="4000">
                  <a:solidFill>
                    <a:schemeClr val="bg1"/>
                  </a:solidFill>
                  <a:latin typeface="优设标题黑" panose="00000500000000000000" pitchFamily="2" charset="-122"/>
                  <a:ea typeface="优设标题黑" panose="00000500000000000000" pitchFamily="2" charset="-122"/>
                  <a:cs typeface="+mn-ea"/>
                  <a:sym typeface="+mn-lt"/>
                </a:rPr>
                <a:t>02</a:t>
              </a:r>
              <a:endParaRPr lang="zh-CN" altLang="en-US" sz="4000">
                <a:solidFill>
                  <a:schemeClr val="bg1"/>
                </a:solidFill>
                <a:latin typeface="优设标题黑" panose="00000500000000000000" pitchFamily="2" charset="-122"/>
                <a:ea typeface="优设标题黑" panose="00000500000000000000" pitchFamily="2" charset="-122"/>
                <a:cs typeface="+mn-ea"/>
                <a:sym typeface="+mn-lt"/>
              </a:endParaRPr>
            </a:p>
          </p:txBody>
        </p:sp>
        <p:sp>
          <p:nvSpPr>
            <p:cNvPr id="49" name="文本框 48"/>
            <p:cNvSpPr txBox="1"/>
            <p:nvPr/>
          </p:nvSpPr>
          <p:spPr>
            <a:xfrm>
              <a:off x="2589570" y="2586982"/>
              <a:ext cx="2264948" cy="461665"/>
            </a:xfrm>
            <a:prstGeom prst="rect">
              <a:avLst/>
            </a:prstGeom>
            <a:noFill/>
          </p:spPr>
          <p:txBody>
            <a:bodyPr wrap="square">
              <a:spAutoFit/>
            </a:bodyPr>
            <a:lstStyle/>
            <a:p>
              <a:r>
                <a:rPr lang="zh-CN" altLang="en-US" sz="2400" b="1" dirty="0">
                  <a:solidFill>
                    <a:schemeClr val="bg1"/>
                  </a:solidFill>
                </a:rPr>
                <a:t>项目代码</a:t>
              </a:r>
            </a:p>
          </p:txBody>
        </p:sp>
      </p:grpSp>
      <p:grpSp>
        <p:nvGrpSpPr>
          <p:cNvPr id="50" name="组合 49"/>
          <p:cNvGrpSpPr/>
          <p:nvPr/>
        </p:nvGrpSpPr>
        <p:grpSpPr>
          <a:xfrm>
            <a:off x="2025191" y="3610087"/>
            <a:ext cx="3746901" cy="748885"/>
            <a:chOff x="1364792" y="2391411"/>
            <a:chExt cx="3746901" cy="748885"/>
          </a:xfrm>
        </p:grpSpPr>
        <p:sp>
          <p:nvSpPr>
            <p:cNvPr id="51" name="矩形: 圆角 50"/>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圆角 51"/>
            <p:cNvSpPr/>
            <p:nvPr/>
          </p:nvSpPr>
          <p:spPr>
            <a:xfrm>
              <a:off x="2225242" y="2495335"/>
              <a:ext cx="2886451"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文本框 52"/>
            <p:cNvSpPr txBox="1"/>
            <p:nvPr/>
          </p:nvSpPr>
          <p:spPr>
            <a:xfrm>
              <a:off x="1364792" y="2391411"/>
              <a:ext cx="925253" cy="707886"/>
            </a:xfrm>
            <a:prstGeom prst="rect">
              <a:avLst/>
            </a:prstGeom>
            <a:noFill/>
          </p:spPr>
          <p:txBody>
            <a:bodyPr wrap="none" rtlCol="0">
              <a:spAutoFit/>
            </a:bodyPr>
            <a:lstStyle/>
            <a:p>
              <a:r>
                <a:rPr lang="en-US" altLang="zh-CN" sz="4000">
                  <a:solidFill>
                    <a:schemeClr val="bg1"/>
                  </a:solidFill>
                  <a:latin typeface="优设标题黑" panose="00000500000000000000" pitchFamily="2" charset="-122"/>
                  <a:ea typeface="优设标题黑" panose="00000500000000000000" pitchFamily="2" charset="-122"/>
                  <a:cs typeface="+mn-ea"/>
                  <a:sym typeface="+mn-lt"/>
                </a:rPr>
                <a:t>03</a:t>
              </a:r>
              <a:endParaRPr lang="zh-CN" altLang="en-US" sz="4000">
                <a:solidFill>
                  <a:schemeClr val="bg1"/>
                </a:solidFill>
                <a:latin typeface="优设标题黑" panose="00000500000000000000" pitchFamily="2" charset="-122"/>
                <a:ea typeface="优设标题黑" panose="00000500000000000000" pitchFamily="2" charset="-122"/>
                <a:cs typeface="+mn-ea"/>
                <a:sym typeface="+mn-lt"/>
              </a:endParaRPr>
            </a:p>
          </p:txBody>
        </p:sp>
        <p:sp>
          <p:nvSpPr>
            <p:cNvPr id="54" name="文本框 53"/>
            <p:cNvSpPr txBox="1"/>
            <p:nvPr/>
          </p:nvSpPr>
          <p:spPr>
            <a:xfrm>
              <a:off x="2589570" y="2586982"/>
              <a:ext cx="2264948" cy="461665"/>
            </a:xfrm>
            <a:prstGeom prst="rect">
              <a:avLst/>
            </a:prstGeom>
            <a:noFill/>
          </p:spPr>
          <p:txBody>
            <a:bodyPr wrap="square">
              <a:spAutoFit/>
            </a:bodyPr>
            <a:lstStyle/>
            <a:p>
              <a:r>
                <a:rPr lang="zh-CN" altLang="en-US" sz="2400" b="1" dirty="0">
                  <a:solidFill>
                    <a:schemeClr val="bg1"/>
                  </a:solidFill>
                </a:rPr>
                <a:t>小组介绍</a:t>
              </a:r>
            </a:p>
          </p:txBody>
        </p:sp>
      </p:grpSp>
      <p:grpSp>
        <p:nvGrpSpPr>
          <p:cNvPr id="55" name="组合 54"/>
          <p:cNvGrpSpPr/>
          <p:nvPr/>
        </p:nvGrpSpPr>
        <p:grpSpPr>
          <a:xfrm>
            <a:off x="6441039" y="3610087"/>
            <a:ext cx="3744005" cy="748885"/>
            <a:chOff x="1367688" y="2391411"/>
            <a:chExt cx="3744005" cy="748885"/>
          </a:xfrm>
        </p:grpSpPr>
        <p:sp>
          <p:nvSpPr>
            <p:cNvPr id="56" name="矩形: 圆角 55"/>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p:cNvSpPr/>
            <p:nvPr/>
          </p:nvSpPr>
          <p:spPr>
            <a:xfrm>
              <a:off x="2225242" y="2495335"/>
              <a:ext cx="2886451"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57"/>
            <p:cNvSpPr txBox="1"/>
            <p:nvPr/>
          </p:nvSpPr>
          <p:spPr>
            <a:xfrm>
              <a:off x="1377492" y="2391411"/>
              <a:ext cx="917239" cy="707886"/>
            </a:xfrm>
            <a:prstGeom prst="rect">
              <a:avLst/>
            </a:prstGeom>
            <a:noFill/>
          </p:spPr>
          <p:txBody>
            <a:bodyPr wrap="none" rtlCol="0">
              <a:spAutoFit/>
            </a:bodyPr>
            <a:lstStyle/>
            <a:p>
              <a:r>
                <a:rPr lang="en-US" altLang="zh-CN" sz="4000">
                  <a:solidFill>
                    <a:schemeClr val="bg1"/>
                  </a:solidFill>
                  <a:latin typeface="优设标题黑" panose="00000500000000000000" pitchFamily="2" charset="-122"/>
                  <a:ea typeface="优设标题黑" panose="00000500000000000000" pitchFamily="2" charset="-122"/>
                  <a:cs typeface="+mn-ea"/>
                  <a:sym typeface="+mn-lt"/>
                </a:rPr>
                <a:t>04</a:t>
              </a:r>
              <a:endParaRPr lang="zh-CN" altLang="en-US" sz="4000">
                <a:solidFill>
                  <a:schemeClr val="bg1"/>
                </a:solidFill>
                <a:latin typeface="优设标题黑" panose="00000500000000000000" pitchFamily="2" charset="-122"/>
                <a:ea typeface="优设标题黑" panose="00000500000000000000" pitchFamily="2" charset="-122"/>
                <a:cs typeface="+mn-ea"/>
                <a:sym typeface="+mn-lt"/>
              </a:endParaRPr>
            </a:p>
          </p:txBody>
        </p:sp>
        <p:sp>
          <p:nvSpPr>
            <p:cNvPr id="59" name="文本框 58"/>
            <p:cNvSpPr txBox="1"/>
            <p:nvPr/>
          </p:nvSpPr>
          <p:spPr>
            <a:xfrm>
              <a:off x="2589570" y="2586982"/>
              <a:ext cx="2264948" cy="461665"/>
            </a:xfrm>
            <a:prstGeom prst="rect">
              <a:avLst/>
            </a:prstGeom>
            <a:noFill/>
          </p:spPr>
          <p:txBody>
            <a:bodyPr wrap="square">
              <a:spAutoFit/>
            </a:bodyPr>
            <a:lstStyle/>
            <a:p>
              <a:r>
                <a:rPr lang="zh-CN" altLang="en-US" sz="2400" b="1" dirty="0">
                  <a:solidFill>
                    <a:schemeClr val="bg1"/>
                  </a:solidFill>
                </a:rPr>
                <a:t>开发流程</a:t>
              </a:r>
            </a:p>
          </p:txBody>
        </p:sp>
      </p:grpSp>
      <p:grpSp>
        <p:nvGrpSpPr>
          <p:cNvPr id="2" name="组合 1">
            <a:extLst>
              <a:ext uri="{FF2B5EF4-FFF2-40B4-BE49-F238E27FC236}">
                <a16:creationId xmlns:a16="http://schemas.microsoft.com/office/drawing/2014/main" id="{90713CB2-F827-8EEE-E6C4-E20698F6680B}"/>
              </a:ext>
            </a:extLst>
          </p:cNvPr>
          <p:cNvGrpSpPr/>
          <p:nvPr/>
        </p:nvGrpSpPr>
        <p:grpSpPr>
          <a:xfrm>
            <a:off x="4005742" y="4811852"/>
            <a:ext cx="3744005" cy="748885"/>
            <a:chOff x="1367688" y="2391411"/>
            <a:chExt cx="3744005" cy="748885"/>
          </a:xfrm>
        </p:grpSpPr>
        <p:sp>
          <p:nvSpPr>
            <p:cNvPr id="6" name="矩形: 圆角 5">
              <a:extLst>
                <a:ext uri="{FF2B5EF4-FFF2-40B4-BE49-F238E27FC236}">
                  <a16:creationId xmlns:a16="http://schemas.microsoft.com/office/drawing/2014/main" id="{C754D6FF-99FC-02A9-A5C0-D5C992836ACD}"/>
                </a:ext>
              </a:extLst>
            </p:cNvPr>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BE4FFF5F-8C5D-11E8-DF43-C001E7436917}"/>
                </a:ext>
              </a:extLst>
            </p:cNvPr>
            <p:cNvSpPr/>
            <p:nvPr/>
          </p:nvSpPr>
          <p:spPr>
            <a:xfrm>
              <a:off x="2225242" y="2495335"/>
              <a:ext cx="2886451"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8BFF6CC6-0E2E-704C-B430-65517010E710}"/>
                </a:ext>
              </a:extLst>
            </p:cNvPr>
            <p:cNvSpPr txBox="1"/>
            <p:nvPr/>
          </p:nvSpPr>
          <p:spPr>
            <a:xfrm>
              <a:off x="1440992" y="2391411"/>
              <a:ext cx="787395" cy="707886"/>
            </a:xfrm>
            <a:prstGeom prst="rect">
              <a:avLst/>
            </a:prstGeom>
            <a:noFill/>
          </p:spPr>
          <p:txBody>
            <a:bodyPr wrap="none" rtlCol="0">
              <a:spAutoFit/>
            </a:bodyPr>
            <a:lstStyle/>
            <a:p>
              <a:r>
                <a:rPr lang="en-US" altLang="zh-CN" sz="4000" dirty="0">
                  <a:solidFill>
                    <a:schemeClr val="bg1"/>
                  </a:solidFill>
                  <a:latin typeface="优设标题黑" panose="00000500000000000000" pitchFamily="2" charset="-122"/>
                  <a:ea typeface="优设标题黑" panose="00000500000000000000" pitchFamily="2" charset="-122"/>
                  <a:cs typeface="+mn-ea"/>
                  <a:sym typeface="+mn-lt"/>
                </a:rPr>
                <a:t>05</a:t>
              </a:r>
              <a:endParaRPr lang="zh-CN" altLang="en-US" sz="4000" dirty="0">
                <a:solidFill>
                  <a:schemeClr val="bg1"/>
                </a:solidFill>
                <a:latin typeface="优设标题黑" panose="00000500000000000000" pitchFamily="2" charset="-122"/>
                <a:ea typeface="优设标题黑" panose="00000500000000000000" pitchFamily="2" charset="-122"/>
                <a:cs typeface="+mn-ea"/>
                <a:sym typeface="+mn-lt"/>
              </a:endParaRPr>
            </a:p>
          </p:txBody>
        </p:sp>
        <p:sp>
          <p:nvSpPr>
            <p:cNvPr id="13" name="文本框 12">
              <a:extLst>
                <a:ext uri="{FF2B5EF4-FFF2-40B4-BE49-F238E27FC236}">
                  <a16:creationId xmlns:a16="http://schemas.microsoft.com/office/drawing/2014/main" id="{B9E18432-BF67-05F2-F3BC-80487E49F57F}"/>
                </a:ext>
              </a:extLst>
            </p:cNvPr>
            <p:cNvSpPr txBox="1"/>
            <p:nvPr/>
          </p:nvSpPr>
          <p:spPr>
            <a:xfrm>
              <a:off x="2589570" y="2586982"/>
              <a:ext cx="2264948" cy="461665"/>
            </a:xfrm>
            <a:prstGeom prst="rect">
              <a:avLst/>
            </a:prstGeom>
            <a:noFill/>
          </p:spPr>
          <p:txBody>
            <a:bodyPr wrap="square">
              <a:spAutoFit/>
            </a:bodyPr>
            <a:lstStyle/>
            <a:p>
              <a:r>
                <a:rPr lang="zh-CN" altLang="en-US" sz="2400" b="1" dirty="0">
                  <a:solidFill>
                    <a:schemeClr val="bg1"/>
                  </a:solidFill>
                </a:rPr>
                <a:t>总结与计划</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8819538" y="4246189"/>
            <a:ext cx="3688923" cy="3260052"/>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6574971" y="5720027"/>
            <a:ext cx="4509071" cy="1184848"/>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267220" y="-744085"/>
            <a:ext cx="2835505" cy="3518438"/>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2061274" y="-1017224"/>
            <a:ext cx="1037538" cy="2968302"/>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2441149" y="1739985"/>
            <a:ext cx="3055645" cy="3154710"/>
          </a:xfrm>
          <a:prstGeom prst="rect">
            <a:avLst/>
          </a:prstGeom>
          <a:noFill/>
        </p:spPr>
        <p:txBody>
          <a:bodyPr wrap="none" rtlCol="0">
            <a:spAutoFit/>
          </a:bodyPr>
          <a:lstStyle/>
          <a:p>
            <a:r>
              <a:rPr lang="en-US" altLang="zh-CN" sz="19900">
                <a:solidFill>
                  <a:schemeClr val="bg1"/>
                </a:solidFill>
                <a:latin typeface="优设标题黑" panose="00000500000000000000" pitchFamily="2" charset="-122"/>
                <a:ea typeface="优设标题黑" panose="00000500000000000000" pitchFamily="2" charset="-122"/>
                <a:cs typeface="+mn-ea"/>
                <a:sym typeface="+mn-lt"/>
              </a:rPr>
              <a:t>01</a:t>
            </a:r>
            <a:endParaRPr lang="zh-CN" altLang="en-US" sz="19900">
              <a:solidFill>
                <a:schemeClr val="bg1"/>
              </a:solidFill>
              <a:latin typeface="优设标题黑" panose="00000500000000000000" pitchFamily="2" charset="-122"/>
              <a:ea typeface="优设标题黑" panose="00000500000000000000" pitchFamily="2" charset="-122"/>
              <a:cs typeface="+mn-ea"/>
              <a:sym typeface="+mn-lt"/>
            </a:endParaRPr>
          </a:p>
        </p:txBody>
      </p:sp>
      <p:grpSp>
        <p:nvGrpSpPr>
          <p:cNvPr id="14" name="组合 13">
            <a:extLst>
              <a:ext uri="{FF2B5EF4-FFF2-40B4-BE49-F238E27FC236}">
                <a16:creationId xmlns:a16="http://schemas.microsoft.com/office/drawing/2014/main" id="{3CD03AAA-C73F-EF60-2BBD-AF809C8040A1}"/>
              </a:ext>
            </a:extLst>
          </p:cNvPr>
          <p:cNvGrpSpPr/>
          <p:nvPr/>
        </p:nvGrpSpPr>
        <p:grpSpPr>
          <a:xfrm>
            <a:off x="5887648" y="2886538"/>
            <a:ext cx="3744005" cy="761237"/>
            <a:chOff x="5887648" y="2886538"/>
            <a:chExt cx="3744005" cy="761237"/>
          </a:xfrm>
        </p:grpSpPr>
        <p:grpSp>
          <p:nvGrpSpPr>
            <p:cNvPr id="2" name="组合 1"/>
            <p:cNvGrpSpPr/>
            <p:nvPr/>
          </p:nvGrpSpPr>
          <p:grpSpPr>
            <a:xfrm>
              <a:off x="5887648" y="2886538"/>
              <a:ext cx="3744005" cy="727994"/>
              <a:chOff x="1367688" y="2412302"/>
              <a:chExt cx="3744005" cy="727994"/>
            </a:xfrm>
          </p:grpSpPr>
          <p:sp>
            <p:nvSpPr>
              <p:cNvPr id="6" name="矩形: 圆角 5"/>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1624864" y="2495335"/>
                <a:ext cx="3486829"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2235804" y="2586982"/>
                <a:ext cx="2264948" cy="461665"/>
              </a:xfrm>
              <a:prstGeom prst="rect">
                <a:avLst/>
              </a:prstGeom>
              <a:noFill/>
            </p:spPr>
            <p:txBody>
              <a:bodyPr wrap="square">
                <a:spAutoFit/>
              </a:bodyPr>
              <a:lstStyle/>
              <a:p>
                <a:pPr algn="ctr"/>
                <a:r>
                  <a:rPr lang="zh-CN" altLang="en-US" sz="2400" b="1" dirty="0">
                    <a:solidFill>
                      <a:schemeClr val="bg1"/>
                    </a:solidFill>
                  </a:rPr>
                  <a:t>项目演示</a:t>
                </a:r>
              </a:p>
            </p:txBody>
          </p:sp>
        </p:grpSp>
        <p:pic>
          <p:nvPicPr>
            <p:cNvPr id="13" name="图片 12">
              <a:extLst>
                <a:ext uri="{FF2B5EF4-FFF2-40B4-BE49-F238E27FC236}">
                  <a16:creationId xmlns:a16="http://schemas.microsoft.com/office/drawing/2014/main" id="{70E6744E-D702-E412-1F3B-AA49722AAC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6349" y="2953062"/>
              <a:ext cx="694713" cy="694713"/>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8819538" y="4246189"/>
            <a:ext cx="3688923" cy="3260052"/>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6574971" y="5720027"/>
            <a:ext cx="4509071" cy="1184848"/>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267220" y="-744085"/>
            <a:ext cx="2835505" cy="3518438"/>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2061274" y="-1017224"/>
            <a:ext cx="1037538" cy="2968302"/>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1538657" y="1739985"/>
            <a:ext cx="3935693" cy="3154710"/>
          </a:xfrm>
          <a:prstGeom prst="rect">
            <a:avLst/>
          </a:prstGeom>
          <a:noFill/>
        </p:spPr>
        <p:txBody>
          <a:bodyPr wrap="none" rtlCol="0">
            <a:spAutoFit/>
          </a:bodyPr>
          <a:lstStyle/>
          <a:p>
            <a:r>
              <a:rPr lang="en-US" altLang="zh-CN" sz="19900">
                <a:solidFill>
                  <a:schemeClr val="bg1"/>
                </a:solidFill>
                <a:latin typeface="优设标题黑" panose="00000500000000000000" pitchFamily="2" charset="-122"/>
                <a:ea typeface="优设标题黑" panose="00000500000000000000" pitchFamily="2" charset="-122"/>
                <a:cs typeface="+mn-ea"/>
                <a:sym typeface="+mn-lt"/>
              </a:rPr>
              <a:t>02</a:t>
            </a:r>
            <a:endParaRPr lang="zh-CN" altLang="en-US" sz="19900">
              <a:solidFill>
                <a:schemeClr val="bg1"/>
              </a:solidFill>
              <a:latin typeface="优设标题黑" panose="00000500000000000000" pitchFamily="2" charset="-122"/>
              <a:ea typeface="优设标题黑" panose="00000500000000000000" pitchFamily="2" charset="-122"/>
              <a:cs typeface="+mn-ea"/>
              <a:sym typeface="+mn-lt"/>
            </a:endParaRPr>
          </a:p>
        </p:txBody>
      </p:sp>
      <p:grpSp>
        <p:nvGrpSpPr>
          <p:cNvPr id="8" name="组合 7">
            <a:extLst>
              <a:ext uri="{FF2B5EF4-FFF2-40B4-BE49-F238E27FC236}">
                <a16:creationId xmlns:a16="http://schemas.microsoft.com/office/drawing/2014/main" id="{180FE8B4-5744-7294-FDA5-F510D0CFECDD}"/>
              </a:ext>
            </a:extLst>
          </p:cNvPr>
          <p:cNvGrpSpPr/>
          <p:nvPr/>
        </p:nvGrpSpPr>
        <p:grpSpPr>
          <a:xfrm>
            <a:off x="5873361" y="2850819"/>
            <a:ext cx="3744005" cy="754093"/>
            <a:chOff x="5873361" y="2850819"/>
            <a:chExt cx="3744005" cy="754093"/>
          </a:xfrm>
        </p:grpSpPr>
        <p:grpSp>
          <p:nvGrpSpPr>
            <p:cNvPr id="10" name="组合 9"/>
            <p:cNvGrpSpPr/>
            <p:nvPr/>
          </p:nvGrpSpPr>
          <p:grpSpPr>
            <a:xfrm>
              <a:off x="5873361" y="2850819"/>
              <a:ext cx="3744005" cy="727994"/>
              <a:chOff x="1367688" y="2412302"/>
              <a:chExt cx="3744005" cy="727994"/>
            </a:xfrm>
          </p:grpSpPr>
          <p:sp>
            <p:nvSpPr>
              <p:cNvPr id="3" name="矩形: 圆角 2"/>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1624864" y="2495335"/>
                <a:ext cx="3486829"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235804" y="2586982"/>
                <a:ext cx="2264948" cy="461665"/>
              </a:xfrm>
              <a:prstGeom prst="rect">
                <a:avLst/>
              </a:prstGeom>
              <a:noFill/>
            </p:spPr>
            <p:txBody>
              <a:bodyPr wrap="square">
                <a:spAutoFit/>
              </a:bodyPr>
              <a:lstStyle/>
              <a:p>
                <a:pPr algn="ctr"/>
                <a:r>
                  <a:rPr lang="zh-CN" altLang="en-US" sz="2400" b="1" dirty="0">
                    <a:solidFill>
                      <a:schemeClr val="bg1"/>
                    </a:solidFill>
                  </a:rPr>
                  <a:t>项目代码</a:t>
                </a:r>
              </a:p>
            </p:txBody>
          </p:sp>
        </p:grpSp>
        <p:pic>
          <p:nvPicPr>
            <p:cNvPr id="7" name="图片 6">
              <a:extLst>
                <a:ext uri="{FF2B5EF4-FFF2-40B4-BE49-F238E27FC236}">
                  <a16:creationId xmlns:a16="http://schemas.microsoft.com/office/drawing/2014/main" id="{C1BE0DF8-3D27-76EF-E213-1BDDE78C46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9205" y="2910199"/>
              <a:ext cx="694713" cy="694713"/>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8819538" y="4246189"/>
            <a:ext cx="3688923" cy="3260052"/>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6574971" y="5720027"/>
            <a:ext cx="4509071" cy="1184848"/>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267220" y="-744085"/>
            <a:ext cx="2835505" cy="3518438"/>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2061274" y="-1017224"/>
            <a:ext cx="1037538" cy="2968302"/>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1538657" y="1739985"/>
            <a:ext cx="3868367" cy="3154710"/>
          </a:xfrm>
          <a:prstGeom prst="rect">
            <a:avLst/>
          </a:prstGeom>
          <a:noFill/>
        </p:spPr>
        <p:txBody>
          <a:bodyPr wrap="none" rtlCol="0">
            <a:spAutoFit/>
          </a:bodyPr>
          <a:lstStyle/>
          <a:p>
            <a:r>
              <a:rPr lang="en-US" altLang="zh-CN" sz="19900">
                <a:solidFill>
                  <a:schemeClr val="bg1"/>
                </a:solidFill>
                <a:latin typeface="优设标题黑" panose="00000500000000000000" pitchFamily="2" charset="-122"/>
                <a:ea typeface="优设标题黑" panose="00000500000000000000" pitchFamily="2" charset="-122"/>
                <a:cs typeface="+mn-ea"/>
                <a:sym typeface="+mn-lt"/>
              </a:rPr>
              <a:t>03</a:t>
            </a:r>
            <a:endParaRPr lang="zh-CN" altLang="en-US" sz="19900">
              <a:solidFill>
                <a:schemeClr val="bg1"/>
              </a:solidFill>
              <a:latin typeface="优设标题黑" panose="00000500000000000000" pitchFamily="2" charset="-122"/>
              <a:ea typeface="优设标题黑" panose="00000500000000000000" pitchFamily="2" charset="-122"/>
              <a:cs typeface="+mn-ea"/>
              <a:sym typeface="+mn-lt"/>
            </a:endParaRPr>
          </a:p>
        </p:txBody>
      </p:sp>
      <p:grpSp>
        <p:nvGrpSpPr>
          <p:cNvPr id="8" name="组合 7">
            <a:extLst>
              <a:ext uri="{FF2B5EF4-FFF2-40B4-BE49-F238E27FC236}">
                <a16:creationId xmlns:a16="http://schemas.microsoft.com/office/drawing/2014/main" id="{99CE70A9-AE49-BA6E-F367-D0039C52F971}"/>
              </a:ext>
            </a:extLst>
          </p:cNvPr>
          <p:cNvGrpSpPr/>
          <p:nvPr/>
        </p:nvGrpSpPr>
        <p:grpSpPr>
          <a:xfrm>
            <a:off x="5759061" y="2829388"/>
            <a:ext cx="3744005" cy="739806"/>
            <a:chOff x="5759061" y="2829388"/>
            <a:chExt cx="3744005" cy="739806"/>
          </a:xfrm>
        </p:grpSpPr>
        <p:grpSp>
          <p:nvGrpSpPr>
            <p:cNvPr id="10" name="组合 9"/>
            <p:cNvGrpSpPr/>
            <p:nvPr/>
          </p:nvGrpSpPr>
          <p:grpSpPr>
            <a:xfrm>
              <a:off x="5759061" y="2829388"/>
              <a:ext cx="3744005" cy="727994"/>
              <a:chOff x="1367688" y="2412302"/>
              <a:chExt cx="3744005" cy="727994"/>
            </a:xfrm>
          </p:grpSpPr>
          <p:sp>
            <p:nvSpPr>
              <p:cNvPr id="3" name="矩形: 圆角 2"/>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1624864" y="2495335"/>
                <a:ext cx="3486829"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235804" y="2586982"/>
                <a:ext cx="2264948" cy="461665"/>
              </a:xfrm>
              <a:prstGeom prst="rect">
                <a:avLst/>
              </a:prstGeom>
              <a:noFill/>
            </p:spPr>
            <p:txBody>
              <a:bodyPr wrap="square">
                <a:spAutoFit/>
              </a:bodyPr>
              <a:lstStyle/>
              <a:p>
                <a:pPr algn="ctr"/>
                <a:r>
                  <a:rPr lang="zh-CN" altLang="en-US" sz="2400" b="1" dirty="0">
                    <a:solidFill>
                      <a:schemeClr val="bg1"/>
                    </a:solidFill>
                  </a:rPr>
                  <a:t>小组介绍</a:t>
                </a:r>
              </a:p>
            </p:txBody>
          </p:sp>
        </p:grpSp>
        <p:pic>
          <p:nvPicPr>
            <p:cNvPr id="7" name="图片 6">
              <a:extLst>
                <a:ext uri="{FF2B5EF4-FFF2-40B4-BE49-F238E27FC236}">
                  <a16:creationId xmlns:a16="http://schemas.microsoft.com/office/drawing/2014/main" id="{7D60262C-A5EE-98CF-4ED2-CBB7816F53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7761" y="2874481"/>
              <a:ext cx="694713" cy="694713"/>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03</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小组介绍</a:t>
            </a:r>
          </a:p>
        </p:txBody>
      </p:sp>
      <p:grpSp>
        <p:nvGrpSpPr>
          <p:cNvPr id="12" name="组合 11"/>
          <p:cNvGrpSpPr/>
          <p:nvPr/>
        </p:nvGrpSpPr>
        <p:grpSpPr>
          <a:xfrm>
            <a:off x="596667" y="1745921"/>
            <a:ext cx="3976796" cy="3873583"/>
            <a:chOff x="6428013" y="834365"/>
            <a:chExt cx="5176455" cy="5042106"/>
          </a:xfrm>
        </p:grpSpPr>
        <p:sp>
          <p:nvSpPr>
            <p:cNvPr id="10" name="椭圆 9"/>
            <p:cNvSpPr/>
            <p:nvPr/>
          </p:nvSpPr>
          <p:spPr>
            <a:xfrm>
              <a:off x="6428013" y="981528"/>
              <a:ext cx="4894943" cy="4894943"/>
            </a:xfrm>
            <a:prstGeom prst="ellipse">
              <a:avLst/>
            </a:prstGeom>
            <a:noFill/>
            <a:ln>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709525" y="834365"/>
              <a:ext cx="4894943" cy="4894943"/>
            </a:xfrm>
            <a:prstGeom prst="ellipse">
              <a:avLst/>
            </a:prstGeom>
            <a:noFill/>
            <a:ln>
              <a:gradFill>
                <a:gsLst>
                  <a:gs pos="0">
                    <a:schemeClr val="accent1">
                      <a:lumMod val="5000"/>
                      <a:lumOff val="95000"/>
                    </a:schemeClr>
                  </a:gs>
                  <a:gs pos="55000">
                    <a:schemeClr val="accent1">
                      <a:lumMod val="45000"/>
                      <a:lumOff val="55000"/>
                      <a:alpha val="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矩形 19"/>
          <p:cNvSpPr>
            <a:spLocks noChangeArrowheads="1"/>
          </p:cNvSpPr>
          <p:nvPr/>
        </p:nvSpPr>
        <p:spPr bwMode="auto">
          <a:xfrm>
            <a:off x="4789734" y="1638273"/>
            <a:ext cx="3043135" cy="24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a:t>
            </a:r>
            <a:r>
              <a:rPr lang="zh-CN" altLang="en-US" sz="1200" dirty="0">
                <a:solidFill>
                  <a:schemeClr val="bg1">
                    <a:lumMod val="95000"/>
                    <a:alpha val="39000"/>
                  </a:schemeClr>
                </a:solidFill>
                <a:latin typeface="+mn-lt"/>
                <a:ea typeface="+mn-ea"/>
                <a:cs typeface="+mn-ea"/>
                <a:sym typeface="+mn-lt"/>
              </a:rPr>
              <a:t>是个天才</a:t>
            </a:r>
            <a:endParaRPr lang="en-US" altLang="zh-CN" sz="1200" dirty="0">
              <a:solidFill>
                <a:schemeClr val="bg1">
                  <a:lumMod val="95000"/>
                  <a:alpha val="39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0E4FCE38-6F96-25FC-27F4-843DC1361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65" y="1974609"/>
            <a:ext cx="3214730" cy="3518750"/>
          </a:xfrm>
          <a:prstGeom prst="rect">
            <a:avLst/>
          </a:prstGeom>
        </p:spPr>
      </p:pic>
      <p:grpSp>
        <p:nvGrpSpPr>
          <p:cNvPr id="7" name="组合 6">
            <a:extLst>
              <a:ext uri="{FF2B5EF4-FFF2-40B4-BE49-F238E27FC236}">
                <a16:creationId xmlns:a16="http://schemas.microsoft.com/office/drawing/2014/main" id="{F0728400-E6F3-CCDC-5F38-42455F2C34E3}"/>
              </a:ext>
            </a:extLst>
          </p:cNvPr>
          <p:cNvGrpSpPr/>
          <p:nvPr/>
        </p:nvGrpSpPr>
        <p:grpSpPr>
          <a:xfrm>
            <a:off x="4424594" y="829769"/>
            <a:ext cx="3122864" cy="606732"/>
            <a:chOff x="5042069" y="1142767"/>
            <a:chExt cx="3122864" cy="606732"/>
          </a:xfrm>
        </p:grpSpPr>
        <p:sp>
          <p:nvSpPr>
            <p:cNvPr id="17" name="矩形: 圆角 16"/>
            <p:cNvSpPr/>
            <p:nvPr/>
          </p:nvSpPr>
          <p:spPr>
            <a:xfrm>
              <a:off x="5042069" y="1142767"/>
              <a:ext cx="3122864" cy="606732"/>
            </a:xfrm>
            <a:prstGeom prst="roundRect">
              <a:avLst>
                <a:gd name="adj" fmla="val 50000"/>
              </a:avLst>
            </a:prstGeom>
            <a:solidFill>
              <a:srgbClr val="2135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负责人</a:t>
              </a:r>
            </a:p>
          </p:txBody>
        </p:sp>
        <p:grpSp>
          <p:nvGrpSpPr>
            <p:cNvPr id="4" name="组合 3">
              <a:extLst>
                <a:ext uri="{FF2B5EF4-FFF2-40B4-BE49-F238E27FC236}">
                  <a16:creationId xmlns:a16="http://schemas.microsoft.com/office/drawing/2014/main" id="{7B731D7C-EB06-B169-C0A4-02E63EF8B1E6}"/>
                </a:ext>
              </a:extLst>
            </p:cNvPr>
            <p:cNvGrpSpPr/>
            <p:nvPr/>
          </p:nvGrpSpPr>
          <p:grpSpPr>
            <a:xfrm>
              <a:off x="5141047" y="1211158"/>
              <a:ext cx="473192" cy="473192"/>
              <a:chOff x="5400127" y="2201758"/>
              <a:chExt cx="473192" cy="473192"/>
            </a:xfrm>
          </p:grpSpPr>
          <p:sp>
            <p:nvSpPr>
              <p:cNvPr id="19" name="椭圆 18"/>
              <p:cNvSpPr/>
              <p:nvPr/>
            </p:nvSpPr>
            <p:spPr>
              <a:xfrm>
                <a:off x="5400127" y="2201758"/>
                <a:ext cx="473192" cy="473192"/>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a:extLst>
                  <a:ext uri="{FF2B5EF4-FFF2-40B4-BE49-F238E27FC236}">
                    <a16:creationId xmlns:a16="http://schemas.microsoft.com/office/drawing/2014/main" id="{D25A2CF3-2B7F-5F5B-DF3F-145552A4AA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28770" y="2223972"/>
                <a:ext cx="431005" cy="439737"/>
              </a:xfrm>
              <a:prstGeom prst="rect">
                <a:avLst/>
              </a:prstGeom>
            </p:spPr>
          </p:pic>
        </p:grpSp>
      </p:grpSp>
      <p:grpSp>
        <p:nvGrpSpPr>
          <p:cNvPr id="13" name="组合 12">
            <a:extLst>
              <a:ext uri="{FF2B5EF4-FFF2-40B4-BE49-F238E27FC236}">
                <a16:creationId xmlns:a16="http://schemas.microsoft.com/office/drawing/2014/main" id="{E568FC3C-E8BF-A974-EC0D-A404DD7057B5}"/>
              </a:ext>
            </a:extLst>
          </p:cNvPr>
          <p:cNvGrpSpPr/>
          <p:nvPr/>
        </p:nvGrpSpPr>
        <p:grpSpPr>
          <a:xfrm>
            <a:off x="5103235" y="2135763"/>
            <a:ext cx="3122864" cy="606732"/>
            <a:chOff x="5042069" y="1142767"/>
            <a:chExt cx="3122864" cy="606732"/>
          </a:xfrm>
        </p:grpSpPr>
        <p:sp>
          <p:nvSpPr>
            <p:cNvPr id="16" name="矩形: 圆角 15">
              <a:extLst>
                <a:ext uri="{FF2B5EF4-FFF2-40B4-BE49-F238E27FC236}">
                  <a16:creationId xmlns:a16="http://schemas.microsoft.com/office/drawing/2014/main" id="{D4709196-3848-D02E-3E7D-DCB65C62AD9F}"/>
                </a:ext>
              </a:extLst>
            </p:cNvPr>
            <p:cNvSpPr/>
            <p:nvPr/>
          </p:nvSpPr>
          <p:spPr>
            <a:xfrm>
              <a:off x="5042069" y="1142767"/>
              <a:ext cx="3122864" cy="606732"/>
            </a:xfrm>
            <a:prstGeom prst="roundRect">
              <a:avLst>
                <a:gd name="adj" fmla="val 50000"/>
              </a:avLst>
            </a:prstGeom>
            <a:solidFill>
              <a:srgbClr val="2135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产品经理</a:t>
              </a:r>
            </a:p>
          </p:txBody>
        </p:sp>
        <p:grpSp>
          <p:nvGrpSpPr>
            <p:cNvPr id="21" name="组合 20">
              <a:extLst>
                <a:ext uri="{FF2B5EF4-FFF2-40B4-BE49-F238E27FC236}">
                  <a16:creationId xmlns:a16="http://schemas.microsoft.com/office/drawing/2014/main" id="{02CA52AD-3B04-D81A-D7A0-81344284553C}"/>
                </a:ext>
              </a:extLst>
            </p:cNvPr>
            <p:cNvGrpSpPr/>
            <p:nvPr/>
          </p:nvGrpSpPr>
          <p:grpSpPr>
            <a:xfrm>
              <a:off x="5141047" y="1211158"/>
              <a:ext cx="473192" cy="473192"/>
              <a:chOff x="5400127" y="2201758"/>
              <a:chExt cx="473192" cy="473192"/>
            </a:xfrm>
          </p:grpSpPr>
          <p:sp>
            <p:nvSpPr>
              <p:cNvPr id="26" name="椭圆 25">
                <a:extLst>
                  <a:ext uri="{FF2B5EF4-FFF2-40B4-BE49-F238E27FC236}">
                    <a16:creationId xmlns:a16="http://schemas.microsoft.com/office/drawing/2014/main" id="{CB7504EC-B976-01ED-FE3C-D5BA3E03DBB2}"/>
                  </a:ext>
                </a:extLst>
              </p:cNvPr>
              <p:cNvSpPr/>
              <p:nvPr/>
            </p:nvSpPr>
            <p:spPr>
              <a:xfrm>
                <a:off x="5400127" y="2201758"/>
                <a:ext cx="473192" cy="473192"/>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a:extLst>
                  <a:ext uri="{FF2B5EF4-FFF2-40B4-BE49-F238E27FC236}">
                    <a16:creationId xmlns:a16="http://schemas.microsoft.com/office/drawing/2014/main" id="{4B62D868-690F-5698-E874-65761C4E53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28770" y="2223972"/>
                <a:ext cx="431005" cy="439737"/>
              </a:xfrm>
              <a:prstGeom prst="rect">
                <a:avLst/>
              </a:prstGeom>
            </p:spPr>
          </p:pic>
        </p:grpSp>
      </p:grpSp>
      <p:grpSp>
        <p:nvGrpSpPr>
          <p:cNvPr id="29" name="组合 28">
            <a:extLst>
              <a:ext uri="{FF2B5EF4-FFF2-40B4-BE49-F238E27FC236}">
                <a16:creationId xmlns:a16="http://schemas.microsoft.com/office/drawing/2014/main" id="{8502083F-9E10-D790-5EF9-41F6079711C1}"/>
              </a:ext>
            </a:extLst>
          </p:cNvPr>
          <p:cNvGrpSpPr/>
          <p:nvPr/>
        </p:nvGrpSpPr>
        <p:grpSpPr>
          <a:xfrm>
            <a:off x="5732931" y="3374062"/>
            <a:ext cx="3122864" cy="606732"/>
            <a:chOff x="5042069" y="1142767"/>
            <a:chExt cx="3122864" cy="606732"/>
          </a:xfrm>
        </p:grpSpPr>
        <p:sp>
          <p:nvSpPr>
            <p:cNvPr id="30" name="矩形: 圆角 29">
              <a:extLst>
                <a:ext uri="{FF2B5EF4-FFF2-40B4-BE49-F238E27FC236}">
                  <a16:creationId xmlns:a16="http://schemas.microsoft.com/office/drawing/2014/main" id="{A1B252E4-0992-F208-0CCE-A141BFC1127E}"/>
                </a:ext>
              </a:extLst>
            </p:cNvPr>
            <p:cNvSpPr/>
            <p:nvPr/>
          </p:nvSpPr>
          <p:spPr>
            <a:xfrm>
              <a:off x="5042069" y="1142767"/>
              <a:ext cx="3122864" cy="606732"/>
            </a:xfrm>
            <a:prstGeom prst="roundRect">
              <a:avLst>
                <a:gd name="adj" fmla="val 50000"/>
              </a:avLst>
            </a:prstGeom>
            <a:solidFill>
              <a:srgbClr val="2135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副组长</a:t>
              </a:r>
            </a:p>
          </p:txBody>
        </p:sp>
        <p:grpSp>
          <p:nvGrpSpPr>
            <p:cNvPr id="33" name="组合 32">
              <a:extLst>
                <a:ext uri="{FF2B5EF4-FFF2-40B4-BE49-F238E27FC236}">
                  <a16:creationId xmlns:a16="http://schemas.microsoft.com/office/drawing/2014/main" id="{B254C2A2-C1F3-FF80-0633-3E040E068408}"/>
                </a:ext>
              </a:extLst>
            </p:cNvPr>
            <p:cNvGrpSpPr/>
            <p:nvPr/>
          </p:nvGrpSpPr>
          <p:grpSpPr>
            <a:xfrm>
              <a:off x="5141047" y="1211158"/>
              <a:ext cx="473192" cy="473192"/>
              <a:chOff x="5400127" y="2201758"/>
              <a:chExt cx="473192" cy="473192"/>
            </a:xfrm>
          </p:grpSpPr>
          <p:sp>
            <p:nvSpPr>
              <p:cNvPr id="34" name="椭圆 33">
                <a:extLst>
                  <a:ext uri="{FF2B5EF4-FFF2-40B4-BE49-F238E27FC236}">
                    <a16:creationId xmlns:a16="http://schemas.microsoft.com/office/drawing/2014/main" id="{CCDC3B27-7F1C-42D3-BB8D-23843B517E49}"/>
                  </a:ext>
                </a:extLst>
              </p:cNvPr>
              <p:cNvSpPr/>
              <p:nvPr/>
            </p:nvSpPr>
            <p:spPr>
              <a:xfrm>
                <a:off x="5400127" y="2201758"/>
                <a:ext cx="473192" cy="473192"/>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5" name="图片 34">
                <a:extLst>
                  <a:ext uri="{FF2B5EF4-FFF2-40B4-BE49-F238E27FC236}">
                    <a16:creationId xmlns:a16="http://schemas.microsoft.com/office/drawing/2014/main" id="{2E139DE8-99AC-8D98-6CA7-67797D0FE7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28770" y="2223972"/>
                <a:ext cx="431005" cy="439737"/>
              </a:xfrm>
              <a:prstGeom prst="rect">
                <a:avLst/>
              </a:prstGeom>
            </p:spPr>
          </p:pic>
        </p:grpSp>
      </p:grpSp>
      <p:sp>
        <p:nvSpPr>
          <p:cNvPr id="36" name="矩形 35">
            <a:extLst>
              <a:ext uri="{FF2B5EF4-FFF2-40B4-BE49-F238E27FC236}">
                <a16:creationId xmlns:a16="http://schemas.microsoft.com/office/drawing/2014/main" id="{35260222-F881-EE1D-3439-A8425EBA79C8}"/>
              </a:ext>
            </a:extLst>
          </p:cNvPr>
          <p:cNvSpPr>
            <a:spLocks noChangeArrowheads="1"/>
          </p:cNvSpPr>
          <p:nvPr/>
        </p:nvSpPr>
        <p:spPr bwMode="auto">
          <a:xfrm>
            <a:off x="5483096" y="2896147"/>
            <a:ext cx="3043135" cy="24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a:t>
            </a:r>
            <a:r>
              <a:rPr lang="zh-CN" altLang="en-US" sz="1200" dirty="0">
                <a:solidFill>
                  <a:schemeClr val="bg1">
                    <a:lumMod val="95000"/>
                    <a:alpha val="39000"/>
                  </a:schemeClr>
                </a:solidFill>
                <a:latin typeface="+mn-lt"/>
                <a:ea typeface="+mn-ea"/>
                <a:cs typeface="+mn-ea"/>
                <a:sym typeface="+mn-lt"/>
              </a:rPr>
              <a:t>粒石</a:t>
            </a:r>
            <a:endParaRPr lang="en-US" altLang="zh-CN" sz="1200" dirty="0">
              <a:solidFill>
                <a:schemeClr val="bg1">
                  <a:lumMod val="95000"/>
                  <a:alpha val="39000"/>
                </a:schemeClr>
              </a:solidFill>
              <a:latin typeface="+mn-lt"/>
              <a:ea typeface="+mn-ea"/>
              <a:cs typeface="+mn-ea"/>
              <a:sym typeface="+mn-lt"/>
            </a:endParaRPr>
          </a:p>
        </p:txBody>
      </p:sp>
      <p:sp>
        <p:nvSpPr>
          <p:cNvPr id="37" name="矩形 36">
            <a:extLst>
              <a:ext uri="{FF2B5EF4-FFF2-40B4-BE49-F238E27FC236}">
                <a16:creationId xmlns:a16="http://schemas.microsoft.com/office/drawing/2014/main" id="{36CBA6BB-4848-BCBF-FAF5-D084136A2279}"/>
              </a:ext>
            </a:extLst>
          </p:cNvPr>
          <p:cNvSpPr>
            <a:spLocks noChangeArrowheads="1"/>
          </p:cNvSpPr>
          <p:nvPr/>
        </p:nvSpPr>
        <p:spPr bwMode="auto">
          <a:xfrm>
            <a:off x="6217378" y="4176526"/>
            <a:ext cx="3043135" cy="5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a:t>
            </a:r>
            <a:r>
              <a:rPr lang="zh-CN" altLang="en-US" sz="1200" dirty="0">
                <a:solidFill>
                  <a:schemeClr val="bg1">
                    <a:lumMod val="95000"/>
                    <a:alpha val="39000"/>
                  </a:schemeClr>
                </a:solidFill>
                <a:latin typeface="+mn-lt"/>
                <a:ea typeface="+mn-ea"/>
                <a:cs typeface="+mn-ea"/>
                <a:sym typeface="+mn-lt"/>
              </a:rPr>
              <a:t>月亮打烊了</a:t>
            </a:r>
            <a:endParaRPr lang="en-US" altLang="zh-CN" sz="1200" dirty="0">
              <a:solidFill>
                <a:schemeClr val="bg1">
                  <a:lumMod val="95000"/>
                  <a:alpha val="39000"/>
                </a:schemeClr>
              </a:solidFill>
              <a:latin typeface="+mn-lt"/>
              <a:ea typeface="+mn-ea"/>
              <a:cs typeface="+mn-ea"/>
              <a:sym typeface="+mn-lt"/>
            </a:endParaRPr>
          </a:p>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2.fgg</a:t>
            </a:r>
            <a:r>
              <a:rPr lang="zh-CN" altLang="en-US" sz="1200" dirty="0">
                <a:solidFill>
                  <a:schemeClr val="bg1">
                    <a:lumMod val="95000"/>
                    <a:alpha val="39000"/>
                  </a:schemeClr>
                </a:solidFill>
                <a:latin typeface="+mn-lt"/>
                <a:ea typeface="+mn-ea"/>
                <a:cs typeface="+mn-ea"/>
                <a:sym typeface="+mn-lt"/>
              </a:rPr>
              <a:t>永恒</a:t>
            </a:r>
            <a:endParaRPr lang="en-US" altLang="zh-CN" sz="1200" dirty="0">
              <a:solidFill>
                <a:schemeClr val="bg1">
                  <a:lumMod val="95000"/>
                  <a:alpha val="39000"/>
                </a:schemeClr>
              </a:solidFill>
              <a:latin typeface="+mn-lt"/>
              <a:ea typeface="+mn-ea"/>
              <a:cs typeface="+mn-ea"/>
              <a:sym typeface="+mn-lt"/>
            </a:endParaRPr>
          </a:p>
        </p:txBody>
      </p:sp>
      <p:grpSp>
        <p:nvGrpSpPr>
          <p:cNvPr id="5" name="组合 4">
            <a:extLst>
              <a:ext uri="{FF2B5EF4-FFF2-40B4-BE49-F238E27FC236}">
                <a16:creationId xmlns:a16="http://schemas.microsoft.com/office/drawing/2014/main" id="{4CDB7998-99A8-A7B5-165C-E01B39648B92}"/>
              </a:ext>
            </a:extLst>
          </p:cNvPr>
          <p:cNvGrpSpPr/>
          <p:nvPr/>
        </p:nvGrpSpPr>
        <p:grpSpPr>
          <a:xfrm>
            <a:off x="7069041" y="5012772"/>
            <a:ext cx="3122864" cy="606732"/>
            <a:chOff x="5042069" y="1142767"/>
            <a:chExt cx="3122864" cy="606732"/>
          </a:xfrm>
        </p:grpSpPr>
        <p:sp>
          <p:nvSpPr>
            <p:cNvPr id="8" name="矩形: 圆角 7">
              <a:extLst>
                <a:ext uri="{FF2B5EF4-FFF2-40B4-BE49-F238E27FC236}">
                  <a16:creationId xmlns:a16="http://schemas.microsoft.com/office/drawing/2014/main" id="{B0FCE520-AF64-3410-E1B6-19BF26929589}"/>
                </a:ext>
              </a:extLst>
            </p:cNvPr>
            <p:cNvSpPr/>
            <p:nvPr/>
          </p:nvSpPr>
          <p:spPr>
            <a:xfrm>
              <a:off x="5042069" y="1142767"/>
              <a:ext cx="3122864" cy="606732"/>
            </a:xfrm>
            <a:prstGeom prst="roundRect">
              <a:avLst>
                <a:gd name="adj" fmla="val 50000"/>
              </a:avLst>
            </a:prstGeom>
            <a:solidFill>
              <a:srgbClr val="2135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技术官</a:t>
              </a:r>
            </a:p>
          </p:txBody>
        </p:sp>
        <p:grpSp>
          <p:nvGrpSpPr>
            <p:cNvPr id="9" name="组合 8">
              <a:extLst>
                <a:ext uri="{FF2B5EF4-FFF2-40B4-BE49-F238E27FC236}">
                  <a16:creationId xmlns:a16="http://schemas.microsoft.com/office/drawing/2014/main" id="{7D457D04-3CBC-6E23-9C71-8090CBABD5A1}"/>
                </a:ext>
              </a:extLst>
            </p:cNvPr>
            <p:cNvGrpSpPr/>
            <p:nvPr/>
          </p:nvGrpSpPr>
          <p:grpSpPr>
            <a:xfrm>
              <a:off x="5141047" y="1211158"/>
              <a:ext cx="473192" cy="473192"/>
              <a:chOff x="5400127" y="2201758"/>
              <a:chExt cx="473192" cy="473192"/>
            </a:xfrm>
          </p:grpSpPr>
          <p:sp>
            <p:nvSpPr>
              <p:cNvPr id="14" name="椭圆 13">
                <a:extLst>
                  <a:ext uri="{FF2B5EF4-FFF2-40B4-BE49-F238E27FC236}">
                    <a16:creationId xmlns:a16="http://schemas.microsoft.com/office/drawing/2014/main" id="{6C817170-F30A-958D-4519-C3F7E8D2445A}"/>
                  </a:ext>
                </a:extLst>
              </p:cNvPr>
              <p:cNvSpPr/>
              <p:nvPr/>
            </p:nvSpPr>
            <p:spPr>
              <a:xfrm>
                <a:off x="5400127" y="2201758"/>
                <a:ext cx="473192" cy="473192"/>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8" name="图片 17">
                <a:extLst>
                  <a:ext uri="{FF2B5EF4-FFF2-40B4-BE49-F238E27FC236}">
                    <a16:creationId xmlns:a16="http://schemas.microsoft.com/office/drawing/2014/main" id="{21ECBF13-C4F0-18DD-8B7F-14CBEC9352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28770" y="2223972"/>
                <a:ext cx="431005" cy="439737"/>
              </a:xfrm>
              <a:prstGeom prst="rect">
                <a:avLst/>
              </a:prstGeom>
            </p:spPr>
          </p:pic>
        </p:grpSp>
      </p:grpSp>
      <p:sp>
        <p:nvSpPr>
          <p:cNvPr id="22" name="矩形 21">
            <a:extLst>
              <a:ext uri="{FF2B5EF4-FFF2-40B4-BE49-F238E27FC236}">
                <a16:creationId xmlns:a16="http://schemas.microsoft.com/office/drawing/2014/main" id="{A7B83C24-2F6D-C51F-1E17-592DC0496443}"/>
              </a:ext>
            </a:extLst>
          </p:cNvPr>
          <p:cNvSpPr>
            <a:spLocks noChangeArrowheads="1"/>
          </p:cNvSpPr>
          <p:nvPr/>
        </p:nvSpPr>
        <p:spPr bwMode="auto">
          <a:xfrm>
            <a:off x="7547458" y="5748652"/>
            <a:ext cx="3043135" cy="5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a:t>
            </a:r>
            <a:r>
              <a:rPr lang="zh-CN" altLang="en-US" sz="1200" dirty="0">
                <a:solidFill>
                  <a:schemeClr val="bg1">
                    <a:lumMod val="95000"/>
                    <a:alpha val="39000"/>
                  </a:schemeClr>
                </a:solidFill>
                <a:latin typeface="+mn-lt"/>
                <a:ea typeface="+mn-ea"/>
                <a:cs typeface="+mn-ea"/>
                <a:sym typeface="+mn-lt"/>
              </a:rPr>
              <a:t>与君故</a:t>
            </a:r>
            <a:endParaRPr lang="en-US" altLang="zh-CN" sz="1200" dirty="0">
              <a:solidFill>
                <a:schemeClr val="bg1">
                  <a:lumMod val="95000"/>
                  <a:alpha val="39000"/>
                </a:schemeClr>
              </a:solidFill>
              <a:latin typeface="+mn-lt"/>
              <a:ea typeface="+mn-ea"/>
              <a:cs typeface="+mn-ea"/>
              <a:sym typeface="+mn-lt"/>
            </a:endParaRPr>
          </a:p>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2.Oreo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1" y="0"/>
            <a:ext cx="12190414" cy="6859588"/>
          </a:xfrm>
          <a:prstGeom prst="rect">
            <a:avLst/>
          </a:prstGeom>
        </p:spPr>
      </p:pic>
      <p:sp>
        <p:nvSpPr>
          <p:cNvPr id="26" name="矩形 25"/>
          <p:cNvSpPr/>
          <p:nvPr/>
        </p:nvSpPr>
        <p:spPr>
          <a:xfrm>
            <a:off x="0" y="0"/>
            <a:ext cx="12190413" cy="6859588"/>
          </a:xfrm>
          <a:prstGeom prst="rect">
            <a:avLst/>
          </a:prstGeom>
          <a:solidFill>
            <a:srgbClr val="21354D">
              <a:alpha val="93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rot="11809505">
            <a:off x="8819538" y="4246189"/>
            <a:ext cx="3688923" cy="3260052"/>
          </a:xfrm>
          <a:custGeom>
            <a:avLst/>
            <a:gdLst>
              <a:gd name="connsiteX0" fmla="*/ 490313 w 2325672"/>
              <a:gd name="connsiteY0" fmla="*/ 2036198 h 2055291"/>
              <a:gd name="connsiteX1" fmla="*/ 409300 w 2325672"/>
              <a:gd name="connsiteY1" fmla="*/ 2055291 h 2055291"/>
              <a:gd name="connsiteX2" fmla="*/ 0 w 2325672"/>
              <a:gd name="connsiteY2" fmla="*/ 701764 h 2055291"/>
              <a:gd name="connsiteX3" fmla="*/ 2320682 w 2325672"/>
              <a:gd name="connsiteY3" fmla="*/ 0 h 2055291"/>
              <a:gd name="connsiteX4" fmla="*/ 2325170 w 2325672"/>
              <a:gd name="connsiteY4" fmla="*/ 49924 h 2055291"/>
              <a:gd name="connsiteX5" fmla="*/ 2309042 w 2325672"/>
              <a:gd name="connsiteY5" fmla="*/ 281706 h 2055291"/>
              <a:gd name="connsiteX6" fmla="*/ 1334092 w 2325672"/>
              <a:gd name="connsiteY6" fmla="*/ 1036233 h 2055291"/>
              <a:gd name="connsiteX7" fmla="*/ 490313 w 2325672"/>
              <a:gd name="connsiteY7" fmla="*/ 2036198 h 205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5672" h="2055291">
                <a:moveTo>
                  <a:pt x="490313" y="2036198"/>
                </a:moveTo>
                <a:lnTo>
                  <a:pt x="409300" y="2055291"/>
                </a:lnTo>
                <a:lnTo>
                  <a:pt x="0" y="701764"/>
                </a:lnTo>
                <a:lnTo>
                  <a:pt x="2320682" y="0"/>
                </a:lnTo>
                <a:lnTo>
                  <a:pt x="2325170" y="49924"/>
                </a:lnTo>
                <a:cubicBezTo>
                  <a:pt x="2327543" y="126412"/>
                  <a:pt x="2321405" y="203993"/>
                  <a:pt x="2309042" y="281706"/>
                </a:cubicBezTo>
                <a:cubicBezTo>
                  <a:pt x="2149377" y="804506"/>
                  <a:pt x="1570765" y="799560"/>
                  <a:pt x="1334092" y="1036233"/>
                </a:cubicBezTo>
                <a:cubicBezTo>
                  <a:pt x="1127003" y="1243322"/>
                  <a:pt x="1004296" y="1873396"/>
                  <a:pt x="490313" y="2036198"/>
                </a:cubicBezTo>
                <a:close/>
              </a:path>
            </a:pathLst>
          </a:cu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0" name="任意多边形: 形状 19"/>
          <p:cNvSpPr/>
          <p:nvPr/>
        </p:nvSpPr>
        <p:spPr>
          <a:xfrm>
            <a:off x="6574971" y="5720027"/>
            <a:ext cx="4509071" cy="1184848"/>
          </a:xfrm>
          <a:custGeom>
            <a:avLst/>
            <a:gdLst>
              <a:gd name="connsiteX0" fmla="*/ 1622724 w 2842732"/>
              <a:gd name="connsiteY0" fmla="*/ 253 h 746984"/>
              <a:gd name="connsiteX1" fmla="*/ 2551215 w 2842732"/>
              <a:gd name="connsiteY1" fmla="*/ 277906 h 746984"/>
              <a:gd name="connsiteX2" fmla="*/ 2829129 w 2842732"/>
              <a:gd name="connsiteY2" fmla="*/ 685637 h 746984"/>
              <a:gd name="connsiteX3" fmla="*/ 2842732 w 2842732"/>
              <a:gd name="connsiteY3" fmla="*/ 746984 h 746984"/>
              <a:gd name="connsiteX4" fmla="*/ 0 w 2842732"/>
              <a:gd name="connsiteY4" fmla="*/ 746984 h 746984"/>
              <a:gd name="connsiteX5" fmla="*/ 151576 w 2842732"/>
              <a:gd name="connsiteY5" fmla="*/ 569224 h 746984"/>
              <a:gd name="connsiteX6" fmla="*/ 342741 w 2842732"/>
              <a:gd name="connsiteY6" fmla="*/ 400835 h 746984"/>
              <a:gd name="connsiteX7" fmla="*/ 1622724 w 2842732"/>
              <a:gd name="connsiteY7" fmla="*/ 253 h 74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2732" h="746984">
                <a:moveTo>
                  <a:pt x="1622724" y="253"/>
                </a:moveTo>
                <a:cubicBezTo>
                  <a:pt x="1985584" y="-5218"/>
                  <a:pt x="2328981" y="77927"/>
                  <a:pt x="2551215" y="277906"/>
                </a:cubicBezTo>
                <a:cubicBezTo>
                  <a:pt x="2699224" y="400481"/>
                  <a:pt x="2785768" y="538953"/>
                  <a:pt x="2829129" y="685637"/>
                </a:cubicBezTo>
                <a:lnTo>
                  <a:pt x="2842732" y="746984"/>
                </a:lnTo>
                <a:lnTo>
                  <a:pt x="0" y="746984"/>
                </a:lnTo>
                <a:lnTo>
                  <a:pt x="151576" y="569224"/>
                </a:lnTo>
                <a:cubicBezTo>
                  <a:pt x="209193" y="510561"/>
                  <a:pt x="272799" y="454174"/>
                  <a:pt x="342741" y="400835"/>
                </a:cubicBezTo>
                <a:cubicBezTo>
                  <a:pt x="657480" y="160806"/>
                  <a:pt x="1156190" y="7286"/>
                  <a:pt x="1622724" y="253"/>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rot="4119128">
            <a:off x="-267220" y="-744085"/>
            <a:ext cx="2835505" cy="3518438"/>
          </a:xfrm>
          <a:custGeom>
            <a:avLst/>
            <a:gdLst>
              <a:gd name="connsiteX0" fmla="*/ 0 w 1774259"/>
              <a:gd name="connsiteY0" fmla="*/ 1536539 h 2201590"/>
              <a:gd name="connsiteX1" fmla="*/ 570030 w 1774259"/>
              <a:gd name="connsiteY1" fmla="*/ 78089 h 2201590"/>
              <a:gd name="connsiteX2" fmla="*/ 570852 w 1774259"/>
              <a:gd name="connsiteY2" fmla="*/ 77458 h 2201590"/>
              <a:gd name="connsiteX3" fmla="*/ 870194 w 1774259"/>
              <a:gd name="connsiteY3" fmla="*/ 38 h 2201590"/>
              <a:gd name="connsiteX4" fmla="*/ 1350767 w 1774259"/>
              <a:gd name="connsiteY4" fmla="*/ 979411 h 2201590"/>
              <a:gd name="connsiteX5" fmla="*/ 1728856 w 1774259"/>
              <a:gd name="connsiteY5" fmla="*/ 2139966 h 2201590"/>
              <a:gd name="connsiteX6" fmla="*/ 1701566 w 1774259"/>
              <a:gd name="connsiteY6" fmla="*/ 2201590 h 220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259" h="2201590">
                <a:moveTo>
                  <a:pt x="0" y="1536539"/>
                </a:moveTo>
                <a:lnTo>
                  <a:pt x="570030" y="78089"/>
                </a:lnTo>
                <a:lnTo>
                  <a:pt x="570852" y="77458"/>
                </a:lnTo>
                <a:cubicBezTo>
                  <a:pt x="647392" y="29776"/>
                  <a:pt x="744355" y="1121"/>
                  <a:pt x="870194" y="38"/>
                </a:cubicBezTo>
                <a:cubicBezTo>
                  <a:pt x="1541338" y="-5739"/>
                  <a:pt x="1230900" y="658500"/>
                  <a:pt x="1350767" y="979411"/>
                </a:cubicBezTo>
                <a:cubicBezTo>
                  <a:pt x="1463142" y="1280264"/>
                  <a:pt x="1917789" y="1624728"/>
                  <a:pt x="1728856" y="2139966"/>
                </a:cubicBezTo>
                <a:lnTo>
                  <a:pt x="1701566" y="2201590"/>
                </a:lnTo>
                <a:close/>
              </a:path>
            </a:pathLst>
          </a:custGeom>
          <a:solidFill>
            <a:srgbClr val="FEC11E"/>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rot="16200000">
            <a:off x="2061274" y="-1017224"/>
            <a:ext cx="1037538" cy="2968302"/>
          </a:xfrm>
          <a:custGeom>
            <a:avLst/>
            <a:gdLst>
              <a:gd name="connsiteX0" fmla="*/ 649218 w 649218"/>
              <a:gd name="connsiteY0" fmla="*/ 4294 h 1857354"/>
              <a:gd name="connsiteX1" fmla="*/ 649218 w 649218"/>
              <a:gd name="connsiteY1" fmla="*/ 1857354 h 1857354"/>
              <a:gd name="connsiteX2" fmla="*/ 580309 w 649218"/>
              <a:gd name="connsiteY2" fmla="*/ 1812977 h 1857354"/>
              <a:gd name="connsiteX3" fmla="*/ 26571 w 649218"/>
              <a:gd name="connsiteY3" fmla="*/ 569438 h 1857354"/>
              <a:gd name="connsiteX4" fmla="*/ 583403 w 649218"/>
              <a:gd name="connsiteY4" fmla="*/ 35 h 185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18" h="1857353">
                <a:moveTo>
                  <a:pt x="649218" y="4294"/>
                </a:moveTo>
                <a:lnTo>
                  <a:pt x="649218" y="1857354"/>
                </a:lnTo>
                <a:lnTo>
                  <a:pt x="580309" y="1812977"/>
                </a:lnTo>
                <a:cubicBezTo>
                  <a:pt x="207057" y="1554678"/>
                  <a:pt x="-92743" y="1170672"/>
                  <a:pt x="26571" y="569438"/>
                </a:cubicBezTo>
                <a:cubicBezTo>
                  <a:pt x="119371" y="101812"/>
                  <a:pt x="342959" y="-2201"/>
                  <a:pt x="583403" y="35"/>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文本框 14"/>
          <p:cNvSpPr txBox="1"/>
          <p:nvPr/>
        </p:nvSpPr>
        <p:spPr>
          <a:xfrm>
            <a:off x="1538657" y="1739985"/>
            <a:ext cx="3829895" cy="3154710"/>
          </a:xfrm>
          <a:prstGeom prst="rect">
            <a:avLst/>
          </a:prstGeom>
          <a:noFill/>
        </p:spPr>
        <p:txBody>
          <a:bodyPr wrap="none" rtlCol="0">
            <a:spAutoFit/>
          </a:bodyPr>
          <a:lstStyle/>
          <a:p>
            <a:r>
              <a:rPr lang="en-US" altLang="zh-CN" sz="19900">
                <a:solidFill>
                  <a:schemeClr val="bg1"/>
                </a:solidFill>
                <a:latin typeface="优设标题黑" panose="00000500000000000000" pitchFamily="2" charset="-122"/>
                <a:ea typeface="优设标题黑" panose="00000500000000000000" pitchFamily="2" charset="-122"/>
                <a:cs typeface="+mn-ea"/>
                <a:sym typeface="+mn-lt"/>
              </a:rPr>
              <a:t>04</a:t>
            </a:r>
            <a:endParaRPr lang="zh-CN" altLang="en-US" sz="19900">
              <a:solidFill>
                <a:schemeClr val="bg1"/>
              </a:solidFill>
              <a:latin typeface="优设标题黑" panose="00000500000000000000" pitchFamily="2" charset="-122"/>
              <a:ea typeface="优设标题黑" panose="00000500000000000000" pitchFamily="2" charset="-122"/>
              <a:cs typeface="+mn-ea"/>
              <a:sym typeface="+mn-lt"/>
            </a:endParaRPr>
          </a:p>
        </p:txBody>
      </p:sp>
      <p:grpSp>
        <p:nvGrpSpPr>
          <p:cNvPr id="2" name="组合 1">
            <a:extLst>
              <a:ext uri="{FF2B5EF4-FFF2-40B4-BE49-F238E27FC236}">
                <a16:creationId xmlns:a16="http://schemas.microsoft.com/office/drawing/2014/main" id="{CBE7BA1D-B284-E8A6-CB8B-8D3F0E2DEFC4}"/>
              </a:ext>
            </a:extLst>
          </p:cNvPr>
          <p:cNvGrpSpPr/>
          <p:nvPr/>
        </p:nvGrpSpPr>
        <p:grpSpPr>
          <a:xfrm>
            <a:off x="5794779" y="2900826"/>
            <a:ext cx="3744005" cy="754093"/>
            <a:chOff x="5794779" y="2900826"/>
            <a:chExt cx="3744005" cy="754093"/>
          </a:xfrm>
        </p:grpSpPr>
        <p:grpSp>
          <p:nvGrpSpPr>
            <p:cNvPr id="10" name="组合 9"/>
            <p:cNvGrpSpPr/>
            <p:nvPr/>
          </p:nvGrpSpPr>
          <p:grpSpPr>
            <a:xfrm>
              <a:off x="5794779" y="2900826"/>
              <a:ext cx="3744005" cy="727994"/>
              <a:chOff x="1367688" y="2412302"/>
              <a:chExt cx="3744005" cy="727994"/>
            </a:xfrm>
          </p:grpSpPr>
          <p:sp>
            <p:nvSpPr>
              <p:cNvPr id="3" name="矩形: 圆角 2"/>
              <p:cNvSpPr/>
              <p:nvPr/>
            </p:nvSpPr>
            <p:spPr>
              <a:xfrm>
                <a:off x="1367688" y="2412302"/>
                <a:ext cx="3486830" cy="606732"/>
              </a:xfrm>
              <a:prstGeom prst="roundRect">
                <a:avLst>
                  <a:gd name="adj" fmla="val 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1624864" y="2495335"/>
                <a:ext cx="3486829" cy="644961"/>
              </a:xfrm>
              <a:prstGeom prst="roundRect">
                <a:avLst>
                  <a:gd name="adj" fmla="val 0"/>
                </a:avLst>
              </a:pr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235804" y="2586982"/>
                <a:ext cx="2264948" cy="461665"/>
              </a:xfrm>
              <a:prstGeom prst="rect">
                <a:avLst/>
              </a:prstGeom>
              <a:noFill/>
            </p:spPr>
            <p:txBody>
              <a:bodyPr wrap="square">
                <a:spAutoFit/>
              </a:bodyPr>
              <a:lstStyle/>
              <a:p>
                <a:pPr algn="ctr"/>
                <a:r>
                  <a:rPr lang="zh-CN" altLang="en-US" sz="2400" b="1" dirty="0">
                    <a:solidFill>
                      <a:schemeClr val="bg1"/>
                    </a:solidFill>
                  </a:rPr>
                  <a:t>开发流程</a:t>
                </a:r>
              </a:p>
            </p:txBody>
          </p:sp>
        </p:grpSp>
        <p:pic>
          <p:nvPicPr>
            <p:cNvPr id="7" name="图片 6">
              <a:extLst>
                <a:ext uri="{FF2B5EF4-FFF2-40B4-BE49-F238E27FC236}">
                  <a16:creationId xmlns:a16="http://schemas.microsoft.com/office/drawing/2014/main" id="{791D2120-9453-DE56-E0E3-5CC40D5778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0623" y="2960206"/>
              <a:ext cx="694713" cy="694713"/>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04</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开发流程</a:t>
            </a:r>
          </a:p>
        </p:txBody>
      </p:sp>
      <p:sp>
        <p:nvSpPr>
          <p:cNvPr id="18" name="Freeform 17"/>
          <p:cNvSpPr/>
          <p:nvPr/>
        </p:nvSpPr>
        <p:spPr bwMode="auto">
          <a:xfrm rot="20700000">
            <a:off x="5660814" y="2236154"/>
            <a:ext cx="2427793" cy="2389982"/>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lt1"/>
                </a:solidFill>
                <a:cs typeface="+mn-ea"/>
                <a:sym typeface="+mn-lt"/>
              </a:rPr>
              <a:t>03</a:t>
            </a:r>
            <a:endParaRPr lang="zh-CN" altLang="en-US" sz="3600">
              <a:solidFill>
                <a:schemeClr val="lt1"/>
              </a:solidFill>
              <a:cs typeface="+mn-ea"/>
              <a:sym typeface="+mn-lt"/>
            </a:endParaRPr>
          </a:p>
        </p:txBody>
      </p:sp>
      <p:sp>
        <p:nvSpPr>
          <p:cNvPr id="19" name="Freeform 18"/>
          <p:cNvSpPr/>
          <p:nvPr/>
        </p:nvSpPr>
        <p:spPr bwMode="auto">
          <a:xfrm rot="20700000">
            <a:off x="3524420" y="2392785"/>
            <a:ext cx="2122632" cy="2074019"/>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lt1"/>
                </a:solidFill>
                <a:cs typeface="+mn-ea"/>
                <a:sym typeface="+mn-lt"/>
              </a:rPr>
              <a:t>02</a:t>
            </a:r>
            <a:endParaRPr lang="zh-CN" altLang="en-US" sz="3600">
              <a:solidFill>
                <a:schemeClr val="lt1"/>
              </a:solidFill>
              <a:cs typeface="+mn-ea"/>
              <a:sym typeface="+mn-lt"/>
            </a:endParaRPr>
          </a:p>
        </p:txBody>
      </p:sp>
      <p:sp>
        <p:nvSpPr>
          <p:cNvPr id="20" name="Freeform 19"/>
          <p:cNvSpPr/>
          <p:nvPr/>
        </p:nvSpPr>
        <p:spPr bwMode="auto">
          <a:xfrm rot="20700000">
            <a:off x="1766362" y="2576422"/>
            <a:ext cx="1685143" cy="1706745"/>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lt1"/>
                </a:solidFill>
                <a:cs typeface="+mn-ea"/>
                <a:sym typeface="+mn-lt"/>
              </a:rPr>
              <a:t>01</a:t>
            </a:r>
            <a:endParaRPr lang="zh-CN" altLang="en-US" sz="3600">
              <a:solidFill>
                <a:schemeClr val="lt1"/>
              </a:solidFill>
              <a:cs typeface="+mn-ea"/>
              <a:sym typeface="+mn-lt"/>
            </a:endParaRPr>
          </a:p>
        </p:txBody>
      </p:sp>
      <p:sp>
        <p:nvSpPr>
          <p:cNvPr id="21" name="Freeform 17"/>
          <p:cNvSpPr/>
          <p:nvPr/>
        </p:nvSpPr>
        <p:spPr bwMode="auto">
          <a:xfrm rot="20700000">
            <a:off x="8029812" y="1925590"/>
            <a:ext cx="3057022" cy="3008408"/>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FEC11E"/>
          </a:solidFill>
          <a:ln>
            <a:noFill/>
          </a:ln>
          <a:effectLst>
            <a:outerShdw dist="635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lt1"/>
                </a:solidFill>
                <a:cs typeface="+mn-ea"/>
                <a:sym typeface="+mn-lt"/>
              </a:rPr>
              <a:t>04</a:t>
            </a:r>
            <a:endParaRPr lang="zh-CN" altLang="en-US" sz="3600">
              <a:solidFill>
                <a:schemeClr val="lt1"/>
              </a:solidFill>
              <a:cs typeface="+mn-ea"/>
              <a:sym typeface="+mn-lt"/>
            </a:endParaRPr>
          </a:p>
        </p:txBody>
      </p:sp>
      <p:grpSp>
        <p:nvGrpSpPr>
          <p:cNvPr id="22" name="组合 21"/>
          <p:cNvGrpSpPr/>
          <p:nvPr/>
        </p:nvGrpSpPr>
        <p:grpSpPr>
          <a:xfrm>
            <a:off x="8217018" y="1054025"/>
            <a:ext cx="3372469" cy="921751"/>
            <a:chOff x="1286927" y="4669155"/>
            <a:chExt cx="3372469" cy="921751"/>
          </a:xfrm>
        </p:grpSpPr>
        <p:sp>
          <p:nvSpPr>
            <p:cNvPr id="23" name="文本框 7"/>
            <p:cNvSpPr txBox="1">
              <a:spLocks noChangeArrowheads="1"/>
            </p:cNvSpPr>
            <p:nvPr/>
          </p:nvSpPr>
          <p:spPr bwMode="auto">
            <a:xfrm>
              <a:off x="1286927" y="4669155"/>
              <a:ext cx="179644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b="1" dirty="0">
                  <a:solidFill>
                    <a:schemeClr val="bg1"/>
                  </a:solidFill>
                  <a:latin typeface="+mn-lt"/>
                  <a:ea typeface="+mn-ea"/>
                  <a:cs typeface="+mn-ea"/>
                  <a:sym typeface="+mn-lt"/>
                </a:rPr>
                <a:t>组员分工</a:t>
              </a:r>
              <a:endParaRPr lang="en-US" altLang="zh-CN" b="1" dirty="0">
                <a:solidFill>
                  <a:schemeClr val="bg1"/>
                </a:solidFill>
                <a:latin typeface="+mn-lt"/>
                <a:ea typeface="+mn-ea"/>
                <a:cs typeface="+mn-ea"/>
                <a:sym typeface="+mn-lt"/>
              </a:endParaRPr>
            </a:p>
          </p:txBody>
        </p:sp>
        <p:sp>
          <p:nvSpPr>
            <p:cNvPr id="24" name="矩形 13"/>
            <p:cNvSpPr>
              <a:spLocks noChangeArrowheads="1"/>
            </p:cNvSpPr>
            <p:nvPr/>
          </p:nvSpPr>
          <p:spPr bwMode="auto">
            <a:xfrm>
              <a:off x="1374437" y="5066403"/>
              <a:ext cx="3284959" cy="52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11</a:t>
              </a:r>
              <a:r>
                <a:rPr lang="zh-CN" altLang="en-US" sz="1200" dirty="0">
                  <a:solidFill>
                    <a:schemeClr val="bg1">
                      <a:lumMod val="95000"/>
                      <a:alpha val="39000"/>
                    </a:schemeClr>
                  </a:solidFill>
                  <a:latin typeface="+mn-lt"/>
                  <a:ea typeface="+mn-ea"/>
                  <a:cs typeface="+mn-ea"/>
                  <a:sym typeface="+mn-lt"/>
                </a:rPr>
                <a:t>月</a:t>
              </a:r>
              <a:r>
                <a:rPr lang="en-US" altLang="zh-CN" sz="1200" dirty="0">
                  <a:solidFill>
                    <a:schemeClr val="bg1">
                      <a:lumMod val="95000"/>
                      <a:alpha val="39000"/>
                    </a:schemeClr>
                  </a:solidFill>
                  <a:latin typeface="+mn-lt"/>
                  <a:ea typeface="+mn-ea"/>
                  <a:cs typeface="+mn-ea"/>
                  <a:sym typeface="+mn-lt"/>
                </a:rPr>
                <a:t>22</a:t>
              </a:r>
              <a:r>
                <a:rPr lang="zh-CN" altLang="en-US" sz="1200" dirty="0">
                  <a:solidFill>
                    <a:schemeClr val="bg1">
                      <a:lumMod val="95000"/>
                      <a:alpha val="39000"/>
                    </a:schemeClr>
                  </a:solidFill>
                  <a:latin typeface="+mn-lt"/>
                  <a:ea typeface="+mn-ea"/>
                  <a:cs typeface="+mn-ea"/>
                  <a:sym typeface="+mn-lt"/>
                </a:rPr>
                <a:t>日完成组员分工，至</a:t>
              </a:r>
              <a:r>
                <a:rPr lang="en-US" altLang="zh-CN" sz="1200" dirty="0">
                  <a:solidFill>
                    <a:schemeClr val="bg1">
                      <a:lumMod val="95000"/>
                      <a:alpha val="39000"/>
                    </a:schemeClr>
                  </a:solidFill>
                  <a:latin typeface="+mn-lt"/>
                  <a:ea typeface="+mn-ea"/>
                  <a:cs typeface="+mn-ea"/>
                  <a:sym typeface="+mn-lt"/>
                </a:rPr>
                <a:t>12</a:t>
              </a:r>
              <a:r>
                <a:rPr lang="zh-CN" altLang="en-US" sz="1200" dirty="0">
                  <a:solidFill>
                    <a:schemeClr val="bg1">
                      <a:lumMod val="95000"/>
                      <a:alpha val="39000"/>
                    </a:schemeClr>
                  </a:solidFill>
                  <a:latin typeface="+mn-lt"/>
                  <a:ea typeface="+mn-ea"/>
                  <a:cs typeface="+mn-ea"/>
                  <a:sym typeface="+mn-lt"/>
                </a:rPr>
                <a:t>月</a:t>
              </a:r>
              <a:r>
                <a:rPr lang="en-US" altLang="zh-CN" sz="1200" dirty="0">
                  <a:solidFill>
                    <a:schemeClr val="bg1">
                      <a:lumMod val="95000"/>
                      <a:alpha val="39000"/>
                    </a:schemeClr>
                  </a:solidFill>
                  <a:latin typeface="+mn-lt"/>
                  <a:ea typeface="+mn-ea"/>
                  <a:cs typeface="+mn-ea"/>
                  <a:sym typeface="+mn-lt"/>
                </a:rPr>
                <a:t>2</a:t>
              </a:r>
              <a:r>
                <a:rPr lang="zh-CN" altLang="en-US" sz="1200" dirty="0">
                  <a:solidFill>
                    <a:schemeClr val="bg1">
                      <a:lumMod val="95000"/>
                      <a:alpha val="39000"/>
                    </a:schemeClr>
                  </a:solidFill>
                  <a:latin typeface="+mn-lt"/>
                  <a:ea typeface="+mn-ea"/>
                  <a:cs typeface="+mn-ea"/>
                  <a:sym typeface="+mn-lt"/>
                </a:rPr>
                <a:t>日完成项目开发</a:t>
              </a:r>
              <a:endParaRPr lang="en-US" altLang="zh-CN" sz="1200" dirty="0">
                <a:solidFill>
                  <a:schemeClr val="bg1">
                    <a:lumMod val="95000"/>
                    <a:alpha val="39000"/>
                  </a:schemeClr>
                </a:solidFill>
                <a:latin typeface="+mn-lt"/>
                <a:ea typeface="+mn-ea"/>
                <a:cs typeface="+mn-ea"/>
                <a:sym typeface="+mn-lt"/>
              </a:endParaRPr>
            </a:p>
          </p:txBody>
        </p:sp>
      </p:grpSp>
      <p:grpSp>
        <p:nvGrpSpPr>
          <p:cNvPr id="25" name="组合 24"/>
          <p:cNvGrpSpPr/>
          <p:nvPr/>
        </p:nvGrpSpPr>
        <p:grpSpPr>
          <a:xfrm>
            <a:off x="2357150" y="1417816"/>
            <a:ext cx="3120131" cy="645649"/>
            <a:chOff x="868454" y="4669155"/>
            <a:chExt cx="3120131" cy="645649"/>
          </a:xfrm>
        </p:grpSpPr>
        <p:sp>
          <p:nvSpPr>
            <p:cNvPr id="26" name="文本框 7"/>
            <p:cNvSpPr txBox="1">
              <a:spLocks noChangeArrowheads="1"/>
            </p:cNvSpPr>
            <p:nvPr/>
          </p:nvSpPr>
          <p:spPr bwMode="auto">
            <a:xfrm>
              <a:off x="2192143" y="4669155"/>
              <a:ext cx="179644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b="1" dirty="0">
                  <a:solidFill>
                    <a:schemeClr val="bg1"/>
                  </a:solidFill>
                  <a:latin typeface="+mn-lt"/>
                  <a:ea typeface="+mn-ea"/>
                  <a:cs typeface="+mn-ea"/>
                  <a:sym typeface="+mn-lt"/>
                </a:rPr>
                <a:t>项目设计</a:t>
              </a:r>
              <a:endParaRPr lang="en-US" altLang="zh-CN" b="1" dirty="0">
                <a:solidFill>
                  <a:schemeClr val="bg1"/>
                </a:solidFill>
                <a:latin typeface="+mn-lt"/>
                <a:ea typeface="+mn-ea"/>
                <a:cs typeface="+mn-ea"/>
                <a:sym typeface="+mn-lt"/>
              </a:endParaRPr>
            </a:p>
          </p:txBody>
        </p:sp>
        <p:sp>
          <p:nvSpPr>
            <p:cNvPr id="27" name="矩形 13"/>
            <p:cNvSpPr>
              <a:spLocks noChangeArrowheads="1"/>
            </p:cNvSpPr>
            <p:nvPr/>
          </p:nvSpPr>
          <p:spPr bwMode="auto">
            <a:xfrm>
              <a:off x="868454" y="5066403"/>
              <a:ext cx="2990336" cy="24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lnSpc>
                  <a:spcPct val="150000"/>
                </a:lnSpc>
                <a:spcBef>
                  <a:spcPct val="20000"/>
                </a:spcBef>
              </a:pPr>
              <a:r>
                <a:rPr lang="en-US" altLang="zh-CN" sz="1200" dirty="0">
                  <a:solidFill>
                    <a:schemeClr val="bg1">
                      <a:lumMod val="95000"/>
                      <a:alpha val="39000"/>
                    </a:schemeClr>
                  </a:solidFill>
                  <a:latin typeface="+mn-lt"/>
                  <a:ea typeface="+mn-ea"/>
                  <a:cs typeface="+mn-ea"/>
                  <a:sym typeface="+mn-lt"/>
                </a:rPr>
                <a:t>11</a:t>
              </a:r>
              <a:r>
                <a:rPr lang="zh-CN" altLang="en-US" sz="1200" dirty="0">
                  <a:solidFill>
                    <a:schemeClr val="bg1">
                      <a:lumMod val="95000"/>
                      <a:alpha val="39000"/>
                    </a:schemeClr>
                  </a:solidFill>
                  <a:latin typeface="+mn-lt"/>
                  <a:ea typeface="+mn-ea"/>
                  <a:cs typeface="+mn-ea"/>
                  <a:sym typeface="+mn-lt"/>
                </a:rPr>
                <a:t>月</a:t>
              </a:r>
              <a:r>
                <a:rPr lang="en-US" altLang="zh-CN" sz="1200" dirty="0">
                  <a:solidFill>
                    <a:schemeClr val="bg1">
                      <a:lumMod val="95000"/>
                      <a:alpha val="39000"/>
                    </a:schemeClr>
                  </a:solidFill>
                  <a:latin typeface="+mn-lt"/>
                  <a:ea typeface="+mn-ea"/>
                  <a:cs typeface="+mn-ea"/>
                  <a:sym typeface="+mn-lt"/>
                </a:rPr>
                <a:t>13</a:t>
              </a:r>
              <a:r>
                <a:rPr lang="zh-CN" altLang="en-US" sz="1200" dirty="0">
                  <a:solidFill>
                    <a:schemeClr val="bg1">
                      <a:lumMod val="95000"/>
                      <a:alpha val="39000"/>
                    </a:schemeClr>
                  </a:solidFill>
                  <a:latin typeface="+mn-lt"/>
                  <a:ea typeface="+mn-ea"/>
                  <a:cs typeface="+mn-ea"/>
                  <a:sym typeface="+mn-lt"/>
                </a:rPr>
                <a:t>日完成需求分析</a:t>
              </a:r>
              <a:endParaRPr lang="en-US" altLang="zh-CN" sz="1200" dirty="0">
                <a:solidFill>
                  <a:schemeClr val="bg1">
                    <a:lumMod val="95000"/>
                    <a:alpha val="39000"/>
                  </a:schemeClr>
                </a:solidFill>
                <a:latin typeface="+mn-lt"/>
                <a:ea typeface="+mn-ea"/>
                <a:cs typeface="+mn-ea"/>
                <a:sym typeface="+mn-lt"/>
              </a:endParaRPr>
            </a:p>
          </p:txBody>
        </p:sp>
      </p:grpSp>
      <p:grpSp>
        <p:nvGrpSpPr>
          <p:cNvPr id="28" name="组合 27"/>
          <p:cNvGrpSpPr/>
          <p:nvPr/>
        </p:nvGrpSpPr>
        <p:grpSpPr>
          <a:xfrm>
            <a:off x="5879287" y="5100110"/>
            <a:ext cx="3181233" cy="645649"/>
            <a:chOff x="1286927" y="4669155"/>
            <a:chExt cx="3181233" cy="645649"/>
          </a:xfrm>
        </p:grpSpPr>
        <p:sp>
          <p:nvSpPr>
            <p:cNvPr id="29" name="文本框 7"/>
            <p:cNvSpPr txBox="1">
              <a:spLocks noChangeArrowheads="1"/>
            </p:cNvSpPr>
            <p:nvPr/>
          </p:nvSpPr>
          <p:spPr bwMode="auto">
            <a:xfrm>
              <a:off x="1286927" y="4669155"/>
              <a:ext cx="179644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b="1" dirty="0">
                  <a:solidFill>
                    <a:schemeClr val="bg1"/>
                  </a:solidFill>
                  <a:latin typeface="+mn-lt"/>
                  <a:ea typeface="+mn-ea"/>
                  <a:cs typeface="+mn-ea"/>
                  <a:sym typeface="+mn-lt"/>
                </a:rPr>
                <a:t>项目架构</a:t>
              </a:r>
              <a:endParaRPr lang="en-US" altLang="zh-CN" b="1" dirty="0">
                <a:solidFill>
                  <a:schemeClr val="bg1"/>
                </a:solidFill>
                <a:latin typeface="+mn-lt"/>
                <a:ea typeface="+mn-ea"/>
                <a:cs typeface="+mn-ea"/>
                <a:sym typeface="+mn-lt"/>
              </a:endParaRPr>
            </a:p>
          </p:txBody>
        </p:sp>
        <p:sp>
          <p:nvSpPr>
            <p:cNvPr id="30" name="矩形 13"/>
            <p:cNvSpPr>
              <a:spLocks noChangeArrowheads="1"/>
            </p:cNvSpPr>
            <p:nvPr/>
          </p:nvSpPr>
          <p:spPr bwMode="auto">
            <a:xfrm>
              <a:off x="1374438" y="5066403"/>
              <a:ext cx="3093722" cy="24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pPr>
              <a:r>
                <a:rPr lang="en-US" altLang="zh-CN" sz="1200" dirty="0">
                  <a:solidFill>
                    <a:schemeClr val="bg1">
                      <a:lumMod val="95000"/>
                      <a:alpha val="39000"/>
                    </a:schemeClr>
                  </a:solidFill>
                  <a:latin typeface="+mn-lt"/>
                  <a:ea typeface="+mn-ea"/>
                  <a:cs typeface="+mn-ea"/>
                  <a:sym typeface="+mn-lt"/>
                </a:rPr>
                <a:t>11</a:t>
              </a:r>
              <a:r>
                <a:rPr lang="zh-CN" altLang="en-US" sz="1200" dirty="0">
                  <a:solidFill>
                    <a:schemeClr val="bg1">
                      <a:lumMod val="95000"/>
                      <a:alpha val="39000"/>
                    </a:schemeClr>
                  </a:solidFill>
                  <a:latin typeface="+mn-lt"/>
                  <a:ea typeface="+mn-ea"/>
                  <a:cs typeface="+mn-ea"/>
                  <a:sym typeface="+mn-lt"/>
                </a:rPr>
                <a:t>月</a:t>
              </a:r>
              <a:r>
                <a:rPr lang="en-US" altLang="zh-CN" sz="1200" dirty="0">
                  <a:solidFill>
                    <a:schemeClr val="bg1">
                      <a:lumMod val="95000"/>
                      <a:alpha val="39000"/>
                    </a:schemeClr>
                  </a:solidFill>
                  <a:latin typeface="+mn-lt"/>
                  <a:ea typeface="+mn-ea"/>
                  <a:cs typeface="+mn-ea"/>
                  <a:sym typeface="+mn-lt"/>
                </a:rPr>
                <a:t>21</a:t>
              </a:r>
              <a:r>
                <a:rPr lang="zh-CN" altLang="en-US" sz="1200" dirty="0">
                  <a:solidFill>
                    <a:schemeClr val="bg1">
                      <a:lumMod val="95000"/>
                      <a:alpha val="39000"/>
                    </a:schemeClr>
                  </a:solidFill>
                  <a:latin typeface="+mn-lt"/>
                  <a:ea typeface="+mn-ea"/>
                  <a:cs typeface="+mn-ea"/>
                  <a:sym typeface="+mn-lt"/>
                </a:rPr>
                <a:t>日技术官搭建项目架构</a:t>
              </a:r>
              <a:endParaRPr lang="en-US" altLang="zh-CN" sz="1200" dirty="0">
                <a:solidFill>
                  <a:schemeClr val="bg1">
                    <a:lumMod val="95000"/>
                    <a:alpha val="39000"/>
                  </a:schemeClr>
                </a:solidFill>
                <a:latin typeface="+mn-lt"/>
                <a:ea typeface="+mn-ea"/>
                <a:cs typeface="+mn-ea"/>
                <a:sym typeface="+mn-lt"/>
              </a:endParaRPr>
            </a:p>
          </p:txBody>
        </p:sp>
      </p:grpSp>
      <p:grpSp>
        <p:nvGrpSpPr>
          <p:cNvPr id="31" name="组合 30"/>
          <p:cNvGrpSpPr/>
          <p:nvPr/>
        </p:nvGrpSpPr>
        <p:grpSpPr>
          <a:xfrm>
            <a:off x="388015" y="4706158"/>
            <a:ext cx="3120131" cy="644752"/>
            <a:chOff x="868454" y="4669155"/>
            <a:chExt cx="3120131" cy="644752"/>
          </a:xfrm>
        </p:grpSpPr>
        <p:sp>
          <p:nvSpPr>
            <p:cNvPr id="32" name="文本框 7"/>
            <p:cNvSpPr txBox="1">
              <a:spLocks noChangeArrowheads="1"/>
            </p:cNvSpPr>
            <p:nvPr/>
          </p:nvSpPr>
          <p:spPr bwMode="auto">
            <a:xfrm>
              <a:off x="2192143" y="4669155"/>
              <a:ext cx="179644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b="1" dirty="0">
                  <a:solidFill>
                    <a:schemeClr val="bg1"/>
                  </a:solidFill>
                  <a:latin typeface="+mn-lt"/>
                  <a:ea typeface="+mn-ea"/>
                  <a:cs typeface="+mn-ea"/>
                  <a:sym typeface="+mn-lt"/>
                </a:rPr>
                <a:t>项目立项</a:t>
              </a:r>
              <a:endParaRPr lang="en-US" altLang="zh-CN" b="1" dirty="0">
                <a:solidFill>
                  <a:schemeClr val="bg1"/>
                </a:solidFill>
                <a:latin typeface="+mn-lt"/>
                <a:ea typeface="+mn-ea"/>
                <a:cs typeface="+mn-ea"/>
                <a:sym typeface="+mn-lt"/>
              </a:endParaRPr>
            </a:p>
          </p:txBody>
        </p:sp>
        <p:sp>
          <p:nvSpPr>
            <p:cNvPr id="33" name="矩形 13"/>
            <p:cNvSpPr>
              <a:spLocks noChangeArrowheads="1"/>
            </p:cNvSpPr>
            <p:nvPr/>
          </p:nvSpPr>
          <p:spPr bwMode="auto">
            <a:xfrm>
              <a:off x="868454" y="5066403"/>
              <a:ext cx="2990336" cy="24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lnSpc>
                  <a:spcPct val="150000"/>
                </a:lnSpc>
                <a:spcBef>
                  <a:spcPct val="20000"/>
                </a:spcBef>
              </a:pPr>
              <a:r>
                <a:rPr lang="en-US" altLang="zh-CN" sz="1200" dirty="0">
                  <a:solidFill>
                    <a:schemeClr val="bg1">
                      <a:lumMod val="95000"/>
                      <a:alpha val="39000"/>
                    </a:schemeClr>
                  </a:solidFill>
                  <a:latin typeface="+mn-lt"/>
                  <a:ea typeface="+mn-ea"/>
                  <a:cs typeface="+mn-ea"/>
                  <a:sym typeface="+mn-lt"/>
                </a:rPr>
                <a:t>11</a:t>
              </a:r>
              <a:r>
                <a:rPr lang="zh-CN" altLang="en-US" sz="1200" dirty="0">
                  <a:solidFill>
                    <a:schemeClr val="bg1">
                      <a:lumMod val="95000"/>
                      <a:alpha val="39000"/>
                    </a:schemeClr>
                  </a:solidFill>
                  <a:latin typeface="+mn-lt"/>
                  <a:ea typeface="+mn-ea"/>
                  <a:cs typeface="+mn-ea"/>
                  <a:sym typeface="+mn-lt"/>
                </a:rPr>
                <a:t>月</a:t>
              </a:r>
              <a:r>
                <a:rPr lang="en-US" altLang="zh-CN" sz="1200" dirty="0">
                  <a:solidFill>
                    <a:schemeClr val="bg1">
                      <a:lumMod val="95000"/>
                      <a:alpha val="39000"/>
                    </a:schemeClr>
                  </a:solidFill>
                  <a:latin typeface="+mn-lt"/>
                  <a:ea typeface="+mn-ea"/>
                  <a:cs typeface="+mn-ea"/>
                  <a:sym typeface="+mn-lt"/>
                </a:rPr>
                <a:t>11</a:t>
              </a:r>
              <a:r>
                <a:rPr lang="zh-CN" altLang="en-US" sz="1200" dirty="0">
                  <a:solidFill>
                    <a:schemeClr val="bg1">
                      <a:lumMod val="95000"/>
                      <a:alpha val="39000"/>
                    </a:schemeClr>
                  </a:solidFill>
                  <a:latin typeface="+mn-lt"/>
                  <a:ea typeface="+mn-ea"/>
                  <a:cs typeface="+mn-ea"/>
                  <a:sym typeface="+mn-lt"/>
                </a:rPr>
                <a:t>日确定项目内容</a:t>
              </a:r>
              <a:endParaRPr lang="en-US" altLang="zh-CN" sz="1200" dirty="0">
                <a:solidFill>
                  <a:schemeClr val="bg1">
                    <a:lumMod val="95000"/>
                    <a:alpha val="39000"/>
                  </a:schemeClr>
                </a:solidFill>
                <a:latin typeface="+mn-lt"/>
                <a:ea typeface="+mn-ea"/>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4236" y="-21813"/>
            <a:ext cx="1178528" cy="1107996"/>
          </a:xfrm>
          <a:prstGeom prst="rect">
            <a:avLst/>
          </a:prstGeom>
          <a:noFill/>
        </p:spPr>
        <p:txBody>
          <a:bodyPr wrap="none" rtlCol="0">
            <a:spAutoFit/>
          </a:bodyPr>
          <a:lstStyle/>
          <a:p>
            <a:r>
              <a:rPr lang="en-US" altLang="zh-CN" sz="6600" dirty="0">
                <a:solidFill>
                  <a:srgbClr val="21354D"/>
                </a:solidFill>
                <a:latin typeface="优设标题黑" panose="00000500000000000000" pitchFamily="2" charset="-122"/>
                <a:ea typeface="优设标题黑" panose="00000500000000000000" pitchFamily="2" charset="-122"/>
                <a:cs typeface="+mn-ea"/>
                <a:sym typeface="+mn-lt"/>
              </a:rPr>
              <a:t>04</a:t>
            </a:r>
            <a:endParaRPr lang="zh-CN" altLang="en-US" sz="6600" dirty="0">
              <a:solidFill>
                <a:srgbClr val="21354D"/>
              </a:solidFill>
              <a:latin typeface="优设标题黑" panose="00000500000000000000" pitchFamily="2" charset="-122"/>
              <a:ea typeface="优设标题黑" panose="00000500000000000000" pitchFamily="2" charset="-122"/>
              <a:cs typeface="+mn-ea"/>
              <a:sym typeface="+mn-lt"/>
            </a:endParaRPr>
          </a:p>
        </p:txBody>
      </p:sp>
      <p:sp>
        <p:nvSpPr>
          <p:cNvPr id="2" name="文本框 1"/>
          <p:cNvSpPr txBox="1"/>
          <p:nvPr/>
        </p:nvSpPr>
        <p:spPr>
          <a:xfrm>
            <a:off x="1859510" y="314424"/>
            <a:ext cx="2264948" cy="461665"/>
          </a:xfrm>
          <a:prstGeom prst="rect">
            <a:avLst/>
          </a:prstGeom>
          <a:noFill/>
        </p:spPr>
        <p:txBody>
          <a:bodyPr wrap="square">
            <a:spAutoFit/>
          </a:bodyPr>
          <a:lstStyle/>
          <a:p>
            <a:r>
              <a:rPr lang="zh-CN" altLang="en-US" sz="2400" b="1" dirty="0">
                <a:solidFill>
                  <a:schemeClr val="bg1"/>
                </a:solidFill>
              </a:rPr>
              <a:t>开发流程</a:t>
            </a:r>
          </a:p>
        </p:txBody>
      </p:sp>
      <p:sp>
        <p:nvSpPr>
          <p:cNvPr id="6" name="TextBox 22"/>
          <p:cNvSpPr txBox="1"/>
          <p:nvPr/>
        </p:nvSpPr>
        <p:spPr>
          <a:xfrm>
            <a:off x="2399161" y="1163522"/>
            <a:ext cx="3073976" cy="468975"/>
          </a:xfrm>
          <a:prstGeom prst="rect">
            <a:avLst/>
          </a:prstGeom>
          <a:noFill/>
        </p:spPr>
        <p:txBody>
          <a:bodyPr wrap="square">
            <a:spAutoFit/>
          </a:bodyPr>
          <a:lstStyle/>
          <a:p>
            <a:pPr eaLnBrk="1" hangingPunct="1">
              <a:lnSpc>
                <a:spcPct val="150000"/>
              </a:lnSpc>
              <a:buFont typeface="Arial" panose="020B0604020202020204" pitchFamily="34" charset="0"/>
              <a:buNone/>
              <a:defRPr/>
            </a:pPr>
            <a:r>
              <a:rPr lang="zh-CN" altLang="en-US" b="1" dirty="0">
                <a:solidFill>
                  <a:schemeClr val="bg1"/>
                </a:solidFill>
                <a:latin typeface="+mn-lt"/>
                <a:ea typeface="+mn-ea"/>
                <a:cs typeface="+mn-ea"/>
                <a:sym typeface="+mn-lt"/>
              </a:rPr>
              <a:t>关于组员分工</a:t>
            </a:r>
          </a:p>
        </p:txBody>
      </p:sp>
      <p:sp>
        <p:nvSpPr>
          <p:cNvPr id="11" name="椭圆 10"/>
          <p:cNvSpPr/>
          <p:nvPr/>
        </p:nvSpPr>
        <p:spPr>
          <a:xfrm>
            <a:off x="10819915" y="4781117"/>
            <a:ext cx="473901" cy="473901"/>
          </a:xfrm>
          <a:prstGeom prst="ellipse">
            <a:avLst/>
          </a:prstGeom>
          <a:solidFill>
            <a:srgbClr val="FEC11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751594" y="5470540"/>
            <a:ext cx="371760" cy="371760"/>
          </a:xfrm>
          <a:prstGeom prst="ellipse">
            <a:avLst/>
          </a:prstGeom>
          <a:solidFill>
            <a:srgbClr val="FEC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6150626" y="776089"/>
            <a:ext cx="786848" cy="786848"/>
          </a:xfrm>
          <a:prstGeom prst="ellipse">
            <a:avLst/>
          </a:prstGeom>
          <a:solidFill>
            <a:srgbClr val="FEC11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332764" y="4095252"/>
            <a:ext cx="4233790" cy="381066"/>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en-US" altLang="zh-CN" sz="1400" dirty="0">
                <a:solidFill>
                  <a:schemeClr val="bg1"/>
                </a:solidFill>
                <a:latin typeface="+mj-ea"/>
                <a:ea typeface="+mj-ea"/>
              </a:rPr>
              <a:t>Oreo</a:t>
            </a:r>
            <a:r>
              <a:rPr lang="zh-CN" altLang="en-US" sz="1400" dirty="0">
                <a:solidFill>
                  <a:schemeClr val="bg1"/>
                </a:solidFill>
                <a:latin typeface="+mj-ea"/>
                <a:ea typeface="+mj-ea"/>
              </a:rPr>
              <a:t>：负责个人资料与好友模块</a:t>
            </a:r>
          </a:p>
        </p:txBody>
      </p:sp>
      <p:sp>
        <p:nvSpPr>
          <p:cNvPr id="10" name="文本框 9"/>
          <p:cNvSpPr txBox="1"/>
          <p:nvPr/>
        </p:nvSpPr>
        <p:spPr>
          <a:xfrm>
            <a:off x="1345479" y="5041416"/>
            <a:ext cx="4233790" cy="381066"/>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zh-CN" altLang="en-US" sz="1400" dirty="0">
                <a:solidFill>
                  <a:schemeClr val="bg1"/>
                </a:solidFill>
                <a:latin typeface="+mj-ea"/>
                <a:ea typeface="+mj-ea"/>
              </a:rPr>
              <a:t>粒石：负责产品相关文档、注册登录模块</a:t>
            </a:r>
          </a:p>
        </p:txBody>
      </p:sp>
      <p:sp>
        <p:nvSpPr>
          <p:cNvPr id="4" name="文本框 3">
            <a:extLst>
              <a:ext uri="{FF2B5EF4-FFF2-40B4-BE49-F238E27FC236}">
                <a16:creationId xmlns:a16="http://schemas.microsoft.com/office/drawing/2014/main" id="{285FF608-F634-B5E5-6818-06CC6E66CB74}"/>
              </a:ext>
            </a:extLst>
          </p:cNvPr>
          <p:cNvSpPr txBox="1"/>
          <p:nvPr/>
        </p:nvSpPr>
        <p:spPr>
          <a:xfrm>
            <a:off x="1345479" y="5986810"/>
            <a:ext cx="4233790" cy="381066"/>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en-US" altLang="zh-CN" sz="1400" dirty="0" err="1">
                <a:solidFill>
                  <a:schemeClr val="bg1"/>
                </a:solidFill>
                <a:latin typeface="+mj-ea"/>
                <a:ea typeface="+mj-ea"/>
              </a:rPr>
              <a:t>fgg</a:t>
            </a:r>
            <a:r>
              <a:rPr lang="zh-CN" altLang="en-US" sz="1400" dirty="0">
                <a:solidFill>
                  <a:schemeClr val="bg1"/>
                </a:solidFill>
                <a:latin typeface="+mj-ea"/>
                <a:ea typeface="+mj-ea"/>
              </a:rPr>
              <a:t>永恒：负责服务器部署与运维</a:t>
            </a:r>
          </a:p>
        </p:txBody>
      </p:sp>
      <p:sp>
        <p:nvSpPr>
          <p:cNvPr id="14" name="文本框 13">
            <a:extLst>
              <a:ext uri="{FF2B5EF4-FFF2-40B4-BE49-F238E27FC236}">
                <a16:creationId xmlns:a16="http://schemas.microsoft.com/office/drawing/2014/main" id="{FA22076F-B084-E1B7-3B13-7D9B573FB6BC}"/>
              </a:ext>
            </a:extLst>
          </p:cNvPr>
          <p:cNvSpPr txBox="1"/>
          <p:nvPr/>
        </p:nvSpPr>
        <p:spPr>
          <a:xfrm>
            <a:off x="1345479" y="3149858"/>
            <a:ext cx="4683364" cy="381066"/>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zh-CN" altLang="en-US" sz="1400" dirty="0">
                <a:solidFill>
                  <a:schemeClr val="bg1"/>
                </a:solidFill>
                <a:latin typeface="+mj-ea"/>
                <a:ea typeface="+mj-ea"/>
              </a:rPr>
              <a:t>月亮打烊了：负责信息收发、聊天记录模块</a:t>
            </a:r>
          </a:p>
        </p:txBody>
      </p:sp>
      <p:sp>
        <p:nvSpPr>
          <p:cNvPr id="17" name="文本框 16">
            <a:extLst>
              <a:ext uri="{FF2B5EF4-FFF2-40B4-BE49-F238E27FC236}">
                <a16:creationId xmlns:a16="http://schemas.microsoft.com/office/drawing/2014/main" id="{9735F3C8-D301-9A14-D883-B397358D6A73}"/>
              </a:ext>
            </a:extLst>
          </p:cNvPr>
          <p:cNvSpPr txBox="1"/>
          <p:nvPr/>
        </p:nvSpPr>
        <p:spPr>
          <a:xfrm>
            <a:off x="1345479" y="2204464"/>
            <a:ext cx="4233790" cy="381066"/>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zh-CN" altLang="en-US" sz="1400" dirty="0">
                <a:solidFill>
                  <a:schemeClr val="bg1"/>
                </a:solidFill>
                <a:latin typeface="+mj-ea"/>
                <a:ea typeface="+mj-ea"/>
              </a:rPr>
              <a:t>是个天才：整体架构、协调工作</a:t>
            </a:r>
          </a:p>
        </p:txBody>
      </p:sp>
      <p:pic>
        <p:nvPicPr>
          <p:cNvPr id="7" name="图片 6">
            <a:extLst>
              <a:ext uri="{FF2B5EF4-FFF2-40B4-BE49-F238E27FC236}">
                <a16:creationId xmlns:a16="http://schemas.microsoft.com/office/drawing/2014/main" id="{0E9E5685-4EFB-8435-4A2B-291D722E3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778" y="542925"/>
            <a:ext cx="5430073" cy="5943600"/>
          </a:xfrm>
          <a:prstGeom prst="rect">
            <a:avLst/>
          </a:prstGeom>
        </p:spPr>
      </p:pic>
      <p:pic>
        <p:nvPicPr>
          <p:cNvPr id="19" name="图片 18">
            <a:extLst>
              <a:ext uri="{FF2B5EF4-FFF2-40B4-BE49-F238E27FC236}">
                <a16:creationId xmlns:a16="http://schemas.microsoft.com/office/drawing/2014/main" id="{33B63C57-2266-DBE6-2081-1F91B25CBD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887" y="1006475"/>
            <a:ext cx="918369" cy="9183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3.04.14"/>
  <p:tag name="AS_TITLE" val="Aspose.Slides for .NET 4.0 Client Profile"/>
  <p:tag name="AS_VERSION" val="23.4"/>
  <p:tag name="COMMONDATA" val="eyJoZGlkIjoiMWJkM2Y3YWIwN2JjM2M0M2ZiMDkyNzUyZDA5OWQ3MTMifQ=="/>
  <p:tag name="GENSWF_OUTPUT_FILE_NAME" val="33"/>
  <p:tag name="ISPRING_ULTRA_SCORM_TRACKING_SLIDES" val="1"/>
  <p:tag name="KSO_WPP_MARK_KEY" val="16a1e2cb-126c-4157-b89f-154abee170cc"/>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hbcol2w">
      <a:majorFont>
        <a:latin typeface="HarmonyOS Sans SC"/>
        <a:ea typeface="阿里巴巴普惠体 2.0 55 Regular"/>
        <a:cs typeface="Arial"/>
      </a:majorFont>
      <a:minorFont>
        <a:latin typeface="HarmonyOS Sans SC"/>
        <a:ea typeface="阿里巴巴普惠体 2.0 55 Regular"/>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C11E"/>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838</Words>
  <Application>Microsoft Office PowerPoint</Application>
  <PresentationFormat>自定义</PresentationFormat>
  <Paragraphs>95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HarmonyOS Sans SC</vt:lpstr>
      <vt:lpstr>阿里巴巴普惠体 2.0 55 Regular</vt:lpstr>
      <vt:lpstr>等线</vt:lpstr>
      <vt:lpstr>优设标题黑</vt:lpstr>
      <vt:lpstr>Arial</vt:lpstr>
      <vt:lpstr>Wingdings</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PPT汇_PPT模板免费下载_www.ppthui.com</dc:title>
  <dc:creator>PPT汇_www.ppthui.com</dc:creator>
  <cp:lastModifiedBy>子吟 陈</cp:lastModifiedBy>
  <cp:revision>2166</cp:revision>
  <dcterms:created xsi:type="dcterms:W3CDTF">2015-12-01T09:06:00Z</dcterms:created>
  <dcterms:modified xsi:type="dcterms:W3CDTF">2023-12-03T06:40:27Z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E37B402F510B4AFC9934C4E6FB05CDB7_13</vt:lpwstr>
  </property>
  <property fmtid="{D5CDD505-2E9C-101B-9397-08002B2CF9AE}" pid="3" name="KSOProductBuildVer">
    <vt:lpwstr>2052-11.1.0.14036</vt:lpwstr>
  </property>
</Properties>
</file>