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61" r:id="rId5"/>
    <p:sldId id="260" r:id="rId6"/>
    <p:sldId id="277" r:id="rId7"/>
    <p:sldId id="262" r:id="rId8"/>
    <p:sldId id="263" r:id="rId9"/>
    <p:sldId id="276" r:id="rId10"/>
    <p:sldId id="264" r:id="rId11"/>
    <p:sldId id="265" r:id="rId12"/>
    <p:sldId id="278" r:id="rId13"/>
    <p:sldId id="279" r:id="rId14"/>
    <p:sldId id="280" r:id="rId15"/>
    <p:sldId id="271" r:id="rId16"/>
    <p:sldId id="272" r:id="rId17"/>
    <p:sldId id="275" r:id="rId18"/>
    <p:sldId id="281" r:id="rId19"/>
    <p:sldId id="274" r:id="rId20"/>
  </p:sldIdLst>
  <p:sldSz cx="9144000" cy="5143500" type="screen16x9"/>
  <p:notesSz cx="6858000" cy="9144000"/>
  <p:embeddedFontLst>
    <p:embeddedFont>
      <p:font typeface="Lato" panose="020B0604020202020204" charset="0"/>
      <p:regular r:id="rId22"/>
      <p:bold r:id="rId23"/>
      <p:italic r:id="rId24"/>
      <p:boldItalic r:id="rId25"/>
    </p:embeddedFont>
    <p:embeddedFont>
      <p:font typeface="Raleway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F0D679-A1D2-41BA-9DE5-196B1668C167}" v="1" dt="2020-07-22T00:03:20.8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40"/>
    <p:restoredTop sz="94674"/>
  </p:normalViewPr>
  <p:slideViewPr>
    <p:cSldViewPr snapToGrid="0">
      <p:cViewPr varScale="1">
        <p:scale>
          <a:sx n="107" d="100"/>
          <a:sy n="107" d="100"/>
        </p:scale>
        <p:origin x="706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in" userId="c2c872a862d4dd17" providerId="LiveId" clId="{DBF0D679-A1D2-41BA-9DE5-196B1668C167}"/>
    <pc:docChg chg="addSld delSld modSld">
      <pc:chgData name="Colin" userId="c2c872a862d4dd17" providerId="LiveId" clId="{DBF0D679-A1D2-41BA-9DE5-196B1668C167}" dt="2020-07-22T00:16:37.147" v="2" actId="2696"/>
      <pc:docMkLst>
        <pc:docMk/>
      </pc:docMkLst>
      <pc:sldChg chg="del">
        <pc:chgData name="Colin" userId="c2c872a862d4dd17" providerId="LiveId" clId="{DBF0D679-A1D2-41BA-9DE5-196B1668C167}" dt="2020-07-22T00:16:37.147" v="2" actId="2696"/>
        <pc:sldMkLst>
          <pc:docMk/>
          <pc:sldMk cId="0" sldId="267"/>
        </pc:sldMkLst>
      </pc:sldChg>
      <pc:sldChg chg="del">
        <pc:chgData name="Colin" userId="c2c872a862d4dd17" providerId="LiveId" clId="{DBF0D679-A1D2-41BA-9DE5-196B1668C167}" dt="2020-07-22T00:03:23.934" v="1" actId="47"/>
        <pc:sldMkLst>
          <pc:docMk/>
          <pc:sldMk cId="0" sldId="273"/>
        </pc:sldMkLst>
      </pc:sldChg>
      <pc:sldChg chg="add">
        <pc:chgData name="Colin" userId="c2c872a862d4dd17" providerId="LiveId" clId="{DBF0D679-A1D2-41BA-9DE5-196B1668C167}" dt="2020-07-22T00:03:20.870" v="0"/>
        <pc:sldMkLst>
          <pc:docMk/>
          <pc:sldMk cId="0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Karen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db37c88b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db37c88b9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Adil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db37c88b9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db37c88b9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Adil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db37c88b9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db37c88b9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Duong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00741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db37c88b9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db37c88b9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Duong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36267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db37c88b9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db37c88b9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Duong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47207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db37c88b9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db37c88b9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Duong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db37c88b9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db37c88b9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db37c88b9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db37c88b9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Colin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50918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db37c88b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db37c88b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Colin</a:t>
            </a: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db37c88b9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db37c88b9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Colin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db37c88b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db37c88b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Karen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Karen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2363054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2363054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Karen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db37c88b9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db37c88b9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Karen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2363054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2363054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Karen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6876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db37c88b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db37c88b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Adil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db37c88b9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db37c88b9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Adil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db37c88b9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db37c88b9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Adil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9986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rgbClr val="3D85C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axcdn.bootstrapcdn.com/bootstrap/3.3.7/css/bootstrap.min.cs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unpkg.com/leaflet@1.3.3/dist/leaflet.js" TargetMode="External"/><Relationship Id="rId4" Type="http://schemas.openxmlformats.org/officeDocument/2006/relationships/hyperlink" Target="https://cdnjs.cloudflare.com/ajax/libs/d3/5.5.0/d3.j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Homies City Collection</a:t>
            </a:r>
            <a:br>
              <a:rPr lang="en"/>
            </a:br>
            <a:r>
              <a:rPr lang="en" sz="1900"/>
              <a:t>Statistical Data on the Most Common Cities in the United States of America</a:t>
            </a:r>
            <a:endParaRPr sz="190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75" y="3517950"/>
            <a:ext cx="6331500" cy="96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Adil Ahmed, Colin Prince, Duong Nguyen, Karen Galindo Choudhary</a:t>
            </a:r>
            <a:endParaRPr sz="16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What is in the HTML?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303300" y="999641"/>
            <a:ext cx="8520600" cy="3544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BootStrap</a:t>
            </a: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" dirty="0">
                <a:solidFill>
                  <a:schemeClr val="bg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https://maxcdn.bootstrapcdn.com/bootstrap/3.3.7/css/bootstrap.min.css</a:t>
            </a: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D3: </a:t>
            </a:r>
            <a:r>
              <a:rPr lang="en" dirty="0">
                <a:solidFill>
                  <a:schemeClr val="bg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https://cdnjs.cloudflare.com/ajax/libs/d3/5.5.0/d3.js</a:t>
            </a: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CSS: </a:t>
            </a:r>
            <a:r>
              <a:rPr lang="en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static/</a:t>
            </a:r>
            <a:r>
              <a:rPr lang="en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css</a:t>
            </a:r>
            <a:r>
              <a:rPr lang="en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</a:t>
            </a:r>
            <a:r>
              <a:rPr lang="en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style.css</a:t>
            </a: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Leaflet CSS: </a:t>
            </a:r>
            <a:r>
              <a:rPr lang="en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https://</a:t>
            </a:r>
            <a:r>
              <a:rPr lang="en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unpkg.com</a:t>
            </a:r>
            <a:r>
              <a:rPr lang="en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/leaflet@1.3.3/</a:t>
            </a:r>
            <a:r>
              <a:rPr lang="en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dist</a:t>
            </a:r>
            <a:r>
              <a:rPr lang="en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</a:t>
            </a:r>
            <a:r>
              <a:rPr lang="en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leaflet.css</a:t>
            </a:r>
            <a:endParaRPr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Leaflet </a:t>
            </a:r>
            <a:r>
              <a:rPr lang="en" sz="1700" b="1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Javascript</a:t>
            </a: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" dirty="0">
                <a:solidFill>
                  <a:schemeClr val="bg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https://unpkg.com/leaflet@1.3.3/dist/leaflet.js</a:t>
            </a: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Placeholder for </a:t>
            </a:r>
            <a:r>
              <a:rPr lang="en" sz="1700" b="1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MapID</a:t>
            </a: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City </a:t>
            </a:r>
            <a:r>
              <a:rPr lang="en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Summary Statistics</a:t>
            </a: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What is in the Web Design and UX?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Drop down menu showing all the U.S. Cities</a:t>
            </a:r>
            <a:b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Paragraph explaining the function of the tool</a:t>
            </a:r>
            <a:b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Map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City Summary Statistics: - City, affordability, cost of living, crime, health care, pollution, price to income ratio, purchasing power, </a:t>
            </a:r>
            <a:r>
              <a:rPr lang="en" sz="1700" b="1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qu</a:t>
            </a: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al</a:t>
            </a:r>
            <a:r>
              <a:rPr lang="en" sz="1700" b="1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ity</a:t>
            </a: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of life, safety, traffic commute time, current temperature.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Prepping the Data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133" name="Google Shape;133;p23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From PostgreSQL to DB Browser for SQLite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4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Import and Export CSV</a:t>
            </a:r>
          </a:p>
          <a:p>
            <a:pPr marL="285750" lvl="4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4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Updating the variables</a:t>
            </a:r>
          </a:p>
          <a:p>
            <a:pPr marL="285750" lvl="4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4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Export Table to JSON as a back-up</a:t>
            </a: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569336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JSON, SQLite, Flask App, and Heroku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151" name="Google Shape;151;p26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Using Pandas in Jupyter Notebook to prep the Flask App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Flask App allows a web app to be locally hosted in JSON format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JavaScript can now directly access the local host</a:t>
            </a: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Heroku allows the data to be hosted on the web</a:t>
            </a: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 proxy is used to overcome the CORS error</a:t>
            </a: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Alternatively, </a:t>
            </a: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use a the JSON file</a:t>
            </a: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460068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Fun with JavaScript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Use D3 to pull up JSON data</a:t>
            </a: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Querying JSON data using mapping</a:t>
            </a: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Populate the drop down menu with the city names</a:t>
            </a: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Drop down menu select event on change</a:t>
            </a: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Summary statistics pop up when city selected</a:t>
            </a: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Weather API</a:t>
            </a:r>
          </a:p>
        </p:txBody>
      </p:sp>
    </p:spTree>
    <p:extLst>
      <p:ext uri="{BB962C8B-B14F-4D97-AF65-F5344CB8AC3E}">
        <p14:creationId xmlns:p14="http://schemas.microsoft.com/office/powerpoint/2010/main" val="3418894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Leaflet Map Fun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163" name="Google Shape;163;p28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Populating the map with city</a:t>
            </a: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Coordinates were pulled </a:t>
            </a:r>
            <a:r>
              <a:rPr lang="en-US" sz="17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from Google API data</a:t>
            </a:r>
            <a:endParaRPr lang="en-US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Adding markers</a:t>
            </a: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Bind pop-up to display data </a:t>
            </a: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Mouse over</a:t>
            </a: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Click on markers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Libraries (Python)</a:t>
            </a:r>
            <a:endParaRPr sz="3600" dirty="0">
              <a:solidFill>
                <a:srgbClr val="FFFFFF"/>
              </a:solidFill>
            </a:endParaRPr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5588" y="917750"/>
            <a:ext cx="4892826" cy="41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Libraries (JavaScript)</a:t>
            </a:r>
            <a:endParaRPr sz="3600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A25E7E-1151-4361-BB9C-623C03CF0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94" y="1135641"/>
            <a:ext cx="7643812" cy="287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216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Summary of Work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175" name="Google Shape;175;p30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creation of our webapp can be summarized into four parts: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 acquired the data and stored it in SQL.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 scripted functionality &amp; design for the site in HTML and CSS.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 enabled the site to pull from the APIs and our database using JavaScript.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Finally, we mapped the locations &amp; created the summary statistics in JavaScript.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Post-Mortem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81" name="Google Shape;181;p31"/>
          <p:cNvSpPr txBox="1"/>
          <p:nvPr/>
        </p:nvSpPr>
        <p:spPr>
          <a:xfrm>
            <a:off x="311700" y="1122150"/>
            <a:ext cx="8520600" cy="2999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While we were successful in the JavaScript portion of the project, it took longer than anticipated.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 learned how to implement the library </a:t>
            </a:r>
            <a:r>
              <a:rPr lang="en-US" sz="1700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Axios</a:t>
            </a: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, which is an incredibly powerful and useful asset to have when working with APIs.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There are additional things we would have included, such as more measurements for the cities, better map integration, and overall improved usability. Due to time constraints, </a:t>
            </a:r>
            <a:r>
              <a:rPr lang="en-US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 did what </a:t>
            </a: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was most important.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Thank you!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/>
        </p:nvSpPr>
        <p:spPr>
          <a:xfrm>
            <a:off x="460975" y="388200"/>
            <a:ext cx="8070182" cy="7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What Question Are We Answering?</a:t>
            </a:r>
            <a:endParaRPr sz="3600" b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460975" y="1213100"/>
            <a:ext cx="82854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Which U.S. City is the Best to Live In?</a:t>
            </a:r>
            <a:endParaRPr sz="24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 idx="4294967295"/>
          </p:nvPr>
        </p:nvSpPr>
        <p:spPr>
          <a:xfrm>
            <a:off x="535775" y="287575"/>
            <a:ext cx="82833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Why Are We Looking At “Which U.S. City is the Best to Live in”?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85" name="Google Shape;85;p15"/>
          <p:cNvSpPr txBox="1">
            <a:spLocks noGrp="1"/>
          </p:cNvSpPr>
          <p:nvPr>
            <p:ph type="title" idx="4294967295"/>
          </p:nvPr>
        </p:nvSpPr>
        <p:spPr>
          <a:xfrm>
            <a:off x="535775" y="1664975"/>
            <a:ext cx="81984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People have different motivations for needing or wanting to move and they need an overall picture of the U.S.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Courier New" panose="02070309020205020404" pitchFamily="49" charset="0"/>
              <a:buChar char="o"/>
            </a:pP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bg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To get all the information they need, they will have to look at many resources and documents. They need a one-stop tool and see all the information at a glance.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/>
        </p:nvSpPr>
        <p:spPr>
          <a:xfrm>
            <a:off x="412449" y="388200"/>
            <a:ext cx="8138163" cy="7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Who Would Need This Information?</a:t>
            </a:r>
            <a:endParaRPr sz="3600" b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412450" y="1713099"/>
            <a:ext cx="82854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Married, No Kids</a:t>
            </a:r>
            <a:b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Recently graduated international students with multiple job offers</a:t>
            </a:r>
            <a:b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People with fixed incomes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 single person who is always on the move</a:t>
            </a: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/>
        </p:nvSpPr>
        <p:spPr>
          <a:xfrm>
            <a:off x="412450" y="388200"/>
            <a:ext cx="7666800" cy="7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What is “Best”?</a:t>
            </a:r>
            <a:endParaRPr sz="36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429300" y="1625550"/>
            <a:ext cx="82854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"Best" is a subjective term as well as a subjective measurement. </a:t>
            </a:r>
            <a:b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Each individual has a unique set of standards of what makes anything the best.</a:t>
            </a:r>
            <a:b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Searching for the "best city to live in" is no exception. </a:t>
            </a:r>
            <a:b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 individual's paradigm of what makes a city "the best to live in" can include everything from crime to pollution to cost-of-living.</a:t>
            </a:r>
            <a:endParaRPr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/>
        </p:nvSpPr>
        <p:spPr>
          <a:xfrm>
            <a:off x="412450" y="388200"/>
            <a:ext cx="8285400" cy="7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What Are the Characteristics Of The Cities?</a:t>
            </a:r>
            <a:endParaRPr sz="3600" b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429300" y="1625550"/>
            <a:ext cx="82854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Common Cities in U.S.</a:t>
            </a:r>
            <a:b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Across different states and regions</a:t>
            </a:r>
            <a:b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Represents varying qualities of life</a:t>
            </a:r>
            <a:endParaRPr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80140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03300" y="108300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Which Metrics Did Homies Use?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303300" y="956293"/>
            <a:ext cx="8520600" cy="39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 err="1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Numbeo</a:t>
            </a:r>
            <a:r>
              <a:rPr lang="en-US" b="1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 surveys the following list of parameters for the list of cities:</a:t>
            </a:r>
            <a:br>
              <a:rPr lang="en-US" sz="16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</a:br>
            <a:endParaRPr lang="en-US" sz="16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Crime: </a:t>
            </a:r>
            <a:r>
              <a:rPr lang="en-US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concern of car theft or items from car stolen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Safety: </a:t>
            </a:r>
            <a:r>
              <a:rPr lang="en-US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level of the feeling of safety when walking during the day and night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Quality of Life: </a:t>
            </a:r>
            <a:r>
              <a:rPr lang="en-US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 quantitative calculation of cost of living, purchasing power, pollution, crime rates, climate, health system quality and traffic commute times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Purchasing Power: </a:t>
            </a:r>
            <a:r>
              <a:rPr lang="en-US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 calculation of the various property values using aggregate data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Healthcare: </a:t>
            </a:r>
            <a:r>
              <a:rPr lang="en-US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quality of the healthcare system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Cost of Living: </a:t>
            </a:r>
            <a:r>
              <a:rPr lang="en-US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 analysis of property values and property investment opportunities per city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Traffic Commute Time: </a:t>
            </a:r>
            <a:r>
              <a:rPr lang="en-US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impact of time spent in traffic affects the quality of life in a city	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Pollution: </a:t>
            </a:r>
            <a:r>
              <a:rPr lang="en-US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includes air, water, </a:t>
            </a:r>
            <a:r>
              <a:rPr lang="en-US" sz="1200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etc</a:t>
            </a:r>
            <a:endParaRPr lang="en-US"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Price to Income Ratio: </a:t>
            </a:r>
            <a:r>
              <a:rPr lang="en-US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price of housing to household income ratio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Affordability: </a:t>
            </a:r>
            <a:r>
              <a:rPr lang="en-US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affordability of housing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Temperature: </a:t>
            </a:r>
            <a:r>
              <a:rPr lang="en-US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real-time temperature of the cities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What Sources Did Homies Use?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303300" y="1732076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Numbeo</a:t>
            </a: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world’s largest database about worldwide housing (real estate) prices and its indicators based on surveys which determines the overall ratings per cities</a:t>
            </a:r>
            <a:b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-</a:t>
            </a: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FBI</a:t>
            </a: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-U.S. Census Bureau</a:t>
            </a: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OpenWeatherAPI</a:t>
            </a:r>
            <a:endParaRPr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How Did We Work the Data?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Once we had the data from </a:t>
            </a:r>
            <a:r>
              <a:rPr lang="en-US" sz="1700" b="1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Numbeo</a:t>
            </a: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we inserted it into an SQL Database</a:t>
            </a:r>
            <a:b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-US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 removed the data that we did not need and merged it into one table</a:t>
            </a:r>
            <a:b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-US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From there we transformed it into SQLite so that it could be more easily read by JavaScript</a:t>
            </a: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912523930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1039</Words>
  <Application>Microsoft Office PowerPoint</Application>
  <PresentationFormat>On-screen Show (16:9)</PresentationFormat>
  <Paragraphs>157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Courier New</vt:lpstr>
      <vt:lpstr>Arial</vt:lpstr>
      <vt:lpstr>Raleway</vt:lpstr>
      <vt:lpstr>Lato</vt:lpstr>
      <vt:lpstr>Swiss</vt:lpstr>
      <vt:lpstr>Homies City Collection Statistical Data on the Most Common Cities in the United States of America</vt:lpstr>
      <vt:lpstr>PowerPoint Presentation</vt:lpstr>
      <vt:lpstr>Why Are We Looking At “Which U.S. City is the Best to Live in”?</vt:lpstr>
      <vt:lpstr>PowerPoint Presentation</vt:lpstr>
      <vt:lpstr>PowerPoint Presentation</vt:lpstr>
      <vt:lpstr>PowerPoint Presentation</vt:lpstr>
      <vt:lpstr>Which Metrics Did Homies Use?</vt:lpstr>
      <vt:lpstr>What Sources Did Homies Use?</vt:lpstr>
      <vt:lpstr>How Did We Work the Data?</vt:lpstr>
      <vt:lpstr>What is in the HTML?</vt:lpstr>
      <vt:lpstr>What is in the Web Design and UX?</vt:lpstr>
      <vt:lpstr>Prepping the Data</vt:lpstr>
      <vt:lpstr>JSON, SQLite, Flask App, and Heroku</vt:lpstr>
      <vt:lpstr>Fun with JavaScript</vt:lpstr>
      <vt:lpstr>Leaflet Map Fun</vt:lpstr>
      <vt:lpstr>Libraries (Python)</vt:lpstr>
      <vt:lpstr>Libraries (JavaScript)</vt:lpstr>
      <vt:lpstr>Summary of Work</vt:lpstr>
      <vt:lpstr>Post-Mortem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Homies City Collection Statistical Data on the Most Common Cities in the United States of America</dc:title>
  <cp:lastModifiedBy>Colin</cp:lastModifiedBy>
  <cp:revision>20</cp:revision>
  <dcterms:modified xsi:type="dcterms:W3CDTF">2020-07-22T00:16:49Z</dcterms:modified>
</cp:coreProperties>
</file>