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76" r:id="rId10"/>
    <p:sldId id="264" r:id="rId11"/>
    <p:sldId id="265" r:id="rId12"/>
    <p:sldId id="266" r:id="rId13"/>
    <p:sldId id="267" r:id="rId14"/>
    <p:sldId id="268" r:id="rId15"/>
    <p:sldId id="269" r:id="rId16"/>
    <p:sldId id="271" r:id="rId17"/>
    <p:sldId id="272" r:id="rId18"/>
    <p:sldId id="275" r:id="rId19"/>
    <p:sldId id="273" r:id="rId20"/>
    <p:sldId id="274" r:id="rId21"/>
  </p:sldIdLst>
  <p:sldSz cx="9144000" cy="5143500" type="screen16x9"/>
  <p:notesSz cx="6858000" cy="9144000"/>
  <p:embeddedFontLst>
    <p:embeddedFont>
      <p:font typeface="Lato" panose="020B0604020202020204" charset="0"/>
      <p:regular r:id="rId23"/>
      <p:bold r:id="rId24"/>
      <p:italic r:id="rId25"/>
      <p:boldItalic r:id="rId26"/>
    </p:embeddedFont>
    <p:embeddedFont>
      <p:font typeface="Raleway"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0D679-A1D2-41BA-9DE5-196B1668C167}" v="2" dt="2020-07-20T01:25:52.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in" userId="c2c872a862d4dd17" providerId="LiveId" clId="{DBF0D679-A1D2-41BA-9DE5-196B1668C167}"/>
    <pc:docChg chg="undo custSel addSld delSld modSld sldOrd">
      <pc:chgData name="Colin" userId="c2c872a862d4dd17" providerId="LiveId" clId="{DBF0D679-A1D2-41BA-9DE5-196B1668C167}" dt="2020-07-21T00:26:23.412" v="4822" actId="20577"/>
      <pc:docMkLst>
        <pc:docMk/>
      </pc:docMkLst>
      <pc:sldChg chg="modSp mod">
        <pc:chgData name="Colin" userId="c2c872a862d4dd17" providerId="LiveId" clId="{DBF0D679-A1D2-41BA-9DE5-196B1668C167}" dt="2020-07-20T01:06:13.847" v="1033" actId="20577"/>
        <pc:sldMkLst>
          <pc:docMk/>
          <pc:sldMk cId="0" sldId="262"/>
        </pc:sldMkLst>
        <pc:spChg chg="mod">
          <ac:chgData name="Colin" userId="c2c872a862d4dd17" providerId="LiveId" clId="{DBF0D679-A1D2-41BA-9DE5-196B1668C167}" dt="2020-07-20T01:06:13.847" v="1033" actId="20577"/>
          <ac:spMkLst>
            <pc:docMk/>
            <pc:sldMk cId="0" sldId="262"/>
            <ac:spMk id="109" creationId="{00000000-0000-0000-0000-000000000000}"/>
          </ac:spMkLst>
        </pc:spChg>
      </pc:sldChg>
      <pc:sldChg chg="modSp mod">
        <pc:chgData name="Colin" userId="c2c872a862d4dd17" providerId="LiveId" clId="{DBF0D679-A1D2-41BA-9DE5-196B1668C167}" dt="2020-07-20T00:49:24.234" v="400" actId="20577"/>
        <pc:sldMkLst>
          <pc:docMk/>
          <pc:sldMk cId="0" sldId="263"/>
        </pc:sldMkLst>
        <pc:spChg chg="mod">
          <ac:chgData name="Colin" userId="c2c872a862d4dd17" providerId="LiveId" clId="{DBF0D679-A1D2-41BA-9DE5-196B1668C167}" dt="2020-07-20T00:49:24.234" v="400" actId="20577"/>
          <ac:spMkLst>
            <pc:docMk/>
            <pc:sldMk cId="0" sldId="263"/>
            <ac:spMk id="115" creationId="{00000000-0000-0000-0000-000000000000}"/>
          </ac:spMkLst>
        </pc:spChg>
      </pc:sldChg>
      <pc:sldChg chg="modSp mod">
        <pc:chgData name="Colin" userId="c2c872a862d4dd17" providerId="LiveId" clId="{DBF0D679-A1D2-41BA-9DE5-196B1668C167}" dt="2020-07-20T01:29:13.962" v="1655" actId="20577"/>
        <pc:sldMkLst>
          <pc:docMk/>
          <pc:sldMk cId="0" sldId="266"/>
        </pc:sldMkLst>
        <pc:spChg chg="mod">
          <ac:chgData name="Colin" userId="c2c872a862d4dd17" providerId="LiveId" clId="{DBF0D679-A1D2-41BA-9DE5-196B1668C167}" dt="2020-07-20T01:29:13.962" v="1655" actId="20577"/>
          <ac:spMkLst>
            <pc:docMk/>
            <pc:sldMk cId="0" sldId="266"/>
            <ac:spMk id="132" creationId="{00000000-0000-0000-0000-000000000000}"/>
          </ac:spMkLst>
        </pc:spChg>
        <pc:spChg chg="mod">
          <ac:chgData name="Colin" userId="c2c872a862d4dd17" providerId="LiveId" clId="{DBF0D679-A1D2-41BA-9DE5-196B1668C167}" dt="2020-07-20T00:48:17.574" v="266" actId="20577"/>
          <ac:spMkLst>
            <pc:docMk/>
            <pc:sldMk cId="0" sldId="266"/>
            <ac:spMk id="133" creationId="{00000000-0000-0000-0000-000000000000}"/>
          </ac:spMkLst>
        </pc:spChg>
      </pc:sldChg>
      <pc:sldChg chg="addSp delSp modSp mod">
        <pc:chgData name="Colin" userId="c2c872a862d4dd17" providerId="LiveId" clId="{DBF0D679-A1D2-41BA-9DE5-196B1668C167}" dt="2020-07-20T01:29:09.303" v="1653" actId="20577"/>
        <pc:sldMkLst>
          <pc:docMk/>
          <pc:sldMk cId="0" sldId="267"/>
        </pc:sldMkLst>
        <pc:spChg chg="mod">
          <ac:chgData name="Colin" userId="c2c872a862d4dd17" providerId="LiveId" clId="{DBF0D679-A1D2-41BA-9DE5-196B1668C167}" dt="2020-07-20T01:29:09.303" v="1653" actId="20577"/>
          <ac:spMkLst>
            <pc:docMk/>
            <pc:sldMk cId="0" sldId="267"/>
            <ac:spMk id="138" creationId="{00000000-0000-0000-0000-000000000000}"/>
          </ac:spMkLst>
        </pc:spChg>
        <pc:spChg chg="add del mod">
          <ac:chgData name="Colin" userId="c2c872a862d4dd17" providerId="LiveId" clId="{DBF0D679-A1D2-41BA-9DE5-196B1668C167}" dt="2020-07-20T00:52:25.827" v="970" actId="20577"/>
          <ac:spMkLst>
            <pc:docMk/>
            <pc:sldMk cId="0" sldId="267"/>
            <ac:spMk id="139" creationId="{00000000-0000-0000-0000-000000000000}"/>
          </ac:spMkLst>
        </pc:spChg>
      </pc:sldChg>
      <pc:sldChg chg="modSp mod ord">
        <pc:chgData name="Colin" userId="c2c872a862d4dd17" providerId="LiveId" clId="{DBF0D679-A1D2-41BA-9DE5-196B1668C167}" dt="2020-07-20T03:13:43.384" v="2788"/>
        <pc:sldMkLst>
          <pc:docMk/>
          <pc:sldMk cId="0" sldId="268"/>
        </pc:sldMkLst>
        <pc:spChg chg="mod">
          <ac:chgData name="Colin" userId="c2c872a862d4dd17" providerId="LiveId" clId="{DBF0D679-A1D2-41BA-9DE5-196B1668C167}" dt="2020-07-20T01:29:22.173" v="1657" actId="20577"/>
          <ac:spMkLst>
            <pc:docMk/>
            <pc:sldMk cId="0" sldId="268"/>
            <ac:spMk id="144" creationId="{00000000-0000-0000-0000-000000000000}"/>
          </ac:spMkLst>
        </pc:spChg>
      </pc:sldChg>
      <pc:sldChg chg="modSp mod">
        <pc:chgData name="Colin" userId="c2c872a862d4dd17" providerId="LiveId" clId="{DBF0D679-A1D2-41BA-9DE5-196B1668C167}" dt="2020-07-20T00:44:33.604" v="48" actId="20577"/>
        <pc:sldMkLst>
          <pc:docMk/>
          <pc:sldMk cId="0" sldId="269"/>
        </pc:sldMkLst>
        <pc:spChg chg="mod">
          <ac:chgData name="Colin" userId="c2c872a862d4dd17" providerId="LiveId" clId="{DBF0D679-A1D2-41BA-9DE5-196B1668C167}" dt="2020-07-20T00:44:33.604" v="48" actId="20577"/>
          <ac:spMkLst>
            <pc:docMk/>
            <pc:sldMk cId="0" sldId="269"/>
            <ac:spMk id="150" creationId="{00000000-0000-0000-0000-000000000000}"/>
          </ac:spMkLst>
        </pc:spChg>
      </pc:sldChg>
      <pc:sldChg chg="del">
        <pc:chgData name="Colin" userId="c2c872a862d4dd17" providerId="LiveId" clId="{DBF0D679-A1D2-41BA-9DE5-196B1668C167}" dt="2020-07-20T00:44:37.870" v="49" actId="2696"/>
        <pc:sldMkLst>
          <pc:docMk/>
          <pc:sldMk cId="0" sldId="270"/>
        </pc:sldMkLst>
      </pc:sldChg>
      <pc:sldChg chg="modSp mod">
        <pc:chgData name="Colin" userId="c2c872a862d4dd17" providerId="LiveId" clId="{DBF0D679-A1D2-41BA-9DE5-196B1668C167}" dt="2020-07-20T00:39:28.565" v="9" actId="20577"/>
        <pc:sldMkLst>
          <pc:docMk/>
          <pc:sldMk cId="0" sldId="272"/>
        </pc:sldMkLst>
        <pc:spChg chg="mod">
          <ac:chgData name="Colin" userId="c2c872a862d4dd17" providerId="LiveId" clId="{DBF0D679-A1D2-41BA-9DE5-196B1668C167}" dt="2020-07-20T00:39:28.565" v="9" actId="20577"/>
          <ac:spMkLst>
            <pc:docMk/>
            <pc:sldMk cId="0" sldId="272"/>
            <ac:spMk id="168" creationId="{00000000-0000-0000-0000-000000000000}"/>
          </ac:spMkLst>
        </pc:spChg>
      </pc:sldChg>
      <pc:sldChg chg="modSp mod">
        <pc:chgData name="Colin" userId="c2c872a862d4dd17" providerId="LiveId" clId="{DBF0D679-A1D2-41BA-9DE5-196B1668C167}" dt="2020-07-21T00:03:47.210" v="2929" actId="20577"/>
        <pc:sldMkLst>
          <pc:docMk/>
          <pc:sldMk cId="0" sldId="273"/>
        </pc:sldMkLst>
        <pc:spChg chg="mod">
          <ac:chgData name="Colin" userId="c2c872a862d4dd17" providerId="LiveId" clId="{DBF0D679-A1D2-41BA-9DE5-196B1668C167}" dt="2020-07-21T00:03:47.210" v="2929" actId="20577"/>
          <ac:spMkLst>
            <pc:docMk/>
            <pc:sldMk cId="0" sldId="273"/>
            <ac:spMk id="175" creationId="{00000000-0000-0000-0000-000000000000}"/>
          </ac:spMkLst>
        </pc:spChg>
      </pc:sldChg>
      <pc:sldChg chg="modSp mod">
        <pc:chgData name="Colin" userId="c2c872a862d4dd17" providerId="LiveId" clId="{DBF0D679-A1D2-41BA-9DE5-196B1668C167}" dt="2020-07-21T00:26:23.412" v="4822" actId="20577"/>
        <pc:sldMkLst>
          <pc:docMk/>
          <pc:sldMk cId="0" sldId="274"/>
        </pc:sldMkLst>
        <pc:spChg chg="mod">
          <ac:chgData name="Colin" userId="c2c872a862d4dd17" providerId="LiveId" clId="{DBF0D679-A1D2-41BA-9DE5-196B1668C167}" dt="2020-07-21T00:26:23.412" v="4822" actId="20577"/>
          <ac:spMkLst>
            <pc:docMk/>
            <pc:sldMk cId="0" sldId="274"/>
            <ac:spMk id="181" creationId="{00000000-0000-0000-0000-000000000000}"/>
          </ac:spMkLst>
        </pc:spChg>
      </pc:sldChg>
      <pc:sldChg chg="addSp delSp modSp add mod">
        <pc:chgData name="Colin" userId="c2c872a862d4dd17" providerId="LiveId" clId="{DBF0D679-A1D2-41BA-9DE5-196B1668C167}" dt="2020-07-20T01:29:27.871" v="1659" actId="20577"/>
        <pc:sldMkLst>
          <pc:docMk/>
          <pc:sldMk cId="2138216353" sldId="275"/>
        </pc:sldMkLst>
        <pc:spChg chg="mod">
          <ac:chgData name="Colin" userId="c2c872a862d4dd17" providerId="LiveId" clId="{DBF0D679-A1D2-41BA-9DE5-196B1668C167}" dt="2020-07-20T01:29:27.871" v="1659" actId="20577"/>
          <ac:spMkLst>
            <pc:docMk/>
            <pc:sldMk cId="2138216353" sldId="275"/>
            <ac:spMk id="168" creationId="{00000000-0000-0000-0000-000000000000}"/>
          </ac:spMkLst>
        </pc:spChg>
        <pc:picChg chg="add mod">
          <ac:chgData name="Colin" userId="c2c872a862d4dd17" providerId="LiveId" clId="{DBF0D679-A1D2-41BA-9DE5-196B1668C167}" dt="2020-07-20T00:40:55.321" v="30" actId="1076"/>
          <ac:picMkLst>
            <pc:docMk/>
            <pc:sldMk cId="2138216353" sldId="275"/>
            <ac:picMk id="3" creationId="{21A25E7E-1151-4361-BB9C-623C03CF0634}"/>
          </ac:picMkLst>
        </pc:picChg>
        <pc:picChg chg="del">
          <ac:chgData name="Colin" userId="c2c872a862d4dd17" providerId="LiveId" clId="{DBF0D679-A1D2-41BA-9DE5-196B1668C167}" dt="2020-07-20T00:39:39.229" v="25" actId="478"/>
          <ac:picMkLst>
            <pc:docMk/>
            <pc:sldMk cId="2138216353" sldId="275"/>
            <ac:picMk id="169" creationId="{00000000-0000-0000-0000-000000000000}"/>
          </ac:picMkLst>
        </pc:picChg>
      </pc:sldChg>
      <pc:sldChg chg="modSp add mod">
        <pc:chgData name="Colin" userId="c2c872a862d4dd17" providerId="LiveId" clId="{DBF0D679-A1D2-41BA-9DE5-196B1668C167}" dt="2020-07-20T01:28:59.954" v="1651" actId="20577"/>
        <pc:sldMkLst>
          <pc:docMk/>
          <pc:sldMk cId="1912523930" sldId="276"/>
        </pc:sldMkLst>
        <pc:spChg chg="mod">
          <ac:chgData name="Colin" userId="c2c872a862d4dd17" providerId="LiveId" clId="{DBF0D679-A1D2-41BA-9DE5-196B1668C167}" dt="2020-07-20T01:26:13.491" v="1048" actId="20577"/>
          <ac:spMkLst>
            <pc:docMk/>
            <pc:sldMk cId="1912523930" sldId="276"/>
            <ac:spMk id="114" creationId="{00000000-0000-0000-0000-000000000000}"/>
          </ac:spMkLst>
        </pc:spChg>
        <pc:spChg chg="mod">
          <ac:chgData name="Colin" userId="c2c872a862d4dd17" providerId="LiveId" clId="{DBF0D679-A1D2-41BA-9DE5-196B1668C167}" dt="2020-07-20T01:28:59.954" v="1651" actId="20577"/>
          <ac:spMkLst>
            <pc:docMk/>
            <pc:sldMk cId="1912523930" sldId="276"/>
            <ac:spMk id="1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Karen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db37c88b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db37c88b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db37c88b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db37c88b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db37c88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db37c88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db37c88b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db37c88b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db37c88b9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db37c88b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db37c88b9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db37c88b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db37c88b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db37c88b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db37c88b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db37c88b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db37c88b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db37c88b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Colin</a:t>
            </a:r>
            <a:endParaRPr dirty="0"/>
          </a:p>
        </p:txBody>
      </p:sp>
    </p:spTree>
    <p:extLst>
      <p:ext uri="{BB962C8B-B14F-4D97-AF65-F5344CB8AC3E}">
        <p14:creationId xmlns:p14="http://schemas.microsoft.com/office/powerpoint/2010/main" val="2055091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db37c88b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db37c88b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Colin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db37c88b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db37c88b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db37c88b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db37c88b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Colin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db37c88b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db37c88b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db37c88b9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db37c88b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db37c88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db37c88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db37c88b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db37c88b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db37c88b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db37c88b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extLst>
      <p:ext uri="{BB962C8B-B14F-4D97-AF65-F5344CB8AC3E}">
        <p14:creationId xmlns:p14="http://schemas.microsoft.com/office/powerpoint/2010/main" val="389998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rgbClr val="3D85C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xcdn.bootstrapcdn.com/bootstrap/3.3.7/css/bootstrap.min.css"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hyperlink" Target="https://unpkg.com/leaflet@1.3.3/dist/leaflet.js" TargetMode="External"/><Relationship Id="rId4" Type="http://schemas.openxmlformats.org/officeDocument/2006/relationships/hyperlink" Target="https://cdnjs.cloudflare.com/ajax/libs/d3/5.5.0/d3.j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Homies City Collection</a:t>
            </a:r>
            <a:br>
              <a:rPr lang="en"/>
            </a:br>
            <a:r>
              <a:rPr lang="en" sz="1900"/>
              <a:t>Statistical Data on the Most Common Cities in the United States of America</a:t>
            </a:r>
            <a:endParaRPr sz="1900"/>
          </a:p>
        </p:txBody>
      </p:sp>
      <p:sp>
        <p:nvSpPr>
          <p:cNvPr id="73" name="Google Shape;73;p13"/>
          <p:cNvSpPr txBox="1">
            <a:spLocks noGrp="1"/>
          </p:cNvSpPr>
          <p:nvPr>
            <p:ph type="subTitle" idx="1"/>
          </p:nvPr>
        </p:nvSpPr>
        <p:spPr>
          <a:xfrm>
            <a:off x="2390275" y="3517950"/>
            <a:ext cx="6331500" cy="96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a:t>Adil Ahmed, Colin Prince, Duong Nguyen, Karen Galindo Choudhary</a:t>
            </a:r>
            <a:endParaRPr sz="16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What is in the HTML?</a:t>
            </a:r>
            <a:endParaRPr sz="3600">
              <a:solidFill>
                <a:srgbClr val="FFFFFF"/>
              </a:solidFill>
            </a:endParaRPr>
          </a:p>
        </p:txBody>
      </p:sp>
      <p:sp>
        <p:nvSpPr>
          <p:cNvPr id="121" name="Google Shape;121;p21"/>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dirty="0">
                <a:solidFill>
                  <a:srgbClr val="FFFFFF"/>
                </a:solidFill>
                <a:latin typeface="Lato"/>
                <a:ea typeface="Lato"/>
                <a:cs typeface="Lato"/>
                <a:sym typeface="Lato"/>
              </a:rPr>
            </a:br>
            <a:r>
              <a:rPr lang="en" sz="1700" dirty="0" err="1">
                <a:solidFill>
                  <a:srgbClr val="FFFFFF"/>
                </a:solidFill>
                <a:latin typeface="Lato"/>
                <a:ea typeface="Lato"/>
                <a:cs typeface="Lato"/>
                <a:sym typeface="Lato"/>
              </a:rPr>
              <a:t>BootStrap</a:t>
            </a:r>
            <a:r>
              <a:rPr lang="en" sz="1700" dirty="0">
                <a:solidFill>
                  <a:srgbClr val="FFFFFF"/>
                </a:solidFill>
                <a:latin typeface="Lato"/>
                <a:ea typeface="Lato"/>
                <a:cs typeface="Lato"/>
                <a:sym typeface="Lato"/>
              </a:rPr>
              <a:t>: </a:t>
            </a:r>
            <a:r>
              <a:rPr lang="en" sz="1700" dirty="0">
                <a:solidFill>
                  <a:schemeClr val="bg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https://maxcdn.bootstrapcdn.com/bootstrap/3.3.7/css/bootstrap.min.css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D3: </a:t>
            </a:r>
            <a:r>
              <a:rPr lang="en" sz="1700" dirty="0">
                <a:solidFill>
                  <a:schemeClr val="bg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https://cdnjs.cloudflare.com/ajax/libs/d3/5.5.0/d3.js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CSS: static/</a:t>
            </a:r>
            <a:r>
              <a:rPr lang="en" sz="1700" dirty="0" err="1">
                <a:solidFill>
                  <a:srgbClr val="FFFFFF"/>
                </a:solidFill>
                <a:latin typeface="Lato"/>
                <a:ea typeface="Lato"/>
                <a:cs typeface="Lato"/>
                <a:sym typeface="Lato"/>
              </a:rPr>
              <a:t>css</a:t>
            </a:r>
            <a:r>
              <a:rPr lang="en" sz="1700" dirty="0">
                <a:solidFill>
                  <a:srgbClr val="FFFFFF"/>
                </a:solidFill>
                <a:latin typeface="Lato"/>
                <a:ea typeface="Lato"/>
                <a:cs typeface="Lato"/>
                <a:sym typeface="Lato"/>
              </a:rPr>
              <a:t>/</a:t>
            </a:r>
            <a:r>
              <a:rPr lang="en" sz="1700" dirty="0" err="1">
                <a:solidFill>
                  <a:srgbClr val="FFFFFF"/>
                </a:solidFill>
                <a:latin typeface="Lato"/>
                <a:ea typeface="Lato"/>
                <a:cs typeface="Lato"/>
                <a:sym typeface="Lato"/>
              </a:rPr>
              <a:t>style.css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Leaflet CSS: https://</a:t>
            </a:r>
            <a:r>
              <a:rPr lang="en" sz="1700" dirty="0" err="1">
                <a:solidFill>
                  <a:srgbClr val="FFFFFF"/>
                </a:solidFill>
                <a:latin typeface="Lato"/>
                <a:ea typeface="Lato"/>
                <a:cs typeface="Lato"/>
                <a:sym typeface="Lato"/>
              </a:rPr>
              <a:t>unpkg.com</a:t>
            </a:r>
            <a:r>
              <a:rPr lang="en" sz="1700" dirty="0">
                <a:solidFill>
                  <a:srgbClr val="FFFFFF"/>
                </a:solidFill>
                <a:latin typeface="Lato"/>
                <a:ea typeface="Lato"/>
                <a:cs typeface="Lato"/>
                <a:sym typeface="Lato"/>
              </a:rPr>
              <a:t>/leaflet@1.3.3/</a:t>
            </a:r>
            <a:r>
              <a:rPr lang="en" sz="1700" dirty="0" err="1">
                <a:solidFill>
                  <a:srgbClr val="FFFFFF"/>
                </a:solidFill>
                <a:latin typeface="Lato"/>
                <a:ea typeface="Lato"/>
                <a:cs typeface="Lato"/>
                <a:sym typeface="Lato"/>
              </a:rPr>
              <a:t>dist</a:t>
            </a:r>
            <a:r>
              <a:rPr lang="en" sz="1700" dirty="0">
                <a:solidFill>
                  <a:srgbClr val="FFFFFF"/>
                </a:solidFill>
                <a:latin typeface="Lato"/>
                <a:ea typeface="Lato"/>
                <a:cs typeface="Lato"/>
                <a:sym typeface="Lato"/>
              </a:rPr>
              <a:t>/</a:t>
            </a:r>
            <a:r>
              <a:rPr lang="en" sz="1700" dirty="0" err="1">
                <a:solidFill>
                  <a:srgbClr val="FFFFFF"/>
                </a:solidFill>
                <a:latin typeface="Lato"/>
                <a:ea typeface="Lato"/>
                <a:cs typeface="Lato"/>
                <a:sym typeface="Lato"/>
              </a:rPr>
              <a:t>leaflet.css</a:t>
            </a:r>
            <a:endParaRPr sz="1700" dirty="0">
              <a:solidFill>
                <a:srgbClr val="FFFFFF"/>
              </a:solidFill>
              <a:latin typeface="Lato"/>
              <a:ea typeface="Lato"/>
              <a:cs typeface="Lato"/>
              <a:sym typeface="Lato"/>
            </a:endParaRPr>
          </a:p>
          <a:p>
            <a:pPr marL="0" lvl="0" indent="0" algn="l" rtl="0">
              <a:spcBef>
                <a:spcPts val="0"/>
              </a:spcBef>
              <a:spcAft>
                <a:spcPts val="0"/>
              </a:spcAft>
              <a:buNone/>
            </a:pPr>
            <a:r>
              <a:rPr lang="en" sz="1700" dirty="0">
                <a:solidFill>
                  <a:srgbClr val="FFFFFF"/>
                </a:solidFill>
                <a:latin typeface="Lato"/>
                <a:ea typeface="Lato"/>
                <a:cs typeface="Lato"/>
                <a:sym typeface="Lato"/>
              </a:rPr>
              <a:t>Leaflet </a:t>
            </a:r>
            <a:r>
              <a:rPr lang="en" sz="1700" dirty="0" err="1">
                <a:solidFill>
                  <a:srgbClr val="FFFFFF"/>
                </a:solidFill>
                <a:latin typeface="Lato"/>
                <a:ea typeface="Lato"/>
                <a:cs typeface="Lato"/>
                <a:sym typeface="Lato"/>
              </a:rPr>
              <a:t>Javascript</a:t>
            </a:r>
            <a:r>
              <a:rPr lang="en" sz="1700" dirty="0">
                <a:solidFill>
                  <a:srgbClr val="FFFFFF"/>
                </a:solidFill>
                <a:latin typeface="Lato"/>
                <a:ea typeface="Lato"/>
                <a:cs typeface="Lato"/>
                <a:sym typeface="Lato"/>
              </a:rPr>
              <a:t>: </a:t>
            </a:r>
            <a:r>
              <a:rPr lang="en" sz="1700" dirty="0">
                <a:solidFill>
                  <a:schemeClr val="bg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https://unpkg.com/leaflet@1.3.3/dist/leaflet.js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Placeholder for </a:t>
            </a:r>
            <a:r>
              <a:rPr lang="en" sz="1700" dirty="0" err="1">
                <a:solidFill>
                  <a:srgbClr val="FFFFFF"/>
                </a:solidFill>
                <a:latin typeface="Lato"/>
                <a:ea typeface="Lato"/>
                <a:cs typeface="Lato"/>
                <a:sym typeface="Lato"/>
              </a:rPr>
              <a:t>MapID</a:t>
            </a:r>
            <a:endParaRPr sz="1700" dirty="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What is in the Web Design and UX?</a:t>
            </a:r>
            <a:endParaRPr sz="3600">
              <a:solidFill>
                <a:srgbClr val="FFFFFF"/>
              </a:solidFill>
            </a:endParaRPr>
          </a:p>
        </p:txBody>
      </p:sp>
      <p:sp>
        <p:nvSpPr>
          <p:cNvPr id="127" name="Google Shape;127;p22"/>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Drop down menu showing all the U.S. Cities</a:t>
            </a: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Paragraph explaining the function of the tool</a:t>
            </a: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Map</a:t>
            </a:r>
            <a:endParaRPr sz="1700">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JavaScript</a:t>
            </a:r>
            <a:endParaRPr sz="3600" dirty="0">
              <a:solidFill>
                <a:srgbClr val="FFFFFF"/>
              </a:solidFill>
            </a:endParaRPr>
          </a:p>
        </p:txBody>
      </p:sp>
      <p:sp>
        <p:nvSpPr>
          <p:cNvPr id="133" name="Google Shape;133;p23"/>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Blah blah</a:t>
            </a:r>
            <a:endParaRPr sz="1700" dirty="0">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JavaScript 2</a:t>
            </a:r>
            <a:endParaRPr sz="3600" dirty="0">
              <a:solidFill>
                <a:srgbClr val="FFFFFF"/>
              </a:solidFill>
            </a:endParaRPr>
          </a:p>
        </p:txBody>
      </p:sp>
      <p:sp>
        <p:nvSpPr>
          <p:cNvPr id="139" name="Google Shape;139;p24"/>
          <p:cNvSpPr txBox="1"/>
          <p:nvPr/>
        </p:nvSpPr>
        <p:spPr>
          <a:xfrm>
            <a:off x="303300" y="1783906"/>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To gather the temperature information from the OpenWeatherAPI we used a library called Axios. Axios is a promise based HTTP client for the browser and node.js.  The process is triggered by an individual changing what city they have selected.</a:t>
            </a:r>
            <a:endParaRPr sz="1700" dirty="0">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JavaScript 3</a:t>
            </a:r>
            <a:endParaRPr sz="3600" dirty="0">
              <a:solidFill>
                <a:srgbClr val="FFFFFF"/>
              </a:solidFill>
            </a:endParaRPr>
          </a:p>
        </p:txBody>
      </p:sp>
      <p:sp>
        <p:nvSpPr>
          <p:cNvPr id="145" name="Google Shape;145;p25"/>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JSON, SQL Lite, &amp; Python App</a:t>
            </a:r>
            <a:endParaRPr sz="3600" dirty="0">
              <a:solidFill>
                <a:srgbClr val="FFFFFF"/>
              </a:solidFill>
            </a:endParaRPr>
          </a:p>
        </p:txBody>
      </p:sp>
      <p:sp>
        <p:nvSpPr>
          <p:cNvPr id="151" name="Google Shape;151;p26"/>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Heroku</a:t>
            </a:r>
            <a:endParaRPr sz="3600">
              <a:solidFill>
                <a:srgbClr val="FFFFFF"/>
              </a:solidFill>
            </a:endParaRPr>
          </a:p>
        </p:txBody>
      </p:sp>
      <p:sp>
        <p:nvSpPr>
          <p:cNvPr id="163" name="Google Shape;163;p28"/>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Libraries (Python)</a:t>
            </a:r>
            <a:endParaRPr sz="3600" dirty="0">
              <a:solidFill>
                <a:srgbClr val="FFFFFF"/>
              </a:solidFill>
            </a:endParaRPr>
          </a:p>
        </p:txBody>
      </p:sp>
      <p:pic>
        <p:nvPicPr>
          <p:cNvPr id="169" name="Google Shape;169;p29"/>
          <p:cNvPicPr preferRelativeResize="0"/>
          <p:nvPr/>
        </p:nvPicPr>
        <p:blipFill>
          <a:blip r:embed="rId3">
            <a:alphaModFix/>
          </a:blip>
          <a:stretch>
            <a:fillRect/>
          </a:stretch>
        </p:blipFill>
        <p:spPr>
          <a:xfrm>
            <a:off x="2125588" y="917750"/>
            <a:ext cx="4892826" cy="412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Libraries (JavaScript)</a:t>
            </a:r>
            <a:endParaRPr sz="3600" dirty="0">
              <a:solidFill>
                <a:srgbClr val="FFFFFF"/>
              </a:solidFill>
            </a:endParaRPr>
          </a:p>
        </p:txBody>
      </p:sp>
      <p:pic>
        <p:nvPicPr>
          <p:cNvPr id="3" name="Picture 2">
            <a:extLst>
              <a:ext uri="{FF2B5EF4-FFF2-40B4-BE49-F238E27FC236}">
                <a16:creationId xmlns:a16="http://schemas.microsoft.com/office/drawing/2014/main" id="{21A25E7E-1151-4361-BB9C-623C03CF0634}"/>
              </a:ext>
            </a:extLst>
          </p:cNvPr>
          <p:cNvPicPr>
            <a:picLocks noChangeAspect="1"/>
          </p:cNvPicPr>
          <p:nvPr/>
        </p:nvPicPr>
        <p:blipFill>
          <a:blip r:embed="rId3"/>
          <a:stretch>
            <a:fillRect/>
          </a:stretch>
        </p:blipFill>
        <p:spPr>
          <a:xfrm>
            <a:off x="750094" y="1135641"/>
            <a:ext cx="7643812" cy="2872218"/>
          </a:xfrm>
          <a:prstGeom prst="rect">
            <a:avLst/>
          </a:prstGeom>
        </p:spPr>
      </p:pic>
    </p:spTree>
    <p:extLst>
      <p:ext uri="{BB962C8B-B14F-4D97-AF65-F5344CB8AC3E}">
        <p14:creationId xmlns:p14="http://schemas.microsoft.com/office/powerpoint/2010/main" val="213821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Summary of Work</a:t>
            </a:r>
            <a:endParaRPr sz="3600" dirty="0">
              <a:solidFill>
                <a:srgbClr val="FFFFFF"/>
              </a:solidFill>
            </a:endParaRPr>
          </a:p>
        </p:txBody>
      </p:sp>
      <p:sp>
        <p:nvSpPr>
          <p:cNvPr id="175" name="Google Shape;175;p30"/>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rgbClr val="FFFFFF"/>
                </a:solidFill>
                <a:latin typeface="Lato"/>
                <a:ea typeface="Lato"/>
                <a:cs typeface="Lato"/>
                <a:sym typeface="Lato"/>
              </a:rPr>
              <a:t>The creation of our webapp can be summarized into four parts:</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r>
              <a:rPr lang="en-US" sz="1700" dirty="0">
                <a:solidFill>
                  <a:srgbClr val="FFFFFF"/>
                </a:solidFill>
                <a:latin typeface="Lato"/>
                <a:ea typeface="Lato"/>
                <a:cs typeface="Lato"/>
                <a:sym typeface="Lato"/>
              </a:rPr>
              <a:t>We acquired the data and stored it in SQL.</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r>
              <a:rPr lang="en-US" sz="1700" dirty="0">
                <a:solidFill>
                  <a:srgbClr val="FFFFFF"/>
                </a:solidFill>
                <a:latin typeface="Lato"/>
                <a:ea typeface="Lato"/>
                <a:cs typeface="Lato"/>
                <a:sym typeface="Lato"/>
              </a:rPr>
              <a:t>We scripted functionality &amp; design for the site in HTML and CSS.</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r>
              <a:rPr lang="en-US" sz="1700" dirty="0">
                <a:solidFill>
                  <a:srgbClr val="FFFFFF"/>
                </a:solidFill>
                <a:latin typeface="Lato"/>
                <a:ea typeface="Lato"/>
                <a:cs typeface="Lato"/>
                <a:sym typeface="Lato"/>
              </a:rPr>
              <a:t>We enabled the site to pull from the APIs and our database using JavaScript.</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r>
              <a:rPr lang="en-US" sz="1700" dirty="0">
                <a:solidFill>
                  <a:srgbClr val="FFFFFF"/>
                </a:solidFill>
                <a:latin typeface="Lato"/>
                <a:ea typeface="Lato"/>
                <a:cs typeface="Lato"/>
                <a:sym typeface="Lato"/>
              </a:rPr>
              <a:t>Finally, we mapped the locations &amp; created the summary statistics in JavaScript.</a:t>
            </a:r>
          </a:p>
          <a:p>
            <a:pPr marL="0" lvl="0" indent="0" algn="l" rtl="0">
              <a:spcBef>
                <a:spcPts val="0"/>
              </a:spcBef>
              <a:spcAft>
                <a:spcPts val="0"/>
              </a:spcAft>
              <a:buNone/>
            </a:pPr>
            <a:endParaRPr sz="1700" dirty="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p:nvPr/>
        </p:nvSpPr>
        <p:spPr>
          <a:xfrm>
            <a:off x="1601300" y="388200"/>
            <a:ext cx="5483100" cy="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What Question Are We Answering?</a:t>
            </a:r>
            <a:endParaRPr sz="3600" b="1">
              <a:solidFill>
                <a:srgbClr val="FFFFFF"/>
              </a:solidFill>
              <a:latin typeface="Raleway"/>
              <a:ea typeface="Raleway"/>
              <a:cs typeface="Raleway"/>
              <a:sym typeface="Raleway"/>
            </a:endParaRPr>
          </a:p>
        </p:txBody>
      </p:sp>
      <p:sp>
        <p:nvSpPr>
          <p:cNvPr id="79" name="Google Shape;79;p14"/>
          <p:cNvSpPr txBox="1"/>
          <p:nvPr/>
        </p:nvSpPr>
        <p:spPr>
          <a:xfrm>
            <a:off x="460975" y="1213100"/>
            <a:ext cx="8285400" cy="3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b="1">
              <a:solidFill>
                <a:srgbClr val="FFFFFF"/>
              </a:solidFill>
              <a:latin typeface="Lato"/>
              <a:ea typeface="Lato"/>
              <a:cs typeface="Lato"/>
              <a:sym typeface="Lato"/>
            </a:endParaRPr>
          </a:p>
          <a:p>
            <a:pPr marL="0" lvl="0" indent="0" algn="l" rtl="0">
              <a:spcBef>
                <a:spcPts val="0"/>
              </a:spcBef>
              <a:spcAft>
                <a:spcPts val="0"/>
              </a:spcAft>
              <a:buNone/>
            </a:pPr>
            <a:endParaRPr sz="1700" b="1">
              <a:solidFill>
                <a:srgbClr val="FFFFFF"/>
              </a:solidFill>
              <a:latin typeface="Lato"/>
              <a:ea typeface="Lato"/>
              <a:cs typeface="Lato"/>
              <a:sym typeface="Lato"/>
            </a:endParaRPr>
          </a:p>
          <a:p>
            <a:pPr marL="0" lvl="0" indent="0" algn="l" rtl="0">
              <a:spcBef>
                <a:spcPts val="0"/>
              </a:spcBef>
              <a:spcAft>
                <a:spcPts val="0"/>
              </a:spcAft>
              <a:buNone/>
            </a:pPr>
            <a:endParaRPr sz="1700" b="1">
              <a:solidFill>
                <a:srgbClr val="FFFFFF"/>
              </a:solidFill>
              <a:latin typeface="Lato"/>
              <a:ea typeface="Lato"/>
              <a:cs typeface="Lato"/>
              <a:sym typeface="Lato"/>
            </a:endParaRPr>
          </a:p>
          <a:p>
            <a:pPr marL="0" lvl="0" indent="0" algn="ctr" rtl="0">
              <a:spcBef>
                <a:spcPts val="0"/>
              </a:spcBef>
              <a:spcAft>
                <a:spcPts val="0"/>
              </a:spcAft>
              <a:buNone/>
            </a:pPr>
            <a:endParaRPr sz="2400" b="1">
              <a:solidFill>
                <a:srgbClr val="FFFFFF"/>
              </a:solidFill>
              <a:latin typeface="Lato"/>
              <a:ea typeface="Lato"/>
              <a:cs typeface="Lato"/>
              <a:sym typeface="Lato"/>
            </a:endParaRPr>
          </a:p>
          <a:p>
            <a:pPr marL="0" lvl="0" indent="0" algn="ctr" rtl="0">
              <a:spcBef>
                <a:spcPts val="0"/>
              </a:spcBef>
              <a:spcAft>
                <a:spcPts val="0"/>
              </a:spcAft>
              <a:buNone/>
            </a:pPr>
            <a:r>
              <a:rPr lang="en" sz="2400" b="1">
                <a:solidFill>
                  <a:srgbClr val="FFFFFF"/>
                </a:solidFill>
                <a:latin typeface="Lato"/>
                <a:ea typeface="Lato"/>
                <a:cs typeface="Lato"/>
                <a:sym typeface="Lato"/>
              </a:rPr>
              <a:t>Which U.S. City is the Best to Live In?</a:t>
            </a:r>
            <a:endParaRPr sz="2400" b="1">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Post-Mortem</a:t>
            </a:r>
            <a:endParaRPr sz="3600">
              <a:solidFill>
                <a:srgbClr val="FFFFFF"/>
              </a:solidFill>
            </a:endParaRPr>
          </a:p>
        </p:txBody>
      </p:sp>
      <p:sp>
        <p:nvSpPr>
          <p:cNvPr id="181" name="Google Shape;181;p31"/>
          <p:cNvSpPr txBox="1"/>
          <p:nvPr/>
        </p:nvSpPr>
        <p:spPr>
          <a:xfrm>
            <a:off x="311700" y="1122150"/>
            <a:ext cx="8520600" cy="299979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rgbClr val="FFFFFF"/>
                </a:solidFill>
                <a:latin typeface="Lato"/>
                <a:ea typeface="Lato"/>
                <a:cs typeface="Lato"/>
                <a:sym typeface="Lato"/>
              </a:rPr>
              <a:t>While we were successful in the JavaScript portion of the project, it took longer than anticipated.</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r>
              <a:rPr lang="en-US" sz="1700" dirty="0">
                <a:solidFill>
                  <a:srgbClr val="FFFFFF"/>
                </a:solidFill>
                <a:latin typeface="Lato"/>
                <a:ea typeface="Lato"/>
                <a:cs typeface="Lato"/>
                <a:sym typeface="Lato"/>
              </a:rPr>
              <a:t>We learned how to implement the library </a:t>
            </a:r>
            <a:r>
              <a:rPr lang="en-US" sz="1700" dirty="0" err="1">
                <a:solidFill>
                  <a:srgbClr val="FFFFFF"/>
                </a:solidFill>
                <a:latin typeface="Lato"/>
                <a:ea typeface="Lato"/>
                <a:cs typeface="Lato"/>
                <a:sym typeface="Lato"/>
              </a:rPr>
              <a:t>Axios</a:t>
            </a:r>
            <a:r>
              <a:rPr lang="en-US" sz="1700" dirty="0">
                <a:solidFill>
                  <a:srgbClr val="FFFFFF"/>
                </a:solidFill>
                <a:latin typeface="Lato"/>
                <a:ea typeface="Lato"/>
                <a:cs typeface="Lato"/>
                <a:sym typeface="Lato"/>
              </a:rPr>
              <a:t>, which is an incredibly powerful and useful asset to have when working with APIs.</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r>
              <a:rPr lang="en-US" sz="1700" dirty="0">
                <a:solidFill>
                  <a:srgbClr val="FFFFFF"/>
                </a:solidFill>
                <a:latin typeface="Lato"/>
                <a:ea typeface="Lato"/>
                <a:cs typeface="Lato"/>
                <a:sym typeface="Lato"/>
              </a:rPr>
              <a:t>There are additional things we would have included, such as more measurements for the cities, better map integration, and overall improved usability. Due to time constraints, </a:t>
            </a:r>
            <a:r>
              <a:rPr lang="en-US" sz="1700">
                <a:solidFill>
                  <a:srgbClr val="FFFFFF"/>
                </a:solidFill>
                <a:latin typeface="Lato"/>
                <a:ea typeface="Lato"/>
                <a:cs typeface="Lato"/>
                <a:sym typeface="Lato"/>
              </a:rPr>
              <a:t>we did what </a:t>
            </a:r>
            <a:r>
              <a:rPr lang="en-US" sz="1700" dirty="0">
                <a:solidFill>
                  <a:srgbClr val="FFFFFF"/>
                </a:solidFill>
                <a:latin typeface="Lato"/>
                <a:ea typeface="Lato"/>
                <a:cs typeface="Lato"/>
                <a:sym typeface="Lato"/>
              </a:rPr>
              <a:t>was most important.</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ctr" rtl="0">
              <a:spcBef>
                <a:spcPts val="0"/>
              </a:spcBef>
              <a:spcAft>
                <a:spcPts val="0"/>
              </a:spcAft>
              <a:buNone/>
            </a:pPr>
            <a:r>
              <a:rPr lang="en-US" sz="1700" dirty="0">
                <a:solidFill>
                  <a:srgbClr val="FFFFFF"/>
                </a:solidFill>
                <a:latin typeface="Lato"/>
                <a:ea typeface="Lato"/>
                <a:cs typeface="Lato"/>
                <a:sym typeface="Lato"/>
              </a:rPr>
              <a:t>Thank you!</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endParaRPr lang="en-US" sz="1700" dirty="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idx="4294967295"/>
          </p:nvPr>
        </p:nvSpPr>
        <p:spPr>
          <a:xfrm>
            <a:off x="535775" y="287575"/>
            <a:ext cx="8283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FFFFFF"/>
                </a:solidFill>
              </a:rPr>
              <a:t>Why Are We Looking At “Which U.S. City is the Best to Live in”?</a:t>
            </a:r>
            <a:endParaRPr sz="2400">
              <a:solidFill>
                <a:srgbClr val="FFFFFF"/>
              </a:solidFill>
            </a:endParaRPr>
          </a:p>
        </p:txBody>
      </p:sp>
      <p:sp>
        <p:nvSpPr>
          <p:cNvPr id="85" name="Google Shape;85;p15"/>
          <p:cNvSpPr txBox="1">
            <a:spLocks noGrp="1"/>
          </p:cNvSpPr>
          <p:nvPr>
            <p:ph type="title" idx="4294967295"/>
          </p:nvPr>
        </p:nvSpPr>
        <p:spPr>
          <a:xfrm>
            <a:off x="535775" y="1480150"/>
            <a:ext cx="81984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People have different motivations for needing or wanting to move and they need an overall picture of the U.S.</a:t>
            </a:r>
            <a:endParaRPr sz="1700">
              <a:solidFill>
                <a:srgbClr val="FFFFFF"/>
              </a:solidFill>
              <a:latin typeface="Lato"/>
              <a:ea typeface="Lato"/>
              <a:cs typeface="Lato"/>
              <a:sym typeface="Lato"/>
            </a:endParaRPr>
          </a:p>
          <a:p>
            <a:pPr marL="0" lvl="0" indent="0" algn="l" rtl="0">
              <a:lnSpc>
                <a:spcPct val="115000"/>
              </a:lnSpc>
              <a:spcBef>
                <a:spcPts val="1600"/>
              </a:spcBef>
              <a:spcAft>
                <a:spcPts val="0"/>
              </a:spcAft>
              <a:buNone/>
            </a:pPr>
            <a:endParaRPr sz="1700">
              <a:solidFill>
                <a:srgbClr val="FFFFFF"/>
              </a:solidFill>
              <a:latin typeface="Lato"/>
              <a:ea typeface="Lato"/>
              <a:cs typeface="Lato"/>
              <a:sym typeface="Lato"/>
            </a:endParaRPr>
          </a:p>
          <a:p>
            <a:pPr marL="0" lvl="0" indent="0" algn="l" rtl="0">
              <a:lnSpc>
                <a:spcPct val="115000"/>
              </a:lnSpc>
              <a:spcBef>
                <a:spcPts val="1600"/>
              </a:spcBef>
              <a:spcAft>
                <a:spcPts val="1600"/>
              </a:spcAft>
              <a:buNone/>
            </a:pPr>
            <a:r>
              <a:rPr lang="en" sz="1700">
                <a:solidFill>
                  <a:srgbClr val="FFFFFF"/>
                </a:solidFill>
                <a:latin typeface="Lato"/>
                <a:ea typeface="Lato"/>
                <a:cs typeface="Lato"/>
                <a:sym typeface="Lato"/>
              </a:rPr>
              <a:t>To get all the information they need, they will have to look at many resources and documents. They need a one-stop tool and see all the information at a glance.</a:t>
            </a:r>
            <a:endParaRPr sz="17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idx="4294967295"/>
          </p:nvPr>
        </p:nvSpPr>
        <p:spPr>
          <a:xfrm>
            <a:off x="535775" y="287575"/>
            <a:ext cx="8283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FFFFFF"/>
                </a:solidFill>
              </a:rPr>
              <a:t>Who Would Need This Information?</a:t>
            </a:r>
            <a:endParaRPr sz="2400">
              <a:solidFill>
                <a:srgbClr val="FFFFFF"/>
              </a:solidFill>
            </a:endParaRPr>
          </a:p>
        </p:txBody>
      </p:sp>
      <p:sp>
        <p:nvSpPr>
          <p:cNvPr id="91" name="Google Shape;91;p16"/>
          <p:cNvSpPr txBox="1">
            <a:spLocks noGrp="1"/>
          </p:cNvSpPr>
          <p:nvPr>
            <p:ph type="title" idx="4294967295"/>
          </p:nvPr>
        </p:nvSpPr>
        <p:spPr>
          <a:xfrm>
            <a:off x="535775" y="1480150"/>
            <a:ext cx="81984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Married, No Kids</a:t>
            </a:r>
            <a:endParaRPr sz="1700">
              <a:solidFill>
                <a:srgbClr val="FFFFFF"/>
              </a:solidFill>
              <a:latin typeface="Lato"/>
              <a:ea typeface="Lato"/>
              <a:cs typeface="Lato"/>
              <a:sym typeface="Lato"/>
            </a:endParaRPr>
          </a:p>
          <a:p>
            <a:pPr marL="0" lvl="0" indent="0" algn="l" rtl="0">
              <a:lnSpc>
                <a:spcPct val="115000"/>
              </a:lnSpc>
              <a:spcBef>
                <a:spcPts val="1600"/>
              </a:spcBef>
              <a:spcAft>
                <a:spcPts val="0"/>
              </a:spcAft>
              <a:buClr>
                <a:schemeClr val="dk2"/>
              </a:buClr>
              <a:buSzPts val="1100"/>
              <a:buFont typeface="Arial"/>
              <a:buNone/>
            </a:pPr>
            <a:r>
              <a:rPr lang="en" sz="1700">
                <a:solidFill>
                  <a:srgbClr val="FFFFFF"/>
                </a:solidFill>
                <a:latin typeface="Lato"/>
                <a:ea typeface="Lato"/>
                <a:cs typeface="Lato"/>
                <a:sym typeface="Lato"/>
              </a:rPr>
              <a:t>International Students Who Just Graduated With Multiple Job Offers</a:t>
            </a:r>
            <a:endParaRPr sz="1700">
              <a:solidFill>
                <a:srgbClr val="FFFFFF"/>
              </a:solidFill>
              <a:latin typeface="Lato"/>
              <a:ea typeface="Lato"/>
              <a:cs typeface="Lato"/>
              <a:sym typeface="Lato"/>
            </a:endParaRPr>
          </a:p>
          <a:p>
            <a:pPr marL="0" lvl="0" indent="0" algn="l" rtl="0">
              <a:lnSpc>
                <a:spcPct val="115000"/>
              </a:lnSpc>
              <a:spcBef>
                <a:spcPts val="1600"/>
              </a:spcBef>
              <a:spcAft>
                <a:spcPts val="0"/>
              </a:spcAft>
              <a:buClr>
                <a:schemeClr val="dk2"/>
              </a:buClr>
              <a:buSzPts val="1100"/>
              <a:buFont typeface="Arial"/>
              <a:buNone/>
            </a:pPr>
            <a:r>
              <a:rPr lang="en" sz="1700">
                <a:solidFill>
                  <a:srgbClr val="FFFFFF"/>
                </a:solidFill>
                <a:latin typeface="Lato"/>
                <a:ea typeface="Lato"/>
                <a:cs typeface="Lato"/>
                <a:sym typeface="Lato"/>
              </a:rPr>
              <a:t>People with Fixed Incomes</a:t>
            </a:r>
            <a:endParaRPr sz="1700">
              <a:solidFill>
                <a:srgbClr val="FFFFFF"/>
              </a:solidFill>
              <a:latin typeface="Lato"/>
              <a:ea typeface="Lato"/>
              <a:cs typeface="Lato"/>
              <a:sym typeface="Lato"/>
            </a:endParaRPr>
          </a:p>
          <a:p>
            <a:pPr marL="0" lvl="0" indent="0" algn="l" rtl="0">
              <a:lnSpc>
                <a:spcPct val="115000"/>
              </a:lnSpc>
              <a:spcBef>
                <a:spcPts val="1600"/>
              </a:spcBef>
              <a:spcAft>
                <a:spcPts val="1600"/>
              </a:spcAft>
              <a:buNone/>
            </a:pPr>
            <a:r>
              <a:rPr lang="en" sz="1700">
                <a:solidFill>
                  <a:srgbClr val="FFFFFF"/>
                </a:solidFill>
                <a:latin typeface="Lato"/>
                <a:ea typeface="Lato"/>
                <a:cs typeface="Lato"/>
                <a:sym typeface="Lato"/>
              </a:rPr>
              <a:t>Single person - someone who is always on the move</a:t>
            </a:r>
            <a:endParaRPr sz="1700">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p:nvPr/>
        </p:nvSpPr>
        <p:spPr>
          <a:xfrm>
            <a:off x="412450" y="388200"/>
            <a:ext cx="7666800" cy="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What is “Best”?</a:t>
            </a:r>
            <a:endParaRPr sz="3600" b="1">
              <a:solidFill>
                <a:srgbClr val="FFFFFF"/>
              </a:solidFill>
              <a:latin typeface="Raleway"/>
              <a:ea typeface="Raleway"/>
              <a:cs typeface="Raleway"/>
              <a:sym typeface="Raleway"/>
            </a:endParaRPr>
          </a:p>
        </p:txBody>
      </p:sp>
      <p:sp>
        <p:nvSpPr>
          <p:cNvPr id="97" name="Google Shape;97;p17"/>
          <p:cNvSpPr txBox="1"/>
          <p:nvPr/>
        </p:nvSpPr>
        <p:spPr>
          <a:xfrm>
            <a:off x="429300" y="1625550"/>
            <a:ext cx="8285400" cy="3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FFFFFF"/>
                </a:solidFill>
                <a:latin typeface="Lato"/>
                <a:ea typeface="Lato"/>
                <a:cs typeface="Lato"/>
                <a:sym typeface="Lato"/>
              </a:rPr>
              <a:t>"Best" is a subjective term as well as a subjective measurement. </a:t>
            </a:r>
            <a:br>
              <a:rPr lang="en" sz="1700" b="1">
                <a:solidFill>
                  <a:srgbClr val="FFFFFF"/>
                </a:solidFill>
                <a:latin typeface="Lato"/>
                <a:ea typeface="Lato"/>
                <a:cs typeface="Lato"/>
                <a:sym typeface="Lato"/>
              </a:rPr>
            </a:b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Each individual has a unique set of standards of what makes anything the best. </a:t>
            </a:r>
            <a:br>
              <a:rPr lang="en" sz="1700" b="1">
                <a:solidFill>
                  <a:srgbClr val="FFFFFF"/>
                </a:solidFill>
                <a:latin typeface="Lato"/>
                <a:ea typeface="Lato"/>
                <a:cs typeface="Lato"/>
                <a:sym typeface="Lato"/>
              </a:rPr>
            </a:b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Searching for the "best city to live in" is no exception. </a:t>
            </a:r>
            <a:br>
              <a:rPr lang="en" sz="1700" b="1">
                <a:solidFill>
                  <a:srgbClr val="FFFFFF"/>
                </a:solidFill>
                <a:latin typeface="Lato"/>
                <a:ea typeface="Lato"/>
                <a:cs typeface="Lato"/>
                <a:sym typeface="Lato"/>
              </a:rPr>
            </a:b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An individual's paradigm of what makes a city "the best to live in" can include everything from crime to pollution to cost-of-living.</a:t>
            </a:r>
            <a:endParaRPr sz="1700" b="1">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p:nvPr/>
        </p:nvSpPr>
        <p:spPr>
          <a:xfrm>
            <a:off x="412450" y="388200"/>
            <a:ext cx="7666800" cy="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How Did Homies Choose Which Cities to Include?</a:t>
            </a:r>
            <a:endParaRPr sz="3600" b="1">
              <a:solidFill>
                <a:srgbClr val="FFFFFF"/>
              </a:solidFill>
              <a:latin typeface="Raleway"/>
              <a:ea typeface="Raleway"/>
              <a:cs typeface="Raleway"/>
              <a:sym typeface="Raleway"/>
            </a:endParaRPr>
          </a:p>
        </p:txBody>
      </p:sp>
      <p:sp>
        <p:nvSpPr>
          <p:cNvPr id="103" name="Google Shape;103;p18"/>
          <p:cNvSpPr txBox="1"/>
          <p:nvPr/>
        </p:nvSpPr>
        <p:spPr>
          <a:xfrm>
            <a:off x="429300" y="1625550"/>
            <a:ext cx="8285400" cy="3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FFFFFF"/>
                </a:solidFill>
                <a:latin typeface="Lato"/>
                <a:ea typeface="Lato"/>
                <a:cs typeface="Lato"/>
                <a:sym typeface="Lato"/>
              </a:rPr>
              <a:t>Common Cities in U.S.</a:t>
            </a: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Across different states/regions</a:t>
            </a: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Represents different quality of life</a:t>
            </a:r>
            <a:endParaRPr sz="1700" b="1">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03300" y="108300"/>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Which Metrics Did Homies Use?</a:t>
            </a:r>
            <a:endParaRPr sz="3600">
              <a:solidFill>
                <a:srgbClr val="FFFFFF"/>
              </a:solidFill>
            </a:endParaRPr>
          </a:p>
        </p:txBody>
      </p:sp>
      <p:sp>
        <p:nvSpPr>
          <p:cNvPr id="109" name="Google Shape;109;p19"/>
          <p:cNvSpPr txBox="1"/>
          <p:nvPr/>
        </p:nvSpPr>
        <p:spPr>
          <a:xfrm>
            <a:off x="303300" y="800650"/>
            <a:ext cx="8520600" cy="3918300"/>
          </a:xfrm>
          <a:prstGeom prst="rect">
            <a:avLst/>
          </a:prstGeom>
          <a:noFill/>
          <a:ln>
            <a:noFill/>
          </a:ln>
        </p:spPr>
        <p:txBody>
          <a:bodyPr spcFirstLastPara="1" wrap="square" lIns="91425" tIns="91425" rIns="91425" bIns="91425" anchor="t" anchorCtr="0">
            <a:noAutofit/>
          </a:bodyPr>
          <a:lstStyle/>
          <a:p>
            <a:pPr algn="ctr"/>
            <a:endParaRPr lang="en-US" sz="2000" dirty="0">
              <a:solidFill>
                <a:srgbClr val="FFFFFF"/>
              </a:solidFill>
              <a:latin typeface="Lato"/>
              <a:ea typeface="Lato"/>
              <a:cs typeface="Lato"/>
              <a:sym typeface="Lato"/>
            </a:endParaRPr>
          </a:p>
          <a:p>
            <a:pPr lvl="0"/>
            <a:r>
              <a:rPr lang="en-US" sz="1600" dirty="0" err="1">
                <a:solidFill>
                  <a:srgbClr val="FFFFFF"/>
                </a:solidFill>
                <a:latin typeface="Lato"/>
                <a:ea typeface="Lato"/>
                <a:cs typeface="Lato"/>
                <a:sym typeface="Lato"/>
              </a:rPr>
              <a:t>Numbeo</a:t>
            </a:r>
            <a:r>
              <a:rPr lang="en-US" sz="1600" dirty="0">
                <a:solidFill>
                  <a:srgbClr val="FFFFFF"/>
                </a:solidFill>
                <a:latin typeface="Lato"/>
                <a:ea typeface="Lato"/>
                <a:cs typeface="Lato"/>
                <a:sym typeface="Lato"/>
              </a:rPr>
              <a:t> surveys the following list of parameters for the list of cities:</a:t>
            </a:r>
          </a:p>
          <a:p>
            <a:r>
              <a:rPr lang="en-US" sz="1600" dirty="0">
                <a:solidFill>
                  <a:srgbClr val="FFFFFF"/>
                </a:solidFill>
                <a:latin typeface="Lato"/>
                <a:ea typeface="Lato"/>
                <a:cs typeface="Lato"/>
                <a:sym typeface="Lato"/>
              </a:rPr>
              <a:t>Crime – worried about having car or items from car stolen</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Safety – feel of safety of walking during daylight and night</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Quality of Life – quantitative calculation of the following: cost of living, purchasing power, pollution, crime rates, climate, health system quality and traffic commute times</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Purchasing Power – calculates various property values using aggregate data</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Healthcare – health system quality</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Cost of Living – analysis of property values and property investment opportunities per city</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Traffic Commute Time - Cities in which people spend much time in traffic </a:t>
            </a:r>
            <a:r>
              <a:rPr lang="en-US" sz="1600" dirty="0" err="1">
                <a:solidFill>
                  <a:srgbClr val="FFFFFF"/>
                </a:solidFill>
                <a:latin typeface="Lato"/>
                <a:ea typeface="Lato"/>
                <a:cs typeface="Lato"/>
                <a:sym typeface="Lato"/>
              </a:rPr>
              <a:t>Numbeo</a:t>
            </a:r>
            <a:r>
              <a:rPr lang="en-US" sz="1600" dirty="0">
                <a:solidFill>
                  <a:srgbClr val="FFFFFF"/>
                </a:solidFill>
                <a:latin typeface="Lato"/>
                <a:ea typeface="Lato"/>
                <a:cs typeface="Lato"/>
                <a:sym typeface="Lato"/>
              </a:rPr>
              <a:t> considers congested and it influences overall quality of life in that city.</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Pollution – including air, water, </a:t>
            </a:r>
            <a:r>
              <a:rPr lang="en-US" sz="1600" dirty="0" err="1">
                <a:solidFill>
                  <a:srgbClr val="FFFFFF"/>
                </a:solidFill>
                <a:latin typeface="Lato"/>
                <a:ea typeface="Lato"/>
                <a:cs typeface="Lato"/>
                <a:sym typeface="Lato"/>
              </a:rPr>
              <a:t>etc</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Price to Income Ratio – price of housing to household income ratio</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Affordability – affordability of housing</a:t>
            </a:r>
          </a:p>
          <a:p>
            <a:r>
              <a:rPr lang="en-US" sz="1600" dirty="0">
                <a:solidFill>
                  <a:srgbClr val="FFFFFF"/>
                </a:solidFill>
                <a:latin typeface="Lato"/>
                <a:ea typeface="Lato"/>
                <a:cs typeface="Lato"/>
                <a:sym typeface="Lato"/>
              </a:rPr>
              <a:t>Temperature – real time temperature of the cities.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What Sources Did Homies Use?</a:t>
            </a:r>
            <a:endParaRPr sz="3600">
              <a:solidFill>
                <a:srgbClr val="FFFFFF"/>
              </a:solidFill>
            </a:endParaRPr>
          </a:p>
        </p:txBody>
      </p:sp>
      <p:sp>
        <p:nvSpPr>
          <p:cNvPr id="115" name="Google Shape;115;p20"/>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lvl="0"/>
            <a:r>
              <a:rPr lang="en" sz="1700" dirty="0">
                <a:solidFill>
                  <a:srgbClr val="FFFFFF"/>
                </a:solidFill>
                <a:latin typeface="Lato"/>
                <a:ea typeface="Lato"/>
                <a:cs typeface="Lato"/>
                <a:sym typeface="Lato"/>
              </a:rPr>
              <a:t>US Census Bureau</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FBI</a:t>
            </a:r>
            <a:br>
              <a:rPr lang="en" sz="1700" dirty="0">
                <a:solidFill>
                  <a:srgbClr val="FFFFFF"/>
                </a:solidFill>
                <a:latin typeface="Lato"/>
                <a:ea typeface="Lato"/>
                <a:cs typeface="Lato"/>
                <a:sym typeface="Lato"/>
              </a:rPr>
            </a:br>
            <a:r>
              <a:rPr lang="en" sz="1700" dirty="0" err="1">
                <a:solidFill>
                  <a:srgbClr val="FFFFFF"/>
                </a:solidFill>
                <a:latin typeface="Lato"/>
                <a:ea typeface="Lato"/>
                <a:cs typeface="Lato"/>
                <a:sym typeface="Lato"/>
              </a:rPr>
              <a:t>Numbeo</a:t>
            </a:r>
            <a:r>
              <a:rPr lang="en" sz="1700" dirty="0">
                <a:solidFill>
                  <a:srgbClr val="FFFFFF"/>
                </a:solidFill>
                <a:latin typeface="Lato"/>
                <a:ea typeface="Lato"/>
                <a:cs typeface="Lato"/>
                <a:sym typeface="Lato"/>
              </a:rPr>
              <a:t> - </a:t>
            </a:r>
            <a:r>
              <a:rPr lang="en-US" sz="1700" dirty="0">
                <a:solidFill>
                  <a:srgbClr val="FFFFFF"/>
                </a:solidFill>
                <a:latin typeface="Lato"/>
                <a:ea typeface="Lato"/>
                <a:cs typeface="Lato"/>
                <a:sym typeface="Lato"/>
              </a:rPr>
              <a:t>is the world’s largest database about worldwide housing (real estate) prices and its indicators.  </a:t>
            </a:r>
            <a:r>
              <a:rPr lang="en-US" sz="1700" dirty="0" err="1">
                <a:solidFill>
                  <a:srgbClr val="FFFFFF"/>
                </a:solidFill>
                <a:latin typeface="Lato"/>
                <a:ea typeface="Lato"/>
                <a:cs typeface="Lato"/>
                <a:sym typeface="Lato"/>
              </a:rPr>
              <a:t>Numbeo</a:t>
            </a:r>
            <a:r>
              <a:rPr lang="en-US" sz="1700" dirty="0">
                <a:solidFill>
                  <a:srgbClr val="FFFFFF"/>
                </a:solidFill>
                <a:latin typeface="Lato"/>
                <a:ea typeface="Lato"/>
                <a:cs typeface="Lato"/>
                <a:sym typeface="Lato"/>
              </a:rPr>
              <a:t> utilizes surveys to determine the overall ratings per cities.</a:t>
            </a:r>
            <a:endParaRPr lang="en" sz="1700" dirty="0">
              <a:solidFill>
                <a:srgbClr val="FFFFFF"/>
              </a:solidFill>
              <a:latin typeface="Lato"/>
              <a:ea typeface="Lato"/>
              <a:cs typeface="Lato"/>
              <a:sym typeface="Lato"/>
            </a:endParaRPr>
          </a:p>
          <a:p>
            <a:pPr marL="0" lvl="0" indent="0" algn="l" rtl="0">
              <a:spcBef>
                <a:spcPts val="0"/>
              </a:spcBef>
              <a:spcAft>
                <a:spcPts val="0"/>
              </a:spcAft>
              <a:buNone/>
            </a:pPr>
            <a:r>
              <a:rPr lang="en" sz="1700" dirty="0">
                <a:solidFill>
                  <a:srgbClr val="FFFFFF"/>
                </a:solidFill>
                <a:latin typeface="Lato"/>
                <a:ea typeface="Lato"/>
                <a:cs typeface="Lato"/>
                <a:sym typeface="Lato"/>
              </a:rPr>
              <a:t>OpenWeatherAPI</a:t>
            </a:r>
            <a:endParaRPr sz="1700" dirty="0">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Data Munging</a:t>
            </a:r>
            <a:endParaRPr sz="3600" dirty="0">
              <a:solidFill>
                <a:srgbClr val="FFFFFF"/>
              </a:solidFill>
            </a:endParaRPr>
          </a:p>
        </p:txBody>
      </p:sp>
      <p:sp>
        <p:nvSpPr>
          <p:cNvPr id="115" name="Google Shape;115;p20"/>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lvl="0"/>
            <a:r>
              <a:rPr lang="en-US" sz="1700" dirty="0">
                <a:solidFill>
                  <a:srgbClr val="FFFFFF"/>
                </a:solidFill>
                <a:latin typeface="Lato"/>
                <a:ea typeface="Lato"/>
                <a:cs typeface="Lato"/>
                <a:sym typeface="Lato"/>
              </a:rPr>
              <a:t>Once we had the data from </a:t>
            </a:r>
            <a:r>
              <a:rPr lang="en-US" sz="1700" dirty="0" err="1">
                <a:solidFill>
                  <a:srgbClr val="FFFFFF"/>
                </a:solidFill>
                <a:latin typeface="Lato"/>
                <a:ea typeface="Lato"/>
                <a:cs typeface="Lato"/>
                <a:sym typeface="Lato"/>
              </a:rPr>
              <a:t>Numbeo</a:t>
            </a:r>
            <a:r>
              <a:rPr lang="en-US" sz="1700" dirty="0">
                <a:solidFill>
                  <a:srgbClr val="FFFFFF"/>
                </a:solidFill>
                <a:latin typeface="Lato"/>
                <a:ea typeface="Lato"/>
                <a:cs typeface="Lato"/>
                <a:sym typeface="Lato"/>
              </a:rPr>
              <a:t> we had to insert it into an SQL Database. We removed the data that we didn’t need and merged it into one table. From there we transformed it into SQLite so that it could be more easily read by JavaScript.</a:t>
            </a:r>
            <a:endParaRPr lang="en" sz="1700" dirty="0">
              <a:solidFill>
                <a:srgbClr val="FFFFFF"/>
              </a:solidFill>
              <a:latin typeface="Lato"/>
              <a:ea typeface="Lato"/>
              <a:cs typeface="Lato"/>
              <a:sym typeface="Lato"/>
            </a:endParaRPr>
          </a:p>
        </p:txBody>
      </p:sp>
    </p:spTree>
    <p:extLst>
      <p:ext uri="{BB962C8B-B14F-4D97-AF65-F5344CB8AC3E}">
        <p14:creationId xmlns:p14="http://schemas.microsoft.com/office/powerpoint/2010/main" val="1912523930"/>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909</Words>
  <Application>Microsoft Office PowerPoint</Application>
  <PresentationFormat>On-screen Show (16:9)</PresentationFormat>
  <Paragraphs>90</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Raleway</vt:lpstr>
      <vt:lpstr>Lato</vt:lpstr>
      <vt:lpstr>Arial</vt:lpstr>
      <vt:lpstr>Swiss</vt:lpstr>
      <vt:lpstr>Homies City Collection Statistical Data on the Most Common Cities in the United States of America</vt:lpstr>
      <vt:lpstr>PowerPoint Presentation</vt:lpstr>
      <vt:lpstr>Why Are We Looking At “Which U.S. City is the Best to Live in”?</vt:lpstr>
      <vt:lpstr>Who Would Need This Information?</vt:lpstr>
      <vt:lpstr>PowerPoint Presentation</vt:lpstr>
      <vt:lpstr>PowerPoint Presentation</vt:lpstr>
      <vt:lpstr>Which Metrics Did Homies Use?</vt:lpstr>
      <vt:lpstr>What Sources Did Homies Use?</vt:lpstr>
      <vt:lpstr>Data Munging</vt:lpstr>
      <vt:lpstr>What is in the HTML?</vt:lpstr>
      <vt:lpstr>What is in the Web Design and UX?</vt:lpstr>
      <vt:lpstr>JavaScript</vt:lpstr>
      <vt:lpstr>JavaScript 2</vt:lpstr>
      <vt:lpstr>JavaScript 3</vt:lpstr>
      <vt:lpstr>JSON, SQL Lite, &amp; Python App</vt:lpstr>
      <vt:lpstr>Heroku</vt:lpstr>
      <vt:lpstr>Libraries (Python)</vt:lpstr>
      <vt:lpstr>Libraries (JavaScript)</vt:lpstr>
      <vt:lpstr>Summary of Work</vt:lpstr>
      <vt:lpstr>Post-Mortem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Homies City Collection Statistical Data on the Most Common Cities in the United States of America</dc:title>
  <cp:lastModifiedBy>Colin</cp:lastModifiedBy>
  <cp:revision>4</cp:revision>
  <dcterms:modified xsi:type="dcterms:W3CDTF">2020-07-21T00:26:26Z</dcterms:modified>
</cp:coreProperties>
</file>