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Source Code Pro"/>
      <p:regular r:id="rId37"/>
      <p:bold r:id="rId38"/>
      <p:italic r:id="rId39"/>
      <p:boldItalic r:id="rId40"/>
    </p:embeddedFon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5.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7.xml"/><Relationship Id="rId44" Type="http://schemas.openxmlformats.org/officeDocument/2006/relationships/font" Target="fonts/CenturyGothic-boldItalic.fntdata"/><Relationship Id="rId21" Type="http://schemas.openxmlformats.org/officeDocument/2006/relationships/slide" Target="slides/slide16.xml"/><Relationship Id="rId43" Type="http://schemas.openxmlformats.org/officeDocument/2006/relationships/font" Target="fonts/CenturyGothic-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CodePr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SourceCodePro-italic.fntdata"/><Relationship Id="rId16" Type="http://schemas.openxmlformats.org/officeDocument/2006/relationships/slide" Target="slides/slide11.xml"/><Relationship Id="rId38" Type="http://schemas.openxmlformats.org/officeDocument/2006/relationships/font" Target="fonts/SourceCode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53c3faf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53c3faf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420b06f1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420b06f1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420b06f1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420b06f1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43dc16b06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43dc16b06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420b06f1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420b06f1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43dc16b0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43dc16b0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43dc16b0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43dc16b0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43dc16b0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43dc16b0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43dc16b0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43dc16b06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420b06f1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420b06f1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20b06f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20b06f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420b06f1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420b06f1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420b06f1e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420b06f1e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420b06f1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420b06f1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420b06f1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420b06f1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420b06f1e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420b06f1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420b06f1e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420b06f1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420b06f1e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420b06f1e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420b06f1e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420b06f1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420b06f1e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420b06f1e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420b06f1e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420b06f1e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420b06f1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420b06f1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420b06f1e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420b06f1e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420b06f1e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420b06f1e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420b06f1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20b06f1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420b06f1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420b06f1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420b06f1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20b06f1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420b06f1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420b06f1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53c3faf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3c3faf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53c3faf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53c3faf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b="1" i="1" lang="en">
                <a:solidFill>
                  <a:srgbClr val="000000"/>
                </a:solidFill>
                <a:highlight>
                  <a:srgbClr val="FFF2CC"/>
                </a:highlight>
                <a:latin typeface="Century Gothic"/>
                <a:ea typeface="Century Gothic"/>
                <a:cs typeface="Century Gothic"/>
                <a:sym typeface="Century Gothic"/>
              </a:rPr>
              <a:t>United States VS Canada</a:t>
            </a:r>
            <a:endParaRPr b="1" i="1">
              <a:solidFill>
                <a:srgbClr val="000000"/>
              </a:solidFill>
              <a:highlight>
                <a:srgbClr val="FFF2CC"/>
              </a:highlight>
              <a:latin typeface="Century Gothic"/>
              <a:ea typeface="Century Gothic"/>
              <a:cs typeface="Century Gothic"/>
              <a:sym typeface="Century Gothic"/>
            </a:endParaRPr>
          </a:p>
        </p:txBody>
      </p:sp>
      <p:sp>
        <p:nvSpPr>
          <p:cNvPr id="55" name="Google Shape;55;p13"/>
          <p:cNvSpPr txBox="1"/>
          <p:nvPr>
            <p:ph idx="1" type="subTitle"/>
          </p:nvPr>
        </p:nvSpPr>
        <p:spPr>
          <a:xfrm>
            <a:off x="311700" y="4203325"/>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434343"/>
                </a:solidFill>
                <a:highlight>
                  <a:srgbClr val="FFF2CC"/>
                </a:highlight>
                <a:latin typeface="Century Gothic"/>
                <a:ea typeface="Century Gothic"/>
                <a:cs typeface="Century Gothic"/>
                <a:sym typeface="Century Gothic"/>
              </a:rPr>
              <a:t>Who has the better Healthcare System?</a:t>
            </a:r>
            <a:endParaRPr i="1">
              <a:solidFill>
                <a:srgbClr val="434343"/>
              </a:solidFill>
              <a:highlight>
                <a:srgbClr val="FFF2CC"/>
              </a:highlight>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Century Gothic"/>
                <a:ea typeface="Century Gothic"/>
                <a:cs typeface="Century Gothic"/>
                <a:sym typeface="Century Gothic"/>
              </a:rPr>
              <a:t>Overall Scores: Canada vs United States</a:t>
            </a:r>
            <a:endParaRPr b="1" i="1">
              <a:latin typeface="Century Gothic"/>
              <a:ea typeface="Century Gothic"/>
              <a:cs typeface="Century Gothic"/>
              <a:sym typeface="Century Gothic"/>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After the data was parsed and the python code was executed the winner was determined to be none other than </a:t>
            </a:r>
            <a:r>
              <a:rPr b="1" i="1" lang="en">
                <a:solidFill>
                  <a:srgbClr val="000000"/>
                </a:solidFill>
              </a:rPr>
              <a:t>Canada</a:t>
            </a:r>
            <a:r>
              <a:rPr lang="en">
                <a:solidFill>
                  <a:srgbClr val="000000"/>
                </a:solidFill>
              </a:rPr>
              <a:t>!</a:t>
            </a:r>
            <a:endParaRPr>
              <a:solidFill>
                <a:srgbClr val="000000"/>
              </a:solidFill>
            </a:endParaRPr>
          </a:p>
        </p:txBody>
      </p:sp>
      <p:pic>
        <p:nvPicPr>
          <p:cNvPr id="119" name="Google Shape;119;p22"/>
          <p:cNvPicPr preferRelativeResize="0"/>
          <p:nvPr/>
        </p:nvPicPr>
        <p:blipFill>
          <a:blip r:embed="rId3">
            <a:alphaModFix/>
          </a:blip>
          <a:stretch>
            <a:fillRect/>
          </a:stretch>
        </p:blipFill>
        <p:spPr>
          <a:xfrm>
            <a:off x="311700" y="2654550"/>
            <a:ext cx="1724025" cy="619125"/>
          </a:xfrm>
          <a:prstGeom prst="rect">
            <a:avLst/>
          </a:prstGeom>
          <a:noFill/>
          <a:ln>
            <a:noFill/>
          </a:ln>
        </p:spPr>
      </p:pic>
      <p:pic>
        <p:nvPicPr>
          <p:cNvPr id="120" name="Google Shape;120;p22"/>
          <p:cNvPicPr preferRelativeResize="0"/>
          <p:nvPr/>
        </p:nvPicPr>
        <p:blipFill>
          <a:blip r:embed="rId4">
            <a:alphaModFix/>
          </a:blip>
          <a:stretch>
            <a:fillRect/>
          </a:stretch>
        </p:blipFill>
        <p:spPr>
          <a:xfrm>
            <a:off x="2035725" y="3524225"/>
            <a:ext cx="1771650" cy="628650"/>
          </a:xfrm>
          <a:prstGeom prst="rect">
            <a:avLst/>
          </a:prstGeom>
          <a:noFill/>
          <a:ln>
            <a:noFill/>
          </a:ln>
        </p:spPr>
      </p:pic>
      <p:pic>
        <p:nvPicPr>
          <p:cNvPr id="121" name="Google Shape;121;p22"/>
          <p:cNvPicPr preferRelativeResize="0"/>
          <p:nvPr/>
        </p:nvPicPr>
        <p:blipFill>
          <a:blip r:embed="rId5">
            <a:alphaModFix/>
          </a:blip>
          <a:stretch>
            <a:fillRect/>
          </a:stretch>
        </p:blipFill>
        <p:spPr>
          <a:xfrm>
            <a:off x="4637300" y="2654542"/>
            <a:ext cx="1724025" cy="647958"/>
          </a:xfrm>
          <a:prstGeom prst="rect">
            <a:avLst/>
          </a:prstGeom>
          <a:noFill/>
          <a:ln>
            <a:noFill/>
          </a:ln>
        </p:spPr>
      </p:pic>
      <p:pic>
        <p:nvPicPr>
          <p:cNvPr id="122" name="Google Shape;122;p22"/>
          <p:cNvPicPr preferRelativeResize="0"/>
          <p:nvPr/>
        </p:nvPicPr>
        <p:blipFill>
          <a:blip r:embed="rId6">
            <a:alphaModFix/>
          </a:blip>
          <a:stretch>
            <a:fillRect/>
          </a:stretch>
        </p:blipFill>
        <p:spPr>
          <a:xfrm>
            <a:off x="6361325" y="3514550"/>
            <a:ext cx="1899978" cy="647975"/>
          </a:xfrm>
          <a:prstGeom prst="rect">
            <a:avLst/>
          </a:prstGeom>
          <a:noFill/>
          <a:ln>
            <a:noFill/>
          </a:ln>
        </p:spPr>
      </p:pic>
      <p:sp>
        <p:nvSpPr>
          <p:cNvPr id="123" name="Google Shape;123;p22"/>
          <p:cNvSpPr txBox="1"/>
          <p:nvPr/>
        </p:nvSpPr>
        <p:spPr>
          <a:xfrm>
            <a:off x="378113" y="2081850"/>
            <a:ext cx="15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Healthcare Key Indicators:</a:t>
            </a:r>
            <a:endParaRPr>
              <a:latin typeface="Century Gothic"/>
              <a:ea typeface="Century Gothic"/>
              <a:cs typeface="Century Gothic"/>
              <a:sym typeface="Century Gothic"/>
            </a:endParaRPr>
          </a:p>
        </p:txBody>
      </p:sp>
      <p:sp>
        <p:nvSpPr>
          <p:cNvPr id="124" name="Google Shape;124;p22"/>
          <p:cNvSpPr txBox="1"/>
          <p:nvPr/>
        </p:nvSpPr>
        <p:spPr>
          <a:xfrm>
            <a:off x="2092650" y="3229050"/>
            <a:ext cx="16578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Health Status:</a:t>
            </a:r>
            <a:endParaRPr>
              <a:latin typeface="Century Gothic"/>
              <a:ea typeface="Century Gothic"/>
              <a:cs typeface="Century Gothic"/>
              <a:sym typeface="Century Gothic"/>
            </a:endParaRPr>
          </a:p>
        </p:txBody>
      </p:sp>
      <p:sp>
        <p:nvSpPr>
          <p:cNvPr id="125" name="Google Shape;125;p22"/>
          <p:cNvSpPr txBox="1"/>
          <p:nvPr/>
        </p:nvSpPr>
        <p:spPr>
          <a:xfrm>
            <a:off x="466250" y="4403425"/>
            <a:ext cx="2849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Final Canada score: 489</a:t>
            </a:r>
            <a:endParaRPr b="1" sz="1800"/>
          </a:p>
        </p:txBody>
      </p:sp>
      <p:sp>
        <p:nvSpPr>
          <p:cNvPr id="126" name="Google Shape;126;p22"/>
          <p:cNvSpPr txBox="1"/>
          <p:nvPr/>
        </p:nvSpPr>
        <p:spPr>
          <a:xfrm>
            <a:off x="4637288" y="2081850"/>
            <a:ext cx="159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Healthcare Key Indicators:</a:t>
            </a:r>
            <a:endParaRPr>
              <a:latin typeface="Century Gothic"/>
              <a:ea typeface="Century Gothic"/>
              <a:cs typeface="Century Gothic"/>
              <a:sym typeface="Century Gothic"/>
            </a:endParaRPr>
          </a:p>
        </p:txBody>
      </p:sp>
      <p:sp>
        <p:nvSpPr>
          <p:cNvPr id="127" name="Google Shape;127;p22"/>
          <p:cNvSpPr txBox="1"/>
          <p:nvPr/>
        </p:nvSpPr>
        <p:spPr>
          <a:xfrm>
            <a:off x="6361325" y="3192025"/>
            <a:ext cx="16578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Health Status:</a:t>
            </a:r>
            <a:endParaRPr>
              <a:latin typeface="Century Gothic"/>
              <a:ea typeface="Century Gothic"/>
              <a:cs typeface="Century Gothic"/>
              <a:sym typeface="Century Gothic"/>
            </a:endParaRPr>
          </a:p>
        </p:txBody>
      </p:sp>
      <p:sp>
        <p:nvSpPr>
          <p:cNvPr id="128" name="Google Shape;128;p22"/>
          <p:cNvSpPr txBox="1"/>
          <p:nvPr/>
        </p:nvSpPr>
        <p:spPr>
          <a:xfrm>
            <a:off x="4637300" y="4434475"/>
            <a:ext cx="37254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Final United States score: 184</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0" y="-1"/>
            <a:ext cx="9144000" cy="5143500"/>
          </a:xfrm>
          <a:prstGeom prst="rect">
            <a:avLst/>
          </a:prstGeom>
          <a:noFill/>
          <a:ln>
            <a:noFill/>
          </a:ln>
        </p:spPr>
      </p:pic>
      <p:sp>
        <p:nvSpPr>
          <p:cNvPr id="134" name="Google Shape;134;p23"/>
          <p:cNvSpPr txBox="1"/>
          <p:nvPr>
            <p:ph type="title"/>
          </p:nvPr>
        </p:nvSpPr>
        <p:spPr>
          <a:xfrm>
            <a:off x="252175" y="2018250"/>
            <a:ext cx="8520600" cy="55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entury Gothic"/>
                <a:ea typeface="Century Gothic"/>
                <a:cs typeface="Century Gothic"/>
                <a:sym typeface="Century Gothic"/>
              </a:rPr>
              <a:t>The United States of America</a:t>
            </a:r>
            <a:endParaRPr b="1">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1095037" y="223725"/>
            <a:ext cx="6953924" cy="469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6225"/>
            <a:ext cx="85206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3100">
                <a:latin typeface="Source Code Pro"/>
                <a:ea typeface="Source Code Pro"/>
                <a:cs typeface="Source Code Pro"/>
                <a:sym typeface="Source Code Pro"/>
              </a:rPr>
              <a:t>Health Status</a:t>
            </a:r>
            <a:endParaRPr b="1" i="1" sz="3100">
              <a:latin typeface="Source Code Pro"/>
              <a:ea typeface="Source Code Pro"/>
              <a:cs typeface="Source Code Pro"/>
              <a:sym typeface="Source Code Pro"/>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Peter’s Slides</a:t>
            </a:r>
            <a:endParaRPr/>
          </a:p>
        </p:txBody>
      </p:sp>
      <p:pic>
        <p:nvPicPr>
          <p:cNvPr id="146" name="Google Shape;146;p25"/>
          <p:cNvPicPr preferRelativeResize="0"/>
          <p:nvPr/>
        </p:nvPicPr>
        <p:blipFill>
          <a:blip r:embed="rId3">
            <a:alphaModFix/>
          </a:blip>
          <a:stretch>
            <a:fillRect/>
          </a:stretch>
        </p:blipFill>
        <p:spPr>
          <a:xfrm>
            <a:off x="152663" y="521550"/>
            <a:ext cx="8838675" cy="4100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2" name="Google Shape;152;p26"/>
          <p:cNvSpPr txBox="1"/>
          <p:nvPr>
            <p:ph type="title"/>
          </p:nvPr>
        </p:nvSpPr>
        <p:spPr>
          <a:xfrm>
            <a:off x="311700" y="2100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entury Gothic"/>
                <a:ea typeface="Century Gothic"/>
                <a:cs typeface="Century Gothic"/>
                <a:sym typeface="Century Gothic"/>
              </a:rPr>
              <a:t>Canada</a:t>
            </a:r>
            <a:endParaRPr b="1">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1590675" y="441725"/>
            <a:ext cx="6095675" cy="405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1371600" y="533400"/>
            <a:ext cx="6562725" cy="407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66" name="Shape 166"/>
        <p:cNvGrpSpPr/>
        <p:nvPr/>
      </p:nvGrpSpPr>
      <p:grpSpPr>
        <a:xfrm>
          <a:off x="0" y="0"/>
          <a:ext cx="0" cy="0"/>
          <a:chOff x="0" y="0"/>
          <a:chExt cx="0" cy="0"/>
        </a:xfrm>
      </p:grpSpPr>
      <p:pic>
        <p:nvPicPr>
          <p:cNvPr id="167" name="Google Shape;167;p29"/>
          <p:cNvPicPr preferRelativeResize="0"/>
          <p:nvPr/>
        </p:nvPicPr>
        <p:blipFill>
          <a:blip r:embed="rId3">
            <a:alphaModFix/>
          </a:blip>
          <a:stretch>
            <a:fillRect/>
          </a:stretch>
        </p:blipFill>
        <p:spPr>
          <a:xfrm>
            <a:off x="281000" y="1357300"/>
            <a:ext cx="4114800" cy="2743200"/>
          </a:xfrm>
          <a:prstGeom prst="rect">
            <a:avLst/>
          </a:prstGeom>
          <a:noFill/>
          <a:ln>
            <a:noFill/>
          </a:ln>
        </p:spPr>
      </p:pic>
      <p:sp>
        <p:nvSpPr>
          <p:cNvPr id="168" name="Google Shape;168;p29"/>
          <p:cNvSpPr txBox="1"/>
          <p:nvPr/>
        </p:nvSpPr>
        <p:spPr>
          <a:xfrm>
            <a:off x="1782075" y="324600"/>
            <a:ext cx="6288600" cy="675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b="1" i="1" lang="en" sz="2400">
                <a:solidFill>
                  <a:schemeClr val="dk1"/>
                </a:solidFill>
                <a:latin typeface="Century Gothic"/>
                <a:ea typeface="Century Gothic"/>
                <a:cs typeface="Century Gothic"/>
                <a:sym typeface="Century Gothic"/>
              </a:rPr>
              <a:t>The total Revenue for each country’s Health System</a:t>
            </a:r>
            <a:endParaRPr b="1" i="1" sz="2400">
              <a:latin typeface="Century Gothic"/>
              <a:ea typeface="Century Gothic"/>
              <a:cs typeface="Century Gothic"/>
              <a:sym typeface="Century Gothic"/>
            </a:endParaRPr>
          </a:p>
        </p:txBody>
      </p:sp>
      <p:pic>
        <p:nvPicPr>
          <p:cNvPr id="169" name="Google Shape;169;p29"/>
          <p:cNvPicPr preferRelativeResize="0"/>
          <p:nvPr/>
        </p:nvPicPr>
        <p:blipFill>
          <a:blip r:embed="rId4">
            <a:alphaModFix/>
          </a:blip>
          <a:stretch>
            <a:fillRect/>
          </a:stretch>
        </p:blipFill>
        <p:spPr>
          <a:xfrm>
            <a:off x="4624400" y="1714425"/>
            <a:ext cx="4114800" cy="27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73" name="Shape 173"/>
        <p:cNvGrpSpPr/>
        <p:nvPr/>
      </p:nvGrpSpPr>
      <p:grpSpPr>
        <a:xfrm>
          <a:off x="0" y="0"/>
          <a:ext cx="0" cy="0"/>
          <a:chOff x="0" y="0"/>
          <a:chExt cx="0" cy="0"/>
        </a:xfrm>
      </p:grpSpPr>
      <p:pic>
        <p:nvPicPr>
          <p:cNvPr id="174" name="Google Shape;174;p30"/>
          <p:cNvPicPr preferRelativeResize="0"/>
          <p:nvPr/>
        </p:nvPicPr>
        <p:blipFill>
          <a:blip r:embed="rId3">
            <a:alphaModFix/>
          </a:blip>
          <a:stretch>
            <a:fillRect/>
          </a:stretch>
        </p:blipFill>
        <p:spPr>
          <a:xfrm>
            <a:off x="1660925" y="631038"/>
            <a:ext cx="5822150" cy="3881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78" name="Shape 178"/>
        <p:cNvGrpSpPr/>
        <p:nvPr/>
      </p:nvGrpSpPr>
      <p:grpSpPr>
        <a:xfrm>
          <a:off x="0" y="0"/>
          <a:ext cx="0" cy="0"/>
          <a:chOff x="0" y="0"/>
          <a:chExt cx="0" cy="0"/>
        </a:xfrm>
      </p:grpSpPr>
      <p:pic>
        <p:nvPicPr>
          <p:cNvPr id="179" name="Google Shape;179;p31"/>
          <p:cNvPicPr preferRelativeResize="0"/>
          <p:nvPr/>
        </p:nvPicPr>
        <p:blipFill>
          <a:blip r:embed="rId3">
            <a:alphaModFix/>
          </a:blip>
          <a:stretch>
            <a:fillRect/>
          </a:stretch>
        </p:blipFill>
        <p:spPr>
          <a:xfrm>
            <a:off x="716303" y="0"/>
            <a:ext cx="7711395" cy="5143500"/>
          </a:xfrm>
          <a:prstGeom prst="rect">
            <a:avLst/>
          </a:prstGeom>
          <a:noFill/>
          <a:ln>
            <a:noFill/>
          </a:ln>
        </p:spPr>
      </p:pic>
      <p:sp>
        <p:nvSpPr>
          <p:cNvPr id="180" name="Google Shape;180;p31"/>
          <p:cNvSpPr txBox="1"/>
          <p:nvPr>
            <p:ph type="title"/>
          </p:nvPr>
        </p:nvSpPr>
        <p:spPr>
          <a:xfrm>
            <a:off x="311700" y="4249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Century Gothic"/>
                <a:ea typeface="Century Gothic"/>
                <a:cs typeface="Century Gothic"/>
                <a:sym typeface="Century Gothic"/>
              </a:rPr>
              <a:t>Learning from one another</a:t>
            </a:r>
            <a:endParaRPr b="1" sz="400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Century Gothic"/>
                <a:ea typeface="Century Gothic"/>
                <a:cs typeface="Century Gothic"/>
                <a:sym typeface="Century Gothic"/>
              </a:rPr>
              <a:t>The goal:</a:t>
            </a:r>
            <a:endParaRPr b="1" sz="3600">
              <a:latin typeface="Century Gothic"/>
              <a:ea typeface="Century Gothic"/>
              <a:cs typeface="Century Gothic"/>
              <a:sym typeface="Century Gothic"/>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rgbClr val="000000"/>
              </a:buClr>
              <a:buSzPts val="2000"/>
              <a:buFont typeface="Century Gothic"/>
              <a:buChar char="●"/>
            </a:pPr>
            <a:r>
              <a:rPr b="1" lang="en" sz="2000">
                <a:solidFill>
                  <a:srgbClr val="000000"/>
                </a:solidFill>
                <a:latin typeface="Century Gothic"/>
                <a:ea typeface="Century Gothic"/>
                <a:cs typeface="Century Gothic"/>
                <a:sym typeface="Century Gothic"/>
              </a:rPr>
              <a:t>To identify which country has a better healthcare system overall</a:t>
            </a:r>
            <a:endParaRPr b="1" sz="2000">
              <a:solidFill>
                <a:srgbClr val="000000"/>
              </a:solidFill>
              <a:latin typeface="Century Gothic"/>
              <a:ea typeface="Century Gothic"/>
              <a:cs typeface="Century Gothic"/>
              <a:sym typeface="Century Gothic"/>
            </a:endParaRPr>
          </a:p>
          <a:p>
            <a:pPr indent="-355600" lvl="0" marL="457200" rtl="0" algn="l">
              <a:lnSpc>
                <a:spcPct val="200000"/>
              </a:lnSpc>
              <a:spcBef>
                <a:spcPts val="0"/>
              </a:spcBef>
              <a:spcAft>
                <a:spcPts val="0"/>
              </a:spcAft>
              <a:buClr>
                <a:srgbClr val="000000"/>
              </a:buClr>
              <a:buSzPts val="2000"/>
              <a:buFont typeface="Century Gothic"/>
              <a:buChar char="●"/>
            </a:pPr>
            <a:r>
              <a:rPr b="1" lang="en" sz="2000">
                <a:solidFill>
                  <a:srgbClr val="000000"/>
                </a:solidFill>
                <a:latin typeface="Century Gothic"/>
                <a:ea typeface="Century Gothic"/>
                <a:cs typeface="Century Gothic"/>
                <a:sym typeface="Century Gothic"/>
              </a:rPr>
              <a:t>To reveal in what cases The United States is superior</a:t>
            </a:r>
            <a:endParaRPr b="1" sz="2000">
              <a:solidFill>
                <a:srgbClr val="000000"/>
              </a:solidFill>
              <a:latin typeface="Century Gothic"/>
              <a:ea typeface="Century Gothic"/>
              <a:cs typeface="Century Gothic"/>
              <a:sym typeface="Century Gothic"/>
            </a:endParaRPr>
          </a:p>
          <a:p>
            <a:pPr indent="-355600" lvl="0" marL="457200" rtl="0" algn="l">
              <a:lnSpc>
                <a:spcPct val="200000"/>
              </a:lnSpc>
              <a:spcBef>
                <a:spcPts val="0"/>
              </a:spcBef>
              <a:spcAft>
                <a:spcPts val="0"/>
              </a:spcAft>
              <a:buClr>
                <a:srgbClr val="000000"/>
              </a:buClr>
              <a:buSzPts val="2000"/>
              <a:buFont typeface="Century Gothic"/>
              <a:buChar char="●"/>
            </a:pPr>
            <a:r>
              <a:rPr b="1" lang="en" sz="2000">
                <a:solidFill>
                  <a:srgbClr val="000000"/>
                </a:solidFill>
                <a:latin typeface="Century Gothic"/>
                <a:ea typeface="Century Gothic"/>
                <a:cs typeface="Century Gothic"/>
                <a:sym typeface="Century Gothic"/>
              </a:rPr>
              <a:t>To reveal in what cases Canada is superior</a:t>
            </a:r>
            <a:endParaRPr b="1" sz="2000">
              <a:solidFill>
                <a:srgbClr val="000000"/>
              </a:solidFill>
              <a:latin typeface="Century Gothic"/>
              <a:ea typeface="Century Gothic"/>
              <a:cs typeface="Century Gothic"/>
              <a:sym typeface="Century Gothic"/>
            </a:endParaRPr>
          </a:p>
          <a:p>
            <a:pPr indent="-355600" lvl="0" marL="457200" rtl="0" algn="l">
              <a:lnSpc>
                <a:spcPct val="100000"/>
              </a:lnSpc>
              <a:spcBef>
                <a:spcPts val="0"/>
              </a:spcBef>
              <a:spcAft>
                <a:spcPts val="0"/>
              </a:spcAft>
              <a:buClr>
                <a:srgbClr val="000000"/>
              </a:buClr>
              <a:buSzPts val="2000"/>
              <a:buFont typeface="Century Gothic"/>
              <a:buChar char="●"/>
            </a:pPr>
            <a:r>
              <a:rPr b="1" lang="en" sz="2000">
                <a:solidFill>
                  <a:srgbClr val="000000"/>
                </a:solidFill>
                <a:latin typeface="Century Gothic"/>
                <a:ea typeface="Century Gothic"/>
                <a:cs typeface="Century Gothic"/>
                <a:sym typeface="Century Gothic"/>
              </a:rPr>
              <a:t>Finally, to theorize how the losing country could implement the others best parts.</a:t>
            </a:r>
            <a:endParaRPr b="1" sz="2000">
              <a:solidFill>
                <a:srgbClr val="000000"/>
              </a:solidFill>
              <a:latin typeface="Century Gothic"/>
              <a:ea typeface="Century Gothic"/>
              <a:cs typeface="Century Gothic"/>
              <a:sym typeface="Century Gothic"/>
            </a:endParaRPr>
          </a:p>
          <a:p>
            <a:pPr indent="0" lvl="0" marL="0" rtl="0" algn="l">
              <a:spcBef>
                <a:spcPts val="1600"/>
              </a:spcBef>
              <a:spcAft>
                <a:spcPts val="1600"/>
              </a:spcAft>
              <a:buNone/>
            </a:pPr>
            <a:r>
              <a:t/>
            </a:r>
            <a:endParaRPr b="1">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entury Gothic"/>
                <a:ea typeface="Century Gothic"/>
                <a:cs typeface="Century Gothic"/>
                <a:sym typeface="Century Gothic"/>
              </a:rPr>
              <a:t>GDP (Gross Domestic Product)</a:t>
            </a:r>
            <a:endParaRPr>
              <a:latin typeface="Century Gothic"/>
              <a:ea typeface="Century Gothic"/>
              <a:cs typeface="Century Gothic"/>
              <a:sym typeface="Century Gothic"/>
            </a:endParaRPr>
          </a:p>
        </p:txBody>
      </p:sp>
      <p:pic>
        <p:nvPicPr>
          <p:cNvPr id="186" name="Google Shape;186;p32"/>
          <p:cNvPicPr preferRelativeResize="0"/>
          <p:nvPr/>
        </p:nvPicPr>
        <p:blipFill>
          <a:blip r:embed="rId3">
            <a:alphaModFix/>
          </a:blip>
          <a:stretch>
            <a:fillRect/>
          </a:stretch>
        </p:blipFill>
        <p:spPr>
          <a:xfrm>
            <a:off x="2281225" y="1195388"/>
            <a:ext cx="4581525" cy="275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2009550"/>
            <a:ext cx="85206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entury Gothic"/>
                <a:ea typeface="Century Gothic"/>
                <a:cs typeface="Century Gothic"/>
                <a:sym typeface="Century Gothic"/>
              </a:rPr>
              <a:t>The United States spends more money on pharmaceuticals</a:t>
            </a:r>
            <a:endParaRPr>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entury Gothic"/>
                <a:ea typeface="Century Gothic"/>
                <a:cs typeface="Century Gothic"/>
                <a:sym typeface="Century Gothic"/>
              </a:rPr>
              <a:t>Example - Insulin</a:t>
            </a:r>
            <a:endParaRPr>
              <a:latin typeface="Century Gothic"/>
              <a:ea typeface="Century Gothic"/>
              <a:cs typeface="Century Gothic"/>
              <a:sym typeface="Century Gothic"/>
            </a:endParaRPr>
          </a:p>
        </p:txBody>
      </p:sp>
      <p:sp>
        <p:nvSpPr>
          <p:cNvPr id="197" name="Google Shape;197;p34"/>
          <p:cNvSpPr txBox="1"/>
          <p:nvPr>
            <p:ph idx="1" type="body"/>
          </p:nvPr>
        </p:nvSpPr>
        <p:spPr>
          <a:xfrm>
            <a:off x="311700" y="11632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entury Gothic"/>
                <a:ea typeface="Century Gothic"/>
                <a:cs typeface="Century Gothic"/>
                <a:sym typeface="Century Gothic"/>
              </a:rPr>
              <a:t>The United States - ~350$ a vial</a:t>
            </a:r>
            <a:endParaRPr sz="2400">
              <a:latin typeface="Century Gothic"/>
              <a:ea typeface="Century Gothic"/>
              <a:cs typeface="Century Gothic"/>
              <a:sym typeface="Century Gothic"/>
            </a:endParaRPr>
          </a:p>
          <a:p>
            <a:pPr indent="0" lvl="0" marL="0" rtl="0" algn="ctr">
              <a:spcBef>
                <a:spcPts val="1600"/>
              </a:spcBef>
              <a:spcAft>
                <a:spcPts val="0"/>
              </a:spcAft>
              <a:buNone/>
            </a:pPr>
            <a:r>
              <a:t/>
            </a:r>
            <a:endParaRPr sz="2400">
              <a:latin typeface="Century Gothic"/>
              <a:ea typeface="Century Gothic"/>
              <a:cs typeface="Century Gothic"/>
              <a:sym typeface="Century Gothic"/>
            </a:endParaRPr>
          </a:p>
          <a:p>
            <a:pPr indent="0" lvl="0" marL="0" rtl="0" algn="ctr">
              <a:spcBef>
                <a:spcPts val="1600"/>
              </a:spcBef>
              <a:spcAft>
                <a:spcPts val="0"/>
              </a:spcAft>
              <a:buNone/>
            </a:pPr>
            <a:r>
              <a:rPr lang="en" sz="2400">
                <a:latin typeface="Century Gothic"/>
                <a:ea typeface="Century Gothic"/>
                <a:cs typeface="Century Gothic"/>
                <a:sym typeface="Century Gothic"/>
              </a:rPr>
              <a:t>Canada - ~35$ a vial</a:t>
            </a:r>
            <a:endParaRPr sz="2400">
              <a:latin typeface="Century Gothic"/>
              <a:ea typeface="Century Gothic"/>
              <a:cs typeface="Century Gothic"/>
              <a:sym typeface="Century Gothic"/>
            </a:endParaRPr>
          </a:p>
          <a:p>
            <a:pPr indent="0" lvl="0" marL="0" rtl="0" algn="ctr">
              <a:spcBef>
                <a:spcPts val="1600"/>
              </a:spcBef>
              <a:spcAft>
                <a:spcPts val="0"/>
              </a:spcAft>
              <a:buNone/>
            </a:pPr>
            <a:r>
              <a:t/>
            </a:r>
            <a:endParaRPr sz="2400">
              <a:latin typeface="Century Gothic"/>
              <a:ea typeface="Century Gothic"/>
              <a:cs typeface="Century Gothic"/>
              <a:sym typeface="Century Gothic"/>
            </a:endParaRPr>
          </a:p>
          <a:p>
            <a:pPr indent="0" lvl="0" marL="0" rtl="0" algn="ctr">
              <a:spcBef>
                <a:spcPts val="1600"/>
              </a:spcBef>
              <a:spcAft>
                <a:spcPts val="1600"/>
              </a:spcAft>
              <a:buNone/>
            </a:pPr>
            <a:r>
              <a:rPr lang="en" sz="2400">
                <a:latin typeface="Century Gothic"/>
                <a:ea typeface="Century Gothic"/>
                <a:cs typeface="Century Gothic"/>
                <a:sym typeface="Century Gothic"/>
              </a:rPr>
              <a:t>Cost of production - ~6$ a vial</a:t>
            </a:r>
            <a:endParaRPr sz="2400">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0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2436508" y="1150683"/>
            <a:ext cx="4271000" cy="2842150"/>
          </a:xfrm>
          <a:prstGeom prst="rect">
            <a:avLst/>
          </a:prstGeom>
          <a:noFill/>
          <a:ln>
            <a:noFill/>
          </a:ln>
        </p:spPr>
      </p:pic>
      <p:sp>
        <p:nvSpPr>
          <p:cNvPr id="203" name="Google Shape;203;p35"/>
          <p:cNvSpPr txBox="1"/>
          <p:nvPr/>
        </p:nvSpPr>
        <p:spPr>
          <a:xfrm>
            <a:off x="768000" y="160700"/>
            <a:ext cx="76080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Century Gothic"/>
                <a:ea typeface="Century Gothic"/>
                <a:cs typeface="Century Gothic"/>
                <a:sym typeface="Century Gothic"/>
              </a:rPr>
              <a:t>“Single Payer System”</a:t>
            </a:r>
            <a:endParaRPr sz="4800">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Century Gothic"/>
                <a:ea typeface="Century Gothic"/>
                <a:cs typeface="Century Gothic"/>
                <a:sym typeface="Century Gothic"/>
              </a:rPr>
              <a:t>Canada’s System</a:t>
            </a:r>
            <a:endParaRPr b="1" i="1">
              <a:latin typeface="Century Gothic"/>
              <a:ea typeface="Century Gothic"/>
              <a:cs typeface="Century Gothic"/>
              <a:sym typeface="Century Gothic"/>
            </a:endParaRPr>
          </a:p>
        </p:txBody>
      </p:sp>
      <p:sp>
        <p:nvSpPr>
          <p:cNvPr id="209" name="Google Shape;209;p36"/>
          <p:cNvSpPr txBox="1"/>
          <p:nvPr>
            <p:ph idx="1" type="body"/>
          </p:nvPr>
        </p:nvSpPr>
        <p:spPr>
          <a:xfrm>
            <a:off x="311700" y="15128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entury Gothic"/>
                <a:ea typeface="Century Gothic"/>
                <a:cs typeface="Century Gothic"/>
                <a:sym typeface="Century Gothic"/>
              </a:rPr>
              <a:t>Single payer</a:t>
            </a:r>
            <a:endParaRPr sz="2400">
              <a:latin typeface="Century Gothic"/>
              <a:ea typeface="Century Gothic"/>
              <a:cs typeface="Century Gothic"/>
              <a:sym typeface="Century Gothic"/>
            </a:endParaRPr>
          </a:p>
          <a:p>
            <a:pPr indent="0" lvl="0" marL="0" rtl="0" algn="ctr">
              <a:spcBef>
                <a:spcPts val="1600"/>
              </a:spcBef>
              <a:spcAft>
                <a:spcPts val="0"/>
              </a:spcAft>
              <a:buNone/>
            </a:pPr>
            <a:r>
              <a:rPr lang="en" sz="2400">
                <a:latin typeface="Century Gothic"/>
                <a:ea typeface="Century Gothic"/>
                <a:cs typeface="Century Gothic"/>
                <a:sym typeface="Century Gothic"/>
              </a:rPr>
              <a:t>The Canadian Government pays for all essential healthcare using tax revenue</a:t>
            </a:r>
            <a:endParaRPr sz="2400">
              <a:latin typeface="Century Gothic"/>
              <a:ea typeface="Century Gothic"/>
              <a:cs typeface="Century Gothic"/>
              <a:sym typeface="Century Gothic"/>
            </a:endParaRPr>
          </a:p>
          <a:p>
            <a:pPr indent="0" lvl="0" marL="0" rtl="0" algn="ctr">
              <a:spcBef>
                <a:spcPts val="1600"/>
              </a:spcBef>
              <a:spcAft>
                <a:spcPts val="0"/>
              </a:spcAft>
              <a:buNone/>
            </a:pPr>
            <a:r>
              <a:rPr lang="en" sz="2400">
                <a:latin typeface="Century Gothic"/>
                <a:ea typeface="Century Gothic"/>
                <a:cs typeface="Century Gothic"/>
                <a:sym typeface="Century Gothic"/>
              </a:rPr>
              <a:t>No need for private insurance</a:t>
            </a:r>
            <a:endParaRPr sz="2400">
              <a:latin typeface="Century Gothic"/>
              <a:ea typeface="Century Gothic"/>
              <a:cs typeface="Century Gothic"/>
              <a:sym typeface="Century Gothic"/>
            </a:endParaRPr>
          </a:p>
          <a:p>
            <a:pPr indent="0" lvl="0" marL="0" rtl="0" algn="ctr">
              <a:spcBef>
                <a:spcPts val="1600"/>
              </a:spcBef>
              <a:spcAft>
                <a:spcPts val="1600"/>
              </a:spcAft>
              <a:buNone/>
            </a:pPr>
            <a:r>
              <a:rPr lang="en" sz="2400">
                <a:latin typeface="Century Gothic"/>
                <a:ea typeface="Century Gothic"/>
                <a:cs typeface="Century Gothic"/>
                <a:sym typeface="Century Gothic"/>
              </a:rPr>
              <a:t>No need to not go to the hospital for any financial reason</a:t>
            </a:r>
            <a:endParaRPr sz="2400">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13" name="Shape 213"/>
        <p:cNvGrpSpPr/>
        <p:nvPr/>
      </p:nvGrpSpPr>
      <p:grpSpPr>
        <a:xfrm>
          <a:off x="0" y="0"/>
          <a:ext cx="0" cy="0"/>
          <a:chOff x="0" y="0"/>
          <a:chExt cx="0" cy="0"/>
        </a:xfrm>
      </p:grpSpPr>
      <p:sp>
        <p:nvSpPr>
          <p:cNvPr id="214" name="Google Shape;214;p37"/>
          <p:cNvSpPr txBox="1"/>
          <p:nvPr>
            <p:ph idx="1" type="body"/>
          </p:nvPr>
        </p:nvSpPr>
        <p:spPr>
          <a:xfrm>
            <a:off x="311700" y="1326600"/>
            <a:ext cx="8520600" cy="249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4600">
                <a:latin typeface="Century Gothic"/>
                <a:ea typeface="Century Gothic"/>
                <a:cs typeface="Century Gothic"/>
                <a:sym typeface="Century Gothic"/>
              </a:rPr>
              <a:t>“The most expensive part about going to the hospital in Canada is the parking bill”</a:t>
            </a:r>
            <a:endParaRPr i="1" sz="4600">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Century Gothic"/>
                <a:ea typeface="Century Gothic"/>
                <a:cs typeface="Century Gothic"/>
                <a:sym typeface="Century Gothic"/>
              </a:rPr>
              <a:t>The United States’ System</a:t>
            </a:r>
            <a:endParaRPr b="1" i="1">
              <a:latin typeface="Century Gothic"/>
              <a:ea typeface="Century Gothic"/>
              <a:cs typeface="Century Gothic"/>
              <a:sym typeface="Century Gothic"/>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entury Gothic"/>
                <a:ea typeface="Century Gothic"/>
                <a:cs typeface="Century Gothic"/>
                <a:sym typeface="Century Gothic"/>
              </a:rPr>
              <a:t>Multi-Payer System</a:t>
            </a:r>
            <a:endParaRPr sz="2400">
              <a:latin typeface="Century Gothic"/>
              <a:ea typeface="Century Gothic"/>
              <a:cs typeface="Century Gothic"/>
              <a:sym typeface="Century Gothic"/>
            </a:endParaRPr>
          </a:p>
          <a:p>
            <a:pPr indent="0" lvl="0" marL="0" rtl="0" algn="ctr">
              <a:spcBef>
                <a:spcPts val="1600"/>
              </a:spcBef>
              <a:spcAft>
                <a:spcPts val="0"/>
              </a:spcAft>
              <a:buNone/>
            </a:pPr>
            <a:r>
              <a:rPr lang="en" sz="2400">
                <a:latin typeface="Century Gothic"/>
                <a:ea typeface="Century Gothic"/>
                <a:cs typeface="Century Gothic"/>
                <a:sym typeface="Century Gothic"/>
              </a:rPr>
              <a:t>Private Insurance, purchased by you or provided through employer</a:t>
            </a:r>
            <a:endParaRPr sz="2400">
              <a:latin typeface="Century Gothic"/>
              <a:ea typeface="Century Gothic"/>
              <a:cs typeface="Century Gothic"/>
              <a:sym typeface="Century Gothic"/>
            </a:endParaRPr>
          </a:p>
          <a:p>
            <a:pPr indent="0" lvl="0" marL="0" rtl="0" algn="ctr">
              <a:spcBef>
                <a:spcPts val="1600"/>
              </a:spcBef>
              <a:spcAft>
                <a:spcPts val="0"/>
              </a:spcAft>
              <a:buNone/>
            </a:pPr>
            <a:r>
              <a:rPr lang="en" sz="2400">
                <a:latin typeface="Century Gothic"/>
                <a:ea typeface="Century Gothic"/>
                <a:cs typeface="Century Gothic"/>
                <a:sym typeface="Century Gothic"/>
              </a:rPr>
              <a:t>Individual pays a co-pay</a:t>
            </a:r>
            <a:endParaRPr sz="2400">
              <a:latin typeface="Century Gothic"/>
              <a:ea typeface="Century Gothic"/>
              <a:cs typeface="Century Gothic"/>
              <a:sym typeface="Century Gothic"/>
            </a:endParaRPr>
          </a:p>
          <a:p>
            <a:pPr indent="0" lvl="0" marL="0" rtl="0" algn="ctr">
              <a:spcBef>
                <a:spcPts val="1600"/>
              </a:spcBef>
              <a:spcAft>
                <a:spcPts val="1600"/>
              </a:spcAft>
              <a:buNone/>
            </a:pPr>
            <a:r>
              <a:rPr lang="en" sz="2400">
                <a:latin typeface="Century Gothic"/>
                <a:ea typeface="Century Gothic"/>
                <a:cs typeface="Century Gothic"/>
                <a:sym typeface="Century Gothic"/>
              </a:rPr>
              <a:t>Plans can cover everything, or next to nothing, well, or poorly</a:t>
            </a:r>
            <a:endParaRPr sz="2400">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3600">
                <a:latin typeface="Century Gothic"/>
                <a:ea typeface="Century Gothic"/>
                <a:cs typeface="Century Gothic"/>
                <a:sym typeface="Century Gothic"/>
              </a:rPr>
              <a:t>What can The States learn from Canada?</a:t>
            </a:r>
            <a:endParaRPr b="1" i="1" sz="3600">
              <a:latin typeface="Century Gothic"/>
              <a:ea typeface="Century Gothic"/>
              <a:cs typeface="Century Gothic"/>
              <a:sym typeface="Century Gothic"/>
            </a:endParaRPr>
          </a:p>
        </p:txBody>
      </p:sp>
      <p:sp>
        <p:nvSpPr>
          <p:cNvPr id="226" name="Google Shape;226;p39"/>
          <p:cNvSpPr txBox="1"/>
          <p:nvPr>
            <p:ph idx="1" type="body"/>
          </p:nvPr>
        </p:nvSpPr>
        <p:spPr>
          <a:xfrm>
            <a:off x="311700" y="1793250"/>
            <a:ext cx="8520600" cy="27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Gothic"/>
                <a:ea typeface="Century Gothic"/>
                <a:cs typeface="Century Gothic"/>
                <a:sym typeface="Century Gothic"/>
              </a:rPr>
              <a:t>Canadians are united in their concept of who should get healthcare and how much it should cost.</a:t>
            </a:r>
            <a:endParaRPr sz="2400">
              <a:latin typeface="Century Gothic"/>
              <a:ea typeface="Century Gothic"/>
              <a:cs typeface="Century Gothic"/>
              <a:sym typeface="Century Gothic"/>
            </a:endParaRPr>
          </a:p>
          <a:p>
            <a:pPr indent="0" lvl="0" marL="0" rtl="0" algn="l">
              <a:spcBef>
                <a:spcPts val="1600"/>
              </a:spcBef>
              <a:spcAft>
                <a:spcPts val="0"/>
              </a:spcAft>
              <a:buNone/>
            </a:pPr>
            <a:r>
              <a:t/>
            </a:r>
            <a:endParaRPr sz="2400">
              <a:latin typeface="Century Gothic"/>
              <a:ea typeface="Century Gothic"/>
              <a:cs typeface="Century Gothic"/>
              <a:sym typeface="Century Gothic"/>
            </a:endParaRPr>
          </a:p>
          <a:p>
            <a:pPr indent="0" lvl="0" marL="0" rtl="0" algn="ctr">
              <a:spcBef>
                <a:spcPts val="1600"/>
              </a:spcBef>
              <a:spcAft>
                <a:spcPts val="1600"/>
              </a:spcAft>
              <a:buNone/>
            </a:pPr>
            <a:r>
              <a:rPr b="1" lang="en" sz="3000" u="sng">
                <a:latin typeface="Century Gothic"/>
                <a:ea typeface="Century Gothic"/>
                <a:cs typeface="Century Gothic"/>
                <a:sym typeface="Century Gothic"/>
              </a:rPr>
              <a:t>It is not a political conversation.</a:t>
            </a:r>
            <a:endParaRPr b="1" sz="3000" u="sng">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Century Gothic"/>
                <a:ea typeface="Century Gothic"/>
                <a:cs typeface="Century Gothic"/>
                <a:sym typeface="Century Gothic"/>
              </a:rPr>
              <a:t>A single payer system</a:t>
            </a:r>
            <a:endParaRPr b="1" i="1">
              <a:latin typeface="Century Gothic"/>
              <a:ea typeface="Century Gothic"/>
              <a:cs typeface="Century Gothic"/>
              <a:sym typeface="Century Gothic"/>
            </a:endParaRPr>
          </a:p>
        </p:txBody>
      </p:sp>
      <p:sp>
        <p:nvSpPr>
          <p:cNvPr id="232" name="Google Shape;23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Gothic"/>
                <a:ea typeface="Century Gothic"/>
                <a:cs typeface="Century Gothic"/>
                <a:sym typeface="Century Gothic"/>
              </a:rPr>
              <a:t>It is my belief, based on the data we have gathered, that The United States should move slowly towards a single payer system.</a:t>
            </a:r>
            <a:endParaRPr sz="2400">
              <a:latin typeface="Century Gothic"/>
              <a:ea typeface="Century Gothic"/>
              <a:cs typeface="Century Gothic"/>
              <a:sym typeface="Century Gothic"/>
            </a:endParaRPr>
          </a:p>
          <a:p>
            <a:pPr indent="0" lvl="0" marL="0" rtl="0" algn="l">
              <a:spcBef>
                <a:spcPts val="1600"/>
              </a:spcBef>
              <a:spcAft>
                <a:spcPts val="1600"/>
              </a:spcAft>
              <a:buNone/>
            </a:pPr>
            <a:r>
              <a:rPr lang="en" sz="2400">
                <a:latin typeface="Century Gothic"/>
                <a:ea typeface="Century Gothic"/>
                <a:cs typeface="Century Gothic"/>
                <a:sym typeface="Century Gothic"/>
              </a:rPr>
              <a:t>Most economists agree it is simply the most efficient method of funding healthcare while also producing a higher quality of life. </a:t>
            </a:r>
            <a:endParaRPr sz="2400">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600">
                <a:latin typeface="Century Gothic"/>
                <a:ea typeface="Century Gothic"/>
                <a:cs typeface="Century Gothic"/>
                <a:sym typeface="Century Gothic"/>
              </a:rPr>
              <a:t>We already have something similar</a:t>
            </a:r>
            <a:endParaRPr b="1" i="1" sz="3600">
              <a:latin typeface="Century Gothic"/>
              <a:ea typeface="Century Gothic"/>
              <a:cs typeface="Century Gothic"/>
              <a:sym typeface="Century Gothic"/>
            </a:endParaRPr>
          </a:p>
        </p:txBody>
      </p:sp>
      <p:sp>
        <p:nvSpPr>
          <p:cNvPr id="238" name="Google Shape;23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entury Gothic"/>
                <a:ea typeface="Century Gothic"/>
                <a:cs typeface="Century Gothic"/>
                <a:sym typeface="Century Gothic"/>
              </a:rPr>
              <a:t>Medicare - A system designed to cover people over 65 years of age as they are likely to retire, and no longer have insurance be covered by their employer. </a:t>
            </a:r>
            <a:endParaRPr sz="2400">
              <a:latin typeface="Century Gothic"/>
              <a:ea typeface="Century Gothic"/>
              <a:cs typeface="Century Gothic"/>
              <a:sym typeface="Century Gothic"/>
            </a:endParaRPr>
          </a:p>
          <a:p>
            <a:pPr indent="0" lvl="0" marL="0" rtl="0" algn="l">
              <a:spcBef>
                <a:spcPts val="1600"/>
              </a:spcBef>
              <a:spcAft>
                <a:spcPts val="1600"/>
              </a:spcAft>
              <a:buNone/>
            </a:pPr>
            <a:r>
              <a:rPr lang="en" sz="2400">
                <a:latin typeface="Century Gothic"/>
                <a:ea typeface="Century Gothic"/>
                <a:cs typeface="Century Gothic"/>
                <a:sym typeface="Century Gothic"/>
              </a:rPr>
              <a:t>It is further improved by Medicare Advantage - a supplemental private option. </a:t>
            </a:r>
            <a:endParaRPr sz="2400">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8" name="Google Shape;68;p15"/>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CCCCCC"/>
                </a:solidFill>
                <a:latin typeface="Source Code Pro"/>
                <a:ea typeface="Source Code Pro"/>
                <a:cs typeface="Source Code Pro"/>
                <a:sym typeface="Source Code Pro"/>
              </a:rPr>
              <a:t>The Data</a:t>
            </a:r>
            <a:endParaRPr b="1" sz="4800">
              <a:solidFill>
                <a:srgbClr val="CCCCCC"/>
              </a:solidFill>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4800">
                <a:latin typeface="Century Gothic"/>
                <a:ea typeface="Century Gothic"/>
                <a:cs typeface="Century Gothic"/>
                <a:sym typeface="Century Gothic"/>
              </a:rPr>
              <a:t>So, Canada won?</a:t>
            </a:r>
            <a:endParaRPr b="1" i="1" sz="4800">
              <a:latin typeface="Century Gothic"/>
              <a:ea typeface="Century Gothic"/>
              <a:cs typeface="Century Gothic"/>
              <a:sym typeface="Century Gothic"/>
            </a:endParaRPr>
          </a:p>
        </p:txBody>
      </p:sp>
      <p:sp>
        <p:nvSpPr>
          <p:cNvPr id="244" name="Google Shape;24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2400">
                <a:latin typeface="Century Gothic"/>
                <a:ea typeface="Century Gothic"/>
                <a:cs typeface="Century Gothic"/>
                <a:sym typeface="Century Gothic"/>
              </a:rPr>
              <a:t>Yes, but we all have the opportunity in this moment to make it so both countries win from this analysis. By acknowledging our shortcomings and identifying ways  to improve them, that in itself is a win for The United States.</a:t>
            </a:r>
            <a:endParaRPr sz="2400">
              <a:latin typeface="Century Gothic"/>
              <a:ea typeface="Century Gothic"/>
              <a:cs typeface="Century Gothic"/>
              <a:sym typeface="Century Gothic"/>
            </a:endParaRPr>
          </a:p>
          <a:p>
            <a:pPr indent="0" lvl="0" marL="0" rtl="0" algn="l">
              <a:spcBef>
                <a:spcPts val="1600"/>
              </a:spcBef>
              <a:spcAft>
                <a:spcPts val="1600"/>
              </a:spcAft>
              <a:buNone/>
            </a:pPr>
            <a:r>
              <a:t/>
            </a:r>
            <a:endParaRPr sz="2400">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43"/>
          <p:cNvPicPr preferRelativeResize="0"/>
          <p:nvPr/>
        </p:nvPicPr>
        <p:blipFill>
          <a:blip r:embed="rId3">
            <a:alphaModFix/>
          </a:blip>
          <a:stretch>
            <a:fillRect/>
          </a:stretch>
        </p:blipFill>
        <p:spPr>
          <a:xfrm>
            <a:off x="0" y="0"/>
            <a:ext cx="9144000" cy="5143501"/>
          </a:xfrm>
          <a:prstGeom prst="rect">
            <a:avLst/>
          </a:prstGeom>
          <a:noFill/>
          <a:ln>
            <a:noFill/>
          </a:ln>
        </p:spPr>
      </p:pic>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5200">
                <a:highlight>
                  <a:srgbClr val="FFF2CC"/>
                </a:highlight>
                <a:latin typeface="Century Gothic"/>
                <a:ea typeface="Century Gothic"/>
                <a:cs typeface="Century Gothic"/>
                <a:sym typeface="Century Gothic"/>
              </a:rPr>
              <a:t>Thank you!</a:t>
            </a:r>
            <a:endParaRPr b="1" i="1" sz="5200">
              <a:highlight>
                <a:srgbClr val="FFF2CC"/>
              </a:highlight>
              <a:latin typeface="Century Gothic"/>
              <a:ea typeface="Century Gothic"/>
              <a:cs typeface="Century Gothic"/>
              <a:sym typeface="Century Gothic"/>
            </a:endParaRPr>
          </a:p>
        </p:txBody>
      </p:sp>
      <p:sp>
        <p:nvSpPr>
          <p:cNvPr id="251" name="Google Shape;251;p4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rPr b="1" lang="en" sz="2400" u="sng">
                <a:highlight>
                  <a:srgbClr val="FFF2CC"/>
                </a:highlight>
                <a:latin typeface="Century Gothic"/>
                <a:ea typeface="Century Gothic"/>
                <a:cs typeface="Century Gothic"/>
                <a:sym typeface="Century Gothic"/>
              </a:rPr>
              <a:t>Project Members</a:t>
            </a:r>
            <a:endParaRPr b="1" sz="2400" u="sng">
              <a:highlight>
                <a:srgbClr val="FFF2CC"/>
              </a:highlight>
              <a:latin typeface="Century Gothic"/>
              <a:ea typeface="Century Gothic"/>
              <a:cs typeface="Century Gothic"/>
              <a:sym typeface="Century Gothic"/>
            </a:endParaRPr>
          </a:p>
          <a:p>
            <a:pPr indent="0" lvl="0" marL="0" rtl="0" algn="ctr">
              <a:spcBef>
                <a:spcPts val="1600"/>
              </a:spcBef>
              <a:spcAft>
                <a:spcPts val="0"/>
              </a:spcAft>
              <a:buNone/>
            </a:pPr>
            <a:r>
              <a:rPr b="1" lang="en" sz="2400" u="sng">
                <a:highlight>
                  <a:srgbClr val="FFF2CC"/>
                </a:highlight>
                <a:latin typeface="Century Gothic"/>
                <a:ea typeface="Century Gothic"/>
                <a:cs typeface="Century Gothic"/>
                <a:sym typeface="Century Gothic"/>
              </a:rPr>
              <a:t>Colin Prince</a:t>
            </a:r>
            <a:endParaRPr b="1" sz="2400" u="sng">
              <a:highlight>
                <a:srgbClr val="FFF2CC"/>
              </a:highlight>
              <a:latin typeface="Century Gothic"/>
              <a:ea typeface="Century Gothic"/>
              <a:cs typeface="Century Gothic"/>
              <a:sym typeface="Century Gothic"/>
            </a:endParaRPr>
          </a:p>
          <a:p>
            <a:pPr indent="0" lvl="0" marL="0" rtl="0" algn="ctr">
              <a:spcBef>
                <a:spcPts val="1600"/>
              </a:spcBef>
              <a:spcAft>
                <a:spcPts val="0"/>
              </a:spcAft>
              <a:buNone/>
            </a:pPr>
            <a:r>
              <a:rPr b="1" lang="en" sz="2400" u="sng">
                <a:highlight>
                  <a:srgbClr val="FFF2CC"/>
                </a:highlight>
                <a:latin typeface="Century Gothic"/>
                <a:ea typeface="Century Gothic"/>
                <a:cs typeface="Century Gothic"/>
                <a:sym typeface="Century Gothic"/>
              </a:rPr>
              <a:t>Jerry Reyes</a:t>
            </a:r>
            <a:endParaRPr b="1" sz="2400" u="sng">
              <a:highlight>
                <a:srgbClr val="FFF2CC"/>
              </a:highlight>
              <a:latin typeface="Century Gothic"/>
              <a:ea typeface="Century Gothic"/>
              <a:cs typeface="Century Gothic"/>
              <a:sym typeface="Century Gothic"/>
            </a:endParaRPr>
          </a:p>
          <a:p>
            <a:pPr indent="0" lvl="0" marL="0" rtl="0" algn="ctr">
              <a:spcBef>
                <a:spcPts val="1600"/>
              </a:spcBef>
              <a:spcAft>
                <a:spcPts val="0"/>
              </a:spcAft>
              <a:buNone/>
            </a:pPr>
            <a:r>
              <a:rPr b="1" lang="en" sz="2400" u="sng">
                <a:highlight>
                  <a:srgbClr val="FFF2CC"/>
                </a:highlight>
                <a:latin typeface="Century Gothic"/>
                <a:ea typeface="Century Gothic"/>
                <a:cs typeface="Century Gothic"/>
                <a:sym typeface="Century Gothic"/>
              </a:rPr>
              <a:t>Peter Lu</a:t>
            </a:r>
            <a:endParaRPr b="1" sz="2400" u="sng">
              <a:highlight>
                <a:srgbClr val="FFF2CC"/>
              </a:highlight>
              <a:latin typeface="Century Gothic"/>
              <a:ea typeface="Century Gothic"/>
              <a:cs typeface="Century Gothic"/>
              <a:sym typeface="Century Gothic"/>
            </a:endParaRPr>
          </a:p>
          <a:p>
            <a:pPr indent="0" lvl="0" marL="0" rtl="0" algn="ctr">
              <a:spcBef>
                <a:spcPts val="1600"/>
              </a:spcBef>
              <a:spcAft>
                <a:spcPts val="0"/>
              </a:spcAft>
              <a:buNone/>
            </a:pPr>
            <a:r>
              <a:rPr b="1" lang="en" sz="2400" u="sng">
                <a:highlight>
                  <a:srgbClr val="FFF2CC"/>
                </a:highlight>
                <a:latin typeface="Century Gothic"/>
                <a:ea typeface="Century Gothic"/>
                <a:cs typeface="Century Gothic"/>
                <a:sym typeface="Century Gothic"/>
              </a:rPr>
              <a:t>Logan Contreras</a:t>
            </a:r>
            <a:endParaRPr b="1" sz="2400" u="sng">
              <a:highlight>
                <a:srgbClr val="FFF2CC"/>
              </a:highlight>
              <a:latin typeface="Century Gothic"/>
              <a:ea typeface="Century Gothic"/>
              <a:cs typeface="Century Gothic"/>
              <a:sym typeface="Century Gothic"/>
            </a:endParaRPr>
          </a:p>
          <a:p>
            <a:pPr indent="0" lvl="0" marL="0" rtl="0" algn="ctr">
              <a:spcBef>
                <a:spcPts val="1600"/>
              </a:spcBef>
              <a:spcAft>
                <a:spcPts val="1600"/>
              </a:spcAft>
              <a:buNone/>
            </a:pPr>
            <a:r>
              <a:t/>
            </a:r>
            <a:endParaRPr b="1" sz="2400" u="sng">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98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4800">
                <a:solidFill>
                  <a:srgbClr val="000000"/>
                </a:solidFill>
                <a:latin typeface="Source Code Pro"/>
                <a:ea typeface="Source Code Pro"/>
                <a:cs typeface="Source Code Pro"/>
                <a:sym typeface="Source Code Pro"/>
              </a:rPr>
              <a:t>OECD</a:t>
            </a:r>
            <a:endParaRPr b="1" i="1" sz="4800">
              <a:solidFill>
                <a:srgbClr val="000000"/>
              </a:solidFill>
              <a:latin typeface="Source Code Pro"/>
              <a:ea typeface="Source Code Pro"/>
              <a:cs typeface="Source Code Pro"/>
              <a:sym typeface="Source Code Pro"/>
            </a:endParaRPr>
          </a:p>
        </p:txBody>
      </p:sp>
      <p:sp>
        <p:nvSpPr>
          <p:cNvPr id="74" name="Google Shape;74;p1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0000"/>
                </a:solidFill>
                <a:latin typeface="Century Gothic"/>
                <a:ea typeface="Century Gothic"/>
                <a:cs typeface="Century Gothic"/>
                <a:sym typeface="Century Gothic"/>
              </a:rPr>
              <a:t>We searched online for good data sources, and the best one we found was OECD.org</a:t>
            </a:r>
            <a:endParaRPr b="1">
              <a:solidFill>
                <a:srgbClr val="000000"/>
              </a:solidFill>
              <a:latin typeface="Century Gothic"/>
              <a:ea typeface="Century Gothic"/>
              <a:cs typeface="Century Gothic"/>
              <a:sym typeface="Century Gothic"/>
            </a:endParaRPr>
          </a:p>
          <a:p>
            <a:pPr indent="0" lvl="0" marL="0" rtl="0" algn="l">
              <a:spcBef>
                <a:spcPts val="1600"/>
              </a:spcBef>
              <a:spcAft>
                <a:spcPts val="0"/>
              </a:spcAft>
              <a:buNone/>
            </a:pPr>
            <a:r>
              <a:rPr b="1" lang="en">
                <a:solidFill>
                  <a:srgbClr val="000000"/>
                </a:solidFill>
                <a:latin typeface="Century Gothic"/>
                <a:ea typeface="Century Gothic"/>
                <a:cs typeface="Century Gothic"/>
                <a:sym typeface="Century Gothic"/>
              </a:rPr>
              <a:t>The Organisation for Economic Co-operation and Development (OECD) is an international organisation that works to build better policies for better lives. (from their website)</a:t>
            </a:r>
            <a:endParaRPr b="1">
              <a:solidFill>
                <a:srgbClr val="000000"/>
              </a:solidFill>
              <a:latin typeface="Century Gothic"/>
              <a:ea typeface="Century Gothic"/>
              <a:cs typeface="Century Gothic"/>
              <a:sym typeface="Century Gothic"/>
            </a:endParaRPr>
          </a:p>
          <a:p>
            <a:pPr indent="0" lvl="0" marL="0" rtl="0" algn="l">
              <a:spcBef>
                <a:spcPts val="1600"/>
              </a:spcBef>
              <a:spcAft>
                <a:spcPts val="0"/>
              </a:spcAft>
              <a:buNone/>
            </a:pPr>
            <a:r>
              <a:rPr b="1" lang="en">
                <a:solidFill>
                  <a:srgbClr val="000000"/>
                </a:solidFill>
                <a:latin typeface="Century Gothic"/>
                <a:ea typeface="Century Gothic"/>
                <a:cs typeface="Century Gothic"/>
                <a:sym typeface="Century Gothic"/>
              </a:rPr>
              <a:t>It is a trustworthy organization and had great datasets, so we chose them as our source.</a:t>
            </a:r>
            <a:endParaRPr b="1">
              <a:solidFill>
                <a:srgbClr val="000000"/>
              </a:solidFill>
              <a:latin typeface="Century Gothic"/>
              <a:ea typeface="Century Gothic"/>
              <a:cs typeface="Century Gothic"/>
              <a:sym typeface="Century Gothic"/>
            </a:endParaRPr>
          </a:p>
          <a:p>
            <a:pPr indent="0" lvl="0" marL="0" rtl="0" algn="l">
              <a:spcBef>
                <a:spcPts val="1600"/>
              </a:spcBef>
              <a:spcAft>
                <a:spcPts val="0"/>
              </a:spcAft>
              <a:buNone/>
            </a:pPr>
            <a:r>
              <a:rPr b="1" lang="en">
                <a:solidFill>
                  <a:srgbClr val="000000"/>
                </a:solidFill>
                <a:latin typeface="Century Gothic"/>
                <a:ea typeface="Century Gothic"/>
                <a:cs typeface="Century Gothic"/>
                <a:sym typeface="Century Gothic"/>
              </a:rPr>
              <a:t>Unfortunately, the latest data from both countries was 2015-16, so all of the information presented is from those two years</a:t>
            </a:r>
            <a:endParaRPr b="1">
              <a:solidFill>
                <a:srgbClr val="000000"/>
              </a:solidFill>
              <a:latin typeface="Century Gothic"/>
              <a:ea typeface="Century Gothic"/>
              <a:cs typeface="Century Gothic"/>
              <a:sym typeface="Century Gothic"/>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Now that we had identified our source, it was time to parse and clean the data. </a:t>
            </a:r>
            <a:endParaRPr b="1"/>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sz="2400">
                <a:solidFill>
                  <a:srgbClr val="000000"/>
                </a:solidFill>
                <a:latin typeface="Century Gothic"/>
                <a:ea typeface="Century Gothic"/>
                <a:cs typeface="Century Gothic"/>
                <a:sym typeface="Century Gothic"/>
              </a:rPr>
              <a:t>We had to identify what mattered: we removed most crude (non standardized) data that we had standardized information on, and removed data that we considered irrelevant.</a:t>
            </a:r>
            <a:endParaRPr sz="2400">
              <a:solidFill>
                <a:srgbClr val="000000"/>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1515300" y="2144850"/>
            <a:ext cx="6015000" cy="8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Century Gothic"/>
                <a:ea typeface="Century Gothic"/>
                <a:cs typeface="Century Gothic"/>
                <a:sym typeface="Century Gothic"/>
              </a:rPr>
              <a:t>The Analysis</a:t>
            </a:r>
            <a:endParaRPr sz="4800">
              <a:latin typeface="Century Gothic"/>
              <a:ea typeface="Century Gothic"/>
              <a:cs typeface="Century Gothic"/>
              <a:sym typeface="Century Gothic"/>
            </a:endParaRPr>
          </a:p>
        </p:txBody>
      </p:sp>
      <p:sp>
        <p:nvSpPr>
          <p:cNvPr id="86" name="Google Shape;86;p18"/>
          <p:cNvSpPr txBox="1"/>
          <p:nvPr>
            <p:ph idx="1" type="body"/>
          </p:nvPr>
        </p:nvSpPr>
        <p:spPr>
          <a:xfrm>
            <a:off x="623400" y="33908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u="sng"/>
          </a:p>
          <a:p>
            <a:pPr indent="0" lvl="0" marL="0" rtl="0" algn="ctr">
              <a:spcBef>
                <a:spcPts val="1600"/>
              </a:spcBef>
              <a:spcAft>
                <a:spcPts val="1600"/>
              </a:spcAft>
              <a:buNone/>
            </a:pPr>
            <a:r>
              <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Century Gothic"/>
                <a:ea typeface="Century Gothic"/>
                <a:cs typeface="Century Gothic"/>
                <a:sym typeface="Century Gothic"/>
              </a:rPr>
              <a:t>DataFrames</a:t>
            </a:r>
            <a:endParaRPr b="1" i="1">
              <a:latin typeface="Century Gothic"/>
              <a:ea typeface="Century Gothic"/>
              <a:cs typeface="Century Gothic"/>
              <a:sym typeface="Century Gothic"/>
            </a:endParaRPr>
          </a:p>
        </p:txBody>
      </p:sp>
      <p:sp>
        <p:nvSpPr>
          <p:cNvPr id="92" name="Google Shape;92;p19"/>
          <p:cNvSpPr txBox="1"/>
          <p:nvPr>
            <p:ph idx="1" type="body"/>
          </p:nvPr>
        </p:nvSpPr>
        <p:spPr>
          <a:xfrm>
            <a:off x="0" y="1157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1)</a:t>
            </a:r>
            <a:endParaRPr>
              <a:solidFill>
                <a:srgbClr val="000000"/>
              </a:solidFill>
            </a:endParaRPr>
          </a:p>
          <a:p>
            <a:pPr indent="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1600"/>
              </a:spcAft>
              <a:buClr>
                <a:schemeClr val="dk1"/>
              </a:buClr>
              <a:buSzPts val="1100"/>
              <a:buFont typeface="Arial"/>
              <a:buNone/>
            </a:pPr>
            <a:r>
              <a:rPr lang="en">
                <a:solidFill>
                  <a:srgbClr val="000000"/>
                </a:solidFill>
              </a:rPr>
              <a:t>2)</a:t>
            </a:r>
            <a:endParaRPr>
              <a:solidFill>
                <a:srgbClr val="000000"/>
              </a:solidFill>
            </a:endParaRPr>
          </a:p>
        </p:txBody>
      </p:sp>
      <p:pic>
        <p:nvPicPr>
          <p:cNvPr id="93" name="Google Shape;93;p19"/>
          <p:cNvPicPr preferRelativeResize="0"/>
          <p:nvPr/>
        </p:nvPicPr>
        <p:blipFill>
          <a:blip r:embed="rId3">
            <a:alphaModFix/>
          </a:blip>
          <a:stretch>
            <a:fillRect/>
          </a:stretch>
        </p:blipFill>
        <p:spPr>
          <a:xfrm>
            <a:off x="311700" y="1157201"/>
            <a:ext cx="3613600" cy="2274050"/>
          </a:xfrm>
          <a:prstGeom prst="rect">
            <a:avLst/>
          </a:prstGeom>
          <a:noFill/>
          <a:ln>
            <a:noFill/>
          </a:ln>
        </p:spPr>
      </p:pic>
      <p:pic>
        <p:nvPicPr>
          <p:cNvPr id="94" name="Google Shape;94;p19"/>
          <p:cNvPicPr preferRelativeResize="0"/>
          <p:nvPr/>
        </p:nvPicPr>
        <p:blipFill>
          <a:blip r:embed="rId4">
            <a:alphaModFix/>
          </a:blip>
          <a:stretch>
            <a:fillRect/>
          </a:stretch>
        </p:blipFill>
        <p:spPr>
          <a:xfrm>
            <a:off x="3925300" y="1152475"/>
            <a:ext cx="1053374" cy="2274050"/>
          </a:xfrm>
          <a:prstGeom prst="rect">
            <a:avLst/>
          </a:prstGeom>
          <a:noFill/>
          <a:ln>
            <a:noFill/>
          </a:ln>
        </p:spPr>
      </p:pic>
      <p:pic>
        <p:nvPicPr>
          <p:cNvPr id="95" name="Google Shape;95;p19"/>
          <p:cNvPicPr preferRelativeResize="0"/>
          <p:nvPr/>
        </p:nvPicPr>
        <p:blipFill>
          <a:blip r:embed="rId5">
            <a:alphaModFix/>
          </a:blip>
          <a:stretch>
            <a:fillRect/>
          </a:stretch>
        </p:blipFill>
        <p:spPr>
          <a:xfrm>
            <a:off x="311700" y="3426525"/>
            <a:ext cx="4666976" cy="1142350"/>
          </a:xfrm>
          <a:prstGeom prst="rect">
            <a:avLst/>
          </a:prstGeom>
          <a:noFill/>
          <a:ln>
            <a:noFill/>
          </a:ln>
        </p:spPr>
      </p:pic>
      <p:pic>
        <p:nvPicPr>
          <p:cNvPr id="96" name="Google Shape;96;p19"/>
          <p:cNvPicPr preferRelativeResize="0"/>
          <p:nvPr/>
        </p:nvPicPr>
        <p:blipFill>
          <a:blip r:embed="rId6">
            <a:alphaModFix/>
          </a:blip>
          <a:stretch>
            <a:fillRect/>
          </a:stretch>
        </p:blipFill>
        <p:spPr>
          <a:xfrm>
            <a:off x="4978675" y="3426525"/>
            <a:ext cx="927100" cy="1142350"/>
          </a:xfrm>
          <a:prstGeom prst="rect">
            <a:avLst/>
          </a:prstGeom>
          <a:noFill/>
          <a:ln>
            <a:noFill/>
          </a:ln>
        </p:spPr>
      </p:pic>
      <p:sp>
        <p:nvSpPr>
          <p:cNvPr id="97" name="Google Shape;97;p19"/>
          <p:cNvSpPr txBox="1"/>
          <p:nvPr/>
        </p:nvSpPr>
        <p:spPr>
          <a:xfrm>
            <a:off x="5106500" y="1157200"/>
            <a:ext cx="3613500" cy="21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Century Gothic"/>
                <a:ea typeface="Century Gothic"/>
                <a:cs typeface="Century Gothic"/>
                <a:sym typeface="Century Gothic"/>
              </a:rPr>
              <a:t>After the data was parsed and organized the two main dataframes for each “winner” category that was decided was made with pandas. The two dataframes were created based on different aspects of health/wellness and healthcare. The first was for determining death rates </a:t>
            </a:r>
            <a:endParaRPr sz="1500">
              <a:latin typeface="Century Gothic"/>
              <a:ea typeface="Century Gothic"/>
              <a:cs typeface="Century Gothic"/>
              <a:sym typeface="Century Gothic"/>
            </a:endParaRPr>
          </a:p>
          <a:p>
            <a:pPr indent="457200" lvl="0" marL="457200" rtl="0" algn="l">
              <a:lnSpc>
                <a:spcPct val="115000"/>
              </a:lnSpc>
              <a:spcBef>
                <a:spcPts val="0"/>
              </a:spcBef>
              <a:spcAft>
                <a:spcPts val="0"/>
              </a:spcAft>
              <a:buNone/>
            </a:pPr>
            <a:r>
              <a:rPr lang="en" sz="1500">
                <a:latin typeface="Century Gothic"/>
                <a:ea typeface="Century Gothic"/>
                <a:cs typeface="Century Gothic"/>
                <a:sym typeface="Century Gothic"/>
              </a:rPr>
              <a:t>of curable diseases and</a:t>
            </a:r>
            <a:endParaRPr sz="1500">
              <a:latin typeface="Century Gothic"/>
              <a:ea typeface="Century Gothic"/>
              <a:cs typeface="Century Gothic"/>
              <a:sym typeface="Century Gothic"/>
            </a:endParaRPr>
          </a:p>
          <a:p>
            <a:pPr indent="457200" lvl="0" marL="457200" rtl="0" algn="l">
              <a:lnSpc>
                <a:spcPct val="115000"/>
              </a:lnSpc>
              <a:spcBef>
                <a:spcPts val="0"/>
              </a:spcBef>
              <a:spcAft>
                <a:spcPts val="0"/>
              </a:spcAft>
              <a:buNone/>
            </a:pPr>
            <a:r>
              <a:rPr lang="en" sz="1500">
                <a:latin typeface="Century Gothic"/>
                <a:ea typeface="Century Gothic"/>
                <a:cs typeface="Century Gothic"/>
                <a:sym typeface="Century Gothic"/>
              </a:rPr>
              <a:t> the second was efficacy</a:t>
            </a:r>
            <a:endParaRPr sz="1500">
              <a:latin typeface="Century Gothic"/>
              <a:ea typeface="Century Gothic"/>
              <a:cs typeface="Century Gothic"/>
              <a:sym typeface="Century Gothic"/>
            </a:endParaRPr>
          </a:p>
          <a:p>
            <a:pPr indent="457200" lvl="0" marL="457200" rtl="0" algn="l">
              <a:lnSpc>
                <a:spcPct val="115000"/>
              </a:lnSpc>
              <a:spcBef>
                <a:spcPts val="0"/>
              </a:spcBef>
              <a:spcAft>
                <a:spcPts val="0"/>
              </a:spcAft>
              <a:buNone/>
            </a:pPr>
            <a:r>
              <a:rPr lang="en" sz="1500">
                <a:latin typeface="Century Gothic"/>
                <a:ea typeface="Century Gothic"/>
                <a:cs typeface="Century Gothic"/>
                <a:sym typeface="Century Gothic"/>
              </a:rPr>
              <a:t> of hospitals.</a:t>
            </a:r>
            <a:endParaRPr sz="1500">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Century Gothic"/>
                <a:ea typeface="Century Gothic"/>
                <a:cs typeface="Century Gothic"/>
                <a:sym typeface="Century Gothic"/>
              </a:rPr>
              <a:t>Code Explanation pt. 1</a:t>
            </a:r>
            <a:endParaRPr b="1" i="1">
              <a:latin typeface="Century Gothic"/>
              <a:ea typeface="Century Gothic"/>
              <a:cs typeface="Century Gothic"/>
              <a:sym typeface="Century Gothic"/>
            </a:endParaRPr>
          </a:p>
        </p:txBody>
      </p:sp>
      <p:sp>
        <p:nvSpPr>
          <p:cNvPr id="103" name="Google Shape;103;p20"/>
          <p:cNvSpPr txBox="1"/>
          <p:nvPr>
            <p:ph idx="1" type="body"/>
          </p:nvPr>
        </p:nvSpPr>
        <p:spPr>
          <a:xfrm>
            <a:off x="311700" y="1152475"/>
            <a:ext cx="503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00"/>
                </a:solidFill>
                <a:latin typeface="Century Gothic"/>
                <a:ea typeface="Century Gothic"/>
                <a:cs typeface="Century Gothic"/>
                <a:sym typeface="Century Gothic"/>
              </a:rPr>
              <a:t>The python code consisted of two main parts: the first is as shown which was used on the previous dataframes in order to determine which country won in each aspect of the data that was gathered. </a:t>
            </a:r>
            <a:r>
              <a:rPr lang="en">
                <a:solidFill>
                  <a:srgbClr val="000000"/>
                </a:solidFill>
                <a:latin typeface="Century Gothic"/>
                <a:ea typeface="Century Gothic"/>
                <a:cs typeface="Century Gothic"/>
                <a:sym typeface="Century Gothic"/>
              </a:rPr>
              <a:t> </a:t>
            </a:r>
            <a:endParaRPr>
              <a:solidFill>
                <a:srgbClr val="000000"/>
              </a:solidFill>
              <a:latin typeface="Century Gothic"/>
              <a:ea typeface="Century Gothic"/>
              <a:cs typeface="Century Gothic"/>
              <a:sym typeface="Century Gothic"/>
            </a:endParaRPr>
          </a:p>
        </p:txBody>
      </p:sp>
      <p:pic>
        <p:nvPicPr>
          <p:cNvPr id="104" name="Google Shape;104;p20"/>
          <p:cNvPicPr preferRelativeResize="0"/>
          <p:nvPr/>
        </p:nvPicPr>
        <p:blipFill>
          <a:blip r:embed="rId3">
            <a:alphaModFix/>
          </a:blip>
          <a:stretch>
            <a:fillRect/>
          </a:stretch>
        </p:blipFill>
        <p:spPr>
          <a:xfrm>
            <a:off x="5346150" y="1152475"/>
            <a:ext cx="3486150" cy="1711600"/>
          </a:xfrm>
          <a:prstGeom prst="rect">
            <a:avLst/>
          </a:prstGeom>
          <a:noFill/>
          <a:ln>
            <a:noFill/>
          </a:ln>
        </p:spPr>
      </p:pic>
      <p:sp>
        <p:nvSpPr>
          <p:cNvPr id="105" name="Google Shape;105;p20"/>
          <p:cNvSpPr txBox="1"/>
          <p:nvPr/>
        </p:nvSpPr>
        <p:spPr>
          <a:xfrm>
            <a:off x="3530150" y="2242425"/>
            <a:ext cx="591900" cy="1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CCCC"/>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i="1" lang="en">
                <a:latin typeface="Century Gothic"/>
                <a:ea typeface="Century Gothic"/>
                <a:cs typeface="Century Gothic"/>
                <a:sym typeface="Century Gothic"/>
              </a:rPr>
              <a:t>Code Explanation pt. 2</a:t>
            </a:r>
            <a:endParaRPr/>
          </a:p>
        </p:txBody>
      </p:sp>
      <p:sp>
        <p:nvSpPr>
          <p:cNvPr id="111" name="Google Shape;111;p21"/>
          <p:cNvSpPr txBox="1"/>
          <p:nvPr>
            <p:ph idx="1" type="body"/>
          </p:nvPr>
        </p:nvSpPr>
        <p:spPr>
          <a:xfrm>
            <a:off x="311700" y="1152475"/>
            <a:ext cx="491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latin typeface="Century Gothic"/>
                <a:ea typeface="Century Gothic"/>
                <a:cs typeface="Century Gothic"/>
                <a:sym typeface="Century Gothic"/>
              </a:rPr>
              <a:t>The second main piece of python code was used in correlation to a new dataframe that was made with the data showing which country won which category. From there this piece of code was used to pull the weight scores and add them up based on which country won for each corresponding category.</a:t>
            </a:r>
            <a:endParaRPr sz="2000">
              <a:solidFill>
                <a:srgbClr val="000000"/>
              </a:solidFill>
              <a:latin typeface="Century Gothic"/>
              <a:ea typeface="Century Gothic"/>
              <a:cs typeface="Century Gothic"/>
              <a:sym typeface="Century Gothic"/>
            </a:endParaRPr>
          </a:p>
        </p:txBody>
      </p:sp>
      <p:pic>
        <p:nvPicPr>
          <p:cNvPr id="112" name="Google Shape;112;p21"/>
          <p:cNvPicPr preferRelativeResize="0"/>
          <p:nvPr/>
        </p:nvPicPr>
        <p:blipFill>
          <a:blip r:embed="rId3">
            <a:alphaModFix/>
          </a:blip>
          <a:stretch>
            <a:fillRect/>
          </a:stretch>
        </p:blipFill>
        <p:spPr>
          <a:xfrm>
            <a:off x="5346150" y="1152475"/>
            <a:ext cx="3486150" cy="170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