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Century Gothic" panose="020B0502020202020204" pitchFamily="34" charset="0"/>
      <p:regular r:id="rId34"/>
      <p:bold r:id="rId35"/>
      <p:italic r:id="rId36"/>
      <p:boldItalic r:id="rId37"/>
    </p:embeddedFont>
    <p:embeddedFont>
      <p:font typeface="Source Code Pro" panose="020B0509030403020204" pitchFamily="49"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03" d="100"/>
          <a:sy n="203" d="100"/>
        </p:scale>
        <p:origin x="59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53c3faf8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53c3faf8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420b06f1e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420b06f1e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420b06f1e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420b06f1e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43dc16b06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43dc16b06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420b06f1e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420b06f1e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43dc16b06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43dc16b06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843dc16b06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843dc16b06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43dc16b06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43dc16b06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43dc16b06_2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43dc16b06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420b06f1e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8420b06f1e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420b06f1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420b06f1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8420b06f1e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8420b06f1e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420b06f1e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8420b06f1e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8420b06f1e_1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8420b06f1e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420b06f1e_1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420b06f1e_1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420b06f1e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420b06f1e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420b06f1e_1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420b06f1e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8420b06f1e_1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8420b06f1e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420b06f1e_1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8420b06f1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420b06f1e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420b06f1e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420b06f1e_1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420b06f1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420b06f1e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420b06f1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420b06f1e_1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8420b06f1e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8420b06f1e_1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8420b06f1e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8420b06f1e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8420b06f1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8420b06f1e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8420b06f1e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420b06f1e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420b06f1e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8420b06f1e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8420b06f1e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53c3faf8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53c3faf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53c3faf8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53c3faf8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thruBlk="1"/>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b="1" i="1">
                <a:solidFill>
                  <a:srgbClr val="000000"/>
                </a:solidFill>
                <a:highlight>
                  <a:srgbClr val="FFF2CC"/>
                </a:highlight>
                <a:latin typeface="Century Gothic"/>
                <a:ea typeface="Century Gothic"/>
                <a:cs typeface="Century Gothic"/>
                <a:sym typeface="Century Gothic"/>
              </a:rPr>
              <a:t>United States VS Canada</a:t>
            </a:r>
            <a:endParaRPr b="1" i="1">
              <a:solidFill>
                <a:srgbClr val="000000"/>
              </a:solidFill>
              <a:highlight>
                <a:srgbClr val="FFF2CC"/>
              </a:highlight>
              <a:latin typeface="Century Gothic"/>
              <a:ea typeface="Century Gothic"/>
              <a:cs typeface="Century Gothic"/>
              <a:sym typeface="Century Gothic"/>
            </a:endParaRPr>
          </a:p>
        </p:txBody>
      </p:sp>
      <p:sp>
        <p:nvSpPr>
          <p:cNvPr id="55" name="Google Shape;55;p13"/>
          <p:cNvSpPr txBox="1">
            <a:spLocks noGrp="1"/>
          </p:cNvSpPr>
          <p:nvPr>
            <p:ph type="subTitle" idx="1"/>
          </p:nvPr>
        </p:nvSpPr>
        <p:spPr>
          <a:xfrm>
            <a:off x="311700" y="4203325"/>
            <a:ext cx="8520600" cy="79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b="1" i="1">
                <a:solidFill>
                  <a:srgbClr val="434343"/>
                </a:solidFill>
                <a:highlight>
                  <a:srgbClr val="FFF2CC"/>
                </a:highlight>
                <a:latin typeface="Century Gothic"/>
                <a:ea typeface="Century Gothic"/>
                <a:cs typeface="Century Gothic"/>
                <a:sym typeface="Century Gothic"/>
              </a:rPr>
              <a:t>Who has the better Healthcare System?</a:t>
            </a:r>
            <a:endParaRPr i="1">
              <a:solidFill>
                <a:srgbClr val="434343"/>
              </a:solidFill>
              <a:highlight>
                <a:srgbClr val="FFF2CC"/>
              </a:highlight>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latin typeface="Century Gothic"/>
                <a:ea typeface="Century Gothic"/>
                <a:cs typeface="Century Gothic"/>
                <a:sym typeface="Century Gothic"/>
              </a:rPr>
              <a:t>Overall Scores: Canada vs United States</a:t>
            </a:r>
            <a:endParaRPr b="1" i="1">
              <a:latin typeface="Century Gothic"/>
              <a:ea typeface="Century Gothic"/>
              <a:cs typeface="Century Gothic"/>
              <a:sym typeface="Century Gothic"/>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After the data was parsed and the python code was executed the winner was determined to be none other than </a:t>
            </a:r>
            <a:r>
              <a:rPr lang="en" b="1" i="1">
                <a:solidFill>
                  <a:srgbClr val="000000"/>
                </a:solidFill>
              </a:rPr>
              <a:t>Canada</a:t>
            </a:r>
            <a:r>
              <a:rPr lang="en">
                <a:solidFill>
                  <a:srgbClr val="000000"/>
                </a:solidFill>
              </a:rPr>
              <a:t>!</a:t>
            </a:r>
            <a:endParaRPr>
              <a:solidFill>
                <a:srgbClr val="000000"/>
              </a:solidFill>
            </a:endParaRPr>
          </a:p>
        </p:txBody>
      </p:sp>
      <p:pic>
        <p:nvPicPr>
          <p:cNvPr id="119" name="Google Shape;119;p22"/>
          <p:cNvPicPr preferRelativeResize="0"/>
          <p:nvPr/>
        </p:nvPicPr>
        <p:blipFill>
          <a:blip r:embed="rId3">
            <a:alphaModFix/>
          </a:blip>
          <a:stretch>
            <a:fillRect/>
          </a:stretch>
        </p:blipFill>
        <p:spPr>
          <a:xfrm>
            <a:off x="311700" y="2654550"/>
            <a:ext cx="1724025" cy="619125"/>
          </a:xfrm>
          <a:prstGeom prst="rect">
            <a:avLst/>
          </a:prstGeom>
          <a:noFill/>
          <a:ln>
            <a:noFill/>
          </a:ln>
        </p:spPr>
      </p:pic>
      <p:pic>
        <p:nvPicPr>
          <p:cNvPr id="120" name="Google Shape;120;p22"/>
          <p:cNvPicPr preferRelativeResize="0"/>
          <p:nvPr/>
        </p:nvPicPr>
        <p:blipFill>
          <a:blip r:embed="rId4">
            <a:alphaModFix/>
          </a:blip>
          <a:stretch>
            <a:fillRect/>
          </a:stretch>
        </p:blipFill>
        <p:spPr>
          <a:xfrm>
            <a:off x="2035725" y="3524225"/>
            <a:ext cx="1771650" cy="628650"/>
          </a:xfrm>
          <a:prstGeom prst="rect">
            <a:avLst/>
          </a:prstGeom>
          <a:noFill/>
          <a:ln>
            <a:noFill/>
          </a:ln>
        </p:spPr>
      </p:pic>
      <p:pic>
        <p:nvPicPr>
          <p:cNvPr id="121" name="Google Shape;121;p22"/>
          <p:cNvPicPr preferRelativeResize="0"/>
          <p:nvPr/>
        </p:nvPicPr>
        <p:blipFill>
          <a:blip r:embed="rId5">
            <a:alphaModFix/>
          </a:blip>
          <a:stretch>
            <a:fillRect/>
          </a:stretch>
        </p:blipFill>
        <p:spPr>
          <a:xfrm>
            <a:off x="4637300" y="2654542"/>
            <a:ext cx="1724025" cy="647958"/>
          </a:xfrm>
          <a:prstGeom prst="rect">
            <a:avLst/>
          </a:prstGeom>
          <a:noFill/>
          <a:ln>
            <a:noFill/>
          </a:ln>
        </p:spPr>
      </p:pic>
      <p:pic>
        <p:nvPicPr>
          <p:cNvPr id="122" name="Google Shape;122;p22"/>
          <p:cNvPicPr preferRelativeResize="0"/>
          <p:nvPr/>
        </p:nvPicPr>
        <p:blipFill>
          <a:blip r:embed="rId6">
            <a:alphaModFix/>
          </a:blip>
          <a:stretch>
            <a:fillRect/>
          </a:stretch>
        </p:blipFill>
        <p:spPr>
          <a:xfrm>
            <a:off x="6361325" y="3514550"/>
            <a:ext cx="1899978" cy="647975"/>
          </a:xfrm>
          <a:prstGeom prst="rect">
            <a:avLst/>
          </a:prstGeom>
          <a:noFill/>
          <a:ln>
            <a:noFill/>
          </a:ln>
        </p:spPr>
      </p:pic>
      <p:sp>
        <p:nvSpPr>
          <p:cNvPr id="123" name="Google Shape;123;p22"/>
          <p:cNvSpPr txBox="1"/>
          <p:nvPr/>
        </p:nvSpPr>
        <p:spPr>
          <a:xfrm>
            <a:off x="378113" y="2081850"/>
            <a:ext cx="1591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entury Gothic"/>
                <a:ea typeface="Century Gothic"/>
                <a:cs typeface="Century Gothic"/>
                <a:sym typeface="Century Gothic"/>
              </a:rPr>
              <a:t>Healthcare Key Indicators:</a:t>
            </a:r>
            <a:endParaRPr>
              <a:latin typeface="Century Gothic"/>
              <a:ea typeface="Century Gothic"/>
              <a:cs typeface="Century Gothic"/>
              <a:sym typeface="Century Gothic"/>
            </a:endParaRPr>
          </a:p>
        </p:txBody>
      </p:sp>
      <p:sp>
        <p:nvSpPr>
          <p:cNvPr id="124" name="Google Shape;124;p22"/>
          <p:cNvSpPr txBox="1"/>
          <p:nvPr/>
        </p:nvSpPr>
        <p:spPr>
          <a:xfrm>
            <a:off x="2092650" y="3229050"/>
            <a:ext cx="1657800" cy="4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entury Gothic"/>
                <a:ea typeface="Century Gothic"/>
                <a:cs typeface="Century Gothic"/>
                <a:sym typeface="Century Gothic"/>
              </a:rPr>
              <a:t>Health Status:</a:t>
            </a:r>
            <a:endParaRPr>
              <a:latin typeface="Century Gothic"/>
              <a:ea typeface="Century Gothic"/>
              <a:cs typeface="Century Gothic"/>
              <a:sym typeface="Century Gothic"/>
            </a:endParaRPr>
          </a:p>
        </p:txBody>
      </p:sp>
      <p:sp>
        <p:nvSpPr>
          <p:cNvPr id="125" name="Google Shape;125;p22"/>
          <p:cNvSpPr txBox="1"/>
          <p:nvPr/>
        </p:nvSpPr>
        <p:spPr>
          <a:xfrm>
            <a:off x="466250" y="4403425"/>
            <a:ext cx="2849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Final Canada score: 489</a:t>
            </a:r>
            <a:endParaRPr sz="1800" b="1"/>
          </a:p>
        </p:txBody>
      </p:sp>
      <p:sp>
        <p:nvSpPr>
          <p:cNvPr id="126" name="Google Shape;126;p22"/>
          <p:cNvSpPr txBox="1"/>
          <p:nvPr/>
        </p:nvSpPr>
        <p:spPr>
          <a:xfrm>
            <a:off x="4637288" y="2081850"/>
            <a:ext cx="1591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entury Gothic"/>
                <a:ea typeface="Century Gothic"/>
                <a:cs typeface="Century Gothic"/>
                <a:sym typeface="Century Gothic"/>
              </a:rPr>
              <a:t>Healthcare Key Indicators:</a:t>
            </a:r>
            <a:endParaRPr>
              <a:latin typeface="Century Gothic"/>
              <a:ea typeface="Century Gothic"/>
              <a:cs typeface="Century Gothic"/>
              <a:sym typeface="Century Gothic"/>
            </a:endParaRPr>
          </a:p>
        </p:txBody>
      </p:sp>
      <p:sp>
        <p:nvSpPr>
          <p:cNvPr id="127" name="Google Shape;127;p22"/>
          <p:cNvSpPr txBox="1"/>
          <p:nvPr/>
        </p:nvSpPr>
        <p:spPr>
          <a:xfrm>
            <a:off x="6361325" y="3192025"/>
            <a:ext cx="1657800" cy="42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entury Gothic"/>
                <a:ea typeface="Century Gothic"/>
                <a:cs typeface="Century Gothic"/>
                <a:sym typeface="Century Gothic"/>
              </a:rPr>
              <a:t>Health Status:</a:t>
            </a:r>
            <a:endParaRPr>
              <a:latin typeface="Century Gothic"/>
              <a:ea typeface="Century Gothic"/>
              <a:cs typeface="Century Gothic"/>
              <a:sym typeface="Century Gothic"/>
            </a:endParaRPr>
          </a:p>
        </p:txBody>
      </p:sp>
      <p:sp>
        <p:nvSpPr>
          <p:cNvPr id="128" name="Google Shape;128;p22"/>
          <p:cNvSpPr txBox="1"/>
          <p:nvPr/>
        </p:nvSpPr>
        <p:spPr>
          <a:xfrm>
            <a:off x="4637300" y="4434475"/>
            <a:ext cx="3725400" cy="51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Final United States score: 184</a:t>
            </a:r>
            <a:endParaRPr sz="18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23"/>
          <p:cNvPicPr preferRelativeResize="0"/>
          <p:nvPr/>
        </p:nvPicPr>
        <p:blipFill>
          <a:blip r:embed="rId3">
            <a:alphaModFix/>
          </a:blip>
          <a:stretch>
            <a:fillRect/>
          </a:stretch>
        </p:blipFill>
        <p:spPr>
          <a:xfrm>
            <a:off x="0" y="-1"/>
            <a:ext cx="9144000" cy="5143500"/>
          </a:xfrm>
          <a:prstGeom prst="rect">
            <a:avLst/>
          </a:prstGeom>
          <a:noFill/>
          <a:ln>
            <a:noFill/>
          </a:ln>
        </p:spPr>
      </p:pic>
      <p:sp>
        <p:nvSpPr>
          <p:cNvPr id="134" name="Google Shape;134;p23"/>
          <p:cNvSpPr txBox="1">
            <a:spLocks noGrp="1"/>
          </p:cNvSpPr>
          <p:nvPr>
            <p:ph type="title"/>
          </p:nvPr>
        </p:nvSpPr>
        <p:spPr>
          <a:xfrm>
            <a:off x="252175" y="2018250"/>
            <a:ext cx="8520600" cy="55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Century Gothic"/>
                <a:ea typeface="Century Gothic"/>
                <a:cs typeface="Century Gothic"/>
                <a:sym typeface="Century Gothic"/>
              </a:rPr>
              <a:t>The United States of America</a:t>
            </a:r>
            <a:endParaRPr b="1">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38"/>
        <p:cNvGrpSpPr/>
        <p:nvPr/>
      </p:nvGrpSpPr>
      <p:grpSpPr>
        <a:xfrm>
          <a:off x="0" y="0"/>
          <a:ext cx="0" cy="0"/>
          <a:chOff x="0" y="0"/>
          <a:chExt cx="0" cy="0"/>
        </a:xfrm>
      </p:grpSpPr>
      <p:pic>
        <p:nvPicPr>
          <p:cNvPr id="139" name="Google Shape;139;p24"/>
          <p:cNvPicPr preferRelativeResize="0"/>
          <p:nvPr/>
        </p:nvPicPr>
        <p:blipFill>
          <a:blip r:embed="rId3">
            <a:alphaModFix/>
          </a:blip>
          <a:stretch>
            <a:fillRect/>
          </a:stretch>
        </p:blipFill>
        <p:spPr>
          <a:xfrm>
            <a:off x="1095037" y="223725"/>
            <a:ext cx="6953924" cy="4696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311700" y="-46225"/>
            <a:ext cx="8520600" cy="48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b="1" i="1">
                <a:latin typeface="Source Code Pro"/>
                <a:ea typeface="Source Code Pro"/>
                <a:cs typeface="Source Code Pro"/>
                <a:sym typeface="Source Code Pro"/>
              </a:rPr>
              <a:t>Health Status</a:t>
            </a:r>
            <a:endParaRPr sz="3100" b="1" i="1">
              <a:latin typeface="Source Code Pro"/>
              <a:ea typeface="Source Code Pro"/>
              <a:cs typeface="Source Code Pro"/>
              <a:sym typeface="Source Code Pro"/>
            </a:endParaRPr>
          </a:p>
        </p:txBody>
      </p:sp>
      <p:sp>
        <p:nvSpPr>
          <p:cNvPr id="145" name="Google Shape;145;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Peter’s Slides</a:t>
            </a:r>
            <a:endParaRPr/>
          </a:p>
        </p:txBody>
      </p:sp>
      <p:pic>
        <p:nvPicPr>
          <p:cNvPr id="146" name="Google Shape;146;p25"/>
          <p:cNvPicPr preferRelativeResize="0"/>
          <p:nvPr/>
        </p:nvPicPr>
        <p:blipFill>
          <a:blip r:embed="rId3">
            <a:alphaModFix/>
          </a:blip>
          <a:stretch>
            <a:fillRect/>
          </a:stretch>
        </p:blipFill>
        <p:spPr>
          <a:xfrm>
            <a:off x="152663" y="521550"/>
            <a:ext cx="8838675" cy="4100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6"/>
          <p:cNvPicPr preferRelativeResize="0"/>
          <p:nvPr/>
        </p:nvPicPr>
        <p:blipFill>
          <a:blip r:embed="rId3">
            <a:alphaModFix/>
          </a:blip>
          <a:stretch>
            <a:fillRect/>
          </a:stretch>
        </p:blipFill>
        <p:spPr>
          <a:xfrm>
            <a:off x="0" y="0"/>
            <a:ext cx="9144000" cy="5143500"/>
          </a:xfrm>
          <a:prstGeom prst="rect">
            <a:avLst/>
          </a:prstGeom>
          <a:noFill/>
          <a:ln>
            <a:noFill/>
          </a:ln>
        </p:spPr>
      </p:pic>
      <p:sp>
        <p:nvSpPr>
          <p:cNvPr id="152" name="Google Shape;152;p26"/>
          <p:cNvSpPr txBox="1">
            <a:spLocks noGrp="1"/>
          </p:cNvSpPr>
          <p:nvPr>
            <p:ph type="title"/>
          </p:nvPr>
        </p:nvSpPr>
        <p:spPr>
          <a:xfrm>
            <a:off x="311700" y="21000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Century Gothic"/>
                <a:ea typeface="Century Gothic"/>
                <a:cs typeface="Century Gothic"/>
                <a:sym typeface="Century Gothic"/>
              </a:rPr>
              <a:t>Canada</a:t>
            </a:r>
            <a:endParaRPr b="1">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56"/>
        <p:cNvGrpSpPr/>
        <p:nvPr/>
      </p:nvGrpSpPr>
      <p:grpSpPr>
        <a:xfrm>
          <a:off x="0" y="0"/>
          <a:ext cx="0" cy="0"/>
          <a:chOff x="0" y="0"/>
          <a:chExt cx="0" cy="0"/>
        </a:xfrm>
      </p:grpSpPr>
      <p:pic>
        <p:nvPicPr>
          <p:cNvPr id="157" name="Google Shape;157;p27"/>
          <p:cNvPicPr preferRelativeResize="0"/>
          <p:nvPr/>
        </p:nvPicPr>
        <p:blipFill>
          <a:blip r:embed="rId3">
            <a:alphaModFix/>
          </a:blip>
          <a:stretch>
            <a:fillRect/>
          </a:stretch>
        </p:blipFill>
        <p:spPr>
          <a:xfrm>
            <a:off x="1590675" y="441725"/>
            <a:ext cx="6095675" cy="4054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61"/>
        <p:cNvGrpSpPr/>
        <p:nvPr/>
      </p:nvGrpSpPr>
      <p:grpSpPr>
        <a:xfrm>
          <a:off x="0" y="0"/>
          <a:ext cx="0" cy="0"/>
          <a:chOff x="0" y="0"/>
          <a:chExt cx="0" cy="0"/>
        </a:xfrm>
      </p:grpSpPr>
      <p:pic>
        <p:nvPicPr>
          <p:cNvPr id="162" name="Google Shape;162;p28"/>
          <p:cNvPicPr preferRelativeResize="0"/>
          <p:nvPr/>
        </p:nvPicPr>
        <p:blipFill>
          <a:blip r:embed="rId3">
            <a:alphaModFix/>
          </a:blip>
          <a:stretch>
            <a:fillRect/>
          </a:stretch>
        </p:blipFill>
        <p:spPr>
          <a:xfrm>
            <a:off x="1371600" y="533400"/>
            <a:ext cx="6562725" cy="407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66"/>
        <p:cNvGrpSpPr/>
        <p:nvPr/>
      </p:nvGrpSpPr>
      <p:grpSpPr>
        <a:xfrm>
          <a:off x="0" y="0"/>
          <a:ext cx="0" cy="0"/>
          <a:chOff x="0" y="0"/>
          <a:chExt cx="0" cy="0"/>
        </a:xfrm>
      </p:grpSpPr>
      <p:pic>
        <p:nvPicPr>
          <p:cNvPr id="167" name="Google Shape;167;p29"/>
          <p:cNvPicPr preferRelativeResize="0"/>
          <p:nvPr/>
        </p:nvPicPr>
        <p:blipFill>
          <a:blip r:embed="rId3">
            <a:alphaModFix/>
          </a:blip>
          <a:stretch>
            <a:fillRect/>
          </a:stretch>
        </p:blipFill>
        <p:spPr>
          <a:xfrm>
            <a:off x="281000" y="1357300"/>
            <a:ext cx="4114800" cy="2743200"/>
          </a:xfrm>
          <a:prstGeom prst="rect">
            <a:avLst/>
          </a:prstGeom>
          <a:noFill/>
          <a:ln>
            <a:noFill/>
          </a:ln>
        </p:spPr>
      </p:pic>
      <p:sp>
        <p:nvSpPr>
          <p:cNvPr id="168" name="Google Shape;168;p29"/>
          <p:cNvSpPr txBox="1"/>
          <p:nvPr/>
        </p:nvSpPr>
        <p:spPr>
          <a:xfrm>
            <a:off x="1782075" y="324600"/>
            <a:ext cx="6288600" cy="675000"/>
          </a:xfrm>
          <a:prstGeom prst="rect">
            <a:avLst/>
          </a:prstGeom>
          <a:noFill/>
          <a:ln>
            <a:noFill/>
          </a:ln>
        </p:spPr>
        <p:txBody>
          <a:bodyPr spcFirstLastPara="1" wrap="square" lIns="91425" tIns="91425" rIns="91425" bIns="91425" anchor="t" anchorCtr="0">
            <a:noAutofit/>
          </a:bodyPr>
          <a:lstStyle/>
          <a:p>
            <a:pPr marL="457200" lvl="0" indent="0" algn="ctr" rtl="0">
              <a:lnSpc>
                <a:spcPct val="115000"/>
              </a:lnSpc>
              <a:spcBef>
                <a:spcPts val="0"/>
              </a:spcBef>
              <a:spcAft>
                <a:spcPts val="1600"/>
              </a:spcAft>
              <a:buNone/>
            </a:pPr>
            <a:r>
              <a:rPr lang="en" sz="2400" b="1" i="1">
                <a:solidFill>
                  <a:schemeClr val="dk1"/>
                </a:solidFill>
                <a:latin typeface="Century Gothic"/>
                <a:ea typeface="Century Gothic"/>
                <a:cs typeface="Century Gothic"/>
                <a:sym typeface="Century Gothic"/>
              </a:rPr>
              <a:t>The total Revenue for each country’s Health System</a:t>
            </a:r>
            <a:endParaRPr sz="2400" b="1" i="1">
              <a:latin typeface="Century Gothic"/>
              <a:ea typeface="Century Gothic"/>
              <a:cs typeface="Century Gothic"/>
              <a:sym typeface="Century Gothic"/>
            </a:endParaRPr>
          </a:p>
        </p:txBody>
      </p:sp>
      <p:pic>
        <p:nvPicPr>
          <p:cNvPr id="169" name="Google Shape;169;p29"/>
          <p:cNvPicPr preferRelativeResize="0"/>
          <p:nvPr/>
        </p:nvPicPr>
        <p:blipFill>
          <a:blip r:embed="rId4">
            <a:alphaModFix/>
          </a:blip>
          <a:stretch>
            <a:fillRect/>
          </a:stretch>
        </p:blipFill>
        <p:spPr>
          <a:xfrm>
            <a:off x="4624400" y="1714425"/>
            <a:ext cx="4114800" cy="274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73"/>
        <p:cNvGrpSpPr/>
        <p:nvPr/>
      </p:nvGrpSpPr>
      <p:grpSpPr>
        <a:xfrm>
          <a:off x="0" y="0"/>
          <a:ext cx="0" cy="0"/>
          <a:chOff x="0" y="0"/>
          <a:chExt cx="0" cy="0"/>
        </a:xfrm>
      </p:grpSpPr>
      <p:pic>
        <p:nvPicPr>
          <p:cNvPr id="174" name="Google Shape;174;p30"/>
          <p:cNvPicPr preferRelativeResize="0"/>
          <p:nvPr/>
        </p:nvPicPr>
        <p:blipFill>
          <a:blip r:embed="rId3">
            <a:alphaModFix/>
          </a:blip>
          <a:stretch>
            <a:fillRect/>
          </a:stretch>
        </p:blipFill>
        <p:spPr>
          <a:xfrm>
            <a:off x="1660925" y="631038"/>
            <a:ext cx="5822150" cy="3881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Shape 178"/>
        <p:cNvGrpSpPr/>
        <p:nvPr/>
      </p:nvGrpSpPr>
      <p:grpSpPr>
        <a:xfrm>
          <a:off x="0" y="0"/>
          <a:ext cx="0" cy="0"/>
          <a:chOff x="0" y="0"/>
          <a:chExt cx="0" cy="0"/>
        </a:xfrm>
      </p:grpSpPr>
      <p:pic>
        <p:nvPicPr>
          <p:cNvPr id="179" name="Google Shape;179;p31"/>
          <p:cNvPicPr preferRelativeResize="0"/>
          <p:nvPr/>
        </p:nvPicPr>
        <p:blipFill>
          <a:blip r:embed="rId3">
            <a:alphaModFix/>
          </a:blip>
          <a:stretch>
            <a:fillRect/>
          </a:stretch>
        </p:blipFill>
        <p:spPr>
          <a:xfrm>
            <a:off x="716303" y="0"/>
            <a:ext cx="7711395" cy="5143500"/>
          </a:xfrm>
          <a:prstGeom prst="rect">
            <a:avLst/>
          </a:prstGeom>
          <a:noFill/>
          <a:ln>
            <a:noFill/>
          </a:ln>
        </p:spPr>
      </p:pic>
      <p:sp>
        <p:nvSpPr>
          <p:cNvPr id="180" name="Google Shape;180;p31"/>
          <p:cNvSpPr txBox="1">
            <a:spLocks noGrp="1"/>
          </p:cNvSpPr>
          <p:nvPr>
            <p:ph type="title"/>
          </p:nvPr>
        </p:nvSpPr>
        <p:spPr>
          <a:xfrm>
            <a:off x="311700" y="42493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1">
                <a:latin typeface="Century Gothic"/>
                <a:ea typeface="Century Gothic"/>
                <a:cs typeface="Century Gothic"/>
                <a:sym typeface="Century Gothic"/>
              </a:rPr>
              <a:t>Learning from one another</a:t>
            </a:r>
            <a:endParaRPr sz="4000" b="1">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9144000" cy="5143500"/>
          </a:xfrm>
          <a:prstGeom prst="rect">
            <a:avLst/>
          </a:prstGeom>
          <a:noFill/>
          <a:ln>
            <a:noFill/>
          </a:ln>
        </p:spPr>
      </p:pic>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Century Gothic"/>
                <a:ea typeface="Century Gothic"/>
                <a:cs typeface="Century Gothic"/>
                <a:sym typeface="Century Gothic"/>
              </a:rPr>
              <a:t>The goal:</a:t>
            </a:r>
            <a:endParaRPr sz="3600" b="1">
              <a:latin typeface="Century Gothic"/>
              <a:ea typeface="Century Gothic"/>
              <a:cs typeface="Century Gothic"/>
              <a:sym typeface="Century Gothic"/>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lnSpc>
                <a:spcPct val="200000"/>
              </a:lnSpc>
              <a:spcBef>
                <a:spcPts val="0"/>
              </a:spcBef>
              <a:spcAft>
                <a:spcPts val="0"/>
              </a:spcAft>
              <a:buClr>
                <a:srgbClr val="000000"/>
              </a:buClr>
              <a:buSzPts val="2000"/>
              <a:buFont typeface="Century Gothic"/>
              <a:buChar char="●"/>
            </a:pPr>
            <a:r>
              <a:rPr lang="en" sz="2000" b="1">
                <a:solidFill>
                  <a:srgbClr val="000000"/>
                </a:solidFill>
                <a:latin typeface="Century Gothic"/>
                <a:ea typeface="Century Gothic"/>
                <a:cs typeface="Century Gothic"/>
                <a:sym typeface="Century Gothic"/>
              </a:rPr>
              <a:t>To identify which country has a better healthcare system overall</a:t>
            </a:r>
            <a:endParaRPr sz="2000" b="1">
              <a:solidFill>
                <a:srgbClr val="000000"/>
              </a:solidFill>
              <a:latin typeface="Century Gothic"/>
              <a:ea typeface="Century Gothic"/>
              <a:cs typeface="Century Gothic"/>
              <a:sym typeface="Century Gothic"/>
            </a:endParaRPr>
          </a:p>
          <a:p>
            <a:pPr marL="457200" lvl="0" indent="-355600" algn="l" rtl="0">
              <a:lnSpc>
                <a:spcPct val="200000"/>
              </a:lnSpc>
              <a:spcBef>
                <a:spcPts val="0"/>
              </a:spcBef>
              <a:spcAft>
                <a:spcPts val="0"/>
              </a:spcAft>
              <a:buClr>
                <a:srgbClr val="000000"/>
              </a:buClr>
              <a:buSzPts val="2000"/>
              <a:buFont typeface="Century Gothic"/>
              <a:buChar char="●"/>
            </a:pPr>
            <a:r>
              <a:rPr lang="en" sz="2000" b="1">
                <a:solidFill>
                  <a:srgbClr val="000000"/>
                </a:solidFill>
                <a:latin typeface="Century Gothic"/>
                <a:ea typeface="Century Gothic"/>
                <a:cs typeface="Century Gothic"/>
                <a:sym typeface="Century Gothic"/>
              </a:rPr>
              <a:t>To reveal in what cases The United States is superior</a:t>
            </a:r>
            <a:endParaRPr sz="2000" b="1">
              <a:solidFill>
                <a:srgbClr val="000000"/>
              </a:solidFill>
              <a:latin typeface="Century Gothic"/>
              <a:ea typeface="Century Gothic"/>
              <a:cs typeface="Century Gothic"/>
              <a:sym typeface="Century Gothic"/>
            </a:endParaRPr>
          </a:p>
          <a:p>
            <a:pPr marL="457200" lvl="0" indent="-355600" algn="l" rtl="0">
              <a:lnSpc>
                <a:spcPct val="200000"/>
              </a:lnSpc>
              <a:spcBef>
                <a:spcPts val="0"/>
              </a:spcBef>
              <a:spcAft>
                <a:spcPts val="0"/>
              </a:spcAft>
              <a:buClr>
                <a:srgbClr val="000000"/>
              </a:buClr>
              <a:buSzPts val="2000"/>
              <a:buFont typeface="Century Gothic"/>
              <a:buChar char="●"/>
            </a:pPr>
            <a:r>
              <a:rPr lang="en" sz="2000" b="1">
                <a:solidFill>
                  <a:srgbClr val="000000"/>
                </a:solidFill>
                <a:latin typeface="Century Gothic"/>
                <a:ea typeface="Century Gothic"/>
                <a:cs typeface="Century Gothic"/>
                <a:sym typeface="Century Gothic"/>
              </a:rPr>
              <a:t>To reveal in what cases Canada is superior</a:t>
            </a:r>
            <a:endParaRPr sz="2000" b="1">
              <a:solidFill>
                <a:srgbClr val="000000"/>
              </a:solidFill>
              <a:latin typeface="Century Gothic"/>
              <a:ea typeface="Century Gothic"/>
              <a:cs typeface="Century Gothic"/>
              <a:sym typeface="Century Gothic"/>
            </a:endParaRPr>
          </a:p>
          <a:p>
            <a:pPr marL="457200" lvl="0" indent="-355600" algn="l" rtl="0">
              <a:lnSpc>
                <a:spcPct val="100000"/>
              </a:lnSpc>
              <a:spcBef>
                <a:spcPts val="0"/>
              </a:spcBef>
              <a:spcAft>
                <a:spcPts val="0"/>
              </a:spcAft>
              <a:buClr>
                <a:srgbClr val="000000"/>
              </a:buClr>
              <a:buSzPts val="2000"/>
              <a:buFont typeface="Century Gothic"/>
              <a:buChar char="●"/>
            </a:pPr>
            <a:r>
              <a:rPr lang="en" sz="2000" b="1">
                <a:solidFill>
                  <a:srgbClr val="000000"/>
                </a:solidFill>
                <a:latin typeface="Century Gothic"/>
                <a:ea typeface="Century Gothic"/>
                <a:cs typeface="Century Gothic"/>
                <a:sym typeface="Century Gothic"/>
              </a:rPr>
              <a:t>Finally, to theorize how the losing country could implement the others best parts.</a:t>
            </a:r>
            <a:endParaRPr sz="2000" b="1">
              <a:solidFill>
                <a:srgbClr val="000000"/>
              </a:solidFill>
              <a:latin typeface="Century Gothic"/>
              <a:ea typeface="Century Gothic"/>
              <a:cs typeface="Century Gothic"/>
              <a:sym typeface="Century Gothic"/>
            </a:endParaRPr>
          </a:p>
          <a:p>
            <a:pPr marL="0" lvl="0" indent="0" algn="l" rtl="0">
              <a:spcBef>
                <a:spcPts val="1600"/>
              </a:spcBef>
              <a:spcAft>
                <a:spcPts val="1600"/>
              </a:spcAft>
              <a:buNone/>
            </a:pPr>
            <a:endParaRPr b="1">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entury Gothic"/>
                <a:ea typeface="Century Gothic"/>
                <a:cs typeface="Century Gothic"/>
                <a:sym typeface="Century Gothic"/>
              </a:rPr>
              <a:t>GDP (Gross Domestic Product)</a:t>
            </a:r>
            <a:endParaRPr>
              <a:latin typeface="Century Gothic"/>
              <a:ea typeface="Century Gothic"/>
              <a:cs typeface="Century Gothic"/>
              <a:sym typeface="Century Gothic"/>
            </a:endParaRPr>
          </a:p>
        </p:txBody>
      </p:sp>
      <p:pic>
        <p:nvPicPr>
          <p:cNvPr id="186" name="Google Shape;186;p32"/>
          <p:cNvPicPr preferRelativeResize="0"/>
          <p:nvPr/>
        </p:nvPicPr>
        <p:blipFill>
          <a:blip r:embed="rId3">
            <a:alphaModFix/>
          </a:blip>
          <a:stretch>
            <a:fillRect/>
          </a:stretch>
        </p:blipFill>
        <p:spPr>
          <a:xfrm>
            <a:off x="2281225" y="1195388"/>
            <a:ext cx="4581525" cy="2752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90"/>
        <p:cNvGrpSpPr/>
        <p:nvPr/>
      </p:nvGrpSpPr>
      <p:grpSpPr>
        <a:xfrm>
          <a:off x="0" y="0"/>
          <a:ext cx="0" cy="0"/>
          <a:chOff x="0" y="0"/>
          <a:chExt cx="0" cy="0"/>
        </a:xfrm>
      </p:grpSpPr>
      <p:sp>
        <p:nvSpPr>
          <p:cNvPr id="191" name="Google Shape;191;p33"/>
          <p:cNvSpPr txBox="1">
            <a:spLocks noGrp="1"/>
          </p:cNvSpPr>
          <p:nvPr>
            <p:ph type="title"/>
          </p:nvPr>
        </p:nvSpPr>
        <p:spPr>
          <a:xfrm>
            <a:off x="311700" y="2009550"/>
            <a:ext cx="8520600" cy="56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entury Gothic"/>
                <a:ea typeface="Century Gothic"/>
                <a:cs typeface="Century Gothic"/>
                <a:sym typeface="Century Gothic"/>
              </a:rPr>
              <a:t>The United States spends more money on pharmaceuticals</a:t>
            </a:r>
            <a:endParaRPr>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entury Gothic"/>
                <a:ea typeface="Century Gothic"/>
                <a:cs typeface="Century Gothic"/>
                <a:sym typeface="Century Gothic"/>
              </a:rPr>
              <a:t>Example - Insulin</a:t>
            </a:r>
            <a:endParaRPr>
              <a:latin typeface="Century Gothic"/>
              <a:ea typeface="Century Gothic"/>
              <a:cs typeface="Century Gothic"/>
              <a:sym typeface="Century Gothic"/>
            </a:endParaRPr>
          </a:p>
        </p:txBody>
      </p:sp>
      <p:sp>
        <p:nvSpPr>
          <p:cNvPr id="197" name="Google Shape;197;p34"/>
          <p:cNvSpPr txBox="1">
            <a:spLocks noGrp="1"/>
          </p:cNvSpPr>
          <p:nvPr>
            <p:ph type="body" idx="1"/>
          </p:nvPr>
        </p:nvSpPr>
        <p:spPr>
          <a:xfrm>
            <a:off x="311700" y="1163200"/>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Century Gothic"/>
                <a:ea typeface="Century Gothic"/>
                <a:cs typeface="Century Gothic"/>
                <a:sym typeface="Century Gothic"/>
              </a:rPr>
              <a:t>The United States - ~350$ a vial</a:t>
            </a:r>
            <a:endParaRPr sz="2400">
              <a:latin typeface="Century Gothic"/>
              <a:ea typeface="Century Gothic"/>
              <a:cs typeface="Century Gothic"/>
              <a:sym typeface="Century Gothic"/>
            </a:endParaRPr>
          </a:p>
          <a:p>
            <a:pPr marL="0" lvl="0" indent="0" algn="ctr" rtl="0">
              <a:spcBef>
                <a:spcPts val="1600"/>
              </a:spcBef>
              <a:spcAft>
                <a:spcPts val="0"/>
              </a:spcAft>
              <a:buNone/>
            </a:pPr>
            <a:endParaRPr sz="2400">
              <a:latin typeface="Century Gothic"/>
              <a:ea typeface="Century Gothic"/>
              <a:cs typeface="Century Gothic"/>
              <a:sym typeface="Century Gothic"/>
            </a:endParaRPr>
          </a:p>
          <a:p>
            <a:pPr marL="0" lvl="0" indent="0" algn="ctr" rtl="0">
              <a:spcBef>
                <a:spcPts val="1600"/>
              </a:spcBef>
              <a:spcAft>
                <a:spcPts val="0"/>
              </a:spcAft>
              <a:buNone/>
            </a:pPr>
            <a:r>
              <a:rPr lang="en" sz="2400">
                <a:latin typeface="Century Gothic"/>
                <a:ea typeface="Century Gothic"/>
                <a:cs typeface="Century Gothic"/>
                <a:sym typeface="Century Gothic"/>
              </a:rPr>
              <a:t>Canada - ~35$ a vial</a:t>
            </a:r>
            <a:endParaRPr sz="2400">
              <a:latin typeface="Century Gothic"/>
              <a:ea typeface="Century Gothic"/>
              <a:cs typeface="Century Gothic"/>
              <a:sym typeface="Century Gothic"/>
            </a:endParaRPr>
          </a:p>
          <a:p>
            <a:pPr marL="0" lvl="0" indent="0" algn="ctr" rtl="0">
              <a:spcBef>
                <a:spcPts val="1600"/>
              </a:spcBef>
              <a:spcAft>
                <a:spcPts val="0"/>
              </a:spcAft>
              <a:buNone/>
            </a:pPr>
            <a:endParaRPr sz="2400">
              <a:latin typeface="Century Gothic"/>
              <a:ea typeface="Century Gothic"/>
              <a:cs typeface="Century Gothic"/>
              <a:sym typeface="Century Gothic"/>
            </a:endParaRPr>
          </a:p>
          <a:p>
            <a:pPr marL="0" lvl="0" indent="0" algn="ctr" rtl="0">
              <a:spcBef>
                <a:spcPts val="1600"/>
              </a:spcBef>
              <a:spcAft>
                <a:spcPts val="1600"/>
              </a:spcAft>
              <a:buNone/>
            </a:pPr>
            <a:r>
              <a:rPr lang="en" sz="2400">
                <a:latin typeface="Century Gothic"/>
                <a:ea typeface="Century Gothic"/>
                <a:cs typeface="Century Gothic"/>
                <a:sym typeface="Century Gothic"/>
              </a:rPr>
              <a:t>Cost of production - ~6$ a vial</a:t>
            </a:r>
            <a:endParaRPr sz="2400">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201"/>
        <p:cNvGrpSpPr/>
        <p:nvPr/>
      </p:nvGrpSpPr>
      <p:grpSpPr>
        <a:xfrm>
          <a:off x="0" y="0"/>
          <a:ext cx="0" cy="0"/>
          <a:chOff x="0" y="0"/>
          <a:chExt cx="0" cy="0"/>
        </a:xfrm>
      </p:grpSpPr>
      <p:pic>
        <p:nvPicPr>
          <p:cNvPr id="202" name="Google Shape;202;p35"/>
          <p:cNvPicPr preferRelativeResize="0"/>
          <p:nvPr/>
        </p:nvPicPr>
        <p:blipFill>
          <a:blip r:embed="rId3">
            <a:alphaModFix/>
          </a:blip>
          <a:stretch>
            <a:fillRect/>
          </a:stretch>
        </p:blipFill>
        <p:spPr>
          <a:xfrm>
            <a:off x="2436508" y="1150683"/>
            <a:ext cx="4271000" cy="2842150"/>
          </a:xfrm>
          <a:prstGeom prst="rect">
            <a:avLst/>
          </a:prstGeom>
          <a:noFill/>
          <a:ln>
            <a:noFill/>
          </a:ln>
        </p:spPr>
      </p:pic>
      <p:sp>
        <p:nvSpPr>
          <p:cNvPr id="203" name="Google Shape;203;p35"/>
          <p:cNvSpPr txBox="1"/>
          <p:nvPr/>
        </p:nvSpPr>
        <p:spPr>
          <a:xfrm>
            <a:off x="768000" y="160700"/>
            <a:ext cx="7608000" cy="48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a:latin typeface="Century Gothic"/>
                <a:ea typeface="Century Gothic"/>
                <a:cs typeface="Century Gothic"/>
                <a:sym typeface="Century Gothic"/>
              </a:rPr>
              <a:t>“Single Payer System”</a:t>
            </a:r>
            <a:endParaRPr sz="4800">
              <a:latin typeface="Century Gothic"/>
              <a:ea typeface="Century Gothic"/>
              <a:cs typeface="Century Gothic"/>
              <a:sym typeface="Century Gothic"/>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i="1">
                <a:latin typeface="Century Gothic"/>
                <a:ea typeface="Century Gothic"/>
                <a:cs typeface="Century Gothic"/>
                <a:sym typeface="Century Gothic"/>
              </a:rPr>
              <a:t>Canada’s System</a:t>
            </a:r>
            <a:endParaRPr b="1" i="1">
              <a:latin typeface="Century Gothic"/>
              <a:ea typeface="Century Gothic"/>
              <a:cs typeface="Century Gothic"/>
              <a:sym typeface="Century Gothic"/>
            </a:endParaRPr>
          </a:p>
        </p:txBody>
      </p:sp>
      <p:sp>
        <p:nvSpPr>
          <p:cNvPr id="209" name="Google Shape;209;p36"/>
          <p:cNvSpPr txBox="1">
            <a:spLocks noGrp="1"/>
          </p:cNvSpPr>
          <p:nvPr>
            <p:ph type="body" idx="1"/>
          </p:nvPr>
        </p:nvSpPr>
        <p:spPr>
          <a:xfrm>
            <a:off x="311700" y="1512800"/>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Century Gothic"/>
                <a:ea typeface="Century Gothic"/>
                <a:cs typeface="Century Gothic"/>
                <a:sym typeface="Century Gothic"/>
              </a:rPr>
              <a:t>Single payer</a:t>
            </a:r>
            <a:endParaRPr sz="2400">
              <a:latin typeface="Century Gothic"/>
              <a:ea typeface="Century Gothic"/>
              <a:cs typeface="Century Gothic"/>
              <a:sym typeface="Century Gothic"/>
            </a:endParaRPr>
          </a:p>
          <a:p>
            <a:pPr marL="0" lvl="0" indent="0" algn="ctr" rtl="0">
              <a:spcBef>
                <a:spcPts val="1600"/>
              </a:spcBef>
              <a:spcAft>
                <a:spcPts val="0"/>
              </a:spcAft>
              <a:buNone/>
            </a:pPr>
            <a:r>
              <a:rPr lang="en" sz="2400">
                <a:latin typeface="Century Gothic"/>
                <a:ea typeface="Century Gothic"/>
                <a:cs typeface="Century Gothic"/>
                <a:sym typeface="Century Gothic"/>
              </a:rPr>
              <a:t>The Canadian Government pays for all essential healthcare using tax revenue</a:t>
            </a:r>
            <a:endParaRPr sz="2400">
              <a:latin typeface="Century Gothic"/>
              <a:ea typeface="Century Gothic"/>
              <a:cs typeface="Century Gothic"/>
              <a:sym typeface="Century Gothic"/>
            </a:endParaRPr>
          </a:p>
          <a:p>
            <a:pPr marL="0" lvl="0" indent="0" algn="ctr" rtl="0">
              <a:spcBef>
                <a:spcPts val="1600"/>
              </a:spcBef>
              <a:spcAft>
                <a:spcPts val="0"/>
              </a:spcAft>
              <a:buNone/>
            </a:pPr>
            <a:r>
              <a:rPr lang="en" sz="2400">
                <a:latin typeface="Century Gothic"/>
                <a:ea typeface="Century Gothic"/>
                <a:cs typeface="Century Gothic"/>
                <a:sym typeface="Century Gothic"/>
              </a:rPr>
              <a:t>No need for private insurance</a:t>
            </a:r>
            <a:endParaRPr sz="2400">
              <a:latin typeface="Century Gothic"/>
              <a:ea typeface="Century Gothic"/>
              <a:cs typeface="Century Gothic"/>
              <a:sym typeface="Century Gothic"/>
            </a:endParaRPr>
          </a:p>
          <a:p>
            <a:pPr marL="0" lvl="0" indent="0" algn="ctr" rtl="0">
              <a:spcBef>
                <a:spcPts val="1600"/>
              </a:spcBef>
              <a:spcAft>
                <a:spcPts val="1600"/>
              </a:spcAft>
              <a:buNone/>
            </a:pPr>
            <a:r>
              <a:rPr lang="en" sz="2400">
                <a:latin typeface="Century Gothic"/>
                <a:ea typeface="Century Gothic"/>
                <a:cs typeface="Century Gothic"/>
                <a:sym typeface="Century Gothic"/>
              </a:rPr>
              <a:t>No need to not go to the hospital for any financial reason</a:t>
            </a:r>
            <a:endParaRPr sz="2400">
              <a:latin typeface="Century Gothic"/>
              <a:ea typeface="Century Gothic"/>
              <a:cs typeface="Century Gothic"/>
              <a:sym typeface="Century Gothic"/>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213"/>
        <p:cNvGrpSpPr/>
        <p:nvPr/>
      </p:nvGrpSpPr>
      <p:grpSpPr>
        <a:xfrm>
          <a:off x="0" y="0"/>
          <a:ext cx="0" cy="0"/>
          <a:chOff x="0" y="0"/>
          <a:chExt cx="0" cy="0"/>
        </a:xfrm>
      </p:grpSpPr>
      <p:sp>
        <p:nvSpPr>
          <p:cNvPr id="214" name="Google Shape;214;p37"/>
          <p:cNvSpPr txBox="1">
            <a:spLocks noGrp="1"/>
          </p:cNvSpPr>
          <p:nvPr>
            <p:ph type="body" idx="1"/>
          </p:nvPr>
        </p:nvSpPr>
        <p:spPr>
          <a:xfrm>
            <a:off x="311700" y="1326600"/>
            <a:ext cx="8520600" cy="2490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4600" i="1">
                <a:latin typeface="Century Gothic"/>
                <a:ea typeface="Century Gothic"/>
                <a:cs typeface="Century Gothic"/>
                <a:sym typeface="Century Gothic"/>
              </a:rPr>
              <a:t>“The most expensive part about going to the hospital in Canada is the parking bill”</a:t>
            </a:r>
            <a:endParaRPr sz="4600" i="1">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i="1">
                <a:latin typeface="Century Gothic"/>
                <a:ea typeface="Century Gothic"/>
                <a:cs typeface="Century Gothic"/>
                <a:sym typeface="Century Gothic"/>
              </a:rPr>
              <a:t>The United States’ System</a:t>
            </a:r>
            <a:endParaRPr b="1" i="1">
              <a:latin typeface="Century Gothic"/>
              <a:ea typeface="Century Gothic"/>
              <a:cs typeface="Century Gothic"/>
              <a:sym typeface="Century Gothic"/>
            </a:endParaRPr>
          </a:p>
        </p:txBody>
      </p:sp>
      <p:sp>
        <p:nvSpPr>
          <p:cNvPr id="220" name="Google Shape;22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Century Gothic"/>
                <a:ea typeface="Century Gothic"/>
                <a:cs typeface="Century Gothic"/>
                <a:sym typeface="Century Gothic"/>
              </a:rPr>
              <a:t>Multi-Payer System</a:t>
            </a:r>
            <a:endParaRPr sz="2400">
              <a:latin typeface="Century Gothic"/>
              <a:ea typeface="Century Gothic"/>
              <a:cs typeface="Century Gothic"/>
              <a:sym typeface="Century Gothic"/>
            </a:endParaRPr>
          </a:p>
          <a:p>
            <a:pPr marL="0" lvl="0" indent="0" algn="ctr" rtl="0">
              <a:spcBef>
                <a:spcPts val="1600"/>
              </a:spcBef>
              <a:spcAft>
                <a:spcPts val="0"/>
              </a:spcAft>
              <a:buNone/>
            </a:pPr>
            <a:r>
              <a:rPr lang="en" sz="2400">
                <a:latin typeface="Century Gothic"/>
                <a:ea typeface="Century Gothic"/>
                <a:cs typeface="Century Gothic"/>
                <a:sym typeface="Century Gothic"/>
              </a:rPr>
              <a:t>Private Insurance, purchased by you or provided through employer</a:t>
            </a:r>
            <a:endParaRPr sz="2400">
              <a:latin typeface="Century Gothic"/>
              <a:ea typeface="Century Gothic"/>
              <a:cs typeface="Century Gothic"/>
              <a:sym typeface="Century Gothic"/>
            </a:endParaRPr>
          </a:p>
          <a:p>
            <a:pPr marL="0" lvl="0" indent="0" algn="ctr" rtl="0">
              <a:spcBef>
                <a:spcPts val="1600"/>
              </a:spcBef>
              <a:spcAft>
                <a:spcPts val="0"/>
              </a:spcAft>
              <a:buNone/>
            </a:pPr>
            <a:r>
              <a:rPr lang="en" sz="2400">
                <a:latin typeface="Century Gothic"/>
                <a:ea typeface="Century Gothic"/>
                <a:cs typeface="Century Gothic"/>
                <a:sym typeface="Century Gothic"/>
              </a:rPr>
              <a:t>Individual pays a co-pay</a:t>
            </a:r>
            <a:endParaRPr sz="2400">
              <a:latin typeface="Century Gothic"/>
              <a:ea typeface="Century Gothic"/>
              <a:cs typeface="Century Gothic"/>
              <a:sym typeface="Century Gothic"/>
            </a:endParaRPr>
          </a:p>
          <a:p>
            <a:pPr marL="0" lvl="0" indent="0" algn="ctr" rtl="0">
              <a:spcBef>
                <a:spcPts val="1600"/>
              </a:spcBef>
              <a:spcAft>
                <a:spcPts val="1600"/>
              </a:spcAft>
              <a:buNone/>
            </a:pPr>
            <a:r>
              <a:rPr lang="en" sz="2400">
                <a:latin typeface="Century Gothic"/>
                <a:ea typeface="Century Gothic"/>
                <a:cs typeface="Century Gothic"/>
                <a:sym typeface="Century Gothic"/>
              </a:rPr>
              <a:t>Plans can cover everything, or next to nothing, well, or poorly</a:t>
            </a:r>
            <a:endParaRPr sz="2400">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224"/>
        <p:cNvGrpSpPr/>
        <p:nvPr/>
      </p:nvGrpSpPr>
      <p:grpSpPr>
        <a:xfrm>
          <a:off x="0" y="0"/>
          <a:ext cx="0" cy="0"/>
          <a:chOff x="0" y="0"/>
          <a:chExt cx="0" cy="0"/>
        </a:xfrm>
      </p:grpSpPr>
      <p:sp>
        <p:nvSpPr>
          <p:cNvPr id="225" name="Google Shape;225;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i="1">
                <a:latin typeface="Century Gothic"/>
                <a:ea typeface="Century Gothic"/>
                <a:cs typeface="Century Gothic"/>
                <a:sym typeface="Century Gothic"/>
              </a:rPr>
              <a:t>What can The States learn from Canada?</a:t>
            </a:r>
            <a:endParaRPr sz="3600" b="1" i="1">
              <a:latin typeface="Century Gothic"/>
              <a:ea typeface="Century Gothic"/>
              <a:cs typeface="Century Gothic"/>
              <a:sym typeface="Century Gothic"/>
            </a:endParaRPr>
          </a:p>
        </p:txBody>
      </p:sp>
      <p:sp>
        <p:nvSpPr>
          <p:cNvPr id="226" name="Google Shape;226;p39"/>
          <p:cNvSpPr txBox="1">
            <a:spLocks noGrp="1"/>
          </p:cNvSpPr>
          <p:nvPr>
            <p:ph type="body" idx="1"/>
          </p:nvPr>
        </p:nvSpPr>
        <p:spPr>
          <a:xfrm>
            <a:off x="311700" y="1793250"/>
            <a:ext cx="8520600" cy="277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entury Gothic"/>
                <a:ea typeface="Century Gothic"/>
                <a:cs typeface="Century Gothic"/>
                <a:sym typeface="Century Gothic"/>
              </a:rPr>
              <a:t>Canadians are united in their concept of who should get healthcare and how much it should cost.</a:t>
            </a:r>
            <a:endParaRPr sz="2400">
              <a:latin typeface="Century Gothic"/>
              <a:ea typeface="Century Gothic"/>
              <a:cs typeface="Century Gothic"/>
              <a:sym typeface="Century Gothic"/>
            </a:endParaRPr>
          </a:p>
          <a:p>
            <a:pPr marL="0" lvl="0" indent="0" algn="l" rtl="0">
              <a:spcBef>
                <a:spcPts val="1600"/>
              </a:spcBef>
              <a:spcAft>
                <a:spcPts val="0"/>
              </a:spcAft>
              <a:buNone/>
            </a:pPr>
            <a:endParaRPr sz="2400">
              <a:latin typeface="Century Gothic"/>
              <a:ea typeface="Century Gothic"/>
              <a:cs typeface="Century Gothic"/>
              <a:sym typeface="Century Gothic"/>
            </a:endParaRPr>
          </a:p>
          <a:p>
            <a:pPr marL="0" lvl="0" indent="0" algn="ctr" rtl="0">
              <a:spcBef>
                <a:spcPts val="1600"/>
              </a:spcBef>
              <a:spcAft>
                <a:spcPts val="1600"/>
              </a:spcAft>
              <a:buNone/>
            </a:pPr>
            <a:r>
              <a:rPr lang="en" sz="3000" b="1" u="sng">
                <a:latin typeface="Century Gothic"/>
                <a:ea typeface="Century Gothic"/>
                <a:cs typeface="Century Gothic"/>
                <a:sym typeface="Century Gothic"/>
              </a:rPr>
              <a:t>It is not a political conversation.</a:t>
            </a:r>
            <a:endParaRPr sz="3000" b="1" u="sng">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230"/>
        <p:cNvGrpSpPr/>
        <p:nvPr/>
      </p:nvGrpSpPr>
      <p:grpSpPr>
        <a:xfrm>
          <a:off x="0" y="0"/>
          <a:ext cx="0" cy="0"/>
          <a:chOff x="0" y="0"/>
          <a:chExt cx="0" cy="0"/>
        </a:xfrm>
      </p:grpSpPr>
      <p:sp>
        <p:nvSpPr>
          <p:cNvPr id="231" name="Google Shape;231;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i="1" dirty="0">
                <a:latin typeface="Century Gothic"/>
                <a:ea typeface="Century Gothic"/>
                <a:cs typeface="Century Gothic"/>
                <a:sym typeface="Century Gothic"/>
              </a:rPr>
              <a:t>A single payer system appears superior</a:t>
            </a:r>
            <a:endParaRPr b="1" i="1" dirty="0">
              <a:latin typeface="Century Gothic"/>
              <a:ea typeface="Century Gothic"/>
              <a:cs typeface="Century Gothic"/>
              <a:sym typeface="Century Gothic"/>
            </a:endParaRPr>
          </a:p>
        </p:txBody>
      </p:sp>
      <p:sp>
        <p:nvSpPr>
          <p:cNvPr id="232" name="Google Shape;232;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 sz="2400" dirty="0">
                <a:latin typeface="Century Gothic"/>
                <a:ea typeface="Century Gothic"/>
                <a:cs typeface="Century Gothic"/>
                <a:sym typeface="Century Gothic"/>
              </a:rPr>
              <a:t>Most economists agree it is simply the most efficient method of funding healthcare while also producing a higher quality of life. </a:t>
            </a:r>
            <a:endParaRPr sz="2400" dirty="0">
              <a:latin typeface="Century Gothic"/>
              <a:ea typeface="Century Gothic"/>
              <a:cs typeface="Century Gothic"/>
              <a:sym typeface="Century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236"/>
        <p:cNvGrpSpPr/>
        <p:nvPr/>
      </p:nvGrpSpPr>
      <p:grpSpPr>
        <a:xfrm>
          <a:off x="0" y="0"/>
          <a:ext cx="0" cy="0"/>
          <a:chOff x="0" y="0"/>
          <a:chExt cx="0" cy="0"/>
        </a:xfrm>
      </p:grpSpPr>
      <p:sp>
        <p:nvSpPr>
          <p:cNvPr id="237" name="Google Shape;237;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i="1">
                <a:latin typeface="Century Gothic"/>
                <a:ea typeface="Century Gothic"/>
                <a:cs typeface="Century Gothic"/>
                <a:sym typeface="Century Gothic"/>
              </a:rPr>
              <a:t>We already have something similar</a:t>
            </a:r>
            <a:endParaRPr sz="3600" b="1" i="1">
              <a:latin typeface="Century Gothic"/>
              <a:ea typeface="Century Gothic"/>
              <a:cs typeface="Century Gothic"/>
              <a:sym typeface="Century Gothic"/>
            </a:endParaRPr>
          </a:p>
        </p:txBody>
      </p:sp>
      <p:sp>
        <p:nvSpPr>
          <p:cNvPr id="238" name="Google Shape;238;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Century Gothic"/>
                <a:ea typeface="Century Gothic"/>
                <a:cs typeface="Century Gothic"/>
                <a:sym typeface="Century Gothic"/>
              </a:rPr>
              <a:t>Medicare - A system designed to cover people over 65 years of age as they are likely to retire, and no longer have insurance be covered by their employer. </a:t>
            </a:r>
            <a:endParaRPr sz="2400">
              <a:latin typeface="Century Gothic"/>
              <a:ea typeface="Century Gothic"/>
              <a:cs typeface="Century Gothic"/>
              <a:sym typeface="Century Gothic"/>
            </a:endParaRPr>
          </a:p>
          <a:p>
            <a:pPr marL="0" lvl="0" indent="0" algn="l" rtl="0">
              <a:spcBef>
                <a:spcPts val="1600"/>
              </a:spcBef>
              <a:spcAft>
                <a:spcPts val="1600"/>
              </a:spcAft>
              <a:buNone/>
            </a:pPr>
            <a:r>
              <a:rPr lang="en" sz="2400">
                <a:latin typeface="Century Gothic"/>
                <a:ea typeface="Century Gothic"/>
                <a:cs typeface="Century Gothic"/>
                <a:sym typeface="Century Gothic"/>
              </a:rPr>
              <a:t>It is further improved by Medicare Advantage - a supplemental private option. </a:t>
            </a:r>
            <a:endParaRPr sz="2400">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68" name="Google Shape;68;p15"/>
          <p:cNvSpPr txBox="1">
            <a:spLocks noGrp="1"/>
          </p:cNvSpPr>
          <p:nvPr>
            <p:ph type="title"/>
          </p:nvPr>
        </p:nvSpPr>
        <p:spPr>
          <a:xfrm>
            <a:off x="311700" y="19990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CCCCCC"/>
                </a:solidFill>
                <a:latin typeface="Source Code Pro"/>
                <a:ea typeface="Source Code Pro"/>
                <a:cs typeface="Source Code Pro"/>
                <a:sym typeface="Source Code Pro"/>
              </a:rPr>
              <a:t>The Data</a:t>
            </a:r>
            <a:endParaRPr sz="4800" b="1">
              <a:solidFill>
                <a:srgbClr val="CCCCCC"/>
              </a:solidFill>
              <a:latin typeface="Source Code Pro"/>
              <a:ea typeface="Source Code Pro"/>
              <a:cs typeface="Source Code Pro"/>
              <a:sym typeface="Source Code Pr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242"/>
        <p:cNvGrpSpPr/>
        <p:nvPr/>
      </p:nvGrpSpPr>
      <p:grpSpPr>
        <a:xfrm>
          <a:off x="0" y="0"/>
          <a:ext cx="0" cy="0"/>
          <a:chOff x="0" y="0"/>
          <a:chExt cx="0" cy="0"/>
        </a:xfrm>
      </p:grpSpPr>
      <p:sp>
        <p:nvSpPr>
          <p:cNvPr id="243" name="Google Shape;24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i="1">
                <a:latin typeface="Century Gothic"/>
                <a:ea typeface="Century Gothic"/>
                <a:cs typeface="Century Gothic"/>
                <a:sym typeface="Century Gothic"/>
              </a:rPr>
              <a:t>So, Canada won?</a:t>
            </a:r>
            <a:endParaRPr sz="4800" b="1" i="1">
              <a:latin typeface="Century Gothic"/>
              <a:ea typeface="Century Gothic"/>
              <a:cs typeface="Century Gothic"/>
              <a:sym typeface="Century Gothic"/>
            </a:endParaRPr>
          </a:p>
        </p:txBody>
      </p:sp>
      <p:sp>
        <p:nvSpPr>
          <p:cNvPr id="244" name="Google Shape;244;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r>
              <a:rPr lang="en" sz="2400">
                <a:latin typeface="Century Gothic"/>
                <a:ea typeface="Century Gothic"/>
                <a:cs typeface="Century Gothic"/>
                <a:sym typeface="Century Gothic"/>
              </a:rPr>
              <a:t>Yes, but we all have the opportunity in this moment to make it so both countries win from this analysis. By acknowledging our shortcomings and identifying ways  to improve them, that in itself is a win for The United States.</a:t>
            </a:r>
            <a:endParaRPr sz="2400">
              <a:latin typeface="Century Gothic"/>
              <a:ea typeface="Century Gothic"/>
              <a:cs typeface="Century Gothic"/>
              <a:sym typeface="Century Gothic"/>
            </a:endParaRPr>
          </a:p>
          <a:p>
            <a:pPr marL="0" lvl="0" indent="0" algn="l" rtl="0">
              <a:spcBef>
                <a:spcPts val="1600"/>
              </a:spcBef>
              <a:spcAft>
                <a:spcPts val="1600"/>
              </a:spcAft>
              <a:buNone/>
            </a:pPr>
            <a:endParaRPr sz="2400">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43"/>
          <p:cNvPicPr preferRelativeResize="0"/>
          <p:nvPr/>
        </p:nvPicPr>
        <p:blipFill>
          <a:blip r:embed="rId3">
            <a:alphaModFix/>
          </a:blip>
          <a:stretch>
            <a:fillRect/>
          </a:stretch>
        </p:blipFill>
        <p:spPr>
          <a:xfrm>
            <a:off x="0" y="0"/>
            <a:ext cx="9144000" cy="5143501"/>
          </a:xfrm>
          <a:prstGeom prst="rect">
            <a:avLst/>
          </a:prstGeom>
          <a:noFill/>
          <a:ln>
            <a:noFill/>
          </a:ln>
        </p:spPr>
      </p:pic>
      <p:sp>
        <p:nvSpPr>
          <p:cNvPr id="250" name="Google Shape;25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200" b="1" i="1">
                <a:highlight>
                  <a:srgbClr val="FFF2CC"/>
                </a:highlight>
                <a:latin typeface="Century Gothic"/>
                <a:ea typeface="Century Gothic"/>
                <a:cs typeface="Century Gothic"/>
                <a:sym typeface="Century Gothic"/>
              </a:rPr>
              <a:t>Thank you!</a:t>
            </a:r>
            <a:endParaRPr sz="5200" b="1" i="1">
              <a:highlight>
                <a:srgbClr val="FFF2CC"/>
              </a:highlight>
              <a:latin typeface="Century Gothic"/>
              <a:ea typeface="Century Gothic"/>
              <a:cs typeface="Century Gothic"/>
              <a:sym typeface="Century Gothic"/>
            </a:endParaRPr>
          </a:p>
        </p:txBody>
      </p:sp>
      <p:sp>
        <p:nvSpPr>
          <p:cNvPr id="251" name="Google Shape;251;p43"/>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ctr" rtl="0">
              <a:spcBef>
                <a:spcPts val="1600"/>
              </a:spcBef>
              <a:spcAft>
                <a:spcPts val="0"/>
              </a:spcAft>
              <a:buNone/>
            </a:pPr>
            <a:r>
              <a:rPr lang="en" sz="2400" b="1" u="sng">
                <a:highlight>
                  <a:srgbClr val="FFF2CC"/>
                </a:highlight>
                <a:latin typeface="Century Gothic"/>
                <a:ea typeface="Century Gothic"/>
                <a:cs typeface="Century Gothic"/>
                <a:sym typeface="Century Gothic"/>
              </a:rPr>
              <a:t>Project Members</a:t>
            </a:r>
            <a:endParaRPr sz="2400" b="1" u="sng">
              <a:highlight>
                <a:srgbClr val="FFF2CC"/>
              </a:highlight>
              <a:latin typeface="Century Gothic"/>
              <a:ea typeface="Century Gothic"/>
              <a:cs typeface="Century Gothic"/>
              <a:sym typeface="Century Gothic"/>
            </a:endParaRPr>
          </a:p>
          <a:p>
            <a:pPr marL="0" lvl="0" indent="0" algn="ctr" rtl="0">
              <a:spcBef>
                <a:spcPts val="1600"/>
              </a:spcBef>
              <a:spcAft>
                <a:spcPts val="0"/>
              </a:spcAft>
              <a:buNone/>
            </a:pPr>
            <a:r>
              <a:rPr lang="en" sz="2400" b="1" u="sng">
                <a:highlight>
                  <a:srgbClr val="FFF2CC"/>
                </a:highlight>
                <a:latin typeface="Century Gothic"/>
                <a:ea typeface="Century Gothic"/>
                <a:cs typeface="Century Gothic"/>
                <a:sym typeface="Century Gothic"/>
              </a:rPr>
              <a:t>Colin Prince</a:t>
            </a:r>
            <a:endParaRPr sz="2400" b="1" u="sng">
              <a:highlight>
                <a:srgbClr val="FFF2CC"/>
              </a:highlight>
              <a:latin typeface="Century Gothic"/>
              <a:ea typeface="Century Gothic"/>
              <a:cs typeface="Century Gothic"/>
              <a:sym typeface="Century Gothic"/>
            </a:endParaRPr>
          </a:p>
          <a:p>
            <a:pPr marL="0" lvl="0" indent="0" algn="ctr" rtl="0">
              <a:spcBef>
                <a:spcPts val="1600"/>
              </a:spcBef>
              <a:spcAft>
                <a:spcPts val="0"/>
              </a:spcAft>
              <a:buNone/>
            </a:pPr>
            <a:r>
              <a:rPr lang="en" sz="2400" b="1" u="sng">
                <a:highlight>
                  <a:srgbClr val="FFF2CC"/>
                </a:highlight>
                <a:latin typeface="Century Gothic"/>
                <a:ea typeface="Century Gothic"/>
                <a:cs typeface="Century Gothic"/>
                <a:sym typeface="Century Gothic"/>
              </a:rPr>
              <a:t>Jerry Reyes</a:t>
            </a:r>
            <a:endParaRPr sz="2400" b="1" u="sng">
              <a:highlight>
                <a:srgbClr val="FFF2CC"/>
              </a:highlight>
              <a:latin typeface="Century Gothic"/>
              <a:ea typeface="Century Gothic"/>
              <a:cs typeface="Century Gothic"/>
              <a:sym typeface="Century Gothic"/>
            </a:endParaRPr>
          </a:p>
          <a:p>
            <a:pPr marL="0" lvl="0" indent="0" algn="ctr" rtl="0">
              <a:spcBef>
                <a:spcPts val="1600"/>
              </a:spcBef>
              <a:spcAft>
                <a:spcPts val="0"/>
              </a:spcAft>
              <a:buNone/>
            </a:pPr>
            <a:r>
              <a:rPr lang="en" sz="2400" b="1" u="sng">
                <a:highlight>
                  <a:srgbClr val="FFF2CC"/>
                </a:highlight>
                <a:latin typeface="Century Gothic"/>
                <a:ea typeface="Century Gothic"/>
                <a:cs typeface="Century Gothic"/>
                <a:sym typeface="Century Gothic"/>
              </a:rPr>
              <a:t>Peter Lu</a:t>
            </a:r>
            <a:endParaRPr sz="2400" b="1" u="sng">
              <a:highlight>
                <a:srgbClr val="FFF2CC"/>
              </a:highlight>
              <a:latin typeface="Century Gothic"/>
              <a:ea typeface="Century Gothic"/>
              <a:cs typeface="Century Gothic"/>
              <a:sym typeface="Century Gothic"/>
            </a:endParaRPr>
          </a:p>
          <a:p>
            <a:pPr marL="0" lvl="0" indent="0" algn="ctr" rtl="0">
              <a:spcBef>
                <a:spcPts val="1600"/>
              </a:spcBef>
              <a:spcAft>
                <a:spcPts val="0"/>
              </a:spcAft>
              <a:buNone/>
            </a:pPr>
            <a:r>
              <a:rPr lang="en" sz="2400" b="1" u="sng">
                <a:highlight>
                  <a:srgbClr val="FFF2CC"/>
                </a:highlight>
                <a:latin typeface="Century Gothic"/>
                <a:ea typeface="Century Gothic"/>
                <a:cs typeface="Century Gothic"/>
                <a:sym typeface="Century Gothic"/>
              </a:rPr>
              <a:t>Logan Contreras</a:t>
            </a:r>
            <a:endParaRPr sz="2400" b="1" u="sng">
              <a:highlight>
                <a:srgbClr val="FFF2CC"/>
              </a:highlight>
              <a:latin typeface="Century Gothic"/>
              <a:ea typeface="Century Gothic"/>
              <a:cs typeface="Century Gothic"/>
              <a:sym typeface="Century Gothic"/>
            </a:endParaRPr>
          </a:p>
          <a:p>
            <a:pPr marL="0" lvl="0" indent="0" algn="ctr" rtl="0">
              <a:spcBef>
                <a:spcPts val="1600"/>
              </a:spcBef>
              <a:spcAft>
                <a:spcPts val="1600"/>
              </a:spcAft>
              <a:buNone/>
            </a:pPr>
            <a:endParaRPr sz="2400" b="1" u="sng">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989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i="1">
                <a:solidFill>
                  <a:srgbClr val="000000"/>
                </a:solidFill>
                <a:latin typeface="Source Code Pro"/>
                <a:ea typeface="Source Code Pro"/>
                <a:cs typeface="Source Code Pro"/>
                <a:sym typeface="Source Code Pro"/>
              </a:rPr>
              <a:t>OECD</a:t>
            </a:r>
            <a:endParaRPr sz="4800" b="1" i="1">
              <a:solidFill>
                <a:srgbClr val="000000"/>
              </a:solidFill>
              <a:latin typeface="Source Code Pro"/>
              <a:ea typeface="Source Code Pro"/>
              <a:cs typeface="Source Code Pro"/>
              <a:sym typeface="Source Code Pro"/>
            </a:endParaRPr>
          </a:p>
        </p:txBody>
      </p:sp>
      <p:sp>
        <p:nvSpPr>
          <p:cNvPr id="74" name="Google Shape;74;p16"/>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rgbClr val="000000"/>
                </a:solidFill>
                <a:latin typeface="Century Gothic"/>
                <a:ea typeface="Century Gothic"/>
                <a:cs typeface="Century Gothic"/>
                <a:sym typeface="Century Gothic"/>
              </a:rPr>
              <a:t>We searched online for good data sources, and the best one we found was OECD.org</a:t>
            </a:r>
            <a:endParaRPr b="1">
              <a:solidFill>
                <a:srgbClr val="000000"/>
              </a:solidFill>
              <a:latin typeface="Century Gothic"/>
              <a:ea typeface="Century Gothic"/>
              <a:cs typeface="Century Gothic"/>
              <a:sym typeface="Century Gothic"/>
            </a:endParaRPr>
          </a:p>
          <a:p>
            <a:pPr marL="0" lvl="0" indent="0" algn="l" rtl="0">
              <a:spcBef>
                <a:spcPts val="1600"/>
              </a:spcBef>
              <a:spcAft>
                <a:spcPts val="0"/>
              </a:spcAft>
              <a:buNone/>
            </a:pPr>
            <a:r>
              <a:rPr lang="en" b="1">
                <a:solidFill>
                  <a:srgbClr val="000000"/>
                </a:solidFill>
                <a:latin typeface="Century Gothic"/>
                <a:ea typeface="Century Gothic"/>
                <a:cs typeface="Century Gothic"/>
                <a:sym typeface="Century Gothic"/>
              </a:rPr>
              <a:t>The Organisation for Economic Co-operation and Development (OECD) is an international organisation that works to build better policies for better lives. (from their website)</a:t>
            </a:r>
            <a:endParaRPr b="1">
              <a:solidFill>
                <a:srgbClr val="000000"/>
              </a:solidFill>
              <a:latin typeface="Century Gothic"/>
              <a:ea typeface="Century Gothic"/>
              <a:cs typeface="Century Gothic"/>
              <a:sym typeface="Century Gothic"/>
            </a:endParaRPr>
          </a:p>
          <a:p>
            <a:pPr marL="0" lvl="0" indent="0" algn="l" rtl="0">
              <a:spcBef>
                <a:spcPts val="1600"/>
              </a:spcBef>
              <a:spcAft>
                <a:spcPts val="0"/>
              </a:spcAft>
              <a:buNone/>
            </a:pPr>
            <a:r>
              <a:rPr lang="en" b="1">
                <a:solidFill>
                  <a:srgbClr val="000000"/>
                </a:solidFill>
                <a:latin typeface="Century Gothic"/>
                <a:ea typeface="Century Gothic"/>
                <a:cs typeface="Century Gothic"/>
                <a:sym typeface="Century Gothic"/>
              </a:rPr>
              <a:t>It is a trustworthy organization and had great datasets, so we chose them as our source.</a:t>
            </a:r>
            <a:endParaRPr b="1">
              <a:solidFill>
                <a:srgbClr val="000000"/>
              </a:solidFill>
              <a:latin typeface="Century Gothic"/>
              <a:ea typeface="Century Gothic"/>
              <a:cs typeface="Century Gothic"/>
              <a:sym typeface="Century Gothic"/>
            </a:endParaRPr>
          </a:p>
          <a:p>
            <a:pPr marL="0" lvl="0" indent="0" algn="l" rtl="0">
              <a:spcBef>
                <a:spcPts val="1600"/>
              </a:spcBef>
              <a:spcAft>
                <a:spcPts val="0"/>
              </a:spcAft>
              <a:buNone/>
            </a:pPr>
            <a:r>
              <a:rPr lang="en" b="1">
                <a:solidFill>
                  <a:srgbClr val="000000"/>
                </a:solidFill>
                <a:latin typeface="Century Gothic"/>
                <a:ea typeface="Century Gothic"/>
                <a:cs typeface="Century Gothic"/>
                <a:sym typeface="Century Gothic"/>
              </a:rPr>
              <a:t>Unfortunately, the latest data from both countries was 2015-16, so all of the information presented is from those two years</a:t>
            </a:r>
            <a:endParaRPr b="1">
              <a:solidFill>
                <a:srgbClr val="000000"/>
              </a:solidFill>
              <a:latin typeface="Century Gothic"/>
              <a:ea typeface="Century Gothic"/>
              <a:cs typeface="Century Gothic"/>
              <a:sym typeface="Century Gothic"/>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Now that we had identified our source, it was time to parse and clean the data. </a:t>
            </a:r>
            <a:endParaRPr b="1"/>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r>
              <a:rPr lang="en" sz="2400">
                <a:solidFill>
                  <a:srgbClr val="000000"/>
                </a:solidFill>
                <a:latin typeface="Century Gothic"/>
                <a:ea typeface="Century Gothic"/>
                <a:cs typeface="Century Gothic"/>
                <a:sym typeface="Century Gothic"/>
              </a:rPr>
              <a:t>We had to identify what mattered: we removed most crude (non standardized) data that we had standardized information on, and removed data that we considered irrelevant.</a:t>
            </a:r>
            <a:endParaRPr sz="2400">
              <a:solidFill>
                <a:srgbClr val="000000"/>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515300" y="2144850"/>
            <a:ext cx="6015000" cy="85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latin typeface="Century Gothic"/>
                <a:ea typeface="Century Gothic"/>
                <a:cs typeface="Century Gothic"/>
                <a:sym typeface="Century Gothic"/>
              </a:rPr>
              <a:t>The Analysis</a:t>
            </a:r>
            <a:endParaRPr sz="4800">
              <a:latin typeface="Century Gothic"/>
              <a:ea typeface="Century Gothic"/>
              <a:cs typeface="Century Gothic"/>
              <a:sym typeface="Century Gothic"/>
            </a:endParaRPr>
          </a:p>
        </p:txBody>
      </p:sp>
      <p:sp>
        <p:nvSpPr>
          <p:cNvPr id="86" name="Google Shape;86;p18"/>
          <p:cNvSpPr txBox="1">
            <a:spLocks noGrp="1"/>
          </p:cNvSpPr>
          <p:nvPr>
            <p:ph type="body" idx="1"/>
          </p:nvPr>
        </p:nvSpPr>
        <p:spPr>
          <a:xfrm>
            <a:off x="623400" y="3390850"/>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a:p>
            <a:pPr marL="0" lvl="0" indent="0" algn="ctr" rtl="0">
              <a:spcBef>
                <a:spcPts val="1600"/>
              </a:spcBef>
              <a:spcAft>
                <a:spcPts val="0"/>
              </a:spcAft>
              <a:buNone/>
            </a:pPr>
            <a:endParaRPr/>
          </a:p>
          <a:p>
            <a:pPr marL="0" lvl="0" indent="0" algn="ctr" rtl="0">
              <a:spcBef>
                <a:spcPts val="1600"/>
              </a:spcBef>
              <a:spcAft>
                <a:spcPts val="0"/>
              </a:spcAft>
              <a:buNone/>
            </a:pPr>
            <a:endParaRPr u="sng"/>
          </a:p>
          <a:p>
            <a:pPr marL="0" lvl="0" indent="0" algn="ctr" rtl="0">
              <a:spcBef>
                <a:spcPts val="1600"/>
              </a:spcBef>
              <a:spcAft>
                <a:spcPts val="1600"/>
              </a:spcAft>
              <a:buNone/>
            </a:pP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i="1">
                <a:latin typeface="Century Gothic"/>
                <a:ea typeface="Century Gothic"/>
                <a:cs typeface="Century Gothic"/>
                <a:sym typeface="Century Gothic"/>
              </a:rPr>
              <a:t>DataFrames</a:t>
            </a:r>
            <a:endParaRPr b="1" i="1">
              <a:latin typeface="Century Gothic"/>
              <a:ea typeface="Century Gothic"/>
              <a:cs typeface="Century Gothic"/>
              <a:sym typeface="Century Gothic"/>
            </a:endParaRPr>
          </a:p>
        </p:txBody>
      </p:sp>
      <p:sp>
        <p:nvSpPr>
          <p:cNvPr id="92" name="Google Shape;92;p19"/>
          <p:cNvSpPr txBox="1">
            <a:spLocks noGrp="1"/>
          </p:cNvSpPr>
          <p:nvPr>
            <p:ph type="body" idx="1"/>
          </p:nvPr>
        </p:nvSpPr>
        <p:spPr>
          <a:xfrm>
            <a:off x="0" y="1157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000000"/>
                </a:solidFill>
              </a:rPr>
              <a:t>1)</a:t>
            </a:r>
            <a:endParaRPr>
              <a:solidFill>
                <a:srgbClr val="000000"/>
              </a:solidFill>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0"/>
              </a:spcAft>
              <a:buClr>
                <a:schemeClr val="dk1"/>
              </a:buClr>
              <a:buSzPts val="1100"/>
              <a:buFont typeface="Arial"/>
              <a:buNone/>
            </a:pPr>
            <a:endParaRPr>
              <a:solidFill>
                <a:srgbClr val="000000"/>
              </a:solidFill>
            </a:endParaRPr>
          </a:p>
          <a:p>
            <a:pPr marL="0" lvl="0" indent="0" algn="l" rtl="0">
              <a:spcBef>
                <a:spcPts val="1600"/>
              </a:spcBef>
              <a:spcAft>
                <a:spcPts val="1600"/>
              </a:spcAft>
              <a:buClr>
                <a:schemeClr val="dk1"/>
              </a:buClr>
              <a:buSzPts val="1100"/>
              <a:buFont typeface="Arial"/>
              <a:buNone/>
            </a:pPr>
            <a:r>
              <a:rPr lang="en">
                <a:solidFill>
                  <a:srgbClr val="000000"/>
                </a:solidFill>
              </a:rPr>
              <a:t>2)</a:t>
            </a:r>
            <a:endParaRPr>
              <a:solidFill>
                <a:srgbClr val="000000"/>
              </a:solidFill>
            </a:endParaRPr>
          </a:p>
        </p:txBody>
      </p:sp>
      <p:pic>
        <p:nvPicPr>
          <p:cNvPr id="93" name="Google Shape;93;p19"/>
          <p:cNvPicPr preferRelativeResize="0"/>
          <p:nvPr/>
        </p:nvPicPr>
        <p:blipFill>
          <a:blip r:embed="rId3">
            <a:alphaModFix/>
          </a:blip>
          <a:stretch>
            <a:fillRect/>
          </a:stretch>
        </p:blipFill>
        <p:spPr>
          <a:xfrm>
            <a:off x="311700" y="1157201"/>
            <a:ext cx="3613600" cy="2274050"/>
          </a:xfrm>
          <a:prstGeom prst="rect">
            <a:avLst/>
          </a:prstGeom>
          <a:noFill/>
          <a:ln>
            <a:noFill/>
          </a:ln>
        </p:spPr>
      </p:pic>
      <p:pic>
        <p:nvPicPr>
          <p:cNvPr id="94" name="Google Shape;94;p19"/>
          <p:cNvPicPr preferRelativeResize="0"/>
          <p:nvPr/>
        </p:nvPicPr>
        <p:blipFill>
          <a:blip r:embed="rId4">
            <a:alphaModFix/>
          </a:blip>
          <a:stretch>
            <a:fillRect/>
          </a:stretch>
        </p:blipFill>
        <p:spPr>
          <a:xfrm>
            <a:off x="3925300" y="1152475"/>
            <a:ext cx="1053374" cy="2274050"/>
          </a:xfrm>
          <a:prstGeom prst="rect">
            <a:avLst/>
          </a:prstGeom>
          <a:noFill/>
          <a:ln>
            <a:noFill/>
          </a:ln>
        </p:spPr>
      </p:pic>
      <p:pic>
        <p:nvPicPr>
          <p:cNvPr id="95" name="Google Shape;95;p19"/>
          <p:cNvPicPr preferRelativeResize="0"/>
          <p:nvPr/>
        </p:nvPicPr>
        <p:blipFill>
          <a:blip r:embed="rId5">
            <a:alphaModFix/>
          </a:blip>
          <a:stretch>
            <a:fillRect/>
          </a:stretch>
        </p:blipFill>
        <p:spPr>
          <a:xfrm>
            <a:off x="311700" y="3426525"/>
            <a:ext cx="4666976" cy="1142350"/>
          </a:xfrm>
          <a:prstGeom prst="rect">
            <a:avLst/>
          </a:prstGeom>
          <a:noFill/>
          <a:ln>
            <a:noFill/>
          </a:ln>
        </p:spPr>
      </p:pic>
      <p:pic>
        <p:nvPicPr>
          <p:cNvPr id="96" name="Google Shape;96;p19"/>
          <p:cNvPicPr preferRelativeResize="0"/>
          <p:nvPr/>
        </p:nvPicPr>
        <p:blipFill>
          <a:blip r:embed="rId6">
            <a:alphaModFix/>
          </a:blip>
          <a:stretch>
            <a:fillRect/>
          </a:stretch>
        </p:blipFill>
        <p:spPr>
          <a:xfrm>
            <a:off x="4978675" y="3426525"/>
            <a:ext cx="927100" cy="1142350"/>
          </a:xfrm>
          <a:prstGeom prst="rect">
            <a:avLst/>
          </a:prstGeom>
          <a:noFill/>
          <a:ln>
            <a:noFill/>
          </a:ln>
        </p:spPr>
      </p:pic>
      <p:sp>
        <p:nvSpPr>
          <p:cNvPr id="97" name="Google Shape;97;p19"/>
          <p:cNvSpPr txBox="1"/>
          <p:nvPr/>
        </p:nvSpPr>
        <p:spPr>
          <a:xfrm>
            <a:off x="5106500" y="1157200"/>
            <a:ext cx="3613500" cy="214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latin typeface="Century Gothic"/>
                <a:ea typeface="Century Gothic"/>
                <a:cs typeface="Century Gothic"/>
                <a:sym typeface="Century Gothic"/>
              </a:rPr>
              <a:t>After the data was parsed and organized the two main dataframes for each “winner” category that was decided was made with pandas. The two dataframes were created based on different aspects of health/wellness and healthcare. The first was for determining death rates </a:t>
            </a:r>
            <a:endParaRPr sz="1500">
              <a:latin typeface="Century Gothic"/>
              <a:ea typeface="Century Gothic"/>
              <a:cs typeface="Century Gothic"/>
              <a:sym typeface="Century Gothic"/>
            </a:endParaRPr>
          </a:p>
          <a:p>
            <a:pPr marL="457200" lvl="0" indent="457200" algn="l" rtl="0">
              <a:lnSpc>
                <a:spcPct val="115000"/>
              </a:lnSpc>
              <a:spcBef>
                <a:spcPts val="0"/>
              </a:spcBef>
              <a:spcAft>
                <a:spcPts val="0"/>
              </a:spcAft>
              <a:buNone/>
            </a:pPr>
            <a:r>
              <a:rPr lang="en" sz="1500">
                <a:latin typeface="Century Gothic"/>
                <a:ea typeface="Century Gothic"/>
                <a:cs typeface="Century Gothic"/>
                <a:sym typeface="Century Gothic"/>
              </a:rPr>
              <a:t>of curable diseases and</a:t>
            </a:r>
            <a:endParaRPr sz="1500">
              <a:latin typeface="Century Gothic"/>
              <a:ea typeface="Century Gothic"/>
              <a:cs typeface="Century Gothic"/>
              <a:sym typeface="Century Gothic"/>
            </a:endParaRPr>
          </a:p>
          <a:p>
            <a:pPr marL="457200" lvl="0" indent="457200" algn="l" rtl="0">
              <a:lnSpc>
                <a:spcPct val="115000"/>
              </a:lnSpc>
              <a:spcBef>
                <a:spcPts val="0"/>
              </a:spcBef>
              <a:spcAft>
                <a:spcPts val="0"/>
              </a:spcAft>
              <a:buNone/>
            </a:pPr>
            <a:r>
              <a:rPr lang="en" sz="1500">
                <a:latin typeface="Century Gothic"/>
                <a:ea typeface="Century Gothic"/>
                <a:cs typeface="Century Gothic"/>
                <a:sym typeface="Century Gothic"/>
              </a:rPr>
              <a:t> the second was efficacy</a:t>
            </a:r>
            <a:endParaRPr sz="1500">
              <a:latin typeface="Century Gothic"/>
              <a:ea typeface="Century Gothic"/>
              <a:cs typeface="Century Gothic"/>
              <a:sym typeface="Century Gothic"/>
            </a:endParaRPr>
          </a:p>
          <a:p>
            <a:pPr marL="457200" lvl="0" indent="457200" algn="l" rtl="0">
              <a:lnSpc>
                <a:spcPct val="115000"/>
              </a:lnSpc>
              <a:spcBef>
                <a:spcPts val="0"/>
              </a:spcBef>
              <a:spcAft>
                <a:spcPts val="0"/>
              </a:spcAft>
              <a:buNone/>
            </a:pPr>
            <a:r>
              <a:rPr lang="en" sz="1500">
                <a:latin typeface="Century Gothic"/>
                <a:ea typeface="Century Gothic"/>
                <a:cs typeface="Century Gothic"/>
                <a:sym typeface="Century Gothic"/>
              </a:rPr>
              <a:t> of hospitals.</a:t>
            </a:r>
            <a:endParaRPr sz="1500">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i="1">
                <a:latin typeface="Century Gothic"/>
                <a:ea typeface="Century Gothic"/>
                <a:cs typeface="Century Gothic"/>
                <a:sym typeface="Century Gothic"/>
              </a:rPr>
              <a:t>Code Explanation pt. 1</a:t>
            </a:r>
            <a:endParaRPr b="1" i="1">
              <a:latin typeface="Century Gothic"/>
              <a:ea typeface="Century Gothic"/>
              <a:cs typeface="Century Gothic"/>
              <a:sym typeface="Century Gothic"/>
            </a:endParaRPr>
          </a:p>
        </p:txBody>
      </p:sp>
      <p:sp>
        <p:nvSpPr>
          <p:cNvPr id="103" name="Google Shape;103;p20"/>
          <p:cNvSpPr txBox="1">
            <a:spLocks noGrp="1"/>
          </p:cNvSpPr>
          <p:nvPr>
            <p:ph type="body" idx="1"/>
          </p:nvPr>
        </p:nvSpPr>
        <p:spPr>
          <a:xfrm>
            <a:off x="311700" y="1152475"/>
            <a:ext cx="5034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solidFill>
                  <a:srgbClr val="000000"/>
                </a:solidFill>
                <a:latin typeface="Century Gothic"/>
                <a:ea typeface="Century Gothic"/>
                <a:cs typeface="Century Gothic"/>
                <a:sym typeface="Century Gothic"/>
              </a:rPr>
              <a:t>The python code consisted of two main parts: the first is as shown which was used on the previous dataframes in order to determine which country won in each aspect of the data that was gathered. </a:t>
            </a:r>
            <a:r>
              <a:rPr lang="en">
                <a:solidFill>
                  <a:srgbClr val="000000"/>
                </a:solidFill>
                <a:latin typeface="Century Gothic"/>
                <a:ea typeface="Century Gothic"/>
                <a:cs typeface="Century Gothic"/>
                <a:sym typeface="Century Gothic"/>
              </a:rPr>
              <a:t> </a:t>
            </a:r>
            <a:endParaRPr>
              <a:solidFill>
                <a:srgbClr val="000000"/>
              </a:solidFill>
              <a:latin typeface="Century Gothic"/>
              <a:ea typeface="Century Gothic"/>
              <a:cs typeface="Century Gothic"/>
              <a:sym typeface="Century Gothic"/>
            </a:endParaRPr>
          </a:p>
        </p:txBody>
      </p:sp>
      <p:pic>
        <p:nvPicPr>
          <p:cNvPr id="104" name="Google Shape;104;p20"/>
          <p:cNvPicPr preferRelativeResize="0"/>
          <p:nvPr/>
        </p:nvPicPr>
        <p:blipFill>
          <a:blip r:embed="rId3">
            <a:alphaModFix/>
          </a:blip>
          <a:stretch>
            <a:fillRect/>
          </a:stretch>
        </p:blipFill>
        <p:spPr>
          <a:xfrm>
            <a:off x="5346150" y="1152475"/>
            <a:ext cx="3486150" cy="1711600"/>
          </a:xfrm>
          <a:prstGeom prst="rect">
            <a:avLst/>
          </a:prstGeom>
          <a:noFill/>
          <a:ln>
            <a:noFill/>
          </a:ln>
        </p:spPr>
      </p:pic>
      <p:sp>
        <p:nvSpPr>
          <p:cNvPr id="105" name="Google Shape;105;p20"/>
          <p:cNvSpPr txBox="1"/>
          <p:nvPr/>
        </p:nvSpPr>
        <p:spPr>
          <a:xfrm>
            <a:off x="3530150" y="2242425"/>
            <a:ext cx="591900" cy="1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b="1" i="1">
                <a:latin typeface="Century Gothic"/>
                <a:ea typeface="Century Gothic"/>
                <a:cs typeface="Century Gothic"/>
                <a:sym typeface="Century Gothic"/>
              </a:rPr>
              <a:t>Code Explanation pt. 2</a:t>
            </a:r>
            <a:endParaRPr/>
          </a:p>
        </p:txBody>
      </p:sp>
      <p:sp>
        <p:nvSpPr>
          <p:cNvPr id="111" name="Google Shape;111;p21"/>
          <p:cNvSpPr txBox="1">
            <a:spLocks noGrp="1"/>
          </p:cNvSpPr>
          <p:nvPr>
            <p:ph type="body" idx="1"/>
          </p:nvPr>
        </p:nvSpPr>
        <p:spPr>
          <a:xfrm>
            <a:off x="311700" y="1152475"/>
            <a:ext cx="4913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000000"/>
                </a:solidFill>
                <a:latin typeface="Century Gothic"/>
                <a:ea typeface="Century Gothic"/>
                <a:cs typeface="Century Gothic"/>
                <a:sym typeface="Century Gothic"/>
              </a:rPr>
              <a:t>The second main piece of python code was used in correlation to a new dataframe that was made with the data showing which country won which category. From there this piece of code was used to pull the weight scores and add them up based on which country won for each corresponding category.</a:t>
            </a:r>
            <a:endParaRPr sz="2000">
              <a:solidFill>
                <a:srgbClr val="000000"/>
              </a:solidFill>
              <a:latin typeface="Century Gothic"/>
              <a:ea typeface="Century Gothic"/>
              <a:cs typeface="Century Gothic"/>
              <a:sym typeface="Century Gothic"/>
            </a:endParaRPr>
          </a:p>
        </p:txBody>
      </p:sp>
      <p:pic>
        <p:nvPicPr>
          <p:cNvPr id="112" name="Google Shape;112;p21"/>
          <p:cNvPicPr preferRelativeResize="0"/>
          <p:nvPr/>
        </p:nvPicPr>
        <p:blipFill>
          <a:blip r:embed="rId3">
            <a:alphaModFix/>
          </a:blip>
          <a:stretch>
            <a:fillRect/>
          </a:stretch>
        </p:blipFill>
        <p:spPr>
          <a:xfrm>
            <a:off x="5346150" y="1152475"/>
            <a:ext cx="3486150" cy="1704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746</Words>
  <Application>Microsoft Office PowerPoint</Application>
  <PresentationFormat>On-screen Show (16:9)</PresentationFormat>
  <Paragraphs>87</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Source Code Pro</vt:lpstr>
      <vt:lpstr>Century Gothic</vt:lpstr>
      <vt:lpstr>Arial</vt:lpstr>
      <vt:lpstr>Simple Light</vt:lpstr>
      <vt:lpstr>United States VS Canada</vt:lpstr>
      <vt:lpstr>The goal:</vt:lpstr>
      <vt:lpstr>The Data</vt:lpstr>
      <vt:lpstr>OECD</vt:lpstr>
      <vt:lpstr>Now that we had identified our source, it was time to parse and clean the data. </vt:lpstr>
      <vt:lpstr>The Analysis</vt:lpstr>
      <vt:lpstr>DataFrames</vt:lpstr>
      <vt:lpstr>Code Explanation pt. 1</vt:lpstr>
      <vt:lpstr>Code Explanation pt. 2</vt:lpstr>
      <vt:lpstr>Overall Scores: Canada vs United States</vt:lpstr>
      <vt:lpstr>The United States of America</vt:lpstr>
      <vt:lpstr>PowerPoint Presentation</vt:lpstr>
      <vt:lpstr>Health Status</vt:lpstr>
      <vt:lpstr>Canada</vt:lpstr>
      <vt:lpstr>PowerPoint Presentation</vt:lpstr>
      <vt:lpstr>PowerPoint Presentation</vt:lpstr>
      <vt:lpstr>PowerPoint Presentation</vt:lpstr>
      <vt:lpstr>PowerPoint Presentation</vt:lpstr>
      <vt:lpstr>Learning from one another</vt:lpstr>
      <vt:lpstr>GDP (Gross Domestic Product)</vt:lpstr>
      <vt:lpstr>The United States spends more money on pharmaceuticals</vt:lpstr>
      <vt:lpstr>Example - Insulin</vt:lpstr>
      <vt:lpstr>PowerPoint Presentation</vt:lpstr>
      <vt:lpstr>Canada’s System</vt:lpstr>
      <vt:lpstr>PowerPoint Presentation</vt:lpstr>
      <vt:lpstr>The United States’ System</vt:lpstr>
      <vt:lpstr>What can The States learn from Canada?</vt:lpstr>
      <vt:lpstr>A single payer system appears superior</vt:lpstr>
      <vt:lpstr>We already have something similar</vt:lpstr>
      <vt:lpstr>So, Canada won?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States VS Canada</dc:title>
  <cp:lastModifiedBy>Colin Prince</cp:lastModifiedBy>
  <cp:revision>1</cp:revision>
  <dcterms:modified xsi:type="dcterms:W3CDTF">2023-01-02T03:47:53Z</dcterms:modified>
</cp:coreProperties>
</file>