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43" r:id="rId1"/>
  </p:sldMasterIdLst>
  <p:sldIdLst>
    <p:sldId id="256" r:id="rId2"/>
    <p:sldId id="257" r:id="rId3"/>
    <p:sldId id="265" r:id="rId4"/>
    <p:sldId id="258" r:id="rId5"/>
    <p:sldId id="271" r:id="rId6"/>
    <p:sldId id="280" r:id="rId7"/>
    <p:sldId id="273" r:id="rId8"/>
    <p:sldId id="274" r:id="rId9"/>
    <p:sldId id="269" r:id="rId10"/>
    <p:sldId id="260" r:id="rId11"/>
    <p:sldId id="275" r:id="rId12"/>
    <p:sldId id="277" r:id="rId13"/>
    <p:sldId id="278" r:id="rId14"/>
    <p:sldId id="279"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339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35961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19420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06988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40738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27576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6289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877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10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950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718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smtClean="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9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524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smtClean="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330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043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7B589-FD4B-7E46-869A-CBADC5FC564E}"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325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D8A92E-5FF9-8143-81B3-CCB531513398}" type="datetimeFigureOut">
              <a:rPr lang="en-US" smtClean="0"/>
              <a:t>5/8/2023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6187339"/>
      </p:ext>
    </p:extLst>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 id="2147484256" r:id="rId13"/>
    <p:sldLayoutId id="2147484257" r:id="rId14"/>
    <p:sldLayoutId id="2147484258" r:id="rId15"/>
    <p:sldLayoutId id="21474842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B04F1-76B9-CB53-8210-A58A4BF1B3CE}"/>
              </a:ext>
            </a:extLst>
          </p:cNvPr>
          <p:cNvSpPr>
            <a:spLocks noGrp="1"/>
          </p:cNvSpPr>
          <p:nvPr>
            <p:ph type="ctrTitle"/>
          </p:nvPr>
        </p:nvSpPr>
        <p:spPr>
          <a:xfrm>
            <a:off x="1084729" y="802298"/>
            <a:ext cx="9970124" cy="1187867"/>
          </a:xfrm>
        </p:spPr>
        <p:txBody>
          <a:bodyPr>
            <a:normAutofit fontScale="90000"/>
          </a:bodyPr>
          <a:lstStyle/>
          <a:p>
            <a:r>
              <a:rPr lang="en-IN" dirty="0"/>
              <a:t> </a:t>
            </a:r>
            <a:r>
              <a:rPr lang="en-IN" dirty="0">
                <a:latin typeface="Cooper Black" panose="0208090404030B020404" pitchFamily="18" charset="0"/>
              </a:rPr>
              <a:t>Grocery Delivery Application</a:t>
            </a:r>
          </a:p>
        </p:txBody>
      </p:sp>
      <p:sp>
        <p:nvSpPr>
          <p:cNvPr id="3" name="Subtitle 2">
            <a:extLst>
              <a:ext uri="{FF2B5EF4-FFF2-40B4-BE49-F238E27FC236}">
                <a16:creationId xmlns:a16="http://schemas.microsoft.com/office/drawing/2014/main" xmlns="" id="{6D20B177-55DF-D761-2733-2A95C6FB439A}"/>
              </a:ext>
            </a:extLst>
          </p:cNvPr>
          <p:cNvSpPr>
            <a:spLocks noGrp="1"/>
          </p:cNvSpPr>
          <p:nvPr>
            <p:ph type="subTitle" idx="1"/>
          </p:nvPr>
        </p:nvSpPr>
        <p:spPr>
          <a:xfrm>
            <a:off x="618565" y="3232597"/>
            <a:ext cx="11573436" cy="3515933"/>
          </a:xfrm>
        </p:spPr>
        <p:txBody>
          <a:bodyPr>
            <a:normAutofit fontScale="92500"/>
          </a:bodyPr>
          <a:lstStyle/>
          <a:p>
            <a:r>
              <a:rPr lang="en-IN" dirty="0">
                <a:latin typeface="Arial Rounded MT Bold" panose="020F0704030504030204" pitchFamily="34" charset="0"/>
              </a:rPr>
              <a:t>                  Guided by:                                                                                  Team Members:</a:t>
            </a:r>
          </a:p>
          <a:p>
            <a:r>
              <a:rPr lang="en-IN" dirty="0">
                <a:latin typeface="Arial Rounded MT Bold" panose="020F0704030504030204" pitchFamily="34" charset="0"/>
              </a:rPr>
              <a:t>                  A. </a:t>
            </a:r>
            <a:r>
              <a:rPr lang="en-IN" dirty="0" smtClean="0">
                <a:latin typeface="Arial Rounded MT Bold" panose="020F0704030504030204" pitchFamily="34" charset="0"/>
              </a:rPr>
              <a:t>Varadharajan</a:t>
            </a:r>
            <a:r>
              <a:rPr lang="en-IN" dirty="0">
                <a:latin typeface="Arial Rounded MT Bold" panose="020F0704030504030204" pitchFamily="34" charset="0"/>
              </a:rPr>
              <a:t> </a:t>
            </a:r>
            <a:r>
              <a:rPr lang="en-IN" dirty="0" smtClean="0">
                <a:latin typeface="Arial Rounded MT Bold" panose="020F0704030504030204" pitchFamily="34" charset="0"/>
              </a:rPr>
              <a:t>                                                                       </a:t>
            </a:r>
            <a:r>
              <a:rPr lang="en-IN" dirty="0" smtClean="0">
                <a:latin typeface="Arial Rounded MT Bold" panose="020F0704030504030204" pitchFamily="34" charset="0"/>
              </a:rPr>
              <a:t>C</a:t>
            </a:r>
            <a:r>
              <a:rPr lang="en-IN" dirty="0">
                <a:latin typeface="Arial Rounded MT Bold" panose="020F0704030504030204" pitchFamily="34" charset="0"/>
              </a:rPr>
              <a:t>. </a:t>
            </a:r>
            <a:r>
              <a:rPr lang="en-IN" dirty="0">
                <a:latin typeface="Arial Rounded MT Bold" panose="020F0704030504030204" pitchFamily="34" charset="0"/>
              </a:rPr>
              <a:t>Priyadharshini</a:t>
            </a:r>
            <a:r>
              <a:rPr lang="en-IN" dirty="0">
                <a:latin typeface="Arial Rounded MT Bold" panose="020F0704030504030204" pitchFamily="34" charset="0"/>
              </a:rPr>
              <a:t> (EBEON1222705676)</a:t>
            </a:r>
            <a:r>
              <a:rPr lang="en-IN" dirty="0" smtClean="0">
                <a:latin typeface="Arial Rounded MT Bold" panose="020F0704030504030204" pitchFamily="34" charset="0"/>
              </a:rPr>
              <a:t>        </a:t>
            </a:r>
            <a:endParaRPr lang="en-IN" dirty="0" smtClean="0">
              <a:latin typeface="Arial Rounded MT Bold" panose="020F0704030504030204" pitchFamily="34" charset="0"/>
            </a:endParaRPr>
          </a:p>
          <a:p>
            <a:r>
              <a:rPr lang="en-IN" dirty="0">
                <a:latin typeface="Arial Rounded MT Bold" panose="020F0704030504030204" pitchFamily="34" charset="0"/>
              </a:rPr>
              <a:t> </a:t>
            </a:r>
            <a:r>
              <a:rPr lang="en-IN" dirty="0" smtClean="0">
                <a:latin typeface="Arial Rounded MT Bold" panose="020F0704030504030204" pitchFamily="34" charset="0"/>
              </a:rPr>
              <a:t>                                                                                                                       </a:t>
            </a:r>
            <a:r>
              <a:rPr lang="en-IN" dirty="0" smtClean="0">
                <a:latin typeface="Arial Rounded MT Bold" panose="020F0704030504030204" pitchFamily="34" charset="0"/>
              </a:rPr>
              <a:t> </a:t>
            </a:r>
            <a:r>
              <a:rPr lang="en-IN" dirty="0">
                <a:latin typeface="Arial Rounded MT Bold" panose="020F0704030504030204" pitchFamily="34" charset="0"/>
              </a:rPr>
              <a:t>S. Kaviya (EBEON1222714256)</a:t>
            </a:r>
          </a:p>
          <a:p>
            <a:r>
              <a:rPr lang="en-IN" dirty="0">
                <a:latin typeface="Arial Rounded MT Bold" panose="020F0704030504030204" pitchFamily="34" charset="0"/>
              </a:rPr>
              <a:t> </a:t>
            </a:r>
            <a:r>
              <a:rPr lang="en-IN" dirty="0" smtClean="0">
                <a:latin typeface="Arial Rounded MT Bold" panose="020F0704030504030204" pitchFamily="34" charset="0"/>
              </a:rPr>
              <a:t>                                                                                                                        </a:t>
            </a:r>
            <a:r>
              <a:rPr lang="en-IN" dirty="0" smtClean="0">
                <a:latin typeface="Arial Rounded MT Bold" panose="020F0704030504030204" pitchFamily="34" charset="0"/>
              </a:rPr>
              <a:t>S</a:t>
            </a:r>
            <a:r>
              <a:rPr lang="en-IN" dirty="0">
                <a:latin typeface="Arial Rounded MT Bold" panose="020F0704030504030204" pitchFamily="34" charset="0"/>
              </a:rPr>
              <a:t>. </a:t>
            </a:r>
            <a:r>
              <a:rPr lang="en-IN" dirty="0">
                <a:latin typeface="Arial Rounded MT Bold" panose="020F0704030504030204" pitchFamily="34" charset="0"/>
              </a:rPr>
              <a:t>Aarthy</a:t>
            </a:r>
            <a:r>
              <a:rPr lang="en-IN" dirty="0">
                <a:latin typeface="Arial Rounded MT Bold" panose="020F0704030504030204" pitchFamily="34" charset="0"/>
              </a:rPr>
              <a:t> (EBEON1222708290 </a:t>
            </a:r>
            <a:endParaRPr lang="en-IN" dirty="0">
              <a:latin typeface="Arial Rounded MT Bold" panose="020F0704030504030204" pitchFamily="34" charset="0"/>
            </a:endParaRPr>
          </a:p>
          <a:p>
            <a:r>
              <a:rPr lang="en-IN" dirty="0">
                <a:latin typeface="Arial Rounded MT Bold" panose="020F0704030504030204" pitchFamily="34" charset="0"/>
              </a:rPr>
              <a:t>                                                                                                                         T. </a:t>
            </a:r>
            <a:r>
              <a:rPr lang="en-IN" dirty="0">
                <a:latin typeface="Arial Rounded MT Bold" panose="020F0704030504030204" pitchFamily="34" charset="0"/>
              </a:rPr>
              <a:t>Ranjithapriya</a:t>
            </a:r>
            <a:r>
              <a:rPr lang="en-IN" dirty="0">
                <a:latin typeface="Arial Rounded MT Bold" panose="020F0704030504030204" pitchFamily="34" charset="0"/>
              </a:rPr>
              <a:t> (EBEON1222722728)</a:t>
            </a:r>
          </a:p>
          <a:p>
            <a:endParaRPr lang="en-IN" dirty="0">
              <a:latin typeface="Arial Rounded MT Bold" panose="020F0704030504030204" pitchFamily="34" charset="0"/>
            </a:endParaRPr>
          </a:p>
          <a:p>
            <a:endParaRPr lang="en-IN" dirty="0">
              <a:latin typeface="Arial Rounded MT Bold" panose="020F0704030504030204" pitchFamily="34" charset="0"/>
            </a:endParaRPr>
          </a:p>
          <a:p>
            <a:r>
              <a:rPr lang="en-IN" dirty="0">
                <a:latin typeface="Bahnschrift" panose="020B0502040204020203" pitchFamily="34" charset="0"/>
              </a:rPr>
              <a:t>                                                                                                                                         Supporter &amp; Sponsor,</a:t>
            </a:r>
          </a:p>
          <a:p>
            <a:r>
              <a:rPr lang="en-IN" dirty="0">
                <a:latin typeface="Bahnschrift" panose="020B0502040204020203" pitchFamily="34" charset="0"/>
              </a:rPr>
              <a:t>                                                                                                                                         </a:t>
            </a:r>
            <a:r>
              <a:rPr lang="en-IN" dirty="0">
                <a:latin typeface="Bahnschrift" panose="020B0502040204020203" pitchFamily="34" charset="0"/>
              </a:rPr>
              <a:t>Edubridge</a:t>
            </a:r>
            <a:r>
              <a:rPr lang="en-IN" dirty="0">
                <a:latin typeface="Bahnschrift" panose="020B0502040204020203" pitchFamily="34" charset="0"/>
              </a:rPr>
              <a:t> India P L &amp; Capgemini</a:t>
            </a:r>
          </a:p>
        </p:txBody>
      </p:sp>
      <p:pic>
        <p:nvPicPr>
          <p:cNvPr id="5" name="Picture 4">
            <a:extLst>
              <a:ext uri="{FF2B5EF4-FFF2-40B4-BE49-F238E27FC236}">
                <a16:creationId xmlns:a16="http://schemas.microsoft.com/office/drawing/2014/main" xmlns="" id="{031E4ED2-ED17-0A5F-1680-C04A48BA9DD7}"/>
              </a:ext>
            </a:extLst>
          </p:cNvPr>
          <p:cNvPicPr>
            <a:picLocks noChangeAspect="1"/>
          </p:cNvPicPr>
          <p:nvPr/>
        </p:nvPicPr>
        <p:blipFill>
          <a:blip r:embed="rId2"/>
          <a:stretch>
            <a:fillRect/>
          </a:stretch>
        </p:blipFill>
        <p:spPr>
          <a:xfrm>
            <a:off x="10085293" y="107578"/>
            <a:ext cx="1922059" cy="770963"/>
          </a:xfrm>
          <a:prstGeom prst="rect">
            <a:avLst/>
          </a:prstGeom>
        </p:spPr>
      </p:pic>
    </p:spTree>
    <p:extLst>
      <p:ext uri="{BB962C8B-B14F-4D97-AF65-F5344CB8AC3E}">
        <p14:creationId xmlns:p14="http://schemas.microsoft.com/office/powerpoint/2010/main" val="3878580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D43696B1-4A5F-5C2F-A6EB-AA71DEE1B00E}"/>
              </a:ext>
            </a:extLst>
          </p:cNvPr>
          <p:cNvSpPr/>
          <p:nvPr/>
        </p:nvSpPr>
        <p:spPr>
          <a:xfrm>
            <a:off x="4012775" y="616806"/>
            <a:ext cx="4392707" cy="578222"/>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latin typeface="Cooper Black" panose="0208090404030B020404" pitchFamily="18" charset="0"/>
              </a:rPr>
              <a:t>UML DIAGRAM</a:t>
            </a:r>
          </a:p>
        </p:txBody>
      </p:sp>
      <p:sp>
        <p:nvSpPr>
          <p:cNvPr id="7" name="Oval 6">
            <a:extLst>
              <a:ext uri="{FF2B5EF4-FFF2-40B4-BE49-F238E27FC236}">
                <a16:creationId xmlns:a16="http://schemas.microsoft.com/office/drawing/2014/main" xmlns="" id="{6833880B-EA98-4CBA-8D9A-3513276B638A}"/>
              </a:ext>
            </a:extLst>
          </p:cNvPr>
          <p:cNvSpPr/>
          <p:nvPr/>
        </p:nvSpPr>
        <p:spPr>
          <a:xfrm>
            <a:off x="1174371" y="2575779"/>
            <a:ext cx="332458" cy="278852"/>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sz="1400" dirty="0"/>
          </a:p>
        </p:txBody>
      </p:sp>
      <p:cxnSp>
        <p:nvCxnSpPr>
          <p:cNvPr id="9" name="Straight Connector 8">
            <a:extLst>
              <a:ext uri="{FF2B5EF4-FFF2-40B4-BE49-F238E27FC236}">
                <a16:creationId xmlns:a16="http://schemas.microsoft.com/office/drawing/2014/main" xmlns="" id="{7FB19164-B7CD-4FC6-7E5F-8A42493E9D6B}"/>
              </a:ext>
            </a:extLst>
          </p:cNvPr>
          <p:cNvCxnSpPr>
            <a:cxnSpLocks/>
          </p:cNvCxnSpPr>
          <p:nvPr/>
        </p:nvCxnSpPr>
        <p:spPr>
          <a:xfrm>
            <a:off x="1334223" y="2854191"/>
            <a:ext cx="5180" cy="4514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5B74EA06-C190-23B0-9922-5E87B7311B37}"/>
              </a:ext>
            </a:extLst>
          </p:cNvPr>
          <p:cNvCxnSpPr>
            <a:cxnSpLocks/>
          </p:cNvCxnSpPr>
          <p:nvPr/>
        </p:nvCxnSpPr>
        <p:spPr>
          <a:xfrm flipV="1">
            <a:off x="1162509" y="3267007"/>
            <a:ext cx="179289" cy="16181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8E45F174-513E-FAC6-4108-BD9086388A1F}"/>
              </a:ext>
            </a:extLst>
          </p:cNvPr>
          <p:cNvCxnSpPr>
            <a:cxnSpLocks/>
          </p:cNvCxnSpPr>
          <p:nvPr/>
        </p:nvCxnSpPr>
        <p:spPr>
          <a:xfrm>
            <a:off x="1339403" y="3267007"/>
            <a:ext cx="142552" cy="163829"/>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0A68016C-6CBA-2A27-CCE0-9A098EE21763}"/>
              </a:ext>
            </a:extLst>
          </p:cNvPr>
          <p:cNvCxnSpPr>
            <a:cxnSpLocks/>
          </p:cNvCxnSpPr>
          <p:nvPr/>
        </p:nvCxnSpPr>
        <p:spPr>
          <a:xfrm>
            <a:off x="1161373" y="2992702"/>
            <a:ext cx="366035" cy="8080"/>
          </a:xfrm>
          <a:prstGeom prst="line">
            <a:avLst/>
          </a:prstGeom>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xmlns="" id="{69E30041-A8AF-DFC7-0A1E-8882597F5CEC}"/>
              </a:ext>
            </a:extLst>
          </p:cNvPr>
          <p:cNvSpPr/>
          <p:nvPr/>
        </p:nvSpPr>
        <p:spPr>
          <a:xfrm rot="10800000" flipV="1">
            <a:off x="2591298" y="2300837"/>
            <a:ext cx="1465543" cy="558279"/>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Cancel Order</a:t>
            </a:r>
            <a:endParaRPr lang="en-IN" sz="1400" dirty="0"/>
          </a:p>
        </p:txBody>
      </p:sp>
      <p:sp>
        <p:nvSpPr>
          <p:cNvPr id="24" name="Oval 23">
            <a:extLst>
              <a:ext uri="{FF2B5EF4-FFF2-40B4-BE49-F238E27FC236}">
                <a16:creationId xmlns:a16="http://schemas.microsoft.com/office/drawing/2014/main" xmlns="" id="{C05C050A-DD06-B499-BEDA-A7F1A3BFE802}"/>
              </a:ext>
            </a:extLst>
          </p:cNvPr>
          <p:cNvSpPr/>
          <p:nvPr/>
        </p:nvSpPr>
        <p:spPr>
          <a:xfrm>
            <a:off x="2591307" y="3132599"/>
            <a:ext cx="1619200" cy="546784"/>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Order Items</a:t>
            </a:r>
            <a:endParaRPr lang="en-IN" sz="1400" dirty="0"/>
          </a:p>
        </p:txBody>
      </p:sp>
      <p:sp>
        <p:nvSpPr>
          <p:cNvPr id="25" name="Oval 24">
            <a:extLst>
              <a:ext uri="{FF2B5EF4-FFF2-40B4-BE49-F238E27FC236}">
                <a16:creationId xmlns:a16="http://schemas.microsoft.com/office/drawing/2014/main" xmlns="" id="{4664B9AC-7016-30DB-5310-72F4AEBA113D}"/>
              </a:ext>
            </a:extLst>
          </p:cNvPr>
          <p:cNvSpPr/>
          <p:nvPr/>
        </p:nvSpPr>
        <p:spPr>
          <a:xfrm>
            <a:off x="5023771" y="2287964"/>
            <a:ext cx="1995215" cy="566228"/>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solidFill>
                  <a:schemeClr val="tx1"/>
                </a:solidFill>
              </a:rPr>
              <a:t>Order Cancelled</a:t>
            </a:r>
            <a:endParaRPr lang="en-IN" sz="1400" dirty="0">
              <a:solidFill>
                <a:schemeClr val="tx1"/>
              </a:solidFill>
            </a:endParaRPr>
          </a:p>
        </p:txBody>
      </p:sp>
      <p:cxnSp>
        <p:nvCxnSpPr>
          <p:cNvPr id="28" name="Straight Arrow Connector 27">
            <a:extLst>
              <a:ext uri="{FF2B5EF4-FFF2-40B4-BE49-F238E27FC236}">
                <a16:creationId xmlns:a16="http://schemas.microsoft.com/office/drawing/2014/main" xmlns="" id="{44899EFB-1D9F-1D1B-A175-1D38AD728D12}"/>
              </a:ext>
            </a:extLst>
          </p:cNvPr>
          <p:cNvCxnSpPr>
            <a:cxnSpLocks/>
            <a:endCxn id="23" idx="6"/>
          </p:cNvCxnSpPr>
          <p:nvPr/>
        </p:nvCxnSpPr>
        <p:spPr>
          <a:xfrm flipV="1">
            <a:off x="1678543" y="2579977"/>
            <a:ext cx="912755" cy="381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xmlns="" id="{08644734-5151-2D74-3E37-B2426067F19C}"/>
              </a:ext>
            </a:extLst>
          </p:cNvPr>
          <p:cNvCxnSpPr>
            <a:endCxn id="24" idx="2"/>
          </p:cNvCxnSpPr>
          <p:nvPr/>
        </p:nvCxnSpPr>
        <p:spPr>
          <a:xfrm>
            <a:off x="1678543" y="3132599"/>
            <a:ext cx="912764" cy="273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DE707719-D917-E029-021A-A28237A8455E}"/>
              </a:ext>
            </a:extLst>
          </p:cNvPr>
          <p:cNvCxnSpPr>
            <a:cxnSpLocks/>
            <a:stCxn id="23" idx="2"/>
            <a:endCxn id="25" idx="2"/>
          </p:cNvCxnSpPr>
          <p:nvPr/>
        </p:nvCxnSpPr>
        <p:spPr>
          <a:xfrm flipV="1">
            <a:off x="4056841" y="2571078"/>
            <a:ext cx="966930" cy="8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xmlns="" id="{D64F8263-71FE-CDED-3B2E-A343C924ADB0}"/>
              </a:ext>
            </a:extLst>
          </p:cNvPr>
          <p:cNvCxnSpPr>
            <a:cxnSpLocks/>
            <a:stCxn id="24" idx="6"/>
            <a:endCxn id="47" idx="2"/>
          </p:cNvCxnSpPr>
          <p:nvPr/>
        </p:nvCxnSpPr>
        <p:spPr>
          <a:xfrm flipV="1">
            <a:off x="4210507" y="3386043"/>
            <a:ext cx="813265" cy="19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Oval 46">
            <a:extLst>
              <a:ext uri="{FF2B5EF4-FFF2-40B4-BE49-F238E27FC236}">
                <a16:creationId xmlns:a16="http://schemas.microsoft.com/office/drawing/2014/main" xmlns="" id="{452839BE-E7D8-46AC-3CAF-2F4D7BF390D5}"/>
              </a:ext>
            </a:extLst>
          </p:cNvPr>
          <p:cNvSpPr/>
          <p:nvPr/>
        </p:nvSpPr>
        <p:spPr>
          <a:xfrm>
            <a:off x="5023772" y="3132790"/>
            <a:ext cx="1995214" cy="50650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Ordered</a:t>
            </a:r>
            <a:endParaRPr lang="en-IN" sz="1400" dirty="0"/>
          </a:p>
        </p:txBody>
      </p:sp>
      <p:sp>
        <p:nvSpPr>
          <p:cNvPr id="48" name="Oval 47">
            <a:extLst>
              <a:ext uri="{FF2B5EF4-FFF2-40B4-BE49-F238E27FC236}">
                <a16:creationId xmlns:a16="http://schemas.microsoft.com/office/drawing/2014/main" xmlns="" id="{3CC6C203-7C99-D622-C740-6EAC398AEBD0}"/>
              </a:ext>
            </a:extLst>
          </p:cNvPr>
          <p:cNvSpPr/>
          <p:nvPr/>
        </p:nvSpPr>
        <p:spPr>
          <a:xfrm>
            <a:off x="5023771" y="3995672"/>
            <a:ext cx="1995215" cy="506505"/>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Checkout</a:t>
            </a:r>
            <a:endParaRPr lang="en-IN" sz="1400" dirty="0"/>
          </a:p>
        </p:txBody>
      </p:sp>
      <p:sp>
        <p:nvSpPr>
          <p:cNvPr id="49" name="Oval 48">
            <a:extLst>
              <a:ext uri="{FF2B5EF4-FFF2-40B4-BE49-F238E27FC236}">
                <a16:creationId xmlns:a16="http://schemas.microsoft.com/office/drawing/2014/main" xmlns="" id="{6951BC93-5300-A1F3-68A0-2960EC19B09E}"/>
              </a:ext>
            </a:extLst>
          </p:cNvPr>
          <p:cNvSpPr/>
          <p:nvPr/>
        </p:nvSpPr>
        <p:spPr>
          <a:xfrm>
            <a:off x="9427025" y="5010960"/>
            <a:ext cx="2421537" cy="539838"/>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Order and Payment history</a:t>
            </a:r>
            <a:endParaRPr lang="en-IN" sz="1400" dirty="0"/>
          </a:p>
        </p:txBody>
      </p:sp>
      <p:cxnSp>
        <p:nvCxnSpPr>
          <p:cNvPr id="53" name="Straight Arrow Connector 52">
            <a:extLst>
              <a:ext uri="{FF2B5EF4-FFF2-40B4-BE49-F238E27FC236}">
                <a16:creationId xmlns:a16="http://schemas.microsoft.com/office/drawing/2014/main" xmlns="" id="{69FA6910-CCAF-227A-AF12-D53425D630C1}"/>
              </a:ext>
            </a:extLst>
          </p:cNvPr>
          <p:cNvCxnSpPr>
            <a:cxnSpLocks/>
            <a:stCxn id="47" idx="4"/>
            <a:endCxn id="48" idx="0"/>
          </p:cNvCxnSpPr>
          <p:nvPr/>
        </p:nvCxnSpPr>
        <p:spPr>
          <a:xfrm>
            <a:off x="6021379" y="3639295"/>
            <a:ext cx="0" cy="356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xmlns="" id="{E17C7359-4F79-D2B0-B6C3-1281DE5BCB8A}"/>
              </a:ext>
            </a:extLst>
          </p:cNvPr>
          <p:cNvCxnSpPr>
            <a:cxnSpLocks/>
            <a:stCxn id="90" idx="6"/>
            <a:endCxn id="49" idx="2"/>
          </p:cNvCxnSpPr>
          <p:nvPr/>
        </p:nvCxnSpPr>
        <p:spPr>
          <a:xfrm>
            <a:off x="7018985" y="5280879"/>
            <a:ext cx="2408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xmlns="" id="{784A0AF8-2E36-B7DF-BE99-36DC000DBDAA}"/>
              </a:ext>
            </a:extLst>
          </p:cNvPr>
          <p:cNvSpPr/>
          <p:nvPr/>
        </p:nvSpPr>
        <p:spPr>
          <a:xfrm>
            <a:off x="646335" y="3531403"/>
            <a:ext cx="1381706" cy="354106"/>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Customer</a:t>
            </a:r>
          </a:p>
        </p:txBody>
      </p:sp>
      <p:sp>
        <p:nvSpPr>
          <p:cNvPr id="50" name="Oval 49">
            <a:extLst>
              <a:ext uri="{FF2B5EF4-FFF2-40B4-BE49-F238E27FC236}">
                <a16:creationId xmlns:a16="http://schemas.microsoft.com/office/drawing/2014/main" xmlns="" id="{6833880B-EA98-4CBA-8D9A-3513276B638A}"/>
              </a:ext>
            </a:extLst>
          </p:cNvPr>
          <p:cNvSpPr/>
          <p:nvPr/>
        </p:nvSpPr>
        <p:spPr>
          <a:xfrm>
            <a:off x="10380636" y="2650905"/>
            <a:ext cx="332458" cy="278852"/>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sz="1400" dirty="0"/>
          </a:p>
        </p:txBody>
      </p:sp>
      <p:cxnSp>
        <p:nvCxnSpPr>
          <p:cNvPr id="60" name="Straight Arrow Connector 59"/>
          <p:cNvCxnSpPr>
            <a:endCxn id="25" idx="6"/>
          </p:cNvCxnSpPr>
          <p:nvPr/>
        </p:nvCxnSpPr>
        <p:spPr>
          <a:xfrm flipH="1" flipV="1">
            <a:off x="7018986" y="2571078"/>
            <a:ext cx="3254568" cy="429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xmlns="" id="{7FB19164-B7CD-4FC6-7E5F-8A42493E9D6B}"/>
              </a:ext>
            </a:extLst>
          </p:cNvPr>
          <p:cNvCxnSpPr>
            <a:cxnSpLocks/>
          </p:cNvCxnSpPr>
          <p:nvPr/>
        </p:nvCxnSpPr>
        <p:spPr>
          <a:xfrm>
            <a:off x="10566245" y="2929317"/>
            <a:ext cx="5180" cy="451453"/>
          </a:xfrm>
          <a:prstGeom prst="line">
            <a:avLst/>
          </a:prstGeom>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xmlns="" id="{784A0AF8-2E36-B7DF-BE99-36DC000DBDAA}"/>
              </a:ext>
            </a:extLst>
          </p:cNvPr>
          <p:cNvSpPr/>
          <p:nvPr/>
        </p:nvSpPr>
        <p:spPr>
          <a:xfrm>
            <a:off x="9747290" y="3670924"/>
            <a:ext cx="1796102" cy="354106"/>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Management</a:t>
            </a:r>
            <a:endParaRPr lang="en-IN" sz="1400" dirty="0"/>
          </a:p>
        </p:txBody>
      </p:sp>
      <p:cxnSp>
        <p:nvCxnSpPr>
          <p:cNvPr id="64" name="Straight Connector 63">
            <a:extLst>
              <a:ext uri="{FF2B5EF4-FFF2-40B4-BE49-F238E27FC236}">
                <a16:creationId xmlns:a16="http://schemas.microsoft.com/office/drawing/2014/main" xmlns="" id="{5B74EA06-C190-23B0-9922-5E87B7311B37}"/>
              </a:ext>
            </a:extLst>
          </p:cNvPr>
          <p:cNvCxnSpPr>
            <a:cxnSpLocks/>
          </p:cNvCxnSpPr>
          <p:nvPr/>
        </p:nvCxnSpPr>
        <p:spPr>
          <a:xfrm flipV="1">
            <a:off x="10394529" y="3367891"/>
            <a:ext cx="179289" cy="16181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xmlns="" id="{8E45F174-513E-FAC6-4108-BD9086388A1F}"/>
              </a:ext>
            </a:extLst>
          </p:cNvPr>
          <p:cNvCxnSpPr>
            <a:cxnSpLocks/>
          </p:cNvCxnSpPr>
          <p:nvPr/>
        </p:nvCxnSpPr>
        <p:spPr>
          <a:xfrm>
            <a:off x="10571424" y="3380770"/>
            <a:ext cx="142552" cy="163829"/>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xmlns="" id="{0A68016C-6CBA-2A27-CCE0-9A098EE21763}"/>
              </a:ext>
            </a:extLst>
          </p:cNvPr>
          <p:cNvCxnSpPr>
            <a:cxnSpLocks/>
          </p:cNvCxnSpPr>
          <p:nvPr/>
        </p:nvCxnSpPr>
        <p:spPr>
          <a:xfrm>
            <a:off x="10380517" y="3119344"/>
            <a:ext cx="366035" cy="808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Arrow Connector 69"/>
          <p:cNvCxnSpPr>
            <a:endCxn id="47" idx="6"/>
          </p:cNvCxnSpPr>
          <p:nvPr/>
        </p:nvCxnSpPr>
        <p:spPr>
          <a:xfrm flipH="1">
            <a:off x="7018986" y="3127424"/>
            <a:ext cx="3254570" cy="258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a16="http://schemas.microsoft.com/office/drawing/2014/main" xmlns="" id="{6951BC93-5300-A1F3-68A0-2960EC19B09E}"/>
              </a:ext>
            </a:extLst>
          </p:cNvPr>
          <p:cNvSpPr/>
          <p:nvPr/>
        </p:nvSpPr>
        <p:spPr>
          <a:xfrm>
            <a:off x="5023770" y="5010959"/>
            <a:ext cx="1995215" cy="539839"/>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Payment</a:t>
            </a:r>
            <a:endParaRPr lang="en-IN" sz="1400" dirty="0"/>
          </a:p>
        </p:txBody>
      </p:sp>
      <p:cxnSp>
        <p:nvCxnSpPr>
          <p:cNvPr id="92" name="Straight Arrow Connector 91"/>
          <p:cNvCxnSpPr>
            <a:stCxn id="48" idx="4"/>
            <a:endCxn id="90" idx="0"/>
          </p:cNvCxnSpPr>
          <p:nvPr/>
        </p:nvCxnSpPr>
        <p:spPr>
          <a:xfrm flipH="1">
            <a:off x="6021378" y="4502177"/>
            <a:ext cx="1" cy="508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63" idx="2"/>
            <a:endCxn id="49" idx="0"/>
          </p:cNvCxnSpPr>
          <p:nvPr/>
        </p:nvCxnSpPr>
        <p:spPr>
          <a:xfrm flipH="1">
            <a:off x="10637794" y="4025030"/>
            <a:ext cx="7547" cy="985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0936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18B31D-CC13-4752-7EC3-08C964A50382}"/>
              </a:ext>
            </a:extLst>
          </p:cNvPr>
          <p:cNvSpPr>
            <a:spLocks noGrp="1"/>
          </p:cNvSpPr>
          <p:nvPr>
            <p:ph type="title"/>
          </p:nvPr>
        </p:nvSpPr>
        <p:spPr>
          <a:xfrm>
            <a:off x="1534696" y="346518"/>
            <a:ext cx="9520158" cy="797859"/>
          </a:xfrm>
        </p:spPr>
        <p:txBody>
          <a:bodyPr>
            <a:normAutofit/>
          </a:bodyPr>
          <a:lstStyle/>
          <a:p>
            <a:r>
              <a:rPr lang="en-IN" dirty="0"/>
              <a:t>    </a:t>
            </a:r>
            <a:r>
              <a:rPr lang="en-IN" dirty="0" smtClean="0"/>
              <a:t> </a:t>
            </a:r>
            <a:r>
              <a:rPr lang="en-IN" dirty="0" smtClean="0">
                <a:latin typeface="Cooper Black" panose="0208090404030B020404" pitchFamily="18" charset="0"/>
              </a:rPr>
              <a:t>Order and Payment history output</a:t>
            </a:r>
            <a:endParaRPr lang="en-IN" dirty="0">
              <a:latin typeface="Cooper Black" panose="0208090404030B020404" pitchFamily="18" charset="0"/>
            </a:endParaRPr>
          </a:p>
        </p:txBody>
      </p:sp>
      <p:sp>
        <p:nvSpPr>
          <p:cNvPr id="3" name="Content Placeholder 2">
            <a:extLst>
              <a:ext uri="{FF2B5EF4-FFF2-40B4-BE49-F238E27FC236}">
                <a16:creationId xmlns:a16="http://schemas.microsoft.com/office/drawing/2014/main" xmlns="" id="{C647AEEE-3A69-F271-49EE-82719446C479}"/>
              </a:ext>
            </a:extLst>
          </p:cNvPr>
          <p:cNvSpPr>
            <a:spLocks noGrp="1"/>
          </p:cNvSpPr>
          <p:nvPr>
            <p:ph idx="1"/>
          </p:nvPr>
        </p:nvSpPr>
        <p:spPr/>
        <p:txBody>
          <a:bodyPr/>
          <a:lstStyle/>
          <a:p>
            <a:pPr marL="0" indent="0">
              <a:buNone/>
            </a:pPr>
            <a:r>
              <a:rPr lang="en-IN" dirty="0"/>
              <a:t> </a:t>
            </a:r>
            <a:r>
              <a:rPr lang="en-IN" dirty="0">
                <a:latin typeface="Arial Black" panose="020B0A04020102020204" pitchFamily="34" charset="0"/>
              </a:rPr>
              <a:t>Module 2: </a:t>
            </a:r>
            <a:r>
              <a:rPr lang="en-IN" dirty="0">
                <a:solidFill>
                  <a:srgbClr val="92D050"/>
                </a:solidFill>
                <a:latin typeface="Arial Black" panose="020B0A04020102020204" pitchFamily="34" charset="0"/>
              </a:rPr>
              <a:t>Payment Process</a:t>
            </a:r>
          </a:p>
          <a:p>
            <a:pPr marL="0" indent="0">
              <a:buNone/>
            </a:pPr>
            <a:r>
              <a:rPr lang="en-IN" dirty="0"/>
              <a:t>         	</a:t>
            </a:r>
            <a:r>
              <a:rPr lang="en-US" b="0" i="0" dirty="0">
                <a:solidFill>
                  <a:srgbClr val="4D5156"/>
                </a:solidFill>
                <a:effectLst/>
                <a:latin typeface="Arial Rounded MT Bold" panose="020F0704030504030204" pitchFamily="34" charset="0"/>
              </a:rPr>
              <a:t>Online payment </a:t>
            </a:r>
            <a:r>
              <a:rPr lang="en-US" b="0" i="0" dirty="0">
                <a:solidFill>
                  <a:srgbClr val="040C28"/>
                </a:solidFill>
                <a:effectLst/>
                <a:latin typeface="Arial Rounded MT Bold" panose="020F0704030504030204" pitchFamily="34" charset="0"/>
              </a:rPr>
              <a:t>allows you to pay money via the internet</a:t>
            </a:r>
            <a:r>
              <a:rPr lang="en-US" b="0" i="0" dirty="0">
                <a:solidFill>
                  <a:srgbClr val="4D5156"/>
                </a:solidFill>
                <a:effectLst/>
                <a:latin typeface="Arial Rounded MT Bold" panose="020F0704030504030204" pitchFamily="34" charset="0"/>
              </a:rPr>
              <a:t>. Buyers will use this type of payment when they purchase goods online or offline. </a:t>
            </a:r>
          </a:p>
          <a:p>
            <a:pPr marL="0" indent="0">
              <a:buNone/>
            </a:pPr>
            <a:r>
              <a:rPr lang="en-US" dirty="0">
                <a:solidFill>
                  <a:srgbClr val="4D5156"/>
                </a:solidFill>
                <a:latin typeface="Arial Rounded MT Bold" panose="020F0704030504030204" pitchFamily="34" charset="0"/>
              </a:rPr>
              <a:t> 	</a:t>
            </a:r>
            <a:r>
              <a:rPr lang="en-US" b="0" i="0" dirty="0">
                <a:solidFill>
                  <a:srgbClr val="4D5156"/>
                </a:solidFill>
                <a:effectLst/>
                <a:latin typeface="Arial Rounded MT Bold" panose="020F0704030504030204" pitchFamily="34" charset="0"/>
              </a:rPr>
              <a:t>They can use different types of online payment methods, including debit/credit cards, wire transfers, net banking, and digital wallets.</a:t>
            </a:r>
            <a:r>
              <a:rPr lang="en-IN" dirty="0">
                <a:latin typeface="Arial Rounded MT Bold" panose="020F0704030504030204" pitchFamily="34"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425" y="1298926"/>
            <a:ext cx="9520158" cy="5037482"/>
          </a:xfrm>
          <a:prstGeom prst="rect">
            <a:avLst/>
          </a:prstGeom>
        </p:spPr>
      </p:pic>
    </p:spTree>
    <p:extLst>
      <p:ext uri="{BB962C8B-B14F-4D97-AF65-F5344CB8AC3E}">
        <p14:creationId xmlns:p14="http://schemas.microsoft.com/office/powerpoint/2010/main" val="4140670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71D63A-4FFE-6F00-807E-CF558887DA97}"/>
              </a:ext>
            </a:extLst>
          </p:cNvPr>
          <p:cNvSpPr>
            <a:spLocks noGrp="1"/>
          </p:cNvSpPr>
          <p:nvPr>
            <p:ph type="title"/>
          </p:nvPr>
        </p:nvSpPr>
        <p:spPr>
          <a:xfrm>
            <a:off x="2034862" y="585473"/>
            <a:ext cx="9684913" cy="1280890"/>
          </a:xfrm>
        </p:spPr>
        <p:txBody>
          <a:bodyPr/>
          <a:lstStyle/>
          <a:p>
            <a:r>
              <a:rPr lang="en-IN" dirty="0"/>
              <a:t>          </a:t>
            </a:r>
            <a:r>
              <a:rPr lang="en-IN" dirty="0" smtClean="0"/>
              <a:t>                 </a:t>
            </a:r>
            <a:r>
              <a:rPr lang="en-IN" dirty="0" smtClean="0">
                <a:latin typeface="Cooper Black" panose="0208090404030B020404" pitchFamily="18" charset="0"/>
              </a:rPr>
              <a:t>cont’d</a:t>
            </a:r>
            <a:endParaRPr lang="en-IN" dirty="0">
              <a:latin typeface="Cooper Black" panose="0208090404030B020404" pitchFamily="18" charset="0"/>
            </a:endParaRPr>
          </a:p>
        </p:txBody>
      </p:sp>
      <p:sp>
        <p:nvSpPr>
          <p:cNvPr id="3" name="Content Placeholder 2">
            <a:extLst>
              <a:ext uri="{FF2B5EF4-FFF2-40B4-BE49-F238E27FC236}">
                <a16:creationId xmlns:a16="http://schemas.microsoft.com/office/drawing/2014/main" xmlns="" id="{7032B6F9-D53B-AC2F-C275-5196669BEAB3}"/>
              </a:ext>
            </a:extLst>
          </p:cNvPr>
          <p:cNvSpPr>
            <a:spLocks noGrp="1"/>
          </p:cNvSpPr>
          <p:nvPr>
            <p:ph idx="1"/>
          </p:nvPr>
        </p:nvSpPr>
        <p:spPr>
          <a:xfrm>
            <a:off x="1442434" y="2133600"/>
            <a:ext cx="10062178" cy="3777622"/>
          </a:xfrm>
        </p:spPr>
        <p:txBody>
          <a:bodyPr>
            <a:normAutofit/>
          </a:bodyPr>
          <a:lstStyle/>
          <a:p>
            <a:r>
              <a:rPr lang="en-IN" dirty="0">
                <a:latin typeface="Arial Black" panose="020B0A04020102020204" pitchFamily="34" charset="0"/>
              </a:rPr>
              <a:t>Module </a:t>
            </a:r>
            <a:r>
              <a:rPr lang="en-IN" dirty="0" smtClean="0">
                <a:latin typeface="Arial Black" panose="020B0A04020102020204" pitchFamily="34" charset="0"/>
              </a:rPr>
              <a:t>3 : </a:t>
            </a:r>
            <a:r>
              <a:rPr lang="en-IN" dirty="0" smtClean="0">
                <a:solidFill>
                  <a:srgbClr val="C00000"/>
                </a:solidFill>
                <a:latin typeface="Arial Black" panose="020B0A04020102020204" pitchFamily="34" charset="0"/>
              </a:rPr>
              <a:t>ChatBot</a:t>
            </a:r>
            <a:endParaRPr lang="en-IN" dirty="0">
              <a:solidFill>
                <a:srgbClr val="C00000"/>
              </a:solidFill>
              <a:latin typeface="Arial Black" panose="020B0A04020102020204" pitchFamily="34" charset="0"/>
            </a:endParaRPr>
          </a:p>
          <a:p>
            <a:pPr marL="0" indent="0">
              <a:buNone/>
            </a:pPr>
            <a:r>
              <a:rPr lang="en-US" dirty="0" smtClean="0"/>
              <a:t>		 </a:t>
            </a:r>
            <a:r>
              <a:rPr lang="en-US" dirty="0" smtClean="0">
                <a:latin typeface="Arial Rounded MT Bold" panose="020F0704030504030204" pitchFamily="34" charset="0"/>
              </a:rPr>
              <a:t>Chatbots</a:t>
            </a:r>
            <a:r>
              <a:rPr lang="en-US" dirty="0" smtClean="0">
                <a:latin typeface="Arial Rounded MT Bold" panose="020F0704030504030204" pitchFamily="34" charset="0"/>
              </a:rPr>
              <a:t> </a:t>
            </a:r>
            <a:r>
              <a:rPr lang="en-US" dirty="0">
                <a:latin typeface="Arial Rounded MT Bold" panose="020F0704030504030204" pitchFamily="34" charset="0"/>
              </a:rPr>
              <a:t>are conversational tools that perform routine tasks efficiently.</a:t>
            </a:r>
            <a:r>
              <a:rPr lang="en-IN" dirty="0" smtClean="0">
                <a:latin typeface="Arial Rounded MT Bold" panose="020F0704030504030204" pitchFamily="34" charset="0"/>
              </a:rPr>
              <a:t>    </a:t>
            </a:r>
          </a:p>
          <a:p>
            <a:pPr marL="0" indent="0">
              <a:buNone/>
            </a:pPr>
            <a:r>
              <a:rPr lang="en-US" dirty="0" smtClean="0">
                <a:latin typeface="Arial Rounded MT Bold" panose="020F0704030504030204" pitchFamily="34" charset="0"/>
              </a:rPr>
              <a:t>		 Help </a:t>
            </a:r>
            <a:r>
              <a:rPr lang="en-US" dirty="0">
                <a:latin typeface="Arial Rounded MT Bold" panose="020F0704030504030204" pitchFamily="34" charset="0"/>
              </a:rPr>
              <a:t>your customers find great deals and let them make a purchase right away. Use </a:t>
            </a:r>
            <a:r>
              <a:rPr lang="en-US" dirty="0">
                <a:latin typeface="Arial Rounded MT Bold" panose="020F0704030504030204" pitchFamily="34" charset="0"/>
              </a:rPr>
              <a:t>chatbots</a:t>
            </a:r>
            <a:r>
              <a:rPr lang="en-US" dirty="0">
                <a:latin typeface="Arial Rounded MT Bold" panose="020F0704030504030204" pitchFamily="34" charset="0"/>
              </a:rPr>
              <a:t> to grab customers’ attention, simplify choices, and improve their shopping experience by recommending products they’re interested in</a:t>
            </a:r>
            <a:r>
              <a:rPr lang="en-US" dirty="0" smtClean="0">
                <a:latin typeface="Arial Rounded MT Bold" panose="020F0704030504030204" pitchFamily="34" charset="0"/>
              </a:rPr>
              <a:t>.</a:t>
            </a:r>
            <a:r>
              <a:rPr lang="en-IN" dirty="0" smtClean="0">
                <a:latin typeface="Arial Rounded MT Bold" panose="020F0704030504030204" pitchFamily="34" charset="0"/>
              </a:rPr>
              <a:t>           </a:t>
            </a:r>
          </a:p>
          <a:p>
            <a:pPr marL="0" indent="0">
              <a:buNone/>
            </a:pPr>
            <a:r>
              <a:rPr lang="en-IN" dirty="0" smtClean="0">
                <a:latin typeface="Arial Rounded MT Bold" panose="020F0704030504030204" pitchFamily="34" charset="0"/>
              </a:rPr>
              <a:t>		</a:t>
            </a:r>
            <a:r>
              <a:rPr lang="en-US" dirty="0">
                <a:latin typeface="Arial Rounded MT Bold" panose="020F0704030504030204" pitchFamily="34" charset="0"/>
              </a:rPr>
              <a:t> AIML, or Artificial Intelligence Markup Language, is an XML dialect developers use to create natural language software agents commonly used in </a:t>
            </a:r>
            <a:r>
              <a:rPr lang="en-US" dirty="0">
                <a:latin typeface="Arial Rounded MT Bold" panose="020F0704030504030204" pitchFamily="34" charset="0"/>
              </a:rPr>
              <a:t>chatbots</a:t>
            </a:r>
            <a:r>
              <a:rPr lang="en-US" dirty="0">
                <a:latin typeface="Arial Rounded MT Bold" panose="020F0704030504030204" pitchFamily="34" charset="0"/>
              </a:rPr>
              <a:t>.</a:t>
            </a:r>
            <a:r>
              <a:rPr lang="en-IN" b="0" i="0" dirty="0" smtClean="0">
                <a:solidFill>
                  <a:srgbClr val="4D5156"/>
                </a:solidFill>
                <a:effectLst/>
                <a:latin typeface="Arial Rounded MT Bold" panose="020F0704030504030204" pitchFamily="34" charset="0"/>
              </a:rPr>
              <a:t>         </a:t>
            </a:r>
            <a:r>
              <a:rPr lang="en-IN" b="0" i="0" dirty="0">
                <a:solidFill>
                  <a:srgbClr val="4D5156"/>
                </a:solidFill>
                <a:effectLst/>
                <a:latin typeface="Arial Rounded MT Bold" panose="020F0704030504030204" pitchFamily="34" charset="0"/>
              </a:rPr>
              <a:t>	</a:t>
            </a:r>
            <a:endParaRPr lang="en-US" i="1" dirty="0" smtClean="0">
              <a:latin typeface="Arial Rounded MT Bold" panose="020F0704030504030204" pitchFamily="34" charset="0"/>
            </a:endParaRPr>
          </a:p>
          <a:p>
            <a:pPr marL="0" indent="0">
              <a:buNone/>
            </a:pPr>
            <a:r>
              <a:rPr lang="en-US" i="1" dirty="0" smtClean="0">
                <a:solidFill>
                  <a:srgbClr val="4D5156"/>
                </a:solidFill>
                <a:latin typeface="Arial Rounded MT Bold" panose="020F0704030504030204" pitchFamily="34" charset="0"/>
              </a:rPr>
              <a:t>		 </a:t>
            </a:r>
            <a:r>
              <a:rPr lang="en-US" dirty="0">
                <a:latin typeface="Arial Rounded MT Bold" panose="020F0704030504030204" pitchFamily="34" charset="0"/>
              </a:rPr>
              <a:t>C</a:t>
            </a:r>
            <a:r>
              <a:rPr lang="en-US" dirty="0" smtClean="0">
                <a:latin typeface="Arial Rounded MT Bold" panose="020F0704030504030204" pitchFamily="34" charset="0"/>
              </a:rPr>
              <a:t>hatbots</a:t>
            </a:r>
            <a:r>
              <a:rPr lang="en-US" dirty="0" smtClean="0">
                <a:latin typeface="Arial Rounded MT Bold" panose="020F0704030504030204" pitchFamily="34" charset="0"/>
              </a:rPr>
              <a:t> </a:t>
            </a:r>
            <a:r>
              <a:rPr lang="en-US" dirty="0">
                <a:latin typeface="Arial Rounded MT Bold" panose="020F0704030504030204" pitchFamily="34" charset="0"/>
              </a:rPr>
              <a:t>come under the rule-based </a:t>
            </a:r>
            <a:r>
              <a:rPr lang="en-US" dirty="0">
                <a:latin typeface="Arial Rounded MT Bold" panose="020F0704030504030204" pitchFamily="34" charset="0"/>
              </a:rPr>
              <a:t>chatbots</a:t>
            </a:r>
            <a:r>
              <a:rPr lang="en-US" dirty="0">
                <a:latin typeface="Arial Rounded MT Bold" panose="020F0704030504030204" pitchFamily="34" charset="0"/>
              </a:rPr>
              <a:t> category, however, some level of self-learning feature is feasible.</a:t>
            </a:r>
            <a:r>
              <a:rPr lang="en-US" dirty="0" smtClean="0">
                <a:latin typeface="Arial Rounded MT Bold" panose="020F0704030504030204" pitchFamily="34" charset="0"/>
              </a:rPr>
              <a:t>​​​​​​​</a:t>
            </a:r>
          </a:p>
          <a:p>
            <a:pPr marL="0" indent="0">
              <a:buNone/>
            </a:pPr>
            <a:r>
              <a:rPr lang="en-US" dirty="0">
                <a:latin typeface="Arial Rounded MT Bold" panose="020F0704030504030204" pitchFamily="34" charset="0"/>
              </a:rPr>
              <a:t>	</a:t>
            </a:r>
            <a:r>
              <a:rPr lang="en-US" dirty="0" smtClean="0">
                <a:latin typeface="Arial Rounded MT Bold" panose="020F0704030504030204" pitchFamily="34" charset="0"/>
              </a:rPr>
              <a:t>	</a:t>
            </a:r>
            <a:endParaRPr lang="en-IN" dirty="0">
              <a:latin typeface="Arial Rounded MT Bold" panose="020F0704030504030204" pitchFamily="34" charset="0"/>
            </a:endParaRPr>
          </a:p>
        </p:txBody>
      </p:sp>
    </p:spTree>
    <p:extLst>
      <p:ext uri="{BB962C8B-B14F-4D97-AF65-F5344CB8AC3E}">
        <p14:creationId xmlns:p14="http://schemas.microsoft.com/office/powerpoint/2010/main" val="1024532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455313" y="3193960"/>
            <a:ext cx="386366" cy="34773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6" name="Straight Connector 5"/>
          <p:cNvCxnSpPr/>
          <p:nvPr/>
        </p:nvCxnSpPr>
        <p:spPr>
          <a:xfrm>
            <a:off x="1661375" y="3541690"/>
            <a:ext cx="0" cy="463639"/>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455313" y="3799267"/>
            <a:ext cx="386366"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1455313" y="4005329"/>
            <a:ext cx="193183" cy="20606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1648496" y="4005329"/>
            <a:ext cx="193183" cy="231820"/>
          </a:xfrm>
          <a:prstGeom prst="line">
            <a:avLst/>
          </a:prstGeom>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xmlns="" id="{784A0AF8-2E36-B7DF-BE99-36DC000DBDAA}"/>
              </a:ext>
            </a:extLst>
          </p:cNvPr>
          <p:cNvSpPr/>
          <p:nvPr/>
        </p:nvSpPr>
        <p:spPr>
          <a:xfrm>
            <a:off x="920971" y="4432925"/>
            <a:ext cx="1435867" cy="354106"/>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Customer</a:t>
            </a:r>
            <a:endParaRPr lang="en-IN" sz="1400" dirty="0"/>
          </a:p>
        </p:txBody>
      </p:sp>
      <p:sp>
        <p:nvSpPr>
          <p:cNvPr id="18" name="Rectangle 17">
            <a:extLst>
              <a:ext uri="{FF2B5EF4-FFF2-40B4-BE49-F238E27FC236}">
                <a16:creationId xmlns:a16="http://schemas.microsoft.com/office/drawing/2014/main" xmlns="" id="{784A0AF8-2E36-B7DF-BE99-36DC000DBDAA}"/>
              </a:ext>
            </a:extLst>
          </p:cNvPr>
          <p:cNvSpPr/>
          <p:nvPr/>
        </p:nvSpPr>
        <p:spPr>
          <a:xfrm>
            <a:off x="10212953" y="4020789"/>
            <a:ext cx="1435630" cy="354106"/>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Chatbot</a:t>
            </a:r>
            <a:endParaRPr lang="en-IN" sz="1400" dirty="0"/>
          </a:p>
        </p:txBody>
      </p:sp>
      <p:sp>
        <p:nvSpPr>
          <p:cNvPr id="19" name="Oval 18"/>
          <p:cNvSpPr/>
          <p:nvPr/>
        </p:nvSpPr>
        <p:spPr>
          <a:xfrm>
            <a:off x="10713092" y="2766805"/>
            <a:ext cx="386366" cy="34773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20" name="Straight Connector 19"/>
          <p:cNvCxnSpPr/>
          <p:nvPr/>
        </p:nvCxnSpPr>
        <p:spPr>
          <a:xfrm>
            <a:off x="10713090" y="3269083"/>
            <a:ext cx="386366"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10725966" y="3552416"/>
            <a:ext cx="193183" cy="20606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0908422" y="3129562"/>
            <a:ext cx="0" cy="46363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0906270" y="3539543"/>
            <a:ext cx="193183" cy="231820"/>
          </a:xfrm>
          <a:prstGeom prst="line">
            <a:avLst/>
          </a:prstGeom>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xmlns="" id="{69E30041-A8AF-DFC7-0A1E-8882597F5CEC}"/>
              </a:ext>
            </a:extLst>
          </p:cNvPr>
          <p:cNvSpPr/>
          <p:nvPr/>
        </p:nvSpPr>
        <p:spPr>
          <a:xfrm rot="10800000" flipV="1">
            <a:off x="4255399" y="2500356"/>
            <a:ext cx="1803043" cy="629206"/>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Open chat</a:t>
            </a:r>
            <a:endParaRPr lang="en-IN" sz="1400" dirty="0"/>
          </a:p>
        </p:txBody>
      </p:sp>
      <p:sp>
        <p:nvSpPr>
          <p:cNvPr id="37" name="Oval 36">
            <a:extLst>
              <a:ext uri="{FF2B5EF4-FFF2-40B4-BE49-F238E27FC236}">
                <a16:creationId xmlns:a16="http://schemas.microsoft.com/office/drawing/2014/main" xmlns="" id="{69E30041-A8AF-DFC7-0A1E-8882597F5CEC}"/>
              </a:ext>
            </a:extLst>
          </p:cNvPr>
          <p:cNvSpPr/>
          <p:nvPr/>
        </p:nvSpPr>
        <p:spPr>
          <a:xfrm rot="10800000" flipV="1">
            <a:off x="4189923" y="3995031"/>
            <a:ext cx="1868517" cy="649292"/>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Ask query</a:t>
            </a:r>
            <a:endParaRPr lang="en-IN" sz="1400" dirty="0"/>
          </a:p>
        </p:txBody>
      </p:sp>
      <p:sp>
        <p:nvSpPr>
          <p:cNvPr id="38" name="Oval 37">
            <a:extLst>
              <a:ext uri="{FF2B5EF4-FFF2-40B4-BE49-F238E27FC236}">
                <a16:creationId xmlns:a16="http://schemas.microsoft.com/office/drawing/2014/main" xmlns="" id="{69E30041-A8AF-DFC7-0A1E-8882597F5CEC}"/>
              </a:ext>
            </a:extLst>
          </p:cNvPr>
          <p:cNvSpPr/>
          <p:nvPr/>
        </p:nvSpPr>
        <p:spPr>
          <a:xfrm rot="10800000" flipV="1">
            <a:off x="8809148" y="5430403"/>
            <a:ext cx="1893196" cy="618866"/>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Search response</a:t>
            </a:r>
            <a:endParaRPr lang="en-IN" sz="1400" dirty="0"/>
          </a:p>
        </p:txBody>
      </p:sp>
      <p:sp>
        <p:nvSpPr>
          <p:cNvPr id="39" name="Oval 38">
            <a:extLst>
              <a:ext uri="{FF2B5EF4-FFF2-40B4-BE49-F238E27FC236}">
                <a16:creationId xmlns:a16="http://schemas.microsoft.com/office/drawing/2014/main" xmlns="" id="{69E30041-A8AF-DFC7-0A1E-8882597F5CEC}"/>
              </a:ext>
            </a:extLst>
          </p:cNvPr>
          <p:cNvSpPr/>
          <p:nvPr/>
        </p:nvSpPr>
        <p:spPr>
          <a:xfrm rot="10800000" flipV="1">
            <a:off x="6581103" y="4432925"/>
            <a:ext cx="1885362" cy="589836"/>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Reply for query</a:t>
            </a:r>
            <a:endParaRPr lang="en-IN" sz="1400" dirty="0"/>
          </a:p>
        </p:txBody>
      </p:sp>
      <p:sp>
        <p:nvSpPr>
          <p:cNvPr id="40" name="Oval 39">
            <a:extLst>
              <a:ext uri="{FF2B5EF4-FFF2-40B4-BE49-F238E27FC236}">
                <a16:creationId xmlns:a16="http://schemas.microsoft.com/office/drawing/2014/main" xmlns="" id="{69E30041-A8AF-DFC7-0A1E-8882597F5CEC}"/>
              </a:ext>
            </a:extLst>
          </p:cNvPr>
          <p:cNvSpPr/>
          <p:nvPr/>
        </p:nvSpPr>
        <p:spPr>
          <a:xfrm rot="10800000" flipV="1">
            <a:off x="6571122" y="2970853"/>
            <a:ext cx="1880315" cy="581563"/>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Search results</a:t>
            </a:r>
            <a:endParaRPr lang="en-IN" sz="1400" dirty="0"/>
          </a:p>
        </p:txBody>
      </p:sp>
      <p:sp>
        <p:nvSpPr>
          <p:cNvPr id="41" name="Oval 40">
            <a:extLst>
              <a:ext uri="{FF2B5EF4-FFF2-40B4-BE49-F238E27FC236}">
                <a16:creationId xmlns:a16="http://schemas.microsoft.com/office/drawing/2014/main" xmlns="" id="{69E30041-A8AF-DFC7-0A1E-8882597F5CEC}"/>
              </a:ext>
            </a:extLst>
          </p:cNvPr>
          <p:cNvSpPr/>
          <p:nvPr/>
        </p:nvSpPr>
        <p:spPr>
          <a:xfrm rot="10800000" flipV="1">
            <a:off x="8451439" y="1723053"/>
            <a:ext cx="1826658" cy="571846"/>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Reply to chat</a:t>
            </a:r>
            <a:endParaRPr lang="en-IN" sz="1400" dirty="0"/>
          </a:p>
        </p:txBody>
      </p:sp>
      <p:sp>
        <p:nvSpPr>
          <p:cNvPr id="55" name="Rectangle 54">
            <a:extLst>
              <a:ext uri="{FF2B5EF4-FFF2-40B4-BE49-F238E27FC236}">
                <a16:creationId xmlns:a16="http://schemas.microsoft.com/office/drawing/2014/main" xmlns="" id="{D43696B1-4A5F-5C2F-A6EB-AA71DEE1B00E}"/>
              </a:ext>
            </a:extLst>
          </p:cNvPr>
          <p:cNvSpPr/>
          <p:nvPr/>
        </p:nvSpPr>
        <p:spPr>
          <a:xfrm>
            <a:off x="3999898" y="655435"/>
            <a:ext cx="4392707" cy="578222"/>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latin typeface="Cooper Black" panose="0208090404030B020404" pitchFamily="18" charset="0"/>
              </a:rPr>
              <a:t>UML DIAGRAM</a:t>
            </a:r>
          </a:p>
        </p:txBody>
      </p:sp>
      <p:cxnSp>
        <p:nvCxnSpPr>
          <p:cNvPr id="57" name="Straight Arrow Connector 56"/>
          <p:cNvCxnSpPr>
            <a:endCxn id="36" idx="6"/>
          </p:cNvCxnSpPr>
          <p:nvPr/>
        </p:nvCxnSpPr>
        <p:spPr>
          <a:xfrm flipV="1">
            <a:off x="2125014" y="2814959"/>
            <a:ext cx="2130385" cy="737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7" idx="6"/>
          </p:cNvCxnSpPr>
          <p:nvPr/>
        </p:nvCxnSpPr>
        <p:spPr>
          <a:xfrm>
            <a:off x="2125014" y="3539543"/>
            <a:ext cx="2064909" cy="780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endCxn id="41" idx="4"/>
          </p:cNvCxnSpPr>
          <p:nvPr/>
        </p:nvCxnSpPr>
        <p:spPr>
          <a:xfrm flipH="1" flipV="1">
            <a:off x="9364768" y="2294899"/>
            <a:ext cx="835306" cy="1298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40" idx="2"/>
          </p:cNvCxnSpPr>
          <p:nvPr/>
        </p:nvCxnSpPr>
        <p:spPr>
          <a:xfrm flipH="1" flipV="1">
            <a:off x="8451437" y="3261635"/>
            <a:ext cx="1748640" cy="331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39" idx="2"/>
          </p:cNvCxnSpPr>
          <p:nvPr/>
        </p:nvCxnSpPr>
        <p:spPr>
          <a:xfrm flipH="1">
            <a:off x="8466465" y="3593201"/>
            <a:ext cx="1733610" cy="1134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a:endCxn id="38" idx="0"/>
          </p:cNvCxnSpPr>
          <p:nvPr/>
        </p:nvCxnSpPr>
        <p:spPr>
          <a:xfrm flipH="1">
            <a:off x="9755746" y="3593201"/>
            <a:ext cx="444328" cy="1837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1773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077" y="624110"/>
            <a:ext cx="9173535" cy="1280890"/>
          </a:xfrm>
        </p:spPr>
        <p:txBody>
          <a:bodyPr/>
          <a:lstStyle/>
          <a:p>
            <a:pPr algn="ctr"/>
            <a:r>
              <a:rPr lang="en-IN" dirty="0" smtClean="0">
                <a:latin typeface="Cooper Black" panose="0208090404030B020404" pitchFamily="18" charset="0"/>
              </a:rPr>
              <a:t>ChatBot</a:t>
            </a:r>
            <a:r>
              <a:rPr lang="en-IN" dirty="0" smtClean="0">
                <a:latin typeface="Cooper Black" panose="0208090404030B020404" pitchFamily="18" charset="0"/>
              </a:rPr>
              <a:t>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837" y="1506828"/>
            <a:ext cx="8847786" cy="4958366"/>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077" y="1532586"/>
            <a:ext cx="9298546" cy="5022760"/>
          </a:xfrm>
          <a:prstGeom prst="rect">
            <a:avLst/>
          </a:prstGeom>
        </p:spPr>
      </p:pic>
    </p:spTree>
    <p:extLst>
      <p:ext uri="{BB962C8B-B14F-4D97-AF65-F5344CB8AC3E}">
        <p14:creationId xmlns:p14="http://schemas.microsoft.com/office/powerpoint/2010/main" val="326802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F7E19-0535-56AE-9A28-50DB4FF0940A}"/>
              </a:ext>
            </a:extLst>
          </p:cNvPr>
          <p:cNvSpPr>
            <a:spLocks noGrp="1"/>
          </p:cNvSpPr>
          <p:nvPr>
            <p:ph type="title"/>
          </p:nvPr>
        </p:nvSpPr>
        <p:spPr/>
        <p:txBody>
          <a:bodyPr/>
          <a:lstStyle/>
          <a:p>
            <a:r>
              <a:rPr lang="en-IN" dirty="0"/>
              <a:t>                  </a:t>
            </a:r>
            <a:r>
              <a:rPr lang="en-IN" dirty="0">
                <a:latin typeface="Cooper Black" panose="0208090404030B020404" pitchFamily="18" charset="0"/>
              </a:rPr>
              <a:t>CONCULSION</a:t>
            </a:r>
          </a:p>
        </p:txBody>
      </p:sp>
      <p:sp>
        <p:nvSpPr>
          <p:cNvPr id="3" name="Content Placeholder 2">
            <a:extLst>
              <a:ext uri="{FF2B5EF4-FFF2-40B4-BE49-F238E27FC236}">
                <a16:creationId xmlns:a16="http://schemas.microsoft.com/office/drawing/2014/main" xmlns="" id="{34C78C03-E33B-B975-D857-8B94C74256A4}"/>
              </a:ext>
            </a:extLst>
          </p:cNvPr>
          <p:cNvSpPr>
            <a:spLocks noGrp="1"/>
          </p:cNvSpPr>
          <p:nvPr>
            <p:ph idx="1"/>
          </p:nvPr>
        </p:nvSpPr>
        <p:spPr>
          <a:xfrm>
            <a:off x="2061882" y="2133600"/>
            <a:ext cx="9442730" cy="3777622"/>
          </a:xfrm>
        </p:spPr>
        <p:txBody>
          <a:bodyPr/>
          <a:lstStyle/>
          <a:p>
            <a:pPr algn="l"/>
            <a:r>
              <a:rPr lang="en-US" b="0" i="0" dirty="0">
                <a:solidFill>
                  <a:srgbClr val="000000"/>
                </a:solidFill>
                <a:effectLst/>
                <a:latin typeface="ff0"/>
              </a:rPr>
              <a:t>Online shopping is becoming more popular day by day with the increase in the usage of World Wide Web ,</a:t>
            </a:r>
            <a:r>
              <a:rPr lang="en-US" b="0" i="0" dirty="0">
                <a:solidFill>
                  <a:srgbClr val="000000"/>
                </a:solidFill>
                <a:effectLst/>
                <a:latin typeface="ff1"/>
              </a:rPr>
              <a:t>Understanding customer’s need for online selling has become challenge for marketers .Specially understanding the consumer’s attitudes towards online shopping , making improvement in</a:t>
            </a:r>
            <a:r>
              <a:rPr lang="en-US" dirty="0">
                <a:solidFill>
                  <a:srgbClr val="000000"/>
                </a:solidFill>
                <a:latin typeface="Source Sans Pro" panose="020B0604020202020204" pitchFamily="34" charset="0"/>
              </a:rPr>
              <a:t> </a:t>
            </a:r>
            <a:r>
              <a:rPr lang="en-US" b="0" i="0" dirty="0">
                <a:solidFill>
                  <a:srgbClr val="000000"/>
                </a:solidFill>
                <a:effectLst/>
                <a:latin typeface="ff0"/>
              </a:rPr>
              <a:t>the factors that influence consumers to shop online and working on factors that affect consumers to shop online will help marketers to gain the competitive edge over others.</a:t>
            </a:r>
            <a:endParaRPr lang="en-US" b="0" i="0" dirty="0">
              <a:solidFill>
                <a:srgbClr val="000000"/>
              </a:solidFill>
              <a:effectLst/>
              <a:latin typeface="Source Sans Pro" panose="020B0604020202020204" pitchFamily="34" charset="0"/>
            </a:endParaRPr>
          </a:p>
          <a:p>
            <a:endParaRPr lang="en-IN" dirty="0"/>
          </a:p>
        </p:txBody>
      </p:sp>
    </p:spTree>
    <p:extLst>
      <p:ext uri="{BB962C8B-B14F-4D97-AF65-F5344CB8AC3E}">
        <p14:creationId xmlns:p14="http://schemas.microsoft.com/office/powerpoint/2010/main" val="4141148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54D37C0-74B4-46AF-4FF0-7A2FFCBD4EBC}"/>
              </a:ext>
            </a:extLst>
          </p:cNvPr>
          <p:cNvSpPr>
            <a:spLocks noGrp="1"/>
          </p:cNvSpPr>
          <p:nvPr>
            <p:ph type="title"/>
          </p:nvPr>
        </p:nvSpPr>
        <p:spPr>
          <a:xfrm>
            <a:off x="1534696" y="995083"/>
            <a:ext cx="7797563" cy="2433918"/>
          </a:xfrm>
        </p:spPr>
        <p:txBody>
          <a:bodyPr>
            <a:normAutofit fontScale="90000"/>
          </a:bodyPr>
          <a:lstStyle/>
          <a:p>
            <a:r>
              <a:rPr lang="en-IN" dirty="0"/>
              <a:t>                        </a:t>
            </a:r>
            <a:br>
              <a:rPr lang="en-IN" dirty="0"/>
            </a:br>
            <a:r>
              <a:rPr lang="en-IN" dirty="0"/>
              <a:t/>
            </a:r>
            <a:br>
              <a:rPr lang="en-IN" dirty="0"/>
            </a:br>
            <a:r>
              <a:rPr lang="en-IN" dirty="0"/>
              <a:t/>
            </a:r>
            <a:br>
              <a:rPr lang="en-IN" dirty="0"/>
            </a:br>
            <a:r>
              <a:rPr lang="en-IN" dirty="0"/>
              <a:t/>
            </a:r>
            <a:br>
              <a:rPr lang="en-IN" dirty="0"/>
            </a:br>
            <a:r>
              <a:rPr lang="en-IN" dirty="0"/>
              <a:t>                              </a:t>
            </a:r>
            <a:r>
              <a:rPr lang="en-IN" dirty="0">
                <a:latin typeface="Cooper Black" panose="0208090404030B020404" pitchFamily="18" charset="0"/>
              </a:rPr>
              <a:t>THANK YOU</a:t>
            </a:r>
          </a:p>
        </p:txBody>
      </p:sp>
    </p:spTree>
    <p:extLst>
      <p:ext uri="{BB962C8B-B14F-4D97-AF65-F5344CB8AC3E}">
        <p14:creationId xmlns:p14="http://schemas.microsoft.com/office/powerpoint/2010/main" val="99513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506E3-E463-898F-8289-D095184C0514}"/>
              </a:ext>
            </a:extLst>
          </p:cNvPr>
          <p:cNvSpPr>
            <a:spLocks noGrp="1"/>
          </p:cNvSpPr>
          <p:nvPr>
            <p:ph type="title"/>
          </p:nvPr>
        </p:nvSpPr>
        <p:spPr>
          <a:xfrm>
            <a:off x="0" y="867271"/>
            <a:ext cx="9520158" cy="818093"/>
          </a:xfrm>
        </p:spPr>
        <p:txBody>
          <a:bodyPr/>
          <a:lstStyle/>
          <a:p>
            <a:pPr algn="ctr"/>
            <a:r>
              <a:rPr lang="en-IN" dirty="0">
                <a:latin typeface="Cooper Black" panose="0208090404030B020404" pitchFamily="18" charset="0"/>
              </a:rPr>
              <a:t>                    ABSTRACT                     </a:t>
            </a:r>
          </a:p>
        </p:txBody>
      </p:sp>
      <p:sp>
        <p:nvSpPr>
          <p:cNvPr id="3" name="Content Placeholder 2">
            <a:extLst>
              <a:ext uri="{FF2B5EF4-FFF2-40B4-BE49-F238E27FC236}">
                <a16:creationId xmlns:a16="http://schemas.microsoft.com/office/drawing/2014/main" xmlns="" id="{41B45969-28CF-F50A-AF33-932753168025}"/>
              </a:ext>
            </a:extLst>
          </p:cNvPr>
          <p:cNvSpPr>
            <a:spLocks noGrp="1"/>
          </p:cNvSpPr>
          <p:nvPr>
            <p:ph idx="1"/>
          </p:nvPr>
        </p:nvSpPr>
        <p:spPr>
          <a:xfrm>
            <a:off x="1584101" y="2133600"/>
            <a:ext cx="9920511" cy="3777622"/>
          </a:xfrm>
        </p:spPr>
        <p:txBody>
          <a:bodyPr>
            <a:normAutofit/>
          </a:bodyPr>
          <a:lstStyle/>
          <a:p>
            <a:r>
              <a:rPr lang="en-US" sz="2000" dirty="0">
                <a:latin typeface="Arial Rounded MT Bold" panose="020F0704030504030204" pitchFamily="34" charset="0"/>
              </a:rPr>
              <a:t>An online Grocery store permits a customer to submit online orders for items and/or services from a store that serves online customers. The online store system provides an online display of all the items they want to sell. </a:t>
            </a:r>
          </a:p>
          <a:p>
            <a:r>
              <a:rPr lang="en-US" sz="2000" dirty="0">
                <a:latin typeface="Arial Rounded MT Bold" panose="020F0704030504030204" pitchFamily="34" charset="0"/>
              </a:rPr>
              <a:t>This web based application helps customers to choose their daily needs and products to their shopping cart. Customers provide their complete detail of address and contact and they get their chosen products in their home. </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4028103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97574-55B9-F0FF-60C8-D69D673DADA4}"/>
              </a:ext>
            </a:extLst>
          </p:cNvPr>
          <p:cNvSpPr>
            <a:spLocks noGrp="1"/>
          </p:cNvSpPr>
          <p:nvPr>
            <p:ph type="title"/>
          </p:nvPr>
        </p:nvSpPr>
        <p:spPr/>
        <p:txBody>
          <a:bodyPr/>
          <a:lstStyle/>
          <a:p>
            <a:r>
              <a:rPr lang="en-IN" dirty="0"/>
              <a:t>                      </a:t>
            </a:r>
            <a:r>
              <a:rPr lang="en-IN" dirty="0">
                <a:latin typeface="Cooper Black" panose="0208090404030B020404" pitchFamily="18" charset="0"/>
              </a:rPr>
              <a:t>Technologies</a:t>
            </a:r>
          </a:p>
        </p:txBody>
      </p:sp>
      <p:sp>
        <p:nvSpPr>
          <p:cNvPr id="3" name="Content Placeholder 2">
            <a:extLst>
              <a:ext uri="{FF2B5EF4-FFF2-40B4-BE49-F238E27FC236}">
                <a16:creationId xmlns:a16="http://schemas.microsoft.com/office/drawing/2014/main" xmlns="" id="{B1EB0BEE-351F-3858-8E00-FBE7EE9E2006}"/>
              </a:ext>
            </a:extLst>
          </p:cNvPr>
          <p:cNvSpPr>
            <a:spLocks noGrp="1"/>
          </p:cNvSpPr>
          <p:nvPr>
            <p:ph idx="1"/>
          </p:nvPr>
        </p:nvSpPr>
        <p:spPr>
          <a:xfrm>
            <a:off x="2589212" y="1532965"/>
            <a:ext cx="8915400" cy="4378257"/>
          </a:xfrm>
        </p:spPr>
        <p:txBody>
          <a:bodyPr>
            <a:normAutofit/>
          </a:bodyPr>
          <a:lstStyle/>
          <a:p>
            <a:r>
              <a:rPr lang="en-IN" dirty="0">
                <a:latin typeface="Arial Rounded MT Bold" panose="020F0704030504030204" pitchFamily="34" charset="0"/>
              </a:rPr>
              <a:t>Spring boot</a:t>
            </a:r>
          </a:p>
          <a:p>
            <a:r>
              <a:rPr lang="en-IN" dirty="0" smtClean="0">
                <a:latin typeface="Arial Rounded MT Bold" panose="020F0704030504030204" pitchFamily="34" charset="0"/>
              </a:rPr>
              <a:t>Maven</a:t>
            </a:r>
          </a:p>
          <a:p>
            <a:r>
              <a:rPr lang="en-IN" dirty="0" smtClean="0">
                <a:latin typeface="Arial Rounded MT Bold" panose="020F0704030504030204" pitchFamily="34" charset="0"/>
              </a:rPr>
              <a:t>Java8</a:t>
            </a:r>
            <a:endParaRPr lang="en-IN" dirty="0">
              <a:latin typeface="Arial Rounded MT Bold" panose="020F0704030504030204" pitchFamily="34" charset="0"/>
            </a:endParaRPr>
          </a:p>
          <a:p>
            <a:r>
              <a:rPr lang="en-IN" dirty="0" smtClean="0">
                <a:latin typeface="Arial Rounded MT Bold" panose="020F0704030504030204" pitchFamily="34" charset="0"/>
              </a:rPr>
              <a:t>My </a:t>
            </a:r>
            <a:r>
              <a:rPr lang="en-IN" dirty="0">
                <a:latin typeface="Arial Rounded MT Bold" panose="020F0704030504030204" pitchFamily="34" charset="0"/>
              </a:rPr>
              <a:t>SQL</a:t>
            </a:r>
          </a:p>
          <a:p>
            <a:r>
              <a:rPr lang="en-IN" dirty="0">
                <a:latin typeface="Arial Rounded MT Bold" panose="020F0704030504030204" pitchFamily="34" charset="0"/>
              </a:rPr>
              <a:t>Hibernate</a:t>
            </a:r>
          </a:p>
          <a:p>
            <a:r>
              <a:rPr lang="en-IN" dirty="0">
                <a:latin typeface="Arial Rounded MT Bold" panose="020F0704030504030204" pitchFamily="34" charset="0"/>
              </a:rPr>
              <a:t>Angular</a:t>
            </a:r>
          </a:p>
          <a:p>
            <a:r>
              <a:rPr lang="en-IN" dirty="0">
                <a:latin typeface="Arial Rounded MT Bold" panose="020F0704030504030204" pitchFamily="34" charset="0"/>
              </a:rPr>
              <a:t>Html</a:t>
            </a:r>
          </a:p>
          <a:p>
            <a:r>
              <a:rPr lang="en-IN" dirty="0">
                <a:latin typeface="Arial Rounded MT Bold" panose="020F0704030504030204" pitchFamily="34" charset="0"/>
              </a:rPr>
              <a:t>CSS</a:t>
            </a:r>
          </a:p>
          <a:p>
            <a:r>
              <a:rPr lang="en-IN" dirty="0">
                <a:latin typeface="Arial Rounded MT Bold" panose="020F0704030504030204" pitchFamily="34" charset="0"/>
              </a:rPr>
              <a:t>Java script</a:t>
            </a:r>
          </a:p>
          <a:p>
            <a:r>
              <a:rPr lang="en-IN" dirty="0">
                <a:latin typeface="Arial Rounded MT Bold" panose="020F0704030504030204" pitchFamily="34" charset="0"/>
              </a:rPr>
              <a:t>Typescript</a:t>
            </a:r>
          </a:p>
          <a:p>
            <a:endParaRPr lang="en-IN" dirty="0"/>
          </a:p>
          <a:p>
            <a:endParaRPr lang="en-IN" dirty="0"/>
          </a:p>
        </p:txBody>
      </p:sp>
    </p:spTree>
    <p:extLst>
      <p:ext uri="{BB962C8B-B14F-4D97-AF65-F5344CB8AC3E}">
        <p14:creationId xmlns:p14="http://schemas.microsoft.com/office/powerpoint/2010/main" val="2794194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C6E9C-05B3-F182-EE1B-92086E4AC52B}"/>
              </a:ext>
            </a:extLst>
          </p:cNvPr>
          <p:cNvSpPr>
            <a:spLocks noGrp="1"/>
          </p:cNvSpPr>
          <p:nvPr>
            <p:ph type="title"/>
          </p:nvPr>
        </p:nvSpPr>
        <p:spPr/>
        <p:txBody>
          <a:bodyPr/>
          <a:lstStyle/>
          <a:p>
            <a:r>
              <a:rPr lang="en-IN" dirty="0">
                <a:latin typeface="Cooper Black" panose="0208090404030B020404" pitchFamily="18" charset="0"/>
              </a:rPr>
              <a:t>                    LIST OF MODULES</a:t>
            </a:r>
          </a:p>
        </p:txBody>
      </p:sp>
      <p:sp>
        <p:nvSpPr>
          <p:cNvPr id="3" name="Content Placeholder 2">
            <a:extLst>
              <a:ext uri="{FF2B5EF4-FFF2-40B4-BE49-F238E27FC236}">
                <a16:creationId xmlns:a16="http://schemas.microsoft.com/office/drawing/2014/main" xmlns="" id="{B838F56A-46FF-88B4-343D-B1AADF03E2C4}"/>
              </a:ext>
            </a:extLst>
          </p:cNvPr>
          <p:cNvSpPr>
            <a:spLocks noGrp="1"/>
          </p:cNvSpPr>
          <p:nvPr>
            <p:ph idx="1"/>
          </p:nvPr>
        </p:nvSpPr>
        <p:spPr/>
        <p:txBody>
          <a:bodyPr>
            <a:normAutofit/>
          </a:bodyPr>
          <a:lstStyle/>
          <a:p>
            <a:r>
              <a:rPr lang="en-IN" dirty="0">
                <a:latin typeface="Arial Rounded MT Bold" panose="020F0704030504030204" pitchFamily="34" charset="0"/>
              </a:rPr>
              <a:t> Registration and Login</a:t>
            </a:r>
          </a:p>
          <a:p>
            <a:r>
              <a:rPr lang="en-IN" dirty="0">
                <a:latin typeface="Arial Rounded MT Bold" panose="020F0704030504030204" pitchFamily="34" charset="0"/>
              </a:rPr>
              <a:t> Home Page</a:t>
            </a:r>
          </a:p>
          <a:p>
            <a:r>
              <a:rPr lang="en-IN" dirty="0" smtClean="0">
                <a:solidFill>
                  <a:srgbClr val="C00000"/>
                </a:solidFill>
                <a:latin typeface="Arial Rounded MT Bold" panose="020F0704030504030204" pitchFamily="34" charset="0"/>
              </a:rPr>
              <a:t> Product </a:t>
            </a:r>
            <a:r>
              <a:rPr lang="en-IN" dirty="0">
                <a:solidFill>
                  <a:srgbClr val="C00000"/>
                </a:solidFill>
                <a:latin typeface="Arial Rounded MT Bold" panose="020F0704030504030204" pitchFamily="34" charset="0"/>
              </a:rPr>
              <a:t>Category</a:t>
            </a:r>
          </a:p>
          <a:p>
            <a:r>
              <a:rPr lang="en-IN" dirty="0">
                <a:solidFill>
                  <a:srgbClr val="C00000"/>
                </a:solidFill>
                <a:latin typeface="Arial Rounded MT Bold" panose="020F0704030504030204" pitchFamily="34" charset="0"/>
              </a:rPr>
              <a:t> Order </a:t>
            </a:r>
            <a:r>
              <a:rPr lang="en-IN" dirty="0" smtClean="0">
                <a:solidFill>
                  <a:srgbClr val="C00000"/>
                </a:solidFill>
                <a:latin typeface="Arial Rounded MT Bold" panose="020F0704030504030204" pitchFamily="34" charset="0"/>
              </a:rPr>
              <a:t>and Payment History</a:t>
            </a:r>
          </a:p>
          <a:p>
            <a:r>
              <a:rPr lang="en-IN" dirty="0" smtClean="0">
                <a:solidFill>
                  <a:srgbClr val="C00000"/>
                </a:solidFill>
                <a:latin typeface="Arial Rounded MT Bold" panose="020F0704030504030204" pitchFamily="34" charset="0"/>
              </a:rPr>
              <a:t> Chat Bot</a:t>
            </a:r>
            <a:endParaRPr lang="en-IN" dirty="0">
              <a:solidFill>
                <a:srgbClr val="C00000"/>
              </a:solidFill>
              <a:latin typeface="Arial Rounded MT Bold" panose="020F0704030504030204" pitchFamily="34" charset="0"/>
            </a:endParaRPr>
          </a:p>
          <a:p>
            <a:r>
              <a:rPr lang="en-IN" dirty="0">
                <a:solidFill>
                  <a:srgbClr val="92D050"/>
                </a:solidFill>
                <a:latin typeface="Arial Rounded MT Bold" panose="020F0704030504030204" pitchFamily="34" charset="0"/>
              </a:rPr>
              <a:t> </a:t>
            </a:r>
            <a:r>
              <a:rPr lang="en-IN" dirty="0">
                <a:latin typeface="Arial Rounded MT Bold" panose="020F0704030504030204" pitchFamily="34" charset="0"/>
              </a:rPr>
              <a:t>Cart Process</a:t>
            </a:r>
          </a:p>
          <a:p>
            <a:r>
              <a:rPr lang="en-IN" dirty="0">
                <a:latin typeface="Arial Rounded MT Bold" panose="020F0704030504030204" pitchFamily="34" charset="0"/>
              </a:rPr>
              <a:t> Payment process</a:t>
            </a:r>
          </a:p>
          <a:p>
            <a:r>
              <a:rPr lang="en-IN" dirty="0" smtClean="0">
                <a:latin typeface="Arial Rounded MT Bold" panose="020F0704030504030204" pitchFamily="34" charset="0"/>
              </a:rPr>
              <a:t> SMS </a:t>
            </a:r>
            <a:r>
              <a:rPr lang="en-IN" dirty="0">
                <a:latin typeface="Arial Rounded MT Bold" panose="020F0704030504030204" pitchFamily="34" charset="0"/>
              </a:rPr>
              <a:t>Sending</a:t>
            </a:r>
          </a:p>
          <a:p>
            <a:r>
              <a:rPr lang="en-IN" dirty="0" smtClean="0">
                <a:latin typeface="Arial Rounded MT Bold" panose="020F0704030504030204" pitchFamily="34" charset="0"/>
              </a:rPr>
              <a:t> GPS </a:t>
            </a:r>
            <a:r>
              <a:rPr lang="en-IN" dirty="0">
                <a:latin typeface="Arial Rounded MT Bold" panose="020F0704030504030204" pitchFamily="34" charset="0"/>
              </a:rPr>
              <a:t>Tracking</a:t>
            </a:r>
          </a:p>
        </p:txBody>
      </p:sp>
    </p:spTree>
    <p:extLst>
      <p:ext uri="{BB962C8B-B14F-4D97-AF65-F5344CB8AC3E}">
        <p14:creationId xmlns:p14="http://schemas.microsoft.com/office/powerpoint/2010/main" val="1033274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9991"/>
          </a:xfrm>
        </p:spPr>
        <p:txBody>
          <a:bodyPr/>
          <a:lstStyle/>
          <a:p>
            <a:r>
              <a:rPr lang="en-IN" dirty="0" smtClean="0">
                <a:latin typeface="Cooper Black" panose="0208090404030B020404" pitchFamily="18" charset="0"/>
              </a:rPr>
              <a:t>    MODULES </a:t>
            </a:r>
            <a:r>
              <a:rPr lang="en-IN" dirty="0">
                <a:latin typeface="Cooper Black" panose="0208090404030B020404" pitchFamily="18" charset="0"/>
              </a:rPr>
              <a:t>DESCRIPTION </a:t>
            </a:r>
            <a:endParaRPr lang="en-US" dirty="0"/>
          </a:p>
        </p:txBody>
      </p:sp>
      <p:sp>
        <p:nvSpPr>
          <p:cNvPr id="3" name="Content Placeholder 2"/>
          <p:cNvSpPr>
            <a:spLocks noGrp="1"/>
          </p:cNvSpPr>
          <p:nvPr>
            <p:ph idx="1"/>
          </p:nvPr>
        </p:nvSpPr>
        <p:spPr>
          <a:xfrm>
            <a:off x="1700012" y="2133600"/>
            <a:ext cx="9517488" cy="3777622"/>
          </a:xfrm>
        </p:spPr>
        <p:txBody>
          <a:bodyPr/>
          <a:lstStyle/>
          <a:p>
            <a:pPr marL="0" indent="0">
              <a:buNone/>
            </a:pPr>
            <a:r>
              <a:rPr lang="en-IN" dirty="0">
                <a:latin typeface="Arial Black" panose="020B0A04020102020204" pitchFamily="34" charset="0"/>
              </a:rPr>
              <a:t>Module </a:t>
            </a:r>
            <a:r>
              <a:rPr lang="en-IN" dirty="0" smtClean="0">
                <a:latin typeface="Arial Black" panose="020B0A04020102020204" pitchFamily="34" charset="0"/>
              </a:rPr>
              <a:t>1: </a:t>
            </a:r>
            <a:r>
              <a:rPr lang="en-IN" dirty="0" smtClean="0">
                <a:solidFill>
                  <a:srgbClr val="C00000"/>
                </a:solidFill>
                <a:latin typeface="Arial Black" panose="020B0A04020102020204" pitchFamily="34" charset="0"/>
              </a:rPr>
              <a:t>Product Category</a:t>
            </a:r>
            <a:endParaRPr lang="en-IN" dirty="0">
              <a:solidFill>
                <a:srgbClr val="C00000"/>
              </a:solidFill>
              <a:latin typeface="Arial Black" panose="020B0A04020102020204" pitchFamily="34" charset="0"/>
            </a:endParaRPr>
          </a:p>
          <a:p>
            <a:pPr marL="0" indent="0">
              <a:buNone/>
            </a:pPr>
            <a:r>
              <a:rPr lang="en-IN" dirty="0"/>
              <a:t>         	</a:t>
            </a:r>
            <a:r>
              <a:rPr lang="en-US" dirty="0">
                <a:latin typeface="Times New Roman" panose="02020603050405020304" pitchFamily="18" charset="0"/>
                <a:cs typeface="Times New Roman" panose="02020603050405020304" pitchFamily="18" charset="0"/>
              </a:rPr>
              <a:t>Product Catalog Building is a simple solution for creating online product catalogs. Catalogs is the process of separating the products categorically and logically. The database driven system is quick to update and customize, simple to build and easy to use. Products catalog building helps to make the display of the articles or goods with product details under </a:t>
            </a:r>
            <a:r>
              <a:rPr lang="en-US" dirty="0" smtClean="0">
                <a:latin typeface="Times New Roman" panose="02020603050405020304" pitchFamily="18" charset="0"/>
                <a:cs typeface="Times New Roman" panose="02020603050405020304" pitchFamily="18" charset="0"/>
              </a:rPr>
              <a:t>categories.</a:t>
            </a:r>
          </a:p>
          <a:p>
            <a:r>
              <a:rPr lang="en-US" dirty="0" smtClean="0">
                <a:latin typeface="Arial Rounded MT Bold" panose="020F0704030504030204" pitchFamily="34" charset="0"/>
              </a:rPr>
              <a:t>Frozen Foods – waffles, vegetables, individual meals, ice cream.</a:t>
            </a:r>
          </a:p>
          <a:p>
            <a:r>
              <a:rPr lang="en-US" dirty="0" smtClean="0">
                <a:latin typeface="Arial Rounded MT Bold" panose="020F0704030504030204" pitchFamily="34" charset="0"/>
              </a:rPr>
              <a:t>Meat </a:t>
            </a:r>
            <a:r>
              <a:rPr lang="en-US" dirty="0">
                <a:latin typeface="Arial Rounded MT Bold" panose="020F0704030504030204" pitchFamily="34" charset="0"/>
              </a:rPr>
              <a:t>– lunch meat, poultry, beef, pork.</a:t>
            </a:r>
          </a:p>
          <a:p>
            <a:r>
              <a:rPr lang="en-US" dirty="0">
                <a:latin typeface="Arial Rounded MT Bold" panose="020F0704030504030204" pitchFamily="34" charset="0"/>
              </a:rPr>
              <a:t>Produce – fruits, vegetables.</a:t>
            </a:r>
          </a:p>
          <a:p>
            <a:pPr marL="0" indent="0">
              <a:buNone/>
            </a:pPr>
            <a:endParaRPr lang="en-US" dirty="0"/>
          </a:p>
        </p:txBody>
      </p:sp>
    </p:spTree>
    <p:extLst>
      <p:ext uri="{BB962C8B-B14F-4D97-AF65-F5344CB8AC3E}">
        <p14:creationId xmlns:p14="http://schemas.microsoft.com/office/powerpoint/2010/main" val="2651375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455313" y="3193960"/>
            <a:ext cx="386366" cy="34773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6" name="Straight Connector 5"/>
          <p:cNvCxnSpPr/>
          <p:nvPr/>
        </p:nvCxnSpPr>
        <p:spPr>
          <a:xfrm>
            <a:off x="1661375" y="3541690"/>
            <a:ext cx="0" cy="463639"/>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455313" y="3799267"/>
            <a:ext cx="386366"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1455313" y="4005329"/>
            <a:ext cx="193183" cy="20606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1661375" y="3992450"/>
            <a:ext cx="193183" cy="231820"/>
          </a:xfrm>
          <a:prstGeom prst="line">
            <a:avLst/>
          </a:prstGeom>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xmlns="" id="{784A0AF8-2E36-B7DF-BE99-36DC000DBDAA}"/>
              </a:ext>
            </a:extLst>
          </p:cNvPr>
          <p:cNvSpPr/>
          <p:nvPr/>
        </p:nvSpPr>
        <p:spPr>
          <a:xfrm>
            <a:off x="920971" y="4432925"/>
            <a:ext cx="1435867" cy="354106"/>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Customer</a:t>
            </a:r>
            <a:endParaRPr lang="en-IN" sz="1400" dirty="0"/>
          </a:p>
        </p:txBody>
      </p:sp>
      <p:sp>
        <p:nvSpPr>
          <p:cNvPr id="18" name="Rectangle 17">
            <a:extLst>
              <a:ext uri="{FF2B5EF4-FFF2-40B4-BE49-F238E27FC236}">
                <a16:creationId xmlns:a16="http://schemas.microsoft.com/office/drawing/2014/main" xmlns="" id="{784A0AF8-2E36-B7DF-BE99-36DC000DBDAA}"/>
              </a:ext>
            </a:extLst>
          </p:cNvPr>
          <p:cNvSpPr/>
          <p:nvPr/>
        </p:nvSpPr>
        <p:spPr>
          <a:xfrm>
            <a:off x="10212953" y="4020789"/>
            <a:ext cx="1435630" cy="354106"/>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Admin</a:t>
            </a:r>
            <a:endParaRPr lang="en-IN" sz="1400" dirty="0"/>
          </a:p>
        </p:txBody>
      </p:sp>
      <p:sp>
        <p:nvSpPr>
          <p:cNvPr id="19" name="Oval 18"/>
          <p:cNvSpPr/>
          <p:nvPr/>
        </p:nvSpPr>
        <p:spPr>
          <a:xfrm>
            <a:off x="10713092" y="2766805"/>
            <a:ext cx="386366" cy="34773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20" name="Straight Connector 19"/>
          <p:cNvCxnSpPr/>
          <p:nvPr/>
        </p:nvCxnSpPr>
        <p:spPr>
          <a:xfrm>
            <a:off x="10713090" y="3269083"/>
            <a:ext cx="386366"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10700208" y="3552416"/>
            <a:ext cx="193183" cy="20606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0908422" y="3116683"/>
            <a:ext cx="0" cy="46363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0906270" y="3539543"/>
            <a:ext cx="193183" cy="231820"/>
          </a:xfrm>
          <a:prstGeom prst="line">
            <a:avLst/>
          </a:prstGeom>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xmlns="" id="{69E30041-A8AF-DFC7-0A1E-8882597F5CEC}"/>
              </a:ext>
            </a:extLst>
          </p:cNvPr>
          <p:cNvSpPr/>
          <p:nvPr/>
        </p:nvSpPr>
        <p:spPr>
          <a:xfrm rot="10800000" flipV="1">
            <a:off x="4255399" y="2500356"/>
            <a:ext cx="1803043" cy="629206"/>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View product List</a:t>
            </a:r>
            <a:endParaRPr lang="en-IN" sz="1400" dirty="0"/>
          </a:p>
        </p:txBody>
      </p:sp>
      <p:sp>
        <p:nvSpPr>
          <p:cNvPr id="37" name="Oval 36">
            <a:extLst>
              <a:ext uri="{FF2B5EF4-FFF2-40B4-BE49-F238E27FC236}">
                <a16:creationId xmlns:a16="http://schemas.microsoft.com/office/drawing/2014/main" xmlns="" id="{69E30041-A8AF-DFC7-0A1E-8882597F5CEC}"/>
              </a:ext>
            </a:extLst>
          </p:cNvPr>
          <p:cNvSpPr/>
          <p:nvPr/>
        </p:nvSpPr>
        <p:spPr>
          <a:xfrm rot="10800000" flipV="1">
            <a:off x="4189923" y="3995031"/>
            <a:ext cx="1868517" cy="649292"/>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Add to cart</a:t>
            </a:r>
            <a:endParaRPr lang="en-IN" sz="1400" dirty="0"/>
          </a:p>
        </p:txBody>
      </p:sp>
      <p:sp>
        <p:nvSpPr>
          <p:cNvPr id="38" name="Oval 37">
            <a:extLst>
              <a:ext uri="{FF2B5EF4-FFF2-40B4-BE49-F238E27FC236}">
                <a16:creationId xmlns:a16="http://schemas.microsoft.com/office/drawing/2014/main" xmlns="" id="{69E30041-A8AF-DFC7-0A1E-8882597F5CEC}"/>
              </a:ext>
            </a:extLst>
          </p:cNvPr>
          <p:cNvSpPr/>
          <p:nvPr/>
        </p:nvSpPr>
        <p:spPr>
          <a:xfrm rot="10800000" flipV="1">
            <a:off x="8809148" y="5430403"/>
            <a:ext cx="1893196" cy="618866"/>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Active Product</a:t>
            </a:r>
            <a:endParaRPr lang="en-IN" sz="1400" dirty="0"/>
          </a:p>
        </p:txBody>
      </p:sp>
      <p:sp>
        <p:nvSpPr>
          <p:cNvPr id="39" name="Oval 38">
            <a:extLst>
              <a:ext uri="{FF2B5EF4-FFF2-40B4-BE49-F238E27FC236}">
                <a16:creationId xmlns:a16="http://schemas.microsoft.com/office/drawing/2014/main" xmlns="" id="{69E30041-A8AF-DFC7-0A1E-8882597F5CEC}"/>
              </a:ext>
            </a:extLst>
          </p:cNvPr>
          <p:cNvSpPr/>
          <p:nvPr/>
        </p:nvSpPr>
        <p:spPr>
          <a:xfrm rot="10800000" flipV="1">
            <a:off x="6581103" y="4432925"/>
            <a:ext cx="1885362" cy="589836"/>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Edit Category</a:t>
            </a:r>
            <a:endParaRPr lang="en-IN" sz="1400" dirty="0"/>
          </a:p>
        </p:txBody>
      </p:sp>
      <p:sp>
        <p:nvSpPr>
          <p:cNvPr id="40" name="Oval 39">
            <a:extLst>
              <a:ext uri="{FF2B5EF4-FFF2-40B4-BE49-F238E27FC236}">
                <a16:creationId xmlns:a16="http://schemas.microsoft.com/office/drawing/2014/main" xmlns="" id="{69E30041-A8AF-DFC7-0A1E-8882597F5CEC}"/>
              </a:ext>
            </a:extLst>
          </p:cNvPr>
          <p:cNvSpPr/>
          <p:nvPr/>
        </p:nvSpPr>
        <p:spPr>
          <a:xfrm rot="10800000" flipV="1">
            <a:off x="6571122" y="2970853"/>
            <a:ext cx="1880315" cy="581563"/>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Remove Category</a:t>
            </a:r>
            <a:endParaRPr lang="en-IN" sz="1400" dirty="0"/>
          </a:p>
        </p:txBody>
      </p:sp>
      <p:sp>
        <p:nvSpPr>
          <p:cNvPr id="41" name="Oval 40">
            <a:extLst>
              <a:ext uri="{FF2B5EF4-FFF2-40B4-BE49-F238E27FC236}">
                <a16:creationId xmlns:a16="http://schemas.microsoft.com/office/drawing/2014/main" xmlns="" id="{69E30041-A8AF-DFC7-0A1E-8882597F5CEC}"/>
              </a:ext>
            </a:extLst>
          </p:cNvPr>
          <p:cNvSpPr/>
          <p:nvPr/>
        </p:nvSpPr>
        <p:spPr>
          <a:xfrm rot="10800000" flipV="1">
            <a:off x="8451439" y="1723053"/>
            <a:ext cx="1826658" cy="571846"/>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Add </a:t>
            </a:r>
            <a:r>
              <a:rPr lang="en-IN" sz="1400" dirty="0"/>
              <a:t>P</a:t>
            </a:r>
            <a:r>
              <a:rPr lang="en-IN" sz="1400" dirty="0" smtClean="0"/>
              <a:t>roduct Category</a:t>
            </a:r>
            <a:endParaRPr lang="en-IN" sz="1400" dirty="0"/>
          </a:p>
        </p:txBody>
      </p:sp>
      <p:sp>
        <p:nvSpPr>
          <p:cNvPr id="55" name="Rectangle 54">
            <a:extLst>
              <a:ext uri="{FF2B5EF4-FFF2-40B4-BE49-F238E27FC236}">
                <a16:creationId xmlns:a16="http://schemas.microsoft.com/office/drawing/2014/main" xmlns="" id="{D43696B1-4A5F-5C2F-A6EB-AA71DEE1B00E}"/>
              </a:ext>
            </a:extLst>
          </p:cNvPr>
          <p:cNvSpPr/>
          <p:nvPr/>
        </p:nvSpPr>
        <p:spPr>
          <a:xfrm>
            <a:off x="3999898" y="655435"/>
            <a:ext cx="4392707" cy="578222"/>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latin typeface="Cooper Black" panose="0208090404030B020404" pitchFamily="18" charset="0"/>
              </a:rPr>
              <a:t>UML DIAGRAM</a:t>
            </a:r>
          </a:p>
        </p:txBody>
      </p:sp>
      <p:cxnSp>
        <p:nvCxnSpPr>
          <p:cNvPr id="57" name="Straight Arrow Connector 56"/>
          <p:cNvCxnSpPr>
            <a:endCxn id="36" idx="6"/>
          </p:cNvCxnSpPr>
          <p:nvPr/>
        </p:nvCxnSpPr>
        <p:spPr>
          <a:xfrm flipV="1">
            <a:off x="2125014" y="2814959"/>
            <a:ext cx="2130385" cy="737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7" idx="6"/>
          </p:cNvCxnSpPr>
          <p:nvPr/>
        </p:nvCxnSpPr>
        <p:spPr>
          <a:xfrm>
            <a:off x="2125014" y="3539543"/>
            <a:ext cx="2064909" cy="780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endCxn id="41" idx="4"/>
          </p:cNvCxnSpPr>
          <p:nvPr/>
        </p:nvCxnSpPr>
        <p:spPr>
          <a:xfrm flipH="1" flipV="1">
            <a:off x="9364768" y="2294899"/>
            <a:ext cx="835306" cy="1298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40" idx="2"/>
          </p:cNvCxnSpPr>
          <p:nvPr/>
        </p:nvCxnSpPr>
        <p:spPr>
          <a:xfrm flipH="1" flipV="1">
            <a:off x="8451437" y="3261635"/>
            <a:ext cx="1748640" cy="331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39" idx="2"/>
          </p:cNvCxnSpPr>
          <p:nvPr/>
        </p:nvCxnSpPr>
        <p:spPr>
          <a:xfrm flipH="1">
            <a:off x="8466465" y="3593201"/>
            <a:ext cx="1733610" cy="1134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a:endCxn id="38" idx="0"/>
          </p:cNvCxnSpPr>
          <p:nvPr/>
        </p:nvCxnSpPr>
        <p:spPr>
          <a:xfrm flipH="1">
            <a:off x="9755746" y="3593201"/>
            <a:ext cx="444328" cy="1837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1343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Cooper Black" panose="0208090404030B020404" pitchFamily="18" charset="0"/>
              </a:rPr>
              <a:t>Product category Output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439" y="1584099"/>
            <a:ext cx="9079606" cy="4687911"/>
          </a:xfrm>
        </p:spPr>
      </p:pic>
    </p:spTree>
    <p:extLst>
      <p:ext uri="{BB962C8B-B14F-4D97-AF65-F5344CB8AC3E}">
        <p14:creationId xmlns:p14="http://schemas.microsoft.com/office/powerpoint/2010/main" val="771179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Cooper Black" panose="0208090404030B020404" pitchFamily="18" charset="0"/>
              </a:rPr>
              <a:t>Product category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1700011"/>
            <a:ext cx="8911687" cy="4675031"/>
          </a:xfrm>
        </p:spPr>
      </p:pic>
    </p:spTree>
    <p:extLst>
      <p:ext uri="{BB962C8B-B14F-4D97-AF65-F5344CB8AC3E}">
        <p14:creationId xmlns:p14="http://schemas.microsoft.com/office/powerpoint/2010/main" val="1057126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Cooper Black" panose="0208090404030B020404" pitchFamily="18" charset="0"/>
              </a:rPr>
              <a:t>cont’d</a:t>
            </a:r>
            <a:endParaRPr lang="en-US" dirty="0"/>
          </a:p>
        </p:txBody>
      </p:sp>
      <p:sp>
        <p:nvSpPr>
          <p:cNvPr id="3" name="Content Placeholder 2"/>
          <p:cNvSpPr>
            <a:spLocks noGrp="1"/>
          </p:cNvSpPr>
          <p:nvPr>
            <p:ph idx="1"/>
          </p:nvPr>
        </p:nvSpPr>
        <p:spPr/>
        <p:txBody>
          <a:bodyPr>
            <a:normAutofit/>
          </a:bodyPr>
          <a:lstStyle/>
          <a:p>
            <a:pPr marL="0" indent="0">
              <a:buNone/>
            </a:pPr>
            <a:r>
              <a:rPr lang="en-IN" dirty="0">
                <a:latin typeface="Arial Black" panose="020B0A04020102020204" pitchFamily="34" charset="0"/>
              </a:rPr>
              <a:t>Module 2</a:t>
            </a:r>
            <a:r>
              <a:rPr lang="en-IN" dirty="0" smtClean="0">
                <a:latin typeface="Arial Black" panose="020B0A04020102020204" pitchFamily="34" charset="0"/>
              </a:rPr>
              <a:t>: </a:t>
            </a:r>
            <a:r>
              <a:rPr lang="en-IN" dirty="0" smtClean="0">
                <a:solidFill>
                  <a:srgbClr val="C00000"/>
                </a:solidFill>
                <a:latin typeface="Arial Black" panose="020B0A04020102020204" pitchFamily="34" charset="0"/>
              </a:rPr>
              <a:t>Order and Payment History</a:t>
            </a:r>
            <a:endParaRPr lang="en-IN" dirty="0">
              <a:solidFill>
                <a:srgbClr val="C00000"/>
              </a:solidFill>
              <a:latin typeface="Arial Black" panose="020B0A04020102020204" pitchFamily="34" charset="0"/>
            </a:endParaRPr>
          </a:p>
          <a:p>
            <a:r>
              <a:rPr lang="en-US" dirty="0" smtClean="0">
                <a:latin typeface="Arial Rounded MT Bold" panose="020F0704030504030204" pitchFamily="34" charset="0"/>
              </a:rPr>
              <a:t>Grocery </a:t>
            </a:r>
            <a:r>
              <a:rPr lang="en-US" dirty="0">
                <a:latin typeface="Arial Rounded MT Bold" panose="020F0704030504030204" pitchFamily="34" charset="0"/>
              </a:rPr>
              <a:t>application system has a major part called Product Order Management which helps the admin to track product ordered and automate the product dispatch, create invoice, decide on shipments and confirm the product after dispatch to be tracked by the client with unique </a:t>
            </a:r>
            <a:r>
              <a:rPr lang="en-US" dirty="0" smtClean="0">
                <a:latin typeface="Arial Rounded MT Bold" panose="020F0704030504030204" pitchFamily="34" charset="0"/>
              </a:rPr>
              <a:t>id.</a:t>
            </a:r>
            <a:endParaRPr lang="en-US" dirty="0">
              <a:latin typeface="Arial Rounded MT Bold" panose="020F0704030504030204" pitchFamily="34" charset="0"/>
            </a:endParaRPr>
          </a:p>
          <a:p>
            <a:r>
              <a:rPr lang="en-US" dirty="0" smtClean="0">
                <a:solidFill>
                  <a:srgbClr val="4D5156"/>
                </a:solidFill>
                <a:latin typeface="Arial Rounded MT Bold" panose="020F0704030504030204" pitchFamily="34" charset="0"/>
              </a:rPr>
              <a:t>Online </a:t>
            </a:r>
            <a:r>
              <a:rPr lang="en-US" dirty="0">
                <a:solidFill>
                  <a:srgbClr val="4D5156"/>
                </a:solidFill>
                <a:latin typeface="Arial Rounded MT Bold" panose="020F0704030504030204" pitchFamily="34" charset="0"/>
              </a:rPr>
              <a:t>payment </a:t>
            </a:r>
            <a:r>
              <a:rPr lang="en-US" dirty="0">
                <a:solidFill>
                  <a:srgbClr val="040C28"/>
                </a:solidFill>
                <a:latin typeface="Arial Rounded MT Bold" panose="020F0704030504030204" pitchFamily="34" charset="0"/>
              </a:rPr>
              <a:t>allows you to pay money via the internet</a:t>
            </a:r>
            <a:r>
              <a:rPr lang="en-US" dirty="0">
                <a:solidFill>
                  <a:srgbClr val="4D5156"/>
                </a:solidFill>
                <a:latin typeface="Arial Rounded MT Bold" panose="020F0704030504030204" pitchFamily="34" charset="0"/>
              </a:rPr>
              <a:t>. Buyers will use </a:t>
            </a:r>
            <a:r>
              <a:rPr lang="en-US" dirty="0" smtClean="0">
                <a:solidFill>
                  <a:srgbClr val="4D5156"/>
                </a:solidFill>
                <a:latin typeface="Arial Rounded MT Bold" panose="020F0704030504030204" pitchFamily="34" charset="0"/>
              </a:rPr>
              <a:t>  this </a:t>
            </a:r>
            <a:r>
              <a:rPr lang="en-US" dirty="0">
                <a:solidFill>
                  <a:srgbClr val="4D5156"/>
                </a:solidFill>
                <a:latin typeface="Arial Rounded MT Bold" panose="020F0704030504030204" pitchFamily="34" charset="0"/>
              </a:rPr>
              <a:t>type of payment when they purchase goods online or offline. </a:t>
            </a:r>
          </a:p>
          <a:p>
            <a:r>
              <a:rPr lang="en-US" dirty="0" smtClean="0">
                <a:solidFill>
                  <a:srgbClr val="4D5156"/>
                </a:solidFill>
                <a:latin typeface="Arial Rounded MT Bold" panose="020F0704030504030204" pitchFamily="34" charset="0"/>
              </a:rPr>
              <a:t>They </a:t>
            </a:r>
            <a:r>
              <a:rPr lang="en-US" dirty="0">
                <a:solidFill>
                  <a:srgbClr val="4D5156"/>
                </a:solidFill>
                <a:latin typeface="Arial Rounded MT Bold" panose="020F0704030504030204" pitchFamily="34" charset="0"/>
              </a:rPr>
              <a:t>can use different types of online payment methods, including debit/credit </a:t>
            </a:r>
            <a:r>
              <a:rPr lang="en-US" dirty="0" smtClean="0">
                <a:solidFill>
                  <a:srgbClr val="4D5156"/>
                </a:solidFill>
                <a:latin typeface="Arial Rounded MT Bold" panose="020F0704030504030204" pitchFamily="34" charset="0"/>
              </a:rPr>
              <a:t>cards, </a:t>
            </a:r>
            <a:r>
              <a:rPr lang="en-US" dirty="0">
                <a:solidFill>
                  <a:srgbClr val="4D5156"/>
                </a:solidFill>
                <a:latin typeface="Arial Rounded MT Bold" panose="020F0704030504030204" pitchFamily="34" charset="0"/>
              </a:rPr>
              <a:t>net banking, </a:t>
            </a:r>
            <a:r>
              <a:rPr lang="en-US" dirty="0" smtClean="0">
                <a:solidFill>
                  <a:srgbClr val="4D5156"/>
                </a:solidFill>
                <a:latin typeface="Arial Rounded MT Bold" panose="020F0704030504030204" pitchFamily="34" charset="0"/>
              </a:rPr>
              <a:t>and Cash on delivery.</a:t>
            </a:r>
            <a:endParaRPr lang="en-US" dirty="0"/>
          </a:p>
        </p:txBody>
      </p:sp>
    </p:spTree>
    <p:extLst>
      <p:ext uri="{BB962C8B-B14F-4D97-AF65-F5344CB8AC3E}">
        <p14:creationId xmlns:p14="http://schemas.microsoft.com/office/powerpoint/2010/main" val="422263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433</TotalTime>
  <Words>351</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Arial Black</vt:lpstr>
      <vt:lpstr>Arial Rounded MT Bold</vt:lpstr>
      <vt:lpstr>Bahnschrift</vt:lpstr>
      <vt:lpstr>Century Gothic</vt:lpstr>
      <vt:lpstr>Cooper Black</vt:lpstr>
      <vt:lpstr>ff0</vt:lpstr>
      <vt:lpstr>ff1</vt:lpstr>
      <vt:lpstr>Source Sans Pro</vt:lpstr>
      <vt:lpstr>Times New Roman</vt:lpstr>
      <vt:lpstr>Wingdings 3</vt:lpstr>
      <vt:lpstr>Wisp</vt:lpstr>
      <vt:lpstr> Grocery Delivery Application</vt:lpstr>
      <vt:lpstr>                    ABSTRACT                     </vt:lpstr>
      <vt:lpstr>                      Technologies</vt:lpstr>
      <vt:lpstr>                    LIST OF MODULES</vt:lpstr>
      <vt:lpstr>    MODULES DESCRIPTION </vt:lpstr>
      <vt:lpstr>PowerPoint Presentation</vt:lpstr>
      <vt:lpstr>Product category Output</vt:lpstr>
      <vt:lpstr>Product category Output</vt:lpstr>
      <vt:lpstr>cont’d</vt:lpstr>
      <vt:lpstr>PowerPoint Presentation</vt:lpstr>
      <vt:lpstr>     Order and Payment history output</vt:lpstr>
      <vt:lpstr>                           cont’d</vt:lpstr>
      <vt:lpstr>PowerPoint Presentation</vt:lpstr>
      <vt:lpstr>ChatBot Output</vt:lpstr>
      <vt:lpstr>                  CONCULSION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Grocery Delivery Application</dc:title>
  <dc:creator>Bala S</dc:creator>
  <cp:lastModifiedBy>Dell</cp:lastModifiedBy>
  <cp:revision>53</cp:revision>
  <dcterms:created xsi:type="dcterms:W3CDTF">2023-05-07T14:35:21Z</dcterms:created>
  <dcterms:modified xsi:type="dcterms:W3CDTF">2023-05-08T14:42:05Z</dcterms:modified>
</cp:coreProperties>
</file>