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9"/>
  </p:notesMasterIdLst>
  <p:sldIdLst>
    <p:sldId id="256" r:id="rId2"/>
    <p:sldId id="257" r:id="rId3"/>
    <p:sldId id="258" r:id="rId4"/>
    <p:sldId id="279" r:id="rId5"/>
    <p:sldId id="281" r:id="rId6"/>
    <p:sldId id="280" r:id="rId7"/>
    <p:sldId id="282" r:id="rId8"/>
    <p:sldId id="283" r:id="rId9"/>
    <p:sldId id="284" r:id="rId10"/>
    <p:sldId id="285" r:id="rId11"/>
    <p:sldId id="286" r:id="rId12"/>
    <p:sldId id="287" r:id="rId13"/>
    <p:sldId id="288" r:id="rId14"/>
    <p:sldId id="278" r:id="rId15"/>
    <p:sldId id="290" r:id="rId16"/>
    <p:sldId id="291" r:id="rId17"/>
    <p:sldId id="270" r:id="rId18"/>
    <p:sldId id="271" r:id="rId19"/>
    <p:sldId id="272" r:id="rId20"/>
    <p:sldId id="273" r:id="rId21"/>
    <p:sldId id="274" r:id="rId22"/>
    <p:sldId id="275" r:id="rId23"/>
    <p:sldId id="276" r:id="rId24"/>
    <p:sldId id="289" r:id="rId25"/>
    <p:sldId id="293" r:id="rId26"/>
    <p:sldId id="292"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p:scale>
          <a:sx n="100" d="100"/>
          <a:sy n="100" d="100"/>
        </p:scale>
        <p:origin x="-504" y="1092"/>
      </p:cViewPr>
      <p:guideLst>
        <p:guide orient="horz" pos="2160"/>
        <p:guide pos="2880"/>
      </p:guideLst>
    </p:cSldViewPr>
  </p:slideViewPr>
  <p:outlineViewPr>
    <p:cViewPr>
      <p:scale>
        <a:sx n="33" d="100"/>
        <a:sy n="33" d="100"/>
      </p:scale>
      <p:origin x="0" y="10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1AA8B-443D-49F7-84CC-7730B71B87CA}" type="datetimeFigureOut">
              <a:rPr lang="en-US" smtClean="0"/>
              <a:pPr/>
              <a:t>3/4/2023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3FA4E-1B2A-4197-AEA4-21E53280C5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33FA4E-1B2A-4197-AEA4-21E53280C52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3/4/2023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dirty="0" smtClean="0">
                <a:solidFill>
                  <a:srgbClr val="C00000"/>
                </a:solidFill>
                <a:latin typeface="Algerian" pitchFamily="82" charset="0"/>
              </a:rPr>
              <a:t>MINI PROJECT</a:t>
            </a:r>
            <a:r>
              <a:rPr lang="en-US" dirty="0" smtClean="0">
                <a:solidFill>
                  <a:srgbClr val="C00000"/>
                </a:solidFill>
                <a:latin typeface="Algerian" pitchFamily="82" charset="0"/>
              </a:rPr>
              <a:t/>
            </a:r>
            <a:br>
              <a:rPr lang="en-US" dirty="0" smtClean="0">
                <a:solidFill>
                  <a:srgbClr val="C00000"/>
                </a:solidFill>
                <a:latin typeface="Algerian" pitchFamily="82" charset="0"/>
              </a:rPr>
            </a:br>
            <a:r>
              <a:rPr lang="en-US" dirty="0" smtClean="0">
                <a:solidFill>
                  <a:srgbClr val="C00000"/>
                </a:solidFill>
                <a:latin typeface="Algerian" pitchFamily="82" charset="0"/>
                <a:cs typeface="Aharoni" pitchFamily="2" charset="-79"/>
              </a:rPr>
              <a:t>BANKING APPLICATION</a:t>
            </a:r>
            <a:endParaRPr lang="en-US" dirty="0">
              <a:solidFill>
                <a:srgbClr val="C00000"/>
              </a:solidFill>
              <a:latin typeface="Algerian" pitchFamily="82" charset="0"/>
              <a:cs typeface="Aharoni" pitchFamily="2" charset="-79"/>
            </a:endParaRPr>
          </a:p>
        </p:txBody>
      </p:sp>
      <p:sp>
        <p:nvSpPr>
          <p:cNvPr id="3" name="Subtitle 2"/>
          <p:cNvSpPr>
            <a:spLocks noGrp="1"/>
          </p:cNvSpPr>
          <p:nvPr>
            <p:ph type="subTitle" idx="1"/>
          </p:nvPr>
        </p:nvSpPr>
        <p:spPr>
          <a:xfrm>
            <a:off x="4267200" y="5105400"/>
            <a:ext cx="4120896" cy="1143000"/>
          </a:xfrm>
        </p:spPr>
        <p:txBody>
          <a:bodyPr>
            <a:noAutofit/>
          </a:bodyPr>
          <a:lstStyle/>
          <a:p>
            <a:pPr algn="l"/>
            <a:r>
              <a:rPr lang="en-US" sz="2000" dirty="0" smtClean="0">
                <a:solidFill>
                  <a:schemeClr val="bg1"/>
                </a:solidFill>
                <a:latin typeface="Algerian" pitchFamily="82" charset="0"/>
              </a:rPr>
              <a:t>NAME : C PRIYADHARSHINI</a:t>
            </a:r>
          </a:p>
          <a:p>
            <a:pPr algn="l"/>
            <a:r>
              <a:rPr lang="en-US" sz="2000" dirty="0" smtClean="0">
                <a:solidFill>
                  <a:schemeClr val="bg1"/>
                </a:solidFill>
                <a:latin typeface="Algerian" pitchFamily="82" charset="0"/>
              </a:rPr>
              <a:t>ENROLL. NO : EBEON1222705676</a:t>
            </a:r>
          </a:p>
          <a:p>
            <a:pPr algn="l"/>
            <a:r>
              <a:rPr lang="en-US" sz="2000" dirty="0" smtClean="0">
                <a:solidFill>
                  <a:schemeClr val="bg1"/>
                </a:solidFill>
                <a:latin typeface="Algerian" pitchFamily="82" charset="0"/>
              </a:rPr>
              <a:t>BATCH NO : 2022-8644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C00000"/>
                </a:solidFill>
                <a:latin typeface="Algerian" pitchFamily="82" charset="0"/>
              </a:rPr>
              <a:t>E-r diagram for withdraw</a:t>
            </a:r>
            <a:endParaRPr lang="en-US" sz="4400" dirty="0"/>
          </a:p>
        </p:txBody>
      </p:sp>
      <p:pic>
        <p:nvPicPr>
          <p:cNvPr id="19459" name="Picture 3"/>
          <p:cNvPicPr>
            <a:picLocks noGrp="1" noChangeAspect="1" noChangeArrowheads="1"/>
          </p:cNvPicPr>
          <p:nvPr>
            <p:ph idx="1"/>
          </p:nvPr>
        </p:nvPicPr>
        <p:blipFill>
          <a:blip r:embed="rId2"/>
          <a:srcRect/>
          <a:stretch>
            <a:fillRect/>
          </a:stretch>
        </p:blipFill>
        <p:spPr bwMode="auto">
          <a:xfrm>
            <a:off x="685800" y="2133600"/>
            <a:ext cx="7772400" cy="403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ctr"/>
            <a:r>
              <a:rPr lang="en-US" sz="4000" dirty="0" smtClean="0">
                <a:solidFill>
                  <a:srgbClr val="C00000"/>
                </a:solidFill>
                <a:latin typeface="Algerian" pitchFamily="82" charset="0"/>
              </a:rPr>
              <a:t>E-r diagram for delete account</a:t>
            </a:r>
            <a:endParaRPr lang="en-US" sz="4000" dirty="0"/>
          </a:p>
        </p:txBody>
      </p:sp>
      <p:pic>
        <p:nvPicPr>
          <p:cNvPr id="20482" name="Picture 2"/>
          <p:cNvPicPr>
            <a:picLocks noGrp="1" noChangeAspect="1" noChangeArrowheads="1"/>
          </p:cNvPicPr>
          <p:nvPr>
            <p:ph idx="1"/>
          </p:nvPr>
        </p:nvPicPr>
        <p:blipFill>
          <a:blip r:embed="rId2"/>
          <a:srcRect/>
          <a:stretch>
            <a:fillRect/>
          </a:stretch>
        </p:blipFill>
        <p:spPr bwMode="auto">
          <a:xfrm>
            <a:off x="990600" y="2362200"/>
            <a:ext cx="6934199" cy="38861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Database setup</a:t>
            </a:r>
            <a:endParaRPr lang="en-US" dirty="0"/>
          </a:p>
        </p:txBody>
      </p:sp>
      <p:sp>
        <p:nvSpPr>
          <p:cNvPr id="3" name="Content Placeholder 2"/>
          <p:cNvSpPr>
            <a:spLocks noGrp="1"/>
          </p:cNvSpPr>
          <p:nvPr>
            <p:ph idx="1"/>
          </p:nvPr>
        </p:nvSpPr>
        <p:spPr/>
        <p:txBody>
          <a:bodyPr/>
          <a:lstStyle/>
          <a:p>
            <a:pPr>
              <a:buClr>
                <a:srgbClr val="111111"/>
              </a:buClr>
              <a:buFont typeface="Wingdings" pitchFamily="2" charset="2"/>
              <a:buChar char="Ø"/>
            </a:pPr>
            <a:r>
              <a:rPr lang="en-US" b="1" dirty="0" smtClean="0"/>
              <a:t>Step 1</a:t>
            </a:r>
            <a:r>
              <a:rPr lang="en-US" b="1" dirty="0" smtClean="0"/>
              <a:t>:</a:t>
            </a:r>
            <a:r>
              <a:rPr lang="en-US" dirty="0" smtClean="0"/>
              <a:t> Create Database </a:t>
            </a:r>
            <a:r>
              <a:rPr lang="en-US" dirty="0" err="1" smtClean="0"/>
              <a:t>indian_bank</a:t>
            </a:r>
            <a:endParaRPr lang="en-US" dirty="0" smtClean="0"/>
          </a:p>
          <a:p>
            <a:pPr>
              <a:buClr>
                <a:srgbClr val="111111"/>
              </a:buClr>
              <a:buFont typeface="Wingdings" pitchFamily="2" charset="2"/>
              <a:buChar char="Ø"/>
            </a:pPr>
            <a:r>
              <a:rPr lang="en-US" b="1" dirty="0" smtClean="0"/>
              <a:t>Step 2:</a:t>
            </a:r>
            <a:r>
              <a:rPr lang="en-US" dirty="0" smtClean="0"/>
              <a:t> Create Table name </a:t>
            </a:r>
            <a:r>
              <a:rPr lang="en-US" dirty="0" smtClean="0"/>
              <a:t>user</a:t>
            </a:r>
            <a:endParaRPr lang="en-US" dirty="0" smtClean="0"/>
          </a:p>
          <a:p>
            <a:pPr>
              <a:buClr>
                <a:srgbClr val="111111"/>
              </a:buClr>
              <a:buFont typeface="Wingdings" pitchFamily="2" charset="2"/>
              <a:buChar char="Ø"/>
            </a:pPr>
            <a:r>
              <a:rPr lang="en-US" dirty="0" smtClean="0"/>
              <a:t>CREATE TABLE </a:t>
            </a:r>
            <a:r>
              <a:rPr lang="en-US" dirty="0" smtClean="0"/>
              <a:t>`user`( </a:t>
            </a:r>
            <a:r>
              <a:rPr lang="en-US" dirty="0" smtClean="0"/>
              <a:t>`</a:t>
            </a:r>
            <a:r>
              <a:rPr lang="en-US" dirty="0" err="1" smtClean="0"/>
              <a:t>ac_no</a:t>
            </a:r>
            <a:r>
              <a:rPr lang="en-US" dirty="0" smtClean="0"/>
              <a:t>` </a:t>
            </a:r>
            <a:r>
              <a:rPr lang="en-US" dirty="0" err="1" smtClean="0"/>
              <a:t>int</a:t>
            </a:r>
            <a:r>
              <a:rPr lang="en-US" dirty="0" smtClean="0"/>
              <a:t> NOT </a:t>
            </a:r>
            <a:r>
              <a:rPr lang="en-US" dirty="0" smtClean="0"/>
              <a:t>NULL PRIMARY KEY </a:t>
            </a:r>
            <a:r>
              <a:rPr lang="en-US" dirty="0" smtClean="0"/>
              <a:t>AUTO_INCREMENT, </a:t>
            </a:r>
            <a:r>
              <a:rPr lang="en-US" dirty="0" smtClean="0"/>
              <a:t>`</a:t>
            </a:r>
            <a:r>
              <a:rPr lang="en-US" dirty="0" err="1" smtClean="0"/>
              <a:t>user_name</a:t>
            </a:r>
            <a:r>
              <a:rPr lang="en-US" dirty="0" smtClean="0"/>
              <a:t>` </a:t>
            </a:r>
            <a:r>
              <a:rPr lang="en-US" dirty="0" err="1" smtClean="0"/>
              <a:t>varchar</a:t>
            </a:r>
            <a:r>
              <a:rPr lang="en-US" dirty="0" smtClean="0"/>
              <a:t>(45</a:t>
            </a:r>
            <a:r>
              <a:rPr lang="en-US" dirty="0" smtClean="0"/>
              <a:t>) UNIQUE KEY </a:t>
            </a:r>
            <a:r>
              <a:rPr lang="en-US" dirty="0" smtClean="0"/>
              <a:t>DEFAULT </a:t>
            </a:r>
            <a:r>
              <a:rPr lang="en-US" dirty="0" err="1" smtClean="0"/>
              <a:t>NULL</a:t>
            </a:r>
            <a:r>
              <a:rPr lang="en-US" dirty="0" err="1" smtClean="0"/>
              <a:t>,`</a:t>
            </a:r>
            <a:r>
              <a:rPr lang="en-US" dirty="0" err="1" smtClean="0"/>
              <a:t>balance</a:t>
            </a:r>
            <a:r>
              <a:rPr lang="en-US" dirty="0" smtClean="0"/>
              <a:t>` </a:t>
            </a:r>
            <a:r>
              <a:rPr lang="en-US" dirty="0" err="1" smtClean="0"/>
              <a:t>int</a:t>
            </a:r>
            <a:r>
              <a:rPr lang="en-US" dirty="0" smtClean="0"/>
              <a:t> </a:t>
            </a:r>
            <a:r>
              <a:rPr lang="en-US" dirty="0" smtClean="0"/>
              <a:t>DEFAULT </a:t>
            </a:r>
            <a:r>
              <a:rPr lang="en-US" dirty="0" err="1" smtClean="0"/>
              <a:t>NULL</a:t>
            </a:r>
            <a:r>
              <a:rPr lang="en-US" dirty="0" err="1" smtClean="0"/>
              <a:t>,`</a:t>
            </a:r>
            <a:r>
              <a:rPr lang="en-US" dirty="0" err="1" smtClean="0"/>
              <a:t>pass_code</a:t>
            </a:r>
            <a:r>
              <a:rPr lang="en-US" dirty="0" smtClean="0"/>
              <a:t>` </a:t>
            </a:r>
            <a:r>
              <a:rPr lang="en-US" dirty="0" err="1" smtClean="0"/>
              <a:t>int</a:t>
            </a:r>
            <a:r>
              <a:rPr lang="en-US" dirty="0" smtClean="0"/>
              <a:t> DEFAULT </a:t>
            </a:r>
            <a:r>
              <a:rPr lang="en-US" dirty="0" smtClean="0"/>
              <a:t>NULL); </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ECLIPS PROJECT SETUP</a:t>
            </a:r>
            <a:endParaRPr lang="en-US" dirty="0"/>
          </a:p>
        </p:txBody>
      </p:sp>
      <p:sp>
        <p:nvSpPr>
          <p:cNvPr id="3" name="Content Placeholder 2"/>
          <p:cNvSpPr>
            <a:spLocks noGrp="1"/>
          </p:cNvSpPr>
          <p:nvPr>
            <p:ph idx="1"/>
          </p:nvPr>
        </p:nvSpPr>
        <p:spPr/>
        <p:txBody>
          <a:bodyPr/>
          <a:lstStyle/>
          <a:p>
            <a:pPr fontAlgn="base"/>
            <a:r>
              <a:rPr lang="en-US" dirty="0" smtClean="0"/>
              <a:t>Create New Project</a:t>
            </a:r>
          </a:p>
          <a:p>
            <a:pPr fontAlgn="base"/>
            <a:r>
              <a:rPr lang="en-US" dirty="0" smtClean="0"/>
              <a:t>Create A package name banking</a:t>
            </a:r>
          </a:p>
          <a:p>
            <a:pPr>
              <a:buClrTx/>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sz="4800" dirty="0" err="1" smtClean="0">
                <a:solidFill>
                  <a:srgbClr val="C00000"/>
                </a:solidFill>
                <a:latin typeface="Algerian" pitchFamily="82" charset="0"/>
              </a:rPr>
              <a:t>Mysql</a:t>
            </a:r>
            <a:r>
              <a:rPr lang="en-US" sz="4800" dirty="0" smtClean="0">
                <a:solidFill>
                  <a:srgbClr val="C00000"/>
                </a:solidFill>
                <a:latin typeface="Algerian" pitchFamily="82" charset="0"/>
              </a:rPr>
              <a:t> table Creation</a:t>
            </a:r>
            <a:endParaRPr lang="en-US" dirty="0"/>
          </a:p>
        </p:txBody>
      </p:sp>
      <p:pic>
        <p:nvPicPr>
          <p:cNvPr id="17411" name="Picture 3"/>
          <p:cNvPicPr>
            <a:picLocks noGrp="1" noChangeAspect="1" noChangeArrowheads="1"/>
          </p:cNvPicPr>
          <p:nvPr>
            <p:ph idx="1"/>
          </p:nvPr>
        </p:nvPicPr>
        <p:blipFill>
          <a:blip r:embed="rId2"/>
          <a:srcRect/>
          <a:stretch>
            <a:fillRect/>
          </a:stretch>
        </p:blipFill>
        <p:spPr bwMode="auto">
          <a:xfrm>
            <a:off x="685800" y="2286000"/>
            <a:ext cx="7619999" cy="39623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smtClean="0">
                <a:solidFill>
                  <a:srgbClr val="C00000"/>
                </a:solidFill>
                <a:latin typeface="Algerian" pitchFamily="82" charset="0"/>
              </a:rPr>
              <a:t>Create and login 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3124200"/>
            <a:ext cx="2286000" cy="381000"/>
          </a:xfrm>
          <a:prstGeom prst="wedgeRoundRectCallout">
            <a:avLst>
              <a:gd name="adj1" fmla="val -153017"/>
              <a:gd name="adj2" fmla="val -80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Entering name , password</a:t>
            </a:r>
            <a:endParaRPr lang="en-US" sz="1200" dirty="0">
              <a:solidFill>
                <a:schemeClr val="tx1"/>
              </a:solidFill>
            </a:endParaRPr>
          </a:p>
        </p:txBody>
      </p:sp>
      <p:sp>
        <p:nvSpPr>
          <p:cNvPr id="6" name="Rounded Rectangular Callout 5"/>
          <p:cNvSpPr/>
          <p:nvPr/>
        </p:nvSpPr>
        <p:spPr>
          <a:xfrm>
            <a:off x="4800600" y="3962400"/>
            <a:ext cx="2286000" cy="381000"/>
          </a:xfrm>
          <a:prstGeom prst="wedgeRoundRectCallout">
            <a:avLst>
              <a:gd name="adj1" fmla="val -140518"/>
              <a:gd name="adj2" fmla="val -180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created message</a:t>
            </a:r>
            <a:endParaRPr lang="en-US" sz="1200" dirty="0">
              <a:solidFill>
                <a:schemeClr val="tx1"/>
              </a:solidFill>
            </a:endParaRPr>
          </a:p>
        </p:txBody>
      </p:sp>
      <p:sp>
        <p:nvSpPr>
          <p:cNvPr id="7" name="Rounded Rectangular Callout 6"/>
          <p:cNvSpPr/>
          <p:nvPr/>
        </p:nvSpPr>
        <p:spPr>
          <a:xfrm>
            <a:off x="4876800" y="4724400"/>
            <a:ext cx="2286000" cy="381000"/>
          </a:xfrm>
          <a:prstGeom prst="wedgeRoundRectCallout">
            <a:avLst>
              <a:gd name="adj1" fmla="val -194267"/>
              <a:gd name="adj2" fmla="val -165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a:t>
            </a:r>
            <a:r>
              <a:rPr lang="en-US" sz="1200" dirty="0" smtClean="0">
                <a:solidFill>
                  <a:schemeClr val="tx1"/>
                </a:solidFill>
              </a:rPr>
              <a:t>option and login account</a:t>
            </a:r>
            <a:endParaRPr lang="en-US" sz="12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Delete account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6" name="Rounded Rectangular Callout 5"/>
          <p:cNvSpPr/>
          <p:nvPr/>
        </p:nvSpPr>
        <p:spPr>
          <a:xfrm>
            <a:off x="4572000" y="3124200"/>
            <a:ext cx="2286000" cy="533400"/>
          </a:xfrm>
          <a:prstGeom prst="wedgeRoundRectCallout">
            <a:avLst>
              <a:gd name="adj1" fmla="val -167086"/>
              <a:gd name="adj2" fmla="val 163716"/>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a:t>
            </a:r>
            <a:r>
              <a:rPr lang="en-US" sz="1200" dirty="0" smtClean="0">
                <a:solidFill>
                  <a:schemeClr val="tx1"/>
                </a:solidFill>
              </a:rPr>
              <a:t>delete and</a:t>
            </a:r>
            <a:r>
              <a:rPr lang="en-US" sz="1200" dirty="0">
                <a:solidFill>
                  <a:schemeClr val="tx1"/>
                </a:solidFill>
              </a:rPr>
              <a:t> </a:t>
            </a:r>
            <a:r>
              <a:rPr lang="en-US" sz="1200" dirty="0" smtClean="0">
                <a:solidFill>
                  <a:schemeClr val="tx1"/>
                </a:solidFill>
              </a:rPr>
              <a:t>username and password</a:t>
            </a:r>
            <a:endParaRPr lang="en-US" sz="1200" dirty="0" smtClean="0">
              <a:solidFill>
                <a:schemeClr val="tx1"/>
              </a:solidFill>
            </a:endParaRPr>
          </a:p>
        </p:txBody>
      </p:sp>
      <p:sp>
        <p:nvSpPr>
          <p:cNvPr id="7" name="Rounded Rectangular Callout 6"/>
          <p:cNvSpPr/>
          <p:nvPr/>
        </p:nvSpPr>
        <p:spPr>
          <a:xfrm>
            <a:off x="4953000" y="5029200"/>
            <a:ext cx="2286000" cy="381000"/>
          </a:xfrm>
          <a:prstGeom prst="wedgeRoundRectCallout">
            <a:avLst>
              <a:gd name="adj1" fmla="val -139506"/>
              <a:gd name="adj2" fmla="val -67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Deleted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C00000"/>
                </a:solidFill>
                <a:latin typeface="Algerian" pitchFamily="82" charset="0"/>
              </a:rPr>
              <a:t>DEPOSIT</a:t>
            </a:r>
            <a:endParaRPr lang="en-US" dirty="0"/>
          </a:p>
        </p:txBody>
      </p:sp>
      <p:pic>
        <p:nvPicPr>
          <p:cNvPr id="10245" name="Picture 5"/>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8" name="Rounded Rectangular Callout 7"/>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Debited message</a:t>
            </a:r>
            <a:endParaRPr lang="en-US" sz="1200" dirty="0">
              <a:solidFill>
                <a:schemeClr val="tx1"/>
              </a:solidFill>
            </a:endParaRPr>
          </a:p>
        </p:txBody>
      </p:sp>
      <p:sp>
        <p:nvSpPr>
          <p:cNvPr id="9" name="Rounded Rectangular Callout 8"/>
          <p:cNvSpPr/>
          <p:nvPr/>
        </p:nvSpPr>
        <p:spPr>
          <a:xfrm>
            <a:off x="4572000" y="3124200"/>
            <a:ext cx="2286000" cy="533400"/>
          </a:xfrm>
          <a:prstGeom prst="wedgeRoundRectCallout">
            <a:avLst>
              <a:gd name="adj1" fmla="val -171253"/>
              <a:gd name="adj2" fmla="val 1226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deposit and</a:t>
            </a:r>
          </a:p>
          <a:p>
            <a:pPr algn="ctr"/>
            <a:r>
              <a:rPr lang="en-US" sz="1200" dirty="0" smtClean="0">
                <a:solidFill>
                  <a:schemeClr val="tx1"/>
                </a:solidFill>
              </a:rPr>
              <a:t>Entering amount</a:t>
            </a:r>
            <a:endParaRPr lang="en-US" sz="12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withdraw</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572000" y="3124200"/>
            <a:ext cx="2286000" cy="533400"/>
          </a:xfrm>
          <a:prstGeom prst="wedgeRoundRectCallout">
            <a:avLst>
              <a:gd name="adj1" fmla="val -171253"/>
              <a:gd name="adj2" fmla="val 1226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a:t>
            </a:r>
            <a:r>
              <a:rPr lang="en-US" sz="1200" dirty="0" smtClean="0">
                <a:solidFill>
                  <a:schemeClr val="tx1"/>
                </a:solidFill>
              </a:rPr>
              <a:t>withdraw </a:t>
            </a:r>
            <a:r>
              <a:rPr lang="en-US" sz="1200" dirty="0" smtClean="0">
                <a:solidFill>
                  <a:schemeClr val="tx1"/>
                </a:solidFill>
              </a:rPr>
              <a:t>and</a:t>
            </a:r>
          </a:p>
          <a:p>
            <a:pPr algn="ctr"/>
            <a:r>
              <a:rPr lang="en-US" sz="1200" dirty="0" smtClean="0">
                <a:solidFill>
                  <a:schemeClr val="tx1"/>
                </a:solidFill>
              </a:rPr>
              <a:t>Entering amount</a:t>
            </a:r>
            <a:endParaRPr lang="en-US" sz="1200" dirty="0">
              <a:solidFill>
                <a:schemeClr val="tx1"/>
              </a:solidFill>
            </a:endParaRPr>
          </a:p>
        </p:txBody>
      </p:sp>
      <p:sp>
        <p:nvSpPr>
          <p:cNvPr id="6" name="Rounded Rectangular Callout 5"/>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Withdrawn</a:t>
            </a:r>
            <a:r>
              <a:rPr lang="en-US" sz="1200" dirty="0" smtClean="0">
                <a:solidFill>
                  <a:schemeClr val="tx1"/>
                </a:solidFill>
              </a:rPr>
              <a:t>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Transfer money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572000" y="3048000"/>
            <a:ext cx="2286000" cy="762000"/>
          </a:xfrm>
          <a:prstGeom prst="wedgeRoundRectCallout">
            <a:avLst>
              <a:gd name="adj1" fmla="val -139586"/>
              <a:gd name="adj2" fmla="val 89312"/>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a:t>
            </a:r>
            <a:r>
              <a:rPr lang="en-US" sz="1200" dirty="0" smtClean="0">
                <a:solidFill>
                  <a:schemeClr val="tx1"/>
                </a:solidFill>
              </a:rPr>
              <a:t>transfer money</a:t>
            </a:r>
            <a:r>
              <a:rPr lang="en-US" sz="1200" dirty="0" smtClean="0">
                <a:solidFill>
                  <a:schemeClr val="tx1"/>
                </a:solidFill>
              </a:rPr>
              <a:t> and entering receiver account number and </a:t>
            </a:r>
            <a:endParaRPr lang="en-US" sz="1200" dirty="0" smtClean="0">
              <a:solidFill>
                <a:schemeClr val="tx1"/>
              </a:solidFill>
            </a:endParaRPr>
          </a:p>
          <a:p>
            <a:pPr algn="ctr"/>
            <a:r>
              <a:rPr lang="en-US" sz="1200" dirty="0" smtClean="0">
                <a:solidFill>
                  <a:schemeClr val="tx1"/>
                </a:solidFill>
              </a:rPr>
              <a:t>Entering amount</a:t>
            </a:r>
            <a:endParaRPr lang="en-US" sz="1200" dirty="0">
              <a:solidFill>
                <a:schemeClr val="tx1"/>
              </a:solidFill>
            </a:endParaRPr>
          </a:p>
        </p:txBody>
      </p:sp>
      <p:sp>
        <p:nvSpPr>
          <p:cNvPr id="5" name="Rounded Rectangular Callout 4"/>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send</a:t>
            </a:r>
            <a:r>
              <a:rPr lang="en-US" sz="1200" dirty="0" smtClean="0">
                <a:solidFill>
                  <a:schemeClr val="tx1"/>
                </a:solidFill>
              </a:rPr>
              <a:t>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C00000"/>
                </a:solidFill>
                <a:latin typeface="Algerian" pitchFamily="82" charset="0"/>
              </a:rPr>
              <a:t>outline</a:t>
            </a:r>
            <a:endParaRPr lang="en-US" sz="4800" dirty="0">
              <a:solidFill>
                <a:srgbClr val="C00000"/>
              </a:solidFill>
              <a:latin typeface="Algerian" pitchFamily="82" charset="0"/>
            </a:endParaRPr>
          </a:p>
        </p:txBody>
      </p:sp>
      <p:sp>
        <p:nvSpPr>
          <p:cNvPr id="3" name="Content Placeholder 2"/>
          <p:cNvSpPr>
            <a:spLocks noGrp="1"/>
          </p:cNvSpPr>
          <p:nvPr>
            <p:ph idx="1"/>
          </p:nvPr>
        </p:nvSpPr>
        <p:spPr/>
        <p:txBody>
          <a:bodyPr>
            <a:normAutofit/>
          </a:bodyPr>
          <a:lstStyle/>
          <a:p>
            <a:pPr>
              <a:buClrTx/>
              <a:buFont typeface="Wingdings" pitchFamily="2" charset="2"/>
              <a:buChar char="v"/>
            </a:pPr>
            <a:r>
              <a:rPr lang="en-US" dirty="0" smtClean="0"/>
              <a:t>  Aim of the project</a:t>
            </a:r>
          </a:p>
          <a:p>
            <a:pPr>
              <a:buClrTx/>
              <a:buFont typeface="Wingdings" pitchFamily="2" charset="2"/>
              <a:buChar char="v"/>
            </a:pPr>
            <a:r>
              <a:rPr lang="en-US" dirty="0" smtClean="0"/>
              <a:t>  Background details</a:t>
            </a:r>
          </a:p>
          <a:p>
            <a:pPr lvl="2">
              <a:buClrTx/>
              <a:buFont typeface="Wingdings" pitchFamily="2" charset="2"/>
              <a:buChar char="v"/>
            </a:pPr>
            <a:r>
              <a:rPr lang="en-US" dirty="0" smtClean="0"/>
              <a:t>Purpose</a:t>
            </a:r>
          </a:p>
          <a:p>
            <a:pPr lvl="2">
              <a:buClrTx/>
              <a:buFont typeface="Wingdings" pitchFamily="2" charset="2"/>
              <a:buChar char="v"/>
            </a:pPr>
            <a:r>
              <a:rPr lang="en-US" dirty="0" smtClean="0"/>
              <a:t>Requirements	</a:t>
            </a:r>
          </a:p>
          <a:p>
            <a:pPr>
              <a:buClrTx/>
              <a:buFont typeface="Wingdings" pitchFamily="2" charset="2"/>
              <a:buChar char="v"/>
            </a:pPr>
            <a:r>
              <a:rPr lang="en-US" dirty="0" smtClean="0"/>
              <a:t>  Application Description</a:t>
            </a:r>
          </a:p>
          <a:p>
            <a:pPr>
              <a:buClrTx/>
              <a:buFont typeface="Wingdings" pitchFamily="2" charset="2"/>
              <a:buChar char="v"/>
            </a:pPr>
            <a:r>
              <a:rPr lang="en-US" dirty="0" smtClean="0"/>
              <a:t>  Modules Description 	</a:t>
            </a:r>
          </a:p>
          <a:p>
            <a:pPr>
              <a:buClrTx/>
              <a:buFont typeface="Wingdings" pitchFamily="2" charset="2"/>
              <a:buChar char="v"/>
            </a:pPr>
            <a:r>
              <a:rPr lang="en-US" dirty="0" smtClean="0"/>
              <a:t>  Compilation</a:t>
            </a:r>
          </a:p>
          <a:p>
            <a:pPr>
              <a:buClrTx/>
              <a:buFont typeface="Wingdings" pitchFamily="2" charset="2"/>
              <a:buChar char="v"/>
            </a:pPr>
            <a:r>
              <a:rPr lang="en-US" dirty="0" smtClean="0"/>
              <a:t>  Welcome screen</a:t>
            </a:r>
          </a:p>
          <a:p>
            <a:pPr>
              <a:buClrTx/>
              <a:buFont typeface="Wingdings" pitchFamily="2" charset="2"/>
              <a:buChar char="v"/>
            </a:pPr>
            <a:r>
              <a:rPr lang="en-US" dirty="0" smtClean="0"/>
              <a:t>  Main menu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Balance check</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3657600"/>
            <a:ext cx="2286000" cy="381000"/>
          </a:xfrm>
          <a:prstGeom prst="wedgeRoundRectCallout">
            <a:avLst>
              <a:gd name="adj1" fmla="val -146173"/>
              <a:gd name="adj2" fmla="val -47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Display details</a:t>
            </a:r>
            <a:endParaRPr lang="en-US" sz="12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Invalid error</a:t>
            </a:r>
            <a:endParaRPr lang="en-US" dirty="0"/>
          </a:p>
        </p:txBody>
      </p:sp>
      <p:pic>
        <p:nvPicPr>
          <p:cNvPr id="14339" name="Picture 3"/>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876800" y="2819400"/>
            <a:ext cx="2286000" cy="533400"/>
          </a:xfrm>
          <a:prstGeom prst="wedgeRoundRectCallout">
            <a:avLst>
              <a:gd name="adj1" fmla="val -193337"/>
              <a:gd name="adj2" fmla="val 108359"/>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a:t>
            </a:r>
            <a:r>
              <a:rPr lang="en-US" sz="1200" dirty="0" smtClean="0">
                <a:solidFill>
                  <a:schemeClr val="tx1"/>
                </a:solidFill>
              </a:rPr>
              <a:t>wrongly</a:t>
            </a:r>
            <a:endParaRPr lang="en-US" sz="1200" dirty="0" smtClean="0">
              <a:solidFill>
                <a:schemeClr val="tx1"/>
              </a:solidFill>
            </a:endParaRPr>
          </a:p>
        </p:txBody>
      </p:sp>
      <p:sp>
        <p:nvSpPr>
          <p:cNvPr id="7" name="Rounded Rectangular Callout 6"/>
          <p:cNvSpPr/>
          <p:nvPr/>
        </p:nvSpPr>
        <p:spPr>
          <a:xfrm>
            <a:off x="5029200" y="4572000"/>
            <a:ext cx="2286000" cy="533400"/>
          </a:xfrm>
          <a:prstGeom prst="wedgeRoundRectCallout">
            <a:avLst>
              <a:gd name="adj1" fmla="val -162504"/>
              <a:gd name="adj2" fmla="val -235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a:t>
            </a:r>
            <a:r>
              <a:rPr lang="en-US" sz="1200" dirty="0" smtClean="0">
                <a:solidFill>
                  <a:schemeClr val="tx1"/>
                </a:solidFill>
              </a:rPr>
              <a:t> username and password </a:t>
            </a:r>
            <a:r>
              <a:rPr lang="en-US" sz="1200" dirty="0" smtClean="0">
                <a:solidFill>
                  <a:schemeClr val="tx1"/>
                </a:solidFill>
              </a:rPr>
              <a:t>wrongly</a:t>
            </a:r>
            <a:endParaRPr lang="en-US" sz="1200" dirty="0" smtClean="0">
              <a:solidFill>
                <a:schemeClr val="tx1"/>
              </a:solidFill>
            </a:endParaRPr>
          </a:p>
        </p:txBody>
      </p:sp>
      <p:sp>
        <p:nvSpPr>
          <p:cNvPr id="8" name="Rounded Rectangular Callout 7"/>
          <p:cNvSpPr/>
          <p:nvPr/>
        </p:nvSpPr>
        <p:spPr>
          <a:xfrm>
            <a:off x="5105400" y="5334000"/>
            <a:ext cx="2286000" cy="381000"/>
          </a:xfrm>
          <a:prstGeom prst="wedgeRoundRectCallout">
            <a:avLst>
              <a:gd name="adj1" fmla="val -173256"/>
              <a:gd name="adj2" fmla="val -132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Error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Login error message</a:t>
            </a:r>
            <a:endParaRPr lang="en-US" dirty="0"/>
          </a:p>
        </p:txBody>
      </p:sp>
      <p:pic>
        <p:nvPicPr>
          <p:cNvPr id="15363" name="Picture 3"/>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572000" y="3124200"/>
            <a:ext cx="2286000" cy="533400"/>
          </a:xfrm>
          <a:prstGeom prst="wedgeRoundRectCallout">
            <a:avLst>
              <a:gd name="adj1" fmla="val -149170"/>
              <a:gd name="adj2" fmla="val 101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username and password wrongly</a:t>
            </a:r>
          </a:p>
        </p:txBody>
      </p:sp>
      <p:sp>
        <p:nvSpPr>
          <p:cNvPr id="5" name="Rounded Rectangular Callout 4"/>
          <p:cNvSpPr/>
          <p:nvPr/>
        </p:nvSpPr>
        <p:spPr>
          <a:xfrm>
            <a:off x="4953000" y="5029200"/>
            <a:ext cx="2286000" cy="381000"/>
          </a:xfrm>
          <a:prstGeom prst="wedgeRoundRectCallout">
            <a:avLst>
              <a:gd name="adj1" fmla="val -171173"/>
              <a:gd name="adj2" fmla="val -82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Error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Withdraw(error)</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insufficient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logout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6" name="Rounded Rectangular Callout 5"/>
          <p:cNvSpPr/>
          <p:nvPr/>
        </p:nvSpPr>
        <p:spPr>
          <a:xfrm>
            <a:off x="4953000" y="5029200"/>
            <a:ext cx="2286000" cy="381000"/>
          </a:xfrm>
          <a:prstGeom prst="wedgeRoundRectCallout">
            <a:avLst>
              <a:gd name="adj1" fmla="val -166173"/>
              <a:gd name="adj2" fmla="val -100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r>
              <a:rPr lang="en-US" sz="1200" dirty="0" smtClean="0">
                <a:solidFill>
                  <a:schemeClr val="tx1"/>
                </a:solidFill>
              </a:rPr>
              <a:t> </a:t>
            </a:r>
            <a:r>
              <a:rPr lang="en-US" sz="1200" dirty="0" smtClean="0">
                <a:solidFill>
                  <a:schemeClr val="tx1"/>
                </a:solidFill>
              </a:rPr>
              <a:t>message</a:t>
            </a:r>
            <a:endParaRPr lang="en-US" sz="12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advantage</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Easy to operate.</a:t>
            </a:r>
          </a:p>
          <a:p>
            <a:pPr>
              <a:buClrTx/>
              <a:buFont typeface="Wingdings" pitchFamily="2" charset="2"/>
              <a:buChar char="Ø"/>
            </a:pPr>
            <a:r>
              <a:rPr lang="en-US" dirty="0" smtClean="0"/>
              <a:t>Using simply some classes, objects, functions, etc.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conclusion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This project is developed to nature the needs of a user in a banking sector by embedding all the tasks of transactions taking place in a bank.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type="pic" idx="1"/>
          </p:nvPr>
        </p:nvPicPr>
        <p:blipFill>
          <a:blip r:embed="rId2"/>
          <a:srcRect t="3996" b="3996"/>
          <a:stretch>
            <a:fillRect/>
          </a:stretch>
        </p:blipFill>
        <p:spPr bwMode="auto">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algn="ctr"/>
            <a:r>
              <a:rPr lang="en-US" dirty="0" smtClean="0">
                <a:solidFill>
                  <a:srgbClr val="C00000"/>
                </a:solidFill>
                <a:latin typeface="Algerian" pitchFamily="82" charset="0"/>
              </a:rPr>
              <a:t>AIM OF THE PROJECT</a:t>
            </a:r>
            <a:endParaRPr lang="en-US" dirty="0">
              <a:solidFill>
                <a:srgbClr val="C00000"/>
              </a:solidFill>
              <a:latin typeface="Algerian" pitchFamily="82" charset="0"/>
            </a:endParaRPr>
          </a:p>
        </p:txBody>
      </p:sp>
      <p:sp>
        <p:nvSpPr>
          <p:cNvPr id="3" name="Content Placeholder 2"/>
          <p:cNvSpPr>
            <a:spLocks noGrp="1"/>
          </p:cNvSpPr>
          <p:nvPr>
            <p:ph idx="1"/>
          </p:nvPr>
        </p:nvSpPr>
        <p:spPr>
          <a:xfrm>
            <a:off x="457200" y="1676400"/>
            <a:ext cx="8229600" cy="4648200"/>
          </a:xfrm>
        </p:spPr>
        <p:txBody>
          <a:bodyPr>
            <a:normAutofit fontScale="92500"/>
          </a:bodyPr>
          <a:lstStyle/>
          <a:p>
            <a:pPr>
              <a:buClrTx/>
              <a:buFont typeface="Wingdings" pitchFamily="2" charset="2"/>
              <a:buChar char="Ø"/>
            </a:pPr>
            <a:r>
              <a:rPr lang="en-US" dirty="0" smtClean="0"/>
              <a:t>The main aim of designing and developing this Internet banking System java based  project is to provide secure and efficient net banking facilities to the banking customers over the internet. </a:t>
            </a:r>
          </a:p>
          <a:p>
            <a:pPr>
              <a:buClrTx/>
              <a:buFont typeface="Wingdings" pitchFamily="2" charset="2"/>
              <a:buChar char="Ø"/>
            </a:pPr>
            <a:r>
              <a:rPr lang="en-US" dirty="0" smtClean="0"/>
              <a:t>Apache Server Pages, MYSQL database used to develop this bank application where all banking customers can login through the secured web page by their  account login id and password. </a:t>
            </a:r>
          </a:p>
          <a:p>
            <a:pPr>
              <a:buClrTx/>
              <a:buFont typeface="Wingdings" pitchFamily="2" charset="2"/>
              <a:buChar char="Ø"/>
            </a:pPr>
            <a:r>
              <a:rPr lang="en-US" dirty="0" smtClean="0"/>
              <a:t>Users will have all options and features in that application like get money from western union, money transfer to others, and send cash or money to inter banking as well as other banking customers by simply adding them as payees.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PURPOSE</a:t>
            </a:r>
            <a:endParaRPr lang="en-US" dirty="0">
              <a:solidFill>
                <a:srgbClr val="FF0000"/>
              </a:solidFill>
              <a:latin typeface="+mn-lt"/>
            </a:endParaRPr>
          </a:p>
        </p:txBody>
      </p:sp>
      <p:sp>
        <p:nvSpPr>
          <p:cNvPr id="3" name="Content Placeholder 2"/>
          <p:cNvSpPr>
            <a:spLocks noGrp="1"/>
          </p:cNvSpPr>
          <p:nvPr>
            <p:ph idx="1"/>
          </p:nvPr>
        </p:nvSpPr>
        <p:spPr/>
        <p:txBody>
          <a:bodyPr/>
          <a:lstStyle/>
          <a:p>
            <a:pPr marL="514350" indent="-514350">
              <a:buClrTx/>
              <a:buFont typeface="Wingdings" pitchFamily="2" charset="2"/>
              <a:buChar char="Ø"/>
            </a:pPr>
            <a:r>
              <a:rPr lang="en-US" dirty="0" smtClean="0"/>
              <a:t>To develop a software for solving financial applications of a customer in banking environment.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system requirements</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 Hardware Requirements</a:t>
            </a:r>
          </a:p>
          <a:p>
            <a:pPr>
              <a:buClrTx/>
              <a:buFont typeface="Wingdings" pitchFamily="2" charset="2"/>
              <a:buChar char="Ø"/>
            </a:pPr>
            <a:r>
              <a:rPr lang="en-US" dirty="0" smtClean="0"/>
              <a:t> Software Requirements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Application description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The Bank management system is an application for maintaining a person's account in a bank.</a:t>
            </a:r>
          </a:p>
          <a:p>
            <a:pPr>
              <a:buClrTx/>
              <a:buFont typeface="Wingdings" pitchFamily="2" charset="2"/>
              <a:buChar char="Ø"/>
            </a:pPr>
            <a:r>
              <a:rPr lang="en-US" dirty="0" smtClean="0"/>
              <a:t>The system provides the access to the customer to create an account, login, etc.</a:t>
            </a:r>
          </a:p>
          <a:p>
            <a:pPr>
              <a:buClrTx/>
              <a:buFont typeface="Wingdings" pitchFamily="2" charset="2"/>
              <a:buChar char="Ø"/>
            </a:pPr>
            <a:r>
              <a:rPr lang="en-US" dirty="0" smtClean="0"/>
              <a:t>Deposit/withdraw the cash from an account, also to view report of the account.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Module description</a:t>
            </a:r>
            <a:endParaRPr lang="en-US" dirty="0"/>
          </a:p>
        </p:txBody>
      </p:sp>
      <p:sp>
        <p:nvSpPr>
          <p:cNvPr id="3" name="Content Placeholder 2"/>
          <p:cNvSpPr>
            <a:spLocks noGrp="1"/>
          </p:cNvSpPr>
          <p:nvPr>
            <p:ph idx="1"/>
          </p:nvPr>
        </p:nvSpPr>
        <p:spPr/>
        <p:txBody>
          <a:bodyPr>
            <a:normAutofit lnSpcReduction="10000"/>
          </a:bodyPr>
          <a:lstStyle/>
          <a:p>
            <a:pPr>
              <a:buClrTx/>
              <a:buFont typeface="Wingdings" pitchFamily="2" charset="2"/>
              <a:buChar char="Ø"/>
            </a:pPr>
            <a:r>
              <a:rPr lang="en-US" dirty="0" smtClean="0"/>
              <a:t>Mani </a:t>
            </a:r>
            <a:r>
              <a:rPr lang="en-US" dirty="0" smtClean="0"/>
              <a:t>Menu</a:t>
            </a:r>
          </a:p>
          <a:p>
            <a:pPr lvl="1">
              <a:buClrTx/>
              <a:buFont typeface="Wingdings" pitchFamily="2" charset="2"/>
              <a:buChar char="§"/>
            </a:pPr>
            <a:r>
              <a:rPr lang="en-US" dirty="0" smtClean="0"/>
              <a:t>1.Create an account</a:t>
            </a:r>
          </a:p>
          <a:p>
            <a:pPr lvl="1">
              <a:buClrTx/>
              <a:buFont typeface="Wingdings" pitchFamily="2" charset="2"/>
              <a:buChar char="§"/>
            </a:pPr>
            <a:r>
              <a:rPr lang="en-US" dirty="0" smtClean="0"/>
              <a:t>2.Login </a:t>
            </a:r>
            <a:r>
              <a:rPr lang="en-US" dirty="0" smtClean="0"/>
              <a:t>account</a:t>
            </a:r>
          </a:p>
          <a:p>
            <a:pPr lvl="1">
              <a:buClrTx/>
              <a:buFont typeface="Wingdings" pitchFamily="2" charset="2"/>
              <a:buChar char="§"/>
            </a:pPr>
            <a:r>
              <a:rPr lang="en-US" dirty="0" smtClean="0"/>
              <a:t>3.Delete account</a:t>
            </a:r>
            <a:endParaRPr lang="en-US" dirty="0" smtClean="0"/>
          </a:p>
          <a:p>
            <a:pPr>
              <a:buClrTx/>
              <a:buFont typeface="Wingdings" pitchFamily="2" charset="2"/>
              <a:buChar char="Ø"/>
            </a:pPr>
            <a:r>
              <a:rPr lang="en-US" dirty="0" smtClean="0"/>
              <a:t>Client Menu</a:t>
            </a:r>
          </a:p>
          <a:p>
            <a:pPr lvl="1">
              <a:buClrTx/>
              <a:buFont typeface="Wingdings" pitchFamily="2" charset="2"/>
              <a:buChar char="§"/>
            </a:pPr>
            <a:r>
              <a:rPr lang="en-US" dirty="0" smtClean="0"/>
              <a:t>1.Deposit</a:t>
            </a:r>
          </a:p>
          <a:p>
            <a:pPr lvl="1">
              <a:buClrTx/>
              <a:buFont typeface="Wingdings" pitchFamily="2" charset="2"/>
              <a:buChar char="§"/>
            </a:pPr>
            <a:r>
              <a:rPr lang="en-US" dirty="0" smtClean="0"/>
              <a:t>2.Withdraw</a:t>
            </a:r>
          </a:p>
          <a:p>
            <a:pPr lvl="1">
              <a:buClrTx/>
              <a:buFont typeface="Wingdings" pitchFamily="2" charset="2"/>
              <a:buChar char="§"/>
            </a:pPr>
            <a:r>
              <a:rPr lang="en-US" dirty="0" smtClean="0"/>
              <a:t>3.Transfer Money</a:t>
            </a:r>
          </a:p>
          <a:p>
            <a:pPr lvl="1">
              <a:buClrTx/>
              <a:buFont typeface="Wingdings" pitchFamily="2" charset="2"/>
              <a:buChar char="§"/>
            </a:pPr>
            <a:r>
              <a:rPr lang="en-US" dirty="0" smtClean="0"/>
              <a:t>4.Balance Check</a:t>
            </a:r>
          </a:p>
          <a:p>
            <a:pPr lvl="1">
              <a:buClrTx/>
              <a:buFont typeface="Wingdings" pitchFamily="2" charset="2"/>
              <a:buChar char="§"/>
            </a:pPr>
            <a:r>
              <a:rPr lang="en-US" dirty="0" smtClean="0"/>
              <a:t>5.Exit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compilation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 Create Byte code</a:t>
            </a:r>
          </a:p>
          <a:p>
            <a:pPr>
              <a:buClrTx/>
              <a:buFont typeface="Wingdings" pitchFamily="2" charset="2"/>
              <a:buChar char="Ø"/>
            </a:pPr>
            <a:r>
              <a:rPr lang="en-US" dirty="0" smtClean="0"/>
              <a:t> Run the Byte code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solidFill>
                  <a:srgbClr val="C00000"/>
                </a:solidFill>
                <a:latin typeface="Algerian" pitchFamily="82" charset="0"/>
              </a:rPr>
              <a:t>E-r diagram for create account</a:t>
            </a:r>
            <a:endParaRPr lang="en-US" sz="4000" dirty="0"/>
          </a:p>
        </p:txBody>
      </p:sp>
      <p:pic>
        <p:nvPicPr>
          <p:cNvPr id="18434" name="Picture 2"/>
          <p:cNvPicPr>
            <a:picLocks noGrp="1" noChangeAspect="1" noChangeArrowheads="1"/>
          </p:cNvPicPr>
          <p:nvPr>
            <p:ph idx="1"/>
          </p:nvPr>
        </p:nvPicPr>
        <p:blipFill>
          <a:blip r:embed="rId2"/>
          <a:srcRect/>
          <a:stretch>
            <a:fillRect/>
          </a:stretch>
        </p:blipFill>
        <p:spPr bwMode="auto">
          <a:xfrm>
            <a:off x="1143000" y="2057400"/>
            <a:ext cx="6553200" cy="4191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669</TotalTime>
  <Words>433</Words>
  <Application>Microsoft Office PowerPoint</Application>
  <PresentationFormat>On-screen Show (4:3)</PresentationFormat>
  <Paragraphs>90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MINI PROJECT BANKING APPLICATION</vt:lpstr>
      <vt:lpstr>outline</vt:lpstr>
      <vt:lpstr>AIM OF THE PROJECT</vt:lpstr>
      <vt:lpstr>PURPOSE</vt:lpstr>
      <vt:lpstr>system requirements</vt:lpstr>
      <vt:lpstr>Application description</vt:lpstr>
      <vt:lpstr>Module description</vt:lpstr>
      <vt:lpstr>compilation</vt:lpstr>
      <vt:lpstr>E-r diagram for create account</vt:lpstr>
      <vt:lpstr>E-r diagram for withdraw</vt:lpstr>
      <vt:lpstr>E-r diagram for delete account</vt:lpstr>
      <vt:lpstr>Database setup</vt:lpstr>
      <vt:lpstr>ECLIPS PROJECT SETUP</vt:lpstr>
      <vt:lpstr>Mysql table Creation</vt:lpstr>
      <vt:lpstr>Create and login Output</vt:lpstr>
      <vt:lpstr>Delete account</vt:lpstr>
      <vt:lpstr>DEPOSIT</vt:lpstr>
      <vt:lpstr>withdraw</vt:lpstr>
      <vt:lpstr>Transfer money </vt:lpstr>
      <vt:lpstr>Balance check</vt:lpstr>
      <vt:lpstr>Invalid error</vt:lpstr>
      <vt:lpstr>Login error message</vt:lpstr>
      <vt:lpstr>Withdraw(error)</vt:lpstr>
      <vt:lpstr>logout</vt:lpstr>
      <vt:lpstr>advantage</vt:lpstr>
      <vt:lpstr>conclusion</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CSS to Tables Stylish Tables</dc:title>
  <dc:creator>Arul priyadharshini</dc:creator>
  <cp:lastModifiedBy>ARUL</cp:lastModifiedBy>
  <cp:revision>58</cp:revision>
  <dcterms:created xsi:type="dcterms:W3CDTF">2006-08-16T00:00:00Z</dcterms:created>
  <dcterms:modified xsi:type="dcterms:W3CDTF">2023-03-04T09:10:54Z</dcterms:modified>
</cp:coreProperties>
</file>