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notesMasterIdLst>
    <p:notesMasterId r:id="rId30"/>
  </p:notesMasterIdLst>
  <p:sldIdLst>
    <p:sldId id="256" r:id="rId2"/>
    <p:sldId id="257" r:id="rId3"/>
    <p:sldId id="258" r:id="rId4"/>
    <p:sldId id="279" r:id="rId5"/>
    <p:sldId id="281" r:id="rId6"/>
    <p:sldId id="280" r:id="rId7"/>
    <p:sldId id="282" r:id="rId8"/>
    <p:sldId id="283" r:id="rId9"/>
    <p:sldId id="284" r:id="rId10"/>
    <p:sldId id="285" r:id="rId11"/>
    <p:sldId id="286" r:id="rId12"/>
    <p:sldId id="287" r:id="rId13"/>
    <p:sldId id="288" r:id="rId14"/>
    <p:sldId id="278" r:id="rId15"/>
    <p:sldId id="294" r:id="rId16"/>
    <p:sldId id="290" r:id="rId17"/>
    <p:sldId id="291" r:id="rId18"/>
    <p:sldId id="270" r:id="rId19"/>
    <p:sldId id="271" r:id="rId20"/>
    <p:sldId id="272" r:id="rId21"/>
    <p:sldId id="273" r:id="rId22"/>
    <p:sldId id="274" r:id="rId23"/>
    <p:sldId id="275" r:id="rId24"/>
    <p:sldId id="276" r:id="rId25"/>
    <p:sldId id="289" r:id="rId26"/>
    <p:sldId id="293" r:id="rId27"/>
    <p:sldId id="292" r:id="rId28"/>
    <p:sldId id="26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53" autoAdjust="0"/>
    <p:restoredTop sz="94624" autoAdjust="0"/>
  </p:normalViewPr>
  <p:slideViewPr>
    <p:cSldViewPr>
      <p:cViewPr>
        <p:scale>
          <a:sx n="80" d="100"/>
          <a:sy n="80" d="100"/>
        </p:scale>
        <p:origin x="-1074" y="150"/>
      </p:cViewPr>
      <p:guideLst>
        <p:guide orient="horz" pos="2160"/>
        <p:guide pos="2880"/>
      </p:guideLst>
    </p:cSldViewPr>
  </p:slideViewPr>
  <p:outlineViewPr>
    <p:cViewPr>
      <p:scale>
        <a:sx n="33" d="100"/>
        <a:sy n="33" d="100"/>
      </p:scale>
      <p:origin x="0" y="1074"/>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71AA8B-443D-49F7-84CC-7730B71B87CA}" type="datetimeFigureOut">
              <a:rPr lang="en-US" smtClean="0"/>
              <a:pPr/>
              <a:t>3/4/2023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33FA4E-1B2A-4197-AEA4-21E53280C522}"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33FA4E-1B2A-4197-AEA4-21E53280C522}"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3/4/2023</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3/4/2023</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2800" dirty="0" smtClean="0">
                <a:solidFill>
                  <a:srgbClr val="C00000"/>
                </a:solidFill>
                <a:latin typeface="Algerian" pitchFamily="82" charset="0"/>
              </a:rPr>
              <a:t>MINI PROJECT</a:t>
            </a:r>
            <a:r>
              <a:rPr lang="en-US" dirty="0" smtClean="0">
                <a:solidFill>
                  <a:srgbClr val="C00000"/>
                </a:solidFill>
                <a:latin typeface="Algerian" pitchFamily="82" charset="0"/>
              </a:rPr>
              <a:t/>
            </a:r>
            <a:br>
              <a:rPr lang="en-US" dirty="0" smtClean="0">
                <a:solidFill>
                  <a:srgbClr val="C00000"/>
                </a:solidFill>
                <a:latin typeface="Algerian" pitchFamily="82" charset="0"/>
              </a:rPr>
            </a:br>
            <a:r>
              <a:rPr lang="en-US" dirty="0" smtClean="0">
                <a:solidFill>
                  <a:srgbClr val="C00000"/>
                </a:solidFill>
                <a:latin typeface="Algerian" pitchFamily="82" charset="0"/>
                <a:cs typeface="Aharoni" pitchFamily="2" charset="-79"/>
              </a:rPr>
              <a:t>BANKING APPLICATION</a:t>
            </a:r>
            <a:endParaRPr lang="en-US" dirty="0">
              <a:solidFill>
                <a:srgbClr val="C00000"/>
              </a:solidFill>
              <a:latin typeface="Algerian" pitchFamily="82" charset="0"/>
              <a:cs typeface="Aharoni" pitchFamily="2" charset="-79"/>
            </a:endParaRPr>
          </a:p>
        </p:txBody>
      </p:sp>
      <p:sp>
        <p:nvSpPr>
          <p:cNvPr id="3" name="Subtitle 2"/>
          <p:cNvSpPr>
            <a:spLocks noGrp="1"/>
          </p:cNvSpPr>
          <p:nvPr>
            <p:ph type="subTitle" idx="1"/>
          </p:nvPr>
        </p:nvSpPr>
        <p:spPr>
          <a:xfrm>
            <a:off x="4267200" y="5105400"/>
            <a:ext cx="4120896" cy="1143000"/>
          </a:xfrm>
        </p:spPr>
        <p:txBody>
          <a:bodyPr>
            <a:noAutofit/>
          </a:bodyPr>
          <a:lstStyle/>
          <a:p>
            <a:pPr algn="l"/>
            <a:r>
              <a:rPr lang="en-US" sz="2000" dirty="0" smtClean="0">
                <a:solidFill>
                  <a:schemeClr val="bg1"/>
                </a:solidFill>
                <a:latin typeface="Algerian" pitchFamily="82" charset="0"/>
              </a:rPr>
              <a:t>NAME : C PRIYADHARSHINI</a:t>
            </a:r>
          </a:p>
          <a:p>
            <a:pPr algn="l"/>
            <a:r>
              <a:rPr lang="en-US" sz="2000" dirty="0" smtClean="0">
                <a:solidFill>
                  <a:schemeClr val="bg1"/>
                </a:solidFill>
                <a:latin typeface="Algerian" pitchFamily="82" charset="0"/>
              </a:rPr>
              <a:t>ENROLL. NO : EBEON1222705676</a:t>
            </a:r>
          </a:p>
          <a:p>
            <a:pPr algn="l"/>
            <a:r>
              <a:rPr lang="en-US" sz="2000" dirty="0" smtClean="0">
                <a:solidFill>
                  <a:schemeClr val="bg1"/>
                </a:solidFill>
                <a:latin typeface="Algerian" pitchFamily="82" charset="0"/>
              </a:rPr>
              <a:t>BATCH NO : 2022-8644</a:t>
            </a:r>
          </a:p>
        </p:txBody>
      </p:sp>
    </p:spTree>
  </p:cSld>
  <p:clrMapOvr>
    <a:masterClrMapping/>
  </p:clrMapOvr>
  <p:transition>
    <p:wheel spokes="8"/>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solidFill>
                  <a:srgbClr val="C00000"/>
                </a:solidFill>
                <a:latin typeface="Algerian" pitchFamily="82" charset="0"/>
              </a:rPr>
              <a:t>E-r diagram for withdraw</a:t>
            </a:r>
            <a:endParaRPr lang="en-US" sz="4400" dirty="0"/>
          </a:p>
        </p:txBody>
      </p:sp>
      <p:pic>
        <p:nvPicPr>
          <p:cNvPr id="19459" name="Picture 3"/>
          <p:cNvPicPr>
            <a:picLocks noGrp="1" noChangeAspect="1" noChangeArrowheads="1"/>
          </p:cNvPicPr>
          <p:nvPr>
            <p:ph idx="1"/>
          </p:nvPr>
        </p:nvPicPr>
        <p:blipFill>
          <a:blip r:embed="rId2"/>
          <a:srcRect/>
          <a:stretch>
            <a:fillRect/>
          </a:stretch>
        </p:blipFill>
        <p:spPr bwMode="auto">
          <a:xfrm>
            <a:off x="685800" y="2133600"/>
            <a:ext cx="7772400" cy="403860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Autofit/>
          </a:bodyPr>
          <a:lstStyle/>
          <a:p>
            <a:pPr algn="ctr"/>
            <a:r>
              <a:rPr lang="en-US" sz="4000" dirty="0" smtClean="0">
                <a:solidFill>
                  <a:srgbClr val="C00000"/>
                </a:solidFill>
                <a:latin typeface="Algerian" pitchFamily="82" charset="0"/>
              </a:rPr>
              <a:t>E-r diagram for delete account</a:t>
            </a:r>
            <a:endParaRPr lang="en-US" sz="4000" dirty="0"/>
          </a:p>
        </p:txBody>
      </p:sp>
      <p:pic>
        <p:nvPicPr>
          <p:cNvPr id="20482" name="Picture 2"/>
          <p:cNvPicPr>
            <a:picLocks noGrp="1" noChangeAspect="1" noChangeArrowheads="1"/>
          </p:cNvPicPr>
          <p:nvPr>
            <p:ph idx="1"/>
          </p:nvPr>
        </p:nvPicPr>
        <p:blipFill>
          <a:blip r:embed="rId2"/>
          <a:srcRect/>
          <a:stretch>
            <a:fillRect/>
          </a:stretch>
        </p:blipFill>
        <p:spPr bwMode="auto">
          <a:xfrm>
            <a:off x="990600" y="2362200"/>
            <a:ext cx="6934199" cy="3886199"/>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smtClean="0">
                <a:solidFill>
                  <a:srgbClr val="C00000"/>
                </a:solidFill>
                <a:latin typeface="Algerian" pitchFamily="82" charset="0"/>
              </a:rPr>
              <a:t>Database setup</a:t>
            </a:r>
            <a:endParaRPr lang="en-US" dirty="0"/>
          </a:p>
        </p:txBody>
      </p:sp>
      <p:sp>
        <p:nvSpPr>
          <p:cNvPr id="3" name="Content Placeholder 2"/>
          <p:cNvSpPr>
            <a:spLocks noGrp="1"/>
          </p:cNvSpPr>
          <p:nvPr>
            <p:ph idx="1"/>
          </p:nvPr>
        </p:nvSpPr>
        <p:spPr/>
        <p:txBody>
          <a:bodyPr/>
          <a:lstStyle/>
          <a:p>
            <a:pPr>
              <a:buClr>
                <a:srgbClr val="111111"/>
              </a:buClr>
              <a:buFont typeface="Wingdings" pitchFamily="2" charset="2"/>
              <a:buChar char="Ø"/>
            </a:pPr>
            <a:r>
              <a:rPr lang="en-US" b="1" dirty="0" smtClean="0"/>
              <a:t>Step 1:</a:t>
            </a:r>
            <a:r>
              <a:rPr lang="en-US" dirty="0" smtClean="0"/>
              <a:t> Create Database </a:t>
            </a:r>
            <a:r>
              <a:rPr lang="en-US" dirty="0" smtClean="0"/>
              <a:t>indian_bank</a:t>
            </a:r>
            <a:endParaRPr lang="en-US" dirty="0" smtClean="0"/>
          </a:p>
          <a:p>
            <a:pPr>
              <a:buClr>
                <a:srgbClr val="111111"/>
              </a:buClr>
              <a:buFont typeface="Wingdings" pitchFamily="2" charset="2"/>
              <a:buChar char="Ø"/>
            </a:pPr>
            <a:r>
              <a:rPr lang="en-US" b="1" dirty="0" smtClean="0"/>
              <a:t>Step 2:</a:t>
            </a:r>
            <a:r>
              <a:rPr lang="en-US" dirty="0" smtClean="0"/>
              <a:t> Create Table name user</a:t>
            </a:r>
          </a:p>
          <a:p>
            <a:pPr>
              <a:buClr>
                <a:srgbClr val="111111"/>
              </a:buClr>
              <a:buFont typeface="Wingdings" pitchFamily="2" charset="2"/>
              <a:buChar char="Ø"/>
            </a:pPr>
            <a:r>
              <a:rPr lang="en-US" dirty="0" smtClean="0"/>
              <a:t>CREATE TABLE `user`( `</a:t>
            </a:r>
            <a:r>
              <a:rPr lang="en-US" dirty="0" smtClean="0"/>
              <a:t>ac_no</a:t>
            </a:r>
            <a:r>
              <a:rPr lang="en-US" dirty="0" smtClean="0"/>
              <a:t>` </a:t>
            </a:r>
            <a:r>
              <a:rPr lang="en-US" dirty="0" smtClean="0"/>
              <a:t>int</a:t>
            </a:r>
            <a:r>
              <a:rPr lang="en-US" dirty="0" smtClean="0"/>
              <a:t> DEFAULT </a:t>
            </a:r>
            <a:r>
              <a:rPr lang="en-US" dirty="0" smtClean="0"/>
              <a:t>NULL </a:t>
            </a:r>
            <a:r>
              <a:rPr lang="en-US" dirty="0" smtClean="0"/>
              <a:t>UNIQUE KEY</a:t>
            </a:r>
            <a:r>
              <a:rPr lang="en-US" dirty="0" smtClean="0"/>
              <a:t> , </a:t>
            </a:r>
            <a:r>
              <a:rPr lang="en-US" dirty="0" smtClean="0"/>
              <a:t>`</a:t>
            </a:r>
            <a:r>
              <a:rPr lang="en-US" dirty="0" smtClean="0"/>
              <a:t>user_name</a:t>
            </a:r>
            <a:r>
              <a:rPr lang="en-US" dirty="0" smtClean="0"/>
              <a:t>` </a:t>
            </a:r>
            <a:r>
              <a:rPr lang="en-US" dirty="0" smtClean="0"/>
              <a:t>varchar</a:t>
            </a:r>
            <a:r>
              <a:rPr lang="en-US" dirty="0" smtClean="0"/>
              <a:t>(45) UNIQUE KEY DEFAULT </a:t>
            </a:r>
            <a:r>
              <a:rPr lang="en-US" dirty="0" smtClean="0"/>
              <a:t>NULL,`balance</a:t>
            </a:r>
            <a:r>
              <a:rPr lang="en-US" dirty="0" smtClean="0"/>
              <a:t>` </a:t>
            </a:r>
            <a:r>
              <a:rPr lang="en-US" dirty="0" smtClean="0"/>
              <a:t>int</a:t>
            </a:r>
            <a:r>
              <a:rPr lang="en-US" dirty="0" smtClean="0"/>
              <a:t> DEFAULT </a:t>
            </a:r>
            <a:r>
              <a:rPr lang="en-US" dirty="0" smtClean="0"/>
              <a:t>NULL,`pass_code</a:t>
            </a:r>
            <a:r>
              <a:rPr lang="en-US" dirty="0" smtClean="0"/>
              <a:t>` </a:t>
            </a:r>
            <a:r>
              <a:rPr lang="en-US" dirty="0" smtClean="0"/>
              <a:t>int</a:t>
            </a:r>
            <a:r>
              <a:rPr lang="en-US" dirty="0" smtClean="0"/>
              <a:t> DEFAULT NULL); </a:t>
            </a:r>
            <a:br>
              <a:rPr lang="en-US" dirty="0" smtClean="0"/>
            </a:br>
            <a:endParaRPr lang="en-US" dirty="0"/>
          </a:p>
        </p:txBody>
      </p:sp>
    </p:spTree>
  </p:cSld>
  <p:clrMapOvr>
    <a:masterClrMapping/>
  </p:clrMapOvr>
  <p:transition>
    <p:wheel spokes="8"/>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solidFill>
                  <a:srgbClr val="C00000"/>
                </a:solidFill>
                <a:latin typeface="Algerian" pitchFamily="82" charset="0"/>
              </a:rPr>
              <a:t>ECLIPS PROJECT SETUP</a:t>
            </a:r>
            <a:endParaRPr lang="en-US" dirty="0"/>
          </a:p>
        </p:txBody>
      </p:sp>
      <p:sp>
        <p:nvSpPr>
          <p:cNvPr id="3" name="Content Placeholder 2"/>
          <p:cNvSpPr>
            <a:spLocks noGrp="1"/>
          </p:cNvSpPr>
          <p:nvPr>
            <p:ph idx="1"/>
          </p:nvPr>
        </p:nvSpPr>
        <p:spPr/>
        <p:txBody>
          <a:bodyPr/>
          <a:lstStyle/>
          <a:p>
            <a:pPr fontAlgn="base"/>
            <a:r>
              <a:rPr lang="en-US" dirty="0" smtClean="0"/>
              <a:t>Create New Project</a:t>
            </a:r>
          </a:p>
          <a:p>
            <a:pPr fontAlgn="base"/>
            <a:r>
              <a:rPr lang="en-US" dirty="0" smtClean="0"/>
              <a:t>Create A package name banking</a:t>
            </a:r>
          </a:p>
          <a:p>
            <a:pPr>
              <a:buClrTx/>
              <a:buNone/>
            </a:pPr>
            <a:endParaRPr lang="en-US" dirty="0"/>
          </a:p>
        </p:txBody>
      </p:sp>
    </p:spTree>
  </p:cSld>
  <p:clrMapOvr>
    <a:masterClrMapping/>
  </p:clrMapOvr>
  <p:transition>
    <p:wheel spokes="8"/>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pPr algn="ctr"/>
            <a:r>
              <a:rPr lang="en-US" sz="4800" dirty="0" smtClean="0">
                <a:solidFill>
                  <a:srgbClr val="C00000"/>
                </a:solidFill>
                <a:latin typeface="Algerian" pitchFamily="82" charset="0"/>
              </a:rPr>
              <a:t>Mysql</a:t>
            </a:r>
            <a:r>
              <a:rPr lang="en-US" sz="4800" dirty="0" smtClean="0">
                <a:solidFill>
                  <a:srgbClr val="C00000"/>
                </a:solidFill>
                <a:latin typeface="Algerian" pitchFamily="82" charset="0"/>
              </a:rPr>
              <a:t> table Creation</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762000" y="1905000"/>
            <a:ext cx="7543799" cy="396240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smtClean="0">
                <a:solidFill>
                  <a:srgbClr val="C00000"/>
                </a:solidFill>
                <a:latin typeface="Algerian" pitchFamily="82" charset="0"/>
              </a:rPr>
              <a:t>Mysql</a:t>
            </a:r>
            <a:r>
              <a:rPr lang="en-US" sz="5400" dirty="0" smtClean="0">
                <a:solidFill>
                  <a:srgbClr val="C00000"/>
                </a:solidFill>
                <a:latin typeface="Algerian" pitchFamily="82" charset="0"/>
              </a:rPr>
              <a:t> output</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914400" y="2362201"/>
            <a:ext cx="7315200" cy="403860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dirty="0" smtClean="0">
                <a:solidFill>
                  <a:srgbClr val="C00000"/>
                </a:solidFill>
                <a:latin typeface="Algerian" pitchFamily="82" charset="0"/>
              </a:rPr>
              <a:t>Create and login Output</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668373" y="1935163"/>
            <a:ext cx="7807254" cy="4389437"/>
          </a:xfrm>
          <a:prstGeom prst="rect">
            <a:avLst/>
          </a:prstGeom>
          <a:noFill/>
          <a:ln w="9525">
            <a:noFill/>
            <a:miter lim="800000"/>
            <a:headEnd/>
            <a:tailEnd/>
          </a:ln>
          <a:effectLst/>
        </p:spPr>
      </p:pic>
      <p:sp>
        <p:nvSpPr>
          <p:cNvPr id="5" name="Rounded Rectangular Callout 4"/>
          <p:cNvSpPr/>
          <p:nvPr/>
        </p:nvSpPr>
        <p:spPr>
          <a:xfrm>
            <a:off x="4953000" y="3124200"/>
            <a:ext cx="2286000" cy="381000"/>
          </a:xfrm>
          <a:prstGeom prst="wedgeRoundRectCallout">
            <a:avLst>
              <a:gd name="adj1" fmla="val -153017"/>
              <a:gd name="adj2" fmla="val -80174"/>
              <a:gd name="adj3" fmla="val 16667"/>
            </a:avLst>
          </a:prstGeom>
          <a:solidFill>
            <a:schemeClr val="accent3">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Entering name , password</a:t>
            </a:r>
            <a:endParaRPr lang="en-US" sz="1200" dirty="0">
              <a:solidFill>
                <a:schemeClr val="tx1"/>
              </a:solidFill>
            </a:endParaRPr>
          </a:p>
        </p:txBody>
      </p:sp>
      <p:sp>
        <p:nvSpPr>
          <p:cNvPr id="6" name="Rounded Rectangular Callout 5"/>
          <p:cNvSpPr/>
          <p:nvPr/>
        </p:nvSpPr>
        <p:spPr>
          <a:xfrm>
            <a:off x="4800600" y="3962400"/>
            <a:ext cx="2286000" cy="381000"/>
          </a:xfrm>
          <a:prstGeom prst="wedgeRoundRectCallout">
            <a:avLst>
              <a:gd name="adj1" fmla="val -140518"/>
              <a:gd name="adj2" fmla="val -180174"/>
              <a:gd name="adj3" fmla="val 16667"/>
            </a:avLst>
          </a:prstGeom>
          <a:solidFill>
            <a:schemeClr val="accent3">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Account created message</a:t>
            </a:r>
            <a:endParaRPr lang="en-US" sz="1200" dirty="0">
              <a:solidFill>
                <a:schemeClr val="tx1"/>
              </a:solidFill>
            </a:endParaRPr>
          </a:p>
        </p:txBody>
      </p:sp>
      <p:sp>
        <p:nvSpPr>
          <p:cNvPr id="7" name="Rounded Rectangular Callout 6"/>
          <p:cNvSpPr/>
          <p:nvPr/>
        </p:nvSpPr>
        <p:spPr>
          <a:xfrm>
            <a:off x="4876800" y="4724400"/>
            <a:ext cx="2286000" cy="381000"/>
          </a:xfrm>
          <a:prstGeom prst="wedgeRoundRectCallout">
            <a:avLst>
              <a:gd name="adj1" fmla="val -194267"/>
              <a:gd name="adj2" fmla="val -165174"/>
              <a:gd name="adj3" fmla="val 16667"/>
            </a:avLst>
          </a:prstGeom>
          <a:solidFill>
            <a:schemeClr val="accent3">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To  be entered choice option and login account</a:t>
            </a:r>
            <a:endParaRPr lang="en-US" sz="1200" dirty="0">
              <a:solidFill>
                <a:schemeClr val="tx1"/>
              </a:solidFill>
            </a:endParaRPr>
          </a:p>
        </p:txBody>
      </p:sp>
    </p:spTree>
  </p:cSld>
  <p:clrMapOvr>
    <a:masterClrMapping/>
  </p:clrMapOvr>
  <p:transition>
    <p:wheel spokes="8"/>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solidFill>
                  <a:srgbClr val="C00000"/>
                </a:solidFill>
                <a:latin typeface="Algerian" pitchFamily="82" charset="0"/>
              </a:rPr>
              <a:t>Delete account</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668373" y="1935163"/>
            <a:ext cx="7807254" cy="4389437"/>
          </a:xfrm>
          <a:prstGeom prst="rect">
            <a:avLst/>
          </a:prstGeom>
          <a:noFill/>
          <a:ln w="9525">
            <a:noFill/>
            <a:miter lim="800000"/>
            <a:headEnd/>
            <a:tailEnd/>
          </a:ln>
          <a:effectLst/>
        </p:spPr>
      </p:pic>
      <p:sp>
        <p:nvSpPr>
          <p:cNvPr id="6" name="Rounded Rectangular Callout 5"/>
          <p:cNvSpPr/>
          <p:nvPr/>
        </p:nvSpPr>
        <p:spPr>
          <a:xfrm>
            <a:off x="4572000" y="3124200"/>
            <a:ext cx="2286000" cy="533400"/>
          </a:xfrm>
          <a:prstGeom prst="wedgeRoundRectCallout">
            <a:avLst>
              <a:gd name="adj1" fmla="val -167086"/>
              <a:gd name="adj2" fmla="val 163716"/>
              <a:gd name="adj3" fmla="val 16667"/>
            </a:avLst>
          </a:prstGeom>
          <a:solidFill>
            <a:schemeClr val="accent3">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To  be entered  choice  for  delete and</a:t>
            </a:r>
            <a:r>
              <a:rPr lang="en-US" sz="1200" dirty="0">
                <a:solidFill>
                  <a:schemeClr val="tx1"/>
                </a:solidFill>
              </a:rPr>
              <a:t> </a:t>
            </a:r>
            <a:r>
              <a:rPr lang="en-US" sz="1200" dirty="0" smtClean="0">
                <a:solidFill>
                  <a:schemeClr val="tx1"/>
                </a:solidFill>
              </a:rPr>
              <a:t>username and password</a:t>
            </a:r>
          </a:p>
        </p:txBody>
      </p:sp>
      <p:sp>
        <p:nvSpPr>
          <p:cNvPr id="7" name="Rounded Rectangular Callout 6"/>
          <p:cNvSpPr/>
          <p:nvPr/>
        </p:nvSpPr>
        <p:spPr>
          <a:xfrm>
            <a:off x="4953000" y="5029200"/>
            <a:ext cx="2286000" cy="381000"/>
          </a:xfrm>
          <a:prstGeom prst="wedgeRoundRectCallout">
            <a:avLst>
              <a:gd name="adj1" fmla="val -139506"/>
              <a:gd name="adj2" fmla="val -67728"/>
              <a:gd name="adj3" fmla="val 16667"/>
            </a:avLst>
          </a:prstGeom>
          <a:solidFill>
            <a:schemeClr val="accent3">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Deleted message</a:t>
            </a:r>
            <a:endParaRPr lang="en-US" sz="1200" dirty="0">
              <a:solidFill>
                <a:schemeClr val="tx1"/>
              </a:solidFill>
            </a:endParaRPr>
          </a:p>
        </p:txBody>
      </p:sp>
    </p:spTree>
  </p:cSld>
  <p:clrMapOvr>
    <a:masterClrMapping/>
  </p:clrMapOvr>
  <p:transition>
    <p:wheel spokes="8"/>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solidFill>
                  <a:srgbClr val="C00000"/>
                </a:solidFill>
                <a:latin typeface="Algerian" pitchFamily="82" charset="0"/>
              </a:rPr>
              <a:t>DEPOSIT</a:t>
            </a:r>
            <a:endParaRPr lang="en-US" dirty="0"/>
          </a:p>
        </p:txBody>
      </p:sp>
      <p:pic>
        <p:nvPicPr>
          <p:cNvPr id="10245" name="Picture 5"/>
          <p:cNvPicPr>
            <a:picLocks noGrp="1" noChangeAspect="1" noChangeArrowheads="1"/>
          </p:cNvPicPr>
          <p:nvPr>
            <p:ph idx="1"/>
          </p:nvPr>
        </p:nvPicPr>
        <p:blipFill>
          <a:blip r:embed="rId2"/>
          <a:srcRect/>
          <a:stretch>
            <a:fillRect/>
          </a:stretch>
        </p:blipFill>
        <p:spPr bwMode="auto">
          <a:xfrm>
            <a:off x="668373" y="1935163"/>
            <a:ext cx="7807254" cy="4389437"/>
          </a:xfrm>
          <a:prstGeom prst="rect">
            <a:avLst/>
          </a:prstGeom>
          <a:noFill/>
          <a:ln w="9525">
            <a:noFill/>
            <a:miter lim="800000"/>
            <a:headEnd/>
            <a:tailEnd/>
          </a:ln>
          <a:effectLst/>
        </p:spPr>
      </p:pic>
      <p:sp>
        <p:nvSpPr>
          <p:cNvPr id="8" name="Rounded Rectangular Callout 7"/>
          <p:cNvSpPr/>
          <p:nvPr/>
        </p:nvSpPr>
        <p:spPr>
          <a:xfrm>
            <a:off x="4953000" y="5029200"/>
            <a:ext cx="2286000" cy="381000"/>
          </a:xfrm>
          <a:prstGeom prst="wedgeRoundRectCallout">
            <a:avLst>
              <a:gd name="adj1" fmla="val -167423"/>
              <a:gd name="adj2" fmla="val -135228"/>
              <a:gd name="adj3" fmla="val 16667"/>
            </a:avLst>
          </a:prstGeom>
          <a:solidFill>
            <a:schemeClr val="accent3">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Debited message</a:t>
            </a:r>
            <a:endParaRPr lang="en-US" sz="1200" dirty="0">
              <a:solidFill>
                <a:schemeClr val="tx1"/>
              </a:solidFill>
            </a:endParaRPr>
          </a:p>
        </p:txBody>
      </p:sp>
      <p:sp>
        <p:nvSpPr>
          <p:cNvPr id="9" name="Rounded Rectangular Callout 8"/>
          <p:cNvSpPr/>
          <p:nvPr/>
        </p:nvSpPr>
        <p:spPr>
          <a:xfrm>
            <a:off x="4572000" y="3124200"/>
            <a:ext cx="2286000" cy="533400"/>
          </a:xfrm>
          <a:prstGeom prst="wedgeRoundRectCallout">
            <a:avLst>
              <a:gd name="adj1" fmla="val -171253"/>
              <a:gd name="adj2" fmla="val 122645"/>
              <a:gd name="adj3" fmla="val 16667"/>
            </a:avLst>
          </a:prstGeom>
          <a:solidFill>
            <a:schemeClr val="accent3">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To  be entered  choice  for  deposit and</a:t>
            </a:r>
          </a:p>
          <a:p>
            <a:pPr algn="ctr"/>
            <a:r>
              <a:rPr lang="en-US" sz="1200" dirty="0" smtClean="0">
                <a:solidFill>
                  <a:schemeClr val="tx1"/>
                </a:solidFill>
              </a:rPr>
              <a:t>Entering amount</a:t>
            </a:r>
            <a:endParaRPr lang="en-US" sz="1200" dirty="0">
              <a:solidFill>
                <a:schemeClr val="tx1"/>
              </a:solidFill>
            </a:endParaRPr>
          </a:p>
        </p:txBody>
      </p:sp>
    </p:spTree>
  </p:cSld>
  <p:clrMapOvr>
    <a:masterClrMapping/>
  </p:clrMapOvr>
  <p:transition>
    <p:wheel spokes="8"/>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solidFill>
                  <a:srgbClr val="C00000"/>
                </a:solidFill>
                <a:latin typeface="Algerian" pitchFamily="82" charset="0"/>
              </a:rPr>
              <a:t>withdraw</a:t>
            </a:r>
            <a:endParaRPr lang="en-US" dirty="0"/>
          </a:p>
        </p:txBody>
      </p:sp>
      <p:pic>
        <p:nvPicPr>
          <p:cNvPr id="11266" name="Picture 2"/>
          <p:cNvPicPr>
            <a:picLocks noGrp="1" noChangeAspect="1" noChangeArrowheads="1"/>
          </p:cNvPicPr>
          <p:nvPr>
            <p:ph idx="1"/>
          </p:nvPr>
        </p:nvPicPr>
        <p:blipFill>
          <a:blip r:embed="rId2"/>
          <a:srcRect/>
          <a:stretch>
            <a:fillRect/>
          </a:stretch>
        </p:blipFill>
        <p:spPr bwMode="auto">
          <a:xfrm>
            <a:off x="668373" y="1935163"/>
            <a:ext cx="7807254" cy="4389437"/>
          </a:xfrm>
          <a:prstGeom prst="rect">
            <a:avLst/>
          </a:prstGeom>
          <a:noFill/>
          <a:ln w="9525">
            <a:noFill/>
            <a:miter lim="800000"/>
            <a:headEnd/>
            <a:tailEnd/>
          </a:ln>
          <a:effectLst/>
        </p:spPr>
      </p:pic>
      <p:sp>
        <p:nvSpPr>
          <p:cNvPr id="5" name="Rounded Rectangular Callout 4"/>
          <p:cNvSpPr/>
          <p:nvPr/>
        </p:nvSpPr>
        <p:spPr>
          <a:xfrm>
            <a:off x="4572000" y="3124200"/>
            <a:ext cx="2286000" cy="533400"/>
          </a:xfrm>
          <a:prstGeom prst="wedgeRoundRectCallout">
            <a:avLst>
              <a:gd name="adj1" fmla="val -171253"/>
              <a:gd name="adj2" fmla="val 122645"/>
              <a:gd name="adj3" fmla="val 16667"/>
            </a:avLst>
          </a:prstGeom>
          <a:solidFill>
            <a:schemeClr val="accent3">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To  be entered  choice  for  withdraw and</a:t>
            </a:r>
          </a:p>
          <a:p>
            <a:pPr algn="ctr"/>
            <a:r>
              <a:rPr lang="en-US" sz="1200" dirty="0" smtClean="0">
                <a:solidFill>
                  <a:schemeClr val="tx1"/>
                </a:solidFill>
              </a:rPr>
              <a:t>Entering amount</a:t>
            </a:r>
            <a:endParaRPr lang="en-US" sz="1200" dirty="0">
              <a:solidFill>
                <a:schemeClr val="tx1"/>
              </a:solidFill>
            </a:endParaRPr>
          </a:p>
        </p:txBody>
      </p:sp>
      <p:sp>
        <p:nvSpPr>
          <p:cNvPr id="6" name="Rounded Rectangular Callout 5"/>
          <p:cNvSpPr/>
          <p:nvPr/>
        </p:nvSpPr>
        <p:spPr>
          <a:xfrm>
            <a:off x="4953000" y="5029200"/>
            <a:ext cx="2286000" cy="381000"/>
          </a:xfrm>
          <a:prstGeom prst="wedgeRoundRectCallout">
            <a:avLst>
              <a:gd name="adj1" fmla="val -167423"/>
              <a:gd name="adj2" fmla="val -135228"/>
              <a:gd name="adj3" fmla="val 16667"/>
            </a:avLst>
          </a:prstGeom>
          <a:solidFill>
            <a:schemeClr val="accent3">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Withdrawn message</a:t>
            </a:r>
            <a:endParaRPr lang="en-US" sz="1200" dirty="0">
              <a:solidFill>
                <a:schemeClr val="tx1"/>
              </a:solidFill>
            </a:endParaRPr>
          </a:p>
        </p:txBody>
      </p:sp>
    </p:spTree>
  </p:cSld>
  <p:clrMapOvr>
    <a:masterClrMapping/>
  </p:clrMapOvr>
  <p:transition>
    <p:wheel spokes="8"/>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solidFill>
                  <a:srgbClr val="C00000"/>
                </a:solidFill>
                <a:latin typeface="Algerian" pitchFamily="82" charset="0"/>
              </a:rPr>
              <a:t>outline</a:t>
            </a:r>
            <a:endParaRPr lang="en-US" sz="4800" dirty="0">
              <a:solidFill>
                <a:srgbClr val="C00000"/>
              </a:solidFill>
              <a:latin typeface="Algerian" pitchFamily="82" charset="0"/>
            </a:endParaRPr>
          </a:p>
        </p:txBody>
      </p:sp>
      <p:sp>
        <p:nvSpPr>
          <p:cNvPr id="3" name="Content Placeholder 2"/>
          <p:cNvSpPr>
            <a:spLocks noGrp="1"/>
          </p:cNvSpPr>
          <p:nvPr>
            <p:ph idx="1"/>
          </p:nvPr>
        </p:nvSpPr>
        <p:spPr/>
        <p:txBody>
          <a:bodyPr>
            <a:normAutofit/>
          </a:bodyPr>
          <a:lstStyle/>
          <a:p>
            <a:pPr>
              <a:buClrTx/>
              <a:buFont typeface="Wingdings" pitchFamily="2" charset="2"/>
              <a:buChar char="v"/>
            </a:pPr>
            <a:r>
              <a:rPr lang="en-US" dirty="0" smtClean="0"/>
              <a:t>  Aim of the project</a:t>
            </a:r>
          </a:p>
          <a:p>
            <a:pPr>
              <a:buClrTx/>
              <a:buFont typeface="Wingdings" pitchFamily="2" charset="2"/>
              <a:buChar char="v"/>
            </a:pPr>
            <a:r>
              <a:rPr lang="en-US" dirty="0" smtClean="0"/>
              <a:t>  Background details</a:t>
            </a:r>
          </a:p>
          <a:p>
            <a:pPr lvl="2">
              <a:buClrTx/>
              <a:buFont typeface="Wingdings" pitchFamily="2" charset="2"/>
              <a:buChar char="v"/>
            </a:pPr>
            <a:r>
              <a:rPr lang="en-US" dirty="0" smtClean="0"/>
              <a:t>Purpose</a:t>
            </a:r>
          </a:p>
          <a:p>
            <a:pPr lvl="2">
              <a:buClrTx/>
              <a:buFont typeface="Wingdings" pitchFamily="2" charset="2"/>
              <a:buChar char="v"/>
            </a:pPr>
            <a:r>
              <a:rPr lang="en-US" dirty="0" smtClean="0"/>
              <a:t>Requirements	</a:t>
            </a:r>
          </a:p>
          <a:p>
            <a:pPr>
              <a:buClrTx/>
              <a:buFont typeface="Wingdings" pitchFamily="2" charset="2"/>
              <a:buChar char="v"/>
            </a:pPr>
            <a:r>
              <a:rPr lang="en-US" dirty="0" smtClean="0"/>
              <a:t>  Application Description</a:t>
            </a:r>
          </a:p>
          <a:p>
            <a:pPr>
              <a:buClrTx/>
              <a:buFont typeface="Wingdings" pitchFamily="2" charset="2"/>
              <a:buChar char="v"/>
            </a:pPr>
            <a:r>
              <a:rPr lang="en-US" dirty="0" smtClean="0"/>
              <a:t>  Modules Description 	</a:t>
            </a:r>
          </a:p>
          <a:p>
            <a:pPr>
              <a:buClrTx/>
              <a:buFont typeface="Wingdings" pitchFamily="2" charset="2"/>
              <a:buChar char="v"/>
            </a:pPr>
            <a:r>
              <a:rPr lang="en-US" dirty="0" smtClean="0"/>
              <a:t>  Compilation</a:t>
            </a:r>
          </a:p>
          <a:p>
            <a:pPr>
              <a:buClrTx/>
              <a:buFont typeface="Wingdings" pitchFamily="2" charset="2"/>
              <a:buChar char="v"/>
            </a:pPr>
            <a:r>
              <a:rPr lang="en-US" dirty="0" smtClean="0"/>
              <a:t>  Welcome screen</a:t>
            </a:r>
          </a:p>
          <a:p>
            <a:pPr>
              <a:buClrTx/>
              <a:buFont typeface="Wingdings" pitchFamily="2" charset="2"/>
              <a:buChar char="v"/>
            </a:pPr>
            <a:r>
              <a:rPr lang="en-US" dirty="0" smtClean="0"/>
              <a:t>  Main menu </a:t>
            </a:r>
          </a:p>
        </p:txBody>
      </p:sp>
    </p:spTree>
  </p:cSld>
  <p:clrMapOvr>
    <a:masterClrMapping/>
  </p:clrMapOvr>
  <p:transition>
    <p:wheel spokes="8"/>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solidFill>
                  <a:srgbClr val="C00000"/>
                </a:solidFill>
                <a:latin typeface="Algerian" pitchFamily="82" charset="0"/>
              </a:rPr>
              <a:t>Transfer money </a:t>
            </a:r>
            <a:endParaRPr lang="en-US" dirty="0"/>
          </a:p>
        </p:txBody>
      </p:sp>
      <p:pic>
        <p:nvPicPr>
          <p:cNvPr id="12290" name="Picture 2"/>
          <p:cNvPicPr>
            <a:picLocks noGrp="1" noChangeAspect="1" noChangeArrowheads="1"/>
          </p:cNvPicPr>
          <p:nvPr>
            <p:ph idx="1"/>
          </p:nvPr>
        </p:nvPicPr>
        <p:blipFill>
          <a:blip r:embed="rId2"/>
          <a:srcRect/>
          <a:stretch>
            <a:fillRect/>
          </a:stretch>
        </p:blipFill>
        <p:spPr bwMode="auto">
          <a:xfrm>
            <a:off x="668373" y="1935163"/>
            <a:ext cx="7807254" cy="4389437"/>
          </a:xfrm>
          <a:prstGeom prst="rect">
            <a:avLst/>
          </a:prstGeom>
          <a:noFill/>
          <a:ln w="9525">
            <a:noFill/>
            <a:miter lim="800000"/>
            <a:headEnd/>
            <a:tailEnd/>
          </a:ln>
          <a:effectLst/>
        </p:spPr>
      </p:pic>
      <p:sp>
        <p:nvSpPr>
          <p:cNvPr id="4" name="Rounded Rectangular Callout 3"/>
          <p:cNvSpPr/>
          <p:nvPr/>
        </p:nvSpPr>
        <p:spPr>
          <a:xfrm>
            <a:off x="4572000" y="3048000"/>
            <a:ext cx="2286000" cy="762000"/>
          </a:xfrm>
          <a:prstGeom prst="wedgeRoundRectCallout">
            <a:avLst>
              <a:gd name="adj1" fmla="val -139586"/>
              <a:gd name="adj2" fmla="val 89312"/>
              <a:gd name="adj3" fmla="val 16667"/>
            </a:avLst>
          </a:prstGeom>
          <a:solidFill>
            <a:schemeClr val="accent3">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To  be entered  choice  for  transfer money and entering receiver account number and </a:t>
            </a:r>
          </a:p>
          <a:p>
            <a:pPr algn="ctr"/>
            <a:r>
              <a:rPr lang="en-US" sz="1200" dirty="0" smtClean="0">
                <a:solidFill>
                  <a:schemeClr val="tx1"/>
                </a:solidFill>
              </a:rPr>
              <a:t>Entering amount</a:t>
            </a:r>
            <a:endParaRPr lang="en-US" sz="1200" dirty="0">
              <a:solidFill>
                <a:schemeClr val="tx1"/>
              </a:solidFill>
            </a:endParaRPr>
          </a:p>
        </p:txBody>
      </p:sp>
      <p:sp>
        <p:nvSpPr>
          <p:cNvPr id="5" name="Rounded Rectangular Callout 4"/>
          <p:cNvSpPr/>
          <p:nvPr/>
        </p:nvSpPr>
        <p:spPr>
          <a:xfrm>
            <a:off x="4953000" y="5029200"/>
            <a:ext cx="2286000" cy="381000"/>
          </a:xfrm>
          <a:prstGeom prst="wedgeRoundRectCallout">
            <a:avLst>
              <a:gd name="adj1" fmla="val -167423"/>
              <a:gd name="adj2" fmla="val -135228"/>
              <a:gd name="adj3" fmla="val 16667"/>
            </a:avLst>
          </a:prstGeom>
          <a:solidFill>
            <a:schemeClr val="accent3">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send message</a:t>
            </a:r>
            <a:endParaRPr lang="en-US" sz="1200" dirty="0">
              <a:solidFill>
                <a:schemeClr val="tx1"/>
              </a:solidFill>
            </a:endParaRPr>
          </a:p>
        </p:txBody>
      </p:sp>
    </p:spTree>
  </p:cSld>
  <p:clrMapOvr>
    <a:masterClrMapping/>
  </p:clrMapOvr>
  <p:transition>
    <p:wheel spokes="8"/>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solidFill>
                  <a:srgbClr val="C00000"/>
                </a:solidFill>
                <a:latin typeface="Algerian" pitchFamily="82" charset="0"/>
              </a:rPr>
              <a:t>Balance check</a:t>
            </a:r>
            <a:endParaRPr lang="en-US" dirty="0"/>
          </a:p>
        </p:txBody>
      </p:sp>
      <p:pic>
        <p:nvPicPr>
          <p:cNvPr id="13314" name="Picture 2"/>
          <p:cNvPicPr>
            <a:picLocks noGrp="1" noChangeAspect="1" noChangeArrowheads="1"/>
          </p:cNvPicPr>
          <p:nvPr>
            <p:ph idx="1"/>
          </p:nvPr>
        </p:nvPicPr>
        <p:blipFill>
          <a:blip r:embed="rId2"/>
          <a:srcRect/>
          <a:stretch>
            <a:fillRect/>
          </a:stretch>
        </p:blipFill>
        <p:spPr bwMode="auto">
          <a:xfrm>
            <a:off x="668373" y="1935163"/>
            <a:ext cx="7807254" cy="4389437"/>
          </a:xfrm>
          <a:prstGeom prst="rect">
            <a:avLst/>
          </a:prstGeom>
          <a:noFill/>
          <a:ln w="9525">
            <a:noFill/>
            <a:miter lim="800000"/>
            <a:headEnd/>
            <a:tailEnd/>
          </a:ln>
          <a:effectLst/>
        </p:spPr>
      </p:pic>
      <p:sp>
        <p:nvSpPr>
          <p:cNvPr id="5" name="Rounded Rectangular Callout 4"/>
          <p:cNvSpPr/>
          <p:nvPr/>
        </p:nvSpPr>
        <p:spPr>
          <a:xfrm>
            <a:off x="4953000" y="3657600"/>
            <a:ext cx="2286000" cy="381000"/>
          </a:xfrm>
          <a:prstGeom prst="wedgeRoundRectCallout">
            <a:avLst>
              <a:gd name="adj1" fmla="val -146173"/>
              <a:gd name="adj2" fmla="val -47728"/>
              <a:gd name="adj3" fmla="val 16667"/>
            </a:avLst>
          </a:prstGeom>
          <a:solidFill>
            <a:schemeClr val="accent3">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Display details</a:t>
            </a:r>
            <a:endParaRPr lang="en-US" sz="1200" dirty="0">
              <a:solidFill>
                <a:schemeClr val="tx1"/>
              </a:solidFill>
            </a:endParaRPr>
          </a:p>
        </p:txBody>
      </p:sp>
    </p:spTree>
  </p:cSld>
  <p:clrMapOvr>
    <a:masterClrMapping/>
  </p:clrMapOvr>
  <p:transition>
    <p:wheel spokes="8"/>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smtClean="0">
                <a:solidFill>
                  <a:srgbClr val="C00000"/>
                </a:solidFill>
                <a:latin typeface="Algerian" pitchFamily="82" charset="0"/>
              </a:rPr>
              <a:t>Invalid error</a:t>
            </a:r>
            <a:endParaRPr lang="en-US" dirty="0"/>
          </a:p>
        </p:txBody>
      </p:sp>
      <p:pic>
        <p:nvPicPr>
          <p:cNvPr id="14339" name="Picture 3"/>
          <p:cNvPicPr>
            <a:picLocks noGrp="1" noChangeAspect="1" noChangeArrowheads="1"/>
          </p:cNvPicPr>
          <p:nvPr>
            <p:ph idx="1"/>
          </p:nvPr>
        </p:nvPicPr>
        <p:blipFill>
          <a:blip r:embed="rId2"/>
          <a:srcRect/>
          <a:stretch>
            <a:fillRect/>
          </a:stretch>
        </p:blipFill>
        <p:spPr bwMode="auto">
          <a:xfrm>
            <a:off x="668373" y="1935163"/>
            <a:ext cx="7807254" cy="4389437"/>
          </a:xfrm>
          <a:prstGeom prst="rect">
            <a:avLst/>
          </a:prstGeom>
          <a:noFill/>
          <a:ln w="9525">
            <a:noFill/>
            <a:miter lim="800000"/>
            <a:headEnd/>
            <a:tailEnd/>
          </a:ln>
          <a:effectLst/>
        </p:spPr>
      </p:pic>
      <p:sp>
        <p:nvSpPr>
          <p:cNvPr id="4" name="Rounded Rectangular Callout 3"/>
          <p:cNvSpPr/>
          <p:nvPr/>
        </p:nvSpPr>
        <p:spPr>
          <a:xfrm>
            <a:off x="4876800" y="2819400"/>
            <a:ext cx="2286000" cy="533400"/>
          </a:xfrm>
          <a:prstGeom prst="wedgeRoundRectCallout">
            <a:avLst>
              <a:gd name="adj1" fmla="val -193337"/>
              <a:gd name="adj2" fmla="val 108359"/>
              <a:gd name="adj3" fmla="val 16667"/>
            </a:avLst>
          </a:prstGeom>
          <a:solidFill>
            <a:schemeClr val="accent3">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To  be entered  choice  wrongly</a:t>
            </a:r>
          </a:p>
        </p:txBody>
      </p:sp>
      <p:sp>
        <p:nvSpPr>
          <p:cNvPr id="7" name="Rounded Rectangular Callout 6"/>
          <p:cNvSpPr/>
          <p:nvPr/>
        </p:nvSpPr>
        <p:spPr>
          <a:xfrm>
            <a:off x="5029200" y="4572000"/>
            <a:ext cx="2286000" cy="533400"/>
          </a:xfrm>
          <a:prstGeom prst="wedgeRoundRectCallout">
            <a:avLst>
              <a:gd name="adj1" fmla="val -162504"/>
              <a:gd name="adj2" fmla="val -2355"/>
              <a:gd name="adj3" fmla="val 16667"/>
            </a:avLst>
          </a:prstGeom>
          <a:solidFill>
            <a:schemeClr val="accent3">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To  be entered  username and password wrongly</a:t>
            </a:r>
          </a:p>
        </p:txBody>
      </p:sp>
      <p:sp>
        <p:nvSpPr>
          <p:cNvPr id="8" name="Rounded Rectangular Callout 7"/>
          <p:cNvSpPr/>
          <p:nvPr/>
        </p:nvSpPr>
        <p:spPr>
          <a:xfrm>
            <a:off x="5105400" y="5334000"/>
            <a:ext cx="2286000" cy="381000"/>
          </a:xfrm>
          <a:prstGeom prst="wedgeRoundRectCallout">
            <a:avLst>
              <a:gd name="adj1" fmla="val -173256"/>
              <a:gd name="adj2" fmla="val -132728"/>
              <a:gd name="adj3" fmla="val 16667"/>
            </a:avLst>
          </a:prstGeom>
          <a:solidFill>
            <a:schemeClr val="accent3">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Error  message</a:t>
            </a:r>
            <a:endParaRPr lang="en-US" sz="1200" dirty="0">
              <a:solidFill>
                <a:schemeClr val="tx1"/>
              </a:solidFill>
            </a:endParaRPr>
          </a:p>
        </p:txBody>
      </p:sp>
    </p:spTree>
  </p:cSld>
  <p:clrMapOvr>
    <a:masterClrMapping/>
  </p:clrMapOvr>
  <p:transition>
    <p:wheel spokes="8"/>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solidFill>
                  <a:srgbClr val="C00000"/>
                </a:solidFill>
                <a:latin typeface="Algerian" pitchFamily="82" charset="0"/>
              </a:rPr>
              <a:t>Login error message</a:t>
            </a:r>
            <a:endParaRPr lang="en-US" dirty="0"/>
          </a:p>
        </p:txBody>
      </p:sp>
      <p:pic>
        <p:nvPicPr>
          <p:cNvPr id="15363" name="Picture 3"/>
          <p:cNvPicPr>
            <a:picLocks noGrp="1" noChangeAspect="1" noChangeArrowheads="1"/>
          </p:cNvPicPr>
          <p:nvPr>
            <p:ph idx="1"/>
          </p:nvPr>
        </p:nvPicPr>
        <p:blipFill>
          <a:blip r:embed="rId2"/>
          <a:srcRect/>
          <a:stretch>
            <a:fillRect/>
          </a:stretch>
        </p:blipFill>
        <p:spPr bwMode="auto">
          <a:xfrm>
            <a:off x="668373" y="1935163"/>
            <a:ext cx="7807254" cy="4389437"/>
          </a:xfrm>
          <a:prstGeom prst="rect">
            <a:avLst/>
          </a:prstGeom>
          <a:noFill/>
          <a:ln w="9525">
            <a:noFill/>
            <a:miter lim="800000"/>
            <a:headEnd/>
            <a:tailEnd/>
          </a:ln>
          <a:effectLst/>
        </p:spPr>
      </p:pic>
      <p:sp>
        <p:nvSpPr>
          <p:cNvPr id="4" name="Rounded Rectangular Callout 3"/>
          <p:cNvSpPr/>
          <p:nvPr/>
        </p:nvSpPr>
        <p:spPr>
          <a:xfrm>
            <a:off x="4572000" y="3124200"/>
            <a:ext cx="2286000" cy="533400"/>
          </a:xfrm>
          <a:prstGeom prst="wedgeRoundRectCallout">
            <a:avLst>
              <a:gd name="adj1" fmla="val -149170"/>
              <a:gd name="adj2" fmla="val 10145"/>
              <a:gd name="adj3" fmla="val 16667"/>
            </a:avLst>
          </a:prstGeom>
          <a:solidFill>
            <a:schemeClr val="accent3">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To  be entered  username and password wrongly</a:t>
            </a:r>
          </a:p>
        </p:txBody>
      </p:sp>
      <p:sp>
        <p:nvSpPr>
          <p:cNvPr id="5" name="Rounded Rectangular Callout 4"/>
          <p:cNvSpPr/>
          <p:nvPr/>
        </p:nvSpPr>
        <p:spPr>
          <a:xfrm>
            <a:off x="4953000" y="5029200"/>
            <a:ext cx="2286000" cy="381000"/>
          </a:xfrm>
          <a:prstGeom prst="wedgeRoundRectCallout">
            <a:avLst>
              <a:gd name="adj1" fmla="val -171173"/>
              <a:gd name="adj2" fmla="val -82728"/>
              <a:gd name="adj3" fmla="val 16667"/>
            </a:avLst>
          </a:prstGeom>
          <a:solidFill>
            <a:schemeClr val="accent3">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Error  message</a:t>
            </a:r>
            <a:endParaRPr lang="en-US" sz="1200" dirty="0">
              <a:solidFill>
                <a:schemeClr val="tx1"/>
              </a:solidFill>
            </a:endParaRPr>
          </a:p>
        </p:txBody>
      </p:sp>
    </p:spTree>
  </p:cSld>
  <p:clrMapOvr>
    <a:masterClrMapping/>
  </p:clrMapOvr>
  <p:transition>
    <p:wheel spokes="8"/>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solidFill>
                  <a:srgbClr val="C00000"/>
                </a:solidFill>
                <a:latin typeface="Algerian" pitchFamily="82" charset="0"/>
              </a:rPr>
              <a:t>Withdraw(error)</a:t>
            </a:r>
            <a:endParaRPr lang="en-US" dirty="0"/>
          </a:p>
        </p:txBody>
      </p:sp>
      <p:pic>
        <p:nvPicPr>
          <p:cNvPr id="16386" name="Picture 2"/>
          <p:cNvPicPr>
            <a:picLocks noGrp="1" noChangeAspect="1" noChangeArrowheads="1"/>
          </p:cNvPicPr>
          <p:nvPr>
            <p:ph idx="1"/>
          </p:nvPr>
        </p:nvPicPr>
        <p:blipFill>
          <a:blip r:embed="rId2"/>
          <a:srcRect/>
          <a:stretch>
            <a:fillRect/>
          </a:stretch>
        </p:blipFill>
        <p:spPr bwMode="auto">
          <a:xfrm>
            <a:off x="668373" y="1935163"/>
            <a:ext cx="7807254" cy="4389437"/>
          </a:xfrm>
          <a:prstGeom prst="rect">
            <a:avLst/>
          </a:prstGeom>
          <a:noFill/>
          <a:ln w="9525">
            <a:noFill/>
            <a:miter lim="800000"/>
            <a:headEnd/>
            <a:tailEnd/>
          </a:ln>
          <a:effectLst/>
        </p:spPr>
      </p:pic>
      <p:sp>
        <p:nvSpPr>
          <p:cNvPr id="5" name="Rounded Rectangular Callout 4"/>
          <p:cNvSpPr/>
          <p:nvPr/>
        </p:nvSpPr>
        <p:spPr>
          <a:xfrm>
            <a:off x="4953000" y="5029200"/>
            <a:ext cx="2286000" cy="381000"/>
          </a:xfrm>
          <a:prstGeom prst="wedgeRoundRectCallout">
            <a:avLst>
              <a:gd name="adj1" fmla="val -167423"/>
              <a:gd name="adj2" fmla="val -135228"/>
              <a:gd name="adj3" fmla="val 16667"/>
            </a:avLst>
          </a:prstGeom>
          <a:solidFill>
            <a:schemeClr val="accent3">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insufficient message</a:t>
            </a:r>
            <a:endParaRPr lang="en-US" sz="1200" dirty="0">
              <a:solidFill>
                <a:schemeClr val="tx1"/>
              </a:solidFill>
            </a:endParaRPr>
          </a:p>
        </p:txBody>
      </p:sp>
    </p:spTree>
  </p:cSld>
  <p:clrMapOvr>
    <a:masterClrMapping/>
  </p:clrMapOvr>
  <p:transition>
    <p:wheel spokes="8"/>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smtClean="0">
                <a:solidFill>
                  <a:srgbClr val="C00000"/>
                </a:solidFill>
                <a:latin typeface="Algerian" pitchFamily="82" charset="0"/>
              </a:rPr>
              <a:t>logout</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668373" y="1935163"/>
            <a:ext cx="7807254" cy="4389437"/>
          </a:xfrm>
          <a:prstGeom prst="rect">
            <a:avLst/>
          </a:prstGeom>
          <a:noFill/>
          <a:ln w="9525">
            <a:noFill/>
            <a:miter lim="800000"/>
            <a:headEnd/>
            <a:tailEnd/>
          </a:ln>
          <a:effectLst/>
        </p:spPr>
      </p:pic>
      <p:sp>
        <p:nvSpPr>
          <p:cNvPr id="6" name="Rounded Rectangular Callout 5"/>
          <p:cNvSpPr/>
          <p:nvPr/>
        </p:nvSpPr>
        <p:spPr>
          <a:xfrm>
            <a:off x="4953000" y="5029200"/>
            <a:ext cx="2286000" cy="381000"/>
          </a:xfrm>
          <a:prstGeom prst="wedgeRoundRectCallout">
            <a:avLst>
              <a:gd name="adj1" fmla="val -166173"/>
              <a:gd name="adj2" fmla="val -100228"/>
              <a:gd name="adj3" fmla="val 16667"/>
            </a:avLst>
          </a:prstGeom>
          <a:solidFill>
            <a:schemeClr val="accent3">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logout message</a:t>
            </a:r>
            <a:endParaRPr lang="en-US" sz="1200" dirty="0">
              <a:solidFill>
                <a:schemeClr val="tx1"/>
              </a:solidFill>
            </a:endParaRPr>
          </a:p>
        </p:txBody>
      </p:sp>
    </p:spTree>
  </p:cSld>
  <p:clrMapOvr>
    <a:masterClrMapping/>
  </p:clrMapOvr>
  <p:transition>
    <p:wheel spokes="8"/>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solidFill>
                  <a:srgbClr val="C00000"/>
                </a:solidFill>
                <a:latin typeface="Algerian" pitchFamily="82" charset="0"/>
              </a:rPr>
              <a:t>advantage</a:t>
            </a:r>
            <a:endParaRPr lang="en-US" dirty="0"/>
          </a:p>
        </p:txBody>
      </p:sp>
      <p:sp>
        <p:nvSpPr>
          <p:cNvPr id="3" name="Content Placeholder 2"/>
          <p:cNvSpPr>
            <a:spLocks noGrp="1"/>
          </p:cNvSpPr>
          <p:nvPr>
            <p:ph idx="1"/>
          </p:nvPr>
        </p:nvSpPr>
        <p:spPr/>
        <p:txBody>
          <a:bodyPr/>
          <a:lstStyle/>
          <a:p>
            <a:pPr>
              <a:buClrTx/>
              <a:buFont typeface="Wingdings" pitchFamily="2" charset="2"/>
              <a:buChar char="Ø"/>
            </a:pPr>
            <a:r>
              <a:rPr lang="en-US" dirty="0" smtClean="0"/>
              <a:t>Easy to operate.</a:t>
            </a:r>
          </a:p>
          <a:p>
            <a:pPr>
              <a:buClrTx/>
              <a:buFont typeface="Wingdings" pitchFamily="2" charset="2"/>
              <a:buChar char="Ø"/>
            </a:pPr>
            <a:r>
              <a:rPr lang="en-US" dirty="0" smtClean="0"/>
              <a:t>Using simply some classes, objects, functions, etc.</a:t>
            </a:r>
            <a:endParaRPr lang="en-US" dirty="0"/>
          </a:p>
        </p:txBody>
      </p:sp>
    </p:spTree>
  </p:cSld>
  <p:clrMapOvr>
    <a:masterClrMapping/>
  </p:clrMapOvr>
  <p:transition>
    <p:wheel spokes="8"/>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solidFill>
                  <a:srgbClr val="C00000"/>
                </a:solidFill>
                <a:latin typeface="Algerian" pitchFamily="82" charset="0"/>
              </a:rPr>
              <a:t>conclusion</a:t>
            </a:r>
            <a:endParaRPr lang="en-US" dirty="0"/>
          </a:p>
        </p:txBody>
      </p:sp>
      <p:sp>
        <p:nvSpPr>
          <p:cNvPr id="3" name="Content Placeholder 2"/>
          <p:cNvSpPr>
            <a:spLocks noGrp="1"/>
          </p:cNvSpPr>
          <p:nvPr>
            <p:ph idx="1"/>
          </p:nvPr>
        </p:nvSpPr>
        <p:spPr/>
        <p:txBody>
          <a:bodyPr/>
          <a:lstStyle/>
          <a:p>
            <a:pPr>
              <a:buClrTx/>
              <a:buFont typeface="Wingdings" pitchFamily="2" charset="2"/>
              <a:buChar char="Ø"/>
            </a:pPr>
            <a:r>
              <a:rPr lang="en-US" dirty="0" smtClean="0"/>
              <a:t>This project is developed to nature the needs of a user in a banking sector by embedding all the tasks of transactions taking place in a bank.</a:t>
            </a:r>
            <a:endParaRPr lang="en-US" dirty="0"/>
          </a:p>
        </p:txBody>
      </p:sp>
    </p:spTree>
  </p:cSld>
  <p:clrMapOvr>
    <a:masterClrMapping/>
  </p:clrMapOvr>
  <p:transition>
    <p:wheel spokes="8"/>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type="pic" idx="1"/>
          </p:nvPr>
        </p:nvPicPr>
        <p:blipFill>
          <a:blip r:embed="rId2"/>
          <a:srcRect t="3996" b="3996"/>
          <a:stretch>
            <a:fillRect/>
          </a:stretch>
        </p:blipFill>
        <p:spPr bwMode="auto">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pPr algn="ctr"/>
            <a:r>
              <a:rPr lang="en-US" dirty="0" smtClean="0">
                <a:solidFill>
                  <a:srgbClr val="C00000"/>
                </a:solidFill>
                <a:latin typeface="Algerian" pitchFamily="82" charset="0"/>
              </a:rPr>
              <a:t>AIM OF THE PROJECT</a:t>
            </a:r>
            <a:endParaRPr lang="en-US" dirty="0">
              <a:solidFill>
                <a:srgbClr val="C00000"/>
              </a:solidFill>
              <a:latin typeface="Algerian" pitchFamily="82" charset="0"/>
            </a:endParaRPr>
          </a:p>
        </p:txBody>
      </p:sp>
      <p:sp>
        <p:nvSpPr>
          <p:cNvPr id="3" name="Content Placeholder 2"/>
          <p:cNvSpPr>
            <a:spLocks noGrp="1"/>
          </p:cNvSpPr>
          <p:nvPr>
            <p:ph idx="1"/>
          </p:nvPr>
        </p:nvSpPr>
        <p:spPr>
          <a:xfrm>
            <a:off x="457200" y="1676400"/>
            <a:ext cx="8229600" cy="4648200"/>
          </a:xfrm>
        </p:spPr>
        <p:txBody>
          <a:bodyPr>
            <a:normAutofit fontScale="92500"/>
          </a:bodyPr>
          <a:lstStyle/>
          <a:p>
            <a:pPr>
              <a:buClrTx/>
              <a:buFont typeface="Wingdings" pitchFamily="2" charset="2"/>
              <a:buChar char="Ø"/>
            </a:pPr>
            <a:r>
              <a:rPr lang="en-US" dirty="0" smtClean="0"/>
              <a:t>The main aim of designing and developing this Internet banking System java based  project is to provide secure and efficient net banking facilities to the banking customers over the internet. </a:t>
            </a:r>
          </a:p>
          <a:p>
            <a:pPr>
              <a:buClrTx/>
              <a:buFont typeface="Wingdings" pitchFamily="2" charset="2"/>
              <a:buChar char="Ø"/>
            </a:pPr>
            <a:r>
              <a:rPr lang="en-US" dirty="0" smtClean="0"/>
              <a:t>Apache Server Pages, MYSQL database used to develop this bank application where all banking customers can login through the secured web page by their  account login id and password. </a:t>
            </a:r>
          </a:p>
          <a:p>
            <a:pPr>
              <a:buClrTx/>
              <a:buFont typeface="Wingdings" pitchFamily="2" charset="2"/>
              <a:buChar char="Ø"/>
            </a:pPr>
            <a:r>
              <a:rPr lang="en-US" dirty="0" smtClean="0"/>
              <a:t>Users will have all options and features in that application like get money from western union, money transfer to others, and send cash or money to inter banking as well as other banking customers by simply adding them as payees.</a:t>
            </a:r>
            <a:endParaRPr lang="en-US" dirty="0"/>
          </a:p>
        </p:txBody>
      </p:sp>
    </p:spTree>
  </p:cSld>
  <p:clrMapOvr>
    <a:masterClrMapping/>
  </p:clrMapOvr>
  <p:transition>
    <p:wheel spokes="8"/>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smtClean="0">
                <a:solidFill>
                  <a:srgbClr val="C00000"/>
                </a:solidFill>
                <a:latin typeface="Algerian" pitchFamily="82" charset="0"/>
              </a:rPr>
              <a:t>PURPOSE</a:t>
            </a:r>
            <a:endParaRPr lang="en-US" dirty="0">
              <a:solidFill>
                <a:srgbClr val="FF0000"/>
              </a:solidFill>
              <a:latin typeface="+mn-lt"/>
            </a:endParaRPr>
          </a:p>
        </p:txBody>
      </p:sp>
      <p:sp>
        <p:nvSpPr>
          <p:cNvPr id="3" name="Content Placeholder 2"/>
          <p:cNvSpPr>
            <a:spLocks noGrp="1"/>
          </p:cNvSpPr>
          <p:nvPr>
            <p:ph idx="1"/>
          </p:nvPr>
        </p:nvSpPr>
        <p:spPr/>
        <p:txBody>
          <a:bodyPr/>
          <a:lstStyle/>
          <a:p>
            <a:pPr marL="514350" indent="-514350">
              <a:buClrTx/>
              <a:buFont typeface="Wingdings" pitchFamily="2" charset="2"/>
              <a:buChar char="Ø"/>
            </a:pPr>
            <a:r>
              <a:rPr lang="en-US" dirty="0" smtClean="0"/>
              <a:t>To develop a software for solving financial applications of a customer in banking environment.</a:t>
            </a:r>
            <a:endParaRPr lang="en-US" dirty="0"/>
          </a:p>
        </p:txBody>
      </p:sp>
    </p:spTree>
  </p:cSld>
  <p:clrMapOvr>
    <a:masterClrMapping/>
  </p:clrMapOvr>
  <p:transition>
    <p:wheel spokes="8"/>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solidFill>
                  <a:srgbClr val="C00000"/>
                </a:solidFill>
                <a:latin typeface="Algerian" pitchFamily="82" charset="0"/>
              </a:rPr>
              <a:t>system requirements</a:t>
            </a:r>
            <a:endParaRPr lang="en-US" dirty="0"/>
          </a:p>
        </p:txBody>
      </p:sp>
      <p:sp>
        <p:nvSpPr>
          <p:cNvPr id="3" name="Content Placeholder 2"/>
          <p:cNvSpPr>
            <a:spLocks noGrp="1"/>
          </p:cNvSpPr>
          <p:nvPr>
            <p:ph idx="1"/>
          </p:nvPr>
        </p:nvSpPr>
        <p:spPr/>
        <p:txBody>
          <a:bodyPr/>
          <a:lstStyle/>
          <a:p>
            <a:pPr>
              <a:buClrTx/>
              <a:buFont typeface="Wingdings" pitchFamily="2" charset="2"/>
              <a:buChar char="Ø"/>
            </a:pPr>
            <a:r>
              <a:rPr lang="en-US" dirty="0" smtClean="0"/>
              <a:t> Hardware Requirements</a:t>
            </a:r>
          </a:p>
          <a:p>
            <a:pPr>
              <a:buClrTx/>
              <a:buFont typeface="Wingdings" pitchFamily="2" charset="2"/>
              <a:buChar char="Ø"/>
            </a:pPr>
            <a:r>
              <a:rPr lang="en-US" dirty="0" smtClean="0"/>
              <a:t> Software Requirements</a:t>
            </a:r>
            <a:endParaRPr lang="en-US" dirty="0"/>
          </a:p>
        </p:txBody>
      </p:sp>
    </p:spTree>
  </p:cSld>
  <p:clrMapOvr>
    <a:masterClrMapping/>
  </p:clrMapOvr>
  <p:transition>
    <p:wheel spokes="8"/>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solidFill>
                  <a:srgbClr val="C00000"/>
                </a:solidFill>
                <a:latin typeface="Algerian" pitchFamily="82" charset="0"/>
              </a:rPr>
              <a:t>Application description</a:t>
            </a:r>
            <a:endParaRPr lang="en-US" dirty="0"/>
          </a:p>
        </p:txBody>
      </p:sp>
      <p:sp>
        <p:nvSpPr>
          <p:cNvPr id="3" name="Content Placeholder 2"/>
          <p:cNvSpPr>
            <a:spLocks noGrp="1"/>
          </p:cNvSpPr>
          <p:nvPr>
            <p:ph idx="1"/>
          </p:nvPr>
        </p:nvSpPr>
        <p:spPr/>
        <p:txBody>
          <a:bodyPr/>
          <a:lstStyle/>
          <a:p>
            <a:pPr>
              <a:buClrTx/>
              <a:buFont typeface="Wingdings" pitchFamily="2" charset="2"/>
              <a:buChar char="Ø"/>
            </a:pPr>
            <a:r>
              <a:rPr lang="en-US" dirty="0" smtClean="0"/>
              <a:t>The Bank management system is an application for maintaining a person's account in a bank.</a:t>
            </a:r>
          </a:p>
          <a:p>
            <a:pPr>
              <a:buClrTx/>
              <a:buFont typeface="Wingdings" pitchFamily="2" charset="2"/>
              <a:buChar char="Ø"/>
            </a:pPr>
            <a:r>
              <a:rPr lang="en-US" dirty="0" smtClean="0"/>
              <a:t>The system provides the access to the customer to create an account, login, etc.</a:t>
            </a:r>
          </a:p>
          <a:p>
            <a:pPr>
              <a:buClrTx/>
              <a:buFont typeface="Wingdings" pitchFamily="2" charset="2"/>
              <a:buChar char="Ø"/>
            </a:pPr>
            <a:r>
              <a:rPr lang="en-US" dirty="0" smtClean="0"/>
              <a:t>Deposit/withdraw the cash from an account, also to view report of the account.</a:t>
            </a:r>
            <a:endParaRPr lang="en-US" dirty="0"/>
          </a:p>
        </p:txBody>
      </p:sp>
    </p:spTree>
  </p:cSld>
  <p:clrMapOvr>
    <a:masterClrMapping/>
  </p:clrMapOvr>
  <p:transition>
    <p:wheel spokes="8"/>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smtClean="0">
                <a:solidFill>
                  <a:srgbClr val="C00000"/>
                </a:solidFill>
                <a:latin typeface="Algerian" pitchFamily="82" charset="0"/>
              </a:rPr>
              <a:t>Module description</a:t>
            </a:r>
            <a:endParaRPr lang="en-US" dirty="0"/>
          </a:p>
        </p:txBody>
      </p:sp>
      <p:sp>
        <p:nvSpPr>
          <p:cNvPr id="3" name="Content Placeholder 2"/>
          <p:cNvSpPr>
            <a:spLocks noGrp="1"/>
          </p:cNvSpPr>
          <p:nvPr>
            <p:ph idx="1"/>
          </p:nvPr>
        </p:nvSpPr>
        <p:spPr/>
        <p:txBody>
          <a:bodyPr>
            <a:normAutofit lnSpcReduction="10000"/>
          </a:bodyPr>
          <a:lstStyle/>
          <a:p>
            <a:pPr>
              <a:buClrTx/>
              <a:buFont typeface="Wingdings" pitchFamily="2" charset="2"/>
              <a:buChar char="Ø"/>
            </a:pPr>
            <a:r>
              <a:rPr lang="en-US" dirty="0" smtClean="0"/>
              <a:t>Mani Menu</a:t>
            </a:r>
          </a:p>
          <a:p>
            <a:pPr lvl="1">
              <a:buClrTx/>
              <a:buFont typeface="Wingdings" pitchFamily="2" charset="2"/>
              <a:buChar char="§"/>
            </a:pPr>
            <a:r>
              <a:rPr lang="en-US" dirty="0" smtClean="0"/>
              <a:t>1.Create an account</a:t>
            </a:r>
          </a:p>
          <a:p>
            <a:pPr lvl="1">
              <a:buClrTx/>
              <a:buFont typeface="Wingdings" pitchFamily="2" charset="2"/>
              <a:buChar char="§"/>
            </a:pPr>
            <a:r>
              <a:rPr lang="en-US" dirty="0" smtClean="0"/>
              <a:t>2.Login account</a:t>
            </a:r>
          </a:p>
          <a:p>
            <a:pPr lvl="1">
              <a:buClrTx/>
              <a:buFont typeface="Wingdings" pitchFamily="2" charset="2"/>
              <a:buChar char="§"/>
            </a:pPr>
            <a:r>
              <a:rPr lang="en-US" dirty="0" smtClean="0"/>
              <a:t>3.Delete account</a:t>
            </a:r>
          </a:p>
          <a:p>
            <a:pPr>
              <a:buClrTx/>
              <a:buFont typeface="Wingdings" pitchFamily="2" charset="2"/>
              <a:buChar char="Ø"/>
            </a:pPr>
            <a:r>
              <a:rPr lang="en-US" dirty="0" smtClean="0"/>
              <a:t>Client Menu</a:t>
            </a:r>
          </a:p>
          <a:p>
            <a:pPr lvl="1">
              <a:buClrTx/>
              <a:buFont typeface="Wingdings" pitchFamily="2" charset="2"/>
              <a:buChar char="§"/>
            </a:pPr>
            <a:r>
              <a:rPr lang="en-US" dirty="0" smtClean="0"/>
              <a:t>1.Deposit</a:t>
            </a:r>
          </a:p>
          <a:p>
            <a:pPr lvl="1">
              <a:buClrTx/>
              <a:buFont typeface="Wingdings" pitchFamily="2" charset="2"/>
              <a:buChar char="§"/>
            </a:pPr>
            <a:r>
              <a:rPr lang="en-US" dirty="0" smtClean="0"/>
              <a:t>2.Withdraw</a:t>
            </a:r>
          </a:p>
          <a:p>
            <a:pPr lvl="1">
              <a:buClrTx/>
              <a:buFont typeface="Wingdings" pitchFamily="2" charset="2"/>
              <a:buChar char="§"/>
            </a:pPr>
            <a:r>
              <a:rPr lang="en-US" dirty="0" smtClean="0"/>
              <a:t>3.Transfer Money</a:t>
            </a:r>
          </a:p>
          <a:p>
            <a:pPr lvl="1">
              <a:buClrTx/>
              <a:buFont typeface="Wingdings" pitchFamily="2" charset="2"/>
              <a:buChar char="§"/>
            </a:pPr>
            <a:r>
              <a:rPr lang="en-US" dirty="0" smtClean="0"/>
              <a:t>4.Balance Check</a:t>
            </a:r>
          </a:p>
          <a:p>
            <a:pPr lvl="1">
              <a:buClrTx/>
              <a:buFont typeface="Wingdings" pitchFamily="2" charset="2"/>
              <a:buChar char="§"/>
            </a:pPr>
            <a:r>
              <a:rPr lang="en-US" dirty="0" smtClean="0"/>
              <a:t>5.Exit</a:t>
            </a:r>
            <a:endParaRPr lang="en-US" dirty="0"/>
          </a:p>
        </p:txBody>
      </p:sp>
    </p:spTree>
  </p:cSld>
  <p:clrMapOvr>
    <a:masterClrMapping/>
  </p:clrMapOvr>
  <p:transition>
    <p:wheel spokes="8"/>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solidFill>
                  <a:srgbClr val="C00000"/>
                </a:solidFill>
                <a:latin typeface="Algerian" pitchFamily="82" charset="0"/>
              </a:rPr>
              <a:t>compilation</a:t>
            </a:r>
            <a:endParaRPr lang="en-US" dirty="0"/>
          </a:p>
        </p:txBody>
      </p:sp>
      <p:sp>
        <p:nvSpPr>
          <p:cNvPr id="3" name="Content Placeholder 2"/>
          <p:cNvSpPr>
            <a:spLocks noGrp="1"/>
          </p:cNvSpPr>
          <p:nvPr>
            <p:ph idx="1"/>
          </p:nvPr>
        </p:nvSpPr>
        <p:spPr/>
        <p:txBody>
          <a:bodyPr/>
          <a:lstStyle/>
          <a:p>
            <a:pPr>
              <a:buClrTx/>
              <a:buFont typeface="Wingdings" pitchFamily="2" charset="2"/>
              <a:buChar char="Ø"/>
            </a:pPr>
            <a:r>
              <a:rPr lang="en-US" dirty="0" smtClean="0"/>
              <a:t> Create Byte code</a:t>
            </a:r>
          </a:p>
          <a:p>
            <a:pPr>
              <a:buClrTx/>
              <a:buFont typeface="Wingdings" pitchFamily="2" charset="2"/>
              <a:buChar char="Ø"/>
            </a:pPr>
            <a:r>
              <a:rPr lang="en-US" dirty="0" smtClean="0"/>
              <a:t> Run the Byte code</a:t>
            </a:r>
            <a:endParaRPr lang="en-US" dirty="0"/>
          </a:p>
        </p:txBody>
      </p:sp>
    </p:spTree>
  </p:cSld>
  <p:clrMapOvr>
    <a:masterClrMapping/>
  </p:clrMapOvr>
  <p:transition>
    <p:wheel spokes="8"/>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dirty="0" smtClean="0">
                <a:solidFill>
                  <a:srgbClr val="C00000"/>
                </a:solidFill>
                <a:latin typeface="Algerian" pitchFamily="82" charset="0"/>
              </a:rPr>
              <a:t>E-r diagram for create account</a:t>
            </a:r>
            <a:endParaRPr lang="en-US" sz="4000" dirty="0"/>
          </a:p>
        </p:txBody>
      </p:sp>
      <p:pic>
        <p:nvPicPr>
          <p:cNvPr id="18434" name="Picture 2"/>
          <p:cNvPicPr>
            <a:picLocks noGrp="1" noChangeAspect="1" noChangeArrowheads="1"/>
          </p:cNvPicPr>
          <p:nvPr>
            <p:ph idx="1"/>
          </p:nvPr>
        </p:nvPicPr>
        <p:blipFill>
          <a:blip r:embed="rId2"/>
          <a:srcRect/>
          <a:stretch>
            <a:fillRect/>
          </a:stretch>
        </p:blipFill>
        <p:spPr bwMode="auto">
          <a:xfrm>
            <a:off x="1143000" y="2057400"/>
            <a:ext cx="6553200" cy="419100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676</TotalTime>
  <Words>435</Words>
  <Application>Microsoft Office PowerPoint</Application>
  <PresentationFormat>On-screen Show (4:3)</PresentationFormat>
  <Paragraphs>91</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Flow</vt:lpstr>
      <vt:lpstr>MINI PROJECT BANKING APPLICATION</vt:lpstr>
      <vt:lpstr>outline</vt:lpstr>
      <vt:lpstr>AIM OF THE PROJECT</vt:lpstr>
      <vt:lpstr>PURPOSE</vt:lpstr>
      <vt:lpstr>system requirements</vt:lpstr>
      <vt:lpstr>Application description</vt:lpstr>
      <vt:lpstr>Module description</vt:lpstr>
      <vt:lpstr>compilation</vt:lpstr>
      <vt:lpstr>E-r diagram for create account</vt:lpstr>
      <vt:lpstr>E-r diagram for withdraw</vt:lpstr>
      <vt:lpstr>E-r diagram for delete account</vt:lpstr>
      <vt:lpstr>Database setup</vt:lpstr>
      <vt:lpstr>ECLIPS PROJECT SETUP</vt:lpstr>
      <vt:lpstr>Mysql table Creation</vt:lpstr>
      <vt:lpstr>Mysql output</vt:lpstr>
      <vt:lpstr>Create and login Output</vt:lpstr>
      <vt:lpstr>Delete account</vt:lpstr>
      <vt:lpstr>DEPOSIT</vt:lpstr>
      <vt:lpstr>withdraw</vt:lpstr>
      <vt:lpstr>Transfer money </vt:lpstr>
      <vt:lpstr>Balance check</vt:lpstr>
      <vt:lpstr>Invalid error</vt:lpstr>
      <vt:lpstr>Login error message</vt:lpstr>
      <vt:lpstr>Withdraw(error)</vt:lpstr>
      <vt:lpstr>logout</vt:lpstr>
      <vt:lpstr>advantage</vt:lpstr>
      <vt:lpstr>conclusion</vt:lpstr>
      <vt:lpstr>Slide 28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Applying CSS to Tables Stylish Tables</dc:title>
  <dc:creator>Arul priyadharshini</dc:creator>
  <cp:lastModifiedBy>ARUL</cp:lastModifiedBy>
  <cp:revision>60</cp:revision>
  <dcterms:created xsi:type="dcterms:W3CDTF">2006-08-16T00:00:00Z</dcterms:created>
  <dcterms:modified xsi:type="dcterms:W3CDTF">2023-03-04T12:53:55Z</dcterms:modified>
</cp:coreProperties>
</file>