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7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30470-1E17-76CF-6AA2-DF7DAE469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AB7A25-44DB-79AC-5C22-E24D491DC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BE0C8-15F4-646C-232D-904B545A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1C925-389B-F0F2-5532-48DDFCC4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E99DB-425D-20AE-E1D6-7E3977BA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AA544-C9DD-D70F-4EBE-39C389BB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81B339-C7E4-E4DC-3A23-281FD30A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B4CA6-058C-AF5F-5AA9-8776721B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17389-D422-E1B6-3D3D-07960439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1F8FA-3354-99B8-6861-9CAF54B8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4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BE36DF-18D3-0745-B5DF-3DBE75FC5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4829E2-5D91-9DAD-F8C9-F90E83AB4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093EE-753D-C35E-56D7-52A598C8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441BC-F1B4-63F7-53F6-A9DA71F9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0E1DB-EF44-5791-EF25-6D7C3705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5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66F3A-1CE6-769C-2507-96A9D37D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12306-A7C9-EA1A-7A52-132AB6DDE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E6606-12EB-E1DA-4054-DFC8D1A9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D3DC7-3491-3DDF-9C90-BF967A21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6812C-423B-A040-1508-27094FA5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50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87F88-0FBD-B35D-974B-02DE5B05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8B9FFA-7AA8-656D-2968-381C9601A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4DC07-0D65-96F1-76EF-5F80A6FD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88002-32CB-5446-0487-EA3C8196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AEFE7-CFEF-2E9C-E4EA-BFAEE0A1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3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CF400-64DB-3255-E8D4-0693C086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33DAA-A5CD-1784-EE3D-24025884C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8C7B2-9BFF-2418-F176-F251C37F5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CAF717-A89A-C93F-9315-92F84EA6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56FEBC-DA48-6CCB-3659-9F464C9E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9B0B5-76BB-58D6-B6D4-51DA8D11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95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27BBF-DE0A-9DB5-2EBC-EB0FE949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44115-24FD-BB92-ED8A-F74AF7572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E37845-B719-5D3E-5DA5-6D7FA1ACE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69E022-A25A-9D40-AA3B-C444744B0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7A5EC4-8674-776D-709F-5E9518682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E15308-5F17-C242-EB87-4E9F4FC3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35A274-99EC-6938-0AA2-44DFC574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01D333-E9D6-8E95-3FD4-81EFE135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9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A19AB-904A-AA1B-F2E7-C686808D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73A7B7-94B2-5A69-BC37-E4E33DD9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E1CE2B-C6BC-63CD-52EE-DCDAD829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ADF93-8F83-E667-B52E-904175BB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6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2FA7E3-3DD6-8D80-6829-511F9EA6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42D12E-C8AA-B7D7-CB7F-DD63D9F8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4AECF-94D0-218B-38DD-1F95C2F6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6B936-E511-4D2F-5A37-6B56D75C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7DE52-47A8-E128-6341-15642CB36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A189A5-297A-6290-4D37-F5AC1AC92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2FC214-1B51-BDA8-C2BA-7299F8AF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9F169B-9B41-D305-D4F7-80784B4D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DC64A-12FC-A0F9-AC00-21EE90AB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9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C0F3C-DC00-9602-17BD-45B2B81F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D38699-63A5-621A-A1E9-5BE38ABB5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6D8A1A-A45E-E419-4D89-53E4FC00F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D9D2F-3162-FA96-0D94-1C838EA8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A4A76-A95C-110A-E993-2CD612A1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4F4F3D-10F5-4310-B988-859AA3D1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42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DCE7F1-8967-FD25-B07A-AECAE7D4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20AC4-6386-31C5-AAC8-625F2C0CE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41ABD-1794-2287-CC32-FDB582593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D032-C471-43B2-850C-54AF26061CC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E51E0-DFB0-84F1-C29B-F41ABEF56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FD18E-715D-8002-E877-95B90ECE5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2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p12">
            <a:extLst>
              <a:ext uri="{FF2B5EF4-FFF2-40B4-BE49-F238E27FC236}">
                <a16:creationId xmlns:a16="http://schemas.microsoft.com/office/drawing/2014/main" id="{9D004A2B-A422-B40D-9071-994A674A9394}"/>
              </a:ext>
            </a:extLst>
          </p:cNvPr>
          <p:cNvSpPr txBox="1">
            <a:spLocks/>
          </p:cNvSpPr>
          <p:nvPr/>
        </p:nvSpPr>
        <p:spPr>
          <a:xfrm>
            <a:off x="2686257" y="947956"/>
            <a:ext cx="8036669" cy="1982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dirty="0">
                <a:latin typeface="HGSGothicE" panose="020B0400000000000000" pitchFamily="34" charset="-128"/>
                <a:ea typeface="휴먼모음T" panose="02030504000101010101" pitchFamily="18" charset="-127"/>
              </a:rPr>
              <a:t>온라인 수강 </a:t>
            </a:r>
            <a:br>
              <a:rPr lang="en-US" altLang="ko-KR" dirty="0">
                <a:latin typeface="HGSGothicE" panose="020B0400000000000000" pitchFamily="34" charset="-128"/>
                <a:ea typeface="HGSGothicE" panose="020B0400000000000000" pitchFamily="34" charset="-128"/>
              </a:rPr>
            </a:br>
            <a:r>
              <a:rPr lang="ko-KR" altLang="en-US" dirty="0">
                <a:latin typeface="HGSGothicE" panose="020B0400000000000000" pitchFamily="34" charset="-128"/>
                <a:ea typeface="휴먼모음T" panose="02030504000101010101" pitchFamily="18" charset="-127"/>
              </a:rPr>
              <a:t>집중도 감지 시스템 </a:t>
            </a:r>
            <a:endParaRPr lang="en-US" altLang="ko-KR" dirty="0">
              <a:latin typeface="HGSGothicE" panose="020B0400000000000000" pitchFamily="34" charset="-128"/>
              <a:ea typeface="HGSGothicE" panose="020B0400000000000000" pitchFamily="34" charset="-128"/>
            </a:endParaRPr>
          </a:p>
          <a:p>
            <a:pPr>
              <a:spcBef>
                <a:spcPts val="0"/>
              </a:spcBef>
            </a:pPr>
            <a:r>
              <a:rPr lang="ko-KR" altLang="en-US" dirty="0">
                <a:latin typeface="HGSGothicE" panose="020B0400000000000000" pitchFamily="34" charset="-128"/>
                <a:ea typeface="휴먼모음T" panose="02030504000101010101" pitchFamily="18" charset="-127"/>
              </a:rPr>
              <a:t>화면 설계서</a:t>
            </a:r>
            <a:endParaRPr lang="en-US" dirty="0">
              <a:latin typeface="HGSGothicE" panose="020B0400000000000000" pitchFamily="34" charset="-128"/>
              <a:ea typeface="HGSGothicE" panose="020B0400000000000000" pitchFamily="34" charset="-128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A3A096-E5C4-0F94-E140-D121A2120E36}"/>
              </a:ext>
            </a:extLst>
          </p:cNvPr>
          <p:cNvSpPr txBox="1">
            <a:spLocks/>
          </p:cNvSpPr>
          <p:nvPr/>
        </p:nvSpPr>
        <p:spPr>
          <a:xfrm>
            <a:off x="2749897" y="4507395"/>
            <a:ext cx="6424247" cy="109839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멀티 캠퍼스 </a:t>
            </a:r>
            <a:r>
              <a:rPr lang="en-US" altLang="ko-KR" sz="1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AI </a:t>
            </a:r>
            <a:r>
              <a:rPr lang="ko-KR" altLang="en-US" sz="1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엔지니어 취업캠프 </a:t>
            </a:r>
            <a:r>
              <a:rPr lang="en-US" altLang="ko-KR" sz="1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8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회차</a:t>
            </a:r>
            <a:r>
              <a:rPr lang="ko-KR" altLang="en-US" sz="1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8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 </a:t>
            </a:r>
            <a:r>
              <a:rPr lang="ko-KR" altLang="en-US" sz="18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이공오공</a:t>
            </a:r>
            <a:endParaRPr lang="ko-KR" altLang="en-US" sz="18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AC258664-9578-E417-0AA1-1EC0B18E6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520"/>
            <a:ext cx="12192000" cy="366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Body">
            <a:extLst>
              <a:ext uri="{FF2B5EF4-FFF2-40B4-BE49-F238E27FC236}">
                <a16:creationId xmlns:a16="http://schemas.microsoft.com/office/drawing/2014/main" id="{1831F529-3ADB-6BC4-FC6F-7D8FE7C2AD6B}"/>
              </a:ext>
            </a:extLst>
          </p:cNvPr>
          <p:cNvSpPr txBox="1"/>
          <p:nvPr/>
        </p:nvSpPr>
        <p:spPr>
          <a:xfrm>
            <a:off x="66433" y="274534"/>
            <a:ext cx="44649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latinLnBrk="0">
              <a:defRPr sz="105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defRPr>
            </a:lvl1pPr>
            <a:lvl2pPr latinLnBrk="0"/>
            <a:lvl3pPr latinLnBrk="0"/>
            <a:lvl4pPr latinLnBrk="0"/>
            <a:lvl5pPr latinLnBrk="0"/>
            <a:lvl6pPr latinLnBrk="0"/>
            <a:lvl7pPr latinLnBrk="0"/>
            <a:lvl8pPr latinLnBrk="0"/>
            <a:lvl9pPr latinLnBrk="0"/>
          </a:lstStyle>
          <a:p>
            <a:r>
              <a:rPr lang="ko-KR" altLang="en-US" b="1" dirty="0">
                <a:solidFill>
                  <a:schemeClr val="tx2"/>
                </a:solidFill>
              </a:rPr>
              <a:t>멀티 캠퍼스 </a:t>
            </a:r>
            <a:r>
              <a:rPr lang="en-US" altLang="ko-KR" b="1" dirty="0">
                <a:solidFill>
                  <a:schemeClr val="tx2"/>
                </a:solidFill>
              </a:rPr>
              <a:t>AI </a:t>
            </a:r>
            <a:r>
              <a:rPr lang="ko-KR" altLang="en-US" b="1" dirty="0">
                <a:solidFill>
                  <a:schemeClr val="tx2"/>
                </a:solidFill>
              </a:rPr>
              <a:t>엔지니어 취업캠프 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 err="1">
                <a:solidFill>
                  <a:schemeClr val="tx2"/>
                </a:solidFill>
              </a:rPr>
              <a:t>회차</a:t>
            </a:r>
            <a:r>
              <a:rPr lang="ko-KR" altLang="en-US" b="1" dirty="0">
                <a:solidFill>
                  <a:schemeClr val="tx2"/>
                </a:solidFill>
              </a:rPr>
              <a:t> 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>
                <a:solidFill>
                  <a:schemeClr val="tx2"/>
                </a:solidFill>
              </a:rPr>
              <a:t>조 </a:t>
            </a:r>
            <a:r>
              <a:rPr lang="ko-KR" altLang="en-US" b="1" dirty="0" err="1">
                <a:solidFill>
                  <a:schemeClr val="tx2"/>
                </a:solidFill>
              </a:rPr>
              <a:t>이공오공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Background">
            <a:extLst>
              <a:ext uri="{FF2B5EF4-FFF2-40B4-BE49-F238E27FC236}">
                <a16:creationId xmlns:a16="http://schemas.microsoft.com/office/drawing/2014/main" id="{3B43071C-06F2-3492-BCEC-B29EC3EFB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4" y="6356784"/>
            <a:ext cx="11901152" cy="366067"/>
          </a:xfrm>
          <a:prstGeom prst="rect">
            <a:avLst/>
          </a:prstGeom>
          <a:solidFill>
            <a:schemeClr val="tx2"/>
          </a:solidFill>
          <a:ln w="952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Body">
            <a:extLst>
              <a:ext uri="{FF2B5EF4-FFF2-40B4-BE49-F238E27FC236}">
                <a16:creationId xmlns:a16="http://schemas.microsoft.com/office/drawing/2014/main" id="{B5792B46-A39F-DE82-865D-44DA844BA5E4}"/>
              </a:ext>
            </a:extLst>
          </p:cNvPr>
          <p:cNvSpPr txBox="1"/>
          <p:nvPr/>
        </p:nvSpPr>
        <p:spPr>
          <a:xfrm>
            <a:off x="532017" y="6416082"/>
            <a:ext cx="2160395" cy="16738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온라인 수강 집중도 감지 </a:t>
            </a:r>
            <a:r>
              <a:rPr lang="ko-KR" altLang="en-US" sz="105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시스템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62307600-B3C2-1AC7-D016-63352DAC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520"/>
            <a:ext cx="12192000" cy="366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Background">
            <a:extLst>
              <a:ext uri="{FF2B5EF4-FFF2-40B4-BE49-F238E27FC236}">
                <a16:creationId xmlns:a16="http://schemas.microsoft.com/office/drawing/2014/main" id="{4C3A6577-DF6E-EE56-9D53-691B604CA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4" y="6356784"/>
            <a:ext cx="11901152" cy="366067"/>
          </a:xfrm>
          <a:prstGeom prst="rect">
            <a:avLst/>
          </a:prstGeom>
          <a:solidFill>
            <a:schemeClr val="tx2"/>
          </a:solidFill>
          <a:ln w="952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9" name="Body">
            <a:extLst>
              <a:ext uri="{FF2B5EF4-FFF2-40B4-BE49-F238E27FC236}">
                <a16:creationId xmlns:a16="http://schemas.microsoft.com/office/drawing/2014/main" id="{5CDDB633-A387-6655-69F2-2B53708F808B}"/>
              </a:ext>
            </a:extLst>
          </p:cNvPr>
          <p:cNvSpPr txBox="1"/>
          <p:nvPr/>
        </p:nvSpPr>
        <p:spPr>
          <a:xfrm>
            <a:off x="532017" y="6416082"/>
            <a:ext cx="2160395" cy="16738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온라인 수강 집중도 감지 </a:t>
            </a:r>
            <a:r>
              <a:rPr lang="ko-KR" altLang="en-US" sz="105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시스템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ody">
            <a:extLst>
              <a:ext uri="{FF2B5EF4-FFF2-40B4-BE49-F238E27FC236}">
                <a16:creationId xmlns:a16="http://schemas.microsoft.com/office/drawing/2014/main" id="{151A4D74-81F1-AF30-B5BB-3C62DF5FF120}"/>
              </a:ext>
            </a:extLst>
          </p:cNvPr>
          <p:cNvSpPr txBox="1"/>
          <p:nvPr/>
        </p:nvSpPr>
        <p:spPr>
          <a:xfrm>
            <a:off x="66433" y="274534"/>
            <a:ext cx="44649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latinLnBrk="0">
              <a:defRPr sz="105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defRPr>
            </a:lvl1pPr>
            <a:lvl2pPr latinLnBrk="0"/>
            <a:lvl3pPr latinLnBrk="0"/>
            <a:lvl4pPr latinLnBrk="0"/>
            <a:lvl5pPr latinLnBrk="0"/>
            <a:lvl6pPr latinLnBrk="0"/>
            <a:lvl7pPr latinLnBrk="0"/>
            <a:lvl8pPr latinLnBrk="0"/>
            <a:lvl9pPr latinLnBrk="0"/>
          </a:lstStyle>
          <a:p>
            <a:r>
              <a:rPr lang="ko-KR" altLang="en-US" b="1" dirty="0">
                <a:solidFill>
                  <a:schemeClr val="tx2"/>
                </a:solidFill>
              </a:rPr>
              <a:t>멀티 캠퍼스 </a:t>
            </a:r>
            <a:r>
              <a:rPr lang="en-US" altLang="ko-KR" b="1" dirty="0">
                <a:solidFill>
                  <a:schemeClr val="tx2"/>
                </a:solidFill>
              </a:rPr>
              <a:t>AI </a:t>
            </a:r>
            <a:r>
              <a:rPr lang="ko-KR" altLang="en-US" b="1" dirty="0">
                <a:solidFill>
                  <a:schemeClr val="tx2"/>
                </a:solidFill>
              </a:rPr>
              <a:t>엔지니어 취업캠프 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 err="1">
                <a:solidFill>
                  <a:schemeClr val="tx2"/>
                </a:solidFill>
              </a:rPr>
              <a:t>회차</a:t>
            </a:r>
            <a:r>
              <a:rPr lang="ko-KR" altLang="en-US" b="1" dirty="0">
                <a:solidFill>
                  <a:schemeClr val="tx2"/>
                </a:solidFill>
              </a:rPr>
              <a:t> 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>
                <a:solidFill>
                  <a:schemeClr val="tx2"/>
                </a:solidFill>
              </a:rPr>
              <a:t>조 </a:t>
            </a:r>
            <a:r>
              <a:rPr lang="ko-KR" altLang="en-US" b="1" dirty="0" err="1">
                <a:solidFill>
                  <a:schemeClr val="tx2"/>
                </a:solidFill>
              </a:rPr>
              <a:t>이공오공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0F15A7-2825-7BD0-8202-2295BA9ACE6C}"/>
              </a:ext>
            </a:extLst>
          </p:cNvPr>
          <p:cNvSpPr txBox="1"/>
          <p:nvPr/>
        </p:nvSpPr>
        <p:spPr>
          <a:xfrm>
            <a:off x="698380" y="1078867"/>
            <a:ext cx="235231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</a:rPr>
              <a:t>Screen Flow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5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D296405E-81D0-3591-8A0A-1C0D9360DE8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850745" y="978967"/>
            <a:ext cx="2490509" cy="2101697"/>
            <a:chOff x="595686" y="1261242"/>
            <a:chExt cx="6668464" cy="4352546"/>
          </a:xfrm>
        </p:grpSpPr>
        <p:sp>
          <p:nvSpPr>
            <p:cNvPr id="7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EC143A4-2FA6-DA46-E164-0075E33D6614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595686" y="2369181"/>
              <a:ext cx="6668463" cy="32446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DEA890A-1C16-3A41-493C-88D4D33D0E1C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595689" y="1261242"/>
              <a:ext cx="6668461" cy="1112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8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D340D89-71EF-7D92-0646-885054DE34F5}"/>
                </a:ext>
              </a:extLst>
            </p:cNvPr>
            <p:cNvSpPr>
              <a:spLocks noChangeAspect="1"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6627209" y="1898189"/>
              <a:ext cx="399557" cy="23342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881BC6C-2314-29E9-6171-D5140AD4300A}"/>
                </a:ext>
              </a:extLst>
            </p:cNvPr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6699497" y="1408792"/>
              <a:ext cx="263538" cy="19726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0271DF7-CF94-C03F-39DE-A4240AE01061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3013290" y="1768720"/>
              <a:ext cx="3376536" cy="4923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81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27C0A2D-C79F-3AC7-8685-DD371DD878EE}"/>
                </a:ext>
              </a:extLst>
            </p:cNvPr>
            <p:cNvSpPr>
              <a:spLocks noChangeAspect="1"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3217115" y="1876818"/>
              <a:ext cx="250787" cy="276164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2" name="Navigation Buttons">
              <a:extLst>
                <a:ext uri="{FF2B5EF4-FFF2-40B4-BE49-F238E27FC236}">
                  <a16:creationId xmlns:a16="http://schemas.microsoft.com/office/drawing/2014/main" id="{5CFA41E0-A3C0-1A0F-4924-D1F51B73502D}"/>
                </a:ext>
              </a:extLst>
            </p:cNvPr>
            <p:cNvGrpSpPr/>
            <p:nvPr/>
          </p:nvGrpSpPr>
          <p:grpSpPr>
            <a:xfrm>
              <a:off x="932826" y="1835724"/>
              <a:ext cx="1717250" cy="358356"/>
              <a:chOff x="932826" y="1835724"/>
              <a:chExt cx="1717250" cy="358356"/>
            </a:xfrm>
          </p:grpSpPr>
          <p:sp>
            <p:nvSpPr>
              <p:cNvPr id="83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4C7609D-D664-65CC-AD9A-3C4C8D28558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932826" y="1889970"/>
                <a:ext cx="408059" cy="2498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ABA3A19-3168-D40E-7B44-FB9C6C3CB31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578919" y="1889969"/>
                <a:ext cx="408059" cy="249864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49547F6-B887-4D73-FFAC-82A6B17BE5D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225015" y="1835724"/>
                <a:ext cx="425061" cy="35835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5DDA03E-8866-1FA7-4AFB-F83B1CF90957}"/>
              </a:ext>
            </a:extLst>
          </p:cNvPr>
          <p:cNvSpPr/>
          <p:nvPr/>
        </p:nvSpPr>
        <p:spPr>
          <a:xfrm>
            <a:off x="4850745" y="626541"/>
            <a:ext cx="2490508" cy="308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사용자 정보 입력 및 선택 화면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8B50EC6-92E8-9D89-31D3-D95D6EFE0811}"/>
              </a:ext>
            </a:extLst>
          </p:cNvPr>
          <p:cNvSpPr txBox="1"/>
          <p:nvPr/>
        </p:nvSpPr>
        <p:spPr>
          <a:xfrm>
            <a:off x="5601518" y="2171532"/>
            <a:ext cx="1308371" cy="338554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</a:t>
            </a:r>
            <a:r>
              <a:rPr lang="en-US" altLang="ko-KR" sz="1600" b="1" dirty="0"/>
              <a:t>EO_001</a:t>
            </a:r>
            <a:endParaRPr lang="ko-KR" altLang="en-US" sz="1600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FC8640B-5E5B-D622-2D6B-83C9EEA89F37}"/>
              </a:ext>
            </a:extLst>
          </p:cNvPr>
          <p:cNvCxnSpPr>
            <a:cxnSpLocks/>
          </p:cNvCxnSpPr>
          <p:nvPr/>
        </p:nvCxnSpPr>
        <p:spPr>
          <a:xfrm flipH="1">
            <a:off x="3188888" y="2726711"/>
            <a:ext cx="1342481" cy="73610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97D77F2-34FE-47A1-69B8-22644EA74433}"/>
              </a:ext>
            </a:extLst>
          </p:cNvPr>
          <p:cNvSpPr/>
          <p:nvPr/>
        </p:nvSpPr>
        <p:spPr>
          <a:xfrm>
            <a:off x="1166874" y="3659097"/>
            <a:ext cx="2352316" cy="3013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수강 화면</a:t>
            </a:r>
          </a:p>
        </p:txBody>
      </p:sp>
      <p:grpSp>
        <p:nvGrpSpPr>
          <p:cNvPr id="1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173B5E2-9D02-98CC-0C25-B543292941D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163110" y="4023892"/>
            <a:ext cx="2352317" cy="2278382"/>
            <a:chOff x="595686" y="1261242"/>
            <a:chExt cx="6668468" cy="4352544"/>
          </a:xfrm>
        </p:grpSpPr>
        <p:sp>
          <p:nvSpPr>
            <p:cNvPr id="1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4B05817-A2F6-0FD5-D3BD-DCC7940DEE13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95686" y="2283261"/>
              <a:ext cx="6668462" cy="3330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FDC9E04-CBF2-F12F-0DB8-D8B8FF7D7FD3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92" y="1261242"/>
              <a:ext cx="6668462" cy="10260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4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73C674A-1659-AA42-DF6D-4A1D1591B740}"/>
                </a:ext>
              </a:extLst>
            </p:cNvPr>
            <p:cNvSpPr>
              <a:spLocks noChangeAspect="1"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6589794" y="1848794"/>
              <a:ext cx="423031" cy="21532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16F0640-6CF8-AA07-6FA1-B3177456D92D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666329" y="1397350"/>
              <a:ext cx="279020" cy="18196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2C1C9E9-EC76-A33A-B8E7-89FF2FA80912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3155318" y="1729366"/>
              <a:ext cx="3183146" cy="4541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5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AB1E5BB-CAEC-46B8-5BAA-725798F4F718}"/>
                </a:ext>
              </a:extLst>
            </p:cNvPr>
            <p:cNvSpPr>
              <a:spLocks noChangeAspect="1"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3371118" y="1829081"/>
              <a:ext cx="265521" cy="25474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3" name="Navigation Buttons">
              <a:extLst>
                <a:ext uri="{FF2B5EF4-FFF2-40B4-BE49-F238E27FC236}">
                  <a16:creationId xmlns:a16="http://schemas.microsoft.com/office/drawing/2014/main" id="{6131D467-9252-59AC-7C39-DFF4711EDB8C}"/>
                </a:ext>
              </a:extLst>
            </p:cNvPr>
            <p:cNvGrpSpPr/>
            <p:nvPr/>
          </p:nvGrpSpPr>
          <p:grpSpPr>
            <a:xfrm>
              <a:off x="952633" y="1791175"/>
              <a:ext cx="1818136" cy="330565"/>
              <a:chOff x="952633" y="1791175"/>
              <a:chExt cx="1818136" cy="330565"/>
            </a:xfrm>
          </p:grpSpPr>
          <p:sp>
            <p:nvSpPr>
              <p:cNvPr id="15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363C796-73CF-BB4D-0285-D33A30CC09C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952633" y="1841213"/>
                <a:ext cx="432031" cy="23048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FB24D1C-3889-EB93-88AC-CDB2D55D6C5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636683" y="1841213"/>
                <a:ext cx="432031" cy="23048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7D135BF-75E8-7A8E-0966-C2DD854683A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2320737" y="1791175"/>
                <a:ext cx="450032" cy="33056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6F5986D3-C3AA-BA9C-5BC6-5A206AA109C9}"/>
              </a:ext>
            </a:extLst>
          </p:cNvPr>
          <p:cNvSpPr txBox="1"/>
          <p:nvPr/>
        </p:nvSpPr>
        <p:spPr>
          <a:xfrm>
            <a:off x="1606524" y="5430576"/>
            <a:ext cx="1380506" cy="338554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</a:t>
            </a:r>
            <a:r>
              <a:rPr lang="en-US" altLang="ko-KR" sz="1600" b="1" dirty="0"/>
              <a:t> EO_002</a:t>
            </a:r>
            <a:endParaRPr lang="ko-KR" altLang="en-US" sz="1600" b="1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72FBACB-4BF5-0D89-FF63-DAAD3030E9F4}"/>
              </a:ext>
            </a:extLst>
          </p:cNvPr>
          <p:cNvSpPr/>
          <p:nvPr/>
        </p:nvSpPr>
        <p:spPr>
          <a:xfrm>
            <a:off x="4871965" y="3676655"/>
            <a:ext cx="2352316" cy="301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수강 집중도 결과 화면</a:t>
            </a:r>
          </a:p>
        </p:txBody>
      </p:sp>
      <p:grpSp>
        <p:nvGrpSpPr>
          <p:cNvPr id="159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4101686D-0437-0650-BC90-BD1DBE36C3D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68201" y="4041450"/>
            <a:ext cx="2352317" cy="2278382"/>
            <a:chOff x="595686" y="1261242"/>
            <a:chExt cx="6668468" cy="4352544"/>
          </a:xfrm>
        </p:grpSpPr>
        <p:sp>
          <p:nvSpPr>
            <p:cNvPr id="160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DC4DEC2-CFFC-2A98-1471-D9196966664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6" y="2283261"/>
              <a:ext cx="6668462" cy="3330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CD9FF3-704B-A918-60F1-F4D3A643342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92" y="1261242"/>
              <a:ext cx="6668462" cy="10260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62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35D912D-CA87-FEC5-1DF2-CE7DC984F5FC}"/>
                </a:ext>
              </a:extLst>
            </p:cNvPr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6589794" y="1848794"/>
              <a:ext cx="423031" cy="21532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3D74BC7-B6F5-DD8A-086C-65A2BDF3940E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6666329" y="1397350"/>
              <a:ext cx="279020" cy="18196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2F3D32F-86FA-BE48-3558-8017CC3398D7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3155318" y="1729366"/>
              <a:ext cx="3183146" cy="4541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65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1ACC10-6922-3292-6537-92FB15E0C798}"/>
                </a:ext>
              </a:extLst>
            </p:cNvPr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371118" y="1829081"/>
              <a:ext cx="265521" cy="25474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6" name="Navigation Buttons">
              <a:extLst>
                <a:ext uri="{FF2B5EF4-FFF2-40B4-BE49-F238E27FC236}">
                  <a16:creationId xmlns:a16="http://schemas.microsoft.com/office/drawing/2014/main" id="{586BD002-2FB0-B72B-972D-58FE631E1730}"/>
                </a:ext>
              </a:extLst>
            </p:cNvPr>
            <p:cNvGrpSpPr/>
            <p:nvPr/>
          </p:nvGrpSpPr>
          <p:grpSpPr>
            <a:xfrm>
              <a:off x="952633" y="1791175"/>
              <a:ext cx="1818136" cy="330565"/>
              <a:chOff x="952633" y="1791175"/>
              <a:chExt cx="1818136" cy="330565"/>
            </a:xfrm>
          </p:grpSpPr>
          <p:sp>
            <p:nvSpPr>
              <p:cNvPr id="167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3647D53-7C69-976B-7C7E-CB2C6E633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52633" y="1841213"/>
                <a:ext cx="432031" cy="23048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chemeClr val="accent6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351C285-8D51-BA74-1B26-8863735459F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36683" y="1841213"/>
                <a:ext cx="432031" cy="23048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chemeClr val="accent6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92DC95E-4CBF-744B-D27C-F0C794D7EE5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320737" y="1791175"/>
                <a:ext cx="450032" cy="33056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chemeClr val="accent6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ACD4A968-321C-3EB8-13A1-543207CFC655}"/>
              </a:ext>
            </a:extLst>
          </p:cNvPr>
          <p:cNvSpPr txBox="1"/>
          <p:nvPr/>
        </p:nvSpPr>
        <p:spPr>
          <a:xfrm>
            <a:off x="5429116" y="5363186"/>
            <a:ext cx="1380506" cy="338554"/>
          </a:xfrm>
          <a:prstGeom prst="rect">
            <a:avLst/>
          </a:prstGeom>
          <a:solidFill>
            <a:schemeClr val="bg2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</a:t>
            </a:r>
            <a:r>
              <a:rPr lang="en-US" altLang="ko-KR" sz="1600" b="1" dirty="0"/>
              <a:t> EO_003</a:t>
            </a:r>
            <a:endParaRPr lang="ko-KR" altLang="en-US" sz="1600" b="1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348D953-58B5-5977-506A-F694F4AC7390}"/>
              </a:ext>
            </a:extLst>
          </p:cNvPr>
          <p:cNvSpPr/>
          <p:nvPr/>
        </p:nvSpPr>
        <p:spPr>
          <a:xfrm>
            <a:off x="8710342" y="3659097"/>
            <a:ext cx="2352316" cy="301391"/>
          </a:xfrm>
          <a:prstGeom prst="rect">
            <a:avLst/>
          </a:prstGeom>
          <a:solidFill>
            <a:srgbClr val="E8DCE6"/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강사의 과목별 집중도 결과 화면</a:t>
            </a:r>
          </a:p>
        </p:txBody>
      </p:sp>
      <p:grpSp>
        <p:nvGrpSpPr>
          <p:cNvPr id="17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EB9C5A7-AEA2-46C9-21EE-4C81B1E20A4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706578" y="4023892"/>
            <a:ext cx="2352317" cy="2278382"/>
            <a:chOff x="595686" y="1261242"/>
            <a:chExt cx="6668468" cy="4352544"/>
          </a:xfrm>
        </p:grpSpPr>
        <p:sp>
          <p:nvSpPr>
            <p:cNvPr id="17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2163E26-2E1B-9F3D-7F22-CDF4D2993A3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2283261"/>
              <a:ext cx="6668462" cy="3330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9764FD9-F037-33CB-240E-27D871B198B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92" y="1261242"/>
              <a:ext cx="6668462" cy="10260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7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841033D-099E-C03B-9988-A7C753E02E5E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6589794" y="1848794"/>
              <a:ext cx="423031" cy="21532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703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25BC867-265A-01BA-7DC1-93F2696347D5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6666329" y="1397350"/>
              <a:ext cx="279020" cy="18196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703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02BD5EB-6D67-ACD1-483A-85E145488FC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155318" y="1729366"/>
              <a:ext cx="3183146" cy="4541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8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2E70A39-A2BE-D4DD-8042-EE5E664E53D6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371118" y="1829081"/>
              <a:ext cx="265521" cy="25474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703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1" name="Navigation Buttons">
              <a:extLst>
                <a:ext uri="{FF2B5EF4-FFF2-40B4-BE49-F238E27FC236}">
                  <a16:creationId xmlns:a16="http://schemas.microsoft.com/office/drawing/2014/main" id="{D0175ECA-0BE6-177B-BAEF-98213B3BF50B}"/>
                </a:ext>
              </a:extLst>
            </p:cNvPr>
            <p:cNvGrpSpPr/>
            <p:nvPr/>
          </p:nvGrpSpPr>
          <p:grpSpPr>
            <a:xfrm>
              <a:off x="952633" y="1791175"/>
              <a:ext cx="1818136" cy="330565"/>
              <a:chOff x="952633" y="1791175"/>
              <a:chExt cx="1818136" cy="330565"/>
            </a:xfrm>
          </p:grpSpPr>
          <p:sp>
            <p:nvSpPr>
              <p:cNvPr id="18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E8A2CE2-85B0-83AF-07E5-238429EF96D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952633" y="1841213"/>
                <a:ext cx="432031" cy="23048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7030A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8FA88FD-5FD0-6A0B-C253-FA4DC204E64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36683" y="1841213"/>
                <a:ext cx="432031" cy="23048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7030A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F9CBAFB-E021-8DB1-2F5C-48C71DB1EDF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320737" y="1791175"/>
                <a:ext cx="450032" cy="33056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7030A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319180D6-6251-F3D9-F2A2-364AFF02D2D7}"/>
              </a:ext>
            </a:extLst>
          </p:cNvPr>
          <p:cNvSpPr txBox="1"/>
          <p:nvPr/>
        </p:nvSpPr>
        <p:spPr>
          <a:xfrm>
            <a:off x="9282926" y="5333042"/>
            <a:ext cx="1380506" cy="338554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 </a:t>
            </a:r>
            <a:r>
              <a:rPr lang="en-US" altLang="ko-KR" sz="1600" b="1" dirty="0"/>
              <a:t>EO_004</a:t>
            </a:r>
            <a:endParaRPr lang="ko-KR" altLang="en-US" sz="1600" b="1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B4A71979-0452-7FC9-08B5-7F8E9EB1D945}"/>
              </a:ext>
            </a:extLst>
          </p:cNvPr>
          <p:cNvCxnSpPr>
            <a:cxnSpLocks/>
          </p:cNvCxnSpPr>
          <p:nvPr/>
        </p:nvCxnSpPr>
        <p:spPr>
          <a:xfrm>
            <a:off x="6095999" y="3165212"/>
            <a:ext cx="0" cy="45043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7A72E5F1-DDF1-4B51-317A-B269899A4B04}"/>
              </a:ext>
            </a:extLst>
          </p:cNvPr>
          <p:cNvCxnSpPr>
            <a:cxnSpLocks/>
          </p:cNvCxnSpPr>
          <p:nvPr/>
        </p:nvCxnSpPr>
        <p:spPr>
          <a:xfrm>
            <a:off x="7747279" y="2747744"/>
            <a:ext cx="1535647" cy="61676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E0AB5B56-79EF-A5D1-D49F-56D199DF7DD7}"/>
              </a:ext>
            </a:extLst>
          </p:cNvPr>
          <p:cNvSpPr txBox="1"/>
          <p:nvPr/>
        </p:nvSpPr>
        <p:spPr>
          <a:xfrm>
            <a:off x="2872185" y="2482763"/>
            <a:ext cx="1061565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강의 선택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0C66B41-243D-D44C-EDC3-03F1EBF2EAC6}"/>
              </a:ext>
            </a:extLst>
          </p:cNvPr>
          <p:cNvSpPr txBox="1"/>
          <p:nvPr/>
        </p:nvSpPr>
        <p:spPr>
          <a:xfrm>
            <a:off x="6341398" y="3210621"/>
            <a:ext cx="1827911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강의별</a:t>
            </a:r>
            <a:r>
              <a:rPr lang="ko-KR" altLang="en-US" sz="1200" dirty="0"/>
              <a:t> 집중도 선택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D885748-B852-963E-896B-821847D9319B}"/>
              </a:ext>
            </a:extLst>
          </p:cNvPr>
          <p:cNvSpPr txBox="1"/>
          <p:nvPr/>
        </p:nvSpPr>
        <p:spPr>
          <a:xfrm>
            <a:off x="8312236" y="2468890"/>
            <a:ext cx="1827911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강사별</a:t>
            </a:r>
            <a:r>
              <a:rPr lang="ko-KR" altLang="en-US" sz="1200" dirty="0"/>
              <a:t> 집중도 선택</a:t>
            </a:r>
          </a:p>
        </p:txBody>
      </p:sp>
    </p:spTree>
    <p:extLst>
      <p:ext uri="{BB962C8B-B14F-4D97-AF65-F5344CB8AC3E}">
        <p14:creationId xmlns:p14="http://schemas.microsoft.com/office/powerpoint/2010/main" val="339133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62307600-B3C2-1AC7-D016-63352DAC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520"/>
            <a:ext cx="7536148" cy="366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Background">
            <a:extLst>
              <a:ext uri="{FF2B5EF4-FFF2-40B4-BE49-F238E27FC236}">
                <a16:creationId xmlns:a16="http://schemas.microsoft.com/office/drawing/2014/main" id="{4C3A6577-DF6E-EE56-9D53-691B604CA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4" y="6356784"/>
            <a:ext cx="11901152" cy="366067"/>
          </a:xfrm>
          <a:prstGeom prst="rect">
            <a:avLst/>
          </a:prstGeom>
          <a:solidFill>
            <a:schemeClr val="tx2"/>
          </a:solidFill>
          <a:ln w="952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9" name="Body">
            <a:extLst>
              <a:ext uri="{FF2B5EF4-FFF2-40B4-BE49-F238E27FC236}">
                <a16:creationId xmlns:a16="http://schemas.microsoft.com/office/drawing/2014/main" id="{5CDDB633-A387-6655-69F2-2B53708F808B}"/>
              </a:ext>
            </a:extLst>
          </p:cNvPr>
          <p:cNvSpPr txBox="1"/>
          <p:nvPr/>
        </p:nvSpPr>
        <p:spPr>
          <a:xfrm>
            <a:off x="532017" y="6416082"/>
            <a:ext cx="2160395" cy="16738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온라인 수강 집중도 감지 </a:t>
            </a:r>
            <a:r>
              <a:rPr lang="ko-KR" altLang="en-US" sz="105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시스템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ody">
            <a:extLst>
              <a:ext uri="{FF2B5EF4-FFF2-40B4-BE49-F238E27FC236}">
                <a16:creationId xmlns:a16="http://schemas.microsoft.com/office/drawing/2014/main" id="{151A4D74-81F1-AF30-B5BB-3C62DF5FF120}"/>
              </a:ext>
            </a:extLst>
          </p:cNvPr>
          <p:cNvSpPr txBox="1"/>
          <p:nvPr/>
        </p:nvSpPr>
        <p:spPr>
          <a:xfrm>
            <a:off x="66433" y="274534"/>
            <a:ext cx="44649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latinLnBrk="0">
              <a:defRPr sz="105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defRPr>
            </a:lvl1pPr>
            <a:lvl2pPr latinLnBrk="0"/>
            <a:lvl3pPr latinLnBrk="0"/>
            <a:lvl4pPr latinLnBrk="0"/>
            <a:lvl5pPr latinLnBrk="0"/>
            <a:lvl6pPr latinLnBrk="0"/>
            <a:lvl7pPr latinLnBrk="0"/>
            <a:lvl8pPr latinLnBrk="0"/>
            <a:lvl9pPr latinLnBrk="0"/>
          </a:lstStyle>
          <a:p>
            <a:r>
              <a:rPr lang="ko-KR" altLang="en-US" b="1" dirty="0">
                <a:solidFill>
                  <a:schemeClr val="tx2"/>
                </a:solidFill>
              </a:rPr>
              <a:t>멀티 캠퍼스 </a:t>
            </a:r>
            <a:r>
              <a:rPr lang="en-US" altLang="ko-KR" b="1" dirty="0">
                <a:solidFill>
                  <a:schemeClr val="tx2"/>
                </a:solidFill>
              </a:rPr>
              <a:t>AI </a:t>
            </a:r>
            <a:r>
              <a:rPr lang="ko-KR" altLang="en-US" b="1" dirty="0">
                <a:solidFill>
                  <a:schemeClr val="tx2"/>
                </a:solidFill>
              </a:rPr>
              <a:t>엔지니어 취업캠프 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 err="1">
                <a:solidFill>
                  <a:schemeClr val="tx2"/>
                </a:solidFill>
              </a:rPr>
              <a:t>회차</a:t>
            </a:r>
            <a:r>
              <a:rPr lang="ko-KR" altLang="en-US" b="1" dirty="0">
                <a:solidFill>
                  <a:schemeClr val="tx2"/>
                </a:solidFill>
              </a:rPr>
              <a:t> 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>
                <a:solidFill>
                  <a:schemeClr val="tx2"/>
                </a:solidFill>
              </a:rPr>
              <a:t>조 </a:t>
            </a:r>
            <a:r>
              <a:rPr lang="ko-KR" altLang="en-US" b="1" dirty="0" err="1">
                <a:solidFill>
                  <a:schemeClr val="tx2"/>
                </a:solidFill>
              </a:rPr>
              <a:t>이공오공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68EE44-6B61-E538-7982-DEDC6FFA8C01}"/>
              </a:ext>
            </a:extLst>
          </p:cNvPr>
          <p:cNvSpPr txBox="1"/>
          <p:nvPr/>
        </p:nvSpPr>
        <p:spPr>
          <a:xfrm>
            <a:off x="2029597" y="828225"/>
            <a:ext cx="2715769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수강자 정보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75800DE-FF03-09CC-97B2-BC94E1142E62}"/>
              </a:ext>
            </a:extLst>
          </p:cNvPr>
          <p:cNvSpPr/>
          <p:nvPr/>
        </p:nvSpPr>
        <p:spPr>
          <a:xfrm>
            <a:off x="2608284" y="2664380"/>
            <a:ext cx="1708275" cy="39726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수강 목록 찾기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27EFB5-627E-63E2-50B3-8A3DFF36FE35}"/>
              </a:ext>
            </a:extLst>
          </p:cNvPr>
          <p:cNvSpPr/>
          <p:nvPr/>
        </p:nvSpPr>
        <p:spPr>
          <a:xfrm>
            <a:off x="2079840" y="2168648"/>
            <a:ext cx="989624" cy="3024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Password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B5EED2E-3CDB-DFD6-9BD2-B73A75FC61E4}"/>
              </a:ext>
            </a:extLst>
          </p:cNvPr>
          <p:cNvSpPr/>
          <p:nvPr/>
        </p:nvSpPr>
        <p:spPr>
          <a:xfrm>
            <a:off x="2113472" y="1469882"/>
            <a:ext cx="989624" cy="2802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ID </a:t>
            </a:r>
            <a:endParaRPr lang="ko-KR" altLang="en-US" sz="1200" dirty="0"/>
          </a:p>
        </p:txBody>
      </p:sp>
      <p:graphicFrame>
        <p:nvGraphicFramePr>
          <p:cNvPr id="51" name="표 51">
            <a:extLst>
              <a:ext uri="{FF2B5EF4-FFF2-40B4-BE49-F238E27FC236}">
                <a16:creationId xmlns:a16="http://schemas.microsoft.com/office/drawing/2014/main" id="{F11B62D3-1164-C607-A071-9364C17A4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67885"/>
              </p:ext>
            </p:extLst>
          </p:nvPr>
        </p:nvGraphicFramePr>
        <p:xfrm>
          <a:off x="200427" y="3893628"/>
          <a:ext cx="6324974" cy="184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63">
                  <a:extLst>
                    <a:ext uri="{9D8B030D-6E8A-4147-A177-3AD203B41FA5}">
                      <a16:colId xmlns:a16="http://schemas.microsoft.com/office/drawing/2014/main" val="1306964120"/>
                    </a:ext>
                  </a:extLst>
                </a:gridCol>
                <a:gridCol w="2743336">
                  <a:extLst>
                    <a:ext uri="{9D8B030D-6E8A-4147-A177-3AD203B41FA5}">
                      <a16:colId xmlns:a16="http://schemas.microsoft.com/office/drawing/2014/main" val="563249264"/>
                    </a:ext>
                  </a:extLst>
                </a:gridCol>
                <a:gridCol w="813917">
                  <a:extLst>
                    <a:ext uri="{9D8B030D-6E8A-4147-A177-3AD203B41FA5}">
                      <a16:colId xmlns:a16="http://schemas.microsoft.com/office/drawing/2014/main" val="4064888267"/>
                    </a:ext>
                  </a:extLst>
                </a:gridCol>
                <a:gridCol w="805540">
                  <a:extLst>
                    <a:ext uri="{9D8B030D-6E8A-4147-A177-3AD203B41FA5}">
                      <a16:colId xmlns:a16="http://schemas.microsoft.com/office/drawing/2014/main" val="1764204024"/>
                    </a:ext>
                  </a:extLst>
                </a:gridCol>
                <a:gridCol w="704559">
                  <a:extLst>
                    <a:ext uri="{9D8B030D-6E8A-4147-A177-3AD203B41FA5}">
                      <a16:colId xmlns:a16="http://schemas.microsoft.com/office/drawing/2014/main" val="2288780484"/>
                    </a:ext>
                  </a:extLst>
                </a:gridCol>
                <a:gridCol w="704559">
                  <a:extLst>
                    <a:ext uri="{9D8B030D-6E8A-4147-A177-3AD203B41FA5}">
                      <a16:colId xmlns:a16="http://schemas.microsoft.com/office/drawing/2014/main" val="498980145"/>
                    </a:ext>
                  </a:extLst>
                </a:gridCol>
              </a:tblGrid>
              <a:tr h="30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강의명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강사명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강의시간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결과보기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31131"/>
                  </a:ext>
                </a:extLst>
              </a:tr>
              <a:tr h="30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none" dirty="0"/>
                        <a:t>법률 상식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u="sng" dirty="0">
                          <a:solidFill>
                            <a:schemeClr val="accent1"/>
                          </a:solidFill>
                        </a:rPr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none" dirty="0"/>
                        <a:t>30:00</a:t>
                      </a:r>
                      <a:endParaRPr lang="ko-KR" altLang="en-US" sz="11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787449"/>
                  </a:ext>
                </a:extLst>
              </a:tr>
              <a:tr h="30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성인지 감수성 향상을 위한 필수 교육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u="sng" dirty="0" err="1">
                          <a:solidFill>
                            <a:schemeClr val="accent1"/>
                          </a:solidFill>
                        </a:rPr>
                        <a:t>홍길순</a:t>
                      </a:r>
                      <a:endParaRPr lang="ko-KR" altLang="en-US" sz="1050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dirty="0"/>
                        <a:t>25:00</a:t>
                      </a:r>
                      <a:endParaRPr lang="ko-KR" altLang="en-US" sz="11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56066"/>
                  </a:ext>
                </a:extLst>
              </a:tr>
              <a:tr h="30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132508"/>
                  </a:ext>
                </a:extLst>
              </a:tr>
              <a:tr h="30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21860"/>
                  </a:ext>
                </a:extLst>
              </a:tr>
              <a:tr h="30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3413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037A5A3-D0A9-13B8-B3DD-2EE78542F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63976"/>
              </p:ext>
            </p:extLst>
          </p:nvPr>
        </p:nvGraphicFramePr>
        <p:xfrm>
          <a:off x="6659712" y="572370"/>
          <a:ext cx="5307874" cy="5693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437">
                  <a:extLst>
                    <a:ext uri="{9D8B030D-6E8A-4147-A177-3AD203B41FA5}">
                      <a16:colId xmlns:a16="http://schemas.microsoft.com/office/drawing/2014/main" val="3936724680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998591227"/>
                    </a:ext>
                  </a:extLst>
                </a:gridCol>
                <a:gridCol w="2843683">
                  <a:extLst>
                    <a:ext uri="{9D8B030D-6E8A-4147-A177-3AD203B41FA5}">
                      <a16:colId xmlns:a16="http://schemas.microsoft.com/office/drawing/2014/main" val="1528939032"/>
                    </a:ext>
                  </a:extLst>
                </a:gridCol>
              </a:tblGrid>
              <a:tr h="367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lt"/>
                        </a:rPr>
                        <a:t>목록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lt"/>
                        </a:rPr>
                        <a:t>속성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140618"/>
                  </a:ext>
                </a:extLst>
              </a:tr>
              <a:tr h="4165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lt"/>
                        </a:rPr>
                        <a:t>0. </a:t>
                      </a:r>
                      <a:r>
                        <a:rPr lang="ko-KR" altLang="en-US" sz="1000" dirty="0">
                          <a:latin typeface="+mn-lt"/>
                        </a:rPr>
                        <a:t>초기화면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1, 2, 3, 4 </a:t>
                      </a:r>
                      <a:r>
                        <a:rPr lang="ko-KR" altLang="en-US" sz="1000" dirty="0">
                          <a:latin typeface="+mn-lt"/>
                        </a:rPr>
                        <a:t>표시</a:t>
                      </a:r>
                      <a:r>
                        <a:rPr lang="en-US" altLang="ko-KR" sz="1000" dirty="0">
                          <a:latin typeface="+mn-lt"/>
                        </a:rPr>
                        <a:t>, 2</a:t>
                      </a:r>
                      <a:r>
                        <a:rPr lang="ko-KR" altLang="en-US" sz="1000" dirty="0">
                          <a:latin typeface="+mn-lt"/>
                        </a:rPr>
                        <a:t>번과 </a:t>
                      </a:r>
                      <a:r>
                        <a:rPr lang="en-US" altLang="ko-KR" sz="1000" dirty="0">
                          <a:latin typeface="+mn-lt"/>
                        </a:rPr>
                        <a:t>3</a:t>
                      </a:r>
                      <a:r>
                        <a:rPr lang="ko-KR" altLang="en-US" sz="1000" dirty="0">
                          <a:latin typeface="+mn-lt"/>
                        </a:rPr>
                        <a:t>번은 입력대기 </a:t>
                      </a:r>
                      <a:endParaRPr lang="en-US" altLang="ko-KR" sz="10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7</a:t>
                      </a:r>
                      <a:r>
                        <a:rPr lang="ko-KR" altLang="en-US" sz="1000" dirty="0">
                          <a:latin typeface="+mn-lt"/>
                        </a:rPr>
                        <a:t>번은 </a:t>
                      </a:r>
                      <a:r>
                        <a:rPr lang="en-US" altLang="ko-KR" sz="1000" dirty="0">
                          <a:latin typeface="+mn-lt"/>
                        </a:rPr>
                        <a:t>head</a:t>
                      </a:r>
                      <a:r>
                        <a:rPr lang="ko-KR" altLang="en-US" sz="1000" dirty="0">
                          <a:latin typeface="+mn-lt"/>
                        </a:rPr>
                        <a:t>만 표시</a:t>
                      </a:r>
                      <a:endParaRPr lang="en-US" altLang="ko-KR" sz="10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42326"/>
                  </a:ext>
                </a:extLst>
              </a:tr>
              <a:tr h="367602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000" dirty="0">
                          <a:latin typeface="+mn-lt"/>
                        </a:rPr>
                        <a:t>1. </a:t>
                      </a:r>
                      <a:r>
                        <a:rPr lang="ko-KR" altLang="en-US" sz="1000" dirty="0">
                          <a:latin typeface="+mn-lt"/>
                        </a:rPr>
                        <a:t>수강자 정보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+mn-lt"/>
                        </a:rPr>
                        <a:t>Label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[</a:t>
                      </a:r>
                      <a:r>
                        <a:rPr lang="ko-KR" altLang="en-US" sz="1000" dirty="0">
                          <a:latin typeface="+mn-lt"/>
                        </a:rPr>
                        <a:t>수강자 정보</a:t>
                      </a:r>
                      <a:r>
                        <a:rPr lang="en-US" altLang="ko-KR" sz="1000" dirty="0">
                          <a:latin typeface="+mn-lt"/>
                        </a:rPr>
                        <a:t>] </a:t>
                      </a:r>
                      <a:r>
                        <a:rPr lang="ko-KR" altLang="en-US" sz="1000" dirty="0">
                          <a:latin typeface="+mn-lt"/>
                        </a:rPr>
                        <a:t>표시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191879"/>
                  </a:ext>
                </a:extLst>
              </a:tr>
              <a:tr h="3676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lt"/>
                        </a:rPr>
                        <a:t>2. ID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+mn-lt"/>
                        </a:rPr>
                        <a:t>Label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01110"/>
                  </a:ext>
                </a:extLst>
              </a:tr>
              <a:tr h="3676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lt"/>
                        </a:rPr>
                        <a:t>3. id text</a:t>
                      </a:r>
                      <a:r>
                        <a:rPr lang="ko-KR" altLang="en-US" sz="1000" dirty="0">
                          <a:latin typeface="+mn-lt"/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+mn-lt"/>
                        </a:rPr>
                        <a:t>Input Text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Id </a:t>
                      </a:r>
                      <a:r>
                        <a:rPr lang="ko-KR" altLang="en-US" sz="1000" dirty="0">
                          <a:latin typeface="+mn-lt"/>
                        </a:rPr>
                        <a:t>입력 대기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22080"/>
                  </a:ext>
                </a:extLst>
              </a:tr>
              <a:tr h="3676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lt"/>
                        </a:rPr>
                        <a:t>4. Password 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+mn-lt"/>
                        </a:rPr>
                        <a:t>Label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494694"/>
                  </a:ext>
                </a:extLst>
              </a:tr>
              <a:tr h="3676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lt"/>
                        </a:rPr>
                        <a:t>5. </a:t>
                      </a:r>
                      <a:r>
                        <a:rPr lang="ko-KR" altLang="en-US" sz="1000" dirty="0">
                          <a:latin typeface="+mn-lt"/>
                        </a:rPr>
                        <a:t>비밀번호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+mn-lt"/>
                        </a:rPr>
                        <a:t>Input Text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password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입력 대기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96948"/>
                  </a:ext>
                </a:extLst>
              </a:tr>
              <a:tr h="12538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6.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수강목록찾기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Button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accent2"/>
                          </a:solidFill>
                          <a:latin typeface="+mn-lt"/>
                        </a:rPr>
                        <a:t>Click :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1. User data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확인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b="1" u="sng" dirty="0">
                          <a:solidFill>
                            <a:schemeClr val="tx1"/>
                          </a:solidFill>
                          <a:latin typeface="+mn-lt"/>
                        </a:rPr>
                        <a:t>2-1. OK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 :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번과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번의 정보를 확인하여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DB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에서 수강 목록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select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하여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번 표시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000" b="1" u="sng" dirty="0">
                          <a:solidFill>
                            <a:schemeClr val="tx1"/>
                          </a:solidFill>
                          <a:latin typeface="+mn-lt"/>
                        </a:rPr>
                        <a:t>2-2. Not</a:t>
                      </a:r>
                      <a:r>
                        <a:rPr lang="ko-KR" altLang="en-US" sz="1000" b="1" u="sng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="1" u="sng" dirty="0">
                          <a:solidFill>
                            <a:schemeClr val="tx1"/>
                          </a:solidFill>
                          <a:latin typeface="+mn-lt"/>
                        </a:rPr>
                        <a:t>Ok</a:t>
                      </a:r>
                      <a:r>
                        <a:rPr lang="ko-KR" altLang="en-US" sz="1000" b="1" u="sng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: Id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password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가 맞지 않는다는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알림창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 표시 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82104"/>
                  </a:ext>
                </a:extLst>
              </a:tr>
              <a:tr h="4149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7.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수강 목록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Table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수강자 정보에 해당하는 수강 목록 표시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+mn-lt"/>
                        </a:rPr>
                        <a:t>강의명</a:t>
                      </a: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+mn-lt"/>
                        </a:rPr>
                        <a:t>강사명</a:t>
                      </a: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+mn-lt"/>
                        </a:rPr>
                        <a:t>강의시간</a:t>
                      </a: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+mn-lt"/>
                        </a:rPr>
                        <a:t>선택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48603"/>
                  </a:ext>
                </a:extLst>
              </a:tr>
              <a:tr h="2713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8.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선택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Button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accent2"/>
                          </a:solidFill>
                          <a:latin typeface="+mn-lt"/>
                        </a:rPr>
                        <a:t>Click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수강 화면이 새창으로 열림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936318"/>
                  </a:ext>
                </a:extLst>
              </a:tr>
              <a:tr h="2512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9.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결과보기 선택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Button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2"/>
                          </a:solidFill>
                          <a:latin typeface="+mn-lt"/>
                        </a:rPr>
                        <a:t>Click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결과 화면이 새창으로 열림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334168"/>
                  </a:ext>
                </a:extLst>
              </a:tr>
              <a:tr h="3676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281225"/>
                  </a:ext>
                </a:extLst>
              </a:tr>
              <a:tr h="36760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71987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125A7542-7024-81DB-0CE0-2D7EC888C04E}"/>
              </a:ext>
            </a:extLst>
          </p:cNvPr>
          <p:cNvSpPr/>
          <p:nvPr/>
        </p:nvSpPr>
        <p:spPr>
          <a:xfrm>
            <a:off x="1676003" y="826784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B226320-2DA7-4001-1019-7BBB56A87668}"/>
              </a:ext>
            </a:extLst>
          </p:cNvPr>
          <p:cNvSpPr/>
          <p:nvPr/>
        </p:nvSpPr>
        <p:spPr>
          <a:xfrm>
            <a:off x="4909934" y="1474299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709E8C4-5FAB-8AD6-6E63-50E99DE230BC}"/>
              </a:ext>
            </a:extLst>
          </p:cNvPr>
          <p:cNvSpPr/>
          <p:nvPr/>
        </p:nvSpPr>
        <p:spPr>
          <a:xfrm>
            <a:off x="4965572" y="2171238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66A33D-BD50-ACAC-CF69-E539799F66AA}"/>
              </a:ext>
            </a:extLst>
          </p:cNvPr>
          <p:cNvSpPr/>
          <p:nvPr/>
        </p:nvSpPr>
        <p:spPr>
          <a:xfrm>
            <a:off x="4324263" y="3025606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F035676-71FE-69BE-7BB2-2D4460467C8F}"/>
              </a:ext>
            </a:extLst>
          </p:cNvPr>
          <p:cNvSpPr/>
          <p:nvPr/>
        </p:nvSpPr>
        <p:spPr>
          <a:xfrm>
            <a:off x="224414" y="3459617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1221F01-2FAE-BA1B-5558-F63D860B2504}"/>
              </a:ext>
            </a:extLst>
          </p:cNvPr>
          <p:cNvSpPr/>
          <p:nvPr/>
        </p:nvSpPr>
        <p:spPr>
          <a:xfrm>
            <a:off x="1671672" y="1429707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FD93E0-B14A-177E-EE0D-611644465EEF}"/>
              </a:ext>
            </a:extLst>
          </p:cNvPr>
          <p:cNvSpPr/>
          <p:nvPr/>
        </p:nvSpPr>
        <p:spPr>
          <a:xfrm>
            <a:off x="1603082" y="2118317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DE58E03-75BC-FFA6-F3EE-4216E499D358}"/>
              </a:ext>
            </a:extLst>
          </p:cNvPr>
          <p:cNvSpPr/>
          <p:nvPr/>
        </p:nvSpPr>
        <p:spPr>
          <a:xfrm>
            <a:off x="5233745" y="4220555"/>
            <a:ext cx="476192" cy="252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2"/>
                </a:solidFill>
              </a:rPr>
              <a:t>선택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2659A67-64E7-5871-A65C-01A4706A3963}"/>
              </a:ext>
            </a:extLst>
          </p:cNvPr>
          <p:cNvSpPr/>
          <p:nvPr/>
        </p:nvSpPr>
        <p:spPr>
          <a:xfrm>
            <a:off x="5233745" y="4529015"/>
            <a:ext cx="476192" cy="252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2"/>
                </a:solidFill>
              </a:rPr>
              <a:t>선택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AD0559B-A50E-B281-7DF3-08A2ACBD4D6B}"/>
              </a:ext>
            </a:extLst>
          </p:cNvPr>
          <p:cNvSpPr/>
          <p:nvPr/>
        </p:nvSpPr>
        <p:spPr>
          <a:xfrm>
            <a:off x="3432860" y="4828632"/>
            <a:ext cx="401062" cy="3137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1B7697-5445-009E-32FF-E37DBD57817C}"/>
              </a:ext>
            </a:extLst>
          </p:cNvPr>
          <p:cNvSpPr txBox="1"/>
          <p:nvPr/>
        </p:nvSpPr>
        <p:spPr>
          <a:xfrm>
            <a:off x="6652013" y="223134"/>
            <a:ext cx="5349071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EO_001 </a:t>
            </a:r>
            <a:r>
              <a:rPr lang="ko-KR" altLang="en-US" sz="1600" b="1" dirty="0">
                <a:solidFill>
                  <a:schemeClr val="bg1"/>
                </a:solidFill>
              </a:rPr>
              <a:t>화면 기능 설명</a:t>
            </a:r>
          </a:p>
        </p:txBody>
      </p:sp>
      <p:sp>
        <p:nvSpPr>
          <p:cNvPr id="2" name="Text Box">
            <a:extLst>
              <a:ext uri="{FF2B5EF4-FFF2-40B4-BE49-F238E27FC236}">
                <a16:creationId xmlns:a16="http://schemas.microsoft.com/office/drawing/2014/main" id="{3B2D417A-2BD9-2985-864A-0B01BBA10384}"/>
              </a:ext>
            </a:extLst>
          </p:cNvPr>
          <p:cNvSpPr/>
          <p:nvPr/>
        </p:nvSpPr>
        <p:spPr>
          <a:xfrm>
            <a:off x="3213796" y="1497581"/>
            <a:ext cx="1630412" cy="26417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6" name="Text Box">
            <a:extLst>
              <a:ext uri="{FF2B5EF4-FFF2-40B4-BE49-F238E27FC236}">
                <a16:creationId xmlns:a16="http://schemas.microsoft.com/office/drawing/2014/main" id="{27EB4830-3DD2-FE33-03C7-8F6463BD0C96}"/>
              </a:ext>
            </a:extLst>
          </p:cNvPr>
          <p:cNvSpPr/>
          <p:nvPr/>
        </p:nvSpPr>
        <p:spPr>
          <a:xfrm>
            <a:off x="3186726" y="2220463"/>
            <a:ext cx="1657482" cy="2564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8755374-2135-F7BC-3FCD-D0B1F4B1BD26}"/>
              </a:ext>
            </a:extLst>
          </p:cNvPr>
          <p:cNvSpPr/>
          <p:nvPr/>
        </p:nvSpPr>
        <p:spPr>
          <a:xfrm>
            <a:off x="5926880" y="4227884"/>
            <a:ext cx="476192" cy="252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2"/>
                </a:solidFill>
              </a:rPr>
              <a:t>선택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801CF13-ED8C-6892-E776-B160A29B6C5C}"/>
              </a:ext>
            </a:extLst>
          </p:cNvPr>
          <p:cNvSpPr/>
          <p:nvPr/>
        </p:nvSpPr>
        <p:spPr>
          <a:xfrm>
            <a:off x="5926880" y="4536344"/>
            <a:ext cx="476192" cy="252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2"/>
                </a:solidFill>
              </a:rPr>
              <a:t>선택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40721DE-1FB5-F0BC-1CB7-1AFD23005AD5}"/>
              </a:ext>
            </a:extLst>
          </p:cNvPr>
          <p:cNvSpPr/>
          <p:nvPr/>
        </p:nvSpPr>
        <p:spPr>
          <a:xfrm>
            <a:off x="5127000" y="4809699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5EABF7E-FCEC-F908-7C8A-AE1A54F67AA0}"/>
              </a:ext>
            </a:extLst>
          </p:cNvPr>
          <p:cNvSpPr/>
          <p:nvPr/>
        </p:nvSpPr>
        <p:spPr>
          <a:xfrm>
            <a:off x="5964445" y="4818995"/>
            <a:ext cx="47619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8235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62307600-B3C2-1AC7-D016-63352DAC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520"/>
            <a:ext cx="7536148" cy="366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Background">
            <a:extLst>
              <a:ext uri="{FF2B5EF4-FFF2-40B4-BE49-F238E27FC236}">
                <a16:creationId xmlns:a16="http://schemas.microsoft.com/office/drawing/2014/main" id="{4C3A6577-DF6E-EE56-9D53-691B604CA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4" y="6356784"/>
            <a:ext cx="11901152" cy="366067"/>
          </a:xfrm>
          <a:prstGeom prst="rect">
            <a:avLst/>
          </a:prstGeom>
          <a:solidFill>
            <a:schemeClr val="tx2"/>
          </a:solidFill>
          <a:ln w="952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9" name="Body">
            <a:extLst>
              <a:ext uri="{FF2B5EF4-FFF2-40B4-BE49-F238E27FC236}">
                <a16:creationId xmlns:a16="http://schemas.microsoft.com/office/drawing/2014/main" id="{5CDDB633-A387-6655-69F2-2B53708F808B}"/>
              </a:ext>
            </a:extLst>
          </p:cNvPr>
          <p:cNvSpPr txBox="1"/>
          <p:nvPr/>
        </p:nvSpPr>
        <p:spPr>
          <a:xfrm>
            <a:off x="532017" y="6416082"/>
            <a:ext cx="2160395" cy="16738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온라인 수강 집중도 감지 </a:t>
            </a:r>
            <a:r>
              <a:rPr lang="ko-KR" altLang="en-US" sz="105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시스템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ody">
            <a:extLst>
              <a:ext uri="{FF2B5EF4-FFF2-40B4-BE49-F238E27FC236}">
                <a16:creationId xmlns:a16="http://schemas.microsoft.com/office/drawing/2014/main" id="{151A4D74-81F1-AF30-B5BB-3C62DF5FF120}"/>
              </a:ext>
            </a:extLst>
          </p:cNvPr>
          <p:cNvSpPr txBox="1"/>
          <p:nvPr/>
        </p:nvSpPr>
        <p:spPr>
          <a:xfrm>
            <a:off x="66433" y="274534"/>
            <a:ext cx="44649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latinLnBrk="0">
              <a:defRPr sz="105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defRPr>
            </a:lvl1pPr>
            <a:lvl2pPr latinLnBrk="0"/>
            <a:lvl3pPr latinLnBrk="0"/>
            <a:lvl4pPr latinLnBrk="0"/>
            <a:lvl5pPr latinLnBrk="0"/>
            <a:lvl6pPr latinLnBrk="0"/>
            <a:lvl7pPr latinLnBrk="0"/>
            <a:lvl8pPr latinLnBrk="0"/>
            <a:lvl9pPr latinLnBrk="0"/>
          </a:lstStyle>
          <a:p>
            <a:r>
              <a:rPr lang="ko-KR" altLang="en-US" b="1" dirty="0">
                <a:solidFill>
                  <a:schemeClr val="tx2"/>
                </a:solidFill>
              </a:rPr>
              <a:t>멀티 캠퍼스 </a:t>
            </a:r>
            <a:r>
              <a:rPr lang="en-US" altLang="ko-KR" b="1" dirty="0">
                <a:solidFill>
                  <a:schemeClr val="tx2"/>
                </a:solidFill>
              </a:rPr>
              <a:t>AI </a:t>
            </a:r>
            <a:r>
              <a:rPr lang="ko-KR" altLang="en-US" b="1" dirty="0">
                <a:solidFill>
                  <a:schemeClr val="tx2"/>
                </a:solidFill>
              </a:rPr>
              <a:t>엔지니어 취업캠프 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 err="1">
                <a:solidFill>
                  <a:schemeClr val="tx2"/>
                </a:solidFill>
              </a:rPr>
              <a:t>회차</a:t>
            </a:r>
            <a:r>
              <a:rPr lang="ko-KR" altLang="en-US" b="1" dirty="0">
                <a:solidFill>
                  <a:schemeClr val="tx2"/>
                </a:solidFill>
              </a:rPr>
              <a:t> 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>
                <a:solidFill>
                  <a:schemeClr val="tx2"/>
                </a:solidFill>
              </a:rPr>
              <a:t>조 </a:t>
            </a:r>
            <a:r>
              <a:rPr lang="ko-KR" altLang="en-US" b="1" dirty="0" err="1">
                <a:solidFill>
                  <a:schemeClr val="tx2"/>
                </a:solidFill>
              </a:rPr>
              <a:t>이공오공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037A5A3-D0A9-13B8-B3DD-2EE78542F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153594"/>
              </p:ext>
            </p:extLst>
          </p:nvPr>
        </p:nvGraphicFramePr>
        <p:xfrm>
          <a:off x="6645519" y="572370"/>
          <a:ext cx="5322067" cy="553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281">
                  <a:extLst>
                    <a:ext uri="{9D8B030D-6E8A-4147-A177-3AD203B41FA5}">
                      <a16:colId xmlns:a16="http://schemas.microsoft.com/office/drawing/2014/main" val="3936724680"/>
                    </a:ext>
                  </a:extLst>
                </a:gridCol>
                <a:gridCol w="1123812">
                  <a:extLst>
                    <a:ext uri="{9D8B030D-6E8A-4147-A177-3AD203B41FA5}">
                      <a16:colId xmlns:a16="http://schemas.microsoft.com/office/drawing/2014/main" val="998591227"/>
                    </a:ext>
                  </a:extLst>
                </a:gridCol>
                <a:gridCol w="2585974">
                  <a:extLst>
                    <a:ext uri="{9D8B030D-6E8A-4147-A177-3AD203B41FA5}">
                      <a16:colId xmlns:a16="http://schemas.microsoft.com/office/drawing/2014/main" val="1528939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lt"/>
                        </a:rPr>
                        <a:t>목록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lt"/>
                        </a:rPr>
                        <a:t>속성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14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0. </a:t>
                      </a:r>
                      <a:r>
                        <a:rPr lang="ko-KR" altLang="en-US" sz="1100" dirty="0">
                          <a:latin typeface="+mn-lt"/>
                        </a:rPr>
                        <a:t>초기화면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DB </a:t>
                      </a:r>
                      <a:r>
                        <a:rPr lang="ko-KR" altLang="en-US" sz="1100" dirty="0">
                          <a:latin typeface="+mn-lt"/>
                        </a:rPr>
                        <a:t>에서 강의에 해당하는 </a:t>
                      </a:r>
                      <a:r>
                        <a:rPr lang="ko-KR" altLang="en-US" sz="1100" dirty="0" err="1">
                          <a:latin typeface="+mn-lt"/>
                        </a:rPr>
                        <a:t>데잍터</a:t>
                      </a:r>
                      <a:r>
                        <a:rPr lang="ko-KR" altLang="en-US" sz="1100" dirty="0">
                          <a:latin typeface="+mn-lt"/>
                        </a:rPr>
                        <a:t> </a:t>
                      </a:r>
                      <a:r>
                        <a:rPr lang="en-US" altLang="ko-KR" sz="1100" dirty="0">
                          <a:latin typeface="+mn-lt"/>
                        </a:rPr>
                        <a:t>select </a:t>
                      </a:r>
                      <a:r>
                        <a:rPr lang="ko-KR" altLang="en-US" sz="1100" dirty="0">
                          <a:latin typeface="+mn-lt"/>
                        </a:rPr>
                        <a:t>하여 선택한 강의 동영상 </a:t>
                      </a:r>
                      <a:r>
                        <a:rPr lang="en-US" altLang="ko-KR" sz="1100" dirty="0">
                          <a:latin typeface="+mn-lt"/>
                        </a:rPr>
                        <a:t>Play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4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100" dirty="0">
                          <a:latin typeface="+mn-lt"/>
                        </a:rPr>
                        <a:t>1. </a:t>
                      </a:r>
                      <a:r>
                        <a:rPr lang="ko-KR" altLang="en-US" sz="1100" dirty="0">
                          <a:latin typeface="+mn-lt"/>
                        </a:rPr>
                        <a:t>동영상 </a:t>
                      </a:r>
                      <a:r>
                        <a:rPr lang="ko-KR" altLang="en-US" sz="1100" dirty="0" err="1">
                          <a:latin typeface="+mn-lt"/>
                        </a:rPr>
                        <a:t>재생창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lt"/>
                        </a:rPr>
                        <a:t>Inner window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lt"/>
                        </a:rPr>
                        <a:t>선택한 동영상을 재생하는 창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19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2. </a:t>
                      </a:r>
                      <a:r>
                        <a:rPr lang="ko-KR" altLang="en-US" sz="1100" dirty="0">
                          <a:latin typeface="+mn-lt"/>
                        </a:rPr>
                        <a:t>수강시작</a:t>
                      </a:r>
                      <a:r>
                        <a:rPr lang="en-US" altLang="ko-KR" sz="1100" dirty="0">
                          <a:latin typeface="+mn-lt"/>
                        </a:rPr>
                        <a:t>/</a:t>
                      </a:r>
                      <a:r>
                        <a:rPr lang="ko-KR" altLang="en-US" sz="1100" dirty="0">
                          <a:latin typeface="+mn-lt"/>
                        </a:rPr>
                        <a:t>일시정지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lt"/>
                        </a:rPr>
                        <a:t>Button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accent2"/>
                          </a:solidFill>
                          <a:latin typeface="+mn-lt"/>
                        </a:rPr>
                        <a:t>Click</a:t>
                      </a:r>
                      <a:r>
                        <a:rPr lang="en-US" altLang="ko-KR" sz="1100" dirty="0">
                          <a:latin typeface="+mn-lt"/>
                        </a:rPr>
                        <a:t> :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 err="1">
                          <a:latin typeface="+mn-lt"/>
                        </a:rPr>
                        <a:t>웹캠</a:t>
                      </a:r>
                      <a:r>
                        <a:rPr lang="ko-KR" altLang="en-US" sz="1100" dirty="0">
                          <a:latin typeface="+mn-lt"/>
                        </a:rPr>
                        <a:t> </a:t>
                      </a:r>
                      <a:r>
                        <a:rPr lang="en-US" altLang="ko-KR" sz="1100" dirty="0">
                          <a:latin typeface="+mn-lt"/>
                        </a:rPr>
                        <a:t>on</a:t>
                      </a:r>
                      <a:r>
                        <a:rPr lang="ko-KR" altLang="en-US" sz="1100" dirty="0">
                          <a:latin typeface="+mn-lt"/>
                        </a:rPr>
                        <a:t> </a:t>
                      </a:r>
                      <a:r>
                        <a:rPr lang="en-US" altLang="ko-KR" sz="1100" dirty="0">
                          <a:latin typeface="+mn-lt"/>
                        </a:rPr>
                        <a:t>check</a:t>
                      </a:r>
                      <a:r>
                        <a:rPr lang="ko-KR" altLang="en-US" sz="1100" dirty="0">
                          <a:latin typeface="+mn-lt"/>
                        </a:rPr>
                        <a:t> </a:t>
                      </a:r>
                      <a:endParaRPr lang="en-US" altLang="ko-KR" sz="1100" dirty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>
                          <a:latin typeface="+mn-lt"/>
                        </a:rPr>
                        <a:t>2-1. off</a:t>
                      </a:r>
                      <a:r>
                        <a:rPr lang="ko-KR" altLang="en-US" sz="1100" dirty="0">
                          <a:latin typeface="+mn-lt"/>
                        </a:rPr>
                        <a:t> </a:t>
                      </a:r>
                      <a:r>
                        <a:rPr lang="en-US" altLang="ko-KR" sz="1100" dirty="0">
                          <a:latin typeface="+mn-lt"/>
                        </a:rPr>
                        <a:t>:</a:t>
                      </a:r>
                      <a:r>
                        <a:rPr lang="ko-KR" altLang="en-US" sz="1100" dirty="0">
                          <a:latin typeface="+mn-lt"/>
                        </a:rPr>
                        <a:t> </a:t>
                      </a:r>
                      <a:r>
                        <a:rPr lang="ko-KR" altLang="en-US" sz="1100" dirty="0" err="1">
                          <a:latin typeface="+mn-lt"/>
                        </a:rPr>
                        <a:t>웹캠을</a:t>
                      </a:r>
                      <a:r>
                        <a:rPr lang="ko-KR" altLang="en-US" sz="1100" dirty="0">
                          <a:latin typeface="+mn-lt"/>
                        </a:rPr>
                        <a:t> 켜 주세요</a:t>
                      </a:r>
                      <a:r>
                        <a:rPr lang="en-US" altLang="ko-KR" sz="1100" dirty="0">
                          <a:latin typeface="+mn-lt"/>
                        </a:rPr>
                        <a:t>.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>
                          <a:latin typeface="+mn-lt"/>
                        </a:rPr>
                        <a:t>2-2. On -&gt; </a:t>
                      </a:r>
                      <a:r>
                        <a:rPr lang="ko-KR" altLang="en-US" sz="1100" dirty="0">
                          <a:latin typeface="+mn-lt"/>
                        </a:rPr>
                        <a:t>동영상 재생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>
                          <a:latin typeface="+mn-lt"/>
                        </a:rPr>
                        <a:t>수강시작 버튼명이 일시정지로 바뀜</a:t>
                      </a:r>
                      <a:endParaRPr lang="en-US" altLang="ko-KR" sz="11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3. </a:t>
                      </a:r>
                      <a:r>
                        <a:rPr lang="ko-KR" altLang="en-US" sz="1100" dirty="0">
                          <a:latin typeface="+mn-lt"/>
                        </a:rPr>
                        <a:t>일시정지 버튼 </a:t>
                      </a:r>
                      <a:r>
                        <a:rPr lang="en-US" altLang="ko-KR" sz="1100" dirty="0">
                          <a:latin typeface="+mn-lt"/>
                        </a:rPr>
                        <a:t>Click : </a:t>
                      </a:r>
                      <a:r>
                        <a:rPr lang="ko-KR" altLang="en-US" sz="1100" dirty="0">
                          <a:latin typeface="+mn-lt"/>
                        </a:rPr>
                        <a:t>재생 화면 일시 정지 되면서 버튼명이 </a:t>
                      </a:r>
                      <a:r>
                        <a:rPr lang="ko-KR" altLang="en-US" sz="1100" b="1" dirty="0">
                          <a:latin typeface="+mn-lt"/>
                        </a:rPr>
                        <a:t>다시</a:t>
                      </a:r>
                      <a:r>
                        <a:rPr lang="en-US" altLang="ko-KR" sz="1100" b="1" dirty="0">
                          <a:latin typeface="+mn-lt"/>
                        </a:rPr>
                        <a:t> </a:t>
                      </a:r>
                      <a:r>
                        <a:rPr lang="ko-KR" altLang="en-US" sz="1100" b="1" dirty="0">
                          <a:latin typeface="+mn-lt"/>
                        </a:rPr>
                        <a:t>시작</a:t>
                      </a:r>
                      <a:r>
                        <a:rPr lang="ko-KR" altLang="en-US" sz="1100" dirty="0">
                          <a:latin typeface="+mn-lt"/>
                        </a:rPr>
                        <a:t>으로 바뀜</a:t>
                      </a:r>
                      <a:r>
                        <a:rPr lang="en-US" altLang="ko-KR" sz="1100" dirty="0">
                          <a:latin typeface="+mn-lt"/>
                        </a:rPr>
                        <a:t>. 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0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3. </a:t>
                      </a:r>
                      <a:r>
                        <a:rPr lang="ko-KR" altLang="en-US" sz="1100" dirty="0">
                          <a:latin typeface="+mn-lt"/>
                        </a:rPr>
                        <a:t>수강저장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lt"/>
                        </a:rPr>
                        <a:t>Button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accent2"/>
                          </a:solidFill>
                          <a:latin typeface="+mn-lt"/>
                        </a:rPr>
                        <a:t>Click</a:t>
                      </a:r>
                      <a:r>
                        <a:rPr lang="en-US" altLang="ko-KR" sz="1100" dirty="0">
                          <a:latin typeface="+mn-lt"/>
                        </a:rPr>
                        <a:t> :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 err="1">
                          <a:latin typeface="+mn-lt"/>
                        </a:rPr>
                        <a:t>재생률</a:t>
                      </a:r>
                      <a:r>
                        <a:rPr lang="en-US" altLang="ko-KR" sz="1100" dirty="0">
                          <a:latin typeface="+mn-lt"/>
                        </a:rPr>
                        <a:t> </a:t>
                      </a:r>
                      <a:r>
                        <a:rPr lang="ko-KR" altLang="en-US" sz="1100" dirty="0">
                          <a:latin typeface="+mn-lt"/>
                        </a:rPr>
                        <a:t>확인하고 </a:t>
                      </a:r>
                      <a:r>
                        <a:rPr lang="en-US" altLang="ko-KR" sz="1100" dirty="0">
                          <a:latin typeface="+mn-lt"/>
                        </a:rPr>
                        <a:t>DB</a:t>
                      </a:r>
                      <a:r>
                        <a:rPr lang="ko-KR" altLang="en-US" sz="1100" dirty="0">
                          <a:latin typeface="+mn-lt"/>
                        </a:rPr>
                        <a:t> 저장하기 </a:t>
                      </a:r>
                      <a:endParaRPr lang="en-US" altLang="ko-KR" sz="1100" dirty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>
                          <a:latin typeface="+mn-lt"/>
                        </a:rPr>
                        <a:t>2-1.</a:t>
                      </a:r>
                      <a:r>
                        <a:rPr lang="ko-KR" altLang="en-US" sz="1100" dirty="0">
                          <a:latin typeface="+mn-lt"/>
                        </a:rPr>
                        <a:t> </a:t>
                      </a:r>
                      <a:r>
                        <a:rPr lang="en-US" altLang="ko-KR" sz="1100" dirty="0">
                          <a:latin typeface="+mn-lt"/>
                        </a:rPr>
                        <a:t>100% </a:t>
                      </a:r>
                      <a:r>
                        <a:rPr lang="ko-KR" altLang="en-US" sz="1100" dirty="0">
                          <a:latin typeface="+mn-lt"/>
                        </a:rPr>
                        <a:t>이면</a:t>
                      </a:r>
                      <a:r>
                        <a:rPr lang="en-US" altLang="ko-KR" sz="1100" dirty="0">
                          <a:latin typeface="+mn-lt"/>
                        </a:rPr>
                        <a:t> </a:t>
                      </a:r>
                      <a:r>
                        <a:rPr lang="ko-KR" altLang="en-US" sz="1100" dirty="0">
                          <a:latin typeface="+mn-lt"/>
                        </a:rPr>
                        <a:t>수고하셨습니다</a:t>
                      </a:r>
                      <a:r>
                        <a:rPr lang="en-US" altLang="ko-KR" sz="1100" dirty="0">
                          <a:latin typeface="+mn-lt"/>
                        </a:rPr>
                        <a:t>. </a:t>
                      </a:r>
                      <a:r>
                        <a:rPr lang="ko-KR" altLang="en-US" sz="1100" dirty="0">
                          <a:latin typeface="+mn-lt"/>
                        </a:rPr>
                        <a:t>메시지 보여주고 창 닫힘</a:t>
                      </a:r>
                      <a:endParaRPr lang="en-US" altLang="ko-KR" sz="1100" dirty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>
                          <a:latin typeface="+mn-lt"/>
                        </a:rPr>
                        <a:t>2-2. 100% </a:t>
                      </a:r>
                      <a:r>
                        <a:rPr lang="ko-KR" altLang="en-US" sz="1100" dirty="0">
                          <a:latin typeface="+mn-lt"/>
                        </a:rPr>
                        <a:t>미만이면 </a:t>
                      </a:r>
                      <a:r>
                        <a:rPr lang="en-US" altLang="ko-KR" sz="1100" dirty="0">
                          <a:latin typeface="+mn-lt"/>
                        </a:rPr>
                        <a:t>“</a:t>
                      </a:r>
                      <a:r>
                        <a:rPr lang="ko-KR" altLang="en-US" sz="1100" dirty="0">
                          <a:latin typeface="+mn-lt"/>
                        </a:rPr>
                        <a:t>남은 시간은 </a:t>
                      </a:r>
                      <a:r>
                        <a:rPr lang="en-US" altLang="ko-KR" sz="1100" dirty="0">
                          <a:latin typeface="+mn-lt"/>
                        </a:rPr>
                        <a:t>00:00</a:t>
                      </a:r>
                      <a:r>
                        <a:rPr lang="ko-KR" altLang="en-US" sz="1100" dirty="0">
                          <a:latin typeface="+mn-lt"/>
                        </a:rPr>
                        <a:t>입니다</a:t>
                      </a:r>
                      <a:r>
                        <a:rPr lang="en-US" altLang="ko-KR" sz="1100" dirty="0">
                          <a:latin typeface="+mn-lt"/>
                        </a:rPr>
                        <a:t>. “ </a:t>
                      </a:r>
                      <a:r>
                        <a:rPr lang="ko-KR" altLang="en-US" sz="1100" dirty="0">
                          <a:latin typeface="+mn-lt"/>
                        </a:rPr>
                        <a:t>메시지 </a:t>
                      </a:r>
                      <a:r>
                        <a:rPr lang="en-US" altLang="ko-KR" sz="1100" dirty="0">
                          <a:latin typeface="+mn-lt"/>
                        </a:rPr>
                        <a:t>10</a:t>
                      </a:r>
                      <a:r>
                        <a:rPr lang="ko-KR" altLang="en-US" sz="1100" dirty="0">
                          <a:latin typeface="+mn-lt"/>
                        </a:rPr>
                        <a:t>초간 보여주고 창 닫힘</a:t>
                      </a:r>
                      <a:endParaRPr lang="en-US" altLang="ko-KR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2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4. </a:t>
                      </a:r>
                      <a:r>
                        <a:rPr lang="ko-KR" altLang="en-US" sz="1100" dirty="0" err="1">
                          <a:latin typeface="+mn-lt"/>
                        </a:rPr>
                        <a:t>알림창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lt"/>
                        </a:rPr>
                        <a:t>Alert window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Modal window </a:t>
                      </a:r>
                      <a:r>
                        <a:rPr lang="ko-KR" altLang="en-US" sz="1100" dirty="0">
                          <a:latin typeface="+mn-lt"/>
                        </a:rPr>
                        <a:t>혹은 </a:t>
                      </a:r>
                      <a:r>
                        <a:rPr lang="en-US" altLang="ko-KR" sz="1100" dirty="0" err="1">
                          <a:latin typeface="+mn-lt"/>
                        </a:rPr>
                        <a:t>javascript</a:t>
                      </a:r>
                      <a:r>
                        <a:rPr lang="ko-KR" altLang="en-US" sz="1100" dirty="0">
                          <a:latin typeface="+mn-lt"/>
                        </a:rPr>
                        <a:t> </a:t>
                      </a:r>
                      <a:r>
                        <a:rPr lang="en-US" altLang="ko-KR" sz="1100" dirty="0">
                          <a:latin typeface="+mn-lt"/>
                        </a:rPr>
                        <a:t>alert</a:t>
                      </a:r>
                      <a:r>
                        <a:rPr lang="ko-KR" altLang="en-US" sz="1100" dirty="0">
                          <a:latin typeface="+mn-lt"/>
                        </a:rPr>
                        <a:t> 창</a:t>
                      </a:r>
                      <a:endParaRPr lang="en-US" altLang="ko-KR" sz="11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30</a:t>
                      </a:r>
                      <a:r>
                        <a:rPr lang="ko-KR" altLang="en-US" sz="1100" dirty="0">
                          <a:latin typeface="+mn-lt"/>
                        </a:rPr>
                        <a:t>초 이상 졸음이 감지될 시 </a:t>
                      </a:r>
                      <a:r>
                        <a:rPr lang="en-US" altLang="ko-KR" sz="1100" dirty="0">
                          <a:latin typeface="+mn-lt"/>
                        </a:rPr>
                        <a:t>“</a:t>
                      </a:r>
                      <a:r>
                        <a:rPr lang="ko-KR" altLang="en-US" sz="1100" dirty="0">
                          <a:latin typeface="+mn-lt"/>
                        </a:rPr>
                        <a:t>수업에 집중해 주세요</a:t>
                      </a:r>
                      <a:r>
                        <a:rPr lang="en-US" altLang="ko-KR" sz="1100" dirty="0">
                          <a:latin typeface="+mn-lt"/>
                        </a:rPr>
                        <a:t>” </a:t>
                      </a:r>
                      <a:r>
                        <a:rPr lang="ko-KR" altLang="en-US" sz="1100" dirty="0">
                          <a:latin typeface="+mn-lt"/>
                        </a:rPr>
                        <a:t>알림</a:t>
                      </a:r>
                      <a:r>
                        <a:rPr lang="en-US" altLang="ko-KR" sz="1100" dirty="0">
                          <a:latin typeface="+mn-lt"/>
                        </a:rPr>
                        <a:t> </a:t>
                      </a:r>
                      <a:r>
                        <a:rPr lang="ko-KR" altLang="en-US" sz="1100" dirty="0">
                          <a:latin typeface="+mn-lt"/>
                        </a:rPr>
                        <a:t>메시지를 표시한다</a:t>
                      </a:r>
                      <a:r>
                        <a:rPr lang="en-US" altLang="ko-KR" sz="1100" dirty="0">
                          <a:latin typeface="+mn-lt"/>
                        </a:rPr>
                        <a:t>. </a:t>
                      </a:r>
                      <a:r>
                        <a:rPr lang="ko-KR" altLang="en-US" sz="1100" dirty="0">
                          <a:latin typeface="+mn-lt"/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4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9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821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E1B7697-5445-009E-32FF-E37DBD57817C}"/>
              </a:ext>
            </a:extLst>
          </p:cNvPr>
          <p:cNvSpPr txBox="1"/>
          <p:nvPr/>
        </p:nvSpPr>
        <p:spPr>
          <a:xfrm>
            <a:off x="6645520" y="223134"/>
            <a:ext cx="535556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화면</a:t>
            </a:r>
            <a:r>
              <a:rPr lang="en-US" altLang="ko-KR" sz="1600" b="1" dirty="0">
                <a:solidFill>
                  <a:schemeClr val="bg1"/>
                </a:solidFill>
              </a:rPr>
              <a:t>002 &gt; </a:t>
            </a:r>
            <a:r>
              <a:rPr lang="ko-KR" altLang="en-US" sz="1600" b="1" dirty="0">
                <a:solidFill>
                  <a:schemeClr val="bg1"/>
                </a:solidFill>
              </a:rPr>
              <a:t>화면 기능 설명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5912D21-FCA5-0FB5-932B-C123135B3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6" t="55825" r="31813" b="10915"/>
          <a:stretch/>
        </p:blipFill>
        <p:spPr>
          <a:xfrm>
            <a:off x="532017" y="2246243"/>
            <a:ext cx="3910482" cy="247955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0FDA958-168C-7EF5-DEAD-89D5E5C02291}"/>
              </a:ext>
            </a:extLst>
          </p:cNvPr>
          <p:cNvSpPr/>
          <p:nvPr/>
        </p:nvSpPr>
        <p:spPr>
          <a:xfrm>
            <a:off x="2721946" y="5023200"/>
            <a:ext cx="1038474" cy="415707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저장</a:t>
            </a:r>
          </a:p>
        </p:txBody>
      </p:sp>
      <p:pic>
        <p:nvPicPr>
          <p:cNvPr id="1026" name="Picture 2" descr="그의 눈에 이모티콘을 가리키는 로열티 무료 사진, 그림, 이미지 그리고 스톡포토그래피. Image 19482916.">
            <a:extLst>
              <a:ext uri="{FF2B5EF4-FFF2-40B4-BE49-F238E27FC236}">
                <a16:creationId xmlns:a16="http://schemas.microsoft.com/office/drawing/2014/main" id="{BF6B1FEA-58A9-14C3-9BA3-FB0CB95F3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947" y="2042519"/>
            <a:ext cx="1373693" cy="14881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7502A7E-6933-E4A7-A972-00CD9B5B549F}"/>
              </a:ext>
            </a:extLst>
          </p:cNvPr>
          <p:cNvSpPr txBox="1"/>
          <p:nvPr/>
        </p:nvSpPr>
        <p:spPr>
          <a:xfrm>
            <a:off x="4864443" y="1717315"/>
            <a:ext cx="1373693" cy="265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알림창</a:t>
            </a:r>
            <a:endParaRPr lang="ko-KR" altLang="en-US" sz="1100" dirty="0"/>
          </a:p>
        </p:txBody>
      </p:sp>
      <p:sp>
        <p:nvSpPr>
          <p:cNvPr id="23" name="화살표: 위로 구부러짐 22">
            <a:extLst>
              <a:ext uri="{FF2B5EF4-FFF2-40B4-BE49-F238E27FC236}">
                <a16:creationId xmlns:a16="http://schemas.microsoft.com/office/drawing/2014/main" id="{231E85A3-B16A-8BCE-FFB1-1AED7891902C}"/>
              </a:ext>
            </a:extLst>
          </p:cNvPr>
          <p:cNvSpPr/>
          <p:nvPr/>
        </p:nvSpPr>
        <p:spPr>
          <a:xfrm rot="20016575">
            <a:off x="4142630" y="3793697"/>
            <a:ext cx="1002000" cy="372113"/>
          </a:xfrm>
          <a:prstGeom prst="curved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위로 구부러짐 24">
            <a:extLst>
              <a:ext uri="{FF2B5EF4-FFF2-40B4-BE49-F238E27FC236}">
                <a16:creationId xmlns:a16="http://schemas.microsoft.com/office/drawing/2014/main" id="{A7D25DDB-3E00-85A4-7342-F2A3937E22FD}"/>
              </a:ext>
            </a:extLst>
          </p:cNvPr>
          <p:cNvSpPr/>
          <p:nvPr/>
        </p:nvSpPr>
        <p:spPr>
          <a:xfrm rot="9291594">
            <a:off x="3818231" y="3186684"/>
            <a:ext cx="900171" cy="356476"/>
          </a:xfrm>
          <a:prstGeom prst="curvedUpArrow">
            <a:avLst>
              <a:gd name="adj1" fmla="val 25000"/>
              <a:gd name="adj2" fmla="val 50000"/>
              <a:gd name="adj3" fmla="val 1466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31E2ABD-B6C5-D21F-D750-5361751CC9EE}"/>
              </a:ext>
            </a:extLst>
          </p:cNvPr>
          <p:cNvSpPr/>
          <p:nvPr/>
        </p:nvSpPr>
        <p:spPr>
          <a:xfrm>
            <a:off x="760259" y="2070143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083DE95-92FA-1ACB-6ABA-257170A7FDA7}"/>
              </a:ext>
            </a:extLst>
          </p:cNvPr>
          <p:cNvSpPr/>
          <p:nvPr/>
        </p:nvSpPr>
        <p:spPr>
          <a:xfrm>
            <a:off x="479377" y="4935946"/>
            <a:ext cx="401062" cy="3276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65E3C11-5808-772D-684A-619E339A43FE}"/>
              </a:ext>
            </a:extLst>
          </p:cNvPr>
          <p:cNvSpPr/>
          <p:nvPr/>
        </p:nvSpPr>
        <p:spPr>
          <a:xfrm>
            <a:off x="3990775" y="5142561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08D7920-33A8-E9C9-A450-CDABF9127B54}"/>
              </a:ext>
            </a:extLst>
          </p:cNvPr>
          <p:cNvSpPr/>
          <p:nvPr/>
        </p:nvSpPr>
        <p:spPr>
          <a:xfrm>
            <a:off x="4663912" y="1216242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Pause">
            <a:extLst>
              <a:ext uri="{FF2B5EF4-FFF2-40B4-BE49-F238E27FC236}">
                <a16:creationId xmlns:a16="http://schemas.microsoft.com/office/drawing/2014/main" id="{13AA3119-8059-D5AB-E0D6-E47E6F747B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54975" y="5075800"/>
            <a:ext cx="225780" cy="315843"/>
          </a:xfrm>
          <a:custGeom>
            <a:avLst/>
            <a:gdLst>
              <a:gd name="T0" fmla="*/ 55 w 760"/>
              <a:gd name="T1" fmla="*/ 0 h 868"/>
              <a:gd name="T2" fmla="*/ 0 w 760"/>
              <a:gd name="T3" fmla="*/ 54 h 868"/>
              <a:gd name="T4" fmla="*/ 0 w 760"/>
              <a:gd name="T5" fmla="*/ 814 h 868"/>
              <a:gd name="T6" fmla="*/ 55 w 760"/>
              <a:gd name="T7" fmla="*/ 868 h 868"/>
              <a:gd name="T8" fmla="*/ 218 w 760"/>
              <a:gd name="T9" fmla="*/ 868 h 868"/>
              <a:gd name="T10" fmla="*/ 272 w 760"/>
              <a:gd name="T11" fmla="*/ 814 h 868"/>
              <a:gd name="T12" fmla="*/ 272 w 760"/>
              <a:gd name="T13" fmla="*/ 54 h 868"/>
              <a:gd name="T14" fmla="*/ 218 w 760"/>
              <a:gd name="T15" fmla="*/ 0 h 868"/>
              <a:gd name="T16" fmla="*/ 55 w 760"/>
              <a:gd name="T17" fmla="*/ 0 h 868"/>
              <a:gd name="T18" fmla="*/ 543 w 760"/>
              <a:gd name="T19" fmla="*/ 0 h 868"/>
              <a:gd name="T20" fmla="*/ 489 w 760"/>
              <a:gd name="T21" fmla="*/ 54 h 868"/>
              <a:gd name="T22" fmla="*/ 489 w 760"/>
              <a:gd name="T23" fmla="*/ 814 h 868"/>
              <a:gd name="T24" fmla="*/ 543 w 760"/>
              <a:gd name="T25" fmla="*/ 868 h 868"/>
              <a:gd name="T26" fmla="*/ 706 w 760"/>
              <a:gd name="T27" fmla="*/ 868 h 868"/>
              <a:gd name="T28" fmla="*/ 760 w 760"/>
              <a:gd name="T29" fmla="*/ 814 h 868"/>
              <a:gd name="T30" fmla="*/ 760 w 760"/>
              <a:gd name="T31" fmla="*/ 54 h 868"/>
              <a:gd name="T32" fmla="*/ 706 w 760"/>
              <a:gd name="T33" fmla="*/ 0 h 868"/>
              <a:gd name="T34" fmla="*/ 543 w 760"/>
              <a:gd name="T35" fmla="*/ 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0" h="868">
                <a:moveTo>
                  <a:pt x="55" y="0"/>
                </a:moveTo>
                <a:cubicBezTo>
                  <a:pt x="25" y="0"/>
                  <a:pt x="0" y="24"/>
                  <a:pt x="0" y="54"/>
                </a:cubicBezTo>
                <a:lnTo>
                  <a:pt x="0" y="814"/>
                </a:lnTo>
                <a:cubicBezTo>
                  <a:pt x="0" y="844"/>
                  <a:pt x="25" y="868"/>
                  <a:pt x="55" y="868"/>
                </a:cubicBezTo>
                <a:lnTo>
                  <a:pt x="218" y="868"/>
                </a:lnTo>
                <a:cubicBezTo>
                  <a:pt x="247" y="868"/>
                  <a:pt x="272" y="844"/>
                  <a:pt x="272" y="814"/>
                </a:cubicBezTo>
                <a:lnTo>
                  <a:pt x="272" y="54"/>
                </a:lnTo>
                <a:cubicBezTo>
                  <a:pt x="272" y="24"/>
                  <a:pt x="247" y="0"/>
                  <a:pt x="218" y="0"/>
                </a:cubicBezTo>
                <a:lnTo>
                  <a:pt x="55" y="0"/>
                </a:lnTo>
                <a:close/>
                <a:moveTo>
                  <a:pt x="543" y="0"/>
                </a:moveTo>
                <a:cubicBezTo>
                  <a:pt x="513" y="0"/>
                  <a:pt x="489" y="24"/>
                  <a:pt x="489" y="54"/>
                </a:cubicBezTo>
                <a:lnTo>
                  <a:pt x="489" y="814"/>
                </a:lnTo>
                <a:cubicBezTo>
                  <a:pt x="489" y="844"/>
                  <a:pt x="513" y="868"/>
                  <a:pt x="543" y="868"/>
                </a:cubicBezTo>
                <a:lnTo>
                  <a:pt x="706" y="868"/>
                </a:lnTo>
                <a:cubicBezTo>
                  <a:pt x="736" y="868"/>
                  <a:pt x="760" y="844"/>
                  <a:pt x="760" y="814"/>
                </a:cubicBezTo>
                <a:lnTo>
                  <a:pt x="760" y="54"/>
                </a:lnTo>
                <a:cubicBezTo>
                  <a:pt x="760" y="24"/>
                  <a:pt x="736" y="0"/>
                  <a:pt x="706" y="0"/>
                </a:cubicBezTo>
                <a:lnTo>
                  <a:pt x="543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y">
            <a:extLst>
              <a:ext uri="{FF2B5EF4-FFF2-40B4-BE49-F238E27FC236}">
                <a16:creationId xmlns:a16="http://schemas.microsoft.com/office/drawing/2014/main" id="{268A32AD-285A-54C5-6A08-82078269AF30}"/>
              </a:ext>
            </a:extLst>
          </p:cNvPr>
          <p:cNvSpPr>
            <a:spLocks noChangeAspect="1"/>
          </p:cNvSpPr>
          <p:nvPr/>
        </p:nvSpPr>
        <p:spPr bwMode="auto">
          <a:xfrm>
            <a:off x="953227" y="5048826"/>
            <a:ext cx="320131" cy="320131"/>
          </a:xfrm>
          <a:custGeom>
            <a:avLst/>
            <a:gdLst>
              <a:gd name="T0" fmla="*/ 824 w 863"/>
              <a:gd name="T1" fmla="*/ 369 h 858"/>
              <a:gd name="T2" fmla="*/ 102 w 863"/>
              <a:gd name="T3" fmla="*/ 11 h 858"/>
              <a:gd name="T4" fmla="*/ 33 w 863"/>
              <a:gd name="T5" fmla="*/ 13 h 858"/>
              <a:gd name="T6" fmla="*/ 0 w 863"/>
              <a:gd name="T7" fmla="*/ 73 h 858"/>
              <a:gd name="T8" fmla="*/ 0 w 863"/>
              <a:gd name="T9" fmla="*/ 789 h 858"/>
              <a:gd name="T10" fmla="*/ 33 w 863"/>
              <a:gd name="T11" fmla="*/ 848 h 858"/>
              <a:gd name="T12" fmla="*/ 71 w 863"/>
              <a:gd name="T13" fmla="*/ 858 h 858"/>
              <a:gd name="T14" fmla="*/ 102 w 863"/>
              <a:gd name="T15" fmla="*/ 851 h 858"/>
              <a:gd name="T16" fmla="*/ 825 w 863"/>
              <a:gd name="T17" fmla="*/ 493 h 858"/>
              <a:gd name="T18" fmla="*/ 863 w 863"/>
              <a:gd name="T19" fmla="*/ 431 h 858"/>
              <a:gd name="T20" fmla="*/ 824 w 863"/>
              <a:gd name="T21" fmla="*/ 369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3" h="858">
                <a:moveTo>
                  <a:pt x="824" y="369"/>
                </a:moveTo>
                <a:lnTo>
                  <a:pt x="102" y="11"/>
                </a:lnTo>
                <a:cubicBezTo>
                  <a:pt x="80" y="0"/>
                  <a:pt x="54" y="1"/>
                  <a:pt x="33" y="13"/>
                </a:cubicBezTo>
                <a:cubicBezTo>
                  <a:pt x="13" y="26"/>
                  <a:pt x="0" y="49"/>
                  <a:pt x="0" y="73"/>
                </a:cubicBezTo>
                <a:lnTo>
                  <a:pt x="0" y="789"/>
                </a:lnTo>
                <a:cubicBezTo>
                  <a:pt x="0" y="813"/>
                  <a:pt x="13" y="835"/>
                  <a:pt x="33" y="848"/>
                </a:cubicBezTo>
                <a:cubicBezTo>
                  <a:pt x="45" y="855"/>
                  <a:pt x="58" y="858"/>
                  <a:pt x="71" y="858"/>
                </a:cubicBezTo>
                <a:cubicBezTo>
                  <a:pt x="81" y="858"/>
                  <a:pt x="92" y="856"/>
                  <a:pt x="102" y="851"/>
                </a:cubicBezTo>
                <a:lnTo>
                  <a:pt x="825" y="493"/>
                </a:lnTo>
                <a:cubicBezTo>
                  <a:pt x="848" y="481"/>
                  <a:pt x="863" y="457"/>
                  <a:pt x="863" y="431"/>
                </a:cubicBezTo>
                <a:cubicBezTo>
                  <a:pt x="863" y="404"/>
                  <a:pt x="848" y="380"/>
                  <a:pt x="824" y="36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7977D-D338-E840-1FD7-6330D86A854E}"/>
              </a:ext>
            </a:extLst>
          </p:cNvPr>
          <p:cNvSpPr txBox="1"/>
          <p:nvPr/>
        </p:nvSpPr>
        <p:spPr>
          <a:xfrm>
            <a:off x="758107" y="1561477"/>
            <a:ext cx="3528667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강의 제목 </a:t>
            </a:r>
            <a:r>
              <a:rPr lang="en-US" altLang="ko-KR" sz="1400" b="1" dirty="0"/>
              <a:t>: OOOOOOOOOOOOO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2513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62307600-B3C2-1AC7-D016-63352DAC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520"/>
            <a:ext cx="7536148" cy="366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Background">
            <a:extLst>
              <a:ext uri="{FF2B5EF4-FFF2-40B4-BE49-F238E27FC236}">
                <a16:creationId xmlns:a16="http://schemas.microsoft.com/office/drawing/2014/main" id="{4C3A6577-DF6E-EE56-9D53-691B604CA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4" y="6356784"/>
            <a:ext cx="11901152" cy="366067"/>
          </a:xfrm>
          <a:prstGeom prst="rect">
            <a:avLst/>
          </a:prstGeom>
          <a:solidFill>
            <a:schemeClr val="tx2"/>
          </a:solidFill>
          <a:ln w="952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9" name="Body">
            <a:extLst>
              <a:ext uri="{FF2B5EF4-FFF2-40B4-BE49-F238E27FC236}">
                <a16:creationId xmlns:a16="http://schemas.microsoft.com/office/drawing/2014/main" id="{5CDDB633-A387-6655-69F2-2B53708F808B}"/>
              </a:ext>
            </a:extLst>
          </p:cNvPr>
          <p:cNvSpPr txBox="1"/>
          <p:nvPr/>
        </p:nvSpPr>
        <p:spPr>
          <a:xfrm>
            <a:off x="532017" y="6416082"/>
            <a:ext cx="2160395" cy="16738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온라인 수강 집중도 감지 </a:t>
            </a:r>
            <a:r>
              <a:rPr lang="ko-KR" altLang="en-US" sz="105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시스템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ody">
            <a:extLst>
              <a:ext uri="{FF2B5EF4-FFF2-40B4-BE49-F238E27FC236}">
                <a16:creationId xmlns:a16="http://schemas.microsoft.com/office/drawing/2014/main" id="{151A4D74-81F1-AF30-B5BB-3C62DF5FF120}"/>
              </a:ext>
            </a:extLst>
          </p:cNvPr>
          <p:cNvSpPr txBox="1"/>
          <p:nvPr/>
        </p:nvSpPr>
        <p:spPr>
          <a:xfrm>
            <a:off x="66433" y="274534"/>
            <a:ext cx="44649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latinLnBrk="0">
              <a:defRPr sz="105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defRPr>
            </a:lvl1pPr>
            <a:lvl2pPr latinLnBrk="0"/>
            <a:lvl3pPr latinLnBrk="0"/>
            <a:lvl4pPr latinLnBrk="0"/>
            <a:lvl5pPr latinLnBrk="0"/>
            <a:lvl6pPr latinLnBrk="0"/>
            <a:lvl7pPr latinLnBrk="0"/>
            <a:lvl8pPr latinLnBrk="0"/>
            <a:lvl9pPr latinLnBrk="0"/>
          </a:lstStyle>
          <a:p>
            <a:r>
              <a:rPr lang="ko-KR" altLang="en-US" b="1" dirty="0">
                <a:solidFill>
                  <a:schemeClr val="tx2"/>
                </a:solidFill>
              </a:rPr>
              <a:t>멀티 캠퍼스 </a:t>
            </a:r>
            <a:r>
              <a:rPr lang="en-US" altLang="ko-KR" b="1" dirty="0">
                <a:solidFill>
                  <a:schemeClr val="tx2"/>
                </a:solidFill>
              </a:rPr>
              <a:t>AI </a:t>
            </a:r>
            <a:r>
              <a:rPr lang="ko-KR" altLang="en-US" b="1" dirty="0">
                <a:solidFill>
                  <a:schemeClr val="tx2"/>
                </a:solidFill>
              </a:rPr>
              <a:t>엔지니어 취업캠프 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 err="1">
                <a:solidFill>
                  <a:schemeClr val="tx2"/>
                </a:solidFill>
              </a:rPr>
              <a:t>회차</a:t>
            </a:r>
            <a:r>
              <a:rPr lang="ko-KR" altLang="en-US" b="1" dirty="0">
                <a:solidFill>
                  <a:schemeClr val="tx2"/>
                </a:solidFill>
              </a:rPr>
              <a:t> 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>
                <a:solidFill>
                  <a:schemeClr val="tx2"/>
                </a:solidFill>
              </a:rPr>
              <a:t>조 </a:t>
            </a:r>
            <a:r>
              <a:rPr lang="ko-KR" altLang="en-US" b="1" dirty="0" err="1">
                <a:solidFill>
                  <a:schemeClr val="tx2"/>
                </a:solidFill>
              </a:rPr>
              <a:t>이공오공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037A5A3-D0A9-13B8-B3DD-2EE78542F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37684"/>
              </p:ext>
            </p:extLst>
          </p:nvPr>
        </p:nvGraphicFramePr>
        <p:xfrm>
          <a:off x="6673313" y="572370"/>
          <a:ext cx="5294273" cy="500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3861">
                  <a:extLst>
                    <a:ext uri="{9D8B030D-6E8A-4147-A177-3AD203B41FA5}">
                      <a16:colId xmlns:a16="http://schemas.microsoft.com/office/drawing/2014/main" val="3936724680"/>
                    </a:ext>
                  </a:extLst>
                </a:gridCol>
                <a:gridCol w="1117943">
                  <a:extLst>
                    <a:ext uri="{9D8B030D-6E8A-4147-A177-3AD203B41FA5}">
                      <a16:colId xmlns:a16="http://schemas.microsoft.com/office/drawing/2014/main" val="998591227"/>
                    </a:ext>
                  </a:extLst>
                </a:gridCol>
                <a:gridCol w="2572469">
                  <a:extLst>
                    <a:ext uri="{9D8B030D-6E8A-4147-A177-3AD203B41FA5}">
                      <a16:colId xmlns:a16="http://schemas.microsoft.com/office/drawing/2014/main" val="1528939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lt"/>
                        </a:rPr>
                        <a:t>목록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lt"/>
                        </a:rPr>
                        <a:t>속성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14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0. </a:t>
                      </a:r>
                      <a:r>
                        <a:rPr lang="ko-KR" altLang="en-US" sz="1100" dirty="0">
                          <a:latin typeface="+mn-lt"/>
                        </a:rPr>
                        <a:t>초기화면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4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1. </a:t>
                      </a:r>
                      <a:r>
                        <a:rPr lang="ko-KR" altLang="en-US" sz="1100" dirty="0">
                          <a:latin typeface="+mn-lt"/>
                        </a:rPr>
                        <a:t>강의 완료 알림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Text (Read Only)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lt"/>
                        </a:rPr>
                        <a:t>강의 제목에 해당하는 수강이 완료되었음을 알리는 문구 표시 </a:t>
                      </a:r>
                      <a:endParaRPr lang="en-US" altLang="ko-KR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19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2. </a:t>
                      </a:r>
                      <a:r>
                        <a:rPr lang="ko-KR" altLang="en-US" sz="1100" dirty="0">
                          <a:latin typeface="+mn-lt"/>
                        </a:rPr>
                        <a:t>강의 집중도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lt"/>
                        </a:rPr>
                        <a:t>Label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lt"/>
                        </a:rPr>
                        <a:t>강의 집중도 그래프 제목 표시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0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3. </a:t>
                      </a:r>
                      <a:r>
                        <a:rPr lang="ko-KR" altLang="en-US" sz="1100" dirty="0">
                          <a:latin typeface="+mn-lt"/>
                        </a:rPr>
                        <a:t>강의 집중도 그래프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lt"/>
                        </a:rPr>
                        <a:t>Graph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lt"/>
                        </a:rPr>
                        <a:t>해당 강의 중 감지된 데이터를 통해 강의 집중도를 그래프로 보여주기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2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4. </a:t>
                      </a:r>
                      <a:r>
                        <a:rPr lang="ko-KR" altLang="en-US" sz="1100" dirty="0">
                          <a:latin typeface="+mn-lt"/>
                        </a:rPr>
                        <a:t>수강자 전체 평균 집중도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lt"/>
                        </a:rPr>
                        <a:t>Label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lt"/>
                        </a:rPr>
                        <a:t>수강자 전체 평균 집중도 그래프 제목 표시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4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5. </a:t>
                      </a:r>
                      <a:r>
                        <a:rPr lang="ko-KR" altLang="en-US" sz="1100" dirty="0">
                          <a:latin typeface="+mn-lt"/>
                        </a:rPr>
                        <a:t>수강자 전체 평균 집중도 그래프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lt"/>
                        </a:rPr>
                        <a:t>Graph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lt"/>
                        </a:rPr>
                        <a:t>해당 강의를 수강한 수강자들의 집중도 데이터와 비교하여 그래프로 보여주기</a:t>
                      </a:r>
                    </a:p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9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8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4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93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33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28122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E1B7697-5445-009E-32FF-E37DBD57817C}"/>
              </a:ext>
            </a:extLst>
          </p:cNvPr>
          <p:cNvSpPr txBox="1"/>
          <p:nvPr/>
        </p:nvSpPr>
        <p:spPr>
          <a:xfrm>
            <a:off x="6673314" y="223134"/>
            <a:ext cx="5327770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화면</a:t>
            </a:r>
            <a:r>
              <a:rPr lang="en-US" altLang="ko-KR" sz="1600" b="1" dirty="0">
                <a:solidFill>
                  <a:schemeClr val="bg1"/>
                </a:solidFill>
              </a:rPr>
              <a:t>004 &gt; </a:t>
            </a:r>
            <a:r>
              <a:rPr lang="ko-KR" altLang="en-US" sz="1600" b="1" dirty="0">
                <a:solidFill>
                  <a:schemeClr val="bg1"/>
                </a:solidFill>
              </a:rPr>
              <a:t>화면 기능 설명</a:t>
            </a:r>
          </a:p>
        </p:txBody>
      </p:sp>
      <p:sp>
        <p:nvSpPr>
          <p:cNvPr id="35" name="Header">
            <a:extLst>
              <a:ext uri="{FF2B5EF4-FFF2-40B4-BE49-F238E27FC236}">
                <a16:creationId xmlns:a16="http://schemas.microsoft.com/office/drawing/2014/main" id="{758C573F-AABE-B28E-D84B-885C21E6B542}"/>
              </a:ext>
            </a:extLst>
          </p:cNvPr>
          <p:cNvSpPr txBox="1"/>
          <p:nvPr/>
        </p:nvSpPr>
        <p:spPr>
          <a:xfrm>
            <a:off x="1087542" y="1290968"/>
            <a:ext cx="5121851" cy="504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OOOO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강의 수강을 완료하셨습니다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ctr"/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아래의 그래프들을 통해 수업 중 집중도를 확인할 수 있습니다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707B283-1857-5826-AB76-53311C1CC938}"/>
              </a:ext>
            </a:extLst>
          </p:cNvPr>
          <p:cNvSpPr/>
          <p:nvPr/>
        </p:nvSpPr>
        <p:spPr>
          <a:xfrm>
            <a:off x="758107" y="1297087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7B7F8CA-2D9B-BF8C-8B1A-6212ABAD873E}"/>
              </a:ext>
            </a:extLst>
          </p:cNvPr>
          <p:cNvSpPr/>
          <p:nvPr/>
        </p:nvSpPr>
        <p:spPr>
          <a:xfrm>
            <a:off x="758107" y="2824684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31" name="Column Chart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E949E75B-3515-2669-2EB4-1BA7702707C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159169" y="2509103"/>
            <a:ext cx="5012615" cy="3072147"/>
            <a:chOff x="1639094" y="1022032"/>
            <a:chExt cx="2933384" cy="2013347"/>
          </a:xfrm>
        </p:grpSpPr>
        <p:sp>
          <p:nvSpPr>
            <p:cNvPr id="132" name="Tile Background">
              <a:extLst>
                <a:ext uri="{FF2B5EF4-FFF2-40B4-BE49-F238E27FC236}">
                  <a16:creationId xmlns:a16="http://schemas.microsoft.com/office/drawing/2014/main" id="{35418C70-3B88-E2D4-7DB4-22B4317E4C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2"/>
              <a:ext cx="2933383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133" name="Subtitl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6BDBFBB-41BC-907B-00D7-0992E8D51AA3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72539" y="1121518"/>
              <a:ext cx="152908" cy="50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all" normalizeH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Subtitle</a:t>
              </a:r>
              <a:endParaRPr kumimoji="0" lang="en-US" altLang="en-US" sz="500" b="0" i="0" u="none" strike="noStrike" cap="all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4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9C56BF63-D630-30BC-D008-7D1F48232EE1}"/>
                </a:ext>
              </a:extLst>
            </p:cNvPr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1639096" y="1205788"/>
              <a:ext cx="2933382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35" name="Lines">
              <a:extLst>
                <a:ext uri="{FF2B5EF4-FFF2-40B4-BE49-F238E27FC236}">
                  <a16:creationId xmlns:a16="http://schemas.microsoft.com/office/drawing/2014/main" id="{050FAF80-CEBB-C388-7697-D4D5F07C548A}"/>
                </a:ext>
              </a:extLst>
            </p:cNvPr>
            <p:cNvGrpSpPr/>
            <p:nvPr/>
          </p:nvGrpSpPr>
          <p:grpSpPr>
            <a:xfrm>
              <a:off x="1864519" y="1562773"/>
              <a:ext cx="2619375" cy="1293813"/>
              <a:chOff x="1864519" y="1562773"/>
              <a:chExt cx="2619375" cy="1293813"/>
            </a:xfrm>
          </p:grpSpPr>
          <p:sp>
            <p:nvSpPr>
              <p:cNvPr id="187" name="Line">
                <a:extLst>
                  <a:ext uri="{FF2B5EF4-FFF2-40B4-BE49-F238E27FC236}">
                    <a16:creationId xmlns:a16="http://schemas.microsoft.com/office/drawing/2014/main" id="{87E6063D-611D-869B-33AD-77A594212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694" y="2856586"/>
                <a:ext cx="2613025" cy="0"/>
              </a:xfrm>
              <a:prstGeom prst="line">
                <a:avLst/>
              </a:prstGeom>
              <a:noFill/>
              <a:ln w="1111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8" name="Line">
                <a:extLst>
                  <a:ext uri="{FF2B5EF4-FFF2-40B4-BE49-F238E27FC236}">
                    <a16:creationId xmlns:a16="http://schemas.microsoft.com/office/drawing/2014/main" id="{80A0D46F-D4C3-54C8-A7B5-E59854357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221047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9" name="Line">
                <a:extLst>
                  <a:ext uri="{FF2B5EF4-FFF2-40B4-BE49-F238E27FC236}">
                    <a16:creationId xmlns:a16="http://schemas.microsoft.com/office/drawing/2014/main" id="{50AA3082-87F2-FAFC-794B-A76F0E1CB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188662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0" name="Line">
                <a:extLst>
                  <a:ext uri="{FF2B5EF4-FFF2-40B4-BE49-F238E27FC236}">
                    <a16:creationId xmlns:a16="http://schemas.microsoft.com/office/drawing/2014/main" id="{2A89EDA3-7AF7-424E-151B-7A163643E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156277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1" name="Line">
                <a:extLst>
                  <a:ext uri="{FF2B5EF4-FFF2-40B4-BE49-F238E27FC236}">
                    <a16:creationId xmlns:a16="http://schemas.microsoft.com/office/drawing/2014/main" id="{9E4EE3B6-F675-ED1D-3224-766299C0AD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253432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36" name="X Axis Labels">
              <a:extLst>
                <a:ext uri="{FF2B5EF4-FFF2-40B4-BE49-F238E27FC236}">
                  <a16:creationId xmlns:a16="http://schemas.microsoft.com/office/drawing/2014/main" id="{E7810C39-85BB-BEE9-4010-495F8C7822DB}"/>
                </a:ext>
              </a:extLst>
            </p:cNvPr>
            <p:cNvGrpSpPr/>
            <p:nvPr/>
          </p:nvGrpSpPr>
          <p:grpSpPr>
            <a:xfrm>
              <a:off x="1980204" y="2901036"/>
              <a:ext cx="2393506" cy="78531"/>
              <a:chOff x="1980204" y="2901036"/>
              <a:chExt cx="2393506" cy="78531"/>
            </a:xfrm>
          </p:grpSpPr>
          <p:sp>
            <p:nvSpPr>
              <p:cNvPr id="175" name="Label">
                <a:extLst>
                  <a:ext uri="{FF2B5EF4-FFF2-40B4-BE49-F238E27FC236}">
                    <a16:creationId xmlns:a16="http://schemas.microsoft.com/office/drawing/2014/main" id="{7E8961BC-A296-F4AE-5A55-9C4A1FD31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0204" y="2902623"/>
                <a:ext cx="4167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A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76" name="Label">
                <a:extLst>
                  <a:ext uri="{FF2B5EF4-FFF2-40B4-BE49-F238E27FC236}">
                    <a16:creationId xmlns:a16="http://schemas.microsoft.com/office/drawing/2014/main" id="{7713CFDD-D734-3857-9FEA-C02A61784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921" y="2902623"/>
                <a:ext cx="3687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B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77" name="Label">
                <a:extLst>
                  <a:ext uri="{FF2B5EF4-FFF2-40B4-BE49-F238E27FC236}">
                    <a16:creationId xmlns:a16="http://schemas.microsoft.com/office/drawing/2014/main" id="{310565C4-B88B-C0CB-C465-8B5EA7349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9630" y="2902623"/>
                <a:ext cx="4007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78" name="Label">
                <a:extLst>
                  <a:ext uri="{FF2B5EF4-FFF2-40B4-BE49-F238E27FC236}">
                    <a16:creationId xmlns:a16="http://schemas.microsoft.com/office/drawing/2014/main" id="{9AE77F3C-9362-80A3-D62E-CAD42DB0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539" y="2902623"/>
                <a:ext cx="4488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79" name="Label">
                <a:extLst>
                  <a:ext uri="{FF2B5EF4-FFF2-40B4-BE49-F238E27FC236}">
                    <a16:creationId xmlns:a16="http://schemas.microsoft.com/office/drawing/2014/main" id="{37236A20-C710-C0BD-E807-955B8A31F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263" y="2902623"/>
                <a:ext cx="320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E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0" name="Label">
                <a:extLst>
                  <a:ext uri="{FF2B5EF4-FFF2-40B4-BE49-F238E27FC236}">
                    <a16:creationId xmlns:a16="http://schemas.microsoft.com/office/drawing/2014/main" id="{AF9C9796-1E62-DEFE-08B7-C471B2038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576" y="2902623"/>
                <a:ext cx="320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F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1" name="Label">
                <a:extLst>
                  <a:ext uri="{FF2B5EF4-FFF2-40B4-BE49-F238E27FC236}">
                    <a16:creationId xmlns:a16="http://schemas.microsoft.com/office/drawing/2014/main" id="{3FA91BF7-6B15-7108-BEBC-3493B251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277" y="2902623"/>
                <a:ext cx="4328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G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2" name="Label">
                <a:extLst>
                  <a:ext uri="{FF2B5EF4-FFF2-40B4-BE49-F238E27FC236}">
                    <a16:creationId xmlns:a16="http://schemas.microsoft.com/office/drawing/2014/main" id="{4D7950AF-DAC9-7ECF-57B3-CC3E4AC59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8789" y="2902623"/>
                <a:ext cx="4488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H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3" name="Label">
                <a:extLst>
                  <a:ext uri="{FF2B5EF4-FFF2-40B4-BE49-F238E27FC236}">
                    <a16:creationId xmlns:a16="http://schemas.microsoft.com/office/drawing/2014/main" id="{895DD3F5-F552-C5B9-E568-73455DB7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6726" y="2902623"/>
                <a:ext cx="1763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I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4" name="Label">
                <a:extLst>
                  <a:ext uri="{FF2B5EF4-FFF2-40B4-BE49-F238E27FC236}">
                    <a16:creationId xmlns:a16="http://schemas.microsoft.com/office/drawing/2014/main" id="{269279E6-00D4-AF14-449A-BB37A48A9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8635" y="2901036"/>
                <a:ext cx="2244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J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5" name="Label">
                <a:extLst>
                  <a:ext uri="{FF2B5EF4-FFF2-40B4-BE49-F238E27FC236}">
                    <a16:creationId xmlns:a16="http://schemas.microsoft.com/office/drawing/2014/main" id="{ABC8E3B1-E39E-4784-97B2-0F1AE61BC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5733" y="2902623"/>
                <a:ext cx="3687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K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6" name="Label">
                <a:extLst>
                  <a:ext uri="{FF2B5EF4-FFF2-40B4-BE49-F238E27FC236}">
                    <a16:creationId xmlns:a16="http://schemas.microsoft.com/office/drawing/2014/main" id="{5045C915-A34D-32CC-AF17-11EF9E24E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252" y="2902623"/>
                <a:ext cx="3045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L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137" name="Series 1 Data">
              <a:extLst>
                <a:ext uri="{FF2B5EF4-FFF2-40B4-BE49-F238E27FC236}">
                  <a16:creationId xmlns:a16="http://schemas.microsoft.com/office/drawing/2014/main" id="{F371263B-FE24-0439-037C-7E3ED1296ABE}"/>
                </a:ext>
              </a:extLst>
            </p:cNvPr>
            <p:cNvGrpSpPr/>
            <p:nvPr/>
          </p:nvGrpSpPr>
          <p:grpSpPr>
            <a:xfrm>
              <a:off x="1920081" y="1791373"/>
              <a:ext cx="2438400" cy="1065213"/>
              <a:chOff x="1920081" y="1791373"/>
              <a:chExt cx="2438400" cy="1065213"/>
            </a:xfrm>
          </p:grpSpPr>
          <p:sp>
            <p:nvSpPr>
              <p:cNvPr id="163" name="Column">
                <a:extLst>
                  <a:ext uri="{FF2B5EF4-FFF2-40B4-BE49-F238E27FC236}">
                    <a16:creationId xmlns:a16="http://schemas.microsoft.com/office/drawing/2014/main" id="{7CA0B2C0-679F-1CC2-607A-3CCE8728D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081" y="2421611"/>
                <a:ext cx="80962" cy="434975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4" name="Column">
                <a:extLst>
                  <a:ext uri="{FF2B5EF4-FFF2-40B4-BE49-F238E27FC236}">
                    <a16:creationId xmlns:a16="http://schemas.microsoft.com/office/drawing/2014/main" id="{FBCC77F1-8AF0-5432-9953-52B6A70D6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4394" y="2404148"/>
                <a:ext cx="80962" cy="452437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5" name="Column">
                <a:extLst>
                  <a:ext uri="{FF2B5EF4-FFF2-40B4-BE49-F238E27FC236}">
                    <a16:creationId xmlns:a16="http://schemas.microsoft.com/office/drawing/2014/main" id="{37D27F67-CDCC-E005-F614-4FF9D4D96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706" y="2266036"/>
                <a:ext cx="80962" cy="5905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6" name="Column">
                <a:extLst>
                  <a:ext uri="{FF2B5EF4-FFF2-40B4-BE49-F238E27FC236}">
                    <a16:creationId xmlns:a16="http://schemas.microsoft.com/office/drawing/2014/main" id="{D0AACEC7-D591-7013-7D73-B29F16E78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019" y="2305723"/>
                <a:ext cx="80962" cy="550862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7" name="Column">
                <a:extLst>
                  <a:ext uri="{FF2B5EF4-FFF2-40B4-BE49-F238E27FC236}">
                    <a16:creationId xmlns:a16="http://schemas.microsoft.com/office/drawing/2014/main" id="{50426845-0571-1214-DA96-E53909CC0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7331" y="2340648"/>
                <a:ext cx="80962" cy="515937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8" name="Column">
                <a:extLst>
                  <a:ext uri="{FF2B5EF4-FFF2-40B4-BE49-F238E27FC236}">
                    <a16:creationId xmlns:a16="http://schemas.microsoft.com/office/drawing/2014/main" id="{2B2264F9-F28D-9F8F-2EF7-22C10B47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1644" y="2270798"/>
                <a:ext cx="80962" cy="585787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9" name="Column">
                <a:extLst>
                  <a:ext uri="{FF2B5EF4-FFF2-40B4-BE49-F238E27FC236}">
                    <a16:creationId xmlns:a16="http://schemas.microsoft.com/office/drawing/2014/main" id="{CD9CA0B0-890A-DA96-71D5-BA677FF2A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5956" y="2369223"/>
                <a:ext cx="80962" cy="487362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0" name="Column">
                <a:extLst>
                  <a:ext uri="{FF2B5EF4-FFF2-40B4-BE49-F238E27FC236}">
                    <a16:creationId xmlns:a16="http://schemas.microsoft.com/office/drawing/2014/main" id="{8A2BD5D5-5653-671B-469D-0E87B7D5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269" y="2069186"/>
                <a:ext cx="80962" cy="78740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1" name="Column">
                <a:extLst>
                  <a:ext uri="{FF2B5EF4-FFF2-40B4-BE49-F238E27FC236}">
                    <a16:creationId xmlns:a16="http://schemas.microsoft.com/office/drawing/2014/main" id="{BC837434-7EB3-9955-C990-C3DCDDA76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581" y="2023148"/>
                <a:ext cx="80962" cy="833437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2" name="Column">
                <a:extLst>
                  <a:ext uri="{FF2B5EF4-FFF2-40B4-BE49-F238E27FC236}">
                    <a16:creationId xmlns:a16="http://schemas.microsoft.com/office/drawing/2014/main" id="{6554D989-1330-90E0-0F26-E5541F26D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894" y="1970761"/>
                <a:ext cx="80962" cy="885825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3" name="Column">
                <a:extLst>
                  <a:ext uri="{FF2B5EF4-FFF2-40B4-BE49-F238E27FC236}">
                    <a16:creationId xmlns:a16="http://schemas.microsoft.com/office/drawing/2014/main" id="{6685A12A-F17D-3148-4756-21E39A935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3206" y="1791373"/>
                <a:ext cx="80962" cy="1065212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4" name="Column">
                <a:extLst>
                  <a:ext uri="{FF2B5EF4-FFF2-40B4-BE49-F238E27FC236}">
                    <a16:creationId xmlns:a16="http://schemas.microsoft.com/office/drawing/2014/main" id="{47D5FFFA-8460-4D00-25C6-DD5EC2049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7519" y="2439073"/>
                <a:ext cx="80962" cy="417512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38" name="Series 2 Data">
              <a:extLst>
                <a:ext uri="{FF2B5EF4-FFF2-40B4-BE49-F238E27FC236}">
                  <a16:creationId xmlns:a16="http://schemas.microsoft.com/office/drawing/2014/main" id="{C5F758D2-74B4-E35B-FFDC-CAC124F2FA18}"/>
                </a:ext>
              </a:extLst>
            </p:cNvPr>
            <p:cNvGrpSpPr/>
            <p:nvPr/>
          </p:nvGrpSpPr>
          <p:grpSpPr>
            <a:xfrm>
              <a:off x="2001044" y="1848523"/>
              <a:ext cx="2438399" cy="1008063"/>
              <a:chOff x="2001044" y="1848523"/>
              <a:chExt cx="2438399" cy="1008063"/>
            </a:xfrm>
          </p:grpSpPr>
          <p:sp>
            <p:nvSpPr>
              <p:cNvPr id="151" name="Column">
                <a:extLst>
                  <a:ext uri="{FF2B5EF4-FFF2-40B4-BE49-F238E27FC236}">
                    <a16:creationId xmlns:a16="http://schemas.microsoft.com/office/drawing/2014/main" id="{1E4A51FA-FA57-CFB8-2B0F-67071A5CA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1044" y="2397798"/>
                <a:ext cx="80962" cy="45878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2" name="Column">
                <a:extLst>
                  <a:ext uri="{FF2B5EF4-FFF2-40B4-BE49-F238E27FC236}">
                    <a16:creationId xmlns:a16="http://schemas.microsoft.com/office/drawing/2014/main" id="{5D29487A-9B83-0BE5-AA33-81A1272AB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356" y="2369223"/>
                <a:ext cx="80962" cy="487362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3" name="Column">
                <a:extLst>
                  <a:ext uri="{FF2B5EF4-FFF2-40B4-BE49-F238E27FC236}">
                    <a16:creationId xmlns:a16="http://schemas.microsoft.com/office/drawing/2014/main" id="{E8A0A52F-C599-8ACB-7F3C-849687CA3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9669" y="2334298"/>
                <a:ext cx="80962" cy="52228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4" name="Column">
                <a:extLst>
                  <a:ext uri="{FF2B5EF4-FFF2-40B4-BE49-F238E27FC236}">
                    <a16:creationId xmlns:a16="http://schemas.microsoft.com/office/drawing/2014/main" id="{DE036D44-B293-9AF8-5ECD-08550080E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981" y="2340648"/>
                <a:ext cx="80962" cy="51593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5" name="Column">
                <a:extLst>
                  <a:ext uri="{FF2B5EF4-FFF2-40B4-BE49-F238E27FC236}">
                    <a16:creationId xmlns:a16="http://schemas.microsoft.com/office/drawing/2014/main" id="{6B404777-BD06-25E2-F93E-8137DDA35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8294" y="2364461"/>
                <a:ext cx="80962" cy="492125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6" name="Column">
                <a:extLst>
                  <a:ext uri="{FF2B5EF4-FFF2-40B4-BE49-F238E27FC236}">
                    <a16:creationId xmlns:a16="http://schemas.microsoft.com/office/drawing/2014/main" id="{89E1A791-EDC3-E14C-36F3-344B64B1E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606" y="2248573"/>
                <a:ext cx="80962" cy="608012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7" name="Column">
                <a:extLst>
                  <a:ext uri="{FF2B5EF4-FFF2-40B4-BE49-F238E27FC236}">
                    <a16:creationId xmlns:a16="http://schemas.microsoft.com/office/drawing/2014/main" id="{8EC8F305-A5CF-6616-59A5-F39B52AFD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919" y="2346998"/>
                <a:ext cx="80962" cy="50958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8" name="Column">
                <a:extLst>
                  <a:ext uri="{FF2B5EF4-FFF2-40B4-BE49-F238E27FC236}">
                    <a16:creationId xmlns:a16="http://schemas.microsoft.com/office/drawing/2014/main" id="{454A9164-220D-667A-7785-36C8F427A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231" y="2086648"/>
                <a:ext cx="80962" cy="76993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9" name="Column">
                <a:extLst>
                  <a:ext uri="{FF2B5EF4-FFF2-40B4-BE49-F238E27FC236}">
                    <a16:creationId xmlns:a16="http://schemas.microsoft.com/office/drawing/2014/main" id="{26278BA2-B788-B863-A1BB-E7888239E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544" y="1992986"/>
                <a:ext cx="80962" cy="863600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0" name="Column">
                <a:extLst>
                  <a:ext uri="{FF2B5EF4-FFF2-40B4-BE49-F238E27FC236}">
                    <a16:creationId xmlns:a16="http://schemas.microsoft.com/office/drawing/2014/main" id="{83AB44D3-51B9-1E09-DF13-EC514C2DA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856" y="1953298"/>
                <a:ext cx="80962" cy="90328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1" name="Column">
                <a:extLst>
                  <a:ext uri="{FF2B5EF4-FFF2-40B4-BE49-F238E27FC236}">
                    <a16:creationId xmlns:a16="http://schemas.microsoft.com/office/drawing/2014/main" id="{C0844F10-63E8-1D41-7B1F-15A3C5E18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169" y="1848523"/>
                <a:ext cx="80962" cy="1008062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2" name="Column">
                <a:extLst>
                  <a:ext uri="{FF2B5EF4-FFF2-40B4-BE49-F238E27FC236}">
                    <a16:creationId xmlns:a16="http://schemas.microsoft.com/office/drawing/2014/main" id="{52D65EEB-59F8-52FB-3380-203C060D9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8481" y="2410498"/>
                <a:ext cx="80962" cy="44608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39" name="Series">
              <a:extLst>
                <a:ext uri="{FF2B5EF4-FFF2-40B4-BE49-F238E27FC236}">
                  <a16:creationId xmlns:a16="http://schemas.microsoft.com/office/drawing/2014/main" id="{D2ED0C6E-783A-BCCA-252B-C05A845117CC}"/>
                </a:ext>
              </a:extLst>
            </p:cNvPr>
            <p:cNvGrpSpPr/>
            <p:nvPr/>
          </p:nvGrpSpPr>
          <p:grpSpPr>
            <a:xfrm>
              <a:off x="1696244" y="1365923"/>
              <a:ext cx="1552213" cy="96404"/>
              <a:chOff x="1696244" y="1365923"/>
              <a:chExt cx="1552213" cy="96404"/>
            </a:xfrm>
          </p:grpSpPr>
          <p:sp>
            <p:nvSpPr>
              <p:cNvPr id="146" name="Series">
                <a:extLst>
                  <a:ext uri="{FF2B5EF4-FFF2-40B4-BE49-F238E27FC236}">
                    <a16:creationId xmlns:a16="http://schemas.microsoft.com/office/drawing/2014/main" id="{7745E84E-1C6C-4EBD-E65E-D79CE7A9A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244" y="1365923"/>
                <a:ext cx="1667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Segoe UI" panose="020B0502040204020203" pitchFamily="34" charset="0"/>
                  </a:rPr>
                  <a:t>Series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147" name="Series Label">
                <a:extLst>
                  <a:ext uri="{FF2B5EF4-FFF2-40B4-BE49-F238E27FC236}">
                    <a16:creationId xmlns:a16="http://schemas.microsoft.com/office/drawing/2014/main" id="{61D42B02-B2CE-42F9-41C2-FED7EE3FF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2060" y="1370442"/>
                <a:ext cx="357439" cy="85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1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나의 집중도</a:t>
                </a:r>
                <a:endParaRPr kumimoji="0" lang="en-US" altLang="en-US" sz="44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48" name="Series Color">
                <a:extLst>
                  <a:ext uri="{FF2B5EF4-FFF2-40B4-BE49-F238E27FC236}">
                    <a16:creationId xmlns:a16="http://schemas.microsoft.com/office/drawing/2014/main" id="{FE2FB2BE-C6B3-657A-4349-2A89869EF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2820" y="1402129"/>
                <a:ext cx="55562" cy="55562"/>
              </a:xfrm>
              <a:prstGeom prst="ellipse">
                <a:avLst/>
              </a:prstGeom>
              <a:solidFill>
                <a:srgbClr val="5DA1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Series Label">
                <a:extLst>
                  <a:ext uri="{FF2B5EF4-FFF2-40B4-BE49-F238E27FC236}">
                    <a16:creationId xmlns:a16="http://schemas.microsoft.com/office/drawing/2014/main" id="{FA02944B-0F32-C3BE-16D6-637312076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160" y="1376359"/>
                <a:ext cx="579297" cy="85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1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전체 수강자 집중도</a:t>
                </a:r>
                <a:endParaRPr kumimoji="0" lang="en-US" altLang="ko-KR" sz="11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endParaRPr>
              </a:p>
            </p:txBody>
          </p:sp>
          <p:sp>
            <p:nvSpPr>
              <p:cNvPr id="150" name="Series Color">
                <a:extLst>
                  <a:ext uri="{FF2B5EF4-FFF2-40B4-BE49-F238E27FC236}">
                    <a16:creationId xmlns:a16="http://schemas.microsoft.com/office/drawing/2014/main" id="{77CF8F2D-154E-D4C0-7B39-5529A30CD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9852" y="1397026"/>
                <a:ext cx="55562" cy="55562"/>
              </a:xfrm>
              <a:prstGeom prst="ellipse">
                <a:avLst/>
              </a:prstGeom>
              <a:solidFill>
                <a:srgbClr val="2B405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40" name="Y Axis Labels">
              <a:extLst>
                <a:ext uri="{FF2B5EF4-FFF2-40B4-BE49-F238E27FC236}">
                  <a16:creationId xmlns:a16="http://schemas.microsoft.com/office/drawing/2014/main" id="{8F79621C-1FEE-4861-2706-7A7FB86E79FF}"/>
                </a:ext>
              </a:extLst>
            </p:cNvPr>
            <p:cNvGrpSpPr/>
            <p:nvPr/>
          </p:nvGrpSpPr>
          <p:grpSpPr>
            <a:xfrm>
              <a:off x="1739106" y="1524673"/>
              <a:ext cx="70532" cy="1370757"/>
              <a:chOff x="1739106" y="1524673"/>
              <a:chExt cx="70532" cy="1370757"/>
            </a:xfrm>
          </p:grpSpPr>
          <p:sp>
            <p:nvSpPr>
              <p:cNvPr id="141" name="Label">
                <a:extLst>
                  <a:ext uri="{FF2B5EF4-FFF2-40B4-BE49-F238E27FC236}">
                    <a16:creationId xmlns:a16="http://schemas.microsoft.com/office/drawing/2014/main" id="{1C8981F1-06A7-C13D-30CE-456C4E323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106" y="1524673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20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42" name="Label">
                <a:extLst>
                  <a:ext uri="{FF2B5EF4-FFF2-40B4-BE49-F238E27FC236}">
                    <a16:creationId xmlns:a16="http://schemas.microsoft.com/office/drawing/2014/main" id="{4DFAE3E3-491F-5FB9-E2A9-3BC958552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106" y="1845348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43" name="Label">
                <a:extLst>
                  <a:ext uri="{FF2B5EF4-FFF2-40B4-BE49-F238E27FC236}">
                    <a16:creationId xmlns:a16="http://schemas.microsoft.com/office/drawing/2014/main" id="{F95768E8-597D-45BF-44B9-DF472BB01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106" y="2173961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44" name="Label">
                <a:extLst>
                  <a:ext uri="{FF2B5EF4-FFF2-40B4-BE49-F238E27FC236}">
                    <a16:creationId xmlns:a16="http://schemas.microsoft.com/office/drawing/2014/main" id="{EA2E97E6-6E6C-4226-BDE0-32B63172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372" y="2497811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45" name="Label">
                <a:extLst>
                  <a:ext uri="{FF2B5EF4-FFF2-40B4-BE49-F238E27FC236}">
                    <a16:creationId xmlns:a16="http://schemas.microsoft.com/office/drawing/2014/main" id="{BE71A01D-40B2-E06C-C180-9C711C2EB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372" y="2818486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447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101C2A7A-DCA2-41D1-9F0C-5E1D287F0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520"/>
            <a:ext cx="7536148" cy="366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2BFD5EEF-08E8-18B7-E095-73B98B233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4" y="6356784"/>
            <a:ext cx="11901152" cy="366067"/>
          </a:xfrm>
          <a:prstGeom prst="rect">
            <a:avLst/>
          </a:prstGeom>
          <a:solidFill>
            <a:schemeClr val="tx2"/>
          </a:solidFill>
          <a:ln w="952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Body">
            <a:extLst>
              <a:ext uri="{FF2B5EF4-FFF2-40B4-BE49-F238E27FC236}">
                <a16:creationId xmlns:a16="http://schemas.microsoft.com/office/drawing/2014/main" id="{19B4106E-3F40-5F33-CF46-D33A32874ADE}"/>
              </a:ext>
            </a:extLst>
          </p:cNvPr>
          <p:cNvSpPr txBox="1"/>
          <p:nvPr/>
        </p:nvSpPr>
        <p:spPr>
          <a:xfrm>
            <a:off x="532017" y="6416082"/>
            <a:ext cx="2160395" cy="16738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온라인 수강 집중도 감지 </a:t>
            </a:r>
            <a:r>
              <a:rPr lang="ko-KR" altLang="en-US" sz="105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시스템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Body">
            <a:extLst>
              <a:ext uri="{FF2B5EF4-FFF2-40B4-BE49-F238E27FC236}">
                <a16:creationId xmlns:a16="http://schemas.microsoft.com/office/drawing/2014/main" id="{62C86908-033C-A40D-5168-AEE72D616792}"/>
              </a:ext>
            </a:extLst>
          </p:cNvPr>
          <p:cNvSpPr txBox="1"/>
          <p:nvPr/>
        </p:nvSpPr>
        <p:spPr>
          <a:xfrm>
            <a:off x="66433" y="274534"/>
            <a:ext cx="44649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latinLnBrk="0">
              <a:defRPr sz="105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defRPr>
            </a:lvl1pPr>
            <a:lvl2pPr latinLnBrk="0"/>
            <a:lvl3pPr latinLnBrk="0"/>
            <a:lvl4pPr latinLnBrk="0"/>
            <a:lvl5pPr latinLnBrk="0"/>
            <a:lvl6pPr latinLnBrk="0"/>
            <a:lvl7pPr latinLnBrk="0"/>
            <a:lvl8pPr latinLnBrk="0"/>
            <a:lvl9pPr latinLnBrk="0"/>
          </a:lstStyle>
          <a:p>
            <a:r>
              <a:rPr lang="ko-KR" altLang="en-US" b="1" dirty="0">
                <a:solidFill>
                  <a:schemeClr val="tx2"/>
                </a:solidFill>
              </a:rPr>
              <a:t>멀티 캠퍼스 </a:t>
            </a:r>
            <a:r>
              <a:rPr lang="en-US" altLang="ko-KR" b="1" dirty="0">
                <a:solidFill>
                  <a:schemeClr val="tx2"/>
                </a:solidFill>
              </a:rPr>
              <a:t>AI </a:t>
            </a:r>
            <a:r>
              <a:rPr lang="ko-KR" altLang="en-US" b="1" dirty="0">
                <a:solidFill>
                  <a:schemeClr val="tx2"/>
                </a:solidFill>
              </a:rPr>
              <a:t>엔지니어 취업캠프 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 err="1">
                <a:solidFill>
                  <a:schemeClr val="tx2"/>
                </a:solidFill>
              </a:rPr>
              <a:t>회차</a:t>
            </a:r>
            <a:r>
              <a:rPr lang="ko-KR" altLang="en-US" b="1" dirty="0">
                <a:solidFill>
                  <a:schemeClr val="tx2"/>
                </a:solidFill>
              </a:rPr>
              <a:t> 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>
                <a:solidFill>
                  <a:schemeClr val="tx2"/>
                </a:solidFill>
              </a:rPr>
              <a:t>조 </a:t>
            </a:r>
            <a:r>
              <a:rPr lang="ko-KR" altLang="en-US" b="1" dirty="0" err="1">
                <a:solidFill>
                  <a:schemeClr val="tx2"/>
                </a:solidFill>
              </a:rPr>
              <a:t>이공오공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3F5FC2AD-E50C-3DE2-7053-47178F3EF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61570"/>
              </p:ext>
            </p:extLst>
          </p:nvPr>
        </p:nvGraphicFramePr>
        <p:xfrm>
          <a:off x="6667427" y="572370"/>
          <a:ext cx="5300159" cy="500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644">
                  <a:extLst>
                    <a:ext uri="{9D8B030D-6E8A-4147-A177-3AD203B41FA5}">
                      <a16:colId xmlns:a16="http://schemas.microsoft.com/office/drawing/2014/main" val="3936724680"/>
                    </a:ext>
                  </a:extLst>
                </a:gridCol>
                <a:gridCol w="1119186">
                  <a:extLst>
                    <a:ext uri="{9D8B030D-6E8A-4147-A177-3AD203B41FA5}">
                      <a16:colId xmlns:a16="http://schemas.microsoft.com/office/drawing/2014/main" val="998591227"/>
                    </a:ext>
                  </a:extLst>
                </a:gridCol>
                <a:gridCol w="2575329">
                  <a:extLst>
                    <a:ext uri="{9D8B030D-6E8A-4147-A177-3AD203B41FA5}">
                      <a16:colId xmlns:a16="http://schemas.microsoft.com/office/drawing/2014/main" val="1528939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lt"/>
                        </a:rPr>
                        <a:t>목록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lt"/>
                        </a:rPr>
                        <a:t>속성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14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0. </a:t>
                      </a:r>
                      <a:r>
                        <a:rPr lang="ko-KR" altLang="en-US" sz="1100" dirty="0">
                          <a:latin typeface="+mn-lt"/>
                        </a:rPr>
                        <a:t>초기화면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lt"/>
                        </a:rPr>
                        <a:t>강의 완료 화면 표시</a:t>
                      </a:r>
                      <a:endParaRPr lang="en-US" altLang="ko-KR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4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1. </a:t>
                      </a:r>
                      <a:r>
                        <a:rPr lang="ko-KR" altLang="en-US" sz="1100" dirty="0">
                          <a:latin typeface="+mn-lt"/>
                        </a:rPr>
                        <a:t>강의 완료 알림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latin typeface="+mn-lt"/>
                        </a:rPr>
                        <a:t>Text (Read Only)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lt"/>
                        </a:rPr>
                        <a:t>강의 제목에 해당하는 수강이 완료되었음을 알리는 문구 표시 </a:t>
                      </a:r>
                      <a:endParaRPr lang="en-US" altLang="ko-KR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19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2. </a:t>
                      </a:r>
                      <a:r>
                        <a:rPr lang="ko-KR" altLang="en-US" sz="1100" dirty="0">
                          <a:latin typeface="+mn-lt"/>
                        </a:rPr>
                        <a:t>강의 집중도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lt"/>
                        </a:rPr>
                        <a:t>Label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lt"/>
                        </a:rPr>
                        <a:t>강의 집중도 그래프 제목 표시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0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3. </a:t>
                      </a:r>
                      <a:r>
                        <a:rPr lang="ko-KR" altLang="en-US" sz="1100" dirty="0">
                          <a:latin typeface="+mn-lt"/>
                        </a:rPr>
                        <a:t>강의 집중도 그래프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lt"/>
                        </a:rPr>
                        <a:t>Graph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lt"/>
                        </a:rPr>
                        <a:t>해당 강의 중 감지된 데이터를 통해 강의 집중도를 그래프로 보여주기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2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4. </a:t>
                      </a:r>
                      <a:r>
                        <a:rPr lang="ko-KR" altLang="en-US" sz="1100" dirty="0">
                          <a:latin typeface="+mn-lt"/>
                        </a:rPr>
                        <a:t>수강자 전체 평균 집중도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lt"/>
                        </a:rPr>
                        <a:t>Label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lt"/>
                        </a:rPr>
                        <a:t>수강자 전체 평균 집중도 그래프 제목 표시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4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5. </a:t>
                      </a:r>
                      <a:r>
                        <a:rPr lang="ko-KR" altLang="en-US" sz="1100" dirty="0">
                          <a:latin typeface="+mn-lt"/>
                        </a:rPr>
                        <a:t>수강자 전체 평균 집중도 그래프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lt"/>
                        </a:rPr>
                        <a:t>Graph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lt"/>
                        </a:rPr>
                        <a:t>해당 강의를 수강한 수강자들의 집중도 데이터와 비교하여 그래프로 보여주기</a:t>
                      </a:r>
                    </a:p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9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8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4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93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33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2812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7E0D3F8-A292-B13E-02E1-824860DF2FDD}"/>
              </a:ext>
            </a:extLst>
          </p:cNvPr>
          <p:cNvSpPr txBox="1"/>
          <p:nvPr/>
        </p:nvSpPr>
        <p:spPr>
          <a:xfrm>
            <a:off x="6667428" y="223134"/>
            <a:ext cx="5333656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화면</a:t>
            </a:r>
            <a:r>
              <a:rPr lang="en-US" altLang="ko-KR" sz="1600" b="1" dirty="0">
                <a:solidFill>
                  <a:schemeClr val="bg1"/>
                </a:solidFill>
              </a:rPr>
              <a:t>004 &gt; </a:t>
            </a:r>
            <a:r>
              <a:rPr lang="ko-KR" altLang="en-US" sz="1600" b="1" dirty="0">
                <a:solidFill>
                  <a:schemeClr val="bg1"/>
                </a:solidFill>
              </a:rPr>
              <a:t>화면 기능 설명</a:t>
            </a:r>
          </a:p>
        </p:txBody>
      </p:sp>
      <p:sp>
        <p:nvSpPr>
          <p:cNvPr id="23" name="Header">
            <a:extLst>
              <a:ext uri="{FF2B5EF4-FFF2-40B4-BE49-F238E27FC236}">
                <a16:creationId xmlns:a16="http://schemas.microsoft.com/office/drawing/2014/main" id="{5F5F452F-22E2-DDF0-A465-3EECDC41D6E2}"/>
              </a:ext>
            </a:extLst>
          </p:cNvPr>
          <p:cNvSpPr txBox="1"/>
          <p:nvPr/>
        </p:nvSpPr>
        <p:spPr>
          <a:xfrm>
            <a:off x="1223663" y="1074526"/>
            <a:ext cx="4906409" cy="28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OOO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강사 </a:t>
            </a: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강의별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집중도 결과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EFDC6A8-97E8-AA2B-CAAF-F66B43989318}"/>
              </a:ext>
            </a:extLst>
          </p:cNvPr>
          <p:cNvSpPr/>
          <p:nvPr/>
        </p:nvSpPr>
        <p:spPr>
          <a:xfrm>
            <a:off x="758107" y="1297087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2C60086-44EC-1488-02C5-C5CCA215F5FB}"/>
              </a:ext>
            </a:extLst>
          </p:cNvPr>
          <p:cNvSpPr/>
          <p:nvPr/>
        </p:nvSpPr>
        <p:spPr>
          <a:xfrm>
            <a:off x="3586171" y="1641645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9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D96F46D-8C3D-2552-3AA9-7D4B000B4BE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04812" y="1968377"/>
            <a:ext cx="3898688" cy="289310"/>
            <a:chOff x="595686" y="2423988"/>
            <a:chExt cx="3074194" cy="240301"/>
          </a:xfrm>
          <a:solidFill>
            <a:srgbClr val="FFFFFF"/>
          </a:solidFill>
        </p:grpSpPr>
        <p:cxnSp>
          <p:nvCxnSpPr>
            <p:cNvPr id="30" name="Line 1" descr="&lt;SmartSettings&gt;&lt;SmartResize anchorLeft=&quot;Absolut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16EB3C50-C67F-B97A-D1D9-5FEB8100E8C3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 flipH="1">
              <a:off x="595686" y="2664289"/>
              <a:ext cx="77611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Line 2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C069607-0306-B9FF-78A4-5C632393D35B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1305414" y="2664289"/>
              <a:ext cx="2364466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D7355381-FCAA-9A8A-7C21-1D30950CAEC2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673296" y="2423988"/>
              <a:ext cx="634651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과목명</a:t>
              </a: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3" name="Tab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005D5F7F-5478-9EBD-70A8-7CEB70A08D6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350249" y="2423989"/>
              <a:ext cx="62958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과목명</a:t>
              </a: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34" name="Tab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C01F1C6F-D724-A9CE-B49C-99FF65FCF4D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022133" y="2423988"/>
              <a:ext cx="62958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과목명</a:t>
              </a: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3</a:t>
              </a:r>
            </a:p>
          </p:txBody>
        </p:sp>
      </p:grpSp>
      <p:grpSp>
        <p:nvGrpSpPr>
          <p:cNvPr id="36" name="Column Chart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88A3CB03-38A3-3EB3-F68C-489E4368E1C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58638" y="2590421"/>
            <a:ext cx="5417110" cy="3342731"/>
            <a:chOff x="1639094" y="1022032"/>
            <a:chExt cx="2933383" cy="2013347"/>
          </a:xfrm>
        </p:grpSpPr>
        <p:sp>
          <p:nvSpPr>
            <p:cNvPr id="37" name="Tile Background">
              <a:extLst>
                <a:ext uri="{FF2B5EF4-FFF2-40B4-BE49-F238E27FC236}">
                  <a16:creationId xmlns:a16="http://schemas.microsoft.com/office/drawing/2014/main" id="{03EDD251-95D1-5102-F05D-52DFABC02E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2"/>
              <a:ext cx="2933383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38" name="Subtitl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74598AA-0783-2D5F-BF51-8E885DFD6CDF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70041" y="1113466"/>
              <a:ext cx="141489" cy="46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all" normalizeH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Subtitle</a:t>
              </a:r>
              <a:endParaRPr kumimoji="0" lang="en-US" altLang="en-US" sz="500" b="0" i="0" u="none" strike="noStrike" cap="all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9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F36A8238-CA72-04D4-7722-8475348074E2}"/>
                </a:ext>
              </a:extLst>
            </p:cNvPr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1639095" y="1190915"/>
              <a:ext cx="2933382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40" name="Lines">
              <a:extLst>
                <a:ext uri="{FF2B5EF4-FFF2-40B4-BE49-F238E27FC236}">
                  <a16:creationId xmlns:a16="http://schemas.microsoft.com/office/drawing/2014/main" id="{33BF12E6-734A-579C-595C-E89E1FE012D9}"/>
                </a:ext>
              </a:extLst>
            </p:cNvPr>
            <p:cNvGrpSpPr/>
            <p:nvPr/>
          </p:nvGrpSpPr>
          <p:grpSpPr>
            <a:xfrm>
              <a:off x="1864519" y="1562773"/>
              <a:ext cx="2619375" cy="1293813"/>
              <a:chOff x="1864519" y="1562773"/>
              <a:chExt cx="2619375" cy="1293813"/>
            </a:xfrm>
          </p:grpSpPr>
          <p:sp>
            <p:nvSpPr>
              <p:cNvPr id="92" name="Line">
                <a:extLst>
                  <a:ext uri="{FF2B5EF4-FFF2-40B4-BE49-F238E27FC236}">
                    <a16:creationId xmlns:a16="http://schemas.microsoft.com/office/drawing/2014/main" id="{8F042696-242D-7B14-2FDB-DC028052E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694" y="2856586"/>
                <a:ext cx="2613025" cy="0"/>
              </a:xfrm>
              <a:prstGeom prst="line">
                <a:avLst/>
              </a:prstGeom>
              <a:noFill/>
              <a:ln w="1111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Line">
                <a:extLst>
                  <a:ext uri="{FF2B5EF4-FFF2-40B4-BE49-F238E27FC236}">
                    <a16:creationId xmlns:a16="http://schemas.microsoft.com/office/drawing/2014/main" id="{C6EFC1FF-0274-6F35-7B01-A55C4EBDD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221047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Line">
                <a:extLst>
                  <a:ext uri="{FF2B5EF4-FFF2-40B4-BE49-F238E27FC236}">
                    <a16:creationId xmlns:a16="http://schemas.microsoft.com/office/drawing/2014/main" id="{F6D91AF4-3392-8680-B592-2E4B48095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188662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5" name="Line">
                <a:extLst>
                  <a:ext uri="{FF2B5EF4-FFF2-40B4-BE49-F238E27FC236}">
                    <a16:creationId xmlns:a16="http://schemas.microsoft.com/office/drawing/2014/main" id="{DF628522-121D-FB9E-24EF-E8F7769E1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156277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6" name="Line">
                <a:extLst>
                  <a:ext uri="{FF2B5EF4-FFF2-40B4-BE49-F238E27FC236}">
                    <a16:creationId xmlns:a16="http://schemas.microsoft.com/office/drawing/2014/main" id="{48F2C98C-DF66-789B-DD8A-F05B558B0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253432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1" name="X Axis Labels">
              <a:extLst>
                <a:ext uri="{FF2B5EF4-FFF2-40B4-BE49-F238E27FC236}">
                  <a16:creationId xmlns:a16="http://schemas.microsoft.com/office/drawing/2014/main" id="{B5178361-DD25-909C-350A-881145FDE775}"/>
                </a:ext>
              </a:extLst>
            </p:cNvPr>
            <p:cNvGrpSpPr/>
            <p:nvPr/>
          </p:nvGrpSpPr>
          <p:grpSpPr>
            <a:xfrm>
              <a:off x="1980204" y="2901036"/>
              <a:ext cx="2393506" cy="78531"/>
              <a:chOff x="1980204" y="2901036"/>
              <a:chExt cx="2393506" cy="78531"/>
            </a:xfrm>
          </p:grpSpPr>
          <p:sp>
            <p:nvSpPr>
              <p:cNvPr id="80" name="Label">
                <a:extLst>
                  <a:ext uri="{FF2B5EF4-FFF2-40B4-BE49-F238E27FC236}">
                    <a16:creationId xmlns:a16="http://schemas.microsoft.com/office/drawing/2014/main" id="{7ABE8F39-68BF-C7A1-69D7-4D2CD8519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0204" y="2902623"/>
                <a:ext cx="4167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A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81" name="Label">
                <a:extLst>
                  <a:ext uri="{FF2B5EF4-FFF2-40B4-BE49-F238E27FC236}">
                    <a16:creationId xmlns:a16="http://schemas.microsoft.com/office/drawing/2014/main" id="{EE123CCB-F6DE-E07A-51EF-7B64AABDE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921" y="2902623"/>
                <a:ext cx="3687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B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82" name="Label">
                <a:extLst>
                  <a:ext uri="{FF2B5EF4-FFF2-40B4-BE49-F238E27FC236}">
                    <a16:creationId xmlns:a16="http://schemas.microsoft.com/office/drawing/2014/main" id="{14FBCE16-9178-3FDE-FC87-AD72A8F63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9630" y="2902623"/>
                <a:ext cx="4007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83" name="Label">
                <a:extLst>
                  <a:ext uri="{FF2B5EF4-FFF2-40B4-BE49-F238E27FC236}">
                    <a16:creationId xmlns:a16="http://schemas.microsoft.com/office/drawing/2014/main" id="{4F2471BF-896C-E904-9773-1CE7BBDD4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539" y="2902623"/>
                <a:ext cx="4488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84" name="Label">
                <a:extLst>
                  <a:ext uri="{FF2B5EF4-FFF2-40B4-BE49-F238E27FC236}">
                    <a16:creationId xmlns:a16="http://schemas.microsoft.com/office/drawing/2014/main" id="{305ACB51-A346-D4E2-16B6-43635E1AC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263" y="2902623"/>
                <a:ext cx="320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E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85" name="Label">
                <a:extLst>
                  <a:ext uri="{FF2B5EF4-FFF2-40B4-BE49-F238E27FC236}">
                    <a16:creationId xmlns:a16="http://schemas.microsoft.com/office/drawing/2014/main" id="{3EE86159-BC99-721C-C1F6-C7BB3F947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576" y="2902623"/>
                <a:ext cx="320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F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86" name="Label">
                <a:extLst>
                  <a:ext uri="{FF2B5EF4-FFF2-40B4-BE49-F238E27FC236}">
                    <a16:creationId xmlns:a16="http://schemas.microsoft.com/office/drawing/2014/main" id="{9D54B63B-6AED-824F-A268-BD7533E49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277" y="2902623"/>
                <a:ext cx="4328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G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87" name="Label">
                <a:extLst>
                  <a:ext uri="{FF2B5EF4-FFF2-40B4-BE49-F238E27FC236}">
                    <a16:creationId xmlns:a16="http://schemas.microsoft.com/office/drawing/2014/main" id="{BE0AA901-4FEB-1BEE-7890-94CDBCAB5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8789" y="2902623"/>
                <a:ext cx="4488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H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88" name="Label">
                <a:extLst>
                  <a:ext uri="{FF2B5EF4-FFF2-40B4-BE49-F238E27FC236}">
                    <a16:creationId xmlns:a16="http://schemas.microsoft.com/office/drawing/2014/main" id="{CCF50936-F045-B03F-3B3E-9E41244C7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6726" y="2902623"/>
                <a:ext cx="1763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I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89" name="Label">
                <a:extLst>
                  <a:ext uri="{FF2B5EF4-FFF2-40B4-BE49-F238E27FC236}">
                    <a16:creationId xmlns:a16="http://schemas.microsoft.com/office/drawing/2014/main" id="{ED5925B1-7FDC-580E-DD79-1DD1EE587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8635" y="2901036"/>
                <a:ext cx="2244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J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90" name="Label">
                <a:extLst>
                  <a:ext uri="{FF2B5EF4-FFF2-40B4-BE49-F238E27FC236}">
                    <a16:creationId xmlns:a16="http://schemas.microsoft.com/office/drawing/2014/main" id="{DDDC8537-079C-ED7A-64B8-8E9143EE4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5733" y="2902623"/>
                <a:ext cx="3687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K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91" name="Label">
                <a:extLst>
                  <a:ext uri="{FF2B5EF4-FFF2-40B4-BE49-F238E27FC236}">
                    <a16:creationId xmlns:a16="http://schemas.microsoft.com/office/drawing/2014/main" id="{5675DCED-D4CE-B032-8EB8-2D52CC20A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252" y="2902623"/>
                <a:ext cx="3045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L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42" name="Series 1 Data">
              <a:extLst>
                <a:ext uri="{FF2B5EF4-FFF2-40B4-BE49-F238E27FC236}">
                  <a16:creationId xmlns:a16="http://schemas.microsoft.com/office/drawing/2014/main" id="{00F56B7C-A8FD-6BA0-FBAC-59E23D94FD5E}"/>
                </a:ext>
              </a:extLst>
            </p:cNvPr>
            <p:cNvGrpSpPr/>
            <p:nvPr/>
          </p:nvGrpSpPr>
          <p:grpSpPr>
            <a:xfrm>
              <a:off x="1920081" y="1791373"/>
              <a:ext cx="2438400" cy="1065213"/>
              <a:chOff x="1920081" y="1791373"/>
              <a:chExt cx="2438400" cy="1065213"/>
            </a:xfrm>
          </p:grpSpPr>
          <p:sp>
            <p:nvSpPr>
              <p:cNvPr id="68" name="Column">
                <a:extLst>
                  <a:ext uri="{FF2B5EF4-FFF2-40B4-BE49-F238E27FC236}">
                    <a16:creationId xmlns:a16="http://schemas.microsoft.com/office/drawing/2014/main" id="{FB125150-BEAB-EFB0-D674-5223D0920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081" y="2421611"/>
                <a:ext cx="80962" cy="4349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Column">
                <a:extLst>
                  <a:ext uri="{FF2B5EF4-FFF2-40B4-BE49-F238E27FC236}">
                    <a16:creationId xmlns:a16="http://schemas.microsoft.com/office/drawing/2014/main" id="{F6931B40-D581-C543-39F9-36EA6C433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4394" y="2404148"/>
                <a:ext cx="80962" cy="45243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Column">
                <a:extLst>
                  <a:ext uri="{FF2B5EF4-FFF2-40B4-BE49-F238E27FC236}">
                    <a16:creationId xmlns:a16="http://schemas.microsoft.com/office/drawing/2014/main" id="{0FADF3EF-120C-AF75-6481-573F0ABCF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706" y="2266036"/>
                <a:ext cx="80962" cy="5905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Column">
                <a:extLst>
                  <a:ext uri="{FF2B5EF4-FFF2-40B4-BE49-F238E27FC236}">
                    <a16:creationId xmlns:a16="http://schemas.microsoft.com/office/drawing/2014/main" id="{52C940BA-06D5-FD5A-C811-331A51D12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019" y="2305723"/>
                <a:ext cx="80962" cy="55086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Column">
                <a:extLst>
                  <a:ext uri="{FF2B5EF4-FFF2-40B4-BE49-F238E27FC236}">
                    <a16:creationId xmlns:a16="http://schemas.microsoft.com/office/drawing/2014/main" id="{3F1A5909-C15B-AB81-9264-76EB3A3CE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7331" y="2340648"/>
                <a:ext cx="80962" cy="51593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Column">
                <a:extLst>
                  <a:ext uri="{FF2B5EF4-FFF2-40B4-BE49-F238E27FC236}">
                    <a16:creationId xmlns:a16="http://schemas.microsoft.com/office/drawing/2014/main" id="{E64DC574-6C2D-1BC4-A6B6-2AC5483AE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1644" y="2270798"/>
                <a:ext cx="80962" cy="58578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Column">
                <a:extLst>
                  <a:ext uri="{FF2B5EF4-FFF2-40B4-BE49-F238E27FC236}">
                    <a16:creationId xmlns:a16="http://schemas.microsoft.com/office/drawing/2014/main" id="{2C72BF88-573D-4C27-C43A-F78195C28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5956" y="2369223"/>
                <a:ext cx="80962" cy="48736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Column">
                <a:extLst>
                  <a:ext uri="{FF2B5EF4-FFF2-40B4-BE49-F238E27FC236}">
                    <a16:creationId xmlns:a16="http://schemas.microsoft.com/office/drawing/2014/main" id="{DD949649-5AB9-B497-4CDF-41F2DB345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269" y="2069186"/>
                <a:ext cx="80962" cy="787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Column">
                <a:extLst>
                  <a:ext uri="{FF2B5EF4-FFF2-40B4-BE49-F238E27FC236}">
                    <a16:creationId xmlns:a16="http://schemas.microsoft.com/office/drawing/2014/main" id="{EBE6F11B-8B7B-3672-07FE-48E2591A6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581" y="2023148"/>
                <a:ext cx="80962" cy="83343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Column">
                <a:extLst>
                  <a:ext uri="{FF2B5EF4-FFF2-40B4-BE49-F238E27FC236}">
                    <a16:creationId xmlns:a16="http://schemas.microsoft.com/office/drawing/2014/main" id="{2B93533E-C341-E64E-E4DA-6B51F212F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894" y="1970761"/>
                <a:ext cx="80962" cy="8858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8" name="Column">
                <a:extLst>
                  <a:ext uri="{FF2B5EF4-FFF2-40B4-BE49-F238E27FC236}">
                    <a16:creationId xmlns:a16="http://schemas.microsoft.com/office/drawing/2014/main" id="{4AC53E84-A85A-0049-70A8-B06C95087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3206" y="1791373"/>
                <a:ext cx="80962" cy="106521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9" name="Column">
                <a:extLst>
                  <a:ext uri="{FF2B5EF4-FFF2-40B4-BE49-F238E27FC236}">
                    <a16:creationId xmlns:a16="http://schemas.microsoft.com/office/drawing/2014/main" id="{D7A26F53-9AC0-E0B0-ECFD-984E22E13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7519" y="2439073"/>
                <a:ext cx="80962" cy="41751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3" name="Series 2 Data">
              <a:extLst>
                <a:ext uri="{FF2B5EF4-FFF2-40B4-BE49-F238E27FC236}">
                  <a16:creationId xmlns:a16="http://schemas.microsoft.com/office/drawing/2014/main" id="{B927569A-DA25-023E-CF3C-D4B708A515ED}"/>
                </a:ext>
              </a:extLst>
            </p:cNvPr>
            <p:cNvGrpSpPr/>
            <p:nvPr/>
          </p:nvGrpSpPr>
          <p:grpSpPr>
            <a:xfrm>
              <a:off x="2001044" y="1848523"/>
              <a:ext cx="2438399" cy="1008063"/>
              <a:chOff x="2001044" y="1848523"/>
              <a:chExt cx="2438399" cy="1008063"/>
            </a:xfrm>
          </p:grpSpPr>
          <p:sp>
            <p:nvSpPr>
              <p:cNvPr id="56" name="Column">
                <a:extLst>
                  <a:ext uri="{FF2B5EF4-FFF2-40B4-BE49-F238E27FC236}">
                    <a16:creationId xmlns:a16="http://schemas.microsoft.com/office/drawing/2014/main" id="{1414A44C-F6E6-A5C0-FED7-294D15F6E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1044" y="2397798"/>
                <a:ext cx="80962" cy="458787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Column">
                <a:extLst>
                  <a:ext uri="{FF2B5EF4-FFF2-40B4-BE49-F238E27FC236}">
                    <a16:creationId xmlns:a16="http://schemas.microsoft.com/office/drawing/2014/main" id="{6E992497-BA8C-D2A8-F430-F507D1B5B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356" y="2369223"/>
                <a:ext cx="80962" cy="487362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Column">
                <a:extLst>
                  <a:ext uri="{FF2B5EF4-FFF2-40B4-BE49-F238E27FC236}">
                    <a16:creationId xmlns:a16="http://schemas.microsoft.com/office/drawing/2014/main" id="{EBC04FF4-5DC2-5B4E-BCD0-5A304C5A1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9669" y="2334298"/>
                <a:ext cx="80962" cy="522287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Column">
                <a:extLst>
                  <a:ext uri="{FF2B5EF4-FFF2-40B4-BE49-F238E27FC236}">
                    <a16:creationId xmlns:a16="http://schemas.microsoft.com/office/drawing/2014/main" id="{ABF08692-1B7B-CB1E-B00A-505E96A91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981" y="2340648"/>
                <a:ext cx="80962" cy="515937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Column">
                <a:extLst>
                  <a:ext uri="{FF2B5EF4-FFF2-40B4-BE49-F238E27FC236}">
                    <a16:creationId xmlns:a16="http://schemas.microsoft.com/office/drawing/2014/main" id="{A27E5373-0253-9285-85E7-EBD433127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8294" y="2364461"/>
                <a:ext cx="80962" cy="492125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Column">
                <a:extLst>
                  <a:ext uri="{FF2B5EF4-FFF2-40B4-BE49-F238E27FC236}">
                    <a16:creationId xmlns:a16="http://schemas.microsoft.com/office/drawing/2014/main" id="{3A294526-B2AE-C241-4083-9353B3A9A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606" y="2248573"/>
                <a:ext cx="80962" cy="608012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Column">
                <a:extLst>
                  <a:ext uri="{FF2B5EF4-FFF2-40B4-BE49-F238E27FC236}">
                    <a16:creationId xmlns:a16="http://schemas.microsoft.com/office/drawing/2014/main" id="{CA605725-C313-555D-EB58-34FFB5D46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919" y="2346998"/>
                <a:ext cx="80962" cy="509587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Column">
                <a:extLst>
                  <a:ext uri="{FF2B5EF4-FFF2-40B4-BE49-F238E27FC236}">
                    <a16:creationId xmlns:a16="http://schemas.microsoft.com/office/drawing/2014/main" id="{39C507C5-A2A2-29E8-203F-CCE339EBF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231" y="2086648"/>
                <a:ext cx="80962" cy="769937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Column">
                <a:extLst>
                  <a:ext uri="{FF2B5EF4-FFF2-40B4-BE49-F238E27FC236}">
                    <a16:creationId xmlns:a16="http://schemas.microsoft.com/office/drawing/2014/main" id="{781BE738-2D62-D2EF-B7A0-BF00E468B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544" y="1992986"/>
                <a:ext cx="80962" cy="8636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Column">
                <a:extLst>
                  <a:ext uri="{FF2B5EF4-FFF2-40B4-BE49-F238E27FC236}">
                    <a16:creationId xmlns:a16="http://schemas.microsoft.com/office/drawing/2014/main" id="{FD98AA65-37B9-1A85-AD98-D38534B97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856" y="1953298"/>
                <a:ext cx="80962" cy="903287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Column">
                <a:extLst>
                  <a:ext uri="{FF2B5EF4-FFF2-40B4-BE49-F238E27FC236}">
                    <a16:creationId xmlns:a16="http://schemas.microsoft.com/office/drawing/2014/main" id="{C87C933A-0531-5820-CA7F-D0707B5FD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169" y="1848523"/>
                <a:ext cx="80962" cy="1008062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Column">
                <a:extLst>
                  <a:ext uri="{FF2B5EF4-FFF2-40B4-BE49-F238E27FC236}">
                    <a16:creationId xmlns:a16="http://schemas.microsoft.com/office/drawing/2014/main" id="{3143E5FD-FC13-2360-8239-312B0417C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8481" y="2410498"/>
                <a:ext cx="80962" cy="446087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4" name="Series">
              <a:extLst>
                <a:ext uri="{FF2B5EF4-FFF2-40B4-BE49-F238E27FC236}">
                  <a16:creationId xmlns:a16="http://schemas.microsoft.com/office/drawing/2014/main" id="{C46FB8F8-FAF8-40A3-4D35-30F6ADCCC76F}"/>
                </a:ext>
              </a:extLst>
            </p:cNvPr>
            <p:cNvGrpSpPr/>
            <p:nvPr/>
          </p:nvGrpSpPr>
          <p:grpSpPr>
            <a:xfrm>
              <a:off x="1696244" y="1365923"/>
              <a:ext cx="1552213" cy="96404"/>
              <a:chOff x="1696244" y="1365923"/>
              <a:chExt cx="1552213" cy="96404"/>
            </a:xfrm>
          </p:grpSpPr>
          <p:sp>
            <p:nvSpPr>
              <p:cNvPr id="51" name="Series">
                <a:extLst>
                  <a:ext uri="{FF2B5EF4-FFF2-40B4-BE49-F238E27FC236}">
                    <a16:creationId xmlns:a16="http://schemas.microsoft.com/office/drawing/2014/main" id="{51C11CCB-E2E6-646E-1EF5-E17EA33E7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244" y="1365923"/>
                <a:ext cx="1667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Segoe UI" panose="020B0502040204020203" pitchFamily="34" charset="0"/>
                  </a:rPr>
                  <a:t>Series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52" name="Series Label">
                <a:extLst>
                  <a:ext uri="{FF2B5EF4-FFF2-40B4-BE49-F238E27FC236}">
                    <a16:creationId xmlns:a16="http://schemas.microsoft.com/office/drawing/2014/main" id="{C51DDF55-2D5A-5A04-6A0B-64C31A6CF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2060" y="1370442"/>
                <a:ext cx="357439" cy="85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1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나의 집중도</a:t>
                </a:r>
                <a:endParaRPr kumimoji="0" lang="en-US" altLang="en-US" sz="44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53" name="Series Color">
                <a:extLst>
                  <a:ext uri="{FF2B5EF4-FFF2-40B4-BE49-F238E27FC236}">
                    <a16:creationId xmlns:a16="http://schemas.microsoft.com/office/drawing/2014/main" id="{3CC77DA3-4525-6F60-E980-C915C0EC4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2820" y="1402129"/>
                <a:ext cx="55562" cy="55562"/>
              </a:xfrm>
              <a:prstGeom prst="ellipse">
                <a:avLst/>
              </a:prstGeom>
              <a:solidFill>
                <a:schemeClr val="bg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Series Label">
                <a:extLst>
                  <a:ext uri="{FF2B5EF4-FFF2-40B4-BE49-F238E27FC236}">
                    <a16:creationId xmlns:a16="http://schemas.microsoft.com/office/drawing/2014/main" id="{06CF9ECB-0742-9052-7805-FD55DC433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160" y="1376359"/>
                <a:ext cx="579297" cy="85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1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전체 수강자 집중도</a:t>
                </a:r>
                <a:endParaRPr kumimoji="0" lang="en-US" altLang="ko-KR" sz="11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endParaRPr>
              </a:p>
            </p:txBody>
          </p:sp>
          <p:sp>
            <p:nvSpPr>
              <p:cNvPr id="55" name="Series Color">
                <a:extLst>
                  <a:ext uri="{FF2B5EF4-FFF2-40B4-BE49-F238E27FC236}">
                    <a16:creationId xmlns:a16="http://schemas.microsoft.com/office/drawing/2014/main" id="{E018B0B3-EE5E-3E5F-6810-6DA2D5A98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9852" y="1397026"/>
                <a:ext cx="55562" cy="555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5" name="Y Axis Labels">
              <a:extLst>
                <a:ext uri="{FF2B5EF4-FFF2-40B4-BE49-F238E27FC236}">
                  <a16:creationId xmlns:a16="http://schemas.microsoft.com/office/drawing/2014/main" id="{0F0C0802-ABA9-B916-55FF-E70FFD437480}"/>
                </a:ext>
              </a:extLst>
            </p:cNvPr>
            <p:cNvGrpSpPr/>
            <p:nvPr/>
          </p:nvGrpSpPr>
          <p:grpSpPr>
            <a:xfrm>
              <a:off x="1739106" y="1524673"/>
              <a:ext cx="70532" cy="1370757"/>
              <a:chOff x="1739106" y="1524673"/>
              <a:chExt cx="70532" cy="1370757"/>
            </a:xfrm>
          </p:grpSpPr>
          <p:sp>
            <p:nvSpPr>
              <p:cNvPr id="46" name="Label">
                <a:extLst>
                  <a:ext uri="{FF2B5EF4-FFF2-40B4-BE49-F238E27FC236}">
                    <a16:creationId xmlns:a16="http://schemas.microsoft.com/office/drawing/2014/main" id="{1581D774-A224-7D1E-5D3D-CF22D117C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106" y="1524673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20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47" name="Label">
                <a:extLst>
                  <a:ext uri="{FF2B5EF4-FFF2-40B4-BE49-F238E27FC236}">
                    <a16:creationId xmlns:a16="http://schemas.microsoft.com/office/drawing/2014/main" id="{6F0FCC4E-A6C5-34E5-7D4D-1C5428FE9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106" y="1845348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48" name="Label">
                <a:extLst>
                  <a:ext uri="{FF2B5EF4-FFF2-40B4-BE49-F238E27FC236}">
                    <a16:creationId xmlns:a16="http://schemas.microsoft.com/office/drawing/2014/main" id="{E55F6668-0B97-E485-7207-FCB25EE66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106" y="2173961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49" name="Label">
                <a:extLst>
                  <a:ext uri="{FF2B5EF4-FFF2-40B4-BE49-F238E27FC236}">
                    <a16:creationId xmlns:a16="http://schemas.microsoft.com/office/drawing/2014/main" id="{427A0E3C-BF11-E5F9-36DE-7632D9E6C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372" y="2497811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50" name="Label">
                <a:extLst>
                  <a:ext uri="{FF2B5EF4-FFF2-40B4-BE49-F238E27FC236}">
                    <a16:creationId xmlns:a16="http://schemas.microsoft.com/office/drawing/2014/main" id="{AAA7A026-17E1-ECF6-DBB4-50632A198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372" y="2818486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</p:grpSp>
      <p:sp>
        <p:nvSpPr>
          <p:cNvPr id="305" name="타원 304">
            <a:extLst>
              <a:ext uri="{FF2B5EF4-FFF2-40B4-BE49-F238E27FC236}">
                <a16:creationId xmlns:a16="http://schemas.microsoft.com/office/drawing/2014/main" id="{F532E944-2D01-682C-1BAC-9091FCE99EB8}"/>
              </a:ext>
            </a:extLst>
          </p:cNvPr>
          <p:cNvSpPr/>
          <p:nvPr/>
        </p:nvSpPr>
        <p:spPr>
          <a:xfrm>
            <a:off x="5705272" y="2164634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415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784</Words>
  <Application>Microsoft Office PowerPoint</Application>
  <PresentationFormat>와이드스크린</PresentationFormat>
  <Paragraphs>238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HGSGothicE</vt:lpstr>
      <vt:lpstr>HY견고딕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EUNJUNG YEO</dc:creator>
  <cp:lastModifiedBy>EUNJUNG YEO</cp:lastModifiedBy>
  <cp:revision>12</cp:revision>
  <dcterms:created xsi:type="dcterms:W3CDTF">2023-05-03T06:20:09Z</dcterms:created>
  <dcterms:modified xsi:type="dcterms:W3CDTF">2023-05-10T08:54:16Z</dcterms:modified>
</cp:coreProperties>
</file>