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rRpDeVLCBMOOG7wdb31tkuXXm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2029DE-558D-42C6-923E-374E7F36F980}">
  <a:tblStyle styleId="{A02029DE-558D-42C6-923E-374E7F36F9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144091f8f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2144091f8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dd1ca7e2a_6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3dd1ca7e2a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dd1ca7e2a_6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3dd1ca7e2a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700184" y="1991850"/>
            <a:ext cx="6791633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온라인 수강 </a:t>
            </a:r>
            <a:br>
              <a:rPr lang="ko-KR">
                <a:latin typeface="Arial"/>
                <a:ea typeface="Arial"/>
                <a:cs typeface="Arial"/>
                <a:sym typeface="Arial"/>
              </a:rPr>
            </a:br>
            <a:r>
              <a:rPr lang="ko-KR">
                <a:latin typeface="Arial"/>
                <a:ea typeface="Arial"/>
                <a:cs typeface="Arial"/>
                <a:sym typeface="Arial"/>
              </a:rPr>
              <a:t>집중도 감지 시스템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2307771" y="3492511"/>
            <a:ext cx="4436788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멀티 캠퍼스 AI 엔지니어 취업캠프 2회차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2조 이공오공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/>
              <a:t>화면 구성</a:t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5372100" y="308120"/>
            <a:ext cx="1311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프로젝트 내용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116106" y="1230406"/>
            <a:ext cx="1459006" cy="1264023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ACAE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수강화면</a:t>
            </a:r>
            <a:endParaRPr b="0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(웹캠)</a:t>
            </a:r>
            <a:endParaRPr b="0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2951629" y="2015357"/>
            <a:ext cx="1364877" cy="0"/>
          </a:xfrm>
          <a:prstGeom prst="straightConnector1">
            <a:avLst/>
          </a:prstGeom>
          <a:noFill/>
          <a:ln cap="flat" cmpd="sng" w="9525">
            <a:solidFill>
              <a:srgbClr val="008EE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7"/>
          <p:cNvSpPr/>
          <p:nvPr/>
        </p:nvSpPr>
        <p:spPr>
          <a:xfrm>
            <a:off x="4861111" y="1317812"/>
            <a:ext cx="1364877" cy="1264024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Sever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수강자 상태 감지 등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 rot="10800000">
            <a:off x="6353735" y="2015357"/>
            <a:ext cx="531158" cy="526138"/>
          </a:xfrm>
          <a:prstGeom prst="straightConnector1">
            <a:avLst/>
          </a:prstGeom>
          <a:noFill/>
          <a:ln cap="flat" cmpd="sng" w="9525">
            <a:solidFill>
              <a:srgbClr val="008EE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7"/>
          <p:cNvSpPr/>
          <p:nvPr/>
        </p:nvSpPr>
        <p:spPr>
          <a:xfrm>
            <a:off x="1116106" y="3110753"/>
            <a:ext cx="1459006" cy="1264023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ACAE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결과화면</a:t>
            </a:r>
            <a:endParaRPr b="0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수강 집중도 결과</a:t>
            </a:r>
            <a:endParaRPr/>
          </a:p>
        </p:txBody>
      </p:sp>
      <p:cxnSp>
        <p:nvCxnSpPr>
          <p:cNvPr id="156" name="Google Shape;156;p7"/>
          <p:cNvCxnSpPr/>
          <p:nvPr/>
        </p:nvCxnSpPr>
        <p:spPr>
          <a:xfrm>
            <a:off x="1775012" y="2581836"/>
            <a:ext cx="0" cy="457199"/>
          </a:xfrm>
          <a:prstGeom prst="straightConnector1">
            <a:avLst/>
          </a:prstGeom>
          <a:noFill/>
          <a:ln cap="flat" cmpd="sng" w="9525">
            <a:solidFill>
              <a:srgbClr val="008EE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7"/>
          <p:cNvSpPr txBox="1"/>
          <p:nvPr/>
        </p:nvSpPr>
        <p:spPr>
          <a:xfrm>
            <a:off x="1984245" y="2656546"/>
            <a:ext cx="11817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수강 완료 후</a:t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6884893" y="2602005"/>
            <a:ext cx="1062314" cy="104887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7153029" y="2810434"/>
            <a:ext cx="1062314" cy="104887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/>
          </a:p>
        </p:txBody>
      </p:sp>
      <p:cxnSp>
        <p:nvCxnSpPr>
          <p:cNvPr id="160" name="Google Shape;160;p7"/>
          <p:cNvCxnSpPr/>
          <p:nvPr/>
        </p:nvCxnSpPr>
        <p:spPr>
          <a:xfrm>
            <a:off x="6470590" y="1862417"/>
            <a:ext cx="682439" cy="632012"/>
          </a:xfrm>
          <a:prstGeom prst="straightConnector1">
            <a:avLst/>
          </a:prstGeom>
          <a:noFill/>
          <a:ln cap="flat" cmpd="sng" w="9525">
            <a:solidFill>
              <a:srgbClr val="008EE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7"/>
          <p:cNvCxnSpPr/>
          <p:nvPr/>
        </p:nvCxnSpPr>
        <p:spPr>
          <a:xfrm rot="10800000">
            <a:off x="2951629" y="1671326"/>
            <a:ext cx="1364877" cy="0"/>
          </a:xfrm>
          <a:prstGeom prst="straightConnector1">
            <a:avLst/>
          </a:prstGeom>
          <a:noFill/>
          <a:ln cap="flat" cmpd="sng" w="9525">
            <a:solidFill>
              <a:srgbClr val="008EE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7"/>
          <p:cNvCxnSpPr/>
          <p:nvPr/>
        </p:nvCxnSpPr>
        <p:spPr>
          <a:xfrm flipH="1">
            <a:off x="2870544" y="2602005"/>
            <a:ext cx="1801906" cy="773207"/>
          </a:xfrm>
          <a:prstGeom prst="straightConnector1">
            <a:avLst/>
          </a:prstGeom>
          <a:noFill/>
          <a:ln cap="flat" cmpd="sng" w="9525">
            <a:solidFill>
              <a:srgbClr val="008EE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7"/>
          <p:cNvCxnSpPr/>
          <p:nvPr/>
        </p:nvCxnSpPr>
        <p:spPr>
          <a:xfrm flipH="1" rot="10800000">
            <a:off x="3033431" y="2840915"/>
            <a:ext cx="1827680" cy="820269"/>
          </a:xfrm>
          <a:prstGeom prst="straightConnector1">
            <a:avLst/>
          </a:prstGeom>
          <a:noFill/>
          <a:ln cap="flat" cmpd="sng" w="9525">
            <a:solidFill>
              <a:srgbClr val="008EE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7"/>
          <p:cNvSpPr txBox="1"/>
          <p:nvPr/>
        </p:nvSpPr>
        <p:spPr>
          <a:xfrm>
            <a:off x="2211230" y="896624"/>
            <a:ext cx="19094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동영상(DB 링크) 수강</a:t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6353735" y="753964"/>
            <a:ext cx="1170000" cy="85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0069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/>
              <a:t>기능 상세</a:t>
            </a:r>
            <a:endParaRPr/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5372100" y="308120"/>
            <a:ext cx="1311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프로젝트 내용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203713" y="641388"/>
            <a:ext cx="1733167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주요 기능 설명</a:t>
            </a:r>
            <a:endParaRPr/>
          </a:p>
        </p:txBody>
      </p:sp>
      <p:graphicFrame>
        <p:nvGraphicFramePr>
          <p:cNvPr id="174" name="Google Shape;174;p8"/>
          <p:cNvGraphicFramePr/>
          <p:nvPr/>
        </p:nvGraphicFramePr>
        <p:xfrm>
          <a:off x="853500" y="117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{A02029DE-558D-42C6-923E-374E7F36F980}</a:tableStyleId>
              </a:tblPr>
              <a:tblGrid>
                <a:gridCol w="1432200"/>
                <a:gridCol w="1460750"/>
                <a:gridCol w="5083925"/>
              </a:tblGrid>
              <a:tr h="83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수강화면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강의 수강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알람 기능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완료/멈춤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 시작 버튼 -&gt; 웹캠으로 실시간 수강자 정보 Send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졸음이 일정시간 감지 -&gt; javascript alert window 활용 or 알람소리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완료일때는 결과화면 이동 / 멈춤일때는 동영상과 감지 STOP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5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서버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Get Front Data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select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insert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Send Front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웹캠 데이터 Get, 졸음 시간 산정, 전체 수강 시간 Get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동영상 링크 or 동영상 데이터 다운로드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웹캠 데이터 , 졸음 시간, 전체 수강 시간 등 Save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결과화면으로 이동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모델링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눈 인식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눈 감음 인식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Yolo를 통해 눈감은 모습, 졸린 모습, 깨어있는 모습의 이미지를 학습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특정 프레임 수마다 이미지를 분류하여 집중도를 평가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설계 및 셋팅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테이블 설계 (사용자 정보/수강정보/강의수강결과/강의명)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테이블 생성 및 관리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결과화면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 과목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눈감은 시간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전체 평균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권장 집중 시간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수강자가 수강한 과목에 대한 내용 표시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 과목별 전체 수강 시간 내 눈감은 시간 표시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수강자 전체 대비 집중도 그래프 보고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강의 별 권장 집중 시간 안내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/>
              <a:t>Timeline</a:t>
            </a:r>
            <a:endParaRPr/>
          </a:p>
        </p:txBody>
      </p:sp>
      <p:sp>
        <p:nvSpPr>
          <p:cNvPr id="180" name="Google Shape;180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35700" y="2227100"/>
            <a:ext cx="1678200" cy="7485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624119" y="2227105"/>
            <a:ext cx="1771500" cy="7485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2224925" y="2227100"/>
            <a:ext cx="1641900" cy="748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9"/>
          <p:cNvCxnSpPr/>
          <p:nvPr/>
        </p:nvCxnSpPr>
        <p:spPr>
          <a:xfrm rot="10800000">
            <a:off x="2699204" y="1444817"/>
            <a:ext cx="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6" name="Google Shape;186;p9"/>
          <p:cNvCxnSpPr/>
          <p:nvPr/>
        </p:nvCxnSpPr>
        <p:spPr>
          <a:xfrm rot="10800000">
            <a:off x="5672941" y="1169242"/>
            <a:ext cx="10800" cy="110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7" name="Google Shape;187;p9"/>
          <p:cNvCxnSpPr/>
          <p:nvPr/>
        </p:nvCxnSpPr>
        <p:spPr>
          <a:xfrm rot="10800000">
            <a:off x="4624478" y="18942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8" name="Google Shape;188;p9"/>
          <p:cNvCxnSpPr/>
          <p:nvPr/>
        </p:nvCxnSpPr>
        <p:spPr>
          <a:xfrm rot="10800000">
            <a:off x="6416163" y="19374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9" name="Google Shape;189;p9"/>
          <p:cNvCxnSpPr/>
          <p:nvPr/>
        </p:nvCxnSpPr>
        <p:spPr>
          <a:xfrm rot="10800000">
            <a:off x="2905325" y="2844750"/>
            <a:ext cx="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0" name="Google Shape;190;p9"/>
          <p:cNvCxnSpPr/>
          <p:nvPr/>
        </p:nvCxnSpPr>
        <p:spPr>
          <a:xfrm rot="10800000">
            <a:off x="4283613" y="2928750"/>
            <a:ext cx="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1" name="Google Shape;191;p9"/>
          <p:cNvCxnSpPr/>
          <p:nvPr/>
        </p:nvCxnSpPr>
        <p:spPr>
          <a:xfrm rot="10800000">
            <a:off x="5559400" y="2888825"/>
            <a:ext cx="10800" cy="746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" name="Google Shape;192;p9"/>
          <p:cNvSpPr txBox="1"/>
          <p:nvPr/>
        </p:nvSpPr>
        <p:spPr>
          <a:xfrm>
            <a:off x="1796500" y="1106125"/>
            <a:ext cx="180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프로젝트 주제 선정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2224925" y="3757875"/>
            <a:ext cx="1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계획 설정 및 역할 배분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기획서 작성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3550425" y="3876750"/>
            <a:ext cx="146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학습데이터 수집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 Yolo 모델 학습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3645263" y="1295663"/>
            <a:ext cx="19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웹사이트 구조 설계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HTML을 통해 웹사이트 구축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Django에서 Database 구축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4831600" y="3634925"/>
            <a:ext cx="16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모델 직접 작성 및 성능 비교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817200" y="830550"/>
            <a:ext cx="17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모델과 웹사이트를 연결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5555025" y="1630500"/>
            <a:ext cx="17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최종 보고서 작성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/>
              <a:t>활용 기술 및 모델</a:t>
            </a:r>
            <a:endParaRPr/>
          </a:p>
        </p:txBody>
      </p:sp>
      <p:sp>
        <p:nvSpPr>
          <p:cNvPr id="204" name="Google Shape;204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069556" y="1502574"/>
            <a:ext cx="2191355" cy="2881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107EC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107EC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i="0" sz="1800" u="none" cap="none" strike="noStrike">
              <a:solidFill>
                <a:srgbClr val="107E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107EC1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b="0" i="0" sz="1800" u="none" cap="none" strike="noStrike">
              <a:solidFill>
                <a:srgbClr val="107E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107EC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107EC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i="0" sz="1800" u="none" cap="none" strike="noStrike">
              <a:solidFill>
                <a:srgbClr val="107E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107EC1"/>
                </a:solidFill>
                <a:latin typeface="Arial"/>
                <a:ea typeface="Arial"/>
                <a:cs typeface="Arial"/>
                <a:sym typeface="Arial"/>
              </a:rPr>
              <a:t>PIL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5372100" y="308120"/>
            <a:ext cx="1949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프로젝트 일정 및 기술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4787413" y="1502574"/>
            <a:ext cx="2191355" cy="2050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107EC1"/>
                </a:solidFill>
                <a:latin typeface="Arial"/>
                <a:ea typeface="Arial"/>
                <a:cs typeface="Arial"/>
                <a:sym typeface="Arial"/>
              </a:rPr>
              <a:t>YOLO Model</a:t>
            </a:r>
            <a:endParaRPr b="0" i="0" sz="1800" u="none" cap="none" strike="noStrike">
              <a:solidFill>
                <a:srgbClr val="107E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107EC1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107EC1"/>
                </a:solidFill>
                <a:latin typeface="Arial"/>
                <a:ea typeface="Arial"/>
                <a:cs typeface="Arial"/>
                <a:sym typeface="Arial"/>
              </a:rPr>
              <a:t>MariaDB</a:t>
            </a:r>
            <a:endParaRPr/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07E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현재 이슈?</a:t>
            </a:r>
            <a:endParaRPr b="1" i="0" sz="1800" u="none" cap="none" strike="noStrik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3" name="Google Shape;213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100">
                <a:latin typeface="Arial"/>
                <a:ea typeface="Arial"/>
                <a:cs typeface="Arial"/>
                <a:sym typeface="Arial"/>
              </a:rPr>
              <a:t>목차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ko-KR"/>
              <a:t>프로젝트 개요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ko-KR"/>
              <a:t>기획 배경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ko-KR"/>
              <a:t>주제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ko-KR"/>
              <a:t>목표</a:t>
            </a:r>
            <a:endParaRPr/>
          </a:p>
        </p:txBody>
      </p:sp>
      <p:sp>
        <p:nvSpPr>
          <p:cNvPr id="51" name="Google Shape;51;p2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ko-KR"/>
              <a:t>프로젝트 내용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ko-KR"/>
              <a:t>화면 구성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ko-KR"/>
              <a:t>기능 상세</a:t>
            </a:r>
            <a:r>
              <a:rPr lang="ko-KR" sz="1000"/>
              <a:t>(주요기능설명)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 txBox="1"/>
          <p:nvPr>
            <p:ph idx="3" type="body"/>
          </p:nvPr>
        </p:nvSpPr>
        <p:spPr>
          <a:xfrm>
            <a:off x="5873834" y="1200150"/>
            <a:ext cx="2582612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ko-KR"/>
              <a:t> 프로젝트 일정 및 기술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ko-KR"/>
              <a:t>WBS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ko-KR"/>
              <a:t>활용 기술</a:t>
            </a:r>
            <a:endParaRPr/>
          </a:p>
        </p:txBody>
      </p:sp>
      <p:sp>
        <p:nvSpPr>
          <p:cNvPr id="53" name="Google Shape;53;p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54" name="Google Shape;54;p2"/>
          <p:cNvGrpSpPr/>
          <p:nvPr/>
        </p:nvGrpSpPr>
        <p:grpSpPr>
          <a:xfrm>
            <a:off x="3137517" y="1381733"/>
            <a:ext cx="178400" cy="256809"/>
            <a:chOff x="6718575" y="2318625"/>
            <a:chExt cx="256950" cy="407375"/>
          </a:xfrm>
        </p:grpSpPr>
        <p:sp>
          <p:nvSpPr>
            <p:cNvPr id="55" name="Google Shape;55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494406" y="1262785"/>
            <a:ext cx="296779" cy="282530"/>
            <a:chOff x="5961125" y="1623900"/>
            <a:chExt cx="427450" cy="448175"/>
          </a:xfrm>
        </p:grpSpPr>
        <p:sp>
          <p:nvSpPr>
            <p:cNvPr id="64" name="Google Shape;64;p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5662272" y="1368479"/>
            <a:ext cx="285791" cy="244138"/>
            <a:chOff x="5972700" y="2330200"/>
            <a:chExt cx="411625" cy="387275"/>
          </a:xfrm>
        </p:grpSpPr>
        <p:sp>
          <p:nvSpPr>
            <p:cNvPr id="72" name="Google Shape;72;p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144091f8f_2_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2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2144091f8f_2_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0" name="Google Shape;80;g22144091f8f_2_1"/>
          <p:cNvSpPr/>
          <p:nvPr/>
        </p:nvSpPr>
        <p:spPr>
          <a:xfrm>
            <a:off x="416600" y="1691029"/>
            <a:ext cx="2177700" cy="461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1800"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b="1" lang="ko-KR" sz="1800">
                <a:latin typeface="Source Sans Pro"/>
                <a:ea typeface="Source Sans Pro"/>
                <a:cs typeface="Source Sans Pro"/>
                <a:sym typeface="Source Sans Pro"/>
              </a:rPr>
              <a:t>프로젝트 개요</a:t>
            </a:r>
            <a:endParaRPr/>
          </a:p>
        </p:txBody>
      </p:sp>
      <p:sp>
        <p:nvSpPr>
          <p:cNvPr id="81" name="Google Shape;81;g22144091f8f_2_1"/>
          <p:cNvSpPr/>
          <p:nvPr/>
        </p:nvSpPr>
        <p:spPr>
          <a:xfrm>
            <a:off x="3220763" y="1691025"/>
            <a:ext cx="2177700" cy="461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b="1" lang="ko-KR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내용</a:t>
            </a:r>
            <a:endParaRPr/>
          </a:p>
        </p:txBody>
      </p:sp>
      <p:sp>
        <p:nvSpPr>
          <p:cNvPr id="82" name="Google Shape;82;g22144091f8f_2_1"/>
          <p:cNvSpPr/>
          <p:nvPr/>
        </p:nvSpPr>
        <p:spPr>
          <a:xfrm>
            <a:off x="6024925" y="1691029"/>
            <a:ext cx="2177700" cy="461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b="1" lang="ko-KR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일정 및 기술</a:t>
            </a:r>
            <a:endParaRPr/>
          </a:p>
        </p:txBody>
      </p:sp>
      <p:sp>
        <p:nvSpPr>
          <p:cNvPr id="83" name="Google Shape;83;g22144091f8f_2_1"/>
          <p:cNvSpPr txBox="1"/>
          <p:nvPr/>
        </p:nvSpPr>
        <p:spPr>
          <a:xfrm>
            <a:off x="514850" y="2404300"/>
            <a:ext cx="183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기획 배경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주제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목표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g22144091f8f_2_1"/>
          <p:cNvSpPr txBox="1"/>
          <p:nvPr/>
        </p:nvSpPr>
        <p:spPr>
          <a:xfrm>
            <a:off x="3313925" y="2404300"/>
            <a:ext cx="2177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화면 구성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기능 상세 (주요기능설명)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g22144091f8f_2_1"/>
          <p:cNvSpPr txBox="1"/>
          <p:nvPr/>
        </p:nvSpPr>
        <p:spPr>
          <a:xfrm>
            <a:off x="6225325" y="2404300"/>
            <a:ext cx="1977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WBS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활용 기술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/>
              <a:t>기획배경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코로나 이후 각계 각층에서 온라인 수강이 활성화 및 보편화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다만 온라인 수강성의 효과성에 대해서는 의문이 제기됨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온라인 수강의 보편화에 따른 학습의 질의 저하가 보고되고 있음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법적 필수 수강 등의 개인의 학습의 질이 공공의 안전에 영향을 끼칠 가능성이 있는 과목들이 있음.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이러한 경우 학습의 질적 향상이 요구됨</a:t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5372100" y="308120"/>
            <a:ext cx="1311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dd1ca7e2a_6_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기획배경</a:t>
            </a:r>
            <a:endParaRPr sz="3200">
              <a:solidFill>
                <a:srgbClr val="134F5C"/>
              </a:solidFill>
            </a:endParaRPr>
          </a:p>
        </p:txBody>
      </p:sp>
      <p:sp>
        <p:nvSpPr>
          <p:cNvPr id="99" name="Google Shape;99;g23dd1ca7e2a_6_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0" name="Google Shape;100;g23dd1ca7e2a_6_3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3dd1ca7e2a_6_3"/>
          <p:cNvSpPr/>
          <p:nvPr/>
        </p:nvSpPr>
        <p:spPr>
          <a:xfrm>
            <a:off x="693450" y="2528375"/>
            <a:ext cx="2142300" cy="1117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코로나 팬데믹 이후 온라인 강의 보편화</a:t>
            </a:r>
            <a:endParaRPr b="1"/>
          </a:p>
        </p:txBody>
      </p:sp>
      <p:sp>
        <p:nvSpPr>
          <p:cNvPr id="102" name="Google Shape;102;g23dd1ca7e2a_6_3"/>
          <p:cNvSpPr/>
          <p:nvPr/>
        </p:nvSpPr>
        <p:spPr>
          <a:xfrm>
            <a:off x="3118425" y="2528375"/>
            <a:ext cx="2142300" cy="1117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온라인 강의에 따른 집중도 하락</a:t>
            </a:r>
            <a:endParaRPr b="1"/>
          </a:p>
        </p:txBody>
      </p:sp>
      <p:sp>
        <p:nvSpPr>
          <p:cNvPr id="103" name="Google Shape;103;g23dd1ca7e2a_6_3"/>
          <p:cNvSpPr/>
          <p:nvPr/>
        </p:nvSpPr>
        <p:spPr>
          <a:xfrm>
            <a:off x="5722900" y="2528375"/>
            <a:ext cx="2142300" cy="1117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집중력 향상을 위한 모니터링 필요</a:t>
            </a:r>
            <a:endParaRPr b="1"/>
          </a:p>
        </p:txBody>
      </p:sp>
      <p:pic>
        <p:nvPicPr>
          <p:cNvPr id="104" name="Google Shape;104;g23dd1ca7e2a_6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75" y="1429525"/>
            <a:ext cx="5352925" cy="8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3dd1ca7e2a_6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975" y="3752850"/>
            <a:ext cx="1243151" cy="123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3dd1ca7e2a_6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175" y="3789100"/>
            <a:ext cx="1271575" cy="11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3dd1ca7e2a_6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6500" y="3736250"/>
            <a:ext cx="1243150" cy="12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/>
              <a:t>주제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온라인으로 학습하는 수강자들의 집중도를 확인</a:t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확인을 위하여 눈 깜박임, 눈감음을 감지 </a:t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감지에 대한 데이터를 피드백 </a:t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현재 상황에 대한 알림 및 완료 후 보고</a:t>
            </a:r>
            <a:endParaRPr sz="2000"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5372100" y="308120"/>
            <a:ext cx="1311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d1ca7e2a_6_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주제 및 목표</a:t>
            </a:r>
            <a:endParaRPr sz="3200">
              <a:solidFill>
                <a:srgbClr val="134F5C"/>
              </a:solidFill>
            </a:endParaRPr>
          </a:p>
        </p:txBody>
      </p:sp>
      <p:sp>
        <p:nvSpPr>
          <p:cNvPr id="121" name="Google Shape;121;g23dd1ca7e2a_6_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2" name="Google Shape;122;g23dd1ca7e2a_6_19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3dd1ca7e2a_6_19"/>
          <p:cNvSpPr/>
          <p:nvPr/>
        </p:nvSpPr>
        <p:spPr>
          <a:xfrm>
            <a:off x="786150" y="2144725"/>
            <a:ext cx="3063300" cy="557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온라인 수강자 집중력 향상</a:t>
            </a:r>
            <a:endParaRPr b="1" sz="1800"/>
          </a:p>
        </p:txBody>
      </p:sp>
      <p:sp>
        <p:nvSpPr>
          <p:cNvPr id="124" name="Google Shape;124;g23dd1ca7e2a_6_19"/>
          <p:cNvSpPr/>
          <p:nvPr/>
        </p:nvSpPr>
        <p:spPr>
          <a:xfrm>
            <a:off x="669675" y="2702425"/>
            <a:ext cx="33840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눈 인식으로 집중도 감지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감지에 대한 피드백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상황 알림 및 완료후 보고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g23dd1ca7e2a_6_19"/>
          <p:cNvSpPr/>
          <p:nvPr/>
        </p:nvSpPr>
        <p:spPr>
          <a:xfrm>
            <a:off x="4583900" y="1361075"/>
            <a:ext cx="7998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목표</a:t>
            </a:r>
            <a:endParaRPr b="1" sz="1800"/>
          </a:p>
        </p:txBody>
      </p:sp>
      <p:sp>
        <p:nvSpPr>
          <p:cNvPr id="126" name="Google Shape;126;g23dd1ca7e2a_6_19"/>
          <p:cNvSpPr txBox="1"/>
          <p:nvPr/>
        </p:nvSpPr>
        <p:spPr>
          <a:xfrm>
            <a:off x="4359050" y="2105025"/>
            <a:ext cx="4045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ko-KR" sz="1600">
                <a:latin typeface="Source Sans Pro"/>
                <a:ea typeface="Source Sans Pro"/>
                <a:cs typeface="Source Sans Pro"/>
                <a:sym typeface="Source Sans Pro"/>
              </a:rPr>
              <a:t>수강자 학습의 질 확보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ko-KR" sz="1600">
                <a:latin typeface="Source Sans Pro"/>
                <a:ea typeface="Source Sans Pro"/>
                <a:cs typeface="Source Sans Pro"/>
                <a:sym typeface="Source Sans Pro"/>
              </a:rPr>
              <a:t>수강 과목에 대한 자가 평가 가능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ko-KR" sz="1600">
                <a:latin typeface="Source Sans Pro"/>
                <a:ea typeface="Source Sans Pro"/>
                <a:cs typeface="Source Sans Pro"/>
                <a:sym typeface="Source Sans Pro"/>
              </a:rPr>
              <a:t>강의 평가 근거 자료 마련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ko-KR" sz="1600">
                <a:latin typeface="Source Sans Pro"/>
                <a:ea typeface="Source Sans Pro"/>
                <a:cs typeface="Source Sans Pro"/>
                <a:sym typeface="Source Sans Pro"/>
              </a:rPr>
              <a:t>강의 개선 피드백으로 활용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g23dd1ca7e2a_6_19"/>
          <p:cNvSpPr/>
          <p:nvPr/>
        </p:nvSpPr>
        <p:spPr>
          <a:xfrm>
            <a:off x="786150" y="1361075"/>
            <a:ext cx="7998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주제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/>
              <a:t>목표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온라인 수강자들의 집중도 향상에 도움 </a:t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수강 과목에 대한 자가 평가 데이터 확보</a:t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강의 평가 반영 근거 자료 마련</a:t>
            </a:r>
            <a:endParaRPr sz="20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수강자의 학습의 질을 확보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ko-KR" sz="2000"/>
              <a:t>수강자의 집중도를 확인하여 강의 개선 피드백으로 활용</a:t>
            </a:r>
            <a:endParaRPr sz="2000"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5372100" y="308120"/>
            <a:ext cx="1311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/>
              <a:t>사용자 기능 요구 사항 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t/>
            </a:r>
            <a:endParaRPr sz="2000"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5372100" y="308120"/>
            <a:ext cx="1311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