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6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30470-1E17-76CF-6AA2-DF7DAE469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AB7A25-44DB-79AC-5C22-E24D491DC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BE0C8-15F4-646C-232D-904B545A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D032-C471-43B2-850C-54AF26061CC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1C925-389B-F0F2-5532-48DDFCC4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E99DB-425D-20AE-E1D6-7E3977BA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078B-EAC7-4A63-9B8C-CD9057D5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AA544-C9DD-D70F-4EBE-39C389BB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81B339-C7E4-E4DC-3A23-281FD30A5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B4CA6-058C-AF5F-5AA9-8776721B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D032-C471-43B2-850C-54AF26061CC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17389-D422-E1B6-3D3D-07960439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1F8FA-3354-99B8-6861-9CAF54B8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078B-EAC7-4A63-9B8C-CD9057D5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4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BE36DF-18D3-0745-B5DF-3DBE75FC5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4829E2-5D91-9DAD-F8C9-F90E83AB4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093EE-753D-C35E-56D7-52A598C8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D032-C471-43B2-850C-54AF26061CC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441BC-F1B4-63F7-53F6-A9DA71F9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0E1DB-EF44-5791-EF25-6D7C3705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078B-EAC7-4A63-9B8C-CD9057D5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5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66F3A-1CE6-769C-2507-96A9D37D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12306-A7C9-EA1A-7A52-132AB6DDE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E6606-12EB-E1DA-4054-DFC8D1A9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D032-C471-43B2-850C-54AF26061CC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D3DC7-3491-3DDF-9C90-BF967A21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6812C-423B-A040-1508-27094FA5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078B-EAC7-4A63-9B8C-CD9057D5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50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87F88-0FBD-B35D-974B-02DE5B05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8B9FFA-7AA8-656D-2968-381C9601A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4DC07-0D65-96F1-76EF-5F80A6FD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D032-C471-43B2-850C-54AF26061CC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88002-32CB-5446-0487-EA3C8196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AEFE7-CFEF-2E9C-E4EA-BFAEE0A1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078B-EAC7-4A63-9B8C-CD9057D5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3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CF400-64DB-3255-E8D4-0693C086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33DAA-A5CD-1784-EE3D-24025884C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8C7B2-9BFF-2418-F176-F251C37F5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CAF717-A89A-C93F-9315-92F84EA6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D032-C471-43B2-850C-54AF26061CC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56FEBC-DA48-6CCB-3659-9F464C9E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9B0B5-76BB-58D6-B6D4-51DA8D11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078B-EAC7-4A63-9B8C-CD9057D5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95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27BBF-DE0A-9DB5-2EBC-EB0FE949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44115-24FD-BB92-ED8A-F74AF7572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E37845-B719-5D3E-5DA5-6D7FA1ACE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69E022-A25A-9D40-AA3B-C444744B0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7A5EC4-8674-776D-709F-5E9518682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E15308-5F17-C242-EB87-4E9F4FC3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D032-C471-43B2-850C-54AF26061CC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35A274-99EC-6938-0AA2-44DFC574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01D333-E9D6-8E95-3FD4-81EFE135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078B-EAC7-4A63-9B8C-CD9057D5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9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A19AB-904A-AA1B-F2E7-C686808D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73A7B7-94B2-5A69-BC37-E4E33DD9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D032-C471-43B2-850C-54AF26061CC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E1CE2B-C6BC-63CD-52EE-DCDAD829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ADF93-8F83-E667-B52E-904175BB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078B-EAC7-4A63-9B8C-CD9057D5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6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2FA7E3-3DD6-8D80-6829-511F9EA6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D032-C471-43B2-850C-54AF26061CC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42D12E-C8AA-B7D7-CB7F-DD63D9F8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4AECF-94D0-218B-38DD-1F95C2F6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078B-EAC7-4A63-9B8C-CD9057D5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6B936-E511-4D2F-5A37-6B56D75C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7DE52-47A8-E128-6341-15642CB36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A189A5-297A-6290-4D37-F5AC1AC92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2FC214-1B51-BDA8-C2BA-7299F8AF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D032-C471-43B2-850C-54AF26061CC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9F169B-9B41-D305-D4F7-80784B4D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DC64A-12FC-A0F9-AC00-21EE90AB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078B-EAC7-4A63-9B8C-CD9057D5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79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C0F3C-DC00-9602-17BD-45B2B81F9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D38699-63A5-621A-A1E9-5BE38ABB5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6D8A1A-A45E-E419-4D89-53E4FC00F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3D9D2F-3162-FA96-0D94-1C838EA8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D032-C471-43B2-850C-54AF26061CC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DA4A76-A95C-110A-E993-2CD612A1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4F4F3D-10F5-4310-B988-859AA3D1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078B-EAC7-4A63-9B8C-CD9057D5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42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DCE7F1-8967-FD25-B07A-AECAE7D4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20AC4-6386-31C5-AAC8-625F2C0CE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41ABD-1794-2287-CC32-FDB582593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D032-C471-43B2-850C-54AF26061CC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E51E0-DFB0-84F1-C29B-F41ABEF56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FD18E-715D-8002-E877-95B90ECE5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078B-EAC7-4A63-9B8C-CD9057D5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2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2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1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p12">
            <a:extLst>
              <a:ext uri="{FF2B5EF4-FFF2-40B4-BE49-F238E27FC236}">
                <a16:creationId xmlns:a16="http://schemas.microsoft.com/office/drawing/2014/main" id="{9D004A2B-A422-B40D-9071-994A674A9394}"/>
              </a:ext>
            </a:extLst>
          </p:cNvPr>
          <p:cNvSpPr txBox="1">
            <a:spLocks/>
          </p:cNvSpPr>
          <p:nvPr/>
        </p:nvSpPr>
        <p:spPr>
          <a:xfrm>
            <a:off x="2686257" y="1770705"/>
            <a:ext cx="803666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온라인 수강 </a:t>
            </a:r>
            <a:b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집중도 감지 시스템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spcBef>
                <a:spcPts val="0"/>
              </a:spcBef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화면 설계서</a:t>
            </a:r>
            <a:endParaRPr 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A3A096-E5C4-0F94-E140-D121A2120E36}"/>
              </a:ext>
            </a:extLst>
          </p:cNvPr>
          <p:cNvSpPr txBox="1">
            <a:spLocks/>
          </p:cNvSpPr>
          <p:nvPr/>
        </p:nvSpPr>
        <p:spPr>
          <a:xfrm>
            <a:off x="2749897" y="4507395"/>
            <a:ext cx="6424247" cy="109839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멀티 캠퍼스 </a:t>
            </a:r>
            <a:r>
              <a:rPr lang="en-US" altLang="ko-KR" sz="1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AI </a:t>
            </a:r>
            <a:r>
              <a:rPr lang="ko-KR" altLang="en-US" sz="1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엔지니어 취업캠프 </a:t>
            </a:r>
            <a:r>
              <a:rPr lang="en-US" altLang="ko-KR" sz="1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8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회차</a:t>
            </a:r>
            <a:r>
              <a:rPr lang="ko-KR" altLang="en-US" sz="1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8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 </a:t>
            </a:r>
            <a:r>
              <a:rPr lang="ko-KR" altLang="en-US" sz="18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이공오공</a:t>
            </a:r>
            <a:endParaRPr lang="ko-KR" altLang="en-US" sz="18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9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62307600-B3C2-1AC7-D016-63352DAC3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520"/>
            <a:ext cx="12192000" cy="366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Background">
            <a:extLst>
              <a:ext uri="{FF2B5EF4-FFF2-40B4-BE49-F238E27FC236}">
                <a16:creationId xmlns:a16="http://schemas.microsoft.com/office/drawing/2014/main" id="{4C3A6577-DF6E-EE56-9D53-691B604CA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4" y="6356784"/>
            <a:ext cx="11901152" cy="366067"/>
          </a:xfrm>
          <a:prstGeom prst="rect">
            <a:avLst/>
          </a:prstGeom>
          <a:solidFill>
            <a:schemeClr val="tx2"/>
          </a:solidFill>
          <a:ln w="952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9" name="Body">
            <a:extLst>
              <a:ext uri="{FF2B5EF4-FFF2-40B4-BE49-F238E27FC236}">
                <a16:creationId xmlns:a16="http://schemas.microsoft.com/office/drawing/2014/main" id="{5CDDB633-A387-6655-69F2-2B53708F808B}"/>
              </a:ext>
            </a:extLst>
          </p:cNvPr>
          <p:cNvSpPr txBox="1"/>
          <p:nvPr/>
        </p:nvSpPr>
        <p:spPr>
          <a:xfrm>
            <a:off x="532017" y="6416082"/>
            <a:ext cx="2160395" cy="16738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온라인 수강 집중도 감지 </a:t>
            </a:r>
            <a:r>
              <a:rPr lang="ko-KR" altLang="en-US" sz="105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시스템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ody">
            <a:extLst>
              <a:ext uri="{FF2B5EF4-FFF2-40B4-BE49-F238E27FC236}">
                <a16:creationId xmlns:a16="http://schemas.microsoft.com/office/drawing/2014/main" id="{151A4D74-81F1-AF30-B5BB-3C62DF5FF120}"/>
              </a:ext>
            </a:extLst>
          </p:cNvPr>
          <p:cNvSpPr txBox="1"/>
          <p:nvPr/>
        </p:nvSpPr>
        <p:spPr>
          <a:xfrm>
            <a:off x="66433" y="274534"/>
            <a:ext cx="44649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latinLnBrk="0">
              <a:defRPr sz="105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defRPr>
            </a:lvl1pPr>
            <a:lvl2pPr latinLnBrk="0"/>
            <a:lvl3pPr latinLnBrk="0"/>
            <a:lvl4pPr latinLnBrk="0"/>
            <a:lvl5pPr latinLnBrk="0"/>
            <a:lvl6pPr latinLnBrk="0"/>
            <a:lvl7pPr latinLnBrk="0"/>
            <a:lvl8pPr latinLnBrk="0"/>
            <a:lvl9pPr latinLnBrk="0"/>
          </a:lstStyle>
          <a:p>
            <a:r>
              <a:rPr lang="ko-KR" altLang="en-US" b="1" dirty="0">
                <a:solidFill>
                  <a:schemeClr val="tx2"/>
                </a:solidFill>
              </a:rPr>
              <a:t>멀티 캠퍼스 </a:t>
            </a:r>
            <a:r>
              <a:rPr lang="en-US" altLang="ko-KR" b="1" dirty="0">
                <a:solidFill>
                  <a:schemeClr val="tx2"/>
                </a:solidFill>
              </a:rPr>
              <a:t>AI </a:t>
            </a:r>
            <a:r>
              <a:rPr lang="ko-KR" altLang="en-US" b="1" dirty="0">
                <a:solidFill>
                  <a:schemeClr val="tx2"/>
                </a:solidFill>
              </a:rPr>
              <a:t>엔지니어 취업캠프 </a:t>
            </a: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 err="1">
                <a:solidFill>
                  <a:schemeClr val="tx2"/>
                </a:solidFill>
              </a:rPr>
              <a:t>회차</a:t>
            </a:r>
            <a:r>
              <a:rPr lang="ko-KR" altLang="en-US" b="1" dirty="0">
                <a:solidFill>
                  <a:schemeClr val="tx2"/>
                </a:solidFill>
              </a:rPr>
              <a:t> </a:t>
            </a: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>
                <a:solidFill>
                  <a:schemeClr val="tx2"/>
                </a:solidFill>
              </a:rPr>
              <a:t>조 </a:t>
            </a:r>
            <a:r>
              <a:rPr lang="ko-KR" altLang="en-US" b="1" dirty="0" err="1">
                <a:solidFill>
                  <a:schemeClr val="tx2"/>
                </a:solidFill>
              </a:rPr>
              <a:t>이공오공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5DDA03E-8866-1FA7-4AFB-F83B1CF90957}"/>
              </a:ext>
            </a:extLst>
          </p:cNvPr>
          <p:cNvSpPr/>
          <p:nvPr/>
        </p:nvSpPr>
        <p:spPr>
          <a:xfrm>
            <a:off x="721201" y="1592779"/>
            <a:ext cx="3149027" cy="303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사용자 정보 입력 및 수강 목록 선택화면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E0B8BB9-21EF-0F82-C40C-FCBC2ABA9BAD}"/>
              </a:ext>
            </a:extLst>
          </p:cNvPr>
          <p:cNvSpPr/>
          <p:nvPr/>
        </p:nvSpPr>
        <p:spPr>
          <a:xfrm>
            <a:off x="4426608" y="1624191"/>
            <a:ext cx="3149027" cy="2671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동영상 수강 화면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EFF182F-090E-5289-A857-54A9AAA152B9}"/>
              </a:ext>
            </a:extLst>
          </p:cNvPr>
          <p:cNvSpPr/>
          <p:nvPr/>
        </p:nvSpPr>
        <p:spPr>
          <a:xfrm>
            <a:off x="8321774" y="1657237"/>
            <a:ext cx="3167828" cy="298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사용자 정보 입력 및 수강 목록 선택화면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0F15A7-2825-7BD0-8202-2295BA9ACE6C}"/>
              </a:ext>
            </a:extLst>
          </p:cNvPr>
          <p:cNvSpPr txBox="1"/>
          <p:nvPr/>
        </p:nvSpPr>
        <p:spPr>
          <a:xfrm>
            <a:off x="4400900" y="823573"/>
            <a:ext cx="3232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</a:rPr>
              <a:t>Screen Flow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5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D296405E-81D0-3591-8A0A-1C0D9360DE8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65157" y="2227344"/>
            <a:ext cx="3152276" cy="3245305"/>
            <a:chOff x="595684" y="1261242"/>
            <a:chExt cx="6668462" cy="4352546"/>
          </a:xfrm>
        </p:grpSpPr>
        <p:sp>
          <p:nvSpPr>
            <p:cNvPr id="7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EC143A4-2FA6-DA46-E164-0075E33D661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595684" y="1978756"/>
              <a:ext cx="6668462" cy="3635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DEA890A-1C16-3A41-493C-88D4D33D0E1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595686" y="1261242"/>
              <a:ext cx="6668460" cy="7203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8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D340D89-71EF-7D92-0646-885054DE34F5}"/>
                </a:ext>
              </a:extLst>
            </p:cNvPr>
            <p:cNvSpPr>
              <a:spLocks noChangeAspect="1"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760920" y="1673736"/>
              <a:ext cx="315677" cy="15116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chemeClr val="accent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881BC6C-2314-29E9-6171-D5140AD4300A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6818033" y="1356797"/>
              <a:ext cx="208213" cy="12774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chemeClr val="accent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0271DF7-CF94-C03F-39DE-A4240AE0106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2505752" y="1589891"/>
              <a:ext cx="4067619" cy="3188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81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27C0A2D-C79F-3AC7-8685-DD371DD878EE}"/>
                </a:ext>
              </a:extLst>
            </p:cNvPr>
            <p:cNvSpPr>
              <a:spLocks noChangeAspect="1"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2666788" y="1659896"/>
              <a:ext cx="198139" cy="17884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chemeClr val="accent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2" name="Navigation Buttons">
              <a:extLst>
                <a:ext uri="{FF2B5EF4-FFF2-40B4-BE49-F238E27FC236}">
                  <a16:creationId xmlns:a16="http://schemas.microsoft.com/office/drawing/2014/main" id="{5CFA41E0-A3C0-1A0F-4924-D1F51B73502D}"/>
                </a:ext>
              </a:extLst>
            </p:cNvPr>
            <p:cNvGrpSpPr/>
            <p:nvPr/>
          </p:nvGrpSpPr>
          <p:grpSpPr>
            <a:xfrm>
              <a:off x="862048" y="1633283"/>
              <a:ext cx="1356742" cy="232075"/>
              <a:chOff x="862048" y="1633283"/>
              <a:chExt cx="1356742" cy="232075"/>
            </a:xfrm>
          </p:grpSpPr>
          <p:sp>
            <p:nvSpPr>
              <p:cNvPr id="83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4C7609D-D664-65CC-AD9A-3C4C8D28558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862048" y="1668413"/>
                <a:ext cx="322394" cy="161814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ABA3A19-3168-D40E-7B44-FB9C6C3CB31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372504" y="1668413"/>
                <a:ext cx="322394" cy="161814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49547F6-B887-4D73-FFAC-82A6B17BE5D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882963" y="1633283"/>
                <a:ext cx="335827" cy="232075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chemeClr val="accent2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8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86C5CF4D-4F7A-A601-1AF6-54C38C764FC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426609" y="2283537"/>
            <a:ext cx="3152276" cy="3245305"/>
            <a:chOff x="595684" y="1261242"/>
            <a:chExt cx="6668462" cy="4352546"/>
          </a:xfrm>
        </p:grpSpPr>
        <p:sp>
          <p:nvSpPr>
            <p:cNvPr id="8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F91C68F-209A-3FA9-D51C-203C0702D70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95684" y="1978756"/>
              <a:ext cx="6668462" cy="3635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2FE431A-8991-D61D-F631-CC95032D146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6" y="1261242"/>
              <a:ext cx="6668460" cy="7203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8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4695FF0-532E-986E-4488-36E62926317C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760920" y="1673736"/>
              <a:ext cx="315677" cy="15116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37A1C12-1BAA-C807-A772-51BD211CC9F7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6818033" y="1356797"/>
              <a:ext cx="208213" cy="12774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934EF21-46BE-68B2-68B7-0AF96FE8E640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2505752" y="1589891"/>
              <a:ext cx="4067619" cy="3188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9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F06A9FB-1418-40D9-B43C-6ADCA2FAE699}"/>
                </a:ext>
              </a:extLst>
            </p:cNvPr>
            <p:cNvSpPr>
              <a:spLocks noChangeAspect="1"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666788" y="1659896"/>
              <a:ext cx="198139" cy="17884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Navigation Buttons">
              <a:extLst>
                <a:ext uri="{FF2B5EF4-FFF2-40B4-BE49-F238E27FC236}">
                  <a16:creationId xmlns:a16="http://schemas.microsoft.com/office/drawing/2014/main" id="{000876B8-1742-CE03-84F2-D62C357F9CBA}"/>
                </a:ext>
              </a:extLst>
            </p:cNvPr>
            <p:cNvGrpSpPr/>
            <p:nvPr/>
          </p:nvGrpSpPr>
          <p:grpSpPr>
            <a:xfrm>
              <a:off x="862048" y="1633283"/>
              <a:ext cx="1356742" cy="232075"/>
              <a:chOff x="862048" y="1633283"/>
              <a:chExt cx="1356742" cy="232075"/>
            </a:xfrm>
          </p:grpSpPr>
          <p:sp>
            <p:nvSpPr>
              <p:cNvPr id="9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8D512A42-69E5-58D3-A83D-A3C4925909C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862048" y="1668413"/>
                <a:ext cx="322394" cy="161814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FEB7EA9-8698-CC9E-596C-83055CBCF7E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372504" y="1668413"/>
                <a:ext cx="322394" cy="161814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45A9A56-F223-033A-6CE7-FFDFECE5381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882963" y="1633283"/>
                <a:ext cx="335827" cy="232075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7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F0BD9CB-C083-A821-359E-7DBA14E9D70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337326" y="2283537"/>
            <a:ext cx="3152276" cy="3245305"/>
            <a:chOff x="595684" y="1261242"/>
            <a:chExt cx="6668462" cy="4352546"/>
          </a:xfrm>
        </p:grpSpPr>
        <p:sp>
          <p:nvSpPr>
            <p:cNvPr id="98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8686527-D3E0-1722-D212-A1C825E29E5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4" y="1978756"/>
              <a:ext cx="6668462" cy="3635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87E75CE-984D-586C-DB23-654BCE31038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6668460" cy="7203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0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1F62A37-8607-4FA9-9F43-311327AB1E06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6760920" y="1673736"/>
              <a:ext cx="315677" cy="15116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A46023A-B35F-3101-179B-FEC870E5CDB0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6818033" y="1356797"/>
              <a:ext cx="208213" cy="12774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347C925-97CF-F16F-C33C-174176B5B7B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505752" y="1589891"/>
              <a:ext cx="4067619" cy="3188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3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7D0E43C-B00D-DE93-C2C7-0441C007CCA9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2666788" y="1659896"/>
              <a:ext cx="198139" cy="17884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4" name="Navigation Buttons">
              <a:extLst>
                <a:ext uri="{FF2B5EF4-FFF2-40B4-BE49-F238E27FC236}">
                  <a16:creationId xmlns:a16="http://schemas.microsoft.com/office/drawing/2014/main" id="{019B206F-38B7-0716-FDD3-08DD6777F72F}"/>
                </a:ext>
              </a:extLst>
            </p:cNvPr>
            <p:cNvGrpSpPr/>
            <p:nvPr/>
          </p:nvGrpSpPr>
          <p:grpSpPr>
            <a:xfrm>
              <a:off x="862048" y="1633283"/>
              <a:ext cx="1356742" cy="232075"/>
              <a:chOff x="862048" y="1633283"/>
              <a:chExt cx="1356742" cy="232075"/>
            </a:xfrm>
          </p:grpSpPr>
          <p:sp>
            <p:nvSpPr>
              <p:cNvPr id="105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5A521FC-12EF-4606-5318-0F0C6E1CCFD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62048" y="1668413"/>
                <a:ext cx="322394" cy="161814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70F093F-C979-A849-7610-22A4A35A53E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372504" y="1668413"/>
                <a:ext cx="322394" cy="161814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911207D-1F1F-D8DC-2B31-8BBF2B2449E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82963" y="1633283"/>
                <a:ext cx="335827" cy="232075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8" name="Labeled Field">
            <a:extLst>
              <a:ext uri="{FF2B5EF4-FFF2-40B4-BE49-F238E27FC236}">
                <a16:creationId xmlns:a16="http://schemas.microsoft.com/office/drawing/2014/main" id="{4258FBE2-D3F3-C278-A2C0-E5724283DB9F}"/>
              </a:ext>
            </a:extLst>
          </p:cNvPr>
          <p:cNvGrpSpPr/>
          <p:nvPr/>
        </p:nvGrpSpPr>
        <p:grpSpPr>
          <a:xfrm>
            <a:off x="1696993" y="3208196"/>
            <a:ext cx="933879" cy="194926"/>
            <a:chOff x="716602" y="2034614"/>
            <a:chExt cx="2695848" cy="251404"/>
          </a:xfrm>
        </p:grpSpPr>
        <p:sp>
          <p:nvSpPr>
            <p:cNvPr id="109" name="Text Box">
              <a:extLst>
                <a:ext uri="{FF2B5EF4-FFF2-40B4-BE49-F238E27FC236}">
                  <a16:creationId xmlns:a16="http://schemas.microsoft.com/office/drawing/2014/main" id="{A5A59481-26E5-CE26-E9DE-100C687B93C2}"/>
                </a:ext>
              </a:extLst>
            </p:cNvPr>
            <p:cNvSpPr/>
            <p:nvPr/>
          </p:nvSpPr>
          <p:spPr>
            <a:xfrm>
              <a:off x="1724714" y="2034614"/>
              <a:ext cx="1687736" cy="251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Label">
              <a:extLst>
                <a:ext uri="{FF2B5EF4-FFF2-40B4-BE49-F238E27FC236}">
                  <a16:creationId xmlns:a16="http://schemas.microsoft.com/office/drawing/2014/main" id="{D85DFB69-AF7D-7278-4DE6-92F4DBDE8243}"/>
                </a:ext>
              </a:extLst>
            </p:cNvPr>
            <p:cNvSpPr txBox="1"/>
            <p:nvPr/>
          </p:nvSpPr>
          <p:spPr>
            <a:xfrm>
              <a:off x="716602" y="2034615"/>
              <a:ext cx="1008112" cy="251403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60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Name</a:t>
              </a:r>
              <a:endParaRPr lang="en-US" sz="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" name="Labeled Field">
            <a:extLst>
              <a:ext uri="{FF2B5EF4-FFF2-40B4-BE49-F238E27FC236}">
                <a16:creationId xmlns:a16="http://schemas.microsoft.com/office/drawing/2014/main" id="{D845A11C-6321-E1C0-4ECB-47CE6AEDB902}"/>
              </a:ext>
            </a:extLst>
          </p:cNvPr>
          <p:cNvGrpSpPr/>
          <p:nvPr/>
        </p:nvGrpSpPr>
        <p:grpSpPr>
          <a:xfrm>
            <a:off x="1699744" y="3525586"/>
            <a:ext cx="933879" cy="194925"/>
            <a:chOff x="716602" y="2034614"/>
            <a:chExt cx="2695848" cy="251403"/>
          </a:xfrm>
        </p:grpSpPr>
        <p:sp>
          <p:nvSpPr>
            <p:cNvPr id="115" name="Text Box">
              <a:extLst>
                <a:ext uri="{FF2B5EF4-FFF2-40B4-BE49-F238E27FC236}">
                  <a16:creationId xmlns:a16="http://schemas.microsoft.com/office/drawing/2014/main" id="{FE0B804B-E5E9-4442-311D-F6794FA58FD7}"/>
                </a:ext>
              </a:extLst>
            </p:cNvPr>
            <p:cNvSpPr/>
            <p:nvPr/>
          </p:nvSpPr>
          <p:spPr>
            <a:xfrm>
              <a:off x="1724714" y="2034614"/>
              <a:ext cx="1687736" cy="251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Label">
              <a:extLst>
                <a:ext uri="{FF2B5EF4-FFF2-40B4-BE49-F238E27FC236}">
                  <a16:creationId xmlns:a16="http://schemas.microsoft.com/office/drawing/2014/main" id="{53D0E178-6FF0-7712-8E5D-3DE91E7E2204}"/>
                </a:ext>
              </a:extLst>
            </p:cNvPr>
            <p:cNvSpPr txBox="1"/>
            <p:nvPr/>
          </p:nvSpPr>
          <p:spPr>
            <a:xfrm>
              <a:off x="716602" y="2034614"/>
              <a:ext cx="1008112" cy="25140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60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PW</a:t>
              </a:r>
              <a:endParaRPr lang="en-US" sz="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7" name="Button">
            <a:extLst>
              <a:ext uri="{FF2B5EF4-FFF2-40B4-BE49-F238E27FC236}">
                <a16:creationId xmlns:a16="http://schemas.microsoft.com/office/drawing/2014/main" id="{A54FD596-E4AA-E4D9-5FEE-89897FEB39D4}"/>
              </a:ext>
            </a:extLst>
          </p:cNvPr>
          <p:cNvSpPr>
            <a:spLocks/>
          </p:cNvSpPr>
          <p:nvPr/>
        </p:nvSpPr>
        <p:spPr bwMode="auto">
          <a:xfrm>
            <a:off x="1862698" y="3849997"/>
            <a:ext cx="652582" cy="193596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수강목록찾기</a:t>
            </a:r>
            <a:endParaRPr lang="en-US" altLang="ko-KR" sz="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03029A04-A7E6-6EBB-4984-BD970ABBD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6281"/>
              </p:ext>
            </p:extLst>
          </p:nvPr>
        </p:nvGraphicFramePr>
        <p:xfrm>
          <a:off x="1085167" y="4328869"/>
          <a:ext cx="2411659" cy="1016855"/>
        </p:xfrm>
        <a:graphic>
          <a:graphicData uri="http://schemas.openxmlformats.org/drawingml/2006/table">
            <a:tbl>
              <a:tblPr firstRow="1" bandRow="1"/>
              <a:tblGrid>
                <a:gridCol w="346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371">
                <a:tc>
                  <a:txBody>
                    <a:bodyPr/>
                    <a:lstStyle/>
                    <a:p>
                      <a:r>
                        <a:rPr lang="en-US" sz="600" b="1" noProof="1">
                          <a:ln>
                            <a:solidFill>
                              <a:schemeClr val="tx2"/>
                            </a:solidFill>
                          </a:ln>
                          <a:noFill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ln>
                            <a:solidFill>
                              <a:schemeClr val="tx2"/>
                            </a:solidFill>
                          </a:ln>
                          <a:noFill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수강 목록</a:t>
                      </a:r>
                      <a:endParaRPr lang="en-US" sz="600" b="1" noProof="1">
                        <a:ln>
                          <a:solidFill>
                            <a:schemeClr val="tx2"/>
                          </a:solidFill>
                        </a:ln>
                        <a:noFill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1" noProof="1">
                          <a:ln>
                            <a:solidFill>
                              <a:schemeClr val="tx2"/>
                            </a:solidFill>
                          </a:ln>
                          <a:noFill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선택</a:t>
                      </a:r>
                      <a:endParaRPr lang="en-US" sz="500" b="1" noProof="1">
                        <a:ln>
                          <a:solidFill>
                            <a:schemeClr val="tx2"/>
                          </a:solidFill>
                        </a:ln>
                        <a:noFill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371">
                <a:tc>
                  <a:txBody>
                    <a:bodyPr/>
                    <a:lstStyle/>
                    <a:p>
                      <a:r>
                        <a:rPr lang="en-US" sz="600" noProof="1">
                          <a:ln>
                            <a:solidFill>
                              <a:schemeClr val="tx2"/>
                            </a:solidFill>
                          </a:ln>
                          <a:noFill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ln>
                            <a:solidFill>
                              <a:schemeClr val="tx2"/>
                            </a:solidFill>
                          </a:ln>
                          <a:noFill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성인지 감수성이란</a:t>
                      </a:r>
                      <a:r>
                        <a:rPr lang="en-US" altLang="ko-KR" sz="600" noProof="1">
                          <a:ln>
                            <a:solidFill>
                              <a:schemeClr val="tx2"/>
                            </a:solidFill>
                          </a:ln>
                          <a:noFill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US" sz="600" noProof="1">
                        <a:ln>
                          <a:solidFill>
                            <a:schemeClr val="tx2"/>
                          </a:solidFill>
                        </a:ln>
                        <a:noFill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ln>
                          <a:solidFill>
                            <a:schemeClr val="tx2"/>
                          </a:solidFill>
                        </a:ln>
                        <a:noFill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371">
                <a:tc>
                  <a:txBody>
                    <a:bodyPr/>
                    <a:lstStyle/>
                    <a:p>
                      <a:r>
                        <a:rPr lang="en-US" sz="600" noProof="1">
                          <a:ln>
                            <a:solidFill>
                              <a:schemeClr val="tx2"/>
                            </a:solidFill>
                          </a:ln>
                          <a:noFill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ln>
                            <a:solidFill>
                              <a:schemeClr val="tx2"/>
                            </a:solidFill>
                          </a:ln>
                          <a:noFill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아차사고 안전교육 </a:t>
                      </a:r>
                      <a:endParaRPr lang="en-US" sz="600" noProof="1">
                        <a:ln>
                          <a:solidFill>
                            <a:schemeClr val="tx2"/>
                          </a:solidFill>
                        </a:ln>
                        <a:noFill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ln>
                          <a:solidFill>
                            <a:schemeClr val="tx2"/>
                          </a:solidFill>
                        </a:ln>
                        <a:noFill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371">
                <a:tc>
                  <a:txBody>
                    <a:bodyPr/>
                    <a:lstStyle/>
                    <a:p>
                      <a:r>
                        <a:rPr lang="en-US" sz="600" noProof="1">
                          <a:ln>
                            <a:solidFill>
                              <a:schemeClr val="tx2"/>
                            </a:solidFill>
                          </a:ln>
                          <a:noFill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ln>
                            <a:solidFill>
                              <a:schemeClr val="tx2"/>
                            </a:solidFill>
                          </a:ln>
                          <a:noFill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직장내 폭력 방지 교육</a:t>
                      </a:r>
                      <a:endParaRPr lang="en-US" sz="600" noProof="1">
                        <a:ln>
                          <a:solidFill>
                            <a:schemeClr val="tx2"/>
                          </a:solidFill>
                        </a:ln>
                        <a:noFill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ln>
                          <a:solidFill>
                            <a:schemeClr val="tx2"/>
                          </a:solidFill>
                        </a:ln>
                        <a:noFill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71">
                <a:tc>
                  <a:txBody>
                    <a:bodyPr/>
                    <a:lstStyle/>
                    <a:p>
                      <a:r>
                        <a:rPr lang="en-US" sz="600" noProof="1">
                          <a:ln>
                            <a:solidFill>
                              <a:schemeClr val="tx2"/>
                            </a:solidFill>
                          </a:ln>
                          <a:noFill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ln>
                          <a:solidFill>
                            <a:schemeClr val="tx2"/>
                          </a:solidFill>
                        </a:ln>
                        <a:noFill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ln>
                          <a:solidFill>
                            <a:schemeClr val="tx2"/>
                          </a:solidFill>
                        </a:ln>
                        <a:noFill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9" name="Button">
            <a:extLst>
              <a:ext uri="{FF2B5EF4-FFF2-40B4-BE49-F238E27FC236}">
                <a16:creationId xmlns:a16="http://schemas.microsoft.com/office/drawing/2014/main" id="{013D2E21-B5CF-F460-BDF4-F66D7E899619}"/>
              </a:ext>
            </a:extLst>
          </p:cNvPr>
          <p:cNvSpPr>
            <a:spLocks/>
          </p:cNvSpPr>
          <p:nvPr/>
        </p:nvSpPr>
        <p:spPr bwMode="auto">
          <a:xfrm>
            <a:off x="3162905" y="4551946"/>
            <a:ext cx="333921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Button">
            <a:extLst>
              <a:ext uri="{FF2B5EF4-FFF2-40B4-BE49-F238E27FC236}">
                <a16:creationId xmlns:a16="http://schemas.microsoft.com/office/drawing/2014/main" id="{D7DE7996-75F8-B425-DF3D-4FAE3D9A808F}"/>
              </a:ext>
            </a:extLst>
          </p:cNvPr>
          <p:cNvSpPr>
            <a:spLocks/>
          </p:cNvSpPr>
          <p:nvPr/>
        </p:nvSpPr>
        <p:spPr bwMode="auto">
          <a:xfrm>
            <a:off x="3162904" y="4755390"/>
            <a:ext cx="333921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Button">
            <a:extLst>
              <a:ext uri="{FF2B5EF4-FFF2-40B4-BE49-F238E27FC236}">
                <a16:creationId xmlns:a16="http://schemas.microsoft.com/office/drawing/2014/main" id="{410F7B82-11B6-C75E-6E3D-8714A43BAB72}"/>
              </a:ext>
            </a:extLst>
          </p:cNvPr>
          <p:cNvSpPr>
            <a:spLocks/>
          </p:cNvSpPr>
          <p:nvPr/>
        </p:nvSpPr>
        <p:spPr bwMode="auto">
          <a:xfrm>
            <a:off x="3162904" y="4958834"/>
            <a:ext cx="333921" cy="17746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</a:t>
            </a:r>
            <a:endParaRPr lang="en-US" sz="5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화살표: 오른쪽 127">
            <a:extLst>
              <a:ext uri="{FF2B5EF4-FFF2-40B4-BE49-F238E27FC236}">
                <a16:creationId xmlns:a16="http://schemas.microsoft.com/office/drawing/2014/main" id="{7C467BAF-6B32-0972-BA3B-DDA41373A4F0}"/>
              </a:ext>
            </a:extLst>
          </p:cNvPr>
          <p:cNvSpPr/>
          <p:nvPr/>
        </p:nvSpPr>
        <p:spPr>
          <a:xfrm>
            <a:off x="3632347" y="4768811"/>
            <a:ext cx="964364" cy="1428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43BAC38-B9B6-828A-9C18-710B397DC6B1}"/>
              </a:ext>
            </a:extLst>
          </p:cNvPr>
          <p:cNvSpPr/>
          <p:nvPr/>
        </p:nvSpPr>
        <p:spPr>
          <a:xfrm>
            <a:off x="3094892" y="4417763"/>
            <a:ext cx="487345" cy="847458"/>
          </a:xfrm>
          <a:prstGeom prst="rect">
            <a:avLst/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화살표: 오른쪽 134">
            <a:extLst>
              <a:ext uri="{FF2B5EF4-FFF2-40B4-BE49-F238E27FC236}">
                <a16:creationId xmlns:a16="http://schemas.microsoft.com/office/drawing/2014/main" id="{F2F252DA-FE52-DEF5-B041-75462372A3E3}"/>
              </a:ext>
            </a:extLst>
          </p:cNvPr>
          <p:cNvSpPr/>
          <p:nvPr/>
        </p:nvSpPr>
        <p:spPr>
          <a:xfrm rot="5400000">
            <a:off x="1760547" y="4172862"/>
            <a:ext cx="285502" cy="22454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D4F6350-1E58-F86C-8609-1F040E752F82}"/>
              </a:ext>
            </a:extLst>
          </p:cNvPr>
          <p:cNvSpPr/>
          <p:nvPr/>
        </p:nvSpPr>
        <p:spPr>
          <a:xfrm>
            <a:off x="1696993" y="3806931"/>
            <a:ext cx="1068477" cy="283252"/>
          </a:xfrm>
          <a:prstGeom prst="rect">
            <a:avLst/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Label">
            <a:extLst>
              <a:ext uri="{FF2B5EF4-FFF2-40B4-BE49-F238E27FC236}">
                <a16:creationId xmlns:a16="http://schemas.microsoft.com/office/drawing/2014/main" id="{C7CB70B0-DD45-C5A4-61E9-E24726C58BF0}"/>
              </a:ext>
            </a:extLst>
          </p:cNvPr>
          <p:cNvSpPr txBox="1"/>
          <p:nvPr/>
        </p:nvSpPr>
        <p:spPr>
          <a:xfrm>
            <a:off x="1085167" y="2896924"/>
            <a:ext cx="2411657" cy="212366"/>
          </a:xfrm>
          <a:prstGeom prst="rect">
            <a:avLst/>
          </a:prstGeom>
          <a:solidFill>
            <a:schemeClr val="tx2"/>
          </a:solidFill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사용자 정보 입력 화면</a:t>
            </a:r>
            <a:endParaRPr lang="en-US" sz="9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8B50EC6-92E8-9D89-31D3-D95D6EFE0811}"/>
              </a:ext>
            </a:extLst>
          </p:cNvPr>
          <p:cNvSpPr txBox="1"/>
          <p:nvPr/>
        </p:nvSpPr>
        <p:spPr>
          <a:xfrm>
            <a:off x="1871605" y="5719668"/>
            <a:ext cx="950901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</a:t>
            </a:r>
            <a:r>
              <a:rPr lang="en-US" altLang="ko-KR" sz="1600" b="1" dirty="0"/>
              <a:t>001</a:t>
            </a:r>
            <a:endParaRPr lang="ko-KR" altLang="en-US" sz="16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95A069C-B20B-A6D0-142F-5EBBB9E9E433}"/>
              </a:ext>
            </a:extLst>
          </p:cNvPr>
          <p:cNvSpPr txBox="1"/>
          <p:nvPr/>
        </p:nvSpPr>
        <p:spPr>
          <a:xfrm>
            <a:off x="5582087" y="5719668"/>
            <a:ext cx="950901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</a:t>
            </a:r>
            <a:r>
              <a:rPr lang="en-US" altLang="ko-KR" sz="1600" b="1" dirty="0"/>
              <a:t>002</a:t>
            </a:r>
            <a:endParaRPr lang="ko-KR" altLang="en-US" sz="16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86F792B-7A42-F390-F642-677FF72E86B6}"/>
              </a:ext>
            </a:extLst>
          </p:cNvPr>
          <p:cNvSpPr txBox="1"/>
          <p:nvPr/>
        </p:nvSpPr>
        <p:spPr>
          <a:xfrm>
            <a:off x="9681618" y="5719668"/>
            <a:ext cx="950901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</a:t>
            </a:r>
            <a:r>
              <a:rPr lang="en-US" altLang="ko-KR" sz="1600" b="1" dirty="0"/>
              <a:t>003</a:t>
            </a:r>
            <a:endParaRPr lang="ko-KR" altLang="en-US" sz="1600" b="1" dirty="0"/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654F7AF9-B84D-BA47-05F1-B6113C514C57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9176" t="55825" r="31813" b="10915"/>
          <a:stretch/>
        </p:blipFill>
        <p:spPr>
          <a:xfrm>
            <a:off x="4917148" y="3056978"/>
            <a:ext cx="2357703" cy="149496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</p:pic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9015CC1-7893-F873-CA73-58FFAEB22195}"/>
              </a:ext>
            </a:extLst>
          </p:cNvPr>
          <p:cNvSpPr/>
          <p:nvPr/>
        </p:nvSpPr>
        <p:spPr>
          <a:xfrm>
            <a:off x="5067290" y="4906226"/>
            <a:ext cx="575723" cy="26356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/>
              <a:t>일시정지</a:t>
            </a: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EF3C7FB3-E7F0-096C-1FFC-BCD472479F45}"/>
              </a:ext>
            </a:extLst>
          </p:cNvPr>
          <p:cNvSpPr/>
          <p:nvPr/>
        </p:nvSpPr>
        <p:spPr>
          <a:xfrm>
            <a:off x="6532988" y="4915784"/>
            <a:ext cx="575723" cy="263561"/>
          </a:xfrm>
          <a:prstGeom prst="roundRect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/>
              <a:t>수강완료</a:t>
            </a:r>
          </a:p>
        </p:txBody>
      </p:sp>
      <p:sp>
        <p:nvSpPr>
          <p:cNvPr id="145" name="화살표: 오른쪽 144">
            <a:extLst>
              <a:ext uri="{FF2B5EF4-FFF2-40B4-BE49-F238E27FC236}">
                <a16:creationId xmlns:a16="http://schemas.microsoft.com/office/drawing/2014/main" id="{988DBEF9-72E7-4667-80A8-55C74AA08649}"/>
              </a:ext>
            </a:extLst>
          </p:cNvPr>
          <p:cNvSpPr/>
          <p:nvPr/>
        </p:nvSpPr>
        <p:spPr>
          <a:xfrm>
            <a:off x="7252346" y="4978536"/>
            <a:ext cx="964364" cy="1428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E018D9E-327C-52F5-1BEE-6409BE4B23B0}"/>
              </a:ext>
            </a:extLst>
          </p:cNvPr>
          <p:cNvSpPr txBox="1"/>
          <p:nvPr/>
        </p:nvSpPr>
        <p:spPr>
          <a:xfrm>
            <a:off x="8401227" y="4058847"/>
            <a:ext cx="1495275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강의 집중도  </a:t>
            </a:r>
          </a:p>
        </p:txBody>
      </p:sp>
      <p:pic>
        <p:nvPicPr>
          <p:cNvPr id="147" name="그림 146">
            <a:extLst>
              <a:ext uri="{FF2B5EF4-FFF2-40B4-BE49-F238E27FC236}">
                <a16:creationId xmlns:a16="http://schemas.microsoft.com/office/drawing/2014/main" id="{C5141160-F7C9-E185-9B26-4B59B232B543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34752" t="66197" r="35916" b="15311"/>
          <a:stretch/>
        </p:blipFill>
        <p:spPr>
          <a:xfrm>
            <a:off x="8468988" y="4295065"/>
            <a:ext cx="1271206" cy="901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BFD4D439-D99E-4739-5432-8ECD27A36559}"/>
              </a:ext>
            </a:extLst>
          </p:cNvPr>
          <p:cNvSpPr txBox="1"/>
          <p:nvPr/>
        </p:nvSpPr>
        <p:spPr>
          <a:xfrm>
            <a:off x="9831057" y="4057397"/>
            <a:ext cx="1495275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수강자 평균</a:t>
            </a:r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FBA090BF-52CC-9B21-B644-990FD37B55E7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34752" t="66197" r="35916" b="15311"/>
          <a:stretch/>
        </p:blipFill>
        <p:spPr>
          <a:xfrm>
            <a:off x="10022901" y="4301426"/>
            <a:ext cx="1271206" cy="9016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133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827CE0-ADEF-7431-9A86-0CC62E69BEDF}"/>
              </a:ext>
            </a:extLst>
          </p:cNvPr>
          <p:cNvSpPr/>
          <p:nvPr/>
        </p:nvSpPr>
        <p:spPr>
          <a:xfrm>
            <a:off x="7536149" y="211520"/>
            <a:ext cx="4431438" cy="6145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Background">
            <a:extLst>
              <a:ext uri="{FF2B5EF4-FFF2-40B4-BE49-F238E27FC236}">
                <a16:creationId xmlns:a16="http://schemas.microsoft.com/office/drawing/2014/main" id="{62307600-B3C2-1AC7-D016-63352DAC3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520"/>
            <a:ext cx="7536148" cy="366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Background">
            <a:extLst>
              <a:ext uri="{FF2B5EF4-FFF2-40B4-BE49-F238E27FC236}">
                <a16:creationId xmlns:a16="http://schemas.microsoft.com/office/drawing/2014/main" id="{4C3A6577-DF6E-EE56-9D53-691B604CA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4" y="6356784"/>
            <a:ext cx="11901152" cy="366067"/>
          </a:xfrm>
          <a:prstGeom prst="rect">
            <a:avLst/>
          </a:prstGeom>
          <a:solidFill>
            <a:schemeClr val="tx2"/>
          </a:solidFill>
          <a:ln w="952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9" name="Body">
            <a:extLst>
              <a:ext uri="{FF2B5EF4-FFF2-40B4-BE49-F238E27FC236}">
                <a16:creationId xmlns:a16="http://schemas.microsoft.com/office/drawing/2014/main" id="{5CDDB633-A387-6655-69F2-2B53708F808B}"/>
              </a:ext>
            </a:extLst>
          </p:cNvPr>
          <p:cNvSpPr txBox="1"/>
          <p:nvPr/>
        </p:nvSpPr>
        <p:spPr>
          <a:xfrm>
            <a:off x="532017" y="6416082"/>
            <a:ext cx="2160395" cy="16738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온라인 수강 집중도 감지 </a:t>
            </a:r>
            <a:r>
              <a:rPr lang="ko-KR" altLang="en-US" sz="105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시스템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ody">
            <a:extLst>
              <a:ext uri="{FF2B5EF4-FFF2-40B4-BE49-F238E27FC236}">
                <a16:creationId xmlns:a16="http://schemas.microsoft.com/office/drawing/2014/main" id="{151A4D74-81F1-AF30-B5BB-3C62DF5FF120}"/>
              </a:ext>
            </a:extLst>
          </p:cNvPr>
          <p:cNvSpPr txBox="1"/>
          <p:nvPr/>
        </p:nvSpPr>
        <p:spPr>
          <a:xfrm>
            <a:off x="66433" y="274534"/>
            <a:ext cx="44649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latinLnBrk="0">
              <a:defRPr sz="105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defRPr>
            </a:lvl1pPr>
            <a:lvl2pPr latinLnBrk="0"/>
            <a:lvl3pPr latinLnBrk="0"/>
            <a:lvl4pPr latinLnBrk="0"/>
            <a:lvl5pPr latinLnBrk="0"/>
            <a:lvl6pPr latinLnBrk="0"/>
            <a:lvl7pPr latinLnBrk="0"/>
            <a:lvl8pPr latinLnBrk="0"/>
            <a:lvl9pPr latinLnBrk="0"/>
          </a:lstStyle>
          <a:p>
            <a:r>
              <a:rPr lang="ko-KR" altLang="en-US" b="1" dirty="0">
                <a:solidFill>
                  <a:schemeClr val="tx2"/>
                </a:solidFill>
              </a:rPr>
              <a:t>멀티 캠퍼스 </a:t>
            </a:r>
            <a:r>
              <a:rPr lang="en-US" altLang="ko-KR" b="1" dirty="0">
                <a:solidFill>
                  <a:schemeClr val="tx2"/>
                </a:solidFill>
              </a:rPr>
              <a:t>AI </a:t>
            </a:r>
            <a:r>
              <a:rPr lang="ko-KR" altLang="en-US" b="1" dirty="0">
                <a:solidFill>
                  <a:schemeClr val="tx2"/>
                </a:solidFill>
              </a:rPr>
              <a:t>엔지니어 취업캠프 </a:t>
            </a: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 err="1">
                <a:solidFill>
                  <a:schemeClr val="tx2"/>
                </a:solidFill>
              </a:rPr>
              <a:t>회차</a:t>
            </a:r>
            <a:r>
              <a:rPr lang="ko-KR" altLang="en-US" b="1" dirty="0">
                <a:solidFill>
                  <a:schemeClr val="tx2"/>
                </a:solidFill>
              </a:rPr>
              <a:t> </a:t>
            </a: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>
                <a:solidFill>
                  <a:schemeClr val="tx2"/>
                </a:solidFill>
              </a:rPr>
              <a:t>조 </a:t>
            </a:r>
            <a:r>
              <a:rPr lang="ko-KR" altLang="en-US" b="1" dirty="0" err="1">
                <a:solidFill>
                  <a:schemeClr val="tx2"/>
                </a:solidFill>
              </a:rPr>
              <a:t>이공오공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68EE44-6B61-E538-7982-DEDC6FFA8C01}"/>
              </a:ext>
            </a:extLst>
          </p:cNvPr>
          <p:cNvSpPr txBox="1"/>
          <p:nvPr/>
        </p:nvSpPr>
        <p:spPr>
          <a:xfrm>
            <a:off x="333270" y="988007"/>
            <a:ext cx="2715769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수강자 정보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882227-1DF7-FCF0-4AD5-A87C31158412}"/>
              </a:ext>
            </a:extLst>
          </p:cNvPr>
          <p:cNvSpPr txBox="1"/>
          <p:nvPr/>
        </p:nvSpPr>
        <p:spPr>
          <a:xfrm>
            <a:off x="1499293" y="1629664"/>
            <a:ext cx="154974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75800DE-FF03-09CC-97B2-BC94E1142E62}"/>
              </a:ext>
            </a:extLst>
          </p:cNvPr>
          <p:cNvSpPr/>
          <p:nvPr/>
        </p:nvSpPr>
        <p:spPr>
          <a:xfrm>
            <a:off x="940135" y="3309352"/>
            <a:ext cx="1708275" cy="39726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수강 목록 찾기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256579-557E-6932-9C5D-E36F85D9146C}"/>
              </a:ext>
            </a:extLst>
          </p:cNvPr>
          <p:cNvSpPr txBox="1"/>
          <p:nvPr/>
        </p:nvSpPr>
        <p:spPr>
          <a:xfrm>
            <a:off x="1499293" y="2536648"/>
            <a:ext cx="154974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27EFB5-627E-63E2-50B3-8A3DFF36FE35}"/>
              </a:ext>
            </a:extLst>
          </p:cNvPr>
          <p:cNvSpPr/>
          <p:nvPr/>
        </p:nvSpPr>
        <p:spPr>
          <a:xfrm>
            <a:off x="383512" y="2509298"/>
            <a:ext cx="1023257" cy="3972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Password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B5EED2E-3CDB-DFD6-9BD2-B73A75FC61E4}"/>
              </a:ext>
            </a:extLst>
          </p:cNvPr>
          <p:cNvSpPr/>
          <p:nvPr/>
        </p:nvSpPr>
        <p:spPr>
          <a:xfrm>
            <a:off x="383513" y="1630113"/>
            <a:ext cx="1023256" cy="3972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Name</a:t>
            </a:r>
            <a:endParaRPr lang="ko-KR" altLang="en-US" sz="1400" dirty="0"/>
          </a:p>
        </p:txBody>
      </p:sp>
      <p:graphicFrame>
        <p:nvGraphicFramePr>
          <p:cNvPr id="51" name="표 51">
            <a:extLst>
              <a:ext uri="{FF2B5EF4-FFF2-40B4-BE49-F238E27FC236}">
                <a16:creationId xmlns:a16="http://schemas.microsoft.com/office/drawing/2014/main" id="{F11B62D3-1164-C607-A071-9364C17A4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792574"/>
              </p:ext>
            </p:extLst>
          </p:nvPr>
        </p:nvGraphicFramePr>
        <p:xfrm>
          <a:off x="3590393" y="979825"/>
          <a:ext cx="3419243" cy="338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044">
                  <a:extLst>
                    <a:ext uri="{9D8B030D-6E8A-4147-A177-3AD203B41FA5}">
                      <a16:colId xmlns:a16="http://schemas.microsoft.com/office/drawing/2014/main" val="1306964120"/>
                    </a:ext>
                  </a:extLst>
                </a:gridCol>
                <a:gridCol w="2398152">
                  <a:extLst>
                    <a:ext uri="{9D8B030D-6E8A-4147-A177-3AD203B41FA5}">
                      <a16:colId xmlns:a16="http://schemas.microsoft.com/office/drawing/2014/main" val="563249264"/>
                    </a:ext>
                  </a:extLst>
                </a:gridCol>
                <a:gridCol w="572047">
                  <a:extLst>
                    <a:ext uri="{9D8B030D-6E8A-4147-A177-3AD203B41FA5}">
                      <a16:colId xmlns:a16="http://schemas.microsoft.com/office/drawing/2014/main" val="4064888267"/>
                    </a:ext>
                  </a:extLst>
                </a:gridCol>
              </a:tblGrid>
              <a:tr h="30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수강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31131"/>
                  </a:ext>
                </a:extLst>
              </a:tr>
              <a:tr h="30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none" dirty="0"/>
                        <a:t>법률 상식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787449"/>
                  </a:ext>
                </a:extLst>
              </a:tr>
              <a:tr h="30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성인지 감수성 향상을 위한 필수 교육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56066"/>
                  </a:ext>
                </a:extLst>
              </a:tr>
              <a:tr h="30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132508"/>
                  </a:ext>
                </a:extLst>
              </a:tr>
              <a:tr h="30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21860"/>
                  </a:ext>
                </a:extLst>
              </a:tr>
              <a:tr h="30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3413"/>
                  </a:ext>
                </a:extLst>
              </a:tr>
              <a:tr h="30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342387"/>
                  </a:ext>
                </a:extLst>
              </a:tr>
              <a:tr h="30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68490"/>
                  </a:ext>
                </a:extLst>
              </a:tr>
              <a:tr h="30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8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546878"/>
                  </a:ext>
                </a:extLst>
              </a:tr>
              <a:tr h="30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9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27239"/>
                  </a:ext>
                </a:extLst>
              </a:tr>
              <a:tr h="30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10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96930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037A5A3-D0A9-13B8-B3DD-2EE78542F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74371"/>
              </p:ext>
            </p:extLst>
          </p:nvPr>
        </p:nvGraphicFramePr>
        <p:xfrm>
          <a:off x="7542064" y="572370"/>
          <a:ext cx="4425522" cy="495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0679">
                  <a:extLst>
                    <a:ext uri="{9D8B030D-6E8A-4147-A177-3AD203B41FA5}">
                      <a16:colId xmlns:a16="http://schemas.microsoft.com/office/drawing/2014/main" val="3936724680"/>
                    </a:ext>
                  </a:extLst>
                </a:gridCol>
                <a:gridCol w="934497">
                  <a:extLst>
                    <a:ext uri="{9D8B030D-6E8A-4147-A177-3AD203B41FA5}">
                      <a16:colId xmlns:a16="http://schemas.microsoft.com/office/drawing/2014/main" val="998591227"/>
                    </a:ext>
                  </a:extLst>
                </a:gridCol>
                <a:gridCol w="2150346">
                  <a:extLst>
                    <a:ext uri="{9D8B030D-6E8A-4147-A177-3AD203B41FA5}">
                      <a16:colId xmlns:a16="http://schemas.microsoft.com/office/drawing/2014/main" val="1528939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lt"/>
                        </a:rPr>
                        <a:t>목록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lt"/>
                        </a:rPr>
                        <a:t>속성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14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0. </a:t>
                      </a:r>
                      <a:r>
                        <a:rPr lang="ko-KR" altLang="en-US" sz="1100" dirty="0">
                          <a:latin typeface="+mn-lt"/>
                        </a:rPr>
                        <a:t>초기화면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1, 2, 3, 4 </a:t>
                      </a:r>
                      <a:r>
                        <a:rPr lang="ko-KR" altLang="en-US" sz="1100" dirty="0">
                          <a:latin typeface="+mn-lt"/>
                        </a:rPr>
                        <a:t>표시</a:t>
                      </a:r>
                      <a:endParaRPr lang="en-US" altLang="ko-KR" sz="11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2</a:t>
                      </a:r>
                      <a:r>
                        <a:rPr lang="ko-KR" altLang="en-US" sz="1100" dirty="0">
                          <a:latin typeface="+mn-lt"/>
                        </a:rPr>
                        <a:t>번과 </a:t>
                      </a:r>
                      <a:r>
                        <a:rPr lang="en-US" altLang="ko-KR" sz="1100" dirty="0">
                          <a:latin typeface="+mn-lt"/>
                        </a:rPr>
                        <a:t>3</a:t>
                      </a:r>
                      <a:r>
                        <a:rPr lang="ko-KR" altLang="en-US" sz="1100" dirty="0">
                          <a:latin typeface="+mn-lt"/>
                        </a:rPr>
                        <a:t>번은 입력대기 </a:t>
                      </a:r>
                      <a:endParaRPr lang="en-US" altLang="ko-KR" sz="11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7</a:t>
                      </a:r>
                      <a:r>
                        <a:rPr lang="ko-KR" altLang="en-US" sz="1100" dirty="0">
                          <a:latin typeface="+mn-lt"/>
                        </a:rPr>
                        <a:t>번은 빈 상태로 표시</a:t>
                      </a:r>
                      <a:endParaRPr lang="en-US" altLang="ko-KR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4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100" dirty="0">
                          <a:latin typeface="+mn-lt"/>
                        </a:rPr>
                        <a:t>1. </a:t>
                      </a:r>
                      <a:r>
                        <a:rPr lang="ko-KR" altLang="en-US" sz="1100" dirty="0">
                          <a:latin typeface="+mn-lt"/>
                        </a:rPr>
                        <a:t>수강자 정보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+mn-lt"/>
                        </a:rPr>
                        <a:t>Label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19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2. Name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+mn-lt"/>
                        </a:rPr>
                        <a:t>Label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0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3. </a:t>
                      </a:r>
                      <a:r>
                        <a:rPr lang="ko-KR" altLang="en-US" sz="1100" dirty="0">
                          <a:latin typeface="+mn-lt"/>
                        </a:rPr>
                        <a:t>성명 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+mn-lt"/>
                        </a:rPr>
                        <a:t>Input Box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lt"/>
                        </a:rPr>
                        <a:t>성명 입력 대기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42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4. Password 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+mn-lt"/>
                        </a:rPr>
                        <a:t>Label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49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5. </a:t>
                      </a:r>
                      <a:r>
                        <a:rPr lang="ko-KR" altLang="en-US" sz="1100" dirty="0">
                          <a:latin typeface="+mn-lt"/>
                        </a:rPr>
                        <a:t>비밀번호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lt"/>
                        </a:rPr>
                        <a:t>Input Box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9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6.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수강목록찾기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Button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Click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번과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번의 정보를 확인하여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에서 수강 목록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select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하여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번 표시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8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7.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수강 목록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Table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수강자 정보에 다른 수강 목록 표시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4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8.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선택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Button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Click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시 수강 화면으로 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93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33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281225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125A7542-7024-81DB-0CE0-2D7EC888C04E}"/>
              </a:ext>
            </a:extLst>
          </p:cNvPr>
          <p:cNvSpPr/>
          <p:nvPr/>
        </p:nvSpPr>
        <p:spPr>
          <a:xfrm>
            <a:off x="2848508" y="1145366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B226320-2DA7-4001-1019-7BBB56A87668}"/>
              </a:ext>
            </a:extLst>
          </p:cNvPr>
          <p:cNvSpPr/>
          <p:nvPr/>
        </p:nvSpPr>
        <p:spPr>
          <a:xfrm>
            <a:off x="2900742" y="1859256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709E8C4-5FAB-8AD6-6E63-50E99DE230BC}"/>
              </a:ext>
            </a:extLst>
          </p:cNvPr>
          <p:cNvSpPr/>
          <p:nvPr/>
        </p:nvSpPr>
        <p:spPr>
          <a:xfrm>
            <a:off x="2865573" y="2778379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66A33D-BD50-ACAC-CF69-E539799F66AA}"/>
              </a:ext>
            </a:extLst>
          </p:cNvPr>
          <p:cNvSpPr/>
          <p:nvPr/>
        </p:nvSpPr>
        <p:spPr>
          <a:xfrm>
            <a:off x="2447446" y="3616819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F035676-71FE-69BE-7BB2-2D4460467C8F}"/>
              </a:ext>
            </a:extLst>
          </p:cNvPr>
          <p:cNvSpPr/>
          <p:nvPr/>
        </p:nvSpPr>
        <p:spPr>
          <a:xfrm>
            <a:off x="4215031" y="818730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1221F01-2FAE-BA1B-5558-F63D860B2504}"/>
              </a:ext>
            </a:extLst>
          </p:cNvPr>
          <p:cNvSpPr/>
          <p:nvPr/>
        </p:nvSpPr>
        <p:spPr>
          <a:xfrm>
            <a:off x="1127137" y="1887918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FD93E0-B14A-177E-EE0D-611644465EEF}"/>
              </a:ext>
            </a:extLst>
          </p:cNvPr>
          <p:cNvSpPr/>
          <p:nvPr/>
        </p:nvSpPr>
        <p:spPr>
          <a:xfrm>
            <a:off x="1163233" y="2773862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DE58E03-75BC-FFA6-F3EE-4216E499D358}"/>
              </a:ext>
            </a:extLst>
          </p:cNvPr>
          <p:cNvSpPr/>
          <p:nvPr/>
        </p:nvSpPr>
        <p:spPr>
          <a:xfrm>
            <a:off x="6483204" y="1316801"/>
            <a:ext cx="476192" cy="2525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2"/>
                </a:solidFill>
              </a:rPr>
              <a:t>선택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2659A67-64E7-5871-A65C-01A4706A3963}"/>
              </a:ext>
            </a:extLst>
          </p:cNvPr>
          <p:cNvSpPr/>
          <p:nvPr/>
        </p:nvSpPr>
        <p:spPr>
          <a:xfrm>
            <a:off x="6483204" y="1625261"/>
            <a:ext cx="476192" cy="2525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2"/>
                </a:solidFill>
              </a:rPr>
              <a:t>선택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AD0559B-A50E-B281-7DF3-08A2ACBD4D6B}"/>
              </a:ext>
            </a:extLst>
          </p:cNvPr>
          <p:cNvSpPr/>
          <p:nvPr/>
        </p:nvSpPr>
        <p:spPr>
          <a:xfrm>
            <a:off x="6959396" y="1246540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1B7697-5445-009E-32FF-E37DBD57817C}"/>
              </a:ext>
            </a:extLst>
          </p:cNvPr>
          <p:cNvSpPr txBox="1"/>
          <p:nvPr/>
        </p:nvSpPr>
        <p:spPr>
          <a:xfrm>
            <a:off x="7536148" y="223134"/>
            <a:ext cx="4464935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화면 </a:t>
            </a:r>
            <a:r>
              <a:rPr lang="en-US" altLang="ko-KR" sz="1600" b="1" dirty="0">
                <a:solidFill>
                  <a:schemeClr val="bg1"/>
                </a:solidFill>
              </a:rPr>
              <a:t>001 &gt; </a:t>
            </a:r>
            <a:r>
              <a:rPr lang="ko-KR" altLang="en-US" sz="1600" b="1" dirty="0">
                <a:solidFill>
                  <a:schemeClr val="bg1"/>
                </a:solidFill>
              </a:rPr>
              <a:t>화면 기능 설명</a:t>
            </a:r>
          </a:p>
        </p:txBody>
      </p:sp>
    </p:spTree>
    <p:extLst>
      <p:ext uri="{BB962C8B-B14F-4D97-AF65-F5344CB8AC3E}">
        <p14:creationId xmlns:p14="http://schemas.microsoft.com/office/powerpoint/2010/main" val="408235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827CE0-ADEF-7431-9A86-0CC62E69BEDF}"/>
              </a:ext>
            </a:extLst>
          </p:cNvPr>
          <p:cNvSpPr/>
          <p:nvPr/>
        </p:nvSpPr>
        <p:spPr>
          <a:xfrm>
            <a:off x="7536149" y="211520"/>
            <a:ext cx="4431438" cy="6145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Background">
            <a:extLst>
              <a:ext uri="{FF2B5EF4-FFF2-40B4-BE49-F238E27FC236}">
                <a16:creationId xmlns:a16="http://schemas.microsoft.com/office/drawing/2014/main" id="{62307600-B3C2-1AC7-D016-63352DAC3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520"/>
            <a:ext cx="7536148" cy="366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Background">
            <a:extLst>
              <a:ext uri="{FF2B5EF4-FFF2-40B4-BE49-F238E27FC236}">
                <a16:creationId xmlns:a16="http://schemas.microsoft.com/office/drawing/2014/main" id="{4C3A6577-DF6E-EE56-9D53-691B604CA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4" y="6356784"/>
            <a:ext cx="11901152" cy="366067"/>
          </a:xfrm>
          <a:prstGeom prst="rect">
            <a:avLst/>
          </a:prstGeom>
          <a:solidFill>
            <a:schemeClr val="tx2"/>
          </a:solidFill>
          <a:ln w="952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9" name="Body">
            <a:extLst>
              <a:ext uri="{FF2B5EF4-FFF2-40B4-BE49-F238E27FC236}">
                <a16:creationId xmlns:a16="http://schemas.microsoft.com/office/drawing/2014/main" id="{5CDDB633-A387-6655-69F2-2B53708F808B}"/>
              </a:ext>
            </a:extLst>
          </p:cNvPr>
          <p:cNvSpPr txBox="1"/>
          <p:nvPr/>
        </p:nvSpPr>
        <p:spPr>
          <a:xfrm>
            <a:off x="532017" y="6416082"/>
            <a:ext cx="2160395" cy="16738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온라인 수강 집중도 감지 </a:t>
            </a:r>
            <a:r>
              <a:rPr lang="ko-KR" altLang="en-US" sz="105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시스템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ody">
            <a:extLst>
              <a:ext uri="{FF2B5EF4-FFF2-40B4-BE49-F238E27FC236}">
                <a16:creationId xmlns:a16="http://schemas.microsoft.com/office/drawing/2014/main" id="{151A4D74-81F1-AF30-B5BB-3C62DF5FF120}"/>
              </a:ext>
            </a:extLst>
          </p:cNvPr>
          <p:cNvSpPr txBox="1"/>
          <p:nvPr/>
        </p:nvSpPr>
        <p:spPr>
          <a:xfrm>
            <a:off x="66433" y="274534"/>
            <a:ext cx="44649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latinLnBrk="0">
              <a:defRPr sz="105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defRPr>
            </a:lvl1pPr>
            <a:lvl2pPr latinLnBrk="0"/>
            <a:lvl3pPr latinLnBrk="0"/>
            <a:lvl4pPr latinLnBrk="0"/>
            <a:lvl5pPr latinLnBrk="0"/>
            <a:lvl6pPr latinLnBrk="0"/>
            <a:lvl7pPr latinLnBrk="0"/>
            <a:lvl8pPr latinLnBrk="0"/>
            <a:lvl9pPr latinLnBrk="0"/>
          </a:lstStyle>
          <a:p>
            <a:r>
              <a:rPr lang="ko-KR" altLang="en-US" b="1" dirty="0">
                <a:solidFill>
                  <a:schemeClr val="tx2"/>
                </a:solidFill>
              </a:rPr>
              <a:t>멀티 캠퍼스 </a:t>
            </a:r>
            <a:r>
              <a:rPr lang="en-US" altLang="ko-KR" b="1" dirty="0">
                <a:solidFill>
                  <a:schemeClr val="tx2"/>
                </a:solidFill>
              </a:rPr>
              <a:t>AI </a:t>
            </a:r>
            <a:r>
              <a:rPr lang="ko-KR" altLang="en-US" b="1" dirty="0">
                <a:solidFill>
                  <a:schemeClr val="tx2"/>
                </a:solidFill>
              </a:rPr>
              <a:t>엔지니어 취업캠프 </a:t>
            </a: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 err="1">
                <a:solidFill>
                  <a:schemeClr val="tx2"/>
                </a:solidFill>
              </a:rPr>
              <a:t>회차</a:t>
            </a:r>
            <a:r>
              <a:rPr lang="ko-KR" altLang="en-US" b="1" dirty="0">
                <a:solidFill>
                  <a:schemeClr val="tx2"/>
                </a:solidFill>
              </a:rPr>
              <a:t> </a:t>
            </a: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>
                <a:solidFill>
                  <a:schemeClr val="tx2"/>
                </a:solidFill>
              </a:rPr>
              <a:t>조 </a:t>
            </a:r>
            <a:r>
              <a:rPr lang="ko-KR" altLang="en-US" b="1" dirty="0" err="1">
                <a:solidFill>
                  <a:schemeClr val="tx2"/>
                </a:solidFill>
              </a:rPr>
              <a:t>이공오공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037A5A3-D0A9-13B8-B3DD-2EE78542F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78003"/>
              </p:ext>
            </p:extLst>
          </p:nvPr>
        </p:nvGraphicFramePr>
        <p:xfrm>
          <a:off x="7542064" y="572370"/>
          <a:ext cx="442552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0679">
                  <a:extLst>
                    <a:ext uri="{9D8B030D-6E8A-4147-A177-3AD203B41FA5}">
                      <a16:colId xmlns:a16="http://schemas.microsoft.com/office/drawing/2014/main" val="3936724680"/>
                    </a:ext>
                  </a:extLst>
                </a:gridCol>
                <a:gridCol w="934497">
                  <a:extLst>
                    <a:ext uri="{9D8B030D-6E8A-4147-A177-3AD203B41FA5}">
                      <a16:colId xmlns:a16="http://schemas.microsoft.com/office/drawing/2014/main" val="998591227"/>
                    </a:ext>
                  </a:extLst>
                </a:gridCol>
                <a:gridCol w="2150346">
                  <a:extLst>
                    <a:ext uri="{9D8B030D-6E8A-4147-A177-3AD203B41FA5}">
                      <a16:colId xmlns:a16="http://schemas.microsoft.com/office/drawing/2014/main" val="1528939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lt"/>
                        </a:rPr>
                        <a:t>목록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lt"/>
                        </a:rPr>
                        <a:t>속성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14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0. </a:t>
                      </a:r>
                      <a:r>
                        <a:rPr lang="ko-KR" altLang="en-US" sz="1100" dirty="0">
                          <a:latin typeface="+mn-lt"/>
                        </a:rPr>
                        <a:t>초기화면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lt"/>
                        </a:rPr>
                        <a:t>선택한 강의 동영상 </a:t>
                      </a:r>
                      <a:r>
                        <a:rPr lang="en-US" altLang="ko-KR" sz="1100" dirty="0">
                          <a:latin typeface="+mn-lt"/>
                        </a:rPr>
                        <a:t>Play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4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100" dirty="0">
                          <a:latin typeface="+mn-lt"/>
                        </a:rPr>
                        <a:t>1. </a:t>
                      </a:r>
                      <a:r>
                        <a:rPr lang="ko-KR" altLang="en-US" sz="1100" dirty="0">
                          <a:latin typeface="+mn-lt"/>
                        </a:rPr>
                        <a:t>동영상 </a:t>
                      </a:r>
                      <a:r>
                        <a:rPr lang="ko-KR" altLang="en-US" sz="1100" dirty="0" err="1">
                          <a:latin typeface="+mn-lt"/>
                        </a:rPr>
                        <a:t>재생창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lt"/>
                        </a:rPr>
                        <a:t>선택한 동영상을 재생하는 창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19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2. </a:t>
                      </a:r>
                      <a:r>
                        <a:rPr lang="ko-KR" altLang="en-US" sz="1100" dirty="0">
                          <a:latin typeface="+mn-lt"/>
                        </a:rPr>
                        <a:t>일시정지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0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3. </a:t>
                      </a:r>
                      <a:r>
                        <a:rPr lang="ko-KR" altLang="en-US" sz="1100" dirty="0">
                          <a:latin typeface="+mn-lt"/>
                        </a:rPr>
                        <a:t>수강완료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42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4. </a:t>
                      </a:r>
                      <a:r>
                        <a:rPr lang="ko-KR" altLang="en-US" sz="1100" dirty="0" err="1">
                          <a:latin typeface="+mn-lt"/>
                        </a:rPr>
                        <a:t>알림창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49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9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8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4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93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33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28122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E1B7697-5445-009E-32FF-E37DBD57817C}"/>
              </a:ext>
            </a:extLst>
          </p:cNvPr>
          <p:cNvSpPr txBox="1"/>
          <p:nvPr/>
        </p:nvSpPr>
        <p:spPr>
          <a:xfrm>
            <a:off x="7536148" y="223134"/>
            <a:ext cx="4464935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화면</a:t>
            </a:r>
            <a:r>
              <a:rPr lang="en-US" altLang="ko-KR" sz="1600" b="1" dirty="0">
                <a:solidFill>
                  <a:schemeClr val="bg1"/>
                </a:solidFill>
              </a:rPr>
              <a:t>002 &gt; </a:t>
            </a:r>
            <a:r>
              <a:rPr lang="ko-KR" altLang="en-US" sz="1600" b="1" dirty="0">
                <a:solidFill>
                  <a:schemeClr val="bg1"/>
                </a:solidFill>
              </a:rPr>
              <a:t>화면 기능 설명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5912D21-FCA5-0FB5-932B-C123135B3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6" t="55825" r="31813" b="10915"/>
          <a:stretch/>
        </p:blipFill>
        <p:spPr>
          <a:xfrm>
            <a:off x="758107" y="1799511"/>
            <a:ext cx="4235927" cy="268590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96F05F9-9405-D082-3D9C-B9108E1B65DA}"/>
              </a:ext>
            </a:extLst>
          </p:cNvPr>
          <p:cNvSpPr/>
          <p:nvPr/>
        </p:nvSpPr>
        <p:spPr>
          <a:xfrm>
            <a:off x="1286192" y="4843311"/>
            <a:ext cx="1090684" cy="47352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일시정지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0FDA958-168C-7EF5-DEAD-89D5E5C02291}"/>
              </a:ext>
            </a:extLst>
          </p:cNvPr>
          <p:cNvSpPr/>
          <p:nvPr/>
        </p:nvSpPr>
        <p:spPr>
          <a:xfrm>
            <a:off x="3210013" y="4843310"/>
            <a:ext cx="1090684" cy="473523"/>
          </a:xfrm>
          <a:prstGeom prst="roundRect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수강완료</a:t>
            </a:r>
          </a:p>
        </p:txBody>
      </p:sp>
      <p:pic>
        <p:nvPicPr>
          <p:cNvPr id="1026" name="Picture 2" descr="그의 눈에 이모티콘을 가리키는 로열티 무료 사진, 그림, 이미지 그리고 스톡포토그래피. Image 19482916.">
            <a:extLst>
              <a:ext uri="{FF2B5EF4-FFF2-40B4-BE49-F238E27FC236}">
                <a16:creationId xmlns:a16="http://schemas.microsoft.com/office/drawing/2014/main" id="{BF6B1FEA-58A9-14C3-9BA3-FB0CB95F3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52" y="1409001"/>
            <a:ext cx="1373693" cy="148816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7502A7E-6933-E4A7-A972-00CD9B5B549F}"/>
              </a:ext>
            </a:extLst>
          </p:cNvPr>
          <p:cNvSpPr txBox="1"/>
          <p:nvPr/>
        </p:nvSpPr>
        <p:spPr>
          <a:xfrm>
            <a:off x="5496447" y="944634"/>
            <a:ext cx="13163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알림창</a:t>
            </a:r>
            <a:endParaRPr lang="ko-KR" altLang="en-US" dirty="0"/>
          </a:p>
        </p:txBody>
      </p:sp>
      <p:sp>
        <p:nvSpPr>
          <p:cNvPr id="23" name="화살표: 위로 구부러짐 22">
            <a:extLst>
              <a:ext uri="{FF2B5EF4-FFF2-40B4-BE49-F238E27FC236}">
                <a16:creationId xmlns:a16="http://schemas.microsoft.com/office/drawing/2014/main" id="{231E85A3-B16A-8BCE-FFB1-1AED7891902C}"/>
              </a:ext>
            </a:extLst>
          </p:cNvPr>
          <p:cNvSpPr/>
          <p:nvPr/>
        </p:nvSpPr>
        <p:spPr>
          <a:xfrm rot="20016575">
            <a:off x="5038734" y="3160285"/>
            <a:ext cx="1062163" cy="4501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위로 구부러짐 24">
            <a:extLst>
              <a:ext uri="{FF2B5EF4-FFF2-40B4-BE49-F238E27FC236}">
                <a16:creationId xmlns:a16="http://schemas.microsoft.com/office/drawing/2014/main" id="{A7D25DDB-3E00-85A4-7342-F2A3937E22FD}"/>
              </a:ext>
            </a:extLst>
          </p:cNvPr>
          <p:cNvSpPr/>
          <p:nvPr/>
        </p:nvSpPr>
        <p:spPr>
          <a:xfrm rot="9291594">
            <a:off x="4576361" y="2421646"/>
            <a:ext cx="1062163" cy="4501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31E2ABD-B6C5-D21F-D750-5361751CC9EE}"/>
              </a:ext>
            </a:extLst>
          </p:cNvPr>
          <p:cNvSpPr/>
          <p:nvPr/>
        </p:nvSpPr>
        <p:spPr>
          <a:xfrm>
            <a:off x="758107" y="1297087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083DE95-92FA-1ACB-6ABA-257170A7FDA7}"/>
              </a:ext>
            </a:extLst>
          </p:cNvPr>
          <p:cNvSpPr/>
          <p:nvPr/>
        </p:nvSpPr>
        <p:spPr>
          <a:xfrm>
            <a:off x="723977" y="5023307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65E3C11-5808-772D-684A-619E339A43FE}"/>
              </a:ext>
            </a:extLst>
          </p:cNvPr>
          <p:cNvSpPr/>
          <p:nvPr/>
        </p:nvSpPr>
        <p:spPr>
          <a:xfrm>
            <a:off x="4484413" y="5015845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08D7920-33A8-E9C9-A450-CDABF9127B54}"/>
              </a:ext>
            </a:extLst>
          </p:cNvPr>
          <p:cNvSpPr/>
          <p:nvPr/>
        </p:nvSpPr>
        <p:spPr>
          <a:xfrm>
            <a:off x="7007498" y="1019272"/>
            <a:ext cx="401062" cy="338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13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827CE0-ADEF-7431-9A86-0CC62E69BEDF}"/>
              </a:ext>
            </a:extLst>
          </p:cNvPr>
          <p:cNvSpPr/>
          <p:nvPr/>
        </p:nvSpPr>
        <p:spPr>
          <a:xfrm>
            <a:off x="7536149" y="211520"/>
            <a:ext cx="4431438" cy="6145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Background">
            <a:extLst>
              <a:ext uri="{FF2B5EF4-FFF2-40B4-BE49-F238E27FC236}">
                <a16:creationId xmlns:a16="http://schemas.microsoft.com/office/drawing/2014/main" id="{62307600-B3C2-1AC7-D016-63352DAC3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520"/>
            <a:ext cx="7536148" cy="366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Background">
            <a:extLst>
              <a:ext uri="{FF2B5EF4-FFF2-40B4-BE49-F238E27FC236}">
                <a16:creationId xmlns:a16="http://schemas.microsoft.com/office/drawing/2014/main" id="{4C3A6577-DF6E-EE56-9D53-691B604CA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4" y="6356784"/>
            <a:ext cx="11901152" cy="366067"/>
          </a:xfrm>
          <a:prstGeom prst="rect">
            <a:avLst/>
          </a:prstGeom>
          <a:solidFill>
            <a:schemeClr val="tx2"/>
          </a:solidFill>
          <a:ln w="952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9" name="Body">
            <a:extLst>
              <a:ext uri="{FF2B5EF4-FFF2-40B4-BE49-F238E27FC236}">
                <a16:creationId xmlns:a16="http://schemas.microsoft.com/office/drawing/2014/main" id="{5CDDB633-A387-6655-69F2-2B53708F808B}"/>
              </a:ext>
            </a:extLst>
          </p:cNvPr>
          <p:cNvSpPr txBox="1"/>
          <p:nvPr/>
        </p:nvSpPr>
        <p:spPr>
          <a:xfrm>
            <a:off x="532017" y="6416082"/>
            <a:ext cx="2160395" cy="16738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온라인 수강 집중도 감지 </a:t>
            </a:r>
            <a:r>
              <a:rPr lang="ko-KR" altLang="en-US" sz="105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시스템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ody">
            <a:extLst>
              <a:ext uri="{FF2B5EF4-FFF2-40B4-BE49-F238E27FC236}">
                <a16:creationId xmlns:a16="http://schemas.microsoft.com/office/drawing/2014/main" id="{151A4D74-81F1-AF30-B5BB-3C62DF5FF120}"/>
              </a:ext>
            </a:extLst>
          </p:cNvPr>
          <p:cNvSpPr txBox="1"/>
          <p:nvPr/>
        </p:nvSpPr>
        <p:spPr>
          <a:xfrm>
            <a:off x="66433" y="274534"/>
            <a:ext cx="44649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latinLnBrk="0">
              <a:defRPr sz="105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defRPr>
            </a:lvl1pPr>
            <a:lvl2pPr latinLnBrk="0"/>
            <a:lvl3pPr latinLnBrk="0"/>
            <a:lvl4pPr latinLnBrk="0"/>
            <a:lvl5pPr latinLnBrk="0"/>
            <a:lvl6pPr latinLnBrk="0"/>
            <a:lvl7pPr latinLnBrk="0"/>
            <a:lvl8pPr latinLnBrk="0"/>
            <a:lvl9pPr latinLnBrk="0"/>
          </a:lstStyle>
          <a:p>
            <a:r>
              <a:rPr lang="ko-KR" altLang="en-US" b="1" dirty="0">
                <a:solidFill>
                  <a:schemeClr val="tx2"/>
                </a:solidFill>
              </a:rPr>
              <a:t>멀티 캠퍼스 </a:t>
            </a:r>
            <a:r>
              <a:rPr lang="en-US" altLang="ko-KR" b="1" dirty="0">
                <a:solidFill>
                  <a:schemeClr val="tx2"/>
                </a:solidFill>
              </a:rPr>
              <a:t>AI </a:t>
            </a:r>
            <a:r>
              <a:rPr lang="ko-KR" altLang="en-US" b="1" dirty="0">
                <a:solidFill>
                  <a:schemeClr val="tx2"/>
                </a:solidFill>
              </a:rPr>
              <a:t>엔지니어 취업캠프 </a:t>
            </a: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 err="1">
                <a:solidFill>
                  <a:schemeClr val="tx2"/>
                </a:solidFill>
              </a:rPr>
              <a:t>회차</a:t>
            </a:r>
            <a:r>
              <a:rPr lang="ko-KR" altLang="en-US" b="1" dirty="0">
                <a:solidFill>
                  <a:schemeClr val="tx2"/>
                </a:solidFill>
              </a:rPr>
              <a:t> </a:t>
            </a: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>
                <a:solidFill>
                  <a:schemeClr val="tx2"/>
                </a:solidFill>
              </a:rPr>
              <a:t>조 </a:t>
            </a:r>
            <a:r>
              <a:rPr lang="ko-KR" altLang="en-US" b="1" dirty="0" err="1">
                <a:solidFill>
                  <a:schemeClr val="tx2"/>
                </a:solidFill>
              </a:rPr>
              <a:t>이공오공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037A5A3-D0A9-13B8-B3DD-2EE78542F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55096"/>
              </p:ext>
            </p:extLst>
          </p:nvPr>
        </p:nvGraphicFramePr>
        <p:xfrm>
          <a:off x="7542064" y="572370"/>
          <a:ext cx="442552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0679">
                  <a:extLst>
                    <a:ext uri="{9D8B030D-6E8A-4147-A177-3AD203B41FA5}">
                      <a16:colId xmlns:a16="http://schemas.microsoft.com/office/drawing/2014/main" val="3936724680"/>
                    </a:ext>
                  </a:extLst>
                </a:gridCol>
                <a:gridCol w="934497">
                  <a:extLst>
                    <a:ext uri="{9D8B030D-6E8A-4147-A177-3AD203B41FA5}">
                      <a16:colId xmlns:a16="http://schemas.microsoft.com/office/drawing/2014/main" val="998591227"/>
                    </a:ext>
                  </a:extLst>
                </a:gridCol>
                <a:gridCol w="2150346">
                  <a:extLst>
                    <a:ext uri="{9D8B030D-6E8A-4147-A177-3AD203B41FA5}">
                      <a16:colId xmlns:a16="http://schemas.microsoft.com/office/drawing/2014/main" val="1528939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lt"/>
                        </a:rPr>
                        <a:t>목록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lt"/>
                        </a:rPr>
                        <a:t>속성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14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4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19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0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42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49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9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8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4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93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33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28122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E1B7697-5445-009E-32FF-E37DBD57817C}"/>
              </a:ext>
            </a:extLst>
          </p:cNvPr>
          <p:cNvSpPr txBox="1"/>
          <p:nvPr/>
        </p:nvSpPr>
        <p:spPr>
          <a:xfrm>
            <a:off x="7536148" y="223134"/>
            <a:ext cx="4464935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화면</a:t>
            </a:r>
            <a:r>
              <a:rPr lang="en-US" altLang="ko-KR" sz="1600" b="1" dirty="0">
                <a:solidFill>
                  <a:schemeClr val="bg1"/>
                </a:solidFill>
              </a:rPr>
              <a:t>003 &gt; </a:t>
            </a:r>
            <a:r>
              <a:rPr lang="ko-KR" altLang="en-US" sz="1600" b="1" dirty="0">
                <a:solidFill>
                  <a:schemeClr val="bg1"/>
                </a:solidFill>
              </a:rPr>
              <a:t>화면 기능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207E2B-300B-01E6-8917-EDC00EFE2234}"/>
              </a:ext>
            </a:extLst>
          </p:cNvPr>
          <p:cNvSpPr txBox="1"/>
          <p:nvPr/>
        </p:nvSpPr>
        <p:spPr>
          <a:xfrm>
            <a:off x="655086" y="3377536"/>
            <a:ext cx="2783394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강의 집중도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F85119-4B63-E233-A1C1-FA58D3D4F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52" t="66197" r="35916" b="15311"/>
          <a:stretch/>
        </p:blipFill>
        <p:spPr>
          <a:xfrm>
            <a:off x="657224" y="3855150"/>
            <a:ext cx="2783395" cy="1974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1AF447-9750-D7B3-A274-E67D633503A7}"/>
              </a:ext>
            </a:extLst>
          </p:cNvPr>
          <p:cNvSpPr txBox="1"/>
          <p:nvPr/>
        </p:nvSpPr>
        <p:spPr>
          <a:xfrm>
            <a:off x="4095974" y="3345639"/>
            <a:ext cx="2783394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수강자 평균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2518D8-642C-DCFA-9A66-6054B667F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52" t="66197" r="35916" b="15311"/>
          <a:stretch/>
        </p:blipFill>
        <p:spPr>
          <a:xfrm>
            <a:off x="4096686" y="3855150"/>
            <a:ext cx="2783395" cy="1974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4472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343</Words>
  <Application>Microsoft Office PowerPoint</Application>
  <PresentationFormat>와이드스크린</PresentationFormat>
  <Paragraphs>127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HY견고딕</vt:lpstr>
      <vt:lpstr>맑은 고딕</vt:lpstr>
      <vt:lpstr>휴먼모음T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EUNJUNG YEO</dc:creator>
  <cp:lastModifiedBy>EUNJUNG YEO</cp:lastModifiedBy>
  <cp:revision>3</cp:revision>
  <dcterms:created xsi:type="dcterms:W3CDTF">2023-05-03T06:20:09Z</dcterms:created>
  <dcterms:modified xsi:type="dcterms:W3CDTF">2023-05-04T08:56:31Z</dcterms:modified>
</cp:coreProperties>
</file>