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6858000" cx="12192000"/>
  <p:notesSz cx="6858000" cy="9144000"/>
  <p:embeddedFontLst>
    <p:embeddedFont>
      <p:font typeface="Arimo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79">
          <p15:clr>
            <a:srgbClr val="A4A3A4"/>
          </p15:clr>
        </p15:guide>
        <p15:guide id="2" orient="horz" pos="2137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pos="37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9" roundtripDataSignature="AMtx7mjqQyvXZVOm4lGsNJsE1YxWGL2b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3908F4-8902-4255-8AA9-280F08318A07}">
  <a:tblStyle styleId="{3F3908F4-8902-4255-8AA9-280F08318A0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929F308-D9B1-4C7F-BF20-D8CAC37E3C7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9"/>
        <p:guide pos="2137" orient="horz"/>
        <p:guide pos="346" orient="horz"/>
        <p:guide pos="3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Arimo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Arimo-italic.fntdata"/><Relationship Id="rId32" Type="http://schemas.openxmlformats.org/officeDocument/2006/relationships/slide" Target="slides/slide26.xml"/><Relationship Id="rId76" Type="http://schemas.openxmlformats.org/officeDocument/2006/relationships/font" Target="fonts/Arimo-bold.fntdata"/><Relationship Id="rId35" Type="http://schemas.openxmlformats.org/officeDocument/2006/relationships/slide" Target="slides/slide29.xml"/><Relationship Id="rId79" Type="http://customschemas.google.com/relationships/presentationmetadata" Target="metadata"/><Relationship Id="rId34" Type="http://schemas.openxmlformats.org/officeDocument/2006/relationships/slide" Target="slides/slide28.xml"/><Relationship Id="rId78" Type="http://schemas.openxmlformats.org/officeDocument/2006/relationships/font" Target="fonts/Arimo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042df84b23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042df84b23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042df84b23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042df84b23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042df84b23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042df84b23_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042df84b23_2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042df84b23_2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042df84b23_2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04e35b91b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04e35b91b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04e35b91b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04e35b91b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04e35b91b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04e35b91bf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04e35b91bf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04e35b91bf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04e35b91bf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04e35b91bf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04e35b91bf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04e35b91bf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04e35b91bf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04e35b91bf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04e35b91bf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04e35b91bf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04e35b91bf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204e35b91bf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04e35b91bf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04e35b91bf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04e35b91bf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04e35b91bf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04e35b91bf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04e35b91bf_0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04e35b91bf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04e35b91bf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204e35b91bf_0_1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4e35b91bf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4e35b91bf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04e35b91bf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03981084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f03981084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1f03981084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f039810841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f039810841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1f039810841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f039810841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f039810841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f039810841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f039810841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f039810841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f039810841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f039810841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f039810841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f039810841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f039810841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f039810841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1f039810841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f039810841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f039810841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1f039810841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f039810841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f039810841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1f039810841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f0645de832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f0645de832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1f0645de832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f039810841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f039810841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1f039810841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f039810841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f039810841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1f039810841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f0645de832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f0645de832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1f0645de832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06514446b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06514446b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206514446b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f0937e1ad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f0937e1ad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1f0937e1ad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f0937e1ad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f0937e1ad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1f0937e1adb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f0645de83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1f0645de83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f0645de83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g1f0645de83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f0645de832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g1f0645de832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f0645de832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g1f0645de832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f0645de832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g1f0645de832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f0645de832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g1f0645de832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f0645de832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1f0645de832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f0645de832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g1f0645de832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>
  <p:cSld name="제목 슬라이드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 txBox="1"/>
          <p:nvPr>
            <p:ph type="ctrTitle"/>
          </p:nvPr>
        </p:nvSpPr>
        <p:spPr>
          <a:xfrm>
            <a:off x="1524000" y="712259"/>
            <a:ext cx="9144000" cy="831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Malgun Gothic"/>
              <a:buNone/>
              <a:defRPr b="1" sz="4400" cap="none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28991">
            <a:off x="7646173" y="2865352"/>
            <a:ext cx="3172648" cy="216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2"/>
          <p:cNvPicPr preferRelativeResize="0"/>
          <p:nvPr/>
        </p:nvPicPr>
        <p:blipFill rotWithShape="1">
          <a:blip r:embed="rId3">
            <a:alphaModFix/>
          </a:blip>
          <a:srcRect b="0" l="3264" r="3252" t="0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" name="Google Shape;23;p42"/>
          <p:cNvSpPr/>
          <p:nvPr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lt1">
              <a:alpha val="5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5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4"/>
          <p:cNvSpPr txBox="1"/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4"/>
          <p:cNvSpPr txBox="1"/>
          <p:nvPr>
            <p:ph idx="1" type="body"/>
          </p:nvPr>
        </p:nvSpPr>
        <p:spPr>
          <a:xfrm rot="5400000">
            <a:off x="3916866" y="-2403071"/>
            <a:ext cx="4351338" cy="11240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1">
  <p:cSld name="본문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/>
          <p:cNvSpPr txBox="1"/>
          <p:nvPr>
            <p:ph idx="1" type="body"/>
          </p:nvPr>
        </p:nvSpPr>
        <p:spPr>
          <a:xfrm>
            <a:off x="304800" y="931819"/>
            <a:ext cx="1158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8DDC"/>
              </a:buClr>
              <a:buSzPts val="2400"/>
              <a:buFont typeface="Malgun Gothic"/>
              <a:buChar char="■"/>
              <a:defRPr sz="2400"/>
            </a:lvl1pPr>
            <a:lvl2pPr indent="-364045" lvl="1" marL="914400" marR="0" algn="l">
              <a:lnSpc>
                <a:spcPct val="110000"/>
              </a:lnSpc>
              <a:spcBef>
                <a:spcPts val="427"/>
              </a:spcBef>
              <a:spcAft>
                <a:spcPts val="0"/>
              </a:spcAft>
              <a:buClr>
                <a:srgbClr val="B1AE6B"/>
              </a:buClr>
              <a:buSzPts val="2133"/>
              <a:buFont typeface="Noto Sans Symbols"/>
              <a:buChar char="▪"/>
              <a:defRPr sz="2133"/>
            </a:lvl2pPr>
            <a:lvl3pPr indent="-364045" lvl="2" marL="1371600" marR="0" algn="l">
              <a:lnSpc>
                <a:spcPct val="110000"/>
              </a:lnSpc>
              <a:spcBef>
                <a:spcPts val="427"/>
              </a:spcBef>
              <a:spcAft>
                <a:spcPts val="0"/>
              </a:spcAft>
              <a:buClr>
                <a:srgbClr val="ADB9AD"/>
              </a:buClr>
              <a:buSzPts val="2133"/>
              <a:buFont typeface="Malgun Gothic"/>
              <a:buChar char="•"/>
              <a:defRPr sz="2133"/>
            </a:lvl3pPr>
            <a:lvl4pPr indent="-350501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/>
              <a:buChar char="−"/>
              <a:defRPr b="0" sz="2133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type="title"/>
          </p:nvPr>
        </p:nvSpPr>
        <p:spPr>
          <a:xfrm>
            <a:off x="302688" y="82554"/>
            <a:ext cx="10079566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Malgun Gothic"/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">
  <p:cSld name="내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/>
          <p:nvPr>
            <p:ph idx="1" type="body"/>
          </p:nvPr>
        </p:nvSpPr>
        <p:spPr>
          <a:xfrm>
            <a:off x="4632325" y="3242853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2" type="body"/>
          </p:nvPr>
        </p:nvSpPr>
        <p:spPr>
          <a:xfrm>
            <a:off x="4632324" y="4074122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3" type="body"/>
          </p:nvPr>
        </p:nvSpPr>
        <p:spPr>
          <a:xfrm>
            <a:off x="4632323" y="4910800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1" name="Google Shape;31;p44"/>
          <p:cNvGrpSpPr/>
          <p:nvPr/>
        </p:nvGrpSpPr>
        <p:grpSpPr>
          <a:xfrm>
            <a:off x="11568567" y="267121"/>
            <a:ext cx="320022" cy="359778"/>
            <a:chOff x="3567553" y="1499912"/>
            <a:chExt cx="320022" cy="359778"/>
          </a:xfrm>
        </p:grpSpPr>
        <p:sp>
          <p:nvSpPr>
            <p:cNvPr id="32" name="Google Shape;32;p4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6;p4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7;p4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38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b="1" sz="3000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1" type="ftr"/>
          </p:nvPr>
        </p:nvSpPr>
        <p:spPr>
          <a:xfrm>
            <a:off x="384180" y="6616867"/>
            <a:ext cx="4114800" cy="141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  <a:defRPr b="0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0" y="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1pPr>
            <a:lvl2pPr indent="-3492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2pPr>
            <a:lvl3pPr indent="-3492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3pPr>
            <a:lvl4pPr indent="-3492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4pPr>
            <a:lvl5pPr indent="-34925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5pPr>
            <a:lvl6pPr indent="-3492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6pPr>
            <a:lvl7pPr indent="-3492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7pPr>
            <a:lvl8pPr indent="-3492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8pPr>
            <a:lvl9pPr indent="-3492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type="title"/>
          </p:nvPr>
        </p:nvSpPr>
        <p:spPr>
          <a:xfrm>
            <a:off x="472437" y="136525"/>
            <a:ext cx="9091189" cy="577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472437" y="1014196"/>
            <a:ext cx="112401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8"/>
          <p:cNvSpPr txBox="1"/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4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472439" y="136525"/>
            <a:ext cx="9091189" cy="570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0" y="136525"/>
            <a:ext cx="12192000" cy="559716"/>
          </a:xfrm>
          <a:prstGeom prst="rect">
            <a:avLst/>
          </a:prstGeom>
          <a:gradFill>
            <a:gsLst>
              <a:gs pos="0">
                <a:srgbClr val="F6F9FC"/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1"/>
          <p:cNvSpPr txBox="1"/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  <a:defRPr b="1" i="0" sz="3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127.0.0.1:8000/admin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Relationship Id="rId6" Type="http://schemas.openxmlformats.org/officeDocument/2006/relationships/image" Target="../media/image9.jpg"/><Relationship Id="rId7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Relationship Id="rId4" Type="http://schemas.openxmlformats.org/officeDocument/2006/relationships/image" Target="../media/image4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Relationship Id="rId5" Type="http://schemas.openxmlformats.org/officeDocument/2006/relationships/image" Target="../media/image3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Relationship Id="rId5" Type="http://schemas.openxmlformats.org/officeDocument/2006/relationships/image" Target="../media/image3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127.0.0.1:8000/" TargetMode="External"/><Relationship Id="rId4" Type="http://schemas.openxmlformats.org/officeDocument/2006/relationships/hyperlink" Target="http://127.0.0.1:8000/detail/1(id)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7.png"/><Relationship Id="rId4" Type="http://schemas.openxmlformats.org/officeDocument/2006/relationships/hyperlink" Target="http://127.0.0.1/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0" y="1459605"/>
            <a:ext cx="5222631" cy="831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Malgun Gothic"/>
              <a:buNone/>
            </a:pPr>
            <a:r>
              <a:rPr lang="en-US" sz="8000"/>
              <a:t>Django 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/>
        </p:nvSpPr>
        <p:spPr>
          <a:xfrm>
            <a:off x="1" y="2197236"/>
            <a:ext cx="12191999" cy="2509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b="1" lang="en-US" sz="5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 특징</a:t>
            </a:r>
            <a:endParaRPr b="1" sz="5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330768" y="175162"/>
            <a:ext cx="9091189" cy="577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/>
              <a:t>Django의 특징 – MVT  - java(MVC)</a:t>
            </a:r>
            <a:endParaRPr sz="2400"/>
          </a:p>
        </p:txBody>
      </p:sp>
      <p:sp>
        <p:nvSpPr>
          <p:cNvPr id="213" name="Google Shape;213;p11"/>
          <p:cNvSpPr/>
          <p:nvPr/>
        </p:nvSpPr>
        <p:spPr>
          <a:xfrm>
            <a:off x="472437" y="5654363"/>
            <a:ext cx="29867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en-US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odel : 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DB처리</a:t>
            </a:r>
            <a:endParaRPr/>
          </a:p>
        </p:txBody>
      </p:sp>
      <p:sp>
        <p:nvSpPr>
          <p:cNvPr id="214" name="Google Shape;214;p11"/>
          <p:cNvSpPr/>
          <p:nvPr/>
        </p:nvSpPr>
        <p:spPr>
          <a:xfrm>
            <a:off x="4167511" y="5634752"/>
            <a:ext cx="30828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r>
              <a:rPr lang="en-US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iew : 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Logic 처리</a:t>
            </a:r>
            <a:endParaRPr/>
          </a:p>
        </p:txBody>
      </p:sp>
      <p:sp>
        <p:nvSpPr>
          <p:cNvPr id="215" name="Google Shape;215;p11"/>
          <p:cNvSpPr/>
          <p:nvPr/>
        </p:nvSpPr>
        <p:spPr>
          <a:xfrm>
            <a:off x="7714728" y="5634752"/>
            <a:ext cx="40729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r>
              <a:rPr lang="en-US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emplate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입출력 처리</a:t>
            </a:r>
            <a:endParaRPr/>
          </a:p>
        </p:txBody>
      </p:sp>
      <p:sp>
        <p:nvSpPr>
          <p:cNvPr id="216" name="Google Shape;216;p11"/>
          <p:cNvSpPr/>
          <p:nvPr/>
        </p:nvSpPr>
        <p:spPr>
          <a:xfrm>
            <a:off x="2818403" y="2112287"/>
            <a:ext cx="1244906" cy="85931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5133558" y="2112287"/>
            <a:ext cx="1244906" cy="85931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7430480" y="2112286"/>
            <a:ext cx="1244906" cy="85931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5133558" y="3726711"/>
            <a:ext cx="1244906" cy="85931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5620838" y="3076645"/>
            <a:ext cx="270345" cy="545022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4300259" y="2390868"/>
            <a:ext cx="596348" cy="30214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6621970" y="2390868"/>
            <a:ext cx="596348" cy="30214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2818403" y="1695248"/>
            <a:ext cx="58569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구조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2"/>
          <p:cNvGrpSpPr/>
          <p:nvPr/>
        </p:nvGrpSpPr>
        <p:grpSpPr>
          <a:xfrm>
            <a:off x="3078451" y="973198"/>
            <a:ext cx="5833556" cy="2914650"/>
            <a:chOff x="3245741" y="541195"/>
            <a:chExt cx="5833556" cy="2914650"/>
          </a:xfrm>
        </p:grpSpPr>
        <p:grpSp>
          <p:nvGrpSpPr>
            <p:cNvPr id="229" name="Google Shape;229;p12"/>
            <p:cNvGrpSpPr/>
            <p:nvPr/>
          </p:nvGrpSpPr>
          <p:grpSpPr>
            <a:xfrm>
              <a:off x="3245741" y="541195"/>
              <a:ext cx="5833556" cy="2914650"/>
              <a:chOff x="593129" y="2753866"/>
              <a:chExt cx="5833556" cy="2914650"/>
            </a:xfrm>
          </p:grpSpPr>
          <p:pic>
            <p:nvPicPr>
              <p:cNvPr descr="ORM" id="230" name="Google Shape;230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02160" y="2753866"/>
                <a:ext cx="5724525" cy="2914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" name="Google Shape;231;p12"/>
              <p:cNvSpPr/>
              <p:nvPr/>
            </p:nvSpPr>
            <p:spPr>
              <a:xfrm>
                <a:off x="593129" y="2956938"/>
                <a:ext cx="2107096" cy="212299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798719" y="3203428"/>
                <a:ext cx="1695915" cy="163001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" name="Google Shape;233;p12"/>
              <p:cNvSpPr txBox="1"/>
              <p:nvPr/>
            </p:nvSpPr>
            <p:spPr>
              <a:xfrm>
                <a:off x="1237185" y="3833771"/>
                <a:ext cx="9859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Model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34" name="Google Shape;234;p12"/>
            <p:cNvSpPr/>
            <p:nvPr/>
          </p:nvSpPr>
          <p:spPr>
            <a:xfrm>
              <a:off x="3580327" y="2687015"/>
              <a:ext cx="5331680" cy="6748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5" name="Google Shape;235;p12"/>
          <p:cNvSpPr txBox="1"/>
          <p:nvPr>
            <p:ph type="title"/>
          </p:nvPr>
        </p:nvSpPr>
        <p:spPr>
          <a:xfrm>
            <a:off x="330768" y="175162"/>
            <a:ext cx="9091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/>
              <a:t>Django의 특징 – ORM(</a:t>
            </a:r>
            <a:r>
              <a:rPr lang="en-US" sz="1800">
                <a:solidFill>
                  <a:srgbClr val="FF0000"/>
                </a:solidFill>
              </a:rPr>
              <a:t>O</a:t>
            </a:r>
            <a:r>
              <a:rPr lang="en-US" sz="1800"/>
              <a:t>bject </a:t>
            </a:r>
            <a:r>
              <a:rPr lang="en-US" sz="1800">
                <a:solidFill>
                  <a:srgbClr val="FF0000"/>
                </a:solidFill>
              </a:rPr>
              <a:t>R</a:t>
            </a:r>
            <a:r>
              <a:rPr lang="en-US" sz="1800"/>
              <a:t>elational </a:t>
            </a:r>
            <a:r>
              <a:rPr lang="en-US" sz="1800">
                <a:solidFill>
                  <a:srgbClr val="FF0000"/>
                </a:solidFill>
              </a:rPr>
              <a:t>M</a:t>
            </a:r>
            <a:r>
              <a:rPr lang="en-US" sz="1800"/>
              <a:t>apping</a:t>
            </a:r>
            <a:r>
              <a:rPr lang="en-US" sz="2400"/>
              <a:t>)</a:t>
            </a:r>
            <a:endParaRPr sz="2400"/>
          </a:p>
        </p:txBody>
      </p:sp>
      <p:sp>
        <p:nvSpPr>
          <p:cNvPr id="236" name="Google Shape;236;p12"/>
          <p:cNvSpPr txBox="1"/>
          <p:nvPr/>
        </p:nvSpPr>
        <p:spPr>
          <a:xfrm>
            <a:off x="3329553" y="3902619"/>
            <a:ext cx="216983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Programe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7326628" y="4880567"/>
            <a:ext cx="17852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3368190" y="4880567"/>
            <a:ext cx="17852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3445620" y="5497696"/>
            <a:ext cx="17852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objects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7326628" y="5380404"/>
            <a:ext cx="17852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row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1" name="Google Shape;241;p12"/>
          <p:cNvCxnSpPr/>
          <p:nvPr/>
        </p:nvCxnSpPr>
        <p:spPr>
          <a:xfrm>
            <a:off x="5437139" y="5147367"/>
            <a:ext cx="17349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42" name="Google Shape;242;p12"/>
          <p:cNvCxnSpPr/>
          <p:nvPr/>
        </p:nvCxnSpPr>
        <p:spPr>
          <a:xfrm>
            <a:off x="5437139" y="5737640"/>
            <a:ext cx="17349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43" name="Google Shape;243;p12"/>
          <p:cNvSpPr txBox="1"/>
          <p:nvPr/>
        </p:nvSpPr>
        <p:spPr>
          <a:xfrm>
            <a:off x="7099392" y="3885368"/>
            <a:ext cx="2169834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3078451" y="3744841"/>
            <a:ext cx="6452316" cy="2691685"/>
          </a:xfrm>
          <a:prstGeom prst="rect">
            <a:avLst/>
          </a:prstGeom>
          <a:noFill/>
          <a:ln cap="flat" cmpd="sng" w="5715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title"/>
          </p:nvPr>
        </p:nvSpPr>
        <p:spPr>
          <a:xfrm>
            <a:off x="330768" y="175162"/>
            <a:ext cx="9091189" cy="577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/>
              <a:t>Django의 특징 – Admin</a:t>
            </a:r>
            <a:endParaRPr sz="2400"/>
          </a:p>
        </p:txBody>
      </p:sp>
      <p:pic>
        <p:nvPicPr>
          <p:cNvPr id="250" name="Google Shape;2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37" y="931793"/>
            <a:ext cx="3178535" cy="23839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1828" y="1676538"/>
            <a:ext cx="4107500" cy="3055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87109" y="1063697"/>
            <a:ext cx="3925378" cy="55266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3" name="Google Shape;25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4300" y="3087782"/>
            <a:ext cx="5330057" cy="36064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title"/>
          </p:nvPr>
        </p:nvSpPr>
        <p:spPr>
          <a:xfrm>
            <a:off x="330768" y="149404"/>
            <a:ext cx="9091189" cy="577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/>
              <a:t>실습 환경</a:t>
            </a:r>
            <a:endParaRPr sz="2400"/>
          </a:p>
        </p:txBody>
      </p:sp>
      <p:sp>
        <p:nvSpPr>
          <p:cNvPr id="259" name="Google Shape;259;p14"/>
          <p:cNvSpPr txBox="1"/>
          <p:nvPr/>
        </p:nvSpPr>
        <p:spPr>
          <a:xfrm>
            <a:off x="1167065" y="2848234"/>
            <a:ext cx="63364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장고설치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pip install django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웹서버 wsgi 모듈 모두 설치 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pip list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설치내역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1167065" y="1382910"/>
            <a:ext cx="103288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실습디렉토리 생성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workspace\django  : 여러 개의 하위 프로젝트를 구성할 것임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장고는 projec안에 앱으로 구성됨  (ex 쇼핑몰PJT,  회원관리앱, 상품관리앱, 장바구니앱)</a:t>
            </a:r>
            <a:endParaRPr/>
          </a:p>
        </p:txBody>
      </p:sp>
      <p:sp>
        <p:nvSpPr>
          <p:cNvPr id="261" name="Google Shape;261;p14"/>
          <p:cNvSpPr txBox="1"/>
          <p:nvPr/>
        </p:nvSpPr>
        <p:spPr>
          <a:xfrm>
            <a:off x="1120460" y="4752393"/>
            <a:ext cx="1032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VSCode 확장팩 설치 &amp; 폴더 열기 (workspace\django)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python,  SQLite Viewer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터미널 &gt; 새터미널  (ctr + shift + ‘)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윈도우는 cmd로 설정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3813" y="4595009"/>
            <a:ext cx="461962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/>
          <p:nvPr/>
        </p:nvSpPr>
        <p:spPr>
          <a:xfrm>
            <a:off x="7753130" y="5004411"/>
            <a:ext cx="4120308" cy="11319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7253813" y="5194451"/>
            <a:ext cx="499317" cy="45292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/>
        </p:nvSpPr>
        <p:spPr>
          <a:xfrm>
            <a:off x="331571" y="181675"/>
            <a:ext cx="53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 – Django Buildup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1" name="Google Shape;271;p15"/>
          <p:cNvCxnSpPr/>
          <p:nvPr/>
        </p:nvCxnSpPr>
        <p:spPr>
          <a:xfrm>
            <a:off x="383097" y="848087"/>
            <a:ext cx="11458383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15"/>
          <p:cNvSpPr txBox="1"/>
          <p:nvPr/>
        </p:nvSpPr>
        <p:spPr>
          <a:xfrm>
            <a:off x="1652865" y="1431209"/>
            <a:ext cx="15488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설치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첫 페이지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3725272" y="1708208"/>
            <a:ext cx="2113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Hello- Project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6487907" y="1569708"/>
            <a:ext cx="1789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Template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Project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9211357" y="1540260"/>
            <a:ext cx="15208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연결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9215892" y="2879926"/>
            <a:ext cx="142509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Todo,Photo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Polls,Board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6487907" y="2883474"/>
            <a:ext cx="221135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로그인/로그아웃project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3627298" y="3020882"/>
            <a:ext cx="22113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 Upload/Download</a:t>
            </a:r>
            <a:endParaRPr/>
          </a:p>
        </p:txBody>
      </p:sp>
      <p:cxnSp>
        <p:nvCxnSpPr>
          <p:cNvPr id="279" name="Google Shape;279;p15"/>
          <p:cNvCxnSpPr>
            <a:stCxn id="272" idx="3"/>
            <a:endCxn id="273" idx="1"/>
          </p:cNvCxnSpPr>
          <p:nvPr/>
        </p:nvCxnSpPr>
        <p:spPr>
          <a:xfrm>
            <a:off x="3201747" y="1892874"/>
            <a:ext cx="523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" name="Google Shape;280;p15"/>
          <p:cNvCxnSpPr>
            <a:stCxn id="273" idx="3"/>
            <a:endCxn id="274" idx="1"/>
          </p:cNvCxnSpPr>
          <p:nvPr/>
        </p:nvCxnSpPr>
        <p:spPr>
          <a:xfrm>
            <a:off x="5838654" y="1892874"/>
            <a:ext cx="64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15"/>
          <p:cNvCxnSpPr>
            <a:stCxn id="274" idx="3"/>
            <a:endCxn id="275" idx="1"/>
          </p:cNvCxnSpPr>
          <p:nvPr/>
        </p:nvCxnSpPr>
        <p:spPr>
          <a:xfrm flipH="1" rot="10800000">
            <a:off x="8277832" y="1863474"/>
            <a:ext cx="933600" cy="2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15"/>
          <p:cNvCxnSpPr>
            <a:stCxn id="275" idx="2"/>
            <a:endCxn id="276" idx="0"/>
          </p:cNvCxnSpPr>
          <p:nvPr/>
        </p:nvCxnSpPr>
        <p:spPr>
          <a:xfrm flipH="1">
            <a:off x="9928304" y="2186591"/>
            <a:ext cx="43500" cy="693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3" name="Google Shape;283;p15"/>
          <p:cNvCxnSpPr>
            <a:stCxn id="276" idx="1"/>
            <a:endCxn id="277" idx="3"/>
          </p:cNvCxnSpPr>
          <p:nvPr/>
        </p:nvCxnSpPr>
        <p:spPr>
          <a:xfrm flipH="1">
            <a:off x="8699292" y="3341591"/>
            <a:ext cx="516600" cy="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p15"/>
          <p:cNvCxnSpPr>
            <a:stCxn id="277" idx="1"/>
            <a:endCxn id="278" idx="3"/>
          </p:cNvCxnSpPr>
          <p:nvPr/>
        </p:nvCxnSpPr>
        <p:spPr>
          <a:xfrm rot="10800000">
            <a:off x="5838707" y="3343939"/>
            <a:ext cx="649200" cy="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5" name="Google Shape;285;p15"/>
          <p:cNvSpPr txBox="1"/>
          <p:nvPr/>
        </p:nvSpPr>
        <p:spPr>
          <a:xfrm>
            <a:off x="716702" y="2931500"/>
            <a:ext cx="211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Forgine Key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model명_set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(ex. choice_set)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6" name="Google Shape;286;p15"/>
          <p:cNvCxnSpPr>
            <a:stCxn id="278" idx="1"/>
            <a:endCxn id="285" idx="3"/>
          </p:cNvCxnSpPr>
          <p:nvPr/>
        </p:nvCxnSpPr>
        <p:spPr>
          <a:xfrm flipH="1">
            <a:off x="2830198" y="3344048"/>
            <a:ext cx="797100" cy="4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https://blog.kakaocdn.net/dn/pdQ3m/btqwhTpC3gU/vXB2IGfXViX7cGFQgXjlR1/img.png" id="287" name="Google Shape;2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1712" y="4380101"/>
            <a:ext cx="6124477" cy="23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5"/>
          <p:cNvSpPr txBox="1"/>
          <p:nvPr/>
        </p:nvSpPr>
        <p:spPr>
          <a:xfrm>
            <a:off x="6637500" y="1155675"/>
            <a:ext cx="23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project명: tags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9646900" y="2225458"/>
            <a:ext cx="23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project명: mytodo, myphoto mypolls,myboard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6487900" y="4002425"/>
            <a:ext cx="28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project명: Mymember, lecture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3243263" y="4002425"/>
            <a:ext cx="30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project명: updown, lecture,mytodo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249975" y="4002425"/>
            <a:ext cx="30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project명: lecture, mypolls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/>
        </p:nvSpPr>
        <p:spPr>
          <a:xfrm>
            <a:off x="323122" y="181350"/>
            <a:ext cx="39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 – 화면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9" name="Google Shape;299;p16"/>
          <p:cNvCxnSpPr/>
          <p:nvPr/>
        </p:nvCxnSpPr>
        <p:spPr>
          <a:xfrm>
            <a:off x="383097" y="848087"/>
            <a:ext cx="11458383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8186" y="1637524"/>
            <a:ext cx="4219233" cy="242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796" y="1637524"/>
            <a:ext cx="1477979" cy="3990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48831" y="1398179"/>
            <a:ext cx="4853017" cy="393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/>
        </p:nvSpPr>
        <p:spPr>
          <a:xfrm>
            <a:off x="323123" y="181350"/>
            <a:ext cx="57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 – 기본명령어 정리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9" name="Google Shape;309;p17"/>
          <p:cNvCxnSpPr/>
          <p:nvPr/>
        </p:nvCxnSpPr>
        <p:spPr>
          <a:xfrm>
            <a:off x="383097" y="848087"/>
            <a:ext cx="11458383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17"/>
          <p:cNvSpPr txBox="1"/>
          <p:nvPr/>
        </p:nvSpPr>
        <p:spPr>
          <a:xfrm>
            <a:off x="587375" y="1576004"/>
            <a:ext cx="67383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django-admin  startproject  프로젝트 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 생성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python manage.py startapp 앱명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서버시작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python manage.py runserver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DB-table 생성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manage.py makemigrations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manage.py migrate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 계정 생성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manage.py creatsuperuser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7144984" y="1576004"/>
            <a:ext cx="4696496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Template 문법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{{ 변수명 }}   {{iterable.index}}    {lst.0}}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{% for %}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{% endfor %}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{% if  %}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{% elif %}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{% else %}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{% endif %}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/>
        </p:nvSpPr>
        <p:spPr>
          <a:xfrm>
            <a:off x="323125" y="181350"/>
            <a:ext cx="755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 – admin 계정 생성 및 admin 사이트 접속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8" name="Google Shape;318;p18"/>
          <p:cNvCxnSpPr/>
          <p:nvPr/>
        </p:nvCxnSpPr>
        <p:spPr>
          <a:xfrm>
            <a:off x="383097" y="848087"/>
            <a:ext cx="11458383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9" name="Google Shape;319;p18"/>
          <p:cNvSpPr txBox="1"/>
          <p:nvPr/>
        </p:nvSpPr>
        <p:spPr>
          <a:xfrm>
            <a:off x="383097" y="1233728"/>
            <a:ext cx="64383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python manage.py createsuperuser  실행 하여 계정 생성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524256" y="1751022"/>
            <a:ext cx="9781032" cy="22467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C:\Users\student\Documents\workspace\django\dbtest&gt;</a:t>
            </a:r>
            <a:r>
              <a:rPr lang="en-US" sz="14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manage.py createsuperuser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Username (leave blank to use 'student'): </a:t>
            </a:r>
            <a:r>
              <a:rPr lang="en-US" sz="14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 address: </a:t>
            </a:r>
            <a:r>
              <a:rPr lang="en-US" sz="14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admin@admin.com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(again):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password is too short. It must contain at least 8 characters.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password is too common.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password is entirely numeric.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Bypass password validation and create user anyway? [y/N]: </a:t>
            </a:r>
            <a:r>
              <a:rPr lang="en-US" sz="14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Superuser created successfully.</a:t>
            </a:r>
            <a:endParaRPr/>
          </a:p>
        </p:txBody>
      </p:sp>
      <p:sp>
        <p:nvSpPr>
          <p:cNvPr id="321" name="Google Shape;321;p18"/>
          <p:cNvSpPr txBox="1"/>
          <p:nvPr/>
        </p:nvSpPr>
        <p:spPr>
          <a:xfrm>
            <a:off x="390478" y="6131565"/>
            <a:ext cx="88358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장고 서버 실행 후 </a:t>
            </a:r>
            <a:r>
              <a:rPr lang="en-US" sz="16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http://127.0.0.1:8000/admin/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접속,   아이디/비번 입력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554260" y="4852801"/>
            <a:ext cx="10354532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contrib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admin</a:t>
            </a:r>
            <a:endParaRPr sz="16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390479" y="4496230"/>
            <a:ext cx="64383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admin.py 코드 작성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/>
        </p:nvSpPr>
        <p:spPr>
          <a:xfrm>
            <a:off x="323123" y="181350"/>
            <a:ext cx="504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 – MariaDB 연결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0" name="Google Shape;330;p19"/>
          <p:cNvCxnSpPr/>
          <p:nvPr/>
        </p:nvCxnSpPr>
        <p:spPr>
          <a:xfrm>
            <a:off x="383097" y="848087"/>
            <a:ext cx="11458383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19"/>
          <p:cNvSpPr txBox="1"/>
          <p:nvPr/>
        </p:nvSpPr>
        <p:spPr>
          <a:xfrm>
            <a:off x="2595945" y="1449388"/>
            <a:ext cx="53776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settings.py 에  INSTALLED_APPS  , 'dbtest'  추가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2737104" y="1834069"/>
            <a:ext cx="6571488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INSTALLED_APPS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'dbtest'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DB에 연결할 수 있도록 추가 필요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2595945" y="2676501"/>
            <a:ext cx="53776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settings.py의 DATABASES 내용 수정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2595944" y="5605953"/>
            <a:ext cx="578910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pip install mysqlclient 실행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. DATABASES의  django.db.backends.mysql  모듈 설치 작업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2737104" y="3111381"/>
            <a:ext cx="6699504" cy="22467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DATABASES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'default'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'ENGINE'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'django.db.backends.mysql'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'employees'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   </a:t>
            </a:r>
            <a:r>
              <a:rPr lang="en-US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#Database 이름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'USER'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'root'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'PASSWORD'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'1234'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'HOST'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'localhost'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'PORT'</a:t>
            </a: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'3306'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341325" y="146949"/>
            <a:ext cx="10079566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/>
              <a:t>웹 서비스 구조도</a:t>
            </a:r>
            <a:endParaRPr sz="2400"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872" y="3499482"/>
            <a:ext cx="542304" cy="5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1619" y="2965594"/>
            <a:ext cx="1009811" cy="13515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icon PNG and SVG Vector Free Download" id="119" name="Google Shape;11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1523" y="3147379"/>
            <a:ext cx="940425" cy="1099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Server Icon png download - 1335*1600 - Free Transparent Web Server png  Download. - CleanPNG / KissPNG" id="120" name="Google Shape;12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4880" y="2982591"/>
            <a:ext cx="1430680" cy="17168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"/>
          <p:cNvCxnSpPr/>
          <p:nvPr/>
        </p:nvCxnSpPr>
        <p:spPr>
          <a:xfrm>
            <a:off x="4236720" y="3546281"/>
            <a:ext cx="1769165" cy="1325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2"/>
          <p:cNvCxnSpPr/>
          <p:nvPr/>
        </p:nvCxnSpPr>
        <p:spPr>
          <a:xfrm flipH="1">
            <a:off x="4236719" y="3994163"/>
            <a:ext cx="1769165" cy="1325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2"/>
          <p:cNvSpPr txBox="1"/>
          <p:nvPr/>
        </p:nvSpPr>
        <p:spPr>
          <a:xfrm>
            <a:off x="1274362" y="1945200"/>
            <a:ext cx="20209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PC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8416957" y="1945200"/>
            <a:ext cx="20209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8186047" y="4297601"/>
            <a:ext cx="2020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WAS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9994969" y="4313839"/>
            <a:ext cx="2020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Server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4528266" y="3994163"/>
            <a:ext cx="11860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4528266" y="3190201"/>
            <a:ext cx="11860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크로스 브라우저 아이콘 에 Responsive And Mobile" id="129" name="Google Shape;12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50051" y="3147379"/>
            <a:ext cx="1281095" cy="1281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358347" y="1705208"/>
            <a:ext cx="11554749" cy="3872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/>
        </p:nvSpPr>
        <p:spPr>
          <a:xfrm>
            <a:off x="323124" y="181350"/>
            <a:ext cx="39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 – Table 생성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1349312" y="4618388"/>
            <a:ext cx="537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python manage.py makemigrations [앱이름]  실행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.  migrations 디렉토리 및 파일 생성 됨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349312" y="1758443"/>
            <a:ext cx="9522904" cy="20313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endParaRPr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Myboard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):  </a:t>
            </a:r>
            <a:r>
              <a:rPr lang="en-US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장고의 myboard라는 table이 될 것이다. 컬럼이 필요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myname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mytitle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mycontent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mydate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DateTimeField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1376744" y="1260468"/>
            <a:ext cx="53776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models.py  코드작성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4" name="Google Shape;3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9000" y="3225494"/>
            <a:ext cx="2195849" cy="331066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0"/>
          <p:cNvSpPr txBox="1"/>
          <p:nvPr/>
        </p:nvSpPr>
        <p:spPr>
          <a:xfrm>
            <a:off x="1349312" y="5605801"/>
            <a:ext cx="537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python manage.py migrate [앱이름] 실행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. Database에 Myboard라는 Table 생성 됨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9774936" y="4131019"/>
            <a:ext cx="1426464" cy="310896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9802368" y="6188687"/>
            <a:ext cx="1426464" cy="310896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/>
        </p:nvSpPr>
        <p:spPr>
          <a:xfrm>
            <a:off x="323124" y="181350"/>
            <a:ext cx="627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 – Table 생성 (process)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508064" y="1143668"/>
            <a:ext cx="49881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python manage.py makemigrations dbtest  실행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6250496" y="1143668"/>
            <a:ext cx="44205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python manage.py migrate 실행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196" y="2190521"/>
            <a:ext cx="2195849" cy="331066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/>
          <p:nvPr/>
        </p:nvSpPr>
        <p:spPr>
          <a:xfrm>
            <a:off x="789132" y="3096046"/>
            <a:ext cx="1426464" cy="310896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764448" y="4001571"/>
            <a:ext cx="1594704" cy="310896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433684" y="5910879"/>
            <a:ext cx="4009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migrations 디렉토리 및 파일 생성 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6250496" y="1845679"/>
            <a:ext cx="55412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0001_initial.py 내용과 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settings.py의 DATABASES내용을 참조해서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생성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0" name="Google Shape;3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0108" y="2902767"/>
            <a:ext cx="29813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42df84b23_2_0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MyBoard - 코드작성 hint</a:t>
            </a:r>
            <a:endParaRPr/>
          </a:p>
        </p:txBody>
      </p:sp>
      <p:graphicFrame>
        <p:nvGraphicFramePr>
          <p:cNvPr id="367" name="Google Shape;367;g2042df84b23_2_0"/>
          <p:cNvGraphicFramePr/>
          <p:nvPr/>
        </p:nvGraphicFramePr>
        <p:xfrm>
          <a:off x="304250" y="71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{E929F308-D9B1-4C7F-BF20-D8CAC37E3C70}</a:tableStyleId>
              </a:tblPr>
              <a:tblGrid>
                <a:gridCol w="1374775"/>
                <a:gridCol w="2564875"/>
                <a:gridCol w="3460700"/>
                <a:gridCol w="2320750"/>
                <a:gridCol w="18623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urls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views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templates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게시물 목록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http://127.0.0.1:8000/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: from django.urls import path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: Path('',views.index)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index()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 게시물 모두조회,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: MyBoard.objects.all().order_by('-id')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 template에 게시물정보 전달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: render(request,'index.html',….)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index.html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 받은 게시물 정보로 데이터 표기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 {%for%} ,{{}}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templates 디렉토리 위치 확인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. settings.py의 확인 필요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.  'DIRS': [BASE_DIR/'templates'],  프로젝트명 하위에 생성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게시물 추가 - 입력폼 보여줘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r>
                        <a:rPr b="1" lang="en-US"/>
                        <a:t>http://127.0.0.1:8000/insert_form </a:t>
                      </a:r>
                      <a:br>
                        <a:rPr lang="en-US"/>
                      </a:br>
                      <a:r>
                        <a:rPr lang="en-US"/>
                        <a:t>path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: path(‘OOO’,insert_form)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insert_form()</a:t>
                      </a:r>
                      <a:r>
                        <a:rPr lang="en-US"/>
                        <a:t>  함수 사용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 Table에서 조회할 것 없음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 입력폼 template를 render를 통해 응답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insert_form.html </a:t>
                      </a:r>
                      <a:r>
                        <a:rPr lang="en-US"/>
                        <a:t>입력폼 작성</a:t>
                      </a:r>
                      <a:br>
                        <a:rPr lang="en-US"/>
                      </a:br>
                      <a:r>
                        <a:rPr lang="en-US"/>
                        <a:t>: form tag의 action을 통해 입력값 전달</a:t>
                      </a:r>
                      <a:br>
                        <a:rPr lang="en-US"/>
                      </a:br>
                      <a:r>
                        <a:rPr lang="en-US"/>
                        <a:t>: method가 post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게시물 추가 - 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입력내용 DB저장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http://127.0.0.1:8000/insertres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insert_proc() 함수사용</a:t>
                      </a:r>
                      <a:br>
                        <a:rPr lang="en-US"/>
                      </a:br>
                      <a:r>
                        <a:rPr lang="en-US"/>
                        <a:t>. request에 post방식으로 입력값 확인</a:t>
                      </a:r>
                      <a:br>
                        <a:rPr lang="en-US"/>
                      </a:br>
                      <a:r>
                        <a:rPr lang="en-US"/>
                        <a:t> :  request.POST[‘컬럼명’]</a:t>
                      </a:r>
                      <a:br>
                        <a:rPr lang="en-US"/>
                      </a:br>
                      <a:r>
                        <a:rPr lang="en-US"/>
                        <a:t>. Table에 저장</a:t>
                      </a:r>
                      <a:br>
                        <a:rPr lang="en-US"/>
                      </a:br>
                      <a:r>
                        <a:rPr lang="en-US"/>
                        <a:t> : MyBoard.objects.create(컬럼명=변수,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저장 성공하면 redirect를 활용하여 목록으로 이동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템플릿 화일 없음</a:t>
                      </a:r>
                      <a:br>
                        <a:rPr lang="en-US"/>
                      </a:br>
                      <a:r>
                        <a:rPr lang="en-US"/>
                        <a:t>: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urls의 name을 활용하여 request요청 할수 있음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상세 게시물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상세내용 보여줘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http://127.0.0.1:8000/detail/id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: 상세조회할 ID값 필요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path(‘deaitl/&lt;int:id&gt;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detail(request,id) 함수 사용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 id를 활용해 데이터 조회</a:t>
                      </a:r>
                      <a:br>
                        <a:rPr lang="en-US"/>
                      </a:br>
                      <a:r>
                        <a:rPr lang="en-US"/>
                        <a:t> : MyBoard.objects.get(id=id)</a:t>
                      </a:r>
                      <a:br>
                        <a:rPr lang="en-US"/>
                      </a:br>
                      <a:r>
                        <a:rPr lang="en-US"/>
                        <a:t>. 상세 내용 html에 조회한 내용 전달</a:t>
                      </a:r>
                      <a:br>
                        <a:rPr lang="en-US"/>
                      </a:br>
                      <a:r>
                        <a:rPr lang="en-US"/>
                        <a:t> : render(  , detail.html, OOO)</a:t>
                      </a:r>
                      <a:br>
                        <a:rPr lang="en-US"/>
                      </a:b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detail.html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전달된 데이터를 detail.html에 표기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&lt;a href= ‘/detail/’{{id}} &lt;/a&gt;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href=’{% url ‘detail’ OO.id %}’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042df84b23_2_10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MyBoard - 코드작성 hint</a:t>
            </a:r>
            <a:endParaRPr/>
          </a:p>
        </p:txBody>
      </p:sp>
      <p:graphicFrame>
        <p:nvGraphicFramePr>
          <p:cNvPr id="374" name="Google Shape;374;g2042df84b23_2_10"/>
          <p:cNvGraphicFramePr/>
          <p:nvPr/>
        </p:nvGraphicFramePr>
        <p:xfrm>
          <a:off x="304250" y="71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{E929F308-D9B1-4C7F-BF20-D8CAC37E3C70}</a:tableStyleId>
              </a:tblPr>
              <a:tblGrid>
                <a:gridCol w="1374775"/>
                <a:gridCol w="2564875"/>
                <a:gridCol w="3460700"/>
                <a:gridCol w="2320750"/>
                <a:gridCol w="18623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urls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views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templates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게시물삭제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http://…:8000/delete/id</a:t>
                      </a:r>
                      <a:br>
                        <a:rPr lang="en-US"/>
                      </a:br>
                      <a:br>
                        <a:rPr lang="en-US"/>
                      </a:br>
                      <a:r>
                        <a:rPr lang="en-US"/>
                        <a:t>path(‘delete/&lt;int:id&gt;’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4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result = 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MyBoard.objects.get(id=id).delete()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삭제의 결과 값 print 해보기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if result[0] 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return redirect(OOO)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else: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없음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detail.html에서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요청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게시물 수정 </a:t>
                      </a:r>
                      <a:br>
                        <a:rPr lang="en-US"/>
                      </a:br>
                      <a:r>
                        <a:rPr lang="en-US"/>
                        <a:t>(Form 요청)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http://…:8000/updateform/id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def updateform(request,id):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MyBoard.objects.get(id=id)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. 상세 내용 html에 조회한 내용 전달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 : render(  , update.html, OOO)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update.html 작성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detail.html의 내용 수정이 가능하도록 활용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form 작성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내용 수정후</a:t>
                      </a:r>
                      <a:br>
                        <a:rPr lang="en-US"/>
                      </a:br>
                      <a:r>
                        <a:rPr lang="en-US"/>
                        <a:t>table DB에 반영 요청 버튼 구현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action ,method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게시물 수정</a:t>
                      </a:r>
                      <a:br>
                        <a:rPr lang="en-US"/>
                      </a:br>
                      <a:r>
                        <a:rPr lang="en-US"/>
                        <a:t>(Table반영)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http://…:8000/updateres/id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def updateres(request,id):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값 = request.POST[‘input tag의 name’]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result = MyBoard.update(컬럼명=값)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없음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042df84b23_2_19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Paging을 위한 100개 게시물 생성</a:t>
            </a:r>
            <a:endParaRPr/>
          </a:p>
        </p:txBody>
      </p:sp>
      <p:sp>
        <p:nvSpPr>
          <p:cNvPr id="381" name="Google Shape;381;g2042df84b23_2_19"/>
          <p:cNvSpPr txBox="1"/>
          <p:nvPr>
            <p:ph idx="1" type="body"/>
          </p:nvPr>
        </p:nvSpPr>
        <p:spPr>
          <a:xfrm>
            <a:off x="472425" y="1014200"/>
            <a:ext cx="11592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-US"/>
              <a:t>python manage.py shell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In [1]: from django.utils import timezone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[2]: from MyBoard.models import MyBoard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i in range(1,100):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temp=MyBoard(myname=i, mytitle=i, mycontent=i, mydate=</a:t>
            </a:r>
            <a:r>
              <a:rPr lang="en-US"/>
              <a:t>timezone.now())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temp.save()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quit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04e35b91bf_0_0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MyBoard - 회원가입/login hint   - 세션</a:t>
            </a:r>
            <a:endParaRPr/>
          </a:p>
        </p:txBody>
      </p:sp>
      <p:graphicFrame>
        <p:nvGraphicFramePr>
          <p:cNvPr id="388" name="Google Shape;388;g204e35b91bf_0_0"/>
          <p:cNvGraphicFramePr/>
          <p:nvPr/>
        </p:nvGraphicFramePr>
        <p:xfrm>
          <a:off x="442925" y="107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{E929F308-D9B1-4C7F-BF20-D8CAC37E3C70}</a:tableStyleId>
              </a:tblPr>
              <a:tblGrid>
                <a:gridCol w="1374775"/>
                <a:gridCol w="2564875"/>
                <a:gridCol w="2790925"/>
                <a:gridCol w="2471700"/>
                <a:gridCol w="23812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urls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views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templates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회원가입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form 요청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/register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def register()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if request.method == ‘GET’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register.html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 name, pw, email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form 입력정보전달</a:t>
                      </a:r>
                      <a:br>
                        <a:rPr lang="en-US"/>
                      </a:br>
                      <a:r>
                        <a:rPr lang="en-US"/>
                        <a:t>active,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회원가입정보</a:t>
                      </a:r>
                      <a:br>
                        <a:rPr lang="en-US"/>
                      </a:br>
                      <a:r>
                        <a:rPr lang="en-US"/>
                        <a:t>DB저장요청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/register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def register()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if request.method == ‘POST’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없음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로그인페이지이동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로그인</a:t>
                      </a:r>
                      <a:br>
                        <a:rPr lang="en-US"/>
                      </a:br>
                      <a:r>
                        <a:rPr lang="en-US"/>
                        <a:t>form요청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/login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def login()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if request.method == ‘GET’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login.html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 name,pw 로그인버튼, 회원가입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로그인버튼: POST로 성공여부확인요청</a:t>
                      </a:r>
                      <a:br>
                        <a:rPr lang="en-US"/>
                      </a:br>
                      <a:r>
                        <a:rPr lang="en-US"/>
                        <a:t>회원가입 : 회원가입form요청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로그인성공여부확인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/login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def login()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if request.method == ‘POST’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없음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성공시 ;로그인성공페이지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(list페이지)</a:t>
                      </a:r>
                      <a:br>
                        <a:rPr lang="en-US"/>
                      </a:br>
                      <a:r>
                        <a:rPr lang="en-US"/>
                        <a:t>실패시 : 로그인페이지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로그아웃</a:t>
                      </a:r>
                      <a:br>
                        <a:rPr lang="en-US"/>
                      </a:br>
                      <a:r>
                        <a:rPr lang="en-US"/>
                        <a:t>요청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/logout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def logout()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없음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로그인페이지Form페이지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04e35b91bf_0_8"/>
          <p:cNvSpPr txBox="1"/>
          <p:nvPr>
            <p:ph type="title"/>
          </p:nvPr>
        </p:nvSpPr>
        <p:spPr>
          <a:xfrm>
            <a:off x="472422" y="136525"/>
            <a:ext cx="116799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MyBoard - 로그인 성공후 request- 세션</a:t>
            </a:r>
            <a:endParaRPr/>
          </a:p>
        </p:txBody>
      </p:sp>
      <p:sp>
        <p:nvSpPr>
          <p:cNvPr id="395" name="Google Shape;395;g204e35b91bf_0_8"/>
          <p:cNvSpPr txBox="1"/>
          <p:nvPr/>
        </p:nvSpPr>
        <p:spPr>
          <a:xfrm>
            <a:off x="140200" y="1206338"/>
            <a:ext cx="18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로그인(template)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g204e35b91bf_0_8"/>
          <p:cNvSpPr/>
          <p:nvPr/>
        </p:nvSpPr>
        <p:spPr>
          <a:xfrm>
            <a:off x="645850" y="1691125"/>
            <a:ext cx="875400" cy="8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g204e35b91bf_0_8"/>
          <p:cNvCxnSpPr>
            <a:endCxn id="398" idx="1"/>
          </p:cNvCxnSpPr>
          <p:nvPr/>
        </p:nvCxnSpPr>
        <p:spPr>
          <a:xfrm flipH="1" rot="10800000">
            <a:off x="1673975" y="2103350"/>
            <a:ext cx="13593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g204e35b91bf_0_8"/>
          <p:cNvSpPr txBox="1"/>
          <p:nvPr/>
        </p:nvSpPr>
        <p:spPr>
          <a:xfrm>
            <a:off x="1716625" y="1589125"/>
            <a:ext cx="19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id/pw  post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204e35b91bf_0_8"/>
          <p:cNvSpPr/>
          <p:nvPr/>
        </p:nvSpPr>
        <p:spPr>
          <a:xfrm>
            <a:off x="3033275" y="1682750"/>
            <a:ext cx="2532900" cy="8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04e35b91bf_0_8"/>
          <p:cNvSpPr txBox="1"/>
          <p:nvPr/>
        </p:nvSpPr>
        <p:spPr>
          <a:xfrm>
            <a:off x="3300950" y="1282538"/>
            <a:ext cx="18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urls-&gt;views.login()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204e35b91bf_0_8"/>
          <p:cNvSpPr txBox="1"/>
          <p:nvPr/>
        </p:nvSpPr>
        <p:spPr>
          <a:xfrm>
            <a:off x="3356375" y="1859863"/>
            <a:ext cx="188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request.POST[id,pw] 읽어옴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g204e35b91bf_0_8"/>
          <p:cNvSpPr/>
          <p:nvPr/>
        </p:nvSpPr>
        <p:spPr>
          <a:xfrm>
            <a:off x="6934500" y="1593650"/>
            <a:ext cx="1835700" cy="1019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g204e35b91bf_0_8"/>
          <p:cNvCxnSpPr>
            <a:stCxn id="398" idx="3"/>
            <a:endCxn id="402" idx="1"/>
          </p:cNvCxnSpPr>
          <p:nvPr/>
        </p:nvCxnSpPr>
        <p:spPr>
          <a:xfrm>
            <a:off x="5566175" y="2103350"/>
            <a:ext cx="136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g204e35b91bf_0_8"/>
          <p:cNvSpPr txBox="1"/>
          <p:nvPr/>
        </p:nvSpPr>
        <p:spPr>
          <a:xfrm>
            <a:off x="6997050" y="1282538"/>
            <a:ext cx="18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views.login() post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g204e35b91bf_0_8"/>
          <p:cNvSpPr txBox="1"/>
          <p:nvPr/>
        </p:nvSpPr>
        <p:spPr>
          <a:xfrm>
            <a:off x="7257575" y="1911613"/>
            <a:ext cx="18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로그인성공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g204e35b91bf_0_8"/>
          <p:cNvSpPr/>
          <p:nvPr/>
        </p:nvSpPr>
        <p:spPr>
          <a:xfrm>
            <a:off x="9942250" y="1682750"/>
            <a:ext cx="1929000" cy="8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g204e35b91bf_0_8"/>
          <p:cNvCxnSpPr>
            <a:endCxn id="406" idx="1"/>
          </p:cNvCxnSpPr>
          <p:nvPr/>
        </p:nvCxnSpPr>
        <p:spPr>
          <a:xfrm flipH="1" rot="10800000">
            <a:off x="8786950" y="2103350"/>
            <a:ext cx="11553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g204e35b91bf_0_8"/>
          <p:cNvSpPr txBox="1"/>
          <p:nvPr/>
        </p:nvSpPr>
        <p:spPr>
          <a:xfrm>
            <a:off x="8602625" y="1757875"/>
            <a:ext cx="7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204e35b91bf_0_8"/>
          <p:cNvSpPr/>
          <p:nvPr/>
        </p:nvSpPr>
        <p:spPr>
          <a:xfrm>
            <a:off x="4235138" y="4813575"/>
            <a:ext cx="875400" cy="8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04e35b91bf_0_8"/>
          <p:cNvSpPr txBox="1"/>
          <p:nvPr/>
        </p:nvSpPr>
        <p:spPr>
          <a:xfrm>
            <a:off x="4090688" y="4401125"/>
            <a:ext cx="7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urls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204e35b91bf_0_8"/>
          <p:cNvSpPr/>
          <p:nvPr/>
        </p:nvSpPr>
        <p:spPr>
          <a:xfrm>
            <a:off x="5466813" y="4813575"/>
            <a:ext cx="875400" cy="8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2" name="Google Shape;412;g204e35b91bf_0_8"/>
          <p:cNvCxnSpPr>
            <a:stCxn id="409" idx="3"/>
            <a:endCxn id="411" idx="1"/>
          </p:cNvCxnSpPr>
          <p:nvPr/>
        </p:nvCxnSpPr>
        <p:spPr>
          <a:xfrm>
            <a:off x="5110538" y="5234175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g204e35b91bf_0_8"/>
          <p:cNvSpPr txBox="1"/>
          <p:nvPr/>
        </p:nvSpPr>
        <p:spPr>
          <a:xfrm>
            <a:off x="5398621" y="4366550"/>
            <a:ext cx="12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views.index()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g204e35b91bf_0_8"/>
          <p:cNvSpPr/>
          <p:nvPr/>
        </p:nvSpPr>
        <p:spPr>
          <a:xfrm>
            <a:off x="6844038" y="4813575"/>
            <a:ext cx="875400" cy="8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04e35b91bf_0_8"/>
          <p:cNvSpPr txBox="1"/>
          <p:nvPr/>
        </p:nvSpPr>
        <p:spPr>
          <a:xfrm>
            <a:off x="6630082" y="4401125"/>
            <a:ext cx="21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template - index.html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6" name="Google Shape;416;g204e35b91bf_0_8"/>
          <p:cNvCxnSpPr>
            <a:stCxn id="411" idx="3"/>
            <a:endCxn id="414" idx="1"/>
          </p:cNvCxnSpPr>
          <p:nvPr/>
        </p:nvCxnSpPr>
        <p:spPr>
          <a:xfrm>
            <a:off x="6342213" y="5234175"/>
            <a:ext cx="5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g204e35b91bf_0_8"/>
          <p:cNvSpPr txBox="1"/>
          <p:nvPr/>
        </p:nvSpPr>
        <p:spPr>
          <a:xfrm>
            <a:off x="9963400" y="1299288"/>
            <a:ext cx="18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views.login()  post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204e35b91bf_0_8"/>
          <p:cNvSpPr/>
          <p:nvPr/>
        </p:nvSpPr>
        <p:spPr>
          <a:xfrm>
            <a:off x="1062875" y="4750000"/>
            <a:ext cx="1929000" cy="8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204e35b91bf_0_8"/>
          <p:cNvSpPr txBox="1"/>
          <p:nvPr/>
        </p:nvSpPr>
        <p:spPr>
          <a:xfrm>
            <a:off x="1015150" y="4922550"/>
            <a:ext cx="253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request.session[‘myname’]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http://127.0.0.1/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g204e35b91bf_0_8"/>
          <p:cNvSpPr txBox="1"/>
          <p:nvPr/>
        </p:nvSpPr>
        <p:spPr>
          <a:xfrm>
            <a:off x="1084025" y="4366550"/>
            <a:ext cx="30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views.login()  redirect(요청)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1" name="Google Shape;421;g204e35b91bf_0_8"/>
          <p:cNvCxnSpPr>
            <a:endCxn id="409" idx="1"/>
          </p:cNvCxnSpPr>
          <p:nvPr/>
        </p:nvCxnSpPr>
        <p:spPr>
          <a:xfrm flipH="1" rot="10800000">
            <a:off x="2965838" y="5234175"/>
            <a:ext cx="12693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g204e35b91bf_0_8"/>
          <p:cNvSpPr txBox="1"/>
          <p:nvPr/>
        </p:nvSpPr>
        <p:spPr>
          <a:xfrm>
            <a:off x="9959000" y="1859875"/>
            <a:ext cx="199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request.session[‘myname’]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http://127.0.0.1/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g204e35b91bf_0_8"/>
          <p:cNvSpPr txBox="1"/>
          <p:nvPr/>
        </p:nvSpPr>
        <p:spPr>
          <a:xfrm>
            <a:off x="628600" y="5879250"/>
            <a:ext cx="11259900" cy="36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request.session[‘myname’]  http://127.0.0.1/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g204e35b91bf_0_8"/>
          <p:cNvSpPr txBox="1"/>
          <p:nvPr/>
        </p:nvSpPr>
        <p:spPr>
          <a:xfrm>
            <a:off x="8602625" y="4242250"/>
            <a:ext cx="3292500" cy="15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{% if request.session.myname %}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10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0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"{% url 'logout' %}"</a:t>
            </a:r>
            <a:r>
              <a:rPr lang="en-US" sz="10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로그아웃</a:t>
            </a:r>
            <a:r>
              <a:rPr lang="en-US" sz="10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0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10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{% else %}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0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10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0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0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"{% url 'login' %}"</a:t>
            </a:r>
            <a:r>
              <a:rPr lang="en-US" sz="10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로그인</a:t>
            </a:r>
            <a:r>
              <a:rPr lang="en-US" sz="10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0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0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10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{% endif %}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g204e35b91bf_0_8"/>
          <p:cNvSpPr txBox="1"/>
          <p:nvPr/>
        </p:nvSpPr>
        <p:spPr>
          <a:xfrm>
            <a:off x="645850" y="3069700"/>
            <a:ext cx="11225400" cy="36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POST  - 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http://127.0.0.1/login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g204e35b91bf_0_8"/>
          <p:cNvSpPr txBox="1"/>
          <p:nvPr/>
        </p:nvSpPr>
        <p:spPr>
          <a:xfrm>
            <a:off x="705350" y="3064450"/>
            <a:ext cx="32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1번 요청 Request (세션정보없음)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g204e35b91bf_0_8"/>
          <p:cNvSpPr/>
          <p:nvPr/>
        </p:nvSpPr>
        <p:spPr>
          <a:xfrm>
            <a:off x="777700" y="2241450"/>
            <a:ext cx="6117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로그인</a:t>
            </a:r>
            <a:endParaRPr sz="800"/>
          </a:p>
        </p:txBody>
      </p:sp>
      <p:sp>
        <p:nvSpPr>
          <p:cNvPr id="428" name="Google Shape;428;g204e35b91bf_0_8"/>
          <p:cNvSpPr txBox="1"/>
          <p:nvPr/>
        </p:nvSpPr>
        <p:spPr>
          <a:xfrm>
            <a:off x="7089425" y="2475475"/>
            <a:ext cx="22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request.pw == db.pw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204e35b91bf_0_8"/>
          <p:cNvSpPr txBox="1"/>
          <p:nvPr/>
        </p:nvSpPr>
        <p:spPr>
          <a:xfrm>
            <a:off x="762850" y="5879250"/>
            <a:ext cx="30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2번 요청 Request(세션정보 포함)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04e35b91bf_0_83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fileupload를 위한 셋팅 정보  - request.FILES</a:t>
            </a:r>
            <a:endParaRPr/>
          </a:p>
        </p:txBody>
      </p:sp>
      <p:sp>
        <p:nvSpPr>
          <p:cNvPr id="436" name="Google Shape;436;g204e35b91bf_0_83"/>
          <p:cNvSpPr txBox="1"/>
          <p:nvPr>
            <p:ph idx="1" type="body"/>
          </p:nvPr>
        </p:nvSpPr>
        <p:spPr>
          <a:xfrm>
            <a:off x="475950" y="1745047"/>
            <a:ext cx="11240100" cy="150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INSTALLED_APPS = [‘updown’]</a:t>
            </a:r>
            <a:endParaRPr sz="190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TEMPLATES = 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'DIRS'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1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BASE_DIR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"templates"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MEDIA_URL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'/media/'</a:t>
            </a:r>
            <a:endParaRPr sz="19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MEDIA_ROOT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BASE_DIR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'media'</a:t>
            </a:r>
            <a:endParaRPr/>
          </a:p>
        </p:txBody>
      </p:sp>
      <p:sp>
        <p:nvSpPr>
          <p:cNvPr id="437" name="Google Shape;437;g204e35b91bf_0_83"/>
          <p:cNvSpPr txBox="1"/>
          <p:nvPr/>
        </p:nvSpPr>
        <p:spPr>
          <a:xfrm>
            <a:off x="472425" y="1130250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settings.py</a:t>
            </a:r>
            <a:endParaRPr/>
          </a:p>
        </p:txBody>
      </p:sp>
      <p:sp>
        <p:nvSpPr>
          <p:cNvPr id="438" name="Google Shape;438;g204e35b91bf_0_83"/>
          <p:cNvSpPr txBox="1"/>
          <p:nvPr/>
        </p:nvSpPr>
        <p:spPr>
          <a:xfrm>
            <a:off x="587375" y="4055950"/>
            <a:ext cx="11301600" cy="243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{% url 'upload' %}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enctype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"multipart/form-data"</a:t>
            </a:r>
            <a:r>
              <a:rPr lang="en-US" sz="19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9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{% csrf_token %}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9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"file"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"uploadfile"</a:t>
            </a:r>
            <a:r>
              <a:rPr lang="en-US" sz="19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9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9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19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9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9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"업로드"</a:t>
            </a:r>
            <a:r>
              <a:rPr lang="en-US" sz="19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9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9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9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9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g204e35b91bf_0_83"/>
          <p:cNvSpPr txBox="1"/>
          <p:nvPr/>
        </p:nvSpPr>
        <p:spPr>
          <a:xfrm>
            <a:off x="692775" y="3494475"/>
            <a:ext cx="5850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index.html (template)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04e35b91bf_0_62"/>
          <p:cNvSpPr txBox="1"/>
          <p:nvPr/>
        </p:nvSpPr>
        <p:spPr>
          <a:xfrm>
            <a:off x="510875" y="1318875"/>
            <a:ext cx="10732200" cy="43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upload_proc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.FILES[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'uploadfile'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default_storage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.save(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.name,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ContentFile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.read()))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return redirect('index')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'download.html'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,{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'filename'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default_storage : settings.py에서 설정한 MEDIA_ROOT = BASE_DIR/'media'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upload_file.name : random을 화일명에 더해서 올림 (덮어쓰여지지 않도록)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download_proc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HttpResponse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default_storage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.open(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).read(),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content_type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'application/force-downlaod'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3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#content_type='application/force-downlaod' =&gt; 다운로드 할수 있도록 하는 타입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g204e35b91bf_0_62"/>
          <p:cNvSpPr txBox="1"/>
          <p:nvPr/>
        </p:nvSpPr>
        <p:spPr>
          <a:xfrm>
            <a:off x="587375" y="766575"/>
            <a:ext cx="5850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</a:t>
            </a:r>
            <a:endParaRPr sz="1300"/>
          </a:p>
        </p:txBody>
      </p:sp>
      <p:sp>
        <p:nvSpPr>
          <p:cNvPr id="447" name="Google Shape;447;g204e35b91bf_0_62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fileupload를 위한 셋팅 정보  - request.FILES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04e35b91bf_0_107"/>
          <p:cNvSpPr txBox="1"/>
          <p:nvPr>
            <p:ph type="title"/>
          </p:nvPr>
        </p:nvSpPr>
        <p:spPr>
          <a:xfrm>
            <a:off x="518412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- project (교재 56p)</a:t>
            </a:r>
            <a:endParaRPr/>
          </a:p>
        </p:txBody>
      </p:sp>
      <p:sp>
        <p:nvSpPr>
          <p:cNvPr id="454" name="Google Shape;454;g204e35b91bf_0_107"/>
          <p:cNvSpPr txBox="1"/>
          <p:nvPr/>
        </p:nvSpPr>
        <p:spPr>
          <a:xfrm>
            <a:off x="518400" y="1113250"/>
            <a:ext cx="73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django-admin startproject myphoto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manage.py startapp photo</a:t>
            </a:r>
            <a:endParaRPr/>
          </a:p>
        </p:txBody>
      </p:sp>
      <p:sp>
        <p:nvSpPr>
          <p:cNvPr id="455" name="Google Shape;455;g204e35b91bf_0_107"/>
          <p:cNvSpPr txBox="1"/>
          <p:nvPr/>
        </p:nvSpPr>
        <p:spPr>
          <a:xfrm>
            <a:off x="587375" y="2056550"/>
            <a:ext cx="4189500" cy="123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NSTALLED_APPS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[‘photo’]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TIME_ZONE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'Asia/Seoul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9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g204e35b91bf_0_107"/>
          <p:cNvSpPr txBox="1"/>
          <p:nvPr/>
        </p:nvSpPr>
        <p:spPr>
          <a:xfrm>
            <a:off x="511175" y="1728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settings.py</a:t>
            </a:r>
            <a:endParaRPr/>
          </a:p>
        </p:txBody>
      </p:sp>
      <p:sp>
        <p:nvSpPr>
          <p:cNvPr id="457" name="Google Shape;457;g204e35b91bf_0_107"/>
          <p:cNvSpPr txBox="1"/>
          <p:nvPr/>
        </p:nvSpPr>
        <p:spPr>
          <a:xfrm>
            <a:off x="587375" y="3356750"/>
            <a:ext cx="4146000" cy="260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'default'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'ENGINE'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'django.db.backends.mysql'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'myphoto'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'USER'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'root'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'PASSWORD'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'1234'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'HOST'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'localhost'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'PORT'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'3306'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g204e35b91bf_0_107"/>
          <p:cNvSpPr txBox="1"/>
          <p:nvPr/>
        </p:nvSpPr>
        <p:spPr>
          <a:xfrm>
            <a:off x="5490725" y="1079275"/>
            <a:ext cx="6372600" cy="307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6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TextField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IntegerField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g204e35b91bf_0_107"/>
          <p:cNvSpPr txBox="1"/>
          <p:nvPr/>
        </p:nvSpPr>
        <p:spPr>
          <a:xfrm>
            <a:off x="5490725" y="679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models</a:t>
            </a: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.py</a:t>
            </a:r>
            <a:endParaRPr/>
          </a:p>
        </p:txBody>
      </p:sp>
      <p:sp>
        <p:nvSpPr>
          <p:cNvPr id="460" name="Google Shape;460;g204e35b91bf_0_107"/>
          <p:cNvSpPr txBox="1"/>
          <p:nvPr/>
        </p:nvSpPr>
        <p:spPr>
          <a:xfrm>
            <a:off x="5529175" y="4061525"/>
            <a:ext cx="62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manage.py makemigrations  [앱이름]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manage.py migrate [앱이름]</a:t>
            </a:r>
            <a:endParaRPr/>
          </a:p>
        </p:txBody>
      </p:sp>
      <p:sp>
        <p:nvSpPr>
          <p:cNvPr id="461" name="Google Shape;461;g204e35b91bf_0_107"/>
          <p:cNvSpPr txBox="1"/>
          <p:nvPr/>
        </p:nvSpPr>
        <p:spPr>
          <a:xfrm>
            <a:off x="5562875" y="4604925"/>
            <a:ext cx="62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manage.py creatsuperuser        </a:t>
            </a:r>
            <a:endParaRPr/>
          </a:p>
        </p:txBody>
      </p:sp>
      <p:sp>
        <p:nvSpPr>
          <p:cNvPr id="462" name="Google Shape;462;g204e35b91bf_0_107"/>
          <p:cNvSpPr txBox="1"/>
          <p:nvPr/>
        </p:nvSpPr>
        <p:spPr>
          <a:xfrm>
            <a:off x="5673625" y="5123325"/>
            <a:ext cx="62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admin.py</a:t>
            </a:r>
            <a:endParaRPr/>
          </a:p>
        </p:txBody>
      </p:sp>
      <p:sp>
        <p:nvSpPr>
          <p:cNvPr id="463" name="Google Shape;463;g204e35b91bf_0_107"/>
          <p:cNvSpPr txBox="1"/>
          <p:nvPr/>
        </p:nvSpPr>
        <p:spPr>
          <a:xfrm>
            <a:off x="5673625" y="5523525"/>
            <a:ext cx="4834500" cy="134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contrib</a:t>
            </a:r>
            <a:r>
              <a:rPr lang="en-US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admin</a:t>
            </a:r>
            <a:endParaRPr sz="150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en-US" sz="15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endParaRPr sz="150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Register your models here.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lang="en-US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site</a:t>
            </a:r>
            <a:r>
              <a:rPr lang="en-US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register</a:t>
            </a:r>
            <a:r>
              <a:rPr lang="en-US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ikidocs.net/images/page/75556/4-08_1.png"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741" y="1438950"/>
            <a:ext cx="11353800" cy="49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/>
          <p:nvPr/>
        </p:nvSpPr>
        <p:spPr>
          <a:xfrm>
            <a:off x="6234785" y="1683207"/>
            <a:ext cx="1311966" cy="2451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5928896" y="2764164"/>
            <a:ext cx="2578999" cy="12114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5796502" y="3196424"/>
            <a:ext cx="3108960" cy="5247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" name="Google Shape;139;p3"/>
          <p:cNvCxnSpPr>
            <a:stCxn id="138" idx="1"/>
          </p:cNvCxnSpPr>
          <p:nvPr/>
        </p:nvCxnSpPr>
        <p:spPr>
          <a:xfrm>
            <a:off x="5796502" y="3458817"/>
            <a:ext cx="31089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" name="Google Shape;140;p3"/>
          <p:cNvSpPr/>
          <p:nvPr/>
        </p:nvSpPr>
        <p:spPr>
          <a:xfrm>
            <a:off x="3606879" y="2603599"/>
            <a:ext cx="806095" cy="5247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8574456" y="2739838"/>
            <a:ext cx="662011" cy="2523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WAS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4420925" y="4428472"/>
            <a:ext cx="1304014" cy="930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4499475" y="4548145"/>
            <a:ext cx="12175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html, css,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js, jquery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3"/>
          <p:cNvSpPr txBox="1"/>
          <p:nvPr>
            <p:ph type="title"/>
          </p:nvPr>
        </p:nvSpPr>
        <p:spPr>
          <a:xfrm>
            <a:off x="341325" y="146949"/>
            <a:ext cx="10079566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>
                <a:solidFill>
                  <a:schemeClr val="dk1"/>
                </a:solidFill>
              </a:rPr>
              <a:t>웹 서비스 구조도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7034225" y="3089485"/>
            <a:ext cx="1169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WSGI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5993553" y="3759230"/>
            <a:ext cx="4140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 Server Gateway Interface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04e35b91bf_0_130"/>
          <p:cNvSpPr txBox="1"/>
          <p:nvPr/>
        </p:nvSpPr>
        <p:spPr>
          <a:xfrm>
            <a:off x="281425" y="1860225"/>
            <a:ext cx="21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myphoto &gt; urls.py  </a:t>
            </a:r>
            <a:endParaRPr/>
          </a:p>
        </p:txBody>
      </p:sp>
      <p:sp>
        <p:nvSpPr>
          <p:cNvPr id="470" name="Google Shape;470;g204e35b91bf_0_130"/>
          <p:cNvSpPr txBox="1"/>
          <p:nvPr/>
        </p:nvSpPr>
        <p:spPr>
          <a:xfrm>
            <a:off x="5320700" y="1253175"/>
            <a:ext cx="21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</a:t>
            </a:r>
            <a:r>
              <a:rPr lang="en-US"/>
              <a:t> &gt; urls.py  </a:t>
            </a:r>
            <a:endParaRPr/>
          </a:p>
        </p:txBody>
      </p:sp>
      <p:sp>
        <p:nvSpPr>
          <p:cNvPr id="471" name="Google Shape;471;g204e35b91bf_0_130"/>
          <p:cNvSpPr txBox="1"/>
          <p:nvPr/>
        </p:nvSpPr>
        <p:spPr>
          <a:xfrm>
            <a:off x="281425" y="2260425"/>
            <a:ext cx="4554900" cy="210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contrib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admin</a:t>
            </a:r>
            <a:endParaRPr sz="120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urls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include</a:t>
            </a:r>
            <a:endParaRPr sz="1200">
              <a:solidFill>
                <a:srgbClr val="DCDCAA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urlpatterns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'admin/'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site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urls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include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'photo.urls'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http://127.0.0.1/~~~   =&gt; photo.urls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g204e35b91bf_0_130"/>
          <p:cNvSpPr txBox="1"/>
          <p:nvPr/>
        </p:nvSpPr>
        <p:spPr>
          <a:xfrm>
            <a:off x="5320700" y="1708125"/>
            <a:ext cx="6372600" cy="280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urls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include</a:t>
            </a:r>
            <a:endParaRPr sz="1300">
              <a:solidFill>
                <a:srgbClr val="DCDCAA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. </a:t>
            </a:r>
            <a:r>
              <a:rPr lang="en-US" sz="13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endParaRPr sz="130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urlpatterns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.photo_list,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'photo_list'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'photo/&lt;int:pk&gt;/'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.photo_detail,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'photo_detail'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'photo/new/'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.photo_post,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'photo_post'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'photo/&lt;int:pk&gt;/edit/'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.photo_edit,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'photo_edit'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http://127.0.0.1/~~~   =&gt; photo.urls</a:t>
            </a:r>
            <a:endParaRPr sz="130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g204e35b91bf_0_130"/>
          <p:cNvSpPr txBox="1"/>
          <p:nvPr>
            <p:ph type="title"/>
          </p:nvPr>
        </p:nvSpPr>
        <p:spPr>
          <a:xfrm>
            <a:off x="518412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- urls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04e35b91bf_0_149"/>
          <p:cNvSpPr txBox="1"/>
          <p:nvPr>
            <p:ph type="title"/>
          </p:nvPr>
        </p:nvSpPr>
        <p:spPr>
          <a:xfrm>
            <a:off x="518412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- list</a:t>
            </a:r>
            <a:endParaRPr/>
          </a:p>
        </p:txBody>
      </p:sp>
      <p:sp>
        <p:nvSpPr>
          <p:cNvPr id="480" name="Google Shape;480;g204e35b91bf_0_149"/>
          <p:cNvSpPr txBox="1"/>
          <p:nvPr/>
        </p:nvSpPr>
        <p:spPr>
          <a:xfrm>
            <a:off x="518400" y="1027425"/>
            <a:ext cx="21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</a:t>
            </a:r>
            <a:r>
              <a:rPr lang="en-US"/>
              <a:t> &gt; views.py</a:t>
            </a:r>
            <a:endParaRPr/>
          </a:p>
        </p:txBody>
      </p:sp>
      <p:sp>
        <p:nvSpPr>
          <p:cNvPr id="481" name="Google Shape;481;g204e35b91bf_0_149"/>
          <p:cNvSpPr txBox="1"/>
          <p:nvPr/>
        </p:nvSpPr>
        <p:spPr>
          <a:xfrm>
            <a:off x="487800" y="1640150"/>
            <a:ext cx="5911200" cy="160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shortcuts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get_object_or_404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redirect</a:t>
            </a:r>
            <a:endParaRPr sz="1200">
              <a:solidFill>
                <a:srgbClr val="DCDCAA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endParaRPr sz="120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photo_list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'photo/photo_list.html'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,{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'photos'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g204e35b91bf_0_149"/>
          <p:cNvSpPr txBox="1"/>
          <p:nvPr/>
        </p:nvSpPr>
        <p:spPr>
          <a:xfrm>
            <a:off x="487800" y="3317100"/>
            <a:ext cx="42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&gt; templates &gt; photo &gt; photo_list.html</a:t>
            </a:r>
            <a:endParaRPr/>
          </a:p>
        </p:txBody>
      </p:sp>
      <p:sp>
        <p:nvSpPr>
          <p:cNvPr id="483" name="Google Shape;483;g204e35b91bf_0_149"/>
          <p:cNvSpPr txBox="1"/>
          <p:nvPr/>
        </p:nvSpPr>
        <p:spPr>
          <a:xfrm>
            <a:off x="442925" y="3662700"/>
            <a:ext cx="9959700" cy="334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사진목록페이지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"{% url 'photo_post' %}"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 Photo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{% for photo in photos %}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"{% url 'photo_detail' pk=photo.id %}"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{{photo.title}}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"{{photo.image}}"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"{{photo.title}}"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"300"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{{photo.author}},  {{photo.price}}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{% endfor %}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04e35b91bf_0_168"/>
          <p:cNvSpPr txBox="1"/>
          <p:nvPr>
            <p:ph type="title"/>
          </p:nvPr>
        </p:nvSpPr>
        <p:spPr>
          <a:xfrm>
            <a:off x="518412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- detail</a:t>
            </a:r>
            <a:endParaRPr/>
          </a:p>
        </p:txBody>
      </p:sp>
      <p:sp>
        <p:nvSpPr>
          <p:cNvPr id="490" name="Google Shape;490;g204e35b91bf_0_168"/>
          <p:cNvSpPr txBox="1"/>
          <p:nvPr/>
        </p:nvSpPr>
        <p:spPr>
          <a:xfrm>
            <a:off x="518400" y="1027425"/>
            <a:ext cx="21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&gt; views.py</a:t>
            </a:r>
            <a:endParaRPr/>
          </a:p>
        </p:txBody>
      </p:sp>
      <p:sp>
        <p:nvSpPr>
          <p:cNvPr id="491" name="Google Shape;491;g204e35b91bf_0_168"/>
          <p:cNvSpPr txBox="1"/>
          <p:nvPr/>
        </p:nvSpPr>
        <p:spPr>
          <a:xfrm>
            <a:off x="487800" y="1411550"/>
            <a:ext cx="9846000" cy="120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photo_detail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get_object_or_404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'photo/photo_detail.html'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,{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C586C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g204e35b91bf_0_168"/>
          <p:cNvSpPr txBox="1"/>
          <p:nvPr/>
        </p:nvSpPr>
        <p:spPr>
          <a:xfrm>
            <a:off x="487800" y="2936100"/>
            <a:ext cx="42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&gt; templates &gt; photo &gt; photo_detail.html</a:t>
            </a:r>
            <a:endParaRPr/>
          </a:p>
        </p:txBody>
      </p:sp>
      <p:sp>
        <p:nvSpPr>
          <p:cNvPr id="493" name="Google Shape;493;g204e35b91bf_0_168"/>
          <p:cNvSpPr txBox="1"/>
          <p:nvPr/>
        </p:nvSpPr>
        <p:spPr>
          <a:xfrm>
            <a:off x="442925" y="3281700"/>
            <a:ext cx="9959700" cy="340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"{% url 'photo_list' %}"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홈으로 돌아가기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이미지제목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"{% url 'photo_edit' pk=photo.id %}"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Edit Photo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"{{photo.image}}"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"이미지제목"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"300"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{{photo.description}}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{{photo.author}},  {{photo.price}}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04e35b91bf_0_179"/>
          <p:cNvSpPr txBox="1"/>
          <p:nvPr>
            <p:ph type="title"/>
          </p:nvPr>
        </p:nvSpPr>
        <p:spPr>
          <a:xfrm>
            <a:off x="518412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- edit(form 요청)</a:t>
            </a:r>
            <a:endParaRPr/>
          </a:p>
        </p:txBody>
      </p:sp>
      <p:sp>
        <p:nvSpPr>
          <p:cNvPr id="500" name="Google Shape;500;g204e35b91bf_0_179"/>
          <p:cNvSpPr txBox="1"/>
          <p:nvPr/>
        </p:nvSpPr>
        <p:spPr>
          <a:xfrm>
            <a:off x="518400" y="1027425"/>
            <a:ext cx="21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&gt; forms.py</a:t>
            </a:r>
            <a:endParaRPr/>
          </a:p>
        </p:txBody>
      </p:sp>
      <p:sp>
        <p:nvSpPr>
          <p:cNvPr id="501" name="Google Shape;501;g204e35b91bf_0_179"/>
          <p:cNvSpPr txBox="1"/>
          <p:nvPr/>
        </p:nvSpPr>
        <p:spPr>
          <a:xfrm>
            <a:off x="487800" y="1411550"/>
            <a:ext cx="9846000" cy="296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forms</a:t>
            </a:r>
            <a:endParaRPr sz="160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endParaRPr sz="160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PhotoForm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ModelForm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endParaRPr sz="160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fields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 sz="1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'author'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'image'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'description'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'price'</a:t>
            </a:r>
            <a:r>
              <a:rPr lang="en-US" sz="16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04e35b91bf_0_189"/>
          <p:cNvSpPr txBox="1"/>
          <p:nvPr>
            <p:ph type="title"/>
          </p:nvPr>
        </p:nvSpPr>
        <p:spPr>
          <a:xfrm>
            <a:off x="518412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- edit(form)</a:t>
            </a:r>
            <a:endParaRPr/>
          </a:p>
        </p:txBody>
      </p:sp>
      <p:sp>
        <p:nvSpPr>
          <p:cNvPr id="508" name="Google Shape;508;g204e35b91bf_0_189"/>
          <p:cNvSpPr txBox="1"/>
          <p:nvPr/>
        </p:nvSpPr>
        <p:spPr>
          <a:xfrm>
            <a:off x="518400" y="1027425"/>
            <a:ext cx="21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&gt; views.py</a:t>
            </a:r>
            <a:endParaRPr/>
          </a:p>
        </p:txBody>
      </p:sp>
      <p:sp>
        <p:nvSpPr>
          <p:cNvPr id="509" name="Google Shape;509;g204e35b91bf_0_189"/>
          <p:cNvSpPr txBox="1"/>
          <p:nvPr/>
        </p:nvSpPr>
        <p:spPr>
          <a:xfrm>
            <a:off x="487800" y="1411550"/>
            <a:ext cx="9846000" cy="13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photo_edit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get_object_or_404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.method==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"GET"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PhotoForm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instance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'photo/photo_post.html'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,{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'form'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g204e35b91bf_0_189"/>
          <p:cNvSpPr txBox="1"/>
          <p:nvPr/>
        </p:nvSpPr>
        <p:spPr>
          <a:xfrm>
            <a:off x="487800" y="2936100"/>
            <a:ext cx="42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&gt; templates &gt; photo &gt; photo_post.html</a:t>
            </a:r>
            <a:endParaRPr/>
          </a:p>
        </p:txBody>
      </p:sp>
      <p:sp>
        <p:nvSpPr>
          <p:cNvPr id="511" name="Google Shape;511;g204e35b91bf_0_189"/>
          <p:cNvSpPr txBox="1"/>
          <p:nvPr/>
        </p:nvSpPr>
        <p:spPr>
          <a:xfrm>
            <a:off x="442925" y="3281700"/>
            <a:ext cx="9959700" cy="327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홈으로 돌아가기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 Photo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{% csrf_token %} {{ form.as_p }}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완료!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2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f039810841_0_0"/>
          <p:cNvSpPr txBox="1"/>
          <p:nvPr>
            <p:ph type="title"/>
          </p:nvPr>
        </p:nvSpPr>
        <p:spPr>
          <a:xfrm>
            <a:off x="475962" y="1280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- </a:t>
            </a:r>
            <a:r>
              <a:rPr lang="en-US"/>
              <a:t>fileupload</a:t>
            </a:r>
            <a:endParaRPr/>
          </a:p>
        </p:txBody>
      </p:sp>
      <p:sp>
        <p:nvSpPr>
          <p:cNvPr id="518" name="Google Shape;518;g1f039810841_0_0"/>
          <p:cNvSpPr txBox="1"/>
          <p:nvPr>
            <p:ph idx="1" type="body"/>
          </p:nvPr>
        </p:nvSpPr>
        <p:spPr>
          <a:xfrm>
            <a:off x="475950" y="1973647"/>
            <a:ext cx="11240100" cy="150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INSTALLED_APPS = [</a:t>
            </a:r>
            <a:r>
              <a:rPr lang="en-US" sz="1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‘photo’</a:t>
            </a:r>
            <a:r>
              <a:rPr lang="en-US" sz="1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90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MEDIA_URL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'/media/'</a:t>
            </a:r>
            <a:endParaRPr sz="19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MEDIA_ROOT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9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BASE_DIR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'media'</a:t>
            </a:r>
            <a:endParaRPr/>
          </a:p>
        </p:txBody>
      </p:sp>
      <p:sp>
        <p:nvSpPr>
          <p:cNvPr id="519" name="Google Shape;519;g1f039810841_0_0"/>
          <p:cNvSpPr txBox="1"/>
          <p:nvPr/>
        </p:nvSpPr>
        <p:spPr>
          <a:xfrm>
            <a:off x="475950" y="1474088"/>
            <a:ext cx="30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settings.py</a:t>
            </a:r>
            <a:endParaRPr sz="1100"/>
          </a:p>
        </p:txBody>
      </p:sp>
      <p:sp>
        <p:nvSpPr>
          <p:cNvPr id="520" name="Google Shape;520;g1f039810841_0_0"/>
          <p:cNvSpPr txBox="1"/>
          <p:nvPr/>
        </p:nvSpPr>
        <p:spPr>
          <a:xfrm>
            <a:off x="442925" y="3459925"/>
            <a:ext cx="5850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models.py -&gt; imagefile 추가 </a:t>
            </a:r>
            <a:endParaRPr sz="1100"/>
          </a:p>
        </p:txBody>
      </p:sp>
      <p:sp>
        <p:nvSpPr>
          <p:cNvPr id="521" name="Google Shape;521;g1f039810841_0_0"/>
          <p:cNvSpPr txBox="1"/>
          <p:nvPr/>
        </p:nvSpPr>
        <p:spPr>
          <a:xfrm>
            <a:off x="475950" y="3977125"/>
            <a:ext cx="9738900" cy="253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imagefile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ImageField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upload_to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settings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.MEDIA_ROOT,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blank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TextField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IntegerField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3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22" name="Google Shape;522;g1f03981084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225" y="1800410"/>
            <a:ext cx="15811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1f039810841_0_0"/>
          <p:cNvSpPr txBox="1"/>
          <p:nvPr/>
        </p:nvSpPr>
        <p:spPr>
          <a:xfrm>
            <a:off x="6696525" y="1963075"/>
            <a:ext cx="1138800" cy="231000"/>
          </a:xfrm>
          <a:prstGeom prst="rect">
            <a:avLst/>
          </a:prstGeom>
          <a:noFill/>
          <a:ln cap="flat" cmpd="sng" w="9525">
            <a:solidFill>
              <a:srgbClr val="F06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g1f039810841_0_0"/>
          <p:cNvSpPr txBox="1"/>
          <p:nvPr/>
        </p:nvSpPr>
        <p:spPr>
          <a:xfrm>
            <a:off x="5515350" y="5410475"/>
            <a:ext cx="56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-m pip install Pillow</a:t>
            </a:r>
            <a:endParaRPr b="1" sz="2000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f039810841_0_19"/>
          <p:cNvSpPr txBox="1"/>
          <p:nvPr/>
        </p:nvSpPr>
        <p:spPr>
          <a:xfrm>
            <a:off x="629875" y="893475"/>
            <a:ext cx="5850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forms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.py -&gt; imagefile 추가, image 삭제 </a:t>
            </a:r>
            <a:endParaRPr/>
          </a:p>
        </p:txBody>
      </p:sp>
      <p:sp>
        <p:nvSpPr>
          <p:cNvPr id="531" name="Google Shape;531;g1f039810841_0_19"/>
          <p:cNvSpPr txBox="1"/>
          <p:nvPr/>
        </p:nvSpPr>
        <p:spPr>
          <a:xfrm>
            <a:off x="782825" y="1461675"/>
            <a:ext cx="6270600" cy="300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forms</a:t>
            </a:r>
            <a:endParaRPr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endParaRPr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PhotoForm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ModelForm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image -&gt; imagefile 변경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endParaRPr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fields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'author'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'imagefile'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'description'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'price'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32" name="Google Shape;532;g1f039810841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750" y="1319863"/>
            <a:ext cx="3603800" cy="4218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3" name="Google Shape;533;g1f039810841_0_19"/>
          <p:cNvSpPr txBox="1"/>
          <p:nvPr/>
        </p:nvSpPr>
        <p:spPr>
          <a:xfrm>
            <a:off x="7758800" y="2889375"/>
            <a:ext cx="2286000" cy="400200"/>
          </a:xfrm>
          <a:prstGeom prst="rect">
            <a:avLst/>
          </a:prstGeom>
          <a:noFill/>
          <a:ln cap="flat" cmpd="sng" w="76200">
            <a:solidFill>
              <a:srgbClr val="F06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g1f039810841_0_19"/>
          <p:cNvSpPr txBox="1"/>
          <p:nvPr/>
        </p:nvSpPr>
        <p:spPr>
          <a:xfrm>
            <a:off x="7664750" y="879950"/>
            <a:ext cx="439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http://127.0.0.1:8000/photo/new/</a:t>
            </a:r>
            <a:endParaRPr sz="500"/>
          </a:p>
        </p:txBody>
      </p:sp>
      <p:sp>
        <p:nvSpPr>
          <p:cNvPr id="535" name="Google Shape;535;g1f039810841_0_19"/>
          <p:cNvSpPr txBox="1"/>
          <p:nvPr>
            <p:ph type="title"/>
          </p:nvPr>
        </p:nvSpPr>
        <p:spPr>
          <a:xfrm>
            <a:off x="475962" y="1280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- fileupload</a:t>
            </a:r>
            <a:endParaRPr/>
          </a:p>
        </p:txBody>
      </p:sp>
      <p:sp>
        <p:nvSpPr>
          <p:cNvPr id="536" name="Google Shape;536;g1f039810841_0_19"/>
          <p:cNvSpPr txBox="1"/>
          <p:nvPr/>
        </p:nvSpPr>
        <p:spPr>
          <a:xfrm>
            <a:off x="8617100" y="35522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{{ form.as_p }}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f039810841_0_92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Photo - fileupload </a:t>
            </a:r>
            <a:endParaRPr/>
          </a:p>
        </p:txBody>
      </p:sp>
      <p:sp>
        <p:nvSpPr>
          <p:cNvPr id="543" name="Google Shape;543;g1f039810841_0_92"/>
          <p:cNvSpPr txBox="1"/>
          <p:nvPr/>
        </p:nvSpPr>
        <p:spPr>
          <a:xfrm>
            <a:off x="510900" y="995475"/>
            <a:ext cx="5651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.py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g1f039810841_0_92"/>
          <p:cNvSpPr txBox="1"/>
          <p:nvPr/>
        </p:nvSpPr>
        <p:spPr>
          <a:xfrm>
            <a:off x="510900" y="1638300"/>
            <a:ext cx="11319600" cy="358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urls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endParaRPr>
              <a:solidFill>
                <a:srgbClr val="DCDCAA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.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endParaRPr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urlpatterns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photo_list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'photo_list'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'photo/&lt;int:pk&gt;/'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photo_detail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'photo_detail'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'photo/new/'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photo_post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'photo_post'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'photo/&lt;int:pk&gt;/edit/'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photo_edit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'photo_edit'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'photo/&lt;int:pk&gt;/delete/'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photo_delete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'photo_delete'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'download/&lt;str:filename&gt;'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download_proc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'download'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path('upload/',views.upload_proc,name='upload')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f039810841_0_37"/>
          <p:cNvSpPr txBox="1"/>
          <p:nvPr/>
        </p:nvSpPr>
        <p:spPr>
          <a:xfrm>
            <a:off x="823750" y="1386375"/>
            <a:ext cx="5651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veiws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.py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g1f039810841_0_37"/>
          <p:cNvSpPr txBox="1"/>
          <p:nvPr/>
        </p:nvSpPr>
        <p:spPr>
          <a:xfrm>
            <a:off x="772775" y="1946075"/>
            <a:ext cx="8175900" cy="376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photo_post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.method ==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PhotoForm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.POST)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is_valid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.save()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.FILES[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'imagefile'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default_storage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.save(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.name,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ContentFile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.read()))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.id).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imagefile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'photo_detail'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.id)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PhotoForm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'photo/photo_post.html'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{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'form'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g1f039810841_0_37"/>
          <p:cNvSpPr txBox="1"/>
          <p:nvPr>
            <p:ph type="title"/>
          </p:nvPr>
        </p:nvSpPr>
        <p:spPr>
          <a:xfrm>
            <a:off x="475962" y="1280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- fileupload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f039810841_0_68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Photo - fileupload</a:t>
            </a:r>
            <a:endParaRPr/>
          </a:p>
        </p:txBody>
      </p:sp>
      <p:sp>
        <p:nvSpPr>
          <p:cNvPr id="559" name="Google Shape;559;g1f039810841_0_68"/>
          <p:cNvSpPr txBox="1"/>
          <p:nvPr/>
        </p:nvSpPr>
        <p:spPr>
          <a:xfrm>
            <a:off x="645850" y="1317200"/>
            <a:ext cx="10503600" cy="468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photo_edit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get_object_or_404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.method == 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PhotoForm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.POST,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instance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3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is_valid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.save()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.FILES[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'imagefile'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default_storage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.save(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.name,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ContentFile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.read()))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imagefile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3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'photo_detail'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.pk)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3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PhotoForm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instance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'photo/photo_post.html'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{</a:t>
            </a:r>
            <a:r>
              <a:rPr lang="en-US" sz="13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'form'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3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3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g1f039810841_0_68"/>
          <p:cNvSpPr txBox="1"/>
          <p:nvPr/>
        </p:nvSpPr>
        <p:spPr>
          <a:xfrm>
            <a:off x="645850" y="800000"/>
            <a:ext cx="5651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veiws.py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/>
        </p:nvSpPr>
        <p:spPr>
          <a:xfrm>
            <a:off x="874800" y="1176268"/>
            <a:ext cx="11317200" cy="123093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06389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200"/>
              <a:buFont typeface="Malgun Gothic"/>
              <a:buChar char="❖"/>
            </a:pPr>
            <a:r>
              <a:rPr b="1" lang="en-US" sz="1600">
                <a:solidFill>
                  <a:srgbClr val="741B47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정적 웹 페이지 (Static Web Page)</a:t>
            </a:r>
            <a:endParaRPr b="1" sz="1600">
              <a:solidFill>
                <a:srgbClr val="741B4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서버에 미리 저장된 파일(HTML, 이미지 등)이 그대로 전달되는 사용자가 요청에 해당하는</a:t>
            </a:r>
            <a:endParaRPr b="1"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저장된 웹 페이지를 보낸다. 사용자가 서버에 저장된 데이터가 변경되지 않는 한 고정 된 웹 페이지를 보낸다. </a:t>
            </a:r>
            <a:endParaRPr b="1"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988833" y="3659367"/>
            <a:ext cx="10199200" cy="1538651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06389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200"/>
              <a:buFont typeface="Malgun Gothic"/>
              <a:buChar char="❖"/>
            </a:pPr>
            <a:r>
              <a:rPr b="1" lang="en-US" sz="1600">
                <a:solidFill>
                  <a:srgbClr val="741B47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동적 웹 페이지 (Dynamic Web Page)</a:t>
            </a:r>
            <a:endParaRPr b="1" sz="1600">
              <a:solidFill>
                <a:srgbClr val="741B4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서버에 있는 데이터들을 스크립트에 의해 가공처리한 후 생성되어 전달되는 웹 페이지 서버는 사용자의</a:t>
            </a:r>
            <a:endParaRPr b="1"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요청을 해석하여 데이터를 가공한 후 생성되는 웹 페이지 보낸다. 사용자는 상황, 시간, 요청 등에 따라 달라지는</a:t>
            </a:r>
            <a:endParaRPr b="1"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3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웹 페이지를 보게된다.</a:t>
            </a:r>
            <a:endParaRPr b="1" sz="133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5167" y="2300351"/>
            <a:ext cx="6435667" cy="1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5167" y="5016678"/>
            <a:ext cx="5492332" cy="17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"/>
          <p:cNvSpPr txBox="1"/>
          <p:nvPr>
            <p:ph type="title"/>
          </p:nvPr>
        </p:nvSpPr>
        <p:spPr>
          <a:xfrm>
            <a:off x="302688" y="146949"/>
            <a:ext cx="10079566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>
                <a:solidFill>
                  <a:schemeClr val="dk1"/>
                </a:solidFill>
              </a:rPr>
              <a:t>웹 서비스 구조도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f039810841_0_80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- fileupload</a:t>
            </a:r>
            <a:endParaRPr/>
          </a:p>
        </p:txBody>
      </p:sp>
      <p:sp>
        <p:nvSpPr>
          <p:cNvPr id="567" name="Google Shape;567;g1f039810841_0_80"/>
          <p:cNvSpPr txBox="1"/>
          <p:nvPr/>
        </p:nvSpPr>
        <p:spPr>
          <a:xfrm>
            <a:off x="645850" y="800000"/>
            <a:ext cx="5651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photo_list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.html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g1f039810841_0_80"/>
          <p:cNvSpPr txBox="1"/>
          <p:nvPr/>
        </p:nvSpPr>
        <p:spPr>
          <a:xfrm>
            <a:off x="472425" y="1403475"/>
            <a:ext cx="10954200" cy="444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사진 목록 페이지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"{% url 'photo_post' %}"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 Photo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{% for photo in photos %}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"{% url 'photo_detail' pk=photo.pk %}"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{{ photo.title }}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'font-size:15px'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"{% url 'photo_delete' pk=photo.pk %}"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삭제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"{% url 'download' photo.imagefile %}"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"/media/{{ photo.imagefile}}"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"{{ photo.title }}"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"300"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{{ photo.author }}, {{ photo.price }}원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{% endfor %}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10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f039810841_0_107"/>
          <p:cNvSpPr txBox="1"/>
          <p:nvPr/>
        </p:nvSpPr>
        <p:spPr>
          <a:xfrm>
            <a:off x="442925" y="1283725"/>
            <a:ext cx="8959200" cy="243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9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core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9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files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9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storage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default_storage</a:t>
            </a:r>
            <a:endParaRPr sz="1900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9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core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9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files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9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ContentFile</a:t>
            </a:r>
            <a:endParaRPr sz="1900"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.FILES[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'uploadfile'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default_storage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.save(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.name,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9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ContentFile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.read()))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g1f039810841_0_107"/>
          <p:cNvSpPr txBox="1"/>
          <p:nvPr/>
        </p:nvSpPr>
        <p:spPr>
          <a:xfrm>
            <a:off x="366725" y="853075"/>
            <a:ext cx="43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File Upload 코드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g1f039810841_0_107"/>
          <p:cNvSpPr txBox="1"/>
          <p:nvPr/>
        </p:nvSpPr>
        <p:spPr>
          <a:xfrm>
            <a:off x="442925" y="3826063"/>
            <a:ext cx="8782800" cy="126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9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Photo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9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pk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19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imagefile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upload_file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g1f039810841_0_107"/>
          <p:cNvSpPr txBox="1"/>
          <p:nvPr/>
        </p:nvSpPr>
        <p:spPr>
          <a:xfrm>
            <a:off x="290525" y="3270100"/>
            <a:ext cx="78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Table에 imagfile의 컬럼값을 수정해주는 코드 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g1f039810841_0_107"/>
          <p:cNvSpPr txBox="1"/>
          <p:nvPr/>
        </p:nvSpPr>
        <p:spPr>
          <a:xfrm>
            <a:off x="290525" y="5687125"/>
            <a:ext cx="10069500" cy="86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HttpResponse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default_storage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.open(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).read(),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9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content_type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9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'application/force-downlaod'</a:t>
            </a:r>
            <a:r>
              <a:rPr lang="en-US" sz="19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g1f039810841_0_107"/>
          <p:cNvSpPr txBox="1"/>
          <p:nvPr/>
        </p:nvSpPr>
        <p:spPr>
          <a:xfrm>
            <a:off x="442925" y="5156800"/>
            <a:ext cx="43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File Download 코드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g1f039810841_0_107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- fileupload 코드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f039810841_0_126"/>
          <p:cNvSpPr txBox="1"/>
          <p:nvPr/>
        </p:nvSpPr>
        <p:spPr>
          <a:xfrm>
            <a:off x="2313425" y="2130550"/>
            <a:ext cx="793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algun Gothic"/>
                <a:ea typeface="Malgun Gothic"/>
                <a:cs typeface="Malgun Gothic"/>
                <a:sym typeface="Malgun Gothic"/>
              </a:rPr>
              <a:t>MyTodo</a:t>
            </a:r>
            <a:endParaRPr sz="6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f0645de832_0_177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MyBoard - 회원가입/login hint   - 세션</a:t>
            </a:r>
            <a:endParaRPr/>
          </a:p>
        </p:txBody>
      </p:sp>
      <p:graphicFrame>
        <p:nvGraphicFramePr>
          <p:cNvPr id="593" name="Google Shape;593;g1f0645de832_0_177"/>
          <p:cNvGraphicFramePr/>
          <p:nvPr/>
        </p:nvGraphicFramePr>
        <p:xfrm>
          <a:off x="442925" y="107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{E929F308-D9B1-4C7F-BF20-D8CAC37E3C70}</a:tableStyleId>
              </a:tblPr>
              <a:tblGrid>
                <a:gridCol w="1374775"/>
                <a:gridCol w="2564875"/>
                <a:gridCol w="2790925"/>
                <a:gridCol w="2471700"/>
                <a:gridCol w="23812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urls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views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templates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회원가입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form 요청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/register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def register()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if request.method == ‘GET’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register.html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 name, pw, email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form 입력정보전달</a:t>
                      </a:r>
                      <a:br>
                        <a:rPr lang="en-US"/>
                      </a:br>
                      <a:r>
                        <a:rPr lang="en-US"/>
                        <a:t>active,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회원가입정보</a:t>
                      </a:r>
                      <a:br>
                        <a:rPr lang="en-US"/>
                      </a:br>
                      <a:r>
                        <a:rPr lang="en-US"/>
                        <a:t>DB저장요청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/register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def register()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if request.method == ‘POST’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없음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로그인페이지이동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로그인</a:t>
                      </a:r>
                      <a:br>
                        <a:rPr lang="en-US"/>
                      </a:br>
                      <a:r>
                        <a:rPr lang="en-US"/>
                        <a:t>form요청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/login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def login()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if request.method == ‘GET’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login.html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 name,pw 로그인버튼, 회원가입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로그인버튼: POST로 성공여부확인요청</a:t>
                      </a:r>
                      <a:br>
                        <a:rPr lang="en-US"/>
                      </a:br>
                      <a:r>
                        <a:rPr lang="en-US"/>
                        <a:t>회원가입 : 회원가입form요청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로그인성공여부확인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/login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def login()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if request.method == ‘POST’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없음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성공시 ;로그인성공페이지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(list페이지)</a:t>
                      </a:r>
                      <a:br>
                        <a:rPr lang="en-US"/>
                      </a:br>
                      <a:r>
                        <a:rPr lang="en-US"/>
                        <a:t>실패시 : 로그인페이지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로그아웃</a:t>
                      </a:r>
                      <a:br>
                        <a:rPr lang="en-US"/>
                      </a:br>
                      <a:r>
                        <a:rPr lang="en-US"/>
                        <a:t>요청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/logout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def logout()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없음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로그인페이지Form페이지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f039810841_0_133"/>
          <p:cNvSpPr txBox="1"/>
          <p:nvPr/>
        </p:nvSpPr>
        <p:spPr>
          <a:xfrm>
            <a:off x="5985825" y="762275"/>
            <a:ext cx="6142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settings.py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INSTALLED_APPS = [todo]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TIME_ZONE = 'Asia/Seoul'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g1f039810841_0_133"/>
          <p:cNvSpPr txBox="1"/>
          <p:nvPr/>
        </p:nvSpPr>
        <p:spPr>
          <a:xfrm>
            <a:off x="527325" y="893075"/>
            <a:ext cx="401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python manage.py startproject mytodo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manage.py startapp todo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g1f039810841_0_133"/>
          <p:cNvSpPr txBox="1"/>
          <p:nvPr/>
        </p:nvSpPr>
        <p:spPr>
          <a:xfrm>
            <a:off x="587375" y="1426750"/>
            <a:ext cx="614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models</a:t>
            </a: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.py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g1f039810841_0_133"/>
          <p:cNvSpPr txBox="1"/>
          <p:nvPr/>
        </p:nvSpPr>
        <p:spPr>
          <a:xfrm>
            <a:off x="587375" y="1873150"/>
            <a:ext cx="5539200" cy="444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endParaRPr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Create your models here.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CharField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max_length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description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TextField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blank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blank=True table 상에 빈값으로 들어 갈 수있다.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DateTimeField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auto_now_add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complete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BooleanField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important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BooleanField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 완료 여부, 중요한 일여부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endParaRPr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g1f039810841_0_133"/>
          <p:cNvSpPr txBox="1"/>
          <p:nvPr/>
        </p:nvSpPr>
        <p:spPr>
          <a:xfrm>
            <a:off x="6390750" y="1506000"/>
            <a:ext cx="278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forms</a:t>
            </a: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.py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g1f039810841_0_133"/>
          <p:cNvSpPr txBox="1"/>
          <p:nvPr/>
        </p:nvSpPr>
        <p:spPr>
          <a:xfrm>
            <a:off x="6519675" y="1952400"/>
            <a:ext cx="5074800" cy="271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forms</a:t>
            </a:r>
            <a:endParaRPr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endParaRPr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TodoForm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ModelForm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endParaRPr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fields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'description'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'important'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'complete'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g1f039810841_0_133"/>
          <p:cNvSpPr txBox="1"/>
          <p:nvPr/>
        </p:nvSpPr>
        <p:spPr>
          <a:xfrm>
            <a:off x="6483075" y="5449800"/>
            <a:ext cx="5148000" cy="126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contrib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admin</a:t>
            </a:r>
            <a:endParaRPr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.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models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endParaRPr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site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register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g1f039810841_0_133"/>
          <p:cNvSpPr txBox="1"/>
          <p:nvPr/>
        </p:nvSpPr>
        <p:spPr>
          <a:xfrm>
            <a:off x="6483075" y="5003400"/>
            <a:ext cx="278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.py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g1f039810841_0_133"/>
          <p:cNvSpPr txBox="1"/>
          <p:nvPr/>
        </p:nvSpPr>
        <p:spPr>
          <a:xfrm>
            <a:off x="8140750" y="4979125"/>
            <a:ext cx="398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python manage.py createsuperuser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f039810841_0_153"/>
          <p:cNvSpPr txBox="1"/>
          <p:nvPr/>
        </p:nvSpPr>
        <p:spPr>
          <a:xfrm>
            <a:off x="351475" y="549275"/>
            <a:ext cx="614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urls</a:t>
            </a: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.py  (mytodo)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g1f039810841_0_153"/>
          <p:cNvSpPr txBox="1"/>
          <p:nvPr/>
        </p:nvSpPr>
        <p:spPr>
          <a:xfrm>
            <a:off x="201175" y="1074550"/>
            <a:ext cx="5769900" cy="21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contrib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admin</a:t>
            </a:r>
            <a:endParaRPr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urls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include</a:t>
            </a:r>
            <a:endParaRPr>
              <a:solidFill>
                <a:srgbClr val="DCDCAA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urlpatterns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'admin/'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admin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site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urls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include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'todo.urls'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Google Shape;615;g1f039810841_0_153"/>
          <p:cNvSpPr txBox="1"/>
          <p:nvPr/>
        </p:nvSpPr>
        <p:spPr>
          <a:xfrm>
            <a:off x="4274275" y="3317925"/>
            <a:ext cx="7814100" cy="358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django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urls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endParaRPr>
              <a:solidFill>
                <a:srgbClr val="DCDCAA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. </a:t>
            </a:r>
            <a:r>
              <a:rPr lang="en-US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endParaRPr>
              <a:solidFill>
                <a:srgbClr val="4EC9B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urlpatterns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.todo_list,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'todo_list'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#메인 리스트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'post/'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.todo_post,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'todo_post'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#신규 할일 등록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'&lt;int:pk&gt;/'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.todo_detail,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'todo_detail'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#할일 상세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'&lt;int:pk&gt;/edit/'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.todo_edit,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'todo_edit'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#할일 수정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'done/'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.done_list,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'done_list'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#완료한 목록 리스트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'done/&lt;int:pk&gt;/'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.todo_done, 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'todo_done'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#할일 완료 표기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6" name="Google Shape;616;g1f039810841_0_153"/>
          <p:cNvSpPr txBox="1"/>
          <p:nvPr/>
        </p:nvSpPr>
        <p:spPr>
          <a:xfrm>
            <a:off x="6392600" y="2823100"/>
            <a:ext cx="236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Malgun Gothic"/>
                <a:ea typeface="Malgun Gothic"/>
                <a:cs typeface="Malgun Gothic"/>
                <a:sym typeface="Malgun Gothic"/>
              </a:rPr>
              <a:t>urls.py  (todo)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f0645de832_0_172"/>
          <p:cNvSpPr txBox="1"/>
          <p:nvPr/>
        </p:nvSpPr>
        <p:spPr>
          <a:xfrm>
            <a:off x="2313425" y="2130550"/>
            <a:ext cx="793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algun Gothic"/>
                <a:ea typeface="Malgun Gothic"/>
                <a:cs typeface="Malgun Gothic"/>
                <a:sym typeface="Malgun Gothic"/>
              </a:rPr>
              <a:t>Mymember</a:t>
            </a:r>
            <a:endParaRPr sz="6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06514446bf_0_0"/>
          <p:cNvSpPr/>
          <p:nvPr/>
        </p:nvSpPr>
        <p:spPr>
          <a:xfrm>
            <a:off x="263625" y="1713475"/>
            <a:ext cx="3276300" cy="11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206514446bf_0_0"/>
          <p:cNvSpPr/>
          <p:nvPr/>
        </p:nvSpPr>
        <p:spPr>
          <a:xfrm>
            <a:off x="243900" y="3643500"/>
            <a:ext cx="3229200" cy="206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206514446bf_0_0"/>
          <p:cNvSpPr/>
          <p:nvPr/>
        </p:nvSpPr>
        <p:spPr>
          <a:xfrm>
            <a:off x="5238050" y="2091825"/>
            <a:ext cx="1591200" cy="11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X</a:t>
            </a:r>
            <a:endParaRPr sz="2700"/>
          </a:p>
        </p:txBody>
      </p:sp>
      <p:sp>
        <p:nvSpPr>
          <p:cNvPr id="631" name="Google Shape;631;g206514446bf_0_0"/>
          <p:cNvSpPr/>
          <p:nvPr/>
        </p:nvSpPr>
        <p:spPr>
          <a:xfrm>
            <a:off x="5183350" y="4089475"/>
            <a:ext cx="2178900" cy="11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 result(request)</a:t>
            </a:r>
            <a:endParaRPr/>
          </a:p>
        </p:txBody>
      </p:sp>
      <p:sp>
        <p:nvSpPr>
          <p:cNvPr id="632" name="Google Shape;632;g206514446bf_0_0"/>
          <p:cNvSpPr txBox="1"/>
          <p:nvPr/>
        </p:nvSpPr>
        <p:spPr>
          <a:xfrm>
            <a:off x="300825" y="1955575"/>
            <a:ext cx="3116400" cy="61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LOGIN_REDIRECT_URL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'/result'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3" name="Google Shape;633;g206514446bf_0_0"/>
          <p:cNvSpPr/>
          <p:nvPr/>
        </p:nvSpPr>
        <p:spPr>
          <a:xfrm>
            <a:off x="8007750" y="1713475"/>
            <a:ext cx="1591200" cy="5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보여주고</a:t>
            </a:r>
            <a:endParaRPr/>
          </a:p>
        </p:txBody>
      </p:sp>
      <p:sp>
        <p:nvSpPr>
          <p:cNvPr id="634" name="Google Shape;634;g206514446bf_0_0"/>
          <p:cNvSpPr/>
          <p:nvPr/>
        </p:nvSpPr>
        <p:spPr>
          <a:xfrm>
            <a:off x="8007750" y="2523125"/>
            <a:ext cx="2348400" cy="77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로그인 성공하면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객체세션정보 추가</a:t>
            </a:r>
            <a:endParaRPr/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LOGIN_REDIRECT_URL로 요청</a:t>
            </a:r>
            <a:endParaRPr sz="1600"/>
          </a:p>
        </p:txBody>
      </p:sp>
      <p:sp>
        <p:nvSpPr>
          <p:cNvPr id="635" name="Google Shape;635;g206514446bf_0_0"/>
          <p:cNvSpPr txBox="1"/>
          <p:nvPr/>
        </p:nvSpPr>
        <p:spPr>
          <a:xfrm>
            <a:off x="243900" y="12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settings.py</a:t>
            </a:r>
            <a:endParaRPr/>
          </a:p>
        </p:txBody>
      </p:sp>
      <p:sp>
        <p:nvSpPr>
          <p:cNvPr id="636" name="Google Shape;636;g206514446bf_0_0"/>
          <p:cNvSpPr txBox="1"/>
          <p:nvPr/>
        </p:nvSpPr>
        <p:spPr>
          <a:xfrm>
            <a:off x="243900" y="3194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urls</a:t>
            </a:r>
            <a:r>
              <a:rPr lang="en-US">
                <a:solidFill>
                  <a:schemeClr val="dk1"/>
                </a:solidFill>
              </a:rPr>
              <a:t>.py</a:t>
            </a:r>
            <a:endParaRPr/>
          </a:p>
        </p:txBody>
      </p:sp>
      <p:sp>
        <p:nvSpPr>
          <p:cNvPr id="637" name="Google Shape;637;g206514446bf_0_0"/>
          <p:cNvSpPr txBox="1"/>
          <p:nvPr/>
        </p:nvSpPr>
        <p:spPr>
          <a:xfrm>
            <a:off x="310675" y="4001225"/>
            <a:ext cx="3116400" cy="68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auth_views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LoginView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as_view</a:t>
            </a:r>
            <a:endParaRPr>
              <a:solidFill>
                <a:srgbClr val="DCDCAA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template_name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'login.html'</a:t>
            </a:r>
            <a:r>
              <a:rPr lang="en-US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g206514446bf_0_0"/>
          <p:cNvSpPr txBox="1"/>
          <p:nvPr/>
        </p:nvSpPr>
        <p:spPr>
          <a:xfrm>
            <a:off x="386425" y="5032225"/>
            <a:ext cx="2937000" cy="41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5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5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9" name="Google Shape;639;g206514446bf_0_0"/>
          <p:cNvCxnSpPr>
            <a:stCxn id="637" idx="3"/>
            <a:endCxn id="630" idx="1"/>
          </p:cNvCxnSpPr>
          <p:nvPr/>
        </p:nvCxnSpPr>
        <p:spPr>
          <a:xfrm flipH="1" rot="10800000">
            <a:off x="3427075" y="2642525"/>
            <a:ext cx="1811100" cy="17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g206514446bf_0_0"/>
          <p:cNvCxnSpPr>
            <a:stCxn id="638" idx="3"/>
            <a:endCxn id="631" idx="1"/>
          </p:cNvCxnSpPr>
          <p:nvPr/>
        </p:nvCxnSpPr>
        <p:spPr>
          <a:xfrm flipH="1" rot="10800000">
            <a:off x="3323425" y="4640275"/>
            <a:ext cx="1860000" cy="5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g206514446bf_0_0"/>
          <p:cNvSpPr txBox="1"/>
          <p:nvPr/>
        </p:nvSpPr>
        <p:spPr>
          <a:xfrm>
            <a:off x="5183425" y="1713475"/>
            <a:ext cx="12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auth_views</a:t>
            </a:r>
            <a:endParaRPr/>
          </a:p>
        </p:txBody>
      </p:sp>
      <p:sp>
        <p:nvSpPr>
          <p:cNvPr id="642" name="Google Shape;642;g206514446bf_0_0"/>
          <p:cNvSpPr txBox="1"/>
          <p:nvPr/>
        </p:nvSpPr>
        <p:spPr>
          <a:xfrm>
            <a:off x="5183425" y="3643500"/>
            <a:ext cx="14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views.py</a:t>
            </a:r>
            <a:endParaRPr/>
          </a:p>
        </p:txBody>
      </p:sp>
      <p:cxnSp>
        <p:nvCxnSpPr>
          <p:cNvPr id="643" name="Google Shape;643;g206514446bf_0_0"/>
          <p:cNvCxnSpPr>
            <a:stCxn id="630" idx="3"/>
            <a:endCxn id="633" idx="1"/>
          </p:cNvCxnSpPr>
          <p:nvPr/>
        </p:nvCxnSpPr>
        <p:spPr>
          <a:xfrm flipH="1" rot="10800000">
            <a:off x="6829250" y="2003625"/>
            <a:ext cx="11784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g206514446bf_0_0"/>
          <p:cNvCxnSpPr>
            <a:stCxn id="630" idx="3"/>
            <a:endCxn id="634" idx="1"/>
          </p:cNvCxnSpPr>
          <p:nvPr/>
        </p:nvCxnSpPr>
        <p:spPr>
          <a:xfrm>
            <a:off x="6829250" y="2642625"/>
            <a:ext cx="11784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g206514446bf_0_0"/>
          <p:cNvSpPr txBox="1"/>
          <p:nvPr/>
        </p:nvSpPr>
        <p:spPr>
          <a:xfrm>
            <a:off x="7210425" y="1955575"/>
            <a:ext cx="5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GET</a:t>
            </a:r>
            <a:endParaRPr/>
          </a:p>
        </p:txBody>
      </p:sp>
      <p:sp>
        <p:nvSpPr>
          <p:cNvPr id="646" name="Google Shape;646;g206514446bf_0_0"/>
          <p:cNvSpPr txBox="1"/>
          <p:nvPr/>
        </p:nvSpPr>
        <p:spPr>
          <a:xfrm>
            <a:off x="7158525" y="29026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POST</a:t>
            </a:r>
            <a:endParaRPr/>
          </a:p>
        </p:txBody>
      </p:sp>
      <p:cxnSp>
        <p:nvCxnSpPr>
          <p:cNvPr id="647" name="Google Shape;647;g206514446bf_0_0"/>
          <p:cNvCxnSpPr>
            <a:stCxn id="634" idx="3"/>
            <a:endCxn id="629" idx="2"/>
          </p:cNvCxnSpPr>
          <p:nvPr/>
        </p:nvCxnSpPr>
        <p:spPr>
          <a:xfrm flipH="1">
            <a:off x="1858350" y="2912975"/>
            <a:ext cx="8497800" cy="2792400"/>
          </a:xfrm>
          <a:prstGeom prst="bentConnector4">
            <a:avLst>
              <a:gd fmla="val -2802" name="adj1"/>
              <a:gd fmla="val 1085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g206514446bf_0_0"/>
          <p:cNvSpPr txBox="1"/>
          <p:nvPr/>
        </p:nvSpPr>
        <p:spPr>
          <a:xfrm>
            <a:off x="243900" y="6087125"/>
            <a:ext cx="8435700" cy="61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'login/'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auth_views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LoginView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as_view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template_name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'login.html'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'login'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2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'result/'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'result'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f0937e1adb_0_0"/>
          <p:cNvSpPr txBox="1"/>
          <p:nvPr/>
        </p:nvSpPr>
        <p:spPr>
          <a:xfrm>
            <a:off x="2313425" y="2130550"/>
            <a:ext cx="793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Malgun Gothic"/>
                <a:ea typeface="Malgun Gothic"/>
                <a:cs typeface="Malgun Gothic"/>
                <a:sym typeface="Malgun Gothic"/>
              </a:rPr>
              <a:t>lecture</a:t>
            </a:r>
            <a:endParaRPr sz="6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f0937e1adb_0_5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초기 셋팅 정보</a:t>
            </a:r>
            <a:endParaRPr/>
          </a:p>
        </p:txBody>
      </p:sp>
      <p:sp>
        <p:nvSpPr>
          <p:cNvPr id="661" name="Google Shape;661;g1f0937e1adb_0_5"/>
          <p:cNvSpPr txBox="1"/>
          <p:nvPr>
            <p:ph idx="1" type="body"/>
          </p:nvPr>
        </p:nvSpPr>
        <p:spPr>
          <a:xfrm>
            <a:off x="472437" y="1014196"/>
            <a:ext cx="11240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1. settings.py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  . INSTALLED_APPS =&gt; users, bbs 추가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  . TEMPLATES = 'DIRS': [BASE_DIR/'templates'],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  . STATIC_URL = 'static/'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  . STATICFILES_DIRS=[BASE_DIR/'static']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  . MEDIA_URL='/media/'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  . MEDIA_ROOT = BASE_DIR/'media'  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  =&gt; 셋팅정보에 맞게 디렉토리 생성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  . AUTH_USER_MODEL = 'users.Member'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  . AUTHENTIFICATION_BACKENDS = [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    'django.contrib.auth.backends.ModelBackend', ]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  =&gt; auth_user =&gt; users_member 사용하겠다.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2. Models.py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  . mobile, image 필드를 추가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660"/>
              <a:t>3. migrate (makemigrations)</a:t>
            </a:r>
            <a:endParaRPr sz="16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337806" y="238287"/>
            <a:ext cx="11200823" cy="397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>
                <a:solidFill>
                  <a:schemeClr val="dk1"/>
                </a:solidFill>
              </a:rPr>
              <a:t>웹 서비스 Django 구조도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652531" y="1381726"/>
            <a:ext cx="105482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DB의 데이터를 관리하는 Model,  사용자가 확인 할 UI를 구성하는 Template , 데이터와 Template를 가지고 비즈니스 로직에 맞추어 구성하는 것이 View 로 정의 구분해서 한 요소가 다른 요소들에 영향을 주 지 않도록 설계하는 방식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652531" y="1012394"/>
            <a:ext cx="48461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장고에서의 애플리케이션 개발 방식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MVT 패턴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4" name="Google Shape;164;p5"/>
          <p:cNvGrpSpPr/>
          <p:nvPr/>
        </p:nvGrpSpPr>
        <p:grpSpPr>
          <a:xfrm>
            <a:off x="652531" y="2113690"/>
            <a:ext cx="10976251" cy="4215599"/>
            <a:chOff x="652531" y="2113690"/>
            <a:chExt cx="10976251" cy="4215599"/>
          </a:xfrm>
        </p:grpSpPr>
        <p:pic>
          <p:nvPicPr>
            <p:cNvPr descr="https://blog.kakaocdn.net/dn/pdQ3m/btqwhTpC3gU/vXB2IGfXViX7cGFQgXjlR1/img.png" id="165" name="Google Shape;16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2531" y="2113690"/>
              <a:ext cx="10976251" cy="4215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5"/>
            <p:cNvSpPr/>
            <p:nvPr/>
          </p:nvSpPr>
          <p:spPr>
            <a:xfrm>
              <a:off x="1144988" y="3708630"/>
              <a:ext cx="1017767" cy="102571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1025719" y="3848431"/>
              <a:ext cx="12085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</a:t>
              </a:r>
              <a:endParaRPr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PC</a:t>
              </a:r>
              <a:endParaRPr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8" name="Google Shape;168;p5"/>
          <p:cNvSpPr/>
          <p:nvPr/>
        </p:nvSpPr>
        <p:spPr>
          <a:xfrm>
            <a:off x="232120" y="2423545"/>
            <a:ext cx="11554800" cy="40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4907400" y="5348675"/>
            <a:ext cx="23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없어서 : page =1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7936950" y="5748875"/>
            <a:ext cx="23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&lt;a href ?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page=21&gt;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8032750" y="6149075"/>
            <a:ext cx="23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&lt;a href ?page=20&gt;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2"/>
          <p:cNvSpPr txBox="1"/>
          <p:nvPr>
            <p:ph idx="4294967295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5762650" y="2800083"/>
            <a:ext cx="55461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__init__.py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 해당 디렉토리가 파이썬 모듈로 작동이 가능하도록 해주는 파일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settings.py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 Project 설정을 기록해 놓은 파일,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urls.py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 </a:t>
            </a:r>
            <a:r>
              <a:rPr lang="en-U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프로젝트 레벨의 URL패턴을 정의하는 최상위 URLconf 파일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lang="en-U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wsgi</a:t>
            </a:r>
            <a:r>
              <a:rPr lang="en-U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웹서버와 was server간 wsgi 규격으로 연동하기위한 파일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68" name="Google Shape;668;p22"/>
          <p:cNvSpPr/>
          <p:nvPr/>
        </p:nvSpPr>
        <p:spPr>
          <a:xfrm>
            <a:off x="5762650" y="4370817"/>
            <a:ext cx="558518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__init__.py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 디렉토리에 </a:t>
            </a:r>
            <a:r>
              <a:rPr lang="en-U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 파일이 있으면 파이썬 패키지로 인식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admin.py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 admin사이트에 모델 클래스를 등록해주는 파일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app</a:t>
            </a:r>
            <a:r>
              <a:rPr b="1" lang="en-U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.py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 애플리케이션의 설정 클래스를 정의하는 파일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tests.py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 단위테스트용 파일</a:t>
            </a:r>
            <a:endParaRPr b="0" i="0" sz="12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views.py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 </a:t>
            </a:r>
            <a:r>
              <a:rPr lang="en-U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뷰 함수를 정의하는 파일,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화면 구성을 위한 파일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lang="en-U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models.py</a:t>
            </a:r>
            <a:r>
              <a:rPr lang="en-U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DB 관련된 파일 /  DB 사용계획, 정의, 연결 등의 다양한 설정들을 함</a:t>
            </a:r>
            <a:br>
              <a:rPr lang="en-U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1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migrations/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데이터베이스 변경사항 관리, 데이터 베이스 스키마 관련 역할을 함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2"/>
          <p:cNvSpPr/>
          <p:nvPr/>
        </p:nvSpPr>
        <p:spPr>
          <a:xfrm>
            <a:off x="437322" y="992032"/>
            <a:ext cx="2087217" cy="4126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 Project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22"/>
          <p:cNvSpPr/>
          <p:nvPr/>
        </p:nvSpPr>
        <p:spPr>
          <a:xfrm>
            <a:off x="2146852" y="2171733"/>
            <a:ext cx="2262008" cy="3843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 Project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22"/>
          <p:cNvSpPr/>
          <p:nvPr/>
        </p:nvSpPr>
        <p:spPr>
          <a:xfrm>
            <a:off x="2146852" y="3897278"/>
            <a:ext cx="2292626" cy="3843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22"/>
          <p:cNvSpPr txBox="1"/>
          <p:nvPr/>
        </p:nvSpPr>
        <p:spPr>
          <a:xfrm>
            <a:off x="2146852" y="1547985"/>
            <a:ext cx="24483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manage.py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22"/>
          <p:cNvSpPr txBox="1"/>
          <p:nvPr/>
        </p:nvSpPr>
        <p:spPr>
          <a:xfrm>
            <a:off x="2198450" y="2847152"/>
            <a:ext cx="18662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_init__.py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Noto Sans Symbols"/>
              <a:buChar char="▪"/>
            </a:pPr>
            <a:r>
              <a:rPr b="1" lang="en-US" sz="12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settings.py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Noto Sans Symbols"/>
              <a:buChar char="▪"/>
            </a:pPr>
            <a:r>
              <a:rPr b="1" lang="en-US" sz="12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wsgi.py</a:t>
            </a:r>
            <a:endParaRPr/>
          </a:p>
        </p:txBody>
      </p:sp>
      <p:sp>
        <p:nvSpPr>
          <p:cNvPr id="674" name="Google Shape;674;p22"/>
          <p:cNvSpPr txBox="1"/>
          <p:nvPr/>
        </p:nvSpPr>
        <p:spPr>
          <a:xfrm>
            <a:off x="2198450" y="4373336"/>
            <a:ext cx="1866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_init__.py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admin.py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apps.py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tests.py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models.py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rgbClr val="00B0F0"/>
                </a:solidFill>
                <a:latin typeface="Malgun Gothic"/>
                <a:ea typeface="Malgun Gothic"/>
                <a:cs typeface="Malgun Gothic"/>
                <a:sym typeface="Malgun Gothic"/>
              </a:rPr>
              <a:t>mirgrations</a:t>
            </a:r>
            <a:endParaRPr sz="1200">
              <a:solidFill>
                <a:srgbClr val="00B0F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5" name="Google Shape;675;p22"/>
          <p:cNvCxnSpPr>
            <a:stCxn id="669" idx="2"/>
            <a:endCxn id="670" idx="1"/>
          </p:cNvCxnSpPr>
          <p:nvPr/>
        </p:nvCxnSpPr>
        <p:spPr>
          <a:xfrm flipH="1" rot="-5400000">
            <a:off x="1334381" y="1551280"/>
            <a:ext cx="959100" cy="6660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6" name="Google Shape;676;p22"/>
          <p:cNvCxnSpPr>
            <a:stCxn id="669" idx="2"/>
            <a:endCxn id="671" idx="1"/>
          </p:cNvCxnSpPr>
          <p:nvPr/>
        </p:nvCxnSpPr>
        <p:spPr>
          <a:xfrm flipH="1" rot="-5400000">
            <a:off x="471580" y="2414080"/>
            <a:ext cx="2684700" cy="6660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7" name="Google Shape;677;p22"/>
          <p:cNvCxnSpPr>
            <a:stCxn id="669" idx="2"/>
            <a:endCxn id="672" idx="1"/>
          </p:cNvCxnSpPr>
          <p:nvPr/>
        </p:nvCxnSpPr>
        <p:spPr>
          <a:xfrm flipH="1" rot="-5400000">
            <a:off x="1657631" y="1228030"/>
            <a:ext cx="312600" cy="6660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8" name="Google Shape;678;p22"/>
          <p:cNvSpPr/>
          <p:nvPr/>
        </p:nvSpPr>
        <p:spPr>
          <a:xfrm>
            <a:off x="5762650" y="1542704"/>
            <a:ext cx="43713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runserver등 장고의 명령어를 처리하는 파일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p22"/>
          <p:cNvSpPr/>
          <p:nvPr/>
        </p:nvSpPr>
        <p:spPr>
          <a:xfrm>
            <a:off x="2146852" y="6098881"/>
            <a:ext cx="2292626" cy="3843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0" name="Google Shape;680;p22"/>
          <p:cNvCxnSpPr>
            <a:stCxn id="669" idx="2"/>
            <a:endCxn id="679" idx="1"/>
          </p:cNvCxnSpPr>
          <p:nvPr/>
        </p:nvCxnSpPr>
        <p:spPr>
          <a:xfrm flipH="1" rot="-5400000">
            <a:off x="-629269" y="3514930"/>
            <a:ext cx="4886400" cy="6660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1" name="Google Shape;681;p22"/>
          <p:cNvSpPr txBox="1"/>
          <p:nvPr/>
        </p:nvSpPr>
        <p:spPr>
          <a:xfrm>
            <a:off x="323127" y="181349"/>
            <a:ext cx="38571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 – 프로젝트 뼈대 만들기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22"/>
          <p:cNvSpPr/>
          <p:nvPr/>
        </p:nvSpPr>
        <p:spPr>
          <a:xfrm>
            <a:off x="2550944" y="1193044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BASE_DIR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22"/>
          <p:cNvSpPr/>
          <p:nvPr/>
        </p:nvSpPr>
        <p:spPr>
          <a:xfrm>
            <a:off x="4595192" y="3891520"/>
            <a:ext cx="4907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Settings.py : INSTALLED_APPS 추가 필요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3"/>
          <p:cNvSpPr txBox="1"/>
          <p:nvPr/>
        </p:nvSpPr>
        <p:spPr>
          <a:xfrm>
            <a:off x="331581" y="185211"/>
            <a:ext cx="32496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프로젝트 생성하기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9" name="Google Shape;689;p23"/>
          <p:cNvCxnSpPr/>
          <p:nvPr/>
        </p:nvCxnSpPr>
        <p:spPr>
          <a:xfrm>
            <a:off x="383097" y="848087"/>
            <a:ext cx="11458383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690" name="Google Shape;690;p23"/>
          <p:cNvSpPr txBox="1"/>
          <p:nvPr/>
        </p:nvSpPr>
        <p:spPr>
          <a:xfrm>
            <a:off x="700591" y="1301185"/>
            <a:ext cx="4657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서버 구동하고 웹 사이트에 접속해 보기</a:t>
            </a:r>
            <a:endParaRPr b="1" sz="1800">
              <a:solidFill>
                <a:srgbClr val="CC402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p23"/>
          <p:cNvSpPr txBox="1"/>
          <p:nvPr/>
        </p:nvSpPr>
        <p:spPr>
          <a:xfrm>
            <a:off x="6512049" y="3474156"/>
            <a:ext cx="3552576" cy="355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를 눌러 개발 서버를 종료한다.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23"/>
          <p:cNvSpPr txBox="1"/>
          <p:nvPr/>
        </p:nvSpPr>
        <p:spPr>
          <a:xfrm>
            <a:off x="6512049" y="4084730"/>
            <a:ext cx="5020926" cy="655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 서버가 종료되면 127.0.0.1:8000으로 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mysite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접속할 수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없다.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693" name="Google Shape;6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025" y="2638250"/>
            <a:ext cx="5440247" cy="31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1700" y="3550443"/>
            <a:ext cx="916144" cy="259286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23"/>
          <p:cNvSpPr/>
          <p:nvPr/>
        </p:nvSpPr>
        <p:spPr>
          <a:xfrm>
            <a:off x="700591" y="2141197"/>
            <a:ext cx="707296" cy="288000"/>
          </a:xfrm>
          <a:prstGeom prst="roundRect">
            <a:avLst>
              <a:gd fmla="val 16667" name="adj"/>
            </a:avLst>
          </a:prstGeom>
          <a:solidFill>
            <a:srgbClr val="F8DC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02단계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23"/>
          <p:cNvSpPr txBox="1"/>
          <p:nvPr/>
        </p:nvSpPr>
        <p:spPr>
          <a:xfrm>
            <a:off x="1500529" y="2123614"/>
            <a:ext cx="181011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서버 종료하기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2"/>
          <p:cNvSpPr txBox="1"/>
          <p:nvPr>
            <p:ph type="title"/>
          </p:nvPr>
        </p:nvSpPr>
        <p:spPr>
          <a:xfrm>
            <a:off x="323186" y="250758"/>
            <a:ext cx="11200823" cy="397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Paginator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2"/>
          <p:cNvSpPr txBox="1"/>
          <p:nvPr>
            <p:ph idx="4294967295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3" name="Google Shape;7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70" y="1884971"/>
            <a:ext cx="116205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3"/>
          <p:cNvSpPr txBox="1"/>
          <p:nvPr>
            <p:ph type="title"/>
          </p:nvPr>
        </p:nvSpPr>
        <p:spPr>
          <a:xfrm>
            <a:off x="302688" y="82554"/>
            <a:ext cx="10079566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/>
              <a:t>장고 개발 환경 준비하기</a:t>
            </a:r>
            <a:endParaRPr sz="2400"/>
          </a:p>
        </p:txBody>
      </p:sp>
      <p:sp>
        <p:nvSpPr>
          <p:cNvPr id="709" name="Google Shape;709;p33"/>
          <p:cNvSpPr txBox="1"/>
          <p:nvPr/>
        </p:nvSpPr>
        <p:spPr>
          <a:xfrm>
            <a:off x="856343" y="1886281"/>
            <a:ext cx="70038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하나의 서버에 서로 다른 버전의 파이썬을 설치해야 하는 문제가 생긴다.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856343" y="2357901"/>
            <a:ext cx="87014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</a:t>
            </a: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파이썬 가상 환경을 이용하면 하나의 데스크톱 안에 독립된 가상 환경을 여러 개 만들 수 있다.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1" name="Google Shape;711;p33"/>
          <p:cNvSpPr txBox="1"/>
          <p:nvPr/>
        </p:nvSpPr>
        <p:spPr>
          <a:xfrm>
            <a:off x="586316" y="1311932"/>
            <a:ext cx="2882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 가상 환경 알아보기</a:t>
            </a:r>
            <a:endParaRPr b="1" sz="1800">
              <a:solidFill>
                <a:srgbClr val="CC402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2" name="Google Shape;7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879" y="3368345"/>
            <a:ext cx="6502470" cy="25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" name="Google Shape;717;p34"/>
          <p:cNvCxnSpPr/>
          <p:nvPr/>
        </p:nvCxnSpPr>
        <p:spPr>
          <a:xfrm>
            <a:off x="383097" y="848087"/>
            <a:ext cx="11458383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18" name="Google Shape;718;p34"/>
          <p:cNvSpPr txBox="1"/>
          <p:nvPr/>
        </p:nvSpPr>
        <p:spPr>
          <a:xfrm>
            <a:off x="700590" y="1340363"/>
            <a:ext cx="3166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 가상 환경 사용해 보기</a:t>
            </a:r>
            <a:endParaRPr b="1" sz="1800">
              <a:solidFill>
                <a:srgbClr val="CC402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9" name="Google Shape;7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590" y="2571302"/>
            <a:ext cx="5111133" cy="100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9565" y="2575034"/>
            <a:ext cx="5111133" cy="62037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34"/>
          <p:cNvSpPr txBox="1"/>
          <p:nvPr/>
        </p:nvSpPr>
        <p:spPr>
          <a:xfrm>
            <a:off x="700590" y="3718114"/>
            <a:ext cx="504497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명령 프롬프트를 실행하고 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C:/venvs 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라는 디렉터리를 만들자.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22" name="Google Shape;722;p34"/>
          <p:cNvGrpSpPr/>
          <p:nvPr/>
        </p:nvGrpSpPr>
        <p:grpSpPr>
          <a:xfrm>
            <a:off x="6369565" y="3346328"/>
            <a:ext cx="5238935" cy="883033"/>
            <a:chOff x="6322495" y="3933346"/>
            <a:chExt cx="5238935" cy="883033"/>
          </a:xfrm>
        </p:grpSpPr>
        <p:sp>
          <p:nvSpPr>
            <p:cNvPr id="723" name="Google Shape;723;p34"/>
            <p:cNvSpPr txBox="1"/>
            <p:nvPr/>
          </p:nvSpPr>
          <p:spPr>
            <a:xfrm>
              <a:off x="6322495" y="3933346"/>
              <a:ext cx="5238935" cy="3588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CC402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▸</a:t>
              </a:r>
              <a:r>
                <a:rPr lang="en-US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r>
                <a:rPr lang="en-US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venv</a:t>
              </a:r>
              <a:r>
                <a:rPr lang="en-US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모듈을 사용하여</a:t>
              </a:r>
              <a:r>
                <a:rPr lang="en-US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mysite</a:t>
              </a:r>
              <a:r>
                <a:rPr lang="en-US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라는 이름의 가상 환경을 만들자.</a:t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4" name="Google Shape;724;p34"/>
            <p:cNvSpPr txBox="1"/>
            <p:nvPr/>
          </p:nvSpPr>
          <p:spPr>
            <a:xfrm>
              <a:off x="6322495" y="4456601"/>
              <a:ext cx="4958409" cy="359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CC402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▸</a:t>
              </a:r>
              <a:r>
                <a:rPr lang="en-US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r>
                <a:rPr lang="en-US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C:/venvs</a:t>
              </a:r>
              <a:r>
                <a:rPr lang="en-US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디렉터리 아래에 </a:t>
              </a:r>
              <a:r>
                <a:rPr lang="en-US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mysite</a:t>
              </a:r>
              <a:r>
                <a:rPr lang="en-US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라는 디렉터리가 생성된다.</a:t>
              </a:r>
              <a:endParaRPr/>
            </a:p>
          </p:txBody>
        </p:sp>
      </p:grpSp>
      <p:sp>
        <p:nvSpPr>
          <p:cNvPr id="725" name="Google Shape;725;p34"/>
          <p:cNvSpPr/>
          <p:nvPr/>
        </p:nvSpPr>
        <p:spPr>
          <a:xfrm>
            <a:off x="700591" y="2141197"/>
            <a:ext cx="707296" cy="288000"/>
          </a:xfrm>
          <a:prstGeom prst="roundRect">
            <a:avLst>
              <a:gd fmla="val 16667" name="adj"/>
            </a:avLst>
          </a:prstGeom>
          <a:solidFill>
            <a:srgbClr val="F8DC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01단계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34"/>
          <p:cNvSpPr txBox="1"/>
          <p:nvPr/>
        </p:nvSpPr>
        <p:spPr>
          <a:xfrm>
            <a:off x="1500529" y="2123614"/>
            <a:ext cx="262283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가상 환경 디렉터리 생성하기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34"/>
          <p:cNvSpPr/>
          <p:nvPr/>
        </p:nvSpPr>
        <p:spPr>
          <a:xfrm>
            <a:off x="6369565" y="2136114"/>
            <a:ext cx="707296" cy="288000"/>
          </a:xfrm>
          <a:prstGeom prst="roundRect">
            <a:avLst>
              <a:gd fmla="val 16667" name="adj"/>
            </a:avLst>
          </a:prstGeom>
          <a:solidFill>
            <a:srgbClr val="F8DC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02단계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7169503" y="2118531"/>
            <a:ext cx="161775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가상 환경 만들기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3" name="Google Shape;733;p35"/>
          <p:cNvCxnSpPr/>
          <p:nvPr/>
        </p:nvCxnSpPr>
        <p:spPr>
          <a:xfrm>
            <a:off x="383097" y="848087"/>
            <a:ext cx="11458383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34" name="Google Shape;734;p35"/>
          <p:cNvSpPr txBox="1"/>
          <p:nvPr/>
        </p:nvSpPr>
        <p:spPr>
          <a:xfrm>
            <a:off x="698734" y="1309976"/>
            <a:ext cx="3166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 가상 환경 사용해 보기</a:t>
            </a:r>
            <a:endParaRPr b="1" sz="1800">
              <a:solidFill>
                <a:srgbClr val="CC402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5" name="Google Shape;735;p35"/>
          <p:cNvSpPr txBox="1"/>
          <p:nvPr/>
        </p:nvSpPr>
        <p:spPr>
          <a:xfrm>
            <a:off x="698734" y="3903762"/>
            <a:ext cx="5110694" cy="655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가상 환경에 진입하려면 가상 환경에 있는 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Scripts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디렉터리의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명령을 수행해야 한다.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36" name="Google Shape;736;p35"/>
          <p:cNvGrpSpPr/>
          <p:nvPr/>
        </p:nvGrpSpPr>
        <p:grpSpPr>
          <a:xfrm>
            <a:off x="6369565" y="3319601"/>
            <a:ext cx="5218095" cy="1163094"/>
            <a:chOff x="6409791" y="3608741"/>
            <a:chExt cx="5218095" cy="1163094"/>
          </a:xfrm>
        </p:grpSpPr>
        <p:sp>
          <p:nvSpPr>
            <p:cNvPr id="737" name="Google Shape;737;p35"/>
            <p:cNvSpPr txBox="1"/>
            <p:nvPr/>
          </p:nvSpPr>
          <p:spPr>
            <a:xfrm>
              <a:off x="6409791" y="3608741"/>
              <a:ext cx="5218095" cy="653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CC402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▸</a:t>
              </a:r>
              <a:r>
                <a:rPr lang="en-US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현재 진입한 가상 환경에서 벗어나려면 </a:t>
              </a:r>
              <a:r>
                <a:rPr lang="en-US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deactivate</a:t>
              </a:r>
              <a:r>
                <a:rPr lang="en-US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명령을 실행</a:t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하면 된다.</a:t>
              </a:r>
              <a:endParaRPr/>
            </a:p>
          </p:txBody>
        </p:sp>
        <p:sp>
          <p:nvSpPr>
            <p:cNvPr id="738" name="Google Shape;738;p35"/>
            <p:cNvSpPr txBox="1"/>
            <p:nvPr/>
          </p:nvSpPr>
          <p:spPr>
            <a:xfrm>
              <a:off x="6409791" y="4412057"/>
              <a:ext cx="3679212" cy="359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CC402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▸</a:t>
              </a:r>
              <a:r>
                <a:rPr lang="en-US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이 명령은 어느 위치에서 실행해도 상관 없다.</a:t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텍스트이(가) 표시된 사진&#10;&#10;자동 생성된 설명" id="739" name="Google Shape;7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734" y="2571302"/>
            <a:ext cx="5112989" cy="120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9565" y="2571302"/>
            <a:ext cx="5112989" cy="620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35"/>
          <p:cNvSpPr/>
          <p:nvPr/>
        </p:nvSpPr>
        <p:spPr>
          <a:xfrm>
            <a:off x="700591" y="2141197"/>
            <a:ext cx="707296" cy="288000"/>
          </a:xfrm>
          <a:prstGeom prst="roundRect">
            <a:avLst>
              <a:gd fmla="val 16667" name="adj"/>
            </a:avLst>
          </a:prstGeom>
          <a:solidFill>
            <a:srgbClr val="F8DC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03단계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35"/>
          <p:cNvSpPr txBox="1"/>
          <p:nvPr/>
        </p:nvSpPr>
        <p:spPr>
          <a:xfrm>
            <a:off x="1500529" y="2123614"/>
            <a:ext cx="200247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가상 환경에 진입하기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35"/>
          <p:cNvSpPr/>
          <p:nvPr/>
        </p:nvSpPr>
        <p:spPr>
          <a:xfrm>
            <a:off x="6369565" y="2136114"/>
            <a:ext cx="707296" cy="288000"/>
          </a:xfrm>
          <a:prstGeom prst="roundRect">
            <a:avLst>
              <a:gd fmla="val 16667" name="adj"/>
            </a:avLst>
          </a:prstGeom>
          <a:solidFill>
            <a:srgbClr val="F8DC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04단계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35"/>
          <p:cNvSpPr txBox="1"/>
          <p:nvPr/>
        </p:nvSpPr>
        <p:spPr>
          <a:xfrm>
            <a:off x="7169503" y="2118531"/>
            <a:ext cx="21948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가상 환경에서 벗어나기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p35"/>
          <p:cNvSpPr txBox="1"/>
          <p:nvPr/>
        </p:nvSpPr>
        <p:spPr>
          <a:xfrm>
            <a:off x="336006" y="194228"/>
            <a:ext cx="33393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개발 환경 준비하기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0" name="Google Shape;750;p36"/>
          <p:cNvCxnSpPr/>
          <p:nvPr/>
        </p:nvCxnSpPr>
        <p:spPr>
          <a:xfrm>
            <a:off x="383097" y="848087"/>
            <a:ext cx="11458383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51" name="Google Shape;751;p36"/>
          <p:cNvSpPr txBox="1"/>
          <p:nvPr/>
        </p:nvSpPr>
        <p:spPr>
          <a:xfrm>
            <a:off x="698734" y="1339362"/>
            <a:ext cx="1622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설치하기</a:t>
            </a:r>
            <a:endParaRPr b="1" sz="1800">
              <a:solidFill>
                <a:srgbClr val="CC402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36"/>
          <p:cNvSpPr txBox="1"/>
          <p:nvPr/>
        </p:nvSpPr>
        <p:spPr>
          <a:xfrm>
            <a:off x="613503" y="3683197"/>
            <a:ext cx="517962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명령 프롬프트 왼쪽에 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(mysite)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프롬프트가 보이는지 확인하자.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753" name="Google Shape;7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734" y="2569301"/>
            <a:ext cx="5112989" cy="813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754" name="Google Shape;7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9566" y="2569301"/>
            <a:ext cx="5102750" cy="2496044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36"/>
          <p:cNvSpPr/>
          <p:nvPr/>
        </p:nvSpPr>
        <p:spPr>
          <a:xfrm>
            <a:off x="700591" y="2141197"/>
            <a:ext cx="707296" cy="288000"/>
          </a:xfrm>
          <a:prstGeom prst="roundRect">
            <a:avLst>
              <a:gd fmla="val 16667" name="adj"/>
            </a:avLst>
          </a:prstGeom>
          <a:solidFill>
            <a:srgbClr val="F8DC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01단계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36"/>
          <p:cNvSpPr txBox="1"/>
          <p:nvPr/>
        </p:nvSpPr>
        <p:spPr>
          <a:xfrm>
            <a:off x="1500529" y="2123614"/>
            <a:ext cx="21948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가상 환경인지 확인하기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757" name="Google Shape;757;p36"/>
          <p:cNvPicPr preferRelativeResize="0"/>
          <p:nvPr/>
        </p:nvPicPr>
        <p:blipFill rotWithShape="1">
          <a:blip r:embed="rId5">
            <a:alphaModFix/>
          </a:blip>
          <a:srcRect b="62057" l="0" r="0" t="0"/>
          <a:stretch/>
        </p:blipFill>
        <p:spPr>
          <a:xfrm>
            <a:off x="6369566" y="5033642"/>
            <a:ext cx="5102752" cy="648486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6"/>
          <p:cNvSpPr/>
          <p:nvPr/>
        </p:nvSpPr>
        <p:spPr>
          <a:xfrm>
            <a:off x="6369565" y="2136114"/>
            <a:ext cx="707296" cy="288000"/>
          </a:xfrm>
          <a:prstGeom prst="roundRect">
            <a:avLst>
              <a:gd fmla="val 16667" name="adj"/>
            </a:avLst>
          </a:prstGeom>
          <a:solidFill>
            <a:srgbClr val="F8DC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02단계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p36"/>
          <p:cNvSpPr txBox="1"/>
          <p:nvPr/>
        </p:nvSpPr>
        <p:spPr>
          <a:xfrm>
            <a:off x="7169503" y="2118531"/>
            <a:ext cx="262283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가상 환경에서 장고 설치하기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36"/>
          <p:cNvSpPr txBox="1"/>
          <p:nvPr/>
        </p:nvSpPr>
        <p:spPr>
          <a:xfrm>
            <a:off x="336006" y="194228"/>
            <a:ext cx="33393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개발 환경 준비하기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5" name="Google Shape;765;p37"/>
          <p:cNvCxnSpPr/>
          <p:nvPr/>
        </p:nvCxnSpPr>
        <p:spPr>
          <a:xfrm>
            <a:off x="383097" y="848087"/>
            <a:ext cx="11458383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66" name="Google Shape;766;p37"/>
          <p:cNvSpPr txBox="1"/>
          <p:nvPr/>
        </p:nvSpPr>
        <p:spPr>
          <a:xfrm>
            <a:off x="694979" y="1344604"/>
            <a:ext cx="1622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설치하기</a:t>
            </a:r>
            <a:endParaRPr b="1" sz="1800">
              <a:solidFill>
                <a:srgbClr val="CC402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37"/>
          <p:cNvSpPr txBox="1"/>
          <p:nvPr/>
        </p:nvSpPr>
        <p:spPr>
          <a:xfrm>
            <a:off x="568053" y="3814262"/>
            <a:ext cx="5448928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파이썬 라이브러리를 설치하고 관리해 주는 파이썬 도구이다.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768" name="Google Shape;768;p37"/>
          <p:cNvPicPr preferRelativeResize="0"/>
          <p:nvPr/>
        </p:nvPicPr>
        <p:blipFill rotWithShape="1">
          <a:blip r:embed="rId3">
            <a:alphaModFix/>
          </a:blip>
          <a:srcRect b="0" l="0" r="0" t="36931"/>
          <a:stretch/>
        </p:blipFill>
        <p:spPr>
          <a:xfrm>
            <a:off x="694979" y="2581688"/>
            <a:ext cx="5112989" cy="1080083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37"/>
          <p:cNvSpPr/>
          <p:nvPr/>
        </p:nvSpPr>
        <p:spPr>
          <a:xfrm>
            <a:off x="6369565" y="2136034"/>
            <a:ext cx="707296" cy="288000"/>
          </a:xfrm>
          <a:prstGeom prst="roundRect">
            <a:avLst>
              <a:gd fmla="val 16667" name="adj"/>
            </a:avLst>
          </a:prstGeom>
          <a:solidFill>
            <a:srgbClr val="F8DC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03단계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0" name="Google Shape;770;p37"/>
          <p:cNvSpPr txBox="1"/>
          <p:nvPr/>
        </p:nvSpPr>
        <p:spPr>
          <a:xfrm>
            <a:off x="7169503" y="2118451"/>
            <a:ext cx="248978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pip 최신 버전으로 설치하기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771" name="Google Shape;77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9565" y="2579785"/>
            <a:ext cx="5112987" cy="2385444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37"/>
          <p:cNvSpPr txBox="1"/>
          <p:nvPr/>
        </p:nvSpPr>
        <p:spPr>
          <a:xfrm>
            <a:off x="6369565" y="5047796"/>
            <a:ext cx="5080237" cy="655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</a:t>
            </a:r>
            <a:r>
              <a:rPr b="1" lang="en-US" sz="13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–m pip install –upgrade pip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명령을 입력해 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최신 버전으로 설치하자.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37"/>
          <p:cNvSpPr txBox="1"/>
          <p:nvPr/>
        </p:nvSpPr>
        <p:spPr>
          <a:xfrm>
            <a:off x="567885" y="4259141"/>
            <a:ext cx="5367175" cy="655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마지막에 다음과 같은 경고 문구가 보인다. </a:t>
            </a: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pip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최신 버전이 아니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라는 내용이다.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p37"/>
          <p:cNvSpPr txBox="1"/>
          <p:nvPr/>
        </p:nvSpPr>
        <p:spPr>
          <a:xfrm>
            <a:off x="336006" y="194228"/>
            <a:ext cx="33393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개발 환경 준비하기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8"/>
          <p:cNvSpPr txBox="1"/>
          <p:nvPr>
            <p:ph type="title"/>
          </p:nvPr>
        </p:nvSpPr>
        <p:spPr>
          <a:xfrm>
            <a:off x="343649" y="173125"/>
            <a:ext cx="9091189" cy="577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/>
              <a:t>VS Code 가상환경 설정 </a:t>
            </a:r>
            <a:endParaRPr sz="2400"/>
          </a:p>
        </p:txBody>
      </p:sp>
      <p:sp>
        <p:nvSpPr>
          <p:cNvPr id="780" name="Google Shape;780;p38"/>
          <p:cNvSpPr/>
          <p:nvPr/>
        </p:nvSpPr>
        <p:spPr>
          <a:xfrm>
            <a:off x="902082" y="1497228"/>
            <a:ext cx="9836665" cy="3266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 python  microsoft 설치하기</a:t>
            </a:r>
            <a:endParaRPr sz="1800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 터미털 설정 변경 </a:t>
            </a:r>
            <a:endParaRPr/>
          </a:p>
          <a:p>
            <a:pPr indent="-1143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 가상 환경으로 터미널 변경 터미널을 cmd 로 연결</a:t>
            </a:r>
            <a:endParaRPr sz="1800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 가상 환경에 있는 Scripts 디렉터리의 activate 명령을 수행</a:t>
            </a:r>
            <a:br>
              <a:rPr b="1" i="0" lang="en-US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1" name="Google Shape;7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3813" y="4595009"/>
            <a:ext cx="461962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38"/>
          <p:cNvSpPr/>
          <p:nvPr/>
        </p:nvSpPr>
        <p:spPr>
          <a:xfrm>
            <a:off x="7753130" y="5004411"/>
            <a:ext cx="4120308" cy="11319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3" name="Google Shape;783;p38"/>
          <p:cNvSpPr/>
          <p:nvPr/>
        </p:nvSpPr>
        <p:spPr>
          <a:xfrm>
            <a:off x="7253813" y="5194451"/>
            <a:ext cx="499317" cy="45292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9"/>
          <p:cNvSpPr txBox="1"/>
          <p:nvPr/>
        </p:nvSpPr>
        <p:spPr>
          <a:xfrm>
            <a:off x="297369" y="245744"/>
            <a:ext cx="297389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프로젝트 생성하기</a:t>
            </a:r>
            <a:endParaRPr b="1"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9" name="Google Shape;789;p39"/>
          <p:cNvCxnSpPr/>
          <p:nvPr/>
        </p:nvCxnSpPr>
        <p:spPr>
          <a:xfrm>
            <a:off x="383097" y="848087"/>
            <a:ext cx="11458383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790" name="Google Shape;790;p39"/>
          <p:cNvSpPr txBox="1"/>
          <p:nvPr/>
        </p:nvSpPr>
        <p:spPr>
          <a:xfrm>
            <a:off x="700590" y="1340363"/>
            <a:ext cx="3060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디렉터리 생성하기</a:t>
            </a:r>
            <a:endParaRPr b="1" sz="1800">
              <a:solidFill>
                <a:srgbClr val="CC402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1" name="Google Shape;79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590" y="2571302"/>
            <a:ext cx="5112989" cy="120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9565" y="2571302"/>
            <a:ext cx="5112989" cy="802764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39"/>
          <p:cNvSpPr txBox="1"/>
          <p:nvPr/>
        </p:nvSpPr>
        <p:spPr>
          <a:xfrm>
            <a:off x="700590" y="3903230"/>
            <a:ext cx="5089855" cy="655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장고 프로젝트는 여러 개가 될 수 있으므로 프로젝트를 모아 둘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프로젝트 루트 디렉터리 생성은 필수다.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4" name="Google Shape;794;p39"/>
          <p:cNvSpPr txBox="1"/>
          <p:nvPr/>
        </p:nvSpPr>
        <p:spPr>
          <a:xfrm>
            <a:off x="6369565" y="3515361"/>
            <a:ext cx="4911922" cy="355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반드시 프로젝트 루트 디렉터리에서 명령어를 입력해야 한다.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39"/>
          <p:cNvSpPr/>
          <p:nvPr/>
        </p:nvSpPr>
        <p:spPr>
          <a:xfrm>
            <a:off x="700591" y="2141197"/>
            <a:ext cx="707296" cy="288000"/>
          </a:xfrm>
          <a:prstGeom prst="roundRect">
            <a:avLst>
              <a:gd fmla="val 16667" name="adj"/>
            </a:avLst>
          </a:prstGeom>
          <a:solidFill>
            <a:srgbClr val="F8DC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01단계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39"/>
          <p:cNvSpPr txBox="1"/>
          <p:nvPr/>
        </p:nvSpPr>
        <p:spPr>
          <a:xfrm>
            <a:off x="1500529" y="2123614"/>
            <a:ext cx="3007555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루트 디렉터리 생성하기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39"/>
          <p:cNvSpPr/>
          <p:nvPr/>
        </p:nvSpPr>
        <p:spPr>
          <a:xfrm>
            <a:off x="6369565" y="2136034"/>
            <a:ext cx="707296" cy="288000"/>
          </a:xfrm>
          <a:prstGeom prst="roundRect">
            <a:avLst>
              <a:gd fmla="val 16667" name="adj"/>
            </a:avLst>
          </a:prstGeom>
          <a:solidFill>
            <a:srgbClr val="F8DC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02단계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8" name="Google Shape;798;p39"/>
          <p:cNvSpPr txBox="1"/>
          <p:nvPr/>
        </p:nvSpPr>
        <p:spPr>
          <a:xfrm>
            <a:off x="7169503" y="2129881"/>
            <a:ext cx="43749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루트 디렉터리 안에서 가상 환경에 진입하기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330768" y="149404"/>
            <a:ext cx="9091189" cy="577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/>
              <a:t>장고(Django)란</a:t>
            </a:r>
            <a:endParaRPr sz="2400"/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37" y="1069687"/>
            <a:ext cx="11423651" cy="5516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0"/>
          <p:cNvSpPr txBox="1"/>
          <p:nvPr/>
        </p:nvSpPr>
        <p:spPr>
          <a:xfrm>
            <a:off x="297369" y="245744"/>
            <a:ext cx="297389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프로젝트 생성하기</a:t>
            </a:r>
            <a:endParaRPr b="1"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4" name="Google Shape;804;p40"/>
          <p:cNvCxnSpPr/>
          <p:nvPr/>
        </p:nvCxnSpPr>
        <p:spPr>
          <a:xfrm>
            <a:off x="383097" y="848087"/>
            <a:ext cx="11458383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805" name="Google Shape;805;p40"/>
          <p:cNvSpPr txBox="1"/>
          <p:nvPr/>
        </p:nvSpPr>
        <p:spPr>
          <a:xfrm>
            <a:off x="700591" y="1339843"/>
            <a:ext cx="3060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디렉터리 생성하기</a:t>
            </a:r>
            <a:endParaRPr b="1" sz="1800">
              <a:solidFill>
                <a:srgbClr val="CC402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06" name="Google Shape;80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591" y="2570263"/>
            <a:ext cx="5055264" cy="98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591" y="4554732"/>
            <a:ext cx="5055264" cy="6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40"/>
          <p:cNvSpPr txBox="1"/>
          <p:nvPr/>
        </p:nvSpPr>
        <p:spPr>
          <a:xfrm>
            <a:off x="610358" y="5309249"/>
            <a:ext cx="5070619" cy="359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CC402C"/>
                </a:solidFill>
                <a:latin typeface="Malgun Gothic"/>
                <a:ea typeface="Malgun Gothic"/>
                <a:cs typeface="Malgun Gothic"/>
                <a:sym typeface="Malgun Gothic"/>
              </a:rPr>
              <a:t>▸</a:t>
            </a: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점 기호 (.) : 현재 디렉터리를 프로젝트 디렉터리로 만들라는 의미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40"/>
          <p:cNvSpPr/>
          <p:nvPr/>
        </p:nvSpPr>
        <p:spPr>
          <a:xfrm>
            <a:off x="700591" y="4112447"/>
            <a:ext cx="707296" cy="288000"/>
          </a:xfrm>
          <a:prstGeom prst="roundRect">
            <a:avLst>
              <a:gd fmla="val 16667" name="adj"/>
            </a:avLst>
          </a:prstGeom>
          <a:solidFill>
            <a:srgbClr val="F8DC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04단계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40"/>
          <p:cNvSpPr txBox="1"/>
          <p:nvPr/>
        </p:nvSpPr>
        <p:spPr>
          <a:xfrm>
            <a:off x="1500529" y="4094864"/>
            <a:ext cx="219483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프로젝트 생성하기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1" name="Google Shape;81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9565" y="2570263"/>
            <a:ext cx="5112989" cy="1988385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40"/>
          <p:cNvSpPr/>
          <p:nvPr/>
        </p:nvSpPr>
        <p:spPr>
          <a:xfrm>
            <a:off x="700591" y="2141197"/>
            <a:ext cx="707296" cy="288000"/>
          </a:xfrm>
          <a:prstGeom prst="roundRect">
            <a:avLst>
              <a:gd fmla="val 16667" name="adj"/>
            </a:avLst>
          </a:prstGeom>
          <a:solidFill>
            <a:srgbClr val="F8DC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03단계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40"/>
          <p:cNvSpPr txBox="1"/>
          <p:nvPr/>
        </p:nvSpPr>
        <p:spPr>
          <a:xfrm>
            <a:off x="1477951" y="2123614"/>
            <a:ext cx="444063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프로젝트를 담을 디렉터리 생성하고 이동하기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4" name="Google Shape;814;p40"/>
          <p:cNvSpPr/>
          <p:nvPr/>
        </p:nvSpPr>
        <p:spPr>
          <a:xfrm>
            <a:off x="6369565" y="2136034"/>
            <a:ext cx="707296" cy="288000"/>
          </a:xfrm>
          <a:prstGeom prst="roundRect">
            <a:avLst>
              <a:gd fmla="val 16667" name="adj"/>
            </a:avLst>
          </a:prstGeom>
          <a:solidFill>
            <a:srgbClr val="F8DC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05단계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7169503" y="2118451"/>
            <a:ext cx="281519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장고 프로젝트 내용물 확인하기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f0645de832_0_1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실습 – 프로세스 -hello</a:t>
            </a:r>
            <a:endParaRPr/>
          </a:p>
        </p:txBody>
      </p:sp>
      <p:sp>
        <p:nvSpPr>
          <p:cNvPr id="821" name="Google Shape;821;g1f0645de832_0_1"/>
          <p:cNvSpPr/>
          <p:nvPr/>
        </p:nvSpPr>
        <p:spPr>
          <a:xfrm>
            <a:off x="762000" y="1186543"/>
            <a:ext cx="2525400" cy="51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2" name="Google Shape;822;g1f0645de832_0_1"/>
          <p:cNvSpPr/>
          <p:nvPr/>
        </p:nvSpPr>
        <p:spPr>
          <a:xfrm>
            <a:off x="8300883" y="1186543"/>
            <a:ext cx="2525400" cy="51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g1f0645de832_0_1"/>
          <p:cNvSpPr/>
          <p:nvPr/>
        </p:nvSpPr>
        <p:spPr>
          <a:xfrm>
            <a:off x="1469571" y="2275114"/>
            <a:ext cx="1306200" cy="42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4" name="Google Shape;824;g1f0645de832_0_1"/>
          <p:cNvCxnSpPr/>
          <p:nvPr/>
        </p:nvCxnSpPr>
        <p:spPr>
          <a:xfrm flipH="1" rot="10800000">
            <a:off x="3483429" y="2492700"/>
            <a:ext cx="4485000" cy="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5" name="Google Shape;825;g1f0645de832_0_1"/>
          <p:cNvSpPr txBox="1"/>
          <p:nvPr/>
        </p:nvSpPr>
        <p:spPr>
          <a:xfrm>
            <a:off x="4397828" y="3331030"/>
            <a:ext cx="30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 &lt;h1&gt;&lt;/h1&gt;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6" name="Google Shape;826;g1f0645de832_0_1"/>
          <p:cNvSpPr/>
          <p:nvPr/>
        </p:nvSpPr>
        <p:spPr>
          <a:xfrm>
            <a:off x="8109857" y="2090057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7" name="Google Shape;827;g1f0645de832_0_1"/>
          <p:cNvSpPr/>
          <p:nvPr/>
        </p:nvSpPr>
        <p:spPr>
          <a:xfrm>
            <a:off x="7523718" y="3021373"/>
            <a:ext cx="247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ROOT_URLCONF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'hello.urls'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8" name="Google Shape;828;g1f0645de832_0_1"/>
          <p:cNvSpPr/>
          <p:nvPr/>
        </p:nvSpPr>
        <p:spPr>
          <a:xfrm>
            <a:off x="10002281" y="2090057"/>
            <a:ext cx="1558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9" name="Google Shape;829;g1f0645de832_0_1"/>
          <p:cNvCxnSpPr>
            <a:stCxn id="826" idx="6"/>
            <a:endCxn id="828" idx="2"/>
          </p:cNvCxnSpPr>
          <p:nvPr/>
        </p:nvCxnSpPr>
        <p:spPr>
          <a:xfrm>
            <a:off x="9416057" y="2498207"/>
            <a:ext cx="586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0" name="Google Shape;830;g1f0645de832_0_1"/>
          <p:cNvCxnSpPr>
            <a:stCxn id="828" idx="4"/>
            <a:endCxn id="823" idx="4"/>
          </p:cNvCxnSpPr>
          <p:nvPr/>
        </p:nvCxnSpPr>
        <p:spPr>
          <a:xfrm flipH="1" rot="5400000">
            <a:off x="6348731" y="-1526293"/>
            <a:ext cx="206700" cy="8658600"/>
          </a:xfrm>
          <a:prstGeom prst="bentConnector3">
            <a:avLst>
              <a:gd fmla="val -43184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1" name="Google Shape;831;g1f0645de832_0_1"/>
          <p:cNvSpPr txBox="1"/>
          <p:nvPr/>
        </p:nvSpPr>
        <p:spPr>
          <a:xfrm>
            <a:off x="4572000" y="2144486"/>
            <a:ext cx="30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http://127.0.0.1:8000/test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2" name="Google Shape;832;g1f0645de832_0_1"/>
          <p:cNvSpPr/>
          <p:nvPr/>
        </p:nvSpPr>
        <p:spPr>
          <a:xfrm>
            <a:off x="1469571" y="4439720"/>
            <a:ext cx="1306200" cy="42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3" name="Google Shape;833;g1f0645de832_0_1"/>
          <p:cNvCxnSpPr/>
          <p:nvPr/>
        </p:nvCxnSpPr>
        <p:spPr>
          <a:xfrm flipH="1" rot="10800000">
            <a:off x="3483429" y="4657306"/>
            <a:ext cx="4485000" cy="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4" name="Google Shape;834;g1f0645de832_0_1"/>
          <p:cNvSpPr txBox="1"/>
          <p:nvPr/>
        </p:nvSpPr>
        <p:spPr>
          <a:xfrm>
            <a:off x="4397828" y="5495636"/>
            <a:ext cx="30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Response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g1f0645de832_0_1"/>
          <p:cNvSpPr/>
          <p:nvPr/>
        </p:nvSpPr>
        <p:spPr>
          <a:xfrm>
            <a:off x="8109857" y="4254663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6" name="Google Shape;836;g1f0645de832_0_1"/>
          <p:cNvSpPr/>
          <p:nvPr/>
        </p:nvSpPr>
        <p:spPr>
          <a:xfrm>
            <a:off x="7523718" y="5185979"/>
            <a:ext cx="247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ROOT_URLCONF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'hello.urls'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g1f0645de832_0_1"/>
          <p:cNvSpPr/>
          <p:nvPr/>
        </p:nvSpPr>
        <p:spPr>
          <a:xfrm>
            <a:off x="10002281" y="4254663"/>
            <a:ext cx="1558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8" name="Google Shape;838;g1f0645de832_0_1"/>
          <p:cNvCxnSpPr>
            <a:stCxn id="835" idx="6"/>
            <a:endCxn id="837" idx="2"/>
          </p:cNvCxnSpPr>
          <p:nvPr/>
        </p:nvCxnSpPr>
        <p:spPr>
          <a:xfrm>
            <a:off x="9416057" y="4662813"/>
            <a:ext cx="586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9" name="Google Shape;839;g1f0645de832_0_1"/>
          <p:cNvCxnSpPr>
            <a:stCxn id="837" idx="4"/>
            <a:endCxn id="832" idx="4"/>
          </p:cNvCxnSpPr>
          <p:nvPr/>
        </p:nvCxnSpPr>
        <p:spPr>
          <a:xfrm flipH="1" rot="5400000">
            <a:off x="6348731" y="638313"/>
            <a:ext cx="206700" cy="8658600"/>
          </a:xfrm>
          <a:prstGeom prst="bentConnector3">
            <a:avLst>
              <a:gd fmla="val -43184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0" name="Google Shape;840;g1f0645de832_0_1"/>
          <p:cNvSpPr txBox="1"/>
          <p:nvPr/>
        </p:nvSpPr>
        <p:spPr>
          <a:xfrm>
            <a:off x="4572000" y="4309092"/>
            <a:ext cx="303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http://127.0.0.1:8000/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f0645de832_0_25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실습 – 프로세스 - hello</a:t>
            </a:r>
            <a:endParaRPr/>
          </a:p>
        </p:txBody>
      </p:sp>
      <p:sp>
        <p:nvSpPr>
          <p:cNvPr id="846" name="Google Shape;846;g1f0645de832_0_25"/>
          <p:cNvSpPr/>
          <p:nvPr/>
        </p:nvSpPr>
        <p:spPr>
          <a:xfrm>
            <a:off x="762000" y="1186543"/>
            <a:ext cx="2525400" cy="51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7" name="Google Shape;847;g1f0645de832_0_25"/>
          <p:cNvSpPr/>
          <p:nvPr/>
        </p:nvSpPr>
        <p:spPr>
          <a:xfrm>
            <a:off x="8300883" y="1186543"/>
            <a:ext cx="2525400" cy="51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8" name="Google Shape;848;g1f0645de832_0_25"/>
          <p:cNvSpPr/>
          <p:nvPr/>
        </p:nvSpPr>
        <p:spPr>
          <a:xfrm>
            <a:off x="1469571" y="2275114"/>
            <a:ext cx="1306200" cy="42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9" name="Google Shape;849;g1f0645de832_0_25"/>
          <p:cNvCxnSpPr/>
          <p:nvPr/>
        </p:nvCxnSpPr>
        <p:spPr>
          <a:xfrm flipH="1" rot="10800000">
            <a:off x="3483429" y="2492700"/>
            <a:ext cx="4485000" cy="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0" name="Google Shape;850;g1f0645de832_0_25"/>
          <p:cNvSpPr/>
          <p:nvPr/>
        </p:nvSpPr>
        <p:spPr>
          <a:xfrm>
            <a:off x="8109857" y="2090057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1" name="Google Shape;851;g1f0645de832_0_25"/>
          <p:cNvSpPr/>
          <p:nvPr/>
        </p:nvSpPr>
        <p:spPr>
          <a:xfrm>
            <a:off x="4397828" y="1688697"/>
            <a:ext cx="366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Settings.py : ROOT_URLCONF = 'hello.urls'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g1f0645de832_0_25"/>
          <p:cNvSpPr/>
          <p:nvPr/>
        </p:nvSpPr>
        <p:spPr>
          <a:xfrm>
            <a:off x="10002281" y="2090057"/>
            <a:ext cx="1558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Hello01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3" name="Google Shape;853;g1f0645de832_0_25"/>
          <p:cNvCxnSpPr>
            <a:stCxn id="850" idx="6"/>
            <a:endCxn id="852" idx="2"/>
          </p:cNvCxnSpPr>
          <p:nvPr/>
        </p:nvCxnSpPr>
        <p:spPr>
          <a:xfrm>
            <a:off x="9416057" y="2498207"/>
            <a:ext cx="586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4" name="Google Shape;854;g1f0645de832_0_25"/>
          <p:cNvCxnSpPr>
            <a:stCxn id="855" idx="4"/>
            <a:endCxn id="848" idx="4"/>
          </p:cNvCxnSpPr>
          <p:nvPr/>
        </p:nvCxnSpPr>
        <p:spPr>
          <a:xfrm flipH="1" rot="5400000">
            <a:off x="5712938" y="-890581"/>
            <a:ext cx="1481100" cy="8661600"/>
          </a:xfrm>
          <a:prstGeom prst="bentConnector3">
            <a:avLst>
              <a:gd fmla="val -1543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6" name="Google Shape;856;g1f0645de832_0_25"/>
          <p:cNvSpPr txBox="1"/>
          <p:nvPr/>
        </p:nvSpPr>
        <p:spPr>
          <a:xfrm>
            <a:off x="3483429" y="2144486"/>
            <a:ext cx="4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http://127.0.0.1:8000/hello01/test1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g1f0645de832_0_25"/>
          <p:cNvSpPr/>
          <p:nvPr/>
        </p:nvSpPr>
        <p:spPr>
          <a:xfrm>
            <a:off x="6836367" y="2938361"/>
            <a:ext cx="3262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path('hello01/',include('hello01.urls'))</a:t>
            </a:r>
            <a:endParaRPr b="0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5" name="Google Shape;855;g1f0645de832_0_25"/>
          <p:cNvSpPr/>
          <p:nvPr/>
        </p:nvSpPr>
        <p:spPr>
          <a:xfrm>
            <a:off x="10005188" y="3364469"/>
            <a:ext cx="1558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Hello01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8" name="Google Shape;858;g1f0645de832_0_25"/>
          <p:cNvCxnSpPr>
            <a:stCxn id="852" idx="4"/>
            <a:endCxn id="855" idx="0"/>
          </p:cNvCxnSpPr>
          <p:nvPr/>
        </p:nvCxnSpPr>
        <p:spPr>
          <a:xfrm>
            <a:off x="10781381" y="2906357"/>
            <a:ext cx="3000" cy="45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9" name="Google Shape;859;g1f0645de832_0_25"/>
          <p:cNvSpPr/>
          <p:nvPr/>
        </p:nvSpPr>
        <p:spPr>
          <a:xfrm>
            <a:off x="10098799" y="3005221"/>
            <a:ext cx="239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path('test1/',views.test),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0" name="Google Shape;860;g1f0645de832_0_25"/>
          <p:cNvSpPr/>
          <p:nvPr/>
        </p:nvSpPr>
        <p:spPr>
          <a:xfrm>
            <a:off x="2927174" y="4419603"/>
            <a:ext cx="74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HttpResponse("&lt;h1&gt;&lt;a href='/'&gt;A tag - Hello, Test!&lt;/a&gt;&lt;/h1&gt;")</a:t>
            </a:r>
            <a:endParaRPr b="0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1" name="Google Shape;861;g1f0645de832_0_25"/>
          <p:cNvSpPr txBox="1"/>
          <p:nvPr/>
        </p:nvSpPr>
        <p:spPr>
          <a:xfrm>
            <a:off x="4126212" y="5257994"/>
            <a:ext cx="4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http://127.0.0.1:8000/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2" name="Google Shape;862;g1f0645de832_0_25"/>
          <p:cNvCxnSpPr>
            <a:stCxn id="848" idx="4"/>
            <a:endCxn id="863" idx="2"/>
          </p:cNvCxnSpPr>
          <p:nvPr/>
        </p:nvCxnSpPr>
        <p:spPr>
          <a:xfrm flipH="1" rot="-5400000">
            <a:off x="3736071" y="1086214"/>
            <a:ext cx="2763600" cy="5990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3" name="Google Shape;863;g1f0645de832_0_25"/>
          <p:cNvSpPr/>
          <p:nvPr/>
        </p:nvSpPr>
        <p:spPr>
          <a:xfrm>
            <a:off x="8113001" y="5055201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g1f0645de832_0_25"/>
          <p:cNvSpPr/>
          <p:nvPr/>
        </p:nvSpPr>
        <p:spPr>
          <a:xfrm>
            <a:off x="9841902" y="5057197"/>
            <a:ext cx="1558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Hello01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g1f0645de832_0_25"/>
          <p:cNvSpPr/>
          <p:nvPr/>
        </p:nvSpPr>
        <p:spPr>
          <a:xfrm>
            <a:off x="6829873" y="6083644"/>
            <a:ext cx="28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path('',views.index),</a:t>
            </a:r>
            <a:endParaRPr b="0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6" name="Google Shape;866;g1f0645de832_0_25"/>
          <p:cNvCxnSpPr>
            <a:stCxn id="863" idx="6"/>
            <a:endCxn id="864" idx="2"/>
          </p:cNvCxnSpPr>
          <p:nvPr/>
        </p:nvCxnSpPr>
        <p:spPr>
          <a:xfrm>
            <a:off x="9419201" y="5463351"/>
            <a:ext cx="422700" cy="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f0645de832_0_50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실습 – 프로세스 - tags</a:t>
            </a:r>
            <a:endParaRPr/>
          </a:p>
        </p:txBody>
      </p:sp>
      <p:sp>
        <p:nvSpPr>
          <p:cNvPr id="872" name="Google Shape;872;g1f0645de832_0_50"/>
          <p:cNvSpPr/>
          <p:nvPr/>
        </p:nvSpPr>
        <p:spPr>
          <a:xfrm>
            <a:off x="762000" y="1186543"/>
            <a:ext cx="2525400" cy="51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3" name="Google Shape;873;g1f0645de832_0_50"/>
          <p:cNvSpPr/>
          <p:nvPr/>
        </p:nvSpPr>
        <p:spPr>
          <a:xfrm>
            <a:off x="8300883" y="1186543"/>
            <a:ext cx="2525400" cy="51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4" name="Google Shape;874;g1f0645de832_0_50"/>
          <p:cNvSpPr/>
          <p:nvPr/>
        </p:nvSpPr>
        <p:spPr>
          <a:xfrm>
            <a:off x="1469571" y="2275114"/>
            <a:ext cx="1306200" cy="42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5" name="Google Shape;875;g1f0645de832_0_50"/>
          <p:cNvCxnSpPr/>
          <p:nvPr/>
        </p:nvCxnSpPr>
        <p:spPr>
          <a:xfrm flipH="1" rot="10800000">
            <a:off x="2775574" y="2487419"/>
            <a:ext cx="3741900" cy="2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6" name="Google Shape;876;g1f0645de832_0_50"/>
          <p:cNvSpPr/>
          <p:nvPr/>
        </p:nvSpPr>
        <p:spPr>
          <a:xfrm>
            <a:off x="6662057" y="2011325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7" name="Google Shape;877;g1f0645de832_0_50"/>
          <p:cNvSpPr/>
          <p:nvPr/>
        </p:nvSpPr>
        <p:spPr>
          <a:xfrm>
            <a:off x="4397828" y="1688697"/>
            <a:ext cx="358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Settings.py : ROOT_URLCONF = ‘tags.urls'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8" name="Google Shape;878;g1f0645de832_0_50"/>
          <p:cNvSpPr txBox="1"/>
          <p:nvPr/>
        </p:nvSpPr>
        <p:spPr>
          <a:xfrm>
            <a:off x="3483429" y="2144486"/>
            <a:ext cx="4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http://127.0.0.1:8000/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g1f0645de832_0_50"/>
          <p:cNvSpPr/>
          <p:nvPr/>
        </p:nvSpPr>
        <p:spPr>
          <a:xfrm>
            <a:off x="8331850" y="3669077"/>
            <a:ext cx="1558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Views.py(index)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0" name="Google Shape;880;g1f0645de832_0_50"/>
          <p:cNvSpPr/>
          <p:nvPr/>
        </p:nvSpPr>
        <p:spPr>
          <a:xfrm>
            <a:off x="7540218" y="3010277"/>
            <a:ext cx="188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path(‘’,views.index)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1" name="Google Shape;881;g1f0645de832_0_50"/>
          <p:cNvSpPr/>
          <p:nvPr/>
        </p:nvSpPr>
        <p:spPr>
          <a:xfrm>
            <a:off x="9982200" y="5155170"/>
            <a:ext cx="2043900" cy="121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Templates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/>
          </a:p>
        </p:txBody>
      </p:sp>
      <p:cxnSp>
        <p:nvCxnSpPr>
          <p:cNvPr id="882" name="Google Shape;882;g1f0645de832_0_50"/>
          <p:cNvCxnSpPr/>
          <p:nvPr/>
        </p:nvCxnSpPr>
        <p:spPr>
          <a:xfrm>
            <a:off x="7195457" y="2967180"/>
            <a:ext cx="1105500" cy="915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3" name="Google Shape;883;g1f0645de832_0_50"/>
          <p:cNvCxnSpPr>
            <a:stCxn id="881" idx="1"/>
          </p:cNvCxnSpPr>
          <p:nvPr/>
        </p:nvCxnSpPr>
        <p:spPr>
          <a:xfrm rot="10800000">
            <a:off x="9424122" y="4485595"/>
            <a:ext cx="857400" cy="84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4" name="Google Shape;884;g1f0645de832_0_50"/>
          <p:cNvCxnSpPr>
            <a:stCxn id="879" idx="2"/>
            <a:endCxn id="874" idx="4"/>
          </p:cNvCxnSpPr>
          <p:nvPr/>
        </p:nvCxnSpPr>
        <p:spPr>
          <a:xfrm rot="10800000">
            <a:off x="2122750" y="2699627"/>
            <a:ext cx="6209100" cy="1377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5" name="Google Shape;885;g1f0645de832_0_50"/>
          <p:cNvSpPr txBox="1"/>
          <p:nvPr/>
        </p:nvSpPr>
        <p:spPr>
          <a:xfrm>
            <a:off x="2775574" y="3686779"/>
            <a:ext cx="594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Redner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(request,templage,{‘name’,’seo dongjin’}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f0645de832_0_68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실습 – 프로세스 - var</a:t>
            </a:r>
            <a:endParaRPr/>
          </a:p>
        </p:txBody>
      </p:sp>
      <p:sp>
        <p:nvSpPr>
          <p:cNvPr id="891" name="Google Shape;891;g1f0645de832_0_68"/>
          <p:cNvSpPr/>
          <p:nvPr/>
        </p:nvSpPr>
        <p:spPr>
          <a:xfrm>
            <a:off x="762000" y="767443"/>
            <a:ext cx="2525400" cy="51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2" name="Google Shape;892;g1f0645de832_0_68"/>
          <p:cNvSpPr/>
          <p:nvPr/>
        </p:nvSpPr>
        <p:spPr>
          <a:xfrm>
            <a:off x="8300883" y="767443"/>
            <a:ext cx="2525400" cy="51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3" name="Google Shape;893;g1f0645de832_0_68"/>
          <p:cNvSpPr/>
          <p:nvPr/>
        </p:nvSpPr>
        <p:spPr>
          <a:xfrm>
            <a:off x="1469571" y="1856014"/>
            <a:ext cx="1306200" cy="42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4" name="Google Shape;894;g1f0645de832_0_68"/>
          <p:cNvCxnSpPr/>
          <p:nvPr/>
        </p:nvCxnSpPr>
        <p:spPr>
          <a:xfrm>
            <a:off x="2775574" y="2094719"/>
            <a:ext cx="608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5" name="Google Shape;895;g1f0645de832_0_68"/>
          <p:cNvSpPr/>
          <p:nvPr/>
        </p:nvSpPr>
        <p:spPr>
          <a:xfrm>
            <a:off x="8071757" y="1686503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6" name="Google Shape;896;g1f0645de832_0_68"/>
          <p:cNvSpPr/>
          <p:nvPr/>
        </p:nvSpPr>
        <p:spPr>
          <a:xfrm>
            <a:off x="4397828" y="1269597"/>
            <a:ext cx="358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Settings.py : ROOT_URLCONF = ‘tags.urls'</a:t>
            </a:r>
            <a:endParaRPr b="0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7" name="Google Shape;897;g1f0645de832_0_68"/>
          <p:cNvSpPr txBox="1"/>
          <p:nvPr/>
        </p:nvSpPr>
        <p:spPr>
          <a:xfrm>
            <a:off x="3483429" y="1725386"/>
            <a:ext cx="4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http://127.0.0.1:8000/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8" name="Google Shape;898;g1f0645de832_0_68"/>
          <p:cNvCxnSpPr>
            <a:stCxn id="899" idx="4"/>
            <a:endCxn id="893" idx="4"/>
          </p:cNvCxnSpPr>
          <p:nvPr/>
        </p:nvCxnSpPr>
        <p:spPr>
          <a:xfrm flipH="1" rot="5400000">
            <a:off x="5997066" y="-1593847"/>
            <a:ext cx="222300" cy="7971000"/>
          </a:xfrm>
          <a:prstGeom prst="bentConnector3">
            <a:avLst>
              <a:gd fmla="val -10283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9" name="Google Shape;899;g1f0645de832_0_68"/>
          <p:cNvSpPr/>
          <p:nvPr/>
        </p:nvSpPr>
        <p:spPr>
          <a:xfrm>
            <a:off x="9440616" y="1686503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g1f0645de832_0_68"/>
          <p:cNvSpPr/>
          <p:nvPr/>
        </p:nvSpPr>
        <p:spPr>
          <a:xfrm>
            <a:off x="10885714" y="1740109"/>
            <a:ext cx="1306200" cy="7629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Templa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1" name="Google Shape;901;g1f0645de832_0_68"/>
          <p:cNvCxnSpPr/>
          <p:nvPr/>
        </p:nvCxnSpPr>
        <p:spPr>
          <a:xfrm>
            <a:off x="2709041" y="3504420"/>
            <a:ext cx="5205900" cy="1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2" name="Google Shape;902;g1f0645de832_0_68"/>
          <p:cNvSpPr txBox="1"/>
          <p:nvPr/>
        </p:nvSpPr>
        <p:spPr>
          <a:xfrm>
            <a:off x="2982141" y="3093770"/>
            <a:ext cx="4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http://127.0.0.1:8000/var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g1f0645de832_0_68"/>
          <p:cNvSpPr/>
          <p:nvPr/>
        </p:nvSpPr>
        <p:spPr>
          <a:xfrm>
            <a:off x="7967253" y="3054889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4" name="Google Shape;904;g1f0645de832_0_68"/>
          <p:cNvSpPr/>
          <p:nvPr/>
        </p:nvSpPr>
        <p:spPr>
          <a:xfrm>
            <a:off x="9378043" y="3054888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5" name="Google Shape;905;g1f0645de832_0_68"/>
          <p:cNvSpPr/>
          <p:nvPr/>
        </p:nvSpPr>
        <p:spPr>
          <a:xfrm>
            <a:off x="9440616" y="4015057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6" name="Google Shape;906;g1f0645de832_0_68"/>
          <p:cNvSpPr/>
          <p:nvPr/>
        </p:nvSpPr>
        <p:spPr>
          <a:xfrm>
            <a:off x="10885714" y="3980133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Templa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7" name="Google Shape;907;g1f0645de832_0_68"/>
          <p:cNvCxnSpPr>
            <a:stCxn id="905" idx="4"/>
            <a:endCxn id="893" idx="4"/>
          </p:cNvCxnSpPr>
          <p:nvPr/>
        </p:nvCxnSpPr>
        <p:spPr>
          <a:xfrm flipH="1" rot="5400000">
            <a:off x="4832766" y="-429593"/>
            <a:ext cx="2550900" cy="7971000"/>
          </a:xfrm>
          <a:prstGeom prst="bentConnector3">
            <a:avLst>
              <a:gd fmla="val -896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8" name="Google Shape;908;g1f0645de832_0_68"/>
          <p:cNvSpPr txBox="1"/>
          <p:nvPr/>
        </p:nvSpPr>
        <p:spPr>
          <a:xfrm>
            <a:off x="2982141" y="5415998"/>
            <a:ext cx="4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http://127.0.0.1:8000/var/var01/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g1f0645de832_0_68"/>
          <p:cNvSpPr/>
          <p:nvPr/>
        </p:nvSpPr>
        <p:spPr>
          <a:xfrm>
            <a:off x="7980860" y="5348519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0" name="Google Shape;910;g1f0645de832_0_68"/>
          <p:cNvSpPr/>
          <p:nvPr/>
        </p:nvSpPr>
        <p:spPr>
          <a:xfrm>
            <a:off x="9391650" y="5348518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1" name="Google Shape;911;g1f0645de832_0_68"/>
          <p:cNvSpPr/>
          <p:nvPr/>
        </p:nvSpPr>
        <p:spPr>
          <a:xfrm>
            <a:off x="9454223" y="6308687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2" name="Google Shape;912;g1f0645de832_0_68"/>
          <p:cNvSpPr/>
          <p:nvPr/>
        </p:nvSpPr>
        <p:spPr>
          <a:xfrm>
            <a:off x="10899321" y="6273763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Templa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varible01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3" name="Google Shape;913;g1f0645de832_0_68"/>
          <p:cNvCxnSpPr/>
          <p:nvPr/>
        </p:nvCxnSpPr>
        <p:spPr>
          <a:xfrm>
            <a:off x="2715845" y="5785330"/>
            <a:ext cx="5160600" cy="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4" name="Google Shape;914;g1f0645de832_0_68"/>
          <p:cNvCxnSpPr>
            <a:stCxn id="911" idx="2"/>
            <a:endCxn id="893" idx="4"/>
          </p:cNvCxnSpPr>
          <p:nvPr/>
        </p:nvCxnSpPr>
        <p:spPr>
          <a:xfrm rot="10800000">
            <a:off x="2122523" y="2280437"/>
            <a:ext cx="7331700" cy="4436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5" name="Google Shape;915;g1f0645de832_0_68"/>
          <p:cNvSpPr txBox="1"/>
          <p:nvPr/>
        </p:nvSpPr>
        <p:spPr>
          <a:xfrm>
            <a:off x="4961435" y="4353582"/>
            <a:ext cx="122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Var01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var02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6" name="Google Shape;916;g1f0645de832_0_68"/>
          <p:cNvSpPr txBox="1"/>
          <p:nvPr/>
        </p:nvSpPr>
        <p:spPr>
          <a:xfrm>
            <a:off x="3727638" y="6388890"/>
            <a:ext cx="53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Variable.html  + lst =&gt;  python django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7" name="Google Shape;917;g1f0645de832_0_68"/>
          <p:cNvSpPr txBox="1"/>
          <p:nvPr/>
        </p:nvSpPr>
        <p:spPr>
          <a:xfrm>
            <a:off x="3165881" y="2369480"/>
            <a:ext cx="53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Hello + {이름}  + variable(link)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f0645de832_0_99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실습 – 프로세스 – Myboard (update)</a:t>
            </a:r>
            <a:endParaRPr/>
          </a:p>
        </p:txBody>
      </p:sp>
      <p:sp>
        <p:nvSpPr>
          <p:cNvPr id="923" name="Google Shape;923;g1f0645de832_0_99"/>
          <p:cNvSpPr/>
          <p:nvPr/>
        </p:nvSpPr>
        <p:spPr>
          <a:xfrm>
            <a:off x="762000" y="767443"/>
            <a:ext cx="2525400" cy="51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4" name="Google Shape;924;g1f0645de832_0_99"/>
          <p:cNvSpPr/>
          <p:nvPr/>
        </p:nvSpPr>
        <p:spPr>
          <a:xfrm>
            <a:off x="8300883" y="767443"/>
            <a:ext cx="2525400" cy="51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5" name="Google Shape;925;g1f0645de832_0_99"/>
          <p:cNvSpPr/>
          <p:nvPr/>
        </p:nvSpPr>
        <p:spPr>
          <a:xfrm>
            <a:off x="1469571" y="1856014"/>
            <a:ext cx="1306200" cy="42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6" name="Google Shape;926;g1f0645de832_0_99"/>
          <p:cNvCxnSpPr/>
          <p:nvPr/>
        </p:nvCxnSpPr>
        <p:spPr>
          <a:xfrm>
            <a:off x="2775574" y="2094719"/>
            <a:ext cx="608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7" name="Google Shape;927;g1f0645de832_0_99"/>
          <p:cNvSpPr/>
          <p:nvPr/>
        </p:nvSpPr>
        <p:spPr>
          <a:xfrm>
            <a:off x="8071757" y="1686503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8" name="Google Shape;928;g1f0645de832_0_99"/>
          <p:cNvSpPr/>
          <p:nvPr/>
        </p:nvSpPr>
        <p:spPr>
          <a:xfrm>
            <a:off x="6946185" y="5724053"/>
            <a:ext cx="27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수정이 안되는 detail'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9" name="Google Shape;929;g1f0645de832_0_99"/>
          <p:cNvSpPr txBox="1"/>
          <p:nvPr/>
        </p:nvSpPr>
        <p:spPr>
          <a:xfrm>
            <a:off x="3483429" y="1725386"/>
            <a:ext cx="412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http://127.0.0.1:8000/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목록페이지 요청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0" name="Google Shape;930;g1f0645de832_0_99"/>
          <p:cNvSpPr/>
          <p:nvPr/>
        </p:nvSpPr>
        <p:spPr>
          <a:xfrm>
            <a:off x="9524332" y="1546596"/>
            <a:ext cx="1833000" cy="1038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view.py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1" name="Google Shape;931;g1f0645de832_0_99"/>
          <p:cNvSpPr/>
          <p:nvPr/>
        </p:nvSpPr>
        <p:spPr>
          <a:xfrm>
            <a:off x="9563626" y="2852646"/>
            <a:ext cx="1833000" cy="1038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index.html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2" name="Google Shape;932;g1f0645de832_0_99"/>
          <p:cNvCxnSpPr/>
          <p:nvPr/>
        </p:nvCxnSpPr>
        <p:spPr>
          <a:xfrm rot="10800000">
            <a:off x="2122759" y="2280633"/>
            <a:ext cx="7971000" cy="2223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3" name="Google Shape;933;g1f0645de832_0_99"/>
          <p:cNvSpPr/>
          <p:nvPr/>
        </p:nvSpPr>
        <p:spPr>
          <a:xfrm>
            <a:off x="6526302" y="2726873"/>
            <a:ext cx="48702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Myboard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order_by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'-id'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4" name="Google Shape;934;g1f0645de832_0_99"/>
          <p:cNvCxnSpPr/>
          <p:nvPr/>
        </p:nvCxnSpPr>
        <p:spPr>
          <a:xfrm>
            <a:off x="2972578" y="4611178"/>
            <a:ext cx="608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5" name="Google Shape;935;g1f0645de832_0_99"/>
          <p:cNvSpPr txBox="1"/>
          <p:nvPr/>
        </p:nvSpPr>
        <p:spPr>
          <a:xfrm>
            <a:off x="3680433" y="4241845"/>
            <a:ext cx="412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http://127.0.0.1:8000/detail/1(id)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페이지 요청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6" name="Google Shape;936;g1f0645de832_0_99"/>
          <p:cNvSpPr/>
          <p:nvPr/>
        </p:nvSpPr>
        <p:spPr>
          <a:xfrm>
            <a:off x="8111051" y="4156851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7" name="Google Shape;937;g1f0645de832_0_99"/>
          <p:cNvSpPr/>
          <p:nvPr/>
        </p:nvSpPr>
        <p:spPr>
          <a:xfrm>
            <a:off x="9563626" y="4016944"/>
            <a:ext cx="1833000" cy="1038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view.py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8" name="Google Shape;938;g1f0645de832_0_99"/>
          <p:cNvSpPr/>
          <p:nvPr/>
        </p:nvSpPr>
        <p:spPr>
          <a:xfrm>
            <a:off x="8244702" y="4761107"/>
            <a:ext cx="34773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Myboard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9" name="Google Shape;939;g1f0645de832_0_99"/>
          <p:cNvSpPr/>
          <p:nvPr/>
        </p:nvSpPr>
        <p:spPr>
          <a:xfrm>
            <a:off x="9563626" y="5250169"/>
            <a:ext cx="1833000" cy="1038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detail.html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0" name="Google Shape;940;g1f0645de832_0_99"/>
          <p:cNvCxnSpPr>
            <a:endCxn id="925" idx="4"/>
          </p:cNvCxnSpPr>
          <p:nvPr/>
        </p:nvCxnSpPr>
        <p:spPr>
          <a:xfrm rot="10800000">
            <a:off x="2122671" y="2280514"/>
            <a:ext cx="7679700" cy="2969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f0645de832_0_121"/>
          <p:cNvSpPr txBox="1"/>
          <p:nvPr>
            <p:ph type="title"/>
          </p:nvPr>
        </p:nvSpPr>
        <p:spPr>
          <a:xfrm>
            <a:off x="472437" y="136525"/>
            <a:ext cx="9091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/>
              <a:t>실습 – 프로세스 – Myboard (update)</a:t>
            </a:r>
            <a:endParaRPr/>
          </a:p>
        </p:txBody>
      </p:sp>
      <p:sp>
        <p:nvSpPr>
          <p:cNvPr id="946" name="Google Shape;946;g1f0645de832_0_121"/>
          <p:cNvSpPr/>
          <p:nvPr/>
        </p:nvSpPr>
        <p:spPr>
          <a:xfrm>
            <a:off x="762000" y="767443"/>
            <a:ext cx="2525400" cy="51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Client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7" name="Google Shape;947;g1f0645de832_0_121"/>
          <p:cNvSpPr/>
          <p:nvPr/>
        </p:nvSpPr>
        <p:spPr>
          <a:xfrm>
            <a:off x="8300883" y="767443"/>
            <a:ext cx="2525400" cy="51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8" name="Google Shape;948;g1f0645de832_0_121"/>
          <p:cNvSpPr/>
          <p:nvPr/>
        </p:nvSpPr>
        <p:spPr>
          <a:xfrm>
            <a:off x="1469571" y="1856014"/>
            <a:ext cx="1306200" cy="4245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9" name="Google Shape;949;g1f0645de832_0_121"/>
          <p:cNvCxnSpPr/>
          <p:nvPr/>
        </p:nvCxnSpPr>
        <p:spPr>
          <a:xfrm>
            <a:off x="2775574" y="2094719"/>
            <a:ext cx="608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0" name="Google Shape;950;g1f0645de832_0_121"/>
          <p:cNvSpPr/>
          <p:nvPr/>
        </p:nvSpPr>
        <p:spPr>
          <a:xfrm>
            <a:off x="8071757" y="1686503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update_form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1" name="Google Shape;951;g1f0645de832_0_121"/>
          <p:cNvSpPr txBox="1"/>
          <p:nvPr/>
        </p:nvSpPr>
        <p:spPr>
          <a:xfrm>
            <a:off x="3181403" y="1794519"/>
            <a:ext cx="511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 수정버튼 클릭,  수정가능한 form 요청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http://127.0.0.1:8000/update_form/id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2" name="Google Shape;952;g1f0645de832_0_121"/>
          <p:cNvSpPr/>
          <p:nvPr/>
        </p:nvSpPr>
        <p:spPr>
          <a:xfrm>
            <a:off x="9524332" y="1546596"/>
            <a:ext cx="1833000" cy="1038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view.py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update_from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3" name="Google Shape;953;g1f0645de832_0_121"/>
          <p:cNvSpPr/>
          <p:nvPr/>
        </p:nvSpPr>
        <p:spPr>
          <a:xfrm>
            <a:off x="9563626" y="2852646"/>
            <a:ext cx="1833000" cy="1038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update.html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4" name="Google Shape;954;g1f0645de832_0_121"/>
          <p:cNvCxnSpPr/>
          <p:nvPr/>
        </p:nvCxnSpPr>
        <p:spPr>
          <a:xfrm rot="10800000">
            <a:off x="2122759" y="2280633"/>
            <a:ext cx="7971000" cy="2223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5" name="Google Shape;955;g1f0645de832_0_121"/>
          <p:cNvSpPr txBox="1"/>
          <p:nvPr/>
        </p:nvSpPr>
        <p:spPr>
          <a:xfrm>
            <a:off x="5546271" y="2828681"/>
            <a:ext cx="30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수정이 가능한 form</a:t>
            </a:r>
            <a:endParaRPr/>
          </a:p>
        </p:txBody>
      </p:sp>
      <p:sp>
        <p:nvSpPr>
          <p:cNvPr id="956" name="Google Shape;956;g1f0645de832_0_121"/>
          <p:cNvSpPr txBox="1"/>
          <p:nvPr/>
        </p:nvSpPr>
        <p:spPr>
          <a:xfrm>
            <a:off x="3754069" y="4152635"/>
            <a:ext cx="412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detail 수정제출 버튼 클릭 (id가 없는 이유는 request post로 전달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http://127.0.0.1:8000/updateres/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7" name="Google Shape;957;g1f0645de832_0_121"/>
          <p:cNvCxnSpPr/>
          <p:nvPr/>
        </p:nvCxnSpPr>
        <p:spPr>
          <a:xfrm flipH="1" rot="10800000">
            <a:off x="2122714" y="4799115"/>
            <a:ext cx="6809400" cy="4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8" name="Google Shape;958;g1f0645de832_0_121"/>
          <p:cNvSpPr/>
          <p:nvPr/>
        </p:nvSpPr>
        <p:spPr>
          <a:xfrm>
            <a:off x="8418040" y="4552366"/>
            <a:ext cx="1306200" cy="8163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Urls.py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update_proce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9" name="Google Shape;959;g1f0645de832_0_121"/>
          <p:cNvSpPr/>
          <p:nvPr/>
        </p:nvSpPr>
        <p:spPr>
          <a:xfrm>
            <a:off x="9870615" y="4412459"/>
            <a:ext cx="1833000" cy="1038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view.py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update_proc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0" name="Google Shape;960;g1f0645de832_0_121"/>
          <p:cNvCxnSpPr>
            <a:stCxn id="959" idx="4"/>
            <a:endCxn id="948" idx="4"/>
          </p:cNvCxnSpPr>
          <p:nvPr/>
        </p:nvCxnSpPr>
        <p:spPr>
          <a:xfrm flipH="1" rot="5400000">
            <a:off x="4869765" y="-466291"/>
            <a:ext cx="3170400" cy="8664300"/>
          </a:xfrm>
          <a:prstGeom prst="bentConnector3">
            <a:avLst>
              <a:gd fmla="val -721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1" name="Google Shape;961;g1f0645de832_0_121"/>
          <p:cNvSpPr txBox="1"/>
          <p:nvPr/>
        </p:nvSpPr>
        <p:spPr>
          <a:xfrm>
            <a:off x="3752207" y="5707421"/>
            <a:ext cx="4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정상 완료 후 detail.html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2" name="Google Shape;962;g1f0645de832_0_121"/>
          <p:cNvSpPr txBox="1"/>
          <p:nvPr/>
        </p:nvSpPr>
        <p:spPr>
          <a:xfrm>
            <a:off x="8898041" y="5742847"/>
            <a:ext cx="165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redirect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f0645de832_0_142"/>
          <p:cNvSpPr txBox="1"/>
          <p:nvPr/>
        </p:nvSpPr>
        <p:spPr>
          <a:xfrm>
            <a:off x="323127" y="181349"/>
            <a:ext cx="235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실습 –  Myboard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8" name="Google Shape;968;g1f0645de832_0_142"/>
          <p:cNvSpPr/>
          <p:nvPr/>
        </p:nvSpPr>
        <p:spPr>
          <a:xfrm>
            <a:off x="2823548" y="3118104"/>
            <a:ext cx="978300" cy="402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9" name="Google Shape;969;g1f0645de832_0_142"/>
          <p:cNvSpPr txBox="1"/>
          <p:nvPr/>
        </p:nvSpPr>
        <p:spPr>
          <a:xfrm>
            <a:off x="641830" y="1197545"/>
            <a:ext cx="15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0" name="Google Shape;970;g1f0645de832_0_142"/>
          <p:cNvGraphicFramePr/>
          <p:nvPr/>
        </p:nvGraphicFramePr>
        <p:xfrm>
          <a:off x="760984" y="18120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{3F3908F4-8902-4255-8AA9-280F08318A07}</a:tableStyleId>
              </a:tblPr>
              <a:tblGrid>
                <a:gridCol w="648950"/>
                <a:gridCol w="648950"/>
                <a:gridCol w="967775"/>
                <a:gridCol w="841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번호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작성자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제목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작성일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 cap="none" strike="noStrike">
                          <a:solidFill>
                            <a:srgbClr val="00B0F0"/>
                          </a:solidFill>
                        </a:rPr>
                        <a:t>Mytitle</a:t>
                      </a:r>
                      <a:endParaRPr sz="1600" u="sng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71" name="Google Shape;971;g1f0645de832_0_142"/>
          <p:cNvSpPr/>
          <p:nvPr/>
        </p:nvSpPr>
        <p:spPr>
          <a:xfrm>
            <a:off x="438912" y="1005840"/>
            <a:ext cx="3630300" cy="29535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2" name="Google Shape;972;g1f0645de832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2048" y="969264"/>
            <a:ext cx="4589439" cy="2953512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g1f0645de832_0_142"/>
          <p:cNvSpPr txBox="1"/>
          <p:nvPr/>
        </p:nvSpPr>
        <p:spPr>
          <a:xfrm>
            <a:off x="9701784" y="1530301"/>
            <a:ext cx="117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readonly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4" name="Google Shape;974;g1f0645de832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9856" y="3919728"/>
            <a:ext cx="4589439" cy="2953512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g1f0645de832_0_142"/>
          <p:cNvSpPr txBox="1"/>
          <p:nvPr/>
        </p:nvSpPr>
        <p:spPr>
          <a:xfrm>
            <a:off x="8065008" y="3874008"/>
            <a:ext cx="6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6" name="Google Shape;976;g1f0645de832_0_142"/>
          <p:cNvSpPr/>
          <p:nvPr/>
        </p:nvSpPr>
        <p:spPr>
          <a:xfrm>
            <a:off x="10844784" y="3474720"/>
            <a:ext cx="530400" cy="4482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7" name="Google Shape;977;g1f0645de832_0_142"/>
          <p:cNvSpPr txBox="1"/>
          <p:nvPr/>
        </p:nvSpPr>
        <p:spPr>
          <a:xfrm>
            <a:off x="4261104" y="2168574"/>
            <a:ext cx="2788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http://127.0.0.1/detail/id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path(</a:t>
            </a:r>
            <a:r>
              <a:rPr lang="en-US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'detail/&lt;int:id&gt;',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views.detail)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 detail(request,</a:t>
            </a:r>
            <a:r>
              <a:rPr lang="en-US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8" name="Google Shape;978;g1f0645de832_0_142"/>
          <p:cNvCxnSpPr/>
          <p:nvPr/>
        </p:nvCxnSpPr>
        <p:spPr>
          <a:xfrm flipH="1" rot="10800000">
            <a:off x="4325112" y="3045010"/>
            <a:ext cx="2661000" cy="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9" name="Google Shape;979;g1f0645de832_0_142"/>
          <p:cNvSpPr txBox="1"/>
          <p:nvPr/>
        </p:nvSpPr>
        <p:spPr>
          <a:xfrm>
            <a:off x="4367784" y="4303903"/>
            <a:ext cx="2788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http://127.0.0.1/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update_form/id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path('update_form/&lt;int:id&gt;',views.update_form, </a:t>
            </a:r>
            <a:r>
              <a:rPr b="1" lang="en-US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name='updateform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0" name="Google Shape;980;g1f0645de832_0_142"/>
          <p:cNvSpPr/>
          <p:nvPr/>
        </p:nvSpPr>
        <p:spPr>
          <a:xfrm>
            <a:off x="7950975" y="2584416"/>
            <a:ext cx="3477300" cy="36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Myboard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objects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1" name="Google Shape;981;g1f0645de832_0_142"/>
          <p:cNvSpPr txBox="1"/>
          <p:nvPr/>
        </p:nvSpPr>
        <p:spPr>
          <a:xfrm>
            <a:off x="9689592" y="1782971"/>
            <a:ext cx="117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readonly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2" name="Google Shape;982;g1f0645de832_0_142"/>
          <p:cNvSpPr txBox="1"/>
          <p:nvPr/>
        </p:nvSpPr>
        <p:spPr>
          <a:xfrm>
            <a:off x="9817608" y="4480765"/>
            <a:ext cx="192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수정이 가능하도록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3" name="Google Shape;983;g1f0645de832_0_142"/>
          <p:cNvSpPr/>
          <p:nvPr/>
        </p:nvSpPr>
        <p:spPr>
          <a:xfrm>
            <a:off x="2508504" y="4996400"/>
            <a:ext cx="44775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"{% url 'updateform' dto.id %}"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4" name="Google Shape;984;g1f0645de832_0_142"/>
          <p:cNvCxnSpPr>
            <a:stCxn id="976" idx="2"/>
            <a:endCxn id="974" idx="1"/>
          </p:cNvCxnSpPr>
          <p:nvPr/>
        </p:nvCxnSpPr>
        <p:spPr>
          <a:xfrm rot="5400000">
            <a:off x="8433084" y="2719620"/>
            <a:ext cx="1473600" cy="3880200"/>
          </a:xfrm>
          <a:prstGeom prst="bentConnector4">
            <a:avLst>
              <a:gd fmla="val -2688" name="adj1"/>
              <a:gd fmla="val 174466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f0645de832_0_163"/>
          <p:cNvSpPr txBox="1"/>
          <p:nvPr>
            <p:ph type="title"/>
          </p:nvPr>
        </p:nvSpPr>
        <p:spPr>
          <a:xfrm>
            <a:off x="339881" y="250758"/>
            <a:ext cx="11200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Polls 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화면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1f0645de832_0_163"/>
          <p:cNvSpPr txBox="1"/>
          <p:nvPr>
            <p:ph idx="4294967295" type="sldNum"/>
          </p:nvPr>
        </p:nvSpPr>
        <p:spPr>
          <a:xfrm>
            <a:off x="11691731" y="6483194"/>
            <a:ext cx="40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91" name="Google Shape;991;g1f0645de832_0_163"/>
          <p:cNvGraphicFramePr/>
          <p:nvPr/>
        </p:nvGraphicFramePr>
        <p:xfrm>
          <a:off x="991177" y="9373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{3F3908F4-8902-4255-8AA9-280F08318A07}</a:tableStyleId>
              </a:tblPr>
              <a:tblGrid>
                <a:gridCol w="2604275"/>
                <a:gridCol w="2604275"/>
                <a:gridCol w="2604275"/>
                <a:gridCol w="2604275"/>
              </a:tblGrid>
              <a:tr h="61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urls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Views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template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0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사진목록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Localhost:8000/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photo_list()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사진정보를 조회</a:t>
                      </a:r>
                      <a:endParaRPr b="0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Photo_list.html에서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값을 보여줌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0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목록상세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/>
                        <a:t>Localhost:8000/photo/&lt;int:id&gt;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photo_detail()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사진의 상세정보</a:t>
                      </a:r>
                      <a:endParaRPr b="0" sz="1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Photo_detail.html</a:t>
                      </a:r>
                      <a:br>
                        <a:rPr lang="en-US" sz="1800"/>
                      </a:br>
                      <a:r>
                        <a:rPr lang="en-US" sz="1800"/>
                        <a:t>값을 보여줌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30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사진 목록, 등록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/>
                        <a:t>Localhost:8000/photo/new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Photo_photo()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Get: 입력 폼 보여줌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Post</a:t>
                      </a:r>
                      <a:r>
                        <a:rPr lang="en-US" sz="1800"/>
                        <a:t> : 입력 값 저장후 리스트로 이동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Get: Photo_photo.html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609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목록 상세 , edit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/>
                        <a:t>Localhost:8000/photo/&lt;int:id&gt;/edit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Photo_edit()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 : 등록폼 보여주고(기존 값이 채워서)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Post : 수정 내용 저장후 리스트로 이동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/>
        </p:nvSpPr>
        <p:spPr>
          <a:xfrm>
            <a:off x="1" y="2197236"/>
            <a:ext cx="12191999" cy="2509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Framework란 무엇인가</a:t>
            </a:r>
            <a:endParaRPr b="1" sz="4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type="title"/>
          </p:nvPr>
        </p:nvSpPr>
        <p:spPr>
          <a:xfrm>
            <a:off x="335092" y="174565"/>
            <a:ext cx="9091189" cy="577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/>
              <a:t>Framework란</a:t>
            </a:r>
            <a:endParaRPr sz="2400"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821" y="1484529"/>
            <a:ext cx="5248275" cy="4314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8"/>
          <p:cNvGraphicFramePr/>
          <p:nvPr/>
        </p:nvGraphicFramePr>
        <p:xfrm>
          <a:off x="6775373" y="17882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{3F3908F4-8902-4255-8AA9-280F08318A07}</a:tableStyleId>
              </a:tblPr>
              <a:tblGrid>
                <a:gridCol w="2192350"/>
                <a:gridCol w="2192350"/>
              </a:tblGrid>
              <a:tr h="183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</a:tr>
              <a:tr h="183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DCFE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8"/>
          <p:cNvSpPr/>
          <p:nvPr/>
        </p:nvSpPr>
        <p:spPr>
          <a:xfrm>
            <a:off x="7271133" y="2357610"/>
            <a:ext cx="1244906" cy="859315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9391367" y="2357609"/>
            <a:ext cx="1244906" cy="859315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7271133" y="4074404"/>
            <a:ext cx="1245000" cy="859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9413402" y="4074403"/>
            <a:ext cx="1244906" cy="859315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6775373" y="1340485"/>
            <a:ext cx="20601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Framework</a:t>
            </a:r>
            <a:endParaRPr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356526" y="175162"/>
            <a:ext cx="9091189" cy="577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/>
              <a:t>Why Framework?</a:t>
            </a:r>
            <a:endParaRPr sz="2400"/>
          </a:p>
        </p:txBody>
      </p:sp>
      <p:sp>
        <p:nvSpPr>
          <p:cNvPr id="201" name="Google Shape;201;p9"/>
          <p:cNvSpPr/>
          <p:nvPr/>
        </p:nvSpPr>
        <p:spPr>
          <a:xfrm>
            <a:off x="968183" y="1634154"/>
            <a:ext cx="9836665" cy="33009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체계적인 코드관리로 유지보수가 용이하다.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기본설계 및 기능 라이브러리를 제공하여 개발 생산성이 높다</a:t>
            </a:r>
            <a:endParaRPr sz="1800"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코드에 대한 재사용성이 높다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추상화된 코드 제공을 통해 확장성이 좋다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800"/>
              <a:buFont typeface="Arial"/>
              <a:buNone/>
            </a:pPr>
            <a:br>
              <a:rPr b="1" i="0" lang="en-US" sz="1800" u="none" cap="none" strike="noStrike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blog.kakaocdn.net/dn/pdQ3m/btqwhTpC3gU/vXB2IGfXViX7cGFQgXjlR1/img.png"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908" y="4283331"/>
            <a:ext cx="6124477" cy="23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2020-12-26T07:35:32Z</dcterms:created>
  <dc:creator>Ko Kyunghee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