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0" r:id="rId1"/>
  </p:sldMasterIdLst>
  <p:notesMasterIdLst>
    <p:notesMasterId r:id="rId33"/>
  </p:notesMasterIdLst>
  <p:handoutMasterIdLst>
    <p:handoutMasterId r:id="rId34"/>
  </p:handoutMasterIdLst>
  <p:sldIdLst>
    <p:sldId id="256" r:id="rId2"/>
    <p:sldId id="262" r:id="rId3"/>
    <p:sldId id="276" r:id="rId4"/>
    <p:sldId id="282" r:id="rId5"/>
    <p:sldId id="267" r:id="rId6"/>
    <p:sldId id="279" r:id="rId7"/>
    <p:sldId id="261" r:id="rId8"/>
    <p:sldId id="274" r:id="rId9"/>
    <p:sldId id="273" r:id="rId10"/>
    <p:sldId id="283" r:id="rId11"/>
    <p:sldId id="289" r:id="rId12"/>
    <p:sldId id="288" r:id="rId13"/>
    <p:sldId id="290" r:id="rId14"/>
    <p:sldId id="291" r:id="rId15"/>
    <p:sldId id="292" r:id="rId16"/>
    <p:sldId id="293" r:id="rId17"/>
    <p:sldId id="294" r:id="rId18"/>
    <p:sldId id="295" r:id="rId19"/>
    <p:sldId id="284" r:id="rId20"/>
    <p:sldId id="298" r:id="rId21"/>
    <p:sldId id="299" r:id="rId22"/>
    <p:sldId id="300" r:id="rId23"/>
    <p:sldId id="301" r:id="rId24"/>
    <p:sldId id="303" r:id="rId25"/>
    <p:sldId id="285" r:id="rId26"/>
    <p:sldId id="296" r:id="rId27"/>
    <p:sldId id="297" r:id="rId28"/>
    <p:sldId id="286" r:id="rId29"/>
    <p:sldId id="287" r:id="rId30"/>
    <p:sldId id="304" r:id="rId31"/>
    <p:sldId id="30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A23A7"/>
    <a:srgbClr val="FF8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58" autoAdjust="0"/>
    <p:restoredTop sz="69369" autoAdjust="0"/>
  </p:normalViewPr>
  <p:slideViewPr>
    <p:cSldViewPr snapToGrid="0">
      <p:cViewPr>
        <p:scale>
          <a:sx n="130" d="100"/>
          <a:sy n="130" d="100"/>
        </p:scale>
        <p:origin x="144" y="-3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7" d="100"/>
          <a:sy n="57" d="100"/>
        </p:scale>
        <p:origin x="331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0EB780A-BB64-4DBB-83B9-C1A35A74A3DA}" type="datetimeFigureOut">
              <a:rPr lang="fr-CA" smtClean="0"/>
              <a:t>2020-09-24</a:t>
            </a:fld>
            <a:endParaRPr lang="fr-CA"/>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12B390-E9C0-4C85-9317-8D26DF085B41}" type="slidenum">
              <a:rPr lang="fr-CA" smtClean="0"/>
              <a:t>‹#›</a:t>
            </a:fld>
            <a:endParaRPr lang="fr-CA"/>
          </a:p>
        </p:txBody>
      </p:sp>
    </p:spTree>
    <p:extLst>
      <p:ext uri="{BB962C8B-B14F-4D97-AF65-F5344CB8AC3E}">
        <p14:creationId xmlns:p14="http://schemas.microsoft.com/office/powerpoint/2010/main" val="369098235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55C8FF-D536-4BAC-9BD8-B2FD87DDFD48}" type="datetimeFigureOut">
              <a:rPr lang="fr-CA" smtClean="0"/>
              <a:t>2020-09-24</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3A81E7-5AAA-4F8B-8083-1B1E8FA7E8E7}" type="slidenum">
              <a:rPr lang="fr-CA" smtClean="0"/>
              <a:t>‹#›</a:t>
            </a:fld>
            <a:endParaRPr lang="fr-CA"/>
          </a:p>
        </p:txBody>
      </p:sp>
    </p:spTree>
    <p:extLst>
      <p:ext uri="{BB962C8B-B14F-4D97-AF65-F5344CB8AC3E}">
        <p14:creationId xmlns:p14="http://schemas.microsoft.com/office/powerpoint/2010/main" val="219033827"/>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dirty="0"/>
          </a:p>
        </p:txBody>
      </p:sp>
      <p:sp>
        <p:nvSpPr>
          <p:cNvPr id="4" name="Header Placeholder 3"/>
          <p:cNvSpPr>
            <a:spLocks noGrp="1"/>
          </p:cNvSpPr>
          <p:nvPr>
            <p:ph type="hdr" sz="quarter"/>
          </p:nvPr>
        </p:nvSpPr>
        <p:spPr/>
        <p:txBody>
          <a:bodyPr/>
          <a:lstStyle/>
          <a:p>
            <a:endParaRPr lang="fr-CA"/>
          </a:p>
        </p:txBody>
      </p:sp>
      <p:sp>
        <p:nvSpPr>
          <p:cNvPr id="5" name="Slide Number Placeholder 4"/>
          <p:cNvSpPr>
            <a:spLocks noGrp="1"/>
          </p:cNvSpPr>
          <p:nvPr>
            <p:ph type="sldNum" sz="quarter" idx="5"/>
          </p:nvPr>
        </p:nvSpPr>
        <p:spPr/>
        <p:txBody>
          <a:bodyPr/>
          <a:lstStyle/>
          <a:p>
            <a:fld id="{253A81E7-5AAA-4F8B-8083-1B1E8FA7E8E7}" type="slidenum">
              <a:rPr lang="fr-CA" smtClean="0"/>
              <a:t>4</a:t>
            </a:fld>
            <a:endParaRPr lang="fr-CA"/>
          </a:p>
        </p:txBody>
      </p:sp>
    </p:spTree>
    <p:extLst>
      <p:ext uri="{BB962C8B-B14F-4D97-AF65-F5344CB8AC3E}">
        <p14:creationId xmlns:p14="http://schemas.microsoft.com/office/powerpoint/2010/main" val="1098040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Étape 1: le schéma doit permettre: </a:t>
            </a:r>
          </a:p>
          <a:p>
            <a:pPr marL="171450" lvl="0" indent="-171450">
              <a:buFont typeface="Arial" panose="020B0604020202020204" pitchFamily="34" charset="0"/>
              <a:buChar char="•"/>
            </a:pPr>
            <a:r>
              <a:rPr lang="fr-CA" dirty="0"/>
              <a:t>d’identifier le sujet de l’attestation;</a:t>
            </a:r>
          </a:p>
          <a:p>
            <a:pPr marL="171450" lvl="0" indent="-171450">
              <a:buFont typeface="Arial" panose="020B0604020202020204" pitchFamily="34" charset="0"/>
              <a:buChar char="•"/>
            </a:pPr>
            <a:r>
              <a:rPr lang="fr-CA" dirty="0"/>
              <a:t>d’identifier le détenteur de l’attestation;</a:t>
            </a:r>
          </a:p>
          <a:p>
            <a:pPr marL="171450" lvl="0" indent="-171450">
              <a:buFont typeface="Arial" panose="020B0604020202020204" pitchFamily="34" charset="0"/>
              <a:buChar char="•"/>
            </a:pPr>
            <a:r>
              <a:rPr lang="fr-CA" dirty="0"/>
              <a:t>d’identifier la relation existante entre le détenteur et le sujet; </a:t>
            </a:r>
          </a:p>
          <a:p>
            <a:pPr marL="171450" lvl="0" indent="-171450">
              <a:buFont typeface="Arial" panose="020B0604020202020204" pitchFamily="34" charset="0"/>
              <a:buChar char="•"/>
            </a:pPr>
            <a:r>
              <a:rPr lang="fr-CA" dirty="0"/>
              <a:t>de fixer la date d’échéance de l’attestation à la date de majorité du sujet.</a:t>
            </a:r>
            <a:endParaRPr lang="fr-CA" i="1" dirty="0"/>
          </a:p>
          <a:p>
            <a:r>
              <a:rPr lang="fr-CA" dirty="0"/>
              <a:t>Étape 3: La vérification de l’identité du parent est non nécessaire pour l’expérimentation</a:t>
            </a:r>
          </a:p>
        </p:txBody>
      </p:sp>
      <p:sp>
        <p:nvSpPr>
          <p:cNvPr id="4" name="Header Placeholder 3"/>
          <p:cNvSpPr>
            <a:spLocks noGrp="1"/>
          </p:cNvSpPr>
          <p:nvPr>
            <p:ph type="hdr" sz="quarter"/>
          </p:nvPr>
        </p:nvSpPr>
        <p:spPr/>
        <p:txBody>
          <a:bodyPr/>
          <a:lstStyle/>
          <a:p>
            <a:endParaRPr lang="fr-CA"/>
          </a:p>
        </p:txBody>
      </p:sp>
      <p:sp>
        <p:nvSpPr>
          <p:cNvPr id="5" name="Slide Number Placeholder 4"/>
          <p:cNvSpPr>
            <a:spLocks noGrp="1"/>
          </p:cNvSpPr>
          <p:nvPr>
            <p:ph type="sldNum" sz="quarter" idx="5"/>
          </p:nvPr>
        </p:nvSpPr>
        <p:spPr/>
        <p:txBody>
          <a:bodyPr/>
          <a:lstStyle/>
          <a:p>
            <a:fld id="{253A81E7-5AAA-4F8B-8083-1B1E8FA7E8E7}" type="slidenum">
              <a:rPr lang="fr-CA" smtClean="0"/>
              <a:t>8</a:t>
            </a:fld>
            <a:endParaRPr lang="fr-CA"/>
          </a:p>
        </p:txBody>
      </p:sp>
    </p:spTree>
    <p:extLst>
      <p:ext uri="{BB962C8B-B14F-4D97-AF65-F5344CB8AC3E}">
        <p14:creationId xmlns:p14="http://schemas.microsoft.com/office/powerpoint/2010/main" val="1278612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dirty="0"/>
          </a:p>
        </p:txBody>
      </p:sp>
      <p:sp>
        <p:nvSpPr>
          <p:cNvPr id="4" name="Header Placeholder 3"/>
          <p:cNvSpPr>
            <a:spLocks noGrp="1"/>
          </p:cNvSpPr>
          <p:nvPr>
            <p:ph type="hdr" sz="quarter"/>
          </p:nvPr>
        </p:nvSpPr>
        <p:spPr/>
        <p:txBody>
          <a:bodyPr/>
          <a:lstStyle/>
          <a:p>
            <a:endParaRPr lang="fr-CA"/>
          </a:p>
        </p:txBody>
      </p:sp>
      <p:sp>
        <p:nvSpPr>
          <p:cNvPr id="5" name="Slide Number Placeholder 4"/>
          <p:cNvSpPr>
            <a:spLocks noGrp="1"/>
          </p:cNvSpPr>
          <p:nvPr>
            <p:ph type="sldNum" sz="quarter" idx="5"/>
          </p:nvPr>
        </p:nvSpPr>
        <p:spPr/>
        <p:txBody>
          <a:bodyPr/>
          <a:lstStyle/>
          <a:p>
            <a:fld id="{253A81E7-5AAA-4F8B-8083-1B1E8FA7E8E7}" type="slidenum">
              <a:rPr lang="fr-CA" smtClean="0"/>
              <a:t>22</a:t>
            </a:fld>
            <a:endParaRPr lang="fr-CA"/>
          </a:p>
        </p:txBody>
      </p:sp>
    </p:spTree>
    <p:extLst>
      <p:ext uri="{BB962C8B-B14F-4D97-AF65-F5344CB8AC3E}">
        <p14:creationId xmlns:p14="http://schemas.microsoft.com/office/powerpoint/2010/main" val="1172828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dirty="0"/>
          </a:p>
        </p:txBody>
      </p:sp>
      <p:sp>
        <p:nvSpPr>
          <p:cNvPr id="4" name="Header Placeholder 3"/>
          <p:cNvSpPr>
            <a:spLocks noGrp="1"/>
          </p:cNvSpPr>
          <p:nvPr>
            <p:ph type="hdr" sz="quarter"/>
          </p:nvPr>
        </p:nvSpPr>
        <p:spPr/>
        <p:txBody>
          <a:bodyPr/>
          <a:lstStyle/>
          <a:p>
            <a:endParaRPr lang="fr-CA"/>
          </a:p>
        </p:txBody>
      </p:sp>
      <p:sp>
        <p:nvSpPr>
          <p:cNvPr id="5" name="Slide Number Placeholder 4"/>
          <p:cNvSpPr>
            <a:spLocks noGrp="1"/>
          </p:cNvSpPr>
          <p:nvPr>
            <p:ph type="sldNum" sz="quarter" idx="5"/>
          </p:nvPr>
        </p:nvSpPr>
        <p:spPr/>
        <p:txBody>
          <a:bodyPr/>
          <a:lstStyle/>
          <a:p>
            <a:fld id="{253A81E7-5AAA-4F8B-8083-1B1E8FA7E8E7}" type="slidenum">
              <a:rPr lang="fr-CA" smtClean="0"/>
              <a:t>23</a:t>
            </a:fld>
            <a:endParaRPr lang="fr-CA"/>
          </a:p>
        </p:txBody>
      </p:sp>
    </p:spTree>
    <p:extLst>
      <p:ext uri="{BB962C8B-B14F-4D97-AF65-F5344CB8AC3E}">
        <p14:creationId xmlns:p14="http://schemas.microsoft.com/office/powerpoint/2010/main" val="1586196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dirty="0"/>
          </a:p>
        </p:txBody>
      </p:sp>
      <p:sp>
        <p:nvSpPr>
          <p:cNvPr id="4" name="Header Placeholder 3"/>
          <p:cNvSpPr>
            <a:spLocks noGrp="1"/>
          </p:cNvSpPr>
          <p:nvPr>
            <p:ph type="hdr" sz="quarter"/>
          </p:nvPr>
        </p:nvSpPr>
        <p:spPr/>
        <p:txBody>
          <a:bodyPr/>
          <a:lstStyle/>
          <a:p>
            <a:endParaRPr lang="fr-CA"/>
          </a:p>
        </p:txBody>
      </p:sp>
      <p:sp>
        <p:nvSpPr>
          <p:cNvPr id="5" name="Slide Number Placeholder 4"/>
          <p:cNvSpPr>
            <a:spLocks noGrp="1"/>
          </p:cNvSpPr>
          <p:nvPr>
            <p:ph type="sldNum" sz="quarter" idx="5"/>
          </p:nvPr>
        </p:nvSpPr>
        <p:spPr/>
        <p:txBody>
          <a:bodyPr/>
          <a:lstStyle/>
          <a:p>
            <a:fld id="{253A81E7-5AAA-4F8B-8083-1B1E8FA7E8E7}" type="slidenum">
              <a:rPr lang="fr-CA" smtClean="0"/>
              <a:t>24</a:t>
            </a:fld>
            <a:endParaRPr lang="fr-CA"/>
          </a:p>
        </p:txBody>
      </p:sp>
    </p:spTree>
    <p:extLst>
      <p:ext uri="{BB962C8B-B14F-4D97-AF65-F5344CB8AC3E}">
        <p14:creationId xmlns:p14="http://schemas.microsoft.com/office/powerpoint/2010/main" val="2465201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1199536"/>
            <a:ext cx="12191999" cy="2035125"/>
          </a:xfrm>
          <a:prstGeom prst="rect">
            <a:avLst/>
          </a:prstGeom>
        </p:spPr>
        <p:txBody>
          <a:bodyPr anchor="b">
            <a:normAutofit/>
          </a:bodyPr>
          <a:lstStyle>
            <a:lvl1pPr algn="ctr">
              <a:defRPr sz="6000" b="0">
                <a:latin typeface="+mn-lt"/>
              </a:defRPr>
            </a:lvl1pPr>
          </a:lstStyle>
          <a:p>
            <a:r>
              <a:rPr lang="fr-FR" dirty="0"/>
              <a:t>MODIFIEZ LE STYLE DU TITRE</a:t>
            </a:r>
            <a:endParaRPr lang="en-US" dirty="0"/>
          </a:p>
        </p:txBody>
      </p:sp>
      <p:sp>
        <p:nvSpPr>
          <p:cNvPr id="3" name="Subtitle 2"/>
          <p:cNvSpPr>
            <a:spLocks noGrp="1"/>
          </p:cNvSpPr>
          <p:nvPr>
            <p:ph type="subTitle" idx="1" hasCustomPrompt="1"/>
          </p:nvPr>
        </p:nvSpPr>
        <p:spPr>
          <a:xfrm>
            <a:off x="2874202" y="3434891"/>
            <a:ext cx="6443594" cy="1655762"/>
          </a:xfrm>
        </p:spPr>
        <p:txBody>
          <a:bodyPr>
            <a:normAutofit/>
          </a:bodyPr>
          <a:lstStyle>
            <a:lvl1pPr marL="0" indent="0" algn="ctr">
              <a:buNone/>
              <a:defRPr sz="4000" b="1">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MODIFIER LE STYLE DES SOUS-TITRES DU MASQUE</a:t>
            </a:r>
            <a:endParaRPr lang="en-US" dirty="0"/>
          </a:p>
        </p:txBody>
      </p:sp>
      <p:sp>
        <p:nvSpPr>
          <p:cNvPr id="5" name="Slide Number Placeholder 4">
            <a:extLst>
              <a:ext uri="{FF2B5EF4-FFF2-40B4-BE49-F238E27FC236}">
                <a16:creationId xmlns:a16="http://schemas.microsoft.com/office/drawing/2014/main" id="{FA8B6CF9-049F-7B46-9613-C5E1B6FB2D6F}"/>
              </a:ext>
            </a:extLst>
          </p:cNvPr>
          <p:cNvSpPr>
            <a:spLocks noGrp="1"/>
          </p:cNvSpPr>
          <p:nvPr>
            <p:ph type="sldNum" sz="quarter" idx="11"/>
          </p:nvPr>
        </p:nvSpPr>
        <p:spPr/>
        <p:txBody>
          <a:bodyPr/>
          <a:lstStyle/>
          <a:p>
            <a:fld id="{D6F84A91-C4E5-461B-B44C-88336EC44C9C}" type="slidenum">
              <a:rPr lang="fr-CA" smtClean="0"/>
              <a:t>‹#›</a:t>
            </a:fld>
            <a:endParaRPr lang="fr-CA"/>
          </a:p>
        </p:txBody>
      </p:sp>
    </p:spTree>
    <p:extLst>
      <p:ext uri="{BB962C8B-B14F-4D97-AF65-F5344CB8AC3E}">
        <p14:creationId xmlns:p14="http://schemas.microsoft.com/office/powerpoint/2010/main" val="1697440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a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602428"/>
            <a:ext cx="10515600" cy="405531"/>
          </a:xfrm>
          <a:prstGeom prst="rect">
            <a:avLst/>
          </a:prstGeom>
        </p:spPr>
        <p:txBody>
          <a:bodyPr>
            <a:normAutofit/>
          </a:bodyPr>
          <a:lstStyle>
            <a:lvl1pPr>
              <a:defRPr sz="3600">
                <a:latin typeface="+mn-lt"/>
              </a:defRPr>
            </a:lvl1pPr>
          </a:lstStyle>
          <a:p>
            <a:r>
              <a:rPr lang="fr-FR" dirty="0"/>
              <a:t>MODIFIEZ LE STYLE DU TITRE</a:t>
            </a:r>
            <a:endParaRPr lang="en-US" dirty="0"/>
          </a:p>
        </p:txBody>
      </p:sp>
      <p:sp>
        <p:nvSpPr>
          <p:cNvPr id="3" name="Text Placeholder 2"/>
          <p:cNvSpPr>
            <a:spLocks noGrp="1"/>
          </p:cNvSpPr>
          <p:nvPr>
            <p:ph type="body" idx="1" hasCustomPrompt="1"/>
          </p:nvPr>
        </p:nvSpPr>
        <p:spPr>
          <a:xfrm>
            <a:off x="839789" y="1364071"/>
            <a:ext cx="5157787" cy="823912"/>
          </a:xfrm>
        </p:spPr>
        <p:txBody>
          <a:bodyPr anchor="b"/>
          <a:lstStyle>
            <a:lvl1pPr marL="0" indent="0">
              <a:lnSpc>
                <a:spcPct val="100000"/>
              </a:lnSpc>
              <a:buNone/>
              <a:defRPr sz="24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Modifier les styles </a:t>
            </a:r>
            <a:br>
              <a:rPr lang="fr-FR" dirty="0"/>
            </a:br>
            <a:r>
              <a:rPr lang="fr-FR" dirty="0"/>
              <a:t>du texte du masque</a:t>
            </a:r>
          </a:p>
        </p:txBody>
      </p:sp>
      <p:sp>
        <p:nvSpPr>
          <p:cNvPr id="4" name="Content Placeholder 3"/>
          <p:cNvSpPr>
            <a:spLocks noGrp="1"/>
          </p:cNvSpPr>
          <p:nvPr>
            <p:ph sz="half" idx="2" hasCustomPrompt="1"/>
          </p:nvPr>
        </p:nvSpPr>
        <p:spPr>
          <a:xfrm>
            <a:off x="839789" y="2544096"/>
            <a:ext cx="5157787" cy="3067667"/>
          </a:xfrm>
        </p:spPr>
        <p:txBody>
          <a:bodyPr>
            <a:normAutofit/>
          </a:bodyPr>
          <a:lstStyle>
            <a:lvl1pPr>
              <a:buClr>
                <a:schemeClr val="accent3">
                  <a:lumMod val="40000"/>
                  <a:lumOff val="60000"/>
                </a:schemeClr>
              </a:buClr>
              <a:defRPr sz="2400"/>
            </a:lvl1pPr>
            <a:lvl2pPr>
              <a:buClr>
                <a:schemeClr val="accent3">
                  <a:lumMod val="40000"/>
                  <a:lumOff val="60000"/>
                </a:schemeClr>
              </a:buClr>
              <a:defRPr sz="2000"/>
            </a:lvl2pPr>
            <a:lvl3pPr>
              <a:buClr>
                <a:schemeClr val="accent3">
                  <a:lumMod val="40000"/>
                  <a:lumOff val="60000"/>
                </a:schemeClr>
              </a:buClr>
              <a:defRPr sz="1800"/>
            </a:lvl3pPr>
            <a:lvl4pPr>
              <a:buClr>
                <a:schemeClr val="accent3">
                  <a:lumMod val="40000"/>
                  <a:lumOff val="60000"/>
                </a:schemeClr>
              </a:buClr>
              <a:defRPr sz="1600"/>
            </a:lvl4pPr>
            <a:lvl5pPr>
              <a:buClr>
                <a:schemeClr val="accent3">
                  <a:lumMod val="40000"/>
                  <a:lumOff val="60000"/>
                </a:schemeClr>
              </a:buClr>
              <a:defRPr sz="1600"/>
            </a:lvl5pPr>
          </a:lstStyle>
          <a:p>
            <a:pPr lvl="0"/>
            <a:r>
              <a:rPr lang="fr-FR" dirty="0"/>
              <a:t>Modifier les styles </a:t>
            </a:r>
            <a:br>
              <a:rPr lang="fr-FR" dirty="0"/>
            </a:br>
            <a:r>
              <a:rPr lang="fr-FR" dirty="0"/>
              <a:t>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ext Placeholder 4"/>
          <p:cNvSpPr>
            <a:spLocks noGrp="1"/>
          </p:cNvSpPr>
          <p:nvPr>
            <p:ph type="body" sz="quarter" idx="3" hasCustomPrompt="1"/>
          </p:nvPr>
        </p:nvSpPr>
        <p:spPr>
          <a:xfrm>
            <a:off x="6172201" y="1364071"/>
            <a:ext cx="5183188" cy="823912"/>
          </a:xfrm>
        </p:spPr>
        <p:txBody>
          <a:bodyPr anchor="b"/>
          <a:lstStyle>
            <a:lvl1pPr marL="0" indent="0">
              <a:lnSpc>
                <a:spcPct val="100000"/>
              </a:lnSpc>
              <a:buNone/>
              <a:defRPr sz="24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Modifier les styles </a:t>
            </a:r>
            <a:br>
              <a:rPr lang="fr-FR" dirty="0"/>
            </a:br>
            <a:r>
              <a:rPr lang="fr-FR" dirty="0"/>
              <a:t>du texte du masque</a:t>
            </a:r>
          </a:p>
        </p:txBody>
      </p:sp>
      <p:sp>
        <p:nvSpPr>
          <p:cNvPr id="10" name="Content Placeholder 3"/>
          <p:cNvSpPr>
            <a:spLocks noGrp="1"/>
          </p:cNvSpPr>
          <p:nvPr>
            <p:ph sz="half" idx="13" hasCustomPrompt="1"/>
          </p:nvPr>
        </p:nvSpPr>
        <p:spPr>
          <a:xfrm>
            <a:off x="6196013" y="2527042"/>
            <a:ext cx="5157787" cy="3067667"/>
          </a:xfrm>
        </p:spPr>
        <p:txBody>
          <a:bodyPr>
            <a:normAutofit/>
          </a:bodyPr>
          <a:lstStyle>
            <a:lvl1pPr>
              <a:buClr>
                <a:schemeClr val="accent3">
                  <a:lumMod val="40000"/>
                  <a:lumOff val="60000"/>
                </a:schemeClr>
              </a:buClr>
              <a:defRPr sz="2400"/>
            </a:lvl1pPr>
            <a:lvl2pPr>
              <a:buClr>
                <a:schemeClr val="accent3">
                  <a:lumMod val="40000"/>
                  <a:lumOff val="60000"/>
                </a:schemeClr>
              </a:buClr>
              <a:defRPr sz="2000"/>
            </a:lvl2pPr>
            <a:lvl3pPr>
              <a:buClr>
                <a:schemeClr val="accent3">
                  <a:lumMod val="40000"/>
                  <a:lumOff val="60000"/>
                </a:schemeClr>
              </a:buClr>
              <a:defRPr sz="1800"/>
            </a:lvl3pPr>
            <a:lvl4pPr>
              <a:buClr>
                <a:schemeClr val="accent3">
                  <a:lumMod val="40000"/>
                  <a:lumOff val="60000"/>
                </a:schemeClr>
              </a:buClr>
              <a:defRPr sz="1600"/>
            </a:lvl4pPr>
            <a:lvl5pPr>
              <a:buClr>
                <a:schemeClr val="accent3">
                  <a:lumMod val="40000"/>
                  <a:lumOff val="60000"/>
                </a:schemeClr>
              </a:buClr>
              <a:defRPr sz="1600"/>
            </a:lvl5pPr>
          </a:lstStyle>
          <a:p>
            <a:pPr lvl="0"/>
            <a:r>
              <a:rPr lang="fr-FR" dirty="0"/>
              <a:t>Modifier les styles </a:t>
            </a:r>
            <a:br>
              <a:rPr lang="fr-FR" dirty="0"/>
            </a:br>
            <a:r>
              <a:rPr lang="fr-FR" dirty="0"/>
              <a:t>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6" name="Espace réservé du numéro de diapositive 5"/>
          <p:cNvSpPr>
            <a:spLocks noGrp="1"/>
          </p:cNvSpPr>
          <p:nvPr>
            <p:ph type="sldNum" sz="quarter" idx="14"/>
          </p:nvPr>
        </p:nvSpPr>
        <p:spPr/>
        <p:txBody>
          <a:bodyPr/>
          <a:lstStyle/>
          <a:p>
            <a:fld id="{D6F84A91-C4E5-461B-B44C-88336EC44C9C}" type="slidenum">
              <a:rPr lang="fr-CA" smtClean="0"/>
              <a:t>‹#›</a:t>
            </a:fld>
            <a:endParaRPr lang="fr-CA"/>
          </a:p>
        </p:txBody>
      </p:sp>
    </p:spTree>
    <p:extLst>
      <p:ext uri="{BB962C8B-B14F-4D97-AF65-F5344CB8AC3E}">
        <p14:creationId xmlns:p14="http://schemas.microsoft.com/office/powerpoint/2010/main" val="3761593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806245"/>
            <a:ext cx="10515600" cy="550607"/>
          </a:xfrm>
          <a:prstGeom prst="rect">
            <a:avLst/>
          </a:prstGeom>
        </p:spPr>
        <p:txBody>
          <a:bodyPr/>
          <a:lstStyle/>
          <a:p>
            <a:r>
              <a:rPr lang="fr-FR" dirty="0"/>
              <a:t>MODIFIEZ LE STYLE DU TITRE</a:t>
            </a:r>
            <a:endParaRPr lang="en-US" dirty="0"/>
          </a:p>
        </p:txBody>
      </p:sp>
      <p:sp>
        <p:nvSpPr>
          <p:cNvPr id="3" name="Content Placeholder 2"/>
          <p:cNvSpPr>
            <a:spLocks noGrp="1"/>
          </p:cNvSpPr>
          <p:nvPr>
            <p:ph idx="1"/>
          </p:nvPr>
        </p:nvSpPr>
        <p:spPr/>
        <p:txBody>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Espace réservé du numéro de diapositive 3"/>
          <p:cNvSpPr>
            <a:spLocks noGrp="1"/>
          </p:cNvSpPr>
          <p:nvPr>
            <p:ph type="sldNum" sz="quarter" idx="10"/>
          </p:nvPr>
        </p:nvSpPr>
        <p:spPr/>
        <p:txBody>
          <a:bodyPr/>
          <a:lstStyle/>
          <a:p>
            <a:fld id="{D6F84A91-C4E5-461B-B44C-88336EC44C9C}" type="slidenum">
              <a:rPr lang="fr-CA" smtClean="0"/>
              <a:t>‹#›</a:t>
            </a:fld>
            <a:endParaRPr lang="fr-CA"/>
          </a:p>
        </p:txBody>
      </p:sp>
    </p:spTree>
    <p:extLst>
      <p:ext uri="{BB962C8B-B14F-4D97-AF65-F5344CB8AC3E}">
        <p14:creationId xmlns:p14="http://schemas.microsoft.com/office/powerpoint/2010/main" val="2184390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796414"/>
            <a:ext cx="10515600" cy="550605"/>
          </a:xfrm>
          <a:prstGeom prst="rect">
            <a:avLst/>
          </a:prstGeom>
        </p:spPr>
        <p:txBody>
          <a:bodyPr anchor="b">
            <a:normAutofit/>
          </a:bodyPr>
          <a:lstStyle>
            <a:lvl1pPr>
              <a:defRPr sz="3600"/>
            </a:lvl1pPr>
          </a:lstStyle>
          <a:p>
            <a:r>
              <a:rPr lang="fr-FR" dirty="0"/>
              <a:t>MODIFIEZ LE STYLE DU TITRE</a:t>
            </a:r>
            <a:endParaRPr lang="en-US" dirty="0"/>
          </a:p>
        </p:txBody>
      </p:sp>
      <p:sp>
        <p:nvSpPr>
          <p:cNvPr id="3" name="Text Placeholder 2"/>
          <p:cNvSpPr>
            <a:spLocks noGrp="1"/>
          </p:cNvSpPr>
          <p:nvPr>
            <p:ph type="body" idx="1"/>
          </p:nvPr>
        </p:nvSpPr>
        <p:spPr>
          <a:xfrm>
            <a:off x="831850" y="1858298"/>
            <a:ext cx="10515600" cy="3352800"/>
          </a:xfrm>
        </p:spPr>
        <p:txBody>
          <a:bodyPr>
            <a:normAutofit/>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a:t>Modifier les styles du texte du masque</a:t>
            </a:r>
          </a:p>
        </p:txBody>
      </p:sp>
      <p:sp>
        <p:nvSpPr>
          <p:cNvPr id="4" name="Espace réservé du numéro de diapositive 3"/>
          <p:cNvSpPr>
            <a:spLocks noGrp="1"/>
          </p:cNvSpPr>
          <p:nvPr>
            <p:ph type="sldNum" sz="quarter" idx="10"/>
          </p:nvPr>
        </p:nvSpPr>
        <p:spPr/>
        <p:txBody>
          <a:bodyPr/>
          <a:lstStyle/>
          <a:p>
            <a:fld id="{D6F84A91-C4E5-461B-B44C-88336EC44C9C}" type="slidenum">
              <a:rPr lang="fr-CA" smtClean="0"/>
              <a:t>‹#›</a:t>
            </a:fld>
            <a:endParaRPr lang="fr-CA"/>
          </a:p>
        </p:txBody>
      </p:sp>
    </p:spTree>
    <p:extLst>
      <p:ext uri="{BB962C8B-B14F-4D97-AF65-F5344CB8AC3E}">
        <p14:creationId xmlns:p14="http://schemas.microsoft.com/office/powerpoint/2010/main" val="3981195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806245"/>
            <a:ext cx="10515600" cy="550607"/>
          </a:xfrm>
          <a:prstGeom prst="rect">
            <a:avLst/>
          </a:prstGeom>
        </p:spPr>
        <p:txBody>
          <a:bodyPr/>
          <a:lstStyle/>
          <a:p>
            <a:r>
              <a:rPr lang="fr-FR" dirty="0"/>
              <a:t>MODIFIEZ LE STYLE DU TITRE</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lvl1pPr>
              <a:defRPr/>
            </a:lvl1pPr>
          </a:lstStyle>
          <a:p>
            <a:pPr lvl="0"/>
            <a:r>
              <a:rPr lang="fr-FR" dirty="0"/>
              <a:t>Modifier les styles </a:t>
            </a:r>
            <a:br>
              <a:rPr lang="fr-FR" dirty="0"/>
            </a:br>
            <a:r>
              <a:rPr lang="fr-FR" dirty="0"/>
              <a:t>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lvl1pPr>
              <a:defRPr/>
            </a:lvl1pPr>
          </a:lstStyle>
          <a:p>
            <a:pPr lvl="0"/>
            <a:r>
              <a:rPr lang="fr-FR" dirty="0"/>
              <a:t>Modifier les styles </a:t>
            </a:r>
            <a:br>
              <a:rPr lang="fr-FR" dirty="0"/>
            </a:br>
            <a:r>
              <a:rPr lang="fr-FR" dirty="0"/>
              <a:t>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6" name="Slide Number Placeholder 5">
            <a:extLst>
              <a:ext uri="{FF2B5EF4-FFF2-40B4-BE49-F238E27FC236}">
                <a16:creationId xmlns:a16="http://schemas.microsoft.com/office/drawing/2014/main" id="{9F383CFA-7311-C144-83AA-A816F5551AE9}"/>
              </a:ext>
            </a:extLst>
          </p:cNvPr>
          <p:cNvSpPr>
            <a:spLocks noGrp="1"/>
          </p:cNvSpPr>
          <p:nvPr>
            <p:ph type="sldNum" sz="quarter" idx="11"/>
          </p:nvPr>
        </p:nvSpPr>
        <p:spPr/>
        <p:txBody>
          <a:bodyPr/>
          <a:lstStyle/>
          <a:p>
            <a:fld id="{D6F84A91-C4E5-461B-B44C-88336EC44C9C}" type="slidenum">
              <a:rPr lang="fr-CA" smtClean="0"/>
              <a:t>‹#›</a:t>
            </a:fld>
            <a:endParaRPr lang="fr-CA"/>
          </a:p>
        </p:txBody>
      </p:sp>
    </p:spTree>
    <p:extLst>
      <p:ext uri="{BB962C8B-B14F-4D97-AF65-F5344CB8AC3E}">
        <p14:creationId xmlns:p14="http://schemas.microsoft.com/office/powerpoint/2010/main" val="3642292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806245"/>
            <a:ext cx="10515600" cy="550607"/>
          </a:xfrm>
          <a:prstGeom prst="rect">
            <a:avLst/>
          </a:prstGeom>
        </p:spPr>
        <p:txBody>
          <a:bodyPr/>
          <a:lstStyle/>
          <a:p>
            <a:r>
              <a:rPr lang="fr-FR" dirty="0"/>
              <a:t>MODIFIEZ LE STYLE DU TITRE</a:t>
            </a:r>
            <a:endParaRPr lang="en-US" dirty="0"/>
          </a:p>
        </p:txBody>
      </p:sp>
      <p:sp>
        <p:nvSpPr>
          <p:cNvPr id="4" name="Slide Number Placeholder 3">
            <a:extLst>
              <a:ext uri="{FF2B5EF4-FFF2-40B4-BE49-F238E27FC236}">
                <a16:creationId xmlns:a16="http://schemas.microsoft.com/office/drawing/2014/main" id="{B477E097-7747-FD4D-9205-9B208865B719}"/>
              </a:ext>
            </a:extLst>
          </p:cNvPr>
          <p:cNvSpPr>
            <a:spLocks noGrp="1"/>
          </p:cNvSpPr>
          <p:nvPr>
            <p:ph type="sldNum" sz="quarter" idx="11"/>
          </p:nvPr>
        </p:nvSpPr>
        <p:spPr/>
        <p:txBody>
          <a:bodyPr/>
          <a:lstStyle/>
          <a:p>
            <a:fld id="{D6F84A91-C4E5-461B-B44C-88336EC44C9C}" type="slidenum">
              <a:rPr lang="fr-CA" smtClean="0"/>
              <a:t>‹#›</a:t>
            </a:fld>
            <a:endParaRPr lang="fr-CA"/>
          </a:p>
        </p:txBody>
      </p:sp>
    </p:spTree>
    <p:extLst>
      <p:ext uri="{BB962C8B-B14F-4D97-AF65-F5344CB8AC3E}">
        <p14:creationId xmlns:p14="http://schemas.microsoft.com/office/powerpoint/2010/main" val="737397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C4D00BE-B69B-674A-B95F-2C4478D8361E}"/>
              </a:ext>
            </a:extLst>
          </p:cNvPr>
          <p:cNvSpPr>
            <a:spLocks noGrp="1"/>
          </p:cNvSpPr>
          <p:nvPr>
            <p:ph type="sldNum" sz="quarter" idx="11"/>
          </p:nvPr>
        </p:nvSpPr>
        <p:spPr/>
        <p:txBody>
          <a:bodyPr/>
          <a:lstStyle/>
          <a:p>
            <a:fld id="{D6F84A91-C4E5-461B-B44C-88336EC44C9C}" type="slidenum">
              <a:rPr lang="fr-CA" smtClean="0"/>
              <a:t>‹#›</a:t>
            </a:fld>
            <a:endParaRPr lang="fr-CA"/>
          </a:p>
        </p:txBody>
      </p:sp>
    </p:spTree>
    <p:extLst>
      <p:ext uri="{BB962C8B-B14F-4D97-AF65-F5344CB8AC3E}">
        <p14:creationId xmlns:p14="http://schemas.microsoft.com/office/powerpoint/2010/main" val="384743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20718C-58C1-C545-8168-6A29A03217C8}"/>
              </a:ext>
            </a:extLst>
          </p:cNvPr>
          <p:cNvSpPr>
            <a:spLocks noGrp="1"/>
          </p:cNvSpPr>
          <p:nvPr>
            <p:ph type="body" sz="quarter" idx="10" hasCustomPrompt="1"/>
          </p:nvPr>
        </p:nvSpPr>
        <p:spPr>
          <a:xfrm>
            <a:off x="531813" y="3978275"/>
            <a:ext cx="10425356" cy="960438"/>
          </a:xfrm>
        </p:spPr>
        <p:txBody>
          <a:bodyPr>
            <a:normAutofit/>
          </a:bodyPr>
          <a:lstStyle>
            <a:lvl1pPr marL="0" indent="0">
              <a:buFontTx/>
              <a:buNone/>
              <a:defRPr sz="3200" baseline="0"/>
            </a:lvl1pPr>
          </a:lstStyle>
          <a:p>
            <a:pPr lvl="0"/>
            <a:r>
              <a:rPr lang="en-US" dirty="0"/>
              <a:t>Modifier le </a:t>
            </a:r>
            <a:r>
              <a:rPr lang="en-US" dirty="0" err="1"/>
              <a:t>titre</a:t>
            </a:r>
            <a:r>
              <a:rPr lang="en-US" dirty="0"/>
              <a:t> de la section</a:t>
            </a:r>
          </a:p>
        </p:txBody>
      </p:sp>
      <p:sp>
        <p:nvSpPr>
          <p:cNvPr id="5" name="Slide Number Placeholder 4">
            <a:extLst>
              <a:ext uri="{FF2B5EF4-FFF2-40B4-BE49-F238E27FC236}">
                <a16:creationId xmlns:a16="http://schemas.microsoft.com/office/drawing/2014/main" id="{A44244E2-C8D2-7043-BEF0-15B4F51FD82C}"/>
              </a:ext>
            </a:extLst>
          </p:cNvPr>
          <p:cNvSpPr>
            <a:spLocks noGrp="1"/>
          </p:cNvSpPr>
          <p:nvPr>
            <p:ph type="sldNum" sz="quarter" idx="12"/>
          </p:nvPr>
        </p:nvSpPr>
        <p:spPr/>
        <p:txBody>
          <a:bodyPr/>
          <a:lstStyle/>
          <a:p>
            <a:fld id="{D6F84A91-C4E5-461B-B44C-88336EC44C9C}" type="slidenum">
              <a:rPr lang="fr-CA" smtClean="0"/>
              <a:t>‹#›</a:t>
            </a:fld>
            <a:endParaRPr lang="fr-CA"/>
          </a:p>
        </p:txBody>
      </p:sp>
    </p:spTree>
    <p:extLst>
      <p:ext uri="{BB962C8B-B14F-4D97-AF65-F5344CB8AC3E}">
        <p14:creationId xmlns:p14="http://schemas.microsoft.com/office/powerpoint/2010/main" val="3289639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629265"/>
            <a:ext cx="3932237" cy="1002890"/>
          </a:xfrm>
          <a:prstGeom prst="rect">
            <a:avLst/>
          </a:prstGeom>
        </p:spPr>
        <p:txBody>
          <a:bodyPr anchor="b"/>
          <a:lstStyle>
            <a:lvl1pPr>
              <a:defRPr sz="3200">
                <a:solidFill>
                  <a:schemeClr val="accent2"/>
                </a:solidFill>
              </a:defRPr>
            </a:lvl1pPr>
          </a:lstStyle>
          <a:p>
            <a:r>
              <a:rPr lang="fr-FR" dirty="0"/>
              <a:t>Modifiez </a:t>
            </a:r>
            <a:br>
              <a:rPr lang="fr-FR" dirty="0"/>
            </a:br>
            <a:r>
              <a:rPr lang="fr-FR" dirty="0"/>
              <a:t>le style du titre</a:t>
            </a:r>
            <a:endParaRPr lang="en-US" dirty="0"/>
          </a:p>
        </p:txBody>
      </p:sp>
      <p:sp>
        <p:nvSpPr>
          <p:cNvPr id="3" name="Content Placeholder 2"/>
          <p:cNvSpPr>
            <a:spLocks noGrp="1"/>
          </p:cNvSpPr>
          <p:nvPr>
            <p:ph idx="1" hasCustomPrompt="1"/>
          </p:nvPr>
        </p:nvSpPr>
        <p:spPr>
          <a:xfrm>
            <a:off x="5183188" y="1936955"/>
            <a:ext cx="5504477" cy="330364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fr-FR" dirty="0"/>
              <a:t>Modifier les styles </a:t>
            </a:r>
            <a:br>
              <a:rPr lang="fr-FR" dirty="0"/>
            </a:br>
            <a:r>
              <a:rPr lang="fr-FR" dirty="0"/>
              <a:t>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Text Placeholder 3"/>
          <p:cNvSpPr>
            <a:spLocks noGrp="1"/>
          </p:cNvSpPr>
          <p:nvPr>
            <p:ph type="body" sz="half" idx="2" hasCustomPrompt="1"/>
          </p:nvPr>
        </p:nvSpPr>
        <p:spPr>
          <a:xfrm>
            <a:off x="839788" y="1936954"/>
            <a:ext cx="3932237" cy="3310323"/>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Modifier les styles </a:t>
            </a:r>
            <a:br>
              <a:rPr lang="fr-FR" dirty="0"/>
            </a:br>
            <a:r>
              <a:rPr lang="fr-FR" dirty="0"/>
              <a:t>du texte du masque</a:t>
            </a:r>
          </a:p>
        </p:txBody>
      </p:sp>
      <p:sp>
        <p:nvSpPr>
          <p:cNvPr id="6" name="Slide Number Placeholder 5">
            <a:extLst>
              <a:ext uri="{FF2B5EF4-FFF2-40B4-BE49-F238E27FC236}">
                <a16:creationId xmlns:a16="http://schemas.microsoft.com/office/drawing/2014/main" id="{0EF0673F-BB9F-9D4D-9DA0-318CEC759EDA}"/>
              </a:ext>
            </a:extLst>
          </p:cNvPr>
          <p:cNvSpPr>
            <a:spLocks noGrp="1"/>
          </p:cNvSpPr>
          <p:nvPr>
            <p:ph type="sldNum" sz="quarter" idx="11"/>
          </p:nvPr>
        </p:nvSpPr>
        <p:spPr/>
        <p:txBody>
          <a:bodyPr/>
          <a:lstStyle/>
          <a:p>
            <a:fld id="{D6F84A91-C4E5-461B-B44C-88336EC44C9C}" type="slidenum">
              <a:rPr lang="fr-CA" smtClean="0"/>
              <a:t>‹#›</a:t>
            </a:fld>
            <a:endParaRPr lang="fr-CA"/>
          </a:p>
        </p:txBody>
      </p:sp>
    </p:spTree>
    <p:extLst>
      <p:ext uri="{BB962C8B-B14F-4D97-AF65-F5344CB8AC3E}">
        <p14:creationId xmlns:p14="http://schemas.microsoft.com/office/powerpoint/2010/main" val="3339734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382250"/>
            <a:ext cx="3932237" cy="1263445"/>
          </a:xfrm>
          <a:prstGeom prst="rect">
            <a:avLst/>
          </a:prstGeom>
        </p:spPr>
        <p:txBody>
          <a:bodyPr anchor="b"/>
          <a:lstStyle>
            <a:lvl1pPr>
              <a:defRPr sz="3200">
                <a:solidFill>
                  <a:schemeClr val="accent2"/>
                </a:solidFill>
              </a:defRPr>
            </a:lvl1pPr>
          </a:lstStyle>
          <a:p>
            <a:r>
              <a:rPr lang="fr-FR" dirty="0"/>
              <a:t>Modifiez </a:t>
            </a:r>
            <a:br>
              <a:rPr lang="fr-FR" dirty="0"/>
            </a:br>
            <a:r>
              <a:rPr lang="fr-FR" dirty="0"/>
              <a:t>le style du titre</a:t>
            </a:r>
            <a:endParaRPr lang="en-US" dirty="0"/>
          </a:p>
        </p:txBody>
      </p:sp>
      <p:sp>
        <p:nvSpPr>
          <p:cNvPr id="3" name="Picture Placeholder 2"/>
          <p:cNvSpPr>
            <a:spLocks noGrp="1" noChangeAspect="1"/>
          </p:cNvSpPr>
          <p:nvPr>
            <p:ph type="pic" idx="1"/>
          </p:nvPr>
        </p:nvSpPr>
        <p:spPr>
          <a:xfrm>
            <a:off x="5183188" y="1907458"/>
            <a:ext cx="4462257" cy="3460956"/>
          </a:xfrm>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hasCustomPrompt="1"/>
          </p:nvPr>
        </p:nvSpPr>
        <p:spPr>
          <a:xfrm>
            <a:off x="839788" y="1937459"/>
            <a:ext cx="3932237" cy="331101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a:t>Modifier les styles </a:t>
            </a:r>
            <a:br>
              <a:rPr lang="fr-FR" dirty="0"/>
            </a:br>
            <a:r>
              <a:rPr lang="fr-FR" dirty="0"/>
              <a:t>du texte du masque</a:t>
            </a:r>
          </a:p>
        </p:txBody>
      </p:sp>
      <p:sp>
        <p:nvSpPr>
          <p:cNvPr id="6" name="Slide Number Placeholder 5">
            <a:extLst>
              <a:ext uri="{FF2B5EF4-FFF2-40B4-BE49-F238E27FC236}">
                <a16:creationId xmlns:a16="http://schemas.microsoft.com/office/drawing/2014/main" id="{F9E13ECE-E995-C840-BAA6-FCCC7E4337EC}"/>
              </a:ext>
            </a:extLst>
          </p:cNvPr>
          <p:cNvSpPr>
            <a:spLocks noGrp="1"/>
          </p:cNvSpPr>
          <p:nvPr>
            <p:ph type="sldNum" sz="quarter" idx="11"/>
          </p:nvPr>
        </p:nvSpPr>
        <p:spPr/>
        <p:txBody>
          <a:bodyPr/>
          <a:lstStyle/>
          <a:p>
            <a:fld id="{D6F84A91-C4E5-461B-B44C-88336EC44C9C}" type="slidenum">
              <a:rPr lang="fr-CA" smtClean="0"/>
              <a:t>‹#›</a:t>
            </a:fld>
            <a:endParaRPr lang="fr-CA"/>
          </a:p>
        </p:txBody>
      </p:sp>
    </p:spTree>
    <p:extLst>
      <p:ext uri="{BB962C8B-B14F-4D97-AF65-F5344CB8AC3E}">
        <p14:creationId xmlns:p14="http://schemas.microsoft.com/office/powerpoint/2010/main" val="485855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Espace réservé du numéro de diapositive 3"/>
          <p:cNvSpPr>
            <a:spLocks noGrp="1"/>
          </p:cNvSpPr>
          <p:nvPr>
            <p:ph type="sldNum" sz="quarter" idx="4"/>
          </p:nvPr>
        </p:nvSpPr>
        <p:spPr>
          <a:xfrm>
            <a:off x="8973457" y="38929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F84A91-C4E5-461B-B44C-88336EC44C9C}" type="slidenum">
              <a:rPr lang="fr-CA" smtClean="0"/>
              <a:t>‹#›</a:t>
            </a:fld>
            <a:endParaRPr lang="fr-CA"/>
          </a:p>
        </p:txBody>
      </p:sp>
      <p:sp>
        <p:nvSpPr>
          <p:cNvPr id="6" name="Title Placeholder 5">
            <a:extLst>
              <a:ext uri="{FF2B5EF4-FFF2-40B4-BE49-F238E27FC236}">
                <a16:creationId xmlns:a16="http://schemas.microsoft.com/office/drawing/2014/main" id="{FECF7D46-A725-B345-9579-16B32C2394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CA"/>
          </a:p>
        </p:txBody>
      </p:sp>
    </p:spTree>
    <p:extLst>
      <p:ext uri="{BB962C8B-B14F-4D97-AF65-F5344CB8AC3E}">
        <p14:creationId xmlns:p14="http://schemas.microsoft.com/office/powerpoint/2010/main" val="2235510819"/>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6" r:id="rId5"/>
    <p:sldLayoutId id="2147483677" r:id="rId6"/>
    <p:sldLayoutId id="2147483680" r:id="rId7"/>
    <p:sldLayoutId id="2147483678" r:id="rId8"/>
    <p:sldLayoutId id="2147483679" r:id="rId9"/>
    <p:sldLayoutId id="2147483665" r:id="rId10"/>
  </p:sldLayoutIdLst>
  <p:hf hdr="0" ftr="0" dt="0"/>
  <p:txStyles>
    <p:titleStyle>
      <a:lvl1pPr algn="l" defTabSz="914400" rtl="0" eaLnBrk="1" latinLnBrk="0" hangingPunct="1">
        <a:lnSpc>
          <a:spcPct val="90000"/>
        </a:lnSpc>
        <a:spcBef>
          <a:spcPct val="0"/>
        </a:spcBef>
        <a:buNone/>
        <a:defRPr sz="36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Clr>
          <a:schemeClr val="accent3">
            <a:lumMod val="40000"/>
            <a:lumOff val="60000"/>
          </a:schemeClr>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3">
            <a:lumMod val="40000"/>
            <a:lumOff val="60000"/>
          </a:schemeClr>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3">
            <a:lumMod val="40000"/>
            <a:lumOff val="60000"/>
          </a:schemeClr>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3">
            <a:lumMod val="40000"/>
            <a:lumOff val="60000"/>
          </a:schemeClr>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3">
            <a:lumMod val="40000"/>
            <a:lumOff val="60000"/>
          </a:schemeClr>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hyperledger/aries-rfcs/concepts/0103-indirect-identity-control" TargetMode="External"/><Relationship Id="rId2" Type="http://schemas.openxmlformats.org/officeDocument/2006/relationships/hyperlink" Target="https://www.w3.org/2018/credentials/v1"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hyperlink" Target="http://www.publicdomainfiles.com/show_file.php?id=13534669218787" TargetMode="External"/><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6.svg"/><Relationship Id="rId2" Type="http://schemas.openxmlformats.org/officeDocument/2006/relationships/image" Target="../media/image2.png"/><Relationship Id="rId16"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4.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3.png"/></Relationships>
</file>

<file path=ppt/slides/_rels/slide3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hyperlink" Target="http://www.publicdomainfiles.com/show_file.php?id=13534669218787" TargetMode="External"/><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6.svg"/><Relationship Id="rId2" Type="http://schemas.openxmlformats.org/officeDocument/2006/relationships/image" Target="../media/image2.png"/><Relationship Id="rId16"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4.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6.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4.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3.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hyperlink" Target="http://www.publicdomainfiles.com/show_file.php?id=1353466921878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CA" dirty="0"/>
              <a:t>Bloc 2 -SQIN</a:t>
            </a:r>
          </a:p>
        </p:txBody>
      </p:sp>
      <p:sp>
        <p:nvSpPr>
          <p:cNvPr id="3" name="Sous-titre 2"/>
          <p:cNvSpPr>
            <a:spLocks noGrp="1"/>
          </p:cNvSpPr>
          <p:nvPr>
            <p:ph type="subTitle" idx="1"/>
          </p:nvPr>
        </p:nvSpPr>
        <p:spPr/>
        <p:txBody>
          <a:bodyPr/>
          <a:lstStyle/>
          <a:p>
            <a:r>
              <a:rPr lang="fr-CA" dirty="0"/>
              <a:t>Plan de test - délégation</a:t>
            </a:r>
          </a:p>
        </p:txBody>
      </p:sp>
      <p:sp>
        <p:nvSpPr>
          <p:cNvPr id="4" name="TextBox 3">
            <a:extLst>
              <a:ext uri="{FF2B5EF4-FFF2-40B4-BE49-F238E27FC236}">
                <a16:creationId xmlns:a16="http://schemas.microsoft.com/office/drawing/2014/main" id="{BF5D30CA-15CD-884C-8E6D-B1DD20DBEF61}"/>
              </a:ext>
            </a:extLst>
          </p:cNvPr>
          <p:cNvSpPr txBox="1"/>
          <p:nvPr/>
        </p:nvSpPr>
        <p:spPr>
          <a:xfrm>
            <a:off x="4391205" y="4767487"/>
            <a:ext cx="3409588" cy="646331"/>
          </a:xfrm>
          <a:prstGeom prst="rect">
            <a:avLst/>
          </a:prstGeom>
          <a:noFill/>
        </p:spPr>
        <p:txBody>
          <a:bodyPr wrap="none" rtlCol="0">
            <a:spAutoFit/>
          </a:bodyPr>
          <a:lstStyle/>
          <a:p>
            <a:r>
              <a:rPr lang="fr-CA" sz="3600" dirty="0">
                <a:solidFill>
                  <a:srgbClr val="FF0000"/>
                </a:solidFill>
              </a:rPr>
              <a:t>Version de travail</a:t>
            </a:r>
          </a:p>
        </p:txBody>
      </p:sp>
    </p:spTree>
    <p:extLst>
      <p:ext uri="{BB962C8B-B14F-4D97-AF65-F5344CB8AC3E}">
        <p14:creationId xmlns:p14="http://schemas.microsoft.com/office/powerpoint/2010/main" val="3151594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185F8EE-7FDC-FE42-AA08-64294AD2EE87}"/>
              </a:ext>
            </a:extLst>
          </p:cNvPr>
          <p:cNvSpPr>
            <a:spLocks noGrp="1"/>
          </p:cNvSpPr>
          <p:nvPr>
            <p:ph type="body" sz="quarter" idx="10"/>
          </p:nvPr>
        </p:nvSpPr>
        <p:spPr/>
        <p:txBody>
          <a:bodyPr/>
          <a:lstStyle/>
          <a:p>
            <a:r>
              <a:rPr lang="fr-CA" dirty="0"/>
              <a:t>Annexe A – Cadre de confiance de la relation</a:t>
            </a:r>
          </a:p>
        </p:txBody>
      </p:sp>
      <p:sp>
        <p:nvSpPr>
          <p:cNvPr id="3" name="Slide Number Placeholder 2">
            <a:extLst>
              <a:ext uri="{FF2B5EF4-FFF2-40B4-BE49-F238E27FC236}">
                <a16:creationId xmlns:a16="http://schemas.microsoft.com/office/drawing/2014/main" id="{4BEADEDA-1DE4-8747-B6FB-0CDE68DDD797}"/>
              </a:ext>
            </a:extLst>
          </p:cNvPr>
          <p:cNvSpPr>
            <a:spLocks noGrp="1"/>
          </p:cNvSpPr>
          <p:nvPr>
            <p:ph type="sldNum" sz="quarter" idx="12"/>
          </p:nvPr>
        </p:nvSpPr>
        <p:spPr/>
        <p:txBody>
          <a:bodyPr/>
          <a:lstStyle/>
          <a:p>
            <a:fld id="{D6F84A91-C4E5-461B-B44C-88336EC44C9C}" type="slidenum">
              <a:rPr lang="fr-CA" smtClean="0"/>
              <a:t>10</a:t>
            </a:fld>
            <a:endParaRPr lang="fr-CA"/>
          </a:p>
        </p:txBody>
      </p:sp>
    </p:spTree>
    <p:extLst>
      <p:ext uri="{BB962C8B-B14F-4D97-AF65-F5344CB8AC3E}">
        <p14:creationId xmlns:p14="http://schemas.microsoft.com/office/powerpoint/2010/main" val="833243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896052-0BD7-0747-9EC3-065FBAB294F1}"/>
              </a:ext>
            </a:extLst>
          </p:cNvPr>
          <p:cNvSpPr>
            <a:spLocks noGrp="1"/>
          </p:cNvSpPr>
          <p:nvPr>
            <p:ph type="title"/>
          </p:nvPr>
        </p:nvSpPr>
        <p:spPr/>
        <p:txBody>
          <a:bodyPr>
            <a:normAutofit fontScale="90000"/>
          </a:bodyPr>
          <a:lstStyle/>
          <a:p>
            <a:r>
              <a:rPr lang="fr-CA" dirty="0"/>
              <a:t>Nom, version, auteur</a:t>
            </a:r>
          </a:p>
        </p:txBody>
      </p:sp>
      <p:sp>
        <p:nvSpPr>
          <p:cNvPr id="5" name="Text Placeholder 4">
            <a:extLst>
              <a:ext uri="{FF2B5EF4-FFF2-40B4-BE49-F238E27FC236}">
                <a16:creationId xmlns:a16="http://schemas.microsoft.com/office/drawing/2014/main" id="{0AF63925-B831-C646-8672-AC0B421B9EFA}"/>
              </a:ext>
            </a:extLst>
          </p:cNvPr>
          <p:cNvSpPr>
            <a:spLocks noGrp="1"/>
          </p:cNvSpPr>
          <p:nvPr>
            <p:ph type="body" idx="1"/>
          </p:nvPr>
        </p:nvSpPr>
        <p:spPr/>
        <p:txBody>
          <a:bodyPr/>
          <a:lstStyle/>
          <a:p>
            <a:r>
              <a:rPr lang="fr-FR" dirty="0"/>
              <a:t>Il s'agit du </a:t>
            </a:r>
            <a:r>
              <a:rPr lang="fr-FR" i="1" dirty="0"/>
              <a:t>Cadre de confiance définissant la relation parentale du DEC version 0.1. </a:t>
            </a:r>
            <a:r>
              <a:rPr lang="fr-FR" dirty="0"/>
              <a:t>Ce cadre de confiance est abrégé dans les noms d’attestation et ailleurs en tant que </a:t>
            </a:r>
            <a:r>
              <a:rPr lang="fr-FR" i="1" dirty="0"/>
              <a:t>CCDRPD</a:t>
            </a:r>
            <a:r>
              <a:rPr lang="fr-FR" dirty="0"/>
              <a:t>. Il est géré par le Directeur de l’état Civil du Québec (DEC). Les attestations utilisant le schéma décrit ici sont appelées </a:t>
            </a:r>
            <a:r>
              <a:rPr lang="fr-FR" i="1" dirty="0" err="1"/>
              <a:t>gcreds</a:t>
            </a:r>
            <a:r>
              <a:rPr lang="fr-FR" dirty="0"/>
              <a:t>.</a:t>
            </a:r>
            <a:endParaRPr lang="fr-CA" dirty="0"/>
          </a:p>
        </p:txBody>
      </p:sp>
      <p:sp>
        <p:nvSpPr>
          <p:cNvPr id="3" name="Slide Number Placeholder 2">
            <a:extLst>
              <a:ext uri="{FF2B5EF4-FFF2-40B4-BE49-F238E27FC236}">
                <a16:creationId xmlns:a16="http://schemas.microsoft.com/office/drawing/2014/main" id="{7D9076C6-51D0-3149-B7C2-A456EA860C71}"/>
              </a:ext>
            </a:extLst>
          </p:cNvPr>
          <p:cNvSpPr>
            <a:spLocks noGrp="1"/>
          </p:cNvSpPr>
          <p:nvPr>
            <p:ph type="sldNum" sz="quarter" idx="10"/>
          </p:nvPr>
        </p:nvSpPr>
        <p:spPr/>
        <p:txBody>
          <a:bodyPr/>
          <a:lstStyle/>
          <a:p>
            <a:fld id="{D6F84A91-C4E5-461B-B44C-88336EC44C9C}" type="slidenum">
              <a:rPr lang="fr-CA" smtClean="0"/>
              <a:t>11</a:t>
            </a:fld>
            <a:endParaRPr lang="fr-CA"/>
          </a:p>
        </p:txBody>
      </p:sp>
    </p:spTree>
    <p:extLst>
      <p:ext uri="{BB962C8B-B14F-4D97-AF65-F5344CB8AC3E}">
        <p14:creationId xmlns:p14="http://schemas.microsoft.com/office/powerpoint/2010/main" val="2409223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40B61C-5E79-E246-A3DC-9469BC23A51F}"/>
              </a:ext>
            </a:extLst>
          </p:cNvPr>
          <p:cNvSpPr>
            <a:spLocks noGrp="1"/>
          </p:cNvSpPr>
          <p:nvPr>
            <p:ph type="title"/>
          </p:nvPr>
        </p:nvSpPr>
        <p:spPr/>
        <p:txBody>
          <a:bodyPr>
            <a:normAutofit fontScale="90000"/>
          </a:bodyPr>
          <a:lstStyle/>
          <a:p>
            <a:r>
              <a:rPr lang="fr-CA" dirty="0"/>
              <a:t>Portée</a:t>
            </a:r>
          </a:p>
        </p:txBody>
      </p:sp>
      <p:sp>
        <p:nvSpPr>
          <p:cNvPr id="5" name="Text Placeholder 4">
            <a:extLst>
              <a:ext uri="{FF2B5EF4-FFF2-40B4-BE49-F238E27FC236}">
                <a16:creationId xmlns:a16="http://schemas.microsoft.com/office/drawing/2014/main" id="{36F2650B-21FF-A04A-8197-C0F89732C305}"/>
              </a:ext>
            </a:extLst>
          </p:cNvPr>
          <p:cNvSpPr>
            <a:spLocks noGrp="1"/>
          </p:cNvSpPr>
          <p:nvPr>
            <p:ph type="body" idx="1"/>
          </p:nvPr>
        </p:nvSpPr>
        <p:spPr/>
        <p:txBody>
          <a:bodyPr>
            <a:normAutofit/>
          </a:bodyPr>
          <a:lstStyle/>
          <a:p>
            <a:r>
              <a:rPr lang="fr-CA"/>
              <a:t>Le cadre de confiance s'applique aux situations dans lesquelles des parents remplissent leur responsabilités de tuteurs. Il suppose que les parents souhaitent obtenir et utiliser les attestations au nom de leur enfant afin que celui-ci puisse profiter des biens et services offert par l’écosystème.</a:t>
            </a:r>
          </a:p>
        </p:txBody>
      </p:sp>
      <p:sp>
        <p:nvSpPr>
          <p:cNvPr id="3" name="Slide Number Placeholder 2">
            <a:extLst>
              <a:ext uri="{FF2B5EF4-FFF2-40B4-BE49-F238E27FC236}">
                <a16:creationId xmlns:a16="http://schemas.microsoft.com/office/drawing/2014/main" id="{550C9F37-E2A9-5743-9EC5-D779E36D51C2}"/>
              </a:ext>
            </a:extLst>
          </p:cNvPr>
          <p:cNvSpPr>
            <a:spLocks noGrp="1"/>
          </p:cNvSpPr>
          <p:nvPr>
            <p:ph type="sldNum" sz="quarter" idx="10"/>
          </p:nvPr>
        </p:nvSpPr>
        <p:spPr/>
        <p:txBody>
          <a:bodyPr/>
          <a:lstStyle/>
          <a:p>
            <a:fld id="{D6F84A91-C4E5-461B-B44C-88336EC44C9C}" type="slidenum">
              <a:rPr lang="fr-CA" smtClean="0"/>
              <a:t>12</a:t>
            </a:fld>
            <a:endParaRPr lang="fr-CA"/>
          </a:p>
        </p:txBody>
      </p:sp>
    </p:spTree>
    <p:extLst>
      <p:ext uri="{BB962C8B-B14F-4D97-AF65-F5344CB8AC3E}">
        <p14:creationId xmlns:p14="http://schemas.microsoft.com/office/powerpoint/2010/main" val="3068477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5379A-2B07-AB46-A5AF-8767E43048E7}"/>
              </a:ext>
            </a:extLst>
          </p:cNvPr>
          <p:cNvSpPr>
            <a:spLocks noGrp="1"/>
          </p:cNvSpPr>
          <p:nvPr>
            <p:ph type="title"/>
          </p:nvPr>
        </p:nvSpPr>
        <p:spPr/>
        <p:txBody>
          <a:bodyPr>
            <a:normAutofit fontScale="90000"/>
          </a:bodyPr>
          <a:lstStyle/>
          <a:p>
            <a:r>
              <a:rPr lang="en-CA" dirty="0"/>
              <a:t>Raisons de la </a:t>
            </a:r>
            <a:r>
              <a:rPr lang="en-CA" dirty="0" err="1"/>
              <a:t>tutelle</a:t>
            </a:r>
            <a:endParaRPr lang="fr-CA" dirty="0"/>
          </a:p>
        </p:txBody>
      </p:sp>
      <p:sp>
        <p:nvSpPr>
          <p:cNvPr id="3" name="Text Placeholder 2">
            <a:extLst>
              <a:ext uri="{FF2B5EF4-FFF2-40B4-BE49-F238E27FC236}">
                <a16:creationId xmlns:a16="http://schemas.microsoft.com/office/drawing/2014/main" id="{F718D08F-39C6-464A-B5CD-9B26A3EB264F}"/>
              </a:ext>
            </a:extLst>
          </p:cNvPr>
          <p:cNvSpPr>
            <a:spLocks noGrp="1"/>
          </p:cNvSpPr>
          <p:nvPr>
            <p:ph type="body" idx="1"/>
          </p:nvPr>
        </p:nvSpPr>
        <p:spPr/>
        <p:txBody>
          <a:bodyPr>
            <a:normAutofit fontScale="77500" lnSpcReduction="20000"/>
          </a:bodyPr>
          <a:lstStyle/>
          <a:p>
            <a:r>
              <a:rPr lang="fr-CA" dirty="0"/>
              <a:t>Dans ce cadre, la relation est basée sur une ou plusieurs des raisons suivantes:</a:t>
            </a:r>
          </a:p>
          <a:p>
            <a:r>
              <a:rPr lang="fr-CA" b="1" dirty="0"/>
              <a:t>Filiation</a:t>
            </a:r>
            <a:r>
              <a:rPr lang="fr-CA" dirty="0"/>
              <a:t> : La personne à charge est connue pour être vulnérable en raison de son âge. Le tuteur est lié à la personne à charge et a donc un droit naturel au statut de tutelle. Ce cadre de confiance reconnaît formellement les relations de parenté suivantes du plus fort au plus faible: </a:t>
            </a:r>
          </a:p>
          <a:p>
            <a:pPr marL="457200" indent="-457200">
              <a:buFont typeface="Arial" panose="020B0604020202020204" pitchFamily="34" charset="0"/>
              <a:buChar char="•"/>
            </a:pPr>
            <a:r>
              <a:rPr lang="fr-CA" dirty="0" err="1"/>
              <a:t>parents_biologiques</a:t>
            </a:r>
            <a:r>
              <a:rPr lang="fr-CA" dirty="0"/>
              <a:t>;</a:t>
            </a:r>
          </a:p>
          <a:p>
            <a:pPr marL="457200" indent="-457200">
              <a:buFont typeface="Arial" panose="020B0604020202020204" pitchFamily="34" charset="0"/>
              <a:buChar char="•"/>
            </a:pPr>
            <a:r>
              <a:rPr lang="fr-CA" dirty="0" err="1"/>
              <a:t>frères_soeurs</a:t>
            </a:r>
            <a:r>
              <a:rPr lang="fr-CA" dirty="0"/>
              <a:t>;</a:t>
            </a:r>
          </a:p>
          <a:p>
            <a:pPr marL="457200" indent="-457200">
              <a:buFont typeface="Arial" panose="020B0604020202020204" pitchFamily="34" charset="0"/>
              <a:buChar char="•"/>
            </a:pPr>
            <a:r>
              <a:rPr lang="fr-CA" dirty="0" err="1"/>
              <a:t>grand_parents</a:t>
            </a:r>
            <a:r>
              <a:rPr lang="fr-CA" dirty="0"/>
              <a:t>; </a:t>
            </a:r>
          </a:p>
          <a:p>
            <a:pPr marL="457200" indent="-457200">
              <a:buFont typeface="Arial" panose="020B0604020202020204" pitchFamily="34" charset="0"/>
              <a:buChar char="•"/>
            </a:pPr>
            <a:r>
              <a:rPr lang="fr-CA" dirty="0" err="1"/>
              <a:t>oncle_tante</a:t>
            </a:r>
            <a:r>
              <a:rPr lang="fr-CA" dirty="0"/>
              <a:t>.</a:t>
            </a:r>
          </a:p>
          <a:p>
            <a:r>
              <a:rPr lang="fr-CA" b="1" dirty="0"/>
              <a:t>Jugement</a:t>
            </a:r>
            <a:r>
              <a:rPr lang="fr-CA" dirty="0"/>
              <a:t>: Une autorité légale a choisi le tuteur.</a:t>
            </a:r>
            <a:endParaRPr lang="fr-CA" b="1" dirty="0"/>
          </a:p>
          <a:p>
            <a:endParaRPr lang="fr-CA" dirty="0"/>
          </a:p>
        </p:txBody>
      </p:sp>
      <p:sp>
        <p:nvSpPr>
          <p:cNvPr id="4" name="Slide Number Placeholder 3">
            <a:extLst>
              <a:ext uri="{FF2B5EF4-FFF2-40B4-BE49-F238E27FC236}">
                <a16:creationId xmlns:a16="http://schemas.microsoft.com/office/drawing/2014/main" id="{B7625316-183C-E649-99BB-B65FC82C785F}"/>
              </a:ext>
            </a:extLst>
          </p:cNvPr>
          <p:cNvSpPr>
            <a:spLocks noGrp="1"/>
          </p:cNvSpPr>
          <p:nvPr>
            <p:ph type="sldNum" sz="quarter" idx="10"/>
          </p:nvPr>
        </p:nvSpPr>
        <p:spPr/>
        <p:txBody>
          <a:bodyPr/>
          <a:lstStyle/>
          <a:p>
            <a:fld id="{D6F84A91-C4E5-461B-B44C-88336EC44C9C}" type="slidenum">
              <a:rPr lang="fr-CA" smtClean="0"/>
              <a:t>13</a:t>
            </a:fld>
            <a:endParaRPr lang="fr-CA"/>
          </a:p>
        </p:txBody>
      </p:sp>
    </p:spTree>
    <p:extLst>
      <p:ext uri="{BB962C8B-B14F-4D97-AF65-F5344CB8AC3E}">
        <p14:creationId xmlns:p14="http://schemas.microsoft.com/office/powerpoint/2010/main" val="983293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8B37-840C-624F-9352-35BEC18AFD1D}"/>
              </a:ext>
            </a:extLst>
          </p:cNvPr>
          <p:cNvSpPr>
            <a:spLocks noGrp="1"/>
          </p:cNvSpPr>
          <p:nvPr>
            <p:ph type="title"/>
          </p:nvPr>
        </p:nvSpPr>
        <p:spPr/>
        <p:txBody>
          <a:bodyPr>
            <a:normAutofit fontScale="90000"/>
          </a:bodyPr>
          <a:lstStyle/>
          <a:p>
            <a:r>
              <a:rPr lang="en-CA" dirty="0"/>
              <a:t>Identifier un </a:t>
            </a:r>
            <a:r>
              <a:rPr lang="en-CA" dirty="0" err="1"/>
              <a:t>tuteur</a:t>
            </a:r>
            <a:endParaRPr lang="fr-CA" dirty="0"/>
          </a:p>
        </p:txBody>
      </p:sp>
      <p:sp>
        <p:nvSpPr>
          <p:cNvPr id="3" name="Text Placeholder 2">
            <a:extLst>
              <a:ext uri="{FF2B5EF4-FFF2-40B4-BE49-F238E27FC236}">
                <a16:creationId xmlns:a16="http://schemas.microsoft.com/office/drawing/2014/main" id="{5CD27D38-5FD3-AC46-B889-CF5C09D81260}"/>
              </a:ext>
            </a:extLst>
          </p:cNvPr>
          <p:cNvSpPr>
            <a:spLocks noGrp="1"/>
          </p:cNvSpPr>
          <p:nvPr>
            <p:ph type="body" idx="1"/>
          </p:nvPr>
        </p:nvSpPr>
        <p:spPr/>
        <p:txBody>
          <a:bodyPr/>
          <a:lstStyle/>
          <a:p>
            <a:r>
              <a:rPr lang="fr-CA" dirty="0"/>
              <a:t>Ce cadre suppose que les informations d'identification utiliseront la technologie ZKP. Ainsi, aucun attribut du détenteur n'est incorporé dans un </a:t>
            </a:r>
            <a:r>
              <a:rPr lang="fr-CA" i="1" dirty="0" err="1"/>
              <a:t>gcred</a:t>
            </a:r>
            <a:r>
              <a:rPr lang="fr-CA" dirty="0"/>
              <a:t> à l'exception du secret de lien du détenteur. Lors d'une vérification de tuteur, le titulaire doit inclure des preuves d'identification appropriées basées sur la liaison des informations d'identification ZKP.</a:t>
            </a:r>
          </a:p>
        </p:txBody>
      </p:sp>
      <p:sp>
        <p:nvSpPr>
          <p:cNvPr id="4" name="Slide Number Placeholder 3">
            <a:extLst>
              <a:ext uri="{FF2B5EF4-FFF2-40B4-BE49-F238E27FC236}">
                <a16:creationId xmlns:a16="http://schemas.microsoft.com/office/drawing/2014/main" id="{EFE6D26A-750B-5240-B015-DB18B295799D}"/>
              </a:ext>
            </a:extLst>
          </p:cNvPr>
          <p:cNvSpPr>
            <a:spLocks noGrp="1"/>
          </p:cNvSpPr>
          <p:nvPr>
            <p:ph type="sldNum" sz="quarter" idx="10"/>
          </p:nvPr>
        </p:nvSpPr>
        <p:spPr/>
        <p:txBody>
          <a:bodyPr/>
          <a:lstStyle/>
          <a:p>
            <a:fld id="{D6F84A91-C4E5-461B-B44C-88336EC44C9C}" type="slidenum">
              <a:rPr lang="fr-CA" smtClean="0"/>
              <a:t>14</a:t>
            </a:fld>
            <a:endParaRPr lang="fr-CA"/>
          </a:p>
        </p:txBody>
      </p:sp>
    </p:spTree>
    <p:extLst>
      <p:ext uri="{BB962C8B-B14F-4D97-AF65-F5344CB8AC3E}">
        <p14:creationId xmlns:p14="http://schemas.microsoft.com/office/powerpoint/2010/main" val="3301398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8B37-840C-624F-9352-35BEC18AFD1D}"/>
              </a:ext>
            </a:extLst>
          </p:cNvPr>
          <p:cNvSpPr>
            <a:spLocks noGrp="1"/>
          </p:cNvSpPr>
          <p:nvPr>
            <p:ph type="title"/>
          </p:nvPr>
        </p:nvSpPr>
        <p:spPr/>
        <p:txBody>
          <a:bodyPr>
            <a:normAutofit fontScale="90000"/>
          </a:bodyPr>
          <a:lstStyle/>
          <a:p>
            <a:r>
              <a:rPr lang="en-CA" dirty="0"/>
              <a:t>Identifier </a:t>
            </a:r>
            <a:r>
              <a:rPr lang="en-CA" dirty="0" err="1"/>
              <a:t>une</a:t>
            </a:r>
            <a:r>
              <a:rPr lang="en-CA" dirty="0"/>
              <a:t> </a:t>
            </a:r>
            <a:r>
              <a:rPr lang="en-CA" dirty="0" err="1"/>
              <a:t>personne</a:t>
            </a:r>
            <a:r>
              <a:rPr lang="en-CA" dirty="0"/>
              <a:t> </a:t>
            </a:r>
            <a:r>
              <a:rPr lang="en-CA" dirty="0" err="1"/>
              <a:t>à</a:t>
            </a:r>
            <a:r>
              <a:rPr lang="en-CA" dirty="0"/>
              <a:t> charge</a:t>
            </a:r>
          </a:p>
        </p:txBody>
      </p:sp>
      <p:sp>
        <p:nvSpPr>
          <p:cNvPr id="4" name="Slide Number Placeholder 3">
            <a:extLst>
              <a:ext uri="{FF2B5EF4-FFF2-40B4-BE49-F238E27FC236}">
                <a16:creationId xmlns:a16="http://schemas.microsoft.com/office/drawing/2014/main" id="{EFE6D26A-750B-5240-B015-DB18B295799D}"/>
              </a:ext>
            </a:extLst>
          </p:cNvPr>
          <p:cNvSpPr>
            <a:spLocks noGrp="1"/>
          </p:cNvSpPr>
          <p:nvPr>
            <p:ph type="sldNum" sz="quarter" idx="10"/>
          </p:nvPr>
        </p:nvSpPr>
        <p:spPr/>
        <p:txBody>
          <a:bodyPr/>
          <a:lstStyle/>
          <a:p>
            <a:fld id="{D6F84A91-C4E5-461B-B44C-88336EC44C9C}" type="slidenum">
              <a:rPr lang="fr-CA" smtClean="0"/>
              <a:t>15</a:t>
            </a:fld>
            <a:endParaRPr lang="fr-CA"/>
          </a:p>
        </p:txBody>
      </p:sp>
      <p:graphicFrame>
        <p:nvGraphicFramePr>
          <p:cNvPr id="7" name="Table 7">
            <a:extLst>
              <a:ext uri="{FF2B5EF4-FFF2-40B4-BE49-F238E27FC236}">
                <a16:creationId xmlns:a16="http://schemas.microsoft.com/office/drawing/2014/main" id="{51D99B4F-289B-0B4C-9094-FC1EB3D9A297}"/>
              </a:ext>
            </a:extLst>
          </p:cNvPr>
          <p:cNvGraphicFramePr>
            <a:graphicFrameLocks noGrp="1"/>
          </p:cNvGraphicFramePr>
          <p:nvPr>
            <p:extLst>
              <p:ext uri="{D42A27DB-BD31-4B8C-83A1-F6EECF244321}">
                <p14:modId xmlns:p14="http://schemas.microsoft.com/office/powerpoint/2010/main" val="3658838031"/>
              </p:ext>
            </p:extLst>
          </p:nvPr>
        </p:nvGraphicFramePr>
        <p:xfrm>
          <a:off x="733647" y="1579905"/>
          <a:ext cx="10613803" cy="3098419"/>
        </p:xfrm>
        <a:graphic>
          <a:graphicData uri="http://schemas.openxmlformats.org/drawingml/2006/table">
            <a:tbl>
              <a:tblPr firstRow="1" bandRow="1">
                <a:tableStyleId>{5C22544A-7EE6-4342-B048-85BDC9FD1C3A}</a:tableStyleId>
              </a:tblPr>
              <a:tblGrid>
                <a:gridCol w="1733668">
                  <a:extLst>
                    <a:ext uri="{9D8B030D-6E8A-4147-A177-3AD203B41FA5}">
                      <a16:colId xmlns:a16="http://schemas.microsoft.com/office/drawing/2014/main" val="2614328204"/>
                    </a:ext>
                  </a:extLst>
                </a:gridCol>
                <a:gridCol w="2659475">
                  <a:extLst>
                    <a:ext uri="{9D8B030D-6E8A-4147-A177-3AD203B41FA5}">
                      <a16:colId xmlns:a16="http://schemas.microsoft.com/office/drawing/2014/main" val="3311323741"/>
                    </a:ext>
                  </a:extLst>
                </a:gridCol>
                <a:gridCol w="1288429">
                  <a:extLst>
                    <a:ext uri="{9D8B030D-6E8A-4147-A177-3AD203B41FA5}">
                      <a16:colId xmlns:a16="http://schemas.microsoft.com/office/drawing/2014/main" val="2079337729"/>
                    </a:ext>
                  </a:extLst>
                </a:gridCol>
                <a:gridCol w="4932231">
                  <a:extLst>
                    <a:ext uri="{9D8B030D-6E8A-4147-A177-3AD203B41FA5}">
                      <a16:colId xmlns:a16="http://schemas.microsoft.com/office/drawing/2014/main" val="2459381513"/>
                    </a:ext>
                  </a:extLst>
                </a:gridCol>
              </a:tblGrid>
              <a:tr h="376822">
                <a:tc>
                  <a:txBody>
                    <a:bodyPr/>
                    <a:lstStyle/>
                    <a:p>
                      <a:r>
                        <a:rPr lang="fr-CA" sz="1200" dirty="0"/>
                        <a:t>Attribut</a:t>
                      </a:r>
                    </a:p>
                  </a:txBody>
                  <a:tcPr/>
                </a:tc>
                <a:tc>
                  <a:txBody>
                    <a:bodyPr/>
                    <a:lstStyle/>
                    <a:p>
                      <a:r>
                        <a:rPr lang="fr-CA" sz="1200" dirty="0"/>
                        <a:t>Schéma</a:t>
                      </a:r>
                    </a:p>
                  </a:txBody>
                  <a:tcPr/>
                </a:tc>
                <a:tc>
                  <a:txBody>
                    <a:bodyPr/>
                    <a:lstStyle/>
                    <a:p>
                      <a:r>
                        <a:rPr lang="fr-CA" sz="1200" dirty="0"/>
                        <a:t>Type</a:t>
                      </a:r>
                    </a:p>
                  </a:txBody>
                  <a:tcPr/>
                </a:tc>
                <a:tc>
                  <a:txBody>
                    <a:bodyPr/>
                    <a:lstStyle/>
                    <a:p>
                      <a:endParaRPr lang="fr-CA" sz="1200" dirty="0"/>
                    </a:p>
                  </a:txBody>
                  <a:tcPr/>
                </a:tc>
                <a:extLst>
                  <a:ext uri="{0D108BD9-81ED-4DB2-BD59-A6C34878D82A}">
                    <a16:rowId xmlns:a16="http://schemas.microsoft.com/office/drawing/2014/main" val="2046351725"/>
                  </a:ext>
                </a:extLst>
              </a:tr>
              <a:tr h="376822">
                <a:tc>
                  <a:txBody>
                    <a:bodyPr/>
                    <a:lstStyle/>
                    <a:p>
                      <a:r>
                        <a:rPr lang="fr-CA" sz="1200" dirty="0"/>
                        <a:t>Nom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err="1"/>
                        <a:t>credentialSubject.first_name</a:t>
                      </a:r>
                      <a:endParaRPr lang="en-CA" sz="1200" dirty="0"/>
                    </a:p>
                  </a:txBody>
                  <a:tcPr/>
                </a:tc>
                <a:tc>
                  <a:txBody>
                    <a:bodyPr/>
                    <a:lstStyle/>
                    <a:p>
                      <a:r>
                        <a:rPr lang="fr-CA" sz="1200" dirty="0"/>
                        <a:t>string</a:t>
                      </a:r>
                    </a:p>
                  </a:txBody>
                  <a:tcPr/>
                </a:tc>
                <a:tc>
                  <a:txBody>
                    <a:bodyPr/>
                    <a:lstStyle/>
                    <a:p>
                      <a:r>
                        <a:rPr lang="en-CA" sz="1200" dirty="0"/>
                        <a:t>Le nom de </a:t>
                      </a:r>
                      <a:r>
                        <a:rPr lang="en-CA" sz="1200" dirty="0" err="1"/>
                        <a:t>famille</a:t>
                      </a:r>
                      <a:r>
                        <a:rPr lang="en-CA" sz="1200" dirty="0"/>
                        <a:t> </a:t>
                      </a:r>
                      <a:r>
                        <a:rPr lang="en-CA" sz="1200" dirty="0" err="1"/>
                        <a:t>légal</a:t>
                      </a:r>
                      <a:r>
                        <a:rPr lang="en-CA" sz="1200" dirty="0"/>
                        <a:t> de la </a:t>
                      </a:r>
                      <a:r>
                        <a:rPr lang="en-CA" sz="1200" dirty="0" err="1"/>
                        <a:t>personne</a:t>
                      </a:r>
                      <a:r>
                        <a:rPr lang="en-CA" sz="1200" dirty="0"/>
                        <a:t> </a:t>
                      </a:r>
                      <a:r>
                        <a:rPr lang="en-CA" sz="1200" dirty="0" err="1"/>
                        <a:t>à</a:t>
                      </a:r>
                      <a:r>
                        <a:rPr lang="en-CA" sz="1200" dirty="0"/>
                        <a:t> charge.</a:t>
                      </a:r>
                      <a:endParaRPr lang="fr-CA" sz="1200" dirty="0"/>
                    </a:p>
                  </a:txBody>
                  <a:tcPr/>
                </a:tc>
                <a:extLst>
                  <a:ext uri="{0D108BD9-81ED-4DB2-BD59-A6C34878D82A}">
                    <a16:rowId xmlns:a16="http://schemas.microsoft.com/office/drawing/2014/main" val="4096443421"/>
                  </a:ext>
                </a:extLst>
              </a:tr>
              <a:tr h="376822">
                <a:tc>
                  <a:txBody>
                    <a:bodyPr/>
                    <a:lstStyle/>
                    <a:p>
                      <a:r>
                        <a:rPr lang="fr-CA" sz="1200" dirty="0"/>
                        <a:t>Prénom(s)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err="1"/>
                        <a:t>credentialSubject.last_name</a:t>
                      </a:r>
                      <a:endParaRPr lang="en-CA" sz="1200" dirty="0"/>
                    </a:p>
                  </a:txBody>
                  <a:tcPr/>
                </a:tc>
                <a:tc>
                  <a:txBody>
                    <a:bodyPr/>
                    <a:lstStyle/>
                    <a:p>
                      <a:r>
                        <a:rPr lang="fr-CA" sz="1200" dirty="0"/>
                        <a:t>string</a:t>
                      </a:r>
                    </a:p>
                  </a:txBody>
                  <a:tcPr/>
                </a:tc>
                <a:tc>
                  <a:txBody>
                    <a:bodyPr/>
                    <a:lstStyle/>
                    <a:p>
                      <a:r>
                        <a:rPr lang="en-CA" sz="1200" dirty="0"/>
                        <a:t>Le </a:t>
                      </a:r>
                      <a:r>
                        <a:rPr lang="en-CA" sz="1200" dirty="0" err="1"/>
                        <a:t>prénom</a:t>
                      </a:r>
                      <a:r>
                        <a:rPr lang="en-CA" sz="1200" dirty="0"/>
                        <a:t> </a:t>
                      </a:r>
                      <a:r>
                        <a:rPr lang="en-CA" sz="1200" dirty="0" err="1"/>
                        <a:t>légal</a:t>
                      </a:r>
                      <a:r>
                        <a:rPr lang="en-CA" sz="1200" dirty="0"/>
                        <a:t> de la </a:t>
                      </a:r>
                      <a:r>
                        <a:rPr lang="en-CA" sz="1200" dirty="0" err="1"/>
                        <a:t>personne</a:t>
                      </a:r>
                      <a:r>
                        <a:rPr lang="en-CA" sz="1200" dirty="0"/>
                        <a:t> </a:t>
                      </a:r>
                      <a:r>
                        <a:rPr lang="en-CA" sz="1200" dirty="0" err="1"/>
                        <a:t>à</a:t>
                      </a:r>
                      <a:r>
                        <a:rPr lang="en-CA" sz="1200" dirty="0"/>
                        <a:t> charge.</a:t>
                      </a:r>
                      <a:endParaRPr lang="fr-CA" sz="1200" dirty="0"/>
                    </a:p>
                  </a:txBody>
                  <a:tcPr/>
                </a:tc>
                <a:extLst>
                  <a:ext uri="{0D108BD9-81ED-4DB2-BD59-A6C34878D82A}">
                    <a16:rowId xmlns:a16="http://schemas.microsoft.com/office/drawing/2014/main" val="4277040802"/>
                  </a:ext>
                </a:extLst>
              </a:tr>
              <a:tr h="376822">
                <a:tc>
                  <a:txBody>
                    <a:bodyPr/>
                    <a:lstStyle/>
                    <a:p>
                      <a:r>
                        <a:rPr lang="fr-CA" sz="1200" dirty="0"/>
                        <a:t>Sexe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err="1"/>
                        <a:t>credentialSubject.gender</a:t>
                      </a:r>
                      <a:endParaRPr lang="en-CA" sz="1200" dirty="0"/>
                    </a:p>
                  </a:txBody>
                  <a:tcPr/>
                </a:tc>
                <a:tc>
                  <a:txBody>
                    <a:bodyPr/>
                    <a:lstStyle/>
                    <a:p>
                      <a:r>
                        <a:rPr lang="fr-CA" sz="1200" dirty="0"/>
                        <a:t>string</a:t>
                      </a:r>
                    </a:p>
                  </a:txBody>
                  <a:tcPr/>
                </a:tc>
                <a:tc>
                  <a:txBody>
                    <a:bodyPr/>
                    <a:lstStyle/>
                    <a:p>
                      <a:r>
                        <a:rPr lang="fr-CA" sz="1200" dirty="0"/>
                        <a:t>Le sexe reconnu légalement de la personne à charge.</a:t>
                      </a:r>
                    </a:p>
                  </a:txBody>
                  <a:tcPr/>
                </a:tc>
                <a:extLst>
                  <a:ext uri="{0D108BD9-81ED-4DB2-BD59-A6C34878D82A}">
                    <a16:rowId xmlns:a16="http://schemas.microsoft.com/office/drawing/2014/main" val="739294480"/>
                  </a:ext>
                </a:extLst>
              </a:tr>
              <a:tr h="376822">
                <a:tc>
                  <a:txBody>
                    <a:bodyPr/>
                    <a:lstStyle/>
                    <a:p>
                      <a:r>
                        <a:rPr lang="fr-CA" sz="1200" dirty="0"/>
                        <a:t>Date de naissance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err="1"/>
                        <a:t>credentialSubject.birth_date</a:t>
                      </a:r>
                      <a:endParaRPr lang="en-CA" sz="1200" dirty="0"/>
                    </a:p>
                  </a:txBody>
                  <a:tcPr/>
                </a:tc>
                <a:tc>
                  <a:txBody>
                    <a:bodyPr/>
                    <a:lstStyle/>
                    <a:p>
                      <a:r>
                        <a:rPr lang="fr-CA" sz="1200" dirty="0" err="1"/>
                        <a:t>DateTime</a:t>
                      </a:r>
                      <a:r>
                        <a:rPr lang="fr-CA" sz="1200" dirty="0"/>
                        <a:t> UTC</a:t>
                      </a:r>
                    </a:p>
                  </a:txBody>
                  <a:tcPr/>
                </a:tc>
                <a:tc>
                  <a:txBody>
                    <a:bodyPr/>
                    <a:lstStyle/>
                    <a:p>
                      <a:r>
                        <a:rPr lang="fr-CA" sz="1200" dirty="0"/>
                        <a:t>La date de naissance de la personne à charge.</a:t>
                      </a:r>
                    </a:p>
                  </a:txBody>
                  <a:tcPr/>
                </a:tc>
                <a:extLst>
                  <a:ext uri="{0D108BD9-81ED-4DB2-BD59-A6C34878D82A}">
                    <a16:rowId xmlns:a16="http://schemas.microsoft.com/office/drawing/2014/main" val="2376270470"/>
                  </a:ext>
                </a:extLst>
              </a:tr>
              <a:tr h="837487">
                <a:tc>
                  <a:txBody>
                    <a:bodyPr/>
                    <a:lstStyle/>
                    <a:p>
                      <a:r>
                        <a:rPr lang="fr-CA" sz="1200" dirty="0"/>
                        <a:t>Photo</a:t>
                      </a:r>
                    </a:p>
                  </a:txBody>
                  <a:tcPr/>
                </a:tc>
                <a:tc>
                  <a:txBody>
                    <a:bodyPr/>
                    <a:lstStyle/>
                    <a:p>
                      <a:r>
                        <a:rPr lang="en-CA" sz="1200" dirty="0" err="1"/>
                        <a:t>credentialSubject.photo</a:t>
                      </a:r>
                      <a:endParaRPr lang="en-CA" sz="1200" dirty="0"/>
                    </a:p>
                  </a:txBody>
                  <a:tcPr/>
                </a:tc>
                <a:tc>
                  <a:txBody>
                    <a:bodyPr/>
                    <a:lstStyle/>
                    <a:p>
                      <a:r>
                        <a:rPr lang="fr-CA" sz="1200" dirty="0"/>
                        <a:t>binaire</a:t>
                      </a:r>
                    </a:p>
                  </a:txBody>
                  <a:tcPr/>
                </a:tc>
                <a:tc>
                  <a:txBody>
                    <a:bodyPr/>
                    <a:lstStyle/>
                    <a:p>
                      <a:r>
                        <a:rPr lang="en-CA" sz="1200" dirty="0"/>
                        <a:t>La photo </a:t>
                      </a:r>
                      <a:r>
                        <a:rPr lang="en-CA" sz="1200" dirty="0" err="1"/>
                        <a:t>est</a:t>
                      </a:r>
                      <a:r>
                        <a:rPr lang="en-CA" sz="1200" dirty="0"/>
                        <a:t> facultative et doit </a:t>
                      </a:r>
                      <a:r>
                        <a:rPr lang="en-CA" sz="1200" dirty="0" err="1"/>
                        <a:t>être</a:t>
                      </a:r>
                      <a:r>
                        <a:rPr lang="en-CA" sz="1200" dirty="0"/>
                        <a:t> </a:t>
                      </a:r>
                      <a:r>
                        <a:rPr lang="en-CA" sz="1200" dirty="0" err="1"/>
                        <a:t>une</a:t>
                      </a:r>
                      <a:r>
                        <a:rPr lang="en-CA" sz="1200" dirty="0"/>
                        <a:t> photo couleur </a:t>
                      </a:r>
                      <a:r>
                        <a:rPr lang="en-CA" sz="1200" dirty="0" err="1"/>
                        <a:t>d'une</a:t>
                      </a:r>
                      <a:r>
                        <a:rPr lang="en-CA" sz="1200" dirty="0"/>
                        <a:t> </a:t>
                      </a:r>
                      <a:r>
                        <a:rPr lang="en-CA" sz="1200" dirty="0" err="1"/>
                        <a:t>résolution</a:t>
                      </a:r>
                      <a:r>
                        <a:rPr lang="en-CA" sz="1200" dirty="0"/>
                        <a:t> </a:t>
                      </a:r>
                      <a:r>
                        <a:rPr lang="en-CA" sz="1200" dirty="0" err="1"/>
                        <a:t>d'au</a:t>
                      </a:r>
                      <a:r>
                        <a:rPr lang="en-CA" sz="1200" dirty="0"/>
                        <a:t> </a:t>
                      </a:r>
                      <a:r>
                        <a:rPr lang="en-CA" sz="1200" dirty="0" err="1"/>
                        <a:t>moins</a:t>
                      </a:r>
                      <a:r>
                        <a:rPr lang="en-CA" sz="1200" dirty="0"/>
                        <a:t> 800 x 800 pixels, prise au moment de </a:t>
                      </a:r>
                      <a:r>
                        <a:rPr lang="en-CA" sz="1200" dirty="0" err="1"/>
                        <a:t>l'émission</a:t>
                      </a:r>
                      <a:r>
                        <a:rPr lang="en-CA" sz="1200" dirty="0"/>
                        <a:t> de la pièce </a:t>
                      </a:r>
                      <a:r>
                        <a:rPr lang="en-CA" sz="1200" dirty="0" err="1"/>
                        <a:t>d'identité</a:t>
                      </a:r>
                      <a:r>
                        <a:rPr lang="en-CA" sz="1200" dirty="0"/>
                        <a:t> du </a:t>
                      </a:r>
                      <a:r>
                        <a:rPr lang="en-CA" sz="1200" dirty="0" err="1"/>
                        <a:t>tuteur</a:t>
                      </a:r>
                      <a:r>
                        <a:rPr lang="en-CA" sz="1200" dirty="0"/>
                        <a:t>, ne </a:t>
                      </a:r>
                      <a:r>
                        <a:rPr lang="en-CA" sz="1200" dirty="0" err="1"/>
                        <a:t>montrant</a:t>
                      </a:r>
                      <a:r>
                        <a:rPr lang="en-CA" sz="1200" dirty="0"/>
                        <a:t> que la </a:t>
                      </a:r>
                      <a:r>
                        <a:rPr lang="en-CA" sz="1200" dirty="0" err="1"/>
                        <a:t>personne</a:t>
                      </a:r>
                      <a:r>
                        <a:rPr lang="en-CA" sz="1200" dirty="0"/>
                        <a:t> </a:t>
                      </a:r>
                      <a:r>
                        <a:rPr lang="en-CA" sz="1200" dirty="0" err="1"/>
                        <a:t>à</a:t>
                      </a:r>
                      <a:r>
                        <a:rPr lang="en-CA" sz="1200" dirty="0"/>
                        <a:t> charge.</a:t>
                      </a:r>
                      <a:endParaRPr lang="fr-CA" sz="1200" dirty="0"/>
                    </a:p>
                  </a:txBody>
                  <a:tcPr/>
                </a:tc>
                <a:extLst>
                  <a:ext uri="{0D108BD9-81ED-4DB2-BD59-A6C34878D82A}">
                    <a16:rowId xmlns:a16="http://schemas.microsoft.com/office/drawing/2014/main" val="2372016723"/>
                  </a:ext>
                </a:extLst>
              </a:tr>
              <a:tr h="3768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200" dirty="0"/>
                        <a:t>Empreinte biométrique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err="1"/>
                        <a:t>credentialSubject.fingerprint</a:t>
                      </a:r>
                      <a:endParaRPr lang="en-CA" sz="1200" dirty="0"/>
                    </a:p>
                  </a:txBody>
                  <a:tcPr/>
                </a:tc>
                <a:tc>
                  <a:txBody>
                    <a:bodyPr/>
                    <a:lstStyle/>
                    <a:p>
                      <a:r>
                        <a:rPr lang="fr-CA" sz="1200" dirty="0"/>
                        <a:t>binaire</a:t>
                      </a:r>
                    </a:p>
                  </a:txBody>
                  <a:tcPr/>
                </a:tc>
                <a:tc>
                  <a:txBody>
                    <a:bodyPr/>
                    <a:lstStyle/>
                    <a:p>
                      <a:r>
                        <a:rPr lang="fr-CA" sz="1200" dirty="0"/>
                        <a:t>L’empreinte digitale est facultative.</a:t>
                      </a:r>
                    </a:p>
                  </a:txBody>
                  <a:tcPr/>
                </a:tc>
                <a:extLst>
                  <a:ext uri="{0D108BD9-81ED-4DB2-BD59-A6C34878D82A}">
                    <a16:rowId xmlns:a16="http://schemas.microsoft.com/office/drawing/2014/main" val="103190535"/>
                  </a:ext>
                </a:extLst>
              </a:tr>
            </a:tbl>
          </a:graphicData>
        </a:graphic>
      </p:graphicFrame>
    </p:spTree>
    <p:extLst>
      <p:ext uri="{BB962C8B-B14F-4D97-AF65-F5344CB8AC3E}">
        <p14:creationId xmlns:p14="http://schemas.microsoft.com/office/powerpoint/2010/main" val="4185048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4C5FA-8326-8142-A3B2-1DBEB80A9890}"/>
              </a:ext>
            </a:extLst>
          </p:cNvPr>
          <p:cNvSpPr>
            <a:spLocks noGrp="1"/>
          </p:cNvSpPr>
          <p:nvPr>
            <p:ph type="title"/>
          </p:nvPr>
        </p:nvSpPr>
        <p:spPr/>
        <p:txBody>
          <a:bodyPr>
            <a:normAutofit fontScale="90000"/>
          </a:bodyPr>
          <a:lstStyle/>
          <a:p>
            <a:r>
              <a:rPr lang="en-CA" dirty="0" err="1"/>
              <a:t>Autorisations</a:t>
            </a:r>
            <a:endParaRPr lang="fr-CA" dirty="0"/>
          </a:p>
        </p:txBody>
      </p:sp>
      <p:sp>
        <p:nvSpPr>
          <p:cNvPr id="3" name="Text Placeholder 2">
            <a:extLst>
              <a:ext uri="{FF2B5EF4-FFF2-40B4-BE49-F238E27FC236}">
                <a16:creationId xmlns:a16="http://schemas.microsoft.com/office/drawing/2014/main" id="{14A4F30C-5623-6745-A2A6-7A43FBAE1C51}"/>
              </a:ext>
            </a:extLst>
          </p:cNvPr>
          <p:cNvSpPr>
            <a:spLocks noGrp="1"/>
          </p:cNvSpPr>
          <p:nvPr>
            <p:ph type="body" idx="1"/>
          </p:nvPr>
        </p:nvSpPr>
        <p:spPr/>
        <p:txBody>
          <a:bodyPr>
            <a:normAutofit fontScale="62500" lnSpcReduction="20000"/>
          </a:bodyPr>
          <a:lstStyle/>
          <a:p>
            <a:r>
              <a:rPr lang="en-CA" dirty="0"/>
              <a:t>Les </a:t>
            </a:r>
            <a:r>
              <a:rPr lang="en-CA" dirty="0" err="1"/>
              <a:t>tuteurs</a:t>
            </a:r>
            <a:r>
              <a:rPr lang="en-CA" dirty="0"/>
              <a:t> </a:t>
            </a:r>
            <a:r>
              <a:rPr lang="en-CA" dirty="0" err="1"/>
              <a:t>peuvent</a:t>
            </a:r>
            <a:r>
              <a:rPr lang="en-CA" dirty="0"/>
              <a:t> </a:t>
            </a:r>
            <a:r>
              <a:rPr lang="en-CA" dirty="0" err="1"/>
              <a:t>gérer</a:t>
            </a:r>
            <a:r>
              <a:rPr lang="en-CA" dirty="0"/>
              <a:t> </a:t>
            </a:r>
            <a:r>
              <a:rPr lang="en-CA" dirty="0" err="1"/>
              <a:t>une</a:t>
            </a:r>
            <a:r>
              <a:rPr lang="en-CA" dirty="0"/>
              <a:t> </a:t>
            </a:r>
            <a:r>
              <a:rPr lang="en-CA" dirty="0" err="1"/>
              <a:t>partie</a:t>
            </a:r>
            <a:r>
              <a:rPr lang="en-CA" dirty="0"/>
              <a:t> </a:t>
            </a:r>
            <a:r>
              <a:rPr lang="en-CA" dirty="0" err="1"/>
              <a:t>ou</a:t>
            </a:r>
            <a:r>
              <a:rPr lang="en-CA" dirty="0"/>
              <a:t> la </a:t>
            </a:r>
            <a:r>
              <a:rPr lang="en-CA" dirty="0" err="1"/>
              <a:t>totalité</a:t>
            </a:r>
            <a:r>
              <a:rPr lang="en-CA" dirty="0"/>
              <a:t> des </a:t>
            </a:r>
            <a:r>
              <a:rPr lang="en-CA" dirty="0" err="1"/>
              <a:t>autorisations</a:t>
            </a:r>
            <a:r>
              <a:rPr lang="en-CA" dirty="0"/>
              <a:t> </a:t>
            </a:r>
            <a:r>
              <a:rPr lang="en-CA" dirty="0" err="1"/>
              <a:t>suivantes</a:t>
            </a:r>
            <a:r>
              <a:rPr lang="en-CA" dirty="0"/>
              <a:t> dans </a:t>
            </a:r>
            <a:r>
              <a:rPr lang="en-CA" dirty="0" err="1"/>
              <a:t>ce</a:t>
            </a:r>
            <a:r>
              <a:rPr lang="en-CA" dirty="0"/>
              <a:t> cadre de </a:t>
            </a:r>
            <a:r>
              <a:rPr lang="en-CA" dirty="0" err="1"/>
              <a:t>confiance</a:t>
            </a:r>
            <a:r>
              <a:rPr lang="en-CA" dirty="0"/>
              <a:t>:</a:t>
            </a:r>
          </a:p>
          <a:p>
            <a:r>
              <a:rPr lang="en-CA" b="1" dirty="0"/>
              <a:t>medical-care</a:t>
            </a:r>
            <a:r>
              <a:rPr lang="en-CA" dirty="0"/>
              <a:t>: </a:t>
            </a:r>
            <a:r>
              <a:rPr lang="en-CA" dirty="0" err="1"/>
              <a:t>Consentement</a:t>
            </a:r>
            <a:r>
              <a:rPr lang="en-CA" dirty="0"/>
              <a:t> </a:t>
            </a:r>
            <a:r>
              <a:rPr lang="en-CA" dirty="0" err="1"/>
              <a:t>à</a:t>
            </a:r>
            <a:r>
              <a:rPr lang="en-CA" dirty="0"/>
              <a:t> un </a:t>
            </a:r>
            <a:r>
              <a:rPr lang="en-CA" dirty="0" err="1"/>
              <a:t>traitement</a:t>
            </a:r>
            <a:r>
              <a:rPr lang="en-CA" dirty="0"/>
              <a:t> </a:t>
            </a:r>
            <a:r>
              <a:rPr lang="en-CA" dirty="0" err="1"/>
              <a:t>médical</a:t>
            </a:r>
            <a:r>
              <a:rPr lang="en-CA" dirty="0"/>
              <a:t> normal, y </a:t>
            </a:r>
            <a:r>
              <a:rPr lang="en-CA" dirty="0" err="1"/>
              <a:t>compris</a:t>
            </a:r>
            <a:r>
              <a:rPr lang="en-CA" dirty="0"/>
              <a:t> les vaccinations, les tests de </a:t>
            </a:r>
            <a:r>
              <a:rPr lang="en-CA" dirty="0" err="1"/>
              <a:t>dépistage</a:t>
            </a:r>
            <a:r>
              <a:rPr lang="en-CA" dirty="0"/>
              <a:t>, les prescriptions, </a:t>
            </a:r>
            <a:r>
              <a:rPr lang="en-CA" dirty="0" err="1"/>
              <a:t>l'hospitalisation</a:t>
            </a:r>
            <a:r>
              <a:rPr lang="en-CA" dirty="0"/>
              <a:t>, les </a:t>
            </a:r>
            <a:r>
              <a:rPr lang="en-CA" dirty="0" err="1"/>
              <a:t>procédures</a:t>
            </a:r>
            <a:r>
              <a:rPr lang="en-CA" dirty="0"/>
              <a:t> </a:t>
            </a:r>
            <a:r>
              <a:rPr lang="en-CA" dirty="0" err="1"/>
              <a:t>dentaires</a:t>
            </a:r>
            <a:r>
              <a:rPr lang="en-CA" dirty="0"/>
              <a:t>, les </a:t>
            </a:r>
            <a:r>
              <a:rPr lang="en-CA" dirty="0" err="1"/>
              <a:t>chirurgies</a:t>
            </a:r>
            <a:r>
              <a:rPr lang="en-CA" dirty="0"/>
              <a:t>, etc.</a:t>
            </a:r>
          </a:p>
          <a:p>
            <a:r>
              <a:rPr lang="en-CA" b="1" dirty="0"/>
              <a:t>school</a:t>
            </a:r>
            <a:r>
              <a:rPr lang="en-CA" dirty="0"/>
              <a:t> : </a:t>
            </a:r>
            <a:r>
              <a:rPr lang="en-CA" dirty="0" err="1"/>
              <a:t>Inscrire</a:t>
            </a:r>
            <a:r>
              <a:rPr lang="en-CA" dirty="0"/>
              <a:t> </a:t>
            </a:r>
            <a:r>
              <a:rPr lang="en-CA" dirty="0" err="1"/>
              <a:t>ou</a:t>
            </a:r>
            <a:r>
              <a:rPr lang="en-CA" dirty="0"/>
              <a:t> </a:t>
            </a:r>
            <a:r>
              <a:rPr lang="en-CA" dirty="0" err="1"/>
              <a:t>désinscriredes</a:t>
            </a:r>
            <a:r>
              <a:rPr lang="en-CA" dirty="0"/>
              <a:t> </a:t>
            </a:r>
            <a:r>
              <a:rPr lang="en-CA" dirty="0" err="1"/>
              <a:t>personnes</a:t>
            </a:r>
            <a:r>
              <a:rPr lang="en-CA" dirty="0"/>
              <a:t> </a:t>
            </a:r>
            <a:r>
              <a:rPr lang="en-CA" dirty="0" err="1"/>
              <a:t>à</a:t>
            </a:r>
            <a:r>
              <a:rPr lang="en-CA" dirty="0"/>
              <a:t> charge dans les programmes </a:t>
            </a:r>
            <a:r>
              <a:rPr lang="en-CA" dirty="0" err="1"/>
              <a:t>scolaires</a:t>
            </a:r>
            <a:r>
              <a:rPr lang="en-CA" dirty="0"/>
              <a:t>. </a:t>
            </a:r>
          </a:p>
          <a:p>
            <a:r>
              <a:rPr lang="en-CA" b="1" dirty="0"/>
              <a:t>gender-identity</a:t>
            </a:r>
            <a:r>
              <a:rPr lang="en-CA" dirty="0"/>
              <a:t>: </a:t>
            </a:r>
            <a:r>
              <a:rPr lang="en-CA" dirty="0" err="1"/>
              <a:t>Indiquer</a:t>
            </a:r>
            <a:r>
              <a:rPr lang="en-CA" dirty="0"/>
              <a:t> le </a:t>
            </a:r>
            <a:r>
              <a:rPr lang="en-CA" dirty="0" err="1"/>
              <a:t>sexe</a:t>
            </a:r>
            <a:r>
              <a:rPr lang="en-CA" dirty="0"/>
              <a:t> par </a:t>
            </a:r>
            <a:r>
              <a:rPr lang="en-CA" dirty="0" err="1"/>
              <a:t>lequel</a:t>
            </a:r>
            <a:r>
              <a:rPr lang="en-CA" dirty="0"/>
              <a:t> la </a:t>
            </a:r>
            <a:r>
              <a:rPr lang="en-CA" dirty="0" err="1"/>
              <a:t>personne</a:t>
            </a:r>
            <a:r>
              <a:rPr lang="en-CA" dirty="0"/>
              <a:t> </a:t>
            </a:r>
            <a:r>
              <a:rPr lang="en-CA" dirty="0" err="1"/>
              <a:t>à</a:t>
            </a:r>
            <a:r>
              <a:rPr lang="en-CA" dirty="0"/>
              <a:t> charge doit </a:t>
            </a:r>
            <a:r>
              <a:rPr lang="en-CA" dirty="0" err="1"/>
              <a:t>être</a:t>
            </a:r>
            <a:r>
              <a:rPr lang="en-CA" dirty="0"/>
              <a:t> </a:t>
            </a:r>
            <a:r>
              <a:rPr lang="en-CA" dirty="0" err="1"/>
              <a:t>connue</a:t>
            </a:r>
            <a:r>
              <a:rPr lang="en-CA" dirty="0"/>
              <a:t>.</a:t>
            </a:r>
          </a:p>
          <a:p>
            <a:r>
              <a:rPr lang="en-CA" b="1" dirty="0"/>
              <a:t>contracts</a:t>
            </a:r>
            <a:r>
              <a:rPr lang="en-CA" dirty="0"/>
              <a:t>: </a:t>
            </a:r>
            <a:r>
              <a:rPr lang="en-CA" dirty="0" err="1"/>
              <a:t>Conclure</a:t>
            </a:r>
            <a:r>
              <a:rPr lang="en-CA" dirty="0"/>
              <a:t> des accords financiers </a:t>
            </a:r>
            <a:r>
              <a:rPr lang="en-CA" dirty="0" err="1"/>
              <a:t>ou</a:t>
            </a:r>
            <a:r>
              <a:rPr lang="en-CA" dirty="0"/>
              <a:t> </a:t>
            </a:r>
            <a:r>
              <a:rPr lang="en-CA" dirty="0" err="1"/>
              <a:t>autres</a:t>
            </a:r>
            <a:r>
              <a:rPr lang="en-CA" dirty="0"/>
              <a:t> accords </a:t>
            </a:r>
            <a:r>
              <a:rPr lang="en-CA" dirty="0" err="1"/>
              <a:t>juridiquement</a:t>
            </a:r>
            <a:r>
              <a:rPr lang="en-CA" dirty="0"/>
              <a:t> </a:t>
            </a:r>
            <a:r>
              <a:rPr lang="en-CA" dirty="0" err="1"/>
              <a:t>contraignants</a:t>
            </a:r>
            <a:r>
              <a:rPr lang="en-CA" dirty="0"/>
              <a:t> au nom de la </a:t>
            </a:r>
            <a:r>
              <a:rPr lang="en-CA" dirty="0" err="1"/>
              <a:t>personne</a:t>
            </a:r>
            <a:r>
              <a:rPr lang="en-CA" dirty="0"/>
              <a:t> </a:t>
            </a:r>
            <a:r>
              <a:rPr lang="en-CA" dirty="0" err="1"/>
              <a:t>à</a:t>
            </a:r>
            <a:r>
              <a:rPr lang="en-CA" dirty="0"/>
              <a:t> charge.</a:t>
            </a:r>
          </a:p>
          <a:p>
            <a:r>
              <a:rPr lang="en-CA" b="1" dirty="0"/>
              <a:t>delegate</a:t>
            </a:r>
            <a:r>
              <a:rPr lang="en-CA" dirty="0"/>
              <a:t>: </a:t>
            </a:r>
            <a:r>
              <a:rPr lang="en-CA" dirty="0" err="1"/>
              <a:t>Autorisez</a:t>
            </a:r>
            <a:r>
              <a:rPr lang="en-CA" dirty="0"/>
              <a:t> un non-</a:t>
            </a:r>
            <a:r>
              <a:rPr lang="en-CA" dirty="0" err="1"/>
              <a:t>tuteur</a:t>
            </a:r>
            <a:r>
              <a:rPr lang="en-CA" dirty="0"/>
              <a:t> </a:t>
            </a:r>
            <a:r>
              <a:rPr lang="en-CA" dirty="0" err="1"/>
              <a:t>à</a:t>
            </a:r>
            <a:r>
              <a:rPr lang="en-CA" dirty="0"/>
              <a:t> </a:t>
            </a:r>
            <a:r>
              <a:rPr lang="en-CA" dirty="0" err="1"/>
              <a:t>exercer</a:t>
            </a:r>
            <a:r>
              <a:rPr lang="en-CA" dirty="0"/>
              <a:t> </a:t>
            </a:r>
            <a:r>
              <a:rPr lang="en-CA" dirty="0" err="1"/>
              <a:t>certains</a:t>
            </a:r>
            <a:r>
              <a:rPr lang="en-CA" dirty="0"/>
              <a:t> des </a:t>
            </a:r>
            <a:r>
              <a:rPr lang="en-CA" dirty="0" err="1"/>
              <a:t>privilèges</a:t>
            </a:r>
            <a:r>
              <a:rPr lang="en-CA" dirty="0"/>
              <a:t> du </a:t>
            </a:r>
            <a:r>
              <a:rPr lang="en-CA" dirty="0" err="1"/>
              <a:t>tuteur</a:t>
            </a:r>
            <a:r>
              <a:rPr lang="en-CA" dirty="0"/>
              <a:t>, </a:t>
            </a:r>
            <a:r>
              <a:rPr lang="en-CA" dirty="0" err="1"/>
              <a:t>éventuellement</a:t>
            </a:r>
            <a:r>
              <a:rPr lang="en-CA" dirty="0"/>
              <a:t> avec des restrictions.</a:t>
            </a:r>
          </a:p>
          <a:p>
            <a:r>
              <a:rPr lang="en-CA" b="1" dirty="0"/>
              <a:t>successor</a:t>
            </a:r>
            <a:r>
              <a:rPr lang="en-CA" dirty="0"/>
              <a:t>: </a:t>
            </a:r>
            <a:r>
              <a:rPr lang="en-CA" dirty="0" err="1"/>
              <a:t>Désigner</a:t>
            </a:r>
            <a:r>
              <a:rPr lang="en-CA" dirty="0"/>
              <a:t> un </a:t>
            </a:r>
            <a:r>
              <a:rPr lang="en-CA" dirty="0" err="1"/>
              <a:t>remplaçant</a:t>
            </a:r>
            <a:r>
              <a:rPr lang="en-CA" dirty="0"/>
              <a:t> pour assumer les </a:t>
            </a:r>
            <a:r>
              <a:rPr lang="en-CA" dirty="0" err="1"/>
              <a:t>fonctions</a:t>
            </a:r>
            <a:r>
              <a:rPr lang="en-CA" dirty="0"/>
              <a:t> de </a:t>
            </a:r>
            <a:r>
              <a:rPr lang="en-CA" dirty="0" err="1"/>
              <a:t>tuteur</a:t>
            </a:r>
            <a:r>
              <a:rPr lang="en-CA" dirty="0"/>
              <a:t>.</a:t>
            </a:r>
            <a:br>
              <a:rPr lang="en-CA" b="1" dirty="0"/>
            </a:br>
            <a:endParaRPr lang="en-CA" b="1" dirty="0"/>
          </a:p>
          <a:p>
            <a:endParaRPr lang="fr-CA" dirty="0"/>
          </a:p>
        </p:txBody>
      </p:sp>
      <p:sp>
        <p:nvSpPr>
          <p:cNvPr id="4" name="Slide Number Placeholder 3">
            <a:extLst>
              <a:ext uri="{FF2B5EF4-FFF2-40B4-BE49-F238E27FC236}">
                <a16:creationId xmlns:a16="http://schemas.microsoft.com/office/drawing/2014/main" id="{3B84AD96-7C06-E94B-BD94-A50EDA686B11}"/>
              </a:ext>
            </a:extLst>
          </p:cNvPr>
          <p:cNvSpPr>
            <a:spLocks noGrp="1"/>
          </p:cNvSpPr>
          <p:nvPr>
            <p:ph type="sldNum" sz="quarter" idx="10"/>
          </p:nvPr>
        </p:nvSpPr>
        <p:spPr/>
        <p:txBody>
          <a:bodyPr/>
          <a:lstStyle/>
          <a:p>
            <a:fld id="{D6F84A91-C4E5-461B-B44C-88336EC44C9C}" type="slidenum">
              <a:rPr lang="fr-CA" smtClean="0"/>
              <a:t>16</a:t>
            </a:fld>
            <a:endParaRPr lang="fr-CA"/>
          </a:p>
        </p:txBody>
      </p:sp>
    </p:spTree>
    <p:extLst>
      <p:ext uri="{BB962C8B-B14F-4D97-AF65-F5344CB8AC3E}">
        <p14:creationId xmlns:p14="http://schemas.microsoft.com/office/powerpoint/2010/main" val="1329306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C0851-42F0-1149-80C4-05704B3123C8}"/>
              </a:ext>
            </a:extLst>
          </p:cNvPr>
          <p:cNvSpPr>
            <a:spLocks noGrp="1"/>
          </p:cNvSpPr>
          <p:nvPr>
            <p:ph type="title"/>
          </p:nvPr>
        </p:nvSpPr>
        <p:spPr/>
        <p:txBody>
          <a:bodyPr>
            <a:normAutofit fontScale="90000"/>
          </a:bodyPr>
          <a:lstStyle/>
          <a:p>
            <a:r>
              <a:rPr lang="fr-CA" dirty="0"/>
              <a:t>Contraintes</a:t>
            </a:r>
          </a:p>
        </p:txBody>
      </p:sp>
      <p:sp>
        <p:nvSpPr>
          <p:cNvPr id="3" name="Text Placeholder 2">
            <a:extLst>
              <a:ext uri="{FF2B5EF4-FFF2-40B4-BE49-F238E27FC236}">
                <a16:creationId xmlns:a16="http://schemas.microsoft.com/office/drawing/2014/main" id="{DD4DEE48-2110-674F-8FD3-EB0CBA93C842}"/>
              </a:ext>
            </a:extLst>
          </p:cNvPr>
          <p:cNvSpPr>
            <a:spLocks noGrp="1"/>
          </p:cNvSpPr>
          <p:nvPr>
            <p:ph type="body" idx="1"/>
          </p:nvPr>
        </p:nvSpPr>
        <p:spPr/>
        <p:txBody>
          <a:bodyPr>
            <a:normAutofit/>
          </a:bodyPr>
          <a:lstStyle/>
          <a:p>
            <a:r>
              <a:rPr lang="fr-CA" dirty="0"/>
              <a:t>La capacité d'un tuteur à contrôler la personne à charge peut être limitée des manières formelles suivantes par les informations d'identification de tuteur qui utilisent ce cadre de confiance:</a:t>
            </a:r>
          </a:p>
          <a:p>
            <a:r>
              <a:rPr lang="fr-CA" b="1" dirty="0"/>
              <a:t>time : </a:t>
            </a:r>
            <a:r>
              <a:rPr lang="fr-CA" dirty="0"/>
              <a:t>Permet des restrictions de calendrier. L'heure de début et l'heure de fin sont exprimées sous la norme ISO8601 dans le fuseau horaire UTC. </a:t>
            </a:r>
          </a:p>
          <a:p>
            <a:pPr lvl="1"/>
            <a:r>
              <a:rPr lang="fr-CA" i="1" dirty="0"/>
              <a:t>"</a:t>
            </a:r>
            <a:r>
              <a:rPr lang="fr-CA" i="1" dirty="0" err="1"/>
              <a:t>constraints.startTime</a:t>
            </a:r>
            <a:r>
              <a:rPr lang="fr-CA" i="1" dirty="0"/>
              <a:t>": "2019-07-01T18:00" </a:t>
            </a:r>
          </a:p>
          <a:p>
            <a:pPr lvl="1"/>
            <a:r>
              <a:rPr lang="fr-CA" i="1" dirty="0"/>
              <a:t>"</a:t>
            </a:r>
            <a:r>
              <a:rPr lang="fr-CA" i="1" dirty="0" err="1"/>
              <a:t>constraints.endTime</a:t>
            </a:r>
            <a:r>
              <a:rPr lang="fr-CA" i="1" dirty="0"/>
              <a:t>": "2019-08-01"</a:t>
            </a:r>
          </a:p>
        </p:txBody>
      </p:sp>
      <p:sp>
        <p:nvSpPr>
          <p:cNvPr id="4" name="Slide Number Placeholder 3">
            <a:extLst>
              <a:ext uri="{FF2B5EF4-FFF2-40B4-BE49-F238E27FC236}">
                <a16:creationId xmlns:a16="http://schemas.microsoft.com/office/drawing/2014/main" id="{023C30DE-1E22-504A-8F5C-516BD0E0D947}"/>
              </a:ext>
            </a:extLst>
          </p:cNvPr>
          <p:cNvSpPr>
            <a:spLocks noGrp="1"/>
          </p:cNvSpPr>
          <p:nvPr>
            <p:ph type="sldNum" sz="quarter" idx="10"/>
          </p:nvPr>
        </p:nvSpPr>
        <p:spPr/>
        <p:txBody>
          <a:bodyPr/>
          <a:lstStyle/>
          <a:p>
            <a:fld id="{D6F84A91-C4E5-461B-B44C-88336EC44C9C}" type="slidenum">
              <a:rPr lang="fr-CA" smtClean="0"/>
              <a:t>17</a:t>
            </a:fld>
            <a:endParaRPr lang="fr-CA"/>
          </a:p>
        </p:txBody>
      </p:sp>
    </p:spTree>
    <p:extLst>
      <p:ext uri="{BB962C8B-B14F-4D97-AF65-F5344CB8AC3E}">
        <p14:creationId xmlns:p14="http://schemas.microsoft.com/office/powerpoint/2010/main" val="4050077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BB3C6-B8D3-C34F-A5F8-D4F7681E4D30}"/>
              </a:ext>
            </a:extLst>
          </p:cNvPr>
          <p:cNvSpPr>
            <a:spLocks noGrp="1"/>
          </p:cNvSpPr>
          <p:nvPr>
            <p:ph type="title"/>
          </p:nvPr>
        </p:nvSpPr>
        <p:spPr/>
        <p:txBody>
          <a:bodyPr>
            <a:normAutofit fontScale="90000"/>
          </a:bodyPr>
          <a:lstStyle/>
          <a:p>
            <a:r>
              <a:rPr lang="fr-CA" dirty="0"/>
              <a:t>Journalisation</a:t>
            </a:r>
          </a:p>
        </p:txBody>
      </p:sp>
      <p:sp>
        <p:nvSpPr>
          <p:cNvPr id="3" name="Text Placeholder 2">
            <a:extLst>
              <a:ext uri="{FF2B5EF4-FFF2-40B4-BE49-F238E27FC236}">
                <a16:creationId xmlns:a16="http://schemas.microsoft.com/office/drawing/2014/main" id="{A6955E0B-C375-A541-BF19-E32A40CA4D99}"/>
              </a:ext>
            </a:extLst>
          </p:cNvPr>
          <p:cNvSpPr>
            <a:spLocks noGrp="1"/>
          </p:cNvSpPr>
          <p:nvPr>
            <p:ph type="body" idx="1"/>
          </p:nvPr>
        </p:nvSpPr>
        <p:spPr/>
        <p:txBody>
          <a:bodyPr>
            <a:normAutofit fontScale="77500" lnSpcReduction="20000"/>
          </a:bodyPr>
          <a:lstStyle/>
          <a:p>
            <a:r>
              <a:rPr lang="fr-CA"/>
              <a:t>Il est fortement recommandé qu'une journalisation soit produite chaque fois qu'un tuteur effectue une action au nom de la personne à charge. Les rapports sont réalisés en générant un document JSON avec le format suivant:</a:t>
            </a:r>
          </a:p>
          <a:p>
            <a:pPr lvl="1"/>
            <a:r>
              <a:rPr lang="fr-CA"/>
              <a:t>{ </a:t>
            </a:r>
          </a:p>
          <a:p>
            <a:pPr lvl="2"/>
            <a:r>
              <a:rPr lang="fr-CA"/>
              <a:t>"@type" : "</a:t>
            </a:r>
            <a:r>
              <a:rPr lang="fr-CA" i="1"/>
              <a:t> CCDRPD</a:t>
            </a:r>
            <a:r>
              <a:rPr lang="fr-CA"/>
              <a:t> audit / 1.0" , </a:t>
            </a:r>
          </a:p>
          <a:p>
            <a:pPr lvl="2"/>
            <a:r>
              <a:rPr lang="fr-CA"/>
              <a:t>"event_time" : "2019-07-25T18: 03: 26" , </a:t>
            </a:r>
          </a:p>
          <a:p>
            <a:pPr lvl="2"/>
            <a:r>
              <a:rPr lang="fr-CA"/>
              <a:t>"challenger" : ”GuicheUniqueServicesdeGarde.gouv.qc.ca" , </a:t>
            </a:r>
          </a:p>
          <a:p>
            <a:pPr lvl="2"/>
            <a:r>
              <a:rPr lang="fr-CA"/>
              <a:t>"guardian" : ”Alice sr. Tremblay" , </a:t>
            </a:r>
          </a:p>
          <a:p>
            <a:pPr lvl="2"/>
            <a:r>
              <a:rPr lang="fr-CA"/>
              <a:t>"justification " : “parents_biologiques " , </a:t>
            </a:r>
          </a:p>
          <a:p>
            <a:pPr lvl="2"/>
            <a:r>
              <a:rPr lang="fr-CA"/>
              <a:t>”dependant " : ”Alice jr. Tremblay" , </a:t>
            </a:r>
          </a:p>
          <a:p>
            <a:pPr lvl="2"/>
            <a:r>
              <a:rPr lang="fr-CA"/>
              <a:t>”event" : ”Inscription à la liste d’attente en services de garde." , </a:t>
            </a:r>
          </a:p>
          <a:p>
            <a:pPr lvl="2"/>
            <a:r>
              <a:rPr lang="fr-CA"/>
              <a:t>"justifying_permissions ": ”school" </a:t>
            </a:r>
          </a:p>
          <a:p>
            <a:pPr lvl="2"/>
            <a:r>
              <a:rPr lang="fr-CA"/>
              <a:t>”evidence" : // photo encodée en base64 de Alice sr. Tremblay et Alice jr. Tremblay</a:t>
            </a:r>
          </a:p>
          <a:p>
            <a:pPr lvl="1"/>
            <a:r>
              <a:rPr lang="fr-CA"/>
              <a:t>}</a:t>
            </a:r>
          </a:p>
          <a:p>
            <a:pPr lvl="2"/>
            <a:endParaRPr lang="fr-CA"/>
          </a:p>
          <a:p>
            <a:endParaRPr lang="fr-CA"/>
          </a:p>
        </p:txBody>
      </p:sp>
      <p:sp>
        <p:nvSpPr>
          <p:cNvPr id="4" name="Slide Number Placeholder 3">
            <a:extLst>
              <a:ext uri="{FF2B5EF4-FFF2-40B4-BE49-F238E27FC236}">
                <a16:creationId xmlns:a16="http://schemas.microsoft.com/office/drawing/2014/main" id="{75CECF7F-9B52-7E43-983C-30E18A6AAE75}"/>
              </a:ext>
            </a:extLst>
          </p:cNvPr>
          <p:cNvSpPr>
            <a:spLocks noGrp="1"/>
          </p:cNvSpPr>
          <p:nvPr>
            <p:ph type="sldNum" sz="quarter" idx="10"/>
          </p:nvPr>
        </p:nvSpPr>
        <p:spPr/>
        <p:txBody>
          <a:bodyPr/>
          <a:lstStyle/>
          <a:p>
            <a:fld id="{D6F84A91-C4E5-461B-B44C-88336EC44C9C}" type="slidenum">
              <a:rPr lang="fr-CA" smtClean="0"/>
              <a:t>18</a:t>
            </a:fld>
            <a:endParaRPr lang="fr-CA"/>
          </a:p>
        </p:txBody>
      </p:sp>
    </p:spTree>
    <p:extLst>
      <p:ext uri="{BB962C8B-B14F-4D97-AF65-F5344CB8AC3E}">
        <p14:creationId xmlns:p14="http://schemas.microsoft.com/office/powerpoint/2010/main" val="398215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1FD802-1D7B-924A-B2E8-F859C8247DB9}"/>
              </a:ext>
            </a:extLst>
          </p:cNvPr>
          <p:cNvSpPr>
            <a:spLocks noGrp="1"/>
          </p:cNvSpPr>
          <p:nvPr>
            <p:ph type="body" sz="quarter" idx="10"/>
          </p:nvPr>
        </p:nvSpPr>
        <p:spPr/>
        <p:txBody>
          <a:bodyPr/>
          <a:lstStyle/>
          <a:p>
            <a:r>
              <a:rPr lang="fr-CA" dirty="0"/>
              <a:t>Annexe B – Attestation de la relation</a:t>
            </a:r>
          </a:p>
        </p:txBody>
      </p:sp>
      <p:sp>
        <p:nvSpPr>
          <p:cNvPr id="3" name="Slide Number Placeholder 2">
            <a:extLst>
              <a:ext uri="{FF2B5EF4-FFF2-40B4-BE49-F238E27FC236}">
                <a16:creationId xmlns:a16="http://schemas.microsoft.com/office/drawing/2014/main" id="{FD12ACEF-EEFD-1C41-BDD2-D86AED218972}"/>
              </a:ext>
            </a:extLst>
          </p:cNvPr>
          <p:cNvSpPr>
            <a:spLocks noGrp="1"/>
          </p:cNvSpPr>
          <p:nvPr>
            <p:ph type="sldNum" sz="quarter" idx="12"/>
          </p:nvPr>
        </p:nvSpPr>
        <p:spPr/>
        <p:txBody>
          <a:bodyPr/>
          <a:lstStyle/>
          <a:p>
            <a:fld id="{D6F84A91-C4E5-461B-B44C-88336EC44C9C}" type="slidenum">
              <a:rPr lang="fr-CA" smtClean="0"/>
              <a:t>19</a:t>
            </a:fld>
            <a:endParaRPr lang="fr-CA"/>
          </a:p>
        </p:txBody>
      </p:sp>
    </p:spTree>
    <p:extLst>
      <p:ext uri="{BB962C8B-B14F-4D97-AF65-F5344CB8AC3E}">
        <p14:creationId xmlns:p14="http://schemas.microsoft.com/office/powerpoint/2010/main" val="104280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D037E-B13B-4347-94E9-D2A56A8D1700}"/>
              </a:ext>
            </a:extLst>
          </p:cNvPr>
          <p:cNvSpPr>
            <a:spLocks noGrp="1"/>
          </p:cNvSpPr>
          <p:nvPr>
            <p:ph type="title"/>
          </p:nvPr>
        </p:nvSpPr>
        <p:spPr/>
        <p:txBody>
          <a:bodyPr>
            <a:normAutofit fontScale="90000"/>
          </a:bodyPr>
          <a:lstStyle/>
          <a:p>
            <a:r>
              <a:rPr lang="fr-CA" dirty="0"/>
              <a:t>Objectif</a:t>
            </a:r>
          </a:p>
        </p:txBody>
      </p:sp>
      <p:sp>
        <p:nvSpPr>
          <p:cNvPr id="3" name="Text Placeholder 2">
            <a:extLst>
              <a:ext uri="{FF2B5EF4-FFF2-40B4-BE49-F238E27FC236}">
                <a16:creationId xmlns:a16="http://schemas.microsoft.com/office/drawing/2014/main" id="{9115E89F-062A-5B4A-923B-283737D4140C}"/>
              </a:ext>
            </a:extLst>
          </p:cNvPr>
          <p:cNvSpPr>
            <a:spLocks noGrp="1"/>
          </p:cNvSpPr>
          <p:nvPr>
            <p:ph type="body" idx="1"/>
          </p:nvPr>
        </p:nvSpPr>
        <p:spPr/>
        <p:txBody>
          <a:bodyPr/>
          <a:lstStyle/>
          <a:p>
            <a:pPr marL="457200" indent="-457200">
              <a:buFont typeface="Arial" panose="020B0604020202020204" pitchFamily="34" charset="0"/>
              <a:buChar char="•"/>
            </a:pPr>
            <a:r>
              <a:rPr lang="fr-CA" dirty="0"/>
              <a:t>Évaluer la faisabilité technique de transférer le contrôle de l’identité à une tierce partie;</a:t>
            </a:r>
          </a:p>
          <a:p>
            <a:pPr marL="457200" indent="-457200">
              <a:buFont typeface="Arial" panose="020B0604020202020204" pitchFamily="34" charset="0"/>
              <a:buChar char="•"/>
            </a:pPr>
            <a:r>
              <a:rPr lang="fr-CA" dirty="0"/>
              <a:t>Évaluer des modèles permettant de soutenir la relation parent-enfant pour l’attestation d’identité gouvernementale.</a:t>
            </a:r>
          </a:p>
          <a:p>
            <a:endParaRPr lang="fr-CA" dirty="0"/>
          </a:p>
        </p:txBody>
      </p:sp>
      <p:sp>
        <p:nvSpPr>
          <p:cNvPr id="4" name="Slide Number Placeholder 3">
            <a:extLst>
              <a:ext uri="{FF2B5EF4-FFF2-40B4-BE49-F238E27FC236}">
                <a16:creationId xmlns:a16="http://schemas.microsoft.com/office/drawing/2014/main" id="{C77C1458-0021-9545-B4F3-3686E6BBBA6D}"/>
              </a:ext>
            </a:extLst>
          </p:cNvPr>
          <p:cNvSpPr>
            <a:spLocks noGrp="1"/>
          </p:cNvSpPr>
          <p:nvPr>
            <p:ph type="sldNum" sz="quarter" idx="10"/>
          </p:nvPr>
        </p:nvSpPr>
        <p:spPr/>
        <p:txBody>
          <a:bodyPr/>
          <a:lstStyle/>
          <a:p>
            <a:fld id="{D6F84A91-C4E5-461B-B44C-88336EC44C9C}" type="slidenum">
              <a:rPr lang="fr-CA" smtClean="0"/>
              <a:t>2</a:t>
            </a:fld>
            <a:endParaRPr lang="fr-CA"/>
          </a:p>
        </p:txBody>
      </p:sp>
    </p:spTree>
    <p:extLst>
      <p:ext uri="{BB962C8B-B14F-4D97-AF65-F5344CB8AC3E}">
        <p14:creationId xmlns:p14="http://schemas.microsoft.com/office/powerpoint/2010/main" val="997774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DC8FA3-6DDE-5345-B6FC-5BA858DCC681}"/>
              </a:ext>
            </a:extLst>
          </p:cNvPr>
          <p:cNvSpPr>
            <a:spLocks noGrp="1"/>
          </p:cNvSpPr>
          <p:nvPr>
            <p:ph type="title"/>
          </p:nvPr>
        </p:nvSpPr>
        <p:spPr/>
        <p:txBody>
          <a:bodyPr>
            <a:normAutofit fontScale="90000"/>
          </a:bodyPr>
          <a:lstStyle/>
          <a:p>
            <a:r>
              <a:rPr lang="fr-CA" dirty="0"/>
              <a:t>Champ </a:t>
            </a:r>
            <a:r>
              <a:rPr lang="fr-CA" i="1" dirty="0"/>
              <a:t>@</a:t>
            </a:r>
            <a:r>
              <a:rPr lang="fr-CA" i="1" dirty="0" err="1"/>
              <a:t>context</a:t>
            </a:r>
            <a:endParaRPr lang="fr-CA" i="1" dirty="0"/>
          </a:p>
        </p:txBody>
      </p:sp>
      <p:sp>
        <p:nvSpPr>
          <p:cNvPr id="5" name="Text Placeholder 4">
            <a:extLst>
              <a:ext uri="{FF2B5EF4-FFF2-40B4-BE49-F238E27FC236}">
                <a16:creationId xmlns:a16="http://schemas.microsoft.com/office/drawing/2014/main" id="{532A4A86-B3A9-0A4A-A98C-54DBB624ADC8}"/>
              </a:ext>
            </a:extLst>
          </p:cNvPr>
          <p:cNvSpPr>
            <a:spLocks noGrp="1"/>
          </p:cNvSpPr>
          <p:nvPr>
            <p:ph type="body" idx="1"/>
          </p:nvPr>
        </p:nvSpPr>
        <p:spPr/>
        <p:txBody>
          <a:bodyPr/>
          <a:lstStyle/>
          <a:p>
            <a:r>
              <a:rPr lang="en-CA" dirty="0"/>
              <a:t>Le champ </a:t>
            </a:r>
            <a:r>
              <a:rPr lang="en-CA" i="1" dirty="0"/>
              <a:t>@context </a:t>
            </a:r>
            <a:r>
              <a:rPr lang="en-CA" dirty="0" err="1"/>
              <a:t>contient</a:t>
            </a:r>
            <a:r>
              <a:rPr lang="en-CA" dirty="0"/>
              <a:t> :</a:t>
            </a:r>
          </a:p>
          <a:p>
            <a:pPr marL="457200" indent="-457200">
              <a:buFont typeface="Arial" panose="020B0604020202020204" pitchFamily="34" charset="0"/>
              <a:buChar char="•"/>
            </a:pPr>
            <a:r>
              <a:rPr lang="en-CA" dirty="0"/>
              <a:t>"</a:t>
            </a:r>
            <a:r>
              <a:rPr lang="en-CA" dirty="0">
                <a:hlinkClick r:id="rId2"/>
              </a:rPr>
              <a:t>https://www.w3.org/2018/credentials/v1</a:t>
            </a:r>
            <a:r>
              <a:rPr lang="en-CA" dirty="0"/>
              <a:t> ” et</a:t>
            </a:r>
          </a:p>
          <a:p>
            <a:pPr marL="457200" indent="-457200">
              <a:buFont typeface="Arial" panose="020B0604020202020204" pitchFamily="34" charset="0"/>
              <a:buChar char="•"/>
            </a:pPr>
            <a:r>
              <a:rPr lang="en-CA" dirty="0"/>
              <a:t>"</a:t>
            </a:r>
            <a:r>
              <a:rPr lang="en-CA" dirty="0">
                <a:hlinkClick r:id="rId3"/>
              </a:rPr>
              <a:t>https://github.com/hyperledger/aries-rfcs /concepts/0103-indirect-identity-control</a:t>
            </a:r>
            <a:r>
              <a:rPr lang="en-CA" dirty="0"/>
              <a:t>” (</a:t>
            </a:r>
            <a:r>
              <a:rPr lang="en-CA" dirty="0" err="1"/>
              <a:t>à</a:t>
            </a:r>
            <a:r>
              <a:rPr lang="en-CA" dirty="0"/>
              <a:t> </a:t>
            </a:r>
            <a:r>
              <a:rPr lang="en-CA" dirty="0" err="1"/>
              <a:t>déterminer</a:t>
            </a:r>
            <a:r>
              <a:rPr lang="en-CA" dirty="0"/>
              <a:t>)</a:t>
            </a:r>
            <a:endParaRPr lang="fr-CA" dirty="0"/>
          </a:p>
        </p:txBody>
      </p:sp>
      <p:sp>
        <p:nvSpPr>
          <p:cNvPr id="3" name="Slide Number Placeholder 2">
            <a:extLst>
              <a:ext uri="{FF2B5EF4-FFF2-40B4-BE49-F238E27FC236}">
                <a16:creationId xmlns:a16="http://schemas.microsoft.com/office/drawing/2014/main" id="{000C49DD-62A2-0F4D-B3AC-FAB4FC428F16}"/>
              </a:ext>
            </a:extLst>
          </p:cNvPr>
          <p:cNvSpPr>
            <a:spLocks noGrp="1"/>
          </p:cNvSpPr>
          <p:nvPr>
            <p:ph type="sldNum" sz="quarter" idx="10"/>
          </p:nvPr>
        </p:nvSpPr>
        <p:spPr/>
        <p:txBody>
          <a:bodyPr/>
          <a:lstStyle/>
          <a:p>
            <a:fld id="{D6F84A91-C4E5-461B-B44C-88336EC44C9C}" type="slidenum">
              <a:rPr lang="fr-CA" smtClean="0"/>
              <a:t>20</a:t>
            </a:fld>
            <a:endParaRPr lang="fr-CA"/>
          </a:p>
        </p:txBody>
      </p:sp>
    </p:spTree>
    <p:extLst>
      <p:ext uri="{BB962C8B-B14F-4D97-AF65-F5344CB8AC3E}">
        <p14:creationId xmlns:p14="http://schemas.microsoft.com/office/powerpoint/2010/main" val="2243988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5D7FE-64E5-5445-92F3-44E718DAD59B}"/>
              </a:ext>
            </a:extLst>
          </p:cNvPr>
          <p:cNvSpPr>
            <a:spLocks noGrp="1"/>
          </p:cNvSpPr>
          <p:nvPr>
            <p:ph type="title"/>
          </p:nvPr>
        </p:nvSpPr>
        <p:spPr/>
        <p:txBody>
          <a:bodyPr>
            <a:normAutofit fontScale="90000"/>
          </a:bodyPr>
          <a:lstStyle/>
          <a:p>
            <a:r>
              <a:rPr lang="fr-CA" dirty="0"/>
              <a:t>Champ </a:t>
            </a:r>
            <a:r>
              <a:rPr lang="fr-CA" i="1" dirty="0"/>
              <a:t>type (à touiller)</a:t>
            </a:r>
          </a:p>
        </p:txBody>
      </p:sp>
      <p:sp>
        <p:nvSpPr>
          <p:cNvPr id="3" name="Text Placeholder 2">
            <a:extLst>
              <a:ext uri="{FF2B5EF4-FFF2-40B4-BE49-F238E27FC236}">
                <a16:creationId xmlns:a16="http://schemas.microsoft.com/office/drawing/2014/main" id="{2B9E7E03-320D-2F4B-AE6C-345A9F7E2CE5}"/>
              </a:ext>
            </a:extLst>
          </p:cNvPr>
          <p:cNvSpPr>
            <a:spLocks noGrp="1"/>
          </p:cNvSpPr>
          <p:nvPr>
            <p:ph type="body" idx="1"/>
          </p:nvPr>
        </p:nvSpPr>
        <p:spPr>
          <a:xfrm>
            <a:off x="1097664" y="2086898"/>
            <a:ext cx="10515600" cy="3352800"/>
          </a:xfrm>
        </p:spPr>
        <p:txBody>
          <a:bodyPr>
            <a:normAutofit fontScale="85000" lnSpcReduction="20000"/>
          </a:bodyPr>
          <a:lstStyle/>
          <a:p>
            <a:r>
              <a:rPr lang="en-CA" dirty="0"/>
              <a:t>Le champ </a:t>
            </a:r>
            <a:r>
              <a:rPr lang="en-CA" i="1" dirty="0"/>
              <a:t>type </a:t>
            </a:r>
            <a:r>
              <a:rPr lang="en-CA" dirty="0" err="1"/>
              <a:t>contient</a:t>
            </a:r>
            <a:r>
              <a:rPr lang="en-CA" dirty="0"/>
              <a:t> :</a:t>
            </a:r>
          </a:p>
          <a:p>
            <a:pPr marL="457200" indent="-457200">
              <a:buFont typeface="Arial" panose="020B0604020202020204" pitchFamily="34" charset="0"/>
              <a:buChar char="•"/>
            </a:pPr>
            <a:r>
              <a:rPr lang="en-CA" i="1" dirty="0" err="1"/>
              <a:t>VerifiableCredential</a:t>
            </a:r>
            <a:r>
              <a:rPr lang="en-CA" i="1" dirty="0"/>
              <a:t> et</a:t>
            </a:r>
          </a:p>
          <a:p>
            <a:pPr marL="457200" indent="-457200">
              <a:buFont typeface="Arial" panose="020B0604020202020204" pitchFamily="34" charset="0"/>
              <a:buChar char="•"/>
            </a:pPr>
            <a:r>
              <a:rPr lang="fr-CA" dirty="0"/>
              <a:t>Une </a:t>
            </a:r>
            <a:r>
              <a:rPr lang="fr-CA" dirty="0" err="1"/>
              <a:t>chaine</a:t>
            </a:r>
            <a:r>
              <a:rPr lang="fr-CA" dirty="0"/>
              <a:t> de </a:t>
            </a:r>
            <a:r>
              <a:rPr lang="fr-CA" dirty="0" err="1"/>
              <a:t>charactères</a:t>
            </a:r>
            <a:r>
              <a:rPr lang="fr-CA" dirty="0"/>
              <a:t> du format</a:t>
            </a:r>
          </a:p>
          <a:p>
            <a:pPr lvl="1"/>
            <a:endParaRPr lang="fr-CA" dirty="0"/>
          </a:p>
          <a:p>
            <a:pPr lvl="1"/>
            <a:endParaRPr lang="fr-CA" dirty="0"/>
          </a:p>
          <a:p>
            <a:pPr lvl="1"/>
            <a:r>
              <a:rPr lang="fr-CA" dirty="0"/>
              <a:t>où </a:t>
            </a:r>
          </a:p>
          <a:p>
            <a:pPr marL="1371600" lvl="2" indent="-457200">
              <a:buFont typeface="Arial" panose="020B0604020202020204" pitchFamily="34" charset="0"/>
              <a:buChar char="•"/>
            </a:pPr>
            <a:r>
              <a:rPr lang="fr-CA" i="1" dirty="0" err="1"/>
              <a:t>form</a:t>
            </a:r>
            <a:r>
              <a:rPr lang="fr-CA" dirty="0"/>
              <a:t> est </a:t>
            </a:r>
            <a:r>
              <a:rPr lang="fr-CA" i="1" dirty="0"/>
              <a:t>D</a:t>
            </a:r>
            <a:r>
              <a:rPr lang="fr-CA" dirty="0"/>
              <a:t> (pour délégation), </a:t>
            </a:r>
            <a:r>
              <a:rPr lang="fr-CA" i="1" dirty="0"/>
              <a:t>G</a:t>
            </a:r>
            <a:r>
              <a:rPr lang="fr-CA" dirty="0"/>
              <a:t> (pour </a:t>
            </a:r>
            <a:r>
              <a:rPr lang="fr-CA" dirty="0" err="1"/>
              <a:t>guardianship</a:t>
            </a:r>
            <a:r>
              <a:rPr lang="fr-CA" dirty="0"/>
              <a:t>) ou C (pour contrôleur); </a:t>
            </a:r>
          </a:p>
          <a:p>
            <a:pPr marL="1371600" lvl="2" indent="-457200">
              <a:buFont typeface="Arial" panose="020B0604020202020204" pitchFamily="34" charset="0"/>
              <a:buChar char="•"/>
            </a:pPr>
            <a:r>
              <a:rPr lang="fr-CA" dirty="0"/>
              <a:t>trust </a:t>
            </a:r>
            <a:r>
              <a:rPr lang="fr-CA" dirty="0" err="1"/>
              <a:t>framework</a:t>
            </a:r>
            <a:r>
              <a:rPr lang="fr-CA" dirty="0"/>
              <a:t> est le nom qu'un Proxy Trust Framework déclare formellement pour lui-même, </a:t>
            </a:r>
          </a:p>
          <a:p>
            <a:pPr marL="1371600" lvl="2" indent="-457200">
              <a:buFont typeface="Arial" panose="020B0604020202020204" pitchFamily="34" charset="0"/>
              <a:buChar char="•"/>
            </a:pPr>
            <a:r>
              <a:rPr lang="fr-CA" dirty="0" err="1"/>
              <a:t>Tfver</a:t>
            </a:r>
            <a:r>
              <a:rPr lang="fr-CA" dirty="0"/>
              <a:t> est sa version et </a:t>
            </a:r>
          </a:p>
          <a:p>
            <a:pPr marL="1371600" lvl="2" indent="-457200">
              <a:buFont typeface="Arial" panose="020B0604020202020204" pitchFamily="34" charset="0"/>
              <a:buChar char="•"/>
            </a:pPr>
            <a:r>
              <a:rPr lang="fr-CA" i="1" dirty="0"/>
              <a:t>variant</a:t>
            </a:r>
            <a:r>
              <a:rPr lang="fr-CA" dirty="0"/>
              <a:t> est un schéma spécifique nommé dans le cadre de confiance. </a:t>
            </a:r>
          </a:p>
          <a:p>
            <a:pPr marL="914400" lvl="1" indent="-457200">
              <a:buFont typeface="Arial" panose="020B0604020202020204" pitchFamily="34" charset="0"/>
              <a:buChar char="•"/>
            </a:pPr>
            <a:r>
              <a:rPr lang="fr-CA" dirty="0"/>
              <a:t>Une expression régulière pour valider la </a:t>
            </a:r>
            <a:r>
              <a:rPr lang="fr-CA" dirty="0" err="1"/>
              <a:t>chaine</a:t>
            </a:r>
            <a:r>
              <a:rPr lang="fr-CA" dirty="0"/>
              <a:t> : </a:t>
            </a:r>
            <a:r>
              <a:rPr lang="fr-CA" i="1" dirty="0"/>
              <a:t>Proxy\.([DGC])/([^/]+)/(\d+[^/]*)/(.+) </a:t>
            </a:r>
          </a:p>
          <a:p>
            <a:pPr marL="914400" lvl="1" indent="-457200">
              <a:buFont typeface="Arial" panose="020B0604020202020204" pitchFamily="34" charset="0"/>
              <a:buChar char="•"/>
            </a:pPr>
            <a:r>
              <a:rPr lang="fr-CA" dirty="0"/>
              <a:t>Exemple : </a:t>
            </a:r>
            <a:r>
              <a:rPr lang="fr-CA" i="1" dirty="0" err="1"/>
              <a:t>Proxy.G</a:t>
            </a:r>
            <a:r>
              <a:rPr lang="fr-CA" i="1" dirty="0"/>
              <a:t>/UNICEF </a:t>
            </a:r>
            <a:r>
              <a:rPr lang="fr-CA" i="1" dirty="0" err="1"/>
              <a:t>Vulnerable</a:t>
            </a:r>
            <a:r>
              <a:rPr lang="fr-CA" i="1" dirty="0"/>
              <a:t> Populations Trust Framework/1.0/</a:t>
            </a:r>
            <a:r>
              <a:rPr lang="fr-CA" i="1" dirty="0" err="1"/>
              <a:t>ChildGuardian</a:t>
            </a:r>
            <a:endParaRPr lang="fr-CA" i="1" dirty="0"/>
          </a:p>
          <a:p>
            <a:pPr marL="457200" indent="-457200">
              <a:buFont typeface="Arial" panose="020B0604020202020204" pitchFamily="34" charset="0"/>
              <a:buChar char="•"/>
            </a:pPr>
            <a:endParaRPr lang="fr-CA" dirty="0"/>
          </a:p>
          <a:p>
            <a:pPr marL="457200" indent="-457200">
              <a:buFont typeface="Arial" panose="020B0604020202020204" pitchFamily="34" charset="0"/>
              <a:buChar char="•"/>
            </a:pPr>
            <a:endParaRPr lang="fr-CA" dirty="0"/>
          </a:p>
        </p:txBody>
      </p:sp>
      <p:sp>
        <p:nvSpPr>
          <p:cNvPr id="4" name="Slide Number Placeholder 3">
            <a:extLst>
              <a:ext uri="{FF2B5EF4-FFF2-40B4-BE49-F238E27FC236}">
                <a16:creationId xmlns:a16="http://schemas.microsoft.com/office/drawing/2014/main" id="{2255A8D7-3676-8E4C-BD5A-E34C98A7452F}"/>
              </a:ext>
            </a:extLst>
          </p:cNvPr>
          <p:cNvSpPr>
            <a:spLocks noGrp="1"/>
          </p:cNvSpPr>
          <p:nvPr>
            <p:ph type="sldNum" sz="quarter" idx="10"/>
          </p:nvPr>
        </p:nvSpPr>
        <p:spPr/>
        <p:txBody>
          <a:bodyPr/>
          <a:lstStyle/>
          <a:p>
            <a:fld id="{D6F84A91-C4E5-461B-B44C-88336EC44C9C}" type="slidenum">
              <a:rPr lang="fr-CA" smtClean="0"/>
              <a:t>21</a:t>
            </a:fld>
            <a:endParaRPr lang="fr-CA"/>
          </a:p>
        </p:txBody>
      </p:sp>
      <p:pic>
        <p:nvPicPr>
          <p:cNvPr id="1026" name="Picture 2">
            <a:extLst>
              <a:ext uri="{FF2B5EF4-FFF2-40B4-BE49-F238E27FC236}">
                <a16:creationId xmlns:a16="http://schemas.microsoft.com/office/drawing/2014/main" id="{ABC2D964-8482-B148-A32C-D262E85360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4650" y="3200400"/>
            <a:ext cx="63500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24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193BA-DDA1-5743-9644-CB7C3BD41665}"/>
              </a:ext>
            </a:extLst>
          </p:cNvPr>
          <p:cNvSpPr>
            <a:spLocks noGrp="1"/>
          </p:cNvSpPr>
          <p:nvPr>
            <p:ph type="title"/>
          </p:nvPr>
        </p:nvSpPr>
        <p:spPr/>
        <p:txBody>
          <a:bodyPr>
            <a:normAutofit fontScale="90000"/>
          </a:bodyPr>
          <a:lstStyle/>
          <a:p>
            <a:r>
              <a:rPr lang="en-CA" dirty="0"/>
              <a:t>Champ</a:t>
            </a:r>
            <a:r>
              <a:rPr lang="en-CA" b="0" dirty="0"/>
              <a:t> </a:t>
            </a:r>
            <a:r>
              <a:rPr lang="en-CA" i="1" dirty="0" err="1"/>
              <a:t>trustFrameworkURI</a:t>
            </a:r>
            <a:endParaRPr lang="fr-CA" i="1" dirty="0"/>
          </a:p>
        </p:txBody>
      </p:sp>
      <p:sp>
        <p:nvSpPr>
          <p:cNvPr id="3" name="Text Placeholder 2">
            <a:extLst>
              <a:ext uri="{FF2B5EF4-FFF2-40B4-BE49-F238E27FC236}">
                <a16:creationId xmlns:a16="http://schemas.microsoft.com/office/drawing/2014/main" id="{D972EA1A-CC52-3847-BA52-C6B4121CC1EC}"/>
              </a:ext>
            </a:extLst>
          </p:cNvPr>
          <p:cNvSpPr>
            <a:spLocks noGrp="1"/>
          </p:cNvSpPr>
          <p:nvPr>
            <p:ph type="body" idx="1"/>
          </p:nvPr>
        </p:nvSpPr>
        <p:spPr/>
        <p:txBody>
          <a:bodyPr/>
          <a:lstStyle/>
          <a:p>
            <a:r>
              <a:rPr lang="en-CA" dirty="0"/>
              <a:t>Le champ </a:t>
            </a:r>
            <a:r>
              <a:rPr lang="en-CA" i="1" dirty="0" err="1"/>
              <a:t>trustFrameworkURI</a:t>
            </a:r>
            <a:r>
              <a:rPr lang="en-CA" i="1" dirty="0"/>
              <a:t> </a:t>
            </a:r>
            <a:r>
              <a:rPr lang="en-CA" dirty="0" err="1"/>
              <a:t>contient</a:t>
            </a:r>
            <a:r>
              <a:rPr lang="en-CA" dirty="0"/>
              <a:t> :</a:t>
            </a:r>
          </a:p>
          <a:p>
            <a:pPr marL="457200" indent="-457200">
              <a:buFont typeface="Arial" panose="020B0604020202020204" pitchFamily="34" charset="0"/>
              <a:buChar char="•"/>
            </a:pPr>
            <a:r>
              <a:rPr lang="en-CA" dirty="0"/>
              <a:t>L’URI </a:t>
            </a:r>
            <a:r>
              <a:rPr lang="en-CA" dirty="0" err="1"/>
              <a:t>lié</a:t>
            </a:r>
            <a:r>
              <a:rPr lang="en-CA" dirty="0"/>
              <a:t> au cadre de </a:t>
            </a:r>
            <a:r>
              <a:rPr lang="en-CA" dirty="0" err="1"/>
              <a:t>confiance</a:t>
            </a:r>
            <a:endParaRPr lang="fr-CA" dirty="0"/>
          </a:p>
        </p:txBody>
      </p:sp>
      <p:sp>
        <p:nvSpPr>
          <p:cNvPr id="4" name="Slide Number Placeholder 3">
            <a:extLst>
              <a:ext uri="{FF2B5EF4-FFF2-40B4-BE49-F238E27FC236}">
                <a16:creationId xmlns:a16="http://schemas.microsoft.com/office/drawing/2014/main" id="{EE8FA138-E8FD-DB46-82F0-1DA34756F22D}"/>
              </a:ext>
            </a:extLst>
          </p:cNvPr>
          <p:cNvSpPr>
            <a:spLocks noGrp="1"/>
          </p:cNvSpPr>
          <p:nvPr>
            <p:ph type="sldNum" sz="quarter" idx="10"/>
          </p:nvPr>
        </p:nvSpPr>
        <p:spPr/>
        <p:txBody>
          <a:bodyPr/>
          <a:lstStyle/>
          <a:p>
            <a:fld id="{D6F84A91-C4E5-461B-B44C-88336EC44C9C}" type="slidenum">
              <a:rPr lang="fr-CA" smtClean="0"/>
              <a:t>22</a:t>
            </a:fld>
            <a:endParaRPr lang="fr-CA"/>
          </a:p>
        </p:txBody>
      </p:sp>
    </p:spTree>
    <p:extLst>
      <p:ext uri="{BB962C8B-B14F-4D97-AF65-F5344CB8AC3E}">
        <p14:creationId xmlns:p14="http://schemas.microsoft.com/office/powerpoint/2010/main" val="2039395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193BA-DDA1-5743-9644-CB7C3BD41665}"/>
              </a:ext>
            </a:extLst>
          </p:cNvPr>
          <p:cNvSpPr>
            <a:spLocks noGrp="1"/>
          </p:cNvSpPr>
          <p:nvPr>
            <p:ph type="title"/>
          </p:nvPr>
        </p:nvSpPr>
        <p:spPr/>
        <p:txBody>
          <a:bodyPr>
            <a:normAutofit fontScale="90000"/>
          </a:bodyPr>
          <a:lstStyle/>
          <a:p>
            <a:r>
              <a:rPr lang="en-CA" dirty="0"/>
              <a:t>Champ </a:t>
            </a:r>
            <a:r>
              <a:rPr lang="en-CA" i="1" dirty="0" err="1"/>
              <a:t>credentialSubject</a:t>
            </a:r>
            <a:endParaRPr lang="fr-CA" i="1" dirty="0"/>
          </a:p>
        </p:txBody>
      </p:sp>
      <p:sp>
        <p:nvSpPr>
          <p:cNvPr id="3" name="Text Placeholder 2">
            <a:extLst>
              <a:ext uri="{FF2B5EF4-FFF2-40B4-BE49-F238E27FC236}">
                <a16:creationId xmlns:a16="http://schemas.microsoft.com/office/drawing/2014/main" id="{D972EA1A-CC52-3847-BA52-C6B4121CC1EC}"/>
              </a:ext>
            </a:extLst>
          </p:cNvPr>
          <p:cNvSpPr>
            <a:spLocks noGrp="1"/>
          </p:cNvSpPr>
          <p:nvPr>
            <p:ph type="body" idx="1"/>
          </p:nvPr>
        </p:nvSpPr>
        <p:spPr/>
        <p:txBody>
          <a:bodyPr/>
          <a:lstStyle/>
          <a:p>
            <a:r>
              <a:rPr lang="en-CA" dirty="0"/>
              <a:t>Le champ </a:t>
            </a:r>
            <a:r>
              <a:rPr lang="en-CA" i="1" dirty="0" err="1"/>
              <a:t>credentialSubject</a:t>
            </a:r>
            <a:r>
              <a:rPr lang="en-CA" i="1" dirty="0"/>
              <a:t> </a:t>
            </a:r>
            <a:r>
              <a:rPr lang="en-CA" dirty="0" err="1"/>
              <a:t>décrit</a:t>
            </a:r>
            <a:r>
              <a:rPr lang="en-CA" dirty="0"/>
              <a:t> un </a:t>
            </a:r>
            <a:r>
              <a:rPr lang="en-CA" dirty="0" err="1"/>
              <a:t>sujet</a:t>
            </a:r>
            <a:r>
              <a:rPr lang="en-CA" dirty="0"/>
              <a:t> </a:t>
            </a:r>
            <a:r>
              <a:rPr lang="en-CA" dirty="0" err="1"/>
              <a:t>appelé</a:t>
            </a:r>
            <a:r>
              <a:rPr lang="en-CA" dirty="0"/>
              <a:t> </a:t>
            </a:r>
            <a:r>
              <a:rPr lang="en-CA" i="1" dirty="0"/>
              <a:t>holder</a:t>
            </a:r>
            <a:r>
              <a:rPr lang="en-CA" dirty="0"/>
              <a:t> et un </a:t>
            </a:r>
            <a:r>
              <a:rPr lang="en-CA" dirty="0" err="1"/>
              <a:t>sujet</a:t>
            </a:r>
            <a:r>
              <a:rPr lang="en-CA" dirty="0"/>
              <a:t> </a:t>
            </a:r>
            <a:r>
              <a:rPr lang="en-CA" dirty="0" err="1"/>
              <a:t>appelé</a:t>
            </a:r>
            <a:r>
              <a:rPr lang="en-CA" dirty="0"/>
              <a:t> </a:t>
            </a:r>
            <a:r>
              <a:rPr lang="en-CA" i="1" dirty="0"/>
              <a:t>proxied</a:t>
            </a:r>
            <a:r>
              <a:rPr lang="en-CA" dirty="0"/>
              <a:t>. Le </a:t>
            </a:r>
            <a:r>
              <a:rPr lang="en-CA" dirty="0" err="1"/>
              <a:t>détenteur</a:t>
            </a:r>
            <a:r>
              <a:rPr lang="en-CA" dirty="0"/>
              <a:t> </a:t>
            </a:r>
            <a:r>
              <a:rPr lang="en-CA" dirty="0" err="1"/>
              <a:t>est</a:t>
            </a:r>
            <a:r>
              <a:rPr lang="en-CA" dirty="0"/>
              <a:t> le </a:t>
            </a:r>
            <a:r>
              <a:rPr lang="en-CA" dirty="0" err="1"/>
              <a:t>délégué</a:t>
            </a:r>
            <a:r>
              <a:rPr lang="en-CA" dirty="0"/>
              <a:t>, le </a:t>
            </a:r>
            <a:r>
              <a:rPr lang="en-CA" dirty="0" err="1"/>
              <a:t>tuteur</a:t>
            </a:r>
            <a:r>
              <a:rPr lang="en-CA" dirty="0"/>
              <a:t> </a:t>
            </a:r>
            <a:r>
              <a:rPr lang="en-CA" dirty="0" err="1"/>
              <a:t>ou</a:t>
            </a:r>
            <a:r>
              <a:rPr lang="en-CA" dirty="0"/>
              <a:t> le </a:t>
            </a:r>
            <a:r>
              <a:rPr lang="en-CA" dirty="0" err="1"/>
              <a:t>contrôleur</a:t>
            </a:r>
            <a:r>
              <a:rPr lang="en-CA" dirty="0"/>
              <a:t>; le </a:t>
            </a:r>
            <a:r>
              <a:rPr lang="en-CA" dirty="0" err="1"/>
              <a:t>mandataire</a:t>
            </a:r>
            <a:r>
              <a:rPr lang="en-CA" dirty="0"/>
              <a:t> (</a:t>
            </a:r>
            <a:r>
              <a:rPr lang="en-CA" i="1" dirty="0"/>
              <a:t>proxied</a:t>
            </a:r>
            <a:r>
              <a:rPr lang="en-CA" dirty="0"/>
              <a:t>) </a:t>
            </a:r>
            <a:r>
              <a:rPr lang="en-CA" dirty="0" err="1"/>
              <a:t>est</a:t>
            </a:r>
            <a:r>
              <a:rPr lang="en-CA" dirty="0"/>
              <a:t> le </a:t>
            </a:r>
            <a:r>
              <a:rPr lang="en-CA" dirty="0" err="1"/>
              <a:t>délégant</a:t>
            </a:r>
            <a:r>
              <a:rPr lang="en-CA" dirty="0"/>
              <a:t>, la chose </a:t>
            </a:r>
            <a:r>
              <a:rPr lang="en-CA" dirty="0" err="1"/>
              <a:t>dépendante</a:t>
            </a:r>
            <a:r>
              <a:rPr lang="en-CA" dirty="0"/>
              <a:t> </a:t>
            </a:r>
            <a:r>
              <a:rPr lang="en-CA" dirty="0" err="1"/>
              <a:t>ou</a:t>
            </a:r>
            <a:r>
              <a:rPr lang="en-CA" dirty="0"/>
              <a:t> contrôlée.</a:t>
            </a:r>
            <a:endParaRPr lang="fr-CA" dirty="0"/>
          </a:p>
        </p:txBody>
      </p:sp>
      <p:sp>
        <p:nvSpPr>
          <p:cNvPr id="4" name="Slide Number Placeholder 3">
            <a:extLst>
              <a:ext uri="{FF2B5EF4-FFF2-40B4-BE49-F238E27FC236}">
                <a16:creationId xmlns:a16="http://schemas.microsoft.com/office/drawing/2014/main" id="{EE8FA138-E8FD-DB46-82F0-1DA34756F22D}"/>
              </a:ext>
            </a:extLst>
          </p:cNvPr>
          <p:cNvSpPr>
            <a:spLocks noGrp="1"/>
          </p:cNvSpPr>
          <p:nvPr>
            <p:ph type="sldNum" sz="quarter" idx="10"/>
          </p:nvPr>
        </p:nvSpPr>
        <p:spPr/>
        <p:txBody>
          <a:bodyPr/>
          <a:lstStyle/>
          <a:p>
            <a:fld id="{D6F84A91-C4E5-461B-B44C-88336EC44C9C}" type="slidenum">
              <a:rPr lang="fr-CA" smtClean="0"/>
              <a:t>23</a:t>
            </a:fld>
            <a:endParaRPr lang="fr-CA"/>
          </a:p>
        </p:txBody>
      </p:sp>
    </p:spTree>
    <p:extLst>
      <p:ext uri="{BB962C8B-B14F-4D97-AF65-F5344CB8AC3E}">
        <p14:creationId xmlns:p14="http://schemas.microsoft.com/office/powerpoint/2010/main" val="3472425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193BA-DDA1-5743-9644-CB7C3BD41665}"/>
              </a:ext>
            </a:extLst>
          </p:cNvPr>
          <p:cNvSpPr>
            <a:spLocks noGrp="1"/>
          </p:cNvSpPr>
          <p:nvPr>
            <p:ph type="title"/>
          </p:nvPr>
        </p:nvSpPr>
        <p:spPr/>
        <p:txBody>
          <a:bodyPr>
            <a:normAutofit fontScale="90000"/>
          </a:bodyPr>
          <a:lstStyle/>
          <a:p>
            <a:r>
              <a:rPr lang="en-CA" dirty="0"/>
              <a:t>Champ </a:t>
            </a:r>
            <a:r>
              <a:rPr lang="en-CA" i="1" dirty="0" err="1"/>
              <a:t>credentialSubject.holder.type</a:t>
            </a:r>
            <a:endParaRPr lang="fr-CA" i="1" dirty="0"/>
          </a:p>
        </p:txBody>
      </p:sp>
      <p:sp>
        <p:nvSpPr>
          <p:cNvPr id="3" name="Text Placeholder 2">
            <a:extLst>
              <a:ext uri="{FF2B5EF4-FFF2-40B4-BE49-F238E27FC236}">
                <a16:creationId xmlns:a16="http://schemas.microsoft.com/office/drawing/2014/main" id="{D972EA1A-CC52-3847-BA52-C6B4121CC1EC}"/>
              </a:ext>
            </a:extLst>
          </p:cNvPr>
          <p:cNvSpPr>
            <a:spLocks noGrp="1"/>
          </p:cNvSpPr>
          <p:nvPr>
            <p:ph type="body" idx="1"/>
          </p:nvPr>
        </p:nvSpPr>
        <p:spPr/>
        <p:txBody>
          <a:bodyPr>
            <a:normAutofit fontScale="92500" lnSpcReduction="20000"/>
          </a:bodyPr>
          <a:lstStyle/>
          <a:p>
            <a:r>
              <a:rPr lang="en-CA" dirty="0"/>
              <a:t>Le champ </a:t>
            </a:r>
            <a:r>
              <a:rPr lang="en-CA" i="1" dirty="0" err="1"/>
              <a:t>credentialSubject.holder.type</a:t>
            </a:r>
            <a:r>
              <a:rPr lang="en-CA" i="1" dirty="0"/>
              <a:t> </a:t>
            </a:r>
            <a:r>
              <a:rPr lang="en-CA" dirty="0"/>
              <a:t>doit </a:t>
            </a:r>
            <a:r>
              <a:rPr lang="en-CA" dirty="0" err="1"/>
              <a:t>être</a:t>
            </a:r>
            <a:r>
              <a:rPr lang="en-CA" dirty="0"/>
              <a:t> un URI </a:t>
            </a:r>
            <a:r>
              <a:rPr lang="en-CA" dirty="0" err="1"/>
              <a:t>pointant</a:t>
            </a:r>
            <a:r>
              <a:rPr lang="en-CA" dirty="0"/>
              <a:t> </a:t>
            </a:r>
            <a:r>
              <a:rPr lang="en-CA" dirty="0" err="1"/>
              <a:t>vers</a:t>
            </a:r>
            <a:r>
              <a:rPr lang="en-CA" dirty="0"/>
              <a:t> un </a:t>
            </a:r>
            <a:r>
              <a:rPr lang="en-CA" dirty="0" err="1"/>
              <a:t>schéma</a:t>
            </a:r>
            <a:r>
              <a:rPr lang="en-CA" dirty="0"/>
              <a:t> du </a:t>
            </a:r>
            <a:r>
              <a:rPr lang="en-CA" i="1" dirty="0" err="1"/>
              <a:t>credentialSubject.holder</a:t>
            </a:r>
            <a:r>
              <a:rPr lang="en-CA" i="1" dirty="0"/>
              <a:t> </a:t>
            </a:r>
            <a:r>
              <a:rPr lang="en-CA" dirty="0" err="1"/>
              <a:t>tel</a:t>
            </a:r>
            <a:r>
              <a:rPr lang="en-CA" dirty="0"/>
              <a:t> que </a:t>
            </a:r>
            <a:r>
              <a:rPr lang="en-CA" dirty="0" err="1"/>
              <a:t>défini</a:t>
            </a:r>
            <a:r>
              <a:rPr lang="en-CA" dirty="0"/>
              <a:t> dans le cadre de </a:t>
            </a:r>
            <a:r>
              <a:rPr lang="en-CA" dirty="0" err="1"/>
              <a:t>confiance</a:t>
            </a:r>
            <a:r>
              <a:rPr lang="en-CA" dirty="0"/>
              <a:t>. Le </a:t>
            </a:r>
            <a:r>
              <a:rPr lang="en-CA" dirty="0" err="1"/>
              <a:t>schéma</a:t>
            </a:r>
            <a:r>
              <a:rPr lang="en-CA" dirty="0"/>
              <a:t> doit </a:t>
            </a:r>
            <a:r>
              <a:rPr lang="en-CA" dirty="0" err="1"/>
              <a:t>inclure</a:t>
            </a:r>
            <a:r>
              <a:rPr lang="en-CA" dirty="0"/>
              <a:t> les champs </a:t>
            </a:r>
            <a:r>
              <a:rPr lang="en-CA" dirty="0" err="1"/>
              <a:t>suivants</a:t>
            </a:r>
            <a:r>
              <a:rPr lang="en-CA" dirty="0"/>
              <a:t>:</a:t>
            </a:r>
          </a:p>
          <a:p>
            <a:pPr lvl="1"/>
            <a:r>
              <a:rPr lang="en-CA" b="1" i="1" dirty="0"/>
              <a:t>role</a:t>
            </a:r>
            <a:r>
              <a:rPr lang="en-CA" dirty="0"/>
              <a:t>: Une </a:t>
            </a:r>
            <a:r>
              <a:rPr lang="en-CA" dirty="0" err="1"/>
              <a:t>chaîne</a:t>
            </a:r>
            <a:r>
              <a:rPr lang="en-CA" dirty="0"/>
              <a:t> de </a:t>
            </a:r>
            <a:r>
              <a:rPr lang="en-CA" dirty="0" err="1"/>
              <a:t>charactères</a:t>
            </a:r>
            <a:r>
              <a:rPr lang="en-CA" dirty="0"/>
              <a:t> </a:t>
            </a:r>
            <a:r>
              <a:rPr lang="en-CA" dirty="0" err="1"/>
              <a:t>nommant</a:t>
            </a:r>
            <a:r>
              <a:rPr lang="en-CA" dirty="0"/>
              <a:t> le </a:t>
            </a:r>
            <a:r>
              <a:rPr lang="en-CA" dirty="0" err="1"/>
              <a:t>rôle</a:t>
            </a:r>
            <a:r>
              <a:rPr lang="en-CA" dirty="0"/>
              <a:t> </a:t>
            </a:r>
            <a:r>
              <a:rPr lang="en-CA" dirty="0" err="1"/>
              <a:t>joué</a:t>
            </a:r>
            <a:r>
              <a:rPr lang="en-CA" dirty="0"/>
              <a:t> par le </a:t>
            </a:r>
            <a:r>
              <a:rPr lang="en-CA" dirty="0" err="1"/>
              <a:t>titulaire</a:t>
            </a:r>
            <a:r>
              <a:rPr lang="en-CA" dirty="0"/>
              <a:t> dans le </a:t>
            </a:r>
            <a:r>
              <a:rPr lang="en-CA" dirty="0" err="1"/>
              <a:t>schéma</a:t>
            </a:r>
            <a:r>
              <a:rPr lang="en-CA" dirty="0"/>
              <a:t> </a:t>
            </a:r>
            <a:r>
              <a:rPr lang="en-CA" dirty="0" err="1"/>
              <a:t>d'autorisation</a:t>
            </a:r>
            <a:r>
              <a:rPr lang="en-CA" dirty="0"/>
              <a:t> de la </a:t>
            </a:r>
            <a:r>
              <a:rPr lang="en-CA" dirty="0" err="1"/>
              <a:t>personne</a:t>
            </a:r>
            <a:r>
              <a:rPr lang="en-CA" dirty="0"/>
              <a:t> </a:t>
            </a:r>
            <a:r>
              <a:rPr lang="en-CA" dirty="0" err="1"/>
              <a:t>à</a:t>
            </a:r>
            <a:r>
              <a:rPr lang="en-CA" dirty="0"/>
              <a:t> charge. </a:t>
            </a:r>
            <a:r>
              <a:rPr lang="en-CA" dirty="0" err="1"/>
              <a:t>Ces</a:t>
            </a:r>
            <a:r>
              <a:rPr lang="en-CA" dirty="0"/>
              <a:t> </a:t>
            </a:r>
            <a:r>
              <a:rPr lang="en-CA" dirty="0" err="1"/>
              <a:t>rôles</a:t>
            </a:r>
            <a:r>
              <a:rPr lang="en-CA" dirty="0"/>
              <a:t> </a:t>
            </a:r>
            <a:r>
              <a:rPr lang="en-CA" dirty="0" err="1"/>
              <a:t>doivent</a:t>
            </a:r>
            <a:r>
              <a:rPr lang="en-CA" dirty="0"/>
              <a:t> </a:t>
            </a:r>
            <a:r>
              <a:rPr lang="en-CA" dirty="0" err="1"/>
              <a:t>être</a:t>
            </a:r>
            <a:r>
              <a:rPr lang="en-CA" dirty="0"/>
              <a:t> </a:t>
            </a:r>
            <a:r>
              <a:rPr lang="en-CA" dirty="0" err="1"/>
              <a:t>formellement</a:t>
            </a:r>
            <a:r>
              <a:rPr lang="en-CA" dirty="0"/>
              <a:t> </a:t>
            </a:r>
            <a:r>
              <a:rPr lang="en-CA" dirty="0" err="1"/>
              <a:t>définis</a:t>
            </a:r>
            <a:r>
              <a:rPr lang="en-CA" dirty="0"/>
              <a:t> dans le cadre de </a:t>
            </a:r>
            <a:r>
              <a:rPr lang="en-CA" dirty="0" err="1"/>
              <a:t>confiance</a:t>
            </a:r>
            <a:r>
              <a:rPr lang="en-CA" dirty="0"/>
              <a:t>. </a:t>
            </a:r>
          </a:p>
          <a:p>
            <a:pPr lvl="1"/>
            <a:r>
              <a:rPr lang="en-CA" b="1" i="1" dirty="0" err="1"/>
              <a:t>rationaleURI</a:t>
            </a:r>
            <a:r>
              <a:rPr lang="en-CA" dirty="0"/>
              <a:t>: </a:t>
            </a:r>
            <a:r>
              <a:rPr lang="en-CA" dirty="0" err="1"/>
              <a:t>Requis</a:t>
            </a:r>
            <a:r>
              <a:rPr lang="en-CA" dirty="0"/>
              <a:t> pour les attestations de </a:t>
            </a:r>
            <a:r>
              <a:rPr lang="en-CA" dirty="0" err="1"/>
              <a:t>tuteur</a:t>
            </a:r>
            <a:r>
              <a:rPr lang="en-CA" dirty="0"/>
              <a:t>, </a:t>
            </a:r>
            <a:r>
              <a:rPr lang="en-CA" dirty="0" err="1"/>
              <a:t>facultatif</a:t>
            </a:r>
            <a:r>
              <a:rPr lang="en-CA" dirty="0"/>
              <a:t> pour les </a:t>
            </a:r>
            <a:r>
              <a:rPr lang="en-CA" dirty="0" err="1"/>
              <a:t>autres</a:t>
            </a:r>
            <a:r>
              <a:rPr lang="en-CA" dirty="0"/>
              <a:t> types. </a:t>
            </a:r>
            <a:r>
              <a:rPr lang="en-CA" dirty="0" err="1"/>
              <a:t>Cela</a:t>
            </a:r>
            <a:r>
              <a:rPr lang="en-CA" dirty="0"/>
              <a:t> </a:t>
            </a:r>
            <a:r>
              <a:rPr lang="en-CA" dirty="0" err="1"/>
              <a:t>renvoie</a:t>
            </a:r>
            <a:r>
              <a:rPr lang="en-CA" dirty="0"/>
              <a:t> </a:t>
            </a:r>
            <a:r>
              <a:rPr lang="en-CA" dirty="0" err="1"/>
              <a:t>à</a:t>
            </a:r>
            <a:r>
              <a:rPr lang="en-CA" dirty="0"/>
              <a:t> </a:t>
            </a:r>
            <a:r>
              <a:rPr lang="en-CA" dirty="0" err="1"/>
              <a:t>une</a:t>
            </a:r>
            <a:r>
              <a:rPr lang="en-CA" dirty="0"/>
              <a:t> </a:t>
            </a:r>
            <a:r>
              <a:rPr lang="en-CA" dirty="0" err="1"/>
              <a:t>définition</a:t>
            </a:r>
            <a:r>
              <a:rPr lang="en-CA" dirty="0"/>
              <a:t> </a:t>
            </a:r>
            <a:r>
              <a:rPr lang="en-CA" dirty="0" err="1"/>
              <a:t>formelle</a:t>
            </a:r>
            <a:r>
              <a:rPr lang="en-CA" dirty="0"/>
              <a:t> dans le cadre de </a:t>
            </a:r>
            <a:r>
              <a:rPr lang="en-CA" dirty="0" err="1"/>
              <a:t>confiance</a:t>
            </a:r>
            <a:r>
              <a:rPr lang="en-CA" dirty="0"/>
              <a:t> </a:t>
            </a:r>
            <a:r>
              <a:rPr lang="en-CA" dirty="0" err="1"/>
              <a:t>permettant</a:t>
            </a:r>
            <a:r>
              <a:rPr lang="en-CA" dirty="0"/>
              <a:t> de justifier le </a:t>
            </a:r>
            <a:r>
              <a:rPr lang="en-CA" dirty="0" err="1"/>
              <a:t>contrôle</a:t>
            </a:r>
            <a:r>
              <a:rPr lang="en-CA" dirty="0"/>
              <a:t> </a:t>
            </a:r>
            <a:r>
              <a:rPr lang="en-CA" dirty="0" err="1"/>
              <a:t>d'identité</a:t>
            </a:r>
            <a:r>
              <a:rPr lang="en-CA" dirty="0"/>
              <a:t>. </a:t>
            </a:r>
          </a:p>
          <a:p>
            <a:r>
              <a:rPr lang="en-CA" dirty="0"/>
              <a:t>Le </a:t>
            </a:r>
            <a:r>
              <a:rPr lang="en-CA" dirty="0" err="1"/>
              <a:t>schéma</a:t>
            </a:r>
            <a:r>
              <a:rPr lang="en-CA" dirty="0"/>
              <a:t> </a:t>
            </a:r>
            <a:r>
              <a:rPr lang="en-CA" dirty="0" err="1"/>
              <a:t>peut</a:t>
            </a:r>
            <a:r>
              <a:rPr lang="en-CA" dirty="0"/>
              <a:t> </a:t>
            </a:r>
            <a:r>
              <a:rPr lang="en-CA" dirty="0" err="1"/>
              <a:t>également</a:t>
            </a:r>
            <a:r>
              <a:rPr lang="en-CA" dirty="0"/>
              <a:t> </a:t>
            </a:r>
            <a:r>
              <a:rPr lang="en-CA" dirty="0" err="1"/>
              <a:t>inclure</a:t>
            </a:r>
            <a:r>
              <a:rPr lang="en-CA" dirty="0"/>
              <a:t> </a:t>
            </a:r>
            <a:r>
              <a:rPr lang="en-CA" dirty="0" err="1"/>
              <a:t>zéro</a:t>
            </a:r>
            <a:r>
              <a:rPr lang="en-CA" dirty="0"/>
              <a:t>, un </a:t>
            </a:r>
            <a:r>
              <a:rPr lang="en-CA" dirty="0" err="1"/>
              <a:t>ou</a:t>
            </a:r>
            <a:r>
              <a:rPr lang="en-CA" dirty="0"/>
              <a:t> </a:t>
            </a:r>
            <a:r>
              <a:rPr lang="en-CA" dirty="0" err="1"/>
              <a:t>plusieurs</a:t>
            </a:r>
            <a:r>
              <a:rPr lang="en-CA" dirty="0"/>
              <a:t> champs </a:t>
            </a:r>
            <a:r>
              <a:rPr lang="en-CA" i="1" dirty="0" err="1"/>
              <a:t>credentialSubject.holder.constraint</a:t>
            </a:r>
            <a:r>
              <a:rPr lang="en-CA" i="1" dirty="0"/>
              <a:t>.*. </a:t>
            </a:r>
            <a:r>
              <a:rPr lang="en-CA" dirty="0" err="1"/>
              <a:t>Ces</a:t>
            </a:r>
            <a:r>
              <a:rPr lang="en-CA" dirty="0"/>
              <a:t> champs </a:t>
            </a:r>
            <a:r>
              <a:rPr lang="en-CA" dirty="0" err="1"/>
              <a:t>sont</a:t>
            </a:r>
            <a:r>
              <a:rPr lang="en-CA" dirty="0"/>
              <a:t> </a:t>
            </a:r>
            <a:r>
              <a:rPr lang="en-CA" dirty="0" err="1"/>
              <a:t>utilisés</a:t>
            </a:r>
            <a:r>
              <a:rPr lang="en-CA" dirty="0"/>
              <a:t> pour limiter le temps, le lieu </a:t>
            </a:r>
            <a:r>
              <a:rPr lang="en-CA" dirty="0" err="1"/>
              <a:t>ou</a:t>
            </a:r>
            <a:r>
              <a:rPr lang="en-CA" dirty="0"/>
              <a:t> les </a:t>
            </a:r>
            <a:r>
              <a:rPr lang="en-CA" dirty="0" err="1"/>
              <a:t>circonstances</a:t>
            </a:r>
            <a:r>
              <a:rPr lang="en-CA" dirty="0"/>
              <a:t> dans </a:t>
            </a:r>
            <a:r>
              <a:rPr lang="en-CA" dirty="0" err="1"/>
              <a:t>lesquels</a:t>
            </a:r>
            <a:r>
              <a:rPr lang="en-CA" dirty="0"/>
              <a:t> le </a:t>
            </a:r>
            <a:r>
              <a:rPr lang="en-CA" dirty="0" err="1"/>
              <a:t>mandataire</a:t>
            </a:r>
            <a:r>
              <a:rPr lang="en-CA" dirty="0"/>
              <a:t> </a:t>
            </a:r>
            <a:r>
              <a:rPr lang="en-CA" dirty="0" err="1"/>
              <a:t>peut</a:t>
            </a:r>
            <a:r>
              <a:rPr lang="en-CA" dirty="0"/>
              <a:t> </a:t>
            </a:r>
            <a:r>
              <a:rPr lang="en-CA" dirty="0" err="1"/>
              <a:t>fonctionner</a:t>
            </a:r>
            <a:r>
              <a:rPr lang="en-CA" dirty="0"/>
              <a:t>.</a:t>
            </a:r>
          </a:p>
          <a:p>
            <a:endParaRPr lang="fr-CA" dirty="0"/>
          </a:p>
        </p:txBody>
      </p:sp>
      <p:sp>
        <p:nvSpPr>
          <p:cNvPr id="4" name="Slide Number Placeholder 3">
            <a:extLst>
              <a:ext uri="{FF2B5EF4-FFF2-40B4-BE49-F238E27FC236}">
                <a16:creationId xmlns:a16="http://schemas.microsoft.com/office/drawing/2014/main" id="{EE8FA138-E8FD-DB46-82F0-1DA34756F22D}"/>
              </a:ext>
            </a:extLst>
          </p:cNvPr>
          <p:cNvSpPr>
            <a:spLocks noGrp="1"/>
          </p:cNvSpPr>
          <p:nvPr>
            <p:ph type="sldNum" sz="quarter" idx="10"/>
          </p:nvPr>
        </p:nvSpPr>
        <p:spPr/>
        <p:txBody>
          <a:bodyPr/>
          <a:lstStyle/>
          <a:p>
            <a:fld id="{D6F84A91-C4E5-461B-B44C-88336EC44C9C}" type="slidenum">
              <a:rPr lang="fr-CA" smtClean="0"/>
              <a:t>24</a:t>
            </a:fld>
            <a:endParaRPr lang="fr-CA"/>
          </a:p>
        </p:txBody>
      </p:sp>
    </p:spTree>
    <p:extLst>
      <p:ext uri="{BB962C8B-B14F-4D97-AF65-F5344CB8AC3E}">
        <p14:creationId xmlns:p14="http://schemas.microsoft.com/office/powerpoint/2010/main" val="3788272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CB142C-187C-A04E-924E-5285EE099960}"/>
              </a:ext>
            </a:extLst>
          </p:cNvPr>
          <p:cNvSpPr>
            <a:spLocks noGrp="1"/>
          </p:cNvSpPr>
          <p:nvPr>
            <p:ph type="body" sz="quarter" idx="10"/>
          </p:nvPr>
        </p:nvSpPr>
        <p:spPr/>
        <p:txBody>
          <a:bodyPr/>
          <a:lstStyle/>
          <a:p>
            <a:r>
              <a:rPr lang="fr-CA" dirty="0"/>
              <a:t>Annexe C – Test de la relation</a:t>
            </a:r>
          </a:p>
        </p:txBody>
      </p:sp>
      <p:sp>
        <p:nvSpPr>
          <p:cNvPr id="3" name="Slide Number Placeholder 2">
            <a:extLst>
              <a:ext uri="{FF2B5EF4-FFF2-40B4-BE49-F238E27FC236}">
                <a16:creationId xmlns:a16="http://schemas.microsoft.com/office/drawing/2014/main" id="{3043A66C-A2EF-EE42-8452-80C1C30D137C}"/>
              </a:ext>
            </a:extLst>
          </p:cNvPr>
          <p:cNvSpPr>
            <a:spLocks noGrp="1"/>
          </p:cNvSpPr>
          <p:nvPr>
            <p:ph type="sldNum" sz="quarter" idx="12"/>
          </p:nvPr>
        </p:nvSpPr>
        <p:spPr/>
        <p:txBody>
          <a:bodyPr/>
          <a:lstStyle/>
          <a:p>
            <a:fld id="{D6F84A91-C4E5-461B-B44C-88336EC44C9C}" type="slidenum">
              <a:rPr lang="fr-CA" smtClean="0"/>
              <a:t>25</a:t>
            </a:fld>
            <a:endParaRPr lang="fr-CA"/>
          </a:p>
        </p:txBody>
      </p:sp>
    </p:spTree>
    <p:extLst>
      <p:ext uri="{BB962C8B-B14F-4D97-AF65-F5344CB8AC3E}">
        <p14:creationId xmlns:p14="http://schemas.microsoft.com/office/powerpoint/2010/main" val="695332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94DD09-3EFB-FE4C-A722-6F000E628F76}"/>
              </a:ext>
            </a:extLst>
          </p:cNvPr>
          <p:cNvSpPr>
            <a:spLocks noGrp="1"/>
          </p:cNvSpPr>
          <p:nvPr>
            <p:ph type="title"/>
          </p:nvPr>
        </p:nvSpPr>
        <p:spPr/>
        <p:txBody>
          <a:bodyPr>
            <a:normAutofit fontScale="90000"/>
          </a:bodyPr>
          <a:lstStyle/>
          <a:p>
            <a:r>
              <a:rPr lang="fr-CA" dirty="0"/>
              <a:t>Description (à </a:t>
            </a:r>
            <a:r>
              <a:rPr lang="fr-CA" i="1" dirty="0"/>
              <a:t>touiller</a:t>
            </a:r>
            <a:r>
              <a:rPr lang="fr-CA" dirty="0"/>
              <a:t>)</a:t>
            </a:r>
          </a:p>
        </p:txBody>
      </p:sp>
      <p:sp>
        <p:nvSpPr>
          <p:cNvPr id="5" name="Text Placeholder 4">
            <a:extLst>
              <a:ext uri="{FF2B5EF4-FFF2-40B4-BE49-F238E27FC236}">
                <a16:creationId xmlns:a16="http://schemas.microsoft.com/office/drawing/2014/main" id="{89C0F79F-BA85-5E44-AFDF-EFD63125A05F}"/>
              </a:ext>
            </a:extLst>
          </p:cNvPr>
          <p:cNvSpPr>
            <a:spLocks noGrp="1"/>
          </p:cNvSpPr>
          <p:nvPr>
            <p:ph type="body" idx="1"/>
          </p:nvPr>
        </p:nvSpPr>
        <p:spPr>
          <a:xfrm>
            <a:off x="831850" y="1858297"/>
            <a:ext cx="10515600" cy="3691897"/>
          </a:xfrm>
        </p:spPr>
        <p:txBody>
          <a:bodyPr>
            <a:normAutofit fontScale="62500" lnSpcReduction="20000"/>
          </a:bodyPr>
          <a:lstStyle/>
          <a:p>
            <a:pPr marL="457200" indent="-457200">
              <a:buFont typeface="Arial" panose="020B0604020202020204" pitchFamily="34" charset="0"/>
              <a:buChar char="•"/>
            </a:pPr>
            <a:r>
              <a:rPr lang="en-CA" dirty="0"/>
              <a:t>Un test de relation </a:t>
            </a:r>
            <a:r>
              <a:rPr lang="en-CA" dirty="0" err="1"/>
              <a:t>est</a:t>
            </a:r>
            <a:r>
              <a:rPr lang="en-CA" dirty="0"/>
              <a:t> </a:t>
            </a:r>
            <a:r>
              <a:rPr lang="en-CA" dirty="0" err="1"/>
              <a:t>une</a:t>
            </a:r>
            <a:r>
              <a:rPr lang="en-CA" dirty="0"/>
              <a:t> interaction dans </a:t>
            </a:r>
            <a:r>
              <a:rPr lang="en-CA" dirty="0" err="1"/>
              <a:t>laquelle</a:t>
            </a:r>
            <a:r>
              <a:rPr lang="en-CA" dirty="0"/>
              <a:t> le </a:t>
            </a:r>
            <a:r>
              <a:rPr lang="en-CA" dirty="0" err="1"/>
              <a:t>tuteur</a:t>
            </a:r>
            <a:r>
              <a:rPr lang="en-CA" dirty="0"/>
              <a:t> doit justifier le </a:t>
            </a:r>
            <a:r>
              <a:rPr lang="en-CA" dirty="0" err="1"/>
              <a:t>contrôle</a:t>
            </a:r>
            <a:r>
              <a:rPr lang="en-CA" dirty="0"/>
              <a:t> </a:t>
            </a:r>
            <a:r>
              <a:rPr lang="en-CA" dirty="0" err="1"/>
              <a:t>qu'il</a:t>
            </a:r>
            <a:r>
              <a:rPr lang="en-CA" dirty="0"/>
              <a:t> </a:t>
            </a:r>
            <a:r>
              <a:rPr lang="en-CA" dirty="0" err="1"/>
              <a:t>exerce</a:t>
            </a:r>
            <a:r>
              <a:rPr lang="en-CA" dirty="0"/>
              <a:t> sur </a:t>
            </a:r>
            <a:r>
              <a:rPr lang="en-CA" dirty="0" err="1"/>
              <a:t>l'identité</a:t>
            </a:r>
            <a:r>
              <a:rPr lang="en-CA" dirty="0"/>
              <a:t> de la </a:t>
            </a:r>
            <a:r>
              <a:rPr lang="en-CA" dirty="0" err="1"/>
              <a:t>personne</a:t>
            </a:r>
            <a:r>
              <a:rPr lang="en-CA" dirty="0"/>
              <a:t> </a:t>
            </a:r>
            <a:r>
              <a:rPr lang="en-CA" dirty="0" err="1"/>
              <a:t>à</a:t>
            </a:r>
            <a:r>
              <a:rPr lang="en-CA" dirty="0"/>
              <a:t> charge;</a:t>
            </a:r>
          </a:p>
          <a:p>
            <a:pPr marL="457200" indent="-457200">
              <a:buFont typeface="Arial" panose="020B0604020202020204" pitchFamily="34" charset="0"/>
              <a:buChar char="•"/>
            </a:pPr>
            <a:r>
              <a:rPr lang="en-CA" dirty="0" err="1"/>
              <a:t>Basée</a:t>
            </a:r>
            <a:r>
              <a:rPr lang="en-CA" dirty="0"/>
              <a:t> sur </a:t>
            </a:r>
            <a:r>
              <a:rPr lang="en-CA" dirty="0" err="1"/>
              <a:t>une</a:t>
            </a:r>
            <a:r>
              <a:rPr lang="en-CA" dirty="0"/>
              <a:t> </a:t>
            </a:r>
            <a:r>
              <a:rPr lang="en-CA" dirty="0" err="1"/>
              <a:t>présentation</a:t>
            </a:r>
            <a:r>
              <a:rPr lang="en-CA" dirty="0"/>
              <a:t> des attestation du </a:t>
            </a:r>
            <a:r>
              <a:rPr lang="en-CA" dirty="0" err="1"/>
              <a:t>tuteur</a:t>
            </a:r>
            <a:r>
              <a:rPr lang="en-CA" dirty="0"/>
              <a:t> et </a:t>
            </a:r>
            <a:r>
              <a:rPr lang="en-CA" dirty="0" err="1"/>
              <a:t>une</a:t>
            </a:r>
            <a:r>
              <a:rPr lang="en-CA" dirty="0"/>
              <a:t> </a:t>
            </a:r>
            <a:r>
              <a:rPr lang="en-CA" dirty="0" err="1"/>
              <a:t>évaluation</a:t>
            </a:r>
            <a:r>
              <a:rPr lang="en-CA" dirty="0"/>
              <a:t> des </a:t>
            </a:r>
            <a:r>
              <a:rPr lang="en-CA" dirty="0" err="1"/>
              <a:t>preuves</a:t>
            </a:r>
            <a:r>
              <a:rPr lang="en-CA" dirty="0"/>
              <a:t>;</a:t>
            </a:r>
          </a:p>
          <a:p>
            <a:pPr marL="457200" indent="-457200">
              <a:buFont typeface="Arial" panose="020B0604020202020204" pitchFamily="34" charset="0"/>
              <a:buChar char="•"/>
            </a:pPr>
            <a:r>
              <a:rPr lang="en-CA" dirty="0"/>
              <a:t>Il faut </a:t>
            </a:r>
            <a:r>
              <a:rPr lang="en-CA" dirty="0" err="1"/>
              <a:t>effectuer</a:t>
            </a:r>
            <a:r>
              <a:rPr lang="en-CA" dirty="0"/>
              <a:t> </a:t>
            </a:r>
            <a:r>
              <a:rPr lang="en-CA" dirty="0" err="1"/>
              <a:t>une</a:t>
            </a:r>
            <a:r>
              <a:rPr lang="en-CA" dirty="0"/>
              <a:t> validation des attestations </a:t>
            </a:r>
            <a:r>
              <a:rPr lang="en-CA" dirty="0" err="1"/>
              <a:t>mais</a:t>
            </a:r>
            <a:r>
              <a:rPr lang="en-CA" dirty="0"/>
              <a:t> </a:t>
            </a:r>
            <a:r>
              <a:rPr lang="en-CA" dirty="0" err="1"/>
              <a:t>aussi</a:t>
            </a:r>
            <a:r>
              <a:rPr lang="en-CA" dirty="0"/>
              <a:t> </a:t>
            </a:r>
            <a:r>
              <a:rPr lang="en-CA" dirty="0" err="1"/>
              <a:t>celui</a:t>
            </a:r>
            <a:r>
              <a:rPr lang="en-CA" dirty="0"/>
              <a:t> du role du </a:t>
            </a:r>
            <a:r>
              <a:rPr lang="en-CA" dirty="0" err="1"/>
              <a:t>tuteur</a:t>
            </a:r>
            <a:r>
              <a:rPr lang="en-CA" dirty="0"/>
              <a:t>, des permissions du </a:t>
            </a:r>
            <a:r>
              <a:rPr lang="en-CA" dirty="0" err="1"/>
              <a:t>tuteur</a:t>
            </a:r>
            <a:r>
              <a:rPr lang="en-CA" dirty="0"/>
              <a:t> </a:t>
            </a:r>
            <a:r>
              <a:rPr lang="en-CA" dirty="0" err="1"/>
              <a:t>ainsi</a:t>
            </a:r>
            <a:r>
              <a:rPr lang="en-CA" dirty="0"/>
              <a:t> que des </a:t>
            </a:r>
            <a:r>
              <a:rPr lang="en-CA" dirty="0" err="1"/>
              <a:t>contraintes</a:t>
            </a:r>
            <a:r>
              <a:rPr lang="en-CA" dirty="0"/>
              <a:t>;</a:t>
            </a:r>
          </a:p>
          <a:p>
            <a:pPr marL="457200" indent="-457200">
              <a:buFont typeface="Arial" panose="020B0604020202020204" pitchFamily="34" charset="0"/>
              <a:buChar char="•"/>
            </a:pPr>
            <a:r>
              <a:rPr lang="en-CA" dirty="0"/>
              <a:t>Il faut </a:t>
            </a:r>
            <a:r>
              <a:rPr lang="en-CA" dirty="0" err="1"/>
              <a:t>journaliser</a:t>
            </a:r>
            <a:r>
              <a:rPr lang="en-CA" dirty="0"/>
              <a:t> le test de relation;</a:t>
            </a:r>
          </a:p>
          <a:p>
            <a:pPr marL="457200" indent="-457200">
              <a:buFont typeface="Arial" panose="020B0604020202020204" pitchFamily="34" charset="0"/>
              <a:buChar char="•"/>
            </a:pPr>
            <a:r>
              <a:rPr lang="en-CA" dirty="0"/>
              <a:t>Le </a:t>
            </a:r>
            <a:r>
              <a:rPr lang="en-CA" dirty="0" err="1"/>
              <a:t>détenteur</a:t>
            </a:r>
            <a:r>
              <a:rPr lang="en-CA" dirty="0"/>
              <a:t> DOIT </a:t>
            </a:r>
            <a:r>
              <a:rPr lang="en-CA" dirty="0" err="1"/>
              <a:t>prouver</a:t>
            </a:r>
            <a:r>
              <a:rPr lang="en-CA" dirty="0"/>
              <a:t> que le </a:t>
            </a:r>
            <a:r>
              <a:rPr lang="en-CA" dirty="0" err="1"/>
              <a:t>tuteur</a:t>
            </a:r>
            <a:r>
              <a:rPr lang="en-CA" dirty="0"/>
              <a:t> </a:t>
            </a:r>
            <a:r>
              <a:rPr lang="en-CA" dirty="0" err="1"/>
              <a:t>est</a:t>
            </a:r>
            <a:r>
              <a:rPr lang="en-CA" dirty="0"/>
              <a:t> le </a:t>
            </a:r>
            <a:r>
              <a:rPr lang="en-CA" dirty="0" err="1"/>
              <a:t>détenteur</a:t>
            </a:r>
            <a:r>
              <a:rPr lang="en-CA" dirty="0"/>
              <a:t> </a:t>
            </a:r>
            <a:r>
              <a:rPr lang="en-CA" dirty="0" err="1"/>
              <a:t>prévu</a:t>
            </a:r>
            <a:r>
              <a:rPr lang="en-CA" dirty="0"/>
              <a:t> du </a:t>
            </a:r>
            <a:r>
              <a:rPr lang="en-CA" dirty="0" err="1"/>
              <a:t>justificatif</a:t>
            </a:r>
            <a:r>
              <a:rPr lang="en-CA" dirty="0"/>
              <a:t> </a:t>
            </a:r>
            <a:r>
              <a:rPr lang="en-CA" dirty="0" err="1"/>
              <a:t>d'identité</a:t>
            </a:r>
            <a:r>
              <a:rPr lang="en-CA" dirty="0"/>
              <a:t>. </a:t>
            </a:r>
            <a:r>
              <a:rPr lang="en-CA" dirty="0" err="1"/>
              <a:t>Cela</a:t>
            </a:r>
            <a:r>
              <a:rPr lang="en-CA" dirty="0"/>
              <a:t> </a:t>
            </a:r>
            <a:r>
              <a:rPr lang="en-CA" dirty="0" err="1"/>
              <a:t>peut</a:t>
            </a:r>
            <a:r>
              <a:rPr lang="en-CA" dirty="0"/>
              <a:t> </a:t>
            </a:r>
            <a:r>
              <a:rPr lang="en-CA" dirty="0" err="1"/>
              <a:t>être</a:t>
            </a:r>
            <a:r>
              <a:rPr lang="en-CA" dirty="0"/>
              <a:t> fait </a:t>
            </a:r>
            <a:r>
              <a:rPr lang="en-CA" dirty="0" err="1"/>
              <a:t>en</a:t>
            </a:r>
            <a:r>
              <a:rPr lang="en-CA" dirty="0"/>
              <a:t> </a:t>
            </a:r>
            <a:r>
              <a:rPr lang="en-CA" dirty="0" err="1"/>
              <a:t>divulguant</a:t>
            </a:r>
            <a:r>
              <a:rPr lang="en-CA" dirty="0"/>
              <a:t> des champs </a:t>
            </a:r>
            <a:r>
              <a:rPr lang="en-CA" dirty="0" err="1"/>
              <a:t>supplémentaires</a:t>
            </a:r>
            <a:r>
              <a:rPr lang="en-CA" dirty="0"/>
              <a:t> sous </a:t>
            </a:r>
            <a:r>
              <a:rPr lang="en-CA" i="1" dirty="0" err="1"/>
              <a:t>credentialSubject.holder</a:t>
            </a:r>
            <a:r>
              <a:rPr lang="en-CA" dirty="0"/>
              <a:t>, </a:t>
            </a:r>
            <a:r>
              <a:rPr lang="en-CA" dirty="0" err="1"/>
              <a:t>ou</a:t>
            </a:r>
            <a:r>
              <a:rPr lang="en-CA" dirty="0"/>
              <a:t> </a:t>
            </a:r>
            <a:r>
              <a:rPr lang="en-CA" dirty="0" err="1"/>
              <a:t>en</a:t>
            </a:r>
            <a:r>
              <a:rPr lang="en-CA" dirty="0"/>
              <a:t> </a:t>
            </a:r>
            <a:r>
              <a:rPr lang="en-CA" dirty="0" err="1"/>
              <a:t>prouvant</a:t>
            </a:r>
            <a:r>
              <a:rPr lang="en-CA" dirty="0"/>
              <a:t> des choses sur le </a:t>
            </a:r>
            <a:r>
              <a:rPr lang="en-CA" dirty="0" err="1"/>
              <a:t>détenteur</a:t>
            </a:r>
            <a:r>
              <a:rPr lang="en-CA" dirty="0"/>
              <a:t> </a:t>
            </a:r>
            <a:r>
              <a:rPr lang="en-CA" dirty="0" err="1"/>
              <a:t>en</a:t>
            </a:r>
            <a:r>
              <a:rPr lang="en-CA" dirty="0"/>
              <a:t> ZKP. Dans </a:t>
            </a:r>
            <a:r>
              <a:rPr lang="en-CA" dirty="0" err="1"/>
              <a:t>ce</a:t>
            </a:r>
            <a:r>
              <a:rPr lang="en-CA" dirty="0"/>
              <a:t> dernier </a:t>
            </a:r>
            <a:r>
              <a:rPr lang="en-CA" dirty="0" err="1"/>
              <a:t>cas</a:t>
            </a:r>
            <a:r>
              <a:rPr lang="en-CA" dirty="0"/>
              <a:t>, les </a:t>
            </a:r>
            <a:r>
              <a:rPr lang="en-CA" dirty="0" err="1"/>
              <a:t>preuves</a:t>
            </a:r>
            <a:r>
              <a:rPr lang="en-CA" dirty="0"/>
              <a:t> </a:t>
            </a:r>
            <a:r>
              <a:rPr lang="en-CA" dirty="0" err="1"/>
              <a:t>concernant</a:t>
            </a:r>
            <a:r>
              <a:rPr lang="en-CA" dirty="0"/>
              <a:t> le </a:t>
            </a:r>
            <a:r>
              <a:rPr lang="en-CA" dirty="0" err="1"/>
              <a:t>détenteur</a:t>
            </a:r>
            <a:r>
              <a:rPr lang="en-CA" dirty="0"/>
              <a:t> </a:t>
            </a:r>
            <a:r>
              <a:rPr lang="en-CA" dirty="0" err="1"/>
              <a:t>pourraient</a:t>
            </a:r>
            <a:r>
              <a:rPr lang="en-CA" dirty="0"/>
              <a:t> </a:t>
            </a:r>
            <a:r>
              <a:rPr lang="en-CA" dirty="0" err="1"/>
              <a:t>également</a:t>
            </a:r>
            <a:r>
              <a:rPr lang="en-CA" dirty="0"/>
              <a:t> </a:t>
            </a:r>
            <a:r>
              <a:rPr lang="en-CA" dirty="0" err="1"/>
              <a:t>provenir</a:t>
            </a:r>
            <a:r>
              <a:rPr lang="en-CA" dirty="0"/>
              <a:t> </a:t>
            </a:r>
            <a:r>
              <a:rPr lang="en-CA" dirty="0" err="1"/>
              <a:t>d'autres</a:t>
            </a:r>
            <a:r>
              <a:rPr lang="en-CA" dirty="0"/>
              <a:t> </a:t>
            </a:r>
            <a:r>
              <a:rPr lang="en-CA" dirty="0" err="1"/>
              <a:t>informations</a:t>
            </a:r>
            <a:r>
              <a:rPr lang="en-CA" dirty="0"/>
              <a:t> </a:t>
            </a:r>
            <a:r>
              <a:rPr lang="en-CA" dirty="0" err="1"/>
              <a:t>d'identification</a:t>
            </a:r>
            <a:r>
              <a:rPr lang="en-CA" dirty="0"/>
              <a:t> </a:t>
            </a:r>
            <a:r>
              <a:rPr lang="en-CA" dirty="0" err="1"/>
              <a:t>en</a:t>
            </a:r>
            <a:r>
              <a:rPr lang="en-CA" dirty="0"/>
              <a:t> </a:t>
            </a:r>
            <a:r>
              <a:rPr lang="en-CA" dirty="0" err="1"/>
              <a:t>sa</a:t>
            </a:r>
            <a:r>
              <a:rPr lang="en-CA" dirty="0"/>
              <a:t> possession, </a:t>
            </a:r>
            <a:r>
              <a:rPr lang="en-CA" dirty="0" err="1"/>
              <a:t>liées</a:t>
            </a:r>
            <a:r>
              <a:rPr lang="en-CA" dirty="0"/>
              <a:t> </a:t>
            </a:r>
            <a:r>
              <a:rPr lang="en-CA" dirty="0" err="1"/>
              <a:t>à</a:t>
            </a:r>
            <a:r>
              <a:rPr lang="en-CA" dirty="0"/>
              <a:t> la procuration via le lien secret.</a:t>
            </a:r>
          </a:p>
          <a:p>
            <a:pPr marL="457200" indent="-457200">
              <a:buFont typeface="Arial" panose="020B0604020202020204" pitchFamily="34" charset="0"/>
              <a:buChar char="•"/>
            </a:pPr>
            <a:r>
              <a:rPr lang="en-CA" dirty="0"/>
              <a:t>Le </a:t>
            </a:r>
            <a:r>
              <a:rPr lang="en-CA" dirty="0" err="1"/>
              <a:t>détenteur</a:t>
            </a:r>
            <a:r>
              <a:rPr lang="en-CA" dirty="0"/>
              <a:t> DOIT </a:t>
            </a:r>
            <a:r>
              <a:rPr lang="en-CA" dirty="0" err="1"/>
              <a:t>également</a:t>
            </a:r>
            <a:r>
              <a:rPr lang="en-CA" dirty="0"/>
              <a:t> </a:t>
            </a:r>
            <a:r>
              <a:rPr lang="en-CA" dirty="0" err="1"/>
              <a:t>prouver</a:t>
            </a:r>
            <a:r>
              <a:rPr lang="en-CA" dirty="0"/>
              <a:t> que </a:t>
            </a:r>
            <a:r>
              <a:rPr lang="en-CA" dirty="0" err="1"/>
              <a:t>l'identité</a:t>
            </a:r>
            <a:r>
              <a:rPr lang="en-CA" dirty="0"/>
              <a:t> de la </a:t>
            </a:r>
            <a:r>
              <a:rPr lang="en-CA" dirty="0" err="1"/>
              <a:t>personne</a:t>
            </a:r>
            <a:r>
              <a:rPr lang="en-CA" dirty="0"/>
              <a:t> </a:t>
            </a:r>
            <a:r>
              <a:rPr lang="en-CA" dirty="0" err="1"/>
              <a:t>à</a:t>
            </a:r>
            <a:r>
              <a:rPr lang="en-CA" dirty="0"/>
              <a:t> charge </a:t>
            </a:r>
            <a:r>
              <a:rPr lang="en-CA" dirty="0" err="1"/>
              <a:t>est</a:t>
            </a:r>
            <a:r>
              <a:rPr lang="en-CA" dirty="0"/>
              <a:t> </a:t>
            </a:r>
            <a:r>
              <a:rPr lang="en-CA" dirty="0" err="1"/>
              <a:t>correcte</a:t>
            </a:r>
            <a:r>
              <a:rPr lang="en-CA" dirty="0"/>
              <a:t>. </a:t>
            </a:r>
            <a:r>
              <a:rPr lang="en-CA" dirty="0" err="1"/>
              <a:t>Cela</a:t>
            </a:r>
            <a:r>
              <a:rPr lang="en-CA" dirty="0"/>
              <a:t> </a:t>
            </a:r>
            <a:r>
              <a:rPr lang="en-CA" dirty="0" err="1"/>
              <a:t>peut</a:t>
            </a:r>
            <a:r>
              <a:rPr lang="en-CA" dirty="0"/>
              <a:t> </a:t>
            </a:r>
            <a:r>
              <a:rPr lang="en-CA" dirty="0" err="1"/>
              <a:t>être</a:t>
            </a:r>
            <a:r>
              <a:rPr lang="en-CA" dirty="0"/>
              <a:t> fait </a:t>
            </a:r>
            <a:r>
              <a:rPr lang="en-CA" dirty="0" err="1"/>
              <a:t>en</a:t>
            </a:r>
            <a:r>
              <a:rPr lang="en-CA" dirty="0"/>
              <a:t> </a:t>
            </a:r>
            <a:r>
              <a:rPr lang="en-CA" dirty="0" err="1"/>
              <a:t>divulguant</a:t>
            </a:r>
            <a:r>
              <a:rPr lang="en-CA" dirty="0"/>
              <a:t> des champs </a:t>
            </a:r>
            <a:r>
              <a:rPr lang="en-CA" dirty="0" err="1"/>
              <a:t>supplémentaires</a:t>
            </a:r>
            <a:r>
              <a:rPr lang="en-CA" dirty="0"/>
              <a:t> sous </a:t>
            </a:r>
            <a:r>
              <a:rPr lang="en-CA" i="1" dirty="0" err="1"/>
              <a:t>credentialSubject.proxied</a:t>
            </a:r>
            <a:r>
              <a:rPr lang="en-CA" dirty="0"/>
              <a:t>, </a:t>
            </a:r>
            <a:r>
              <a:rPr lang="en-CA" dirty="0" err="1"/>
              <a:t>ou</a:t>
            </a:r>
            <a:r>
              <a:rPr lang="en-CA" dirty="0"/>
              <a:t> </a:t>
            </a:r>
            <a:r>
              <a:rPr lang="en-CA" dirty="0" err="1"/>
              <a:t>en</a:t>
            </a:r>
            <a:r>
              <a:rPr lang="en-CA" dirty="0"/>
              <a:t> </a:t>
            </a:r>
            <a:r>
              <a:rPr lang="en-CA" dirty="0" err="1"/>
              <a:t>prouvant</a:t>
            </a:r>
            <a:r>
              <a:rPr lang="en-CA" dirty="0"/>
              <a:t> des choses sur le </a:t>
            </a:r>
            <a:r>
              <a:rPr lang="en-CA" dirty="0" err="1"/>
              <a:t>sujet</a:t>
            </a:r>
            <a:r>
              <a:rPr lang="en-CA" dirty="0"/>
              <a:t> </a:t>
            </a:r>
            <a:r>
              <a:rPr lang="en-CA" dirty="0" err="1"/>
              <a:t>en</a:t>
            </a:r>
            <a:r>
              <a:rPr lang="en-CA" dirty="0"/>
              <a:t> ZKP.</a:t>
            </a:r>
            <a:endParaRPr lang="fr-CA" dirty="0"/>
          </a:p>
        </p:txBody>
      </p:sp>
      <p:sp>
        <p:nvSpPr>
          <p:cNvPr id="3" name="Slide Number Placeholder 2">
            <a:extLst>
              <a:ext uri="{FF2B5EF4-FFF2-40B4-BE49-F238E27FC236}">
                <a16:creationId xmlns:a16="http://schemas.microsoft.com/office/drawing/2014/main" id="{39F0CFE0-1E6F-3C46-9FCF-38757ACD15E0}"/>
              </a:ext>
            </a:extLst>
          </p:cNvPr>
          <p:cNvSpPr>
            <a:spLocks noGrp="1"/>
          </p:cNvSpPr>
          <p:nvPr>
            <p:ph type="sldNum" sz="quarter" idx="10"/>
          </p:nvPr>
        </p:nvSpPr>
        <p:spPr/>
        <p:txBody>
          <a:bodyPr/>
          <a:lstStyle/>
          <a:p>
            <a:fld id="{D6F84A91-C4E5-461B-B44C-88336EC44C9C}" type="slidenum">
              <a:rPr lang="fr-CA" smtClean="0"/>
              <a:t>26</a:t>
            </a:fld>
            <a:endParaRPr lang="fr-CA"/>
          </a:p>
        </p:txBody>
      </p:sp>
    </p:spTree>
    <p:extLst>
      <p:ext uri="{BB962C8B-B14F-4D97-AF65-F5344CB8AC3E}">
        <p14:creationId xmlns:p14="http://schemas.microsoft.com/office/powerpoint/2010/main" val="3205804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B9749-36ED-4B49-98CB-16F075068397}"/>
              </a:ext>
            </a:extLst>
          </p:cNvPr>
          <p:cNvSpPr>
            <a:spLocks noGrp="1"/>
          </p:cNvSpPr>
          <p:nvPr>
            <p:ph type="title"/>
          </p:nvPr>
        </p:nvSpPr>
        <p:spPr/>
        <p:txBody>
          <a:bodyPr>
            <a:normAutofit fontScale="90000"/>
          </a:bodyPr>
          <a:lstStyle/>
          <a:p>
            <a:r>
              <a:rPr lang="fr-CA" dirty="0"/>
              <a:t>Champs à valider (</a:t>
            </a:r>
            <a:r>
              <a:rPr lang="fr-CA" i="1" dirty="0"/>
              <a:t>à touiller</a:t>
            </a:r>
            <a:r>
              <a:rPr lang="fr-CA" dirty="0"/>
              <a:t>)</a:t>
            </a:r>
          </a:p>
        </p:txBody>
      </p:sp>
      <p:sp>
        <p:nvSpPr>
          <p:cNvPr id="3" name="Text Placeholder 2">
            <a:extLst>
              <a:ext uri="{FF2B5EF4-FFF2-40B4-BE49-F238E27FC236}">
                <a16:creationId xmlns:a16="http://schemas.microsoft.com/office/drawing/2014/main" id="{6E6EBE8D-DA9A-6641-848E-5BF0910F0983}"/>
              </a:ext>
            </a:extLst>
          </p:cNvPr>
          <p:cNvSpPr>
            <a:spLocks noGrp="1"/>
          </p:cNvSpPr>
          <p:nvPr>
            <p:ph sz="half" idx="1"/>
          </p:nvPr>
        </p:nvSpPr>
        <p:spPr/>
        <p:txBody>
          <a:bodyPr>
            <a:normAutofit lnSpcReduction="10000"/>
          </a:bodyPr>
          <a:lstStyle/>
          <a:p>
            <a:pPr marL="457200" indent="-457200">
              <a:buFont typeface="Arial" panose="020B0604020202020204" pitchFamily="34" charset="0"/>
              <a:buChar char="•"/>
            </a:pPr>
            <a:r>
              <a:rPr lang="en-CA" dirty="0"/>
              <a:t>@context</a:t>
            </a:r>
          </a:p>
          <a:p>
            <a:pPr marL="457200" indent="-457200">
              <a:buFont typeface="Arial" panose="020B0604020202020204" pitchFamily="34" charset="0"/>
              <a:buChar char="•"/>
            </a:pPr>
            <a:r>
              <a:rPr lang="en-CA" dirty="0"/>
              <a:t>type</a:t>
            </a:r>
          </a:p>
          <a:p>
            <a:pPr marL="457200" indent="-457200">
              <a:buFont typeface="Arial" panose="020B0604020202020204" pitchFamily="34" charset="0"/>
              <a:buChar char="•"/>
            </a:pPr>
            <a:r>
              <a:rPr lang="en-CA" dirty="0" err="1"/>
              <a:t>issuanceDate</a:t>
            </a:r>
            <a:r>
              <a:rPr lang="en-CA" dirty="0"/>
              <a:t> </a:t>
            </a:r>
          </a:p>
          <a:p>
            <a:pPr marL="457200" indent="-457200">
              <a:buFont typeface="Arial" panose="020B0604020202020204" pitchFamily="34" charset="0"/>
              <a:buChar char="•"/>
            </a:pPr>
            <a:r>
              <a:rPr lang="en-CA" dirty="0" err="1"/>
              <a:t>expirationDate</a:t>
            </a:r>
            <a:r>
              <a:rPr lang="en-CA" dirty="0"/>
              <a:t> </a:t>
            </a:r>
          </a:p>
          <a:p>
            <a:pPr marL="457200" indent="-457200">
              <a:buFont typeface="Arial" panose="020B0604020202020204" pitchFamily="34" charset="0"/>
              <a:buChar char="•"/>
            </a:pPr>
            <a:r>
              <a:rPr lang="en-CA" dirty="0" err="1"/>
              <a:t>credentialStatus</a:t>
            </a:r>
            <a:r>
              <a:rPr lang="en-CA" dirty="0"/>
              <a:t> </a:t>
            </a:r>
          </a:p>
          <a:p>
            <a:pPr marL="457200" indent="-457200">
              <a:buFont typeface="Arial" panose="020B0604020202020204" pitchFamily="34" charset="0"/>
              <a:buChar char="•"/>
            </a:pPr>
            <a:r>
              <a:rPr lang="en-CA" dirty="0"/>
              <a:t>issuer</a:t>
            </a:r>
          </a:p>
          <a:p>
            <a:pPr marL="457200" indent="-457200">
              <a:buFont typeface="Arial" panose="020B0604020202020204" pitchFamily="34" charset="0"/>
              <a:buChar char="•"/>
            </a:pPr>
            <a:r>
              <a:rPr lang="en-CA" dirty="0" err="1"/>
              <a:t>trustFramework</a:t>
            </a:r>
            <a:endParaRPr lang="en-CA" dirty="0"/>
          </a:p>
          <a:p>
            <a:pPr marL="457200" indent="-457200">
              <a:buFont typeface="Arial" panose="020B0604020202020204" pitchFamily="34" charset="0"/>
              <a:buChar char="•"/>
            </a:pPr>
            <a:r>
              <a:rPr lang="en-CA" dirty="0" err="1"/>
              <a:t>auditURI</a:t>
            </a:r>
            <a:endParaRPr lang="en-CA" dirty="0"/>
          </a:p>
          <a:p>
            <a:pPr marL="457200" indent="-457200">
              <a:buFont typeface="Arial" panose="020B0604020202020204" pitchFamily="34" charset="0"/>
              <a:buChar char="•"/>
            </a:pPr>
            <a:r>
              <a:rPr lang="en-CA" dirty="0" err="1"/>
              <a:t>appealURI</a:t>
            </a:r>
            <a:endParaRPr lang="en-CA" dirty="0"/>
          </a:p>
          <a:p>
            <a:endParaRPr lang="fr-CA" dirty="0"/>
          </a:p>
        </p:txBody>
      </p:sp>
      <p:sp>
        <p:nvSpPr>
          <p:cNvPr id="5" name="Content Placeholder 4">
            <a:extLst>
              <a:ext uri="{FF2B5EF4-FFF2-40B4-BE49-F238E27FC236}">
                <a16:creationId xmlns:a16="http://schemas.microsoft.com/office/drawing/2014/main" id="{4D2B1DE1-874D-D34A-A9D9-C36C209C0A05}"/>
              </a:ext>
            </a:extLst>
          </p:cNvPr>
          <p:cNvSpPr>
            <a:spLocks noGrp="1"/>
          </p:cNvSpPr>
          <p:nvPr>
            <p:ph sz="half" idx="2"/>
          </p:nvPr>
        </p:nvSpPr>
        <p:spPr/>
        <p:txBody>
          <a:bodyPr>
            <a:normAutofit lnSpcReduction="10000"/>
          </a:bodyPr>
          <a:lstStyle/>
          <a:p>
            <a:pPr marL="457200" indent="-457200"/>
            <a:r>
              <a:rPr lang="en-CA" dirty="0" err="1"/>
              <a:t>credentialSubject.holder.type</a:t>
            </a:r>
            <a:endParaRPr lang="en-CA" dirty="0"/>
          </a:p>
          <a:p>
            <a:pPr marL="457200" indent="-457200"/>
            <a:r>
              <a:rPr lang="en-CA" dirty="0" err="1"/>
              <a:t>credentialSubject.holder.role</a:t>
            </a:r>
            <a:endParaRPr lang="en-CA" dirty="0"/>
          </a:p>
          <a:p>
            <a:pPr marL="457200" indent="-457200"/>
            <a:r>
              <a:rPr lang="en-CA" dirty="0" err="1"/>
              <a:t>credentialSubject.holder.rationaleURI</a:t>
            </a:r>
            <a:endParaRPr lang="en-CA" dirty="0"/>
          </a:p>
          <a:p>
            <a:pPr marL="457200" indent="-457200"/>
            <a:r>
              <a:rPr lang="en-CA" dirty="0" err="1"/>
              <a:t>credentialSubject.holder.constraints</a:t>
            </a:r>
            <a:r>
              <a:rPr lang="en-CA" dirty="0"/>
              <a:t>.*</a:t>
            </a:r>
          </a:p>
          <a:p>
            <a:pPr marL="457200" indent="-457200"/>
            <a:r>
              <a:rPr lang="en-CA" dirty="0" err="1"/>
              <a:t>credentialSubject.proxied.type</a:t>
            </a:r>
            <a:endParaRPr lang="en-CA" dirty="0"/>
          </a:p>
          <a:p>
            <a:pPr marL="457200" indent="-457200"/>
            <a:r>
              <a:rPr lang="en-CA" dirty="0" err="1"/>
              <a:t>credentialSubject.proxied.permissions</a:t>
            </a:r>
            <a:endParaRPr lang="en-CA" dirty="0"/>
          </a:p>
          <a:p>
            <a:endParaRPr lang="fr-CA" dirty="0"/>
          </a:p>
        </p:txBody>
      </p:sp>
      <p:sp>
        <p:nvSpPr>
          <p:cNvPr id="4" name="Slide Number Placeholder 3">
            <a:extLst>
              <a:ext uri="{FF2B5EF4-FFF2-40B4-BE49-F238E27FC236}">
                <a16:creationId xmlns:a16="http://schemas.microsoft.com/office/drawing/2014/main" id="{E137AC15-DA8B-EC42-BDD9-C2D2EFA5C02B}"/>
              </a:ext>
            </a:extLst>
          </p:cNvPr>
          <p:cNvSpPr>
            <a:spLocks noGrp="1"/>
          </p:cNvSpPr>
          <p:nvPr>
            <p:ph type="sldNum" sz="quarter" idx="11"/>
          </p:nvPr>
        </p:nvSpPr>
        <p:spPr/>
        <p:txBody>
          <a:bodyPr/>
          <a:lstStyle/>
          <a:p>
            <a:fld id="{D6F84A91-C4E5-461B-B44C-88336EC44C9C}" type="slidenum">
              <a:rPr lang="fr-CA" smtClean="0"/>
              <a:t>27</a:t>
            </a:fld>
            <a:endParaRPr lang="fr-CA"/>
          </a:p>
        </p:txBody>
      </p:sp>
    </p:spTree>
    <p:extLst>
      <p:ext uri="{BB962C8B-B14F-4D97-AF65-F5344CB8AC3E}">
        <p14:creationId xmlns:p14="http://schemas.microsoft.com/office/powerpoint/2010/main" val="1915467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AA0C60-3F16-7341-A716-22F4308789E5}"/>
              </a:ext>
            </a:extLst>
          </p:cNvPr>
          <p:cNvSpPr>
            <a:spLocks noGrp="1"/>
          </p:cNvSpPr>
          <p:nvPr>
            <p:ph type="body" sz="quarter" idx="10"/>
          </p:nvPr>
        </p:nvSpPr>
        <p:spPr/>
        <p:txBody>
          <a:bodyPr/>
          <a:lstStyle/>
          <a:p>
            <a:r>
              <a:rPr lang="fr-CA" dirty="0"/>
              <a:t>Annexe D – Attestation du certificat de naissance</a:t>
            </a:r>
          </a:p>
        </p:txBody>
      </p:sp>
      <p:sp>
        <p:nvSpPr>
          <p:cNvPr id="3" name="Slide Number Placeholder 2">
            <a:extLst>
              <a:ext uri="{FF2B5EF4-FFF2-40B4-BE49-F238E27FC236}">
                <a16:creationId xmlns:a16="http://schemas.microsoft.com/office/drawing/2014/main" id="{6942B731-3366-6746-82D9-247399B9AE94}"/>
              </a:ext>
            </a:extLst>
          </p:cNvPr>
          <p:cNvSpPr>
            <a:spLocks noGrp="1"/>
          </p:cNvSpPr>
          <p:nvPr>
            <p:ph type="sldNum" sz="quarter" idx="12"/>
          </p:nvPr>
        </p:nvSpPr>
        <p:spPr/>
        <p:txBody>
          <a:bodyPr/>
          <a:lstStyle/>
          <a:p>
            <a:fld id="{D6F84A91-C4E5-461B-B44C-88336EC44C9C}" type="slidenum">
              <a:rPr lang="fr-CA" smtClean="0"/>
              <a:t>28</a:t>
            </a:fld>
            <a:endParaRPr lang="fr-CA"/>
          </a:p>
        </p:txBody>
      </p:sp>
    </p:spTree>
    <p:extLst>
      <p:ext uri="{BB962C8B-B14F-4D97-AF65-F5344CB8AC3E}">
        <p14:creationId xmlns:p14="http://schemas.microsoft.com/office/powerpoint/2010/main" val="588681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140F6C-638A-9842-8DE8-96D0FDBE8396}"/>
              </a:ext>
            </a:extLst>
          </p:cNvPr>
          <p:cNvSpPr>
            <a:spLocks noGrp="1"/>
          </p:cNvSpPr>
          <p:nvPr>
            <p:ph type="title"/>
          </p:nvPr>
        </p:nvSpPr>
        <p:spPr/>
        <p:txBody>
          <a:bodyPr>
            <a:normAutofit fontScale="90000"/>
          </a:bodyPr>
          <a:lstStyle/>
          <a:p>
            <a:r>
              <a:rPr lang="fr-CA" dirty="0"/>
              <a:t>Attributs</a:t>
            </a:r>
          </a:p>
        </p:txBody>
      </p:sp>
      <p:sp>
        <p:nvSpPr>
          <p:cNvPr id="3" name="Slide Number Placeholder 2">
            <a:extLst>
              <a:ext uri="{FF2B5EF4-FFF2-40B4-BE49-F238E27FC236}">
                <a16:creationId xmlns:a16="http://schemas.microsoft.com/office/drawing/2014/main" id="{A9325577-6039-D445-AF52-B74A6B8F6BA3}"/>
              </a:ext>
            </a:extLst>
          </p:cNvPr>
          <p:cNvSpPr>
            <a:spLocks noGrp="1"/>
          </p:cNvSpPr>
          <p:nvPr>
            <p:ph type="sldNum" sz="quarter" idx="10"/>
          </p:nvPr>
        </p:nvSpPr>
        <p:spPr/>
        <p:txBody>
          <a:bodyPr/>
          <a:lstStyle/>
          <a:p>
            <a:fld id="{D6F84A91-C4E5-461B-B44C-88336EC44C9C}" type="slidenum">
              <a:rPr lang="fr-CA" smtClean="0"/>
              <a:t>29</a:t>
            </a:fld>
            <a:endParaRPr lang="fr-CA"/>
          </a:p>
        </p:txBody>
      </p:sp>
      <p:graphicFrame>
        <p:nvGraphicFramePr>
          <p:cNvPr id="6" name="Table 6">
            <a:extLst>
              <a:ext uri="{FF2B5EF4-FFF2-40B4-BE49-F238E27FC236}">
                <a16:creationId xmlns:a16="http://schemas.microsoft.com/office/drawing/2014/main" id="{385407E5-990F-604C-B45D-1ACC8C013A79}"/>
              </a:ext>
            </a:extLst>
          </p:cNvPr>
          <p:cNvGraphicFramePr>
            <a:graphicFrameLocks noGrp="1"/>
          </p:cNvGraphicFramePr>
          <p:nvPr>
            <p:extLst>
              <p:ext uri="{D42A27DB-BD31-4B8C-83A1-F6EECF244321}">
                <p14:modId xmlns:p14="http://schemas.microsoft.com/office/powerpoint/2010/main" val="1112450081"/>
              </p:ext>
            </p:extLst>
          </p:nvPr>
        </p:nvGraphicFramePr>
        <p:xfrm>
          <a:off x="845457" y="1677772"/>
          <a:ext cx="10350627" cy="2880000"/>
        </p:xfrm>
        <a:graphic>
          <a:graphicData uri="http://schemas.openxmlformats.org/drawingml/2006/table">
            <a:tbl>
              <a:tblPr firstRow="1" bandRow="1">
                <a:tableStyleId>{5C22544A-7EE6-4342-B048-85BDC9FD1C3A}</a:tableStyleId>
              </a:tblPr>
              <a:tblGrid>
                <a:gridCol w="2429371">
                  <a:extLst>
                    <a:ext uri="{9D8B030D-6E8A-4147-A177-3AD203B41FA5}">
                      <a16:colId xmlns:a16="http://schemas.microsoft.com/office/drawing/2014/main" val="4022061008"/>
                    </a:ext>
                  </a:extLst>
                </a:gridCol>
                <a:gridCol w="4471047">
                  <a:extLst>
                    <a:ext uri="{9D8B030D-6E8A-4147-A177-3AD203B41FA5}">
                      <a16:colId xmlns:a16="http://schemas.microsoft.com/office/drawing/2014/main" val="383868107"/>
                    </a:ext>
                  </a:extLst>
                </a:gridCol>
                <a:gridCol w="3450209">
                  <a:extLst>
                    <a:ext uri="{9D8B030D-6E8A-4147-A177-3AD203B41FA5}">
                      <a16:colId xmlns:a16="http://schemas.microsoft.com/office/drawing/2014/main" val="1553029926"/>
                    </a:ext>
                  </a:extLst>
                </a:gridCol>
              </a:tblGrid>
              <a:tr h="288000">
                <a:tc>
                  <a:txBody>
                    <a:bodyPr/>
                    <a:lstStyle/>
                    <a:p>
                      <a:r>
                        <a:rPr lang="fr-CA" sz="1200" dirty="0"/>
                        <a:t>Attribut</a:t>
                      </a:r>
                    </a:p>
                  </a:txBody>
                  <a:tcPr/>
                </a:tc>
                <a:tc>
                  <a:txBody>
                    <a:bodyPr/>
                    <a:lstStyle/>
                    <a:p>
                      <a:r>
                        <a:rPr lang="fr-CA" sz="1200" dirty="0"/>
                        <a:t>Schéma</a:t>
                      </a:r>
                    </a:p>
                  </a:txBody>
                  <a:tcPr/>
                </a:tc>
                <a:tc>
                  <a:txBody>
                    <a:bodyPr/>
                    <a:lstStyle/>
                    <a:p>
                      <a:r>
                        <a:rPr lang="fr-CA" sz="1200" dirty="0"/>
                        <a:t>Type</a:t>
                      </a:r>
                    </a:p>
                  </a:txBody>
                  <a:tcPr/>
                </a:tc>
                <a:extLst>
                  <a:ext uri="{0D108BD9-81ED-4DB2-BD59-A6C34878D82A}">
                    <a16:rowId xmlns:a16="http://schemas.microsoft.com/office/drawing/2014/main" val="521446169"/>
                  </a:ext>
                </a:extLst>
              </a:tr>
              <a:tr h="288000">
                <a:tc>
                  <a:txBody>
                    <a:bodyPr/>
                    <a:lstStyle/>
                    <a:p>
                      <a:r>
                        <a:rPr lang="fr-CA" sz="1200" dirty="0"/>
                        <a:t>Nom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err="1"/>
                        <a:t>credentialSubject.last_name</a:t>
                      </a:r>
                      <a:endParaRPr lang="en-CA" sz="1200" dirty="0"/>
                    </a:p>
                  </a:txBody>
                  <a:tcPr/>
                </a:tc>
                <a:tc>
                  <a:txBody>
                    <a:bodyPr/>
                    <a:lstStyle/>
                    <a:p>
                      <a:r>
                        <a:rPr lang="fr-CA" sz="1200" dirty="0"/>
                        <a:t>string</a:t>
                      </a:r>
                    </a:p>
                  </a:txBody>
                  <a:tcPr/>
                </a:tc>
                <a:extLst>
                  <a:ext uri="{0D108BD9-81ED-4DB2-BD59-A6C34878D82A}">
                    <a16:rowId xmlns:a16="http://schemas.microsoft.com/office/drawing/2014/main" val="1239864035"/>
                  </a:ext>
                </a:extLst>
              </a:tr>
              <a:tr h="288000">
                <a:tc>
                  <a:txBody>
                    <a:bodyPr/>
                    <a:lstStyle/>
                    <a:p>
                      <a:r>
                        <a:rPr lang="fr-CA" sz="1200" dirty="0"/>
                        <a:t>Prénom(s)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err="1"/>
                        <a:t>credentialSubject.first_names</a:t>
                      </a:r>
                      <a:endParaRPr lang="en-CA" sz="1200" dirty="0"/>
                    </a:p>
                  </a:txBody>
                  <a:tcPr/>
                </a:tc>
                <a:tc>
                  <a:txBody>
                    <a:bodyPr/>
                    <a:lstStyle/>
                    <a:p>
                      <a:r>
                        <a:rPr lang="fr-CA" sz="1200" dirty="0"/>
                        <a:t>string</a:t>
                      </a:r>
                    </a:p>
                  </a:txBody>
                  <a:tcPr/>
                </a:tc>
                <a:extLst>
                  <a:ext uri="{0D108BD9-81ED-4DB2-BD59-A6C34878D82A}">
                    <a16:rowId xmlns:a16="http://schemas.microsoft.com/office/drawing/2014/main" val="2416870584"/>
                  </a:ext>
                </a:extLst>
              </a:tr>
              <a:tr h="288000">
                <a:tc>
                  <a:txBody>
                    <a:bodyPr/>
                    <a:lstStyle/>
                    <a:p>
                      <a:r>
                        <a:rPr lang="fr-CA" sz="1200" dirty="0"/>
                        <a:t>Sexe</a:t>
                      </a:r>
                    </a:p>
                  </a:txBody>
                  <a:tcPr/>
                </a:tc>
                <a:tc>
                  <a:txBody>
                    <a:bodyPr/>
                    <a:lstStyle/>
                    <a:p>
                      <a:r>
                        <a:rPr lang="en-CA" sz="1200" dirty="0" err="1"/>
                        <a:t>credentialSubject</a:t>
                      </a:r>
                      <a:r>
                        <a:rPr lang="en-CA" sz="1200" dirty="0"/>
                        <a:t>.</a:t>
                      </a:r>
                      <a:r>
                        <a:rPr lang="fr-CA" sz="1200" dirty="0" err="1"/>
                        <a:t>gender</a:t>
                      </a:r>
                      <a:endParaRPr lang="fr-CA" sz="1200" dirty="0"/>
                    </a:p>
                  </a:txBody>
                  <a:tcPr/>
                </a:tc>
                <a:tc>
                  <a:txBody>
                    <a:bodyPr/>
                    <a:lstStyle/>
                    <a:p>
                      <a:r>
                        <a:rPr lang="fr-CA" sz="1200" dirty="0"/>
                        <a:t>string</a:t>
                      </a:r>
                    </a:p>
                  </a:txBody>
                  <a:tcPr/>
                </a:tc>
                <a:extLst>
                  <a:ext uri="{0D108BD9-81ED-4DB2-BD59-A6C34878D82A}">
                    <a16:rowId xmlns:a16="http://schemas.microsoft.com/office/drawing/2014/main" val="3285023013"/>
                  </a:ext>
                </a:extLst>
              </a:tr>
              <a:tr h="288000">
                <a:tc>
                  <a:txBody>
                    <a:bodyPr/>
                    <a:lstStyle/>
                    <a:p>
                      <a:r>
                        <a:rPr lang="fr-CA" sz="1200" dirty="0"/>
                        <a:t>Lieu de naissance</a:t>
                      </a:r>
                    </a:p>
                  </a:txBody>
                  <a:tcPr/>
                </a:tc>
                <a:tc>
                  <a:txBody>
                    <a:bodyPr/>
                    <a:lstStyle/>
                    <a:p>
                      <a:r>
                        <a:rPr lang="en-CA" sz="1200" dirty="0" err="1"/>
                        <a:t>credentialSubject</a:t>
                      </a:r>
                      <a:r>
                        <a:rPr lang="en-CA" sz="1200" dirty="0"/>
                        <a:t>.</a:t>
                      </a:r>
                      <a:r>
                        <a:rPr lang="fr-CA" sz="1200" dirty="0" err="1"/>
                        <a:t>birthplace</a:t>
                      </a:r>
                      <a:endParaRPr lang="fr-C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200" dirty="0" err="1"/>
                        <a:t>DateTime</a:t>
                      </a:r>
                      <a:r>
                        <a:rPr lang="fr-CA" sz="1200" dirty="0"/>
                        <a:t> UTC</a:t>
                      </a:r>
                    </a:p>
                  </a:txBody>
                  <a:tcPr/>
                </a:tc>
                <a:extLst>
                  <a:ext uri="{0D108BD9-81ED-4DB2-BD59-A6C34878D82A}">
                    <a16:rowId xmlns:a16="http://schemas.microsoft.com/office/drawing/2014/main" val="1092215897"/>
                  </a:ext>
                </a:extLst>
              </a:tr>
              <a:tr h="288000">
                <a:tc>
                  <a:txBody>
                    <a:bodyPr/>
                    <a:lstStyle/>
                    <a:p>
                      <a:r>
                        <a:rPr lang="fr-CA" sz="1200" dirty="0"/>
                        <a:t>Date de naissance</a:t>
                      </a:r>
                    </a:p>
                  </a:txBody>
                  <a:tcPr/>
                </a:tc>
                <a:tc>
                  <a:txBody>
                    <a:bodyPr/>
                    <a:lstStyle/>
                    <a:p>
                      <a:r>
                        <a:rPr lang="en-CA" sz="1200" dirty="0" err="1"/>
                        <a:t>credentialSubject</a:t>
                      </a:r>
                      <a:r>
                        <a:rPr lang="en-CA" sz="1200" dirty="0"/>
                        <a:t>.</a:t>
                      </a:r>
                      <a:r>
                        <a:rPr lang="fr-CA" sz="1200" dirty="0" err="1"/>
                        <a:t>birthdate</a:t>
                      </a:r>
                      <a:endParaRPr lang="fr-C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200" dirty="0" err="1"/>
                        <a:t>DateTime</a:t>
                      </a:r>
                      <a:r>
                        <a:rPr lang="fr-CA" sz="1200" dirty="0"/>
                        <a:t> UTC</a:t>
                      </a:r>
                    </a:p>
                  </a:txBody>
                  <a:tcPr/>
                </a:tc>
                <a:extLst>
                  <a:ext uri="{0D108BD9-81ED-4DB2-BD59-A6C34878D82A}">
                    <a16:rowId xmlns:a16="http://schemas.microsoft.com/office/drawing/2014/main" val="1816684770"/>
                  </a:ext>
                </a:extLst>
              </a:tr>
              <a:tr h="288000">
                <a:tc>
                  <a:txBody>
                    <a:bodyPr/>
                    <a:lstStyle/>
                    <a:p>
                      <a:r>
                        <a:rPr lang="fr-CA" sz="1200" dirty="0"/>
                        <a:t>Père</a:t>
                      </a:r>
                    </a:p>
                  </a:txBody>
                  <a:tcPr/>
                </a:tc>
                <a:tc>
                  <a:txBody>
                    <a:bodyPr/>
                    <a:lstStyle/>
                    <a:p>
                      <a:r>
                        <a:rPr lang="en-CA" sz="1200" dirty="0" err="1"/>
                        <a:t>credentialSubject</a:t>
                      </a:r>
                      <a:r>
                        <a:rPr lang="en-CA" sz="1200" dirty="0"/>
                        <a:t>.</a:t>
                      </a:r>
                      <a:r>
                        <a:rPr lang="fr-CA" sz="1200" dirty="0" err="1"/>
                        <a:t>father_full_name</a:t>
                      </a:r>
                      <a:endParaRPr lang="fr-CA" sz="1200" dirty="0"/>
                    </a:p>
                  </a:txBody>
                  <a:tcPr/>
                </a:tc>
                <a:tc>
                  <a:txBody>
                    <a:bodyPr/>
                    <a:lstStyle/>
                    <a:p>
                      <a:r>
                        <a:rPr lang="fr-CA" sz="1200" dirty="0"/>
                        <a:t>string</a:t>
                      </a:r>
                    </a:p>
                  </a:txBody>
                  <a:tcPr/>
                </a:tc>
                <a:extLst>
                  <a:ext uri="{0D108BD9-81ED-4DB2-BD59-A6C34878D82A}">
                    <a16:rowId xmlns:a16="http://schemas.microsoft.com/office/drawing/2014/main" val="3166380712"/>
                  </a:ext>
                </a:extLst>
              </a:tr>
              <a:tr h="288000">
                <a:tc>
                  <a:txBody>
                    <a:bodyPr/>
                    <a:lstStyle/>
                    <a:p>
                      <a:r>
                        <a:rPr lang="fr-CA" sz="1200" dirty="0"/>
                        <a:t>Mère</a:t>
                      </a:r>
                    </a:p>
                  </a:txBody>
                  <a:tcPr/>
                </a:tc>
                <a:tc>
                  <a:txBody>
                    <a:bodyPr/>
                    <a:lstStyle/>
                    <a:p>
                      <a:r>
                        <a:rPr lang="en-CA" sz="1200" dirty="0" err="1"/>
                        <a:t>credentialSubject</a:t>
                      </a:r>
                      <a:r>
                        <a:rPr lang="en-CA" sz="1200" dirty="0"/>
                        <a:t>.</a:t>
                      </a:r>
                      <a:r>
                        <a:rPr lang="fr-CA" sz="1200" dirty="0" err="1"/>
                        <a:t>mother_full_name</a:t>
                      </a:r>
                      <a:endParaRPr lang="fr-CA" sz="1200" dirty="0"/>
                    </a:p>
                  </a:txBody>
                  <a:tcPr/>
                </a:tc>
                <a:tc>
                  <a:txBody>
                    <a:bodyPr/>
                    <a:lstStyle/>
                    <a:p>
                      <a:r>
                        <a:rPr lang="fr-CA" sz="1200" dirty="0"/>
                        <a:t>string</a:t>
                      </a:r>
                    </a:p>
                  </a:txBody>
                  <a:tcPr/>
                </a:tc>
                <a:extLst>
                  <a:ext uri="{0D108BD9-81ED-4DB2-BD59-A6C34878D82A}">
                    <a16:rowId xmlns:a16="http://schemas.microsoft.com/office/drawing/2014/main" val="578102177"/>
                  </a:ext>
                </a:extLst>
              </a:tr>
              <a:tr h="288000">
                <a:tc>
                  <a:txBody>
                    <a:bodyPr/>
                    <a:lstStyle/>
                    <a:p>
                      <a:r>
                        <a:rPr lang="fr-CA" sz="1200" dirty="0"/>
                        <a:t>No d’inscription</a:t>
                      </a:r>
                    </a:p>
                  </a:txBody>
                  <a:tcPr/>
                </a:tc>
                <a:tc>
                  <a:txBody>
                    <a:bodyPr/>
                    <a:lstStyle/>
                    <a:p>
                      <a:r>
                        <a:rPr lang="en-CA" sz="1200" dirty="0" err="1"/>
                        <a:t>credentialSubject</a:t>
                      </a:r>
                      <a:r>
                        <a:rPr lang="en-CA" sz="1200" dirty="0"/>
                        <a:t>.</a:t>
                      </a:r>
                      <a:r>
                        <a:rPr lang="fr-CA" sz="1200" dirty="0" err="1"/>
                        <a:t>registration_number</a:t>
                      </a:r>
                      <a:endParaRPr lang="fr-CA" sz="1200" dirty="0"/>
                    </a:p>
                  </a:txBody>
                  <a:tcPr/>
                </a:tc>
                <a:tc>
                  <a:txBody>
                    <a:bodyPr/>
                    <a:lstStyle/>
                    <a:p>
                      <a:r>
                        <a:rPr lang="fr-CA" sz="1200" dirty="0" err="1"/>
                        <a:t>integer</a:t>
                      </a:r>
                      <a:endParaRPr lang="fr-CA" sz="1200" dirty="0"/>
                    </a:p>
                  </a:txBody>
                  <a:tcPr/>
                </a:tc>
                <a:extLst>
                  <a:ext uri="{0D108BD9-81ED-4DB2-BD59-A6C34878D82A}">
                    <a16:rowId xmlns:a16="http://schemas.microsoft.com/office/drawing/2014/main" val="3453004855"/>
                  </a:ext>
                </a:extLst>
              </a:tr>
              <a:tr h="288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200" dirty="0"/>
                        <a:t>Date de délivrance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err="1"/>
                        <a:t>credentialSubject</a:t>
                      </a:r>
                      <a:r>
                        <a:rPr lang="en-CA" sz="1200" dirty="0"/>
                        <a:t>.</a:t>
                      </a:r>
                      <a:r>
                        <a:rPr lang="fr-CA" sz="1200" dirty="0" err="1"/>
                        <a:t>issuance_date</a:t>
                      </a:r>
                      <a:endParaRPr lang="fr-CA" sz="1200" dirty="0"/>
                    </a:p>
                  </a:txBody>
                  <a:tcPr/>
                </a:tc>
                <a:tc>
                  <a:txBody>
                    <a:bodyPr/>
                    <a:lstStyle/>
                    <a:p>
                      <a:r>
                        <a:rPr lang="fr-CA" sz="1200" dirty="0" err="1"/>
                        <a:t>DateTime</a:t>
                      </a:r>
                      <a:r>
                        <a:rPr lang="fr-CA" sz="1200" dirty="0"/>
                        <a:t> UTC</a:t>
                      </a:r>
                    </a:p>
                  </a:txBody>
                  <a:tcPr/>
                </a:tc>
                <a:extLst>
                  <a:ext uri="{0D108BD9-81ED-4DB2-BD59-A6C34878D82A}">
                    <a16:rowId xmlns:a16="http://schemas.microsoft.com/office/drawing/2014/main" val="2197952984"/>
                  </a:ext>
                </a:extLst>
              </a:tr>
            </a:tbl>
          </a:graphicData>
        </a:graphic>
      </p:graphicFrame>
    </p:spTree>
    <p:extLst>
      <p:ext uri="{BB962C8B-B14F-4D97-AF65-F5344CB8AC3E}">
        <p14:creationId xmlns:p14="http://schemas.microsoft.com/office/powerpoint/2010/main" val="2909066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5069D-5861-A649-8568-FFB8DE426CA2}"/>
              </a:ext>
            </a:extLst>
          </p:cNvPr>
          <p:cNvSpPr>
            <a:spLocks noGrp="1"/>
          </p:cNvSpPr>
          <p:nvPr>
            <p:ph type="title"/>
          </p:nvPr>
        </p:nvSpPr>
        <p:spPr/>
        <p:txBody>
          <a:bodyPr>
            <a:normAutofit fontScale="90000"/>
          </a:bodyPr>
          <a:lstStyle/>
          <a:p>
            <a:r>
              <a:rPr lang="fr-CA" dirty="0"/>
              <a:t>Description sommaire</a:t>
            </a:r>
          </a:p>
        </p:txBody>
      </p:sp>
      <p:sp>
        <p:nvSpPr>
          <p:cNvPr id="3" name="Text Placeholder 2">
            <a:extLst>
              <a:ext uri="{FF2B5EF4-FFF2-40B4-BE49-F238E27FC236}">
                <a16:creationId xmlns:a16="http://schemas.microsoft.com/office/drawing/2014/main" id="{9359A501-9B2A-3A49-88F8-D090BEF24422}"/>
              </a:ext>
            </a:extLst>
          </p:cNvPr>
          <p:cNvSpPr>
            <a:spLocks noGrp="1"/>
          </p:cNvSpPr>
          <p:nvPr>
            <p:ph type="body" idx="1"/>
          </p:nvPr>
        </p:nvSpPr>
        <p:spPr/>
        <p:txBody>
          <a:bodyPr>
            <a:normAutofit/>
          </a:bodyPr>
          <a:lstStyle/>
          <a:p>
            <a:r>
              <a:rPr lang="fr-CA" dirty="0"/>
              <a:t>La petite Alice vient de naître. Le DEC consigne l’événement dans ses systèmes de données et notifie les parents qu’ils peuvent faire la demande du certificat de naissance. La mère d’Alice fait donc la demande en ce sens. Les mois passent et les parents d’Alice veulent inscrire bébé Alice dans une centre de la petite enfance. Pour ce faire, il doivent faire une demande au Guichet unique d’accès aux places en service de garde.</a:t>
            </a:r>
          </a:p>
          <a:p>
            <a:endParaRPr lang="fr-CA" dirty="0"/>
          </a:p>
        </p:txBody>
      </p:sp>
      <p:sp>
        <p:nvSpPr>
          <p:cNvPr id="4" name="Slide Number Placeholder 3">
            <a:extLst>
              <a:ext uri="{FF2B5EF4-FFF2-40B4-BE49-F238E27FC236}">
                <a16:creationId xmlns:a16="http://schemas.microsoft.com/office/drawing/2014/main" id="{AA0C1000-73E7-FB47-A918-3929412CF559}"/>
              </a:ext>
            </a:extLst>
          </p:cNvPr>
          <p:cNvSpPr>
            <a:spLocks noGrp="1"/>
          </p:cNvSpPr>
          <p:nvPr>
            <p:ph type="sldNum" sz="quarter" idx="10"/>
          </p:nvPr>
        </p:nvSpPr>
        <p:spPr/>
        <p:txBody>
          <a:bodyPr/>
          <a:lstStyle/>
          <a:p>
            <a:fld id="{D6F84A91-C4E5-461B-B44C-88336EC44C9C}" type="slidenum">
              <a:rPr lang="fr-CA" smtClean="0"/>
              <a:t>3</a:t>
            </a:fld>
            <a:endParaRPr lang="fr-CA"/>
          </a:p>
        </p:txBody>
      </p:sp>
    </p:spTree>
    <p:extLst>
      <p:ext uri="{BB962C8B-B14F-4D97-AF65-F5344CB8AC3E}">
        <p14:creationId xmlns:p14="http://schemas.microsoft.com/office/powerpoint/2010/main" val="1086538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C941B8-A2C1-9C49-AFE6-A66BBFB9B2B4}"/>
              </a:ext>
            </a:extLst>
          </p:cNvPr>
          <p:cNvSpPr>
            <a:spLocks noGrp="1"/>
          </p:cNvSpPr>
          <p:nvPr>
            <p:ph type="sldNum" sz="quarter" idx="11"/>
          </p:nvPr>
        </p:nvSpPr>
        <p:spPr/>
        <p:txBody>
          <a:bodyPr/>
          <a:lstStyle/>
          <a:p>
            <a:fld id="{D6F84A91-C4E5-461B-B44C-88336EC44C9C}" type="slidenum">
              <a:rPr lang="fr-CA" smtClean="0"/>
              <a:t>30</a:t>
            </a:fld>
            <a:endParaRPr lang="fr-CA"/>
          </a:p>
        </p:txBody>
      </p:sp>
      <p:grpSp>
        <p:nvGrpSpPr>
          <p:cNvPr id="77" name="Group 76">
            <a:extLst>
              <a:ext uri="{FF2B5EF4-FFF2-40B4-BE49-F238E27FC236}">
                <a16:creationId xmlns:a16="http://schemas.microsoft.com/office/drawing/2014/main" id="{7DC12CA9-B330-8546-8239-64CA8011B01A}"/>
              </a:ext>
            </a:extLst>
          </p:cNvPr>
          <p:cNvGrpSpPr/>
          <p:nvPr/>
        </p:nvGrpSpPr>
        <p:grpSpPr>
          <a:xfrm>
            <a:off x="373765" y="1584347"/>
            <a:ext cx="8585543" cy="2616718"/>
            <a:chOff x="373765" y="1584347"/>
            <a:chExt cx="8585543" cy="2616718"/>
          </a:xfrm>
        </p:grpSpPr>
        <p:grpSp>
          <p:nvGrpSpPr>
            <p:cNvPr id="6" name="Group 5">
              <a:extLst>
                <a:ext uri="{FF2B5EF4-FFF2-40B4-BE49-F238E27FC236}">
                  <a16:creationId xmlns:a16="http://schemas.microsoft.com/office/drawing/2014/main" id="{53AEB1BB-8049-1849-B30B-C6402B9798FA}"/>
                </a:ext>
              </a:extLst>
            </p:cNvPr>
            <p:cNvGrpSpPr/>
            <p:nvPr/>
          </p:nvGrpSpPr>
          <p:grpSpPr>
            <a:xfrm>
              <a:off x="3954104" y="1584347"/>
              <a:ext cx="466794" cy="587426"/>
              <a:chOff x="5104096" y="1887898"/>
              <a:chExt cx="466794" cy="587426"/>
            </a:xfrm>
          </p:grpSpPr>
          <p:pic>
            <p:nvPicPr>
              <p:cNvPr id="56" name="Graphic 55" descr="User">
                <a:extLst>
                  <a:ext uri="{FF2B5EF4-FFF2-40B4-BE49-F238E27FC236}">
                    <a16:creationId xmlns:a16="http://schemas.microsoft.com/office/drawing/2014/main" id="{7373B320-622C-EF48-B2E6-51165B3B42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21493" y="2043324"/>
                <a:ext cx="432000" cy="432000"/>
              </a:xfrm>
              <a:prstGeom prst="rect">
                <a:avLst/>
              </a:prstGeom>
            </p:spPr>
          </p:pic>
          <p:sp>
            <p:nvSpPr>
              <p:cNvPr id="57" name="TextBox 56">
                <a:extLst>
                  <a:ext uri="{FF2B5EF4-FFF2-40B4-BE49-F238E27FC236}">
                    <a16:creationId xmlns:a16="http://schemas.microsoft.com/office/drawing/2014/main" id="{A42F7EAC-39E6-6C40-8533-F95DC0034E6F}"/>
                  </a:ext>
                </a:extLst>
              </p:cNvPr>
              <p:cNvSpPr txBox="1"/>
              <p:nvPr/>
            </p:nvSpPr>
            <p:spPr>
              <a:xfrm>
                <a:off x="5104096" y="1887898"/>
                <a:ext cx="466794" cy="246221"/>
              </a:xfrm>
              <a:prstGeom prst="rect">
                <a:avLst/>
              </a:prstGeom>
              <a:noFill/>
            </p:spPr>
            <p:txBody>
              <a:bodyPr wrap="none" rtlCol="0">
                <a:spAutoFit/>
              </a:bodyPr>
              <a:lstStyle/>
              <a:p>
                <a:pPr algn="ctr"/>
                <a:r>
                  <a:rPr lang="fr-CA" sz="1000" dirty="0"/>
                  <a:t>Mère</a:t>
                </a:r>
              </a:p>
            </p:txBody>
          </p:sp>
        </p:grpSp>
        <p:grpSp>
          <p:nvGrpSpPr>
            <p:cNvPr id="7" name="Group 6">
              <a:extLst>
                <a:ext uri="{FF2B5EF4-FFF2-40B4-BE49-F238E27FC236}">
                  <a16:creationId xmlns:a16="http://schemas.microsoft.com/office/drawing/2014/main" id="{BC1C34A1-D239-F74B-8B4D-7486ED588E5A}"/>
                </a:ext>
              </a:extLst>
            </p:cNvPr>
            <p:cNvGrpSpPr>
              <a:grpSpLocks noChangeAspect="1"/>
            </p:cNvGrpSpPr>
            <p:nvPr/>
          </p:nvGrpSpPr>
          <p:grpSpPr>
            <a:xfrm>
              <a:off x="3792200" y="2250784"/>
              <a:ext cx="790601" cy="659631"/>
              <a:chOff x="5721634" y="1120771"/>
              <a:chExt cx="1673439" cy="1396467"/>
            </a:xfrm>
          </p:grpSpPr>
          <p:pic>
            <p:nvPicPr>
              <p:cNvPr id="54" name="Graphic 53" descr="Smart Phone">
                <a:extLst>
                  <a:ext uri="{FF2B5EF4-FFF2-40B4-BE49-F238E27FC236}">
                    <a16:creationId xmlns:a16="http://schemas.microsoft.com/office/drawing/2014/main" id="{714F9BB4-C593-924F-806F-22626AA02D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6000" y="1120771"/>
                <a:ext cx="914400" cy="914400"/>
              </a:xfrm>
              <a:prstGeom prst="rect">
                <a:avLst/>
              </a:prstGeom>
            </p:spPr>
          </p:pic>
          <p:sp>
            <p:nvSpPr>
              <p:cNvPr id="55" name="TextBox 54">
                <a:extLst>
                  <a:ext uri="{FF2B5EF4-FFF2-40B4-BE49-F238E27FC236}">
                    <a16:creationId xmlns:a16="http://schemas.microsoft.com/office/drawing/2014/main" id="{89C42D38-A7C4-6E45-8674-3BA2BF409E4B}"/>
                  </a:ext>
                </a:extLst>
              </p:cNvPr>
              <p:cNvSpPr txBox="1"/>
              <p:nvPr/>
            </p:nvSpPr>
            <p:spPr>
              <a:xfrm>
                <a:off x="5721634" y="1995978"/>
                <a:ext cx="1673439" cy="521260"/>
              </a:xfrm>
              <a:prstGeom prst="rect">
                <a:avLst/>
              </a:prstGeom>
              <a:noFill/>
            </p:spPr>
            <p:txBody>
              <a:bodyPr wrap="none" rtlCol="0">
                <a:spAutoFit/>
              </a:bodyPr>
              <a:lstStyle/>
              <a:p>
                <a:pPr algn="ctr"/>
                <a:r>
                  <a:rPr lang="fr-CA" sz="1000" dirty="0"/>
                  <a:t>Portefeuille</a:t>
                </a:r>
              </a:p>
            </p:txBody>
          </p:sp>
        </p:grpSp>
        <p:grpSp>
          <p:nvGrpSpPr>
            <p:cNvPr id="8" name="Group 7">
              <a:extLst>
                <a:ext uri="{FF2B5EF4-FFF2-40B4-BE49-F238E27FC236}">
                  <a16:creationId xmlns:a16="http://schemas.microsoft.com/office/drawing/2014/main" id="{89AFADC7-1390-AC47-8BA6-5313469A5B01}"/>
                </a:ext>
              </a:extLst>
            </p:cNvPr>
            <p:cNvGrpSpPr/>
            <p:nvPr/>
          </p:nvGrpSpPr>
          <p:grpSpPr>
            <a:xfrm>
              <a:off x="6137694" y="1719327"/>
              <a:ext cx="1641825" cy="1125639"/>
              <a:chOff x="-879204" y="3867234"/>
              <a:chExt cx="1641825" cy="1125639"/>
            </a:xfrm>
          </p:grpSpPr>
          <p:grpSp>
            <p:nvGrpSpPr>
              <p:cNvPr id="50" name="Group 49">
                <a:extLst>
                  <a:ext uri="{FF2B5EF4-FFF2-40B4-BE49-F238E27FC236}">
                    <a16:creationId xmlns:a16="http://schemas.microsoft.com/office/drawing/2014/main" id="{7B549CD7-1578-E34B-A7D4-557EF779A9CC}"/>
                  </a:ext>
                </a:extLst>
              </p:cNvPr>
              <p:cNvGrpSpPr/>
              <p:nvPr/>
            </p:nvGrpSpPr>
            <p:grpSpPr>
              <a:xfrm>
                <a:off x="-274292" y="4380873"/>
                <a:ext cx="432000" cy="612000"/>
                <a:chOff x="922832" y="1264145"/>
                <a:chExt cx="432000" cy="612000"/>
              </a:xfrm>
            </p:grpSpPr>
            <p:pic>
              <p:nvPicPr>
                <p:cNvPr id="52" name="Graphic 51" descr="Court">
                  <a:extLst>
                    <a:ext uri="{FF2B5EF4-FFF2-40B4-BE49-F238E27FC236}">
                      <a16:creationId xmlns:a16="http://schemas.microsoft.com/office/drawing/2014/main" id="{6CD9BDD3-E976-1246-BD86-65D937FF05C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2832" y="1264145"/>
                  <a:ext cx="432000" cy="432000"/>
                </a:xfrm>
                <a:prstGeom prst="rect">
                  <a:avLst/>
                </a:prstGeom>
              </p:spPr>
            </p:pic>
            <p:pic>
              <p:nvPicPr>
                <p:cNvPr id="53" name="Graphic 52" descr="Magnifying glass">
                  <a:extLst>
                    <a:ext uri="{FF2B5EF4-FFF2-40B4-BE49-F238E27FC236}">
                      <a16:creationId xmlns:a16="http://schemas.microsoft.com/office/drawing/2014/main" id="{2B150F7E-6C49-AF43-AF48-D92C0ED590A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8832" y="1696145"/>
                  <a:ext cx="180000" cy="180000"/>
                </a:xfrm>
                <a:prstGeom prst="rect">
                  <a:avLst/>
                </a:prstGeom>
              </p:spPr>
            </p:pic>
          </p:grpSp>
          <p:sp>
            <p:nvSpPr>
              <p:cNvPr id="51" name="TextBox 50">
                <a:extLst>
                  <a:ext uri="{FF2B5EF4-FFF2-40B4-BE49-F238E27FC236}">
                    <a16:creationId xmlns:a16="http://schemas.microsoft.com/office/drawing/2014/main" id="{A57398EB-2372-DD49-AEBC-BE1AB95596CB}"/>
                  </a:ext>
                </a:extLst>
              </p:cNvPr>
              <p:cNvSpPr txBox="1"/>
              <p:nvPr/>
            </p:nvSpPr>
            <p:spPr>
              <a:xfrm>
                <a:off x="-879204" y="3867234"/>
                <a:ext cx="1641825" cy="553998"/>
              </a:xfrm>
              <a:prstGeom prst="rect">
                <a:avLst/>
              </a:prstGeom>
              <a:noFill/>
            </p:spPr>
            <p:txBody>
              <a:bodyPr wrap="square" rtlCol="0">
                <a:spAutoFit/>
              </a:bodyPr>
              <a:lstStyle/>
              <a:p>
                <a:pPr algn="ctr"/>
                <a:r>
                  <a:rPr lang="fr-CA" sz="1000" dirty="0"/>
                  <a:t>Guichet unique accès  </a:t>
                </a:r>
              </a:p>
              <a:p>
                <a:pPr algn="ctr"/>
                <a:r>
                  <a:rPr lang="fr-CA" sz="1000" dirty="0"/>
                  <a:t>aux place en service </a:t>
                </a:r>
              </a:p>
              <a:p>
                <a:pPr algn="ctr"/>
                <a:r>
                  <a:rPr lang="fr-CA" sz="1000" dirty="0"/>
                  <a:t>de garde</a:t>
                </a:r>
              </a:p>
            </p:txBody>
          </p:sp>
        </p:grpSp>
        <p:grpSp>
          <p:nvGrpSpPr>
            <p:cNvPr id="9" name="Group 8">
              <a:extLst>
                <a:ext uri="{FF2B5EF4-FFF2-40B4-BE49-F238E27FC236}">
                  <a16:creationId xmlns:a16="http://schemas.microsoft.com/office/drawing/2014/main" id="{B81A3687-5BF3-824F-A007-CE7395433D8D}"/>
                </a:ext>
              </a:extLst>
            </p:cNvPr>
            <p:cNvGrpSpPr/>
            <p:nvPr/>
          </p:nvGrpSpPr>
          <p:grpSpPr>
            <a:xfrm>
              <a:off x="1332432" y="3383025"/>
              <a:ext cx="646331" cy="818040"/>
              <a:chOff x="5032050" y="4465054"/>
              <a:chExt cx="646331" cy="818040"/>
            </a:xfrm>
          </p:grpSpPr>
          <p:pic>
            <p:nvPicPr>
              <p:cNvPr id="48" name="Graphic 47" descr="Connections">
                <a:extLst>
                  <a:ext uri="{FF2B5EF4-FFF2-40B4-BE49-F238E27FC236}">
                    <a16:creationId xmlns:a16="http://schemas.microsoft.com/office/drawing/2014/main" id="{DDD07B32-A26B-464F-8D25-1C9986B6CDD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139215" y="4851094"/>
                <a:ext cx="432000" cy="432000"/>
              </a:xfrm>
              <a:prstGeom prst="rect">
                <a:avLst/>
              </a:prstGeom>
            </p:spPr>
          </p:pic>
          <p:sp>
            <p:nvSpPr>
              <p:cNvPr id="49" name="TextBox 48">
                <a:extLst>
                  <a:ext uri="{FF2B5EF4-FFF2-40B4-BE49-F238E27FC236}">
                    <a16:creationId xmlns:a16="http://schemas.microsoft.com/office/drawing/2014/main" id="{0FA1E059-8474-5C45-8B56-691E97F13B08}"/>
                  </a:ext>
                </a:extLst>
              </p:cNvPr>
              <p:cNvSpPr txBox="1"/>
              <p:nvPr/>
            </p:nvSpPr>
            <p:spPr>
              <a:xfrm>
                <a:off x="5032050" y="4465054"/>
                <a:ext cx="646331" cy="400110"/>
              </a:xfrm>
              <a:prstGeom prst="rect">
                <a:avLst/>
              </a:prstGeom>
              <a:noFill/>
            </p:spPr>
            <p:txBody>
              <a:bodyPr wrap="none" rtlCol="0">
                <a:spAutoFit/>
              </a:bodyPr>
              <a:lstStyle/>
              <a:p>
                <a:pPr algn="ctr"/>
                <a:r>
                  <a:rPr lang="fr-CA" sz="1000" dirty="0"/>
                  <a:t>Registre</a:t>
                </a:r>
              </a:p>
              <a:p>
                <a:pPr algn="ctr"/>
                <a:r>
                  <a:rPr lang="fr-CA" sz="1000" dirty="0"/>
                  <a:t>distribué</a:t>
                </a:r>
              </a:p>
            </p:txBody>
          </p:sp>
        </p:grpSp>
        <p:grpSp>
          <p:nvGrpSpPr>
            <p:cNvPr id="10" name="Group 9">
              <a:extLst>
                <a:ext uri="{FF2B5EF4-FFF2-40B4-BE49-F238E27FC236}">
                  <a16:creationId xmlns:a16="http://schemas.microsoft.com/office/drawing/2014/main" id="{5BA67433-F147-C841-A1B7-F3AA7CD2E33D}"/>
                </a:ext>
              </a:extLst>
            </p:cNvPr>
            <p:cNvGrpSpPr/>
            <p:nvPr/>
          </p:nvGrpSpPr>
          <p:grpSpPr>
            <a:xfrm>
              <a:off x="1441233" y="1664596"/>
              <a:ext cx="432000" cy="830580"/>
              <a:chOff x="1138384" y="1939224"/>
              <a:chExt cx="432000" cy="830580"/>
            </a:xfrm>
          </p:grpSpPr>
          <p:pic>
            <p:nvPicPr>
              <p:cNvPr id="43" name="Graphic 42" descr="Court">
                <a:extLst>
                  <a:ext uri="{FF2B5EF4-FFF2-40B4-BE49-F238E27FC236}">
                    <a16:creationId xmlns:a16="http://schemas.microsoft.com/office/drawing/2014/main" id="{FD8177D3-97A7-D647-9AF9-0BC651ABA0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38384" y="2171625"/>
                <a:ext cx="432000" cy="432000"/>
              </a:xfrm>
              <a:prstGeom prst="rect">
                <a:avLst/>
              </a:prstGeom>
            </p:spPr>
          </p:pic>
          <p:grpSp>
            <p:nvGrpSpPr>
              <p:cNvPr id="44" name="Group 43">
                <a:extLst>
                  <a:ext uri="{FF2B5EF4-FFF2-40B4-BE49-F238E27FC236}">
                    <a16:creationId xmlns:a16="http://schemas.microsoft.com/office/drawing/2014/main" id="{86ACE2B3-72CA-F540-9E4D-6C590BC2950F}"/>
                  </a:ext>
                </a:extLst>
              </p:cNvPr>
              <p:cNvGrpSpPr>
                <a:grpSpLocks noChangeAspect="1"/>
              </p:cNvGrpSpPr>
              <p:nvPr/>
            </p:nvGrpSpPr>
            <p:grpSpPr>
              <a:xfrm>
                <a:off x="1171180" y="2589804"/>
                <a:ext cx="366408" cy="180000"/>
                <a:chOff x="1900385" y="3141302"/>
                <a:chExt cx="366408" cy="180000"/>
              </a:xfrm>
            </p:grpSpPr>
            <p:pic>
              <p:nvPicPr>
                <p:cNvPr id="46" name="Graphic 45" descr="Magnifying glass">
                  <a:extLst>
                    <a:ext uri="{FF2B5EF4-FFF2-40B4-BE49-F238E27FC236}">
                      <a16:creationId xmlns:a16="http://schemas.microsoft.com/office/drawing/2014/main" id="{7E4CEC49-D678-2D48-9490-F2E722ADEDE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86793" y="3141302"/>
                  <a:ext cx="180000" cy="180000"/>
                </a:xfrm>
                <a:prstGeom prst="rect">
                  <a:avLst/>
                </a:prstGeom>
              </p:spPr>
            </p:pic>
            <p:pic>
              <p:nvPicPr>
                <p:cNvPr id="47" name="Picture 46">
                  <a:extLst>
                    <a:ext uri="{FF2B5EF4-FFF2-40B4-BE49-F238E27FC236}">
                      <a16:creationId xmlns:a16="http://schemas.microsoft.com/office/drawing/2014/main" id="{AEF4177F-5469-1C42-B7A4-2E2664012957}"/>
                    </a:ext>
                  </a:extLst>
                </p:cNvPr>
                <p:cNvPicPr>
                  <a:picLocks noChangeAspect="1"/>
                </p:cNvPicPr>
                <p:nvPr/>
              </p:nvPicPr>
              <p:blipFill>
                <a:blip r:embed="rId12">
                  <a:duotone>
                    <a:schemeClr val="accent3">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1900385" y="3141302"/>
                  <a:ext cx="170908" cy="180000"/>
                </a:xfrm>
                <a:prstGeom prst="rect">
                  <a:avLst/>
                </a:prstGeom>
              </p:spPr>
            </p:pic>
          </p:grpSp>
          <p:sp>
            <p:nvSpPr>
              <p:cNvPr id="45" name="TextBox 44">
                <a:extLst>
                  <a:ext uri="{FF2B5EF4-FFF2-40B4-BE49-F238E27FC236}">
                    <a16:creationId xmlns:a16="http://schemas.microsoft.com/office/drawing/2014/main" id="{0E73EFB6-4E88-774B-A4DF-7EA37E7C978F}"/>
                  </a:ext>
                </a:extLst>
              </p:cNvPr>
              <p:cNvSpPr txBox="1"/>
              <p:nvPr/>
            </p:nvSpPr>
            <p:spPr>
              <a:xfrm>
                <a:off x="1157055" y="1939224"/>
                <a:ext cx="394659" cy="246221"/>
              </a:xfrm>
              <a:prstGeom prst="rect">
                <a:avLst/>
              </a:prstGeom>
              <a:noFill/>
            </p:spPr>
            <p:txBody>
              <a:bodyPr wrap="none" rtlCol="0">
                <a:spAutoFit/>
              </a:bodyPr>
              <a:lstStyle/>
              <a:p>
                <a:pPr algn="ctr"/>
                <a:r>
                  <a:rPr lang="fr-CA" sz="1000" dirty="0"/>
                  <a:t>DEC</a:t>
                </a:r>
              </a:p>
            </p:txBody>
          </p:sp>
        </p:grpSp>
        <p:grpSp>
          <p:nvGrpSpPr>
            <p:cNvPr id="11" name="Group 10">
              <a:extLst>
                <a:ext uri="{FF2B5EF4-FFF2-40B4-BE49-F238E27FC236}">
                  <a16:creationId xmlns:a16="http://schemas.microsoft.com/office/drawing/2014/main" id="{D711E46E-B16D-7E46-A5AA-C11C2E4DCBB1}"/>
                </a:ext>
              </a:extLst>
            </p:cNvPr>
            <p:cNvGrpSpPr/>
            <p:nvPr/>
          </p:nvGrpSpPr>
          <p:grpSpPr>
            <a:xfrm>
              <a:off x="8288932" y="1739773"/>
              <a:ext cx="670376" cy="767553"/>
              <a:chOff x="7342678" y="4312561"/>
              <a:chExt cx="670376" cy="767553"/>
            </a:xfrm>
          </p:grpSpPr>
          <p:pic>
            <p:nvPicPr>
              <p:cNvPr id="41" name="Graphic 40" descr="Document">
                <a:extLst>
                  <a:ext uri="{FF2B5EF4-FFF2-40B4-BE49-F238E27FC236}">
                    <a16:creationId xmlns:a16="http://schemas.microsoft.com/office/drawing/2014/main" id="{F2835030-083C-B84A-A7F4-DBC34442FFD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461934" y="4648114"/>
                <a:ext cx="432000" cy="432000"/>
              </a:xfrm>
              <a:prstGeom prst="rect">
                <a:avLst/>
              </a:prstGeom>
            </p:spPr>
          </p:pic>
          <p:sp>
            <p:nvSpPr>
              <p:cNvPr id="42" name="TextBox 41">
                <a:extLst>
                  <a:ext uri="{FF2B5EF4-FFF2-40B4-BE49-F238E27FC236}">
                    <a16:creationId xmlns:a16="http://schemas.microsoft.com/office/drawing/2014/main" id="{61600A4C-EAEC-C745-A33A-6A255309DBE8}"/>
                  </a:ext>
                </a:extLst>
              </p:cNvPr>
              <p:cNvSpPr txBox="1"/>
              <p:nvPr/>
            </p:nvSpPr>
            <p:spPr>
              <a:xfrm>
                <a:off x="7342678" y="4312561"/>
                <a:ext cx="670376" cy="400110"/>
              </a:xfrm>
              <a:prstGeom prst="rect">
                <a:avLst/>
              </a:prstGeom>
              <a:noFill/>
            </p:spPr>
            <p:txBody>
              <a:bodyPr wrap="none" rtlCol="0">
                <a:spAutoFit/>
              </a:bodyPr>
              <a:lstStyle/>
              <a:p>
                <a:pPr algn="ctr"/>
                <a:r>
                  <a:rPr lang="fr-CA" sz="1000" dirty="0"/>
                  <a:t>Liste</a:t>
                </a:r>
              </a:p>
              <a:p>
                <a:pPr algn="ctr"/>
                <a:r>
                  <a:rPr lang="fr-CA" sz="1000" dirty="0"/>
                  <a:t>d’attente</a:t>
                </a:r>
              </a:p>
            </p:txBody>
          </p:sp>
        </p:grpSp>
        <p:grpSp>
          <p:nvGrpSpPr>
            <p:cNvPr id="12" name="Group 11">
              <a:extLst>
                <a:ext uri="{FF2B5EF4-FFF2-40B4-BE49-F238E27FC236}">
                  <a16:creationId xmlns:a16="http://schemas.microsoft.com/office/drawing/2014/main" id="{EEF7977E-0825-184D-9994-58EF4EFB38DE}"/>
                </a:ext>
              </a:extLst>
            </p:cNvPr>
            <p:cNvGrpSpPr/>
            <p:nvPr/>
          </p:nvGrpSpPr>
          <p:grpSpPr>
            <a:xfrm>
              <a:off x="373765" y="1802029"/>
              <a:ext cx="434735" cy="599134"/>
              <a:chOff x="5849799" y="3186922"/>
              <a:chExt cx="434735" cy="599134"/>
            </a:xfrm>
          </p:grpSpPr>
          <p:pic>
            <p:nvPicPr>
              <p:cNvPr id="39" name="Graphic 38" descr="Baby">
                <a:extLst>
                  <a:ext uri="{FF2B5EF4-FFF2-40B4-BE49-F238E27FC236}">
                    <a16:creationId xmlns:a16="http://schemas.microsoft.com/office/drawing/2014/main" id="{4023ACA3-F088-0149-AFB1-F0F93B4BCF3A}"/>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851166" y="3354056"/>
                <a:ext cx="432000" cy="432000"/>
              </a:xfrm>
              <a:prstGeom prst="rect">
                <a:avLst/>
              </a:prstGeom>
            </p:spPr>
          </p:pic>
          <p:sp>
            <p:nvSpPr>
              <p:cNvPr id="40" name="TextBox 39">
                <a:extLst>
                  <a:ext uri="{FF2B5EF4-FFF2-40B4-BE49-F238E27FC236}">
                    <a16:creationId xmlns:a16="http://schemas.microsoft.com/office/drawing/2014/main" id="{5CE8BAE3-C6C5-C749-A722-A52B1E1358E3}"/>
                  </a:ext>
                </a:extLst>
              </p:cNvPr>
              <p:cNvSpPr txBox="1"/>
              <p:nvPr/>
            </p:nvSpPr>
            <p:spPr>
              <a:xfrm>
                <a:off x="5849799" y="3186922"/>
                <a:ext cx="434735" cy="246221"/>
              </a:xfrm>
              <a:prstGeom prst="rect">
                <a:avLst/>
              </a:prstGeom>
              <a:noFill/>
            </p:spPr>
            <p:txBody>
              <a:bodyPr wrap="none" rtlCol="0">
                <a:spAutoFit/>
              </a:bodyPr>
              <a:lstStyle/>
              <a:p>
                <a:pPr algn="ctr"/>
                <a:r>
                  <a:rPr lang="fr-CA" sz="1000" dirty="0"/>
                  <a:t>Alice</a:t>
                </a:r>
              </a:p>
            </p:txBody>
          </p:sp>
        </p:grpSp>
        <p:cxnSp>
          <p:nvCxnSpPr>
            <p:cNvPr id="13" name="Straight Arrow Connector 12">
              <a:extLst>
                <a:ext uri="{FF2B5EF4-FFF2-40B4-BE49-F238E27FC236}">
                  <a16:creationId xmlns:a16="http://schemas.microsoft.com/office/drawing/2014/main" id="{86286E25-2B8F-374E-8E47-C75AA3382B14}"/>
                </a:ext>
              </a:extLst>
            </p:cNvPr>
            <p:cNvCxnSpPr>
              <a:cxnSpLocks/>
              <a:stCxn id="39" idx="3"/>
            </p:cNvCxnSpPr>
            <p:nvPr/>
          </p:nvCxnSpPr>
          <p:spPr>
            <a:xfrm>
              <a:off x="807132" y="2185163"/>
              <a:ext cx="525300" cy="0"/>
            </a:xfrm>
            <a:prstGeom prst="straightConnector1">
              <a:avLst/>
            </a:prstGeom>
            <a:ln>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4F8B599-F10F-074C-A62E-A704545DAD90}"/>
                </a:ext>
              </a:extLst>
            </p:cNvPr>
            <p:cNvSpPr txBox="1"/>
            <p:nvPr/>
          </p:nvSpPr>
          <p:spPr>
            <a:xfrm>
              <a:off x="934832" y="1896997"/>
              <a:ext cx="250390" cy="246221"/>
            </a:xfrm>
            <a:prstGeom prst="rect">
              <a:avLst/>
            </a:prstGeom>
            <a:noFill/>
          </p:spPr>
          <p:txBody>
            <a:bodyPr wrap="none" rtlCol="0">
              <a:spAutoFit/>
            </a:bodyPr>
            <a:lstStyle/>
            <a:p>
              <a:r>
                <a:rPr lang="fr-CA" sz="1000" dirty="0">
                  <a:solidFill>
                    <a:schemeClr val="accent5"/>
                  </a:solidFill>
                </a:rPr>
                <a:t>1</a:t>
              </a:r>
            </a:p>
          </p:txBody>
        </p:sp>
        <p:cxnSp>
          <p:nvCxnSpPr>
            <p:cNvPr id="15" name="Straight Arrow Connector 14">
              <a:extLst>
                <a:ext uri="{FF2B5EF4-FFF2-40B4-BE49-F238E27FC236}">
                  <a16:creationId xmlns:a16="http://schemas.microsoft.com/office/drawing/2014/main" id="{85135DE6-F8FD-6742-ACAB-0CF2D7E89DA5}"/>
                </a:ext>
              </a:extLst>
            </p:cNvPr>
            <p:cNvCxnSpPr>
              <a:cxnSpLocks/>
            </p:cNvCxnSpPr>
            <p:nvPr/>
          </p:nvCxnSpPr>
          <p:spPr>
            <a:xfrm flipV="1">
              <a:off x="2127530" y="1888872"/>
              <a:ext cx="1665358" cy="8126"/>
            </a:xfrm>
            <a:prstGeom prst="straightConnector1">
              <a:avLst/>
            </a:prstGeom>
            <a:ln>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3EE06AC-14F8-C343-8917-13183C2930AB}"/>
                </a:ext>
              </a:extLst>
            </p:cNvPr>
            <p:cNvSpPr txBox="1"/>
            <p:nvPr/>
          </p:nvSpPr>
          <p:spPr>
            <a:xfrm>
              <a:off x="2813914" y="1641261"/>
              <a:ext cx="250390" cy="246221"/>
            </a:xfrm>
            <a:prstGeom prst="rect">
              <a:avLst/>
            </a:prstGeom>
            <a:noFill/>
          </p:spPr>
          <p:txBody>
            <a:bodyPr wrap="none" rtlCol="0">
              <a:spAutoFit/>
            </a:bodyPr>
            <a:lstStyle/>
            <a:p>
              <a:r>
                <a:rPr lang="fr-CA" sz="1000" dirty="0">
                  <a:solidFill>
                    <a:schemeClr val="accent5"/>
                  </a:solidFill>
                </a:rPr>
                <a:t>2</a:t>
              </a:r>
            </a:p>
          </p:txBody>
        </p:sp>
        <p:cxnSp>
          <p:nvCxnSpPr>
            <p:cNvPr id="17" name="Straight Arrow Connector 16">
              <a:extLst>
                <a:ext uri="{FF2B5EF4-FFF2-40B4-BE49-F238E27FC236}">
                  <a16:creationId xmlns:a16="http://schemas.microsoft.com/office/drawing/2014/main" id="{5B20C098-8BCA-DA45-A072-010D6AF924C8}"/>
                </a:ext>
              </a:extLst>
            </p:cNvPr>
            <p:cNvCxnSpPr>
              <a:cxnSpLocks/>
            </p:cNvCxnSpPr>
            <p:nvPr/>
          </p:nvCxnSpPr>
          <p:spPr>
            <a:xfrm>
              <a:off x="2145528" y="2100989"/>
              <a:ext cx="1629362" cy="0"/>
            </a:xfrm>
            <a:prstGeom prst="straightConnector1">
              <a:avLst/>
            </a:prstGeom>
            <a:ln>
              <a:solidFill>
                <a:schemeClr val="accent4"/>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828F732-3C5D-6743-A8D8-D10EEC88C85B}"/>
                </a:ext>
              </a:extLst>
            </p:cNvPr>
            <p:cNvSpPr txBox="1"/>
            <p:nvPr/>
          </p:nvSpPr>
          <p:spPr>
            <a:xfrm>
              <a:off x="2813914" y="1870555"/>
              <a:ext cx="250390" cy="246221"/>
            </a:xfrm>
            <a:prstGeom prst="rect">
              <a:avLst/>
            </a:prstGeom>
            <a:noFill/>
          </p:spPr>
          <p:txBody>
            <a:bodyPr wrap="none" rtlCol="0">
              <a:spAutoFit/>
            </a:bodyPr>
            <a:lstStyle/>
            <a:p>
              <a:r>
                <a:rPr lang="fr-CA" sz="1000" dirty="0">
                  <a:solidFill>
                    <a:schemeClr val="accent5"/>
                  </a:solidFill>
                </a:rPr>
                <a:t>3</a:t>
              </a:r>
            </a:p>
          </p:txBody>
        </p:sp>
        <p:cxnSp>
          <p:nvCxnSpPr>
            <p:cNvPr id="19" name="Straight Arrow Connector 18">
              <a:extLst>
                <a:ext uri="{FF2B5EF4-FFF2-40B4-BE49-F238E27FC236}">
                  <a16:creationId xmlns:a16="http://schemas.microsoft.com/office/drawing/2014/main" id="{F16A28BD-0DCE-5648-891A-40CB33C59581}"/>
                </a:ext>
              </a:extLst>
            </p:cNvPr>
            <p:cNvCxnSpPr>
              <a:cxnSpLocks/>
            </p:cNvCxnSpPr>
            <p:nvPr/>
          </p:nvCxnSpPr>
          <p:spPr>
            <a:xfrm>
              <a:off x="2158657" y="2282147"/>
              <a:ext cx="1629362" cy="655"/>
            </a:xfrm>
            <a:prstGeom prst="straightConnector1">
              <a:avLst/>
            </a:prstGeom>
            <a:ln>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80FD2AF-B53A-B949-96EC-D696646326CB}"/>
                </a:ext>
              </a:extLst>
            </p:cNvPr>
            <p:cNvSpPr txBox="1"/>
            <p:nvPr/>
          </p:nvSpPr>
          <p:spPr>
            <a:xfrm>
              <a:off x="2813914" y="2080737"/>
              <a:ext cx="250390" cy="246221"/>
            </a:xfrm>
            <a:prstGeom prst="rect">
              <a:avLst/>
            </a:prstGeom>
            <a:noFill/>
          </p:spPr>
          <p:txBody>
            <a:bodyPr wrap="none" rtlCol="0">
              <a:spAutoFit/>
            </a:bodyPr>
            <a:lstStyle/>
            <a:p>
              <a:r>
                <a:rPr lang="fr-CA" sz="1000" dirty="0">
                  <a:solidFill>
                    <a:schemeClr val="accent5"/>
                  </a:solidFill>
                </a:rPr>
                <a:t>4</a:t>
              </a:r>
            </a:p>
          </p:txBody>
        </p:sp>
        <p:cxnSp>
          <p:nvCxnSpPr>
            <p:cNvPr id="21" name="Straight Arrow Connector 20">
              <a:extLst>
                <a:ext uri="{FF2B5EF4-FFF2-40B4-BE49-F238E27FC236}">
                  <a16:creationId xmlns:a16="http://schemas.microsoft.com/office/drawing/2014/main" id="{C282427E-6F15-354B-9926-3DC7659A93E1}"/>
                </a:ext>
              </a:extLst>
            </p:cNvPr>
            <p:cNvCxnSpPr>
              <a:cxnSpLocks/>
            </p:cNvCxnSpPr>
            <p:nvPr/>
          </p:nvCxnSpPr>
          <p:spPr>
            <a:xfrm>
              <a:off x="2158657" y="2484326"/>
              <a:ext cx="1629362" cy="0"/>
            </a:xfrm>
            <a:prstGeom prst="straightConnector1">
              <a:avLst/>
            </a:prstGeom>
            <a:ln>
              <a:solidFill>
                <a:schemeClr val="accent4"/>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97902BA-F329-6849-BFFF-B2C754364D43}"/>
                </a:ext>
              </a:extLst>
            </p:cNvPr>
            <p:cNvCxnSpPr>
              <a:cxnSpLocks/>
            </p:cNvCxnSpPr>
            <p:nvPr/>
          </p:nvCxnSpPr>
          <p:spPr>
            <a:xfrm>
              <a:off x="2158657" y="2676210"/>
              <a:ext cx="1629362" cy="655"/>
            </a:xfrm>
            <a:prstGeom prst="straightConnector1">
              <a:avLst/>
            </a:prstGeom>
            <a:ln>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8A29BF7-791D-B44E-BB40-C6EE8A41CE64}"/>
                </a:ext>
              </a:extLst>
            </p:cNvPr>
            <p:cNvSpPr txBox="1"/>
            <p:nvPr/>
          </p:nvSpPr>
          <p:spPr>
            <a:xfrm>
              <a:off x="2813914" y="2282147"/>
              <a:ext cx="250390" cy="246221"/>
            </a:xfrm>
            <a:prstGeom prst="rect">
              <a:avLst/>
            </a:prstGeom>
            <a:noFill/>
          </p:spPr>
          <p:txBody>
            <a:bodyPr wrap="none" rtlCol="0">
              <a:spAutoFit/>
            </a:bodyPr>
            <a:lstStyle/>
            <a:p>
              <a:r>
                <a:rPr lang="fr-CA" sz="1000" dirty="0">
                  <a:solidFill>
                    <a:schemeClr val="accent5"/>
                  </a:solidFill>
                </a:rPr>
                <a:t>5</a:t>
              </a:r>
            </a:p>
          </p:txBody>
        </p:sp>
        <p:sp>
          <p:nvSpPr>
            <p:cNvPr id="24" name="TextBox 23">
              <a:extLst>
                <a:ext uri="{FF2B5EF4-FFF2-40B4-BE49-F238E27FC236}">
                  <a16:creationId xmlns:a16="http://schemas.microsoft.com/office/drawing/2014/main" id="{F9055C9F-85B3-9F48-886A-4094B57CB8B2}"/>
                </a:ext>
              </a:extLst>
            </p:cNvPr>
            <p:cNvSpPr txBox="1"/>
            <p:nvPr/>
          </p:nvSpPr>
          <p:spPr>
            <a:xfrm>
              <a:off x="2813914" y="2486012"/>
              <a:ext cx="250390" cy="246221"/>
            </a:xfrm>
            <a:prstGeom prst="rect">
              <a:avLst/>
            </a:prstGeom>
            <a:noFill/>
          </p:spPr>
          <p:txBody>
            <a:bodyPr wrap="none" rtlCol="0">
              <a:spAutoFit/>
            </a:bodyPr>
            <a:lstStyle/>
            <a:p>
              <a:r>
                <a:rPr lang="fr-CA" sz="1000" dirty="0">
                  <a:solidFill>
                    <a:schemeClr val="accent5"/>
                  </a:solidFill>
                </a:rPr>
                <a:t>7</a:t>
              </a:r>
            </a:p>
          </p:txBody>
        </p:sp>
        <p:cxnSp>
          <p:nvCxnSpPr>
            <p:cNvPr id="25" name="Straight Arrow Connector 24">
              <a:extLst>
                <a:ext uri="{FF2B5EF4-FFF2-40B4-BE49-F238E27FC236}">
                  <a16:creationId xmlns:a16="http://schemas.microsoft.com/office/drawing/2014/main" id="{8B4BF2D5-875D-6F48-9E97-D26718B9FC12}"/>
                </a:ext>
              </a:extLst>
            </p:cNvPr>
            <p:cNvCxnSpPr>
              <a:cxnSpLocks/>
            </p:cNvCxnSpPr>
            <p:nvPr/>
          </p:nvCxnSpPr>
          <p:spPr>
            <a:xfrm>
              <a:off x="1722513" y="2776920"/>
              <a:ext cx="12298" cy="464316"/>
            </a:xfrm>
            <a:prstGeom prst="straightConnector1">
              <a:avLst/>
            </a:prstGeom>
            <a:ln>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830EEF9-20D5-9D4E-8183-8DF1D51FDC77}"/>
                </a:ext>
              </a:extLst>
            </p:cNvPr>
            <p:cNvSpPr txBox="1"/>
            <p:nvPr/>
          </p:nvSpPr>
          <p:spPr>
            <a:xfrm>
              <a:off x="1776081" y="2881216"/>
              <a:ext cx="250390" cy="246221"/>
            </a:xfrm>
            <a:prstGeom prst="rect">
              <a:avLst/>
            </a:prstGeom>
            <a:noFill/>
          </p:spPr>
          <p:txBody>
            <a:bodyPr wrap="none" rtlCol="0">
              <a:spAutoFit/>
            </a:bodyPr>
            <a:lstStyle/>
            <a:p>
              <a:r>
                <a:rPr lang="fr-CA" sz="1000" dirty="0">
                  <a:solidFill>
                    <a:schemeClr val="accent5"/>
                  </a:solidFill>
                </a:rPr>
                <a:t>8</a:t>
              </a:r>
            </a:p>
          </p:txBody>
        </p:sp>
        <p:cxnSp>
          <p:nvCxnSpPr>
            <p:cNvPr id="33" name="Straight Arrow Connector 32">
              <a:extLst>
                <a:ext uri="{FF2B5EF4-FFF2-40B4-BE49-F238E27FC236}">
                  <a16:creationId xmlns:a16="http://schemas.microsoft.com/office/drawing/2014/main" id="{DC9E642C-EE5D-9148-880A-059065F5F0E2}"/>
                </a:ext>
              </a:extLst>
            </p:cNvPr>
            <p:cNvCxnSpPr>
              <a:cxnSpLocks/>
            </p:cNvCxnSpPr>
            <p:nvPr/>
          </p:nvCxnSpPr>
          <p:spPr>
            <a:xfrm>
              <a:off x="7643987" y="2195206"/>
              <a:ext cx="644945" cy="710"/>
            </a:xfrm>
            <a:prstGeom prst="straightConnector1">
              <a:avLst/>
            </a:prstGeom>
            <a:ln>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0497B3B-FC75-9347-B6C0-5588B023764F}"/>
                </a:ext>
              </a:extLst>
            </p:cNvPr>
            <p:cNvSpPr txBox="1"/>
            <p:nvPr/>
          </p:nvSpPr>
          <p:spPr>
            <a:xfrm>
              <a:off x="7829598" y="1921323"/>
              <a:ext cx="316112" cy="246221"/>
            </a:xfrm>
            <a:prstGeom prst="rect">
              <a:avLst/>
            </a:prstGeom>
            <a:noFill/>
          </p:spPr>
          <p:txBody>
            <a:bodyPr wrap="none" rtlCol="0">
              <a:spAutoFit/>
            </a:bodyPr>
            <a:lstStyle/>
            <a:p>
              <a:r>
                <a:rPr lang="fr-CA" sz="1000" dirty="0">
                  <a:solidFill>
                    <a:schemeClr val="accent5"/>
                  </a:solidFill>
                </a:rPr>
                <a:t>13</a:t>
              </a:r>
            </a:p>
          </p:txBody>
        </p:sp>
        <p:sp>
          <p:nvSpPr>
            <p:cNvPr id="36" name="TextBox 35">
              <a:extLst>
                <a:ext uri="{FF2B5EF4-FFF2-40B4-BE49-F238E27FC236}">
                  <a16:creationId xmlns:a16="http://schemas.microsoft.com/office/drawing/2014/main" id="{AF513B1B-9FC4-384C-A46F-25BEE75B806F}"/>
                </a:ext>
              </a:extLst>
            </p:cNvPr>
            <p:cNvSpPr txBox="1"/>
            <p:nvPr/>
          </p:nvSpPr>
          <p:spPr>
            <a:xfrm>
              <a:off x="4001540" y="3744041"/>
              <a:ext cx="367052" cy="246221"/>
            </a:xfrm>
            <a:prstGeom prst="rect">
              <a:avLst/>
            </a:prstGeom>
            <a:noFill/>
          </p:spPr>
          <p:txBody>
            <a:bodyPr wrap="square" rtlCol="0">
              <a:spAutoFit/>
            </a:bodyPr>
            <a:lstStyle/>
            <a:p>
              <a:r>
                <a:rPr lang="fr-CA" sz="1000" dirty="0">
                  <a:solidFill>
                    <a:schemeClr val="accent5"/>
                  </a:solidFill>
                </a:rPr>
                <a:t>12</a:t>
              </a:r>
            </a:p>
          </p:txBody>
        </p:sp>
        <p:cxnSp>
          <p:nvCxnSpPr>
            <p:cNvPr id="37" name="Straight Arrow Connector 36">
              <a:extLst>
                <a:ext uri="{FF2B5EF4-FFF2-40B4-BE49-F238E27FC236}">
                  <a16:creationId xmlns:a16="http://schemas.microsoft.com/office/drawing/2014/main" id="{1541B45E-91FB-1240-8DB0-0EA542EE22BE}"/>
                </a:ext>
              </a:extLst>
            </p:cNvPr>
            <p:cNvCxnSpPr>
              <a:cxnSpLocks/>
            </p:cNvCxnSpPr>
            <p:nvPr/>
          </p:nvCxnSpPr>
          <p:spPr>
            <a:xfrm>
              <a:off x="1465730" y="2755607"/>
              <a:ext cx="12298" cy="464316"/>
            </a:xfrm>
            <a:prstGeom prst="straightConnector1">
              <a:avLst/>
            </a:prstGeom>
            <a:ln>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E26E6953-19A3-6148-A98B-A753351BFF9A}"/>
                </a:ext>
              </a:extLst>
            </p:cNvPr>
            <p:cNvSpPr txBox="1"/>
            <p:nvPr/>
          </p:nvSpPr>
          <p:spPr>
            <a:xfrm>
              <a:off x="1459885" y="2881459"/>
              <a:ext cx="250390" cy="246221"/>
            </a:xfrm>
            <a:prstGeom prst="rect">
              <a:avLst/>
            </a:prstGeom>
            <a:noFill/>
          </p:spPr>
          <p:txBody>
            <a:bodyPr wrap="none" rtlCol="0">
              <a:spAutoFit/>
            </a:bodyPr>
            <a:lstStyle/>
            <a:p>
              <a:r>
                <a:rPr lang="fr-CA" sz="1000" dirty="0">
                  <a:solidFill>
                    <a:schemeClr val="accent5"/>
                  </a:solidFill>
                </a:rPr>
                <a:t>6</a:t>
              </a:r>
            </a:p>
          </p:txBody>
        </p:sp>
        <p:cxnSp>
          <p:nvCxnSpPr>
            <p:cNvPr id="60" name="Straight Arrow Connector 59">
              <a:extLst>
                <a:ext uri="{FF2B5EF4-FFF2-40B4-BE49-F238E27FC236}">
                  <a16:creationId xmlns:a16="http://schemas.microsoft.com/office/drawing/2014/main" id="{63CBB77C-895B-A64F-9D99-43FA7C6E7902}"/>
                </a:ext>
              </a:extLst>
            </p:cNvPr>
            <p:cNvCxnSpPr>
              <a:cxnSpLocks/>
            </p:cNvCxnSpPr>
            <p:nvPr/>
          </p:nvCxnSpPr>
          <p:spPr>
            <a:xfrm flipV="1">
              <a:off x="4585833" y="2092804"/>
              <a:ext cx="1665358" cy="8126"/>
            </a:xfrm>
            <a:prstGeom prst="straightConnector1">
              <a:avLst/>
            </a:prstGeom>
            <a:ln>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EF106EBA-E9F1-8544-8538-1735DD8421E8}"/>
                </a:ext>
              </a:extLst>
            </p:cNvPr>
            <p:cNvSpPr txBox="1"/>
            <p:nvPr/>
          </p:nvSpPr>
          <p:spPr>
            <a:xfrm>
              <a:off x="5272217" y="1845193"/>
              <a:ext cx="250390" cy="246221"/>
            </a:xfrm>
            <a:prstGeom prst="rect">
              <a:avLst/>
            </a:prstGeom>
            <a:noFill/>
          </p:spPr>
          <p:txBody>
            <a:bodyPr wrap="none" rtlCol="0">
              <a:spAutoFit/>
            </a:bodyPr>
            <a:lstStyle/>
            <a:p>
              <a:r>
                <a:rPr lang="fr-CA" sz="1000" dirty="0">
                  <a:solidFill>
                    <a:schemeClr val="accent5"/>
                  </a:solidFill>
                </a:rPr>
                <a:t>9</a:t>
              </a:r>
            </a:p>
          </p:txBody>
        </p:sp>
        <p:cxnSp>
          <p:nvCxnSpPr>
            <p:cNvPr id="62" name="Straight Arrow Connector 61">
              <a:extLst>
                <a:ext uri="{FF2B5EF4-FFF2-40B4-BE49-F238E27FC236}">
                  <a16:creationId xmlns:a16="http://schemas.microsoft.com/office/drawing/2014/main" id="{D311C6F7-D3BA-9443-902A-A8456677C861}"/>
                </a:ext>
              </a:extLst>
            </p:cNvPr>
            <p:cNvCxnSpPr>
              <a:cxnSpLocks/>
            </p:cNvCxnSpPr>
            <p:nvPr/>
          </p:nvCxnSpPr>
          <p:spPr>
            <a:xfrm>
              <a:off x="4603831" y="2304921"/>
              <a:ext cx="1629362" cy="0"/>
            </a:xfrm>
            <a:prstGeom prst="straightConnector1">
              <a:avLst/>
            </a:prstGeom>
            <a:ln>
              <a:solidFill>
                <a:schemeClr val="accent4"/>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F4631EBC-A137-5240-9E6C-92A8579C1017}"/>
                </a:ext>
              </a:extLst>
            </p:cNvPr>
            <p:cNvSpPr txBox="1"/>
            <p:nvPr/>
          </p:nvSpPr>
          <p:spPr>
            <a:xfrm>
              <a:off x="5272217" y="2074487"/>
              <a:ext cx="316112" cy="246221"/>
            </a:xfrm>
            <a:prstGeom prst="rect">
              <a:avLst/>
            </a:prstGeom>
            <a:noFill/>
          </p:spPr>
          <p:txBody>
            <a:bodyPr wrap="none" rtlCol="0">
              <a:spAutoFit/>
            </a:bodyPr>
            <a:lstStyle/>
            <a:p>
              <a:r>
                <a:rPr lang="fr-CA" sz="1000" dirty="0">
                  <a:solidFill>
                    <a:schemeClr val="accent5"/>
                  </a:solidFill>
                </a:rPr>
                <a:t>10</a:t>
              </a:r>
            </a:p>
          </p:txBody>
        </p:sp>
        <p:cxnSp>
          <p:nvCxnSpPr>
            <p:cNvPr id="64" name="Straight Arrow Connector 63">
              <a:extLst>
                <a:ext uri="{FF2B5EF4-FFF2-40B4-BE49-F238E27FC236}">
                  <a16:creationId xmlns:a16="http://schemas.microsoft.com/office/drawing/2014/main" id="{75A4133A-2160-FC45-BED2-FBD62A6BAA6C}"/>
                </a:ext>
              </a:extLst>
            </p:cNvPr>
            <p:cNvCxnSpPr>
              <a:cxnSpLocks/>
            </p:cNvCxnSpPr>
            <p:nvPr/>
          </p:nvCxnSpPr>
          <p:spPr>
            <a:xfrm>
              <a:off x="4616960" y="2486079"/>
              <a:ext cx="1629362" cy="655"/>
            </a:xfrm>
            <a:prstGeom prst="straightConnector1">
              <a:avLst/>
            </a:prstGeom>
            <a:ln>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5753F857-A5E5-E24A-963D-C193D638335B}"/>
                </a:ext>
              </a:extLst>
            </p:cNvPr>
            <p:cNvSpPr txBox="1"/>
            <p:nvPr/>
          </p:nvSpPr>
          <p:spPr>
            <a:xfrm>
              <a:off x="5272217" y="2284669"/>
              <a:ext cx="316112" cy="246221"/>
            </a:xfrm>
            <a:prstGeom prst="rect">
              <a:avLst/>
            </a:prstGeom>
            <a:noFill/>
          </p:spPr>
          <p:txBody>
            <a:bodyPr wrap="none" rtlCol="0">
              <a:spAutoFit/>
            </a:bodyPr>
            <a:lstStyle/>
            <a:p>
              <a:r>
                <a:rPr lang="fr-CA" sz="1000" dirty="0">
                  <a:solidFill>
                    <a:schemeClr val="accent5"/>
                  </a:solidFill>
                </a:rPr>
                <a:t>11</a:t>
              </a:r>
            </a:p>
          </p:txBody>
        </p:sp>
        <p:cxnSp>
          <p:nvCxnSpPr>
            <p:cNvPr id="72" name="Elbow Connector 71">
              <a:extLst>
                <a:ext uri="{FF2B5EF4-FFF2-40B4-BE49-F238E27FC236}">
                  <a16:creationId xmlns:a16="http://schemas.microsoft.com/office/drawing/2014/main" id="{10190F9B-251E-8E48-853F-6B9F53306128}"/>
                </a:ext>
              </a:extLst>
            </p:cNvPr>
            <p:cNvCxnSpPr/>
            <p:nvPr/>
          </p:nvCxnSpPr>
          <p:spPr>
            <a:xfrm rot="10800000" flipV="1">
              <a:off x="2026472" y="2987765"/>
              <a:ext cx="4932135" cy="997300"/>
            </a:xfrm>
            <a:prstGeom prst="bentConnector3">
              <a:avLst>
                <a:gd name="adj1" fmla="val 46"/>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27009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C941B8-A2C1-9C49-AFE6-A66BBFB9B2B4}"/>
              </a:ext>
            </a:extLst>
          </p:cNvPr>
          <p:cNvSpPr>
            <a:spLocks noGrp="1"/>
          </p:cNvSpPr>
          <p:nvPr>
            <p:ph type="sldNum" sz="quarter" idx="11"/>
          </p:nvPr>
        </p:nvSpPr>
        <p:spPr/>
        <p:txBody>
          <a:bodyPr/>
          <a:lstStyle/>
          <a:p>
            <a:fld id="{D6F84A91-C4E5-461B-B44C-88336EC44C9C}" type="slidenum">
              <a:rPr lang="fr-CA" smtClean="0"/>
              <a:t>31</a:t>
            </a:fld>
            <a:endParaRPr lang="fr-CA"/>
          </a:p>
        </p:txBody>
      </p:sp>
      <p:grpSp>
        <p:nvGrpSpPr>
          <p:cNvPr id="77" name="Group 76">
            <a:extLst>
              <a:ext uri="{FF2B5EF4-FFF2-40B4-BE49-F238E27FC236}">
                <a16:creationId xmlns:a16="http://schemas.microsoft.com/office/drawing/2014/main" id="{7DC12CA9-B330-8546-8239-64CA8011B01A}"/>
              </a:ext>
            </a:extLst>
          </p:cNvPr>
          <p:cNvGrpSpPr/>
          <p:nvPr/>
        </p:nvGrpSpPr>
        <p:grpSpPr>
          <a:xfrm>
            <a:off x="373765" y="1584347"/>
            <a:ext cx="8585543" cy="2616718"/>
            <a:chOff x="373765" y="1584347"/>
            <a:chExt cx="8585543" cy="2616718"/>
          </a:xfrm>
        </p:grpSpPr>
        <p:grpSp>
          <p:nvGrpSpPr>
            <p:cNvPr id="6" name="Group 5">
              <a:extLst>
                <a:ext uri="{FF2B5EF4-FFF2-40B4-BE49-F238E27FC236}">
                  <a16:creationId xmlns:a16="http://schemas.microsoft.com/office/drawing/2014/main" id="{53AEB1BB-8049-1849-B30B-C6402B9798FA}"/>
                </a:ext>
              </a:extLst>
            </p:cNvPr>
            <p:cNvGrpSpPr/>
            <p:nvPr/>
          </p:nvGrpSpPr>
          <p:grpSpPr>
            <a:xfrm>
              <a:off x="3954104" y="1584347"/>
              <a:ext cx="466794" cy="587426"/>
              <a:chOff x="5104096" y="1887898"/>
              <a:chExt cx="466794" cy="587426"/>
            </a:xfrm>
          </p:grpSpPr>
          <p:pic>
            <p:nvPicPr>
              <p:cNvPr id="56" name="Graphic 55" descr="User">
                <a:extLst>
                  <a:ext uri="{FF2B5EF4-FFF2-40B4-BE49-F238E27FC236}">
                    <a16:creationId xmlns:a16="http://schemas.microsoft.com/office/drawing/2014/main" id="{7373B320-622C-EF48-B2E6-51165B3B42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21493" y="2043324"/>
                <a:ext cx="432000" cy="432000"/>
              </a:xfrm>
              <a:prstGeom prst="rect">
                <a:avLst/>
              </a:prstGeom>
            </p:spPr>
          </p:pic>
          <p:sp>
            <p:nvSpPr>
              <p:cNvPr id="57" name="TextBox 56">
                <a:extLst>
                  <a:ext uri="{FF2B5EF4-FFF2-40B4-BE49-F238E27FC236}">
                    <a16:creationId xmlns:a16="http://schemas.microsoft.com/office/drawing/2014/main" id="{A42F7EAC-39E6-6C40-8533-F95DC0034E6F}"/>
                  </a:ext>
                </a:extLst>
              </p:cNvPr>
              <p:cNvSpPr txBox="1"/>
              <p:nvPr/>
            </p:nvSpPr>
            <p:spPr>
              <a:xfrm>
                <a:off x="5104096" y="1887898"/>
                <a:ext cx="466794" cy="246221"/>
              </a:xfrm>
              <a:prstGeom prst="rect">
                <a:avLst/>
              </a:prstGeom>
              <a:noFill/>
            </p:spPr>
            <p:txBody>
              <a:bodyPr wrap="none" rtlCol="0">
                <a:spAutoFit/>
              </a:bodyPr>
              <a:lstStyle/>
              <a:p>
                <a:pPr algn="ctr"/>
                <a:r>
                  <a:rPr lang="fr-CA" sz="1000" dirty="0"/>
                  <a:t>Mère</a:t>
                </a:r>
              </a:p>
            </p:txBody>
          </p:sp>
        </p:grpSp>
        <p:grpSp>
          <p:nvGrpSpPr>
            <p:cNvPr id="7" name="Group 6">
              <a:extLst>
                <a:ext uri="{FF2B5EF4-FFF2-40B4-BE49-F238E27FC236}">
                  <a16:creationId xmlns:a16="http://schemas.microsoft.com/office/drawing/2014/main" id="{BC1C34A1-D239-F74B-8B4D-7486ED588E5A}"/>
                </a:ext>
              </a:extLst>
            </p:cNvPr>
            <p:cNvGrpSpPr>
              <a:grpSpLocks noChangeAspect="1"/>
            </p:cNvGrpSpPr>
            <p:nvPr/>
          </p:nvGrpSpPr>
          <p:grpSpPr>
            <a:xfrm>
              <a:off x="3792200" y="2250784"/>
              <a:ext cx="790601" cy="659631"/>
              <a:chOff x="5721634" y="1120771"/>
              <a:chExt cx="1673439" cy="1396467"/>
            </a:xfrm>
          </p:grpSpPr>
          <p:pic>
            <p:nvPicPr>
              <p:cNvPr id="54" name="Graphic 53" descr="Smart Phone">
                <a:extLst>
                  <a:ext uri="{FF2B5EF4-FFF2-40B4-BE49-F238E27FC236}">
                    <a16:creationId xmlns:a16="http://schemas.microsoft.com/office/drawing/2014/main" id="{714F9BB4-C593-924F-806F-22626AA02D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6000" y="1120771"/>
                <a:ext cx="914400" cy="914400"/>
              </a:xfrm>
              <a:prstGeom prst="rect">
                <a:avLst/>
              </a:prstGeom>
            </p:spPr>
          </p:pic>
          <p:sp>
            <p:nvSpPr>
              <p:cNvPr id="55" name="TextBox 54">
                <a:extLst>
                  <a:ext uri="{FF2B5EF4-FFF2-40B4-BE49-F238E27FC236}">
                    <a16:creationId xmlns:a16="http://schemas.microsoft.com/office/drawing/2014/main" id="{89C42D38-A7C4-6E45-8674-3BA2BF409E4B}"/>
                  </a:ext>
                </a:extLst>
              </p:cNvPr>
              <p:cNvSpPr txBox="1"/>
              <p:nvPr/>
            </p:nvSpPr>
            <p:spPr>
              <a:xfrm>
                <a:off x="5721634" y="1995978"/>
                <a:ext cx="1673439" cy="521260"/>
              </a:xfrm>
              <a:prstGeom prst="rect">
                <a:avLst/>
              </a:prstGeom>
              <a:noFill/>
            </p:spPr>
            <p:txBody>
              <a:bodyPr wrap="none" rtlCol="0">
                <a:spAutoFit/>
              </a:bodyPr>
              <a:lstStyle/>
              <a:p>
                <a:pPr algn="ctr"/>
                <a:r>
                  <a:rPr lang="fr-CA" sz="1000" dirty="0"/>
                  <a:t>Portefeuille</a:t>
                </a:r>
              </a:p>
            </p:txBody>
          </p:sp>
        </p:grpSp>
        <p:grpSp>
          <p:nvGrpSpPr>
            <p:cNvPr id="8" name="Group 7">
              <a:extLst>
                <a:ext uri="{FF2B5EF4-FFF2-40B4-BE49-F238E27FC236}">
                  <a16:creationId xmlns:a16="http://schemas.microsoft.com/office/drawing/2014/main" id="{89AFADC7-1390-AC47-8BA6-5313469A5B01}"/>
                </a:ext>
              </a:extLst>
            </p:cNvPr>
            <p:cNvGrpSpPr/>
            <p:nvPr/>
          </p:nvGrpSpPr>
          <p:grpSpPr>
            <a:xfrm>
              <a:off x="6137694" y="1719327"/>
              <a:ext cx="1641825" cy="1125639"/>
              <a:chOff x="-879204" y="3867234"/>
              <a:chExt cx="1641825" cy="1125639"/>
            </a:xfrm>
          </p:grpSpPr>
          <p:grpSp>
            <p:nvGrpSpPr>
              <p:cNvPr id="50" name="Group 49">
                <a:extLst>
                  <a:ext uri="{FF2B5EF4-FFF2-40B4-BE49-F238E27FC236}">
                    <a16:creationId xmlns:a16="http://schemas.microsoft.com/office/drawing/2014/main" id="{7B549CD7-1578-E34B-A7D4-557EF779A9CC}"/>
                  </a:ext>
                </a:extLst>
              </p:cNvPr>
              <p:cNvGrpSpPr/>
              <p:nvPr/>
            </p:nvGrpSpPr>
            <p:grpSpPr>
              <a:xfrm>
                <a:off x="-274292" y="4380873"/>
                <a:ext cx="432000" cy="612000"/>
                <a:chOff x="922832" y="1264145"/>
                <a:chExt cx="432000" cy="612000"/>
              </a:xfrm>
            </p:grpSpPr>
            <p:pic>
              <p:nvPicPr>
                <p:cNvPr id="52" name="Graphic 51" descr="Court">
                  <a:extLst>
                    <a:ext uri="{FF2B5EF4-FFF2-40B4-BE49-F238E27FC236}">
                      <a16:creationId xmlns:a16="http://schemas.microsoft.com/office/drawing/2014/main" id="{6CD9BDD3-E976-1246-BD86-65D937FF05C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2832" y="1264145"/>
                  <a:ext cx="432000" cy="432000"/>
                </a:xfrm>
                <a:prstGeom prst="rect">
                  <a:avLst/>
                </a:prstGeom>
              </p:spPr>
            </p:pic>
            <p:pic>
              <p:nvPicPr>
                <p:cNvPr id="53" name="Graphic 52" descr="Magnifying glass">
                  <a:extLst>
                    <a:ext uri="{FF2B5EF4-FFF2-40B4-BE49-F238E27FC236}">
                      <a16:creationId xmlns:a16="http://schemas.microsoft.com/office/drawing/2014/main" id="{2B150F7E-6C49-AF43-AF48-D92C0ED590A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8832" y="1696145"/>
                  <a:ext cx="180000" cy="180000"/>
                </a:xfrm>
                <a:prstGeom prst="rect">
                  <a:avLst/>
                </a:prstGeom>
              </p:spPr>
            </p:pic>
          </p:grpSp>
          <p:sp>
            <p:nvSpPr>
              <p:cNvPr id="51" name="TextBox 50">
                <a:extLst>
                  <a:ext uri="{FF2B5EF4-FFF2-40B4-BE49-F238E27FC236}">
                    <a16:creationId xmlns:a16="http://schemas.microsoft.com/office/drawing/2014/main" id="{A57398EB-2372-DD49-AEBC-BE1AB95596CB}"/>
                  </a:ext>
                </a:extLst>
              </p:cNvPr>
              <p:cNvSpPr txBox="1"/>
              <p:nvPr/>
            </p:nvSpPr>
            <p:spPr>
              <a:xfrm>
                <a:off x="-879204" y="3867234"/>
                <a:ext cx="1641825" cy="553998"/>
              </a:xfrm>
              <a:prstGeom prst="rect">
                <a:avLst/>
              </a:prstGeom>
              <a:noFill/>
            </p:spPr>
            <p:txBody>
              <a:bodyPr wrap="square" rtlCol="0">
                <a:spAutoFit/>
              </a:bodyPr>
              <a:lstStyle/>
              <a:p>
                <a:pPr algn="ctr"/>
                <a:r>
                  <a:rPr lang="fr-CA" sz="1000" dirty="0"/>
                  <a:t>Guichet unique accès  </a:t>
                </a:r>
              </a:p>
              <a:p>
                <a:pPr algn="ctr"/>
                <a:r>
                  <a:rPr lang="fr-CA" sz="1000" dirty="0"/>
                  <a:t>aux place en service </a:t>
                </a:r>
              </a:p>
              <a:p>
                <a:pPr algn="ctr"/>
                <a:r>
                  <a:rPr lang="fr-CA" sz="1000" dirty="0"/>
                  <a:t>de garde</a:t>
                </a:r>
              </a:p>
            </p:txBody>
          </p:sp>
        </p:grpSp>
        <p:grpSp>
          <p:nvGrpSpPr>
            <p:cNvPr id="9" name="Group 8">
              <a:extLst>
                <a:ext uri="{FF2B5EF4-FFF2-40B4-BE49-F238E27FC236}">
                  <a16:creationId xmlns:a16="http://schemas.microsoft.com/office/drawing/2014/main" id="{B81A3687-5BF3-824F-A007-CE7395433D8D}"/>
                </a:ext>
              </a:extLst>
            </p:cNvPr>
            <p:cNvGrpSpPr/>
            <p:nvPr/>
          </p:nvGrpSpPr>
          <p:grpSpPr>
            <a:xfrm>
              <a:off x="1332432" y="3383025"/>
              <a:ext cx="646331" cy="818040"/>
              <a:chOff x="5032050" y="4465054"/>
              <a:chExt cx="646331" cy="818040"/>
            </a:xfrm>
          </p:grpSpPr>
          <p:pic>
            <p:nvPicPr>
              <p:cNvPr id="48" name="Graphic 47" descr="Connections">
                <a:extLst>
                  <a:ext uri="{FF2B5EF4-FFF2-40B4-BE49-F238E27FC236}">
                    <a16:creationId xmlns:a16="http://schemas.microsoft.com/office/drawing/2014/main" id="{DDD07B32-A26B-464F-8D25-1C9986B6CDD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139215" y="4851094"/>
                <a:ext cx="432000" cy="432000"/>
              </a:xfrm>
              <a:prstGeom prst="rect">
                <a:avLst/>
              </a:prstGeom>
            </p:spPr>
          </p:pic>
          <p:sp>
            <p:nvSpPr>
              <p:cNvPr id="49" name="TextBox 48">
                <a:extLst>
                  <a:ext uri="{FF2B5EF4-FFF2-40B4-BE49-F238E27FC236}">
                    <a16:creationId xmlns:a16="http://schemas.microsoft.com/office/drawing/2014/main" id="{0FA1E059-8474-5C45-8B56-691E97F13B08}"/>
                  </a:ext>
                </a:extLst>
              </p:cNvPr>
              <p:cNvSpPr txBox="1"/>
              <p:nvPr/>
            </p:nvSpPr>
            <p:spPr>
              <a:xfrm>
                <a:off x="5032050" y="4465054"/>
                <a:ext cx="646331" cy="400110"/>
              </a:xfrm>
              <a:prstGeom prst="rect">
                <a:avLst/>
              </a:prstGeom>
              <a:noFill/>
            </p:spPr>
            <p:txBody>
              <a:bodyPr wrap="none" rtlCol="0">
                <a:spAutoFit/>
              </a:bodyPr>
              <a:lstStyle/>
              <a:p>
                <a:pPr algn="ctr"/>
                <a:r>
                  <a:rPr lang="fr-CA" sz="1000" dirty="0"/>
                  <a:t>Registre</a:t>
                </a:r>
              </a:p>
              <a:p>
                <a:pPr algn="ctr"/>
                <a:r>
                  <a:rPr lang="fr-CA" sz="1000" dirty="0"/>
                  <a:t>distribué</a:t>
                </a:r>
              </a:p>
            </p:txBody>
          </p:sp>
        </p:grpSp>
        <p:grpSp>
          <p:nvGrpSpPr>
            <p:cNvPr id="10" name="Group 9">
              <a:extLst>
                <a:ext uri="{FF2B5EF4-FFF2-40B4-BE49-F238E27FC236}">
                  <a16:creationId xmlns:a16="http://schemas.microsoft.com/office/drawing/2014/main" id="{5BA67433-F147-C841-A1B7-F3AA7CD2E33D}"/>
                </a:ext>
              </a:extLst>
            </p:cNvPr>
            <p:cNvGrpSpPr/>
            <p:nvPr/>
          </p:nvGrpSpPr>
          <p:grpSpPr>
            <a:xfrm>
              <a:off x="1441233" y="1664596"/>
              <a:ext cx="432000" cy="830580"/>
              <a:chOff x="1138384" y="1939224"/>
              <a:chExt cx="432000" cy="830580"/>
            </a:xfrm>
          </p:grpSpPr>
          <p:pic>
            <p:nvPicPr>
              <p:cNvPr id="43" name="Graphic 42" descr="Court">
                <a:extLst>
                  <a:ext uri="{FF2B5EF4-FFF2-40B4-BE49-F238E27FC236}">
                    <a16:creationId xmlns:a16="http://schemas.microsoft.com/office/drawing/2014/main" id="{FD8177D3-97A7-D647-9AF9-0BC651ABA0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38384" y="2171625"/>
                <a:ext cx="432000" cy="432000"/>
              </a:xfrm>
              <a:prstGeom prst="rect">
                <a:avLst/>
              </a:prstGeom>
            </p:spPr>
          </p:pic>
          <p:grpSp>
            <p:nvGrpSpPr>
              <p:cNvPr id="44" name="Group 43">
                <a:extLst>
                  <a:ext uri="{FF2B5EF4-FFF2-40B4-BE49-F238E27FC236}">
                    <a16:creationId xmlns:a16="http://schemas.microsoft.com/office/drawing/2014/main" id="{86ACE2B3-72CA-F540-9E4D-6C590BC2950F}"/>
                  </a:ext>
                </a:extLst>
              </p:cNvPr>
              <p:cNvGrpSpPr>
                <a:grpSpLocks noChangeAspect="1"/>
              </p:cNvGrpSpPr>
              <p:nvPr/>
            </p:nvGrpSpPr>
            <p:grpSpPr>
              <a:xfrm>
                <a:off x="1171180" y="2589804"/>
                <a:ext cx="366408" cy="180000"/>
                <a:chOff x="1900385" y="3141302"/>
                <a:chExt cx="366408" cy="180000"/>
              </a:xfrm>
            </p:grpSpPr>
            <p:pic>
              <p:nvPicPr>
                <p:cNvPr id="46" name="Graphic 45" descr="Magnifying glass">
                  <a:extLst>
                    <a:ext uri="{FF2B5EF4-FFF2-40B4-BE49-F238E27FC236}">
                      <a16:creationId xmlns:a16="http://schemas.microsoft.com/office/drawing/2014/main" id="{7E4CEC49-D678-2D48-9490-F2E722ADEDE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86793" y="3141302"/>
                  <a:ext cx="180000" cy="180000"/>
                </a:xfrm>
                <a:prstGeom prst="rect">
                  <a:avLst/>
                </a:prstGeom>
              </p:spPr>
            </p:pic>
            <p:pic>
              <p:nvPicPr>
                <p:cNvPr id="47" name="Picture 46">
                  <a:extLst>
                    <a:ext uri="{FF2B5EF4-FFF2-40B4-BE49-F238E27FC236}">
                      <a16:creationId xmlns:a16="http://schemas.microsoft.com/office/drawing/2014/main" id="{AEF4177F-5469-1C42-B7A4-2E2664012957}"/>
                    </a:ext>
                  </a:extLst>
                </p:cNvPr>
                <p:cNvPicPr>
                  <a:picLocks noChangeAspect="1"/>
                </p:cNvPicPr>
                <p:nvPr/>
              </p:nvPicPr>
              <p:blipFill>
                <a:blip r:embed="rId12">
                  <a:duotone>
                    <a:schemeClr val="accent3">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1900385" y="3141302"/>
                  <a:ext cx="170908" cy="180000"/>
                </a:xfrm>
                <a:prstGeom prst="rect">
                  <a:avLst/>
                </a:prstGeom>
              </p:spPr>
            </p:pic>
          </p:grpSp>
          <p:sp>
            <p:nvSpPr>
              <p:cNvPr id="45" name="TextBox 44">
                <a:extLst>
                  <a:ext uri="{FF2B5EF4-FFF2-40B4-BE49-F238E27FC236}">
                    <a16:creationId xmlns:a16="http://schemas.microsoft.com/office/drawing/2014/main" id="{0E73EFB6-4E88-774B-A4DF-7EA37E7C978F}"/>
                  </a:ext>
                </a:extLst>
              </p:cNvPr>
              <p:cNvSpPr txBox="1"/>
              <p:nvPr/>
            </p:nvSpPr>
            <p:spPr>
              <a:xfrm>
                <a:off x="1157055" y="1939224"/>
                <a:ext cx="394659" cy="246221"/>
              </a:xfrm>
              <a:prstGeom prst="rect">
                <a:avLst/>
              </a:prstGeom>
              <a:noFill/>
            </p:spPr>
            <p:txBody>
              <a:bodyPr wrap="none" rtlCol="0">
                <a:spAutoFit/>
              </a:bodyPr>
              <a:lstStyle/>
              <a:p>
                <a:pPr algn="ctr"/>
                <a:r>
                  <a:rPr lang="fr-CA" sz="1000" dirty="0"/>
                  <a:t>DEC</a:t>
                </a:r>
              </a:p>
            </p:txBody>
          </p:sp>
        </p:grpSp>
        <p:grpSp>
          <p:nvGrpSpPr>
            <p:cNvPr id="11" name="Group 10">
              <a:extLst>
                <a:ext uri="{FF2B5EF4-FFF2-40B4-BE49-F238E27FC236}">
                  <a16:creationId xmlns:a16="http://schemas.microsoft.com/office/drawing/2014/main" id="{D711E46E-B16D-7E46-A5AA-C11C2E4DCBB1}"/>
                </a:ext>
              </a:extLst>
            </p:cNvPr>
            <p:cNvGrpSpPr/>
            <p:nvPr/>
          </p:nvGrpSpPr>
          <p:grpSpPr>
            <a:xfrm>
              <a:off x="8288932" y="1739773"/>
              <a:ext cx="670376" cy="767553"/>
              <a:chOff x="7342678" y="4312561"/>
              <a:chExt cx="670376" cy="767553"/>
            </a:xfrm>
          </p:grpSpPr>
          <p:pic>
            <p:nvPicPr>
              <p:cNvPr id="41" name="Graphic 40" descr="Document">
                <a:extLst>
                  <a:ext uri="{FF2B5EF4-FFF2-40B4-BE49-F238E27FC236}">
                    <a16:creationId xmlns:a16="http://schemas.microsoft.com/office/drawing/2014/main" id="{F2835030-083C-B84A-A7F4-DBC34442FFD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461934" y="4648114"/>
                <a:ext cx="432000" cy="432000"/>
              </a:xfrm>
              <a:prstGeom prst="rect">
                <a:avLst/>
              </a:prstGeom>
            </p:spPr>
          </p:pic>
          <p:sp>
            <p:nvSpPr>
              <p:cNvPr id="42" name="TextBox 41">
                <a:extLst>
                  <a:ext uri="{FF2B5EF4-FFF2-40B4-BE49-F238E27FC236}">
                    <a16:creationId xmlns:a16="http://schemas.microsoft.com/office/drawing/2014/main" id="{61600A4C-EAEC-C745-A33A-6A255309DBE8}"/>
                  </a:ext>
                </a:extLst>
              </p:cNvPr>
              <p:cNvSpPr txBox="1"/>
              <p:nvPr/>
            </p:nvSpPr>
            <p:spPr>
              <a:xfrm>
                <a:off x="7342678" y="4312561"/>
                <a:ext cx="670376" cy="400110"/>
              </a:xfrm>
              <a:prstGeom prst="rect">
                <a:avLst/>
              </a:prstGeom>
              <a:noFill/>
            </p:spPr>
            <p:txBody>
              <a:bodyPr wrap="none" rtlCol="0">
                <a:spAutoFit/>
              </a:bodyPr>
              <a:lstStyle/>
              <a:p>
                <a:pPr algn="ctr"/>
                <a:r>
                  <a:rPr lang="fr-CA" sz="1000" dirty="0"/>
                  <a:t>Liste</a:t>
                </a:r>
              </a:p>
              <a:p>
                <a:pPr algn="ctr"/>
                <a:r>
                  <a:rPr lang="fr-CA" sz="1000" dirty="0"/>
                  <a:t>d’attente</a:t>
                </a:r>
              </a:p>
            </p:txBody>
          </p:sp>
        </p:grpSp>
        <p:grpSp>
          <p:nvGrpSpPr>
            <p:cNvPr id="12" name="Group 11">
              <a:extLst>
                <a:ext uri="{FF2B5EF4-FFF2-40B4-BE49-F238E27FC236}">
                  <a16:creationId xmlns:a16="http://schemas.microsoft.com/office/drawing/2014/main" id="{EEF7977E-0825-184D-9994-58EF4EFB38DE}"/>
                </a:ext>
              </a:extLst>
            </p:cNvPr>
            <p:cNvGrpSpPr/>
            <p:nvPr/>
          </p:nvGrpSpPr>
          <p:grpSpPr>
            <a:xfrm>
              <a:off x="373765" y="1802029"/>
              <a:ext cx="434735" cy="599134"/>
              <a:chOff x="5849799" y="3186922"/>
              <a:chExt cx="434735" cy="599134"/>
            </a:xfrm>
          </p:grpSpPr>
          <p:pic>
            <p:nvPicPr>
              <p:cNvPr id="39" name="Graphic 38" descr="Baby">
                <a:extLst>
                  <a:ext uri="{FF2B5EF4-FFF2-40B4-BE49-F238E27FC236}">
                    <a16:creationId xmlns:a16="http://schemas.microsoft.com/office/drawing/2014/main" id="{4023ACA3-F088-0149-AFB1-F0F93B4BCF3A}"/>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851166" y="3354056"/>
                <a:ext cx="432000" cy="432000"/>
              </a:xfrm>
              <a:prstGeom prst="rect">
                <a:avLst/>
              </a:prstGeom>
            </p:spPr>
          </p:pic>
          <p:sp>
            <p:nvSpPr>
              <p:cNvPr id="40" name="TextBox 39">
                <a:extLst>
                  <a:ext uri="{FF2B5EF4-FFF2-40B4-BE49-F238E27FC236}">
                    <a16:creationId xmlns:a16="http://schemas.microsoft.com/office/drawing/2014/main" id="{5CE8BAE3-C6C5-C749-A722-A52B1E1358E3}"/>
                  </a:ext>
                </a:extLst>
              </p:cNvPr>
              <p:cNvSpPr txBox="1"/>
              <p:nvPr/>
            </p:nvSpPr>
            <p:spPr>
              <a:xfrm>
                <a:off x="5849799" y="3186922"/>
                <a:ext cx="434735" cy="246221"/>
              </a:xfrm>
              <a:prstGeom prst="rect">
                <a:avLst/>
              </a:prstGeom>
              <a:noFill/>
            </p:spPr>
            <p:txBody>
              <a:bodyPr wrap="none" rtlCol="0">
                <a:spAutoFit/>
              </a:bodyPr>
              <a:lstStyle/>
              <a:p>
                <a:pPr algn="ctr"/>
                <a:r>
                  <a:rPr lang="fr-CA" sz="1000" dirty="0"/>
                  <a:t>Alice</a:t>
                </a:r>
              </a:p>
            </p:txBody>
          </p:sp>
        </p:grpSp>
        <p:cxnSp>
          <p:nvCxnSpPr>
            <p:cNvPr id="13" name="Straight Arrow Connector 12">
              <a:extLst>
                <a:ext uri="{FF2B5EF4-FFF2-40B4-BE49-F238E27FC236}">
                  <a16:creationId xmlns:a16="http://schemas.microsoft.com/office/drawing/2014/main" id="{86286E25-2B8F-374E-8E47-C75AA3382B14}"/>
                </a:ext>
              </a:extLst>
            </p:cNvPr>
            <p:cNvCxnSpPr>
              <a:cxnSpLocks/>
              <a:stCxn id="39" idx="3"/>
            </p:cNvCxnSpPr>
            <p:nvPr/>
          </p:nvCxnSpPr>
          <p:spPr>
            <a:xfrm>
              <a:off x="807132" y="2185163"/>
              <a:ext cx="525300" cy="0"/>
            </a:xfrm>
            <a:prstGeom prst="straightConnector1">
              <a:avLst/>
            </a:prstGeom>
            <a:ln>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4F8B599-F10F-074C-A62E-A704545DAD90}"/>
                </a:ext>
              </a:extLst>
            </p:cNvPr>
            <p:cNvSpPr txBox="1"/>
            <p:nvPr/>
          </p:nvSpPr>
          <p:spPr>
            <a:xfrm>
              <a:off x="934832" y="1896997"/>
              <a:ext cx="250390" cy="246221"/>
            </a:xfrm>
            <a:prstGeom prst="rect">
              <a:avLst/>
            </a:prstGeom>
            <a:noFill/>
          </p:spPr>
          <p:txBody>
            <a:bodyPr wrap="none" rtlCol="0">
              <a:spAutoFit/>
            </a:bodyPr>
            <a:lstStyle/>
            <a:p>
              <a:r>
                <a:rPr lang="fr-CA" sz="1000" dirty="0">
                  <a:solidFill>
                    <a:schemeClr val="accent5"/>
                  </a:solidFill>
                </a:rPr>
                <a:t>1</a:t>
              </a:r>
            </a:p>
          </p:txBody>
        </p:sp>
        <p:cxnSp>
          <p:nvCxnSpPr>
            <p:cNvPr id="15" name="Straight Arrow Connector 14">
              <a:extLst>
                <a:ext uri="{FF2B5EF4-FFF2-40B4-BE49-F238E27FC236}">
                  <a16:creationId xmlns:a16="http://schemas.microsoft.com/office/drawing/2014/main" id="{85135DE6-F8FD-6742-ACAB-0CF2D7E89DA5}"/>
                </a:ext>
              </a:extLst>
            </p:cNvPr>
            <p:cNvCxnSpPr>
              <a:cxnSpLocks/>
            </p:cNvCxnSpPr>
            <p:nvPr/>
          </p:nvCxnSpPr>
          <p:spPr>
            <a:xfrm flipV="1">
              <a:off x="2127530" y="1888872"/>
              <a:ext cx="1665358" cy="8126"/>
            </a:xfrm>
            <a:prstGeom prst="straightConnector1">
              <a:avLst/>
            </a:prstGeom>
            <a:ln>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3EE06AC-14F8-C343-8917-13183C2930AB}"/>
                </a:ext>
              </a:extLst>
            </p:cNvPr>
            <p:cNvSpPr txBox="1"/>
            <p:nvPr/>
          </p:nvSpPr>
          <p:spPr>
            <a:xfrm>
              <a:off x="2813914" y="1641261"/>
              <a:ext cx="250390" cy="246221"/>
            </a:xfrm>
            <a:prstGeom prst="rect">
              <a:avLst/>
            </a:prstGeom>
            <a:noFill/>
          </p:spPr>
          <p:txBody>
            <a:bodyPr wrap="none" rtlCol="0">
              <a:spAutoFit/>
            </a:bodyPr>
            <a:lstStyle/>
            <a:p>
              <a:r>
                <a:rPr lang="fr-CA" sz="1000" dirty="0">
                  <a:solidFill>
                    <a:schemeClr val="accent5"/>
                  </a:solidFill>
                </a:rPr>
                <a:t>2</a:t>
              </a:r>
            </a:p>
          </p:txBody>
        </p:sp>
        <p:cxnSp>
          <p:nvCxnSpPr>
            <p:cNvPr id="17" name="Straight Arrow Connector 16">
              <a:extLst>
                <a:ext uri="{FF2B5EF4-FFF2-40B4-BE49-F238E27FC236}">
                  <a16:creationId xmlns:a16="http://schemas.microsoft.com/office/drawing/2014/main" id="{5B20C098-8BCA-DA45-A072-010D6AF924C8}"/>
                </a:ext>
              </a:extLst>
            </p:cNvPr>
            <p:cNvCxnSpPr>
              <a:cxnSpLocks/>
            </p:cNvCxnSpPr>
            <p:nvPr/>
          </p:nvCxnSpPr>
          <p:spPr>
            <a:xfrm>
              <a:off x="2145528" y="2100989"/>
              <a:ext cx="1629362" cy="0"/>
            </a:xfrm>
            <a:prstGeom prst="straightConnector1">
              <a:avLst/>
            </a:prstGeom>
            <a:ln>
              <a:solidFill>
                <a:schemeClr val="accent4"/>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828F732-3C5D-6743-A8D8-D10EEC88C85B}"/>
                </a:ext>
              </a:extLst>
            </p:cNvPr>
            <p:cNvSpPr txBox="1"/>
            <p:nvPr/>
          </p:nvSpPr>
          <p:spPr>
            <a:xfrm>
              <a:off x="2813914" y="1870555"/>
              <a:ext cx="250390" cy="246221"/>
            </a:xfrm>
            <a:prstGeom prst="rect">
              <a:avLst/>
            </a:prstGeom>
            <a:noFill/>
          </p:spPr>
          <p:txBody>
            <a:bodyPr wrap="none" rtlCol="0">
              <a:spAutoFit/>
            </a:bodyPr>
            <a:lstStyle/>
            <a:p>
              <a:r>
                <a:rPr lang="fr-CA" sz="1000" dirty="0">
                  <a:solidFill>
                    <a:schemeClr val="accent5"/>
                  </a:solidFill>
                </a:rPr>
                <a:t>3</a:t>
              </a:r>
            </a:p>
          </p:txBody>
        </p:sp>
        <p:cxnSp>
          <p:nvCxnSpPr>
            <p:cNvPr id="19" name="Straight Arrow Connector 18">
              <a:extLst>
                <a:ext uri="{FF2B5EF4-FFF2-40B4-BE49-F238E27FC236}">
                  <a16:creationId xmlns:a16="http://schemas.microsoft.com/office/drawing/2014/main" id="{F16A28BD-0DCE-5648-891A-40CB33C59581}"/>
                </a:ext>
              </a:extLst>
            </p:cNvPr>
            <p:cNvCxnSpPr>
              <a:cxnSpLocks/>
            </p:cNvCxnSpPr>
            <p:nvPr/>
          </p:nvCxnSpPr>
          <p:spPr>
            <a:xfrm>
              <a:off x="2158657" y="2282147"/>
              <a:ext cx="1629362" cy="655"/>
            </a:xfrm>
            <a:prstGeom prst="straightConnector1">
              <a:avLst/>
            </a:prstGeom>
            <a:ln>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80FD2AF-B53A-B949-96EC-D696646326CB}"/>
                </a:ext>
              </a:extLst>
            </p:cNvPr>
            <p:cNvSpPr txBox="1"/>
            <p:nvPr/>
          </p:nvSpPr>
          <p:spPr>
            <a:xfrm>
              <a:off x="2813914" y="2080737"/>
              <a:ext cx="250390" cy="246221"/>
            </a:xfrm>
            <a:prstGeom prst="rect">
              <a:avLst/>
            </a:prstGeom>
            <a:noFill/>
          </p:spPr>
          <p:txBody>
            <a:bodyPr wrap="none" rtlCol="0">
              <a:spAutoFit/>
            </a:bodyPr>
            <a:lstStyle/>
            <a:p>
              <a:r>
                <a:rPr lang="fr-CA" sz="1000" dirty="0">
                  <a:solidFill>
                    <a:schemeClr val="accent5"/>
                  </a:solidFill>
                </a:rPr>
                <a:t>4</a:t>
              </a:r>
            </a:p>
          </p:txBody>
        </p:sp>
        <p:cxnSp>
          <p:nvCxnSpPr>
            <p:cNvPr id="21" name="Straight Arrow Connector 20">
              <a:extLst>
                <a:ext uri="{FF2B5EF4-FFF2-40B4-BE49-F238E27FC236}">
                  <a16:creationId xmlns:a16="http://schemas.microsoft.com/office/drawing/2014/main" id="{C282427E-6F15-354B-9926-3DC7659A93E1}"/>
                </a:ext>
              </a:extLst>
            </p:cNvPr>
            <p:cNvCxnSpPr>
              <a:cxnSpLocks/>
            </p:cNvCxnSpPr>
            <p:nvPr/>
          </p:nvCxnSpPr>
          <p:spPr>
            <a:xfrm>
              <a:off x="2158657" y="2484326"/>
              <a:ext cx="1629362" cy="0"/>
            </a:xfrm>
            <a:prstGeom prst="straightConnector1">
              <a:avLst/>
            </a:prstGeom>
            <a:ln>
              <a:solidFill>
                <a:schemeClr val="accent4"/>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97902BA-F329-6849-BFFF-B2C754364D43}"/>
                </a:ext>
              </a:extLst>
            </p:cNvPr>
            <p:cNvCxnSpPr>
              <a:cxnSpLocks/>
            </p:cNvCxnSpPr>
            <p:nvPr/>
          </p:nvCxnSpPr>
          <p:spPr>
            <a:xfrm>
              <a:off x="2158657" y="2676210"/>
              <a:ext cx="1629362" cy="655"/>
            </a:xfrm>
            <a:prstGeom prst="straightConnector1">
              <a:avLst/>
            </a:prstGeom>
            <a:ln>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8A29BF7-791D-B44E-BB40-C6EE8A41CE64}"/>
                </a:ext>
              </a:extLst>
            </p:cNvPr>
            <p:cNvSpPr txBox="1"/>
            <p:nvPr/>
          </p:nvSpPr>
          <p:spPr>
            <a:xfrm>
              <a:off x="2813914" y="2282147"/>
              <a:ext cx="250390" cy="246221"/>
            </a:xfrm>
            <a:prstGeom prst="rect">
              <a:avLst/>
            </a:prstGeom>
            <a:noFill/>
          </p:spPr>
          <p:txBody>
            <a:bodyPr wrap="none" rtlCol="0">
              <a:spAutoFit/>
            </a:bodyPr>
            <a:lstStyle/>
            <a:p>
              <a:r>
                <a:rPr lang="fr-CA" sz="1000" dirty="0">
                  <a:solidFill>
                    <a:schemeClr val="accent5"/>
                  </a:solidFill>
                </a:rPr>
                <a:t>5</a:t>
              </a:r>
            </a:p>
          </p:txBody>
        </p:sp>
        <p:sp>
          <p:nvSpPr>
            <p:cNvPr id="24" name="TextBox 23">
              <a:extLst>
                <a:ext uri="{FF2B5EF4-FFF2-40B4-BE49-F238E27FC236}">
                  <a16:creationId xmlns:a16="http://schemas.microsoft.com/office/drawing/2014/main" id="{F9055C9F-85B3-9F48-886A-4094B57CB8B2}"/>
                </a:ext>
              </a:extLst>
            </p:cNvPr>
            <p:cNvSpPr txBox="1"/>
            <p:nvPr/>
          </p:nvSpPr>
          <p:spPr>
            <a:xfrm>
              <a:off x="2813914" y="2486012"/>
              <a:ext cx="250390" cy="246221"/>
            </a:xfrm>
            <a:prstGeom prst="rect">
              <a:avLst/>
            </a:prstGeom>
            <a:noFill/>
          </p:spPr>
          <p:txBody>
            <a:bodyPr wrap="none" rtlCol="0">
              <a:spAutoFit/>
            </a:bodyPr>
            <a:lstStyle/>
            <a:p>
              <a:r>
                <a:rPr lang="fr-CA" sz="1000" dirty="0">
                  <a:solidFill>
                    <a:schemeClr val="accent5"/>
                  </a:solidFill>
                </a:rPr>
                <a:t>7</a:t>
              </a:r>
            </a:p>
          </p:txBody>
        </p:sp>
        <p:cxnSp>
          <p:nvCxnSpPr>
            <p:cNvPr id="25" name="Straight Arrow Connector 24">
              <a:extLst>
                <a:ext uri="{FF2B5EF4-FFF2-40B4-BE49-F238E27FC236}">
                  <a16:creationId xmlns:a16="http://schemas.microsoft.com/office/drawing/2014/main" id="{8B4BF2D5-875D-6F48-9E97-D26718B9FC12}"/>
                </a:ext>
              </a:extLst>
            </p:cNvPr>
            <p:cNvCxnSpPr>
              <a:cxnSpLocks/>
            </p:cNvCxnSpPr>
            <p:nvPr/>
          </p:nvCxnSpPr>
          <p:spPr>
            <a:xfrm>
              <a:off x="1722513" y="2776920"/>
              <a:ext cx="12298" cy="464316"/>
            </a:xfrm>
            <a:prstGeom prst="straightConnector1">
              <a:avLst/>
            </a:prstGeom>
            <a:ln>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830EEF9-20D5-9D4E-8183-8DF1D51FDC77}"/>
                </a:ext>
              </a:extLst>
            </p:cNvPr>
            <p:cNvSpPr txBox="1"/>
            <p:nvPr/>
          </p:nvSpPr>
          <p:spPr>
            <a:xfrm>
              <a:off x="1776081" y="2881216"/>
              <a:ext cx="250390" cy="246221"/>
            </a:xfrm>
            <a:prstGeom prst="rect">
              <a:avLst/>
            </a:prstGeom>
            <a:noFill/>
          </p:spPr>
          <p:txBody>
            <a:bodyPr wrap="none" rtlCol="0">
              <a:spAutoFit/>
            </a:bodyPr>
            <a:lstStyle/>
            <a:p>
              <a:r>
                <a:rPr lang="fr-CA" sz="1000" dirty="0">
                  <a:solidFill>
                    <a:schemeClr val="accent5"/>
                  </a:solidFill>
                </a:rPr>
                <a:t>8</a:t>
              </a:r>
            </a:p>
          </p:txBody>
        </p:sp>
        <p:cxnSp>
          <p:nvCxnSpPr>
            <p:cNvPr id="33" name="Straight Arrow Connector 32">
              <a:extLst>
                <a:ext uri="{FF2B5EF4-FFF2-40B4-BE49-F238E27FC236}">
                  <a16:creationId xmlns:a16="http://schemas.microsoft.com/office/drawing/2014/main" id="{DC9E642C-EE5D-9148-880A-059065F5F0E2}"/>
                </a:ext>
              </a:extLst>
            </p:cNvPr>
            <p:cNvCxnSpPr>
              <a:cxnSpLocks/>
            </p:cNvCxnSpPr>
            <p:nvPr/>
          </p:nvCxnSpPr>
          <p:spPr>
            <a:xfrm>
              <a:off x="7643987" y="2195206"/>
              <a:ext cx="644945" cy="710"/>
            </a:xfrm>
            <a:prstGeom prst="straightConnector1">
              <a:avLst/>
            </a:prstGeom>
            <a:ln>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0497B3B-FC75-9347-B6C0-5588B023764F}"/>
                </a:ext>
              </a:extLst>
            </p:cNvPr>
            <p:cNvSpPr txBox="1"/>
            <p:nvPr/>
          </p:nvSpPr>
          <p:spPr>
            <a:xfrm>
              <a:off x="7829598" y="1921323"/>
              <a:ext cx="316112" cy="246221"/>
            </a:xfrm>
            <a:prstGeom prst="rect">
              <a:avLst/>
            </a:prstGeom>
            <a:noFill/>
          </p:spPr>
          <p:txBody>
            <a:bodyPr wrap="none" rtlCol="0">
              <a:spAutoFit/>
            </a:bodyPr>
            <a:lstStyle/>
            <a:p>
              <a:r>
                <a:rPr lang="fr-CA" sz="1000" dirty="0">
                  <a:solidFill>
                    <a:schemeClr val="accent5"/>
                  </a:solidFill>
                </a:rPr>
                <a:t>13</a:t>
              </a:r>
            </a:p>
          </p:txBody>
        </p:sp>
        <p:sp>
          <p:nvSpPr>
            <p:cNvPr id="36" name="TextBox 35">
              <a:extLst>
                <a:ext uri="{FF2B5EF4-FFF2-40B4-BE49-F238E27FC236}">
                  <a16:creationId xmlns:a16="http://schemas.microsoft.com/office/drawing/2014/main" id="{AF513B1B-9FC4-384C-A46F-25BEE75B806F}"/>
                </a:ext>
              </a:extLst>
            </p:cNvPr>
            <p:cNvSpPr txBox="1"/>
            <p:nvPr/>
          </p:nvSpPr>
          <p:spPr>
            <a:xfrm>
              <a:off x="4001540" y="3744041"/>
              <a:ext cx="367052" cy="246221"/>
            </a:xfrm>
            <a:prstGeom prst="rect">
              <a:avLst/>
            </a:prstGeom>
            <a:noFill/>
          </p:spPr>
          <p:txBody>
            <a:bodyPr wrap="square" rtlCol="0">
              <a:spAutoFit/>
            </a:bodyPr>
            <a:lstStyle/>
            <a:p>
              <a:r>
                <a:rPr lang="fr-CA" sz="1000" dirty="0">
                  <a:solidFill>
                    <a:schemeClr val="accent5"/>
                  </a:solidFill>
                </a:rPr>
                <a:t>12</a:t>
              </a:r>
            </a:p>
          </p:txBody>
        </p:sp>
        <p:cxnSp>
          <p:nvCxnSpPr>
            <p:cNvPr id="37" name="Straight Arrow Connector 36">
              <a:extLst>
                <a:ext uri="{FF2B5EF4-FFF2-40B4-BE49-F238E27FC236}">
                  <a16:creationId xmlns:a16="http://schemas.microsoft.com/office/drawing/2014/main" id="{1541B45E-91FB-1240-8DB0-0EA542EE22BE}"/>
                </a:ext>
              </a:extLst>
            </p:cNvPr>
            <p:cNvCxnSpPr>
              <a:cxnSpLocks/>
            </p:cNvCxnSpPr>
            <p:nvPr/>
          </p:nvCxnSpPr>
          <p:spPr>
            <a:xfrm>
              <a:off x="1465730" y="2755607"/>
              <a:ext cx="12298" cy="464316"/>
            </a:xfrm>
            <a:prstGeom prst="straightConnector1">
              <a:avLst/>
            </a:prstGeom>
            <a:ln>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E26E6953-19A3-6148-A98B-A753351BFF9A}"/>
                </a:ext>
              </a:extLst>
            </p:cNvPr>
            <p:cNvSpPr txBox="1"/>
            <p:nvPr/>
          </p:nvSpPr>
          <p:spPr>
            <a:xfrm>
              <a:off x="1459885" y="2881459"/>
              <a:ext cx="250390" cy="246221"/>
            </a:xfrm>
            <a:prstGeom prst="rect">
              <a:avLst/>
            </a:prstGeom>
            <a:noFill/>
          </p:spPr>
          <p:txBody>
            <a:bodyPr wrap="none" rtlCol="0">
              <a:spAutoFit/>
            </a:bodyPr>
            <a:lstStyle/>
            <a:p>
              <a:r>
                <a:rPr lang="fr-CA" sz="1000" dirty="0">
                  <a:solidFill>
                    <a:schemeClr val="accent5"/>
                  </a:solidFill>
                </a:rPr>
                <a:t>6</a:t>
              </a:r>
            </a:p>
          </p:txBody>
        </p:sp>
        <p:cxnSp>
          <p:nvCxnSpPr>
            <p:cNvPr id="60" name="Straight Arrow Connector 59">
              <a:extLst>
                <a:ext uri="{FF2B5EF4-FFF2-40B4-BE49-F238E27FC236}">
                  <a16:creationId xmlns:a16="http://schemas.microsoft.com/office/drawing/2014/main" id="{63CBB77C-895B-A64F-9D99-43FA7C6E7902}"/>
                </a:ext>
              </a:extLst>
            </p:cNvPr>
            <p:cNvCxnSpPr>
              <a:cxnSpLocks/>
            </p:cNvCxnSpPr>
            <p:nvPr/>
          </p:nvCxnSpPr>
          <p:spPr>
            <a:xfrm flipV="1">
              <a:off x="4585833" y="2092804"/>
              <a:ext cx="1665358" cy="8126"/>
            </a:xfrm>
            <a:prstGeom prst="straightConnector1">
              <a:avLst/>
            </a:prstGeom>
            <a:ln>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EF106EBA-E9F1-8544-8538-1735DD8421E8}"/>
                </a:ext>
              </a:extLst>
            </p:cNvPr>
            <p:cNvSpPr txBox="1"/>
            <p:nvPr/>
          </p:nvSpPr>
          <p:spPr>
            <a:xfrm>
              <a:off x="5272217" y="1845193"/>
              <a:ext cx="250390" cy="246221"/>
            </a:xfrm>
            <a:prstGeom prst="rect">
              <a:avLst/>
            </a:prstGeom>
            <a:noFill/>
          </p:spPr>
          <p:txBody>
            <a:bodyPr wrap="none" rtlCol="0">
              <a:spAutoFit/>
            </a:bodyPr>
            <a:lstStyle/>
            <a:p>
              <a:r>
                <a:rPr lang="fr-CA" sz="1000" dirty="0">
                  <a:solidFill>
                    <a:schemeClr val="accent5"/>
                  </a:solidFill>
                </a:rPr>
                <a:t>9</a:t>
              </a:r>
            </a:p>
          </p:txBody>
        </p:sp>
        <p:cxnSp>
          <p:nvCxnSpPr>
            <p:cNvPr id="62" name="Straight Arrow Connector 61">
              <a:extLst>
                <a:ext uri="{FF2B5EF4-FFF2-40B4-BE49-F238E27FC236}">
                  <a16:creationId xmlns:a16="http://schemas.microsoft.com/office/drawing/2014/main" id="{D311C6F7-D3BA-9443-902A-A8456677C861}"/>
                </a:ext>
              </a:extLst>
            </p:cNvPr>
            <p:cNvCxnSpPr>
              <a:cxnSpLocks/>
            </p:cNvCxnSpPr>
            <p:nvPr/>
          </p:nvCxnSpPr>
          <p:spPr>
            <a:xfrm>
              <a:off x="4603831" y="2304921"/>
              <a:ext cx="1629362" cy="0"/>
            </a:xfrm>
            <a:prstGeom prst="straightConnector1">
              <a:avLst/>
            </a:prstGeom>
            <a:ln>
              <a:solidFill>
                <a:schemeClr val="accent4"/>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F4631EBC-A137-5240-9E6C-92A8579C1017}"/>
                </a:ext>
              </a:extLst>
            </p:cNvPr>
            <p:cNvSpPr txBox="1"/>
            <p:nvPr/>
          </p:nvSpPr>
          <p:spPr>
            <a:xfrm>
              <a:off x="5272217" y="2074487"/>
              <a:ext cx="316112" cy="246221"/>
            </a:xfrm>
            <a:prstGeom prst="rect">
              <a:avLst/>
            </a:prstGeom>
            <a:noFill/>
          </p:spPr>
          <p:txBody>
            <a:bodyPr wrap="none" rtlCol="0">
              <a:spAutoFit/>
            </a:bodyPr>
            <a:lstStyle/>
            <a:p>
              <a:r>
                <a:rPr lang="fr-CA" sz="1000" dirty="0">
                  <a:solidFill>
                    <a:schemeClr val="accent5"/>
                  </a:solidFill>
                </a:rPr>
                <a:t>10</a:t>
              </a:r>
            </a:p>
          </p:txBody>
        </p:sp>
        <p:cxnSp>
          <p:nvCxnSpPr>
            <p:cNvPr id="64" name="Straight Arrow Connector 63">
              <a:extLst>
                <a:ext uri="{FF2B5EF4-FFF2-40B4-BE49-F238E27FC236}">
                  <a16:creationId xmlns:a16="http://schemas.microsoft.com/office/drawing/2014/main" id="{75A4133A-2160-FC45-BED2-FBD62A6BAA6C}"/>
                </a:ext>
              </a:extLst>
            </p:cNvPr>
            <p:cNvCxnSpPr>
              <a:cxnSpLocks/>
            </p:cNvCxnSpPr>
            <p:nvPr/>
          </p:nvCxnSpPr>
          <p:spPr>
            <a:xfrm>
              <a:off x="4616960" y="2486079"/>
              <a:ext cx="1629362" cy="655"/>
            </a:xfrm>
            <a:prstGeom prst="straightConnector1">
              <a:avLst/>
            </a:prstGeom>
            <a:ln>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5753F857-A5E5-E24A-963D-C193D638335B}"/>
                </a:ext>
              </a:extLst>
            </p:cNvPr>
            <p:cNvSpPr txBox="1"/>
            <p:nvPr/>
          </p:nvSpPr>
          <p:spPr>
            <a:xfrm>
              <a:off x="5272217" y="2284669"/>
              <a:ext cx="316112" cy="246221"/>
            </a:xfrm>
            <a:prstGeom prst="rect">
              <a:avLst/>
            </a:prstGeom>
            <a:noFill/>
          </p:spPr>
          <p:txBody>
            <a:bodyPr wrap="none" rtlCol="0">
              <a:spAutoFit/>
            </a:bodyPr>
            <a:lstStyle/>
            <a:p>
              <a:r>
                <a:rPr lang="fr-CA" sz="1000" dirty="0">
                  <a:solidFill>
                    <a:schemeClr val="accent5"/>
                  </a:solidFill>
                </a:rPr>
                <a:t>11</a:t>
              </a:r>
            </a:p>
          </p:txBody>
        </p:sp>
        <p:cxnSp>
          <p:nvCxnSpPr>
            <p:cNvPr id="72" name="Elbow Connector 71">
              <a:extLst>
                <a:ext uri="{FF2B5EF4-FFF2-40B4-BE49-F238E27FC236}">
                  <a16:creationId xmlns:a16="http://schemas.microsoft.com/office/drawing/2014/main" id="{10190F9B-251E-8E48-853F-6B9F53306128}"/>
                </a:ext>
              </a:extLst>
            </p:cNvPr>
            <p:cNvCxnSpPr/>
            <p:nvPr/>
          </p:nvCxnSpPr>
          <p:spPr>
            <a:xfrm rot="10800000" flipV="1">
              <a:off x="2026472" y="2987765"/>
              <a:ext cx="4932135" cy="997300"/>
            </a:xfrm>
            <a:prstGeom prst="bentConnector3">
              <a:avLst>
                <a:gd name="adj1" fmla="val 46"/>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50046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01C7A37-5C53-2741-8AD6-AD925E968930}"/>
              </a:ext>
            </a:extLst>
          </p:cNvPr>
          <p:cNvSpPr>
            <a:spLocks noGrp="1"/>
          </p:cNvSpPr>
          <p:nvPr>
            <p:ph type="title"/>
          </p:nvPr>
        </p:nvSpPr>
        <p:spPr/>
        <p:txBody>
          <a:bodyPr>
            <a:normAutofit fontScale="90000"/>
          </a:bodyPr>
          <a:lstStyle/>
          <a:p>
            <a:r>
              <a:rPr lang="fr-CA" dirty="0"/>
              <a:t>Description détaillée</a:t>
            </a:r>
          </a:p>
        </p:txBody>
      </p:sp>
      <p:sp>
        <p:nvSpPr>
          <p:cNvPr id="9" name="Content Placeholder 8">
            <a:extLst>
              <a:ext uri="{FF2B5EF4-FFF2-40B4-BE49-F238E27FC236}">
                <a16:creationId xmlns:a16="http://schemas.microsoft.com/office/drawing/2014/main" id="{372FAE1F-5C96-AB46-8864-1DF7647A93EB}"/>
              </a:ext>
            </a:extLst>
          </p:cNvPr>
          <p:cNvSpPr>
            <a:spLocks noGrp="1"/>
          </p:cNvSpPr>
          <p:nvPr>
            <p:ph sz="half" idx="1"/>
          </p:nvPr>
        </p:nvSpPr>
        <p:spPr/>
        <p:txBody>
          <a:bodyPr>
            <a:normAutofit fontScale="40000" lnSpcReduction="20000"/>
          </a:bodyPr>
          <a:lstStyle/>
          <a:p>
            <a:pPr marL="514350" indent="-514350">
              <a:buFont typeface="+mj-lt"/>
              <a:buAutoNum type="arabicPeriod"/>
            </a:pPr>
            <a:r>
              <a:rPr lang="fr-CA" dirty="0"/>
              <a:t>Le DEC consigne la naissance d’Alice dans ses systèmes;</a:t>
            </a:r>
          </a:p>
          <a:p>
            <a:pPr marL="514350" indent="-514350">
              <a:buFont typeface="+mj-lt"/>
              <a:buAutoNum type="arabicPeriod"/>
            </a:pPr>
            <a:r>
              <a:rPr lang="fr-CA" dirty="0"/>
              <a:t>Le DEC notifie les parents d’Alice qu’ils peuvent faire la demande du certificat de naissance; </a:t>
            </a:r>
          </a:p>
          <a:p>
            <a:pPr marL="514350" indent="-514350">
              <a:buFont typeface="+mj-lt"/>
              <a:buAutoNum type="arabicPeriod"/>
            </a:pPr>
            <a:r>
              <a:rPr lang="fr-CA" dirty="0"/>
              <a:t>La mère d’Alice fait la demande du certificat de naissance auprès du DEC à l’aide de son portefeuille numérique (</a:t>
            </a:r>
            <a:r>
              <a:rPr lang="fr-CA" dirty="0" err="1"/>
              <a:t>exp</a:t>
            </a:r>
            <a:r>
              <a:rPr lang="fr-CA" dirty="0"/>
              <a:t>. 7.1.0);</a:t>
            </a:r>
          </a:p>
          <a:p>
            <a:pPr marL="514350" indent="-514350">
              <a:buFont typeface="+mj-lt"/>
              <a:buAutoNum type="arabicPeriod"/>
            </a:pPr>
            <a:r>
              <a:rPr lang="fr-CA" dirty="0"/>
              <a:t>Le DEC requiert le certificat de naissance de la mère (</a:t>
            </a:r>
            <a:r>
              <a:rPr lang="fr-CA" dirty="0" err="1"/>
              <a:t>exp</a:t>
            </a:r>
            <a:r>
              <a:rPr lang="fr-CA" dirty="0"/>
              <a:t>. 7.1.0);</a:t>
            </a:r>
          </a:p>
          <a:p>
            <a:pPr marL="514350" indent="-514350">
              <a:buFont typeface="+mj-lt"/>
              <a:buAutoNum type="arabicPeriod"/>
            </a:pPr>
            <a:r>
              <a:rPr lang="fr-CA" dirty="0"/>
              <a:t>La mère consent à présenter son certificat de naissance (</a:t>
            </a:r>
            <a:r>
              <a:rPr lang="fr-CA" dirty="0" err="1"/>
              <a:t>exp</a:t>
            </a:r>
            <a:r>
              <a:rPr lang="fr-CA" dirty="0"/>
              <a:t>. 7.1.0);</a:t>
            </a:r>
          </a:p>
          <a:p>
            <a:pPr marL="514350" indent="-514350">
              <a:buFont typeface="+mj-lt"/>
              <a:buAutoNum type="arabicPeriod"/>
            </a:pPr>
            <a:r>
              <a:rPr lang="fr-CA" dirty="0"/>
              <a:t>Le DEC valide les attestations (</a:t>
            </a:r>
            <a:r>
              <a:rPr lang="fr-CA" dirty="0" err="1"/>
              <a:t>exp</a:t>
            </a:r>
            <a:r>
              <a:rPr lang="fr-CA" dirty="0"/>
              <a:t>. 7.1.0);</a:t>
            </a:r>
          </a:p>
          <a:p>
            <a:pPr marL="514350" indent="-514350">
              <a:buFont typeface="+mj-lt"/>
              <a:buAutoNum type="arabicPeriod"/>
            </a:pPr>
            <a:r>
              <a:rPr lang="fr-CA" dirty="0"/>
              <a:t>Le DEC émet le certificat de naissance d’Alice à la mère ainsi qu’une attestation qui exprime la relation parent-enfant (</a:t>
            </a:r>
            <a:r>
              <a:rPr lang="fr-CA" dirty="0" err="1"/>
              <a:t>exp</a:t>
            </a:r>
            <a:r>
              <a:rPr lang="fr-CA" dirty="0"/>
              <a:t>. 7.1.0);</a:t>
            </a:r>
          </a:p>
          <a:p>
            <a:pPr marL="514350" indent="-514350">
              <a:buFont typeface="+mj-lt"/>
              <a:buAutoNum type="arabicPeriod"/>
            </a:pPr>
            <a:r>
              <a:rPr lang="fr-CA" dirty="0"/>
              <a:t>Le DEC consigne l’émission dans le registre distribué (</a:t>
            </a:r>
            <a:r>
              <a:rPr lang="fr-CA" dirty="0" err="1"/>
              <a:t>exp</a:t>
            </a:r>
            <a:r>
              <a:rPr lang="fr-CA" dirty="0"/>
              <a:t>. 7.1.0);</a:t>
            </a:r>
          </a:p>
          <a:p>
            <a:pPr marL="514350" indent="-514350">
              <a:buFont typeface="+mj-lt"/>
              <a:buAutoNum type="arabicPeriod"/>
            </a:pPr>
            <a:r>
              <a:rPr lang="fr-CA" dirty="0"/>
              <a:t>La mère fait une demande pour bénéficier d’une place dans un CPE auprès du guichet unique d’accès aux places en service de garde (</a:t>
            </a:r>
            <a:r>
              <a:rPr lang="fr-CA" dirty="0" err="1"/>
              <a:t>exp</a:t>
            </a:r>
            <a:r>
              <a:rPr lang="fr-CA" dirty="0"/>
              <a:t>. 7.1.1);</a:t>
            </a:r>
          </a:p>
          <a:p>
            <a:pPr marL="514350" indent="-514350">
              <a:buFont typeface="+mj-lt"/>
              <a:buAutoNum type="arabicPeriod"/>
            </a:pPr>
            <a:r>
              <a:rPr lang="fr-CA" dirty="0"/>
              <a:t>Le guichet requiert le certificat de naissance de la mère d’Alice le certificat de naissance d’Alice ainsi qu’une attestation qui exprime la relation parent-enfant (</a:t>
            </a:r>
            <a:r>
              <a:rPr lang="fr-CA" dirty="0" err="1"/>
              <a:t>exp</a:t>
            </a:r>
            <a:r>
              <a:rPr lang="fr-CA" dirty="0"/>
              <a:t>. 7.1.1);</a:t>
            </a:r>
          </a:p>
          <a:p>
            <a:pPr marL="514350" indent="-514350">
              <a:buFont typeface="+mj-lt"/>
              <a:buAutoNum type="arabicPeriod"/>
            </a:pPr>
            <a:r>
              <a:rPr lang="fr-CA" dirty="0"/>
              <a:t>La mère consent à présenter les attestations demandées (</a:t>
            </a:r>
            <a:r>
              <a:rPr lang="fr-CA" dirty="0" err="1"/>
              <a:t>exp</a:t>
            </a:r>
            <a:r>
              <a:rPr lang="fr-CA" dirty="0"/>
              <a:t>. 7.1.1);</a:t>
            </a:r>
          </a:p>
          <a:p>
            <a:pPr marL="514350" indent="-514350">
              <a:buFont typeface="+mj-lt"/>
              <a:buAutoNum type="arabicPeriod"/>
            </a:pPr>
            <a:r>
              <a:rPr lang="fr-CA" dirty="0"/>
              <a:t>Le guichet valide les attestations (</a:t>
            </a:r>
            <a:r>
              <a:rPr lang="fr-CA" dirty="0" err="1"/>
              <a:t>exp</a:t>
            </a:r>
            <a:r>
              <a:rPr lang="fr-CA" dirty="0"/>
              <a:t>. 7.1.1);</a:t>
            </a:r>
          </a:p>
          <a:p>
            <a:pPr marL="514350" indent="-514350">
              <a:buFont typeface="+mj-lt"/>
              <a:buAutoNum type="arabicPeriod"/>
            </a:pPr>
            <a:r>
              <a:rPr lang="fr-CA" dirty="0"/>
              <a:t>Le guichet accepte les attestations et inscrit la jeune Alice sur la liste d’attente (</a:t>
            </a:r>
            <a:r>
              <a:rPr lang="fr-CA" dirty="0" err="1"/>
              <a:t>exp</a:t>
            </a:r>
            <a:r>
              <a:rPr lang="fr-CA" dirty="0"/>
              <a:t>. 7.1.1);</a:t>
            </a:r>
          </a:p>
          <a:p>
            <a:endParaRPr lang="fr-CA" dirty="0"/>
          </a:p>
        </p:txBody>
      </p:sp>
      <p:sp>
        <p:nvSpPr>
          <p:cNvPr id="4" name="Espace réservé du numéro de diapositive 3"/>
          <p:cNvSpPr>
            <a:spLocks noGrp="1"/>
          </p:cNvSpPr>
          <p:nvPr>
            <p:ph type="sldNum" sz="quarter" idx="11"/>
          </p:nvPr>
        </p:nvSpPr>
        <p:spPr/>
        <p:txBody>
          <a:bodyPr/>
          <a:lstStyle/>
          <a:p>
            <a:fld id="{D6F84A91-C4E5-461B-B44C-88336EC44C9C}" type="slidenum">
              <a:rPr lang="fr-CA" smtClean="0"/>
              <a:t>4</a:t>
            </a:fld>
            <a:endParaRPr lang="fr-CA"/>
          </a:p>
        </p:txBody>
      </p:sp>
      <p:grpSp>
        <p:nvGrpSpPr>
          <p:cNvPr id="53" name="Group 52">
            <a:extLst>
              <a:ext uri="{FF2B5EF4-FFF2-40B4-BE49-F238E27FC236}">
                <a16:creationId xmlns:a16="http://schemas.microsoft.com/office/drawing/2014/main" id="{CA2696C8-FBDF-574C-83C4-C4754499E6A0}"/>
              </a:ext>
            </a:extLst>
          </p:cNvPr>
          <p:cNvGrpSpPr/>
          <p:nvPr/>
        </p:nvGrpSpPr>
        <p:grpSpPr>
          <a:xfrm>
            <a:off x="7583857" y="880796"/>
            <a:ext cx="3618063" cy="4792546"/>
            <a:chOff x="6588434" y="1249683"/>
            <a:chExt cx="3618063" cy="4792546"/>
          </a:xfrm>
        </p:grpSpPr>
        <p:grpSp>
          <p:nvGrpSpPr>
            <p:cNvPr id="115" name="Group 114">
              <a:extLst>
                <a:ext uri="{FF2B5EF4-FFF2-40B4-BE49-F238E27FC236}">
                  <a16:creationId xmlns:a16="http://schemas.microsoft.com/office/drawing/2014/main" id="{3A5799F5-FF2B-DB4F-AB79-10F7B50AC2C9}"/>
                </a:ext>
              </a:extLst>
            </p:cNvPr>
            <p:cNvGrpSpPr/>
            <p:nvPr/>
          </p:nvGrpSpPr>
          <p:grpSpPr>
            <a:xfrm>
              <a:off x="9051023" y="1787262"/>
              <a:ext cx="466794" cy="587426"/>
              <a:chOff x="5104096" y="1887898"/>
              <a:chExt cx="466794" cy="587426"/>
            </a:xfrm>
          </p:grpSpPr>
          <p:pic>
            <p:nvPicPr>
              <p:cNvPr id="140" name="Graphic 139" descr="User">
                <a:extLst>
                  <a:ext uri="{FF2B5EF4-FFF2-40B4-BE49-F238E27FC236}">
                    <a16:creationId xmlns:a16="http://schemas.microsoft.com/office/drawing/2014/main" id="{F525AC07-BD3B-894E-9A4A-DFDFBC7BE5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21493" y="2043324"/>
                <a:ext cx="432000" cy="432000"/>
              </a:xfrm>
              <a:prstGeom prst="rect">
                <a:avLst/>
              </a:prstGeom>
            </p:spPr>
          </p:pic>
          <p:sp>
            <p:nvSpPr>
              <p:cNvPr id="141" name="TextBox 140">
                <a:extLst>
                  <a:ext uri="{FF2B5EF4-FFF2-40B4-BE49-F238E27FC236}">
                    <a16:creationId xmlns:a16="http://schemas.microsoft.com/office/drawing/2014/main" id="{4E8328C2-FE85-EA40-ABA5-C6811FEBE640}"/>
                  </a:ext>
                </a:extLst>
              </p:cNvPr>
              <p:cNvSpPr txBox="1"/>
              <p:nvPr/>
            </p:nvSpPr>
            <p:spPr>
              <a:xfrm>
                <a:off x="5104096" y="1887898"/>
                <a:ext cx="466794" cy="246221"/>
              </a:xfrm>
              <a:prstGeom prst="rect">
                <a:avLst/>
              </a:prstGeom>
              <a:noFill/>
            </p:spPr>
            <p:txBody>
              <a:bodyPr wrap="none" rtlCol="0">
                <a:spAutoFit/>
              </a:bodyPr>
              <a:lstStyle/>
              <a:p>
                <a:pPr algn="ctr"/>
                <a:r>
                  <a:rPr lang="fr-CA" sz="1000" dirty="0"/>
                  <a:t>Mère</a:t>
                </a:r>
              </a:p>
            </p:txBody>
          </p:sp>
        </p:grpSp>
        <p:grpSp>
          <p:nvGrpSpPr>
            <p:cNvPr id="116" name="Group 115">
              <a:extLst>
                <a:ext uri="{FF2B5EF4-FFF2-40B4-BE49-F238E27FC236}">
                  <a16:creationId xmlns:a16="http://schemas.microsoft.com/office/drawing/2014/main" id="{45182CDD-A9EB-B64E-BEB4-24E8D46186CA}"/>
                </a:ext>
              </a:extLst>
            </p:cNvPr>
            <p:cNvGrpSpPr>
              <a:grpSpLocks noChangeAspect="1"/>
            </p:cNvGrpSpPr>
            <p:nvPr/>
          </p:nvGrpSpPr>
          <p:grpSpPr>
            <a:xfrm>
              <a:off x="8889119" y="2633897"/>
              <a:ext cx="790601" cy="659631"/>
              <a:chOff x="5721634" y="1120771"/>
              <a:chExt cx="1673439" cy="1396467"/>
            </a:xfrm>
          </p:grpSpPr>
          <p:pic>
            <p:nvPicPr>
              <p:cNvPr id="138" name="Graphic 137" descr="Smart Phone">
                <a:extLst>
                  <a:ext uri="{FF2B5EF4-FFF2-40B4-BE49-F238E27FC236}">
                    <a16:creationId xmlns:a16="http://schemas.microsoft.com/office/drawing/2014/main" id="{1454EE18-CE26-184D-A3D5-41CFA29A60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96000" y="1120771"/>
                <a:ext cx="914400" cy="914400"/>
              </a:xfrm>
              <a:prstGeom prst="rect">
                <a:avLst/>
              </a:prstGeom>
            </p:spPr>
          </p:pic>
          <p:sp>
            <p:nvSpPr>
              <p:cNvPr id="139" name="TextBox 138">
                <a:extLst>
                  <a:ext uri="{FF2B5EF4-FFF2-40B4-BE49-F238E27FC236}">
                    <a16:creationId xmlns:a16="http://schemas.microsoft.com/office/drawing/2014/main" id="{9894EB9D-DF8F-5644-9352-A948CCF3192C}"/>
                  </a:ext>
                </a:extLst>
              </p:cNvPr>
              <p:cNvSpPr txBox="1"/>
              <p:nvPr/>
            </p:nvSpPr>
            <p:spPr>
              <a:xfrm>
                <a:off x="5721634" y="1995978"/>
                <a:ext cx="1673439" cy="521260"/>
              </a:xfrm>
              <a:prstGeom prst="rect">
                <a:avLst/>
              </a:prstGeom>
              <a:noFill/>
            </p:spPr>
            <p:txBody>
              <a:bodyPr wrap="none" rtlCol="0">
                <a:spAutoFit/>
              </a:bodyPr>
              <a:lstStyle/>
              <a:p>
                <a:pPr algn="ctr"/>
                <a:r>
                  <a:rPr lang="fr-CA" sz="1000" dirty="0"/>
                  <a:t>Portefeuille</a:t>
                </a:r>
              </a:p>
            </p:txBody>
          </p:sp>
        </p:grpSp>
        <p:grpSp>
          <p:nvGrpSpPr>
            <p:cNvPr id="117" name="Group 116">
              <a:extLst>
                <a:ext uri="{FF2B5EF4-FFF2-40B4-BE49-F238E27FC236}">
                  <a16:creationId xmlns:a16="http://schemas.microsoft.com/office/drawing/2014/main" id="{D5C05485-303F-0845-BDDA-1979AB21F049}"/>
                </a:ext>
              </a:extLst>
            </p:cNvPr>
            <p:cNvGrpSpPr/>
            <p:nvPr/>
          </p:nvGrpSpPr>
          <p:grpSpPr>
            <a:xfrm>
              <a:off x="8564672" y="3830046"/>
              <a:ext cx="1641825" cy="1125639"/>
              <a:chOff x="-879204" y="3867234"/>
              <a:chExt cx="1641825" cy="1125639"/>
            </a:xfrm>
          </p:grpSpPr>
          <p:grpSp>
            <p:nvGrpSpPr>
              <p:cNvPr id="134" name="Group 133">
                <a:extLst>
                  <a:ext uri="{FF2B5EF4-FFF2-40B4-BE49-F238E27FC236}">
                    <a16:creationId xmlns:a16="http://schemas.microsoft.com/office/drawing/2014/main" id="{E306370F-F5BB-0E4E-B964-5CA6E1DD97C6}"/>
                  </a:ext>
                </a:extLst>
              </p:cNvPr>
              <p:cNvGrpSpPr/>
              <p:nvPr/>
            </p:nvGrpSpPr>
            <p:grpSpPr>
              <a:xfrm>
                <a:off x="-274292" y="4380873"/>
                <a:ext cx="432000" cy="612000"/>
                <a:chOff x="922832" y="1264145"/>
                <a:chExt cx="432000" cy="612000"/>
              </a:xfrm>
            </p:grpSpPr>
            <p:pic>
              <p:nvPicPr>
                <p:cNvPr id="136" name="Graphic 135" descr="Court">
                  <a:extLst>
                    <a:ext uri="{FF2B5EF4-FFF2-40B4-BE49-F238E27FC236}">
                      <a16:creationId xmlns:a16="http://schemas.microsoft.com/office/drawing/2014/main" id="{4F12AF3C-DAA0-4640-9F71-A1D03DB8529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2832" y="1264145"/>
                  <a:ext cx="432000" cy="432000"/>
                </a:xfrm>
                <a:prstGeom prst="rect">
                  <a:avLst/>
                </a:prstGeom>
              </p:spPr>
            </p:pic>
            <p:pic>
              <p:nvPicPr>
                <p:cNvPr id="137" name="Graphic 136" descr="Magnifying glass">
                  <a:extLst>
                    <a:ext uri="{FF2B5EF4-FFF2-40B4-BE49-F238E27FC236}">
                      <a16:creationId xmlns:a16="http://schemas.microsoft.com/office/drawing/2014/main" id="{7AB38ABF-2381-C54F-B5FB-2829DB2844F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48832" y="1696145"/>
                  <a:ext cx="180000" cy="180000"/>
                </a:xfrm>
                <a:prstGeom prst="rect">
                  <a:avLst/>
                </a:prstGeom>
              </p:spPr>
            </p:pic>
          </p:grpSp>
          <p:sp>
            <p:nvSpPr>
              <p:cNvPr id="135" name="TextBox 134">
                <a:extLst>
                  <a:ext uri="{FF2B5EF4-FFF2-40B4-BE49-F238E27FC236}">
                    <a16:creationId xmlns:a16="http://schemas.microsoft.com/office/drawing/2014/main" id="{88AF8A67-9C46-1147-B098-3E0AEDB16AE7}"/>
                  </a:ext>
                </a:extLst>
              </p:cNvPr>
              <p:cNvSpPr txBox="1"/>
              <p:nvPr/>
            </p:nvSpPr>
            <p:spPr>
              <a:xfrm>
                <a:off x="-879204" y="3867234"/>
                <a:ext cx="1641825" cy="553998"/>
              </a:xfrm>
              <a:prstGeom prst="rect">
                <a:avLst/>
              </a:prstGeom>
              <a:noFill/>
            </p:spPr>
            <p:txBody>
              <a:bodyPr wrap="square" rtlCol="0">
                <a:spAutoFit/>
              </a:bodyPr>
              <a:lstStyle/>
              <a:p>
                <a:pPr algn="ctr"/>
                <a:r>
                  <a:rPr lang="fr-CA" sz="1000" dirty="0"/>
                  <a:t>Guichet unique accès  </a:t>
                </a:r>
              </a:p>
              <a:p>
                <a:pPr algn="ctr"/>
                <a:r>
                  <a:rPr lang="fr-CA" sz="1000" dirty="0"/>
                  <a:t>aux place en service </a:t>
                </a:r>
              </a:p>
              <a:p>
                <a:pPr algn="ctr"/>
                <a:r>
                  <a:rPr lang="fr-CA" sz="1000" dirty="0"/>
                  <a:t>de garde</a:t>
                </a:r>
              </a:p>
            </p:txBody>
          </p:sp>
        </p:grpSp>
        <p:grpSp>
          <p:nvGrpSpPr>
            <p:cNvPr id="118" name="Group 117">
              <a:extLst>
                <a:ext uri="{FF2B5EF4-FFF2-40B4-BE49-F238E27FC236}">
                  <a16:creationId xmlns:a16="http://schemas.microsoft.com/office/drawing/2014/main" id="{3E3918CF-1BF6-8845-9D94-C3ECB25F52A1}"/>
                </a:ext>
              </a:extLst>
            </p:cNvPr>
            <p:cNvGrpSpPr/>
            <p:nvPr/>
          </p:nvGrpSpPr>
          <p:grpSpPr>
            <a:xfrm>
              <a:off x="6679845" y="4047645"/>
              <a:ext cx="646331" cy="818040"/>
              <a:chOff x="5032050" y="4465054"/>
              <a:chExt cx="646331" cy="818040"/>
            </a:xfrm>
          </p:grpSpPr>
          <p:pic>
            <p:nvPicPr>
              <p:cNvPr id="132" name="Graphic 131" descr="Connections">
                <a:extLst>
                  <a:ext uri="{FF2B5EF4-FFF2-40B4-BE49-F238E27FC236}">
                    <a16:creationId xmlns:a16="http://schemas.microsoft.com/office/drawing/2014/main" id="{9B3B49BF-6D38-B44C-AFDB-96E46D35A6F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139215" y="4851094"/>
                <a:ext cx="432000" cy="432000"/>
              </a:xfrm>
              <a:prstGeom prst="rect">
                <a:avLst/>
              </a:prstGeom>
            </p:spPr>
          </p:pic>
          <p:sp>
            <p:nvSpPr>
              <p:cNvPr id="133" name="TextBox 132">
                <a:extLst>
                  <a:ext uri="{FF2B5EF4-FFF2-40B4-BE49-F238E27FC236}">
                    <a16:creationId xmlns:a16="http://schemas.microsoft.com/office/drawing/2014/main" id="{C50F1824-A9BB-2B41-9747-5DD5789B9B42}"/>
                  </a:ext>
                </a:extLst>
              </p:cNvPr>
              <p:cNvSpPr txBox="1"/>
              <p:nvPr/>
            </p:nvSpPr>
            <p:spPr>
              <a:xfrm>
                <a:off x="5032050" y="4465054"/>
                <a:ext cx="646331" cy="400110"/>
              </a:xfrm>
              <a:prstGeom prst="rect">
                <a:avLst/>
              </a:prstGeom>
              <a:noFill/>
            </p:spPr>
            <p:txBody>
              <a:bodyPr wrap="none" rtlCol="0">
                <a:spAutoFit/>
              </a:bodyPr>
              <a:lstStyle/>
              <a:p>
                <a:pPr algn="ctr"/>
                <a:r>
                  <a:rPr lang="fr-CA" sz="1000" dirty="0"/>
                  <a:t>Registre</a:t>
                </a:r>
              </a:p>
              <a:p>
                <a:pPr algn="ctr"/>
                <a:r>
                  <a:rPr lang="fr-CA" sz="1000" dirty="0"/>
                  <a:t>distribué</a:t>
                </a:r>
              </a:p>
            </p:txBody>
          </p:sp>
        </p:grpSp>
        <p:grpSp>
          <p:nvGrpSpPr>
            <p:cNvPr id="119" name="Group 118">
              <a:extLst>
                <a:ext uri="{FF2B5EF4-FFF2-40B4-BE49-F238E27FC236}">
                  <a16:creationId xmlns:a16="http://schemas.microsoft.com/office/drawing/2014/main" id="{AAA4588E-6BF5-6049-8092-BCB8EF8DD6AB}"/>
                </a:ext>
              </a:extLst>
            </p:cNvPr>
            <p:cNvGrpSpPr/>
            <p:nvPr/>
          </p:nvGrpSpPr>
          <p:grpSpPr>
            <a:xfrm>
              <a:off x="6693807" y="2313133"/>
              <a:ext cx="432000" cy="830580"/>
              <a:chOff x="1138384" y="1939224"/>
              <a:chExt cx="432000" cy="830580"/>
            </a:xfrm>
          </p:grpSpPr>
          <p:pic>
            <p:nvPicPr>
              <p:cNvPr id="127" name="Graphic 126" descr="Court">
                <a:extLst>
                  <a:ext uri="{FF2B5EF4-FFF2-40B4-BE49-F238E27FC236}">
                    <a16:creationId xmlns:a16="http://schemas.microsoft.com/office/drawing/2014/main" id="{61AB6CC0-B3C8-B245-A022-4B7337A0442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38384" y="2171625"/>
                <a:ext cx="432000" cy="432000"/>
              </a:xfrm>
              <a:prstGeom prst="rect">
                <a:avLst/>
              </a:prstGeom>
            </p:spPr>
          </p:pic>
          <p:grpSp>
            <p:nvGrpSpPr>
              <p:cNvPr id="128" name="Group 127">
                <a:extLst>
                  <a:ext uri="{FF2B5EF4-FFF2-40B4-BE49-F238E27FC236}">
                    <a16:creationId xmlns:a16="http://schemas.microsoft.com/office/drawing/2014/main" id="{BF80A794-37D7-E34B-9ABD-1278134AA3E0}"/>
                  </a:ext>
                </a:extLst>
              </p:cNvPr>
              <p:cNvGrpSpPr>
                <a:grpSpLocks noChangeAspect="1"/>
              </p:cNvGrpSpPr>
              <p:nvPr/>
            </p:nvGrpSpPr>
            <p:grpSpPr>
              <a:xfrm>
                <a:off x="1171180" y="2589804"/>
                <a:ext cx="366408" cy="180000"/>
                <a:chOff x="1900385" y="3141302"/>
                <a:chExt cx="366408" cy="180000"/>
              </a:xfrm>
            </p:grpSpPr>
            <p:pic>
              <p:nvPicPr>
                <p:cNvPr id="130" name="Graphic 129" descr="Magnifying glass">
                  <a:extLst>
                    <a:ext uri="{FF2B5EF4-FFF2-40B4-BE49-F238E27FC236}">
                      <a16:creationId xmlns:a16="http://schemas.microsoft.com/office/drawing/2014/main" id="{3C64BB81-78AD-984E-9C18-974C51AAD05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086793" y="3141302"/>
                  <a:ext cx="180000" cy="180000"/>
                </a:xfrm>
                <a:prstGeom prst="rect">
                  <a:avLst/>
                </a:prstGeom>
              </p:spPr>
            </p:pic>
            <p:pic>
              <p:nvPicPr>
                <p:cNvPr id="131" name="Picture 130">
                  <a:extLst>
                    <a:ext uri="{FF2B5EF4-FFF2-40B4-BE49-F238E27FC236}">
                      <a16:creationId xmlns:a16="http://schemas.microsoft.com/office/drawing/2014/main" id="{8A03452F-AB46-294F-80B2-EE1632EE1AB6}"/>
                    </a:ext>
                  </a:extLst>
                </p:cNvPr>
                <p:cNvPicPr>
                  <a:picLocks noChangeAspect="1"/>
                </p:cNvPicPr>
                <p:nvPr/>
              </p:nvPicPr>
              <p:blipFill>
                <a:blip r:embed="rId13">
                  <a:duotone>
                    <a:schemeClr val="accent3">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1900385" y="3141302"/>
                  <a:ext cx="170908" cy="180000"/>
                </a:xfrm>
                <a:prstGeom prst="rect">
                  <a:avLst/>
                </a:prstGeom>
              </p:spPr>
            </p:pic>
          </p:grpSp>
          <p:sp>
            <p:nvSpPr>
              <p:cNvPr id="129" name="TextBox 128">
                <a:extLst>
                  <a:ext uri="{FF2B5EF4-FFF2-40B4-BE49-F238E27FC236}">
                    <a16:creationId xmlns:a16="http://schemas.microsoft.com/office/drawing/2014/main" id="{F391B2B2-6D23-424F-A44F-4FF0086D890E}"/>
                  </a:ext>
                </a:extLst>
              </p:cNvPr>
              <p:cNvSpPr txBox="1"/>
              <p:nvPr/>
            </p:nvSpPr>
            <p:spPr>
              <a:xfrm>
                <a:off x="1157055" y="1939224"/>
                <a:ext cx="394659" cy="246221"/>
              </a:xfrm>
              <a:prstGeom prst="rect">
                <a:avLst/>
              </a:prstGeom>
              <a:noFill/>
            </p:spPr>
            <p:txBody>
              <a:bodyPr wrap="none" rtlCol="0">
                <a:spAutoFit/>
              </a:bodyPr>
              <a:lstStyle/>
              <a:p>
                <a:pPr algn="ctr"/>
                <a:r>
                  <a:rPr lang="fr-CA" sz="1000" dirty="0"/>
                  <a:t>DEC</a:t>
                </a:r>
              </a:p>
            </p:txBody>
          </p:sp>
        </p:grpSp>
        <p:grpSp>
          <p:nvGrpSpPr>
            <p:cNvPr id="120" name="Group 119">
              <a:extLst>
                <a:ext uri="{FF2B5EF4-FFF2-40B4-BE49-F238E27FC236}">
                  <a16:creationId xmlns:a16="http://schemas.microsoft.com/office/drawing/2014/main" id="{00F3CB19-09D7-8B45-8892-F3F362DED839}"/>
                </a:ext>
              </a:extLst>
            </p:cNvPr>
            <p:cNvGrpSpPr/>
            <p:nvPr/>
          </p:nvGrpSpPr>
          <p:grpSpPr>
            <a:xfrm>
              <a:off x="9065985" y="5274676"/>
              <a:ext cx="670376" cy="767553"/>
              <a:chOff x="7342678" y="4312561"/>
              <a:chExt cx="670376" cy="767553"/>
            </a:xfrm>
          </p:grpSpPr>
          <p:pic>
            <p:nvPicPr>
              <p:cNvPr id="125" name="Graphic 124" descr="Document">
                <a:extLst>
                  <a:ext uri="{FF2B5EF4-FFF2-40B4-BE49-F238E27FC236}">
                    <a16:creationId xmlns:a16="http://schemas.microsoft.com/office/drawing/2014/main" id="{9C6B0AEC-EDB9-A545-8A0B-62235060C75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461934" y="4648114"/>
                <a:ext cx="432000" cy="432000"/>
              </a:xfrm>
              <a:prstGeom prst="rect">
                <a:avLst/>
              </a:prstGeom>
            </p:spPr>
          </p:pic>
          <p:sp>
            <p:nvSpPr>
              <p:cNvPr id="126" name="TextBox 125">
                <a:extLst>
                  <a:ext uri="{FF2B5EF4-FFF2-40B4-BE49-F238E27FC236}">
                    <a16:creationId xmlns:a16="http://schemas.microsoft.com/office/drawing/2014/main" id="{89AA9CA0-17FA-0B43-83D6-AFA5FFE9438E}"/>
                  </a:ext>
                </a:extLst>
              </p:cNvPr>
              <p:cNvSpPr txBox="1"/>
              <p:nvPr/>
            </p:nvSpPr>
            <p:spPr>
              <a:xfrm>
                <a:off x="7342678" y="4312561"/>
                <a:ext cx="670376" cy="400110"/>
              </a:xfrm>
              <a:prstGeom prst="rect">
                <a:avLst/>
              </a:prstGeom>
              <a:noFill/>
            </p:spPr>
            <p:txBody>
              <a:bodyPr wrap="none" rtlCol="0">
                <a:spAutoFit/>
              </a:bodyPr>
              <a:lstStyle/>
              <a:p>
                <a:pPr algn="ctr"/>
                <a:r>
                  <a:rPr lang="fr-CA" sz="1000" dirty="0"/>
                  <a:t>Liste</a:t>
                </a:r>
              </a:p>
              <a:p>
                <a:pPr algn="ctr"/>
                <a:r>
                  <a:rPr lang="fr-CA" sz="1000" dirty="0"/>
                  <a:t>d’attente</a:t>
                </a:r>
              </a:p>
            </p:txBody>
          </p:sp>
        </p:grpSp>
        <p:grpSp>
          <p:nvGrpSpPr>
            <p:cNvPr id="121" name="Group 120">
              <a:extLst>
                <a:ext uri="{FF2B5EF4-FFF2-40B4-BE49-F238E27FC236}">
                  <a16:creationId xmlns:a16="http://schemas.microsoft.com/office/drawing/2014/main" id="{2ED5B678-7304-A441-BA13-D66B2DCE2DB0}"/>
                </a:ext>
              </a:extLst>
            </p:cNvPr>
            <p:cNvGrpSpPr/>
            <p:nvPr/>
          </p:nvGrpSpPr>
          <p:grpSpPr>
            <a:xfrm>
              <a:off x="6680143" y="1249683"/>
              <a:ext cx="434735" cy="599134"/>
              <a:chOff x="5849799" y="3186922"/>
              <a:chExt cx="434735" cy="599134"/>
            </a:xfrm>
          </p:grpSpPr>
          <p:pic>
            <p:nvPicPr>
              <p:cNvPr id="123" name="Graphic 122" descr="Baby">
                <a:extLst>
                  <a:ext uri="{FF2B5EF4-FFF2-40B4-BE49-F238E27FC236}">
                    <a16:creationId xmlns:a16="http://schemas.microsoft.com/office/drawing/2014/main" id="{88154924-E3C9-914B-B911-0640F758C958}"/>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851166" y="3354056"/>
                <a:ext cx="432000" cy="432000"/>
              </a:xfrm>
              <a:prstGeom prst="rect">
                <a:avLst/>
              </a:prstGeom>
            </p:spPr>
          </p:pic>
          <p:sp>
            <p:nvSpPr>
              <p:cNvPr id="124" name="TextBox 123">
                <a:extLst>
                  <a:ext uri="{FF2B5EF4-FFF2-40B4-BE49-F238E27FC236}">
                    <a16:creationId xmlns:a16="http://schemas.microsoft.com/office/drawing/2014/main" id="{15E0D741-8BCC-0D41-941B-138A4DBF72F2}"/>
                  </a:ext>
                </a:extLst>
              </p:cNvPr>
              <p:cNvSpPr txBox="1"/>
              <p:nvPr/>
            </p:nvSpPr>
            <p:spPr>
              <a:xfrm>
                <a:off x="5849799" y="3186922"/>
                <a:ext cx="434735" cy="246221"/>
              </a:xfrm>
              <a:prstGeom prst="rect">
                <a:avLst/>
              </a:prstGeom>
              <a:noFill/>
            </p:spPr>
            <p:txBody>
              <a:bodyPr wrap="none" rtlCol="0">
                <a:spAutoFit/>
              </a:bodyPr>
              <a:lstStyle/>
              <a:p>
                <a:pPr algn="ctr"/>
                <a:r>
                  <a:rPr lang="fr-CA" sz="1000" dirty="0"/>
                  <a:t>Alice</a:t>
                </a:r>
              </a:p>
            </p:txBody>
          </p:sp>
        </p:grpSp>
        <p:cxnSp>
          <p:nvCxnSpPr>
            <p:cNvPr id="142" name="Straight Arrow Connector 141">
              <a:extLst>
                <a:ext uri="{FF2B5EF4-FFF2-40B4-BE49-F238E27FC236}">
                  <a16:creationId xmlns:a16="http://schemas.microsoft.com/office/drawing/2014/main" id="{260B2BAC-48C9-474F-9515-0954A4C41D90}"/>
                </a:ext>
              </a:extLst>
            </p:cNvPr>
            <p:cNvCxnSpPr>
              <a:cxnSpLocks/>
              <a:stCxn id="123" idx="2"/>
              <a:endCxn id="129" idx="0"/>
            </p:cNvCxnSpPr>
            <p:nvPr/>
          </p:nvCxnSpPr>
          <p:spPr>
            <a:xfrm>
              <a:off x="6897510" y="1848817"/>
              <a:ext cx="12298" cy="464316"/>
            </a:xfrm>
            <a:prstGeom prst="straightConnector1">
              <a:avLst/>
            </a:prstGeom>
            <a:ln>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3B4A380-1F33-6349-86D8-54819D61F498}"/>
                </a:ext>
              </a:extLst>
            </p:cNvPr>
            <p:cNvSpPr txBox="1"/>
            <p:nvPr/>
          </p:nvSpPr>
          <p:spPr>
            <a:xfrm>
              <a:off x="6945109" y="1957995"/>
              <a:ext cx="250390" cy="246221"/>
            </a:xfrm>
            <a:prstGeom prst="rect">
              <a:avLst/>
            </a:prstGeom>
            <a:noFill/>
          </p:spPr>
          <p:txBody>
            <a:bodyPr wrap="none" rtlCol="0">
              <a:spAutoFit/>
            </a:bodyPr>
            <a:lstStyle/>
            <a:p>
              <a:r>
                <a:rPr lang="fr-CA" sz="1000" dirty="0">
                  <a:solidFill>
                    <a:schemeClr val="accent5"/>
                  </a:solidFill>
                </a:rPr>
                <a:t>1</a:t>
              </a:r>
            </a:p>
          </p:txBody>
        </p:sp>
        <p:cxnSp>
          <p:nvCxnSpPr>
            <p:cNvPr id="143" name="Straight Arrow Connector 142">
              <a:extLst>
                <a:ext uri="{FF2B5EF4-FFF2-40B4-BE49-F238E27FC236}">
                  <a16:creationId xmlns:a16="http://schemas.microsoft.com/office/drawing/2014/main" id="{55EDCDBB-B80D-5C44-BA46-AA05F4FB7AE6}"/>
                </a:ext>
              </a:extLst>
            </p:cNvPr>
            <p:cNvCxnSpPr>
              <a:cxnSpLocks/>
            </p:cNvCxnSpPr>
            <p:nvPr/>
          </p:nvCxnSpPr>
          <p:spPr>
            <a:xfrm flipV="1">
              <a:off x="7254889" y="2175803"/>
              <a:ext cx="1616259" cy="203041"/>
            </a:xfrm>
            <a:prstGeom prst="straightConnector1">
              <a:avLst/>
            </a:prstGeom>
            <a:ln>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A394D0D4-DFFD-E64C-A807-08AE049FCE40}"/>
                </a:ext>
              </a:extLst>
            </p:cNvPr>
            <p:cNvSpPr txBox="1"/>
            <p:nvPr/>
          </p:nvSpPr>
          <p:spPr>
            <a:xfrm>
              <a:off x="8106293" y="2020723"/>
              <a:ext cx="250390" cy="246221"/>
            </a:xfrm>
            <a:prstGeom prst="rect">
              <a:avLst/>
            </a:prstGeom>
            <a:noFill/>
          </p:spPr>
          <p:txBody>
            <a:bodyPr wrap="none" rtlCol="0">
              <a:spAutoFit/>
            </a:bodyPr>
            <a:lstStyle/>
            <a:p>
              <a:r>
                <a:rPr lang="fr-CA" sz="1000" dirty="0">
                  <a:solidFill>
                    <a:schemeClr val="accent5"/>
                  </a:solidFill>
                </a:rPr>
                <a:t>2</a:t>
              </a:r>
            </a:p>
          </p:txBody>
        </p:sp>
        <p:cxnSp>
          <p:nvCxnSpPr>
            <p:cNvPr id="145" name="Straight Arrow Connector 144">
              <a:extLst>
                <a:ext uri="{FF2B5EF4-FFF2-40B4-BE49-F238E27FC236}">
                  <a16:creationId xmlns:a16="http://schemas.microsoft.com/office/drawing/2014/main" id="{93252101-0854-FE49-80D9-F935DB87739C}"/>
                </a:ext>
              </a:extLst>
            </p:cNvPr>
            <p:cNvCxnSpPr>
              <a:cxnSpLocks/>
            </p:cNvCxnSpPr>
            <p:nvPr/>
          </p:nvCxnSpPr>
          <p:spPr>
            <a:xfrm>
              <a:off x="7241786" y="2555636"/>
              <a:ext cx="1629362" cy="0"/>
            </a:xfrm>
            <a:prstGeom prst="straightConnector1">
              <a:avLst/>
            </a:prstGeom>
            <a:ln>
              <a:solidFill>
                <a:schemeClr val="accent4"/>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8119C572-4A99-E040-918D-FE8F5521641B}"/>
                </a:ext>
              </a:extLst>
            </p:cNvPr>
            <p:cNvSpPr txBox="1"/>
            <p:nvPr/>
          </p:nvSpPr>
          <p:spPr>
            <a:xfrm>
              <a:off x="8106293" y="2357117"/>
              <a:ext cx="250390" cy="246221"/>
            </a:xfrm>
            <a:prstGeom prst="rect">
              <a:avLst/>
            </a:prstGeom>
            <a:noFill/>
          </p:spPr>
          <p:txBody>
            <a:bodyPr wrap="none" rtlCol="0">
              <a:spAutoFit/>
            </a:bodyPr>
            <a:lstStyle/>
            <a:p>
              <a:r>
                <a:rPr lang="fr-CA" sz="1000" dirty="0">
                  <a:solidFill>
                    <a:schemeClr val="accent5"/>
                  </a:solidFill>
                </a:rPr>
                <a:t>3</a:t>
              </a:r>
            </a:p>
          </p:txBody>
        </p:sp>
        <p:cxnSp>
          <p:nvCxnSpPr>
            <p:cNvPr id="147" name="Straight Arrow Connector 146">
              <a:extLst>
                <a:ext uri="{FF2B5EF4-FFF2-40B4-BE49-F238E27FC236}">
                  <a16:creationId xmlns:a16="http://schemas.microsoft.com/office/drawing/2014/main" id="{C3A8E1E8-B0C3-3546-9B07-CCC27B5FD896}"/>
                </a:ext>
              </a:extLst>
            </p:cNvPr>
            <p:cNvCxnSpPr>
              <a:cxnSpLocks/>
            </p:cNvCxnSpPr>
            <p:nvPr/>
          </p:nvCxnSpPr>
          <p:spPr>
            <a:xfrm>
              <a:off x="7241786" y="2761534"/>
              <a:ext cx="1629362" cy="655"/>
            </a:xfrm>
            <a:prstGeom prst="straightConnector1">
              <a:avLst/>
            </a:prstGeom>
            <a:ln>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DBAB55FB-05A4-BC41-ACB5-47BBBAEF2456}"/>
                </a:ext>
              </a:extLst>
            </p:cNvPr>
            <p:cNvSpPr txBox="1"/>
            <p:nvPr/>
          </p:nvSpPr>
          <p:spPr>
            <a:xfrm>
              <a:off x="8106293" y="2572182"/>
              <a:ext cx="250390" cy="246221"/>
            </a:xfrm>
            <a:prstGeom prst="rect">
              <a:avLst/>
            </a:prstGeom>
            <a:noFill/>
          </p:spPr>
          <p:txBody>
            <a:bodyPr wrap="none" rtlCol="0">
              <a:spAutoFit/>
            </a:bodyPr>
            <a:lstStyle/>
            <a:p>
              <a:r>
                <a:rPr lang="fr-CA" sz="1000" dirty="0">
                  <a:solidFill>
                    <a:schemeClr val="accent5"/>
                  </a:solidFill>
                </a:rPr>
                <a:t>4</a:t>
              </a:r>
            </a:p>
          </p:txBody>
        </p:sp>
        <p:cxnSp>
          <p:nvCxnSpPr>
            <p:cNvPr id="149" name="Straight Arrow Connector 148">
              <a:extLst>
                <a:ext uri="{FF2B5EF4-FFF2-40B4-BE49-F238E27FC236}">
                  <a16:creationId xmlns:a16="http://schemas.microsoft.com/office/drawing/2014/main" id="{0D751F02-587A-B14B-A78D-57C7F8D0B4C6}"/>
                </a:ext>
              </a:extLst>
            </p:cNvPr>
            <p:cNvCxnSpPr>
              <a:cxnSpLocks/>
            </p:cNvCxnSpPr>
            <p:nvPr/>
          </p:nvCxnSpPr>
          <p:spPr>
            <a:xfrm>
              <a:off x="7241786" y="2963713"/>
              <a:ext cx="1629362" cy="0"/>
            </a:xfrm>
            <a:prstGeom prst="straightConnector1">
              <a:avLst/>
            </a:prstGeom>
            <a:ln>
              <a:solidFill>
                <a:schemeClr val="accent4"/>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7C6FEA95-C493-B846-BCFE-4338E2B9A7F6}"/>
                </a:ext>
              </a:extLst>
            </p:cNvPr>
            <p:cNvCxnSpPr>
              <a:cxnSpLocks/>
            </p:cNvCxnSpPr>
            <p:nvPr/>
          </p:nvCxnSpPr>
          <p:spPr>
            <a:xfrm>
              <a:off x="7241786" y="3155597"/>
              <a:ext cx="1629362" cy="655"/>
            </a:xfrm>
            <a:prstGeom prst="straightConnector1">
              <a:avLst/>
            </a:prstGeom>
            <a:ln>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887A1F08-CFF5-3542-85D3-A3FF7F87388B}"/>
                </a:ext>
              </a:extLst>
            </p:cNvPr>
            <p:cNvSpPr txBox="1"/>
            <p:nvPr/>
          </p:nvSpPr>
          <p:spPr>
            <a:xfrm>
              <a:off x="8106293" y="2773592"/>
              <a:ext cx="250390" cy="246221"/>
            </a:xfrm>
            <a:prstGeom prst="rect">
              <a:avLst/>
            </a:prstGeom>
            <a:noFill/>
          </p:spPr>
          <p:txBody>
            <a:bodyPr wrap="none" rtlCol="0">
              <a:spAutoFit/>
            </a:bodyPr>
            <a:lstStyle/>
            <a:p>
              <a:r>
                <a:rPr lang="fr-CA" sz="1000" dirty="0">
                  <a:solidFill>
                    <a:schemeClr val="accent5"/>
                  </a:solidFill>
                </a:rPr>
                <a:t>5</a:t>
              </a:r>
            </a:p>
          </p:txBody>
        </p:sp>
        <p:sp>
          <p:nvSpPr>
            <p:cNvPr id="152" name="TextBox 151">
              <a:extLst>
                <a:ext uri="{FF2B5EF4-FFF2-40B4-BE49-F238E27FC236}">
                  <a16:creationId xmlns:a16="http://schemas.microsoft.com/office/drawing/2014/main" id="{6271B4D9-9BC0-AD4F-9495-5AA97E57F08B}"/>
                </a:ext>
              </a:extLst>
            </p:cNvPr>
            <p:cNvSpPr txBox="1"/>
            <p:nvPr/>
          </p:nvSpPr>
          <p:spPr>
            <a:xfrm>
              <a:off x="8106293" y="2977457"/>
              <a:ext cx="250390" cy="246221"/>
            </a:xfrm>
            <a:prstGeom prst="rect">
              <a:avLst/>
            </a:prstGeom>
            <a:noFill/>
          </p:spPr>
          <p:txBody>
            <a:bodyPr wrap="none" rtlCol="0">
              <a:spAutoFit/>
            </a:bodyPr>
            <a:lstStyle/>
            <a:p>
              <a:r>
                <a:rPr lang="fr-CA" sz="1000" dirty="0">
                  <a:solidFill>
                    <a:schemeClr val="accent5"/>
                  </a:solidFill>
                </a:rPr>
                <a:t>7</a:t>
              </a:r>
            </a:p>
          </p:txBody>
        </p:sp>
        <p:cxnSp>
          <p:nvCxnSpPr>
            <p:cNvPr id="153" name="Straight Arrow Connector 152">
              <a:extLst>
                <a:ext uri="{FF2B5EF4-FFF2-40B4-BE49-F238E27FC236}">
                  <a16:creationId xmlns:a16="http://schemas.microsoft.com/office/drawing/2014/main" id="{AA82ECF7-2C70-A942-A674-5D46DF31DD0D}"/>
                </a:ext>
              </a:extLst>
            </p:cNvPr>
            <p:cNvCxnSpPr>
              <a:cxnSpLocks/>
            </p:cNvCxnSpPr>
            <p:nvPr/>
          </p:nvCxnSpPr>
          <p:spPr>
            <a:xfrm>
              <a:off x="6945109" y="3486967"/>
              <a:ext cx="12298" cy="464316"/>
            </a:xfrm>
            <a:prstGeom prst="straightConnector1">
              <a:avLst/>
            </a:prstGeom>
            <a:ln>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49D5A2D0-F9AB-2849-A807-BA9B08BBD724}"/>
                </a:ext>
              </a:extLst>
            </p:cNvPr>
            <p:cNvSpPr txBox="1"/>
            <p:nvPr/>
          </p:nvSpPr>
          <p:spPr>
            <a:xfrm>
              <a:off x="7003795" y="3608356"/>
              <a:ext cx="250390" cy="246221"/>
            </a:xfrm>
            <a:prstGeom prst="rect">
              <a:avLst/>
            </a:prstGeom>
            <a:noFill/>
          </p:spPr>
          <p:txBody>
            <a:bodyPr wrap="none" rtlCol="0">
              <a:spAutoFit/>
            </a:bodyPr>
            <a:lstStyle/>
            <a:p>
              <a:r>
                <a:rPr lang="fr-CA" sz="1000" dirty="0">
                  <a:solidFill>
                    <a:schemeClr val="accent5"/>
                  </a:solidFill>
                </a:rPr>
                <a:t>8</a:t>
              </a:r>
            </a:p>
          </p:txBody>
        </p:sp>
        <p:cxnSp>
          <p:nvCxnSpPr>
            <p:cNvPr id="155" name="Straight Arrow Connector 154">
              <a:extLst>
                <a:ext uri="{FF2B5EF4-FFF2-40B4-BE49-F238E27FC236}">
                  <a16:creationId xmlns:a16="http://schemas.microsoft.com/office/drawing/2014/main" id="{E2F54670-AB8C-A14F-82C3-185E440EBEF3}"/>
                </a:ext>
              </a:extLst>
            </p:cNvPr>
            <p:cNvCxnSpPr>
              <a:cxnSpLocks/>
            </p:cNvCxnSpPr>
            <p:nvPr/>
          </p:nvCxnSpPr>
          <p:spPr>
            <a:xfrm>
              <a:off x="8913657" y="3340626"/>
              <a:ext cx="12298" cy="464316"/>
            </a:xfrm>
            <a:prstGeom prst="straightConnector1">
              <a:avLst/>
            </a:prstGeom>
            <a:ln>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6" name="TextBox 155">
              <a:extLst>
                <a:ext uri="{FF2B5EF4-FFF2-40B4-BE49-F238E27FC236}">
                  <a16:creationId xmlns:a16="http://schemas.microsoft.com/office/drawing/2014/main" id="{25AA4A49-6616-4142-92CA-961888B2E26A}"/>
                </a:ext>
              </a:extLst>
            </p:cNvPr>
            <p:cNvSpPr txBox="1"/>
            <p:nvPr/>
          </p:nvSpPr>
          <p:spPr>
            <a:xfrm>
              <a:off x="8934851" y="3472349"/>
              <a:ext cx="250390" cy="246221"/>
            </a:xfrm>
            <a:prstGeom prst="rect">
              <a:avLst/>
            </a:prstGeom>
            <a:noFill/>
          </p:spPr>
          <p:txBody>
            <a:bodyPr wrap="none" rtlCol="0">
              <a:spAutoFit/>
            </a:bodyPr>
            <a:lstStyle/>
            <a:p>
              <a:r>
                <a:rPr lang="fr-CA" sz="1000" dirty="0">
                  <a:solidFill>
                    <a:schemeClr val="accent5"/>
                  </a:solidFill>
                </a:rPr>
                <a:t>9</a:t>
              </a:r>
            </a:p>
          </p:txBody>
        </p:sp>
        <p:cxnSp>
          <p:nvCxnSpPr>
            <p:cNvPr id="157" name="Straight Arrow Connector 156">
              <a:extLst>
                <a:ext uri="{FF2B5EF4-FFF2-40B4-BE49-F238E27FC236}">
                  <a16:creationId xmlns:a16="http://schemas.microsoft.com/office/drawing/2014/main" id="{4D191866-5D56-2C48-892C-8C6FE26638D8}"/>
                </a:ext>
              </a:extLst>
            </p:cNvPr>
            <p:cNvCxnSpPr>
              <a:cxnSpLocks/>
            </p:cNvCxnSpPr>
            <p:nvPr/>
          </p:nvCxnSpPr>
          <p:spPr>
            <a:xfrm flipH="1" flipV="1">
              <a:off x="9205516" y="3328994"/>
              <a:ext cx="12298" cy="464316"/>
            </a:xfrm>
            <a:prstGeom prst="straightConnector1">
              <a:avLst/>
            </a:prstGeom>
            <a:ln>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3D2E54FC-BFBF-7941-9A10-95419D6881C0}"/>
                </a:ext>
              </a:extLst>
            </p:cNvPr>
            <p:cNvSpPr txBox="1"/>
            <p:nvPr/>
          </p:nvSpPr>
          <p:spPr>
            <a:xfrm>
              <a:off x="9226710" y="3460717"/>
              <a:ext cx="316112" cy="246221"/>
            </a:xfrm>
            <a:prstGeom prst="rect">
              <a:avLst/>
            </a:prstGeom>
            <a:noFill/>
          </p:spPr>
          <p:txBody>
            <a:bodyPr wrap="none" rtlCol="0">
              <a:spAutoFit/>
            </a:bodyPr>
            <a:lstStyle/>
            <a:p>
              <a:r>
                <a:rPr lang="fr-CA" sz="1000" dirty="0">
                  <a:solidFill>
                    <a:schemeClr val="accent5"/>
                  </a:solidFill>
                </a:rPr>
                <a:t>10</a:t>
              </a:r>
            </a:p>
          </p:txBody>
        </p:sp>
        <p:cxnSp>
          <p:nvCxnSpPr>
            <p:cNvPr id="159" name="Straight Arrow Connector 158">
              <a:extLst>
                <a:ext uri="{FF2B5EF4-FFF2-40B4-BE49-F238E27FC236}">
                  <a16:creationId xmlns:a16="http://schemas.microsoft.com/office/drawing/2014/main" id="{20EC566B-B95C-F444-9E3E-AC42216842E6}"/>
                </a:ext>
              </a:extLst>
            </p:cNvPr>
            <p:cNvCxnSpPr>
              <a:cxnSpLocks/>
            </p:cNvCxnSpPr>
            <p:nvPr/>
          </p:nvCxnSpPr>
          <p:spPr>
            <a:xfrm>
              <a:off x="9496623" y="3341586"/>
              <a:ext cx="12298" cy="464316"/>
            </a:xfrm>
            <a:prstGeom prst="straightConnector1">
              <a:avLst/>
            </a:prstGeom>
            <a:ln>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BF39CC2E-30DC-324F-A676-FEF5C4B295F2}"/>
                </a:ext>
              </a:extLst>
            </p:cNvPr>
            <p:cNvSpPr txBox="1"/>
            <p:nvPr/>
          </p:nvSpPr>
          <p:spPr>
            <a:xfrm>
              <a:off x="9517817" y="3473309"/>
              <a:ext cx="316112" cy="246221"/>
            </a:xfrm>
            <a:prstGeom prst="rect">
              <a:avLst/>
            </a:prstGeom>
            <a:noFill/>
          </p:spPr>
          <p:txBody>
            <a:bodyPr wrap="none" rtlCol="0">
              <a:spAutoFit/>
            </a:bodyPr>
            <a:lstStyle/>
            <a:p>
              <a:r>
                <a:rPr lang="fr-CA" sz="1000" dirty="0">
                  <a:solidFill>
                    <a:schemeClr val="accent5"/>
                  </a:solidFill>
                </a:rPr>
                <a:t>11</a:t>
              </a:r>
            </a:p>
          </p:txBody>
        </p:sp>
        <p:cxnSp>
          <p:nvCxnSpPr>
            <p:cNvPr id="161" name="Straight Arrow Connector 160">
              <a:extLst>
                <a:ext uri="{FF2B5EF4-FFF2-40B4-BE49-F238E27FC236}">
                  <a16:creationId xmlns:a16="http://schemas.microsoft.com/office/drawing/2014/main" id="{95B7E322-0BED-3F49-95B6-030AAD17B642}"/>
                </a:ext>
              </a:extLst>
            </p:cNvPr>
            <p:cNvCxnSpPr>
              <a:cxnSpLocks/>
              <a:stCxn id="137" idx="2"/>
              <a:endCxn id="126" idx="0"/>
            </p:cNvCxnSpPr>
            <p:nvPr/>
          </p:nvCxnSpPr>
          <p:spPr>
            <a:xfrm>
              <a:off x="9385584" y="4955685"/>
              <a:ext cx="15589" cy="318991"/>
            </a:xfrm>
            <a:prstGeom prst="straightConnector1">
              <a:avLst/>
            </a:prstGeom>
            <a:ln>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92D6528B-1A90-5640-ABD4-813685F61EFB}"/>
                </a:ext>
              </a:extLst>
            </p:cNvPr>
            <p:cNvSpPr txBox="1"/>
            <p:nvPr/>
          </p:nvSpPr>
          <p:spPr>
            <a:xfrm>
              <a:off x="9419785" y="4969750"/>
              <a:ext cx="316112" cy="246221"/>
            </a:xfrm>
            <a:prstGeom prst="rect">
              <a:avLst/>
            </a:prstGeom>
            <a:noFill/>
          </p:spPr>
          <p:txBody>
            <a:bodyPr wrap="none" rtlCol="0">
              <a:spAutoFit/>
            </a:bodyPr>
            <a:lstStyle/>
            <a:p>
              <a:r>
                <a:rPr lang="fr-CA" sz="1000" dirty="0">
                  <a:solidFill>
                    <a:schemeClr val="accent5"/>
                  </a:solidFill>
                </a:rPr>
                <a:t>13</a:t>
              </a:r>
            </a:p>
          </p:txBody>
        </p:sp>
        <p:cxnSp>
          <p:nvCxnSpPr>
            <p:cNvPr id="163" name="Straight Arrow Connector 162">
              <a:extLst>
                <a:ext uri="{FF2B5EF4-FFF2-40B4-BE49-F238E27FC236}">
                  <a16:creationId xmlns:a16="http://schemas.microsoft.com/office/drawing/2014/main" id="{35FCB066-1876-D140-AA01-E9CCE6399545}"/>
                </a:ext>
              </a:extLst>
            </p:cNvPr>
            <p:cNvCxnSpPr>
              <a:cxnSpLocks/>
            </p:cNvCxnSpPr>
            <p:nvPr/>
          </p:nvCxnSpPr>
          <p:spPr>
            <a:xfrm>
              <a:off x="7511970" y="4387109"/>
              <a:ext cx="1124693" cy="0"/>
            </a:xfrm>
            <a:prstGeom prst="straightConnector1">
              <a:avLst/>
            </a:prstGeom>
            <a:ln>
              <a:solidFill>
                <a:schemeClr val="accent4"/>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id="{CCF83130-FACD-4042-9E52-E0CEA464CB90}"/>
                </a:ext>
              </a:extLst>
            </p:cNvPr>
            <p:cNvSpPr txBox="1"/>
            <p:nvPr/>
          </p:nvSpPr>
          <p:spPr>
            <a:xfrm>
              <a:off x="8011826" y="4139355"/>
              <a:ext cx="367052" cy="246221"/>
            </a:xfrm>
            <a:prstGeom prst="rect">
              <a:avLst/>
            </a:prstGeom>
            <a:noFill/>
          </p:spPr>
          <p:txBody>
            <a:bodyPr wrap="square" rtlCol="0">
              <a:spAutoFit/>
            </a:bodyPr>
            <a:lstStyle/>
            <a:p>
              <a:r>
                <a:rPr lang="fr-CA" sz="1000" dirty="0">
                  <a:solidFill>
                    <a:schemeClr val="accent5"/>
                  </a:solidFill>
                </a:rPr>
                <a:t>12</a:t>
              </a:r>
            </a:p>
          </p:txBody>
        </p:sp>
        <p:cxnSp>
          <p:nvCxnSpPr>
            <p:cNvPr id="165" name="Straight Arrow Connector 164">
              <a:extLst>
                <a:ext uri="{FF2B5EF4-FFF2-40B4-BE49-F238E27FC236}">
                  <a16:creationId xmlns:a16="http://schemas.microsoft.com/office/drawing/2014/main" id="{FF9230D3-6C7E-1846-AA63-18207EFD64F4}"/>
                </a:ext>
              </a:extLst>
            </p:cNvPr>
            <p:cNvCxnSpPr>
              <a:cxnSpLocks/>
            </p:cNvCxnSpPr>
            <p:nvPr/>
          </p:nvCxnSpPr>
          <p:spPr>
            <a:xfrm>
              <a:off x="6588434" y="3486967"/>
              <a:ext cx="12298" cy="464316"/>
            </a:xfrm>
            <a:prstGeom prst="straightConnector1">
              <a:avLst/>
            </a:prstGeom>
            <a:ln>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8B8C5875-5173-6448-BB3B-46D860F868DF}"/>
                </a:ext>
              </a:extLst>
            </p:cNvPr>
            <p:cNvSpPr txBox="1"/>
            <p:nvPr/>
          </p:nvSpPr>
          <p:spPr>
            <a:xfrm>
              <a:off x="6647120" y="3608356"/>
              <a:ext cx="250390" cy="246221"/>
            </a:xfrm>
            <a:prstGeom prst="rect">
              <a:avLst/>
            </a:prstGeom>
            <a:noFill/>
          </p:spPr>
          <p:txBody>
            <a:bodyPr wrap="none" rtlCol="0">
              <a:spAutoFit/>
            </a:bodyPr>
            <a:lstStyle/>
            <a:p>
              <a:r>
                <a:rPr lang="fr-CA" sz="1000" dirty="0">
                  <a:solidFill>
                    <a:schemeClr val="accent5"/>
                  </a:solidFill>
                </a:rPr>
                <a:t>6</a:t>
              </a:r>
            </a:p>
          </p:txBody>
        </p:sp>
      </p:grpSp>
    </p:spTree>
    <p:extLst>
      <p:ext uri="{BB962C8B-B14F-4D97-AF65-F5344CB8AC3E}">
        <p14:creationId xmlns:p14="http://schemas.microsoft.com/office/powerpoint/2010/main" val="1186151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5069D-5861-A649-8568-FFB8DE426CA2}"/>
              </a:ext>
            </a:extLst>
          </p:cNvPr>
          <p:cNvSpPr>
            <a:spLocks noGrp="1"/>
          </p:cNvSpPr>
          <p:nvPr>
            <p:ph type="title"/>
          </p:nvPr>
        </p:nvSpPr>
        <p:spPr/>
        <p:txBody>
          <a:bodyPr>
            <a:normAutofit fontScale="90000"/>
          </a:bodyPr>
          <a:lstStyle/>
          <a:p>
            <a:r>
              <a:rPr lang="fr-CA" dirty="0"/>
              <a:t>Conditions initiales et prémisses</a:t>
            </a:r>
          </a:p>
        </p:txBody>
      </p:sp>
      <p:sp>
        <p:nvSpPr>
          <p:cNvPr id="3" name="Text Placeholder 2">
            <a:extLst>
              <a:ext uri="{FF2B5EF4-FFF2-40B4-BE49-F238E27FC236}">
                <a16:creationId xmlns:a16="http://schemas.microsoft.com/office/drawing/2014/main" id="{9359A501-9B2A-3A49-88F8-D090BEF24422}"/>
              </a:ext>
            </a:extLst>
          </p:cNvPr>
          <p:cNvSpPr>
            <a:spLocks noGrp="1"/>
          </p:cNvSpPr>
          <p:nvPr>
            <p:ph type="body" idx="1"/>
          </p:nvPr>
        </p:nvSpPr>
        <p:spPr/>
        <p:txBody>
          <a:bodyPr>
            <a:normAutofit fontScale="85000" lnSpcReduction="20000"/>
          </a:bodyPr>
          <a:lstStyle/>
          <a:p>
            <a:pPr marL="457200" indent="-457200">
              <a:buFont typeface="Arial" panose="020B0604020202020204" pitchFamily="34" charset="0"/>
              <a:buChar char="•"/>
            </a:pPr>
            <a:r>
              <a:rPr lang="fr-CA" dirty="0"/>
              <a:t>Un (1) portefeuille numérique représentant le parent est disponible;</a:t>
            </a:r>
          </a:p>
          <a:p>
            <a:pPr marL="457200" indent="-457200">
              <a:buFont typeface="Arial" panose="020B0604020202020204" pitchFamily="34" charset="0"/>
              <a:buChar char="•"/>
            </a:pPr>
            <a:r>
              <a:rPr lang="fr-CA" dirty="0"/>
              <a:t>Un répertoire distribué identitaire se conformant au </a:t>
            </a:r>
            <a:r>
              <a:rPr lang="fr-CA" i="1" dirty="0"/>
              <a:t>W3C – VC Data Model 1.0</a:t>
            </a:r>
            <a:r>
              <a:rPr lang="fr-CA" dirty="0"/>
              <a:t> est en place et permet d’émettre des attestations ainsi que les schéma associés;</a:t>
            </a:r>
          </a:p>
          <a:p>
            <a:pPr marL="457200" indent="-457200">
              <a:buFont typeface="Arial" panose="020B0604020202020204" pitchFamily="34" charset="0"/>
              <a:buChar char="•"/>
            </a:pPr>
            <a:r>
              <a:rPr lang="fr-CA" dirty="0"/>
              <a:t>Un émetteur d’attestations représentant le DEC est en place;</a:t>
            </a:r>
          </a:p>
          <a:p>
            <a:pPr marL="457200" indent="-457200">
              <a:buFont typeface="Arial" panose="020B0604020202020204" pitchFamily="34" charset="0"/>
              <a:buChar char="•"/>
            </a:pPr>
            <a:r>
              <a:rPr lang="fr-CA" dirty="0"/>
              <a:t>Un consommateur d’attestation représentant le guichet unique est en place;</a:t>
            </a:r>
          </a:p>
          <a:p>
            <a:pPr marL="457200" indent="-457200">
              <a:buFont typeface="Arial" panose="020B0604020202020204" pitchFamily="34" charset="0"/>
              <a:buChar char="•"/>
            </a:pPr>
            <a:r>
              <a:rPr lang="fr-CA" dirty="0"/>
              <a:t>La mère a déjà une attestation certifiant sa naissance dans son portefeuille;</a:t>
            </a:r>
          </a:p>
          <a:p>
            <a:pPr marL="457200" indent="-457200">
              <a:buFont typeface="Arial" panose="020B0604020202020204" pitchFamily="34" charset="0"/>
              <a:buChar char="•"/>
            </a:pPr>
            <a:r>
              <a:rPr lang="fr-CA" dirty="0"/>
              <a:t>Les notifications entre les intervenants ne sont pas de la portée de l'expérimentation. On assume qu’elles sont exécutées de manière appropriée lorsque mentionnées;</a:t>
            </a:r>
          </a:p>
          <a:p>
            <a:pPr marL="457200" indent="-457200">
              <a:buFont typeface="Arial" panose="020B0604020202020204" pitchFamily="34" charset="0"/>
              <a:buChar char="•"/>
            </a:pPr>
            <a:endParaRPr lang="fr-CA" dirty="0"/>
          </a:p>
          <a:p>
            <a:endParaRPr lang="fr-CA" dirty="0"/>
          </a:p>
        </p:txBody>
      </p:sp>
      <p:sp>
        <p:nvSpPr>
          <p:cNvPr id="4" name="Slide Number Placeholder 3">
            <a:extLst>
              <a:ext uri="{FF2B5EF4-FFF2-40B4-BE49-F238E27FC236}">
                <a16:creationId xmlns:a16="http://schemas.microsoft.com/office/drawing/2014/main" id="{AA0C1000-73E7-FB47-A918-3929412CF559}"/>
              </a:ext>
            </a:extLst>
          </p:cNvPr>
          <p:cNvSpPr>
            <a:spLocks noGrp="1"/>
          </p:cNvSpPr>
          <p:nvPr>
            <p:ph type="sldNum" sz="quarter" idx="10"/>
          </p:nvPr>
        </p:nvSpPr>
        <p:spPr/>
        <p:txBody>
          <a:bodyPr/>
          <a:lstStyle/>
          <a:p>
            <a:fld id="{D6F84A91-C4E5-461B-B44C-88336EC44C9C}" type="slidenum">
              <a:rPr lang="fr-CA" smtClean="0"/>
              <a:t>5</a:t>
            </a:fld>
            <a:endParaRPr lang="fr-CA"/>
          </a:p>
        </p:txBody>
      </p:sp>
    </p:spTree>
    <p:extLst>
      <p:ext uri="{BB962C8B-B14F-4D97-AF65-F5344CB8AC3E}">
        <p14:creationId xmlns:p14="http://schemas.microsoft.com/office/powerpoint/2010/main" val="640165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3D474-550E-C74D-BF28-0DF251263764}"/>
              </a:ext>
            </a:extLst>
          </p:cNvPr>
          <p:cNvSpPr>
            <a:spLocks noGrp="1"/>
          </p:cNvSpPr>
          <p:nvPr>
            <p:ph type="title"/>
          </p:nvPr>
        </p:nvSpPr>
        <p:spPr/>
        <p:txBody>
          <a:bodyPr>
            <a:normAutofit fontScale="90000"/>
          </a:bodyPr>
          <a:lstStyle/>
          <a:p>
            <a:r>
              <a:rPr lang="fr-CA" dirty="0"/>
              <a:t>Points de discussions </a:t>
            </a:r>
          </a:p>
        </p:txBody>
      </p:sp>
      <p:sp>
        <p:nvSpPr>
          <p:cNvPr id="3" name="Content Placeholder 2">
            <a:extLst>
              <a:ext uri="{FF2B5EF4-FFF2-40B4-BE49-F238E27FC236}">
                <a16:creationId xmlns:a16="http://schemas.microsoft.com/office/drawing/2014/main" id="{D336B392-F529-144E-8243-2504975A3725}"/>
              </a:ext>
            </a:extLst>
          </p:cNvPr>
          <p:cNvSpPr>
            <a:spLocks noGrp="1"/>
          </p:cNvSpPr>
          <p:nvPr>
            <p:ph idx="1"/>
          </p:nvPr>
        </p:nvSpPr>
        <p:spPr/>
        <p:txBody>
          <a:bodyPr>
            <a:normAutofit fontScale="70000" lnSpcReduction="20000"/>
          </a:bodyPr>
          <a:lstStyle/>
          <a:p>
            <a:r>
              <a:rPr lang="fr-CA" dirty="0"/>
              <a:t>A-t-on une attestation d’identité spécifique ou bien utilisons-nous une attestation existante ainsi que les processus associés (certificat de naissance par exemple)?</a:t>
            </a:r>
          </a:p>
          <a:p>
            <a:r>
              <a:rPr lang="fr-CA" dirty="0"/>
              <a:t>Corollaire : A-t-on besoin d’un système informationnel d’identité spécifique?</a:t>
            </a:r>
          </a:p>
          <a:p>
            <a:r>
              <a:rPr lang="fr-CA" dirty="0"/>
              <a:t>Qui gère le système informationnel d’identité s’il est nécessaire?</a:t>
            </a:r>
          </a:p>
          <a:p>
            <a:r>
              <a:rPr lang="fr-CA" dirty="0"/>
              <a:t>A-t-on besoin d’attestations représentant des relations fondamentales entre les individus (parents-enfants, conjoint-conjointe, tuteur-dépendant...)?</a:t>
            </a:r>
          </a:p>
          <a:p>
            <a:r>
              <a:rPr lang="fr-CA" dirty="0"/>
              <a:t>Est-ce que présenter son propre certificat de naissance est suffisant pour obtenir le certificat de naissance de son enfant?</a:t>
            </a:r>
          </a:p>
          <a:p>
            <a:r>
              <a:rPr lang="fr-CA" dirty="0"/>
              <a:t>Le certificat de naissance comporte le nom des parents biologiques dans ses attributs, est-ce suffisant pour exprimer la relation parent-enfant?</a:t>
            </a:r>
          </a:p>
          <a:p>
            <a:r>
              <a:rPr lang="fr-CA" dirty="0"/>
              <a:t>Corollaire : est-ce redondant d’émettre une attestation exprimant la relation parent-enfant sachant qu’elle est exprimée (d’un point de vue biologique) sur le certificat de naissance?</a:t>
            </a:r>
          </a:p>
          <a:p>
            <a:r>
              <a:rPr lang="fr-CA" dirty="0"/>
              <a:t>Si les parents légaux ne sont pas les parents biologiques, comment le DEC peut-il émettre une attestation de relation comportant les bons tuteurs? </a:t>
            </a:r>
          </a:p>
        </p:txBody>
      </p:sp>
      <p:sp>
        <p:nvSpPr>
          <p:cNvPr id="4" name="Slide Number Placeholder 3">
            <a:extLst>
              <a:ext uri="{FF2B5EF4-FFF2-40B4-BE49-F238E27FC236}">
                <a16:creationId xmlns:a16="http://schemas.microsoft.com/office/drawing/2014/main" id="{D5CC406B-0992-2248-9425-A284F6091F7C}"/>
              </a:ext>
            </a:extLst>
          </p:cNvPr>
          <p:cNvSpPr>
            <a:spLocks noGrp="1"/>
          </p:cNvSpPr>
          <p:nvPr>
            <p:ph type="sldNum" sz="quarter" idx="10"/>
          </p:nvPr>
        </p:nvSpPr>
        <p:spPr/>
        <p:txBody>
          <a:bodyPr/>
          <a:lstStyle/>
          <a:p>
            <a:fld id="{D6F84A91-C4E5-461B-B44C-88336EC44C9C}" type="slidenum">
              <a:rPr lang="fr-CA" smtClean="0"/>
              <a:t>6</a:t>
            </a:fld>
            <a:endParaRPr lang="fr-CA"/>
          </a:p>
        </p:txBody>
      </p:sp>
    </p:spTree>
    <p:extLst>
      <p:ext uri="{BB962C8B-B14F-4D97-AF65-F5344CB8AC3E}">
        <p14:creationId xmlns:p14="http://schemas.microsoft.com/office/powerpoint/2010/main" val="1200921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631E9AD-661F-2946-82D8-9C95CC39E43A}"/>
              </a:ext>
            </a:extLst>
          </p:cNvPr>
          <p:cNvSpPr>
            <a:spLocks noGrp="1"/>
          </p:cNvSpPr>
          <p:nvPr>
            <p:ph type="body" sz="quarter" idx="10"/>
          </p:nvPr>
        </p:nvSpPr>
        <p:spPr/>
        <p:txBody>
          <a:bodyPr>
            <a:normAutofit lnSpcReduction="10000"/>
          </a:bodyPr>
          <a:lstStyle/>
          <a:p>
            <a:r>
              <a:rPr lang="fr-CA" dirty="0"/>
              <a:t>7.1.0 - Émission d'une attestation à un détenteur autre que le sujet</a:t>
            </a:r>
          </a:p>
        </p:txBody>
      </p:sp>
      <p:sp>
        <p:nvSpPr>
          <p:cNvPr id="4" name="Espace réservé du numéro de diapositive 3"/>
          <p:cNvSpPr>
            <a:spLocks noGrp="1"/>
          </p:cNvSpPr>
          <p:nvPr>
            <p:ph type="sldNum" sz="quarter" idx="12"/>
          </p:nvPr>
        </p:nvSpPr>
        <p:spPr>
          <a:xfrm>
            <a:off x="9448800" y="388938"/>
            <a:ext cx="2743200" cy="365125"/>
          </a:xfrm>
        </p:spPr>
        <p:txBody>
          <a:bodyPr/>
          <a:lstStyle/>
          <a:p>
            <a:fld id="{D6F84A91-C4E5-461B-B44C-88336EC44C9C}" type="slidenum">
              <a:rPr lang="fr-CA" smtClean="0"/>
              <a:t>7</a:t>
            </a:fld>
            <a:endParaRPr lang="fr-CA"/>
          </a:p>
        </p:txBody>
      </p:sp>
    </p:spTree>
    <p:extLst>
      <p:ext uri="{BB962C8B-B14F-4D97-AF65-F5344CB8AC3E}">
        <p14:creationId xmlns:p14="http://schemas.microsoft.com/office/powerpoint/2010/main" val="266416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9FA031-1E5A-B54C-BA38-0FEDD1B279B4}"/>
              </a:ext>
            </a:extLst>
          </p:cNvPr>
          <p:cNvSpPr>
            <a:spLocks noGrp="1"/>
          </p:cNvSpPr>
          <p:nvPr>
            <p:ph type="title"/>
          </p:nvPr>
        </p:nvSpPr>
        <p:spPr/>
        <p:txBody>
          <a:bodyPr>
            <a:normAutofit fontScale="90000"/>
          </a:bodyPr>
          <a:lstStyle/>
          <a:p>
            <a:r>
              <a:rPr lang="fr-CA" dirty="0"/>
              <a:t>Étapes de réalisation</a:t>
            </a:r>
          </a:p>
        </p:txBody>
      </p:sp>
      <p:sp>
        <p:nvSpPr>
          <p:cNvPr id="4" name="Content Placeholder 3">
            <a:extLst>
              <a:ext uri="{FF2B5EF4-FFF2-40B4-BE49-F238E27FC236}">
                <a16:creationId xmlns:a16="http://schemas.microsoft.com/office/drawing/2014/main" id="{98E8CE5A-18B0-7942-8B5D-9B6D03DA0D99}"/>
              </a:ext>
            </a:extLst>
          </p:cNvPr>
          <p:cNvSpPr>
            <a:spLocks noGrp="1"/>
          </p:cNvSpPr>
          <p:nvPr>
            <p:ph sz="half" idx="1"/>
          </p:nvPr>
        </p:nvSpPr>
        <p:spPr/>
        <p:txBody>
          <a:bodyPr>
            <a:normAutofit fontScale="70000" lnSpcReduction="20000"/>
          </a:bodyPr>
          <a:lstStyle/>
          <a:p>
            <a:pPr marL="514350" indent="-514350">
              <a:buFont typeface="+mj-lt"/>
              <a:buAutoNum type="arabicPeriod"/>
            </a:pPr>
            <a:r>
              <a:rPr lang="fr-CA" dirty="0"/>
              <a:t>Ajouter un schéma d’attestation au registre distribué permettant d’émettre le certificat de naissance d’un enfant au parent de ce dernier; </a:t>
            </a:r>
          </a:p>
          <a:p>
            <a:pPr marL="514350" indent="-514350">
              <a:buFont typeface="+mj-lt"/>
              <a:buAutoNum type="arabicPeriod"/>
            </a:pPr>
            <a:r>
              <a:rPr lang="fr-CA" dirty="0"/>
              <a:t>Ajouter un schéma d’attestation au registre  distribué permettant d’émettre un certificat exprimant la relation parent- enfant;</a:t>
            </a:r>
          </a:p>
          <a:p>
            <a:pPr marL="514350" indent="-514350">
              <a:buFont typeface="+mj-lt"/>
              <a:buAutoNum type="arabicPeriod"/>
            </a:pPr>
            <a:r>
              <a:rPr lang="fr-CA" dirty="0"/>
              <a:t>Initier une demande du certificat de naissance d’Alice auprès du DEC à l’aide du portefeuille du parent;</a:t>
            </a:r>
          </a:p>
          <a:p>
            <a:pPr marL="514350" indent="-514350">
              <a:buFont typeface="+mj-lt"/>
              <a:buAutoNum type="arabicPeriod"/>
            </a:pPr>
            <a:r>
              <a:rPr lang="fr-CA" dirty="0"/>
              <a:t>Générer une attestation représentant le certificat de naissance à la mère;</a:t>
            </a:r>
          </a:p>
          <a:p>
            <a:pPr marL="514350" indent="-514350">
              <a:buFont typeface="+mj-lt"/>
              <a:buAutoNum type="arabicPeriod"/>
            </a:pPr>
            <a:r>
              <a:rPr lang="fr-CA" dirty="0"/>
              <a:t>Générer une attestation représentant la relation parent-enfant à la mère;</a:t>
            </a:r>
          </a:p>
          <a:p>
            <a:pPr marL="514350" indent="-514350">
              <a:buFont typeface="+mj-lt"/>
              <a:buAutoNum type="arabicPeriod"/>
            </a:pPr>
            <a:r>
              <a:rPr lang="fr-CA" dirty="0"/>
              <a:t>Transmettre les attestations à la mère. </a:t>
            </a:r>
          </a:p>
        </p:txBody>
      </p:sp>
      <p:sp>
        <p:nvSpPr>
          <p:cNvPr id="5" name="Content Placeholder 4">
            <a:extLst>
              <a:ext uri="{FF2B5EF4-FFF2-40B4-BE49-F238E27FC236}">
                <a16:creationId xmlns:a16="http://schemas.microsoft.com/office/drawing/2014/main" id="{19E1EF5A-FA2C-924A-B6EE-7BD2211AF1FB}"/>
              </a:ext>
            </a:extLst>
          </p:cNvPr>
          <p:cNvSpPr>
            <a:spLocks noGrp="1"/>
          </p:cNvSpPr>
          <p:nvPr>
            <p:ph sz="half" idx="2"/>
          </p:nvPr>
        </p:nvSpPr>
        <p:spPr/>
        <p:txBody>
          <a:bodyPr>
            <a:normAutofit fontScale="70000" lnSpcReduction="20000"/>
          </a:bodyPr>
          <a:lstStyle/>
          <a:p>
            <a:endParaRPr lang="fr-CA"/>
          </a:p>
        </p:txBody>
      </p:sp>
    </p:spTree>
    <p:extLst>
      <p:ext uri="{BB962C8B-B14F-4D97-AF65-F5344CB8AC3E}">
        <p14:creationId xmlns:p14="http://schemas.microsoft.com/office/powerpoint/2010/main" val="2503905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9FA031-1E5A-B54C-BA38-0FEDD1B279B4}"/>
              </a:ext>
            </a:extLst>
          </p:cNvPr>
          <p:cNvSpPr>
            <a:spLocks noGrp="1"/>
          </p:cNvSpPr>
          <p:nvPr>
            <p:ph type="title"/>
          </p:nvPr>
        </p:nvSpPr>
        <p:spPr/>
        <p:txBody>
          <a:bodyPr>
            <a:normAutofit fontScale="90000"/>
          </a:bodyPr>
          <a:lstStyle/>
          <a:p>
            <a:r>
              <a:rPr lang="fr-CA" dirty="0"/>
              <a:t>Résultats attendus</a:t>
            </a:r>
          </a:p>
        </p:txBody>
      </p:sp>
      <p:sp>
        <p:nvSpPr>
          <p:cNvPr id="7" name="Content Placeholder 6">
            <a:extLst>
              <a:ext uri="{FF2B5EF4-FFF2-40B4-BE49-F238E27FC236}">
                <a16:creationId xmlns:a16="http://schemas.microsoft.com/office/drawing/2014/main" id="{0FC7D4A2-3648-7545-92C4-5AE5F172EDBA}"/>
              </a:ext>
            </a:extLst>
          </p:cNvPr>
          <p:cNvSpPr>
            <a:spLocks noGrp="1"/>
          </p:cNvSpPr>
          <p:nvPr>
            <p:ph idx="1"/>
          </p:nvPr>
        </p:nvSpPr>
        <p:spPr/>
        <p:txBody>
          <a:bodyPr>
            <a:normAutofit fontScale="92500"/>
          </a:bodyPr>
          <a:lstStyle/>
          <a:p>
            <a:r>
              <a:rPr lang="fr-CA" dirty="0"/>
              <a:t>Un schéma d’attestation se retrouve dans le répertoire. Il doit permettre: </a:t>
            </a:r>
          </a:p>
          <a:p>
            <a:pPr lvl="1"/>
            <a:r>
              <a:rPr lang="fr-CA" dirty="0"/>
              <a:t>d’identifier le sujet de l’attestation;</a:t>
            </a:r>
          </a:p>
          <a:p>
            <a:pPr lvl="1"/>
            <a:r>
              <a:rPr lang="fr-CA" dirty="0"/>
              <a:t>d’identifier le détenteur de l’attestation;</a:t>
            </a:r>
          </a:p>
          <a:p>
            <a:pPr lvl="1"/>
            <a:r>
              <a:rPr lang="fr-CA" dirty="0"/>
              <a:t>d’identifier la relation existante entre le détenteur et le sujet; </a:t>
            </a:r>
          </a:p>
          <a:p>
            <a:pPr lvl="1"/>
            <a:r>
              <a:rPr lang="fr-CA" dirty="0"/>
              <a:t>de fixer la date d’échéance de l’attestation à la date de majorité du sujet.</a:t>
            </a:r>
            <a:endParaRPr lang="fr-CA" i="1" dirty="0"/>
          </a:p>
          <a:p>
            <a:r>
              <a:rPr lang="fr-CA" dirty="0"/>
              <a:t>L’attestation d’identité d’Alice se retrouve dans le portefeuille du parent. Elle est distincte de l’attestation d’identité du parent. Elle doit permettre: </a:t>
            </a:r>
          </a:p>
          <a:p>
            <a:pPr lvl="1"/>
            <a:r>
              <a:rPr lang="fr-CA" dirty="0"/>
              <a:t>d’identifier Alice comme étant le sujet de l’attestation;</a:t>
            </a:r>
          </a:p>
          <a:p>
            <a:pPr lvl="1"/>
            <a:r>
              <a:rPr lang="fr-CA" dirty="0"/>
              <a:t>d’identifier le parent comme étant le détenteur de l’attestation;</a:t>
            </a:r>
          </a:p>
          <a:p>
            <a:pPr lvl="1"/>
            <a:r>
              <a:rPr lang="fr-CA" dirty="0"/>
              <a:t>d’identifier la relation existante entre Alice et son parent; </a:t>
            </a:r>
          </a:p>
          <a:p>
            <a:pPr lvl="1"/>
            <a:r>
              <a:rPr lang="fr-CA" dirty="0"/>
              <a:t>de fixer la date d’échéance de l’attestation à la date de majorité d’Alice.</a:t>
            </a:r>
            <a:endParaRPr lang="fr-CA" i="1" dirty="0"/>
          </a:p>
          <a:p>
            <a:endParaRPr lang="fr-CA" dirty="0"/>
          </a:p>
        </p:txBody>
      </p:sp>
    </p:spTree>
    <p:extLst>
      <p:ext uri="{BB962C8B-B14F-4D97-AF65-F5344CB8AC3E}">
        <p14:creationId xmlns:p14="http://schemas.microsoft.com/office/powerpoint/2010/main" val="868281541"/>
      </p:ext>
    </p:extLst>
  </p:cSld>
  <p:clrMapOvr>
    <a:masterClrMapping/>
  </p:clrMapOvr>
</p:sld>
</file>

<file path=ppt/theme/theme1.xml><?xml version="1.0" encoding="utf-8"?>
<a:theme xmlns:a="http://schemas.openxmlformats.org/drawingml/2006/main" name="Thème Office">
  <a:themeElements>
    <a:clrScheme name="Personnalisé 1">
      <a:dk1>
        <a:srgbClr val="2D2E83"/>
      </a:dk1>
      <a:lt1>
        <a:sysClr val="window" lastClr="FFFFFF"/>
      </a:lt1>
      <a:dk2>
        <a:srgbClr val="38A7DE"/>
      </a:dk2>
      <a:lt2>
        <a:srgbClr val="BDE3F2"/>
      </a:lt2>
      <a:accent1>
        <a:srgbClr val="005DA1"/>
      </a:accent1>
      <a:accent2>
        <a:srgbClr val="3B85C4"/>
      </a:accent2>
      <a:accent3>
        <a:srgbClr val="4DC0DF"/>
      </a:accent3>
      <a:accent4>
        <a:srgbClr val="2FB7C2"/>
      </a:accent4>
      <a:accent5>
        <a:srgbClr val="2FB7C2"/>
      </a:accent5>
      <a:accent6>
        <a:srgbClr val="F7F109"/>
      </a:accent6>
      <a:hlink>
        <a:srgbClr val="00B050"/>
      </a:hlink>
      <a:folHlink>
        <a:srgbClr val="002060"/>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18282</TotalTime>
  <Words>2464</Words>
  <Application>Microsoft Macintosh PowerPoint</Application>
  <PresentationFormat>Widescreen</PresentationFormat>
  <Paragraphs>321</Paragraphs>
  <Slides>31</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Calibri</vt:lpstr>
      <vt:lpstr>Thème Office</vt:lpstr>
      <vt:lpstr>Bloc 2 -SQIN</vt:lpstr>
      <vt:lpstr>Objectif</vt:lpstr>
      <vt:lpstr>Description sommaire</vt:lpstr>
      <vt:lpstr>Description détaillée</vt:lpstr>
      <vt:lpstr>Conditions initiales et prémisses</vt:lpstr>
      <vt:lpstr>Points de discussions </vt:lpstr>
      <vt:lpstr>PowerPoint Presentation</vt:lpstr>
      <vt:lpstr>Étapes de réalisation</vt:lpstr>
      <vt:lpstr>Résultats attendus</vt:lpstr>
      <vt:lpstr>PowerPoint Presentation</vt:lpstr>
      <vt:lpstr>Nom, version, auteur</vt:lpstr>
      <vt:lpstr>Portée</vt:lpstr>
      <vt:lpstr>Raisons de la tutelle</vt:lpstr>
      <vt:lpstr>Identifier un tuteur</vt:lpstr>
      <vt:lpstr>Identifier une personne à charge</vt:lpstr>
      <vt:lpstr>Autorisations</vt:lpstr>
      <vt:lpstr>Contraintes</vt:lpstr>
      <vt:lpstr>Journalisation</vt:lpstr>
      <vt:lpstr>PowerPoint Presentation</vt:lpstr>
      <vt:lpstr>Champ @context</vt:lpstr>
      <vt:lpstr>Champ type (à touiller)</vt:lpstr>
      <vt:lpstr>Champ trustFrameworkURI</vt:lpstr>
      <vt:lpstr>Champ credentialSubject</vt:lpstr>
      <vt:lpstr>Champ credentialSubject.holder.type</vt:lpstr>
      <vt:lpstr>PowerPoint Presentation</vt:lpstr>
      <vt:lpstr>Description (à touiller)</vt:lpstr>
      <vt:lpstr>Champs à valider (à touiller)</vt:lpstr>
      <vt:lpstr>PowerPoint Presentation</vt:lpstr>
      <vt:lpstr>Attributs</vt:lpstr>
      <vt:lpstr>PowerPoint Presentation</vt:lpstr>
      <vt:lpstr>PowerPoint Presentation</vt:lpstr>
    </vt:vector>
  </TitlesOfParts>
  <Company>Ministère du Conseil exécutif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Sandoval, Claudia</dc:creator>
  <cp:lastModifiedBy>Stéphane Paré</cp:lastModifiedBy>
  <cp:revision>128</cp:revision>
  <dcterms:created xsi:type="dcterms:W3CDTF">2019-04-02T14:08:11Z</dcterms:created>
  <dcterms:modified xsi:type="dcterms:W3CDTF">2020-10-02T03:28:14Z</dcterms:modified>
</cp:coreProperties>
</file>