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0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91" r:id="rId18"/>
    <p:sldId id="287" r:id="rId19"/>
    <p:sldId id="295" r:id="rId20"/>
    <p:sldId id="268" r:id="rId21"/>
    <p:sldId id="269" r:id="rId22"/>
    <p:sldId id="270" r:id="rId23"/>
    <p:sldId id="271" r:id="rId24"/>
    <p:sldId id="272" r:id="rId25"/>
    <p:sldId id="273" r:id="rId26"/>
    <p:sldId id="292" r:id="rId27"/>
    <p:sldId id="288" r:id="rId28"/>
    <p:sldId id="293" r:id="rId29"/>
    <p:sldId id="289" r:id="rId30"/>
    <p:sldId id="294" r:id="rId31"/>
    <p:sldId id="275" r:id="rId32"/>
    <p:sldId id="276" r:id="rId33"/>
    <p:sldId id="277" r:id="rId34"/>
    <p:sldId id="263" r:id="rId35"/>
    <p:sldId id="264" r:id="rId36"/>
    <p:sldId id="265" r:id="rId37"/>
    <p:sldId id="266" r:id="rId38"/>
    <p:sldId id="267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AT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3595463-187C-4175-9969-5A9766658F63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AT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54E4278-5FD1-4B4E-AD7F-5AFDC1BD8841}" type="slidenum">
              <a:rPr/>
              <a:pPr lvl="0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0"/>
            <a:ext cx="9144000" cy="3645026"/>
          </a:xfrm>
          <a:prstGeom prst="rect">
            <a:avLst/>
          </a:prstGeom>
          <a:solidFill>
            <a:srgbClr val="00305C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ctrTitle"/>
          </p:nvPr>
        </p:nvSpPr>
        <p:spPr>
          <a:xfrm>
            <a:off x="467541" y="1412775"/>
            <a:ext cx="8496943" cy="2088233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xfrm>
            <a:off x="467541" y="3717035"/>
            <a:ext cx="8496943" cy="2664296"/>
          </a:xfrm>
        </p:spPr>
        <p:txBody>
          <a:bodyPr/>
          <a:lstStyle>
            <a:lvl1pPr marL="0" indent="0">
              <a:buNone/>
              <a:defRPr b="1">
                <a:solidFill>
                  <a:srgbClr val="17375E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79515" y="6525341"/>
            <a:ext cx="213359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10D8581-3213-415B-8428-7B4F023214CB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AT"/>
              <a:t>M Wallerberger</a:t>
            </a:r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F818A9-9FB3-43B5-A465-8F972A6768C5}" type="slidenum">
              <a:rPr/>
              <a:pPr lvl="0"/>
              <a:t>‹#›</a:t>
            </a:fld>
            <a:endParaRPr lang="de-AT"/>
          </a:p>
        </p:txBody>
      </p:sp>
      <p:pic>
        <p:nvPicPr>
          <p:cNvPr id="8" name="Picture 7" descr="umich-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2" y="214024"/>
            <a:ext cx="1259631" cy="134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79515" y="6525341"/>
            <a:ext cx="213359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CE8D40B-DCC7-49D1-A075-60B2B8E74542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AT"/>
              <a:t>M Wallerberger, DPG 2015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EA44C-D761-443E-A2EE-9048175D3237}" type="slidenum">
              <a:rPr/>
              <a:pPr lvl="0"/>
              <a:t>‹#›</a:t>
            </a:fld>
            <a:endParaRPr lang="de-AT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79515" y="6525341"/>
            <a:ext cx="213359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592BBEE-3D84-4476-BBA9-37E51C60FFF3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AT"/>
              <a:t>M Wallerberger, DPG 2015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B30724-FC05-41DA-A65F-C4072F71737C}" type="slidenum">
              <a:rPr/>
              <a:pPr lvl="0"/>
              <a:t>‹#›</a:t>
            </a:fld>
            <a:endParaRPr lang="de-AT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0"/>
            <a:ext cx="9144000" cy="1196748"/>
          </a:xfrm>
          <a:prstGeom prst="rect">
            <a:avLst/>
          </a:prstGeom>
          <a:gradFill>
            <a:gsLst>
              <a:gs pos="0">
                <a:srgbClr val="10253F"/>
              </a:gs>
              <a:gs pos="100000">
                <a:srgbClr val="376092"/>
              </a:gs>
            </a:gsLst>
            <a:lin ang="18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0983" y="1412775"/>
            <a:ext cx="8793501" cy="4752529"/>
          </a:xfrm>
        </p:spPr>
        <p:txBody>
          <a:bodyPr/>
          <a:lstStyle>
            <a:lvl1pPr>
              <a:spcBef>
                <a:spcPts val="2000"/>
              </a:spcBef>
              <a:defRPr sz="3100"/>
            </a:lvl1pPr>
            <a:lvl2pPr>
              <a:spcBef>
                <a:spcPts val="12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79515" y="6525341"/>
            <a:ext cx="213359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74B340D-82AA-4A9A-BAA1-59F1EBB91F8B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AT"/>
              <a:t>M. Wallerberger</a:t>
            </a:r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E8B02-7302-4EA3-A7FE-AED679669B98}" type="slidenum">
              <a:rPr/>
              <a:pPr lvl="0"/>
              <a:t>‹#›</a:t>
            </a:fld>
            <a:endParaRPr lang="de-AT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/>
          <a:lstStyle>
            <a:lvl1pPr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79515" y="6525341"/>
            <a:ext cx="213359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0B75254-3856-4A96-978E-DE1E35A23C03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AT"/>
              <a:t>M Wallerberger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ACF48E-07DA-4F7C-9463-26C003694538}" type="slidenum">
              <a:rPr/>
              <a:pPr lvl="0"/>
              <a:t>‹#›</a:t>
            </a:fld>
            <a:endParaRPr lang="de-AT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0"/>
            <a:ext cx="9144000" cy="1196748"/>
          </a:xfrm>
          <a:prstGeom prst="rect">
            <a:avLst/>
          </a:prstGeom>
          <a:gradFill>
            <a:gsLst>
              <a:gs pos="0">
                <a:srgbClr val="10253F"/>
              </a:gs>
              <a:gs pos="100000">
                <a:srgbClr val="376092"/>
              </a:gs>
            </a:gsLst>
            <a:lin ang="18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79515" y="1600200"/>
            <a:ext cx="4316288" cy="45259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316288" cy="45259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quarter" idx="7"/>
          </p:nvPr>
        </p:nvSpPr>
        <p:spPr>
          <a:xfrm>
            <a:off x="179515" y="6525341"/>
            <a:ext cx="213359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7807F96-68FC-485B-883A-F8287A2868A3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AT"/>
              <a:t>M Wallerberger, DPG 2015</a:t>
            </a: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ACE5A-A33B-4FBE-9E90-164237953402}" type="slidenum">
              <a:rPr/>
              <a:pPr lvl="0"/>
              <a:t>‹#›</a:t>
            </a:fld>
            <a:endParaRPr lang="de-AT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0"/>
            <a:ext cx="9144000" cy="1196748"/>
          </a:xfrm>
          <a:prstGeom prst="rect">
            <a:avLst/>
          </a:prstGeom>
          <a:gradFill>
            <a:gsLst>
              <a:gs pos="0">
                <a:srgbClr val="10253F"/>
              </a:gs>
              <a:gs pos="100000">
                <a:srgbClr val="376092"/>
              </a:gs>
            </a:gsLst>
            <a:lin ang="18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Date Placeholder 6"/>
          <p:cNvSpPr txBox="1">
            <a:spLocks noGrp="1"/>
          </p:cNvSpPr>
          <p:nvPr>
            <p:ph type="dt" sz="quarter" idx="7"/>
          </p:nvPr>
        </p:nvSpPr>
        <p:spPr>
          <a:xfrm>
            <a:off x="179515" y="6525341"/>
            <a:ext cx="213359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B4A212D-E6B6-4A8B-B412-F38384FE62E2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9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AT"/>
              <a:t>M Wallerberger, DPG 2015</a:t>
            </a:r>
          </a:p>
        </p:txBody>
      </p:sp>
      <p:sp>
        <p:nvSpPr>
          <p:cNvPr id="10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B24A42-8963-4B9B-9C73-607D4D6A6166}" type="slidenum">
              <a:rPr/>
              <a:pPr lvl="0"/>
              <a:t>‹#›</a:t>
            </a:fld>
            <a:endParaRPr lang="de-AT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0" y="0"/>
            <a:ext cx="9144000" cy="1196748"/>
          </a:xfrm>
          <a:prstGeom prst="rect">
            <a:avLst/>
          </a:prstGeom>
          <a:gradFill>
            <a:gsLst>
              <a:gs pos="0">
                <a:srgbClr val="10253F"/>
              </a:gs>
              <a:gs pos="100000">
                <a:srgbClr val="376092"/>
              </a:gs>
            </a:gsLst>
            <a:lin ang="18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4" name="Date Placeholder 2"/>
          <p:cNvSpPr txBox="1">
            <a:spLocks noGrp="1"/>
          </p:cNvSpPr>
          <p:nvPr>
            <p:ph type="dt" sz="quarter" idx="7"/>
          </p:nvPr>
        </p:nvSpPr>
        <p:spPr>
          <a:xfrm>
            <a:off x="179515" y="6525341"/>
            <a:ext cx="213359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3FCBED2-F35B-405C-A750-DC95687D1569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5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AT"/>
              <a:t>M Wallerberger, DPG 2015</a:t>
            </a:r>
          </a:p>
        </p:txBody>
      </p:sp>
      <p:sp>
        <p:nvSpPr>
          <p:cNvPr id="6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1D20F1-F9B1-4038-AE12-251C485E78A8}" type="slidenum">
              <a:rPr/>
              <a:pPr lvl="0"/>
              <a:t>‹#›</a:t>
            </a:fld>
            <a:endParaRPr lang="de-AT"/>
          </a:p>
        </p:txBody>
      </p:sp>
    </p:spTree>
  </p:cSld>
  <p:clrMapOvr>
    <a:masterClrMapping/>
  </p:clrMapOvr>
  <p:transition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quarter" idx="7"/>
          </p:nvPr>
        </p:nvSpPr>
        <p:spPr>
          <a:xfrm>
            <a:off x="179515" y="6525341"/>
            <a:ext cx="213359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05DAC1F-4E2A-458D-861F-36A51145CE5D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AT"/>
              <a:t>M Wallerberger, DPG 2015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6B8A3E-C5CF-4DC7-91A8-8DEB27710573}" type="slidenum">
              <a:rPr/>
              <a:pPr lvl="0"/>
              <a:t>‹#›</a:t>
            </a:fld>
            <a:endParaRPr lang="de-AT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quarter" idx="7"/>
          </p:nvPr>
        </p:nvSpPr>
        <p:spPr>
          <a:xfrm>
            <a:off x="179515" y="6525341"/>
            <a:ext cx="213359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6171E5D-0D09-444A-9474-6A74D87BD0E9}" type="datetime1">
              <a:rPr lang="de-AT"/>
              <a:pPr lvl="0"/>
              <a:t>09.08.2017</a:t>
            </a:fld>
            <a:endParaRPr lang="de-A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AT"/>
              <a:t>M Wallerberger, DPG 2015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3550C9-F5A3-4324-ACFC-2C614A2432AA}" type="slidenum">
              <a:rPr/>
              <a:pPr lvl="0"/>
              <a:t>‹#›</a:t>
            </a:fld>
            <a:endParaRPr lang="de-AT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5661251"/>
            <a:ext cx="9144000" cy="1296143"/>
          </a:xfrm>
          <a:prstGeom prst="rect">
            <a:avLst/>
          </a:prstGeom>
          <a:gradFill>
            <a:gsLst>
              <a:gs pos="0">
                <a:srgbClr val="10253F"/>
              </a:gs>
              <a:gs pos="100000">
                <a:srgbClr val="376092"/>
              </a:gs>
            </a:gsLst>
            <a:lin ang="180000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51524" y="5661251"/>
            <a:ext cx="8784979" cy="56673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9144000" cy="5661251"/>
          </a:xfrm>
        </p:spPr>
        <p:txBody>
          <a:bodyPr/>
          <a:lstStyle>
            <a:lvl1pPr marL="0" indent="0">
              <a:buNone/>
              <a:defRPr lang="de-AT"/>
            </a:lvl1pPr>
          </a:lstStyle>
          <a:p>
            <a:pPr lvl="0"/>
            <a:endParaRPr lang="de-AT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2"/>
          </p:nvPr>
        </p:nvSpPr>
        <p:spPr>
          <a:xfrm>
            <a:off x="251524" y="6237314"/>
            <a:ext cx="8784979" cy="648071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67541" y="188640"/>
            <a:ext cx="8496943" cy="936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70983" y="1412775"/>
            <a:ext cx="8793501" cy="5040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de-AT"/>
              <a:t>M Wallerberger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200" b="1" i="0" u="none" strike="noStrike" kern="1200" cap="none" spc="0" baseline="0">
                <a:solidFill>
                  <a:srgbClr val="10253F"/>
                </a:solidFill>
                <a:uFillTx/>
                <a:latin typeface="Calibri"/>
              </a:defRPr>
            </a:lvl1pPr>
          </a:lstStyle>
          <a:p>
            <a:pPr lvl="0"/>
            <a:fld id="{5CD9EAC3-D490-441C-AE74-755058CB3C13}" type="slidenum">
              <a:rPr/>
              <a:pPr lvl="0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Calibri"/>
        </a:defRPr>
      </a:lvl1pPr>
    </p:titleStyle>
    <p:bodyStyle>
      <a:lvl1pPr marL="287999" marR="0" lvl="0" indent="-287999" algn="l" defTabSz="914400" rtl="0" fontAlgn="auto" hangingPunct="1">
        <a:lnSpc>
          <a:spcPct val="100000"/>
        </a:lnSpc>
        <a:spcBef>
          <a:spcPts val="1800"/>
        </a:spcBef>
        <a:spcAft>
          <a:spcPts val="0"/>
        </a:spcAft>
        <a:buClr>
          <a:srgbClr val="10253F"/>
        </a:buClr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47998" marR="0" lvl="1" indent="-323999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SzPct val="100000"/>
        <a:buFont typeface="Arial" pitchFamily="34"/>
        <a:buChar char="–"/>
        <a:tabLst/>
        <a:defRPr lang="en-US" sz="26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tabLst>
                <a:tab pos="8167685" algn="r"/>
              </a:tabLst>
            </a:pPr>
            <a:r>
              <a:rPr lang="en-US" sz="4200"/>
              <a:t>Hypothesis testing of</a:t>
            </a:r>
            <a:br>
              <a:rPr lang="en-US" sz="4200"/>
            </a:br>
            <a:r>
              <a:rPr lang="en-US" sz="4200"/>
              <a:t>quantum Monte Carlo calculations</a:t>
            </a:r>
            <a:endParaRPr lang="de-AT" sz="420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467541" y="3717035"/>
            <a:ext cx="8496943" cy="2952332"/>
          </a:xfrm>
        </p:spPr>
        <p:txBody>
          <a:bodyPr/>
          <a:lstStyle/>
          <a:p>
            <a:pPr lvl="0"/>
            <a:r>
              <a:rPr lang="de-AT"/>
              <a:t>Markus Wallerberger*</a:t>
            </a:r>
            <a:endParaRPr lang="de-AT" sz="1900" i="1"/>
          </a:p>
          <a:p>
            <a:pPr lvl="0">
              <a:spcBef>
                <a:spcPts val="2400"/>
              </a:spcBef>
              <a:tabLst>
                <a:tab pos="355601" algn="l"/>
              </a:tabLst>
            </a:pPr>
            <a:r>
              <a:rPr lang="de-AT" sz="1900" i="1"/>
              <a:t>in collaboration with:</a:t>
            </a:r>
          </a:p>
          <a:p>
            <a:pPr lvl="0">
              <a:spcBef>
                <a:spcPts val="600"/>
              </a:spcBef>
              <a:tabLst>
                <a:tab pos="355601" algn="l"/>
              </a:tabLst>
            </a:pPr>
            <a:r>
              <a:rPr lang="de-AT" sz="1900"/>
              <a:t>	Alexander Gaenko, Emanuel Gull (University of Michigan)</a:t>
            </a:r>
          </a:p>
          <a:p>
            <a:pPr lvl="0">
              <a:spcBef>
                <a:spcPts val="600"/>
              </a:spcBef>
              <a:tabLst>
                <a:tab pos="355601" algn="l"/>
              </a:tabLst>
            </a:pPr>
            <a:r>
              <a:rPr lang="en-US" sz="1900"/>
              <a:t/>
            </a:r>
            <a:br>
              <a:rPr lang="en-US" sz="1900"/>
            </a:br>
            <a:endParaRPr lang="en-US" sz="1900"/>
          </a:p>
          <a:p>
            <a:pPr lvl="0">
              <a:spcBef>
                <a:spcPts val="600"/>
              </a:spcBef>
              <a:tabLst>
                <a:tab pos="355601" algn="l"/>
              </a:tabLst>
            </a:pPr>
            <a:endParaRPr lang="en-US" sz="1900"/>
          </a:p>
          <a:p>
            <a:pPr lvl="0">
              <a:spcBef>
                <a:spcPts val="600"/>
              </a:spcBef>
              <a:tabLst>
                <a:tab pos="355601" algn="l"/>
              </a:tabLst>
            </a:pPr>
            <a:r>
              <a:rPr lang="en-US" sz="1900"/>
              <a:t>*mwallerb@umich.edu</a:t>
            </a:r>
            <a:endParaRPr lang="de-AT" sz="1900"/>
          </a:p>
        </p:txBody>
      </p:sp>
      <p:sp>
        <p:nvSpPr>
          <p:cNvPr id="4" name="Foliennummernplatzhalter 6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9DCD0D-C182-4A0B-86AF-A4D107ADC72F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pic>
        <p:nvPicPr>
          <p:cNvPr id="5" name="Picture 12" descr="Simons Foundation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2" y="6224979"/>
            <a:ext cx="1800197" cy="51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1.png"/>
          <p:cNvPicPr>
            <a:picLocks noChangeAspect="1"/>
          </p:cNvPicPr>
          <p:nvPr/>
        </p:nvPicPr>
        <p:blipFill>
          <a:blip r:embed="rId2" cstate="print"/>
          <a:srcRect b="69231"/>
          <a:stretch>
            <a:fillRect/>
          </a:stretch>
        </p:blipFill>
        <p:spPr>
          <a:xfrm>
            <a:off x="179512" y="620688"/>
            <a:ext cx="4493299" cy="1728192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48680"/>
            <a:ext cx="232410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1.png"/>
          <p:cNvPicPr>
            <a:picLocks noChangeAspect="1"/>
          </p:cNvPicPr>
          <p:nvPr/>
        </p:nvPicPr>
        <p:blipFill>
          <a:blip r:embed="rId2" cstate="print"/>
          <a:srcRect b="38462"/>
          <a:stretch>
            <a:fillRect/>
          </a:stretch>
        </p:blipFill>
        <p:spPr>
          <a:xfrm>
            <a:off x="179512" y="620688"/>
            <a:ext cx="4493299" cy="345638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48680"/>
            <a:ext cx="232410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371" y="2411983"/>
            <a:ext cx="276701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1.png"/>
          <p:cNvPicPr>
            <a:picLocks noChangeAspect="1"/>
          </p:cNvPicPr>
          <p:nvPr/>
        </p:nvPicPr>
        <p:blipFill>
          <a:blip r:embed="rId2" cstate="print"/>
          <a:srcRect b="-2563"/>
          <a:stretch>
            <a:fillRect/>
          </a:stretch>
        </p:blipFill>
        <p:spPr>
          <a:xfrm>
            <a:off x="179512" y="620688"/>
            <a:ext cx="4493299" cy="5760640"/>
          </a:xfrm>
          <a:prstGeom prst="rect">
            <a:avLst/>
          </a:prstGeom>
        </p:spPr>
      </p:pic>
      <p:pic>
        <p:nvPicPr>
          <p:cNvPr id="5" name="Picture 4" descr="dis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4077072"/>
            <a:ext cx="4114808" cy="2468885"/>
          </a:xfrm>
          <a:prstGeom prst="rect">
            <a:avLst/>
          </a:prstGeom>
        </p:spPr>
      </p:pic>
      <p:pic>
        <p:nvPicPr>
          <p:cNvPr id="6" name="Picture 5" descr="dist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4077072"/>
            <a:ext cx="4114808" cy="2468885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548680"/>
            <a:ext cx="232410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371" y="2411983"/>
            <a:ext cx="276701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2627784" y="4077072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1.png"/>
          <p:cNvPicPr>
            <a:picLocks noChangeAspect="1"/>
          </p:cNvPicPr>
          <p:nvPr/>
        </p:nvPicPr>
        <p:blipFill>
          <a:blip r:embed="rId2" cstate="print"/>
          <a:srcRect b="-2563"/>
          <a:stretch>
            <a:fillRect/>
          </a:stretch>
        </p:blipFill>
        <p:spPr>
          <a:xfrm>
            <a:off x="179512" y="620688"/>
            <a:ext cx="4493299" cy="5760640"/>
          </a:xfrm>
          <a:prstGeom prst="rect">
            <a:avLst/>
          </a:prstGeom>
        </p:spPr>
      </p:pic>
      <p:pic>
        <p:nvPicPr>
          <p:cNvPr id="5" name="Picture 4" descr="dis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4077072"/>
            <a:ext cx="4114808" cy="2468885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548680"/>
            <a:ext cx="232410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1371" y="2411983"/>
            <a:ext cx="276701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2123728" y="450912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Step 2: Debugging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spin flips</a:t>
            </a:r>
            <a:br>
              <a:rPr lang="en-US" dirty="0" smtClean="0"/>
            </a:br>
            <a:r>
              <a:rPr lang="en-US" dirty="0" smtClean="0"/>
              <a:t>are bad!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updates!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ising-saitama.jpg"/>
          <p:cNvPicPr>
            <a:picLocks noChangeAspect="1"/>
          </p:cNvPicPr>
          <p:nvPr/>
        </p:nvPicPr>
        <p:blipFill>
          <a:blip r:embed="rId2" cstate="print">
            <a:lum bright="10000" contrast="40000"/>
          </a:blip>
          <a:stretch>
            <a:fillRect/>
          </a:stretch>
        </p:blipFill>
        <p:spPr>
          <a:xfrm>
            <a:off x="3851920" y="1412776"/>
            <a:ext cx="4968552" cy="48788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548680"/>
            <a:ext cx="232410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1371" y="2411983"/>
            <a:ext cx="276701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2123728" y="450912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Picture 5" descr="m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638690"/>
            <a:ext cx="4536504" cy="56706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Testing against stochastic result</a:t>
            </a:r>
            <a:endParaRPr lang="de-AT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null hypothesis</a:t>
            </a:r>
          </a:p>
          <a:p>
            <a:pPr lvl="0"/>
            <a:r>
              <a:rPr lang="en-US" dirty="0" smtClean="0"/>
              <a:t>alternative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 score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b="1" dirty="0" smtClean="0"/>
              <a:t>pooled variance</a:t>
            </a:r>
          </a:p>
          <a:p>
            <a:pPr lvl="0">
              <a:buNone/>
            </a:pPr>
            <a:endParaRPr lang="en-US" dirty="0"/>
          </a:p>
          <a:p>
            <a:pPr lvl="0"/>
            <a:endParaRPr lang="en-US" dirty="0"/>
          </a:p>
          <a:p>
            <a:pPr lvl="0">
              <a:buNone/>
            </a:pPr>
            <a:endParaRPr lang="de-AT" dirty="0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65E111-7D45-4D1C-A0BE-A7B96FCD5E90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sp>
        <p:nvSpPr>
          <p:cNvPr id="12" name="TextBox 13"/>
          <p:cNvSpPr txBox="1"/>
          <p:nvPr/>
        </p:nvSpPr>
        <p:spPr>
          <a:xfrm rot="16200004">
            <a:off x="6699347" y="4414531"/>
            <a:ext cx="229550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de-AT" sz="1400" b="0" i="0" u="none" strike="noStrike" kern="1200" cap="none" spc="0" baseline="3000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412776"/>
            <a:ext cx="2492375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464" y="3140968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5517232"/>
            <a:ext cx="2492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437112"/>
            <a:ext cx="4443413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Ising</a:t>
            </a:r>
            <a:r>
              <a:rPr lang="en-US" dirty="0" smtClean="0"/>
              <a:t> model again 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Binder </a:t>
            </a:r>
            <a:r>
              <a:rPr lang="en-US" dirty="0" err="1" smtClean="0"/>
              <a:t>cumulant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Hard to compute analytically</a:t>
            </a:r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Compare with trusted simulation result</a:t>
            </a:r>
          </a:p>
          <a:p>
            <a:r>
              <a:rPr lang="en-US" dirty="0" smtClean="0"/>
              <a:t>Non-linear error propagation:</a:t>
            </a:r>
          </a:p>
          <a:p>
            <a:pPr lvl="1"/>
            <a:r>
              <a:rPr lang="en-US" dirty="0" smtClean="0"/>
              <a:t>Problem for Student's t test</a:t>
            </a:r>
          </a:p>
          <a:p>
            <a:pPr lvl="1"/>
            <a:r>
              <a:rPr lang="en-US" dirty="0" smtClean="0"/>
              <a:t>Bootstrap/Jackknife </a:t>
            </a:r>
            <a:r>
              <a:rPr lang="en-US" dirty="0" err="1" smtClean="0"/>
              <a:t>resampling</a:t>
            </a:r>
            <a:r>
              <a:rPr lang="en-US" dirty="0" smtClean="0"/>
              <a:t> as preprocessing</a:t>
            </a:r>
          </a:p>
          <a:p>
            <a:pPr lvl="1"/>
            <a:r>
              <a:rPr lang="en-US" dirty="0" smtClean="0"/>
              <a:t>Alternative: parametric </a:t>
            </a:r>
            <a:r>
              <a:rPr lang="en-US" dirty="0" err="1" smtClean="0"/>
              <a:t>bootstrapt</a:t>
            </a:r>
            <a:endParaRPr lang="en-US" dirty="0" smtClean="0"/>
          </a:p>
          <a:p>
            <a:r>
              <a:rPr lang="en-US" dirty="0" smtClean="0"/>
              <a:t>Artificial error: open boundary condition for corners</a:t>
            </a:r>
          </a:p>
          <a:p>
            <a:endParaRPr lang="en-US" dirty="0" smtClean="0"/>
          </a:p>
          <a:p>
            <a:endParaRPr lang="de-A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268760"/>
            <a:ext cx="23479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07" y="801207"/>
            <a:ext cx="4572009" cy="4572009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484784"/>
            <a:ext cx="2952328" cy="126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76672"/>
            <a:ext cx="23479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0045" y="3212976"/>
            <a:ext cx="4183955" cy="125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Testing data series</a:t>
            </a:r>
            <a:endParaRPr lang="de-AT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often stricter criterion!</a:t>
            </a:r>
          </a:p>
          <a:p>
            <a:pPr lvl="0"/>
            <a:r>
              <a:rPr lang="en-US" dirty="0" smtClean="0"/>
              <a:t>null </a:t>
            </a:r>
            <a:r>
              <a:rPr lang="en-US" dirty="0" smtClean="0"/>
              <a:t>hypothesis</a:t>
            </a:r>
          </a:p>
          <a:p>
            <a:pPr lvl="0"/>
            <a:r>
              <a:rPr lang="en-US" dirty="0" smtClean="0"/>
              <a:t>alternative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score</a:t>
            </a:r>
            <a:endParaRPr lang="en-US" dirty="0"/>
          </a:p>
          <a:p>
            <a:pPr lvl="0"/>
            <a:r>
              <a:rPr lang="en-US" dirty="0" smtClean="0"/>
              <a:t>p-value</a:t>
            </a:r>
          </a:p>
          <a:p>
            <a:pPr lvl="0"/>
            <a:r>
              <a:rPr lang="en-US" dirty="0" err="1" smtClean="0"/>
              <a:t>Hotelling's</a:t>
            </a:r>
            <a:r>
              <a:rPr lang="en-US" dirty="0" smtClean="0"/>
              <a:t> T</a:t>
            </a:r>
            <a:r>
              <a:rPr lang="en-US" baseline="30000" dirty="0" smtClean="0"/>
              <a:t>2</a:t>
            </a:r>
            <a:r>
              <a:rPr lang="en-US" dirty="0" smtClean="0"/>
              <a:t> test; </a:t>
            </a:r>
            <a:r>
              <a:rPr lang="en-US" dirty="0" err="1" smtClean="0"/>
              <a:t>generalizable</a:t>
            </a:r>
            <a:r>
              <a:rPr lang="en-US" dirty="0" smtClean="0"/>
              <a:t> for N&lt;n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[1]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buNone/>
            </a:pPr>
            <a:endParaRPr lang="de-AT" dirty="0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65E111-7D45-4D1C-A0BE-A7B96FCD5E90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sp>
        <p:nvSpPr>
          <p:cNvPr id="12" name="TextBox 13"/>
          <p:cNvSpPr txBox="1"/>
          <p:nvPr/>
        </p:nvSpPr>
        <p:spPr>
          <a:xfrm rot="16200004">
            <a:off x="6699347" y="4414531"/>
            <a:ext cx="229550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de-AT" sz="1400" b="0" i="0" u="none" strike="noStrike" kern="1200" cap="none" spc="0" baseline="3000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132856"/>
            <a:ext cx="2232248" cy="140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3" cstate="print"/>
          <a:srcRect r="44853"/>
          <a:stretch>
            <a:fillRect/>
          </a:stretch>
        </p:blipFill>
        <p:spPr>
          <a:xfrm>
            <a:off x="3923928" y="3645024"/>
            <a:ext cx="4824539" cy="96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/>
          <p:cNvPicPr>
            <a:picLocks noChangeAspect="1"/>
          </p:cNvPicPr>
          <p:nvPr/>
        </p:nvPicPr>
        <p:blipFill>
          <a:blip r:embed="rId3" cstate="print"/>
          <a:srcRect l="59263"/>
          <a:stretch>
            <a:fillRect/>
          </a:stretch>
        </p:blipFill>
        <p:spPr>
          <a:xfrm>
            <a:off x="3779912" y="4509120"/>
            <a:ext cx="3563891" cy="96774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hteck 3"/>
          <p:cNvSpPr/>
          <p:nvPr/>
        </p:nvSpPr>
        <p:spPr>
          <a:xfrm>
            <a:off x="107506" y="6452756"/>
            <a:ext cx="4693331" cy="307777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[1]</a:t>
            </a:r>
            <a:r>
              <a:rPr lang="en-US" sz="1400" b="0" i="1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 </a:t>
            </a:r>
            <a:r>
              <a:rPr lang="de-AT" sz="1400" b="0" i="1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M. Marozzi: Stat. Meth. Med. Res. 25(6) 2593–2610 (2016)</a:t>
            </a:r>
            <a:endParaRPr lang="en-US" sz="1400" b="0" i="1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79515" y="980730"/>
            <a:ext cx="8793163" cy="4752978"/>
          </a:xfrm>
        </p:spPr>
        <p:txBody>
          <a:bodyPr anchor="ctr" anchorCtr="1"/>
          <a:lstStyle/>
          <a:p>
            <a:pPr lvl="0" algn="ctr">
              <a:buNone/>
            </a:pPr>
            <a:r>
              <a:rPr lang="de-AT"/>
              <a:t>How can we know if a stochastic algorithm works</a:t>
            </a:r>
            <a:br>
              <a:rPr lang="de-AT"/>
            </a:br>
            <a:r>
              <a:rPr lang="de-AT"/>
              <a:t>in a way that can be automatized?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Example: chi(</a:t>
            </a:r>
            <a:r>
              <a:rPr lang="en-US" dirty="0" err="1" smtClean="0"/>
              <a:t>iw</a:t>
            </a:r>
            <a:r>
              <a:rPr lang="en-US" dirty="0" smtClean="0"/>
              <a:t>) </a:t>
            </a:r>
            <a:endParaRPr lang="de-AT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934AE0-E7B0-45A4-9A4A-EE919336D39C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9550" y="1484784"/>
            <a:ext cx="4832027" cy="3240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29"/>
          <p:cNvSpPr txBox="1"/>
          <p:nvPr/>
        </p:nvSpPr>
        <p:spPr>
          <a:xfrm>
            <a:off x="3131838" y="4591970"/>
            <a:ext cx="64" cy="2051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2000" b="0" i="1" u="none" strike="noStrike" kern="1200" cap="none" spc="0" baseline="3000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37"/>
          <p:cNvSpPr/>
          <p:nvPr/>
        </p:nvSpPr>
        <p:spPr>
          <a:xfrm>
            <a:off x="4139955" y="1340766"/>
            <a:ext cx="1296143" cy="576062"/>
          </a:xfrm>
          <a:prstGeom prst="rect">
            <a:avLst/>
          </a:prstGeom>
          <a:solidFill>
            <a:srgbClr val="FFFFF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4211964" y="1484784"/>
            <a:ext cx="432045" cy="72009"/>
            <a:chOff x="4211964" y="1484784"/>
            <a:chExt cx="432045" cy="72009"/>
          </a:xfrm>
        </p:grpSpPr>
        <p:cxnSp>
          <p:nvCxnSpPr>
            <p:cNvPr id="9" name="Straight Connector 33"/>
            <p:cNvCxnSpPr/>
            <p:nvPr/>
          </p:nvCxnSpPr>
          <p:spPr>
            <a:xfrm>
              <a:off x="4211964" y="1520784"/>
              <a:ext cx="432045" cy="0"/>
            </a:xfrm>
            <a:prstGeom prst="straightConnector1">
              <a:avLst/>
            </a:prstGeom>
            <a:noFill/>
            <a:ln w="9528">
              <a:solidFill>
                <a:srgbClr val="3312FA"/>
              </a:solidFill>
              <a:prstDash val="solid"/>
            </a:ln>
          </p:spPr>
        </p:cxnSp>
        <p:cxnSp>
          <p:nvCxnSpPr>
            <p:cNvPr id="10" name="Straight Connector 34"/>
            <p:cNvCxnSpPr/>
            <p:nvPr/>
          </p:nvCxnSpPr>
          <p:spPr>
            <a:xfrm>
              <a:off x="4427981" y="1484784"/>
              <a:ext cx="0" cy="72009"/>
            </a:xfrm>
            <a:prstGeom prst="straightConnector1">
              <a:avLst/>
            </a:prstGeom>
            <a:noFill/>
            <a:ln w="9528">
              <a:solidFill>
                <a:srgbClr val="3312FA"/>
              </a:solidFill>
              <a:prstDash val="solid"/>
            </a:ln>
          </p:spPr>
        </p:cxnSp>
        <p:cxnSp>
          <p:nvCxnSpPr>
            <p:cNvPr id="11" name="Straight Connector 35"/>
            <p:cNvCxnSpPr/>
            <p:nvPr/>
          </p:nvCxnSpPr>
          <p:spPr>
            <a:xfrm>
              <a:off x="4391982" y="1556793"/>
              <a:ext cx="72009" cy="0"/>
            </a:xfrm>
            <a:prstGeom prst="straightConnector1">
              <a:avLst/>
            </a:prstGeom>
            <a:noFill/>
            <a:ln w="9528">
              <a:solidFill>
                <a:srgbClr val="3312FA"/>
              </a:solidFill>
              <a:prstDash val="solid"/>
            </a:ln>
          </p:spPr>
        </p:cxnSp>
        <p:cxnSp>
          <p:nvCxnSpPr>
            <p:cNvPr id="12" name="Straight Connector 36"/>
            <p:cNvCxnSpPr/>
            <p:nvPr/>
          </p:nvCxnSpPr>
          <p:spPr>
            <a:xfrm>
              <a:off x="4391982" y="1484784"/>
              <a:ext cx="72009" cy="0"/>
            </a:xfrm>
            <a:prstGeom prst="straightConnector1">
              <a:avLst/>
            </a:prstGeom>
            <a:noFill/>
            <a:ln w="9528">
              <a:solidFill>
                <a:srgbClr val="3312FA"/>
              </a:solidFill>
              <a:prstDash val="solid"/>
            </a:ln>
          </p:spPr>
        </p:cxnSp>
      </p:grpSp>
      <p:sp>
        <p:nvSpPr>
          <p:cNvPr id="13" name="TextBox 31"/>
          <p:cNvSpPr txBox="1"/>
          <p:nvPr/>
        </p:nvSpPr>
        <p:spPr>
          <a:xfrm>
            <a:off x="4788027" y="1413351"/>
            <a:ext cx="291748" cy="215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l-GR" sz="14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de-AT" sz="1400" b="0" i="0" u="none" strike="noStrike" kern="1200" cap="none" spc="0" baseline="3000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" name="Straight Connector 42"/>
          <p:cNvCxnSpPr/>
          <p:nvPr/>
        </p:nvCxnSpPr>
        <p:spPr>
          <a:xfrm>
            <a:off x="4211964" y="1736811"/>
            <a:ext cx="432045" cy="0"/>
          </a:xfrm>
          <a:prstGeom prst="straightConnector1">
            <a:avLst/>
          </a:prstGeom>
          <a:noFill/>
          <a:ln w="9528">
            <a:solidFill>
              <a:srgbClr val="4F6228"/>
            </a:solidFill>
            <a:prstDash val="solid"/>
          </a:ln>
        </p:spPr>
      </p:cxnSp>
      <p:sp>
        <p:nvSpPr>
          <p:cNvPr id="15" name="TextBox 46"/>
          <p:cNvSpPr txBox="1"/>
          <p:nvPr/>
        </p:nvSpPr>
        <p:spPr>
          <a:xfrm>
            <a:off x="4784314" y="1628802"/>
            <a:ext cx="547460" cy="215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</a:t>
            </a:r>
            <a:r>
              <a:rPr lang="en-US" sz="1400" b="0" i="0" u="none" strike="noStrike" kern="1200" cap="none" spc="0" baseline="-25000">
                <a:solidFill>
                  <a:srgbClr val="000000"/>
                </a:solidFill>
                <a:uFillTx/>
                <a:latin typeface="Calibri"/>
              </a:rPr>
              <a:t>exact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l-GR" sz="14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de-AT" sz="1400" b="0" i="0" u="none" strike="noStrike" kern="1200" cap="none" spc="0" baseline="3000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47"/>
          <p:cNvSpPr txBox="1"/>
          <p:nvPr/>
        </p:nvSpPr>
        <p:spPr>
          <a:xfrm>
            <a:off x="2987829" y="4581710"/>
            <a:ext cx="68927" cy="215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4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τ</a:t>
            </a:r>
            <a:endParaRPr lang="de-AT" sz="1400" b="0" i="0" u="none" strike="noStrike" kern="1200" cap="none" spc="0" baseline="3000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val 50"/>
          <p:cNvSpPr/>
          <p:nvPr/>
        </p:nvSpPr>
        <p:spPr>
          <a:xfrm>
            <a:off x="292891" y="1652585"/>
            <a:ext cx="72009" cy="7200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1 0"/>
              <a:gd name="f15" fmla="*/ f9 f0 1"/>
              <a:gd name="f16" fmla="*/ f10 f0 1"/>
              <a:gd name="f17" fmla="?: f11 f4 1"/>
              <a:gd name="f18" fmla="?: f12 f5 1"/>
              <a:gd name="f19" fmla="?: f13 f6 1"/>
              <a:gd name="f20" fmla="+- f14 0 f1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1 0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0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0 1"/>
              <a:gd name="f47" fmla="*/ f42 f30 1"/>
              <a:gd name="f48" fmla="*/ f41 f30 1"/>
              <a:gd name="f49" fmla="*/ f46 1 f8"/>
              <a:gd name="f50" fmla="*/ f44 f30 1"/>
              <a:gd name="f51" fmla="+- f49 0 f1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0" swAng="f1"/>
                <a:arcTo wR="f47" hR="f48" stAng="f2" swAng="f1"/>
                <a:arcTo wR="f47" hR="f48" stAng="f7" swAng="f1"/>
                <a:arcTo wR="f47" hR="f48" stAng="f1" swAng="f1"/>
                <a:close/>
              </a:path>
            </a:pathLst>
          </a:cu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79512" y="5301208"/>
            <a:ext cx="8793501" cy="1080116"/>
          </a:xfrm>
          <a:prstGeom prst="rect">
            <a:avLst/>
          </a:prstGeom>
        </p:spPr>
        <p:txBody>
          <a:bodyPr/>
          <a:lstStyle/>
          <a:p>
            <a:pPr marL="287999" marR="0" lvl="0" indent="-287999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0253F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AIM: 1-orbital, 2 bath states (+/-0.5), V=1, U=1, mu=0.42</a:t>
            </a:r>
          </a:p>
          <a:p>
            <a:pPr marL="287999" marR="0" lvl="0" indent="-287999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0253F"/>
              </a:buClr>
              <a:buSzPct val="100000"/>
              <a:buFont typeface="Arial" pitchFamily="34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287999" marR="0" lvl="0" indent="-287999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0253F"/>
              </a:buClr>
              <a:buSzPct val="100000"/>
              <a:buFont typeface="Arial" pitchFamily="34"/>
              <a:buChar char="•"/>
              <a:tabLst/>
              <a:defRPr/>
            </a:pPr>
            <a:endParaRPr kumimoji="0" lang="de-AT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292891" y="1340766"/>
            <a:ext cx="5143207" cy="3456386"/>
            <a:chOff x="292891" y="1340766"/>
            <a:chExt cx="5143207" cy="34563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539550" y="1484784"/>
              <a:ext cx="4832027" cy="3240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18"/>
            <p:cNvSpPr txBox="1"/>
            <p:nvPr/>
          </p:nvSpPr>
          <p:spPr>
            <a:xfrm>
              <a:off x="3131838" y="4591970"/>
              <a:ext cx="64" cy="205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20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Rectangle 19"/>
            <p:cNvSpPr/>
            <p:nvPr/>
          </p:nvSpPr>
          <p:spPr>
            <a:xfrm>
              <a:off x="4139955" y="1340766"/>
              <a:ext cx="1296143" cy="576062"/>
            </a:xfrm>
            <a:prstGeom prst="rect">
              <a:avLst/>
            </a:prstGeom>
            <a:solidFill>
              <a:srgbClr val="FFFFFF"/>
            </a:solidFill>
            <a:ln w="19046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grpSp>
          <p:nvGrpSpPr>
            <p:cNvPr id="6" name="Group 32"/>
            <p:cNvGrpSpPr/>
            <p:nvPr/>
          </p:nvGrpSpPr>
          <p:grpSpPr>
            <a:xfrm>
              <a:off x="4211964" y="1484784"/>
              <a:ext cx="432045" cy="72009"/>
              <a:chOff x="4211964" y="1484784"/>
              <a:chExt cx="432045" cy="72009"/>
            </a:xfrm>
          </p:grpSpPr>
          <p:cxnSp>
            <p:nvCxnSpPr>
              <p:cNvPr id="7" name="Straight Connector 26"/>
              <p:cNvCxnSpPr/>
              <p:nvPr/>
            </p:nvCxnSpPr>
            <p:spPr>
              <a:xfrm>
                <a:off x="4211964" y="1520784"/>
                <a:ext cx="432045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8" name="Straight Connector 27"/>
              <p:cNvCxnSpPr/>
              <p:nvPr/>
            </p:nvCxnSpPr>
            <p:spPr>
              <a:xfrm>
                <a:off x="4427981" y="1484784"/>
                <a:ext cx="0" cy="72009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9" name="Straight Connector 28"/>
              <p:cNvCxnSpPr/>
              <p:nvPr/>
            </p:nvCxnSpPr>
            <p:spPr>
              <a:xfrm>
                <a:off x="4391982" y="1556793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10" name="Straight Connector 29"/>
              <p:cNvCxnSpPr/>
              <p:nvPr/>
            </p:nvCxnSpPr>
            <p:spPr>
              <a:xfrm>
                <a:off x="4391982" y="1484784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</p:grpSp>
        <p:sp>
          <p:nvSpPr>
            <p:cNvPr id="11" name="TextBox 21"/>
            <p:cNvSpPr txBox="1"/>
            <p:nvPr/>
          </p:nvSpPr>
          <p:spPr>
            <a:xfrm>
              <a:off x="4788027" y="1413351"/>
              <a:ext cx="291748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2" name="Straight Connector 22"/>
            <p:cNvCxnSpPr/>
            <p:nvPr/>
          </p:nvCxnSpPr>
          <p:spPr>
            <a:xfrm>
              <a:off x="4211964" y="1736811"/>
              <a:ext cx="432045" cy="0"/>
            </a:xfrm>
            <a:prstGeom prst="straightConnector1">
              <a:avLst/>
            </a:prstGeom>
            <a:noFill/>
            <a:ln w="9528">
              <a:solidFill>
                <a:srgbClr val="4F6228"/>
              </a:solidFill>
              <a:prstDash val="solid"/>
            </a:ln>
          </p:spPr>
        </p:cxnSp>
        <p:sp>
          <p:nvSpPr>
            <p:cNvPr id="13" name="TextBox 23"/>
            <p:cNvSpPr txBox="1"/>
            <p:nvPr/>
          </p:nvSpPr>
          <p:spPr>
            <a:xfrm>
              <a:off x="4784314" y="1628802"/>
              <a:ext cx="547460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TextBox 24"/>
            <p:cNvSpPr txBox="1"/>
            <p:nvPr/>
          </p:nvSpPr>
          <p:spPr>
            <a:xfrm>
              <a:off x="2987829" y="4581710"/>
              <a:ext cx="68927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Oval 25"/>
            <p:cNvSpPr/>
            <p:nvPr/>
          </p:nvSpPr>
          <p:spPr>
            <a:xfrm>
              <a:off x="292891" y="1652585"/>
              <a:ext cx="72009" cy="7200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1 0"/>
                <a:gd name="f15" fmla="*/ f9 f0 1"/>
                <a:gd name="f16" fmla="*/ f10 f0 1"/>
                <a:gd name="f17" fmla="?: f11 f4 1"/>
                <a:gd name="f18" fmla="?: f12 f5 1"/>
                <a:gd name="f19" fmla="?: f13 f6 1"/>
                <a:gd name="f20" fmla="+- f14 0 f1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1 0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0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0 1"/>
                <a:gd name="f47" fmla="*/ f42 f30 1"/>
                <a:gd name="f48" fmla="*/ f41 f30 1"/>
                <a:gd name="f49" fmla="*/ f46 1 f8"/>
                <a:gd name="f50" fmla="*/ f44 f30 1"/>
                <a:gd name="f51" fmla="+- f49 0 f1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0" swAng="f1"/>
                  <a:arcTo wR="f47" hR="f48" stAng="f2" swAng="f1"/>
                  <a:arcTo wR="f47" hR="f48" stAng="f7" swAng="f1"/>
                  <a:arcTo wR="f47" hR="f48" stAng="f1" swAng="f1"/>
                  <a:close/>
                </a:path>
              </a:pathLst>
            </a:custGeom>
            <a:solidFill>
              <a:srgbClr val="000000"/>
            </a:solidFill>
            <a:ln w="25402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6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Example: chi(</a:t>
            </a:r>
            <a:r>
              <a:rPr lang="en-US" dirty="0" err="1" smtClean="0"/>
              <a:t>iw</a:t>
            </a:r>
            <a:r>
              <a:rPr lang="en-US" dirty="0" smtClean="0"/>
              <a:t>)</a:t>
            </a:r>
            <a:endParaRPr lang="de-AT" dirty="0"/>
          </a:p>
        </p:txBody>
      </p:sp>
      <p:sp>
        <p:nvSpPr>
          <p:cNvPr id="17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18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A814FA-BC1D-44F3-BF78-4D1B2486F74E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21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grpSp>
        <p:nvGrpSpPr>
          <p:cNvPr id="20" name="Group 14"/>
          <p:cNvGrpSpPr/>
          <p:nvPr/>
        </p:nvGrpSpPr>
        <p:grpSpPr>
          <a:xfrm>
            <a:off x="5004044" y="1340766"/>
            <a:ext cx="4031306" cy="2872852"/>
            <a:chOff x="5004044" y="1340766"/>
            <a:chExt cx="4031306" cy="2872852"/>
          </a:xfrm>
        </p:grpSpPr>
        <p:pic>
          <p:nvPicPr>
            <p:cNvPr id="21" name="Picture 4"/>
            <p:cNvPicPr>
              <a:picLocks noChangeAspect="1"/>
            </p:cNvPicPr>
            <p:nvPr/>
          </p:nvPicPr>
          <p:blipFill>
            <a:blip r:embed="rId3" cstate="print"/>
            <a:srcRect l="6668" b="1852"/>
            <a:stretch>
              <a:fillRect/>
            </a:stretch>
          </p:blipFill>
          <p:spPr>
            <a:xfrm>
              <a:off x="5004044" y="1477313"/>
              <a:ext cx="4031306" cy="2736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2"/>
            <p:cNvSpPr txBox="1"/>
            <p:nvPr/>
          </p:nvSpPr>
          <p:spPr>
            <a:xfrm>
              <a:off x="6576072" y="1340766"/>
              <a:ext cx="1045991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(G – 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)/</a:t>
              </a:r>
              <a:r>
                <a:rPr lang="el-GR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Δ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292891" y="1340766"/>
            <a:ext cx="5143207" cy="3456386"/>
            <a:chOff x="292891" y="1340766"/>
            <a:chExt cx="5143207" cy="34563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539550" y="1484784"/>
              <a:ext cx="4832027" cy="3240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18"/>
            <p:cNvSpPr txBox="1"/>
            <p:nvPr/>
          </p:nvSpPr>
          <p:spPr>
            <a:xfrm>
              <a:off x="3131838" y="4591970"/>
              <a:ext cx="64" cy="205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20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Rectangle 19"/>
            <p:cNvSpPr/>
            <p:nvPr/>
          </p:nvSpPr>
          <p:spPr>
            <a:xfrm>
              <a:off x="4139955" y="1340766"/>
              <a:ext cx="1296143" cy="576062"/>
            </a:xfrm>
            <a:prstGeom prst="rect">
              <a:avLst/>
            </a:prstGeom>
            <a:solidFill>
              <a:srgbClr val="FFFFFF"/>
            </a:solidFill>
            <a:ln w="19046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grpSp>
          <p:nvGrpSpPr>
            <p:cNvPr id="6" name="Group 32"/>
            <p:cNvGrpSpPr/>
            <p:nvPr/>
          </p:nvGrpSpPr>
          <p:grpSpPr>
            <a:xfrm>
              <a:off x="4211964" y="1484784"/>
              <a:ext cx="432045" cy="72009"/>
              <a:chOff x="4211964" y="1484784"/>
              <a:chExt cx="432045" cy="72009"/>
            </a:xfrm>
          </p:grpSpPr>
          <p:cxnSp>
            <p:nvCxnSpPr>
              <p:cNvPr id="7" name="Straight Connector 26"/>
              <p:cNvCxnSpPr/>
              <p:nvPr/>
            </p:nvCxnSpPr>
            <p:spPr>
              <a:xfrm>
                <a:off x="4211964" y="1520784"/>
                <a:ext cx="432045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8" name="Straight Connector 27"/>
              <p:cNvCxnSpPr/>
              <p:nvPr/>
            </p:nvCxnSpPr>
            <p:spPr>
              <a:xfrm>
                <a:off x="4427981" y="1484784"/>
                <a:ext cx="0" cy="72009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9" name="Straight Connector 28"/>
              <p:cNvCxnSpPr/>
              <p:nvPr/>
            </p:nvCxnSpPr>
            <p:spPr>
              <a:xfrm>
                <a:off x="4391982" y="1556793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10" name="Straight Connector 29"/>
              <p:cNvCxnSpPr/>
              <p:nvPr/>
            </p:nvCxnSpPr>
            <p:spPr>
              <a:xfrm>
                <a:off x="4391982" y="1484784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</p:grpSp>
        <p:sp>
          <p:nvSpPr>
            <p:cNvPr id="11" name="TextBox 21"/>
            <p:cNvSpPr txBox="1"/>
            <p:nvPr/>
          </p:nvSpPr>
          <p:spPr>
            <a:xfrm>
              <a:off x="4788027" y="1413351"/>
              <a:ext cx="291748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2" name="Straight Connector 22"/>
            <p:cNvCxnSpPr/>
            <p:nvPr/>
          </p:nvCxnSpPr>
          <p:spPr>
            <a:xfrm>
              <a:off x="4211964" y="1736811"/>
              <a:ext cx="432045" cy="0"/>
            </a:xfrm>
            <a:prstGeom prst="straightConnector1">
              <a:avLst/>
            </a:prstGeom>
            <a:noFill/>
            <a:ln w="9528">
              <a:solidFill>
                <a:srgbClr val="4F6228"/>
              </a:solidFill>
              <a:prstDash val="solid"/>
            </a:ln>
          </p:spPr>
        </p:cxnSp>
        <p:sp>
          <p:nvSpPr>
            <p:cNvPr id="13" name="TextBox 23"/>
            <p:cNvSpPr txBox="1"/>
            <p:nvPr/>
          </p:nvSpPr>
          <p:spPr>
            <a:xfrm>
              <a:off x="4784314" y="1628802"/>
              <a:ext cx="547460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TextBox 24"/>
            <p:cNvSpPr txBox="1"/>
            <p:nvPr/>
          </p:nvSpPr>
          <p:spPr>
            <a:xfrm>
              <a:off x="2987829" y="4581710"/>
              <a:ext cx="68927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Oval 25"/>
            <p:cNvSpPr/>
            <p:nvPr/>
          </p:nvSpPr>
          <p:spPr>
            <a:xfrm>
              <a:off x="292891" y="1652585"/>
              <a:ext cx="72009" cy="7200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1 0"/>
                <a:gd name="f15" fmla="*/ f9 f0 1"/>
                <a:gd name="f16" fmla="*/ f10 f0 1"/>
                <a:gd name="f17" fmla="?: f11 f4 1"/>
                <a:gd name="f18" fmla="?: f12 f5 1"/>
                <a:gd name="f19" fmla="?: f13 f6 1"/>
                <a:gd name="f20" fmla="+- f14 0 f1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1 0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0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0 1"/>
                <a:gd name="f47" fmla="*/ f42 f30 1"/>
                <a:gd name="f48" fmla="*/ f41 f30 1"/>
                <a:gd name="f49" fmla="*/ f46 1 f8"/>
                <a:gd name="f50" fmla="*/ f44 f30 1"/>
                <a:gd name="f51" fmla="+- f49 0 f1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0" swAng="f1"/>
                  <a:arcTo wR="f47" hR="f48" stAng="f2" swAng="f1"/>
                  <a:arcTo wR="f47" hR="f48" stAng="f7" swAng="f1"/>
                  <a:arcTo wR="f47" hR="f48" stAng="f1" swAng="f1"/>
                  <a:close/>
                </a:path>
              </a:pathLst>
            </a:custGeom>
            <a:solidFill>
              <a:srgbClr val="000000"/>
            </a:solidFill>
            <a:ln w="25402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6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Example: chi(</a:t>
            </a:r>
            <a:r>
              <a:rPr lang="en-US" dirty="0" err="1" smtClean="0"/>
              <a:t>iw</a:t>
            </a:r>
            <a:r>
              <a:rPr lang="en-US" dirty="0" smtClean="0"/>
              <a:t>)</a:t>
            </a:r>
            <a:endParaRPr lang="de-AT" dirty="0"/>
          </a:p>
        </p:txBody>
      </p:sp>
      <p:sp>
        <p:nvSpPr>
          <p:cNvPr id="17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18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F27ED3-5771-4BA5-8B6D-881974F1B48D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22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grpSp>
        <p:nvGrpSpPr>
          <p:cNvPr id="19" name="Group 14"/>
          <p:cNvGrpSpPr/>
          <p:nvPr/>
        </p:nvGrpSpPr>
        <p:grpSpPr>
          <a:xfrm>
            <a:off x="5004044" y="1340766"/>
            <a:ext cx="4031306" cy="2872852"/>
            <a:chOff x="5004044" y="1340766"/>
            <a:chExt cx="4031306" cy="2872852"/>
          </a:xfrm>
        </p:grpSpPr>
        <p:pic>
          <p:nvPicPr>
            <p:cNvPr id="20" name="Picture 4"/>
            <p:cNvPicPr>
              <a:picLocks noChangeAspect="1"/>
            </p:cNvPicPr>
            <p:nvPr/>
          </p:nvPicPr>
          <p:blipFill>
            <a:blip r:embed="rId3" cstate="print"/>
            <a:srcRect l="6668" b="1852"/>
            <a:stretch>
              <a:fillRect/>
            </a:stretch>
          </p:blipFill>
          <p:spPr>
            <a:xfrm>
              <a:off x="5004044" y="1477313"/>
              <a:ext cx="4031306" cy="2736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TextBox 12"/>
            <p:cNvSpPr txBox="1"/>
            <p:nvPr/>
          </p:nvSpPr>
          <p:spPr>
            <a:xfrm>
              <a:off x="6576072" y="1340766"/>
              <a:ext cx="1045991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(G – 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)/</a:t>
              </a:r>
              <a:r>
                <a:rPr lang="el-GR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Δ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2" name="Rectangle 30"/>
          <p:cNvSpPr/>
          <p:nvPr/>
        </p:nvSpPr>
        <p:spPr>
          <a:xfrm>
            <a:off x="5148062" y="2673348"/>
            <a:ext cx="3646682" cy="685800"/>
          </a:xfrm>
          <a:prstGeom prst="rect">
            <a:avLst/>
          </a:prstGeom>
          <a:solidFill>
            <a:srgbClr val="00B050">
              <a:alpha val="30196"/>
            </a:srgbClr>
          </a:solidFill>
          <a:ln w="9528">
            <a:solidFill>
              <a:srgbClr val="00B05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Example: chi(</a:t>
            </a:r>
            <a:r>
              <a:rPr lang="en-US" dirty="0" err="1" smtClean="0"/>
              <a:t>iw</a:t>
            </a:r>
            <a:r>
              <a:rPr lang="en-US" dirty="0" smtClean="0"/>
              <a:t>)</a:t>
            </a:r>
            <a:endParaRPr lang="de-AT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12720D2-08CF-469F-90E4-D4B596EE481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23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179515" y="4365107"/>
            <a:ext cx="8793501" cy="1872206"/>
            <a:chOff x="179515" y="4365107"/>
            <a:chExt cx="8793501" cy="1872206"/>
          </a:xfrm>
        </p:grpSpPr>
        <p:sp>
          <p:nvSpPr>
            <p:cNvPr id="6" name="Content Placeholder 2"/>
            <p:cNvSpPr txBox="1"/>
            <p:nvPr/>
          </p:nvSpPr>
          <p:spPr>
            <a:xfrm>
              <a:off x="179515" y="5013179"/>
              <a:ext cx="8793501" cy="122413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1"/>
            <a:lstStyle/>
            <a:p>
              <a:pPr marL="287999" marR="0" lvl="0" indent="-287999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10253F"/>
                </a:buClr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AT" sz="31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one-sided </a:t>
              </a:r>
              <a:r>
                <a:rPr lang="de-AT" sz="31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</a:t>
              </a:r>
              <a:r>
                <a:rPr lang="de-AT" sz="31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test:</a:t>
              </a:r>
              <a:endParaRPr lang="en-US" sz="3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287999" marR="0" lvl="0" indent="-287999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10253F"/>
                </a:buClr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3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467541" y="5554659"/>
              <a:ext cx="5688628" cy="538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6300188" y="4365107"/>
              <a:ext cx="2664296" cy="1865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Group 14"/>
          <p:cNvGrpSpPr/>
          <p:nvPr/>
        </p:nvGrpSpPr>
        <p:grpSpPr>
          <a:xfrm>
            <a:off x="292891" y="1340766"/>
            <a:ext cx="5143207" cy="3456386"/>
            <a:chOff x="292891" y="1340766"/>
            <a:chExt cx="5143207" cy="3456386"/>
          </a:xfrm>
        </p:grpSpPr>
        <p:pic>
          <p:nvPicPr>
            <p:cNvPr id="10" name="Picture 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539550" y="1484784"/>
              <a:ext cx="4832027" cy="3240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6"/>
            <p:cNvSpPr txBox="1"/>
            <p:nvPr/>
          </p:nvSpPr>
          <p:spPr>
            <a:xfrm>
              <a:off x="3131838" y="4591970"/>
              <a:ext cx="64" cy="205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20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18"/>
            <p:cNvSpPr/>
            <p:nvPr/>
          </p:nvSpPr>
          <p:spPr>
            <a:xfrm>
              <a:off x="4139955" y="1340766"/>
              <a:ext cx="1296143" cy="576062"/>
            </a:xfrm>
            <a:prstGeom prst="rect">
              <a:avLst/>
            </a:prstGeom>
            <a:solidFill>
              <a:srgbClr val="FFFFFF"/>
            </a:solidFill>
            <a:ln w="19046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grpSp>
          <p:nvGrpSpPr>
            <p:cNvPr id="13" name="Group 32"/>
            <p:cNvGrpSpPr/>
            <p:nvPr/>
          </p:nvGrpSpPr>
          <p:grpSpPr>
            <a:xfrm>
              <a:off x="4211964" y="1484784"/>
              <a:ext cx="432045" cy="72009"/>
              <a:chOff x="4211964" y="1484784"/>
              <a:chExt cx="432045" cy="72009"/>
            </a:xfrm>
          </p:grpSpPr>
          <p:cxnSp>
            <p:nvCxnSpPr>
              <p:cNvPr id="14" name="Straight Connector 25"/>
              <p:cNvCxnSpPr/>
              <p:nvPr/>
            </p:nvCxnSpPr>
            <p:spPr>
              <a:xfrm>
                <a:off x="4211964" y="1520784"/>
                <a:ext cx="432045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15" name="Straight Connector 26"/>
              <p:cNvCxnSpPr/>
              <p:nvPr/>
            </p:nvCxnSpPr>
            <p:spPr>
              <a:xfrm>
                <a:off x="4427981" y="1484784"/>
                <a:ext cx="0" cy="72009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16" name="Straight Connector 27"/>
              <p:cNvCxnSpPr/>
              <p:nvPr/>
            </p:nvCxnSpPr>
            <p:spPr>
              <a:xfrm>
                <a:off x="4391982" y="1556793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17" name="Straight Connector 28"/>
              <p:cNvCxnSpPr/>
              <p:nvPr/>
            </p:nvCxnSpPr>
            <p:spPr>
              <a:xfrm>
                <a:off x="4391982" y="1484784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</p:grpSp>
        <p:sp>
          <p:nvSpPr>
            <p:cNvPr id="18" name="TextBox 20"/>
            <p:cNvSpPr txBox="1"/>
            <p:nvPr/>
          </p:nvSpPr>
          <p:spPr>
            <a:xfrm>
              <a:off x="4788027" y="1413351"/>
              <a:ext cx="291748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9" name="Straight Connector 21"/>
            <p:cNvCxnSpPr/>
            <p:nvPr/>
          </p:nvCxnSpPr>
          <p:spPr>
            <a:xfrm>
              <a:off x="4211964" y="1736811"/>
              <a:ext cx="432045" cy="0"/>
            </a:xfrm>
            <a:prstGeom prst="straightConnector1">
              <a:avLst/>
            </a:prstGeom>
            <a:noFill/>
            <a:ln w="9528">
              <a:solidFill>
                <a:srgbClr val="4F6228"/>
              </a:solidFill>
              <a:prstDash val="solid"/>
            </a:ln>
          </p:spPr>
        </p:cxnSp>
        <p:sp>
          <p:nvSpPr>
            <p:cNvPr id="20" name="TextBox 22"/>
            <p:cNvSpPr txBox="1"/>
            <p:nvPr/>
          </p:nvSpPr>
          <p:spPr>
            <a:xfrm>
              <a:off x="4784314" y="1628802"/>
              <a:ext cx="547460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TextBox 23"/>
            <p:cNvSpPr txBox="1"/>
            <p:nvPr/>
          </p:nvSpPr>
          <p:spPr>
            <a:xfrm>
              <a:off x="2987829" y="4581710"/>
              <a:ext cx="68927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Oval 24"/>
            <p:cNvSpPr/>
            <p:nvPr/>
          </p:nvSpPr>
          <p:spPr>
            <a:xfrm>
              <a:off x="292891" y="1652585"/>
              <a:ext cx="72009" cy="7200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1 0"/>
                <a:gd name="f15" fmla="*/ f9 f0 1"/>
                <a:gd name="f16" fmla="*/ f10 f0 1"/>
                <a:gd name="f17" fmla="?: f11 f4 1"/>
                <a:gd name="f18" fmla="?: f12 f5 1"/>
                <a:gd name="f19" fmla="?: f13 f6 1"/>
                <a:gd name="f20" fmla="+- f14 0 f1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1 0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0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0 1"/>
                <a:gd name="f47" fmla="*/ f42 f30 1"/>
                <a:gd name="f48" fmla="*/ f41 f30 1"/>
                <a:gd name="f49" fmla="*/ f46 1 f8"/>
                <a:gd name="f50" fmla="*/ f44 f30 1"/>
                <a:gd name="f51" fmla="+- f49 0 f1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0" swAng="f1"/>
                  <a:arcTo wR="f47" hR="f48" stAng="f2" swAng="f1"/>
                  <a:arcTo wR="f47" hR="f48" stAng="f7" swAng="f1"/>
                  <a:arcTo wR="f47" hR="f48" stAng="f1" swAng="f1"/>
                  <a:close/>
                </a:path>
              </a:pathLst>
            </a:custGeom>
            <a:solidFill>
              <a:srgbClr val="000000"/>
            </a:solidFill>
            <a:ln w="25402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23" name="Group 29"/>
          <p:cNvGrpSpPr/>
          <p:nvPr/>
        </p:nvGrpSpPr>
        <p:grpSpPr>
          <a:xfrm>
            <a:off x="5004044" y="1340766"/>
            <a:ext cx="4031306" cy="2872852"/>
            <a:chOff x="5004044" y="1340766"/>
            <a:chExt cx="4031306" cy="2872852"/>
          </a:xfrm>
        </p:grpSpPr>
        <p:pic>
          <p:nvPicPr>
            <p:cNvPr id="24" name="Picture 4"/>
            <p:cNvPicPr>
              <a:picLocks noChangeAspect="1"/>
            </p:cNvPicPr>
            <p:nvPr/>
          </p:nvPicPr>
          <p:blipFill>
            <a:blip r:embed="rId5" cstate="print"/>
            <a:srcRect l="6668" b="1852"/>
            <a:stretch>
              <a:fillRect/>
            </a:stretch>
          </p:blipFill>
          <p:spPr>
            <a:xfrm>
              <a:off x="5004044" y="1477313"/>
              <a:ext cx="4031306" cy="2736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TextBox 31"/>
            <p:cNvSpPr txBox="1"/>
            <p:nvPr/>
          </p:nvSpPr>
          <p:spPr>
            <a:xfrm>
              <a:off x="6576072" y="1340766"/>
              <a:ext cx="1045991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(G – 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)/</a:t>
              </a:r>
              <a:r>
                <a:rPr lang="el-GR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Δ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92891" y="1340766"/>
            <a:ext cx="5143207" cy="3456386"/>
            <a:chOff x="292891" y="1340766"/>
            <a:chExt cx="5143207" cy="34563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539550" y="1484784"/>
              <a:ext cx="4832027" cy="3240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16"/>
            <p:cNvSpPr txBox="1"/>
            <p:nvPr/>
          </p:nvSpPr>
          <p:spPr>
            <a:xfrm>
              <a:off x="3131838" y="4591970"/>
              <a:ext cx="64" cy="205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20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Rectangle 18"/>
            <p:cNvSpPr/>
            <p:nvPr/>
          </p:nvSpPr>
          <p:spPr>
            <a:xfrm>
              <a:off x="4139955" y="1340766"/>
              <a:ext cx="1296143" cy="576062"/>
            </a:xfrm>
            <a:prstGeom prst="rect">
              <a:avLst/>
            </a:prstGeom>
            <a:solidFill>
              <a:srgbClr val="FFFFFF"/>
            </a:solidFill>
            <a:ln w="19046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grpSp>
          <p:nvGrpSpPr>
            <p:cNvPr id="6" name="Group 32"/>
            <p:cNvGrpSpPr/>
            <p:nvPr/>
          </p:nvGrpSpPr>
          <p:grpSpPr>
            <a:xfrm>
              <a:off x="4211964" y="1484784"/>
              <a:ext cx="432045" cy="72009"/>
              <a:chOff x="4211964" y="1484784"/>
              <a:chExt cx="432045" cy="72009"/>
            </a:xfrm>
          </p:grpSpPr>
          <p:cxnSp>
            <p:nvCxnSpPr>
              <p:cNvPr id="7" name="Straight Connector 26"/>
              <p:cNvCxnSpPr/>
              <p:nvPr/>
            </p:nvCxnSpPr>
            <p:spPr>
              <a:xfrm>
                <a:off x="4211964" y="1520784"/>
                <a:ext cx="432045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8" name="Straight Connector 27"/>
              <p:cNvCxnSpPr/>
              <p:nvPr/>
            </p:nvCxnSpPr>
            <p:spPr>
              <a:xfrm>
                <a:off x="4427981" y="1484784"/>
                <a:ext cx="0" cy="72009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9" name="Straight Connector 28"/>
              <p:cNvCxnSpPr/>
              <p:nvPr/>
            </p:nvCxnSpPr>
            <p:spPr>
              <a:xfrm>
                <a:off x="4391982" y="1556793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10" name="Straight Connector 29"/>
              <p:cNvCxnSpPr/>
              <p:nvPr/>
            </p:nvCxnSpPr>
            <p:spPr>
              <a:xfrm>
                <a:off x="4391982" y="1484784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</p:grpSp>
        <p:sp>
          <p:nvSpPr>
            <p:cNvPr id="11" name="TextBox 21"/>
            <p:cNvSpPr txBox="1"/>
            <p:nvPr/>
          </p:nvSpPr>
          <p:spPr>
            <a:xfrm>
              <a:off x="4788027" y="1413351"/>
              <a:ext cx="291748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2" name="Straight Connector 22"/>
            <p:cNvCxnSpPr/>
            <p:nvPr/>
          </p:nvCxnSpPr>
          <p:spPr>
            <a:xfrm>
              <a:off x="4211964" y="1736811"/>
              <a:ext cx="432045" cy="0"/>
            </a:xfrm>
            <a:prstGeom prst="straightConnector1">
              <a:avLst/>
            </a:prstGeom>
            <a:noFill/>
            <a:ln w="9528">
              <a:solidFill>
                <a:srgbClr val="4F6228"/>
              </a:solidFill>
              <a:prstDash val="solid"/>
            </a:ln>
          </p:spPr>
        </p:cxnSp>
        <p:sp>
          <p:nvSpPr>
            <p:cNvPr id="13" name="TextBox 23"/>
            <p:cNvSpPr txBox="1"/>
            <p:nvPr/>
          </p:nvSpPr>
          <p:spPr>
            <a:xfrm>
              <a:off x="4784314" y="1628802"/>
              <a:ext cx="547460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TextBox 24"/>
            <p:cNvSpPr txBox="1"/>
            <p:nvPr/>
          </p:nvSpPr>
          <p:spPr>
            <a:xfrm>
              <a:off x="2987829" y="4581710"/>
              <a:ext cx="68927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Oval 25"/>
            <p:cNvSpPr/>
            <p:nvPr/>
          </p:nvSpPr>
          <p:spPr>
            <a:xfrm>
              <a:off x="292891" y="1652585"/>
              <a:ext cx="72009" cy="7200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1 0"/>
                <a:gd name="f15" fmla="*/ f9 f0 1"/>
                <a:gd name="f16" fmla="*/ f10 f0 1"/>
                <a:gd name="f17" fmla="?: f11 f4 1"/>
                <a:gd name="f18" fmla="?: f12 f5 1"/>
                <a:gd name="f19" fmla="?: f13 f6 1"/>
                <a:gd name="f20" fmla="+- f14 0 f1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1 0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0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0 1"/>
                <a:gd name="f47" fmla="*/ f42 f30 1"/>
                <a:gd name="f48" fmla="*/ f41 f30 1"/>
                <a:gd name="f49" fmla="*/ f46 1 f8"/>
                <a:gd name="f50" fmla="*/ f44 f30 1"/>
                <a:gd name="f51" fmla="+- f49 0 f1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0" swAng="f1"/>
                  <a:arcTo wR="f47" hR="f48" stAng="f2" swAng="f1"/>
                  <a:arcTo wR="f47" hR="f48" stAng="f7" swAng="f1"/>
                  <a:arcTo wR="f47" hR="f48" stAng="f1" swAng="f1"/>
                  <a:close/>
                </a:path>
              </a:pathLst>
            </a:custGeom>
            <a:solidFill>
              <a:srgbClr val="000000"/>
            </a:solidFill>
            <a:ln w="25402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6" name="Group 30"/>
          <p:cNvGrpSpPr/>
          <p:nvPr/>
        </p:nvGrpSpPr>
        <p:grpSpPr>
          <a:xfrm>
            <a:off x="5004044" y="1340766"/>
            <a:ext cx="4031306" cy="2872852"/>
            <a:chOff x="5004044" y="1340766"/>
            <a:chExt cx="4031306" cy="2872852"/>
          </a:xfrm>
        </p:grpSpPr>
        <p:pic>
          <p:nvPicPr>
            <p:cNvPr id="17" name="Picture 4"/>
            <p:cNvPicPr>
              <a:picLocks noChangeAspect="1"/>
            </p:cNvPicPr>
            <p:nvPr/>
          </p:nvPicPr>
          <p:blipFill>
            <a:blip r:embed="rId3" cstate="print"/>
            <a:srcRect l="6668" b="1852"/>
            <a:stretch>
              <a:fillRect/>
            </a:stretch>
          </p:blipFill>
          <p:spPr>
            <a:xfrm>
              <a:off x="5004044" y="1477313"/>
              <a:ext cx="4031306" cy="2736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32"/>
            <p:cNvSpPr txBox="1"/>
            <p:nvPr/>
          </p:nvSpPr>
          <p:spPr>
            <a:xfrm>
              <a:off x="6576072" y="1340766"/>
              <a:ext cx="1045991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(G – 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)/</a:t>
              </a:r>
              <a:r>
                <a:rPr lang="el-GR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Δ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9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Example: chi(</a:t>
            </a:r>
            <a:r>
              <a:rPr lang="en-US" dirty="0" err="1" smtClean="0"/>
              <a:t>iw</a:t>
            </a:r>
            <a:r>
              <a:rPr lang="en-US" dirty="0" smtClean="0"/>
              <a:t>)</a:t>
            </a:r>
            <a:endParaRPr lang="de-AT" dirty="0"/>
          </a:p>
        </p:txBody>
      </p:sp>
      <p:sp>
        <p:nvSpPr>
          <p:cNvPr id="20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21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814B4D-D64D-4A00-A08E-9E29DC54C290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24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grpSp>
        <p:nvGrpSpPr>
          <p:cNvPr id="22" name="Group 18"/>
          <p:cNvGrpSpPr/>
          <p:nvPr/>
        </p:nvGrpSpPr>
        <p:grpSpPr>
          <a:xfrm>
            <a:off x="179515" y="4365107"/>
            <a:ext cx="8793501" cy="1872206"/>
            <a:chOff x="179515" y="4365107"/>
            <a:chExt cx="8793501" cy="1872206"/>
          </a:xfrm>
        </p:grpSpPr>
        <p:sp>
          <p:nvSpPr>
            <p:cNvPr id="23" name="Content Placeholder 2"/>
            <p:cNvSpPr txBox="1"/>
            <p:nvPr/>
          </p:nvSpPr>
          <p:spPr>
            <a:xfrm>
              <a:off x="179515" y="5013179"/>
              <a:ext cx="8793501" cy="122413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1"/>
            <a:lstStyle/>
            <a:p>
              <a:pPr marL="287999" marR="0" lvl="0" indent="-287999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10253F"/>
                </a:buClr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AT" sz="31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one-sided </a:t>
              </a:r>
              <a:r>
                <a:rPr lang="de-AT" sz="31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</a:t>
              </a:r>
              <a:r>
                <a:rPr lang="de-AT" sz="31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test:</a:t>
              </a:r>
              <a:endParaRPr lang="en-US" sz="3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287999" marR="0" lvl="0" indent="-287999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10253F"/>
                </a:buClr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3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467541" y="5554659"/>
              <a:ext cx="5688628" cy="538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6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6300188" y="4365107"/>
              <a:ext cx="2664296" cy="1865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oup 73"/>
          <p:cNvGrpSpPr/>
          <p:nvPr/>
        </p:nvGrpSpPr>
        <p:grpSpPr>
          <a:xfrm>
            <a:off x="574480" y="1340766"/>
            <a:ext cx="4861618" cy="3456385"/>
            <a:chOff x="574480" y="1340766"/>
            <a:chExt cx="4861618" cy="3456385"/>
          </a:xfrm>
        </p:grpSpPr>
        <p:pic>
          <p:nvPicPr>
            <p:cNvPr id="27" name="Picture 7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574480" y="1530348"/>
              <a:ext cx="4808610" cy="3266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Rectangle 63"/>
            <p:cNvSpPr/>
            <p:nvPr/>
          </p:nvSpPr>
          <p:spPr>
            <a:xfrm>
              <a:off x="4139955" y="1340766"/>
              <a:ext cx="1296143" cy="576062"/>
            </a:xfrm>
            <a:prstGeom prst="rect">
              <a:avLst/>
            </a:prstGeom>
            <a:solidFill>
              <a:srgbClr val="FFFFFF"/>
            </a:solidFill>
            <a:ln w="19046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grpSp>
          <p:nvGrpSpPr>
            <p:cNvPr id="29" name="Group 64"/>
            <p:cNvGrpSpPr/>
            <p:nvPr/>
          </p:nvGrpSpPr>
          <p:grpSpPr>
            <a:xfrm>
              <a:off x="4211964" y="1484784"/>
              <a:ext cx="432045" cy="72009"/>
              <a:chOff x="4211964" y="1484784"/>
              <a:chExt cx="432045" cy="72009"/>
            </a:xfrm>
          </p:grpSpPr>
          <p:cxnSp>
            <p:nvCxnSpPr>
              <p:cNvPr id="30" name="Straight Connector 65"/>
              <p:cNvCxnSpPr/>
              <p:nvPr/>
            </p:nvCxnSpPr>
            <p:spPr>
              <a:xfrm>
                <a:off x="4211964" y="1520784"/>
                <a:ext cx="432045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31" name="Straight Connector 66"/>
              <p:cNvCxnSpPr/>
              <p:nvPr/>
            </p:nvCxnSpPr>
            <p:spPr>
              <a:xfrm>
                <a:off x="4427981" y="1484784"/>
                <a:ext cx="0" cy="72009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32" name="Straight Connector 67"/>
              <p:cNvCxnSpPr/>
              <p:nvPr/>
            </p:nvCxnSpPr>
            <p:spPr>
              <a:xfrm>
                <a:off x="4391982" y="1556793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33" name="Straight Connector 68"/>
              <p:cNvCxnSpPr/>
              <p:nvPr/>
            </p:nvCxnSpPr>
            <p:spPr>
              <a:xfrm>
                <a:off x="4391982" y="1484784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</p:grpSp>
        <p:sp>
          <p:nvSpPr>
            <p:cNvPr id="34" name="TextBox 69"/>
            <p:cNvSpPr txBox="1"/>
            <p:nvPr/>
          </p:nvSpPr>
          <p:spPr>
            <a:xfrm>
              <a:off x="4788027" y="1413351"/>
              <a:ext cx="291748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35" name="Straight Connector 70"/>
            <p:cNvCxnSpPr/>
            <p:nvPr/>
          </p:nvCxnSpPr>
          <p:spPr>
            <a:xfrm>
              <a:off x="4211964" y="1736811"/>
              <a:ext cx="432045" cy="0"/>
            </a:xfrm>
            <a:prstGeom prst="straightConnector1">
              <a:avLst/>
            </a:prstGeom>
            <a:noFill/>
            <a:ln w="9528">
              <a:solidFill>
                <a:srgbClr val="4F6228"/>
              </a:solidFill>
              <a:prstDash val="solid"/>
            </a:ln>
          </p:spPr>
        </p:cxnSp>
        <p:sp>
          <p:nvSpPr>
            <p:cNvPr id="36" name="TextBox 71"/>
            <p:cNvSpPr txBox="1"/>
            <p:nvPr/>
          </p:nvSpPr>
          <p:spPr>
            <a:xfrm>
              <a:off x="4784305" y="1628802"/>
              <a:ext cx="547460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TextBox 72"/>
            <p:cNvSpPr txBox="1"/>
            <p:nvPr/>
          </p:nvSpPr>
          <p:spPr>
            <a:xfrm>
              <a:off x="2987820" y="4581710"/>
              <a:ext cx="68927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Example: chi(</a:t>
            </a:r>
            <a:r>
              <a:rPr lang="en-US" dirty="0" err="1" smtClean="0"/>
              <a:t>iw</a:t>
            </a:r>
            <a:r>
              <a:rPr lang="en-US" dirty="0" smtClean="0"/>
              <a:t>)</a:t>
            </a:r>
            <a:endParaRPr lang="de-AT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F77114-F957-43B5-9D1D-D776D731E5F8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179515" y="4365107"/>
            <a:ext cx="8793501" cy="1872206"/>
            <a:chOff x="179515" y="4365107"/>
            <a:chExt cx="8793501" cy="1872206"/>
          </a:xfrm>
        </p:grpSpPr>
        <p:sp>
          <p:nvSpPr>
            <p:cNvPr id="6" name="Content Placeholder 2"/>
            <p:cNvSpPr txBox="1"/>
            <p:nvPr/>
          </p:nvSpPr>
          <p:spPr>
            <a:xfrm>
              <a:off x="179515" y="5013179"/>
              <a:ext cx="8793501" cy="122413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1"/>
            <a:lstStyle/>
            <a:p>
              <a:pPr marL="287999" marR="0" lvl="0" indent="-287999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10253F"/>
                </a:buClr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AT" sz="31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one-sided </a:t>
              </a:r>
              <a:r>
                <a:rPr lang="de-AT" sz="31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</a:t>
              </a:r>
              <a:r>
                <a:rPr lang="de-AT" sz="31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test:</a:t>
              </a:r>
              <a:endParaRPr lang="en-US" sz="3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287999" marR="0" lvl="0" indent="-287999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10253F"/>
                </a:buClr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3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467541" y="5554659"/>
              <a:ext cx="5688628" cy="538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6300188" y="4365107"/>
              <a:ext cx="2664296" cy="1865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Content Placeholder 2"/>
          <p:cNvSpPr txBox="1"/>
          <p:nvPr/>
        </p:nvSpPr>
        <p:spPr>
          <a:xfrm>
            <a:off x="170983" y="5013179"/>
            <a:ext cx="5913187" cy="1224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87999" marR="0" lvl="0" indent="-287999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0253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1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Reason</a:t>
            </a:r>
            <a:r>
              <a:rPr lang="en-US" sz="3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</a:t>
            </a:r>
            <a:r>
              <a:rPr lang="en-US" sz="3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bin shifting error.</a:t>
            </a:r>
            <a:endParaRPr lang="en-US" sz="3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7999" marR="0" lvl="0" indent="-287999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0253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3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0" name="Group 31"/>
          <p:cNvGrpSpPr/>
          <p:nvPr/>
        </p:nvGrpSpPr>
        <p:grpSpPr>
          <a:xfrm>
            <a:off x="292891" y="1340766"/>
            <a:ext cx="5143207" cy="3456386"/>
            <a:chOff x="292891" y="1340766"/>
            <a:chExt cx="5143207" cy="3456386"/>
          </a:xfrm>
        </p:grpSpPr>
        <p:pic>
          <p:nvPicPr>
            <p:cNvPr id="11" name="Picture 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539550" y="1484784"/>
              <a:ext cx="4832027" cy="3240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33"/>
            <p:cNvSpPr txBox="1"/>
            <p:nvPr/>
          </p:nvSpPr>
          <p:spPr>
            <a:xfrm>
              <a:off x="3131838" y="4591970"/>
              <a:ext cx="64" cy="205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20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34"/>
            <p:cNvSpPr/>
            <p:nvPr/>
          </p:nvSpPr>
          <p:spPr>
            <a:xfrm>
              <a:off x="4139955" y="1340766"/>
              <a:ext cx="1296143" cy="576062"/>
            </a:xfrm>
            <a:prstGeom prst="rect">
              <a:avLst/>
            </a:prstGeom>
            <a:solidFill>
              <a:srgbClr val="FFFFFF"/>
            </a:solidFill>
            <a:ln w="19046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grpSp>
          <p:nvGrpSpPr>
            <p:cNvPr id="14" name="Group 32"/>
            <p:cNvGrpSpPr/>
            <p:nvPr/>
          </p:nvGrpSpPr>
          <p:grpSpPr>
            <a:xfrm>
              <a:off x="4211964" y="1484784"/>
              <a:ext cx="432045" cy="72009"/>
              <a:chOff x="4211964" y="1484784"/>
              <a:chExt cx="432045" cy="72009"/>
            </a:xfrm>
          </p:grpSpPr>
          <p:cxnSp>
            <p:nvCxnSpPr>
              <p:cNvPr id="15" name="Straight Connector 41"/>
              <p:cNvCxnSpPr/>
              <p:nvPr/>
            </p:nvCxnSpPr>
            <p:spPr>
              <a:xfrm>
                <a:off x="4211964" y="1520784"/>
                <a:ext cx="432045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16" name="Straight Connector 42"/>
              <p:cNvCxnSpPr/>
              <p:nvPr/>
            </p:nvCxnSpPr>
            <p:spPr>
              <a:xfrm>
                <a:off x="4427981" y="1484784"/>
                <a:ext cx="0" cy="72009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17" name="Straight Connector 43"/>
              <p:cNvCxnSpPr/>
              <p:nvPr/>
            </p:nvCxnSpPr>
            <p:spPr>
              <a:xfrm>
                <a:off x="4391982" y="1556793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18" name="Straight Connector 44"/>
              <p:cNvCxnSpPr/>
              <p:nvPr/>
            </p:nvCxnSpPr>
            <p:spPr>
              <a:xfrm>
                <a:off x="4391982" y="1484784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</p:grpSp>
        <p:sp>
          <p:nvSpPr>
            <p:cNvPr id="19" name="TextBox 36"/>
            <p:cNvSpPr txBox="1"/>
            <p:nvPr/>
          </p:nvSpPr>
          <p:spPr>
            <a:xfrm>
              <a:off x="4788027" y="1413351"/>
              <a:ext cx="291748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20" name="Straight Connector 37"/>
            <p:cNvCxnSpPr/>
            <p:nvPr/>
          </p:nvCxnSpPr>
          <p:spPr>
            <a:xfrm>
              <a:off x="4211964" y="1736811"/>
              <a:ext cx="432045" cy="0"/>
            </a:xfrm>
            <a:prstGeom prst="straightConnector1">
              <a:avLst/>
            </a:prstGeom>
            <a:noFill/>
            <a:ln w="9528">
              <a:solidFill>
                <a:srgbClr val="4F6228"/>
              </a:solidFill>
              <a:prstDash val="solid"/>
            </a:ln>
          </p:spPr>
        </p:cxnSp>
        <p:sp>
          <p:nvSpPr>
            <p:cNvPr id="21" name="TextBox 38"/>
            <p:cNvSpPr txBox="1"/>
            <p:nvPr/>
          </p:nvSpPr>
          <p:spPr>
            <a:xfrm>
              <a:off x="4784314" y="1628802"/>
              <a:ext cx="547460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TextBox 39"/>
            <p:cNvSpPr txBox="1"/>
            <p:nvPr/>
          </p:nvSpPr>
          <p:spPr>
            <a:xfrm>
              <a:off x="2987829" y="4581710"/>
              <a:ext cx="68927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Oval 40"/>
            <p:cNvSpPr/>
            <p:nvPr/>
          </p:nvSpPr>
          <p:spPr>
            <a:xfrm>
              <a:off x="292891" y="1652585"/>
              <a:ext cx="72009" cy="7200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1 0"/>
                <a:gd name="f15" fmla="*/ f9 f0 1"/>
                <a:gd name="f16" fmla="*/ f10 f0 1"/>
                <a:gd name="f17" fmla="?: f11 f4 1"/>
                <a:gd name="f18" fmla="?: f12 f5 1"/>
                <a:gd name="f19" fmla="?: f13 f6 1"/>
                <a:gd name="f20" fmla="+- f14 0 f1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1 0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0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0 1"/>
                <a:gd name="f47" fmla="*/ f42 f30 1"/>
                <a:gd name="f48" fmla="*/ f41 f30 1"/>
                <a:gd name="f49" fmla="*/ f46 1 f8"/>
                <a:gd name="f50" fmla="*/ f44 f30 1"/>
                <a:gd name="f51" fmla="+- f49 0 f1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0" swAng="f1"/>
                  <a:arcTo wR="f47" hR="f48" stAng="f2" swAng="f1"/>
                  <a:arcTo wR="f47" hR="f48" stAng="f7" swAng="f1"/>
                  <a:arcTo wR="f47" hR="f48" stAng="f1" swAng="f1"/>
                  <a:close/>
                </a:path>
              </a:pathLst>
            </a:custGeom>
            <a:solidFill>
              <a:srgbClr val="000000"/>
            </a:solidFill>
            <a:ln w="25402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24" name="Group 45"/>
          <p:cNvGrpSpPr/>
          <p:nvPr/>
        </p:nvGrpSpPr>
        <p:grpSpPr>
          <a:xfrm>
            <a:off x="5004044" y="1340766"/>
            <a:ext cx="4031306" cy="2872852"/>
            <a:chOff x="5004044" y="1340766"/>
            <a:chExt cx="4031306" cy="2872852"/>
          </a:xfrm>
        </p:grpSpPr>
        <p:pic>
          <p:nvPicPr>
            <p:cNvPr id="25" name="Picture 4"/>
            <p:cNvPicPr>
              <a:picLocks noChangeAspect="1"/>
            </p:cNvPicPr>
            <p:nvPr/>
          </p:nvPicPr>
          <p:blipFill>
            <a:blip r:embed="rId5" cstate="print"/>
            <a:srcRect l="6668" b="1852"/>
            <a:stretch>
              <a:fillRect/>
            </a:stretch>
          </p:blipFill>
          <p:spPr>
            <a:xfrm>
              <a:off x="5004044" y="1477313"/>
              <a:ext cx="4031306" cy="2736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Box 47"/>
            <p:cNvSpPr txBox="1"/>
            <p:nvPr/>
          </p:nvSpPr>
          <p:spPr>
            <a:xfrm>
              <a:off x="6576072" y="1340766"/>
              <a:ext cx="1045991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(G – 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)/</a:t>
              </a:r>
              <a:r>
                <a:rPr lang="el-GR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Δ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7" name="Group 48"/>
          <p:cNvGrpSpPr/>
          <p:nvPr/>
        </p:nvGrpSpPr>
        <p:grpSpPr>
          <a:xfrm>
            <a:off x="574480" y="1340766"/>
            <a:ext cx="4861618" cy="3456385"/>
            <a:chOff x="574480" y="1340766"/>
            <a:chExt cx="4861618" cy="3456385"/>
          </a:xfrm>
        </p:grpSpPr>
        <p:pic>
          <p:nvPicPr>
            <p:cNvPr id="28" name="Picture 7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574480" y="1530348"/>
              <a:ext cx="4808610" cy="3266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50"/>
            <p:cNvSpPr/>
            <p:nvPr/>
          </p:nvSpPr>
          <p:spPr>
            <a:xfrm>
              <a:off x="4139955" y="1340766"/>
              <a:ext cx="1296143" cy="576062"/>
            </a:xfrm>
            <a:prstGeom prst="rect">
              <a:avLst/>
            </a:prstGeom>
            <a:solidFill>
              <a:srgbClr val="FFFFFF"/>
            </a:solidFill>
            <a:ln w="19046">
              <a:solidFill>
                <a:srgbClr val="000000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grpSp>
          <p:nvGrpSpPr>
            <p:cNvPr id="30" name="Group 64"/>
            <p:cNvGrpSpPr/>
            <p:nvPr/>
          </p:nvGrpSpPr>
          <p:grpSpPr>
            <a:xfrm>
              <a:off x="4211964" y="1484784"/>
              <a:ext cx="432045" cy="72009"/>
              <a:chOff x="4211964" y="1484784"/>
              <a:chExt cx="432045" cy="72009"/>
            </a:xfrm>
          </p:grpSpPr>
          <p:cxnSp>
            <p:nvCxnSpPr>
              <p:cNvPr id="31" name="Straight Connector 56"/>
              <p:cNvCxnSpPr/>
              <p:nvPr/>
            </p:nvCxnSpPr>
            <p:spPr>
              <a:xfrm>
                <a:off x="4211964" y="1520784"/>
                <a:ext cx="432045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32" name="Straight Connector 57"/>
              <p:cNvCxnSpPr/>
              <p:nvPr/>
            </p:nvCxnSpPr>
            <p:spPr>
              <a:xfrm>
                <a:off x="4427981" y="1484784"/>
                <a:ext cx="0" cy="72009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33" name="Straight Connector 58"/>
              <p:cNvCxnSpPr/>
              <p:nvPr/>
            </p:nvCxnSpPr>
            <p:spPr>
              <a:xfrm>
                <a:off x="4391982" y="1556793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  <p:cxnSp>
            <p:nvCxnSpPr>
              <p:cNvPr id="34" name="Straight Connector 59"/>
              <p:cNvCxnSpPr/>
              <p:nvPr/>
            </p:nvCxnSpPr>
            <p:spPr>
              <a:xfrm>
                <a:off x="4391982" y="1484784"/>
                <a:ext cx="72009" cy="0"/>
              </a:xfrm>
              <a:prstGeom prst="straightConnector1">
                <a:avLst/>
              </a:prstGeom>
              <a:noFill/>
              <a:ln w="9528">
                <a:solidFill>
                  <a:srgbClr val="3312FA"/>
                </a:solidFill>
                <a:prstDash val="solid"/>
              </a:ln>
            </p:spPr>
          </p:cxnSp>
        </p:grpSp>
        <p:sp>
          <p:nvSpPr>
            <p:cNvPr id="35" name="TextBox 52"/>
            <p:cNvSpPr txBox="1"/>
            <p:nvPr/>
          </p:nvSpPr>
          <p:spPr>
            <a:xfrm>
              <a:off x="4788027" y="1413351"/>
              <a:ext cx="291748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36" name="Straight Connector 53"/>
            <p:cNvCxnSpPr/>
            <p:nvPr/>
          </p:nvCxnSpPr>
          <p:spPr>
            <a:xfrm>
              <a:off x="4211964" y="1736811"/>
              <a:ext cx="432045" cy="0"/>
            </a:xfrm>
            <a:prstGeom prst="straightConnector1">
              <a:avLst/>
            </a:prstGeom>
            <a:noFill/>
            <a:ln w="9528">
              <a:solidFill>
                <a:srgbClr val="4F6228"/>
              </a:solidFill>
              <a:prstDash val="solid"/>
            </a:ln>
          </p:spPr>
        </p:cxnSp>
        <p:sp>
          <p:nvSpPr>
            <p:cNvPr id="37" name="TextBox 54"/>
            <p:cNvSpPr txBox="1"/>
            <p:nvPr/>
          </p:nvSpPr>
          <p:spPr>
            <a:xfrm>
              <a:off x="4784305" y="1628802"/>
              <a:ext cx="547460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G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TextBox 55"/>
            <p:cNvSpPr txBox="1"/>
            <p:nvPr/>
          </p:nvSpPr>
          <p:spPr>
            <a:xfrm>
              <a:off x="2987820" y="4581710"/>
              <a:ext cx="68927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τ</a:t>
              </a:r>
              <a:endParaRPr lang="de-AT" sz="14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the error bars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for data series!</a:t>
            </a:r>
          </a:p>
          <a:p>
            <a:r>
              <a:rPr lang="en-US" dirty="0" smtClean="0"/>
              <a:t>null hypothesis</a:t>
            </a:r>
          </a:p>
          <a:p>
            <a:r>
              <a:rPr lang="en-US" dirty="0" smtClean="0"/>
              <a:t>lower alternate</a:t>
            </a:r>
          </a:p>
          <a:p>
            <a:r>
              <a:rPr lang="en-US" b="1" dirty="0" smtClean="0"/>
              <a:t>upper alternate</a:t>
            </a:r>
            <a:endParaRPr lang="en-US" b="1" dirty="0" smtClean="0"/>
          </a:p>
          <a:p>
            <a:endParaRPr lang="de-AT" dirty="0" smtClean="0"/>
          </a:p>
          <a:p>
            <a:r>
              <a:rPr lang="de-AT" dirty="0" smtClean="0"/>
              <a:t>Hotelling</a:t>
            </a:r>
            <a:r>
              <a:rPr lang="en-US" dirty="0" smtClean="0"/>
              <a:t>'</a:t>
            </a:r>
            <a:r>
              <a:rPr lang="de-AT" dirty="0" smtClean="0"/>
              <a:t>s T</a:t>
            </a:r>
            <a:r>
              <a:rPr lang="de-AT" sz="3200" baseline="30000" dirty="0" smtClean="0"/>
              <a:t>2</a:t>
            </a:r>
            <a:r>
              <a:rPr lang="de-AT" dirty="0" smtClean="0"/>
              <a:t> test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204864"/>
            <a:ext cx="201622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95533" y="5589240"/>
            <a:ext cx="8748467" cy="96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/>
          <a:srcRect l="34091" r="4764"/>
          <a:stretch>
            <a:fillRect/>
          </a:stretch>
        </p:blipFill>
        <p:spPr>
          <a:xfrm>
            <a:off x="6660232" y="2876728"/>
            <a:ext cx="2304256" cy="55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/>
          <p:cNvPicPr>
            <a:picLocks noChangeAspect="1"/>
          </p:cNvPicPr>
          <p:nvPr/>
        </p:nvPicPr>
        <p:blipFill>
          <a:blip r:embed="rId5" cstate="print"/>
          <a:srcRect l="35714"/>
          <a:stretch>
            <a:fillRect/>
          </a:stretch>
        </p:blipFill>
        <p:spPr>
          <a:xfrm>
            <a:off x="6660232" y="3645024"/>
            <a:ext cx="2313058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Cross-correlated data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de-AT" dirty="0"/>
          </a:p>
        </p:txBody>
      </p:sp>
      <p:pic>
        <p:nvPicPr>
          <p:cNvPr id="9" name="Picture 8" descr="chi.png"/>
          <p:cNvPicPr>
            <a:picLocks noChangeAspect="1"/>
          </p:cNvPicPr>
          <p:nvPr/>
        </p:nvPicPr>
        <p:blipFill>
          <a:blip r:embed="rId2" cstate="print"/>
          <a:srcRect b="50125"/>
          <a:stretch>
            <a:fillRect/>
          </a:stretch>
        </p:blipFill>
        <p:spPr>
          <a:xfrm>
            <a:off x="216015" y="2564904"/>
            <a:ext cx="4572009" cy="2736304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6327"/>
            <a:ext cx="696595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hipdf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2276872"/>
            <a:ext cx="3936436" cy="29523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correlated data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covariance matrix</a:t>
            </a:r>
          </a:p>
          <a:p>
            <a:r>
              <a:rPr lang="en-US" dirty="0" smtClean="0"/>
              <a:t>common complication: </a:t>
            </a:r>
            <a:r>
              <a:rPr lang="en-US" b="1" dirty="0" smtClean="0"/>
              <a:t>duplicates</a:t>
            </a:r>
          </a:p>
          <a:p>
            <a:r>
              <a:rPr lang="en-US" dirty="0" smtClean="0"/>
              <a:t>solution: projection to non-zero </a:t>
            </a:r>
            <a:r>
              <a:rPr lang="en-US" dirty="0" err="1" smtClean="0"/>
              <a:t>eigenvalues</a:t>
            </a:r>
            <a:endParaRPr lang="en-US" dirty="0" smtClean="0"/>
          </a:p>
          <a:p>
            <a:endParaRPr lang="de-AT" dirty="0" smtClean="0"/>
          </a:p>
          <a:p>
            <a:r>
              <a:rPr lang="de-AT" dirty="0" smtClean="0"/>
              <a:t>Hotelling</a:t>
            </a:r>
            <a:r>
              <a:rPr lang="en-US" dirty="0" smtClean="0"/>
              <a:t>'</a:t>
            </a:r>
            <a:r>
              <a:rPr lang="de-AT" dirty="0" smtClean="0"/>
              <a:t>s T</a:t>
            </a:r>
            <a:r>
              <a:rPr lang="de-AT" sz="3200" baseline="30000" dirty="0" smtClean="0"/>
              <a:t>2</a:t>
            </a:r>
            <a:r>
              <a:rPr lang="de-AT" dirty="0" smtClean="0"/>
              <a:t> test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573016"/>
            <a:ext cx="406183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013176"/>
            <a:ext cx="671353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ross-correlated data</a:t>
            </a:r>
            <a:endParaRPr lang="de-AT" dirty="0"/>
          </a:p>
        </p:txBody>
      </p:sp>
      <p:pic>
        <p:nvPicPr>
          <p:cNvPr id="9" name="Picture 8" descr="chi.png"/>
          <p:cNvPicPr>
            <a:picLocks noChangeAspect="1"/>
          </p:cNvPicPr>
          <p:nvPr/>
        </p:nvPicPr>
        <p:blipFill>
          <a:blip r:embed="rId2" cstate="print"/>
          <a:srcRect b="49874"/>
          <a:stretch>
            <a:fillRect/>
          </a:stretch>
        </p:blipFill>
        <p:spPr>
          <a:xfrm>
            <a:off x="-108520" y="1398973"/>
            <a:ext cx="4572009" cy="2750107"/>
          </a:xfrm>
          <a:prstGeom prst="rect">
            <a:avLst/>
          </a:prstGeom>
        </p:spPr>
      </p:pic>
      <p:pic>
        <p:nvPicPr>
          <p:cNvPr id="11" name="Picture 10" descr="chicor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3" y="1124744"/>
            <a:ext cx="3542792" cy="29523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Testing of deterministic algorithms</a:t>
            </a:r>
            <a:endParaRPr lang="de-AT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/>
              <a:t>Contract-oriented programming</a:t>
            </a:r>
            <a:r>
              <a:rPr lang="en-US"/>
              <a:t>: invariants testing</a:t>
            </a:r>
            <a:endParaRPr lang="en-US" b="1"/>
          </a:p>
          <a:p>
            <a:pPr lvl="0"/>
            <a:r>
              <a:rPr lang="en-US" b="1"/>
              <a:t>Unit tests</a:t>
            </a:r>
            <a:r>
              <a:rPr lang="en-US"/>
              <a:t>: small, user-facing, correctness tests</a:t>
            </a:r>
            <a:endParaRPr lang="en-US" b="1"/>
          </a:p>
          <a:p>
            <a:pPr lvl="0"/>
            <a:r>
              <a:rPr lang="en-US" b="1"/>
              <a:t>Fuzzing</a:t>
            </a:r>
            <a:r>
              <a:rPr lang="en-US"/>
              <a:t>: large-scale reliability tests</a:t>
            </a:r>
          </a:p>
          <a:p>
            <a:pPr lvl="0"/>
            <a:r>
              <a:rPr lang="en-US" b="1"/>
              <a:t>Benchmarks</a:t>
            </a:r>
            <a:r>
              <a:rPr lang="en-US"/>
              <a:t>: checks for "physical" cases</a:t>
            </a:r>
            <a:r>
              <a:rPr lang="en-US" baseline="30000">
                <a:solidFill>
                  <a:srgbClr val="7F7F7F"/>
                </a:solidFill>
              </a:rPr>
              <a:t>1</a:t>
            </a:r>
          </a:p>
          <a:p>
            <a:pPr lvl="0"/>
            <a:endParaRPr lang="en-US" b="1"/>
          </a:p>
          <a:p>
            <a:pPr lvl="0"/>
            <a:endParaRPr lang="en-US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AB701F-5372-4E4E-9756-E406C8CD786B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sp>
        <p:nvSpPr>
          <p:cNvPr id="6" name="Rechteck 3"/>
          <p:cNvSpPr/>
          <p:nvPr/>
        </p:nvSpPr>
        <p:spPr>
          <a:xfrm>
            <a:off x="107506" y="6452756"/>
            <a:ext cx="6837517" cy="307777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[1]</a:t>
            </a:r>
            <a:r>
              <a:rPr lang="en-US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 e.g., J.P.F. LeBlanc et al., Phys. Rev. X 5, 041041 (2015); K. Lejaeghere et al, Science (2016)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ross-correlated data</a:t>
            </a:r>
            <a:endParaRPr lang="de-AT" dirty="0"/>
          </a:p>
        </p:txBody>
      </p:sp>
      <p:pic>
        <p:nvPicPr>
          <p:cNvPr id="9" name="Picture 8" descr="c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8520" y="1398973"/>
            <a:ext cx="4572009" cy="5486411"/>
          </a:xfrm>
          <a:prstGeom prst="rect">
            <a:avLst/>
          </a:prstGeom>
        </p:spPr>
      </p:pic>
      <p:pic>
        <p:nvPicPr>
          <p:cNvPr id="11" name="Picture 10" descr="chicor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3" y="1124744"/>
            <a:ext cx="3542792" cy="2952328"/>
          </a:xfrm>
          <a:prstGeom prst="rect">
            <a:avLst/>
          </a:prstGeom>
        </p:spPr>
      </p:pic>
      <p:pic>
        <p:nvPicPr>
          <p:cNvPr id="12" name="Picture 11" descr="chipd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2825" y="3854146"/>
            <a:ext cx="3945639" cy="29592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Conclusions</a:t>
            </a:r>
            <a:endParaRPr lang="de-AT"/>
          </a:p>
        </p:txBody>
      </p:sp>
      <p:sp>
        <p:nvSpPr>
          <p:cNvPr id="3" name="Content Placeholder 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Testing of stochastic codes</a:t>
            </a:r>
          </a:p>
          <a:p>
            <a:pPr lvl="0"/>
            <a:r>
              <a:rPr lang="en-US" dirty="0"/>
              <a:t>Hypothesis testing powerful framework</a:t>
            </a:r>
          </a:p>
          <a:p>
            <a:pPr lvl="0"/>
            <a:r>
              <a:rPr lang="en-US" dirty="0"/>
              <a:t>Should become standard tool in testing arsenal</a:t>
            </a:r>
          </a:p>
          <a:p>
            <a:pPr lvl="0"/>
            <a:r>
              <a:rPr lang="en-US" dirty="0"/>
              <a:t>Outlook: stochastic </a:t>
            </a:r>
            <a:r>
              <a:rPr lang="en-US" dirty="0" err="1" smtClean="0"/>
              <a:t>fuzzing</a:t>
            </a:r>
            <a:endParaRPr lang="en-US" dirty="0" smtClean="0"/>
          </a:p>
          <a:p>
            <a:r>
              <a:rPr lang="en-US" dirty="0" smtClean="0"/>
              <a:t>Outlook: part of </a:t>
            </a:r>
            <a:r>
              <a:rPr lang="en-US" dirty="0" err="1" smtClean="0"/>
              <a:t>ALPSCore</a:t>
            </a:r>
            <a:r>
              <a:rPr lang="en-US" dirty="0" smtClean="0"/>
              <a:t> testing framework</a:t>
            </a:r>
            <a:r>
              <a:rPr lang="en-US" baseline="30000" dirty="0" smtClean="0">
                <a:solidFill>
                  <a:srgbClr val="7F7F7F"/>
                </a:solidFill>
              </a:rPr>
              <a:t>1</a:t>
            </a:r>
            <a:endParaRPr lang="de-AT" baseline="30000" dirty="0" smtClean="0">
              <a:solidFill>
                <a:srgbClr val="7F7F7F"/>
              </a:solidFill>
            </a:endParaRPr>
          </a:p>
          <a:p>
            <a:pPr lvl="0"/>
            <a:endParaRPr lang="en-US" dirty="0"/>
          </a:p>
          <a:p>
            <a:pPr lvl="0"/>
            <a:endParaRPr lang="de-AT" dirty="0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78D7BC-E5A8-4F08-AE63-1056B50C2BB7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sp>
        <p:nvSpPr>
          <p:cNvPr id="6" name="Rechteck 3"/>
          <p:cNvSpPr/>
          <p:nvPr/>
        </p:nvSpPr>
        <p:spPr>
          <a:xfrm>
            <a:off x="107506" y="6452756"/>
            <a:ext cx="6713442" cy="307777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[1]</a:t>
            </a:r>
            <a:r>
              <a:rPr lang="en-US" sz="1400" b="0" i="1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 </a:t>
            </a:r>
            <a:r>
              <a:rPr lang="de-AT" sz="1400" b="0" i="1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A. </a:t>
            </a:r>
            <a:r>
              <a:rPr lang="de-AT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Gaenko et al., Comput. </a:t>
            </a:r>
            <a:r>
              <a:rPr lang="de-AT" sz="1400" b="0" i="1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Phys. </a:t>
            </a:r>
            <a:r>
              <a:rPr lang="en-US" sz="1400" b="0" i="1" u="none" strike="noStrike" kern="1200" cap="none" spc="0" baseline="0" dirty="0" err="1">
                <a:solidFill>
                  <a:srgbClr val="7F7F7F"/>
                </a:solidFill>
                <a:uFillTx/>
                <a:latin typeface="Calibri"/>
              </a:rPr>
              <a:t>Commun</a:t>
            </a:r>
            <a:r>
              <a:rPr lang="en-US" sz="1400" b="0" i="1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. 213, 235 </a:t>
            </a:r>
            <a:r>
              <a:rPr lang="de-AT" sz="1400" b="0" i="1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(2017); </a:t>
            </a:r>
            <a:r>
              <a:rPr lang="de-AT" sz="1400" b="0" i="1" u="sng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http://www.alpscore.org</a:t>
            </a:r>
            <a:endParaRPr lang="en-US" sz="1400" b="0" i="1" u="sng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BACKUP</a:t>
            </a:r>
            <a:endParaRPr lang="de-AT"/>
          </a:p>
        </p:txBody>
      </p:sp>
      <p:sp>
        <p:nvSpPr>
          <p:cNvPr id="3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C7A12D-7AA1-4BD9-8197-DFF99FC1FD85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32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cxnSp>
        <p:nvCxnSpPr>
          <p:cNvPr id="5" name="Straight Connector 10"/>
          <p:cNvCxnSpPr/>
          <p:nvPr/>
        </p:nvCxnSpPr>
        <p:spPr>
          <a:xfrm>
            <a:off x="12348862" y="4869161"/>
            <a:ext cx="914400" cy="91440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</a:ln>
        </p:spPr>
      </p:cxnSp>
      <p:sp>
        <p:nvSpPr>
          <p:cNvPr id="6" name="Content Placeholder 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e.g., Anderson impurity model (AIM)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Solvers</a:t>
            </a:r>
          </a:p>
          <a:p>
            <a:pPr lvl="1"/>
            <a:r>
              <a:rPr lang="en-US"/>
              <a:t>Exact diagonalization</a:t>
            </a:r>
            <a:r>
              <a:rPr lang="en-US" baseline="30000">
                <a:solidFill>
                  <a:srgbClr val="7F7F7F"/>
                </a:solidFill>
              </a:rPr>
              <a:t>1</a:t>
            </a:r>
            <a:r>
              <a:rPr lang="en-US"/>
              <a:t>	 1960s	  bath levels	 ~ 200 LOC</a:t>
            </a:r>
          </a:p>
          <a:p>
            <a:pPr lvl="1"/>
            <a:r>
              <a:rPr lang="en-US"/>
              <a:t>Hirsch-Fye QMC</a:t>
            </a:r>
            <a:r>
              <a:rPr lang="en-US" baseline="30000">
                <a:solidFill>
                  <a:srgbClr val="7F7F7F"/>
                </a:solidFill>
              </a:rPr>
              <a:t>1</a:t>
            </a:r>
            <a:r>
              <a:rPr lang="en-US"/>
              <a:t>		 1980s	  imag. time	 ~ 2,000 LOC</a:t>
            </a:r>
          </a:p>
          <a:p>
            <a:pPr lvl="1"/>
            <a:r>
              <a:rPr lang="en-US"/>
              <a:t>Continuous-time QMC</a:t>
            </a:r>
            <a:r>
              <a:rPr lang="en-US" baseline="30000">
                <a:solidFill>
                  <a:srgbClr val="7F7F7F"/>
                </a:solidFill>
              </a:rPr>
              <a:t>2</a:t>
            </a:r>
            <a:r>
              <a:rPr lang="en-US"/>
              <a:t>	 2000s	  none	  	 ~ 20,000 LOC</a:t>
            </a:r>
            <a:endParaRPr lang="de-AT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Quantum Monte Carlo algorithms</a:t>
            </a:r>
            <a:endParaRPr lang="de-AT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5E964C-C5A0-4027-B198-004200BCAB3C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33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cxnSp>
        <p:nvCxnSpPr>
          <p:cNvPr id="6" name="Straight Connector 10"/>
          <p:cNvCxnSpPr/>
          <p:nvPr/>
        </p:nvCxnSpPr>
        <p:spPr>
          <a:xfrm>
            <a:off x="12348862" y="4869161"/>
            <a:ext cx="914400" cy="91440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</a:ln>
        </p:spPr>
      </p:cxnSp>
      <p:grpSp>
        <p:nvGrpSpPr>
          <p:cNvPr id="7" name="Group 15"/>
          <p:cNvGrpSpPr/>
          <p:nvPr/>
        </p:nvGrpSpPr>
        <p:grpSpPr>
          <a:xfrm>
            <a:off x="179515" y="2276874"/>
            <a:ext cx="8640961" cy="1017407"/>
            <a:chOff x="179515" y="2276874"/>
            <a:chExt cx="8640961" cy="1017407"/>
          </a:xfrm>
        </p:grpSpPr>
        <p:sp>
          <p:nvSpPr>
            <p:cNvPr id="8" name="Rounded Rectangle 8"/>
            <p:cNvSpPr/>
            <p:nvPr/>
          </p:nvSpPr>
          <p:spPr>
            <a:xfrm>
              <a:off x="7740350" y="2276874"/>
              <a:ext cx="1080116" cy="720080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25402">
              <a:solidFill>
                <a:srgbClr val="4F81BD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5004044" y="2276874"/>
              <a:ext cx="2448269" cy="720080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25402">
              <a:solidFill>
                <a:srgbClr val="8064A2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1043604" y="2276874"/>
              <a:ext cx="3672404" cy="720080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25402">
              <a:solidFill>
                <a:srgbClr val="C0504D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11" name="Picture 2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179515" y="2339163"/>
              <a:ext cx="8640961" cy="578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2"/>
            <p:cNvSpPr txBox="1"/>
            <p:nvPr/>
          </p:nvSpPr>
          <p:spPr>
            <a:xfrm>
              <a:off x="2339748" y="2924946"/>
              <a:ext cx="1002200" cy="36933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C0504D"/>
                  </a:solidFill>
                  <a:uFillTx/>
                  <a:latin typeface="Calibri"/>
                </a:rPr>
                <a:t>impurity</a:t>
              </a:r>
              <a:endParaRPr lang="de-AT" sz="1800" b="1" i="0" u="none" strike="noStrike" kern="1200" cap="none" spc="0" baseline="0">
                <a:solidFill>
                  <a:srgbClr val="C0504D"/>
                </a:solidFill>
                <a:uFillTx/>
                <a:latin typeface="Calibri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508107" y="2924946"/>
              <a:ext cx="1436997" cy="36933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8064A2"/>
                  </a:solidFill>
                  <a:uFillTx/>
                  <a:latin typeface="Calibri"/>
                </a:rPr>
                <a:t>hybridization</a:t>
              </a:r>
              <a:endParaRPr lang="de-AT" sz="1800" b="1" i="0" u="none" strike="noStrike" kern="1200" cap="none" spc="0" baseline="0">
                <a:solidFill>
                  <a:srgbClr val="8064A2"/>
                </a:solidFill>
                <a:uFillTx/>
                <a:latin typeface="Calibri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981075" y="2924946"/>
              <a:ext cx="623373" cy="36933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4F81BD"/>
                  </a:solidFill>
                  <a:uFillTx/>
                  <a:latin typeface="Calibri"/>
                </a:rPr>
                <a:t>bath</a:t>
              </a:r>
              <a:endParaRPr lang="de-AT" sz="1800" b="1" i="0" u="none" strike="noStrike" kern="1200" cap="none" spc="0" baseline="0">
                <a:solidFill>
                  <a:srgbClr val="4F81BD"/>
                </a:solidFill>
                <a:uFillTx/>
                <a:latin typeface="Calibri"/>
              </a:endParaRPr>
            </a:p>
          </p:txBody>
        </p:sp>
      </p:grpSp>
      <p:sp>
        <p:nvSpPr>
          <p:cNvPr id="15" name="Rechteck 3"/>
          <p:cNvSpPr/>
          <p:nvPr/>
        </p:nvSpPr>
        <p:spPr>
          <a:xfrm>
            <a:off x="107506" y="6237314"/>
            <a:ext cx="4323877" cy="523219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[1]</a:t>
            </a:r>
            <a:r>
              <a:rPr lang="da-DK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 review: A Georges et al., Rev. Mod. Phys. 68, 13 (1996)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[2]</a:t>
            </a:r>
            <a:r>
              <a:rPr lang="da-DK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 review: E. Gull et al., Rev. Mod. Phys. 83, 349 (2011)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Testing </a:t>
            </a:r>
            <a:r>
              <a:rPr lang="en-US" dirty="0" smtClean="0"/>
              <a:t>data series</a:t>
            </a:r>
            <a:endParaRPr lang="de-AT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Usually stricter criterion</a:t>
            </a:r>
            <a:endParaRPr lang="en-US" dirty="0"/>
          </a:p>
          <a:p>
            <a:pPr lvl="0"/>
            <a:r>
              <a:rPr lang="en-US" dirty="0" err="1"/>
              <a:t>Hotelling's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-test: e.g., Green's function</a:t>
            </a:r>
          </a:p>
          <a:p>
            <a:pPr lvl="0"/>
            <a:r>
              <a:rPr lang="en-US" sz="6600" dirty="0"/>
              <a:t>a</a:t>
            </a:r>
          </a:p>
          <a:p>
            <a:pPr lvl="1"/>
            <a:r>
              <a:rPr lang="en-US" dirty="0"/>
              <a:t>				   systematic error</a:t>
            </a:r>
          </a:p>
          <a:p>
            <a:pPr lvl="1"/>
            <a:r>
              <a:rPr lang="en-US" dirty="0"/>
              <a:t>                                            :  error bars too large</a:t>
            </a:r>
          </a:p>
          <a:p>
            <a:pPr lvl="0"/>
            <a:r>
              <a:rPr lang="en-US" dirty="0"/>
              <a:t>Non-Gaussian batches/low statistics</a:t>
            </a:r>
            <a:r>
              <a:rPr lang="en-US" baseline="30000" dirty="0">
                <a:solidFill>
                  <a:srgbClr val="7F7F7F"/>
                </a:solidFill>
              </a:rPr>
              <a:t>1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de-AT" dirty="0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65E111-7D45-4D1C-A0BE-A7B96FCD5E90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34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sp>
        <p:nvSpPr>
          <p:cNvPr id="6" name="Rechteck 3"/>
          <p:cNvSpPr/>
          <p:nvPr/>
        </p:nvSpPr>
        <p:spPr>
          <a:xfrm>
            <a:off x="107506" y="6452756"/>
            <a:ext cx="4693331" cy="307777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[1]</a:t>
            </a:r>
            <a:r>
              <a:rPr lang="en-US" sz="1400" b="0" i="1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 </a:t>
            </a:r>
            <a:r>
              <a:rPr lang="de-AT" sz="1400" b="0" i="1" u="none" strike="noStrike" kern="1200" cap="none" spc="0" baseline="0" dirty="0">
                <a:solidFill>
                  <a:srgbClr val="7F7F7F"/>
                </a:solidFill>
                <a:uFillTx/>
                <a:latin typeface="Calibri"/>
              </a:rPr>
              <a:t>M. Marozzi: Stat. Meth. Med. Res. 25(6) 2593–2610 (2016)</a:t>
            </a:r>
            <a:endParaRPr lang="en-US" sz="1400" b="0" i="1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9515" y="2821289"/>
            <a:ext cx="8748467" cy="96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99595" y="4005062"/>
            <a:ext cx="3168350" cy="46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66229" y="4589501"/>
            <a:ext cx="3024332" cy="42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840763" y="3841568"/>
            <a:ext cx="2339748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2"/>
          <p:cNvSpPr txBox="1"/>
          <p:nvPr/>
        </p:nvSpPr>
        <p:spPr>
          <a:xfrm>
            <a:off x="7982666" y="5373215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</a:t>
            </a:r>
            <a:r>
              <a:rPr lang="en-US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rPr>
              <a:t>2</a:t>
            </a:r>
            <a:endParaRPr lang="de-AT" sz="1400" b="0" i="1" u="none" strike="noStrike" kern="1200" cap="none" spc="0" baseline="3000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extBox 13"/>
          <p:cNvSpPr txBox="1"/>
          <p:nvPr/>
        </p:nvSpPr>
        <p:spPr>
          <a:xfrm rot="16200004">
            <a:off x="6538792" y="4414531"/>
            <a:ext cx="550660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p.d.f.</a:t>
            </a:r>
            <a:endParaRPr lang="de-AT" sz="1400" b="0" i="0" u="none" strike="noStrike" kern="1200" cap="none" spc="0" baseline="3000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Example I: </a:t>
            </a:r>
            <a:endParaRPr lang="de-AT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0983" y="1412775"/>
            <a:ext cx="8793501" cy="1080116"/>
          </a:xfrm>
        </p:spPr>
        <p:txBody>
          <a:bodyPr/>
          <a:lstStyle/>
          <a:p>
            <a:pPr lvl="0"/>
            <a:r>
              <a:rPr lang="en-US"/>
              <a:t>1-orbital, 2 bath states (+/-0.5), V=1, U=1, mu=0.42</a:t>
            </a:r>
          </a:p>
          <a:p>
            <a:pPr lvl="0">
              <a:buNone/>
            </a:pPr>
            <a:endParaRPr lang="en-US"/>
          </a:p>
          <a:p>
            <a:pPr lvl="0"/>
            <a:endParaRPr lang="de-AT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F18CAF-DB30-4BB8-905D-71E2E579BA94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35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 cstate="print">
            <a:lum bright="100000" contrast="100000"/>
          </a:blip>
          <a:srcRect/>
          <a:stretch>
            <a:fillRect/>
          </a:stretch>
        </p:blipFill>
        <p:spPr>
          <a:xfrm>
            <a:off x="3013862" y="404667"/>
            <a:ext cx="1846173" cy="7920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3"/>
          <p:cNvSpPr/>
          <p:nvPr/>
        </p:nvSpPr>
        <p:spPr>
          <a:xfrm>
            <a:off x="107506" y="6452756"/>
            <a:ext cx="2961256" cy="307777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[1]</a:t>
            </a:r>
            <a:r>
              <a:rPr lang="en-US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 </a:t>
            </a:r>
            <a:r>
              <a:rPr lang="de-AT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M. Wallerberger, PhD thesis (2016)</a:t>
            </a:r>
            <a:endParaRPr lang="en-US" sz="1400" b="0" i="1" u="none" strike="noStrike" kern="1200" cap="none" spc="0" baseline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3181151" y="4725143"/>
            <a:ext cx="110605" cy="215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i\</a:t>
            </a:r>
            <a:endParaRPr lang="de-AT" sz="1400" b="0" i="1" u="none" strike="noStrike" kern="1200" cap="none" spc="0" baseline="3000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9" name="Group 16"/>
          <p:cNvGrpSpPr/>
          <p:nvPr/>
        </p:nvGrpSpPr>
        <p:grpSpPr>
          <a:xfrm>
            <a:off x="1043604" y="2204865"/>
            <a:ext cx="4166042" cy="2735719"/>
            <a:chOff x="1043604" y="2204865"/>
            <a:chExt cx="4166042" cy="2735719"/>
          </a:xfrm>
        </p:grpSpPr>
        <p:pic>
          <p:nvPicPr>
            <p:cNvPr id="10" name="Picture 4"/>
            <p:cNvPicPr>
              <a:picLocks noChangeAspect="1"/>
            </p:cNvPicPr>
            <p:nvPr/>
          </p:nvPicPr>
          <p:blipFill>
            <a:blip r:embed="rId3" cstate="print"/>
            <a:srcRect b="5674"/>
            <a:stretch>
              <a:fillRect/>
            </a:stretch>
          </p:blipFill>
          <p:spPr>
            <a:xfrm>
              <a:off x="1043604" y="2204865"/>
              <a:ext cx="4166042" cy="2592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8"/>
            <p:cNvSpPr txBox="1"/>
            <p:nvPr/>
          </p:nvSpPr>
          <p:spPr>
            <a:xfrm>
              <a:off x="3131838" y="4725143"/>
              <a:ext cx="166713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ω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Example I: </a:t>
            </a:r>
            <a:endParaRPr lang="de-AT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0983" y="1412775"/>
            <a:ext cx="8793501" cy="1080116"/>
          </a:xfrm>
        </p:spPr>
        <p:txBody>
          <a:bodyPr/>
          <a:lstStyle/>
          <a:p>
            <a:pPr lvl="0"/>
            <a:r>
              <a:rPr lang="en-US" dirty="0"/>
              <a:t>1-orbital, 2 bath states (+/-0.5), V=1, U=1, mu=0.42</a:t>
            </a:r>
          </a:p>
          <a:p>
            <a:pPr lvl="0">
              <a:buNone/>
            </a:pPr>
            <a:endParaRPr lang="en-US" dirty="0"/>
          </a:p>
          <a:p>
            <a:pPr lvl="0"/>
            <a:endParaRPr lang="de-AT" dirty="0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3E54E4-162B-4ECD-8B5D-AEF850A8A18B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36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sp>
        <p:nvSpPr>
          <p:cNvPr id="6" name="Rechteck 3"/>
          <p:cNvSpPr/>
          <p:nvPr/>
        </p:nvSpPr>
        <p:spPr>
          <a:xfrm>
            <a:off x="107506" y="6452756"/>
            <a:ext cx="2961256" cy="307777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[1]</a:t>
            </a:r>
            <a:r>
              <a:rPr lang="en-US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 </a:t>
            </a:r>
            <a:r>
              <a:rPr lang="de-AT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M. Wallerberger, PhD thesis (2016)</a:t>
            </a:r>
            <a:endParaRPr lang="en-US" sz="1400" b="0" i="1" u="none" strike="noStrike" kern="1200" cap="none" spc="0" baseline="0">
              <a:solidFill>
                <a:srgbClr val="7F7F7F"/>
              </a:solidFill>
              <a:uFillTx/>
              <a:latin typeface="Calibri"/>
            </a:endParaRPr>
          </a:p>
        </p:txBody>
      </p:sp>
      <p:grpSp>
        <p:nvGrpSpPr>
          <p:cNvPr id="7" name="Group 22"/>
          <p:cNvGrpSpPr/>
          <p:nvPr/>
        </p:nvGrpSpPr>
        <p:grpSpPr>
          <a:xfrm>
            <a:off x="1043604" y="2204865"/>
            <a:ext cx="4166042" cy="2735719"/>
            <a:chOff x="1043604" y="2204865"/>
            <a:chExt cx="4166042" cy="2735719"/>
          </a:xfrm>
        </p:grpSpPr>
        <p:pic>
          <p:nvPicPr>
            <p:cNvPr id="8" name="Picture 4"/>
            <p:cNvPicPr>
              <a:picLocks noChangeAspect="1"/>
            </p:cNvPicPr>
            <p:nvPr/>
          </p:nvPicPr>
          <p:blipFill>
            <a:blip r:embed="rId2" cstate="print"/>
            <a:srcRect b="5674"/>
            <a:stretch>
              <a:fillRect/>
            </a:stretch>
          </p:blipFill>
          <p:spPr>
            <a:xfrm>
              <a:off x="1043604" y="2204865"/>
              <a:ext cx="4166042" cy="2592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15"/>
            <p:cNvSpPr txBox="1"/>
            <p:nvPr/>
          </p:nvSpPr>
          <p:spPr>
            <a:xfrm>
              <a:off x="3131838" y="4725143"/>
              <a:ext cx="166713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ω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3995937" y="2132856"/>
            <a:ext cx="3600404" cy="2519692"/>
            <a:chOff x="3995937" y="2132856"/>
            <a:chExt cx="3600404" cy="2519692"/>
          </a:xfrm>
        </p:grpSpPr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 cstate="print"/>
            <a:srcRect l="5660"/>
            <a:stretch>
              <a:fillRect/>
            </a:stretch>
          </p:blipFill>
          <p:spPr>
            <a:xfrm>
              <a:off x="3995937" y="2132856"/>
              <a:ext cx="3600404" cy="2344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6"/>
            <p:cNvSpPr txBox="1"/>
            <p:nvPr/>
          </p:nvSpPr>
          <p:spPr>
            <a:xfrm>
              <a:off x="5868143" y="4437107"/>
              <a:ext cx="166713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ω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TextBox 17"/>
            <p:cNvSpPr txBox="1"/>
            <p:nvPr/>
          </p:nvSpPr>
          <p:spPr>
            <a:xfrm>
              <a:off x="6372197" y="2348883"/>
              <a:ext cx="935385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(χ – χ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)/</a:t>
              </a:r>
              <a:r>
                <a:rPr lang="el-GR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Δ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χ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4" name="Straight Connector 19"/>
            <p:cNvCxnSpPr/>
            <p:nvPr/>
          </p:nvCxnSpPr>
          <p:spPr>
            <a:xfrm>
              <a:off x="5890628" y="2474631"/>
              <a:ext cx="360045" cy="0"/>
            </a:xfrm>
            <a:prstGeom prst="straightConnector1">
              <a:avLst/>
            </a:prstGeom>
            <a:noFill/>
            <a:ln w="19046">
              <a:solidFill>
                <a:srgbClr val="3312FA"/>
              </a:solidFill>
              <a:prstDash val="solid"/>
            </a:ln>
          </p:spPr>
        </p:cxnSp>
      </p:grpSp>
      <p:pic>
        <p:nvPicPr>
          <p:cNvPr id="15" name="Picture 2"/>
          <p:cNvPicPr>
            <a:picLocks noChangeAspect="1"/>
          </p:cNvPicPr>
          <p:nvPr/>
        </p:nvPicPr>
        <p:blipFill>
          <a:blip r:embed="rId4" cstate="print">
            <a:lum bright="100000" contrast="100000"/>
          </a:blip>
          <a:srcRect/>
          <a:stretch>
            <a:fillRect/>
          </a:stretch>
        </p:blipFill>
        <p:spPr>
          <a:xfrm>
            <a:off x="3013862" y="404667"/>
            <a:ext cx="1846173" cy="7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Example I: </a:t>
            </a:r>
            <a:endParaRPr lang="de-AT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0983" y="1412775"/>
            <a:ext cx="8793501" cy="1080116"/>
          </a:xfrm>
        </p:spPr>
        <p:txBody>
          <a:bodyPr/>
          <a:lstStyle/>
          <a:p>
            <a:pPr lvl="0"/>
            <a:r>
              <a:rPr lang="en-US"/>
              <a:t>1-orbital, 2 bath states (+/-0.5), V=1, U=1, mu=0.42</a:t>
            </a:r>
          </a:p>
          <a:p>
            <a:pPr lvl="0">
              <a:buNone/>
            </a:pPr>
            <a:endParaRPr lang="en-US"/>
          </a:p>
          <a:p>
            <a:pPr lvl="0"/>
            <a:endParaRPr lang="de-AT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762AE3-7B85-4B93-9395-FA262A1524D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37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grpSp>
        <p:nvGrpSpPr>
          <p:cNvPr id="6" name="Group 22"/>
          <p:cNvGrpSpPr/>
          <p:nvPr/>
        </p:nvGrpSpPr>
        <p:grpSpPr>
          <a:xfrm>
            <a:off x="1043604" y="2204865"/>
            <a:ext cx="4166042" cy="2735719"/>
            <a:chOff x="1043604" y="2204865"/>
            <a:chExt cx="4166042" cy="2735719"/>
          </a:xfrm>
        </p:grpSpPr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2" cstate="print"/>
            <a:srcRect b="5674"/>
            <a:stretch>
              <a:fillRect/>
            </a:stretch>
          </p:blipFill>
          <p:spPr>
            <a:xfrm>
              <a:off x="1043604" y="2204865"/>
              <a:ext cx="4166042" cy="2592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15"/>
            <p:cNvSpPr txBox="1"/>
            <p:nvPr/>
          </p:nvSpPr>
          <p:spPr>
            <a:xfrm>
              <a:off x="3131838" y="4725143"/>
              <a:ext cx="166713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ω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9" name="Group 20"/>
          <p:cNvGrpSpPr/>
          <p:nvPr/>
        </p:nvGrpSpPr>
        <p:grpSpPr>
          <a:xfrm>
            <a:off x="3995937" y="2132856"/>
            <a:ext cx="3600404" cy="2519692"/>
            <a:chOff x="3995937" y="2132856"/>
            <a:chExt cx="3600404" cy="2519692"/>
          </a:xfrm>
        </p:grpSpPr>
        <p:pic>
          <p:nvPicPr>
            <p:cNvPr id="10" name="Picture 5"/>
            <p:cNvPicPr>
              <a:picLocks noChangeAspect="1"/>
            </p:cNvPicPr>
            <p:nvPr/>
          </p:nvPicPr>
          <p:blipFill>
            <a:blip r:embed="rId3" cstate="print"/>
            <a:srcRect l="5660"/>
            <a:stretch>
              <a:fillRect/>
            </a:stretch>
          </p:blipFill>
          <p:spPr>
            <a:xfrm>
              <a:off x="3995937" y="2132856"/>
              <a:ext cx="3600404" cy="2344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6"/>
            <p:cNvSpPr txBox="1"/>
            <p:nvPr/>
          </p:nvSpPr>
          <p:spPr>
            <a:xfrm>
              <a:off x="5868143" y="4437107"/>
              <a:ext cx="166713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ω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6372197" y="2348883"/>
              <a:ext cx="935385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(χ – χ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)/</a:t>
              </a:r>
              <a:r>
                <a:rPr lang="el-GR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Δ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χ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3" name="Straight Connector 19"/>
            <p:cNvCxnSpPr/>
            <p:nvPr/>
          </p:nvCxnSpPr>
          <p:spPr>
            <a:xfrm>
              <a:off x="5890628" y="2474631"/>
              <a:ext cx="360045" cy="0"/>
            </a:xfrm>
            <a:prstGeom prst="straightConnector1">
              <a:avLst/>
            </a:prstGeom>
            <a:noFill/>
            <a:ln w="19046">
              <a:solidFill>
                <a:srgbClr val="3312FA"/>
              </a:solidFill>
              <a:prstDash val="solid"/>
            </a:ln>
          </p:spPr>
        </p:cxnSp>
      </p:grpSp>
      <p:sp>
        <p:nvSpPr>
          <p:cNvPr id="14" name="Rectangle 23"/>
          <p:cNvSpPr/>
          <p:nvPr/>
        </p:nvSpPr>
        <p:spPr>
          <a:xfrm>
            <a:off x="4211955" y="2924946"/>
            <a:ext cx="3265166" cy="936107"/>
          </a:xfrm>
          <a:prstGeom prst="rect">
            <a:avLst/>
          </a:prstGeom>
          <a:solidFill>
            <a:srgbClr val="00B050">
              <a:alpha val="30196"/>
            </a:srgbClr>
          </a:solidFill>
          <a:ln w="9528">
            <a:solidFill>
              <a:srgbClr val="00B05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5" name="Picture 2"/>
          <p:cNvPicPr>
            <a:picLocks noChangeAspect="1"/>
          </p:cNvPicPr>
          <p:nvPr/>
        </p:nvPicPr>
        <p:blipFill>
          <a:blip r:embed="rId4" cstate="print">
            <a:lum bright="100000" contrast="100000"/>
          </a:blip>
          <a:srcRect/>
          <a:stretch>
            <a:fillRect/>
          </a:stretch>
        </p:blipFill>
        <p:spPr>
          <a:xfrm>
            <a:off x="3013862" y="404667"/>
            <a:ext cx="1846173" cy="7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Example I: </a:t>
            </a:r>
            <a:endParaRPr lang="de-AT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0983" y="1412775"/>
            <a:ext cx="8793501" cy="1080116"/>
          </a:xfrm>
        </p:spPr>
        <p:txBody>
          <a:bodyPr/>
          <a:lstStyle/>
          <a:p>
            <a:pPr lvl="0"/>
            <a:r>
              <a:rPr lang="en-US"/>
              <a:t>1-orbital, 2 bath states (+/-0.5), V=1, U=1, mu=0.42</a:t>
            </a:r>
          </a:p>
          <a:p>
            <a:pPr lvl="0">
              <a:buNone/>
            </a:pPr>
            <a:endParaRPr lang="en-US"/>
          </a:p>
          <a:p>
            <a:pPr lvl="0"/>
            <a:endParaRPr lang="de-AT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A90F937-3686-447A-B240-1C687C52D0BF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38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179515" y="4492712"/>
            <a:ext cx="8793364" cy="1908096"/>
            <a:chOff x="179515" y="4492712"/>
            <a:chExt cx="8793364" cy="1908096"/>
          </a:xfrm>
        </p:grpSpPr>
        <p:sp>
          <p:nvSpPr>
            <p:cNvPr id="7" name="Content Placeholder 2"/>
            <p:cNvSpPr txBox="1"/>
            <p:nvPr/>
          </p:nvSpPr>
          <p:spPr>
            <a:xfrm>
              <a:off x="179515" y="5013179"/>
              <a:ext cx="8793364" cy="137653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1"/>
            <a:lstStyle/>
            <a:p>
              <a:pPr marL="287999" marR="0" lvl="0" indent="-287999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10253F"/>
                </a:buClr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AT" sz="31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one-sided </a:t>
              </a:r>
              <a:r>
                <a:rPr lang="de-AT" sz="31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</a:t>
              </a:r>
              <a:r>
                <a:rPr lang="de-AT" sz="31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test: </a:t>
              </a:r>
              <a:br>
                <a:rPr lang="de-AT" sz="31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</a:br>
              <a:r>
                <a:rPr lang="de-AT" sz="31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                                         )</a:t>
              </a:r>
              <a:endParaRPr lang="en-US" sz="3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287999" marR="0" lvl="0" indent="-287999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rgbClr val="10253F"/>
                </a:buClr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AT" sz="3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539550" y="5589242"/>
              <a:ext cx="3600404" cy="49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5364089" y="4492712"/>
              <a:ext cx="2664296" cy="19080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14"/>
          <p:cNvGrpSpPr/>
          <p:nvPr/>
        </p:nvGrpSpPr>
        <p:grpSpPr>
          <a:xfrm>
            <a:off x="1043604" y="2204865"/>
            <a:ext cx="4166042" cy="2735719"/>
            <a:chOff x="1043604" y="2204865"/>
            <a:chExt cx="4166042" cy="2735719"/>
          </a:xfrm>
        </p:grpSpPr>
        <p:pic>
          <p:nvPicPr>
            <p:cNvPr id="11" name="Picture 4"/>
            <p:cNvPicPr>
              <a:picLocks noChangeAspect="1"/>
            </p:cNvPicPr>
            <p:nvPr/>
          </p:nvPicPr>
          <p:blipFill>
            <a:blip r:embed="rId4" cstate="print"/>
            <a:srcRect b="5674"/>
            <a:stretch>
              <a:fillRect/>
            </a:stretch>
          </p:blipFill>
          <p:spPr>
            <a:xfrm>
              <a:off x="1043604" y="2204865"/>
              <a:ext cx="4166042" cy="2592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6"/>
            <p:cNvSpPr txBox="1"/>
            <p:nvPr/>
          </p:nvSpPr>
          <p:spPr>
            <a:xfrm>
              <a:off x="3131838" y="4725143"/>
              <a:ext cx="166713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ω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3" name="Group 17"/>
          <p:cNvGrpSpPr/>
          <p:nvPr/>
        </p:nvGrpSpPr>
        <p:grpSpPr>
          <a:xfrm>
            <a:off x="3995937" y="2132856"/>
            <a:ext cx="3600404" cy="2519692"/>
            <a:chOff x="3995937" y="2132856"/>
            <a:chExt cx="3600404" cy="2519692"/>
          </a:xfrm>
        </p:grpSpPr>
        <p:pic>
          <p:nvPicPr>
            <p:cNvPr id="14" name="Picture 5"/>
            <p:cNvPicPr>
              <a:picLocks noChangeAspect="1"/>
            </p:cNvPicPr>
            <p:nvPr/>
          </p:nvPicPr>
          <p:blipFill>
            <a:blip r:embed="rId5" cstate="print"/>
            <a:srcRect l="5660"/>
            <a:stretch>
              <a:fillRect/>
            </a:stretch>
          </p:blipFill>
          <p:spPr>
            <a:xfrm>
              <a:off x="3995937" y="2132856"/>
              <a:ext cx="3600404" cy="2344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Box 19"/>
            <p:cNvSpPr txBox="1"/>
            <p:nvPr/>
          </p:nvSpPr>
          <p:spPr>
            <a:xfrm>
              <a:off x="5868143" y="4437107"/>
              <a:ext cx="166713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</a:t>
              </a:r>
              <a:r>
                <a:rPr lang="el-GR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ω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TextBox 20"/>
            <p:cNvSpPr txBox="1"/>
            <p:nvPr/>
          </p:nvSpPr>
          <p:spPr>
            <a:xfrm>
              <a:off x="6372197" y="2348883"/>
              <a:ext cx="935385" cy="215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(χ – χ</a:t>
              </a:r>
              <a:r>
                <a:rPr lang="en-US" sz="1400" b="0" i="0" u="none" strike="noStrike" kern="1200" cap="none" spc="0" baseline="-25000">
                  <a:solidFill>
                    <a:srgbClr val="000000"/>
                  </a:solidFill>
                  <a:uFillTx/>
                  <a:latin typeface="Calibri"/>
                </a:rPr>
                <a:t>exact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)/</a:t>
              </a:r>
              <a:r>
                <a:rPr lang="el-GR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Δ</a:t>
              </a:r>
              <a:r>
                <a:rPr lang="en-US" sz="1400" b="0" i="1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χ</a:t>
              </a:r>
              <a:endParaRPr lang="de-AT" sz="1400" b="0" i="1" u="none" strike="noStrike" kern="1200" cap="none" spc="0" baseline="3000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7" name="Straight Connector 21"/>
            <p:cNvCxnSpPr/>
            <p:nvPr/>
          </p:nvCxnSpPr>
          <p:spPr>
            <a:xfrm>
              <a:off x="5890628" y="2474631"/>
              <a:ext cx="360045" cy="0"/>
            </a:xfrm>
            <a:prstGeom prst="straightConnector1">
              <a:avLst/>
            </a:prstGeom>
            <a:noFill/>
            <a:ln w="19046">
              <a:solidFill>
                <a:srgbClr val="3312FA"/>
              </a:solidFill>
              <a:prstDash val="solid"/>
            </a:ln>
          </p:spPr>
        </p:cxnSp>
      </p:grpSp>
      <p:pic>
        <p:nvPicPr>
          <p:cNvPr id="18" name="Picture 2"/>
          <p:cNvPicPr>
            <a:picLocks noChangeAspect="1"/>
          </p:cNvPicPr>
          <p:nvPr/>
        </p:nvPicPr>
        <p:blipFill>
          <a:blip r:embed="rId6" cstate="print">
            <a:lum bright="100000" contrast="100000"/>
          </a:blip>
          <a:srcRect/>
          <a:stretch>
            <a:fillRect/>
          </a:stretch>
        </p:blipFill>
        <p:spPr>
          <a:xfrm>
            <a:off x="3013862" y="404667"/>
            <a:ext cx="1846173" cy="7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Testing of </a:t>
            </a:r>
            <a:r>
              <a:rPr lang="en-US">
                <a:solidFill>
                  <a:srgbClr val="FFC000"/>
                </a:solidFill>
              </a:rPr>
              <a:t>stochastic</a:t>
            </a:r>
            <a:r>
              <a:rPr lang="en-US"/>
              <a:t> algorithms</a:t>
            </a:r>
            <a:endParaRPr lang="de-AT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Contract-oriented programming</a:t>
            </a:r>
            <a:r>
              <a:rPr lang="en-US" dirty="0"/>
              <a:t>: invariants testing</a:t>
            </a:r>
            <a:endParaRPr lang="en-US" b="1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strike="sngStrike" dirty="0">
                <a:solidFill>
                  <a:srgbClr val="FF0000"/>
                </a:solidFill>
              </a:rPr>
              <a:t>Unit tests</a:t>
            </a:r>
            <a:r>
              <a:rPr lang="en-US" strike="sngStrike" dirty="0">
                <a:solidFill>
                  <a:srgbClr val="FF0000"/>
                </a:solidFill>
              </a:rPr>
              <a:t>: small, user-facing, correctness tests</a:t>
            </a:r>
            <a:endParaRPr lang="en-US" b="1" strike="sngStrike" dirty="0">
              <a:solidFill>
                <a:srgbClr val="FF0000"/>
              </a:solidFill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strike="sngStrike" dirty="0" err="1">
                <a:solidFill>
                  <a:srgbClr val="FF0000"/>
                </a:solidFill>
              </a:rPr>
              <a:t>Fuzzing</a:t>
            </a:r>
            <a:r>
              <a:rPr lang="en-US" strike="sngStrike" dirty="0">
                <a:solidFill>
                  <a:srgbClr val="FF0000"/>
                </a:solidFill>
              </a:rPr>
              <a:t>: large-scale reliability tests</a:t>
            </a:r>
          </a:p>
          <a:p>
            <a:pPr lvl="0"/>
            <a:r>
              <a:rPr lang="en-US" b="1" dirty="0"/>
              <a:t>Benchmarks</a:t>
            </a:r>
            <a:r>
              <a:rPr lang="en-US" dirty="0"/>
              <a:t>: checks for "physical" cases</a:t>
            </a:r>
            <a:r>
              <a:rPr lang="en-US" baseline="30000" dirty="0">
                <a:solidFill>
                  <a:srgbClr val="7F7F7F"/>
                </a:solidFill>
              </a:rPr>
              <a:t>1</a:t>
            </a:r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C6E31F-A6B7-4DEE-8E49-555034802464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Testing of </a:t>
            </a:r>
            <a:r>
              <a:rPr lang="en-US">
                <a:solidFill>
                  <a:srgbClr val="FFC000"/>
                </a:solidFill>
              </a:rPr>
              <a:t>stochastic</a:t>
            </a:r>
            <a:r>
              <a:rPr lang="en-US"/>
              <a:t> algorithms</a:t>
            </a:r>
            <a:endParaRPr lang="de-AT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/>
              <a:t>Contract-oriented programming</a:t>
            </a:r>
            <a:r>
              <a:rPr lang="en-US"/>
              <a:t>: invariants testing</a:t>
            </a:r>
            <a:endParaRPr lang="en-US" b="1"/>
          </a:p>
          <a:p>
            <a:pPr lvl="0"/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strike="sngStrike">
                <a:solidFill>
                  <a:srgbClr val="FF0000"/>
                </a:solidFill>
              </a:rPr>
              <a:t>Unit tests</a:t>
            </a:r>
            <a:r>
              <a:rPr lang="en-US" strike="sngStrike">
                <a:solidFill>
                  <a:srgbClr val="FF0000"/>
                </a:solidFill>
              </a:rPr>
              <a:t>: small, user-facing, correctness tests</a:t>
            </a:r>
            <a:endParaRPr lang="en-US" b="1" strike="sngStrike">
              <a:solidFill>
                <a:srgbClr val="FF0000"/>
              </a:solidFill>
            </a:endParaRPr>
          </a:p>
          <a:p>
            <a:pPr lvl="0"/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strike="sngStrike">
                <a:solidFill>
                  <a:srgbClr val="FF0000"/>
                </a:solidFill>
              </a:rPr>
              <a:t>Fuzzing</a:t>
            </a:r>
            <a:r>
              <a:rPr lang="en-US" strike="sngStrike">
                <a:solidFill>
                  <a:srgbClr val="FF0000"/>
                </a:solidFill>
              </a:rPr>
              <a:t>: large-scale reliability tests</a:t>
            </a:r>
          </a:p>
          <a:p>
            <a:pPr lvl="0"/>
            <a:r>
              <a:rPr lang="en-US" b="1"/>
              <a:t>Benchmarks</a:t>
            </a:r>
            <a:r>
              <a:rPr lang="en-US"/>
              <a:t>: checks for "physical" cases</a:t>
            </a:r>
            <a:r>
              <a:rPr lang="en-US" baseline="30000">
                <a:solidFill>
                  <a:srgbClr val="7F7F7F"/>
                </a:solidFill>
              </a:rPr>
              <a:t>1</a:t>
            </a:r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4614029-987E-43DA-9F49-394D2012376B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70983" y="4293098"/>
            <a:ext cx="8793501" cy="2232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287999" marR="0" lvl="0" indent="-287999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0253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Example</a:t>
            </a:r>
            <a:r>
              <a:rPr lang="en-US" sz="3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 Solvers for the Anderson model</a:t>
            </a:r>
          </a:p>
          <a:p>
            <a:pPr marL="647998" marR="0" lvl="1" indent="-323999" algn="l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1960s	bath level discretization</a:t>
            </a:r>
            <a:r>
              <a:rPr lang="en-US" sz="2400" b="0" i="0" u="none" strike="noStrike" kern="1200" cap="none" spc="0" baseline="30000">
                <a:solidFill>
                  <a:srgbClr val="7F7F7F"/>
                </a:solidFill>
                <a:uFillTx/>
                <a:latin typeface="Calibri"/>
              </a:rPr>
              <a:t>1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 	~ 200 LOC</a:t>
            </a:r>
          </a:p>
          <a:p>
            <a:pPr marL="647998" marR="0" lvl="1" indent="-323999" algn="l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1980s	imagimary time discretization</a:t>
            </a:r>
            <a:r>
              <a:rPr lang="en-US" sz="2400" b="0" i="0" u="none" strike="noStrike" kern="1200" cap="none" spc="0" baseline="30000">
                <a:solidFill>
                  <a:srgbClr val="7F7F7F"/>
                </a:solidFill>
                <a:uFillTx/>
                <a:latin typeface="Calibri"/>
              </a:rPr>
              <a:t>1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~ 2,000 LOC</a:t>
            </a:r>
          </a:p>
          <a:p>
            <a:pPr marL="647998" marR="0" lvl="1" indent="-323999" algn="l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2000s	no systematic approximation</a:t>
            </a:r>
            <a:r>
              <a:rPr lang="en-US" sz="2400" b="0" i="0" u="none" strike="noStrike" kern="1200" cap="none" spc="0" baseline="30000">
                <a:solidFill>
                  <a:srgbClr val="7F7F7F"/>
                </a:solidFill>
                <a:uFillTx/>
                <a:latin typeface="Calibri"/>
              </a:rPr>
              <a:t>2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~ 20,000 LOC</a:t>
            </a:r>
            <a:endParaRPr lang="de-AT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hteck 3"/>
          <p:cNvSpPr/>
          <p:nvPr/>
        </p:nvSpPr>
        <p:spPr>
          <a:xfrm>
            <a:off x="133474" y="6505599"/>
            <a:ext cx="8634606" cy="307777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[1]</a:t>
            </a:r>
            <a:r>
              <a:rPr lang="da-DK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 review: A Georges et al., Rev. Mod. Phys. 68, 13 (1996)       </a:t>
            </a:r>
            <a:r>
              <a:rPr lang="da-DK" sz="1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[2]</a:t>
            </a:r>
            <a:r>
              <a:rPr lang="da-DK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 review: E. Gull et al., Rev. Mod. Phys. 83, 349 (2011)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Statistical Hypothesis testing</a:t>
            </a:r>
            <a:endParaRPr lang="de-AT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Ubiquitous in life sciences etc.</a:t>
            </a:r>
          </a:p>
          <a:p>
            <a:pPr lvl="1"/>
            <a:r>
              <a:rPr lang="en-US"/>
              <a:t>(aside: formal validity from a frequentist p.o.v.?)</a:t>
            </a:r>
          </a:p>
          <a:p>
            <a:pPr lvl="0"/>
            <a:r>
              <a:rPr lang="en-US"/>
              <a:t>Verification of stochastic algorithms:</a:t>
            </a:r>
            <a:br>
              <a:rPr lang="en-US"/>
            </a:br>
            <a:r>
              <a:rPr lang="en-US"/>
              <a:t>urban simulations</a:t>
            </a:r>
            <a:r>
              <a:rPr lang="en-US" baseline="30000">
                <a:solidFill>
                  <a:srgbClr val="7F7F7F"/>
                </a:solidFill>
              </a:rPr>
              <a:t>1</a:t>
            </a:r>
            <a:r>
              <a:rPr lang="en-US"/>
              <a:t> and image recognition</a:t>
            </a:r>
            <a:r>
              <a:rPr lang="en-US" baseline="30000">
                <a:solidFill>
                  <a:srgbClr val="7F7F7F"/>
                </a:solidFill>
              </a:rPr>
              <a:t>2</a:t>
            </a:r>
          </a:p>
          <a:p>
            <a:pPr lvl="0"/>
            <a:r>
              <a:rPr lang="en-US" i="1"/>
              <a:t>H</a:t>
            </a:r>
            <a:r>
              <a:rPr lang="en-US" baseline="-25000"/>
              <a:t>0</a:t>
            </a:r>
            <a:r>
              <a:rPr lang="en-US"/>
              <a:t> … simulation follows trusted result</a:t>
            </a:r>
          </a:p>
          <a:p>
            <a:pPr lvl="0"/>
            <a:r>
              <a:rPr lang="en-US" i="1"/>
              <a:t>H</a:t>
            </a:r>
            <a:r>
              <a:rPr lang="en-US" baseline="-25000"/>
              <a:t>0</a:t>
            </a:r>
            <a:r>
              <a:rPr lang="en-US"/>
              <a:t> rejected = failed test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de-AT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179A00-0F9F-48DA-B78C-75C3834CF93F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sp>
        <p:nvSpPr>
          <p:cNvPr id="6" name="Rechteck 3"/>
          <p:cNvSpPr/>
          <p:nvPr/>
        </p:nvSpPr>
        <p:spPr>
          <a:xfrm>
            <a:off x="107506" y="6237314"/>
            <a:ext cx="6047036" cy="523219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[1]</a:t>
            </a:r>
            <a:r>
              <a:rPr lang="en-US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 H. Ševčíková et al., Proc. Int. Symp. Softw. Test. Anal., p. 215 (2006)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[2]</a:t>
            </a:r>
            <a:r>
              <a:rPr lang="en-US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 K. Subr and J. Arvo, Proc. 15</a:t>
            </a:r>
            <a:r>
              <a:rPr lang="en-US" sz="1400" b="0" i="1" u="none" strike="noStrike" kern="1200" cap="none" spc="0" baseline="30000">
                <a:solidFill>
                  <a:srgbClr val="7F7F7F"/>
                </a:solidFill>
                <a:uFillTx/>
                <a:latin typeface="Calibri"/>
              </a:rPr>
              <a:t>th</a:t>
            </a:r>
            <a:r>
              <a:rPr lang="en-US" sz="1400" b="0" i="1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 Pacif. Conf. Comput. Graph. Appl., p. 106 (2007)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3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7DF733-5684-49BD-B839-B187C75E3B1F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647696" y="188915"/>
            <a:ext cx="8496303" cy="936629"/>
          </a:xfrm>
        </p:spPr>
        <p:txBody>
          <a:bodyPr/>
          <a:lstStyle/>
          <a:p>
            <a:pPr lvl="0"/>
            <a:r>
              <a:rPr lang="en-US"/>
              <a:t>Statistical Hypothesis testing</a:t>
            </a:r>
            <a:endParaRPr lang="de-AT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1524" y="764703"/>
            <a:ext cx="8712970" cy="50934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611559" y="908721"/>
            <a:ext cx="7272808" cy="792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Exactly solvable system</a:t>
            </a:r>
            <a:endParaRPr lang="de-AT" sz="3200" b="0" i="0" u="none" strike="noStrike" kern="1200" cap="none" spc="0" baseline="3000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67541" y="2204865"/>
            <a:ext cx="3384377" cy="792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Stochastic method</a:t>
            </a:r>
            <a:endParaRPr lang="de-AT" sz="2800" b="0" i="0" u="none" strike="noStrike" kern="1200" cap="none" spc="0" baseline="3000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4572000" y="2204865"/>
            <a:ext cx="3384377" cy="792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Exact method or trusted simulation</a:t>
            </a:r>
            <a:endParaRPr lang="de-AT" sz="2400" b="0" i="0" u="none" strike="noStrike" kern="1200" cap="none" spc="0" baseline="3000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Simple scalar test</a:t>
            </a:r>
            <a:endParaRPr lang="de-AT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null hypothesis</a:t>
            </a:r>
          </a:p>
          <a:p>
            <a:pPr lvl="0"/>
            <a:r>
              <a:rPr lang="en-US" dirty="0" smtClean="0"/>
              <a:t>alternative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 score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p-value</a:t>
            </a:r>
            <a:endParaRPr lang="en-US" dirty="0" smtClean="0"/>
          </a:p>
          <a:p>
            <a:pPr lvl="0"/>
            <a:r>
              <a:rPr lang="en-US" dirty="0" smtClean="0"/>
              <a:t>Student's t test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buNone/>
            </a:pPr>
            <a:endParaRPr lang="de-AT" dirty="0"/>
          </a:p>
        </p:txBody>
      </p:sp>
      <p:sp>
        <p:nvSpPr>
          <p:cNvPr id="4" name="Footer Placeholder 3"/>
          <p:cNvSpPr txBox="1"/>
          <p:nvPr/>
        </p:nvSpPr>
        <p:spPr>
          <a:xfrm>
            <a:off x="179515" y="6525341"/>
            <a:ext cx="8280916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M. Wallerberger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532440" y="6525341"/>
            <a:ext cx="432044" cy="26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65E111-7D45-4D1C-A0BE-A7B96FCD5E90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</a:t>
            </a:fld>
            <a:endParaRPr lang="de-AT" sz="1200" b="1" i="0" u="none" strike="noStrike" kern="1200" cap="none" spc="0" baseline="0">
              <a:solidFill>
                <a:srgbClr val="10253F"/>
              </a:solidFill>
              <a:uFillTx/>
              <a:latin typeface="Calibri"/>
            </a:endParaRPr>
          </a:p>
        </p:txBody>
      </p:sp>
      <p:sp>
        <p:nvSpPr>
          <p:cNvPr id="12" name="TextBox 13"/>
          <p:cNvSpPr txBox="1"/>
          <p:nvPr/>
        </p:nvSpPr>
        <p:spPr>
          <a:xfrm rot="16200004">
            <a:off x="6699347" y="4414531"/>
            <a:ext cx="229550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de-AT" sz="1400" b="0" i="0" u="none" strike="noStrike" kern="1200" cap="none" spc="0" baseline="3000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84784"/>
            <a:ext cx="195897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284984"/>
            <a:ext cx="236220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8912" y="5085184"/>
            <a:ext cx="1981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501008"/>
            <a:ext cx="792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dist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152" y="4365104"/>
            <a:ext cx="3024336" cy="18146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Step 1: Testing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finite square lattice L x L, periodic boundary cond.</a:t>
            </a:r>
          </a:p>
          <a:p>
            <a:r>
              <a:rPr lang="en-US" dirty="0" smtClean="0"/>
              <a:t>h=0: we know from SU(2) that: m = 0 </a:t>
            </a:r>
          </a:p>
          <a:p>
            <a:r>
              <a:rPr lang="en-US" dirty="0" smtClean="0"/>
              <a:t>Test against Monte Carlo estimator &lt;m&gt;</a:t>
            </a:r>
          </a:p>
          <a:p>
            <a:r>
              <a:rPr lang="en-US" dirty="0" smtClean="0"/>
              <a:t> Single spin flips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1340768"/>
            <a:ext cx="230981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On-screen Show (4:3)</PresentationFormat>
  <Paragraphs>250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Hypothesis testing of quantum Monte Carlo calculations</vt:lpstr>
      <vt:lpstr>Slide 2</vt:lpstr>
      <vt:lpstr>Testing of deterministic algorithms</vt:lpstr>
      <vt:lpstr>Testing of stochastic algorithms</vt:lpstr>
      <vt:lpstr>Testing of stochastic algorithms</vt:lpstr>
      <vt:lpstr>Statistical Hypothesis testing</vt:lpstr>
      <vt:lpstr>Statistical Hypothesis testing</vt:lpstr>
      <vt:lpstr>Simple scalar test</vt:lpstr>
      <vt:lpstr>Step 1: Testing</vt:lpstr>
      <vt:lpstr>Slide 10</vt:lpstr>
      <vt:lpstr>Slide 11</vt:lpstr>
      <vt:lpstr>Slide 12</vt:lpstr>
      <vt:lpstr>Slide 13</vt:lpstr>
      <vt:lpstr>Step 2: Debugging</vt:lpstr>
      <vt:lpstr>Slide 15</vt:lpstr>
      <vt:lpstr>Testing against stochastic result</vt:lpstr>
      <vt:lpstr>Example: Ising model again </vt:lpstr>
      <vt:lpstr>Slide 18</vt:lpstr>
      <vt:lpstr>Testing data series</vt:lpstr>
      <vt:lpstr>Example: chi(iw) </vt:lpstr>
      <vt:lpstr>Example: chi(iw)</vt:lpstr>
      <vt:lpstr>Example: chi(iw)</vt:lpstr>
      <vt:lpstr>Example: chi(iw)</vt:lpstr>
      <vt:lpstr>Example: chi(iw)</vt:lpstr>
      <vt:lpstr>Example: chi(iw)</vt:lpstr>
      <vt:lpstr>Test for the error bars</vt:lpstr>
      <vt:lpstr>Cross-correlated data</vt:lpstr>
      <vt:lpstr>Cross correlated data</vt:lpstr>
      <vt:lpstr>Cross-correlated data</vt:lpstr>
      <vt:lpstr>Cross-correlated data</vt:lpstr>
      <vt:lpstr>Conclusions</vt:lpstr>
      <vt:lpstr>BACKUP</vt:lpstr>
      <vt:lpstr>Quantum Monte Carlo algorithms</vt:lpstr>
      <vt:lpstr>Testing data series</vt:lpstr>
      <vt:lpstr>Example I: </vt:lpstr>
      <vt:lpstr>Example I: </vt:lpstr>
      <vt:lpstr>Example I: </vt:lpstr>
      <vt:lpstr>Example I: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Datenverarbeitung für  Technische Physiker I</dc:title>
  <dc:creator>Markus Wallerberger</dc:creator>
  <cp:lastModifiedBy>Markus Wallerberger</cp:lastModifiedBy>
  <cp:revision>418</cp:revision>
  <dcterms:created xsi:type="dcterms:W3CDTF">2013-10-18T08:56:00Z</dcterms:created>
  <dcterms:modified xsi:type="dcterms:W3CDTF">2017-08-09T01:42:46Z</dcterms:modified>
</cp:coreProperties>
</file>