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86" r:id="rId3"/>
    <p:sldId id="419" r:id="rId5"/>
    <p:sldId id="428" r:id="rId6"/>
    <p:sldId id="3205" r:id="rId7"/>
    <p:sldId id="3204" r:id="rId8"/>
    <p:sldId id="315" r:id="rId9"/>
    <p:sldId id="3209" r:id="rId10"/>
    <p:sldId id="3210" r:id="rId11"/>
    <p:sldId id="3211" r:id="rId12"/>
    <p:sldId id="4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3B"/>
    <a:srgbClr val="F8F8F8"/>
    <a:srgbClr val="069180"/>
    <a:srgbClr val="00B0F0"/>
    <a:srgbClr val="6A6666"/>
    <a:srgbClr val="EDEDEE"/>
    <a:srgbClr val="EA6103"/>
    <a:srgbClr val="A9A9A9"/>
    <a:srgbClr val="5EDB2A"/>
    <a:srgbClr val="BBE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972" y="864"/>
      </p:cViewPr>
      <p:guideLst>
        <p:guide orient="horz" pos="2258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7"/>
            <a:ext cx="948861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79998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790715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DC80-34F0-4DF7-BA10-10FBFEC4FA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0D5-D030-4412-97DE-003CC78C2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7077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7240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5B17-E36C-43D7-BA97-B5717BC17F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E865-3306-4D30-B278-F5933F8CB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 1"/>
          <p:cNvSpPr txBox="1"/>
          <p:nvPr/>
        </p:nvSpPr>
        <p:spPr>
          <a:xfrm>
            <a:off x="1033351" y="237555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工作和任务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6200000">
            <a:off x="4457699" y="1670112"/>
            <a:ext cx="3276602" cy="3182496"/>
            <a:chOff x="4271962" y="1657350"/>
            <a:chExt cx="3648075" cy="3543300"/>
          </a:xfrm>
        </p:grpSpPr>
        <p:sp>
          <p:nvSpPr>
            <p:cNvPr id="73" name="任意多边形 2"/>
            <p:cNvSpPr/>
            <p:nvPr/>
          </p:nvSpPr>
          <p:spPr>
            <a:xfrm rot="5400000">
              <a:off x="5210175" y="2543175"/>
              <a:ext cx="1771650" cy="3543300"/>
            </a:xfrm>
            <a:custGeom>
              <a:avLst/>
              <a:gdLst>
                <a:gd name="connsiteX0" fmla="*/ 0 w 1771650"/>
                <a:gd name="connsiteY0" fmla="*/ 0 h 3543300"/>
                <a:gd name="connsiteX1" fmla="*/ 1771650 w 1771650"/>
                <a:gd name="connsiteY1" fmla="*/ 1771650 h 3543300"/>
                <a:gd name="connsiteX2" fmla="*/ 0 w 1771650"/>
                <a:gd name="connsiteY2" fmla="*/ 3543300 h 3543300"/>
                <a:gd name="connsiteX3" fmla="*/ 0 w 1771650"/>
                <a:gd name="connsiteY3" fmla="*/ 3027431 h 3543300"/>
                <a:gd name="connsiteX4" fmla="*/ 1255781 w 1771650"/>
                <a:gd name="connsiteY4" fmla="*/ 1771650 h 3543300"/>
                <a:gd name="connsiteX5" fmla="*/ 0 w 1771650"/>
                <a:gd name="connsiteY5" fmla="*/ 515869 h 3543300"/>
                <a:gd name="connsiteX6" fmla="*/ 0 w 1771650"/>
                <a:gd name="connsiteY6" fmla="*/ 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3543300">
                  <a:moveTo>
                    <a:pt x="0" y="0"/>
                  </a:moveTo>
                  <a:cubicBezTo>
                    <a:pt x="978455" y="0"/>
                    <a:pt x="1771650" y="793195"/>
                    <a:pt x="1771650" y="1771650"/>
                  </a:cubicBezTo>
                  <a:cubicBezTo>
                    <a:pt x="1771650" y="2750105"/>
                    <a:pt x="978455" y="3543300"/>
                    <a:pt x="0" y="3543300"/>
                  </a:cubicBezTo>
                  <a:lnTo>
                    <a:pt x="0" y="3027431"/>
                  </a:lnTo>
                  <a:cubicBezTo>
                    <a:pt x="693549" y="3027431"/>
                    <a:pt x="1255781" y="2465199"/>
                    <a:pt x="1255781" y="1771650"/>
                  </a:cubicBezTo>
                  <a:cubicBezTo>
                    <a:pt x="1255781" y="1078101"/>
                    <a:pt x="693549" y="515869"/>
                    <a:pt x="0" y="5158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任意多边形 3"/>
            <p:cNvSpPr/>
            <p:nvPr/>
          </p:nvSpPr>
          <p:spPr>
            <a:xfrm rot="5400000">
              <a:off x="5210175" y="771525"/>
              <a:ext cx="1771650" cy="3543300"/>
            </a:xfrm>
            <a:custGeom>
              <a:avLst/>
              <a:gdLst>
                <a:gd name="connsiteX0" fmla="*/ 1771650 w 1771650"/>
                <a:gd name="connsiteY0" fmla="*/ 0 h 3543300"/>
                <a:gd name="connsiteX1" fmla="*/ 1771650 w 1771650"/>
                <a:gd name="connsiteY1" fmla="*/ 515869 h 3543300"/>
                <a:gd name="connsiteX2" fmla="*/ 515869 w 1771650"/>
                <a:gd name="connsiteY2" fmla="*/ 1771650 h 3543300"/>
                <a:gd name="connsiteX3" fmla="*/ 1771650 w 1771650"/>
                <a:gd name="connsiteY3" fmla="*/ 3027431 h 3543300"/>
                <a:gd name="connsiteX4" fmla="*/ 1771650 w 1771650"/>
                <a:gd name="connsiteY4" fmla="*/ 3543300 h 3543300"/>
                <a:gd name="connsiteX5" fmla="*/ 0 w 1771650"/>
                <a:gd name="connsiteY5" fmla="*/ 1771650 h 3543300"/>
                <a:gd name="connsiteX6" fmla="*/ 1771650 w 1771650"/>
                <a:gd name="connsiteY6" fmla="*/ 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3543300">
                  <a:moveTo>
                    <a:pt x="1771650" y="0"/>
                  </a:moveTo>
                  <a:lnTo>
                    <a:pt x="1771650" y="515869"/>
                  </a:lnTo>
                  <a:cubicBezTo>
                    <a:pt x="1078101" y="515869"/>
                    <a:pt x="515869" y="1078101"/>
                    <a:pt x="515869" y="1771650"/>
                  </a:cubicBezTo>
                  <a:cubicBezTo>
                    <a:pt x="515869" y="2465199"/>
                    <a:pt x="1078101" y="3027431"/>
                    <a:pt x="1771650" y="3027431"/>
                  </a:cubicBezTo>
                  <a:lnTo>
                    <a:pt x="1771650" y="3543300"/>
                  </a:lnTo>
                  <a:cubicBezTo>
                    <a:pt x="793195" y="3543300"/>
                    <a:pt x="0" y="2750105"/>
                    <a:pt x="0" y="1771650"/>
                  </a:cubicBezTo>
                  <a:cubicBezTo>
                    <a:pt x="0" y="793195"/>
                    <a:pt x="793195" y="0"/>
                    <a:pt x="177165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直角三角形 74"/>
            <p:cNvSpPr/>
            <p:nvPr/>
          </p:nvSpPr>
          <p:spPr>
            <a:xfrm rot="8100000">
              <a:off x="4271962" y="3109914"/>
              <a:ext cx="638175" cy="63817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dist="381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直角三角形 75"/>
            <p:cNvSpPr/>
            <p:nvPr/>
          </p:nvSpPr>
          <p:spPr>
            <a:xfrm rot="13500000" flipV="1">
              <a:off x="7281863" y="3097631"/>
              <a:ext cx="638174" cy="638174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381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347408" y="3132030"/>
            <a:ext cx="20239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用况确定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358" y="3530912"/>
            <a:ext cx="312166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确定用况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视频上传的审核，术语表和产品特性的总结，并参与其他用况建模。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8830" y="855345"/>
            <a:ext cx="3121660" cy="1874520"/>
            <a:chOff x="1293" y="1986"/>
            <a:chExt cx="4916" cy="2952"/>
          </a:xfrm>
        </p:grpSpPr>
        <p:sp>
          <p:nvSpPr>
            <p:cNvPr id="79" name="文本框 78"/>
            <p:cNvSpPr txBox="1"/>
            <p:nvPr/>
          </p:nvSpPr>
          <p:spPr>
            <a:xfrm>
              <a:off x="2157" y="1986"/>
              <a:ext cx="31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思源宋体 Medium" panose="02020500000000000000" pitchFamily="18" charset="-122"/>
                  <a:ea typeface="思源宋体 Medium" panose="02020500000000000000" pitchFamily="18" charset="-122"/>
                </a:rPr>
                <a:t>问题陈述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93" y="2614"/>
              <a:ext cx="4916" cy="2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50000"/>
                </a:lnSpc>
                <a:defRPr/>
              </a:pPr>
              <a:r>
                <a:rPr lang="zh-CN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从软件开发商和用户角度确定问题表，产品需求综述。</a:t>
              </a:r>
              <a:endParaRPr 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19685" y="6211389"/>
            <a:ext cx="6012000" cy="370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096180" y="6211389"/>
            <a:ext cx="6012000" cy="370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1"/>
          <p:cNvSpPr>
            <a:spLocks noEditPoints="1"/>
          </p:cNvSpPr>
          <p:nvPr/>
        </p:nvSpPr>
        <p:spPr bwMode="auto">
          <a:xfrm>
            <a:off x="5757631" y="2834861"/>
            <a:ext cx="676738" cy="696262"/>
          </a:xfrm>
          <a:custGeom>
            <a:avLst/>
            <a:gdLst>
              <a:gd name="T0" fmla="*/ 17 w 658"/>
              <a:gd name="T1" fmla="*/ 345 h 677"/>
              <a:gd name="T2" fmla="*/ 329 w 658"/>
              <a:gd name="T3" fmla="*/ 109 h 677"/>
              <a:gd name="T4" fmla="*/ 109 w 658"/>
              <a:gd name="T5" fmla="*/ 329 h 677"/>
              <a:gd name="T6" fmla="*/ 163 w 658"/>
              <a:gd name="T7" fmla="*/ 329 h 677"/>
              <a:gd name="T8" fmla="*/ 242 w 658"/>
              <a:gd name="T9" fmla="*/ 590 h 677"/>
              <a:gd name="T10" fmla="*/ 416 w 658"/>
              <a:gd name="T11" fmla="*/ 558 h 677"/>
              <a:gd name="T12" fmla="*/ 290 w 658"/>
              <a:gd name="T13" fmla="*/ 677 h 677"/>
              <a:gd name="T14" fmla="*/ 369 w 658"/>
              <a:gd name="T15" fmla="*/ 645 h 677"/>
              <a:gd name="T16" fmla="*/ 242 w 658"/>
              <a:gd name="T17" fmla="*/ 634 h 677"/>
              <a:gd name="T18" fmla="*/ 416 w 658"/>
              <a:gd name="T19" fmla="*/ 601 h 677"/>
              <a:gd name="T20" fmla="*/ 463 w 658"/>
              <a:gd name="T21" fmla="*/ 326 h 677"/>
              <a:gd name="T22" fmla="*/ 411 w 658"/>
              <a:gd name="T23" fmla="*/ 305 h 677"/>
              <a:gd name="T24" fmla="*/ 329 w 658"/>
              <a:gd name="T25" fmla="*/ 305 h 677"/>
              <a:gd name="T26" fmla="*/ 276 w 658"/>
              <a:gd name="T27" fmla="*/ 311 h 677"/>
              <a:gd name="T28" fmla="*/ 195 w 658"/>
              <a:gd name="T29" fmla="*/ 326 h 677"/>
              <a:gd name="T30" fmla="*/ 256 w 658"/>
              <a:gd name="T31" fmla="*/ 338 h 677"/>
              <a:gd name="T32" fmla="*/ 276 w 658"/>
              <a:gd name="T33" fmla="*/ 349 h 677"/>
              <a:gd name="T34" fmla="*/ 277 w 658"/>
              <a:gd name="T35" fmla="*/ 349 h 677"/>
              <a:gd name="T36" fmla="*/ 278 w 658"/>
              <a:gd name="T37" fmla="*/ 350 h 677"/>
              <a:gd name="T38" fmla="*/ 279 w 658"/>
              <a:gd name="T39" fmla="*/ 351 h 677"/>
              <a:gd name="T40" fmla="*/ 280 w 658"/>
              <a:gd name="T41" fmla="*/ 352 h 677"/>
              <a:gd name="T42" fmla="*/ 281 w 658"/>
              <a:gd name="T43" fmla="*/ 352 h 677"/>
              <a:gd name="T44" fmla="*/ 282 w 658"/>
              <a:gd name="T45" fmla="*/ 353 h 677"/>
              <a:gd name="T46" fmla="*/ 283 w 658"/>
              <a:gd name="T47" fmla="*/ 353 h 677"/>
              <a:gd name="T48" fmla="*/ 285 w 658"/>
              <a:gd name="T49" fmla="*/ 353 h 677"/>
              <a:gd name="T50" fmla="*/ 286 w 658"/>
              <a:gd name="T51" fmla="*/ 354 h 677"/>
              <a:gd name="T52" fmla="*/ 288 w 658"/>
              <a:gd name="T53" fmla="*/ 354 h 677"/>
              <a:gd name="T54" fmla="*/ 289 w 658"/>
              <a:gd name="T55" fmla="*/ 354 h 677"/>
              <a:gd name="T56" fmla="*/ 290 w 658"/>
              <a:gd name="T57" fmla="*/ 354 h 677"/>
              <a:gd name="T58" fmla="*/ 292 w 658"/>
              <a:gd name="T59" fmla="*/ 353 h 677"/>
              <a:gd name="T60" fmla="*/ 293 w 658"/>
              <a:gd name="T61" fmla="*/ 353 h 677"/>
              <a:gd name="T62" fmla="*/ 294 w 658"/>
              <a:gd name="T63" fmla="*/ 353 h 677"/>
              <a:gd name="T64" fmla="*/ 295 w 658"/>
              <a:gd name="T65" fmla="*/ 352 h 677"/>
              <a:gd name="T66" fmla="*/ 297 w 658"/>
              <a:gd name="T67" fmla="*/ 352 h 677"/>
              <a:gd name="T68" fmla="*/ 298 w 658"/>
              <a:gd name="T69" fmla="*/ 351 h 677"/>
              <a:gd name="T70" fmla="*/ 299 w 658"/>
              <a:gd name="T71" fmla="*/ 350 h 677"/>
              <a:gd name="T72" fmla="*/ 300 w 658"/>
              <a:gd name="T73" fmla="*/ 349 h 677"/>
              <a:gd name="T74" fmla="*/ 321 w 658"/>
              <a:gd name="T75" fmla="*/ 338 h 677"/>
              <a:gd name="T76" fmla="*/ 352 w 658"/>
              <a:gd name="T77" fmla="*/ 344 h 677"/>
              <a:gd name="T78" fmla="*/ 381 w 658"/>
              <a:gd name="T79" fmla="*/ 349 h 677"/>
              <a:gd name="T80" fmla="*/ 441 w 658"/>
              <a:gd name="T81" fmla="*/ 349 h 677"/>
              <a:gd name="T82" fmla="*/ 161 w 658"/>
              <a:gd name="T83" fmla="*/ 138 h 677"/>
              <a:gd name="T84" fmla="*/ 138 w 658"/>
              <a:gd name="T85" fmla="*/ 161 h 677"/>
              <a:gd name="T86" fmla="*/ 583 w 658"/>
              <a:gd name="T87" fmla="*/ 345 h 677"/>
              <a:gd name="T88" fmla="*/ 658 w 658"/>
              <a:gd name="T89" fmla="*/ 329 h 677"/>
              <a:gd name="T90" fmla="*/ 520 w 658"/>
              <a:gd name="T91" fmla="*/ 161 h 677"/>
              <a:gd name="T92" fmla="*/ 497 w 658"/>
              <a:gd name="T93" fmla="*/ 138 h 677"/>
              <a:gd name="T94" fmla="*/ 345 w 658"/>
              <a:gd name="T95" fmla="*/ 75 h 677"/>
              <a:gd name="T96" fmla="*/ 329 w 658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8" h="677">
                <a:moveTo>
                  <a:pt x="75" y="313"/>
                </a:moveTo>
                <a:cubicBezTo>
                  <a:pt x="84" y="313"/>
                  <a:pt x="91" y="320"/>
                  <a:pt x="91" y="329"/>
                </a:cubicBezTo>
                <a:cubicBezTo>
                  <a:pt x="91" y="338"/>
                  <a:pt x="84" y="345"/>
                  <a:pt x="75" y="345"/>
                </a:cubicBezTo>
                <a:cubicBezTo>
                  <a:pt x="17" y="345"/>
                  <a:pt x="17" y="345"/>
                  <a:pt x="17" y="345"/>
                </a:cubicBezTo>
                <a:cubicBezTo>
                  <a:pt x="7" y="345"/>
                  <a:pt x="0" y="338"/>
                  <a:pt x="0" y="329"/>
                </a:cubicBezTo>
                <a:cubicBezTo>
                  <a:pt x="0" y="320"/>
                  <a:pt x="7" y="313"/>
                  <a:pt x="17" y="313"/>
                </a:cubicBezTo>
                <a:cubicBezTo>
                  <a:pt x="75" y="313"/>
                  <a:pt x="75" y="313"/>
                  <a:pt x="75" y="313"/>
                </a:cubicBezTo>
                <a:close/>
                <a:moveTo>
                  <a:pt x="329" y="109"/>
                </a:moveTo>
                <a:cubicBezTo>
                  <a:pt x="329" y="109"/>
                  <a:pt x="329" y="109"/>
                  <a:pt x="329" y="109"/>
                </a:cubicBezTo>
                <a:cubicBezTo>
                  <a:pt x="451" y="109"/>
                  <a:pt x="549" y="208"/>
                  <a:pt x="549" y="329"/>
                </a:cubicBezTo>
                <a:cubicBezTo>
                  <a:pt x="549" y="450"/>
                  <a:pt x="451" y="549"/>
                  <a:pt x="329" y="549"/>
                </a:cubicBezTo>
                <a:cubicBezTo>
                  <a:pt x="208" y="549"/>
                  <a:pt x="109" y="450"/>
                  <a:pt x="109" y="329"/>
                </a:cubicBezTo>
                <a:cubicBezTo>
                  <a:pt x="109" y="208"/>
                  <a:pt x="208" y="109"/>
                  <a:pt x="329" y="109"/>
                </a:cubicBezTo>
                <a:close/>
                <a:moveTo>
                  <a:pt x="329" y="163"/>
                </a:moveTo>
                <a:cubicBezTo>
                  <a:pt x="329" y="163"/>
                  <a:pt x="329" y="163"/>
                  <a:pt x="329" y="163"/>
                </a:cubicBezTo>
                <a:cubicBezTo>
                  <a:pt x="238" y="163"/>
                  <a:pt x="163" y="238"/>
                  <a:pt x="163" y="329"/>
                </a:cubicBezTo>
                <a:cubicBezTo>
                  <a:pt x="163" y="421"/>
                  <a:pt x="238" y="496"/>
                  <a:pt x="329" y="496"/>
                </a:cubicBezTo>
                <a:cubicBezTo>
                  <a:pt x="420" y="496"/>
                  <a:pt x="495" y="421"/>
                  <a:pt x="495" y="329"/>
                </a:cubicBezTo>
                <a:cubicBezTo>
                  <a:pt x="495" y="238"/>
                  <a:pt x="421" y="163"/>
                  <a:pt x="329" y="163"/>
                </a:cubicBezTo>
                <a:close/>
                <a:moveTo>
                  <a:pt x="242" y="590"/>
                </a:moveTo>
                <a:cubicBezTo>
                  <a:pt x="242" y="590"/>
                  <a:pt x="242" y="590"/>
                  <a:pt x="242" y="590"/>
                </a:cubicBezTo>
                <a:cubicBezTo>
                  <a:pt x="233" y="590"/>
                  <a:pt x="226" y="583"/>
                  <a:pt x="226" y="574"/>
                </a:cubicBezTo>
                <a:cubicBezTo>
                  <a:pt x="226" y="565"/>
                  <a:pt x="233" y="558"/>
                  <a:pt x="242" y="558"/>
                </a:cubicBezTo>
                <a:cubicBezTo>
                  <a:pt x="416" y="558"/>
                  <a:pt x="416" y="558"/>
                  <a:pt x="416" y="558"/>
                </a:cubicBezTo>
                <a:cubicBezTo>
                  <a:pt x="425" y="558"/>
                  <a:pt x="433" y="565"/>
                  <a:pt x="433" y="574"/>
                </a:cubicBezTo>
                <a:cubicBezTo>
                  <a:pt x="433" y="583"/>
                  <a:pt x="425" y="590"/>
                  <a:pt x="416" y="590"/>
                </a:cubicBezTo>
                <a:cubicBezTo>
                  <a:pt x="242" y="590"/>
                  <a:pt x="242" y="590"/>
                  <a:pt x="242" y="590"/>
                </a:cubicBezTo>
                <a:close/>
                <a:moveTo>
                  <a:pt x="290" y="677"/>
                </a:moveTo>
                <a:cubicBezTo>
                  <a:pt x="290" y="677"/>
                  <a:pt x="290" y="677"/>
                  <a:pt x="290" y="677"/>
                </a:cubicBezTo>
                <a:cubicBezTo>
                  <a:pt x="281" y="677"/>
                  <a:pt x="273" y="670"/>
                  <a:pt x="273" y="661"/>
                </a:cubicBezTo>
                <a:cubicBezTo>
                  <a:pt x="273" y="652"/>
                  <a:pt x="281" y="645"/>
                  <a:pt x="290" y="645"/>
                </a:cubicBezTo>
                <a:cubicBezTo>
                  <a:pt x="369" y="645"/>
                  <a:pt x="369" y="645"/>
                  <a:pt x="369" y="645"/>
                </a:cubicBezTo>
                <a:cubicBezTo>
                  <a:pt x="378" y="645"/>
                  <a:pt x="385" y="652"/>
                  <a:pt x="385" y="661"/>
                </a:cubicBezTo>
                <a:cubicBezTo>
                  <a:pt x="385" y="670"/>
                  <a:pt x="378" y="677"/>
                  <a:pt x="369" y="677"/>
                </a:cubicBezTo>
                <a:cubicBezTo>
                  <a:pt x="290" y="677"/>
                  <a:pt x="290" y="677"/>
                  <a:pt x="290" y="677"/>
                </a:cubicBezTo>
                <a:close/>
                <a:moveTo>
                  <a:pt x="242" y="634"/>
                </a:moveTo>
                <a:cubicBezTo>
                  <a:pt x="242" y="634"/>
                  <a:pt x="242" y="634"/>
                  <a:pt x="242" y="634"/>
                </a:cubicBezTo>
                <a:cubicBezTo>
                  <a:pt x="233" y="634"/>
                  <a:pt x="226" y="626"/>
                  <a:pt x="226" y="617"/>
                </a:cubicBezTo>
                <a:cubicBezTo>
                  <a:pt x="226" y="609"/>
                  <a:pt x="233" y="601"/>
                  <a:pt x="242" y="601"/>
                </a:cubicBezTo>
                <a:cubicBezTo>
                  <a:pt x="416" y="601"/>
                  <a:pt x="416" y="601"/>
                  <a:pt x="416" y="601"/>
                </a:cubicBezTo>
                <a:cubicBezTo>
                  <a:pt x="425" y="601"/>
                  <a:pt x="433" y="609"/>
                  <a:pt x="433" y="617"/>
                </a:cubicBezTo>
                <a:cubicBezTo>
                  <a:pt x="433" y="626"/>
                  <a:pt x="425" y="634"/>
                  <a:pt x="416" y="634"/>
                </a:cubicBezTo>
                <a:cubicBezTo>
                  <a:pt x="242" y="634"/>
                  <a:pt x="242" y="634"/>
                  <a:pt x="242" y="634"/>
                </a:cubicBezTo>
                <a:close/>
                <a:moveTo>
                  <a:pt x="463" y="326"/>
                </a:moveTo>
                <a:cubicBezTo>
                  <a:pt x="463" y="326"/>
                  <a:pt x="463" y="326"/>
                  <a:pt x="463" y="326"/>
                </a:cubicBezTo>
                <a:cubicBezTo>
                  <a:pt x="457" y="320"/>
                  <a:pt x="449" y="315"/>
                  <a:pt x="440" y="311"/>
                </a:cubicBezTo>
                <a:cubicBezTo>
                  <a:pt x="435" y="308"/>
                  <a:pt x="431" y="307"/>
                  <a:pt x="426" y="306"/>
                </a:cubicBezTo>
                <a:cubicBezTo>
                  <a:pt x="421" y="305"/>
                  <a:pt x="416" y="305"/>
                  <a:pt x="411" y="305"/>
                </a:cubicBezTo>
                <a:cubicBezTo>
                  <a:pt x="397" y="305"/>
                  <a:pt x="382" y="309"/>
                  <a:pt x="370" y="317"/>
                </a:cubicBezTo>
                <a:cubicBezTo>
                  <a:pt x="366" y="315"/>
                  <a:pt x="362" y="313"/>
                  <a:pt x="358" y="311"/>
                </a:cubicBezTo>
                <a:cubicBezTo>
                  <a:pt x="353" y="308"/>
                  <a:pt x="349" y="307"/>
                  <a:pt x="344" y="306"/>
                </a:cubicBezTo>
                <a:cubicBezTo>
                  <a:pt x="339" y="305"/>
                  <a:pt x="334" y="305"/>
                  <a:pt x="329" y="305"/>
                </a:cubicBezTo>
                <a:cubicBezTo>
                  <a:pt x="324" y="305"/>
                  <a:pt x="319" y="305"/>
                  <a:pt x="314" y="306"/>
                </a:cubicBezTo>
                <a:cubicBezTo>
                  <a:pt x="310" y="307"/>
                  <a:pt x="305" y="308"/>
                  <a:pt x="300" y="311"/>
                </a:cubicBezTo>
                <a:cubicBezTo>
                  <a:pt x="296" y="313"/>
                  <a:pt x="292" y="315"/>
                  <a:pt x="288" y="317"/>
                </a:cubicBezTo>
                <a:cubicBezTo>
                  <a:pt x="284" y="315"/>
                  <a:pt x="280" y="313"/>
                  <a:pt x="276" y="311"/>
                </a:cubicBezTo>
                <a:cubicBezTo>
                  <a:pt x="271" y="308"/>
                  <a:pt x="267" y="307"/>
                  <a:pt x="262" y="306"/>
                </a:cubicBezTo>
                <a:cubicBezTo>
                  <a:pt x="257" y="305"/>
                  <a:pt x="252" y="305"/>
                  <a:pt x="247" y="305"/>
                </a:cubicBezTo>
                <a:cubicBezTo>
                  <a:pt x="233" y="305"/>
                  <a:pt x="218" y="309"/>
                  <a:pt x="206" y="317"/>
                </a:cubicBezTo>
                <a:cubicBezTo>
                  <a:pt x="202" y="320"/>
                  <a:pt x="198" y="323"/>
                  <a:pt x="195" y="326"/>
                </a:cubicBezTo>
                <a:cubicBezTo>
                  <a:pt x="189" y="333"/>
                  <a:pt x="189" y="343"/>
                  <a:pt x="195" y="349"/>
                </a:cubicBezTo>
                <a:cubicBezTo>
                  <a:pt x="201" y="355"/>
                  <a:pt x="211" y="355"/>
                  <a:pt x="218" y="349"/>
                </a:cubicBezTo>
                <a:cubicBezTo>
                  <a:pt x="226" y="341"/>
                  <a:pt x="236" y="337"/>
                  <a:pt x="247" y="337"/>
                </a:cubicBezTo>
                <a:cubicBezTo>
                  <a:pt x="250" y="337"/>
                  <a:pt x="253" y="337"/>
                  <a:pt x="256" y="338"/>
                </a:cubicBezTo>
                <a:cubicBezTo>
                  <a:pt x="258" y="338"/>
                  <a:pt x="261" y="339"/>
                  <a:pt x="263" y="340"/>
                </a:cubicBezTo>
                <a:cubicBezTo>
                  <a:pt x="268" y="342"/>
                  <a:pt x="273" y="345"/>
                  <a:pt x="276" y="349"/>
                </a:cubicBezTo>
                <a:cubicBezTo>
                  <a:pt x="276" y="349"/>
                  <a:pt x="276" y="349"/>
                  <a:pt x="276" y="349"/>
                </a:cubicBezTo>
                <a:cubicBezTo>
                  <a:pt x="276" y="349"/>
                  <a:pt x="276" y="349"/>
                  <a:pt x="276" y="349"/>
                </a:cubicBezTo>
                <a:cubicBezTo>
                  <a:pt x="277" y="349"/>
                  <a:pt x="277" y="349"/>
                  <a:pt x="277" y="349"/>
                </a:cubicBezTo>
                <a:cubicBezTo>
                  <a:pt x="277" y="349"/>
                  <a:pt x="277" y="349"/>
                  <a:pt x="277" y="349"/>
                </a:cubicBezTo>
                <a:cubicBezTo>
                  <a:pt x="277" y="349"/>
                  <a:pt x="277" y="349"/>
                  <a:pt x="277" y="349"/>
                </a:cubicBezTo>
                <a:cubicBezTo>
                  <a:pt x="277" y="349"/>
                  <a:pt x="277" y="349"/>
                  <a:pt x="277" y="349"/>
                </a:cubicBezTo>
                <a:cubicBezTo>
                  <a:pt x="278" y="350"/>
                  <a:pt x="278" y="350"/>
                  <a:pt x="278" y="350"/>
                </a:cubicBezTo>
                <a:cubicBezTo>
                  <a:pt x="278" y="350"/>
                  <a:pt x="278" y="350"/>
                  <a:pt x="278" y="350"/>
                </a:cubicBezTo>
                <a:cubicBezTo>
                  <a:pt x="278" y="350"/>
                  <a:pt x="278" y="350"/>
                  <a:pt x="278" y="350"/>
                </a:cubicBezTo>
                <a:cubicBezTo>
                  <a:pt x="278" y="350"/>
                  <a:pt x="278" y="350"/>
                  <a:pt x="278" y="350"/>
                </a:cubicBezTo>
                <a:cubicBezTo>
                  <a:pt x="278" y="351"/>
                  <a:pt x="278" y="351"/>
                  <a:pt x="278" y="351"/>
                </a:cubicBezTo>
                <a:cubicBezTo>
                  <a:pt x="279" y="351"/>
                  <a:pt x="279" y="351"/>
                  <a:pt x="279" y="351"/>
                </a:cubicBezTo>
                <a:cubicBezTo>
                  <a:pt x="279" y="351"/>
                  <a:pt x="279" y="351"/>
                  <a:pt x="279" y="351"/>
                </a:cubicBezTo>
                <a:cubicBezTo>
                  <a:pt x="279" y="351"/>
                  <a:pt x="279" y="351"/>
                  <a:pt x="279" y="351"/>
                </a:cubicBezTo>
                <a:cubicBezTo>
                  <a:pt x="279" y="351"/>
                  <a:pt x="279" y="351"/>
                  <a:pt x="279" y="351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1" y="352"/>
                  <a:pt x="281" y="352"/>
                  <a:pt x="281" y="352"/>
                </a:cubicBezTo>
                <a:cubicBezTo>
                  <a:pt x="281" y="352"/>
                  <a:pt x="281" y="352"/>
                  <a:pt x="281" y="352"/>
                </a:cubicBezTo>
                <a:cubicBezTo>
                  <a:pt x="281" y="352"/>
                  <a:pt x="281" y="352"/>
                  <a:pt x="281" y="352"/>
                </a:cubicBezTo>
                <a:cubicBezTo>
                  <a:pt x="281" y="352"/>
                  <a:pt x="281" y="352"/>
                  <a:pt x="281" y="352"/>
                </a:cubicBezTo>
                <a:cubicBezTo>
                  <a:pt x="282" y="353"/>
                  <a:pt x="282" y="353"/>
                  <a:pt x="282" y="353"/>
                </a:cubicBezTo>
                <a:cubicBezTo>
                  <a:pt x="282" y="353"/>
                  <a:pt x="282" y="353"/>
                  <a:pt x="282" y="353"/>
                </a:cubicBezTo>
                <a:cubicBezTo>
                  <a:pt x="282" y="353"/>
                  <a:pt x="282" y="353"/>
                  <a:pt x="282" y="353"/>
                </a:cubicBezTo>
                <a:cubicBezTo>
                  <a:pt x="282" y="353"/>
                  <a:pt x="282" y="353"/>
                  <a:pt x="282" y="353"/>
                </a:cubicBezTo>
                <a:cubicBezTo>
                  <a:pt x="283" y="353"/>
                  <a:pt x="283" y="353"/>
                  <a:pt x="283" y="353"/>
                </a:cubicBezTo>
                <a:cubicBezTo>
                  <a:pt x="283" y="353"/>
                  <a:pt x="283" y="353"/>
                  <a:pt x="283" y="353"/>
                </a:cubicBezTo>
                <a:cubicBezTo>
                  <a:pt x="283" y="353"/>
                  <a:pt x="283" y="353"/>
                  <a:pt x="283" y="353"/>
                </a:cubicBezTo>
                <a:cubicBezTo>
                  <a:pt x="284" y="353"/>
                  <a:pt x="284" y="353"/>
                  <a:pt x="284" y="353"/>
                </a:cubicBezTo>
                <a:cubicBezTo>
                  <a:pt x="284" y="353"/>
                  <a:pt x="284" y="353"/>
                  <a:pt x="284" y="353"/>
                </a:cubicBezTo>
                <a:cubicBezTo>
                  <a:pt x="284" y="353"/>
                  <a:pt x="284" y="353"/>
                  <a:pt x="284" y="353"/>
                </a:cubicBezTo>
                <a:cubicBezTo>
                  <a:pt x="285" y="353"/>
                  <a:pt x="285" y="353"/>
                  <a:pt x="285" y="353"/>
                </a:cubicBezTo>
                <a:cubicBezTo>
                  <a:pt x="285" y="353"/>
                  <a:pt x="285" y="353"/>
                  <a:pt x="285" y="353"/>
                </a:cubicBezTo>
                <a:cubicBezTo>
                  <a:pt x="286" y="354"/>
                  <a:pt x="286" y="354"/>
                  <a:pt x="286" y="354"/>
                </a:cubicBezTo>
                <a:cubicBezTo>
                  <a:pt x="286" y="354"/>
                  <a:pt x="286" y="354"/>
                  <a:pt x="286" y="354"/>
                </a:cubicBezTo>
                <a:cubicBezTo>
                  <a:pt x="286" y="354"/>
                  <a:pt x="286" y="354"/>
                  <a:pt x="286" y="354"/>
                </a:cubicBezTo>
                <a:cubicBezTo>
                  <a:pt x="287" y="354"/>
                  <a:pt x="287" y="354"/>
                  <a:pt x="287" y="354"/>
                </a:cubicBezTo>
                <a:cubicBezTo>
                  <a:pt x="287" y="354"/>
                  <a:pt x="287" y="354"/>
                  <a:pt x="287" y="354"/>
                </a:cubicBezTo>
                <a:cubicBezTo>
                  <a:pt x="287" y="354"/>
                  <a:pt x="287" y="354"/>
                  <a:pt x="287" y="354"/>
                </a:cubicBezTo>
                <a:cubicBezTo>
                  <a:pt x="288" y="354"/>
                  <a:pt x="288" y="354"/>
                  <a:pt x="288" y="354"/>
                </a:cubicBezTo>
                <a:cubicBezTo>
                  <a:pt x="288" y="354"/>
                  <a:pt x="288" y="354"/>
                  <a:pt x="288" y="354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90" y="354"/>
                  <a:pt x="290" y="354"/>
                  <a:pt x="290" y="354"/>
                </a:cubicBezTo>
                <a:cubicBezTo>
                  <a:pt x="290" y="354"/>
                  <a:pt x="290" y="354"/>
                  <a:pt x="290" y="354"/>
                </a:cubicBezTo>
                <a:cubicBezTo>
                  <a:pt x="290" y="354"/>
                  <a:pt x="290" y="354"/>
                  <a:pt x="290" y="354"/>
                </a:cubicBezTo>
                <a:cubicBezTo>
                  <a:pt x="290" y="354"/>
                  <a:pt x="290" y="354"/>
                  <a:pt x="290" y="354"/>
                </a:cubicBezTo>
                <a:cubicBezTo>
                  <a:pt x="291" y="354"/>
                  <a:pt x="291" y="354"/>
                  <a:pt x="291" y="354"/>
                </a:cubicBezTo>
                <a:cubicBezTo>
                  <a:pt x="291" y="353"/>
                  <a:pt x="291" y="353"/>
                  <a:pt x="291" y="353"/>
                </a:cubicBezTo>
                <a:cubicBezTo>
                  <a:pt x="292" y="353"/>
                  <a:pt x="292" y="353"/>
                  <a:pt x="292" y="353"/>
                </a:cubicBezTo>
                <a:cubicBezTo>
                  <a:pt x="292" y="353"/>
                  <a:pt x="292" y="353"/>
                  <a:pt x="292" y="353"/>
                </a:cubicBezTo>
                <a:cubicBezTo>
                  <a:pt x="292" y="353"/>
                  <a:pt x="292" y="353"/>
                  <a:pt x="292" y="353"/>
                </a:cubicBezTo>
                <a:cubicBezTo>
                  <a:pt x="292" y="353"/>
                  <a:pt x="292" y="353"/>
                  <a:pt x="292" y="353"/>
                </a:cubicBezTo>
                <a:cubicBezTo>
                  <a:pt x="293" y="353"/>
                  <a:pt x="293" y="353"/>
                  <a:pt x="293" y="353"/>
                </a:cubicBezTo>
                <a:cubicBezTo>
                  <a:pt x="293" y="353"/>
                  <a:pt x="293" y="353"/>
                  <a:pt x="293" y="353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95" y="353"/>
                  <a:pt x="295" y="353"/>
                  <a:pt x="295" y="353"/>
                </a:cubicBezTo>
                <a:cubicBezTo>
                  <a:pt x="295" y="352"/>
                  <a:pt x="295" y="352"/>
                  <a:pt x="295" y="352"/>
                </a:cubicBezTo>
                <a:cubicBezTo>
                  <a:pt x="295" y="352"/>
                  <a:pt x="295" y="352"/>
                  <a:pt x="295" y="352"/>
                </a:cubicBezTo>
                <a:cubicBezTo>
                  <a:pt x="295" y="352"/>
                  <a:pt x="295" y="352"/>
                  <a:pt x="295" y="352"/>
                </a:cubicBezTo>
                <a:cubicBezTo>
                  <a:pt x="296" y="352"/>
                  <a:pt x="296" y="352"/>
                  <a:pt x="296" y="352"/>
                </a:cubicBezTo>
                <a:cubicBezTo>
                  <a:pt x="296" y="352"/>
                  <a:pt x="296" y="352"/>
                  <a:pt x="296" y="352"/>
                </a:cubicBezTo>
                <a:cubicBezTo>
                  <a:pt x="297" y="352"/>
                  <a:pt x="297" y="352"/>
                  <a:pt x="297" y="352"/>
                </a:cubicBezTo>
                <a:cubicBezTo>
                  <a:pt x="297" y="352"/>
                  <a:pt x="297" y="352"/>
                  <a:pt x="297" y="352"/>
                </a:cubicBezTo>
                <a:cubicBezTo>
                  <a:pt x="297" y="351"/>
                  <a:pt x="297" y="351"/>
                  <a:pt x="297" y="351"/>
                </a:cubicBezTo>
                <a:cubicBezTo>
                  <a:pt x="297" y="351"/>
                  <a:pt x="297" y="351"/>
                  <a:pt x="297" y="351"/>
                </a:cubicBezTo>
                <a:cubicBezTo>
                  <a:pt x="298" y="351"/>
                  <a:pt x="298" y="351"/>
                  <a:pt x="298" y="351"/>
                </a:cubicBezTo>
                <a:cubicBezTo>
                  <a:pt x="298" y="351"/>
                  <a:pt x="298" y="351"/>
                  <a:pt x="298" y="351"/>
                </a:cubicBezTo>
                <a:cubicBezTo>
                  <a:pt x="298" y="350"/>
                  <a:pt x="298" y="350"/>
                  <a:pt x="298" y="350"/>
                </a:cubicBezTo>
                <a:cubicBezTo>
                  <a:pt x="298" y="350"/>
                  <a:pt x="298" y="350"/>
                  <a:pt x="298" y="350"/>
                </a:cubicBezTo>
                <a:cubicBezTo>
                  <a:pt x="299" y="350"/>
                  <a:pt x="299" y="350"/>
                  <a:pt x="299" y="350"/>
                </a:cubicBezTo>
                <a:cubicBezTo>
                  <a:pt x="299" y="349"/>
                  <a:pt x="299" y="349"/>
                  <a:pt x="299" y="349"/>
                </a:cubicBezTo>
                <a:cubicBezTo>
                  <a:pt x="300" y="349"/>
                  <a:pt x="300" y="349"/>
                  <a:pt x="300" y="349"/>
                </a:cubicBezTo>
                <a:cubicBezTo>
                  <a:pt x="300" y="349"/>
                  <a:pt x="300" y="349"/>
                  <a:pt x="300" y="349"/>
                </a:cubicBezTo>
                <a:cubicBezTo>
                  <a:pt x="300" y="349"/>
                  <a:pt x="300" y="349"/>
                  <a:pt x="300" y="349"/>
                </a:cubicBezTo>
                <a:cubicBezTo>
                  <a:pt x="300" y="349"/>
                  <a:pt x="300" y="349"/>
                  <a:pt x="300" y="349"/>
                </a:cubicBezTo>
                <a:cubicBezTo>
                  <a:pt x="300" y="349"/>
                  <a:pt x="300" y="349"/>
                  <a:pt x="300" y="349"/>
                </a:cubicBezTo>
                <a:cubicBezTo>
                  <a:pt x="304" y="345"/>
                  <a:pt x="308" y="342"/>
                  <a:pt x="313" y="340"/>
                </a:cubicBezTo>
                <a:cubicBezTo>
                  <a:pt x="316" y="339"/>
                  <a:pt x="318" y="338"/>
                  <a:pt x="321" y="338"/>
                </a:cubicBezTo>
                <a:cubicBezTo>
                  <a:pt x="323" y="337"/>
                  <a:pt x="326" y="337"/>
                  <a:pt x="329" y="337"/>
                </a:cubicBezTo>
                <a:cubicBezTo>
                  <a:pt x="332" y="337"/>
                  <a:pt x="335" y="337"/>
                  <a:pt x="337" y="338"/>
                </a:cubicBezTo>
                <a:cubicBezTo>
                  <a:pt x="340" y="338"/>
                  <a:pt x="343" y="339"/>
                  <a:pt x="346" y="340"/>
                </a:cubicBezTo>
                <a:cubicBezTo>
                  <a:pt x="348" y="341"/>
                  <a:pt x="350" y="343"/>
                  <a:pt x="352" y="344"/>
                </a:cubicBezTo>
                <a:cubicBezTo>
                  <a:pt x="354" y="345"/>
                  <a:pt x="356" y="347"/>
                  <a:pt x="358" y="348"/>
                </a:cubicBezTo>
                <a:cubicBezTo>
                  <a:pt x="358" y="348"/>
                  <a:pt x="358" y="348"/>
                  <a:pt x="358" y="348"/>
                </a:cubicBezTo>
                <a:cubicBezTo>
                  <a:pt x="359" y="349"/>
                  <a:pt x="359" y="349"/>
                  <a:pt x="359" y="349"/>
                </a:cubicBezTo>
                <a:cubicBezTo>
                  <a:pt x="365" y="355"/>
                  <a:pt x="375" y="355"/>
                  <a:pt x="381" y="349"/>
                </a:cubicBezTo>
                <a:cubicBezTo>
                  <a:pt x="389" y="341"/>
                  <a:pt x="400" y="337"/>
                  <a:pt x="411" y="337"/>
                </a:cubicBezTo>
                <a:cubicBezTo>
                  <a:pt x="414" y="337"/>
                  <a:pt x="417" y="337"/>
                  <a:pt x="420" y="338"/>
                </a:cubicBezTo>
                <a:cubicBezTo>
                  <a:pt x="422" y="338"/>
                  <a:pt x="425" y="339"/>
                  <a:pt x="427" y="340"/>
                </a:cubicBezTo>
                <a:cubicBezTo>
                  <a:pt x="432" y="342"/>
                  <a:pt x="437" y="345"/>
                  <a:pt x="441" y="349"/>
                </a:cubicBezTo>
                <a:cubicBezTo>
                  <a:pt x="447" y="355"/>
                  <a:pt x="457" y="355"/>
                  <a:pt x="463" y="349"/>
                </a:cubicBezTo>
                <a:cubicBezTo>
                  <a:pt x="470" y="343"/>
                  <a:pt x="470" y="333"/>
                  <a:pt x="463" y="326"/>
                </a:cubicBezTo>
                <a:close/>
                <a:moveTo>
                  <a:pt x="161" y="138"/>
                </a:moveTo>
                <a:cubicBezTo>
                  <a:pt x="161" y="138"/>
                  <a:pt x="161" y="138"/>
                  <a:pt x="161" y="138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3" y="91"/>
                  <a:pt x="103" y="91"/>
                  <a:pt x="97" y="97"/>
                </a:cubicBezTo>
                <a:cubicBezTo>
                  <a:pt x="90" y="103"/>
                  <a:pt x="90" y="113"/>
                  <a:pt x="97" y="120"/>
                </a:cubicBezTo>
                <a:cubicBezTo>
                  <a:pt x="138" y="161"/>
                  <a:pt x="138" y="161"/>
                  <a:pt x="138" y="161"/>
                </a:cubicBezTo>
                <a:cubicBezTo>
                  <a:pt x="145" y="168"/>
                  <a:pt x="155" y="168"/>
                  <a:pt x="161" y="161"/>
                </a:cubicBezTo>
                <a:cubicBezTo>
                  <a:pt x="167" y="155"/>
                  <a:pt x="167" y="145"/>
                  <a:pt x="161" y="138"/>
                </a:cubicBezTo>
                <a:close/>
                <a:moveTo>
                  <a:pt x="583" y="345"/>
                </a:moveTo>
                <a:cubicBezTo>
                  <a:pt x="583" y="345"/>
                  <a:pt x="583" y="345"/>
                  <a:pt x="583" y="345"/>
                </a:cubicBezTo>
                <a:cubicBezTo>
                  <a:pt x="574" y="345"/>
                  <a:pt x="567" y="338"/>
                  <a:pt x="567" y="329"/>
                </a:cubicBezTo>
                <a:cubicBezTo>
                  <a:pt x="567" y="320"/>
                  <a:pt x="574" y="313"/>
                  <a:pt x="583" y="313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51" y="313"/>
                  <a:pt x="658" y="320"/>
                  <a:pt x="658" y="329"/>
                </a:cubicBezTo>
                <a:cubicBezTo>
                  <a:pt x="658" y="338"/>
                  <a:pt x="651" y="345"/>
                  <a:pt x="642" y="345"/>
                </a:cubicBezTo>
                <a:cubicBezTo>
                  <a:pt x="583" y="345"/>
                  <a:pt x="583" y="345"/>
                  <a:pt x="583" y="345"/>
                </a:cubicBezTo>
                <a:close/>
                <a:moveTo>
                  <a:pt x="520" y="161"/>
                </a:moveTo>
                <a:cubicBezTo>
                  <a:pt x="520" y="161"/>
                  <a:pt x="520" y="161"/>
                  <a:pt x="520" y="161"/>
                </a:cubicBezTo>
                <a:cubicBezTo>
                  <a:pt x="562" y="120"/>
                  <a:pt x="562" y="120"/>
                  <a:pt x="562" y="120"/>
                </a:cubicBezTo>
                <a:cubicBezTo>
                  <a:pt x="568" y="113"/>
                  <a:pt x="568" y="103"/>
                  <a:pt x="562" y="97"/>
                </a:cubicBezTo>
                <a:cubicBezTo>
                  <a:pt x="555" y="91"/>
                  <a:pt x="545" y="91"/>
                  <a:pt x="539" y="97"/>
                </a:cubicBezTo>
                <a:cubicBezTo>
                  <a:pt x="497" y="138"/>
                  <a:pt x="497" y="138"/>
                  <a:pt x="497" y="138"/>
                </a:cubicBezTo>
                <a:cubicBezTo>
                  <a:pt x="491" y="145"/>
                  <a:pt x="491" y="155"/>
                  <a:pt x="497" y="161"/>
                </a:cubicBezTo>
                <a:cubicBezTo>
                  <a:pt x="503" y="168"/>
                  <a:pt x="514" y="168"/>
                  <a:pt x="520" y="161"/>
                </a:cubicBezTo>
                <a:close/>
                <a:moveTo>
                  <a:pt x="345" y="75"/>
                </a:moveTo>
                <a:cubicBezTo>
                  <a:pt x="345" y="75"/>
                  <a:pt x="345" y="75"/>
                  <a:pt x="345" y="75"/>
                </a:cubicBezTo>
                <a:cubicBezTo>
                  <a:pt x="345" y="84"/>
                  <a:pt x="338" y="91"/>
                  <a:pt x="329" y="91"/>
                </a:cubicBezTo>
                <a:cubicBezTo>
                  <a:pt x="320" y="91"/>
                  <a:pt x="313" y="84"/>
                  <a:pt x="313" y="75"/>
                </a:cubicBezTo>
                <a:cubicBezTo>
                  <a:pt x="313" y="17"/>
                  <a:pt x="313" y="17"/>
                  <a:pt x="313" y="17"/>
                </a:cubicBezTo>
                <a:cubicBezTo>
                  <a:pt x="313" y="8"/>
                  <a:pt x="320" y="0"/>
                  <a:pt x="329" y="0"/>
                </a:cubicBezTo>
                <a:cubicBezTo>
                  <a:pt x="338" y="0"/>
                  <a:pt x="345" y="8"/>
                  <a:pt x="345" y="17"/>
                </a:cubicBezTo>
                <a:cubicBezTo>
                  <a:pt x="345" y="75"/>
                  <a:pt x="345" y="75"/>
                  <a:pt x="345" y="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524875" y="855345"/>
            <a:ext cx="3121660" cy="4644390"/>
            <a:chOff x="13471" y="1986"/>
            <a:chExt cx="4916" cy="7314"/>
          </a:xfrm>
        </p:grpSpPr>
        <p:sp>
          <p:nvSpPr>
            <p:cNvPr id="2" name="文本框 1"/>
            <p:cNvSpPr txBox="1"/>
            <p:nvPr/>
          </p:nvSpPr>
          <p:spPr>
            <a:xfrm>
              <a:off x="14210" y="1986"/>
              <a:ext cx="31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思源宋体 Medium" panose="02020500000000000000" pitchFamily="18" charset="-122"/>
                  <a:ea typeface="思源宋体 Medium" panose="02020500000000000000" pitchFamily="18" charset="-122"/>
                </a:rPr>
                <a:t>界面设计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471" y="2614"/>
              <a:ext cx="4916" cy="66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defTabSz="457200">
                <a:lnSpc>
                  <a:spcPct val="150000"/>
                </a:lnSpc>
                <a:defRPr/>
              </a:pPr>
              <a:r>
                <a:rPr lang="zh-CN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在</a:t>
              </a:r>
              <a:r>
                <a:rPr lang="en-US" altLang="zh-CN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APP</a:t>
              </a:r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系统健壮性分析方面，通过分析边界类，控制类和实体类。从分析到代码的编写。</a:t>
              </a:r>
              <a:endPara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endParaRPr>
            </a:p>
            <a:p>
              <a:pPr lvl="0" defTabSz="457200">
                <a:lnSpc>
                  <a:spcPct val="150000"/>
                </a:lnSpc>
                <a:defRPr/>
              </a:pPr>
              <a:endPara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endParaRPr>
            </a:p>
            <a:p>
              <a:pPr lvl="0" defTabSz="457200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通过基于原型的开发方法，执行第一次原型迭代。并进行第一次的可交付式的测试</a:t>
              </a:r>
              <a:endPara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650" y="4219574"/>
            <a:ext cx="11125200" cy="2041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79950" y="1678940"/>
            <a:ext cx="2832100" cy="415861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53400" y="1678940"/>
            <a:ext cx="2832100" cy="415861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06500" y="1678940"/>
            <a:ext cx="2832100" cy="415861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3"/>
          <p:cNvSpPr/>
          <p:nvPr/>
        </p:nvSpPr>
        <p:spPr>
          <a:xfrm>
            <a:off x="1206500" y="1537068"/>
            <a:ext cx="2832100" cy="1244174"/>
          </a:xfrm>
          <a:custGeom>
            <a:avLst/>
            <a:gdLst>
              <a:gd name="connsiteX0" fmla="*/ 0 w 3238500"/>
              <a:gd name="connsiteY0" fmla="*/ 0 h 1422710"/>
              <a:gd name="connsiteX1" fmla="*/ 3238500 w 3238500"/>
              <a:gd name="connsiteY1" fmla="*/ 0 h 1422710"/>
              <a:gd name="connsiteX2" fmla="*/ 3238500 w 3238500"/>
              <a:gd name="connsiteY2" fmla="*/ 1057928 h 1422710"/>
              <a:gd name="connsiteX3" fmla="*/ 0 w 3238500"/>
              <a:gd name="connsiteY3" fmla="*/ 1317660 h 142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422710">
                <a:moveTo>
                  <a:pt x="0" y="0"/>
                </a:moveTo>
                <a:lnTo>
                  <a:pt x="3238500" y="0"/>
                </a:lnTo>
                <a:lnTo>
                  <a:pt x="3238500" y="1057928"/>
                </a:lnTo>
                <a:cubicBezTo>
                  <a:pt x="1619250" y="1057928"/>
                  <a:pt x="1619250" y="1659414"/>
                  <a:pt x="0" y="131766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4"/>
          <p:cNvSpPr/>
          <p:nvPr/>
        </p:nvSpPr>
        <p:spPr>
          <a:xfrm>
            <a:off x="4679950" y="1537068"/>
            <a:ext cx="2832100" cy="1244174"/>
          </a:xfrm>
          <a:custGeom>
            <a:avLst/>
            <a:gdLst>
              <a:gd name="connsiteX0" fmla="*/ 0 w 3238500"/>
              <a:gd name="connsiteY0" fmla="*/ 0 h 1422710"/>
              <a:gd name="connsiteX1" fmla="*/ 3238500 w 3238500"/>
              <a:gd name="connsiteY1" fmla="*/ 0 h 1422710"/>
              <a:gd name="connsiteX2" fmla="*/ 3238500 w 3238500"/>
              <a:gd name="connsiteY2" fmla="*/ 1057928 h 1422710"/>
              <a:gd name="connsiteX3" fmla="*/ 0 w 3238500"/>
              <a:gd name="connsiteY3" fmla="*/ 1317660 h 142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422710">
                <a:moveTo>
                  <a:pt x="0" y="0"/>
                </a:moveTo>
                <a:lnTo>
                  <a:pt x="3238500" y="0"/>
                </a:lnTo>
                <a:lnTo>
                  <a:pt x="3238500" y="1057928"/>
                </a:lnTo>
                <a:cubicBezTo>
                  <a:pt x="1619250" y="1057928"/>
                  <a:pt x="1619250" y="1659414"/>
                  <a:pt x="0" y="131766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5"/>
          <p:cNvSpPr/>
          <p:nvPr/>
        </p:nvSpPr>
        <p:spPr>
          <a:xfrm>
            <a:off x="8153400" y="1537068"/>
            <a:ext cx="2832100" cy="1244174"/>
          </a:xfrm>
          <a:custGeom>
            <a:avLst/>
            <a:gdLst>
              <a:gd name="connsiteX0" fmla="*/ 0 w 3238500"/>
              <a:gd name="connsiteY0" fmla="*/ 0 h 1422710"/>
              <a:gd name="connsiteX1" fmla="*/ 3238500 w 3238500"/>
              <a:gd name="connsiteY1" fmla="*/ 0 h 1422710"/>
              <a:gd name="connsiteX2" fmla="*/ 3238500 w 3238500"/>
              <a:gd name="connsiteY2" fmla="*/ 1057928 h 1422710"/>
              <a:gd name="connsiteX3" fmla="*/ 0 w 3238500"/>
              <a:gd name="connsiteY3" fmla="*/ 1317660 h 142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422710">
                <a:moveTo>
                  <a:pt x="0" y="0"/>
                </a:moveTo>
                <a:lnTo>
                  <a:pt x="3238500" y="0"/>
                </a:lnTo>
                <a:lnTo>
                  <a:pt x="3238500" y="1057928"/>
                </a:lnTo>
                <a:cubicBezTo>
                  <a:pt x="1619250" y="1057928"/>
                  <a:pt x="1619250" y="1659414"/>
                  <a:pt x="0" y="131766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36482" y="1746126"/>
            <a:ext cx="47942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1</a:t>
            </a:r>
            <a:endParaRPr lang="en-US" altLang="zh-CN" sz="4000" b="1" dirty="0">
              <a:solidFill>
                <a:schemeClr val="bg1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8352" y="1746126"/>
            <a:ext cx="45656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2</a:t>
            </a:r>
            <a:endParaRPr lang="en-US" altLang="zh-CN" sz="4000" dirty="0">
              <a:solidFill>
                <a:schemeClr val="bg1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49422" y="1746126"/>
            <a:ext cx="45656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3</a:t>
            </a:r>
            <a:endParaRPr lang="en-US" altLang="zh-CN" sz="4000" dirty="0">
              <a:solidFill>
                <a:schemeClr val="bg1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27" name="任意多边形 16"/>
          <p:cNvSpPr/>
          <p:nvPr/>
        </p:nvSpPr>
        <p:spPr>
          <a:xfrm>
            <a:off x="1206500" y="2510768"/>
            <a:ext cx="2832100" cy="351133"/>
          </a:xfrm>
          <a:custGeom>
            <a:avLst/>
            <a:gdLst>
              <a:gd name="connsiteX0" fmla="*/ 2832100 w 2832100"/>
              <a:gd name="connsiteY0" fmla="*/ 0 h 351133"/>
              <a:gd name="connsiteX1" fmla="*/ 2832100 w 2832100"/>
              <a:gd name="connsiteY1" fmla="*/ 32128 h 351133"/>
              <a:gd name="connsiteX2" fmla="*/ 0 w 2832100"/>
              <a:gd name="connsiteY2" fmla="*/ 259266 h 351133"/>
              <a:gd name="connsiteX3" fmla="*/ 0 w 2832100"/>
              <a:gd name="connsiteY3" fmla="*/ 227138 h 351133"/>
              <a:gd name="connsiteX4" fmla="*/ 2832100 w 2832100"/>
              <a:gd name="connsiteY4" fmla="*/ 0 h 3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100" h="351133">
                <a:moveTo>
                  <a:pt x="2832100" y="0"/>
                </a:moveTo>
                <a:lnTo>
                  <a:pt x="2832100" y="32128"/>
                </a:lnTo>
                <a:cubicBezTo>
                  <a:pt x="1416050" y="32128"/>
                  <a:pt x="1416050" y="558133"/>
                  <a:pt x="0" y="259266"/>
                </a:cubicBezTo>
                <a:lnTo>
                  <a:pt x="0" y="227138"/>
                </a:lnTo>
                <a:cubicBezTo>
                  <a:pt x="1416050" y="526005"/>
                  <a:pt x="1416050" y="0"/>
                  <a:pt x="283210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17"/>
          <p:cNvSpPr/>
          <p:nvPr/>
        </p:nvSpPr>
        <p:spPr>
          <a:xfrm>
            <a:off x="4679949" y="2510768"/>
            <a:ext cx="2832100" cy="351133"/>
          </a:xfrm>
          <a:custGeom>
            <a:avLst/>
            <a:gdLst>
              <a:gd name="connsiteX0" fmla="*/ 2832100 w 2832100"/>
              <a:gd name="connsiteY0" fmla="*/ 0 h 351133"/>
              <a:gd name="connsiteX1" fmla="*/ 2832100 w 2832100"/>
              <a:gd name="connsiteY1" fmla="*/ 32128 h 351133"/>
              <a:gd name="connsiteX2" fmla="*/ 0 w 2832100"/>
              <a:gd name="connsiteY2" fmla="*/ 259266 h 351133"/>
              <a:gd name="connsiteX3" fmla="*/ 0 w 2832100"/>
              <a:gd name="connsiteY3" fmla="*/ 227138 h 351133"/>
              <a:gd name="connsiteX4" fmla="*/ 2832100 w 2832100"/>
              <a:gd name="connsiteY4" fmla="*/ 0 h 3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100" h="351133">
                <a:moveTo>
                  <a:pt x="2832100" y="0"/>
                </a:moveTo>
                <a:lnTo>
                  <a:pt x="2832100" y="32128"/>
                </a:lnTo>
                <a:cubicBezTo>
                  <a:pt x="1416050" y="32128"/>
                  <a:pt x="1416050" y="558133"/>
                  <a:pt x="0" y="259266"/>
                </a:cubicBezTo>
                <a:lnTo>
                  <a:pt x="0" y="227138"/>
                </a:lnTo>
                <a:cubicBezTo>
                  <a:pt x="1416050" y="526005"/>
                  <a:pt x="1416050" y="0"/>
                  <a:pt x="28321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18"/>
          <p:cNvSpPr/>
          <p:nvPr/>
        </p:nvSpPr>
        <p:spPr>
          <a:xfrm>
            <a:off x="8153399" y="2510768"/>
            <a:ext cx="2832100" cy="351133"/>
          </a:xfrm>
          <a:custGeom>
            <a:avLst/>
            <a:gdLst>
              <a:gd name="connsiteX0" fmla="*/ 2832100 w 2832100"/>
              <a:gd name="connsiteY0" fmla="*/ 0 h 351133"/>
              <a:gd name="connsiteX1" fmla="*/ 2832100 w 2832100"/>
              <a:gd name="connsiteY1" fmla="*/ 32128 h 351133"/>
              <a:gd name="connsiteX2" fmla="*/ 0 w 2832100"/>
              <a:gd name="connsiteY2" fmla="*/ 259266 h 351133"/>
              <a:gd name="connsiteX3" fmla="*/ 0 w 2832100"/>
              <a:gd name="connsiteY3" fmla="*/ 227138 h 351133"/>
              <a:gd name="connsiteX4" fmla="*/ 2832100 w 2832100"/>
              <a:gd name="connsiteY4" fmla="*/ 0 h 3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100" h="351133">
                <a:moveTo>
                  <a:pt x="2832100" y="0"/>
                </a:moveTo>
                <a:lnTo>
                  <a:pt x="2832100" y="32128"/>
                </a:lnTo>
                <a:cubicBezTo>
                  <a:pt x="1416050" y="32128"/>
                  <a:pt x="1416050" y="558133"/>
                  <a:pt x="0" y="259266"/>
                </a:cubicBezTo>
                <a:lnTo>
                  <a:pt x="0" y="227138"/>
                </a:lnTo>
                <a:cubicBezTo>
                  <a:pt x="1416050" y="526005"/>
                  <a:pt x="1416050" y="0"/>
                  <a:pt x="28321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10549" y="3016008"/>
            <a:ext cx="235500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在确定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“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视频审核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”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用况时，和组员进行密切的交流，确定用况的各个细节。让我懂得了团队交流和合作的重要性：即如何提出建议，如何化解矛盾。 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52880" y="3016250"/>
            <a:ext cx="231648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设计方面，从需求捕获到需求分析。知晓了如何站在用户的角度思考软件系统，以及如何从需求分析到用况建模，再到具体编码。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2429" y="3177298"/>
            <a:ext cx="2355002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编码方面，学习使用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QML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C++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混合编程，并且主要使用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Felgo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，构建移动设备对操作的响应。学习使用其强大的功能，更好的适应移动设备。另外，网络编程也对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Boost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库有了一定理解。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249677" y="4753439"/>
            <a:ext cx="652813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741243" y="4753439"/>
            <a:ext cx="652813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60909" y="4753439"/>
            <a:ext cx="652813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796336" y="802626"/>
            <a:ext cx="2600325" cy="523220"/>
            <a:chOff x="647700" y="2262491"/>
            <a:chExt cx="2600325" cy="523220"/>
          </a:xfrm>
        </p:grpSpPr>
        <p:sp>
          <p:nvSpPr>
            <p:cNvPr id="75" name="对角圆角矩形 5"/>
            <p:cNvSpPr/>
            <p:nvPr/>
          </p:nvSpPr>
          <p:spPr>
            <a:xfrm>
              <a:off x="647700" y="2262491"/>
              <a:ext cx="2600325" cy="523220"/>
            </a:xfrm>
            <a:prstGeom prst="round2Diag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6456" y="2324046"/>
              <a:ext cx="2182812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宋體 Heavy" panose="02020900000000000000" pitchFamily="18" charset="-128"/>
                  <a:ea typeface="思源宋體 Heavy" panose="02020900000000000000" pitchFamily="18" charset="-128"/>
                </a:rPr>
                <a:t>编码设计 </a:t>
              </a:r>
              <a:endParaRPr lang="zh-CN" altLang="en-US" sz="2000" dirty="0">
                <a:solidFill>
                  <a:schemeClr val="bg1"/>
                </a:solidFill>
                <a:latin typeface="思源宋體 Heavy" panose="02020900000000000000" pitchFamily="18" charset="-128"/>
                <a:ea typeface="思源宋體 Heavy" panose="02020900000000000000" pitchFamily="18" charset="-128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896235" y="1395730"/>
            <a:ext cx="64001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主要负责客户端编码的工作。并提供接口，配合服务端写的接口建立连接，然后进行简单的原型测试。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2" name="图片 1" descr="深度截图_NavigationIFunJoy_20190621171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543175"/>
            <a:ext cx="2270125" cy="4153535"/>
          </a:xfrm>
          <a:prstGeom prst="rect">
            <a:avLst/>
          </a:prstGeom>
        </p:spPr>
      </p:pic>
      <p:pic>
        <p:nvPicPr>
          <p:cNvPr id="3" name="图片 2" descr="QQ图片20190621171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55" y="2517140"/>
            <a:ext cx="2350770" cy="4179570"/>
          </a:xfrm>
          <a:prstGeom prst="rect">
            <a:avLst/>
          </a:prstGeom>
        </p:spPr>
      </p:pic>
      <p:pic>
        <p:nvPicPr>
          <p:cNvPr id="4" name="图片 3" descr="QQ图片201906211710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05" y="2543175"/>
            <a:ext cx="2334895" cy="415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2075" y="1482725"/>
            <a:ext cx="4587240" cy="389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00175" y="1482725"/>
            <a:ext cx="4549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视频录制，使用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Camera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，控制其打开摄像头和关闭摄像头，并执行录制行为。通过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VideoOutPut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将相机所捕获的画面实时显示到取景框中。同时使用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PinchHander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检测界面的交互手势，执行放大，对焦等等。也可以切换到前置摄像头。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在视频放大方面如何捕获到用户的手势并计算捏合范围。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 descr="QQ图片201906211710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8875" y="893445"/>
            <a:ext cx="3119755" cy="554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695" y="1482725"/>
            <a:ext cx="4100195" cy="2985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2335" y="1739900"/>
            <a:ext cx="3764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个人主页，使用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Image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放置头像，控制点击响应，从而可以从用户系统选择图片或者拍照选择头像。也可以放大当前的头像。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 descr="QQ图片20190621171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935" y="1140460"/>
            <a:ext cx="2831465" cy="5034280"/>
          </a:xfrm>
          <a:prstGeom prst="rect">
            <a:avLst/>
          </a:prstGeom>
        </p:spPr>
      </p:pic>
      <p:pic>
        <p:nvPicPr>
          <p:cNvPr id="3" name="图片 2" descr="QQ图片20190621171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140460"/>
            <a:ext cx="2719070" cy="503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18"/>
          <p:cNvSpPr txBox="1"/>
          <p:nvPr/>
        </p:nvSpPr>
        <p:spPr>
          <a:xfrm>
            <a:off x="8153532" y="3812723"/>
            <a:ext cx="2289380" cy="111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参考网络游戏防沉迷系统，对身份的分级化管理，通过弹窗提示，提醒用户控制应用的使用时长。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8430" y="1768475"/>
            <a:ext cx="2288540" cy="3161665"/>
            <a:chOff x="1656" y="1945"/>
            <a:chExt cx="3604" cy="4979"/>
          </a:xfrm>
        </p:grpSpPr>
        <p:sp>
          <p:nvSpPr>
            <p:cNvPr id="26" name="TextBox 16"/>
            <p:cNvSpPr txBox="1"/>
            <p:nvPr/>
          </p:nvSpPr>
          <p:spPr>
            <a:xfrm>
              <a:off x="1656" y="5164"/>
              <a:ext cx="3605" cy="1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在需求捕获时期。采访了身边人，发现关于这个需求较大。该功能使得用户可以回放精彩瞬间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50" y="1945"/>
              <a:ext cx="2293" cy="2180"/>
              <a:chOff x="4157" y="3875"/>
              <a:chExt cx="2293" cy="2180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 rot="18900000">
                <a:off x="4269" y="3989"/>
                <a:ext cx="2066" cy="2066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bg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1086485">
                  <a:lnSpc>
                    <a:spcPct val="120000"/>
                  </a:lnSpc>
                  <a:defRPr/>
                </a:pPr>
                <a:endParaRPr lang="zh-CN" altLang="en-US" sz="132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 rot="18900000">
                <a:off x="5100" y="3875"/>
                <a:ext cx="389" cy="38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1086485">
                  <a:lnSpc>
                    <a:spcPct val="120000"/>
                  </a:lnSpc>
                  <a:defRPr/>
                </a:pPr>
                <a:endParaRPr lang="zh-CN" altLang="en-US" sz="132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5196" y="3899"/>
                <a:ext cx="149" cy="350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1086485">
                  <a:lnSpc>
                    <a:spcPct val="120000"/>
                  </a:lnSpc>
                  <a:defRPr/>
                </a:pPr>
                <a:r>
                  <a:rPr lang="zh-CN" altLang="en-US" sz="1325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157" y="4683"/>
                <a:ext cx="2293" cy="5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sz="20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进度控制</a:t>
                </a:r>
                <a:endParaRPr lang="zh-CN" sz="20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56785" y="1768475"/>
            <a:ext cx="2288540" cy="3161665"/>
            <a:chOff x="7491" y="2785"/>
            <a:chExt cx="3604" cy="4979"/>
          </a:xfrm>
        </p:grpSpPr>
        <p:sp>
          <p:nvSpPr>
            <p:cNvPr id="27" name="TextBox 17"/>
            <p:cNvSpPr txBox="1"/>
            <p:nvPr/>
          </p:nvSpPr>
          <p:spPr>
            <a:xfrm>
              <a:off x="7491" y="6004"/>
              <a:ext cx="3605" cy="1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“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乐闪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”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短视频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，用户可以与视频创作者简单的交流。提供更大额可玩性，从而增加用户粘度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166" y="2785"/>
              <a:ext cx="2352" cy="2180"/>
              <a:chOff x="8540" y="3875"/>
              <a:chExt cx="2352" cy="2180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 rot="18900000">
                <a:off x="8634" y="3989"/>
                <a:ext cx="2066" cy="2066"/>
              </a:xfrm>
              <a:prstGeom prst="rect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8060402020202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1086485">
                  <a:lnSpc>
                    <a:spcPct val="120000"/>
                  </a:lnSpc>
                  <a:defRPr/>
                </a:pPr>
                <a:endParaRPr lang="zh-CN" altLang="en-US" sz="132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8540" y="3875"/>
                <a:ext cx="2352" cy="1486"/>
                <a:chOff x="8540" y="3875"/>
                <a:chExt cx="2352" cy="1486"/>
              </a:xfrm>
            </p:grpSpPr>
            <p:sp>
              <p:nvSpPr>
                <p:cNvPr id="42" name="Rectangle 10"/>
                <p:cNvSpPr>
                  <a:spLocks noChangeArrowheads="1"/>
                </p:cNvSpPr>
                <p:nvPr/>
              </p:nvSpPr>
              <p:spPr bwMode="auto">
                <a:xfrm rot="18900000">
                  <a:off x="9465" y="3875"/>
                  <a:ext cx="389" cy="389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  <a:miter lim="800000"/>
                </a:ln>
                <a:effectLst/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b="1" kern="1200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 defTabSz="1086485">
                    <a:lnSpc>
                      <a:spcPct val="120000"/>
                    </a:lnSpc>
                    <a:defRPr/>
                  </a:pPr>
                  <a:endParaRPr lang="zh-CN" altLang="en-US" sz="132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563" y="3931"/>
                  <a:ext cx="149" cy="350"/>
                </a:xfrm>
                <a:prstGeom prst="rect">
                  <a:avLst/>
                </a:prstGeom>
                <a:noFill/>
                <a:ln w="6350">
                  <a:noFill/>
                  <a:miter lim="800000"/>
                </a:ln>
                <a:effectLst/>
              </p:spPr>
              <p:txBody>
                <a:bodyPr wrap="none" lIns="0" tIns="0" rIns="0" bIns="0" anchor="t" anchorCtr="0">
                  <a:spAutoFit/>
                </a:bodyPr>
                <a:lstStyle>
                  <a:defPPr>
                    <a:defRPr lang="zh-CN"/>
                  </a:defPPr>
                  <a:lvl1pPr marR="0" lvl="0" indent="0"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300" b="1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Black" pitchFamily="34" charset="0"/>
                      <a:ea typeface="微软雅黑" panose="020B0503020204020204" pitchFamily="34" charset="-122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5pPr>
                  <a:lvl6pPr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6pPr>
                  <a:lvl7pPr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7pPr>
                  <a:lvl8pPr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8pPr>
                  <a:lvl9pPr>
                    <a:defRPr sz="1300" b="1">
                      <a:solidFill>
                        <a:srgbClr val="000000"/>
                      </a:solidFill>
                      <a:latin typeface="Arial" panose="02080604020202020204" pitchFamily="34" charset="0"/>
                      <a:ea typeface="宋体" pitchFamily="2" charset="-122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325" dirty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2</a:t>
                  </a:r>
                  <a:endParaRPr lang="zh-CN" altLang="en-US" sz="1325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540" y="4700"/>
                  <a:ext cx="2352" cy="6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tIns="0" rIns="0" bIns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视频社交</a:t>
                  </a:r>
                  <a:endParaRPr lang="zh-CN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40" name="Rectangle 8"/>
          <p:cNvSpPr>
            <a:spLocks noChangeArrowheads="1"/>
          </p:cNvSpPr>
          <p:nvPr/>
        </p:nvSpPr>
        <p:spPr bwMode="auto">
          <a:xfrm rot="18900000">
            <a:off x="8652510" y="1846580"/>
            <a:ext cx="1311910" cy="131191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86485">
              <a:lnSpc>
                <a:spcPct val="120000"/>
              </a:lnSpc>
              <a:defRPr/>
            </a:pPr>
            <a:endParaRPr lang="zh-CN" altLang="en-US" sz="132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 rot="18900000">
            <a:off x="9180195" y="1774190"/>
            <a:ext cx="247015" cy="24701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86485">
              <a:lnSpc>
                <a:spcPct val="120000"/>
              </a:lnSpc>
              <a:defRPr/>
            </a:pPr>
            <a:endParaRPr lang="zh-CN" altLang="en-US" sz="132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9250680" y="1789430"/>
            <a:ext cx="94615" cy="2222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3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微软雅黑" panose="020B0503020204020204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>
              <a:defRPr sz="1300" b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325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Box 11"/>
          <p:cNvSpPr txBox="1">
            <a:spLocks noChangeArrowheads="1"/>
          </p:cNvSpPr>
          <p:nvPr/>
        </p:nvSpPr>
        <p:spPr bwMode="auto">
          <a:xfrm flipH="1">
            <a:off x="8859520" y="2298065"/>
            <a:ext cx="96202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id-ID" sz="2000" b="1" dirty="0">
                <a:solidFill>
                  <a:srgbClr val="FCFCFC"/>
                </a:solidFill>
                <a:cs typeface="+mn-ea"/>
                <a:sym typeface="+mn-lt"/>
              </a:rPr>
              <a:t>防沉迷</a:t>
            </a:r>
            <a:endParaRPr lang="zh-CN" altLang="id-ID" sz="2000" b="1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个人思路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浏览视频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审核视频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用况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7710" y="902335"/>
            <a:ext cx="4131310" cy="1605280"/>
            <a:chOff x="1186" y="1313"/>
            <a:chExt cx="6506" cy="2528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2012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  <a:sym typeface="Arial" panose="02080604020202020204" pitchFamily="34" charset="0"/>
                </a:rPr>
                <a:t>浏览视频</a:t>
              </a:r>
              <a:endParaRPr lang="zh-CN" sz="20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浏览视频用况是小组在一开始就确定的基本用况之一。</a:t>
              </a:r>
              <a:r>
                <a:rPr lang="en-US" altLang="zh-CN"/>
                <a:t>Audience</a:t>
              </a:r>
              <a:r>
                <a:rPr lang="zh-CN" altLang="en-US">
                  <a:ea typeface="宋体" charset="0"/>
                </a:rPr>
                <a:t>通过边界类进行交互，发送操作给控制类执行。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3486785"/>
            <a:ext cx="3643630" cy="2357120"/>
          </a:xfrm>
          <a:prstGeom prst="rect">
            <a:avLst/>
          </a:prstGeom>
        </p:spPr>
      </p:pic>
      <p:pic>
        <p:nvPicPr>
          <p:cNvPr id="4" name="图片 3" descr="深度截图_选择区域_20190622100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5" y="1585595"/>
            <a:ext cx="5884545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浏览视频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审核视频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用况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4375785"/>
            <a:chOff x="1186" y="1313"/>
            <a:chExt cx="6506" cy="6891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2012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  <a:sym typeface="Arial" panose="02080604020202020204" pitchFamily="34" charset="0"/>
                </a:rPr>
                <a:t>代码实现</a:t>
              </a:r>
              <a:endParaRPr lang="zh-CN" sz="20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推荐视频显示：进入</a:t>
              </a:r>
              <a:r>
                <a:rPr lang="en-US" altLang="zh-CN">
                  <a:ea typeface="宋体" charset="0"/>
                </a:rPr>
                <a:t>APP</a:t>
              </a:r>
              <a:r>
                <a:rPr lang="zh-CN" altLang="en-US">
                  <a:ea typeface="宋体" charset="0"/>
                </a:rPr>
                <a:t>时，服务端会向客户端发出请求，预先加载一部分视频。</a:t>
              </a:r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r>
                <a:rPr lang="zh-CN" altLang="en-US">
                  <a:ea typeface="宋体" charset="0"/>
                </a:rPr>
                <a:t>当用户滑动屏幕时，切换视频，当</a:t>
              </a:r>
              <a:r>
                <a:rPr lang="en-US" altLang="zh-CN">
                  <a:ea typeface="宋体" charset="0"/>
                </a:rPr>
                <a:t>ListElement</a:t>
              </a:r>
              <a:r>
                <a:rPr lang="zh-CN" altLang="en-US">
                  <a:ea typeface="宋体" charset="0"/>
                </a:rPr>
                <a:t>里的视频量不足以支持再往下滑动时，会发出一个向服务端请求添加的信号，通过</a:t>
              </a:r>
              <a:r>
                <a:rPr lang="en-US" altLang="zh-CN">
                  <a:ea typeface="宋体" charset="0"/>
                </a:rPr>
                <a:t>model</a:t>
              </a:r>
              <a:r>
                <a:rPr lang="zh-CN" altLang="en-US">
                  <a:ea typeface="宋体" charset="0"/>
                </a:rPr>
                <a:t>的</a:t>
              </a:r>
              <a:r>
                <a:rPr lang="en-US" altLang="zh-CN">
                  <a:ea typeface="宋体" charset="0"/>
                </a:rPr>
                <a:t>append</a:t>
              </a:r>
              <a:r>
                <a:rPr lang="zh-CN" altLang="en-US">
                  <a:ea typeface="宋体" charset="0"/>
                </a:rPr>
                <a:t>函数添加一个</a:t>
              </a:r>
              <a:r>
                <a:rPr lang="en-US" altLang="zh-CN">
                  <a:ea typeface="宋体" charset="0"/>
                </a:rPr>
                <a:t>js</a:t>
              </a:r>
              <a:r>
                <a:rPr lang="zh-CN" altLang="en-US">
                  <a:ea typeface="宋体" charset="0"/>
                </a:rPr>
                <a:t>的</a:t>
              </a:r>
              <a:r>
                <a:rPr lang="en-US" altLang="zh-CN">
                  <a:ea typeface="宋体" charset="0"/>
                </a:rPr>
                <a:t>Object</a:t>
              </a:r>
              <a:r>
                <a:rPr lang="zh-CN" altLang="en-US">
                  <a:ea typeface="宋体" charset="0"/>
                </a:rPr>
                <a:t>对象。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6" name="图片 5" descr="深度截图_选择区域_20190622100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7485" y="843915"/>
            <a:ext cx="3699510" cy="5890895"/>
          </a:xfrm>
          <a:prstGeom prst="rect">
            <a:avLst/>
          </a:prstGeom>
        </p:spPr>
      </p:pic>
      <p:pic>
        <p:nvPicPr>
          <p:cNvPr id="7" name="图片 6" descr="深度截图_选择区域_20190622101021"/>
          <p:cNvPicPr>
            <a:picLocks noChangeAspect="1"/>
          </p:cNvPicPr>
          <p:nvPr/>
        </p:nvPicPr>
        <p:blipFill>
          <a:blip r:embed="rId2"/>
          <a:srcRect l="11472" b="-833"/>
          <a:stretch>
            <a:fillRect/>
          </a:stretch>
        </p:blipFill>
        <p:spPr>
          <a:xfrm>
            <a:off x="419100" y="5228590"/>
            <a:ext cx="5978525" cy="76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浏览视频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审核视频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用况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4375785"/>
            <a:chOff x="1186" y="1313"/>
            <a:chExt cx="6506" cy="6891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2012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  <a:sym typeface="Arial" panose="02080604020202020204" pitchFamily="34" charset="0"/>
                </a:rPr>
                <a:t>代码实现</a:t>
              </a:r>
              <a:endParaRPr lang="zh-CN" sz="20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推荐视频显示：进入</a:t>
              </a:r>
              <a:r>
                <a:rPr lang="en-US" altLang="zh-CN">
                  <a:ea typeface="宋体" charset="0"/>
                </a:rPr>
                <a:t>APP</a:t>
              </a:r>
              <a:r>
                <a:rPr lang="zh-CN" altLang="en-US">
                  <a:ea typeface="宋体" charset="0"/>
                </a:rPr>
                <a:t>时，服务端会向客户端发出请求，预先加载一部分视频。</a:t>
              </a:r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r>
                <a:rPr lang="zh-CN" altLang="en-US">
                  <a:ea typeface="宋体" charset="0"/>
                </a:rPr>
                <a:t>当用户滑动屏幕时，切换视频，当</a:t>
              </a:r>
              <a:r>
                <a:rPr lang="en-US" altLang="zh-CN">
                  <a:ea typeface="宋体" charset="0"/>
                </a:rPr>
                <a:t>ListElement</a:t>
              </a:r>
              <a:r>
                <a:rPr lang="zh-CN" altLang="en-US">
                  <a:ea typeface="宋体" charset="0"/>
                </a:rPr>
                <a:t>里的视频量不足以支持再往下滑动时，会发出一个向服务端请求添加的信号，通过</a:t>
              </a:r>
              <a:r>
                <a:rPr lang="en-US" altLang="zh-CN">
                  <a:ea typeface="宋体" charset="0"/>
                </a:rPr>
                <a:t>model</a:t>
              </a:r>
              <a:r>
                <a:rPr lang="zh-CN" altLang="en-US">
                  <a:ea typeface="宋体" charset="0"/>
                </a:rPr>
                <a:t>的</a:t>
              </a:r>
              <a:r>
                <a:rPr lang="en-US" altLang="zh-CN">
                  <a:ea typeface="宋体" charset="0"/>
                </a:rPr>
                <a:t>append</a:t>
              </a:r>
              <a:r>
                <a:rPr lang="zh-CN" altLang="en-US">
                  <a:ea typeface="宋体" charset="0"/>
                </a:rPr>
                <a:t>函数添加一个</a:t>
              </a:r>
              <a:r>
                <a:rPr lang="en-US" altLang="zh-CN">
                  <a:ea typeface="宋体" charset="0"/>
                </a:rPr>
                <a:t>js</a:t>
              </a:r>
              <a:r>
                <a:rPr lang="zh-CN" altLang="en-US">
                  <a:ea typeface="宋体" charset="0"/>
                </a:rPr>
                <a:t>的</a:t>
              </a:r>
              <a:r>
                <a:rPr lang="en-US" altLang="zh-CN">
                  <a:ea typeface="宋体" charset="0"/>
                </a:rPr>
                <a:t>Object</a:t>
              </a:r>
              <a:r>
                <a:rPr lang="zh-CN" altLang="en-US">
                  <a:ea typeface="宋体" charset="0"/>
                </a:rPr>
                <a:t>对象。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6" name="图片 5" descr="深度截图_选择区域_20190622100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7485" y="843915"/>
            <a:ext cx="3699510" cy="5890895"/>
          </a:xfrm>
          <a:prstGeom prst="rect">
            <a:avLst/>
          </a:prstGeom>
        </p:spPr>
      </p:pic>
      <p:pic>
        <p:nvPicPr>
          <p:cNvPr id="7" name="图片 6" descr="深度截图_选择区域_20190622101021"/>
          <p:cNvPicPr>
            <a:picLocks noChangeAspect="1"/>
          </p:cNvPicPr>
          <p:nvPr/>
        </p:nvPicPr>
        <p:blipFill>
          <a:blip r:embed="rId2"/>
          <a:srcRect l="11472" b="-833"/>
          <a:stretch>
            <a:fillRect/>
          </a:stretch>
        </p:blipFill>
        <p:spPr>
          <a:xfrm>
            <a:off x="419100" y="5228590"/>
            <a:ext cx="5978525" cy="76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浏览视频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审核视频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用况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2990215"/>
            <a:chOff x="1186" y="1313"/>
            <a:chExt cx="6506" cy="4709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2012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F030202020403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Arial" panose="02080604020202020204" pitchFamily="34" charset="0"/>
                  <a:sym typeface="Arial" panose="02080604020202020204" pitchFamily="34" charset="0"/>
                </a:rPr>
                <a:t>审核视频</a:t>
              </a:r>
              <a:endParaRPr lang="zh-CN" sz="20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在关于审核视频这个用况时，小组内意见不大一致。</a:t>
              </a:r>
              <a:endParaRPr lang="zh-CN" altLang="en-US">
                <a:ea typeface="宋体" charset="0"/>
              </a:endParaRPr>
            </a:p>
            <a:p>
              <a:endParaRPr lang="en-US" altLang="zh-CN">
                <a:ea typeface="宋体" charset="0"/>
              </a:endParaRPr>
            </a:p>
            <a:p>
              <a:r>
                <a:rPr lang="zh-CN" altLang="en-US">
                  <a:ea typeface="宋体" charset="0"/>
                </a:rPr>
                <a:t>个人认为。审核视频是保证视频质量的关键，而视频质量又是用户使用粘度的关键。</a:t>
              </a:r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r>
                <a:rPr lang="zh-CN" altLang="en-US">
                  <a:ea typeface="宋体" charset="0"/>
                </a:rPr>
                <a:t>因此将其提升为一个基本用况。</a:t>
              </a:r>
              <a:endParaRPr lang="zh-CN" altLang="en-US">
                <a:ea typeface="宋体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83895" y="4242435"/>
            <a:ext cx="66440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在考虑</a:t>
            </a:r>
            <a:r>
              <a:rPr lang="en-US" altLang="zh-CN">
                <a:ea typeface="宋体" charset="0"/>
              </a:rPr>
              <a:t>SupervisorySystems</a:t>
            </a:r>
            <a:r>
              <a:rPr lang="zh-CN" altLang="en-US">
                <a:ea typeface="宋体" charset="0"/>
              </a:rPr>
              <a:t>的职责时，我觉得职责过重。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另外，用户上传的视频初步不可能通过人工来审核视频（人工任务繁重），所以可以采用视频识别技术来过滤部分视频。我考虑到使用用户举报机制。可以避免过多的人工过程。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所以可以在用况和其他参与者之间建立关联。</a:t>
            </a:r>
            <a:endParaRPr lang="zh-CN" altLang="en-US">
              <a:ea typeface="宋体" charset="0"/>
            </a:endParaRPr>
          </a:p>
        </p:txBody>
      </p:sp>
      <p:pic>
        <p:nvPicPr>
          <p:cNvPr id="8" name="图片 7" descr="深度截图_选择区域_20190622104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5505" y="886460"/>
            <a:ext cx="5667375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5C116"/>
      </a:accent1>
      <a:accent2>
        <a:srgbClr val="FFCB19"/>
      </a:accent2>
      <a:accent3>
        <a:srgbClr val="FFCB19"/>
      </a:accent3>
      <a:accent4>
        <a:srgbClr val="FFCB19"/>
      </a:accent4>
      <a:accent5>
        <a:srgbClr val="FFCB19"/>
      </a:accent5>
      <a:accent6>
        <a:srgbClr val="FFCB19"/>
      </a:accent6>
      <a:hlink>
        <a:srgbClr val="FFCB19"/>
      </a:hlink>
      <a:folHlink>
        <a:srgbClr val="FFCB19"/>
      </a:folHlink>
    </a:clrScheme>
    <a:fontScheme name="自定义 2">
      <a:majorFont>
        <a:latin typeface="Arial"/>
        <a:ea typeface="造字工房悦黑体验版常规体"/>
        <a:cs typeface=""/>
      </a:majorFont>
      <a:minorFont>
        <a:latin typeface="Arial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7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8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9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演示</Application>
  <PresentationFormat>宽屏</PresentationFormat>
  <Paragraphs>109</Paragraphs>
  <Slides>10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微软雅黑</vt:lpstr>
      <vt:lpstr>Monospace</vt:lpstr>
      <vt:lpstr>思源宋体 Medium</vt:lpstr>
      <vt:lpstr>Noto Serif CJK JP</vt:lpstr>
      <vt:lpstr>Century Gothic</vt:lpstr>
      <vt:lpstr>等线</vt:lpstr>
      <vt:lpstr>思源宋體 Heavy</vt:lpstr>
      <vt:lpstr>Arial Black</vt:lpstr>
      <vt:lpstr>Arial</vt:lpstr>
      <vt:lpstr>Calibri</vt:lpstr>
      <vt:lpstr>Liberation Sans</vt:lpstr>
      <vt:lpstr>造字工房悦黑体验版常规体</vt:lpstr>
      <vt:lpstr>Caladea</vt:lpstr>
      <vt:lpstr>宋体</vt:lpstr>
      <vt:lpstr>Noto Sans CJK JP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吉吉锅锅爱地球</cp:lastModifiedBy>
  <cp:revision>27</cp:revision>
  <dcterms:created xsi:type="dcterms:W3CDTF">2019-06-22T02:43:00Z</dcterms:created>
  <dcterms:modified xsi:type="dcterms:W3CDTF">2019-06-22T02:43:00Z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