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6"/>
  </p:notesMasterIdLst>
  <p:sldIdLst>
    <p:sldId id="545" r:id="rId2"/>
    <p:sldId id="546" r:id="rId3"/>
    <p:sldId id="547" r:id="rId4"/>
    <p:sldId id="548" r:id="rId5"/>
    <p:sldId id="549" r:id="rId6"/>
    <p:sldId id="550" r:id="rId7"/>
    <p:sldId id="551" r:id="rId8"/>
    <p:sldId id="552" r:id="rId9"/>
    <p:sldId id="553" r:id="rId10"/>
    <p:sldId id="554" r:id="rId11"/>
    <p:sldId id="555" r:id="rId12"/>
    <p:sldId id="556" r:id="rId13"/>
    <p:sldId id="557" r:id="rId14"/>
    <p:sldId id="558" r:id="rId15"/>
    <p:sldId id="559" r:id="rId16"/>
    <p:sldId id="560" r:id="rId17"/>
    <p:sldId id="561" r:id="rId18"/>
    <p:sldId id="562" r:id="rId19"/>
    <p:sldId id="563" r:id="rId20"/>
    <p:sldId id="564" r:id="rId21"/>
    <p:sldId id="565" r:id="rId22"/>
    <p:sldId id="566" r:id="rId23"/>
    <p:sldId id="567" r:id="rId24"/>
    <p:sldId id="568" r:id="rId25"/>
    <p:sldId id="569" r:id="rId26"/>
    <p:sldId id="570" r:id="rId27"/>
    <p:sldId id="571" r:id="rId28"/>
    <p:sldId id="572" r:id="rId29"/>
    <p:sldId id="637" r:id="rId30"/>
    <p:sldId id="573" r:id="rId31"/>
    <p:sldId id="574" r:id="rId32"/>
    <p:sldId id="575" r:id="rId33"/>
    <p:sldId id="576" r:id="rId34"/>
    <p:sldId id="577" r:id="rId35"/>
    <p:sldId id="578" r:id="rId36"/>
    <p:sldId id="579" r:id="rId37"/>
    <p:sldId id="580" r:id="rId38"/>
    <p:sldId id="581" r:id="rId39"/>
    <p:sldId id="582" r:id="rId40"/>
    <p:sldId id="583" r:id="rId41"/>
    <p:sldId id="584" r:id="rId42"/>
    <p:sldId id="699" r:id="rId43"/>
    <p:sldId id="586" r:id="rId44"/>
    <p:sldId id="587" r:id="rId45"/>
    <p:sldId id="588" r:id="rId46"/>
    <p:sldId id="589" r:id="rId47"/>
    <p:sldId id="590" r:id="rId48"/>
    <p:sldId id="591" r:id="rId49"/>
    <p:sldId id="592" r:id="rId50"/>
    <p:sldId id="593" r:id="rId51"/>
    <p:sldId id="594" r:id="rId52"/>
    <p:sldId id="595" r:id="rId53"/>
    <p:sldId id="596" r:id="rId54"/>
    <p:sldId id="597" r:id="rId55"/>
    <p:sldId id="598" r:id="rId56"/>
    <p:sldId id="599" r:id="rId57"/>
    <p:sldId id="600" r:id="rId58"/>
    <p:sldId id="601" r:id="rId59"/>
    <p:sldId id="602" r:id="rId60"/>
    <p:sldId id="603" r:id="rId61"/>
    <p:sldId id="604" r:id="rId62"/>
    <p:sldId id="605" r:id="rId63"/>
    <p:sldId id="606" r:id="rId64"/>
    <p:sldId id="607" r:id="rId65"/>
    <p:sldId id="608" r:id="rId66"/>
    <p:sldId id="609" r:id="rId67"/>
    <p:sldId id="610" r:id="rId68"/>
    <p:sldId id="611" r:id="rId69"/>
    <p:sldId id="612" r:id="rId70"/>
    <p:sldId id="613" r:id="rId71"/>
    <p:sldId id="614" r:id="rId72"/>
    <p:sldId id="615" r:id="rId73"/>
    <p:sldId id="616" r:id="rId74"/>
    <p:sldId id="617" r:id="rId75"/>
    <p:sldId id="618" r:id="rId76"/>
    <p:sldId id="619" r:id="rId77"/>
    <p:sldId id="620" r:id="rId78"/>
    <p:sldId id="621" r:id="rId79"/>
    <p:sldId id="622" r:id="rId80"/>
    <p:sldId id="623" r:id="rId81"/>
    <p:sldId id="624" r:id="rId82"/>
    <p:sldId id="625" r:id="rId83"/>
    <p:sldId id="626" r:id="rId84"/>
    <p:sldId id="627" r:id="rId85"/>
    <p:sldId id="628" r:id="rId86"/>
    <p:sldId id="629" r:id="rId87"/>
    <p:sldId id="630" r:id="rId88"/>
    <p:sldId id="631" r:id="rId89"/>
    <p:sldId id="632" r:id="rId90"/>
    <p:sldId id="633" r:id="rId91"/>
    <p:sldId id="700" r:id="rId92"/>
    <p:sldId id="635" r:id="rId93"/>
    <p:sldId id="636" r:id="rId94"/>
    <p:sldId id="638" r:id="rId95"/>
    <p:sldId id="639" r:id="rId96"/>
    <p:sldId id="640" r:id="rId97"/>
    <p:sldId id="641" r:id="rId98"/>
    <p:sldId id="642" r:id="rId99"/>
    <p:sldId id="643" r:id="rId100"/>
    <p:sldId id="644" r:id="rId101"/>
    <p:sldId id="645" r:id="rId102"/>
    <p:sldId id="646" r:id="rId103"/>
    <p:sldId id="647" r:id="rId104"/>
    <p:sldId id="648" r:id="rId105"/>
    <p:sldId id="649" r:id="rId106"/>
    <p:sldId id="650" r:id="rId107"/>
    <p:sldId id="651" r:id="rId108"/>
    <p:sldId id="652" r:id="rId109"/>
    <p:sldId id="653" r:id="rId110"/>
    <p:sldId id="654" r:id="rId111"/>
    <p:sldId id="655" r:id="rId112"/>
    <p:sldId id="656" r:id="rId113"/>
    <p:sldId id="657" r:id="rId114"/>
    <p:sldId id="658" r:id="rId115"/>
    <p:sldId id="659" r:id="rId116"/>
    <p:sldId id="660" r:id="rId117"/>
    <p:sldId id="661" r:id="rId118"/>
    <p:sldId id="662" r:id="rId119"/>
    <p:sldId id="663" r:id="rId120"/>
    <p:sldId id="664" r:id="rId121"/>
    <p:sldId id="665" r:id="rId122"/>
    <p:sldId id="698" r:id="rId123"/>
    <p:sldId id="666" r:id="rId124"/>
    <p:sldId id="667" r:id="rId125"/>
    <p:sldId id="668" r:id="rId126"/>
    <p:sldId id="669" r:id="rId127"/>
    <p:sldId id="670" r:id="rId128"/>
    <p:sldId id="672" r:id="rId129"/>
    <p:sldId id="673" r:id="rId130"/>
    <p:sldId id="674" r:id="rId131"/>
    <p:sldId id="675" r:id="rId132"/>
    <p:sldId id="676" r:id="rId133"/>
    <p:sldId id="677" r:id="rId134"/>
    <p:sldId id="678" r:id="rId135"/>
    <p:sldId id="679" r:id="rId136"/>
    <p:sldId id="680" r:id="rId137"/>
    <p:sldId id="681" r:id="rId138"/>
    <p:sldId id="682" r:id="rId139"/>
    <p:sldId id="683" r:id="rId140"/>
    <p:sldId id="684" r:id="rId141"/>
    <p:sldId id="685" r:id="rId142"/>
    <p:sldId id="686" r:id="rId143"/>
    <p:sldId id="687" r:id="rId144"/>
    <p:sldId id="688" r:id="rId145"/>
    <p:sldId id="689" r:id="rId146"/>
    <p:sldId id="690" r:id="rId147"/>
    <p:sldId id="691" r:id="rId148"/>
    <p:sldId id="692" r:id="rId149"/>
    <p:sldId id="693" r:id="rId150"/>
    <p:sldId id="694" r:id="rId151"/>
    <p:sldId id="695" r:id="rId152"/>
    <p:sldId id="696" r:id="rId153"/>
    <p:sldId id="697" r:id="rId154"/>
    <p:sldId id="544" r:id="rId1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5" autoAdjust="0"/>
    <p:restoredTop sz="94666"/>
  </p:normalViewPr>
  <p:slideViewPr>
    <p:cSldViewPr>
      <p:cViewPr varScale="1">
        <p:scale>
          <a:sx n="102" d="100"/>
          <a:sy n="102" d="100"/>
        </p:scale>
        <p:origin x="1376" y="184"/>
      </p:cViewPr>
      <p:guideLst>
        <p:guide orient="horz" pos="2160"/>
        <p:guide pos="285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5" Type="http://schemas.openxmlformats.org/officeDocument/2006/relationships/image" Target="../media/image11.emf"/><Relationship Id="rId4"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7.emf"/><Relationship Id="rId1" Type="http://schemas.openxmlformats.org/officeDocument/2006/relationships/image" Target="../media/image12.emf"/><Relationship Id="rId5" Type="http://schemas.openxmlformats.org/officeDocument/2006/relationships/image" Target="../media/image15.emf"/><Relationship Id="rId4"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t>4/12/21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a:extLst>
              <a:ext uri="{FF2B5EF4-FFF2-40B4-BE49-F238E27FC236}">
                <a16:creationId xmlns:a16="http://schemas.microsoft.com/office/drawing/2014/main" id="{94C59E04-3B27-BA48-A259-AFD38301A802}"/>
              </a:ext>
            </a:extLst>
          </p:cNvPr>
          <p:cNvSpPr>
            <a:spLocks noGrp="1" noRot="1" noChangeAspect="1" noChangeArrowheads="1" noTextEdit="1"/>
          </p:cNvSpPr>
          <p:nvPr>
            <p:ph type="sldImg" idx="4294967295"/>
          </p:nvPr>
        </p:nvSpPr>
        <p:spPr>
          <a:ln/>
        </p:spPr>
      </p:sp>
      <p:sp>
        <p:nvSpPr>
          <p:cNvPr id="51202" name="备注占位符 2">
            <a:extLst>
              <a:ext uri="{FF2B5EF4-FFF2-40B4-BE49-F238E27FC236}">
                <a16:creationId xmlns:a16="http://schemas.microsoft.com/office/drawing/2014/main" id="{82267940-D35D-2746-8795-8E088283C2A8}"/>
              </a:ext>
            </a:extLst>
          </p:cNvPr>
          <p:cNvSpPr>
            <a:spLocks noGrp="1" noChangeArrowheads="1"/>
          </p:cNvSpPr>
          <p:nvPr>
            <p:ph type="body" idx="4294967295"/>
          </p:nvPr>
        </p:nvSpPr>
        <p:spPr/>
        <p:txBody>
          <a:bodyPr/>
          <a:lstStyle/>
          <a:p>
            <a:endParaRPr lang="zh-CN" altLang="en-US">
              <a:latin typeface="Times New Roman" panose="02020603050405020304" pitchFamily="18" charset="0"/>
            </a:endParaRPr>
          </a:p>
        </p:txBody>
      </p:sp>
      <p:sp>
        <p:nvSpPr>
          <p:cNvPr id="51203" name="幻灯片编号占位符 3">
            <a:extLst>
              <a:ext uri="{FF2B5EF4-FFF2-40B4-BE49-F238E27FC236}">
                <a16:creationId xmlns:a16="http://schemas.microsoft.com/office/drawing/2014/main" id="{85CCB3F2-ED26-8A49-9E0F-4E9547BAD1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kumimoji="0" lang="en-US" altLang="zh-CN" sz="1200" b="0">
                <a:solidFill>
                  <a:schemeClr val="tx1"/>
                </a:solidFill>
              </a:rP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a:extLst>
              <a:ext uri="{FF2B5EF4-FFF2-40B4-BE49-F238E27FC236}">
                <a16:creationId xmlns:a16="http://schemas.microsoft.com/office/drawing/2014/main" id="{951FF4DD-F17A-C040-AECF-0A8723C8087C}"/>
              </a:ext>
            </a:extLst>
          </p:cNvPr>
          <p:cNvSpPr>
            <a:spLocks noGrp="1" noRot="1" noChangeAspect="1" noChangeArrowheads="1" noTextEdit="1"/>
          </p:cNvSpPr>
          <p:nvPr>
            <p:ph type="sldImg" idx="4294967295"/>
          </p:nvPr>
        </p:nvSpPr>
        <p:spPr>
          <a:ln/>
        </p:spPr>
      </p:sp>
      <p:sp>
        <p:nvSpPr>
          <p:cNvPr id="61442" name="备注占位符 2">
            <a:extLst>
              <a:ext uri="{FF2B5EF4-FFF2-40B4-BE49-F238E27FC236}">
                <a16:creationId xmlns:a16="http://schemas.microsoft.com/office/drawing/2014/main" id="{A9E0078C-6695-FC45-8AC3-7F5E286D6A67}"/>
              </a:ext>
            </a:extLst>
          </p:cNvPr>
          <p:cNvSpPr>
            <a:spLocks noGrp="1" noChangeArrowheads="1"/>
          </p:cNvSpPr>
          <p:nvPr>
            <p:ph type="body" idx="4294967295"/>
          </p:nvPr>
        </p:nvSpPr>
        <p:spPr/>
        <p:txBody>
          <a:bodyPr/>
          <a:lstStyle/>
          <a:p>
            <a:endParaRPr lang="zh-CN" altLang="en-US">
              <a:latin typeface="Times New Roman" panose="02020603050405020304" pitchFamily="18" charset="0"/>
            </a:endParaRPr>
          </a:p>
        </p:txBody>
      </p:sp>
      <p:sp>
        <p:nvSpPr>
          <p:cNvPr id="61443" name="幻灯片编号占位符 3">
            <a:extLst>
              <a:ext uri="{FF2B5EF4-FFF2-40B4-BE49-F238E27FC236}">
                <a16:creationId xmlns:a16="http://schemas.microsoft.com/office/drawing/2014/main" id="{30E2D812-1BF4-144E-A202-CE9696EFDD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kumimoji="0" lang="en-US" altLang="zh-CN" sz="1200" b="0">
                <a:solidFill>
                  <a:schemeClr val="tx1"/>
                </a:solidFill>
              </a:rPr>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幻灯片图像占位符 1">
            <a:extLst>
              <a:ext uri="{FF2B5EF4-FFF2-40B4-BE49-F238E27FC236}">
                <a16:creationId xmlns:a16="http://schemas.microsoft.com/office/drawing/2014/main" id="{FF8845A9-58D0-E74E-A098-7AE5A6FC0339}"/>
              </a:ext>
            </a:extLst>
          </p:cNvPr>
          <p:cNvSpPr>
            <a:spLocks noGrp="1" noRot="1" noChangeAspect="1" noChangeArrowheads="1" noTextEdit="1"/>
          </p:cNvSpPr>
          <p:nvPr>
            <p:ph type="sldImg" idx="4294967295"/>
          </p:nvPr>
        </p:nvSpPr>
        <p:spPr>
          <a:ln/>
        </p:spPr>
      </p:sp>
      <p:sp>
        <p:nvSpPr>
          <p:cNvPr id="144386" name="备注占位符 2">
            <a:extLst>
              <a:ext uri="{FF2B5EF4-FFF2-40B4-BE49-F238E27FC236}">
                <a16:creationId xmlns:a16="http://schemas.microsoft.com/office/drawing/2014/main" id="{6DFBF984-4559-F14F-A261-0AADBFE3A93A}"/>
              </a:ext>
            </a:extLst>
          </p:cNvPr>
          <p:cNvSpPr>
            <a:spLocks noGrp="1" noChangeArrowheads="1"/>
          </p:cNvSpPr>
          <p:nvPr>
            <p:ph type="body" idx="4294967295"/>
          </p:nvPr>
        </p:nvSpPr>
        <p:spPr/>
        <p:txBody>
          <a:bodyPr/>
          <a:lstStyle/>
          <a:p>
            <a:endParaRPr lang="zh-CN" altLang="en-US">
              <a:latin typeface="Times New Roman" panose="02020603050405020304" pitchFamily="18" charset="0"/>
            </a:endParaRPr>
          </a:p>
        </p:txBody>
      </p:sp>
      <p:sp>
        <p:nvSpPr>
          <p:cNvPr id="144387" name="灯片编号占位符 3">
            <a:extLst>
              <a:ext uri="{FF2B5EF4-FFF2-40B4-BE49-F238E27FC236}">
                <a16:creationId xmlns:a16="http://schemas.microsoft.com/office/drawing/2014/main" id="{10BCB0C3-BF9E-804C-B562-DF5E55D9B9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kumimoji="0" lang="en-US" altLang="zh-CN" sz="1200" b="0">
                <a:solidFill>
                  <a:schemeClr val="tx1"/>
                </a:solidFill>
              </a:rPr>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幻灯片图像占位符 1">
            <a:extLst>
              <a:ext uri="{FF2B5EF4-FFF2-40B4-BE49-F238E27FC236}">
                <a16:creationId xmlns:a16="http://schemas.microsoft.com/office/drawing/2014/main" id="{EF1D9845-A98B-4246-98BB-41385EE5B980}"/>
              </a:ext>
            </a:extLst>
          </p:cNvPr>
          <p:cNvSpPr>
            <a:spLocks noGrp="1" noRot="1" noChangeAspect="1" noChangeArrowheads="1" noTextEdit="1"/>
          </p:cNvSpPr>
          <p:nvPr>
            <p:ph type="sldImg" idx="4294967295"/>
          </p:nvPr>
        </p:nvSpPr>
        <p:spPr>
          <a:ln/>
        </p:spPr>
      </p:sp>
      <p:sp>
        <p:nvSpPr>
          <p:cNvPr id="157698" name="备注占位符 2">
            <a:extLst>
              <a:ext uri="{FF2B5EF4-FFF2-40B4-BE49-F238E27FC236}">
                <a16:creationId xmlns:a16="http://schemas.microsoft.com/office/drawing/2014/main" id="{844BD545-77BE-9C40-B878-0428EDF5E1CC}"/>
              </a:ext>
            </a:extLst>
          </p:cNvPr>
          <p:cNvSpPr>
            <a:spLocks noGrp="1" noChangeArrowheads="1"/>
          </p:cNvSpPr>
          <p:nvPr>
            <p:ph type="body" idx="4294967295"/>
          </p:nvPr>
        </p:nvSpPr>
        <p:spPr/>
        <p:txBody>
          <a:bodyPr/>
          <a:lstStyle/>
          <a:p>
            <a:r>
              <a:rPr lang="en-US" altLang="zh-CN">
                <a:latin typeface="Times New Roman" panose="02020603050405020304" pitchFamily="18" charset="0"/>
              </a:rPr>
              <a:t>2. </a:t>
            </a:r>
            <a:r>
              <a:rPr lang="zh-CN" altLang="en-US">
                <a:latin typeface="Times New Roman" panose="02020603050405020304" pitchFamily="18" charset="0"/>
              </a:rPr>
              <a:t>可以换一个方式理解，即</a:t>
            </a:r>
            <a:r>
              <a:rPr lang="en-US" altLang="zh-CN">
                <a:latin typeface="Times New Roman" panose="02020603050405020304" pitchFamily="18" charset="0"/>
              </a:rPr>
              <a:t>a.b=theta</a:t>
            </a:r>
            <a:r>
              <a:rPr lang="zh-CN" altLang="en-US">
                <a:latin typeface="Times New Roman" panose="02020603050405020304" pitchFamily="18" charset="0"/>
              </a:rPr>
              <a:t>，且</a:t>
            </a:r>
            <a:r>
              <a:rPr lang="en-US" altLang="zh-CN">
                <a:latin typeface="Times New Roman" panose="02020603050405020304" pitchFamily="18" charset="0"/>
              </a:rPr>
              <a:t>a!=theta</a:t>
            </a:r>
            <a:r>
              <a:rPr lang="zh-CN" altLang="en-US">
                <a:latin typeface="Times New Roman" panose="02020603050405020304" pitchFamily="18" charset="0"/>
              </a:rPr>
              <a:t>，则</a:t>
            </a:r>
            <a:r>
              <a:rPr lang="en-US" altLang="zh-CN">
                <a:latin typeface="Times New Roman" panose="02020603050405020304" pitchFamily="18" charset="0"/>
              </a:rPr>
              <a:t>b=theta</a:t>
            </a:r>
            <a:r>
              <a:rPr lang="zh-CN" altLang="en-US">
                <a:latin typeface="Times New Roman" panose="02020603050405020304" pitchFamily="18" charset="0"/>
              </a:rPr>
              <a:t>。这个有助于理解定理</a:t>
            </a:r>
            <a:r>
              <a:rPr lang="en-US" altLang="zh-CN">
                <a:latin typeface="Times New Roman" panose="02020603050405020304" pitchFamily="18" charset="0"/>
              </a:rPr>
              <a:t>5-9.2</a:t>
            </a:r>
            <a:endParaRPr lang="zh-CN" altLang="en-US">
              <a:latin typeface="Times New Roman" panose="02020603050405020304" pitchFamily="18" charset="0"/>
            </a:endParaRPr>
          </a:p>
        </p:txBody>
      </p:sp>
      <p:sp>
        <p:nvSpPr>
          <p:cNvPr id="157699" name="灯片编号占位符 3">
            <a:extLst>
              <a:ext uri="{FF2B5EF4-FFF2-40B4-BE49-F238E27FC236}">
                <a16:creationId xmlns:a16="http://schemas.microsoft.com/office/drawing/2014/main" id="{6BDDDD96-3C3B-4148-9FEB-D76B21FDAC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kumimoji="0" lang="en-US" altLang="zh-CN" sz="1200" b="0">
                <a:solidFill>
                  <a:schemeClr val="tx1"/>
                </a:solidFill>
              </a:rPr>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幻灯片图像占位符 1">
            <a:extLst>
              <a:ext uri="{FF2B5EF4-FFF2-40B4-BE49-F238E27FC236}">
                <a16:creationId xmlns:a16="http://schemas.microsoft.com/office/drawing/2014/main" id="{FFE4E32E-F116-1745-8431-D7B01F994313}"/>
              </a:ext>
            </a:extLst>
          </p:cNvPr>
          <p:cNvSpPr>
            <a:spLocks noGrp="1" noRot="1" noChangeAspect="1" noChangeArrowheads="1" noTextEdit="1"/>
          </p:cNvSpPr>
          <p:nvPr>
            <p:ph type="sldImg" idx="4294967295"/>
          </p:nvPr>
        </p:nvSpPr>
        <p:spPr>
          <a:ln/>
        </p:spPr>
      </p:sp>
      <p:sp>
        <p:nvSpPr>
          <p:cNvPr id="161794" name="备注占位符 2">
            <a:extLst>
              <a:ext uri="{FF2B5EF4-FFF2-40B4-BE49-F238E27FC236}">
                <a16:creationId xmlns:a16="http://schemas.microsoft.com/office/drawing/2014/main" id="{78FFBBE4-36AC-0047-9DAF-9F0A30E236B3}"/>
              </a:ext>
            </a:extLst>
          </p:cNvPr>
          <p:cNvSpPr>
            <a:spLocks noGrp="1" noChangeArrowheads="1"/>
          </p:cNvSpPr>
          <p:nvPr>
            <p:ph type="body" idx="4294967295"/>
          </p:nvPr>
        </p:nvSpPr>
        <p:spPr/>
        <p:txBody>
          <a:bodyPr/>
          <a:lstStyle/>
          <a:p>
            <a:r>
              <a:rPr lang="en-US" altLang="zh-CN">
                <a:latin typeface="Times New Roman" panose="02020603050405020304" pitchFamily="18" charset="0"/>
              </a:rPr>
              <a:t>&lt;I-{0}, .&gt;</a:t>
            </a:r>
            <a:r>
              <a:rPr lang="zh-CN" altLang="en-US">
                <a:latin typeface="Times New Roman" panose="02020603050405020304" pitchFamily="18" charset="0"/>
              </a:rPr>
              <a:t>不满足所有元都有逆元的条件</a:t>
            </a:r>
          </a:p>
        </p:txBody>
      </p:sp>
      <p:sp>
        <p:nvSpPr>
          <p:cNvPr id="161795" name="灯片编号占位符 3">
            <a:extLst>
              <a:ext uri="{FF2B5EF4-FFF2-40B4-BE49-F238E27FC236}">
                <a16:creationId xmlns:a16="http://schemas.microsoft.com/office/drawing/2014/main" id="{E2A3BF16-6A29-7A45-A05E-E4B4A4945B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kumimoji="0" lang="en-US" altLang="zh-CN" sz="1200" b="0">
                <a:solidFill>
                  <a:schemeClr val="tx1"/>
                </a:solidFill>
              </a:rPr>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7">
            <a:extLst>
              <a:ext uri="{FF2B5EF4-FFF2-40B4-BE49-F238E27FC236}">
                <a16:creationId xmlns:a16="http://schemas.microsoft.com/office/drawing/2014/main" id="{E104E8AC-0668-394D-A47C-28ECDADBB1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kumimoji="0" lang="en-US" altLang="zh-CN" sz="1200" b="0">
                <a:solidFill>
                  <a:schemeClr val="tx1"/>
                </a:solidFill>
              </a:rPr>
              <a:t>*</a:t>
            </a:r>
          </a:p>
        </p:txBody>
      </p:sp>
      <p:sp>
        <p:nvSpPr>
          <p:cNvPr id="166914" name="Rectangle 2">
            <a:extLst>
              <a:ext uri="{FF2B5EF4-FFF2-40B4-BE49-F238E27FC236}">
                <a16:creationId xmlns:a16="http://schemas.microsoft.com/office/drawing/2014/main" id="{4E23C607-59FF-AB45-AE95-CEE41B2B9AE5}"/>
              </a:ext>
            </a:extLst>
          </p:cNvPr>
          <p:cNvSpPr>
            <a:spLocks noGrp="1" noChangeArrowheads="1"/>
          </p:cNvSpPr>
          <p:nvPr>
            <p:ph type="body" idx="4294967295"/>
          </p:nvPr>
        </p:nvSpPr>
        <p:spPr>
          <a:xfrm>
            <a:off x="914400" y="3276600"/>
            <a:ext cx="5029200" cy="5181600"/>
          </a:xfrm>
        </p:spPr>
        <p:txBody>
          <a:bodyPr lIns="90488" tIns="44450" rIns="90488" bIns="44450"/>
          <a:lstStyle/>
          <a:p>
            <a:pPr eaLnBrk="1" hangingPunct="1"/>
            <a:endParaRPr lang="zh-CN" altLang="zh-CN">
              <a:latin typeface="Times New Roman" panose="02020603050405020304" pitchFamily="18" charset="0"/>
            </a:endParaRPr>
          </a:p>
        </p:txBody>
      </p:sp>
      <p:sp>
        <p:nvSpPr>
          <p:cNvPr id="166915" name="Rectangle 3">
            <a:extLst>
              <a:ext uri="{FF2B5EF4-FFF2-40B4-BE49-F238E27FC236}">
                <a16:creationId xmlns:a16="http://schemas.microsoft.com/office/drawing/2014/main" id="{F2BA0B12-8E79-6C4B-9F14-6CAFA5959F09}"/>
              </a:ext>
            </a:extLst>
          </p:cNvPr>
          <p:cNvSpPr>
            <a:spLocks noRot="1" noChangeArrowheads="1" noTextEdit="1"/>
          </p:cNvSpPr>
          <p:nvPr>
            <p:ph type="sldImg" idx="4294967295"/>
          </p:nvPr>
        </p:nvSpPr>
        <p:spPr>
          <a:xfrm>
            <a:off x="1912938" y="692150"/>
            <a:ext cx="3032125" cy="2273300"/>
          </a:xfrm>
          <a:ln w="12700">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t>4/12/21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t>4/12/21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t>4/12/21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t>4/12/21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t>4/12/21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t>4/12/21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t>4/12/21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t>4/12/21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t>4/12/21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t>4/12/21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t>4/12/21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t>4/12/21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8.emf"/><Relationship Id="rId5" Type="http://schemas.openxmlformats.org/officeDocument/2006/relationships/oleObject" Target="../embeddings/oleObject25.bin"/><Relationship Id="rId4" Type="http://schemas.openxmlformats.org/officeDocument/2006/relationships/image" Target="../media/image27.e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1.emf"/><Relationship Id="rId3" Type="http://schemas.openxmlformats.org/officeDocument/2006/relationships/notesSlide" Target="../notesSlides/notesSlide1.xml"/><Relationship Id="rId7" Type="http://schemas.openxmlformats.org/officeDocument/2006/relationships/image" Target="../media/image8.emf"/><Relationship Id="rId12"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0.emf"/><Relationship Id="rId5" Type="http://schemas.openxmlformats.org/officeDocument/2006/relationships/image" Target="../media/image7.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9.emf"/></Relationships>
</file>

<file path=ppt/slides/_rels/slide47.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5.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e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4.emf"/><Relationship Id="rId4" Type="http://schemas.openxmlformats.org/officeDocument/2006/relationships/image" Target="../media/image12.emf"/><Relationship Id="rId9" Type="http://schemas.openxmlformats.org/officeDocument/2006/relationships/oleObject" Target="../embeddings/oleObject9.bin"/></Relationships>
</file>

<file path=ppt/slides/_rels/slide48.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7.emf"/><Relationship Id="rId5" Type="http://schemas.openxmlformats.org/officeDocument/2006/relationships/oleObject" Target="../embeddings/oleObject12.bin"/><Relationship Id="rId4" Type="http://schemas.openxmlformats.org/officeDocument/2006/relationships/image" Target="../media/image16.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9.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0.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oleObject" Target="../embeddings/oleObject17.bin"/><Relationship Id="rId4" Type="http://schemas.openxmlformats.org/officeDocument/2006/relationships/image" Target="../media/image21.emf"/></Relationships>
</file>

<file path=ppt/slides/_rels/slide6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4.emf"/><Relationship Id="rId5" Type="http://schemas.openxmlformats.org/officeDocument/2006/relationships/oleObject" Target="../embeddings/oleObject19.bin"/><Relationship Id="rId4" Type="http://schemas.openxmlformats.org/officeDocument/2006/relationships/image" Target="../media/image19.emf"/><Relationship Id="rId9" Type="http://schemas.openxmlformats.org/officeDocument/2006/relationships/oleObject" Target="../embeddings/oleObject22.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5.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8" descr="0477">
            <a:extLst>
              <a:ext uri="{FF2B5EF4-FFF2-40B4-BE49-F238E27FC236}">
                <a16:creationId xmlns:a16="http://schemas.microsoft.com/office/drawing/2014/main" id="{C65FBC47-AE0C-644D-B38F-8D2B05735CBA}"/>
              </a:ext>
            </a:extLst>
          </p:cNvPr>
          <p:cNvPicPr>
            <a:picLocks noChangeAspect="1" noChangeArrowheads="1"/>
          </p:cNvPicPr>
          <p:nvPr/>
        </p:nvPicPr>
        <p:blipFill>
          <a:blip r:embed="rId2">
            <a:lum bright="70000" contrast="-70000"/>
            <a:grayscl/>
            <a:extLst>
              <a:ext uri="{28A0092B-C50C-407E-A947-70E740481C1C}">
                <a14:useLocalDpi xmlns:a14="http://schemas.microsoft.com/office/drawing/2010/main" val="0"/>
              </a:ext>
            </a:extLst>
          </a:blip>
          <a:srcRect/>
          <a:stretch>
            <a:fillRect/>
          </a:stretch>
        </p:blipFill>
        <p:spPr bwMode="auto">
          <a:xfrm>
            <a:off x="0" y="-28575"/>
            <a:ext cx="91440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Text Box 3">
            <a:extLst>
              <a:ext uri="{FF2B5EF4-FFF2-40B4-BE49-F238E27FC236}">
                <a16:creationId xmlns:a16="http://schemas.microsoft.com/office/drawing/2014/main" id="{A783F6D9-CEA3-5347-B74E-E29CBED6D2F9}"/>
              </a:ext>
            </a:extLst>
          </p:cNvPr>
          <p:cNvSpPr txBox="1">
            <a:spLocks noChangeArrowheads="1"/>
          </p:cNvSpPr>
          <p:nvPr/>
        </p:nvSpPr>
        <p:spPr bwMode="auto">
          <a:xfrm>
            <a:off x="1258888" y="1557338"/>
            <a:ext cx="6553200"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zh-CN" altLang="en-US" sz="5400" b="0">
                <a:solidFill>
                  <a:srgbClr val="092773"/>
                </a:solidFill>
                <a:latin typeface="隶书" pitchFamily="49" charset="-122"/>
                <a:ea typeface="隶书" pitchFamily="49" charset="-122"/>
              </a:rPr>
              <a:t>第 三 篇</a:t>
            </a:r>
          </a:p>
          <a:p>
            <a:pPr algn="ctr" eaLnBrk="1" hangingPunct="1"/>
            <a:r>
              <a:rPr lang="zh-CN" altLang="en-US" sz="5400" b="0">
                <a:solidFill>
                  <a:srgbClr val="092773"/>
                </a:solidFill>
                <a:latin typeface="隶书" pitchFamily="49" charset="-122"/>
                <a:ea typeface="隶书" pitchFamily="49" charset="-122"/>
              </a:rPr>
              <a:t> </a:t>
            </a:r>
          </a:p>
          <a:p>
            <a:pPr algn="ctr" eaLnBrk="1" hangingPunct="1"/>
            <a:r>
              <a:rPr lang="zh-CN" altLang="en-US" sz="5400" b="0">
                <a:solidFill>
                  <a:srgbClr val="092773"/>
                </a:solidFill>
                <a:latin typeface="隶书" pitchFamily="49" charset="-122"/>
                <a:ea typeface="隶书" pitchFamily="49" charset="-122"/>
              </a:rPr>
              <a:t>代 数 系 统 </a:t>
            </a:r>
          </a:p>
        </p:txBody>
      </p:sp>
      <p:pic>
        <p:nvPicPr>
          <p:cNvPr id="4099" name="Picture 9">
            <a:extLst>
              <a:ext uri="{FF2B5EF4-FFF2-40B4-BE49-F238E27FC236}">
                <a16:creationId xmlns:a16="http://schemas.microsoft.com/office/drawing/2014/main" id="{1CD916CB-9ADE-D547-B117-280AF516CA0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96188" y="404813"/>
            <a:ext cx="914400"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3">
            <a:extLst>
              <a:ext uri="{FF2B5EF4-FFF2-40B4-BE49-F238E27FC236}">
                <a16:creationId xmlns:a16="http://schemas.microsoft.com/office/drawing/2014/main" id="{4E25E85E-ADE8-BA4C-8E34-DF5440054368}"/>
              </a:ext>
            </a:extLst>
          </p:cNvPr>
          <p:cNvSpPr>
            <a:spLocks noGrp="1" noChangeArrowheads="1"/>
          </p:cNvSpPr>
          <p:nvPr>
            <p:ph type="body" idx="4294967295"/>
          </p:nvPr>
        </p:nvSpPr>
        <p:spPr>
          <a:xfrm>
            <a:off x="250825" y="1412875"/>
            <a:ext cx="8496300" cy="863600"/>
          </a:xfrm>
        </p:spPr>
        <p:txBody>
          <a:bodyPr/>
          <a:lstStyle/>
          <a:p>
            <a:pPr marL="0" indent="377825" eaLnBrk="1" hangingPunct="1">
              <a:lnSpc>
                <a:spcPct val="90000"/>
              </a:lnSpc>
              <a:spcBef>
                <a:spcPts val="500"/>
              </a:spcBef>
              <a:spcAft>
                <a:spcPts val="500"/>
              </a:spcAft>
            </a:pPr>
            <a:r>
              <a:rPr lang="zh-CN" altLang="en-US" sz="2400" b="0">
                <a:latin typeface="" charset="0"/>
              </a:rPr>
              <a:t>容易找到与</a:t>
            </a:r>
            <a:r>
              <a:rPr lang="en-US" altLang="zh-CN" sz="2400" b="0">
                <a:latin typeface="" charset="0"/>
              </a:rPr>
              <a:t>&lt;</a:t>
            </a:r>
            <a:r>
              <a:rPr lang="en-US" altLang="zh-CN" sz="2400" b="0">
                <a:latin typeface="宋体" panose="02010600030101010101" pitchFamily="2" charset="-122"/>
              </a:rPr>
              <a:t>I</a:t>
            </a:r>
            <a:r>
              <a:rPr lang="en-US" altLang="zh-CN" sz="2400" b="0">
                <a:latin typeface="" charset="0"/>
              </a:rPr>
              <a:t>,+&gt;</a:t>
            </a:r>
            <a:r>
              <a:rPr lang="zh-CN" altLang="en-US" sz="2400" b="0">
                <a:latin typeface="" charset="0"/>
              </a:rPr>
              <a:t>具有相同运算规律的一些代数系统，如表所示：</a:t>
            </a:r>
          </a:p>
        </p:txBody>
      </p:sp>
      <p:grpSp>
        <p:nvGrpSpPr>
          <p:cNvPr id="13314" name="Group 34">
            <a:extLst>
              <a:ext uri="{FF2B5EF4-FFF2-40B4-BE49-F238E27FC236}">
                <a16:creationId xmlns:a16="http://schemas.microsoft.com/office/drawing/2014/main" id="{1166B059-5446-9E49-8B28-AB068462536F}"/>
              </a:ext>
            </a:extLst>
          </p:cNvPr>
          <p:cNvGrpSpPr>
            <a:grpSpLocks/>
          </p:cNvGrpSpPr>
          <p:nvPr/>
        </p:nvGrpSpPr>
        <p:grpSpPr bwMode="auto">
          <a:xfrm>
            <a:off x="187325" y="2282825"/>
            <a:ext cx="8697913" cy="4102100"/>
            <a:chOff x="0" y="0"/>
            <a:chExt cx="3385" cy="1762"/>
          </a:xfrm>
        </p:grpSpPr>
        <p:grpSp>
          <p:nvGrpSpPr>
            <p:cNvPr id="13315" name="Group 15">
              <a:extLst>
                <a:ext uri="{FF2B5EF4-FFF2-40B4-BE49-F238E27FC236}">
                  <a16:creationId xmlns:a16="http://schemas.microsoft.com/office/drawing/2014/main" id="{910D438D-AE9C-F143-8C46-23307DCF8C57}"/>
                </a:ext>
              </a:extLst>
            </p:cNvPr>
            <p:cNvGrpSpPr>
              <a:grpSpLocks/>
            </p:cNvGrpSpPr>
            <p:nvPr/>
          </p:nvGrpSpPr>
          <p:grpSpPr bwMode="auto">
            <a:xfrm>
              <a:off x="0" y="0"/>
              <a:ext cx="348" cy="403"/>
              <a:chOff x="0" y="0"/>
              <a:chExt cx="348" cy="403"/>
            </a:xfrm>
          </p:grpSpPr>
          <p:sp>
            <p:nvSpPr>
              <p:cNvPr id="13316" name="Rectangle 4">
                <a:extLst>
                  <a:ext uri="{FF2B5EF4-FFF2-40B4-BE49-F238E27FC236}">
                    <a16:creationId xmlns:a16="http://schemas.microsoft.com/office/drawing/2014/main" id="{5074CD37-E2A9-EA4F-BAEE-19E3F16F4107}"/>
                  </a:ext>
                </a:extLst>
              </p:cNvPr>
              <p:cNvSpPr>
                <a:spLocks noChangeArrowheads="1"/>
              </p:cNvSpPr>
              <p:nvPr/>
            </p:nvSpPr>
            <p:spPr bwMode="auto">
              <a:xfrm>
                <a:off x="18" y="18"/>
                <a:ext cx="312"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1200" b="0">
                    <a:solidFill>
                      <a:schemeClr val="tx1"/>
                    </a:solidFill>
                  </a:rPr>
                  <a:t> </a:t>
                </a:r>
                <a:endParaRPr lang="en-US" altLang="zh-CN" sz="1200" b="0">
                  <a:solidFill>
                    <a:schemeClr val="tx1"/>
                  </a:solidFill>
                  <a:latin typeface="宋体" panose="02010600030101010101" pitchFamily="2" charset="-122"/>
                </a:endParaRPr>
              </a:p>
              <a:p>
                <a:pPr algn="ctr"/>
                <a:endParaRPr lang="en-US" altLang="zh-CN" sz="2400" b="0">
                  <a:solidFill>
                    <a:schemeClr val="tx1"/>
                  </a:solidFill>
                </a:endParaRPr>
              </a:p>
            </p:txBody>
          </p:sp>
          <p:sp>
            <p:nvSpPr>
              <p:cNvPr id="13317" name="Rectangle 14">
                <a:extLst>
                  <a:ext uri="{FF2B5EF4-FFF2-40B4-BE49-F238E27FC236}">
                    <a16:creationId xmlns:a16="http://schemas.microsoft.com/office/drawing/2014/main" id="{1BBEBF15-1991-594F-8E72-DE185A0D453F}"/>
                  </a:ext>
                </a:extLst>
              </p:cNvPr>
              <p:cNvSpPr>
                <a:spLocks noChangeArrowheads="1"/>
              </p:cNvSpPr>
              <p:nvPr/>
            </p:nvSpPr>
            <p:spPr bwMode="auto">
              <a:xfrm>
                <a:off x="0" y="0"/>
                <a:ext cx="34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grpSp>
          <p:nvGrpSpPr>
            <p:cNvPr id="13318" name="Group 17">
              <a:extLst>
                <a:ext uri="{FF2B5EF4-FFF2-40B4-BE49-F238E27FC236}">
                  <a16:creationId xmlns:a16="http://schemas.microsoft.com/office/drawing/2014/main" id="{C680DE8C-863F-E446-AECB-E7180A55D547}"/>
                </a:ext>
              </a:extLst>
            </p:cNvPr>
            <p:cNvGrpSpPr>
              <a:grpSpLocks/>
            </p:cNvGrpSpPr>
            <p:nvPr/>
          </p:nvGrpSpPr>
          <p:grpSpPr bwMode="auto">
            <a:xfrm>
              <a:off x="348" y="0"/>
              <a:ext cx="868" cy="403"/>
              <a:chOff x="348" y="0"/>
              <a:chExt cx="868" cy="403"/>
            </a:xfrm>
          </p:grpSpPr>
          <p:sp>
            <p:nvSpPr>
              <p:cNvPr id="13319" name="Rectangle 5">
                <a:extLst>
                  <a:ext uri="{FF2B5EF4-FFF2-40B4-BE49-F238E27FC236}">
                    <a16:creationId xmlns:a16="http://schemas.microsoft.com/office/drawing/2014/main" id="{10C6BACE-15E3-5C48-9EE6-9C278A1E5060}"/>
                  </a:ext>
                </a:extLst>
              </p:cNvPr>
              <p:cNvSpPr>
                <a:spLocks noChangeArrowheads="1"/>
              </p:cNvSpPr>
              <p:nvPr/>
            </p:nvSpPr>
            <p:spPr bwMode="auto">
              <a:xfrm>
                <a:off x="366" y="18"/>
                <a:ext cx="832"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000" b="0">
                  <a:solidFill>
                    <a:schemeClr val="tx1"/>
                  </a:solidFill>
                  <a:latin typeface="" charset="0"/>
                </a:endParaRPr>
              </a:p>
              <a:p>
                <a:pPr algn="ctr" eaLnBrk="1" hangingPunct="1"/>
                <a:r>
                  <a:rPr lang="en-US" altLang="zh-CN" sz="2400" b="0">
                    <a:solidFill>
                      <a:schemeClr val="tx1"/>
                    </a:solidFill>
                    <a:latin typeface="" charset="0"/>
                  </a:rPr>
                  <a:t>&lt;</a:t>
                </a:r>
                <a:r>
                  <a:rPr lang="en-US" altLang="zh-CN" sz="2400" b="0">
                    <a:solidFill>
                      <a:schemeClr val="tx1"/>
                    </a:solidFill>
                  </a:rPr>
                  <a:t>I</a:t>
                </a:r>
                <a:r>
                  <a:rPr lang="en-US" altLang="zh-CN" sz="2400" b="0">
                    <a:solidFill>
                      <a:schemeClr val="tx1"/>
                    </a:solidFill>
                    <a:latin typeface="" charset="0"/>
                  </a:rPr>
                  <a:t>,  .&gt;</a:t>
                </a:r>
                <a:endParaRPr lang="en-US" altLang="zh-CN" sz="2400" b="0">
                  <a:solidFill>
                    <a:schemeClr val="tx1"/>
                  </a:solidFill>
                  <a:latin typeface="宋体" panose="02010600030101010101" pitchFamily="2" charset="-122"/>
                </a:endParaRPr>
              </a:p>
              <a:p>
                <a:pPr algn="ctr"/>
                <a:endParaRPr lang="en-US" altLang="zh-CN" sz="2000" b="0">
                  <a:solidFill>
                    <a:schemeClr val="tx1"/>
                  </a:solidFill>
                </a:endParaRPr>
              </a:p>
            </p:txBody>
          </p:sp>
          <p:sp>
            <p:nvSpPr>
              <p:cNvPr id="13320" name="Rectangle 16">
                <a:extLst>
                  <a:ext uri="{FF2B5EF4-FFF2-40B4-BE49-F238E27FC236}">
                    <a16:creationId xmlns:a16="http://schemas.microsoft.com/office/drawing/2014/main" id="{8574D177-6F16-D440-AE58-3E168C47AF90}"/>
                  </a:ext>
                </a:extLst>
              </p:cNvPr>
              <p:cNvSpPr>
                <a:spLocks noChangeArrowheads="1"/>
              </p:cNvSpPr>
              <p:nvPr/>
            </p:nvSpPr>
            <p:spPr bwMode="auto">
              <a:xfrm>
                <a:off x="348" y="0"/>
                <a:ext cx="86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grpSp>
          <p:nvGrpSpPr>
            <p:cNvPr id="13321" name="Group 19">
              <a:extLst>
                <a:ext uri="{FF2B5EF4-FFF2-40B4-BE49-F238E27FC236}">
                  <a16:creationId xmlns:a16="http://schemas.microsoft.com/office/drawing/2014/main" id="{7EC7F978-CD74-E148-BC77-2CA4C9F342EB}"/>
                </a:ext>
              </a:extLst>
            </p:cNvPr>
            <p:cNvGrpSpPr>
              <a:grpSpLocks/>
            </p:cNvGrpSpPr>
            <p:nvPr/>
          </p:nvGrpSpPr>
          <p:grpSpPr bwMode="auto">
            <a:xfrm>
              <a:off x="1216" y="0"/>
              <a:ext cx="715" cy="403"/>
              <a:chOff x="1216" y="0"/>
              <a:chExt cx="715" cy="403"/>
            </a:xfrm>
          </p:grpSpPr>
          <p:sp>
            <p:nvSpPr>
              <p:cNvPr id="13322" name="Rectangle 6">
                <a:extLst>
                  <a:ext uri="{FF2B5EF4-FFF2-40B4-BE49-F238E27FC236}">
                    <a16:creationId xmlns:a16="http://schemas.microsoft.com/office/drawing/2014/main" id="{21090B4E-CA08-8748-82DB-BCAB6C7E40DB}"/>
                  </a:ext>
                </a:extLst>
              </p:cNvPr>
              <p:cNvSpPr>
                <a:spLocks noChangeArrowheads="1"/>
              </p:cNvSpPr>
              <p:nvPr/>
            </p:nvSpPr>
            <p:spPr bwMode="auto">
              <a:xfrm>
                <a:off x="1234" y="18"/>
                <a:ext cx="679"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000" b="0">
                  <a:solidFill>
                    <a:schemeClr val="tx1"/>
                  </a:solidFill>
                  <a:latin typeface="" charset="0"/>
                </a:endParaRPr>
              </a:p>
              <a:p>
                <a:pPr algn="ctr" eaLnBrk="1" hangingPunct="1"/>
                <a:r>
                  <a:rPr lang="en-US" altLang="zh-CN" sz="2400" b="0">
                    <a:solidFill>
                      <a:schemeClr val="tx1"/>
                    </a:solidFill>
                    <a:latin typeface="" charset="0"/>
                  </a:rPr>
                  <a:t>&lt;R,+&gt;</a:t>
                </a:r>
                <a:endParaRPr lang="en-US" altLang="zh-CN" sz="2400" b="0">
                  <a:solidFill>
                    <a:schemeClr val="tx1"/>
                  </a:solidFill>
                  <a:latin typeface="宋体" panose="02010600030101010101" pitchFamily="2" charset="-122"/>
                </a:endParaRPr>
              </a:p>
              <a:p>
                <a:pPr algn="ctr"/>
                <a:endParaRPr lang="en-US" altLang="zh-CN" sz="2000" b="0">
                  <a:solidFill>
                    <a:schemeClr val="tx1"/>
                  </a:solidFill>
                </a:endParaRPr>
              </a:p>
            </p:txBody>
          </p:sp>
          <p:sp>
            <p:nvSpPr>
              <p:cNvPr id="13323" name="Rectangle 18">
                <a:extLst>
                  <a:ext uri="{FF2B5EF4-FFF2-40B4-BE49-F238E27FC236}">
                    <a16:creationId xmlns:a16="http://schemas.microsoft.com/office/drawing/2014/main" id="{69257142-3EA3-1746-BA91-D8B5B9DBD2DF}"/>
                  </a:ext>
                </a:extLst>
              </p:cNvPr>
              <p:cNvSpPr>
                <a:spLocks noChangeArrowheads="1"/>
              </p:cNvSpPr>
              <p:nvPr/>
            </p:nvSpPr>
            <p:spPr bwMode="auto">
              <a:xfrm>
                <a:off x="1216" y="0"/>
                <a:ext cx="71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grpSp>
          <p:nvGrpSpPr>
            <p:cNvPr id="13324" name="Group 21">
              <a:extLst>
                <a:ext uri="{FF2B5EF4-FFF2-40B4-BE49-F238E27FC236}">
                  <a16:creationId xmlns:a16="http://schemas.microsoft.com/office/drawing/2014/main" id="{39DCA7D4-4234-544F-B979-F17142A322F8}"/>
                </a:ext>
              </a:extLst>
            </p:cNvPr>
            <p:cNvGrpSpPr>
              <a:grpSpLocks/>
            </p:cNvGrpSpPr>
            <p:nvPr/>
          </p:nvGrpSpPr>
          <p:grpSpPr bwMode="auto">
            <a:xfrm>
              <a:off x="1931" y="0"/>
              <a:ext cx="707" cy="403"/>
              <a:chOff x="1931" y="0"/>
              <a:chExt cx="707" cy="403"/>
            </a:xfrm>
          </p:grpSpPr>
          <p:sp>
            <p:nvSpPr>
              <p:cNvPr id="13325" name="Rectangle 7">
                <a:extLst>
                  <a:ext uri="{FF2B5EF4-FFF2-40B4-BE49-F238E27FC236}">
                    <a16:creationId xmlns:a16="http://schemas.microsoft.com/office/drawing/2014/main" id="{4F8AACAA-0A1C-AD4A-938B-50F7BC9C8C84}"/>
                  </a:ext>
                </a:extLst>
              </p:cNvPr>
              <p:cNvSpPr>
                <a:spLocks noChangeArrowheads="1"/>
              </p:cNvSpPr>
              <p:nvPr/>
            </p:nvSpPr>
            <p:spPr bwMode="auto">
              <a:xfrm>
                <a:off x="1949" y="18"/>
                <a:ext cx="671"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000" b="0">
                  <a:solidFill>
                    <a:schemeClr val="tx1"/>
                  </a:solidFill>
                  <a:latin typeface="" charset="0"/>
                </a:endParaRPr>
              </a:p>
              <a:p>
                <a:pPr algn="ctr" eaLnBrk="1" hangingPunct="1"/>
                <a:r>
                  <a:rPr lang="en-US" altLang="zh-CN" sz="2400" b="0">
                    <a:solidFill>
                      <a:schemeClr val="tx1"/>
                    </a:solidFill>
                    <a:latin typeface="" charset="0"/>
                  </a:rPr>
                  <a:t>&lt;P(S),</a:t>
                </a:r>
                <a:r>
                  <a:rPr lang="en-US" altLang="zh-CN" sz="2400" b="0">
                    <a:solidFill>
                      <a:schemeClr val="tx1"/>
                    </a:solidFill>
                    <a:latin typeface="宋体" panose="02010600030101010101" pitchFamily="2" charset="-122"/>
                  </a:rPr>
                  <a:t>∪</a:t>
                </a:r>
                <a:r>
                  <a:rPr lang="en-US" altLang="zh-CN" sz="2400" b="0">
                    <a:solidFill>
                      <a:schemeClr val="tx1"/>
                    </a:solidFill>
                    <a:latin typeface="" charset="0"/>
                  </a:rPr>
                  <a:t>&gt;</a:t>
                </a:r>
                <a:endParaRPr lang="en-US" altLang="zh-CN" sz="2400" b="0">
                  <a:solidFill>
                    <a:schemeClr val="tx1"/>
                  </a:solidFill>
                  <a:latin typeface="宋体" panose="02010600030101010101" pitchFamily="2" charset="-122"/>
                </a:endParaRPr>
              </a:p>
              <a:p>
                <a:pPr algn="ctr"/>
                <a:endParaRPr lang="en-US" altLang="zh-CN" sz="2000" b="0">
                  <a:solidFill>
                    <a:schemeClr val="tx1"/>
                  </a:solidFill>
                </a:endParaRPr>
              </a:p>
            </p:txBody>
          </p:sp>
          <p:sp>
            <p:nvSpPr>
              <p:cNvPr id="13326" name="Rectangle 20">
                <a:extLst>
                  <a:ext uri="{FF2B5EF4-FFF2-40B4-BE49-F238E27FC236}">
                    <a16:creationId xmlns:a16="http://schemas.microsoft.com/office/drawing/2014/main" id="{C2355801-64DD-C34E-8D8A-CC1C5A860413}"/>
                  </a:ext>
                </a:extLst>
              </p:cNvPr>
              <p:cNvSpPr>
                <a:spLocks noChangeArrowheads="1"/>
              </p:cNvSpPr>
              <p:nvPr/>
            </p:nvSpPr>
            <p:spPr bwMode="auto">
              <a:xfrm>
                <a:off x="1931" y="0"/>
                <a:ext cx="70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grpSp>
          <p:nvGrpSpPr>
            <p:cNvPr id="13327" name="Group 23">
              <a:extLst>
                <a:ext uri="{FF2B5EF4-FFF2-40B4-BE49-F238E27FC236}">
                  <a16:creationId xmlns:a16="http://schemas.microsoft.com/office/drawing/2014/main" id="{DCC4C5CB-895D-D14A-A1FD-BE7F70579AC3}"/>
                </a:ext>
              </a:extLst>
            </p:cNvPr>
            <p:cNvGrpSpPr>
              <a:grpSpLocks/>
            </p:cNvGrpSpPr>
            <p:nvPr/>
          </p:nvGrpSpPr>
          <p:grpSpPr bwMode="auto">
            <a:xfrm>
              <a:off x="2638" y="0"/>
              <a:ext cx="747" cy="403"/>
              <a:chOff x="2638" y="0"/>
              <a:chExt cx="747" cy="403"/>
            </a:xfrm>
          </p:grpSpPr>
          <p:sp>
            <p:nvSpPr>
              <p:cNvPr id="13328" name="Rectangle 8">
                <a:extLst>
                  <a:ext uri="{FF2B5EF4-FFF2-40B4-BE49-F238E27FC236}">
                    <a16:creationId xmlns:a16="http://schemas.microsoft.com/office/drawing/2014/main" id="{A807444D-5D58-BF4B-855C-35F6FA8BEA7E}"/>
                  </a:ext>
                </a:extLst>
              </p:cNvPr>
              <p:cNvSpPr>
                <a:spLocks noChangeArrowheads="1"/>
              </p:cNvSpPr>
              <p:nvPr/>
            </p:nvSpPr>
            <p:spPr bwMode="auto">
              <a:xfrm>
                <a:off x="2656" y="18"/>
                <a:ext cx="711"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000" b="0">
                  <a:solidFill>
                    <a:schemeClr val="tx1"/>
                  </a:solidFill>
                  <a:latin typeface="" charset="0"/>
                </a:endParaRPr>
              </a:p>
              <a:p>
                <a:pPr algn="ctr" eaLnBrk="1" hangingPunct="1"/>
                <a:r>
                  <a:rPr lang="en-US" altLang="zh-CN" sz="2400" b="0">
                    <a:solidFill>
                      <a:schemeClr val="tx1"/>
                    </a:solidFill>
                    <a:latin typeface="" charset="0"/>
                  </a:rPr>
                  <a:t>&lt;P(S), </a:t>
                </a:r>
                <a:r>
                  <a:rPr lang="en-US" altLang="zh-CN" sz="2400" b="0">
                    <a:solidFill>
                      <a:schemeClr val="tx1"/>
                    </a:solidFill>
                    <a:latin typeface="宋体" panose="02010600030101010101" pitchFamily="2" charset="-122"/>
                  </a:rPr>
                  <a:t>∩</a:t>
                </a:r>
                <a:r>
                  <a:rPr lang="en-US" altLang="zh-CN" sz="2400" b="0">
                    <a:solidFill>
                      <a:schemeClr val="tx1"/>
                    </a:solidFill>
                    <a:latin typeface="" charset="0"/>
                  </a:rPr>
                  <a:t> &gt;</a:t>
                </a:r>
                <a:endParaRPr lang="en-US" altLang="zh-CN" sz="2400" b="0">
                  <a:solidFill>
                    <a:schemeClr val="tx1"/>
                  </a:solidFill>
                  <a:latin typeface="宋体" panose="02010600030101010101" pitchFamily="2" charset="-122"/>
                </a:endParaRPr>
              </a:p>
              <a:p>
                <a:pPr algn="ctr"/>
                <a:endParaRPr lang="en-US" altLang="zh-CN" sz="2000" b="0">
                  <a:solidFill>
                    <a:schemeClr val="tx1"/>
                  </a:solidFill>
                </a:endParaRPr>
              </a:p>
            </p:txBody>
          </p:sp>
          <p:sp>
            <p:nvSpPr>
              <p:cNvPr id="13329" name="Rectangle 22">
                <a:extLst>
                  <a:ext uri="{FF2B5EF4-FFF2-40B4-BE49-F238E27FC236}">
                    <a16:creationId xmlns:a16="http://schemas.microsoft.com/office/drawing/2014/main" id="{A21D3A9D-9598-1142-A19A-2D69DB519221}"/>
                  </a:ext>
                </a:extLst>
              </p:cNvPr>
              <p:cNvSpPr>
                <a:spLocks noChangeArrowheads="1"/>
              </p:cNvSpPr>
              <p:nvPr/>
            </p:nvSpPr>
            <p:spPr bwMode="auto">
              <a:xfrm>
                <a:off x="2638" y="0"/>
                <a:ext cx="74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grpSp>
          <p:nvGrpSpPr>
            <p:cNvPr id="13330" name="Group 25">
              <a:extLst>
                <a:ext uri="{FF2B5EF4-FFF2-40B4-BE49-F238E27FC236}">
                  <a16:creationId xmlns:a16="http://schemas.microsoft.com/office/drawing/2014/main" id="{A5006FFE-0D93-9644-A0F8-0BC72D96979F}"/>
                </a:ext>
              </a:extLst>
            </p:cNvPr>
            <p:cNvGrpSpPr>
              <a:grpSpLocks/>
            </p:cNvGrpSpPr>
            <p:nvPr/>
          </p:nvGrpSpPr>
          <p:grpSpPr bwMode="auto">
            <a:xfrm>
              <a:off x="0" y="439"/>
              <a:ext cx="348" cy="1323"/>
              <a:chOff x="0" y="439"/>
              <a:chExt cx="348" cy="1323"/>
            </a:xfrm>
          </p:grpSpPr>
          <p:sp>
            <p:nvSpPr>
              <p:cNvPr id="13331" name="Rectangle 9">
                <a:extLst>
                  <a:ext uri="{FF2B5EF4-FFF2-40B4-BE49-F238E27FC236}">
                    <a16:creationId xmlns:a16="http://schemas.microsoft.com/office/drawing/2014/main" id="{7B924320-2691-234F-92CE-1C802F4918A5}"/>
                  </a:ext>
                </a:extLst>
              </p:cNvPr>
              <p:cNvSpPr>
                <a:spLocks noChangeArrowheads="1"/>
              </p:cNvSpPr>
              <p:nvPr/>
            </p:nvSpPr>
            <p:spPr bwMode="auto">
              <a:xfrm>
                <a:off x="18" y="457"/>
                <a:ext cx="312" cy="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000" b="0">
                    <a:solidFill>
                      <a:schemeClr val="tx1"/>
                    </a:solidFill>
                    <a:latin typeface="宋体" panose="02010600030101010101" pitchFamily="2" charset="-122"/>
                  </a:rPr>
                  <a:t>集合</a:t>
                </a:r>
              </a:p>
              <a:p>
                <a:r>
                  <a:rPr lang="zh-CN" altLang="en-US" sz="2000" b="0">
                    <a:solidFill>
                      <a:schemeClr val="tx1"/>
                    </a:solidFill>
                    <a:latin typeface="宋体" panose="02010600030101010101" pitchFamily="2" charset="-122"/>
                  </a:rPr>
                  <a:t>运算</a:t>
                </a:r>
              </a:p>
              <a:p>
                <a:r>
                  <a:rPr lang="zh-CN" altLang="en-US" sz="2000" b="0">
                    <a:solidFill>
                      <a:schemeClr val="tx1"/>
                    </a:solidFill>
                    <a:latin typeface="宋体" panose="02010600030101010101" pitchFamily="2" charset="-122"/>
                  </a:rPr>
                  <a:t>封闭性</a:t>
                </a:r>
              </a:p>
              <a:p>
                <a:r>
                  <a:rPr lang="zh-CN" altLang="en-US" sz="2000" b="0">
                    <a:solidFill>
                      <a:schemeClr val="tx1"/>
                    </a:solidFill>
                    <a:latin typeface="宋体" panose="02010600030101010101" pitchFamily="2" charset="-122"/>
                  </a:rPr>
                  <a:t>交换律</a:t>
                </a:r>
                <a:br>
                  <a:rPr lang="zh-CN" altLang="en-US" sz="2000" b="0">
                    <a:solidFill>
                      <a:schemeClr val="tx1"/>
                    </a:solidFill>
                    <a:latin typeface="" charset="0"/>
                  </a:rPr>
                </a:br>
                <a:r>
                  <a:rPr lang="zh-CN" altLang="en-US" sz="2000" b="0">
                    <a:solidFill>
                      <a:schemeClr val="tx1"/>
                    </a:solidFill>
                    <a:latin typeface="宋体" panose="02010600030101010101" pitchFamily="2" charset="-122"/>
                  </a:rPr>
                  <a:t>结合律</a:t>
                </a:r>
              </a:p>
              <a:p>
                <a:pPr algn="just"/>
                <a:r>
                  <a:rPr lang="zh-CN" altLang="en-US" sz="1800" b="0">
                    <a:solidFill>
                      <a:schemeClr val="tx1"/>
                    </a:solidFill>
                  </a:rPr>
                  <a:t> </a:t>
                </a:r>
                <a:endParaRPr lang="zh-CN" altLang="en-US" sz="1800" b="0">
                  <a:solidFill>
                    <a:schemeClr val="tx1"/>
                  </a:solidFill>
                  <a:latin typeface="宋体" panose="02010600030101010101" pitchFamily="2" charset="-122"/>
                </a:endParaRPr>
              </a:p>
              <a:p>
                <a:pPr algn="just"/>
                <a:endParaRPr lang="en-US" altLang="zh-CN" sz="1800" b="0">
                  <a:solidFill>
                    <a:schemeClr val="tx1"/>
                  </a:solidFill>
                </a:endParaRPr>
              </a:p>
            </p:txBody>
          </p:sp>
          <p:sp>
            <p:nvSpPr>
              <p:cNvPr id="13332" name="Rectangle 24">
                <a:extLst>
                  <a:ext uri="{FF2B5EF4-FFF2-40B4-BE49-F238E27FC236}">
                    <a16:creationId xmlns:a16="http://schemas.microsoft.com/office/drawing/2014/main" id="{9081F94B-DDB6-D14D-AB21-C85E50CD2053}"/>
                  </a:ext>
                </a:extLst>
              </p:cNvPr>
              <p:cNvSpPr>
                <a:spLocks noChangeArrowheads="1"/>
              </p:cNvSpPr>
              <p:nvPr/>
            </p:nvSpPr>
            <p:spPr bwMode="auto">
              <a:xfrm>
                <a:off x="0" y="439"/>
                <a:ext cx="348" cy="1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grpSp>
          <p:nvGrpSpPr>
            <p:cNvPr id="13333" name="Group 27">
              <a:extLst>
                <a:ext uri="{FF2B5EF4-FFF2-40B4-BE49-F238E27FC236}">
                  <a16:creationId xmlns:a16="http://schemas.microsoft.com/office/drawing/2014/main" id="{C0461C7B-CFBE-5947-BB58-8FEABCCA0D65}"/>
                </a:ext>
              </a:extLst>
            </p:cNvPr>
            <p:cNvGrpSpPr>
              <a:grpSpLocks/>
            </p:cNvGrpSpPr>
            <p:nvPr/>
          </p:nvGrpSpPr>
          <p:grpSpPr bwMode="auto">
            <a:xfrm>
              <a:off x="348" y="439"/>
              <a:ext cx="868" cy="1323"/>
              <a:chOff x="348" y="439"/>
              <a:chExt cx="868" cy="1323"/>
            </a:xfrm>
          </p:grpSpPr>
          <p:sp>
            <p:nvSpPr>
              <p:cNvPr id="13334" name="Rectangle 10">
                <a:extLst>
                  <a:ext uri="{FF2B5EF4-FFF2-40B4-BE49-F238E27FC236}">
                    <a16:creationId xmlns:a16="http://schemas.microsoft.com/office/drawing/2014/main" id="{811A701E-653E-6A42-99E3-5F641F4C2804}"/>
                  </a:ext>
                </a:extLst>
              </p:cNvPr>
              <p:cNvSpPr>
                <a:spLocks noChangeArrowheads="1"/>
              </p:cNvSpPr>
              <p:nvPr/>
            </p:nvSpPr>
            <p:spPr bwMode="auto">
              <a:xfrm>
                <a:off x="366" y="457"/>
                <a:ext cx="832" cy="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tx1"/>
                    </a:solidFill>
                  </a:rPr>
                  <a:t>I</a:t>
                </a:r>
                <a:r>
                  <a:rPr lang="zh-CN" altLang="en-US" sz="2400" b="0">
                    <a:solidFill>
                      <a:schemeClr val="tx1"/>
                    </a:solidFill>
                    <a:latin typeface="宋体" panose="02010600030101010101" pitchFamily="2" charset="-122"/>
                  </a:rPr>
                  <a:t>为整数集合</a:t>
                </a:r>
                <a:br>
                  <a:rPr lang="zh-CN" altLang="en-US" sz="2400" b="0">
                    <a:solidFill>
                      <a:schemeClr val="tx1"/>
                    </a:solidFill>
                    <a:latin typeface="" charset="0"/>
                  </a:rPr>
                </a:br>
                <a:r>
                  <a:rPr lang="en-US" altLang="zh-CN" sz="2400" b="0">
                    <a:solidFill>
                      <a:schemeClr val="tx1"/>
                    </a:solidFill>
                    <a:latin typeface="" charset="0"/>
                  </a:rPr>
                  <a:t>·</a:t>
                </a:r>
                <a:r>
                  <a:rPr lang="zh-CN" altLang="en-US" sz="2400" b="0">
                    <a:solidFill>
                      <a:schemeClr val="tx1"/>
                    </a:solidFill>
                    <a:latin typeface="宋体" panose="02010600030101010101" pitchFamily="2" charset="-122"/>
                  </a:rPr>
                  <a:t>为普通乘法</a:t>
                </a:r>
                <a:br>
                  <a:rPr lang="zh-CN" altLang="en-US" sz="2400" b="0">
                    <a:solidFill>
                      <a:schemeClr val="tx1"/>
                    </a:solidFill>
                    <a:latin typeface="" charset="0"/>
                  </a:rPr>
                </a:br>
                <a:r>
                  <a:rPr lang="en-US" altLang="zh-CN" sz="2400" b="0">
                    <a:solidFill>
                      <a:schemeClr val="tx1"/>
                    </a:solidFill>
                    <a:latin typeface="" charset="0"/>
                  </a:rPr>
                  <a:t>x·y</a:t>
                </a:r>
                <a:r>
                  <a:rPr lang="en-US" altLang="zh-CN" sz="2400" b="0">
                    <a:solidFill>
                      <a:schemeClr val="tx1"/>
                    </a:solidFill>
                    <a:latin typeface="宋体" panose="02010600030101010101" pitchFamily="2" charset="-122"/>
                  </a:rPr>
                  <a:t>∈</a:t>
                </a:r>
                <a:r>
                  <a:rPr lang="en-US" altLang="zh-CN" sz="2400" b="0">
                    <a:solidFill>
                      <a:schemeClr val="tx1"/>
                    </a:solidFill>
                  </a:rPr>
                  <a:t>I</a:t>
                </a:r>
              </a:p>
              <a:p>
                <a:pPr algn="just" eaLnBrk="1" hangingPunct="1"/>
                <a:r>
                  <a:rPr lang="en-US" altLang="zh-CN" sz="2400" b="0">
                    <a:solidFill>
                      <a:schemeClr val="tx1"/>
                    </a:solidFill>
                    <a:latin typeface="" charset="0"/>
                  </a:rPr>
                  <a:t>x·y=y·x</a:t>
                </a:r>
              </a:p>
              <a:p>
                <a:pPr algn="just" eaLnBrk="1" hangingPunct="1"/>
                <a:r>
                  <a:rPr lang="en-US" altLang="zh-CN" sz="2400" b="0">
                    <a:solidFill>
                      <a:schemeClr val="tx1"/>
                    </a:solidFill>
                    <a:latin typeface="" charset="0"/>
                  </a:rPr>
                  <a:t>(x·y)·z=x·(y·z )</a:t>
                </a:r>
                <a:endParaRPr lang="en-US" altLang="zh-CN" sz="2400" b="0">
                  <a:solidFill>
                    <a:schemeClr val="tx1"/>
                  </a:solidFill>
                  <a:latin typeface="宋体" panose="02010600030101010101" pitchFamily="2" charset="-122"/>
                </a:endParaRPr>
              </a:p>
              <a:p>
                <a:pPr algn="just"/>
                <a:endParaRPr lang="en-US" altLang="zh-CN" sz="2400" b="0">
                  <a:solidFill>
                    <a:schemeClr val="tx1"/>
                  </a:solidFill>
                </a:endParaRPr>
              </a:p>
            </p:txBody>
          </p:sp>
          <p:sp>
            <p:nvSpPr>
              <p:cNvPr id="13335" name="Rectangle 26">
                <a:extLst>
                  <a:ext uri="{FF2B5EF4-FFF2-40B4-BE49-F238E27FC236}">
                    <a16:creationId xmlns:a16="http://schemas.microsoft.com/office/drawing/2014/main" id="{D0E988A7-09E2-324F-B354-24B8307D97B9}"/>
                  </a:ext>
                </a:extLst>
              </p:cNvPr>
              <p:cNvSpPr>
                <a:spLocks noChangeArrowheads="1"/>
              </p:cNvSpPr>
              <p:nvPr/>
            </p:nvSpPr>
            <p:spPr bwMode="auto">
              <a:xfrm>
                <a:off x="348" y="439"/>
                <a:ext cx="868" cy="1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grpSp>
          <p:nvGrpSpPr>
            <p:cNvPr id="13336" name="Group 29">
              <a:extLst>
                <a:ext uri="{FF2B5EF4-FFF2-40B4-BE49-F238E27FC236}">
                  <a16:creationId xmlns:a16="http://schemas.microsoft.com/office/drawing/2014/main" id="{0F1FF7C7-BEA5-5249-8074-8312D394D170}"/>
                </a:ext>
              </a:extLst>
            </p:cNvPr>
            <p:cNvGrpSpPr>
              <a:grpSpLocks/>
            </p:cNvGrpSpPr>
            <p:nvPr/>
          </p:nvGrpSpPr>
          <p:grpSpPr bwMode="auto">
            <a:xfrm>
              <a:off x="1216" y="439"/>
              <a:ext cx="715" cy="1323"/>
              <a:chOff x="1216" y="439"/>
              <a:chExt cx="715" cy="1323"/>
            </a:xfrm>
          </p:grpSpPr>
          <p:sp>
            <p:nvSpPr>
              <p:cNvPr id="13337" name="Rectangle 11">
                <a:extLst>
                  <a:ext uri="{FF2B5EF4-FFF2-40B4-BE49-F238E27FC236}">
                    <a16:creationId xmlns:a16="http://schemas.microsoft.com/office/drawing/2014/main" id="{97029E12-84B1-B747-B7A6-6798D11952CE}"/>
                  </a:ext>
                </a:extLst>
              </p:cNvPr>
              <p:cNvSpPr>
                <a:spLocks noChangeArrowheads="1"/>
              </p:cNvSpPr>
              <p:nvPr/>
            </p:nvSpPr>
            <p:spPr bwMode="auto">
              <a:xfrm>
                <a:off x="1234" y="457"/>
                <a:ext cx="679" cy="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000" b="0">
                    <a:solidFill>
                      <a:schemeClr val="tx1"/>
                    </a:solidFill>
                    <a:latin typeface="" charset="0"/>
                  </a:rPr>
                  <a:t>R</a:t>
                </a:r>
                <a:r>
                  <a:rPr lang="zh-CN" altLang="en-US" sz="2000" b="0">
                    <a:solidFill>
                      <a:schemeClr val="tx1"/>
                    </a:solidFill>
                    <a:latin typeface="宋体" panose="02010600030101010101" pitchFamily="2" charset="-122"/>
                  </a:rPr>
                  <a:t>为实数集合</a:t>
                </a:r>
                <a:br>
                  <a:rPr lang="zh-CN" altLang="en-US" sz="2000" b="0">
                    <a:solidFill>
                      <a:schemeClr val="tx1"/>
                    </a:solidFill>
                    <a:latin typeface="" charset="0"/>
                  </a:rPr>
                </a:br>
                <a:r>
                  <a:rPr lang="en-US" altLang="zh-CN" sz="2000" b="0">
                    <a:solidFill>
                      <a:schemeClr val="tx1"/>
                    </a:solidFill>
                    <a:latin typeface="" charset="0"/>
                  </a:rPr>
                  <a:t>+</a:t>
                </a:r>
                <a:r>
                  <a:rPr lang="zh-CN" altLang="en-US" sz="2000" b="0">
                    <a:solidFill>
                      <a:schemeClr val="tx1"/>
                    </a:solidFill>
                    <a:latin typeface="宋体" panose="02010600030101010101" pitchFamily="2" charset="-122"/>
                  </a:rPr>
                  <a:t>为普通加法</a:t>
                </a:r>
                <a:br>
                  <a:rPr lang="zh-CN" altLang="en-US" sz="2000" b="0">
                    <a:solidFill>
                      <a:schemeClr val="tx1"/>
                    </a:solidFill>
                    <a:latin typeface="" charset="0"/>
                  </a:rPr>
                </a:br>
                <a:r>
                  <a:rPr lang="en-US" altLang="zh-CN" sz="2000" b="0">
                    <a:solidFill>
                      <a:schemeClr val="tx1"/>
                    </a:solidFill>
                    <a:latin typeface="" charset="0"/>
                  </a:rPr>
                  <a:t>x+y</a:t>
                </a:r>
                <a:r>
                  <a:rPr lang="en-US" altLang="zh-CN" sz="2000" b="0">
                    <a:solidFill>
                      <a:schemeClr val="tx1"/>
                    </a:solidFill>
                    <a:latin typeface="宋体" panose="02010600030101010101" pitchFamily="2" charset="-122"/>
                  </a:rPr>
                  <a:t>∈</a:t>
                </a:r>
                <a:r>
                  <a:rPr lang="en-US" altLang="zh-CN" sz="2000" b="0">
                    <a:solidFill>
                      <a:schemeClr val="tx1"/>
                    </a:solidFill>
                    <a:latin typeface="" charset="0"/>
                  </a:rPr>
                  <a:t>R</a:t>
                </a:r>
                <a:br>
                  <a:rPr lang="en-US" altLang="zh-CN" sz="2000" b="0">
                    <a:solidFill>
                      <a:schemeClr val="tx1"/>
                    </a:solidFill>
                    <a:latin typeface="" charset="0"/>
                  </a:rPr>
                </a:br>
                <a:r>
                  <a:rPr lang="en-US" altLang="zh-CN" sz="2000" b="0">
                    <a:solidFill>
                      <a:schemeClr val="tx1"/>
                    </a:solidFill>
                    <a:latin typeface="" charset="0"/>
                  </a:rPr>
                  <a:t>x+y=y+x</a:t>
                </a:r>
                <a:br>
                  <a:rPr lang="en-US" altLang="zh-CN" sz="2000" b="0">
                    <a:solidFill>
                      <a:schemeClr val="tx1"/>
                    </a:solidFill>
                    <a:latin typeface="" charset="0"/>
                  </a:rPr>
                </a:br>
                <a:r>
                  <a:rPr lang="en-US" altLang="zh-CN" sz="2000" b="0">
                    <a:solidFill>
                      <a:schemeClr val="tx1"/>
                    </a:solidFill>
                    <a:latin typeface="" charset="0"/>
                  </a:rPr>
                  <a:t>(x+y)+z=x+(y+z)</a:t>
                </a:r>
                <a:endParaRPr lang="en-US" altLang="zh-CN" sz="2000" b="0">
                  <a:solidFill>
                    <a:schemeClr val="tx1"/>
                  </a:solidFill>
                  <a:latin typeface="宋体" panose="02010600030101010101" pitchFamily="2" charset="-122"/>
                </a:endParaRPr>
              </a:p>
              <a:p>
                <a:pPr algn="just"/>
                <a:endParaRPr lang="en-US" altLang="zh-CN" sz="2000" b="0">
                  <a:solidFill>
                    <a:schemeClr val="tx1"/>
                  </a:solidFill>
                </a:endParaRPr>
              </a:p>
            </p:txBody>
          </p:sp>
          <p:sp>
            <p:nvSpPr>
              <p:cNvPr id="13338" name="Rectangle 28">
                <a:extLst>
                  <a:ext uri="{FF2B5EF4-FFF2-40B4-BE49-F238E27FC236}">
                    <a16:creationId xmlns:a16="http://schemas.microsoft.com/office/drawing/2014/main" id="{876B7C95-E82F-5646-A5B5-0DB13CCC3294}"/>
                  </a:ext>
                </a:extLst>
              </p:cNvPr>
              <p:cNvSpPr>
                <a:spLocks noChangeArrowheads="1"/>
              </p:cNvSpPr>
              <p:nvPr/>
            </p:nvSpPr>
            <p:spPr bwMode="auto">
              <a:xfrm>
                <a:off x="1216" y="439"/>
                <a:ext cx="715" cy="1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grpSp>
          <p:nvGrpSpPr>
            <p:cNvPr id="13339" name="Group 31">
              <a:extLst>
                <a:ext uri="{FF2B5EF4-FFF2-40B4-BE49-F238E27FC236}">
                  <a16:creationId xmlns:a16="http://schemas.microsoft.com/office/drawing/2014/main" id="{13592998-EDD5-6D45-A9CB-93CA7AF4120C}"/>
                </a:ext>
              </a:extLst>
            </p:cNvPr>
            <p:cNvGrpSpPr>
              <a:grpSpLocks/>
            </p:cNvGrpSpPr>
            <p:nvPr/>
          </p:nvGrpSpPr>
          <p:grpSpPr bwMode="auto">
            <a:xfrm>
              <a:off x="1931" y="439"/>
              <a:ext cx="707" cy="1323"/>
              <a:chOff x="1931" y="439"/>
              <a:chExt cx="707" cy="1323"/>
            </a:xfrm>
          </p:grpSpPr>
          <p:sp>
            <p:nvSpPr>
              <p:cNvPr id="13340" name="Rectangle 12">
                <a:extLst>
                  <a:ext uri="{FF2B5EF4-FFF2-40B4-BE49-F238E27FC236}">
                    <a16:creationId xmlns:a16="http://schemas.microsoft.com/office/drawing/2014/main" id="{3619C20D-6BF9-0747-8D41-84EE43DB4EC3}"/>
                  </a:ext>
                </a:extLst>
              </p:cNvPr>
              <p:cNvSpPr>
                <a:spLocks noChangeArrowheads="1"/>
              </p:cNvSpPr>
              <p:nvPr/>
            </p:nvSpPr>
            <p:spPr bwMode="auto">
              <a:xfrm>
                <a:off x="1949" y="457"/>
                <a:ext cx="671" cy="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000" b="0">
                    <a:solidFill>
                      <a:schemeClr val="tx1"/>
                    </a:solidFill>
                    <a:latin typeface="" charset="0"/>
                  </a:rPr>
                  <a:t>P(S)</a:t>
                </a:r>
                <a:r>
                  <a:rPr lang="zh-CN" altLang="en-US" sz="2000" b="0">
                    <a:solidFill>
                      <a:schemeClr val="tx1"/>
                    </a:solidFill>
                    <a:latin typeface="宋体" panose="02010600030101010101" pitchFamily="2" charset="-122"/>
                  </a:rPr>
                  <a:t>是</a:t>
                </a:r>
                <a:r>
                  <a:rPr lang="en-US" altLang="zh-CN" sz="2000" b="0">
                    <a:solidFill>
                      <a:schemeClr val="tx1"/>
                    </a:solidFill>
                    <a:latin typeface="" charset="0"/>
                  </a:rPr>
                  <a:t>S</a:t>
                </a:r>
                <a:r>
                  <a:rPr lang="zh-CN" altLang="en-US" sz="2000" b="0">
                    <a:solidFill>
                      <a:schemeClr val="tx1"/>
                    </a:solidFill>
                    <a:latin typeface="宋体" panose="02010600030101010101" pitchFamily="2" charset="-122"/>
                  </a:rPr>
                  <a:t>的幂集∪为集合的</a:t>
                </a:r>
                <a:r>
                  <a:rPr lang="zh-CN" altLang="en-US" sz="2000" b="0">
                    <a:solidFill>
                      <a:schemeClr val="tx1"/>
                    </a:solidFill>
                    <a:latin typeface="" charset="0"/>
                  </a:rPr>
                  <a:t>“</a:t>
                </a:r>
                <a:r>
                  <a:rPr lang="zh-CN" altLang="en-US" sz="2000" b="0">
                    <a:solidFill>
                      <a:schemeClr val="tx1"/>
                    </a:solidFill>
                    <a:latin typeface="宋体" panose="02010600030101010101" pitchFamily="2" charset="-122"/>
                  </a:rPr>
                  <a:t>并</a:t>
                </a:r>
                <a:r>
                  <a:rPr lang="zh-CN" altLang="en-US" sz="2000" b="0">
                    <a:solidFill>
                      <a:schemeClr val="tx1"/>
                    </a:solidFill>
                    <a:latin typeface="" charset="0"/>
                  </a:rPr>
                  <a:t>”</a:t>
                </a:r>
                <a:br>
                  <a:rPr lang="zh-CN" altLang="en-US" sz="2000" b="0">
                    <a:solidFill>
                      <a:schemeClr val="tx1"/>
                    </a:solidFill>
                    <a:latin typeface="" charset="0"/>
                  </a:rPr>
                </a:br>
                <a:r>
                  <a:rPr lang="en-US" altLang="zh-CN" sz="2000" b="0">
                    <a:solidFill>
                      <a:schemeClr val="tx1"/>
                    </a:solidFill>
                    <a:latin typeface="" charset="0"/>
                  </a:rPr>
                  <a:t>A</a:t>
                </a:r>
                <a:r>
                  <a:rPr lang="en-US" altLang="zh-CN" sz="2000" b="0">
                    <a:solidFill>
                      <a:schemeClr val="tx1"/>
                    </a:solidFill>
                    <a:latin typeface="宋体" panose="02010600030101010101" pitchFamily="2" charset="-122"/>
                  </a:rPr>
                  <a:t>∪</a:t>
                </a:r>
                <a:r>
                  <a:rPr lang="en-US" altLang="zh-CN" sz="2000" b="0">
                    <a:solidFill>
                      <a:schemeClr val="tx1"/>
                    </a:solidFill>
                    <a:latin typeface="" charset="0"/>
                  </a:rPr>
                  <a:t>B</a:t>
                </a:r>
                <a:r>
                  <a:rPr lang="en-US" altLang="zh-CN" sz="2000" b="0">
                    <a:solidFill>
                      <a:schemeClr val="tx1"/>
                    </a:solidFill>
                    <a:latin typeface="宋体" panose="02010600030101010101" pitchFamily="2" charset="-122"/>
                  </a:rPr>
                  <a:t>∈</a:t>
                </a:r>
                <a:r>
                  <a:rPr lang="en-US" altLang="zh-CN" sz="2000" b="0">
                    <a:solidFill>
                      <a:schemeClr val="tx1"/>
                    </a:solidFill>
                    <a:latin typeface="" charset="0"/>
                  </a:rPr>
                  <a:t>P(S)</a:t>
                </a:r>
                <a:br>
                  <a:rPr lang="en-US" altLang="zh-CN" sz="2000" b="0">
                    <a:solidFill>
                      <a:schemeClr val="tx1"/>
                    </a:solidFill>
                    <a:latin typeface="" charset="0"/>
                  </a:rPr>
                </a:br>
                <a:r>
                  <a:rPr lang="en-US" altLang="zh-CN" sz="2000" b="0">
                    <a:solidFill>
                      <a:schemeClr val="tx1"/>
                    </a:solidFill>
                    <a:latin typeface="" charset="0"/>
                  </a:rPr>
                  <a:t>A</a:t>
                </a:r>
                <a:r>
                  <a:rPr lang="en-US" altLang="zh-CN" sz="2000" b="0">
                    <a:solidFill>
                      <a:schemeClr val="tx1"/>
                    </a:solidFill>
                    <a:latin typeface="宋体" panose="02010600030101010101" pitchFamily="2" charset="-122"/>
                  </a:rPr>
                  <a:t>∪</a:t>
                </a:r>
                <a:r>
                  <a:rPr lang="en-US" altLang="zh-CN" sz="2000" b="0">
                    <a:solidFill>
                      <a:schemeClr val="tx1"/>
                    </a:solidFill>
                    <a:latin typeface="" charset="0"/>
                  </a:rPr>
                  <a:t>B=B</a:t>
                </a:r>
                <a:r>
                  <a:rPr lang="en-US" altLang="zh-CN" sz="2000" b="0">
                    <a:solidFill>
                      <a:schemeClr val="tx1"/>
                    </a:solidFill>
                    <a:latin typeface="宋体" panose="02010600030101010101" pitchFamily="2" charset="-122"/>
                  </a:rPr>
                  <a:t>∪</a:t>
                </a:r>
                <a:r>
                  <a:rPr lang="en-US" altLang="zh-CN" sz="2000" b="0">
                    <a:solidFill>
                      <a:schemeClr val="tx1"/>
                    </a:solidFill>
                    <a:latin typeface="" charset="0"/>
                  </a:rPr>
                  <a:t>A</a:t>
                </a:r>
                <a:br>
                  <a:rPr lang="en-US" altLang="zh-CN" sz="2000" b="0">
                    <a:solidFill>
                      <a:schemeClr val="tx1"/>
                    </a:solidFill>
                    <a:latin typeface="" charset="0"/>
                  </a:rPr>
                </a:br>
                <a:r>
                  <a:rPr lang="en-US" altLang="zh-CN" sz="2000" b="0">
                    <a:solidFill>
                      <a:schemeClr val="tx1"/>
                    </a:solidFill>
                    <a:latin typeface="" charset="0"/>
                  </a:rPr>
                  <a:t>(A</a:t>
                </a:r>
                <a:r>
                  <a:rPr lang="en-US" altLang="zh-CN" sz="2000" b="0">
                    <a:solidFill>
                      <a:schemeClr val="tx1"/>
                    </a:solidFill>
                    <a:latin typeface="宋体" panose="02010600030101010101" pitchFamily="2" charset="-122"/>
                  </a:rPr>
                  <a:t>∪</a:t>
                </a:r>
                <a:r>
                  <a:rPr lang="en-US" altLang="zh-CN" sz="2000" b="0">
                    <a:solidFill>
                      <a:schemeClr val="tx1"/>
                    </a:solidFill>
                    <a:latin typeface="" charset="0"/>
                  </a:rPr>
                  <a:t>B)</a:t>
                </a:r>
                <a:r>
                  <a:rPr lang="en-US" altLang="zh-CN" sz="2000" b="0">
                    <a:solidFill>
                      <a:schemeClr val="tx1"/>
                    </a:solidFill>
                    <a:latin typeface="宋体" panose="02010600030101010101" pitchFamily="2" charset="-122"/>
                  </a:rPr>
                  <a:t>∪</a:t>
                </a:r>
                <a:r>
                  <a:rPr lang="en-US" altLang="zh-CN" sz="2000" b="0">
                    <a:solidFill>
                      <a:schemeClr val="tx1"/>
                    </a:solidFill>
                    <a:latin typeface="" charset="0"/>
                  </a:rPr>
                  <a:t>C</a:t>
                </a:r>
                <a:endParaRPr lang="en-US" altLang="zh-CN" sz="2000" b="0">
                  <a:solidFill>
                    <a:schemeClr val="tx1"/>
                  </a:solidFill>
                  <a:latin typeface="宋体" panose="02010600030101010101" pitchFamily="2" charset="-122"/>
                </a:endParaRPr>
              </a:p>
              <a:p>
                <a:pPr algn="just"/>
                <a:r>
                  <a:rPr lang="en-US" altLang="zh-CN" sz="2000" b="0">
                    <a:solidFill>
                      <a:schemeClr val="tx1"/>
                    </a:solidFill>
                    <a:latin typeface="" charset="0"/>
                  </a:rPr>
                  <a:t>=A</a:t>
                </a:r>
                <a:r>
                  <a:rPr lang="en-US" altLang="zh-CN" sz="2000" b="0">
                    <a:solidFill>
                      <a:schemeClr val="tx1"/>
                    </a:solidFill>
                    <a:latin typeface="宋体" panose="02010600030101010101" pitchFamily="2" charset="-122"/>
                  </a:rPr>
                  <a:t>∪</a:t>
                </a:r>
                <a:r>
                  <a:rPr lang="en-US" altLang="zh-CN" sz="2000" b="0">
                    <a:solidFill>
                      <a:schemeClr val="tx1"/>
                    </a:solidFill>
                    <a:latin typeface="" charset="0"/>
                  </a:rPr>
                  <a:t>(B</a:t>
                </a:r>
                <a:r>
                  <a:rPr lang="en-US" altLang="zh-CN" sz="2000" b="0">
                    <a:solidFill>
                      <a:schemeClr val="tx1"/>
                    </a:solidFill>
                    <a:latin typeface="宋体" panose="02010600030101010101" pitchFamily="2" charset="-122"/>
                  </a:rPr>
                  <a:t>∪</a:t>
                </a:r>
                <a:r>
                  <a:rPr lang="en-US" altLang="zh-CN" sz="2000" b="0">
                    <a:solidFill>
                      <a:schemeClr val="tx1"/>
                    </a:solidFill>
                    <a:latin typeface="" charset="0"/>
                  </a:rPr>
                  <a:t>C)</a:t>
                </a:r>
                <a:endParaRPr lang="en-US" altLang="zh-CN" sz="2000" b="0">
                  <a:solidFill>
                    <a:schemeClr val="tx1"/>
                  </a:solidFill>
                  <a:latin typeface="宋体" panose="02010600030101010101" pitchFamily="2" charset="-122"/>
                </a:endParaRPr>
              </a:p>
              <a:p>
                <a:pPr algn="just"/>
                <a:endParaRPr lang="en-US" altLang="zh-CN" sz="2000" b="0">
                  <a:solidFill>
                    <a:schemeClr val="tx1"/>
                  </a:solidFill>
                </a:endParaRPr>
              </a:p>
            </p:txBody>
          </p:sp>
          <p:sp>
            <p:nvSpPr>
              <p:cNvPr id="13341" name="Rectangle 30">
                <a:extLst>
                  <a:ext uri="{FF2B5EF4-FFF2-40B4-BE49-F238E27FC236}">
                    <a16:creationId xmlns:a16="http://schemas.microsoft.com/office/drawing/2014/main" id="{48BC1963-054C-5145-A7AD-05EEA4390638}"/>
                  </a:ext>
                </a:extLst>
              </p:cNvPr>
              <p:cNvSpPr>
                <a:spLocks noChangeArrowheads="1"/>
              </p:cNvSpPr>
              <p:nvPr/>
            </p:nvSpPr>
            <p:spPr bwMode="auto">
              <a:xfrm>
                <a:off x="1931" y="439"/>
                <a:ext cx="707" cy="1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grpSp>
          <p:nvGrpSpPr>
            <p:cNvPr id="13342" name="Group 33">
              <a:extLst>
                <a:ext uri="{FF2B5EF4-FFF2-40B4-BE49-F238E27FC236}">
                  <a16:creationId xmlns:a16="http://schemas.microsoft.com/office/drawing/2014/main" id="{27254813-29FF-F243-8945-984DCE3A3B29}"/>
                </a:ext>
              </a:extLst>
            </p:cNvPr>
            <p:cNvGrpSpPr>
              <a:grpSpLocks/>
            </p:cNvGrpSpPr>
            <p:nvPr/>
          </p:nvGrpSpPr>
          <p:grpSpPr bwMode="auto">
            <a:xfrm>
              <a:off x="2638" y="439"/>
              <a:ext cx="747" cy="1323"/>
              <a:chOff x="2638" y="439"/>
              <a:chExt cx="747" cy="1323"/>
            </a:xfrm>
          </p:grpSpPr>
          <p:sp>
            <p:nvSpPr>
              <p:cNvPr id="13343" name="Rectangle 13">
                <a:extLst>
                  <a:ext uri="{FF2B5EF4-FFF2-40B4-BE49-F238E27FC236}">
                    <a16:creationId xmlns:a16="http://schemas.microsoft.com/office/drawing/2014/main" id="{75D287D7-30B8-A645-8076-88F67238A2D2}"/>
                  </a:ext>
                </a:extLst>
              </p:cNvPr>
              <p:cNvSpPr>
                <a:spLocks noChangeArrowheads="1"/>
              </p:cNvSpPr>
              <p:nvPr/>
            </p:nvSpPr>
            <p:spPr bwMode="auto">
              <a:xfrm>
                <a:off x="2656" y="457"/>
                <a:ext cx="711" cy="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000" b="0">
                    <a:solidFill>
                      <a:schemeClr val="tx1"/>
                    </a:solidFill>
                    <a:latin typeface="" charset="0"/>
                  </a:rPr>
                  <a:t>P(S)</a:t>
                </a:r>
                <a:r>
                  <a:rPr lang="zh-CN" altLang="en-US" sz="2000" b="0">
                    <a:solidFill>
                      <a:schemeClr val="tx1"/>
                    </a:solidFill>
                    <a:latin typeface="宋体" panose="02010600030101010101" pitchFamily="2" charset="-122"/>
                  </a:rPr>
                  <a:t>是</a:t>
                </a:r>
                <a:r>
                  <a:rPr lang="en-US" altLang="zh-CN" sz="2000" b="0">
                    <a:solidFill>
                      <a:schemeClr val="tx1"/>
                    </a:solidFill>
                    <a:latin typeface="" charset="0"/>
                  </a:rPr>
                  <a:t>S</a:t>
                </a:r>
                <a:r>
                  <a:rPr lang="zh-CN" altLang="en-US" sz="2000" b="0">
                    <a:solidFill>
                      <a:schemeClr val="tx1"/>
                    </a:solidFill>
                    <a:latin typeface="宋体" panose="02010600030101010101" pitchFamily="2" charset="-122"/>
                  </a:rPr>
                  <a:t>的幂集∩为集合的</a:t>
                </a:r>
                <a:r>
                  <a:rPr lang="zh-CN" altLang="en-US" sz="2000" b="0">
                    <a:solidFill>
                      <a:schemeClr val="tx1"/>
                    </a:solidFill>
                    <a:latin typeface="" charset="0"/>
                  </a:rPr>
                  <a:t>“</a:t>
                </a:r>
                <a:r>
                  <a:rPr lang="zh-CN" altLang="en-US" sz="2000" b="0">
                    <a:solidFill>
                      <a:schemeClr val="tx1"/>
                    </a:solidFill>
                    <a:latin typeface="宋体" panose="02010600030101010101" pitchFamily="2" charset="-122"/>
                  </a:rPr>
                  <a:t>交</a:t>
                </a:r>
                <a:r>
                  <a:rPr lang="zh-CN" altLang="en-US" sz="2000" b="0">
                    <a:solidFill>
                      <a:schemeClr val="tx1"/>
                    </a:solidFill>
                    <a:latin typeface="" charset="0"/>
                  </a:rPr>
                  <a:t>”</a:t>
                </a:r>
                <a:br>
                  <a:rPr lang="zh-CN" altLang="en-US" sz="2000" b="0">
                    <a:solidFill>
                      <a:schemeClr val="tx1"/>
                    </a:solidFill>
                    <a:latin typeface="" charset="0"/>
                  </a:rPr>
                </a:br>
                <a:r>
                  <a:rPr lang="en-US" altLang="zh-CN" sz="2000" b="0">
                    <a:solidFill>
                      <a:schemeClr val="tx1"/>
                    </a:solidFill>
                    <a:latin typeface="" charset="0"/>
                  </a:rPr>
                  <a:t>A</a:t>
                </a:r>
                <a:r>
                  <a:rPr lang="en-US" altLang="zh-CN" sz="2000" b="0">
                    <a:solidFill>
                      <a:schemeClr val="tx1"/>
                    </a:solidFill>
                    <a:latin typeface="宋体" panose="02010600030101010101" pitchFamily="2" charset="-122"/>
                  </a:rPr>
                  <a:t>∩</a:t>
                </a:r>
                <a:r>
                  <a:rPr lang="en-US" altLang="zh-CN" sz="2000" b="0">
                    <a:solidFill>
                      <a:schemeClr val="tx1"/>
                    </a:solidFill>
                    <a:latin typeface="" charset="0"/>
                  </a:rPr>
                  <a:t>B</a:t>
                </a:r>
                <a:r>
                  <a:rPr lang="en-US" altLang="zh-CN" sz="2000" b="0">
                    <a:solidFill>
                      <a:schemeClr val="tx1"/>
                    </a:solidFill>
                    <a:latin typeface="宋体" panose="02010600030101010101" pitchFamily="2" charset="-122"/>
                  </a:rPr>
                  <a:t>∈</a:t>
                </a:r>
                <a:r>
                  <a:rPr lang="en-US" altLang="zh-CN" sz="2000" b="0">
                    <a:solidFill>
                      <a:schemeClr val="tx1"/>
                    </a:solidFill>
                  </a:rPr>
                  <a:t>P </a:t>
                </a:r>
                <a:r>
                  <a:rPr lang="en-US" altLang="zh-CN" sz="2000" b="0">
                    <a:solidFill>
                      <a:schemeClr val="tx1"/>
                    </a:solidFill>
                    <a:latin typeface="" charset="0"/>
                  </a:rPr>
                  <a:t>(S)</a:t>
                </a:r>
                <a:br>
                  <a:rPr lang="en-US" altLang="zh-CN" sz="2000" b="0">
                    <a:solidFill>
                      <a:schemeClr val="tx1"/>
                    </a:solidFill>
                    <a:latin typeface="" charset="0"/>
                  </a:rPr>
                </a:br>
                <a:r>
                  <a:rPr lang="en-US" altLang="zh-CN" sz="2000" b="0">
                    <a:solidFill>
                      <a:schemeClr val="tx1"/>
                    </a:solidFill>
                    <a:latin typeface="" charset="0"/>
                  </a:rPr>
                  <a:t>A</a:t>
                </a:r>
                <a:r>
                  <a:rPr lang="en-US" altLang="zh-CN" sz="2000" b="0">
                    <a:solidFill>
                      <a:schemeClr val="tx1"/>
                    </a:solidFill>
                    <a:latin typeface="宋体" panose="02010600030101010101" pitchFamily="2" charset="-122"/>
                  </a:rPr>
                  <a:t>∩</a:t>
                </a:r>
                <a:r>
                  <a:rPr lang="en-US" altLang="zh-CN" sz="2000" b="0">
                    <a:solidFill>
                      <a:schemeClr val="tx1"/>
                    </a:solidFill>
                    <a:latin typeface="" charset="0"/>
                  </a:rPr>
                  <a:t>B=B</a:t>
                </a:r>
                <a:r>
                  <a:rPr lang="en-US" altLang="zh-CN" sz="2000" b="0">
                    <a:solidFill>
                      <a:schemeClr val="tx1"/>
                    </a:solidFill>
                    <a:latin typeface="宋体" panose="02010600030101010101" pitchFamily="2" charset="-122"/>
                  </a:rPr>
                  <a:t>∩</a:t>
                </a:r>
                <a:r>
                  <a:rPr lang="en-US" altLang="zh-CN" sz="2000" b="0">
                    <a:solidFill>
                      <a:schemeClr val="tx1"/>
                    </a:solidFill>
                    <a:latin typeface="" charset="0"/>
                  </a:rPr>
                  <a:t>A</a:t>
                </a:r>
                <a:br>
                  <a:rPr lang="en-US" altLang="zh-CN" sz="2000" b="0">
                    <a:solidFill>
                      <a:schemeClr val="tx1"/>
                    </a:solidFill>
                    <a:latin typeface="" charset="0"/>
                  </a:rPr>
                </a:br>
                <a:r>
                  <a:rPr lang="en-US" altLang="zh-CN" sz="2000" b="0">
                    <a:solidFill>
                      <a:schemeClr val="tx1"/>
                    </a:solidFill>
                    <a:latin typeface="" charset="0"/>
                  </a:rPr>
                  <a:t>(A</a:t>
                </a:r>
                <a:r>
                  <a:rPr lang="en-US" altLang="zh-CN" sz="2000" b="0">
                    <a:solidFill>
                      <a:schemeClr val="tx1"/>
                    </a:solidFill>
                    <a:latin typeface="宋体" panose="02010600030101010101" pitchFamily="2" charset="-122"/>
                  </a:rPr>
                  <a:t>∩</a:t>
                </a:r>
                <a:r>
                  <a:rPr lang="en-US" altLang="zh-CN" sz="2000" b="0">
                    <a:solidFill>
                      <a:schemeClr val="tx1"/>
                    </a:solidFill>
                    <a:latin typeface="" charset="0"/>
                  </a:rPr>
                  <a:t>B)</a:t>
                </a:r>
                <a:r>
                  <a:rPr lang="en-US" altLang="zh-CN" sz="2000" b="0">
                    <a:solidFill>
                      <a:schemeClr val="tx1"/>
                    </a:solidFill>
                    <a:latin typeface="宋体" panose="02010600030101010101" pitchFamily="2" charset="-122"/>
                  </a:rPr>
                  <a:t>∩</a:t>
                </a:r>
                <a:r>
                  <a:rPr lang="en-US" altLang="zh-CN" sz="2000" b="0">
                    <a:solidFill>
                      <a:schemeClr val="tx1"/>
                    </a:solidFill>
                    <a:latin typeface="" charset="0"/>
                  </a:rPr>
                  <a:t>C</a:t>
                </a:r>
                <a:br>
                  <a:rPr lang="en-US" altLang="zh-CN" sz="2000" b="0">
                    <a:solidFill>
                      <a:schemeClr val="tx1"/>
                    </a:solidFill>
                    <a:latin typeface="" charset="0"/>
                  </a:rPr>
                </a:br>
                <a:r>
                  <a:rPr lang="en-US" altLang="zh-CN" sz="2000" b="0">
                    <a:solidFill>
                      <a:schemeClr val="tx1"/>
                    </a:solidFill>
                    <a:latin typeface="" charset="0"/>
                  </a:rPr>
                  <a:t>=A</a:t>
                </a:r>
                <a:r>
                  <a:rPr lang="en-US" altLang="zh-CN" sz="2000" b="0">
                    <a:solidFill>
                      <a:schemeClr val="tx1"/>
                    </a:solidFill>
                    <a:latin typeface="宋体" panose="02010600030101010101" pitchFamily="2" charset="-122"/>
                  </a:rPr>
                  <a:t>∩</a:t>
                </a:r>
                <a:r>
                  <a:rPr lang="en-US" altLang="zh-CN" sz="2000" b="0">
                    <a:solidFill>
                      <a:schemeClr val="tx1"/>
                    </a:solidFill>
                    <a:latin typeface="" charset="0"/>
                  </a:rPr>
                  <a:t>(B</a:t>
                </a:r>
                <a:r>
                  <a:rPr lang="en-US" altLang="zh-CN" sz="2000" b="0">
                    <a:solidFill>
                      <a:schemeClr val="tx1"/>
                    </a:solidFill>
                    <a:latin typeface="宋体" panose="02010600030101010101" pitchFamily="2" charset="-122"/>
                  </a:rPr>
                  <a:t>∩</a:t>
                </a:r>
                <a:r>
                  <a:rPr lang="en-US" altLang="zh-CN" sz="2000" b="0">
                    <a:solidFill>
                      <a:schemeClr val="tx1"/>
                    </a:solidFill>
                    <a:latin typeface="" charset="0"/>
                  </a:rPr>
                  <a:t>C)</a:t>
                </a:r>
                <a:endParaRPr lang="en-US" altLang="zh-CN" sz="2000" b="0">
                  <a:solidFill>
                    <a:schemeClr val="tx1"/>
                  </a:solidFill>
                  <a:latin typeface="宋体" panose="02010600030101010101" pitchFamily="2" charset="-122"/>
                </a:endParaRPr>
              </a:p>
              <a:p>
                <a:pPr algn="just"/>
                <a:endParaRPr lang="en-US" altLang="zh-CN" sz="1800" b="0">
                  <a:solidFill>
                    <a:schemeClr val="tx1"/>
                  </a:solidFill>
                </a:endParaRPr>
              </a:p>
            </p:txBody>
          </p:sp>
          <p:sp>
            <p:nvSpPr>
              <p:cNvPr id="13344" name="Rectangle 32">
                <a:extLst>
                  <a:ext uri="{FF2B5EF4-FFF2-40B4-BE49-F238E27FC236}">
                    <a16:creationId xmlns:a16="http://schemas.microsoft.com/office/drawing/2014/main" id="{D7ADB1ED-F5BA-0D41-9949-299A5A706612}"/>
                  </a:ext>
                </a:extLst>
              </p:cNvPr>
              <p:cNvSpPr>
                <a:spLocks noChangeArrowheads="1"/>
              </p:cNvSpPr>
              <p:nvPr/>
            </p:nvSpPr>
            <p:spPr bwMode="auto">
              <a:xfrm>
                <a:off x="2638" y="439"/>
                <a:ext cx="747" cy="1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grpSp>
      <p:sp>
        <p:nvSpPr>
          <p:cNvPr id="13345" name="Rectangle 35">
            <a:extLst>
              <a:ext uri="{FF2B5EF4-FFF2-40B4-BE49-F238E27FC236}">
                <a16:creationId xmlns:a16="http://schemas.microsoft.com/office/drawing/2014/main" id="{C454E5DA-230B-4B4A-8A1E-3B8388E54224}"/>
              </a:ext>
            </a:extLst>
          </p:cNvPr>
          <p:cNvSpPr>
            <a:spLocks noChangeArrowheads="1"/>
          </p:cNvSpPr>
          <p:nvPr/>
        </p:nvSpPr>
        <p:spPr bwMode="auto">
          <a:xfrm>
            <a:off x="179388" y="2276475"/>
            <a:ext cx="8713787" cy="4114800"/>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sp>
        <p:nvSpPr>
          <p:cNvPr id="13346" name="Rectangle 2">
            <a:extLst>
              <a:ext uri="{FF2B5EF4-FFF2-40B4-BE49-F238E27FC236}">
                <a16:creationId xmlns:a16="http://schemas.microsoft.com/office/drawing/2014/main" id="{DF481856-647D-B743-B75E-C7BA6905B1C0}"/>
              </a:ext>
            </a:extLst>
          </p:cNvPr>
          <p:cNvSpPr>
            <a:spLocks noChangeArrowheads="1"/>
          </p:cNvSpPr>
          <p:nvPr/>
        </p:nvSpPr>
        <p:spPr bwMode="auto">
          <a:xfrm>
            <a:off x="1042988" y="344488"/>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宋体" panose="02010600030101010101" pitchFamily="2" charset="-122"/>
              </a:rPr>
              <a:t>5-1 </a:t>
            </a:r>
            <a:r>
              <a:rPr lang="zh-CN" altLang="en-US" sz="3600">
                <a:solidFill>
                  <a:schemeClr val="accent2"/>
                </a:solidFill>
                <a:latin typeface="宋体" panose="02010600030101010101" pitchFamily="2" charset="-122"/>
              </a:rPr>
              <a:t>代数系统的引入</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03" name="Rectangle 3">
            <a:extLst>
              <a:ext uri="{FF2B5EF4-FFF2-40B4-BE49-F238E27FC236}">
                <a16:creationId xmlns:a16="http://schemas.microsoft.com/office/drawing/2014/main" id="{C3A51828-1E90-494F-9E72-B5E834CA1225}"/>
              </a:ext>
            </a:extLst>
          </p:cNvPr>
          <p:cNvSpPr>
            <a:spLocks noGrp="1" noChangeArrowheads="1"/>
          </p:cNvSpPr>
          <p:nvPr>
            <p:ph idx="1"/>
          </p:nvPr>
        </p:nvSpPr>
        <p:spPr>
          <a:xfrm>
            <a:off x="395288" y="1052513"/>
            <a:ext cx="8367712" cy="5562600"/>
          </a:xfrm>
        </p:spPr>
        <p:txBody>
          <a:bodyPr/>
          <a:lstStyle/>
          <a:p>
            <a:pPr eaLnBrk="1" hangingPunct="1">
              <a:spcBef>
                <a:spcPts val="500"/>
              </a:spcBef>
              <a:spcAft>
                <a:spcPts val="500"/>
              </a:spcAft>
            </a:pPr>
            <a:r>
              <a:rPr lang="zh-CN" altLang="en-US" sz="2400">
                <a:solidFill>
                  <a:srgbClr val="FF0000"/>
                </a:solidFill>
                <a:latin typeface="" charset="0"/>
              </a:rPr>
              <a:t>定理</a:t>
            </a:r>
            <a:r>
              <a:rPr lang="en-US" altLang="zh-CN" sz="2400">
                <a:solidFill>
                  <a:srgbClr val="FF0000"/>
                </a:solidFill>
                <a:latin typeface="" charset="0"/>
              </a:rPr>
              <a:t>5-5.3</a:t>
            </a:r>
            <a:r>
              <a:rPr lang="zh-CN" altLang="en-US" sz="2400">
                <a:solidFill>
                  <a:srgbClr val="FF0000"/>
                </a:solidFill>
                <a:latin typeface="" charset="0"/>
              </a:rPr>
              <a:t>：</a:t>
            </a:r>
            <a:r>
              <a:rPr lang="zh-CN" altLang="en-US" sz="2400" b="0">
                <a:latin typeface="" charset="0"/>
              </a:rPr>
              <a:t> </a:t>
            </a:r>
            <a:r>
              <a:rPr lang="zh-CN" altLang="en-US" sz="2400">
                <a:latin typeface="" charset="0"/>
              </a:rPr>
              <a:t>设</a:t>
            </a:r>
            <a:r>
              <a:rPr lang="en-US" altLang="zh-CN" sz="2400">
                <a:latin typeface="" charset="0"/>
              </a:rPr>
              <a:t>&lt;G,*&gt;</a:t>
            </a:r>
            <a:r>
              <a:rPr lang="zh-CN" altLang="en-US" sz="2400">
                <a:latin typeface="" charset="0"/>
              </a:rPr>
              <a:t>是一个由元素</a:t>
            </a:r>
            <a:r>
              <a:rPr lang="en-US" altLang="zh-CN" sz="2400">
                <a:latin typeface="" charset="0"/>
              </a:rPr>
              <a:t>a∈G</a:t>
            </a:r>
            <a:r>
              <a:rPr lang="zh-CN" altLang="en-US" sz="2400">
                <a:latin typeface="" charset="0"/>
              </a:rPr>
              <a:t>生成的有限循环群。如果</a:t>
            </a:r>
            <a:r>
              <a:rPr lang="en-US" altLang="zh-CN" sz="2400">
                <a:latin typeface="" charset="0"/>
              </a:rPr>
              <a:t>G</a:t>
            </a:r>
            <a:r>
              <a:rPr lang="zh-CN" altLang="en-US" sz="2400">
                <a:latin typeface="" charset="0"/>
              </a:rPr>
              <a:t>的阶数是</a:t>
            </a:r>
            <a:r>
              <a:rPr lang="en-US" altLang="zh-CN" sz="2400">
                <a:latin typeface="" charset="0"/>
              </a:rPr>
              <a:t>n,</a:t>
            </a:r>
            <a:r>
              <a:rPr lang="zh-CN" altLang="en-US" sz="2400">
                <a:latin typeface="" charset="0"/>
              </a:rPr>
              <a:t>即</a:t>
            </a:r>
            <a:r>
              <a:rPr lang="en-US" altLang="zh-CN" sz="2400">
                <a:latin typeface="" charset="0"/>
              </a:rPr>
              <a:t>|G|=n,</a:t>
            </a:r>
            <a:r>
              <a:rPr lang="zh-CN" altLang="en-US" sz="2400">
                <a:latin typeface="" charset="0"/>
              </a:rPr>
              <a:t>则</a:t>
            </a:r>
            <a:r>
              <a:rPr lang="en-US" altLang="zh-CN" sz="2400">
                <a:latin typeface="" charset="0"/>
              </a:rPr>
              <a:t>a</a:t>
            </a:r>
            <a:r>
              <a:rPr lang="en-US" altLang="zh-CN" sz="2400" baseline="30000">
                <a:latin typeface="" charset="0"/>
              </a:rPr>
              <a:t>n</a:t>
            </a:r>
            <a:r>
              <a:rPr lang="en-US" altLang="zh-CN" sz="2400">
                <a:latin typeface="" charset="0"/>
              </a:rPr>
              <a:t>=e</a:t>
            </a:r>
            <a:r>
              <a:rPr lang="zh-CN" altLang="en-US" sz="2400">
                <a:latin typeface="" charset="0"/>
              </a:rPr>
              <a:t>且</a:t>
            </a:r>
            <a:br>
              <a:rPr lang="zh-CN" altLang="en-US" sz="2400">
                <a:latin typeface="" charset="0"/>
              </a:rPr>
            </a:br>
            <a:r>
              <a:rPr lang="en-US" altLang="zh-CN" sz="2400">
                <a:latin typeface="" charset="0"/>
              </a:rPr>
              <a:t>G={a</a:t>
            </a:r>
            <a:r>
              <a:rPr lang="zh-CN" altLang="en-US" sz="2400">
                <a:latin typeface="" charset="0"/>
              </a:rPr>
              <a:t>，</a:t>
            </a:r>
            <a:r>
              <a:rPr lang="en-US" altLang="zh-CN" sz="2400">
                <a:latin typeface="" charset="0"/>
              </a:rPr>
              <a:t>a</a:t>
            </a:r>
            <a:r>
              <a:rPr lang="en-US" altLang="zh-CN" sz="2400" baseline="30000">
                <a:latin typeface="" charset="0"/>
              </a:rPr>
              <a:t>2</a:t>
            </a:r>
            <a:r>
              <a:rPr lang="zh-CN" altLang="en-US" sz="2400">
                <a:latin typeface="" charset="0"/>
              </a:rPr>
              <a:t>，</a:t>
            </a:r>
            <a:r>
              <a:rPr lang="en-US" altLang="zh-CN" sz="2400">
                <a:latin typeface="" charset="0"/>
              </a:rPr>
              <a:t>a</a:t>
            </a:r>
            <a:r>
              <a:rPr lang="en-US" altLang="zh-CN" sz="2400" baseline="30000">
                <a:latin typeface="" charset="0"/>
              </a:rPr>
              <a:t>3</a:t>
            </a:r>
            <a:r>
              <a:rPr lang="zh-CN" altLang="en-US" sz="2400">
                <a:latin typeface="" charset="0"/>
              </a:rPr>
              <a:t>，</a:t>
            </a:r>
            <a:r>
              <a:rPr lang="en-US" altLang="zh-CN" sz="2400">
                <a:latin typeface="" charset="0"/>
              </a:rPr>
              <a:t>…</a:t>
            </a:r>
            <a:r>
              <a:rPr lang="zh-CN" altLang="en-US" sz="2400">
                <a:latin typeface="" charset="0"/>
              </a:rPr>
              <a:t>，</a:t>
            </a:r>
            <a:r>
              <a:rPr lang="en-US" altLang="zh-CN" sz="2400">
                <a:latin typeface="" charset="0"/>
              </a:rPr>
              <a:t>a</a:t>
            </a:r>
            <a:r>
              <a:rPr lang="en-US" altLang="zh-CN" sz="2400" baseline="30000">
                <a:latin typeface="" charset="0"/>
              </a:rPr>
              <a:t>n-1</a:t>
            </a:r>
            <a:r>
              <a:rPr lang="en-US" altLang="zh-CN" sz="2400">
                <a:latin typeface="" charset="0"/>
              </a:rPr>
              <a:t>,a</a:t>
            </a:r>
            <a:r>
              <a:rPr lang="en-US" altLang="zh-CN" sz="2400" baseline="30000">
                <a:latin typeface="" charset="0"/>
              </a:rPr>
              <a:t>n</a:t>
            </a:r>
            <a:r>
              <a:rPr lang="en-US" altLang="zh-CN" sz="2400">
                <a:latin typeface="" charset="0"/>
              </a:rPr>
              <a:t>=e}</a:t>
            </a:r>
            <a:r>
              <a:rPr lang="zh-CN" altLang="en-US" sz="2400">
                <a:latin typeface="" charset="0"/>
              </a:rPr>
              <a:t>，其中，</a:t>
            </a:r>
            <a:r>
              <a:rPr lang="en-US" altLang="zh-CN" sz="2400">
                <a:latin typeface="" charset="0"/>
              </a:rPr>
              <a:t>e</a:t>
            </a:r>
            <a:r>
              <a:rPr lang="zh-CN" altLang="en-US" sz="2400">
                <a:latin typeface="" charset="0"/>
              </a:rPr>
              <a:t>是</a:t>
            </a:r>
            <a:r>
              <a:rPr lang="en-US" altLang="zh-CN" sz="2400">
                <a:latin typeface="" charset="0"/>
              </a:rPr>
              <a:t>&lt;G,*&gt;</a:t>
            </a:r>
            <a:r>
              <a:rPr lang="zh-CN" altLang="en-US" sz="2400">
                <a:latin typeface="" charset="0"/>
              </a:rPr>
              <a:t>中的幺元，</a:t>
            </a:r>
            <a:r>
              <a:rPr lang="en-US" altLang="zh-CN" sz="2400">
                <a:latin typeface="" charset="0"/>
              </a:rPr>
              <a:t>n</a:t>
            </a:r>
            <a:r>
              <a:rPr lang="zh-CN" altLang="en-US" sz="2400">
                <a:latin typeface="" charset="0"/>
              </a:rPr>
              <a:t>是使</a:t>
            </a:r>
            <a:r>
              <a:rPr lang="en-US" altLang="zh-CN" sz="2400">
                <a:latin typeface="" charset="0"/>
              </a:rPr>
              <a:t>a</a:t>
            </a:r>
            <a:r>
              <a:rPr lang="en-US" altLang="zh-CN" sz="2400" baseline="30000">
                <a:latin typeface="" charset="0"/>
              </a:rPr>
              <a:t>n</a:t>
            </a:r>
            <a:r>
              <a:rPr lang="en-US" altLang="zh-CN" sz="2400">
                <a:latin typeface="" charset="0"/>
              </a:rPr>
              <a:t>=e</a:t>
            </a:r>
            <a:r>
              <a:rPr lang="zh-CN" altLang="en-US" sz="2400">
                <a:latin typeface="" charset="0"/>
              </a:rPr>
              <a:t>的最小正整数（称</a:t>
            </a:r>
            <a:r>
              <a:rPr lang="en-US" altLang="zh-CN" sz="2400">
                <a:latin typeface="" charset="0"/>
              </a:rPr>
              <a:t>n</a:t>
            </a:r>
            <a:r>
              <a:rPr lang="zh-CN" altLang="en-US" sz="2400">
                <a:latin typeface="" charset="0"/>
              </a:rPr>
              <a:t>为元素</a:t>
            </a:r>
            <a:r>
              <a:rPr lang="en-US" altLang="zh-CN" sz="2400">
                <a:latin typeface="" charset="0"/>
              </a:rPr>
              <a:t>a</a:t>
            </a:r>
            <a:r>
              <a:rPr lang="zh-CN" altLang="en-US" sz="2400">
                <a:latin typeface="" charset="0"/>
              </a:rPr>
              <a:t>的阶）。</a:t>
            </a:r>
          </a:p>
          <a:p>
            <a:pPr eaLnBrk="1" hangingPunct="1">
              <a:spcBef>
                <a:spcPts val="500"/>
              </a:spcBef>
              <a:spcAft>
                <a:spcPts val="500"/>
              </a:spcAft>
            </a:pPr>
            <a:r>
              <a:rPr lang="zh-CN" altLang="en-US" sz="2400">
                <a:latin typeface="" charset="0"/>
              </a:rPr>
              <a:t>证明： 假设对于某个正数</a:t>
            </a:r>
            <a:r>
              <a:rPr lang="en-US" altLang="zh-CN" sz="2400">
                <a:latin typeface="" charset="0"/>
              </a:rPr>
              <a:t>m</a:t>
            </a:r>
            <a:r>
              <a:rPr lang="zh-CN" altLang="en-US" sz="2400">
                <a:latin typeface="" charset="0"/>
              </a:rPr>
              <a:t>，</a:t>
            </a:r>
            <a:r>
              <a:rPr lang="en-US" altLang="zh-CN" sz="2400">
                <a:latin typeface="" charset="0"/>
              </a:rPr>
              <a:t>m&lt;n</a:t>
            </a:r>
            <a:r>
              <a:rPr lang="zh-CN" altLang="en-US" sz="2400">
                <a:latin typeface="" charset="0"/>
              </a:rPr>
              <a:t>，有</a:t>
            </a:r>
            <a:r>
              <a:rPr lang="en-US" altLang="zh-CN" sz="2400">
                <a:latin typeface="" charset="0"/>
              </a:rPr>
              <a:t>a</a:t>
            </a:r>
            <a:r>
              <a:rPr lang="en-US" altLang="zh-CN" sz="2400" baseline="30000">
                <a:latin typeface="" charset="0"/>
              </a:rPr>
              <a:t>m</a:t>
            </a:r>
            <a:r>
              <a:rPr lang="en-US" altLang="zh-CN" sz="2400">
                <a:latin typeface="" charset="0"/>
              </a:rPr>
              <a:t>=e</a:t>
            </a:r>
            <a:r>
              <a:rPr lang="zh-CN" altLang="en-US" sz="2400">
                <a:latin typeface="" charset="0"/>
              </a:rPr>
              <a:t>。那么，由于</a:t>
            </a:r>
            <a:r>
              <a:rPr lang="en-US" altLang="zh-CN" sz="2400">
                <a:latin typeface="" charset="0"/>
              </a:rPr>
              <a:t>&lt;G,*&gt;</a:t>
            </a:r>
            <a:r>
              <a:rPr lang="zh-CN" altLang="en-US" sz="2400">
                <a:latin typeface="" charset="0"/>
              </a:rPr>
              <a:t>是一个循环群，所以</a:t>
            </a:r>
            <a:r>
              <a:rPr lang="en-US" altLang="zh-CN" sz="2400">
                <a:latin typeface="" charset="0"/>
              </a:rPr>
              <a:t>G</a:t>
            </a:r>
            <a:r>
              <a:rPr lang="zh-CN" altLang="en-US" sz="2400">
                <a:latin typeface="" charset="0"/>
              </a:rPr>
              <a:t>中的任何元素都能写为</a:t>
            </a:r>
            <a:r>
              <a:rPr lang="en-US" altLang="zh-CN" sz="2400">
                <a:latin typeface="" charset="0"/>
              </a:rPr>
              <a:t>a</a:t>
            </a:r>
            <a:r>
              <a:rPr lang="en-US" altLang="zh-CN" sz="2400" baseline="30000">
                <a:latin typeface="" charset="0"/>
              </a:rPr>
              <a:t>k</a:t>
            </a:r>
            <a:r>
              <a:rPr lang="en-US" altLang="zh-CN" sz="2400">
                <a:latin typeface="" charset="0"/>
              </a:rPr>
              <a:t>(k∈Z)</a:t>
            </a:r>
            <a:r>
              <a:rPr lang="zh-CN" altLang="en-US" sz="2400">
                <a:latin typeface="" charset="0"/>
              </a:rPr>
              <a:t>，而且</a:t>
            </a:r>
            <a:r>
              <a:rPr lang="en-US" altLang="zh-CN" sz="2400">
                <a:latin typeface="" charset="0"/>
              </a:rPr>
              <a:t>k=mq+r</a:t>
            </a:r>
            <a:r>
              <a:rPr lang="zh-CN" altLang="en-US" sz="2400">
                <a:latin typeface="" charset="0"/>
              </a:rPr>
              <a:t>其中，</a:t>
            </a:r>
            <a:r>
              <a:rPr lang="en-US" altLang="zh-CN" sz="2400">
                <a:latin typeface="" charset="0"/>
              </a:rPr>
              <a:t>q</a:t>
            </a:r>
            <a:r>
              <a:rPr lang="zh-CN" altLang="en-US" sz="2400">
                <a:latin typeface="" charset="0"/>
              </a:rPr>
              <a:t>是某个整数，</a:t>
            </a:r>
            <a:r>
              <a:rPr lang="en-US" altLang="zh-CN" sz="2400">
                <a:latin typeface="" charset="0"/>
              </a:rPr>
              <a:t>0≤r&lt;m</a:t>
            </a:r>
            <a:r>
              <a:rPr lang="zh-CN" altLang="en-US" sz="2400">
                <a:latin typeface="" charset="0"/>
              </a:rPr>
              <a:t>。这就有</a:t>
            </a:r>
            <a:r>
              <a:rPr lang="en-US" altLang="zh-CN" sz="2400">
                <a:latin typeface="" charset="0"/>
              </a:rPr>
              <a:t>a</a:t>
            </a:r>
            <a:r>
              <a:rPr lang="en-US" altLang="zh-CN" sz="2400" baseline="30000">
                <a:latin typeface="" charset="0"/>
              </a:rPr>
              <a:t>k</a:t>
            </a:r>
            <a:r>
              <a:rPr lang="en-US" altLang="zh-CN" sz="2400">
                <a:latin typeface="" charset="0"/>
              </a:rPr>
              <a:t>=a</a:t>
            </a:r>
            <a:r>
              <a:rPr lang="en-US" altLang="zh-CN" sz="2400" baseline="30000">
                <a:latin typeface="" charset="0"/>
              </a:rPr>
              <a:t>mq+r</a:t>
            </a:r>
            <a:r>
              <a:rPr lang="en-US" altLang="zh-CN" sz="2400">
                <a:latin typeface="" charset="0"/>
              </a:rPr>
              <a:t>=(a</a:t>
            </a:r>
            <a:r>
              <a:rPr lang="en-US" altLang="zh-CN" sz="2400" baseline="30000">
                <a:latin typeface="" charset="0"/>
              </a:rPr>
              <a:t>m</a:t>
            </a:r>
            <a:r>
              <a:rPr lang="en-US" altLang="zh-CN" sz="2400">
                <a:latin typeface="" charset="0"/>
              </a:rPr>
              <a:t>)</a:t>
            </a:r>
            <a:r>
              <a:rPr lang="en-US" altLang="zh-CN" sz="2400" baseline="30000">
                <a:latin typeface="" charset="0"/>
              </a:rPr>
              <a:t>q</a:t>
            </a:r>
            <a:r>
              <a:rPr lang="en-US" altLang="zh-CN" sz="2400">
                <a:latin typeface="" charset="0"/>
              </a:rPr>
              <a:t>*a</a:t>
            </a:r>
            <a:r>
              <a:rPr lang="en-US" altLang="zh-CN" sz="2400" baseline="30000">
                <a:latin typeface="" charset="0"/>
              </a:rPr>
              <a:t>r</a:t>
            </a:r>
            <a:r>
              <a:rPr lang="en-US" altLang="zh-CN" sz="2400">
                <a:latin typeface="" charset="0"/>
              </a:rPr>
              <a:t>=a</a:t>
            </a:r>
            <a:r>
              <a:rPr lang="en-US" altLang="zh-CN" sz="2400" baseline="30000">
                <a:latin typeface="" charset="0"/>
              </a:rPr>
              <a:t>r</a:t>
            </a:r>
          </a:p>
          <a:p>
            <a:pPr eaLnBrk="1" hangingPunct="1">
              <a:spcBef>
                <a:spcPts val="500"/>
              </a:spcBef>
              <a:spcAft>
                <a:spcPts val="500"/>
              </a:spcAft>
            </a:pPr>
            <a:r>
              <a:rPr lang="zh-CN" altLang="en-US" sz="2400">
                <a:latin typeface="" charset="0"/>
              </a:rPr>
              <a:t>这就导致</a:t>
            </a:r>
            <a:r>
              <a:rPr lang="en-US" altLang="zh-CN" sz="2400">
                <a:latin typeface="" charset="0"/>
              </a:rPr>
              <a:t>G</a:t>
            </a:r>
            <a:r>
              <a:rPr lang="zh-CN" altLang="en-US" sz="2400">
                <a:latin typeface="" charset="0"/>
              </a:rPr>
              <a:t>中每一个元素都可表示成</a:t>
            </a:r>
            <a:r>
              <a:rPr lang="en-US" altLang="zh-CN" sz="2400">
                <a:latin typeface="" charset="0"/>
              </a:rPr>
              <a:t>a</a:t>
            </a:r>
            <a:r>
              <a:rPr lang="en-US" altLang="zh-CN" sz="2400" baseline="30000">
                <a:latin typeface="" charset="0"/>
              </a:rPr>
              <a:t>r</a:t>
            </a:r>
            <a:r>
              <a:rPr lang="en-US" altLang="zh-CN" sz="2400">
                <a:latin typeface="" charset="0"/>
              </a:rPr>
              <a:t>(0≤r&lt;m)</a:t>
            </a:r>
            <a:r>
              <a:rPr lang="zh-CN" altLang="en-US" sz="2400">
                <a:latin typeface="" charset="0"/>
              </a:rPr>
              <a:t>，这样，</a:t>
            </a:r>
            <a:r>
              <a:rPr lang="en-US" altLang="zh-CN" sz="2400">
                <a:latin typeface="" charset="0"/>
              </a:rPr>
              <a:t>G</a:t>
            </a:r>
            <a:r>
              <a:rPr lang="zh-CN" altLang="en-US" sz="2400">
                <a:latin typeface="" charset="0"/>
              </a:rPr>
              <a:t>中最多有</a:t>
            </a:r>
            <a:r>
              <a:rPr lang="en-US" altLang="zh-CN" sz="2400">
                <a:latin typeface="" charset="0"/>
              </a:rPr>
              <a:t>m</a:t>
            </a:r>
            <a:r>
              <a:rPr lang="zh-CN" altLang="en-US" sz="2400">
                <a:latin typeface="" charset="0"/>
              </a:rPr>
              <a:t>个不同的元素，与</a:t>
            </a:r>
            <a:r>
              <a:rPr lang="en-US" altLang="zh-CN" sz="2400">
                <a:latin typeface="" charset="0"/>
              </a:rPr>
              <a:t>|G|=n</a:t>
            </a:r>
            <a:r>
              <a:rPr lang="zh-CN" altLang="en-US" sz="2400">
                <a:latin typeface="" charset="0"/>
              </a:rPr>
              <a:t>相矛盾。所以</a:t>
            </a:r>
            <a:r>
              <a:rPr lang="en-US" altLang="zh-CN" sz="2400">
                <a:latin typeface="" charset="0"/>
              </a:rPr>
              <a:t>a</a:t>
            </a:r>
            <a:r>
              <a:rPr lang="en-US" altLang="zh-CN" sz="2400" baseline="30000">
                <a:latin typeface="" charset="0"/>
              </a:rPr>
              <a:t>m</a:t>
            </a:r>
            <a:r>
              <a:rPr lang="en-US" altLang="zh-CN" sz="2400">
                <a:latin typeface="" charset="0"/>
              </a:rPr>
              <a:t>=e(m&lt;n)</a:t>
            </a:r>
            <a:r>
              <a:rPr lang="zh-CN" altLang="en-US" sz="2400">
                <a:latin typeface="" charset="0"/>
              </a:rPr>
              <a:t>是不可能的。</a:t>
            </a:r>
          </a:p>
        </p:txBody>
      </p:sp>
      <p:sp>
        <p:nvSpPr>
          <p:cNvPr id="107522" name="Rectangle 4">
            <a:extLst>
              <a:ext uri="{FF2B5EF4-FFF2-40B4-BE49-F238E27FC236}">
                <a16:creationId xmlns:a16="http://schemas.microsoft.com/office/drawing/2014/main" id="{9AEDD55F-8948-9845-9175-6C15FDFB1488}"/>
              </a:ext>
            </a:extLst>
          </p:cNvPr>
          <p:cNvSpPr>
            <a:spLocks noGrp="1" noChangeArrowheads="1"/>
          </p:cNvSpPr>
          <p:nvPr>
            <p:ph type="title"/>
          </p:nvPr>
        </p:nvSpPr>
        <p:spPr>
          <a:xfrm>
            <a:off x="1116013" y="620713"/>
            <a:ext cx="7772400" cy="420687"/>
          </a:xfrm>
        </p:spPr>
        <p:txBody>
          <a:bodyPr>
            <a:normAutofit fontScale="90000"/>
          </a:bodyPr>
          <a:lstStyle/>
          <a:p>
            <a:pPr algn="l" eaLnBrk="1" hangingPunct="1">
              <a:spcBef>
                <a:spcPts val="500"/>
              </a:spcBef>
              <a:spcAft>
                <a:spcPts val="500"/>
              </a:spcAft>
            </a:pPr>
            <a:r>
              <a:rPr lang="en-US" altLang="zh-CN"/>
              <a:t>5-5 </a:t>
            </a:r>
            <a:r>
              <a:rPr lang="zh-CN" altLang="en-US"/>
              <a:t>阿贝尔群和循环群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0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0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03" grpId="0" build="p"/>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5" name="Rectangle 3">
            <a:extLst>
              <a:ext uri="{FF2B5EF4-FFF2-40B4-BE49-F238E27FC236}">
                <a16:creationId xmlns:a16="http://schemas.microsoft.com/office/drawing/2014/main" id="{0E8C60D5-D762-B647-BA6B-68A64994D663}"/>
              </a:ext>
            </a:extLst>
          </p:cNvPr>
          <p:cNvSpPr>
            <a:spLocks noGrp="1" noChangeArrowheads="1"/>
          </p:cNvSpPr>
          <p:nvPr>
            <p:ph idx="1"/>
          </p:nvPr>
        </p:nvSpPr>
        <p:spPr/>
        <p:txBody>
          <a:bodyPr/>
          <a:lstStyle/>
          <a:p>
            <a:pPr eaLnBrk="1" hangingPunct="1">
              <a:spcBef>
                <a:spcPts val="500"/>
              </a:spcBef>
              <a:spcAft>
                <a:spcPts val="500"/>
              </a:spcAft>
            </a:pPr>
            <a:r>
              <a:rPr lang="zh-CN" altLang="en-US">
                <a:latin typeface="" charset="0"/>
              </a:rPr>
              <a:t>进一步证明</a:t>
            </a:r>
            <a:r>
              <a:rPr lang="en-US" altLang="zh-CN">
                <a:latin typeface="" charset="0"/>
              </a:rPr>
              <a:t>a</a:t>
            </a:r>
            <a:r>
              <a:rPr lang="zh-CN" altLang="en-US">
                <a:latin typeface="" charset="0"/>
              </a:rPr>
              <a:t>，</a:t>
            </a:r>
            <a:r>
              <a:rPr lang="en-US" altLang="zh-CN">
                <a:latin typeface="" charset="0"/>
              </a:rPr>
              <a:t>a</a:t>
            </a:r>
            <a:r>
              <a:rPr lang="en-US" altLang="zh-CN" baseline="30000">
                <a:latin typeface="" charset="0"/>
              </a:rPr>
              <a:t>2</a:t>
            </a:r>
            <a:r>
              <a:rPr lang="zh-CN" altLang="en-US">
                <a:latin typeface="" charset="0"/>
              </a:rPr>
              <a:t>，</a:t>
            </a:r>
            <a:r>
              <a:rPr lang="en-US" altLang="zh-CN">
                <a:latin typeface="" charset="0"/>
              </a:rPr>
              <a:t>a</a:t>
            </a:r>
            <a:r>
              <a:rPr lang="en-US" altLang="zh-CN" baseline="30000">
                <a:latin typeface="" charset="0"/>
              </a:rPr>
              <a:t>3</a:t>
            </a:r>
            <a:r>
              <a:rPr lang="zh-CN" altLang="en-US">
                <a:latin typeface="" charset="0"/>
              </a:rPr>
              <a:t>，</a:t>
            </a:r>
            <a:r>
              <a:rPr lang="en-US" altLang="zh-CN">
                <a:latin typeface="" charset="0"/>
              </a:rPr>
              <a:t>…</a:t>
            </a:r>
            <a:r>
              <a:rPr lang="zh-CN" altLang="en-US">
                <a:latin typeface="" charset="0"/>
              </a:rPr>
              <a:t>，</a:t>
            </a:r>
            <a:r>
              <a:rPr lang="en-US" altLang="zh-CN">
                <a:latin typeface="" charset="0"/>
              </a:rPr>
              <a:t>a</a:t>
            </a:r>
            <a:r>
              <a:rPr lang="en-US" altLang="zh-CN" baseline="30000">
                <a:latin typeface="" charset="0"/>
              </a:rPr>
              <a:t>n-1</a:t>
            </a:r>
            <a:r>
              <a:rPr lang="en-US" altLang="zh-CN">
                <a:latin typeface="" charset="0"/>
              </a:rPr>
              <a:t>,a</a:t>
            </a:r>
            <a:r>
              <a:rPr lang="en-US" altLang="zh-CN" baseline="30000">
                <a:latin typeface="" charset="0"/>
              </a:rPr>
              <a:t>n</a:t>
            </a:r>
            <a:r>
              <a:rPr lang="zh-CN" altLang="en-US">
                <a:latin typeface="" charset="0"/>
              </a:rPr>
              <a:t>都不相同。用反证法。假设</a:t>
            </a:r>
            <a:r>
              <a:rPr lang="en-US" altLang="zh-CN">
                <a:latin typeface="" charset="0"/>
              </a:rPr>
              <a:t>a</a:t>
            </a:r>
            <a:r>
              <a:rPr lang="en-US" altLang="zh-CN" baseline="30000">
                <a:latin typeface="" charset="0"/>
              </a:rPr>
              <a:t>i</a:t>
            </a:r>
            <a:r>
              <a:rPr lang="en-US" altLang="zh-CN">
                <a:latin typeface="" charset="0"/>
              </a:rPr>
              <a:t> = a</a:t>
            </a:r>
            <a:r>
              <a:rPr lang="en-US" altLang="zh-CN" baseline="30000">
                <a:latin typeface="" charset="0"/>
              </a:rPr>
              <a:t>j</a:t>
            </a:r>
            <a:r>
              <a:rPr lang="en-US" altLang="zh-CN">
                <a:latin typeface="" charset="0"/>
              </a:rPr>
              <a:t>,</a:t>
            </a:r>
            <a:r>
              <a:rPr lang="zh-CN" altLang="en-US">
                <a:latin typeface="" charset="0"/>
              </a:rPr>
              <a:t>其中</a:t>
            </a:r>
            <a:r>
              <a:rPr lang="en-US" altLang="zh-CN">
                <a:latin typeface="" charset="0"/>
              </a:rPr>
              <a:t>1≤i&lt;j≤n,</a:t>
            </a:r>
            <a:r>
              <a:rPr lang="zh-CN" altLang="en-US">
                <a:latin typeface="" charset="0"/>
              </a:rPr>
              <a:t>就有</a:t>
            </a:r>
            <a:r>
              <a:rPr lang="en-US" altLang="zh-CN">
                <a:latin typeface="" charset="0"/>
              </a:rPr>
              <a:t>a</a:t>
            </a:r>
            <a:r>
              <a:rPr lang="en-US" altLang="zh-CN" baseline="30000">
                <a:latin typeface="" charset="0"/>
              </a:rPr>
              <a:t>i</a:t>
            </a:r>
            <a:r>
              <a:rPr lang="en-US" altLang="zh-CN">
                <a:latin typeface="" charset="0"/>
              </a:rPr>
              <a:t> = a</a:t>
            </a:r>
            <a:r>
              <a:rPr lang="en-US" altLang="zh-CN" baseline="30000">
                <a:latin typeface="" charset="0"/>
              </a:rPr>
              <a:t>i</a:t>
            </a:r>
            <a:r>
              <a:rPr lang="en-US" altLang="zh-CN">
                <a:latin typeface="" charset="0"/>
              </a:rPr>
              <a:t> </a:t>
            </a:r>
            <a:r>
              <a:rPr lang="en-US" altLang="zh-CN" baseline="-4000">
                <a:latin typeface="" charset="0"/>
              </a:rPr>
              <a:t>*</a:t>
            </a:r>
            <a:r>
              <a:rPr lang="en-US" altLang="zh-CN">
                <a:latin typeface="" charset="0"/>
              </a:rPr>
              <a:t> a</a:t>
            </a:r>
            <a:r>
              <a:rPr lang="en-US" altLang="zh-CN" baseline="30000">
                <a:latin typeface="" charset="0"/>
              </a:rPr>
              <a:t>j-i</a:t>
            </a:r>
            <a:r>
              <a:rPr lang="en-US" altLang="zh-CN">
                <a:latin typeface="" charset="0"/>
              </a:rPr>
              <a:t> , </a:t>
            </a:r>
            <a:r>
              <a:rPr lang="zh-CN" altLang="en-US">
                <a:latin typeface="" charset="0"/>
              </a:rPr>
              <a:t>即</a:t>
            </a:r>
            <a:r>
              <a:rPr lang="en-US" altLang="zh-CN">
                <a:latin typeface="" charset="0"/>
              </a:rPr>
              <a:t>a</a:t>
            </a:r>
            <a:r>
              <a:rPr lang="en-US" altLang="zh-CN" baseline="30000">
                <a:latin typeface="" charset="0"/>
              </a:rPr>
              <a:t>j-i</a:t>
            </a:r>
            <a:r>
              <a:rPr lang="en-US" altLang="zh-CN">
                <a:latin typeface="" charset="0"/>
              </a:rPr>
              <a:t> =e,</a:t>
            </a:r>
            <a:r>
              <a:rPr lang="zh-CN" altLang="en-US">
                <a:latin typeface="" charset="0"/>
              </a:rPr>
              <a:t>而且</a:t>
            </a:r>
            <a:r>
              <a:rPr lang="en-US" altLang="zh-CN">
                <a:latin typeface="" charset="0"/>
              </a:rPr>
              <a:t>1≤j-i&lt;n,</a:t>
            </a:r>
            <a:r>
              <a:rPr lang="zh-CN" altLang="en-US">
                <a:latin typeface="" charset="0"/>
              </a:rPr>
              <a:t>这已经由上面证明是不可能的。所以， </a:t>
            </a:r>
            <a:r>
              <a:rPr lang="en-US" altLang="zh-CN">
                <a:latin typeface="" charset="0"/>
              </a:rPr>
              <a:t>a</a:t>
            </a:r>
            <a:r>
              <a:rPr lang="zh-CN" altLang="en-US">
                <a:latin typeface="" charset="0"/>
              </a:rPr>
              <a:t>，</a:t>
            </a:r>
            <a:r>
              <a:rPr lang="en-US" altLang="zh-CN">
                <a:latin typeface="" charset="0"/>
              </a:rPr>
              <a:t>a</a:t>
            </a:r>
            <a:r>
              <a:rPr lang="en-US" altLang="zh-CN" baseline="30000">
                <a:latin typeface="" charset="0"/>
              </a:rPr>
              <a:t>2</a:t>
            </a:r>
            <a:r>
              <a:rPr lang="zh-CN" altLang="en-US">
                <a:latin typeface="" charset="0"/>
              </a:rPr>
              <a:t>，</a:t>
            </a:r>
            <a:r>
              <a:rPr lang="en-US" altLang="zh-CN">
                <a:latin typeface="" charset="0"/>
              </a:rPr>
              <a:t>a</a:t>
            </a:r>
            <a:r>
              <a:rPr lang="en-US" altLang="zh-CN" baseline="30000">
                <a:latin typeface="" charset="0"/>
              </a:rPr>
              <a:t>3</a:t>
            </a:r>
            <a:r>
              <a:rPr lang="zh-CN" altLang="en-US">
                <a:latin typeface="" charset="0"/>
              </a:rPr>
              <a:t>，</a:t>
            </a:r>
            <a:r>
              <a:rPr lang="en-US" altLang="zh-CN">
                <a:latin typeface="" charset="0"/>
              </a:rPr>
              <a:t>…</a:t>
            </a:r>
            <a:r>
              <a:rPr lang="zh-CN" altLang="en-US">
                <a:latin typeface="" charset="0"/>
              </a:rPr>
              <a:t>，</a:t>
            </a:r>
            <a:r>
              <a:rPr lang="en-US" altLang="zh-CN">
                <a:latin typeface="" charset="0"/>
              </a:rPr>
              <a:t>a</a:t>
            </a:r>
            <a:r>
              <a:rPr lang="en-US" altLang="zh-CN" baseline="30000">
                <a:latin typeface="" charset="0"/>
              </a:rPr>
              <a:t>n-1</a:t>
            </a:r>
            <a:r>
              <a:rPr lang="en-US" altLang="zh-CN">
                <a:latin typeface="" charset="0"/>
              </a:rPr>
              <a:t>,a</a:t>
            </a:r>
            <a:r>
              <a:rPr lang="en-US" altLang="zh-CN" baseline="30000">
                <a:latin typeface="" charset="0"/>
              </a:rPr>
              <a:t>n</a:t>
            </a:r>
            <a:r>
              <a:rPr lang="zh-CN" altLang="en-US">
                <a:latin typeface="" charset="0"/>
              </a:rPr>
              <a:t>都不相同，因此</a:t>
            </a:r>
            <a:br>
              <a:rPr lang="zh-CN" altLang="en-US">
                <a:latin typeface="" charset="0"/>
              </a:rPr>
            </a:br>
            <a:r>
              <a:rPr lang="en-US" altLang="zh-CN">
                <a:latin typeface="" charset="0"/>
              </a:rPr>
              <a:t>G={a</a:t>
            </a:r>
            <a:r>
              <a:rPr lang="zh-CN" altLang="en-US">
                <a:latin typeface="" charset="0"/>
              </a:rPr>
              <a:t>，</a:t>
            </a:r>
            <a:r>
              <a:rPr lang="en-US" altLang="zh-CN">
                <a:latin typeface="" charset="0"/>
              </a:rPr>
              <a:t>a</a:t>
            </a:r>
            <a:r>
              <a:rPr lang="en-US" altLang="zh-CN" baseline="30000">
                <a:latin typeface="" charset="0"/>
              </a:rPr>
              <a:t>2</a:t>
            </a:r>
            <a:r>
              <a:rPr lang="zh-CN" altLang="en-US">
                <a:latin typeface="" charset="0"/>
              </a:rPr>
              <a:t>，</a:t>
            </a:r>
            <a:r>
              <a:rPr lang="en-US" altLang="zh-CN">
                <a:latin typeface="" charset="0"/>
              </a:rPr>
              <a:t>a</a:t>
            </a:r>
            <a:r>
              <a:rPr lang="en-US" altLang="zh-CN" baseline="30000">
                <a:latin typeface="" charset="0"/>
              </a:rPr>
              <a:t>3</a:t>
            </a:r>
            <a:r>
              <a:rPr lang="zh-CN" altLang="en-US">
                <a:latin typeface="" charset="0"/>
              </a:rPr>
              <a:t>，</a:t>
            </a:r>
            <a:r>
              <a:rPr lang="en-US" altLang="zh-CN">
                <a:latin typeface="" charset="0"/>
              </a:rPr>
              <a:t>…</a:t>
            </a:r>
            <a:r>
              <a:rPr lang="zh-CN" altLang="en-US">
                <a:latin typeface="" charset="0"/>
              </a:rPr>
              <a:t>，</a:t>
            </a:r>
            <a:r>
              <a:rPr lang="en-US" altLang="zh-CN">
                <a:latin typeface="" charset="0"/>
              </a:rPr>
              <a:t>a</a:t>
            </a:r>
            <a:r>
              <a:rPr lang="en-US" altLang="zh-CN" baseline="30000">
                <a:latin typeface="" charset="0"/>
              </a:rPr>
              <a:t>n-1</a:t>
            </a:r>
            <a:r>
              <a:rPr lang="en-US" altLang="zh-CN">
                <a:latin typeface="" charset="0"/>
              </a:rPr>
              <a:t>,a</a:t>
            </a:r>
            <a:r>
              <a:rPr lang="en-US" altLang="zh-CN" baseline="30000">
                <a:latin typeface="" charset="0"/>
              </a:rPr>
              <a:t>n</a:t>
            </a:r>
            <a:r>
              <a:rPr lang="en-US" altLang="zh-CN">
                <a:latin typeface="" charset="0"/>
              </a:rPr>
              <a:t> =e}</a:t>
            </a:r>
          </a:p>
        </p:txBody>
      </p:sp>
      <p:sp>
        <p:nvSpPr>
          <p:cNvPr id="108546" name="Rectangle 4">
            <a:extLst>
              <a:ext uri="{FF2B5EF4-FFF2-40B4-BE49-F238E27FC236}">
                <a16:creationId xmlns:a16="http://schemas.microsoft.com/office/drawing/2014/main" id="{68F1997B-5906-8044-A0C0-D42061AC38EF}"/>
              </a:ext>
            </a:extLst>
          </p:cNvPr>
          <p:cNvSpPr>
            <a:spLocks noGrp="1" noChangeArrowheads="1"/>
          </p:cNvSpPr>
          <p:nvPr>
            <p:ph type="title"/>
          </p:nvPr>
        </p:nvSpPr>
        <p:spPr>
          <a:xfrm>
            <a:off x="1116013" y="620713"/>
            <a:ext cx="7772400" cy="420687"/>
          </a:xfrm>
        </p:spPr>
        <p:txBody>
          <a:bodyPr>
            <a:normAutofit fontScale="90000"/>
          </a:bodyPr>
          <a:lstStyle/>
          <a:p>
            <a:pPr algn="l" eaLnBrk="1" hangingPunct="1">
              <a:spcBef>
                <a:spcPts val="500"/>
              </a:spcBef>
              <a:spcAft>
                <a:spcPts val="500"/>
              </a:spcAft>
            </a:pPr>
            <a:r>
              <a:rPr lang="en-US" altLang="zh-CN"/>
              <a:t>5-5 </a:t>
            </a:r>
            <a:r>
              <a:rPr lang="zh-CN" altLang="en-US"/>
              <a:t>阿贝尔群和循环群</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69" name="Rectangle 3">
            <a:extLst>
              <a:ext uri="{FF2B5EF4-FFF2-40B4-BE49-F238E27FC236}">
                <a16:creationId xmlns:a16="http://schemas.microsoft.com/office/drawing/2014/main" id="{BD0253A5-7CCD-9249-A52C-C135ED5E4AC9}"/>
              </a:ext>
            </a:extLst>
          </p:cNvPr>
          <p:cNvSpPr>
            <a:spLocks noGrp="1" noChangeArrowheads="1"/>
          </p:cNvSpPr>
          <p:nvPr>
            <p:ph idx="1"/>
          </p:nvPr>
        </p:nvSpPr>
        <p:spPr>
          <a:xfrm>
            <a:off x="762000" y="1524000"/>
            <a:ext cx="7772400" cy="1447800"/>
          </a:xfrm>
        </p:spPr>
        <p:txBody>
          <a:bodyPr/>
          <a:lstStyle/>
          <a:p>
            <a:pPr eaLnBrk="1" hangingPunct="1">
              <a:lnSpc>
                <a:spcPct val="90000"/>
              </a:lnSpc>
              <a:spcBef>
                <a:spcPts val="500"/>
              </a:spcBef>
              <a:spcAft>
                <a:spcPts val="500"/>
              </a:spcAft>
            </a:pPr>
            <a:r>
              <a:rPr lang="zh-CN" altLang="en-US" sz="2400">
                <a:solidFill>
                  <a:srgbClr val="FF0000"/>
                </a:solidFill>
                <a:latin typeface="" charset="0"/>
              </a:rPr>
              <a:t>例题 </a:t>
            </a:r>
            <a:r>
              <a:rPr lang="en-US" altLang="zh-CN" sz="2400">
                <a:solidFill>
                  <a:srgbClr val="FF0000"/>
                </a:solidFill>
                <a:latin typeface="" charset="0"/>
              </a:rPr>
              <a:t>2</a:t>
            </a:r>
            <a:r>
              <a:rPr lang="zh-CN" altLang="en-US" sz="2400">
                <a:solidFill>
                  <a:srgbClr val="FF0000"/>
                </a:solidFill>
                <a:latin typeface="" charset="0"/>
              </a:rPr>
              <a:t>：</a:t>
            </a:r>
            <a:r>
              <a:rPr lang="zh-CN" altLang="en-US" sz="2400">
                <a:latin typeface="" charset="0"/>
              </a:rPr>
              <a:t> 设</a:t>
            </a:r>
            <a:r>
              <a:rPr lang="en-US" altLang="zh-CN" sz="2400">
                <a:latin typeface="" charset="0"/>
              </a:rPr>
              <a:t>G={α</a:t>
            </a:r>
            <a:r>
              <a:rPr lang="zh-CN" altLang="en-US" sz="2400">
                <a:latin typeface="" charset="0"/>
              </a:rPr>
              <a:t>，</a:t>
            </a:r>
            <a:r>
              <a:rPr lang="en-US" altLang="zh-CN" sz="2400">
                <a:latin typeface="" charset="0"/>
              </a:rPr>
              <a:t>β</a:t>
            </a:r>
            <a:r>
              <a:rPr lang="zh-CN" altLang="en-US" sz="2400">
                <a:latin typeface="" charset="0"/>
              </a:rPr>
              <a:t>，</a:t>
            </a:r>
            <a:r>
              <a:rPr lang="en-US" altLang="zh-CN" sz="2400">
                <a:sym typeface="Symbol" pitchFamily="2" charset="2"/>
              </a:rPr>
              <a:t>  </a:t>
            </a:r>
            <a:r>
              <a:rPr lang="zh-CN" altLang="en-US" sz="2400">
                <a:latin typeface="" charset="0"/>
              </a:rPr>
              <a:t>，</a:t>
            </a:r>
            <a:r>
              <a:rPr lang="en-US" altLang="zh-CN" sz="2400" b="0"/>
              <a:t> δ</a:t>
            </a:r>
            <a:r>
              <a:rPr lang="en-US" altLang="zh-CN" sz="2400">
                <a:latin typeface="" charset="0"/>
              </a:rPr>
              <a:t>}</a:t>
            </a:r>
            <a:r>
              <a:rPr lang="zh-CN" altLang="en-US" sz="2400">
                <a:latin typeface="" charset="0"/>
              </a:rPr>
              <a:t>，在</a:t>
            </a:r>
            <a:r>
              <a:rPr lang="en-US" altLang="zh-CN" sz="2400">
                <a:latin typeface="" charset="0"/>
              </a:rPr>
              <a:t>G</a:t>
            </a:r>
            <a:r>
              <a:rPr lang="zh-CN" altLang="en-US" sz="2400">
                <a:latin typeface="" charset="0"/>
              </a:rPr>
              <a:t>上定义二元运算*如表</a:t>
            </a:r>
            <a:r>
              <a:rPr lang="en-US" altLang="zh-CN" sz="2400">
                <a:latin typeface="" charset="0"/>
              </a:rPr>
              <a:t>5-5.2</a:t>
            </a:r>
            <a:r>
              <a:rPr lang="zh-CN" altLang="en-US" sz="2400">
                <a:latin typeface="" charset="0"/>
              </a:rPr>
              <a:t>所示。</a:t>
            </a:r>
          </a:p>
          <a:p>
            <a:pPr eaLnBrk="1" hangingPunct="1">
              <a:lnSpc>
                <a:spcPct val="90000"/>
              </a:lnSpc>
              <a:spcBef>
                <a:spcPts val="500"/>
              </a:spcBef>
              <a:spcAft>
                <a:spcPts val="500"/>
              </a:spcAft>
            </a:pPr>
            <a:r>
              <a:rPr lang="zh-CN" altLang="en-US" sz="2400">
                <a:latin typeface="" charset="0"/>
              </a:rPr>
              <a:t>                                 表</a:t>
            </a:r>
            <a:r>
              <a:rPr lang="en-US" altLang="zh-CN" sz="2400">
                <a:latin typeface="" charset="0"/>
              </a:rPr>
              <a:t>5-5.2</a:t>
            </a:r>
          </a:p>
        </p:txBody>
      </p:sp>
      <p:grpSp>
        <p:nvGrpSpPr>
          <p:cNvPr id="109570" name="Group 4">
            <a:extLst>
              <a:ext uri="{FF2B5EF4-FFF2-40B4-BE49-F238E27FC236}">
                <a16:creationId xmlns:a16="http://schemas.microsoft.com/office/drawing/2014/main" id="{7546ECED-A549-F24A-AA30-BEAB38B7F549}"/>
              </a:ext>
            </a:extLst>
          </p:cNvPr>
          <p:cNvGrpSpPr>
            <a:grpSpLocks/>
          </p:cNvGrpSpPr>
          <p:nvPr/>
        </p:nvGrpSpPr>
        <p:grpSpPr bwMode="auto">
          <a:xfrm>
            <a:off x="1219200" y="2971800"/>
            <a:ext cx="6477000" cy="2819400"/>
            <a:chOff x="-3" y="-3"/>
            <a:chExt cx="1464" cy="1768"/>
          </a:xfrm>
        </p:grpSpPr>
        <p:grpSp>
          <p:nvGrpSpPr>
            <p:cNvPr id="109571" name="Group 5">
              <a:extLst>
                <a:ext uri="{FF2B5EF4-FFF2-40B4-BE49-F238E27FC236}">
                  <a16:creationId xmlns:a16="http://schemas.microsoft.com/office/drawing/2014/main" id="{0FB44D96-FF32-BE44-BD92-AD0838561E2C}"/>
                </a:ext>
              </a:extLst>
            </p:cNvPr>
            <p:cNvGrpSpPr>
              <a:grpSpLocks/>
            </p:cNvGrpSpPr>
            <p:nvPr/>
          </p:nvGrpSpPr>
          <p:grpSpPr bwMode="auto">
            <a:xfrm>
              <a:off x="0" y="0"/>
              <a:ext cx="1458" cy="1762"/>
              <a:chOff x="0" y="0"/>
              <a:chExt cx="1458" cy="1762"/>
            </a:xfrm>
          </p:grpSpPr>
          <p:grpSp>
            <p:nvGrpSpPr>
              <p:cNvPr id="109572" name="Group 6">
                <a:extLst>
                  <a:ext uri="{FF2B5EF4-FFF2-40B4-BE49-F238E27FC236}">
                    <a16:creationId xmlns:a16="http://schemas.microsoft.com/office/drawing/2014/main" id="{EB9997A3-14AA-4841-9CD0-BD516F582F48}"/>
                  </a:ext>
                </a:extLst>
              </p:cNvPr>
              <p:cNvGrpSpPr>
                <a:grpSpLocks/>
              </p:cNvGrpSpPr>
              <p:nvPr/>
            </p:nvGrpSpPr>
            <p:grpSpPr bwMode="auto">
              <a:xfrm>
                <a:off x="0" y="0"/>
                <a:ext cx="516" cy="518"/>
                <a:chOff x="0" y="0"/>
                <a:chExt cx="516" cy="518"/>
              </a:xfrm>
            </p:grpSpPr>
            <p:sp>
              <p:nvSpPr>
                <p:cNvPr id="109573" name="Rectangle 7">
                  <a:extLst>
                    <a:ext uri="{FF2B5EF4-FFF2-40B4-BE49-F238E27FC236}">
                      <a16:creationId xmlns:a16="http://schemas.microsoft.com/office/drawing/2014/main" id="{D87E59BF-A5FF-A84C-BDF2-8576DAC6E545}"/>
                    </a:ext>
                  </a:extLst>
                </p:cNvPr>
                <p:cNvSpPr>
                  <a:spLocks noChangeArrowheads="1"/>
                </p:cNvSpPr>
                <p:nvPr/>
              </p:nvSpPr>
              <p:spPr bwMode="auto">
                <a:xfrm>
                  <a:off x="18" y="18"/>
                  <a:ext cx="480"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400" b="0">
                    <a:solidFill>
                      <a:schemeClr val="tx1"/>
                    </a:solidFill>
                  </a:endParaRPr>
                </a:p>
                <a:p>
                  <a:pPr algn="ctr" eaLnBrk="1" hangingPunct="1"/>
                  <a:r>
                    <a:rPr lang="en-US" altLang="zh-CN" sz="2800" b="0">
                      <a:solidFill>
                        <a:schemeClr val="tx1"/>
                      </a:solidFill>
                    </a:rPr>
                    <a:t>*</a:t>
                  </a:r>
                </a:p>
                <a:p>
                  <a:pPr algn="ctr"/>
                  <a:endParaRPr lang="en-US" altLang="zh-CN" sz="2400" b="0">
                    <a:solidFill>
                      <a:schemeClr val="tx1"/>
                    </a:solidFill>
                  </a:endParaRPr>
                </a:p>
              </p:txBody>
            </p:sp>
            <p:sp>
              <p:nvSpPr>
                <p:cNvPr id="109574" name="Rectangle 8">
                  <a:extLst>
                    <a:ext uri="{FF2B5EF4-FFF2-40B4-BE49-F238E27FC236}">
                      <a16:creationId xmlns:a16="http://schemas.microsoft.com/office/drawing/2014/main" id="{F9E80F04-23F9-814A-A5D8-2C7CB8A07549}"/>
                    </a:ext>
                  </a:extLst>
                </p:cNvPr>
                <p:cNvSpPr>
                  <a:spLocks noChangeArrowheads="1"/>
                </p:cNvSpPr>
                <p:nvPr/>
              </p:nvSpPr>
              <p:spPr bwMode="auto">
                <a:xfrm>
                  <a:off x="0" y="0"/>
                  <a:ext cx="51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109575" name="Group 9">
                <a:extLst>
                  <a:ext uri="{FF2B5EF4-FFF2-40B4-BE49-F238E27FC236}">
                    <a16:creationId xmlns:a16="http://schemas.microsoft.com/office/drawing/2014/main" id="{BE1B4FD5-7549-B44F-9C7D-22E7412AA618}"/>
                  </a:ext>
                </a:extLst>
              </p:cNvPr>
              <p:cNvGrpSpPr>
                <a:grpSpLocks/>
              </p:cNvGrpSpPr>
              <p:nvPr/>
            </p:nvGrpSpPr>
            <p:grpSpPr bwMode="auto">
              <a:xfrm>
                <a:off x="516" y="0"/>
                <a:ext cx="942" cy="518"/>
                <a:chOff x="516" y="0"/>
                <a:chExt cx="942" cy="518"/>
              </a:xfrm>
            </p:grpSpPr>
            <p:sp>
              <p:nvSpPr>
                <p:cNvPr id="109576" name="Rectangle 10">
                  <a:extLst>
                    <a:ext uri="{FF2B5EF4-FFF2-40B4-BE49-F238E27FC236}">
                      <a16:creationId xmlns:a16="http://schemas.microsoft.com/office/drawing/2014/main" id="{1639341B-8B35-2D4C-869F-EAF317EA9E64}"/>
                    </a:ext>
                  </a:extLst>
                </p:cNvPr>
                <p:cNvSpPr>
                  <a:spLocks noChangeArrowheads="1"/>
                </p:cNvSpPr>
                <p:nvPr/>
              </p:nvSpPr>
              <p:spPr bwMode="auto">
                <a:xfrm>
                  <a:off x="534" y="18"/>
                  <a:ext cx="906"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400" b="0">
                    <a:solidFill>
                      <a:schemeClr val="tx1"/>
                    </a:solidFill>
                  </a:endParaRPr>
                </a:p>
                <a:p>
                  <a:pPr algn="ctr" eaLnBrk="1" hangingPunct="1"/>
                  <a:r>
                    <a:rPr lang="en-US" altLang="zh-CN" sz="2800" b="0">
                      <a:solidFill>
                        <a:schemeClr val="tx1"/>
                      </a:solidFill>
                    </a:rPr>
                    <a:t>α</a:t>
                  </a:r>
                  <a:r>
                    <a:rPr lang="zh-CN" altLang="en-US" sz="2800" b="0">
                      <a:solidFill>
                        <a:schemeClr val="tx1"/>
                      </a:solidFill>
                    </a:rPr>
                    <a:t>　</a:t>
                  </a:r>
                  <a:r>
                    <a:rPr lang="en-US" altLang="zh-CN" sz="2800" b="0">
                      <a:solidFill>
                        <a:schemeClr val="tx1"/>
                      </a:solidFill>
                    </a:rPr>
                    <a:t>β</a:t>
                  </a:r>
                  <a:r>
                    <a:rPr lang="zh-CN" altLang="en-US" sz="2800" b="0">
                      <a:solidFill>
                        <a:schemeClr val="tx1"/>
                      </a:solidFill>
                    </a:rPr>
                    <a:t>　</a:t>
                  </a:r>
                  <a:r>
                    <a:rPr lang="en-US" altLang="zh-CN" sz="2800" b="0">
                      <a:solidFill>
                        <a:schemeClr val="tx1"/>
                      </a:solidFill>
                    </a:rPr>
                    <a:t>γ</a:t>
                  </a:r>
                  <a:r>
                    <a:rPr lang="zh-CN" altLang="en-US" sz="2800" b="0">
                      <a:solidFill>
                        <a:schemeClr val="tx1"/>
                      </a:solidFill>
                    </a:rPr>
                    <a:t>　</a:t>
                  </a:r>
                  <a:r>
                    <a:rPr lang="en-US" altLang="zh-CN" sz="2800" b="0">
                      <a:solidFill>
                        <a:schemeClr val="tx1"/>
                      </a:solidFill>
                    </a:rPr>
                    <a:t>δ</a:t>
                  </a:r>
                </a:p>
                <a:p>
                  <a:pPr algn="ctr"/>
                  <a:endParaRPr lang="en-US" altLang="zh-CN" sz="2400" b="0">
                    <a:solidFill>
                      <a:schemeClr val="tx1"/>
                    </a:solidFill>
                  </a:endParaRPr>
                </a:p>
              </p:txBody>
            </p:sp>
            <p:sp>
              <p:nvSpPr>
                <p:cNvPr id="109577" name="Rectangle 11">
                  <a:extLst>
                    <a:ext uri="{FF2B5EF4-FFF2-40B4-BE49-F238E27FC236}">
                      <a16:creationId xmlns:a16="http://schemas.microsoft.com/office/drawing/2014/main" id="{DB362303-D8B7-934D-ACB2-8A10FC3D43F3}"/>
                    </a:ext>
                  </a:extLst>
                </p:cNvPr>
                <p:cNvSpPr>
                  <a:spLocks noChangeArrowheads="1"/>
                </p:cNvSpPr>
                <p:nvPr/>
              </p:nvSpPr>
              <p:spPr bwMode="auto">
                <a:xfrm>
                  <a:off x="516" y="0"/>
                  <a:ext cx="94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109578" name="Group 12">
                <a:extLst>
                  <a:ext uri="{FF2B5EF4-FFF2-40B4-BE49-F238E27FC236}">
                    <a16:creationId xmlns:a16="http://schemas.microsoft.com/office/drawing/2014/main" id="{3905A4C2-F302-F64D-B1A4-A6D84978AFBA}"/>
                  </a:ext>
                </a:extLst>
              </p:cNvPr>
              <p:cNvGrpSpPr>
                <a:grpSpLocks/>
              </p:cNvGrpSpPr>
              <p:nvPr/>
            </p:nvGrpSpPr>
            <p:grpSpPr bwMode="auto">
              <a:xfrm>
                <a:off x="0" y="554"/>
                <a:ext cx="516" cy="1208"/>
                <a:chOff x="0" y="554"/>
                <a:chExt cx="516" cy="1208"/>
              </a:xfrm>
            </p:grpSpPr>
            <p:sp>
              <p:nvSpPr>
                <p:cNvPr id="109579" name="Rectangle 13">
                  <a:extLst>
                    <a:ext uri="{FF2B5EF4-FFF2-40B4-BE49-F238E27FC236}">
                      <a16:creationId xmlns:a16="http://schemas.microsoft.com/office/drawing/2014/main" id="{398D1971-3BB7-E84D-9366-59283A1E6483}"/>
                    </a:ext>
                  </a:extLst>
                </p:cNvPr>
                <p:cNvSpPr>
                  <a:spLocks noChangeArrowheads="1"/>
                </p:cNvSpPr>
                <p:nvPr/>
              </p:nvSpPr>
              <p:spPr bwMode="auto">
                <a:xfrm>
                  <a:off x="18" y="572"/>
                  <a:ext cx="480" cy="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198438"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400" b="0">
                    <a:solidFill>
                      <a:schemeClr val="tx1"/>
                    </a:solidFill>
                  </a:endParaRPr>
                </a:p>
                <a:p>
                  <a:pPr algn="ctr" eaLnBrk="1" hangingPunct="1"/>
                  <a:r>
                    <a:rPr lang="en-US" altLang="zh-CN" sz="2800" b="0">
                      <a:solidFill>
                        <a:schemeClr val="tx1"/>
                      </a:solidFill>
                    </a:rPr>
                    <a:t>α</a:t>
                  </a:r>
                </a:p>
                <a:p>
                  <a:pPr algn="ctr"/>
                  <a:r>
                    <a:rPr lang="en-US" altLang="zh-CN" sz="2800" b="0">
                      <a:solidFill>
                        <a:schemeClr val="tx1"/>
                      </a:solidFill>
                    </a:rPr>
                    <a:t>β</a:t>
                  </a:r>
                </a:p>
                <a:p>
                  <a:pPr algn="ctr"/>
                  <a:r>
                    <a:rPr lang="en-US" altLang="zh-CN" sz="2800" b="0">
                      <a:solidFill>
                        <a:schemeClr val="tx1"/>
                      </a:solidFill>
                    </a:rPr>
                    <a:t>γ</a:t>
                  </a:r>
                </a:p>
                <a:p>
                  <a:pPr algn="ctr"/>
                  <a:r>
                    <a:rPr lang="en-US" altLang="zh-CN" sz="2800" b="0">
                      <a:solidFill>
                        <a:schemeClr val="tx1"/>
                      </a:solidFill>
                    </a:rPr>
                    <a:t>δ</a:t>
                  </a:r>
                </a:p>
                <a:p>
                  <a:pPr algn="ctr"/>
                  <a:endParaRPr lang="en-US" altLang="zh-CN" sz="2400" b="0">
                    <a:solidFill>
                      <a:schemeClr val="tx1"/>
                    </a:solidFill>
                  </a:endParaRPr>
                </a:p>
              </p:txBody>
            </p:sp>
            <p:sp>
              <p:nvSpPr>
                <p:cNvPr id="109580" name="Rectangle 14">
                  <a:extLst>
                    <a:ext uri="{FF2B5EF4-FFF2-40B4-BE49-F238E27FC236}">
                      <a16:creationId xmlns:a16="http://schemas.microsoft.com/office/drawing/2014/main" id="{3EEEE0AF-5881-464C-A514-44011AFA6639}"/>
                    </a:ext>
                  </a:extLst>
                </p:cNvPr>
                <p:cNvSpPr>
                  <a:spLocks noChangeArrowheads="1"/>
                </p:cNvSpPr>
                <p:nvPr/>
              </p:nvSpPr>
              <p:spPr bwMode="auto">
                <a:xfrm>
                  <a:off x="0" y="554"/>
                  <a:ext cx="516" cy="120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109581" name="Group 15">
                <a:extLst>
                  <a:ext uri="{FF2B5EF4-FFF2-40B4-BE49-F238E27FC236}">
                    <a16:creationId xmlns:a16="http://schemas.microsoft.com/office/drawing/2014/main" id="{E11E574A-83B3-9149-9C44-0DCCF5A4FC92}"/>
                  </a:ext>
                </a:extLst>
              </p:cNvPr>
              <p:cNvGrpSpPr>
                <a:grpSpLocks/>
              </p:cNvGrpSpPr>
              <p:nvPr/>
            </p:nvGrpSpPr>
            <p:grpSpPr bwMode="auto">
              <a:xfrm>
                <a:off x="516" y="554"/>
                <a:ext cx="942" cy="1208"/>
                <a:chOff x="516" y="554"/>
                <a:chExt cx="942" cy="1208"/>
              </a:xfrm>
            </p:grpSpPr>
            <p:sp>
              <p:nvSpPr>
                <p:cNvPr id="109582" name="Rectangle 16">
                  <a:extLst>
                    <a:ext uri="{FF2B5EF4-FFF2-40B4-BE49-F238E27FC236}">
                      <a16:creationId xmlns:a16="http://schemas.microsoft.com/office/drawing/2014/main" id="{C001F4C7-840A-404E-A894-8A5E85A0C579}"/>
                    </a:ext>
                  </a:extLst>
                </p:cNvPr>
                <p:cNvSpPr>
                  <a:spLocks noChangeArrowheads="1"/>
                </p:cNvSpPr>
                <p:nvPr/>
              </p:nvSpPr>
              <p:spPr bwMode="auto">
                <a:xfrm>
                  <a:off x="534" y="572"/>
                  <a:ext cx="906" cy="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198438"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400" b="0">
                    <a:solidFill>
                      <a:schemeClr val="tx1"/>
                    </a:solidFill>
                  </a:endParaRPr>
                </a:p>
                <a:p>
                  <a:pPr algn="ctr" eaLnBrk="1" hangingPunct="1"/>
                  <a:r>
                    <a:rPr lang="en-US" altLang="zh-CN" sz="2800" b="0">
                      <a:solidFill>
                        <a:schemeClr val="tx1"/>
                      </a:solidFill>
                    </a:rPr>
                    <a:t>α</a:t>
                  </a:r>
                  <a:r>
                    <a:rPr lang="zh-CN" altLang="en-US" sz="2800" b="0">
                      <a:solidFill>
                        <a:schemeClr val="tx1"/>
                      </a:solidFill>
                    </a:rPr>
                    <a:t>　</a:t>
                  </a:r>
                  <a:r>
                    <a:rPr lang="en-US" altLang="zh-CN" sz="2800" b="0">
                      <a:solidFill>
                        <a:schemeClr val="tx1"/>
                      </a:solidFill>
                    </a:rPr>
                    <a:t>β</a:t>
                  </a:r>
                  <a:r>
                    <a:rPr lang="zh-CN" altLang="en-US" sz="2800" b="0">
                      <a:solidFill>
                        <a:schemeClr val="tx1"/>
                      </a:solidFill>
                    </a:rPr>
                    <a:t>　</a:t>
                  </a:r>
                  <a:r>
                    <a:rPr lang="en-US" altLang="zh-CN" sz="2800" b="0">
                      <a:solidFill>
                        <a:schemeClr val="tx1"/>
                      </a:solidFill>
                    </a:rPr>
                    <a:t>γ</a:t>
                  </a:r>
                  <a:r>
                    <a:rPr lang="zh-CN" altLang="en-US" sz="2800" b="0">
                      <a:solidFill>
                        <a:schemeClr val="tx1"/>
                      </a:solidFill>
                    </a:rPr>
                    <a:t>　</a:t>
                  </a:r>
                  <a:r>
                    <a:rPr lang="en-US" altLang="zh-CN" sz="2800" b="0">
                      <a:solidFill>
                        <a:schemeClr val="tx1"/>
                      </a:solidFill>
                    </a:rPr>
                    <a:t>δ</a:t>
                  </a:r>
                </a:p>
                <a:p>
                  <a:pPr algn="ctr"/>
                  <a:r>
                    <a:rPr lang="en-US" altLang="zh-CN" sz="2800" b="0">
                      <a:solidFill>
                        <a:schemeClr val="tx1"/>
                      </a:solidFill>
                    </a:rPr>
                    <a:t>β</a:t>
                  </a:r>
                  <a:r>
                    <a:rPr lang="zh-CN" altLang="en-US" sz="2800" b="0">
                      <a:solidFill>
                        <a:schemeClr val="tx1"/>
                      </a:solidFill>
                    </a:rPr>
                    <a:t>　</a:t>
                  </a:r>
                  <a:r>
                    <a:rPr lang="en-US" altLang="zh-CN" sz="2800" b="0">
                      <a:solidFill>
                        <a:schemeClr val="tx1"/>
                      </a:solidFill>
                    </a:rPr>
                    <a:t>α</a:t>
                  </a:r>
                  <a:r>
                    <a:rPr lang="zh-CN" altLang="en-US" sz="2800" b="0">
                      <a:solidFill>
                        <a:schemeClr val="tx1"/>
                      </a:solidFill>
                    </a:rPr>
                    <a:t>　</a:t>
                  </a:r>
                  <a:r>
                    <a:rPr lang="en-US" altLang="zh-CN" sz="2800" b="0">
                      <a:solidFill>
                        <a:schemeClr val="tx1"/>
                      </a:solidFill>
                    </a:rPr>
                    <a:t>δ</a:t>
                  </a:r>
                  <a:r>
                    <a:rPr lang="zh-CN" altLang="en-US" sz="2800" b="0">
                      <a:solidFill>
                        <a:schemeClr val="tx1"/>
                      </a:solidFill>
                    </a:rPr>
                    <a:t>　</a:t>
                  </a:r>
                  <a:r>
                    <a:rPr lang="en-US" altLang="zh-CN" sz="2800" b="0">
                      <a:solidFill>
                        <a:schemeClr val="tx1"/>
                      </a:solidFill>
                    </a:rPr>
                    <a:t>γ</a:t>
                  </a:r>
                </a:p>
                <a:p>
                  <a:pPr algn="ctr"/>
                  <a:r>
                    <a:rPr lang="en-US" altLang="zh-CN" sz="2800" b="0">
                      <a:solidFill>
                        <a:schemeClr val="tx1"/>
                      </a:solidFill>
                    </a:rPr>
                    <a:t>γ</a:t>
                  </a:r>
                  <a:r>
                    <a:rPr lang="zh-CN" altLang="en-US" sz="2800" b="0">
                      <a:solidFill>
                        <a:schemeClr val="tx1"/>
                      </a:solidFill>
                    </a:rPr>
                    <a:t>　</a:t>
                  </a:r>
                  <a:r>
                    <a:rPr lang="en-US" altLang="zh-CN" sz="2800" b="0">
                      <a:solidFill>
                        <a:schemeClr val="tx1"/>
                      </a:solidFill>
                    </a:rPr>
                    <a:t>δ</a:t>
                  </a:r>
                  <a:r>
                    <a:rPr lang="zh-CN" altLang="en-US" sz="2800" b="0">
                      <a:solidFill>
                        <a:schemeClr val="tx1"/>
                      </a:solidFill>
                    </a:rPr>
                    <a:t>　</a:t>
                  </a:r>
                  <a:r>
                    <a:rPr lang="en-US" altLang="zh-CN" sz="2800" b="0">
                      <a:solidFill>
                        <a:schemeClr val="tx1"/>
                      </a:solidFill>
                    </a:rPr>
                    <a:t>β</a:t>
                  </a:r>
                  <a:r>
                    <a:rPr lang="zh-CN" altLang="en-US" sz="2800" b="0">
                      <a:solidFill>
                        <a:schemeClr val="tx1"/>
                      </a:solidFill>
                    </a:rPr>
                    <a:t>　</a:t>
                  </a:r>
                  <a:r>
                    <a:rPr lang="en-US" altLang="zh-CN" sz="2800" b="0">
                      <a:solidFill>
                        <a:schemeClr val="tx1"/>
                      </a:solidFill>
                    </a:rPr>
                    <a:t>α</a:t>
                  </a:r>
                </a:p>
                <a:p>
                  <a:pPr algn="ctr"/>
                  <a:r>
                    <a:rPr lang="en-US" altLang="zh-CN" sz="2800" b="0">
                      <a:solidFill>
                        <a:schemeClr val="tx1"/>
                      </a:solidFill>
                    </a:rPr>
                    <a:t>δ</a:t>
                  </a:r>
                  <a:r>
                    <a:rPr lang="zh-CN" altLang="en-US" sz="2800" b="0">
                      <a:solidFill>
                        <a:schemeClr val="tx1"/>
                      </a:solidFill>
                    </a:rPr>
                    <a:t>　</a:t>
                  </a:r>
                  <a:r>
                    <a:rPr lang="en-US" altLang="zh-CN" sz="2800" b="0">
                      <a:solidFill>
                        <a:schemeClr val="tx1"/>
                      </a:solidFill>
                    </a:rPr>
                    <a:t>γ</a:t>
                  </a:r>
                  <a:r>
                    <a:rPr lang="zh-CN" altLang="en-US" sz="2800" b="0">
                      <a:solidFill>
                        <a:schemeClr val="tx1"/>
                      </a:solidFill>
                    </a:rPr>
                    <a:t>　</a:t>
                  </a:r>
                  <a:r>
                    <a:rPr lang="en-US" altLang="zh-CN" sz="2800" b="0">
                      <a:solidFill>
                        <a:schemeClr val="tx1"/>
                      </a:solidFill>
                    </a:rPr>
                    <a:t>α</a:t>
                  </a:r>
                  <a:r>
                    <a:rPr lang="zh-CN" altLang="en-US" sz="2800" b="0">
                      <a:solidFill>
                        <a:schemeClr val="tx1"/>
                      </a:solidFill>
                    </a:rPr>
                    <a:t>　</a:t>
                  </a:r>
                  <a:r>
                    <a:rPr lang="en-US" altLang="zh-CN" sz="2800" b="0">
                      <a:solidFill>
                        <a:schemeClr val="tx1"/>
                      </a:solidFill>
                    </a:rPr>
                    <a:t>β</a:t>
                  </a:r>
                </a:p>
                <a:p>
                  <a:pPr algn="ctr"/>
                  <a:endParaRPr lang="en-US" altLang="zh-CN" sz="2800" b="0">
                    <a:solidFill>
                      <a:schemeClr val="tx1"/>
                    </a:solidFill>
                  </a:endParaRPr>
                </a:p>
              </p:txBody>
            </p:sp>
            <p:sp>
              <p:nvSpPr>
                <p:cNvPr id="109583" name="Rectangle 17">
                  <a:extLst>
                    <a:ext uri="{FF2B5EF4-FFF2-40B4-BE49-F238E27FC236}">
                      <a16:creationId xmlns:a16="http://schemas.microsoft.com/office/drawing/2014/main" id="{07070641-E48B-9B4B-89DB-84F74D6F1664}"/>
                    </a:ext>
                  </a:extLst>
                </p:cNvPr>
                <p:cNvSpPr>
                  <a:spLocks noChangeArrowheads="1"/>
                </p:cNvSpPr>
                <p:nvPr/>
              </p:nvSpPr>
              <p:spPr bwMode="auto">
                <a:xfrm>
                  <a:off x="516" y="554"/>
                  <a:ext cx="942" cy="120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sp>
          <p:nvSpPr>
            <p:cNvPr id="109584" name="Rectangle 18">
              <a:extLst>
                <a:ext uri="{FF2B5EF4-FFF2-40B4-BE49-F238E27FC236}">
                  <a16:creationId xmlns:a16="http://schemas.microsoft.com/office/drawing/2014/main" id="{0D97C589-B2FC-0644-91A4-8532CED30913}"/>
                </a:ext>
              </a:extLst>
            </p:cNvPr>
            <p:cNvSpPr>
              <a:spLocks noChangeArrowheads="1"/>
            </p:cNvSpPr>
            <p:nvPr/>
          </p:nvSpPr>
          <p:spPr bwMode="auto">
            <a:xfrm>
              <a:off x="-3" y="-3"/>
              <a:ext cx="1464" cy="1768"/>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09585" name="Rectangle 19">
            <a:extLst>
              <a:ext uri="{FF2B5EF4-FFF2-40B4-BE49-F238E27FC236}">
                <a16:creationId xmlns:a16="http://schemas.microsoft.com/office/drawing/2014/main" id="{BEF0571D-DCE4-764C-88F4-F8595CA943FF}"/>
              </a:ext>
            </a:extLst>
          </p:cNvPr>
          <p:cNvSpPr>
            <a:spLocks noGrp="1" noChangeArrowheads="1"/>
          </p:cNvSpPr>
          <p:nvPr>
            <p:ph type="title"/>
          </p:nvPr>
        </p:nvSpPr>
        <p:spPr>
          <a:xfrm>
            <a:off x="1116013" y="620713"/>
            <a:ext cx="7772400" cy="420687"/>
          </a:xfrm>
        </p:spPr>
        <p:txBody>
          <a:bodyPr>
            <a:normAutofit fontScale="90000"/>
          </a:bodyPr>
          <a:lstStyle/>
          <a:p>
            <a:pPr algn="l" eaLnBrk="1" hangingPunct="1">
              <a:spcBef>
                <a:spcPts val="500"/>
              </a:spcBef>
              <a:spcAft>
                <a:spcPts val="500"/>
              </a:spcAft>
            </a:pPr>
            <a:r>
              <a:rPr lang="en-US" altLang="zh-CN"/>
              <a:t>5-5 </a:t>
            </a:r>
            <a:r>
              <a:rPr lang="zh-CN" altLang="en-US"/>
              <a:t>阿贝尔群和循环群</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075" name="Rectangle 3">
            <a:extLst>
              <a:ext uri="{FF2B5EF4-FFF2-40B4-BE49-F238E27FC236}">
                <a16:creationId xmlns:a16="http://schemas.microsoft.com/office/drawing/2014/main" id="{CBB26659-BBF7-FB44-BE51-CBCB510815D2}"/>
              </a:ext>
            </a:extLst>
          </p:cNvPr>
          <p:cNvSpPr>
            <a:spLocks noGrp="1" noChangeArrowheads="1"/>
          </p:cNvSpPr>
          <p:nvPr>
            <p:ph idx="1"/>
          </p:nvPr>
        </p:nvSpPr>
        <p:spPr>
          <a:xfrm>
            <a:off x="468313" y="1341438"/>
            <a:ext cx="8001000" cy="5334000"/>
          </a:xfrm>
        </p:spPr>
        <p:txBody>
          <a:bodyPr/>
          <a:lstStyle/>
          <a:p>
            <a:pPr eaLnBrk="1" hangingPunct="1">
              <a:spcBef>
                <a:spcPts val="500"/>
              </a:spcBef>
              <a:spcAft>
                <a:spcPts val="500"/>
              </a:spcAft>
            </a:pPr>
            <a:r>
              <a:rPr lang="zh-CN" altLang="en-US" sz="2400" b="0">
                <a:solidFill>
                  <a:schemeClr val="tx2"/>
                </a:solidFill>
                <a:latin typeface="" charset="0"/>
              </a:rPr>
              <a:t>解：</a:t>
            </a:r>
            <a:r>
              <a:rPr lang="zh-CN" altLang="en-US" sz="2400">
                <a:latin typeface="" charset="0"/>
              </a:rPr>
              <a:t>由运算表</a:t>
            </a:r>
            <a:r>
              <a:rPr lang="en-US" altLang="zh-CN" sz="2400">
                <a:latin typeface="" charset="0"/>
              </a:rPr>
              <a:t>5-5.2</a:t>
            </a:r>
            <a:r>
              <a:rPr lang="zh-CN" altLang="en-US" sz="2400">
                <a:latin typeface="" charset="0"/>
              </a:rPr>
              <a:t>可知运算*是封闭的， </a:t>
            </a:r>
            <a:r>
              <a:rPr lang="en-US" altLang="zh-CN" sz="2400">
                <a:latin typeface="" charset="0"/>
              </a:rPr>
              <a:t>α</a:t>
            </a:r>
            <a:r>
              <a:rPr lang="zh-CN" altLang="en-US" sz="2400">
                <a:latin typeface="" charset="0"/>
              </a:rPr>
              <a:t>是幺元。</a:t>
            </a:r>
            <a:r>
              <a:rPr lang="en-US" altLang="zh-CN" sz="2400">
                <a:latin typeface="" charset="0"/>
              </a:rPr>
              <a:t>β</a:t>
            </a:r>
            <a:r>
              <a:rPr lang="zh-CN" altLang="en-US" sz="2400">
                <a:latin typeface="" charset="0"/>
              </a:rPr>
              <a:t>，</a:t>
            </a:r>
            <a:r>
              <a:rPr lang="en-US" altLang="zh-CN" sz="2400">
                <a:sym typeface="Symbol" pitchFamily="2" charset="2"/>
              </a:rPr>
              <a:t> </a:t>
            </a:r>
            <a:r>
              <a:rPr lang="zh-CN" altLang="en-US" sz="2400">
                <a:latin typeface="" charset="0"/>
              </a:rPr>
              <a:t>和</a:t>
            </a:r>
            <a:r>
              <a:rPr lang="en-US" altLang="zh-CN" sz="2400">
                <a:sym typeface="Symbol" pitchFamily="2" charset="2"/>
              </a:rPr>
              <a:t></a:t>
            </a:r>
            <a:r>
              <a:rPr lang="zh-CN" altLang="en-US" sz="2400">
                <a:latin typeface="" charset="0"/>
              </a:rPr>
              <a:t>的逆元分别是</a:t>
            </a:r>
            <a:r>
              <a:rPr lang="en-US" altLang="zh-CN" sz="2400">
                <a:latin typeface="" charset="0"/>
              </a:rPr>
              <a:t>β</a:t>
            </a:r>
            <a:r>
              <a:rPr lang="zh-CN" altLang="en-US" sz="2400">
                <a:latin typeface="" charset="0"/>
              </a:rPr>
              <a:t>，</a:t>
            </a:r>
            <a:r>
              <a:rPr lang="en-US" altLang="zh-CN" sz="2400">
                <a:sym typeface="Symbol" pitchFamily="2" charset="2"/>
              </a:rPr>
              <a:t></a:t>
            </a:r>
            <a:r>
              <a:rPr lang="zh-CN" altLang="en-US" sz="2400">
                <a:latin typeface="" charset="0"/>
              </a:rPr>
              <a:t>和</a:t>
            </a:r>
            <a:r>
              <a:rPr lang="en-US" altLang="zh-CN" sz="2400">
                <a:sym typeface="Symbol" pitchFamily="2" charset="2"/>
              </a:rPr>
              <a:t> </a:t>
            </a:r>
            <a:r>
              <a:rPr lang="zh-CN" altLang="en-US" sz="2400">
                <a:latin typeface="" charset="0"/>
              </a:rPr>
              <a:t>。</a:t>
            </a:r>
          </a:p>
          <a:p>
            <a:pPr eaLnBrk="1" hangingPunct="1">
              <a:spcBef>
                <a:spcPts val="500"/>
              </a:spcBef>
              <a:spcAft>
                <a:spcPts val="500"/>
              </a:spcAft>
            </a:pPr>
            <a:r>
              <a:rPr lang="zh-CN" altLang="en-US" sz="2400">
                <a:latin typeface="" charset="0"/>
              </a:rPr>
              <a:t>     可以验证运算*是可结合的。</a:t>
            </a:r>
          </a:p>
          <a:p>
            <a:pPr eaLnBrk="1" hangingPunct="1">
              <a:spcBef>
                <a:spcPts val="500"/>
              </a:spcBef>
              <a:spcAft>
                <a:spcPts val="500"/>
              </a:spcAft>
            </a:pPr>
            <a:r>
              <a:rPr lang="zh-CN" altLang="en-US" sz="2400">
                <a:latin typeface="" charset="0"/>
              </a:rPr>
              <a:t>     所以</a:t>
            </a:r>
            <a:r>
              <a:rPr lang="en-US" altLang="zh-CN" sz="2400">
                <a:latin typeface="" charset="0"/>
              </a:rPr>
              <a:t>&lt;G,*&gt;</a:t>
            </a:r>
            <a:r>
              <a:rPr lang="zh-CN" altLang="en-US" sz="2400">
                <a:latin typeface="" charset="0"/>
              </a:rPr>
              <a:t>是一个群。</a:t>
            </a:r>
          </a:p>
          <a:p>
            <a:pPr eaLnBrk="1" hangingPunct="1">
              <a:spcBef>
                <a:spcPts val="500"/>
              </a:spcBef>
              <a:spcAft>
                <a:spcPts val="500"/>
              </a:spcAft>
            </a:pPr>
            <a:r>
              <a:rPr lang="zh-CN" altLang="en-US" sz="2400">
                <a:latin typeface="" charset="0"/>
              </a:rPr>
              <a:t>在这个群中，由于   </a:t>
            </a:r>
            <a:r>
              <a:rPr lang="zh-CN" altLang="en-US" sz="2400">
                <a:latin typeface="" charset="0"/>
                <a:sym typeface="Symbol" pitchFamily="2" charset="2"/>
              </a:rPr>
              <a:t></a:t>
            </a:r>
            <a:r>
              <a:rPr lang="en-US" altLang="zh-CN" sz="2400" baseline="30000">
                <a:latin typeface="" charset="0"/>
                <a:sym typeface="Symbol" pitchFamily="2" charset="2"/>
              </a:rPr>
              <a:t>2</a:t>
            </a:r>
            <a:r>
              <a:rPr lang="en-US" altLang="zh-CN" sz="2400">
                <a:latin typeface="" charset="0"/>
                <a:sym typeface="Symbol" pitchFamily="2" charset="2"/>
              </a:rPr>
              <a:t>, </a:t>
            </a:r>
            <a:r>
              <a:rPr lang="en-US" altLang="zh-CN" sz="2400" baseline="30000">
                <a:latin typeface="" charset="0"/>
                <a:sym typeface="Symbol" pitchFamily="2" charset="2"/>
              </a:rPr>
              <a:t>3</a:t>
            </a:r>
            <a:r>
              <a:rPr lang="en-US" altLang="zh-CN" sz="2400">
                <a:latin typeface="" charset="0"/>
                <a:sym typeface="Symbol" pitchFamily="2" charset="2"/>
              </a:rPr>
              <a:t>, </a:t>
            </a:r>
            <a:r>
              <a:rPr lang="en-US" altLang="zh-CN" sz="2400" baseline="30000">
                <a:latin typeface="" charset="0"/>
                <a:sym typeface="Symbol" pitchFamily="2" charset="2"/>
              </a:rPr>
              <a:t>4</a:t>
            </a:r>
            <a:r>
              <a:rPr lang="en-US" altLang="zh-CN" sz="2400">
                <a:latin typeface="" charset="0"/>
                <a:sym typeface="Symbol" pitchFamily="2" charset="2"/>
              </a:rPr>
              <a:t>,  </a:t>
            </a:r>
          </a:p>
          <a:p>
            <a:pPr eaLnBrk="1" hangingPunct="1">
              <a:spcBef>
                <a:spcPts val="500"/>
              </a:spcBef>
              <a:spcAft>
                <a:spcPts val="500"/>
              </a:spcAft>
            </a:pPr>
            <a:r>
              <a:rPr lang="en-US" altLang="zh-CN" sz="2400">
                <a:latin typeface="" charset="0"/>
              </a:rPr>
              <a:t>      </a:t>
            </a:r>
            <a:r>
              <a:rPr lang="zh-CN" altLang="en-US" sz="2400">
                <a:latin typeface="" charset="0"/>
              </a:rPr>
              <a:t>以及</a:t>
            </a:r>
            <a:r>
              <a:rPr lang="zh-CN" altLang="en-US" sz="2400">
                <a:latin typeface="" charset="0"/>
                <a:sym typeface="Symbol" pitchFamily="2" charset="2"/>
              </a:rPr>
              <a:t>                     </a:t>
            </a:r>
            <a:r>
              <a:rPr lang="en-US" altLang="zh-CN" sz="2400" baseline="30000">
                <a:latin typeface="" charset="0"/>
                <a:sym typeface="Symbol" pitchFamily="2" charset="2"/>
              </a:rPr>
              <a:t>2</a:t>
            </a:r>
            <a:r>
              <a:rPr lang="en-US" altLang="zh-CN" sz="2400">
                <a:latin typeface="" charset="0"/>
                <a:sym typeface="Symbol" pitchFamily="2" charset="2"/>
              </a:rPr>
              <a:t></a:t>
            </a:r>
            <a:r>
              <a:rPr lang="en-US" altLang="zh-CN" sz="2400">
                <a:latin typeface="" charset="0"/>
              </a:rPr>
              <a:t> , </a:t>
            </a:r>
            <a:r>
              <a:rPr lang="en-US" altLang="zh-CN" sz="2400">
                <a:latin typeface="" charset="0"/>
                <a:sym typeface="Symbol" pitchFamily="2" charset="2"/>
              </a:rPr>
              <a:t></a:t>
            </a:r>
            <a:r>
              <a:rPr lang="en-US" altLang="zh-CN" sz="2400" baseline="30000">
                <a:sym typeface="Symbol" pitchFamily="2" charset="2"/>
              </a:rPr>
              <a:t>3</a:t>
            </a:r>
            <a:r>
              <a:rPr lang="en-US" altLang="zh-CN" sz="2400">
                <a:latin typeface="" charset="0"/>
                <a:sym typeface="Symbol" pitchFamily="2" charset="2"/>
              </a:rPr>
              <a:t>, </a:t>
            </a:r>
            <a:r>
              <a:rPr lang="en-US" altLang="zh-CN" sz="2400" baseline="30000">
                <a:latin typeface="" charset="0"/>
                <a:sym typeface="Symbol" pitchFamily="2" charset="2"/>
              </a:rPr>
              <a:t>4</a:t>
            </a:r>
            <a:r>
              <a:rPr lang="en-US" altLang="zh-CN" sz="2400">
                <a:latin typeface="" charset="0"/>
                <a:sym typeface="Symbol" pitchFamily="2" charset="2"/>
              </a:rPr>
              <a:t>  </a:t>
            </a:r>
          </a:p>
          <a:p>
            <a:pPr eaLnBrk="1" hangingPunct="1">
              <a:spcBef>
                <a:spcPts val="500"/>
              </a:spcBef>
              <a:spcAft>
                <a:spcPts val="500"/>
              </a:spcAft>
            </a:pPr>
            <a:r>
              <a:rPr lang="zh-CN" altLang="en-US" sz="2400">
                <a:latin typeface="" charset="0"/>
              </a:rPr>
              <a:t>故群</a:t>
            </a:r>
            <a:r>
              <a:rPr lang="en-US" altLang="zh-CN" sz="2400">
                <a:latin typeface="" charset="0"/>
              </a:rPr>
              <a:t>&lt;G,*&gt;</a:t>
            </a:r>
            <a:r>
              <a:rPr lang="zh-CN" altLang="en-US" sz="2400">
                <a:latin typeface="" charset="0"/>
              </a:rPr>
              <a:t>是由</a:t>
            </a:r>
            <a:r>
              <a:rPr lang="en-US" altLang="zh-CN" sz="2400">
                <a:sym typeface="Symbol" pitchFamily="2" charset="2"/>
              </a:rPr>
              <a:t></a:t>
            </a:r>
            <a:r>
              <a:rPr lang="zh-CN" altLang="en-US" sz="2400">
                <a:latin typeface="" charset="0"/>
              </a:rPr>
              <a:t>或</a:t>
            </a:r>
            <a:r>
              <a:rPr lang="en-US" altLang="zh-CN" sz="2400">
                <a:sym typeface="Symbol" pitchFamily="2" charset="2"/>
              </a:rPr>
              <a:t></a:t>
            </a:r>
            <a:r>
              <a:rPr lang="zh-CN" altLang="en-US" sz="2400">
                <a:latin typeface="" charset="0"/>
              </a:rPr>
              <a:t>生成的，因此</a:t>
            </a:r>
            <a:r>
              <a:rPr lang="en-US" altLang="zh-CN" sz="2400">
                <a:latin typeface="" charset="0"/>
              </a:rPr>
              <a:t>&lt;G,*&gt;</a:t>
            </a:r>
            <a:r>
              <a:rPr lang="zh-CN" altLang="en-US" sz="2400">
                <a:latin typeface="" charset="0"/>
              </a:rPr>
              <a:t>是一个循环群。</a:t>
            </a:r>
          </a:p>
          <a:p>
            <a:pPr eaLnBrk="1" hangingPunct="1">
              <a:spcBef>
                <a:spcPts val="500"/>
              </a:spcBef>
              <a:spcAft>
                <a:spcPts val="500"/>
              </a:spcAft>
            </a:pPr>
            <a:r>
              <a:rPr lang="zh-CN" altLang="en-US" sz="2400">
                <a:solidFill>
                  <a:schemeClr val="tx2"/>
                </a:solidFill>
                <a:latin typeface="" charset="0"/>
              </a:rPr>
              <a:t>    从本例可以看到：</a:t>
            </a:r>
            <a:r>
              <a:rPr lang="zh-CN" altLang="en-US" sz="2400">
                <a:latin typeface="" charset="0"/>
              </a:rPr>
              <a:t>一个循环群的生成元可以不是唯一的。</a:t>
            </a:r>
          </a:p>
        </p:txBody>
      </p:sp>
      <p:sp>
        <p:nvSpPr>
          <p:cNvPr id="110594" name="Rectangle 4">
            <a:extLst>
              <a:ext uri="{FF2B5EF4-FFF2-40B4-BE49-F238E27FC236}">
                <a16:creationId xmlns:a16="http://schemas.microsoft.com/office/drawing/2014/main" id="{1B1D6634-BCE2-7A4B-B239-05CDBE79DADD}"/>
              </a:ext>
            </a:extLst>
          </p:cNvPr>
          <p:cNvSpPr>
            <a:spLocks noGrp="1" noChangeArrowheads="1"/>
          </p:cNvSpPr>
          <p:nvPr>
            <p:ph type="title"/>
          </p:nvPr>
        </p:nvSpPr>
        <p:spPr>
          <a:xfrm>
            <a:off x="1116013" y="620713"/>
            <a:ext cx="7772400" cy="420687"/>
          </a:xfrm>
        </p:spPr>
        <p:txBody>
          <a:bodyPr>
            <a:normAutofit fontScale="90000"/>
          </a:bodyPr>
          <a:lstStyle/>
          <a:p>
            <a:pPr algn="l" eaLnBrk="1" hangingPunct="1">
              <a:spcBef>
                <a:spcPts val="500"/>
              </a:spcBef>
              <a:spcAft>
                <a:spcPts val="500"/>
              </a:spcAft>
            </a:pPr>
            <a:r>
              <a:rPr lang="en-US" altLang="zh-CN"/>
              <a:t>5-5 </a:t>
            </a:r>
            <a:r>
              <a:rPr lang="zh-CN" altLang="en-US"/>
              <a:t>阿贝尔群和循环群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707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707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7075">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7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075"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a:extLst>
              <a:ext uri="{FF2B5EF4-FFF2-40B4-BE49-F238E27FC236}">
                <a16:creationId xmlns:a16="http://schemas.microsoft.com/office/drawing/2014/main" id="{8A6946C4-8C54-574B-BD49-412F15415DCB}"/>
              </a:ext>
            </a:extLst>
          </p:cNvPr>
          <p:cNvSpPr>
            <a:spLocks noGrp="1" noChangeArrowheads="1"/>
          </p:cNvSpPr>
          <p:nvPr>
            <p:ph type="title"/>
          </p:nvPr>
        </p:nvSpPr>
        <p:spPr>
          <a:xfrm>
            <a:off x="539750" y="1628775"/>
            <a:ext cx="7772400" cy="420688"/>
          </a:xfrm>
        </p:spPr>
        <p:txBody>
          <a:bodyPr>
            <a:normAutofit fontScale="90000"/>
          </a:bodyPr>
          <a:lstStyle/>
          <a:p>
            <a:pPr eaLnBrk="1" hangingPunct="1">
              <a:spcBef>
                <a:spcPts val="500"/>
              </a:spcBef>
              <a:spcAft>
                <a:spcPts val="500"/>
              </a:spcAft>
            </a:pPr>
            <a:r>
              <a:rPr lang="zh-CN" altLang="en-US" sz="3600">
                <a:latin typeface="" charset="0"/>
              </a:rPr>
              <a:t>作业 </a:t>
            </a:r>
            <a:r>
              <a:rPr lang="en-US" altLang="zh-CN" sz="3600">
                <a:latin typeface="" charset="0"/>
              </a:rPr>
              <a:t>5-5</a:t>
            </a:r>
          </a:p>
        </p:txBody>
      </p:sp>
      <p:sp>
        <p:nvSpPr>
          <p:cNvPr id="111618" name="Rectangle 3">
            <a:extLst>
              <a:ext uri="{FF2B5EF4-FFF2-40B4-BE49-F238E27FC236}">
                <a16:creationId xmlns:a16="http://schemas.microsoft.com/office/drawing/2014/main" id="{424D280B-7E81-2340-AB4A-CFC5DC42F09F}"/>
              </a:ext>
            </a:extLst>
          </p:cNvPr>
          <p:cNvSpPr>
            <a:spLocks noGrp="1" noChangeArrowheads="1"/>
          </p:cNvSpPr>
          <p:nvPr>
            <p:ph idx="1"/>
          </p:nvPr>
        </p:nvSpPr>
        <p:spPr>
          <a:xfrm>
            <a:off x="395288" y="2492375"/>
            <a:ext cx="7772400" cy="4114800"/>
          </a:xfrm>
        </p:spPr>
        <p:txBody>
          <a:bodyPr/>
          <a:lstStyle/>
          <a:p>
            <a:pPr eaLnBrk="1" hangingPunct="1"/>
            <a:r>
              <a:rPr lang="en-US" altLang="zh-CN" sz="3600"/>
              <a:t>P200 (1)</a:t>
            </a:r>
          </a:p>
          <a:p>
            <a:pPr eaLnBrk="1" hangingPunct="1"/>
            <a:r>
              <a:rPr lang="en-US" altLang="zh-CN" sz="3600"/>
              <a:t>         (4)</a:t>
            </a:r>
          </a:p>
        </p:txBody>
      </p:sp>
      <p:sp>
        <p:nvSpPr>
          <p:cNvPr id="111619" name="Rectangle 4">
            <a:extLst>
              <a:ext uri="{FF2B5EF4-FFF2-40B4-BE49-F238E27FC236}">
                <a16:creationId xmlns:a16="http://schemas.microsoft.com/office/drawing/2014/main" id="{FE781C5C-694B-6C41-A27B-F68BE62FEC0D}"/>
              </a:ext>
            </a:extLst>
          </p:cNvPr>
          <p:cNvSpPr>
            <a:spLocks noChangeArrowheads="1"/>
          </p:cNvSpPr>
          <p:nvPr/>
        </p:nvSpPr>
        <p:spPr bwMode="auto">
          <a:xfrm>
            <a:off x="1116013" y="620713"/>
            <a:ext cx="77724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 charset="0"/>
              </a:rPr>
              <a:t>5-5</a:t>
            </a:r>
            <a:r>
              <a:rPr lang="en-US" altLang="zh-CN" sz="3600">
                <a:solidFill>
                  <a:schemeClr val="accent2"/>
                </a:solidFill>
              </a:rPr>
              <a:t> </a:t>
            </a:r>
            <a:r>
              <a:rPr lang="zh-CN" altLang="en-US" sz="3600">
                <a:solidFill>
                  <a:schemeClr val="accent2"/>
                </a:solidFill>
                <a:latin typeface="" charset="0"/>
              </a:rPr>
              <a:t>阿贝尔群和循环群</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1" name="Rectangle 2">
            <a:extLst>
              <a:ext uri="{FF2B5EF4-FFF2-40B4-BE49-F238E27FC236}">
                <a16:creationId xmlns:a16="http://schemas.microsoft.com/office/drawing/2014/main" id="{98845118-375B-364B-AD4D-033050A64C0A}"/>
              </a:ext>
            </a:extLst>
          </p:cNvPr>
          <p:cNvSpPr>
            <a:spLocks noGrp="1" noChangeArrowheads="1"/>
          </p:cNvSpPr>
          <p:nvPr>
            <p:ph type="title"/>
          </p:nvPr>
        </p:nvSpPr>
        <p:spPr>
          <a:xfrm>
            <a:off x="1258888" y="476250"/>
            <a:ext cx="7597775" cy="762000"/>
          </a:xfrm>
        </p:spPr>
        <p:txBody>
          <a:bodyPr/>
          <a:lstStyle/>
          <a:p>
            <a:pPr algn="l" eaLnBrk="1" hangingPunct="1">
              <a:spcBef>
                <a:spcPts val="500"/>
              </a:spcBef>
              <a:spcAft>
                <a:spcPts val="500"/>
              </a:spcAft>
            </a:pPr>
            <a:r>
              <a:rPr lang="en-US" altLang="zh-CN" sz="3600">
                <a:latin typeface="" charset="0"/>
              </a:rPr>
              <a:t>5-7</a:t>
            </a:r>
            <a:r>
              <a:rPr lang="zh-CN" altLang="en-US" sz="3600">
                <a:latin typeface="" charset="0"/>
              </a:rPr>
              <a:t>　陪集与拉格朗日定理</a:t>
            </a:r>
          </a:p>
        </p:txBody>
      </p:sp>
      <p:sp>
        <p:nvSpPr>
          <p:cNvPr id="1029123" name="Rectangle 3">
            <a:extLst>
              <a:ext uri="{FF2B5EF4-FFF2-40B4-BE49-F238E27FC236}">
                <a16:creationId xmlns:a16="http://schemas.microsoft.com/office/drawing/2014/main" id="{27676994-29A2-8F46-9F74-D9434DCF36E9}"/>
              </a:ext>
            </a:extLst>
          </p:cNvPr>
          <p:cNvSpPr>
            <a:spLocks noGrp="1" noChangeArrowheads="1"/>
          </p:cNvSpPr>
          <p:nvPr>
            <p:ph idx="1"/>
          </p:nvPr>
        </p:nvSpPr>
        <p:spPr>
          <a:xfrm>
            <a:off x="533400" y="1371600"/>
            <a:ext cx="8153400" cy="4876800"/>
          </a:xfrm>
        </p:spPr>
        <p:txBody>
          <a:bodyPr/>
          <a:lstStyle/>
          <a:p>
            <a:pPr eaLnBrk="1" hangingPunct="1">
              <a:lnSpc>
                <a:spcPct val="110000"/>
              </a:lnSpc>
              <a:spcBef>
                <a:spcPct val="0"/>
              </a:spcBef>
              <a:spcAft>
                <a:spcPts val="100"/>
              </a:spcAft>
            </a:pPr>
            <a:r>
              <a:rPr lang="zh-CN" altLang="en-US">
                <a:solidFill>
                  <a:srgbClr val="FF0000"/>
                </a:solidFill>
                <a:latin typeface="" charset="0"/>
              </a:rPr>
              <a:t>定义</a:t>
            </a:r>
            <a:r>
              <a:rPr lang="en-US" altLang="zh-CN">
                <a:solidFill>
                  <a:srgbClr val="FF0000"/>
                </a:solidFill>
                <a:latin typeface="" charset="0"/>
              </a:rPr>
              <a:t>5-7.1</a:t>
            </a:r>
            <a:r>
              <a:rPr lang="zh-CN" altLang="en-US">
                <a:solidFill>
                  <a:srgbClr val="FF0000"/>
                </a:solidFill>
                <a:latin typeface="" charset="0"/>
              </a:rPr>
              <a:t>：</a:t>
            </a:r>
            <a:r>
              <a:rPr lang="zh-CN" altLang="en-US">
                <a:latin typeface="" charset="0"/>
              </a:rPr>
              <a:t>设</a:t>
            </a:r>
            <a:r>
              <a:rPr lang="en-US" altLang="zh-CN">
                <a:latin typeface="" charset="0"/>
              </a:rPr>
              <a:t>&lt;G,*&gt;</a:t>
            </a:r>
            <a:r>
              <a:rPr lang="zh-CN" altLang="en-US">
                <a:latin typeface="" charset="0"/>
              </a:rPr>
              <a:t>是一个群，</a:t>
            </a:r>
            <a:r>
              <a:rPr lang="en-US" altLang="zh-CN">
                <a:latin typeface="" charset="0"/>
              </a:rPr>
              <a:t>A</a:t>
            </a:r>
            <a:r>
              <a:rPr lang="zh-CN" altLang="en-US">
                <a:latin typeface="" charset="0"/>
              </a:rPr>
              <a:t>，</a:t>
            </a:r>
            <a:r>
              <a:rPr lang="en-US" altLang="zh-CN">
                <a:latin typeface="" charset="0"/>
              </a:rPr>
              <a:t>B∈</a:t>
            </a:r>
            <a:r>
              <a:rPr lang="en-US" altLang="zh-CN">
                <a:latin typeface="Comic Sans MS" panose="030F0902030302020204" pitchFamily="66" charset="0"/>
              </a:rPr>
              <a:t>P</a:t>
            </a:r>
            <a:r>
              <a:rPr lang="en-US" altLang="zh-CN"/>
              <a:t>(</a:t>
            </a:r>
            <a:r>
              <a:rPr lang="en-US" altLang="zh-CN">
                <a:latin typeface="" charset="0"/>
              </a:rPr>
              <a:t>G)</a:t>
            </a:r>
            <a:r>
              <a:rPr lang="zh-CN" altLang="en-US">
                <a:latin typeface="" charset="0"/>
              </a:rPr>
              <a:t>且</a:t>
            </a:r>
            <a:r>
              <a:rPr lang="en-US" altLang="zh-CN">
                <a:latin typeface="" charset="0"/>
              </a:rPr>
              <a:t>A≠</a:t>
            </a:r>
            <a:r>
              <a:rPr lang="en-US" altLang="zh-CN">
                <a:latin typeface="" charset="0"/>
                <a:sym typeface="Symbol" pitchFamily="2" charset="2"/>
              </a:rPr>
              <a:t></a:t>
            </a:r>
            <a:r>
              <a:rPr lang="zh-CN" altLang="en-US">
                <a:latin typeface="" charset="0"/>
              </a:rPr>
              <a:t>，</a:t>
            </a:r>
            <a:r>
              <a:rPr lang="en-US" altLang="zh-CN">
                <a:latin typeface="" charset="0"/>
              </a:rPr>
              <a:t>B≠</a:t>
            </a:r>
            <a:r>
              <a:rPr lang="en-US" altLang="zh-CN">
                <a:latin typeface="" charset="0"/>
                <a:sym typeface="Symbol" pitchFamily="2" charset="2"/>
              </a:rPr>
              <a:t></a:t>
            </a:r>
            <a:r>
              <a:rPr lang="zh-CN" altLang="en-US">
                <a:latin typeface="" charset="0"/>
              </a:rPr>
              <a:t>，记  </a:t>
            </a:r>
            <a:r>
              <a:rPr lang="en-US" altLang="zh-CN">
                <a:latin typeface="" charset="0"/>
              </a:rPr>
              <a:t>AB={a*b|a∈A,b∈B}  </a:t>
            </a:r>
          </a:p>
          <a:p>
            <a:pPr eaLnBrk="1" hangingPunct="1">
              <a:lnSpc>
                <a:spcPct val="110000"/>
              </a:lnSpc>
              <a:spcBef>
                <a:spcPct val="0"/>
              </a:spcBef>
              <a:spcAft>
                <a:spcPts val="100"/>
              </a:spcAft>
            </a:pPr>
            <a:r>
              <a:rPr lang="en-US" altLang="zh-CN">
                <a:latin typeface="" charset="0"/>
              </a:rPr>
              <a:t>    </a:t>
            </a:r>
            <a:r>
              <a:rPr lang="zh-CN" altLang="en-US">
                <a:latin typeface="" charset="0"/>
              </a:rPr>
              <a:t>和             </a:t>
            </a:r>
            <a:r>
              <a:rPr lang="en-US" altLang="zh-CN">
                <a:latin typeface="" charset="0"/>
              </a:rPr>
              <a:t>A</a:t>
            </a:r>
            <a:r>
              <a:rPr lang="en-US" altLang="zh-CN" baseline="30000">
                <a:latin typeface="" charset="0"/>
              </a:rPr>
              <a:t>-1</a:t>
            </a:r>
            <a:r>
              <a:rPr lang="en-US" altLang="zh-CN">
                <a:latin typeface="" charset="0"/>
              </a:rPr>
              <a:t> ={a</a:t>
            </a:r>
            <a:r>
              <a:rPr lang="en-US" altLang="zh-CN" baseline="30000">
                <a:latin typeface="" charset="0"/>
              </a:rPr>
              <a:t>-1</a:t>
            </a:r>
            <a:r>
              <a:rPr lang="en-US" altLang="zh-CN">
                <a:latin typeface="" charset="0"/>
              </a:rPr>
              <a:t>|a ∈A }</a:t>
            </a:r>
            <a:r>
              <a:rPr lang="zh-CN" altLang="en-US">
                <a:latin typeface="" charset="0"/>
              </a:rPr>
              <a:t>，                                           分别</a:t>
            </a:r>
            <a:r>
              <a:rPr lang="zh-CN" altLang="en-US">
                <a:solidFill>
                  <a:srgbClr val="FF0000"/>
                </a:solidFill>
                <a:latin typeface="" charset="0"/>
              </a:rPr>
              <a:t>称为</a:t>
            </a:r>
            <a:r>
              <a:rPr lang="en-US" altLang="zh-CN">
                <a:solidFill>
                  <a:srgbClr val="FF0000"/>
                </a:solidFill>
                <a:latin typeface="" charset="0"/>
              </a:rPr>
              <a:t>A</a:t>
            </a:r>
            <a:r>
              <a:rPr lang="zh-CN" altLang="en-US">
                <a:solidFill>
                  <a:srgbClr val="FF0000"/>
                </a:solidFill>
                <a:latin typeface="" charset="0"/>
              </a:rPr>
              <a:t>，</a:t>
            </a:r>
            <a:r>
              <a:rPr lang="en-US" altLang="zh-CN">
                <a:solidFill>
                  <a:srgbClr val="FF0000"/>
                </a:solidFill>
                <a:latin typeface="" charset="0"/>
              </a:rPr>
              <a:t>B</a:t>
            </a:r>
            <a:r>
              <a:rPr lang="zh-CN" altLang="en-US">
                <a:solidFill>
                  <a:srgbClr val="FF0000"/>
                </a:solidFill>
                <a:latin typeface="" charset="0"/>
              </a:rPr>
              <a:t>的积和</a:t>
            </a:r>
            <a:r>
              <a:rPr lang="en-US" altLang="zh-CN">
                <a:solidFill>
                  <a:srgbClr val="FF0000"/>
                </a:solidFill>
                <a:latin typeface="" charset="0"/>
              </a:rPr>
              <a:t>A</a:t>
            </a:r>
            <a:r>
              <a:rPr lang="zh-CN" altLang="en-US">
                <a:solidFill>
                  <a:srgbClr val="FF0000"/>
                </a:solidFill>
                <a:latin typeface="" charset="0"/>
              </a:rPr>
              <a:t>的逆</a:t>
            </a:r>
            <a:r>
              <a:rPr lang="zh-CN" altLang="en-US">
                <a:latin typeface="" charset="0"/>
              </a:rPr>
              <a:t>。</a:t>
            </a:r>
          </a:p>
          <a:p>
            <a:pPr eaLnBrk="1" hangingPunct="1">
              <a:lnSpc>
                <a:spcPct val="110000"/>
              </a:lnSpc>
              <a:spcBef>
                <a:spcPct val="0"/>
              </a:spcBef>
              <a:spcAft>
                <a:spcPts val="100"/>
              </a:spcAft>
            </a:pPr>
            <a:r>
              <a:rPr lang="zh-CN" altLang="en-US">
                <a:solidFill>
                  <a:srgbClr val="FF0000"/>
                </a:solidFill>
                <a:latin typeface="" charset="0"/>
              </a:rPr>
              <a:t>定义</a:t>
            </a:r>
            <a:r>
              <a:rPr lang="en-US" altLang="zh-CN">
                <a:solidFill>
                  <a:srgbClr val="FF0000"/>
                </a:solidFill>
                <a:latin typeface="" charset="0"/>
              </a:rPr>
              <a:t>5-7.2</a:t>
            </a:r>
            <a:r>
              <a:rPr lang="zh-CN" altLang="en-US">
                <a:solidFill>
                  <a:srgbClr val="FF0000"/>
                </a:solidFill>
                <a:latin typeface="" charset="0"/>
              </a:rPr>
              <a:t>：</a:t>
            </a:r>
            <a:r>
              <a:rPr lang="zh-CN" altLang="en-US">
                <a:latin typeface="" charset="0"/>
              </a:rPr>
              <a:t>设</a:t>
            </a:r>
            <a:r>
              <a:rPr lang="en-US" altLang="zh-CN">
                <a:latin typeface="" charset="0"/>
              </a:rPr>
              <a:t>&lt;H,*&gt;</a:t>
            </a:r>
            <a:r>
              <a:rPr lang="zh-CN" altLang="en-US">
                <a:latin typeface="" charset="0"/>
              </a:rPr>
              <a:t>是群</a:t>
            </a:r>
            <a:r>
              <a:rPr lang="en-US" altLang="zh-CN">
                <a:latin typeface="" charset="0"/>
              </a:rPr>
              <a:t>&lt;G,*&gt;</a:t>
            </a:r>
            <a:r>
              <a:rPr lang="zh-CN" altLang="en-US">
                <a:latin typeface="" charset="0"/>
              </a:rPr>
              <a:t>的一个子群</a:t>
            </a:r>
            <a:r>
              <a:rPr lang="en-US" altLang="zh-CN">
                <a:latin typeface="" charset="0"/>
              </a:rPr>
              <a:t>a∈G</a:t>
            </a:r>
            <a:r>
              <a:rPr lang="zh-CN" altLang="en-US">
                <a:latin typeface="" charset="0"/>
              </a:rPr>
              <a:t>，则集合</a:t>
            </a:r>
            <a:r>
              <a:rPr lang="en-US" altLang="zh-CN">
                <a:latin typeface="" charset="0"/>
              </a:rPr>
              <a:t>{a}H </a:t>
            </a:r>
            <a:r>
              <a:rPr lang="zh-CN" altLang="en-US">
                <a:solidFill>
                  <a:schemeClr val="tx2"/>
                </a:solidFill>
              </a:rPr>
              <a:t>（</a:t>
            </a:r>
            <a:r>
              <a:rPr lang="en-US" altLang="zh-CN">
                <a:solidFill>
                  <a:schemeClr val="tx2"/>
                </a:solidFill>
              </a:rPr>
              <a:t>H{a}</a:t>
            </a:r>
            <a:r>
              <a:rPr lang="zh-CN" altLang="en-US">
                <a:solidFill>
                  <a:schemeClr val="tx2"/>
                </a:solidFill>
              </a:rPr>
              <a:t>）</a:t>
            </a:r>
            <a:r>
              <a:rPr lang="zh-CN" altLang="en-US">
                <a:latin typeface="" charset="0"/>
              </a:rPr>
              <a:t> 称为由</a:t>
            </a:r>
            <a:r>
              <a:rPr lang="en-US" altLang="zh-CN">
                <a:latin typeface="" charset="0"/>
              </a:rPr>
              <a:t>a</a:t>
            </a:r>
            <a:r>
              <a:rPr lang="zh-CN" altLang="en-US">
                <a:latin typeface="" charset="0"/>
              </a:rPr>
              <a:t>所确定的</a:t>
            </a:r>
            <a:r>
              <a:rPr lang="en-US" altLang="zh-CN">
                <a:latin typeface="" charset="0"/>
              </a:rPr>
              <a:t>H</a:t>
            </a:r>
            <a:r>
              <a:rPr lang="zh-CN" altLang="en-US">
                <a:latin typeface="" charset="0"/>
              </a:rPr>
              <a:t>在</a:t>
            </a:r>
            <a:r>
              <a:rPr lang="en-US" altLang="zh-CN">
                <a:latin typeface="" charset="0"/>
              </a:rPr>
              <a:t>G</a:t>
            </a:r>
            <a:r>
              <a:rPr lang="zh-CN" altLang="en-US">
                <a:latin typeface="" charset="0"/>
              </a:rPr>
              <a:t>中的</a:t>
            </a:r>
            <a:r>
              <a:rPr lang="zh-CN" altLang="en-US">
                <a:solidFill>
                  <a:srgbClr val="FF0000"/>
                </a:solidFill>
                <a:latin typeface="" charset="0"/>
              </a:rPr>
              <a:t>左陪集</a:t>
            </a:r>
            <a:r>
              <a:rPr lang="zh-CN" altLang="en-US">
                <a:solidFill>
                  <a:srgbClr val="FF0000"/>
                </a:solidFill>
              </a:rPr>
              <a:t>（右陪集）</a:t>
            </a:r>
            <a:r>
              <a:rPr lang="zh-CN" altLang="en-US"/>
              <a:t> </a:t>
            </a:r>
            <a:r>
              <a:rPr lang="zh-CN" altLang="en-US">
                <a:latin typeface="" charset="0"/>
              </a:rPr>
              <a:t>， 简称为</a:t>
            </a:r>
            <a:r>
              <a:rPr lang="en-US" altLang="zh-CN">
                <a:latin typeface="" charset="0"/>
              </a:rPr>
              <a:t>H</a:t>
            </a:r>
            <a:r>
              <a:rPr lang="zh-CN" altLang="en-US">
                <a:latin typeface="" charset="0"/>
              </a:rPr>
              <a:t>关于</a:t>
            </a:r>
            <a:r>
              <a:rPr lang="en-US" altLang="zh-CN">
                <a:latin typeface="" charset="0"/>
              </a:rPr>
              <a:t>a</a:t>
            </a:r>
            <a:r>
              <a:rPr lang="zh-CN" altLang="en-US">
                <a:latin typeface="" charset="0"/>
              </a:rPr>
              <a:t>的左陪集 </a:t>
            </a:r>
            <a:r>
              <a:rPr lang="zh-CN" altLang="en-US">
                <a:solidFill>
                  <a:schemeClr val="tx2"/>
                </a:solidFill>
              </a:rPr>
              <a:t>（右陪集）</a:t>
            </a:r>
            <a:r>
              <a:rPr lang="zh-CN" altLang="en-US"/>
              <a:t> </a:t>
            </a:r>
            <a:r>
              <a:rPr lang="zh-CN" altLang="en-US">
                <a:latin typeface="" charset="0"/>
              </a:rPr>
              <a:t>，</a:t>
            </a:r>
            <a:r>
              <a:rPr lang="zh-CN" altLang="en-US">
                <a:solidFill>
                  <a:srgbClr val="FF0000"/>
                </a:solidFill>
                <a:latin typeface="" charset="0"/>
              </a:rPr>
              <a:t>记为</a:t>
            </a:r>
            <a:r>
              <a:rPr lang="en-US" altLang="zh-CN">
                <a:solidFill>
                  <a:srgbClr val="FF0000"/>
                </a:solidFill>
                <a:latin typeface="" charset="0"/>
              </a:rPr>
              <a:t>aH </a:t>
            </a:r>
            <a:r>
              <a:rPr lang="en-US" altLang="zh-CN">
                <a:solidFill>
                  <a:srgbClr val="FF0000"/>
                </a:solidFill>
              </a:rPr>
              <a:t>(Ha)</a:t>
            </a:r>
            <a:r>
              <a:rPr lang="en-US" altLang="zh-CN">
                <a:latin typeface="" charset="0"/>
              </a:rPr>
              <a:t> </a:t>
            </a:r>
            <a:r>
              <a:rPr lang="zh-CN" altLang="en-US">
                <a:latin typeface="" charset="0"/>
              </a:rPr>
              <a:t>。元素</a:t>
            </a:r>
            <a:r>
              <a:rPr lang="en-US" altLang="zh-CN">
                <a:latin typeface="" charset="0"/>
              </a:rPr>
              <a:t>a</a:t>
            </a:r>
            <a:r>
              <a:rPr lang="zh-CN" altLang="en-US">
                <a:latin typeface="" charset="0"/>
              </a:rPr>
              <a:t>称为陪集</a:t>
            </a:r>
            <a:r>
              <a:rPr lang="en-US" altLang="zh-CN">
                <a:latin typeface="" charset="0"/>
              </a:rPr>
              <a:t>aH </a:t>
            </a:r>
            <a:r>
              <a:rPr lang="en-US" altLang="zh-CN">
                <a:solidFill>
                  <a:schemeClr val="tx2"/>
                </a:solidFill>
              </a:rPr>
              <a:t>(Ha)</a:t>
            </a:r>
            <a:r>
              <a:rPr lang="en-US" altLang="zh-CN">
                <a:latin typeface="" charset="0"/>
              </a:rPr>
              <a:t> </a:t>
            </a:r>
            <a:r>
              <a:rPr lang="zh-CN" altLang="en-US">
                <a:latin typeface="" charset="0"/>
              </a:rPr>
              <a:t>的</a:t>
            </a:r>
            <a:r>
              <a:rPr lang="zh-CN" altLang="en-US">
                <a:solidFill>
                  <a:srgbClr val="FF0000"/>
                </a:solidFill>
                <a:latin typeface="" charset="0"/>
              </a:rPr>
              <a:t>代表元素</a:t>
            </a:r>
            <a:r>
              <a:rPr lang="zh-CN" altLang="en-US">
                <a:latin typeface=""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9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123" grpId="0" build="p"/>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5" name="Rectangle 3">
            <a:extLst>
              <a:ext uri="{FF2B5EF4-FFF2-40B4-BE49-F238E27FC236}">
                <a16:creationId xmlns:a16="http://schemas.microsoft.com/office/drawing/2014/main" id="{36561477-6781-7643-A171-FEC5FE38B3D4}"/>
              </a:ext>
            </a:extLst>
          </p:cNvPr>
          <p:cNvSpPr>
            <a:spLocks noGrp="1" noChangeArrowheads="1"/>
          </p:cNvSpPr>
          <p:nvPr>
            <p:ph idx="1"/>
          </p:nvPr>
        </p:nvSpPr>
        <p:spPr/>
        <p:txBody>
          <a:bodyPr/>
          <a:lstStyle/>
          <a:p>
            <a:pPr eaLnBrk="1" hangingPunct="1"/>
            <a:r>
              <a:rPr lang="zh-CN" altLang="en-US">
                <a:solidFill>
                  <a:srgbClr val="FF0000"/>
                </a:solidFill>
              </a:rPr>
              <a:t>例</a:t>
            </a:r>
            <a:r>
              <a:rPr lang="en-US" altLang="zh-CN">
                <a:solidFill>
                  <a:srgbClr val="FF0000"/>
                </a:solidFill>
              </a:rPr>
              <a:t>1</a:t>
            </a:r>
            <a:r>
              <a:rPr lang="zh-CN" altLang="en-US">
                <a:solidFill>
                  <a:srgbClr val="FF0000"/>
                </a:solidFill>
              </a:rPr>
              <a:t>：</a:t>
            </a:r>
            <a:r>
              <a:rPr lang="en-US" altLang="zh-CN"/>
              <a:t>&lt;I</a:t>
            </a:r>
            <a:r>
              <a:rPr lang="en-US" altLang="zh-CN" baseline="-25000"/>
              <a:t>E</a:t>
            </a:r>
            <a:r>
              <a:rPr lang="en-US" altLang="zh-CN"/>
              <a:t>,+&gt;</a:t>
            </a:r>
            <a:r>
              <a:rPr lang="zh-CN" altLang="en-US"/>
              <a:t>是群</a:t>
            </a:r>
            <a:r>
              <a:rPr lang="en-US" altLang="zh-CN"/>
              <a:t>&lt;I,+&gt;</a:t>
            </a:r>
            <a:r>
              <a:rPr lang="zh-CN" altLang="en-US"/>
              <a:t>的子群，</a:t>
            </a:r>
          </a:p>
          <a:p>
            <a:pPr eaLnBrk="1" hangingPunct="1"/>
            <a:r>
              <a:rPr lang="zh-CN" altLang="en-US"/>
              <a:t>则   </a:t>
            </a:r>
            <a:r>
              <a:rPr lang="en-US" altLang="zh-CN"/>
              <a:t>{0} I</a:t>
            </a:r>
            <a:r>
              <a:rPr lang="en-US" altLang="zh-CN" baseline="-25000"/>
              <a:t>E</a:t>
            </a:r>
            <a:r>
              <a:rPr lang="en-US" altLang="zh-CN"/>
              <a:t>= I</a:t>
            </a:r>
            <a:r>
              <a:rPr lang="en-US" altLang="zh-CN" baseline="-25000"/>
              <a:t>E </a:t>
            </a:r>
            <a:r>
              <a:rPr lang="en-US" altLang="zh-CN"/>
              <a:t>, {2} I</a:t>
            </a:r>
            <a:r>
              <a:rPr lang="en-US" altLang="zh-CN" baseline="-25000"/>
              <a:t>E</a:t>
            </a:r>
            <a:r>
              <a:rPr lang="en-US" altLang="zh-CN"/>
              <a:t>= I</a:t>
            </a:r>
            <a:r>
              <a:rPr lang="en-US" altLang="zh-CN" baseline="-25000"/>
              <a:t>E </a:t>
            </a:r>
            <a:r>
              <a:rPr lang="en-US" altLang="zh-CN"/>
              <a:t>, {-2} I</a:t>
            </a:r>
            <a:r>
              <a:rPr lang="en-US" altLang="zh-CN" baseline="-25000"/>
              <a:t>E</a:t>
            </a:r>
            <a:r>
              <a:rPr lang="en-US" altLang="zh-CN"/>
              <a:t>= I</a:t>
            </a:r>
            <a:r>
              <a:rPr lang="en-US" altLang="zh-CN" baseline="-25000"/>
              <a:t>E </a:t>
            </a:r>
            <a:r>
              <a:rPr lang="en-US" altLang="zh-CN"/>
              <a:t>, ……</a:t>
            </a:r>
          </a:p>
          <a:p>
            <a:pPr eaLnBrk="1" hangingPunct="1"/>
            <a:r>
              <a:rPr lang="en-US" altLang="zh-CN"/>
              <a:t>       {1} I</a:t>
            </a:r>
            <a:r>
              <a:rPr lang="en-US" altLang="zh-CN" baseline="-25000"/>
              <a:t>E</a:t>
            </a:r>
            <a:r>
              <a:rPr lang="en-US" altLang="zh-CN"/>
              <a:t>= I</a:t>
            </a:r>
            <a:r>
              <a:rPr lang="en-US" altLang="zh-CN" baseline="-25000"/>
              <a:t>o </a:t>
            </a:r>
            <a:r>
              <a:rPr lang="en-US" altLang="zh-CN"/>
              <a:t>, {-1} I</a:t>
            </a:r>
            <a:r>
              <a:rPr lang="en-US" altLang="zh-CN" baseline="-25000"/>
              <a:t>E</a:t>
            </a:r>
            <a:r>
              <a:rPr lang="en-US" altLang="zh-CN"/>
              <a:t>= I</a:t>
            </a:r>
            <a:r>
              <a:rPr lang="en-US" altLang="zh-CN" baseline="-25000"/>
              <a:t>o </a:t>
            </a:r>
            <a:r>
              <a:rPr lang="en-US" altLang="zh-CN"/>
              <a:t>, {3} I</a:t>
            </a:r>
            <a:r>
              <a:rPr lang="en-US" altLang="zh-CN" baseline="-25000"/>
              <a:t>E</a:t>
            </a:r>
            <a:r>
              <a:rPr lang="en-US" altLang="zh-CN"/>
              <a:t>= I</a:t>
            </a:r>
            <a:r>
              <a:rPr lang="en-US" altLang="zh-CN" baseline="-25000"/>
              <a:t>o </a:t>
            </a:r>
            <a:r>
              <a:rPr lang="zh-CN" altLang="en-US"/>
              <a:t>，</a:t>
            </a:r>
            <a:r>
              <a:rPr lang="en-US" altLang="zh-CN"/>
              <a:t>……</a:t>
            </a:r>
          </a:p>
          <a:p>
            <a:pPr eaLnBrk="1" hangingPunct="1"/>
            <a:r>
              <a:rPr lang="zh-CN" altLang="en-US"/>
              <a:t>所以，</a:t>
            </a:r>
            <a:r>
              <a:rPr lang="en-US" altLang="zh-CN"/>
              <a:t>{I</a:t>
            </a:r>
            <a:r>
              <a:rPr lang="en-US" altLang="zh-CN" baseline="-25000"/>
              <a:t>E </a:t>
            </a:r>
            <a:r>
              <a:rPr lang="en-US" altLang="zh-CN"/>
              <a:t>, I</a:t>
            </a:r>
            <a:r>
              <a:rPr lang="en-US" altLang="zh-CN" baseline="-25000"/>
              <a:t>o</a:t>
            </a:r>
            <a:r>
              <a:rPr lang="en-US" altLang="zh-CN"/>
              <a:t>} </a:t>
            </a:r>
            <a:r>
              <a:rPr lang="zh-CN" altLang="en-US"/>
              <a:t>是对于</a:t>
            </a:r>
            <a:r>
              <a:rPr lang="en-US" altLang="zh-CN"/>
              <a:t>I(</a:t>
            </a:r>
            <a:r>
              <a:rPr lang="zh-CN" altLang="en-US"/>
              <a:t>整数集</a:t>
            </a:r>
            <a:r>
              <a:rPr lang="en-US" altLang="zh-CN"/>
              <a:t>)</a:t>
            </a:r>
            <a:r>
              <a:rPr lang="zh-CN" altLang="en-US"/>
              <a:t>的一个划分。</a:t>
            </a:r>
          </a:p>
        </p:txBody>
      </p:sp>
      <p:sp>
        <p:nvSpPr>
          <p:cNvPr id="113666" name="Rectangle 5">
            <a:extLst>
              <a:ext uri="{FF2B5EF4-FFF2-40B4-BE49-F238E27FC236}">
                <a16:creationId xmlns:a16="http://schemas.microsoft.com/office/drawing/2014/main" id="{5631FF43-6E07-8B48-8B89-43D7E9BAE83A}"/>
              </a:ext>
            </a:extLst>
          </p:cNvPr>
          <p:cNvSpPr>
            <a:spLocks noGrp="1" noChangeArrowheads="1"/>
          </p:cNvSpPr>
          <p:nvPr>
            <p:ph type="title"/>
          </p:nvPr>
        </p:nvSpPr>
        <p:spPr>
          <a:xfrm>
            <a:off x="1258888" y="476250"/>
            <a:ext cx="7597775" cy="762000"/>
          </a:xfrm>
        </p:spPr>
        <p:txBody>
          <a:bodyPr>
            <a:normAutofit fontScale="90000"/>
          </a:bodyPr>
          <a:lstStyle/>
          <a:p>
            <a:pPr algn="l" eaLnBrk="1" hangingPunct="1">
              <a:spcBef>
                <a:spcPts val="500"/>
              </a:spcBef>
              <a:spcAft>
                <a:spcPts val="500"/>
              </a:spcAft>
            </a:pPr>
            <a:r>
              <a:rPr lang="en-US" altLang="zh-CN"/>
              <a:t>5-7</a:t>
            </a:r>
            <a:r>
              <a:rPr lang="zh-CN" altLang="en-US"/>
              <a:t>　陪集与拉格朗日定理</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1171" name="Rectangle 3">
            <a:extLst>
              <a:ext uri="{FF2B5EF4-FFF2-40B4-BE49-F238E27FC236}">
                <a16:creationId xmlns:a16="http://schemas.microsoft.com/office/drawing/2014/main" id="{75C0B60E-94F0-D344-AF14-B38EB685C10E}"/>
              </a:ext>
            </a:extLst>
          </p:cNvPr>
          <p:cNvSpPr>
            <a:spLocks noGrp="1" noChangeArrowheads="1"/>
          </p:cNvSpPr>
          <p:nvPr>
            <p:ph idx="1"/>
          </p:nvPr>
        </p:nvSpPr>
        <p:spPr>
          <a:xfrm>
            <a:off x="395288" y="1341438"/>
            <a:ext cx="8382000" cy="4751387"/>
          </a:xfrm>
        </p:spPr>
        <p:txBody>
          <a:bodyPr/>
          <a:lstStyle/>
          <a:p>
            <a:pPr marL="533400" indent="-533400" eaLnBrk="1" hangingPunct="1">
              <a:lnSpc>
                <a:spcPct val="90000"/>
              </a:lnSpc>
              <a:spcBef>
                <a:spcPts val="500"/>
              </a:spcBef>
              <a:spcAft>
                <a:spcPts val="500"/>
              </a:spcAft>
            </a:pPr>
            <a:r>
              <a:rPr lang="zh-CN" altLang="en-US" sz="2400">
                <a:solidFill>
                  <a:srgbClr val="FF0000"/>
                </a:solidFill>
                <a:latin typeface="" charset="0"/>
              </a:rPr>
              <a:t>定理</a:t>
            </a:r>
            <a:r>
              <a:rPr lang="en-US" altLang="zh-CN" sz="2400">
                <a:solidFill>
                  <a:srgbClr val="FF0000"/>
                </a:solidFill>
                <a:latin typeface="" charset="0"/>
              </a:rPr>
              <a:t>5-7.1 </a:t>
            </a:r>
            <a:r>
              <a:rPr lang="zh-CN" altLang="en-US" sz="2400">
                <a:solidFill>
                  <a:srgbClr val="FF0000"/>
                </a:solidFill>
                <a:latin typeface="" charset="0"/>
              </a:rPr>
              <a:t>（拉格朗日定理）</a:t>
            </a:r>
            <a:br>
              <a:rPr lang="zh-CN" altLang="en-US" sz="2400">
                <a:latin typeface="" charset="0"/>
              </a:rPr>
            </a:br>
            <a:r>
              <a:rPr lang="zh-CN" altLang="en-US" sz="2400">
                <a:latin typeface="" charset="0"/>
              </a:rPr>
              <a:t>设</a:t>
            </a:r>
            <a:r>
              <a:rPr lang="en-US" altLang="zh-CN" sz="2400">
                <a:latin typeface="" charset="0"/>
              </a:rPr>
              <a:t>&lt;H,*&gt;</a:t>
            </a:r>
            <a:r>
              <a:rPr lang="zh-CN" altLang="en-US" sz="2400">
                <a:latin typeface="" charset="0"/>
              </a:rPr>
              <a:t>是群</a:t>
            </a:r>
            <a:r>
              <a:rPr lang="en-US" altLang="zh-CN" sz="2400">
                <a:latin typeface="" charset="0"/>
              </a:rPr>
              <a:t>&lt;G,*&gt;</a:t>
            </a:r>
            <a:r>
              <a:rPr lang="zh-CN" altLang="en-US" sz="2400">
                <a:latin typeface="" charset="0"/>
              </a:rPr>
              <a:t>的一个子群，那么</a:t>
            </a:r>
            <a:r>
              <a:rPr lang="en-US" altLang="zh-CN" sz="2400">
                <a:latin typeface="" charset="0"/>
              </a:rPr>
              <a:t>R={&lt;a,b&gt;|a∈G,b∈G</a:t>
            </a:r>
            <a:r>
              <a:rPr lang="zh-CN" altLang="en-US" sz="2400">
                <a:latin typeface="" charset="0"/>
              </a:rPr>
              <a:t>且</a:t>
            </a:r>
            <a:r>
              <a:rPr lang="en-US" altLang="zh-CN" sz="2400">
                <a:latin typeface="" charset="0"/>
              </a:rPr>
              <a:t>a</a:t>
            </a:r>
            <a:r>
              <a:rPr lang="en-US" altLang="zh-CN" sz="2400" baseline="30000">
                <a:latin typeface="" charset="0"/>
              </a:rPr>
              <a:t>-1</a:t>
            </a:r>
            <a:r>
              <a:rPr lang="en-US" altLang="zh-CN" sz="2400">
                <a:latin typeface="" charset="0"/>
              </a:rPr>
              <a:t>*b∈H}</a:t>
            </a:r>
            <a:r>
              <a:rPr lang="zh-CN" altLang="en-US" sz="2400">
                <a:latin typeface="" charset="0"/>
              </a:rPr>
              <a:t>是</a:t>
            </a:r>
            <a:r>
              <a:rPr lang="en-US" altLang="zh-CN" sz="2400">
                <a:latin typeface="" charset="0"/>
              </a:rPr>
              <a:t>G</a:t>
            </a:r>
            <a:r>
              <a:rPr lang="zh-CN" altLang="en-US" sz="2400">
                <a:latin typeface="" charset="0"/>
              </a:rPr>
              <a:t>中的一个等价关系。对于</a:t>
            </a:r>
            <a:r>
              <a:rPr lang="en-US" altLang="zh-CN" sz="2400">
                <a:latin typeface="" charset="0"/>
              </a:rPr>
              <a:t>a∈G,</a:t>
            </a:r>
            <a:r>
              <a:rPr lang="zh-CN" altLang="en-US" sz="2400">
                <a:latin typeface="" charset="0"/>
              </a:rPr>
              <a:t>若记</a:t>
            </a:r>
            <a:r>
              <a:rPr lang="en-US" altLang="zh-CN" sz="2400">
                <a:latin typeface="" charset="0"/>
              </a:rPr>
              <a:t>[a]</a:t>
            </a:r>
            <a:r>
              <a:rPr lang="en-US" altLang="zh-CN" sz="2400" baseline="-25000">
                <a:latin typeface="" charset="0"/>
              </a:rPr>
              <a:t>R</a:t>
            </a:r>
            <a:r>
              <a:rPr lang="en-US" altLang="zh-CN" sz="2400">
                <a:latin typeface="" charset="0"/>
              </a:rPr>
              <a:t>={x|x∈G</a:t>
            </a:r>
            <a:r>
              <a:rPr lang="zh-CN" altLang="en-US" sz="2400">
                <a:latin typeface="" charset="0"/>
              </a:rPr>
              <a:t>且</a:t>
            </a:r>
            <a:r>
              <a:rPr lang="en-US" altLang="zh-CN" sz="2400">
                <a:latin typeface="" charset="0"/>
              </a:rPr>
              <a:t>&lt;a,x&gt;∈R}</a:t>
            </a:r>
            <a:r>
              <a:rPr lang="zh-CN" altLang="en-US" sz="2400">
                <a:latin typeface="" charset="0"/>
              </a:rPr>
              <a:t>，则</a:t>
            </a:r>
            <a:r>
              <a:rPr lang="en-US" altLang="zh-CN" sz="2400">
                <a:latin typeface="" charset="0"/>
              </a:rPr>
              <a:t>[a]</a:t>
            </a:r>
            <a:r>
              <a:rPr lang="en-US" altLang="zh-CN" sz="2400" baseline="-25000">
                <a:latin typeface="" charset="0"/>
              </a:rPr>
              <a:t>R</a:t>
            </a:r>
            <a:r>
              <a:rPr lang="en-US" altLang="zh-CN" sz="2400">
                <a:latin typeface="" charset="0"/>
              </a:rPr>
              <a:t>=aH</a:t>
            </a:r>
            <a:r>
              <a:rPr lang="zh-CN" altLang="en-US" sz="2400">
                <a:latin typeface="" charset="0"/>
              </a:rPr>
              <a:t>。如果</a:t>
            </a:r>
            <a:r>
              <a:rPr lang="en-US" altLang="zh-CN" sz="2400">
                <a:latin typeface="" charset="0"/>
              </a:rPr>
              <a:t>G</a:t>
            </a:r>
            <a:r>
              <a:rPr lang="zh-CN" altLang="en-US" sz="2400">
                <a:latin typeface="" charset="0"/>
              </a:rPr>
              <a:t>是有限群，</a:t>
            </a:r>
            <a:r>
              <a:rPr lang="en-US" altLang="zh-CN" sz="2400">
                <a:latin typeface="" charset="0"/>
              </a:rPr>
              <a:t>|G|=n,|H|=m,</a:t>
            </a:r>
            <a:r>
              <a:rPr lang="zh-CN" altLang="en-US" sz="2400">
                <a:latin typeface="" charset="0"/>
              </a:rPr>
              <a:t>则</a:t>
            </a:r>
            <a:r>
              <a:rPr lang="en-US" altLang="zh-CN" sz="2400">
                <a:latin typeface="" charset="0"/>
              </a:rPr>
              <a:t>m|n</a:t>
            </a:r>
            <a:r>
              <a:rPr lang="zh-CN" altLang="en-US" sz="2400">
                <a:latin typeface="" charset="0"/>
              </a:rPr>
              <a:t>。</a:t>
            </a:r>
          </a:p>
          <a:p>
            <a:pPr marL="533400" indent="-533400" eaLnBrk="1" hangingPunct="1">
              <a:lnSpc>
                <a:spcPct val="90000"/>
              </a:lnSpc>
              <a:spcBef>
                <a:spcPts val="500"/>
              </a:spcBef>
              <a:spcAft>
                <a:spcPts val="500"/>
              </a:spcAft>
            </a:pPr>
            <a:r>
              <a:rPr lang="zh-CN" altLang="en-US" sz="2400">
                <a:solidFill>
                  <a:schemeClr val="tx2"/>
                </a:solidFill>
                <a:latin typeface="" charset="0"/>
              </a:rPr>
              <a:t>证明：</a:t>
            </a:r>
            <a:r>
              <a:rPr lang="en-US" altLang="zh-CN" sz="2400">
                <a:latin typeface="" charset="0"/>
              </a:rPr>
              <a:t>(a)</a:t>
            </a:r>
            <a:r>
              <a:rPr lang="zh-CN" altLang="en-US" sz="2400">
                <a:latin typeface="" charset="0"/>
              </a:rPr>
              <a:t>对于任一</a:t>
            </a:r>
            <a:r>
              <a:rPr lang="en-US" altLang="zh-CN" sz="2400">
                <a:latin typeface="" charset="0"/>
              </a:rPr>
              <a:t>a∈G, </a:t>
            </a:r>
            <a:r>
              <a:rPr lang="zh-CN" altLang="en-US" sz="2400">
                <a:latin typeface="" charset="0"/>
              </a:rPr>
              <a:t>必有</a:t>
            </a:r>
            <a:r>
              <a:rPr lang="en-US" altLang="zh-CN" sz="2400">
                <a:latin typeface="" charset="0"/>
              </a:rPr>
              <a:t>a</a:t>
            </a:r>
            <a:r>
              <a:rPr lang="en-US" altLang="zh-CN" sz="2400" baseline="30000">
                <a:latin typeface="" charset="0"/>
              </a:rPr>
              <a:t>-1</a:t>
            </a:r>
            <a:r>
              <a:rPr lang="en-US" altLang="zh-CN" sz="2400">
                <a:latin typeface="" charset="0"/>
              </a:rPr>
              <a:t>∈G, </a:t>
            </a:r>
            <a:r>
              <a:rPr lang="zh-CN" altLang="en-US" sz="2400">
                <a:latin typeface="" charset="0"/>
              </a:rPr>
              <a:t>使</a:t>
            </a:r>
            <a:r>
              <a:rPr lang="en-US" altLang="zh-CN" sz="2400">
                <a:latin typeface="" charset="0"/>
              </a:rPr>
              <a:t>a</a:t>
            </a:r>
            <a:r>
              <a:rPr lang="en-US" altLang="zh-CN" sz="2400" baseline="30000">
                <a:latin typeface="" charset="0"/>
              </a:rPr>
              <a:t>-1</a:t>
            </a:r>
            <a:r>
              <a:rPr lang="en-US" altLang="zh-CN" sz="2400">
                <a:latin typeface="" charset="0"/>
              </a:rPr>
              <a:t>*a=e∈H, </a:t>
            </a:r>
            <a:r>
              <a:rPr lang="zh-CN" altLang="en-US" sz="2400">
                <a:latin typeface="" charset="0"/>
              </a:rPr>
              <a:t>所以</a:t>
            </a:r>
            <a:r>
              <a:rPr lang="en-US" altLang="zh-CN" sz="2400">
                <a:latin typeface="" charset="0"/>
              </a:rPr>
              <a:t>&lt;a,a&gt;∈R</a:t>
            </a:r>
            <a:r>
              <a:rPr lang="zh-CN" altLang="en-US" sz="2400">
                <a:latin typeface="" charset="0"/>
              </a:rPr>
              <a:t>。</a:t>
            </a:r>
            <a:br>
              <a:rPr lang="zh-CN" altLang="en-US" sz="2400">
                <a:latin typeface="" charset="0"/>
              </a:rPr>
            </a:br>
            <a:r>
              <a:rPr lang="zh-CN" altLang="en-US" sz="2400">
                <a:latin typeface="" charset="0"/>
              </a:rPr>
              <a:t>若</a:t>
            </a:r>
            <a:r>
              <a:rPr lang="en-US" altLang="zh-CN" sz="2400">
                <a:latin typeface="" charset="0"/>
              </a:rPr>
              <a:t>&lt;a,b&gt;∈R,</a:t>
            </a:r>
            <a:r>
              <a:rPr lang="zh-CN" altLang="en-US" sz="2400">
                <a:latin typeface="" charset="0"/>
              </a:rPr>
              <a:t>则</a:t>
            </a:r>
            <a:r>
              <a:rPr lang="en-US" altLang="zh-CN" sz="2400">
                <a:latin typeface="" charset="0"/>
              </a:rPr>
              <a:t>a</a:t>
            </a:r>
            <a:r>
              <a:rPr lang="en-US" altLang="zh-CN" sz="2400" baseline="30000">
                <a:latin typeface="" charset="0"/>
              </a:rPr>
              <a:t>-1</a:t>
            </a:r>
            <a:r>
              <a:rPr lang="en-US" altLang="zh-CN" sz="2400">
                <a:latin typeface="" charset="0"/>
              </a:rPr>
              <a:t> *b∈H</a:t>
            </a:r>
            <a:r>
              <a:rPr lang="zh-CN" altLang="en-US" sz="2400">
                <a:latin typeface="" charset="0"/>
              </a:rPr>
              <a:t>，因为</a:t>
            </a:r>
            <a:r>
              <a:rPr lang="en-US" altLang="zh-CN" sz="2400">
                <a:latin typeface="" charset="0"/>
              </a:rPr>
              <a:t>H</a:t>
            </a:r>
            <a:r>
              <a:rPr lang="zh-CN" altLang="en-US" sz="2400">
                <a:latin typeface="" charset="0"/>
              </a:rPr>
              <a:t>是</a:t>
            </a:r>
            <a:r>
              <a:rPr lang="en-US" altLang="zh-CN" sz="2400">
                <a:latin typeface="" charset="0"/>
              </a:rPr>
              <a:t>G</a:t>
            </a:r>
            <a:r>
              <a:rPr lang="zh-CN" altLang="en-US" sz="2400">
                <a:latin typeface="" charset="0"/>
              </a:rPr>
              <a:t>的子群，     故 </a:t>
            </a:r>
            <a:r>
              <a:rPr lang="en-US" altLang="zh-CN" sz="2400">
                <a:latin typeface="" charset="0"/>
              </a:rPr>
              <a:t>(a</a:t>
            </a:r>
            <a:r>
              <a:rPr lang="en-US" altLang="zh-CN" sz="2400" baseline="30000">
                <a:latin typeface="" charset="0"/>
              </a:rPr>
              <a:t>-1</a:t>
            </a:r>
            <a:r>
              <a:rPr lang="en-US" altLang="zh-CN" sz="2400">
                <a:latin typeface="" charset="0"/>
              </a:rPr>
              <a:t>*b)</a:t>
            </a:r>
            <a:r>
              <a:rPr lang="en-US" altLang="zh-CN" sz="2400" baseline="30000">
                <a:latin typeface="" charset="0"/>
              </a:rPr>
              <a:t>-1</a:t>
            </a:r>
            <a:r>
              <a:rPr lang="en-US" altLang="zh-CN" sz="2400">
                <a:latin typeface="" charset="0"/>
              </a:rPr>
              <a:t>=b</a:t>
            </a:r>
            <a:r>
              <a:rPr lang="en-US" altLang="zh-CN" sz="2400" baseline="30000">
                <a:latin typeface="" charset="0"/>
              </a:rPr>
              <a:t>-1</a:t>
            </a:r>
            <a:r>
              <a:rPr lang="en-US" altLang="zh-CN" sz="2400">
                <a:latin typeface="" charset="0"/>
              </a:rPr>
              <a:t>*a∈H</a:t>
            </a:r>
            <a:r>
              <a:rPr lang="zh-CN" altLang="en-US" sz="2400">
                <a:latin typeface="" charset="0"/>
              </a:rPr>
              <a:t>，所以</a:t>
            </a:r>
            <a:r>
              <a:rPr lang="en-US" altLang="zh-CN" sz="2400">
                <a:latin typeface="" charset="0"/>
              </a:rPr>
              <a:t>, &lt;b,a&gt;∈R</a:t>
            </a:r>
            <a:r>
              <a:rPr lang="zh-CN" altLang="en-US" sz="2400">
                <a:latin typeface="" charset="0"/>
              </a:rPr>
              <a:t>。</a:t>
            </a:r>
          </a:p>
          <a:p>
            <a:pPr marL="533400" indent="-533400" eaLnBrk="1" hangingPunct="1">
              <a:lnSpc>
                <a:spcPct val="90000"/>
              </a:lnSpc>
              <a:spcBef>
                <a:spcPts val="500"/>
              </a:spcBef>
              <a:spcAft>
                <a:spcPts val="500"/>
              </a:spcAft>
            </a:pPr>
            <a:r>
              <a:rPr lang="zh-CN" altLang="en-US" sz="2400">
                <a:latin typeface="" charset="0"/>
              </a:rPr>
              <a:t> 　 若</a:t>
            </a:r>
            <a:r>
              <a:rPr lang="en-US" altLang="zh-CN" sz="2400">
                <a:latin typeface="" charset="0"/>
              </a:rPr>
              <a:t>&lt;a,b&gt;∈R, &lt;b,c&gt;∈R,  </a:t>
            </a:r>
            <a:r>
              <a:rPr lang="zh-CN" altLang="en-US" sz="2400">
                <a:latin typeface="" charset="0"/>
              </a:rPr>
              <a:t>则</a:t>
            </a:r>
            <a:r>
              <a:rPr lang="en-US" altLang="zh-CN" sz="2400">
                <a:latin typeface="" charset="0"/>
              </a:rPr>
              <a:t>a</a:t>
            </a:r>
            <a:r>
              <a:rPr lang="en-US" altLang="zh-CN" sz="2400" baseline="30000">
                <a:latin typeface="" charset="0"/>
              </a:rPr>
              <a:t>-1</a:t>
            </a:r>
            <a:r>
              <a:rPr lang="en-US" altLang="zh-CN" sz="2400">
                <a:latin typeface="" charset="0"/>
              </a:rPr>
              <a:t>*b∈H,  b</a:t>
            </a:r>
            <a:r>
              <a:rPr lang="en-US" altLang="zh-CN" sz="2400" baseline="30000">
                <a:latin typeface="" charset="0"/>
              </a:rPr>
              <a:t>-1</a:t>
            </a:r>
            <a:r>
              <a:rPr lang="en-US" altLang="zh-CN" sz="2400">
                <a:latin typeface="" charset="0"/>
              </a:rPr>
              <a:t>*c∈H,      </a:t>
            </a:r>
            <a:r>
              <a:rPr lang="zh-CN" altLang="en-US" sz="2400">
                <a:latin typeface="" charset="0"/>
              </a:rPr>
              <a:t>故</a:t>
            </a:r>
            <a:r>
              <a:rPr lang="en-US" altLang="zh-CN" sz="2400">
                <a:latin typeface="" charset="0"/>
              </a:rPr>
              <a:t>a</a:t>
            </a:r>
            <a:r>
              <a:rPr lang="en-US" altLang="zh-CN" sz="2400" baseline="30000">
                <a:latin typeface="" charset="0"/>
              </a:rPr>
              <a:t>-1</a:t>
            </a:r>
            <a:r>
              <a:rPr lang="en-US" altLang="zh-CN" sz="2400">
                <a:latin typeface="" charset="0"/>
              </a:rPr>
              <a:t>*b*b</a:t>
            </a:r>
            <a:r>
              <a:rPr lang="en-US" altLang="zh-CN" sz="2400" baseline="30000">
                <a:latin typeface="" charset="0"/>
              </a:rPr>
              <a:t>-1</a:t>
            </a:r>
            <a:r>
              <a:rPr lang="en-US" altLang="zh-CN" sz="2400">
                <a:latin typeface="" charset="0"/>
              </a:rPr>
              <a:t>*c=a</a:t>
            </a:r>
            <a:r>
              <a:rPr lang="en-US" altLang="zh-CN" sz="2400" baseline="30000">
                <a:latin typeface="" charset="0"/>
              </a:rPr>
              <a:t>-1</a:t>
            </a:r>
            <a:r>
              <a:rPr lang="en-US" altLang="zh-CN" sz="2400">
                <a:latin typeface="" charset="0"/>
              </a:rPr>
              <a:t>*c∈H,  </a:t>
            </a:r>
            <a:r>
              <a:rPr lang="zh-CN" altLang="en-US" sz="2400">
                <a:latin typeface="" charset="0"/>
              </a:rPr>
              <a:t>所以</a:t>
            </a:r>
            <a:r>
              <a:rPr lang="en-US" altLang="zh-CN" sz="2400">
                <a:latin typeface="" charset="0"/>
              </a:rPr>
              <a:t>&lt;a,c&gt;∈R</a:t>
            </a:r>
            <a:r>
              <a:rPr lang="zh-CN" altLang="en-US" sz="2400">
                <a:latin typeface="" charset="0"/>
              </a:rPr>
              <a:t>。</a:t>
            </a:r>
            <a:br>
              <a:rPr lang="zh-CN" altLang="en-US" sz="2400">
                <a:latin typeface="" charset="0"/>
              </a:rPr>
            </a:br>
            <a:r>
              <a:rPr lang="zh-CN" altLang="en-US" sz="2400">
                <a:latin typeface="" charset="0"/>
              </a:rPr>
              <a:t>这就证明了</a:t>
            </a:r>
            <a:r>
              <a:rPr lang="en-US" altLang="zh-CN" sz="2400">
                <a:latin typeface="" charset="0"/>
              </a:rPr>
              <a:t>R</a:t>
            </a:r>
            <a:r>
              <a:rPr lang="zh-CN" altLang="en-US" sz="2400">
                <a:latin typeface="" charset="0"/>
              </a:rPr>
              <a:t>是</a:t>
            </a:r>
            <a:r>
              <a:rPr lang="en-US" altLang="zh-CN" sz="2400">
                <a:latin typeface="" charset="0"/>
              </a:rPr>
              <a:t>G</a:t>
            </a:r>
            <a:r>
              <a:rPr lang="zh-CN" altLang="en-US" sz="2400">
                <a:latin typeface="" charset="0"/>
              </a:rPr>
              <a:t>中 的一个等价关系。</a:t>
            </a:r>
          </a:p>
        </p:txBody>
      </p:sp>
      <p:sp>
        <p:nvSpPr>
          <p:cNvPr id="114690" name="Rectangle 4">
            <a:extLst>
              <a:ext uri="{FF2B5EF4-FFF2-40B4-BE49-F238E27FC236}">
                <a16:creationId xmlns:a16="http://schemas.microsoft.com/office/drawing/2014/main" id="{1729500D-C208-4C45-B955-CF96E717FD94}"/>
              </a:ext>
            </a:extLst>
          </p:cNvPr>
          <p:cNvSpPr>
            <a:spLocks noGrp="1" noChangeArrowheads="1"/>
          </p:cNvSpPr>
          <p:nvPr>
            <p:ph type="title"/>
          </p:nvPr>
        </p:nvSpPr>
        <p:spPr>
          <a:xfrm>
            <a:off x="1258888" y="476250"/>
            <a:ext cx="7597775" cy="762000"/>
          </a:xfrm>
        </p:spPr>
        <p:txBody>
          <a:bodyPr>
            <a:normAutofit fontScale="90000"/>
          </a:bodyPr>
          <a:lstStyle/>
          <a:p>
            <a:pPr algn="l" eaLnBrk="1" hangingPunct="1">
              <a:spcBef>
                <a:spcPts val="500"/>
              </a:spcBef>
              <a:spcAft>
                <a:spcPts val="500"/>
              </a:spcAft>
            </a:pPr>
            <a:r>
              <a:rPr lang="en-US" altLang="zh-CN"/>
              <a:t>5-7</a:t>
            </a:r>
            <a:r>
              <a:rPr lang="zh-CN" altLang="en-US"/>
              <a:t>　陪集与拉格朗日定理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311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31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171"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3">
            <a:extLst>
              <a:ext uri="{FF2B5EF4-FFF2-40B4-BE49-F238E27FC236}">
                <a16:creationId xmlns:a16="http://schemas.microsoft.com/office/drawing/2014/main" id="{5DA054C2-EA2E-F040-9A32-624682F53AC4}"/>
              </a:ext>
            </a:extLst>
          </p:cNvPr>
          <p:cNvSpPr>
            <a:spLocks noGrp="1" noChangeArrowheads="1"/>
          </p:cNvSpPr>
          <p:nvPr>
            <p:ph idx="1"/>
          </p:nvPr>
        </p:nvSpPr>
        <p:spPr>
          <a:xfrm>
            <a:off x="468313" y="1412875"/>
            <a:ext cx="8153400" cy="5181600"/>
          </a:xfrm>
        </p:spPr>
        <p:txBody>
          <a:bodyPr/>
          <a:lstStyle/>
          <a:p>
            <a:pPr eaLnBrk="1" hangingPunct="1">
              <a:spcBef>
                <a:spcPts val="500"/>
              </a:spcBef>
              <a:spcAft>
                <a:spcPts val="500"/>
              </a:spcAft>
            </a:pPr>
            <a:r>
              <a:rPr lang="zh-CN" altLang="en-US" sz="2400">
                <a:latin typeface="" charset="0"/>
              </a:rPr>
              <a:t>对于</a:t>
            </a:r>
            <a:r>
              <a:rPr lang="en-US" altLang="zh-CN" sz="2400">
                <a:latin typeface="" charset="0"/>
              </a:rPr>
              <a:t>a∈G,</a:t>
            </a:r>
            <a:r>
              <a:rPr lang="zh-CN" altLang="en-US" sz="2400">
                <a:latin typeface="" charset="0"/>
              </a:rPr>
              <a:t>我们有：</a:t>
            </a:r>
            <a:r>
              <a:rPr lang="en-US" altLang="zh-CN" sz="2400">
                <a:latin typeface="" charset="0"/>
              </a:rPr>
              <a:t>b∈[a]</a:t>
            </a:r>
            <a:r>
              <a:rPr lang="en-US" altLang="zh-CN" sz="2400" baseline="-25000">
                <a:latin typeface="" charset="0"/>
              </a:rPr>
              <a:t>R</a:t>
            </a:r>
            <a:r>
              <a:rPr lang="zh-CN" altLang="en-US" sz="2400">
                <a:latin typeface="" charset="0"/>
              </a:rPr>
              <a:t>当且仅当</a:t>
            </a:r>
            <a:r>
              <a:rPr lang="en-US" altLang="zh-CN" sz="2400">
                <a:latin typeface="" charset="0"/>
              </a:rPr>
              <a:t>&lt;a,b&gt;∈R,</a:t>
            </a:r>
            <a:r>
              <a:rPr lang="zh-CN" altLang="en-US" sz="2400">
                <a:latin typeface="" charset="0"/>
              </a:rPr>
              <a:t>即当且仅当</a:t>
            </a:r>
            <a:br>
              <a:rPr lang="zh-CN" altLang="en-US" sz="2400">
                <a:latin typeface="" charset="0"/>
              </a:rPr>
            </a:br>
            <a:r>
              <a:rPr lang="en-US" altLang="zh-CN" sz="2400">
                <a:latin typeface="" charset="0"/>
              </a:rPr>
              <a:t>a</a:t>
            </a:r>
            <a:r>
              <a:rPr lang="en-US" altLang="zh-CN" sz="2400" baseline="30000">
                <a:latin typeface="" charset="0"/>
              </a:rPr>
              <a:t>-1</a:t>
            </a:r>
            <a:r>
              <a:rPr lang="en-US" altLang="zh-CN" sz="2400">
                <a:latin typeface="" charset="0"/>
              </a:rPr>
              <a:t>*b∈H,</a:t>
            </a:r>
            <a:r>
              <a:rPr lang="zh-CN" altLang="en-US" sz="2400">
                <a:latin typeface="" charset="0"/>
              </a:rPr>
              <a:t>而</a:t>
            </a:r>
            <a:r>
              <a:rPr lang="en-US" altLang="zh-CN" sz="2400">
                <a:latin typeface="" charset="0"/>
              </a:rPr>
              <a:t>a</a:t>
            </a:r>
            <a:r>
              <a:rPr lang="en-US" altLang="zh-CN" sz="2400" baseline="30000">
                <a:latin typeface="" charset="0"/>
              </a:rPr>
              <a:t>-1</a:t>
            </a:r>
            <a:r>
              <a:rPr lang="en-US" altLang="zh-CN" sz="2400">
                <a:latin typeface="" charset="0"/>
              </a:rPr>
              <a:t>*b∈H</a:t>
            </a:r>
            <a:r>
              <a:rPr lang="zh-CN" altLang="en-US" sz="2400">
                <a:latin typeface="" charset="0"/>
              </a:rPr>
              <a:t>就是</a:t>
            </a:r>
            <a:r>
              <a:rPr lang="en-US" altLang="zh-CN" sz="2400">
                <a:latin typeface="" charset="0"/>
              </a:rPr>
              <a:t>b∈aH</a:t>
            </a:r>
            <a:r>
              <a:rPr lang="zh-CN" altLang="en-US" sz="2400">
                <a:latin typeface="" charset="0"/>
              </a:rPr>
              <a:t>。</a:t>
            </a:r>
            <a:br>
              <a:rPr lang="zh-CN" altLang="en-US" sz="2400">
                <a:latin typeface="" charset="0"/>
              </a:rPr>
            </a:br>
            <a:r>
              <a:rPr lang="zh-CN" altLang="en-US" sz="2400">
                <a:latin typeface="" charset="0"/>
              </a:rPr>
              <a:t>　　 因此，</a:t>
            </a:r>
            <a:r>
              <a:rPr lang="en-US" altLang="zh-CN" sz="2400">
                <a:latin typeface="" charset="0"/>
              </a:rPr>
              <a:t>[a]</a:t>
            </a:r>
            <a:r>
              <a:rPr lang="en-US" altLang="zh-CN" sz="2400" baseline="-25000">
                <a:latin typeface="" charset="0"/>
              </a:rPr>
              <a:t>R</a:t>
            </a:r>
            <a:r>
              <a:rPr lang="en-US" altLang="zh-CN" sz="2400">
                <a:latin typeface="" charset="0"/>
              </a:rPr>
              <a:t>=aH</a:t>
            </a:r>
            <a:r>
              <a:rPr lang="zh-CN" altLang="en-US" sz="2400">
                <a:latin typeface="" charset="0"/>
              </a:rPr>
              <a:t>。</a:t>
            </a:r>
          </a:p>
          <a:p>
            <a:pPr eaLnBrk="1" hangingPunct="1">
              <a:lnSpc>
                <a:spcPct val="105000"/>
              </a:lnSpc>
              <a:spcBef>
                <a:spcPts val="200"/>
              </a:spcBef>
              <a:spcAft>
                <a:spcPts val="100"/>
              </a:spcAft>
            </a:pPr>
            <a:r>
              <a:rPr lang="en-US" altLang="zh-CN" sz="2400">
                <a:latin typeface="" charset="0"/>
              </a:rPr>
              <a:t>(b)</a:t>
            </a:r>
            <a:r>
              <a:rPr lang="zh-CN" altLang="en-US" sz="2400">
                <a:latin typeface="" charset="0"/>
              </a:rPr>
              <a:t>由于</a:t>
            </a:r>
            <a:r>
              <a:rPr lang="en-US" altLang="zh-CN" sz="2400">
                <a:latin typeface="" charset="0"/>
              </a:rPr>
              <a:t>R</a:t>
            </a:r>
            <a:r>
              <a:rPr lang="zh-CN" altLang="en-US" sz="2400">
                <a:latin typeface="" charset="0"/>
              </a:rPr>
              <a:t>是</a:t>
            </a:r>
            <a:r>
              <a:rPr lang="en-US" altLang="zh-CN" sz="2400">
                <a:latin typeface="" charset="0"/>
              </a:rPr>
              <a:t>G</a:t>
            </a:r>
            <a:r>
              <a:rPr lang="zh-CN" altLang="en-US" sz="2400">
                <a:latin typeface="" charset="0"/>
              </a:rPr>
              <a:t>中的一个等价关系，所以必定将</a:t>
            </a:r>
            <a:r>
              <a:rPr lang="en-US" altLang="zh-CN" sz="2400">
                <a:latin typeface="" charset="0"/>
              </a:rPr>
              <a:t>G</a:t>
            </a:r>
            <a:r>
              <a:rPr lang="zh-CN" altLang="en-US" sz="2400">
                <a:latin typeface="" charset="0"/>
              </a:rPr>
              <a:t>划分成不同的等价类</a:t>
            </a:r>
            <a:r>
              <a:rPr lang="en-US" altLang="zh-CN" sz="2400">
                <a:latin typeface="" charset="0"/>
              </a:rPr>
              <a:t>[a</a:t>
            </a:r>
            <a:r>
              <a:rPr lang="en-US" altLang="zh-CN" sz="2400" baseline="-25000">
                <a:latin typeface="" charset="0"/>
              </a:rPr>
              <a:t>1</a:t>
            </a:r>
            <a:r>
              <a:rPr lang="en-US" altLang="zh-CN" sz="2400">
                <a:latin typeface="" charset="0"/>
              </a:rPr>
              <a:t>]</a:t>
            </a:r>
            <a:r>
              <a:rPr lang="en-US" altLang="zh-CN" sz="2400" baseline="-25000">
                <a:latin typeface="" charset="0"/>
              </a:rPr>
              <a:t>R</a:t>
            </a:r>
            <a:r>
              <a:rPr lang="en-US" altLang="zh-CN" sz="2400">
                <a:latin typeface="" charset="0"/>
              </a:rPr>
              <a:t>,[a</a:t>
            </a:r>
            <a:r>
              <a:rPr lang="en-US" altLang="zh-CN" sz="2400" baseline="-25000">
                <a:latin typeface="" charset="0"/>
              </a:rPr>
              <a:t>2</a:t>
            </a:r>
            <a:r>
              <a:rPr lang="en-US" altLang="zh-CN" sz="2400">
                <a:latin typeface="" charset="0"/>
              </a:rPr>
              <a:t>]</a:t>
            </a:r>
            <a:r>
              <a:rPr lang="en-US" altLang="zh-CN" sz="2400" baseline="-25000">
                <a:latin typeface="" charset="0"/>
              </a:rPr>
              <a:t>R</a:t>
            </a:r>
            <a:r>
              <a:rPr lang="en-US" altLang="zh-CN" sz="2400">
                <a:latin typeface="" charset="0"/>
              </a:rPr>
              <a:t>,…</a:t>
            </a:r>
            <a:r>
              <a:rPr lang="zh-CN" altLang="en-US" sz="2400">
                <a:latin typeface="" charset="0"/>
              </a:rPr>
              <a:t>，</a:t>
            </a:r>
            <a:r>
              <a:rPr lang="en-US" altLang="zh-CN" sz="2400">
                <a:latin typeface="" charset="0"/>
              </a:rPr>
              <a:t>[a</a:t>
            </a:r>
            <a:r>
              <a:rPr lang="en-US" altLang="zh-CN" sz="2400" baseline="-25000">
                <a:latin typeface="" charset="0"/>
              </a:rPr>
              <a:t>k</a:t>
            </a:r>
            <a:r>
              <a:rPr lang="en-US" altLang="zh-CN" sz="2400">
                <a:latin typeface="" charset="0"/>
              </a:rPr>
              <a:t>]</a:t>
            </a:r>
            <a:r>
              <a:rPr lang="en-US" altLang="zh-CN" sz="2400" baseline="-25000">
                <a:latin typeface="" charset="0"/>
              </a:rPr>
              <a:t>R</a:t>
            </a:r>
            <a:r>
              <a:rPr lang="zh-CN" altLang="en-US" sz="2400">
                <a:latin typeface="" charset="0"/>
              </a:rPr>
              <a:t>，</a:t>
            </a:r>
            <a:br>
              <a:rPr lang="zh-CN" altLang="en-US" sz="2400">
                <a:latin typeface="" charset="0"/>
              </a:rPr>
            </a:br>
            <a:r>
              <a:rPr lang="zh-CN" altLang="en-US" sz="2400">
                <a:latin typeface="" charset="0"/>
              </a:rPr>
              <a:t>使得 </a:t>
            </a:r>
          </a:p>
          <a:p>
            <a:pPr eaLnBrk="1" hangingPunct="1">
              <a:lnSpc>
                <a:spcPct val="105000"/>
              </a:lnSpc>
              <a:spcBef>
                <a:spcPts val="200"/>
              </a:spcBef>
              <a:spcAft>
                <a:spcPts val="100"/>
              </a:spcAft>
            </a:pPr>
            <a:r>
              <a:rPr lang="zh-CN" altLang="en-US" sz="2400">
                <a:latin typeface="" charset="0"/>
              </a:rPr>
              <a:t>               </a:t>
            </a:r>
            <a:r>
              <a:rPr lang="en-US" altLang="zh-CN" sz="2400">
                <a:latin typeface="" charset="0"/>
              </a:rPr>
              <a:t>G =    </a:t>
            </a:r>
            <a:br>
              <a:rPr lang="en-US" altLang="zh-CN" sz="2400">
                <a:latin typeface="" charset="0"/>
              </a:rPr>
            </a:br>
            <a:r>
              <a:rPr lang="en-US" altLang="zh-CN" sz="2400">
                <a:latin typeface="" charset="0"/>
              </a:rPr>
              <a:t>   </a:t>
            </a:r>
            <a:r>
              <a:rPr lang="zh-CN" altLang="en-US" sz="2400">
                <a:latin typeface="" charset="0"/>
              </a:rPr>
              <a:t>又因，</a:t>
            </a:r>
            <a:r>
              <a:rPr lang="en-US" altLang="zh-CN" sz="2400">
                <a:latin typeface="" charset="0"/>
              </a:rPr>
              <a:t>H</a:t>
            </a:r>
            <a:r>
              <a:rPr lang="zh-CN" altLang="en-US" sz="2400">
                <a:latin typeface="" charset="0"/>
              </a:rPr>
              <a:t>中任意两个不同的元素</a:t>
            </a:r>
            <a:r>
              <a:rPr lang="en-US" altLang="zh-CN" sz="2400">
                <a:latin typeface="" charset="0"/>
              </a:rPr>
              <a:t>h</a:t>
            </a:r>
            <a:r>
              <a:rPr lang="en-US" altLang="zh-CN" sz="2400" baseline="-25000">
                <a:latin typeface="" charset="0"/>
              </a:rPr>
              <a:t>1</a:t>
            </a:r>
            <a:r>
              <a:rPr lang="en-US" altLang="zh-CN" sz="2400">
                <a:latin typeface="" charset="0"/>
              </a:rPr>
              <a:t>,h</a:t>
            </a:r>
            <a:r>
              <a:rPr lang="en-US" altLang="zh-CN" sz="2400" baseline="-25000">
                <a:latin typeface="" charset="0"/>
              </a:rPr>
              <a:t>2</a:t>
            </a:r>
            <a:r>
              <a:rPr lang="en-US" altLang="zh-CN" sz="2400">
                <a:latin typeface="" charset="0"/>
              </a:rPr>
              <a:t>,a∈G,</a:t>
            </a:r>
            <a:r>
              <a:rPr lang="zh-CN" altLang="en-US" sz="2400">
                <a:latin typeface="" charset="0"/>
              </a:rPr>
              <a:t>必有</a:t>
            </a:r>
            <a:r>
              <a:rPr lang="en-US" altLang="zh-CN" sz="2400">
                <a:latin typeface="" charset="0"/>
              </a:rPr>
              <a:t>a*h</a:t>
            </a:r>
            <a:r>
              <a:rPr lang="en-US" altLang="zh-CN" sz="2400" baseline="-25000">
                <a:latin typeface="" charset="0"/>
              </a:rPr>
              <a:t>1</a:t>
            </a:r>
            <a:r>
              <a:rPr lang="en-US" altLang="zh-CN" sz="2400">
                <a:latin typeface="" charset="0"/>
              </a:rPr>
              <a:t>≠a*h</a:t>
            </a:r>
            <a:r>
              <a:rPr lang="en-US" altLang="zh-CN" sz="2400" baseline="-25000">
                <a:latin typeface="" charset="0"/>
              </a:rPr>
              <a:t>2</a:t>
            </a:r>
            <a:r>
              <a:rPr lang="en-US" altLang="zh-CN" sz="2400">
                <a:latin typeface="" charset="0"/>
              </a:rPr>
              <a:t>,</a:t>
            </a:r>
            <a:r>
              <a:rPr lang="zh-CN" altLang="en-US" sz="2400">
                <a:latin typeface="" charset="0"/>
              </a:rPr>
              <a:t>所以</a:t>
            </a:r>
            <a:r>
              <a:rPr lang="en-US" altLang="zh-CN" sz="2400">
                <a:latin typeface="" charset="0"/>
              </a:rPr>
              <a:t>|a</a:t>
            </a:r>
            <a:r>
              <a:rPr lang="en-US" altLang="zh-CN" sz="2400" baseline="-25000">
                <a:latin typeface="" charset="0"/>
              </a:rPr>
              <a:t>i</a:t>
            </a:r>
            <a:r>
              <a:rPr lang="en-US" altLang="zh-CN" sz="2400">
                <a:latin typeface="" charset="0"/>
              </a:rPr>
              <a:t>H|=|H|=m,i=1,2,…</a:t>
            </a:r>
            <a:r>
              <a:rPr lang="zh-CN" altLang="en-US" sz="2400">
                <a:latin typeface="" charset="0"/>
              </a:rPr>
              <a:t>，</a:t>
            </a:r>
            <a:r>
              <a:rPr lang="en-US" altLang="zh-CN" sz="2400">
                <a:latin typeface="" charset="0"/>
              </a:rPr>
              <a:t>k</a:t>
            </a:r>
            <a:r>
              <a:rPr lang="zh-CN" altLang="en-US" sz="2400">
                <a:latin typeface="" charset="0"/>
              </a:rPr>
              <a:t>。因此  </a:t>
            </a:r>
          </a:p>
          <a:p>
            <a:pPr eaLnBrk="1" hangingPunct="1">
              <a:spcBef>
                <a:spcPts val="500"/>
              </a:spcBef>
              <a:spcAft>
                <a:spcPts val="500"/>
              </a:spcAft>
            </a:pPr>
            <a:endParaRPr lang="en-US" altLang="zh-CN" sz="2400">
              <a:latin typeface="" charset="0"/>
            </a:endParaRPr>
          </a:p>
        </p:txBody>
      </p:sp>
      <p:graphicFrame>
        <p:nvGraphicFramePr>
          <p:cNvPr id="115714" name="Object 6">
            <a:extLst>
              <a:ext uri="{FF2B5EF4-FFF2-40B4-BE49-F238E27FC236}">
                <a16:creationId xmlns:a16="http://schemas.microsoft.com/office/drawing/2014/main" id="{3DFE27F9-2722-7C44-A786-FDFF2823DBD4}"/>
              </a:ext>
            </a:extLst>
          </p:cNvPr>
          <p:cNvGraphicFramePr>
            <a:graphicFrameLocks noChangeAspect="1"/>
          </p:cNvGraphicFramePr>
          <p:nvPr/>
        </p:nvGraphicFramePr>
        <p:xfrm>
          <a:off x="2374900" y="3716338"/>
          <a:ext cx="2557463" cy="893762"/>
        </p:xfrm>
        <a:graphic>
          <a:graphicData uri="http://schemas.openxmlformats.org/presentationml/2006/ole">
            <mc:AlternateContent xmlns:mc="http://schemas.openxmlformats.org/markup-compatibility/2006">
              <mc:Choice xmlns:v="urn:schemas-microsoft-com:vml" Requires="v">
                <p:oleObj spid="_x0000_s112643" r:id="rId3" imgW="533400" imgH="190500" progId="Equation.3">
                  <p:embed/>
                </p:oleObj>
              </mc:Choice>
              <mc:Fallback>
                <p:oleObj r:id="rId3" imgW="533400" imgH="190500" progId="Equation.3">
                  <p:embed/>
                  <p:pic>
                    <p:nvPicPr>
                      <p:cNvPr id="115714" name="Object 6">
                        <a:extLst>
                          <a:ext uri="{FF2B5EF4-FFF2-40B4-BE49-F238E27FC236}">
                            <a16:creationId xmlns:a16="http://schemas.microsoft.com/office/drawing/2014/main" id="{3DFE27F9-2722-7C44-A786-FDFF2823DB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4900" y="3716338"/>
                        <a:ext cx="2557463"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5715" name="Object 7">
            <a:extLst>
              <a:ext uri="{FF2B5EF4-FFF2-40B4-BE49-F238E27FC236}">
                <a16:creationId xmlns:a16="http://schemas.microsoft.com/office/drawing/2014/main" id="{144F7155-A579-0140-81F0-0BD04AC32D87}"/>
              </a:ext>
            </a:extLst>
          </p:cNvPr>
          <p:cNvGraphicFramePr>
            <a:graphicFrameLocks noChangeAspect="1"/>
          </p:cNvGraphicFramePr>
          <p:nvPr/>
        </p:nvGraphicFramePr>
        <p:xfrm>
          <a:off x="1835150" y="5445125"/>
          <a:ext cx="5105400" cy="1016000"/>
        </p:xfrm>
        <a:graphic>
          <a:graphicData uri="http://schemas.openxmlformats.org/presentationml/2006/ole">
            <mc:AlternateContent xmlns:mc="http://schemas.openxmlformats.org/markup-compatibility/2006">
              <mc:Choice xmlns:v="urn:schemas-microsoft-com:vml" Requires="v">
                <p:oleObj spid="_x0000_s112644" r:id="rId5" imgW="1028700" imgH="190500" progId="Equation.3">
                  <p:embed/>
                </p:oleObj>
              </mc:Choice>
              <mc:Fallback>
                <p:oleObj r:id="rId5" imgW="1028700" imgH="190500" progId="Equation.3">
                  <p:embed/>
                  <p:pic>
                    <p:nvPicPr>
                      <p:cNvPr id="115715" name="Object 7">
                        <a:extLst>
                          <a:ext uri="{FF2B5EF4-FFF2-40B4-BE49-F238E27FC236}">
                            <a16:creationId xmlns:a16="http://schemas.microsoft.com/office/drawing/2014/main" id="{144F7155-A579-0140-81F0-0BD04AC32D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5445125"/>
                        <a:ext cx="5105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5716" name="Rectangle 8">
            <a:extLst>
              <a:ext uri="{FF2B5EF4-FFF2-40B4-BE49-F238E27FC236}">
                <a16:creationId xmlns:a16="http://schemas.microsoft.com/office/drawing/2014/main" id="{9ED43BDD-B59A-3F4B-8316-BAA30BEB5105}"/>
              </a:ext>
            </a:extLst>
          </p:cNvPr>
          <p:cNvSpPr>
            <a:spLocks noGrp="1" noChangeArrowheads="1"/>
          </p:cNvSpPr>
          <p:nvPr>
            <p:ph type="title"/>
          </p:nvPr>
        </p:nvSpPr>
        <p:spPr>
          <a:xfrm>
            <a:off x="1258888" y="476250"/>
            <a:ext cx="7597775" cy="762000"/>
          </a:xfrm>
        </p:spPr>
        <p:txBody>
          <a:bodyPr>
            <a:normAutofit fontScale="90000"/>
          </a:bodyPr>
          <a:lstStyle/>
          <a:p>
            <a:pPr algn="l" eaLnBrk="1" hangingPunct="1">
              <a:spcBef>
                <a:spcPts val="500"/>
              </a:spcBef>
              <a:spcAft>
                <a:spcPts val="500"/>
              </a:spcAft>
            </a:pPr>
            <a:r>
              <a:rPr lang="en-US" altLang="zh-CN"/>
              <a:t>5-7</a:t>
            </a:r>
            <a:r>
              <a:rPr lang="zh-CN" altLang="en-US"/>
              <a:t>　陪集与拉格朗日定理</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a:extLst>
              <a:ext uri="{FF2B5EF4-FFF2-40B4-BE49-F238E27FC236}">
                <a16:creationId xmlns:a16="http://schemas.microsoft.com/office/drawing/2014/main" id="{2C54F451-EA55-0347-8378-DE38CAAD4037}"/>
              </a:ext>
            </a:extLst>
          </p:cNvPr>
          <p:cNvSpPr>
            <a:spLocks noGrp="1" noChangeArrowheads="1"/>
          </p:cNvSpPr>
          <p:nvPr>
            <p:ph idx="1"/>
          </p:nvPr>
        </p:nvSpPr>
        <p:spPr>
          <a:xfrm>
            <a:off x="533400" y="2286000"/>
            <a:ext cx="7924800" cy="2895600"/>
          </a:xfrm>
        </p:spPr>
        <p:txBody>
          <a:bodyPr/>
          <a:lstStyle/>
          <a:p>
            <a:pPr eaLnBrk="1" hangingPunct="1">
              <a:spcBef>
                <a:spcPts val="500"/>
              </a:spcBef>
              <a:spcAft>
                <a:spcPts val="500"/>
              </a:spcAft>
            </a:pPr>
            <a:r>
              <a:rPr lang="zh-CN" altLang="en-US">
                <a:solidFill>
                  <a:srgbClr val="FF0000"/>
                </a:solidFill>
              </a:rPr>
              <a:t>推论</a:t>
            </a:r>
            <a:r>
              <a:rPr lang="en-US" altLang="zh-CN">
                <a:solidFill>
                  <a:srgbClr val="FF0000"/>
                </a:solidFill>
              </a:rPr>
              <a:t>1</a:t>
            </a:r>
            <a:r>
              <a:rPr lang="zh-CN" altLang="en-US">
                <a:solidFill>
                  <a:srgbClr val="FF0000"/>
                </a:solidFill>
              </a:rPr>
              <a:t>：</a:t>
            </a:r>
            <a:r>
              <a:rPr lang="zh-CN" altLang="en-US"/>
              <a:t> 任何质数阶的群不可能有非平凡子群。</a:t>
            </a:r>
          </a:p>
          <a:p>
            <a:pPr eaLnBrk="1" hangingPunct="1">
              <a:spcBef>
                <a:spcPts val="500"/>
              </a:spcBef>
              <a:spcAft>
                <a:spcPts val="500"/>
              </a:spcAft>
            </a:pPr>
            <a:r>
              <a:rPr lang="zh-CN" altLang="en-US"/>
              <a:t>这是因为，如果有非平凡子群，那么该子群的阶必定是原来群的阶的一个因子，这就与原来群的阶是质数相矛盾。</a:t>
            </a:r>
          </a:p>
        </p:txBody>
      </p:sp>
      <p:sp>
        <p:nvSpPr>
          <p:cNvPr id="116738" name="Rectangle 4">
            <a:extLst>
              <a:ext uri="{FF2B5EF4-FFF2-40B4-BE49-F238E27FC236}">
                <a16:creationId xmlns:a16="http://schemas.microsoft.com/office/drawing/2014/main" id="{9B1297FD-8FC0-C84F-B60F-B0A7AF72A924}"/>
              </a:ext>
            </a:extLst>
          </p:cNvPr>
          <p:cNvSpPr>
            <a:spLocks noGrp="1" noChangeArrowheads="1"/>
          </p:cNvSpPr>
          <p:nvPr>
            <p:ph type="title"/>
          </p:nvPr>
        </p:nvSpPr>
        <p:spPr>
          <a:xfrm>
            <a:off x="1258888" y="476250"/>
            <a:ext cx="7597775" cy="762000"/>
          </a:xfrm>
        </p:spPr>
        <p:txBody>
          <a:bodyPr>
            <a:normAutofit fontScale="90000"/>
          </a:bodyPr>
          <a:lstStyle/>
          <a:p>
            <a:pPr algn="l" eaLnBrk="1" hangingPunct="1">
              <a:spcBef>
                <a:spcPts val="500"/>
              </a:spcBef>
              <a:spcAft>
                <a:spcPts val="500"/>
              </a:spcAft>
            </a:pPr>
            <a:r>
              <a:rPr lang="en-US" altLang="zh-CN"/>
              <a:t>5-7</a:t>
            </a:r>
            <a:r>
              <a:rPr lang="zh-CN" altLang="en-US"/>
              <a:t>　陪集与拉格朗日定理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2642">
                                            <p:txEl>
                                              <p:pRg st="1" end="1"/>
                                            </p:txEl>
                                          </p:spTgt>
                                        </p:tgtEl>
                                        <p:attrNameLst>
                                          <p:attrName>style.visibility</p:attrName>
                                        </p:attrNameLst>
                                      </p:cBhvr>
                                      <p:to>
                                        <p:strVal val="visible"/>
                                      </p:to>
                                    </p:set>
                                    <p:animEffect transition="in" filter="wipe(up)">
                                      <p:cBhvr>
                                        <p:cTn id="7" dur="500"/>
                                        <p:tgtEl>
                                          <p:spTgt spid="11264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77C4A848-FCD8-4949-A817-73818DD36712}"/>
              </a:ext>
            </a:extLst>
          </p:cNvPr>
          <p:cNvSpPr>
            <a:spLocks noGrp="1" noChangeArrowheads="1"/>
          </p:cNvSpPr>
          <p:nvPr>
            <p:ph type="title" idx="4294967295"/>
          </p:nvPr>
        </p:nvSpPr>
        <p:spPr>
          <a:xfrm>
            <a:off x="1042988" y="476250"/>
            <a:ext cx="7772400" cy="641350"/>
          </a:xfrm>
        </p:spPr>
        <p:txBody>
          <a:bodyPr>
            <a:spAutoFit/>
          </a:bodyPr>
          <a:lstStyle/>
          <a:p>
            <a:pPr algn="l" eaLnBrk="1" hangingPunct="1">
              <a:spcBef>
                <a:spcPts val="500"/>
              </a:spcBef>
              <a:spcAft>
                <a:spcPts val="500"/>
              </a:spcAft>
            </a:pPr>
            <a:r>
              <a:rPr lang="en-US" altLang="zh-CN" sz="3600">
                <a:latin typeface="" charset="0"/>
              </a:rPr>
              <a:t>5-2</a:t>
            </a:r>
            <a:r>
              <a:rPr lang="zh-CN" altLang="en-US" sz="3600">
                <a:latin typeface="" charset="0"/>
              </a:rPr>
              <a:t>　运算及其性质</a:t>
            </a:r>
          </a:p>
        </p:txBody>
      </p:sp>
      <p:sp>
        <p:nvSpPr>
          <p:cNvPr id="104451" name="Rectangle 3">
            <a:extLst>
              <a:ext uri="{FF2B5EF4-FFF2-40B4-BE49-F238E27FC236}">
                <a16:creationId xmlns:a16="http://schemas.microsoft.com/office/drawing/2014/main" id="{77D63AFA-C8E0-694E-8642-EB1254C29D90}"/>
              </a:ext>
            </a:extLst>
          </p:cNvPr>
          <p:cNvSpPr>
            <a:spLocks noGrp="1" noChangeArrowheads="1"/>
          </p:cNvSpPr>
          <p:nvPr>
            <p:ph type="body" idx="4294967295"/>
          </p:nvPr>
        </p:nvSpPr>
        <p:spPr>
          <a:xfrm>
            <a:off x="684213" y="1628775"/>
            <a:ext cx="7772400" cy="5043488"/>
          </a:xfrm>
        </p:spPr>
        <p:txBody>
          <a:bodyPr/>
          <a:lstStyle/>
          <a:p>
            <a:pPr marL="0" indent="576263" eaLnBrk="1" hangingPunct="1">
              <a:lnSpc>
                <a:spcPct val="110000"/>
              </a:lnSpc>
              <a:spcBef>
                <a:spcPts val="500"/>
              </a:spcBef>
              <a:spcAft>
                <a:spcPts val="500"/>
              </a:spcAft>
            </a:pPr>
            <a:r>
              <a:rPr lang="zh-CN" altLang="en-US" b="0">
                <a:solidFill>
                  <a:srgbClr val="FF0000"/>
                </a:solidFill>
                <a:latin typeface="" charset="0"/>
              </a:rPr>
              <a:t>定义</a:t>
            </a:r>
            <a:r>
              <a:rPr lang="en-US" altLang="zh-CN" b="0">
                <a:solidFill>
                  <a:srgbClr val="FF0000"/>
                </a:solidFill>
                <a:latin typeface="" charset="0"/>
              </a:rPr>
              <a:t>5-2.1[</a:t>
            </a:r>
            <a:r>
              <a:rPr lang="zh-CN" altLang="en-US" b="0">
                <a:solidFill>
                  <a:srgbClr val="FF0000"/>
                </a:solidFill>
                <a:latin typeface="" charset="0"/>
              </a:rPr>
              <a:t>运算封闭</a:t>
            </a:r>
            <a:r>
              <a:rPr lang="en-US" altLang="zh-CN" b="0">
                <a:solidFill>
                  <a:srgbClr val="FF0000"/>
                </a:solidFill>
                <a:latin typeface="" charset="0"/>
              </a:rPr>
              <a:t>] </a:t>
            </a:r>
            <a:br>
              <a:rPr lang="en-US" altLang="zh-CN" b="0">
                <a:solidFill>
                  <a:srgbClr val="FF0000"/>
                </a:solidFill>
                <a:latin typeface="" charset="0"/>
              </a:rPr>
            </a:br>
            <a:r>
              <a:rPr lang="zh-CN" altLang="en-US" b="0">
                <a:latin typeface="" charset="0"/>
              </a:rPr>
              <a:t>设</a:t>
            </a:r>
            <a:r>
              <a:rPr lang="zh-CN" altLang="en-US" b="0">
                <a:latin typeface="宋体" panose="02010600030101010101" pitchFamily="2" charset="-122"/>
              </a:rPr>
              <a:t>*</a:t>
            </a:r>
            <a:r>
              <a:rPr lang="zh-CN" altLang="en-US" b="0">
                <a:latin typeface="" charset="0"/>
              </a:rPr>
              <a:t>是定义在集合</a:t>
            </a:r>
            <a:r>
              <a:rPr lang="en-US" altLang="zh-CN" b="0">
                <a:latin typeface="" charset="0"/>
              </a:rPr>
              <a:t>A</a:t>
            </a:r>
            <a:r>
              <a:rPr lang="zh-CN" altLang="en-US" b="0">
                <a:latin typeface="" charset="0"/>
              </a:rPr>
              <a:t>上的二元运算，如果对于任意的</a:t>
            </a:r>
            <a:r>
              <a:rPr lang="en-US" altLang="zh-CN" b="0">
                <a:latin typeface="" charset="0"/>
              </a:rPr>
              <a:t>x,y∈A,</a:t>
            </a:r>
            <a:r>
              <a:rPr lang="zh-CN" altLang="en-US" b="0">
                <a:latin typeface="" charset="0"/>
              </a:rPr>
              <a:t>都有</a:t>
            </a:r>
            <a:r>
              <a:rPr lang="en-US" altLang="zh-CN" b="0">
                <a:latin typeface="" charset="0"/>
              </a:rPr>
              <a:t>x</a:t>
            </a:r>
            <a:r>
              <a:rPr lang="en-US" altLang="zh-CN" b="0">
                <a:latin typeface="宋体" panose="02010600030101010101" pitchFamily="2" charset="-122"/>
              </a:rPr>
              <a:t>*</a:t>
            </a:r>
            <a:r>
              <a:rPr lang="en-US" altLang="zh-CN" b="0">
                <a:latin typeface="" charset="0"/>
              </a:rPr>
              <a:t>y∈A,</a:t>
            </a:r>
            <a:r>
              <a:rPr lang="zh-CN" altLang="en-US" b="0">
                <a:latin typeface="" charset="0"/>
              </a:rPr>
              <a:t>则称二元运算</a:t>
            </a:r>
            <a:r>
              <a:rPr lang="zh-CN" altLang="en-US" b="0">
                <a:latin typeface="宋体" panose="02010600030101010101" pitchFamily="2" charset="-122"/>
              </a:rPr>
              <a:t>*</a:t>
            </a:r>
            <a:r>
              <a:rPr lang="zh-CN" altLang="en-US" b="0">
                <a:latin typeface="" charset="0"/>
              </a:rPr>
              <a:t>在</a:t>
            </a:r>
            <a:r>
              <a:rPr lang="en-US" altLang="zh-CN" b="0">
                <a:latin typeface="" charset="0"/>
              </a:rPr>
              <a:t>A</a:t>
            </a:r>
            <a:r>
              <a:rPr lang="zh-CN" altLang="en-US" b="0">
                <a:latin typeface="" charset="0"/>
              </a:rPr>
              <a:t>上是封闭的。</a:t>
            </a:r>
          </a:p>
          <a:p>
            <a:pPr marL="0" indent="576263" eaLnBrk="1" hangingPunct="1">
              <a:lnSpc>
                <a:spcPct val="110000"/>
              </a:lnSpc>
              <a:spcBef>
                <a:spcPts val="500"/>
              </a:spcBef>
              <a:spcAft>
                <a:spcPts val="500"/>
              </a:spcAft>
            </a:pPr>
            <a:r>
              <a:rPr lang="zh-CN" altLang="en-US" b="0">
                <a:solidFill>
                  <a:srgbClr val="FF0000"/>
                </a:solidFill>
              </a:rPr>
              <a:t>定义</a:t>
            </a:r>
            <a:r>
              <a:rPr lang="en-US" altLang="zh-CN" b="0">
                <a:solidFill>
                  <a:srgbClr val="FF0000"/>
                </a:solidFill>
              </a:rPr>
              <a:t>5-2.2[</a:t>
            </a:r>
            <a:r>
              <a:rPr lang="zh-CN" altLang="en-US" b="0">
                <a:solidFill>
                  <a:srgbClr val="FF0000"/>
                </a:solidFill>
              </a:rPr>
              <a:t>运算可交换</a:t>
            </a:r>
            <a:r>
              <a:rPr lang="en-US" altLang="zh-CN" b="0">
                <a:solidFill>
                  <a:srgbClr val="FF0000"/>
                </a:solidFill>
              </a:rPr>
              <a:t>]</a:t>
            </a:r>
            <a:r>
              <a:rPr lang="en-US" altLang="zh-CN">
                <a:solidFill>
                  <a:srgbClr val="FF0000"/>
                </a:solidFill>
              </a:rPr>
              <a:t> </a:t>
            </a:r>
            <a:br>
              <a:rPr lang="en-US" altLang="zh-CN">
                <a:solidFill>
                  <a:srgbClr val="FF0000"/>
                </a:solidFill>
              </a:rPr>
            </a:br>
            <a:r>
              <a:rPr lang="zh-CN" altLang="en-US" b="0"/>
              <a:t>设</a:t>
            </a:r>
            <a:r>
              <a:rPr lang="zh-CN" altLang="en-US" b="0">
                <a:latin typeface="宋体" panose="02010600030101010101" pitchFamily="2" charset="-122"/>
              </a:rPr>
              <a:t>*</a:t>
            </a:r>
            <a:r>
              <a:rPr lang="zh-CN" altLang="en-US" b="0"/>
              <a:t>是定义在集合</a:t>
            </a:r>
            <a:r>
              <a:rPr lang="en-US" altLang="zh-CN" b="0"/>
              <a:t>A</a:t>
            </a:r>
            <a:r>
              <a:rPr lang="zh-CN" altLang="en-US" b="0"/>
              <a:t>上的二元运算，如果对于任意的</a:t>
            </a:r>
            <a:r>
              <a:rPr lang="en-US" altLang="zh-CN" b="0"/>
              <a:t>x,y∈A,</a:t>
            </a:r>
            <a:r>
              <a:rPr lang="zh-CN" altLang="en-US" b="0"/>
              <a:t>都有</a:t>
            </a:r>
            <a:r>
              <a:rPr lang="en-US" altLang="zh-CN" b="0"/>
              <a:t>x</a:t>
            </a:r>
            <a:r>
              <a:rPr lang="en-US" altLang="zh-CN" b="0">
                <a:latin typeface="宋体" panose="02010600030101010101" pitchFamily="2" charset="-122"/>
              </a:rPr>
              <a:t>*</a:t>
            </a:r>
            <a:r>
              <a:rPr lang="en-US" altLang="zh-CN" b="0"/>
              <a:t>y=y</a:t>
            </a:r>
            <a:r>
              <a:rPr lang="en-US" altLang="zh-CN" b="0">
                <a:latin typeface="宋体" panose="02010600030101010101" pitchFamily="2" charset="-122"/>
              </a:rPr>
              <a:t>*</a:t>
            </a:r>
            <a:r>
              <a:rPr lang="en-US" altLang="zh-CN" b="0"/>
              <a:t>x</a:t>
            </a:r>
            <a:r>
              <a:rPr lang="zh-CN" altLang="en-US" b="0"/>
              <a:t>，则称该二元运算</a:t>
            </a:r>
            <a:r>
              <a:rPr lang="zh-CN" altLang="en-US" b="0">
                <a:latin typeface="宋体" panose="02010600030101010101" pitchFamily="2" charset="-122"/>
              </a:rPr>
              <a:t>*</a:t>
            </a:r>
            <a:r>
              <a:rPr lang="zh-CN" altLang="en-US" b="0"/>
              <a:t>是可交换的，或运算满足交换律。</a:t>
            </a:r>
          </a:p>
          <a:p>
            <a:pPr marL="0" indent="576263" eaLnBrk="1" hangingPunct="1">
              <a:lnSpc>
                <a:spcPct val="110000"/>
              </a:lnSpc>
              <a:spcBef>
                <a:spcPts val="500"/>
              </a:spcBef>
              <a:spcAft>
                <a:spcPts val="500"/>
              </a:spcAft>
            </a:pPr>
            <a:endParaRPr lang="en-US" altLang="zh-CN" b="0">
              <a:latin typeface=""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4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4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a:extLst>
              <a:ext uri="{FF2B5EF4-FFF2-40B4-BE49-F238E27FC236}">
                <a16:creationId xmlns:a16="http://schemas.microsoft.com/office/drawing/2014/main" id="{B867616E-22D7-144B-A9E8-9AC5CB17C5E1}"/>
              </a:ext>
            </a:extLst>
          </p:cNvPr>
          <p:cNvSpPr>
            <a:spLocks noGrp="1" noChangeArrowheads="1"/>
          </p:cNvSpPr>
          <p:nvPr>
            <p:ph idx="1"/>
          </p:nvPr>
        </p:nvSpPr>
        <p:spPr>
          <a:xfrm>
            <a:off x="250825" y="1412875"/>
            <a:ext cx="8229600" cy="4679950"/>
          </a:xfrm>
        </p:spPr>
        <p:txBody>
          <a:bodyPr/>
          <a:lstStyle/>
          <a:p>
            <a:pPr eaLnBrk="1" hangingPunct="1">
              <a:lnSpc>
                <a:spcPct val="90000"/>
              </a:lnSpc>
              <a:spcBef>
                <a:spcPts val="500"/>
              </a:spcBef>
              <a:spcAft>
                <a:spcPts val="500"/>
              </a:spcAft>
            </a:pPr>
            <a:r>
              <a:rPr lang="zh-CN" altLang="en-US" sz="2400">
                <a:solidFill>
                  <a:srgbClr val="FF0000"/>
                </a:solidFill>
                <a:latin typeface="" charset="0"/>
              </a:rPr>
              <a:t>推论</a:t>
            </a:r>
            <a:r>
              <a:rPr lang="en-US" altLang="zh-CN" sz="2400">
                <a:solidFill>
                  <a:srgbClr val="FF0000"/>
                </a:solidFill>
                <a:latin typeface="" charset="0"/>
              </a:rPr>
              <a:t>2</a:t>
            </a:r>
            <a:r>
              <a:rPr lang="zh-CN" altLang="en-US" sz="2400">
                <a:solidFill>
                  <a:srgbClr val="FF0000"/>
                </a:solidFill>
                <a:latin typeface="" charset="0"/>
              </a:rPr>
              <a:t>：</a:t>
            </a:r>
            <a:r>
              <a:rPr lang="zh-CN" altLang="en-US" sz="2400" b="0">
                <a:latin typeface="" charset="0"/>
              </a:rPr>
              <a:t> </a:t>
            </a:r>
            <a:r>
              <a:rPr lang="zh-CN" altLang="en-US" sz="2400">
                <a:latin typeface="" charset="0"/>
              </a:rPr>
              <a:t>设</a:t>
            </a:r>
            <a:r>
              <a:rPr lang="en-US" altLang="zh-CN" sz="2400">
                <a:latin typeface="" charset="0"/>
              </a:rPr>
              <a:t>&lt;G,*&gt;</a:t>
            </a:r>
            <a:r>
              <a:rPr lang="zh-CN" altLang="en-US" sz="2400">
                <a:latin typeface="" charset="0"/>
              </a:rPr>
              <a:t>是</a:t>
            </a:r>
            <a:r>
              <a:rPr lang="en-US" altLang="zh-CN" sz="2400">
                <a:latin typeface="" charset="0"/>
              </a:rPr>
              <a:t>n</a:t>
            </a:r>
            <a:r>
              <a:rPr lang="zh-CN" altLang="en-US" sz="2400">
                <a:latin typeface="" charset="0"/>
              </a:rPr>
              <a:t>阶有限群，那么对于任意的</a:t>
            </a:r>
            <a:r>
              <a:rPr lang="en-US" altLang="zh-CN" sz="2400">
                <a:latin typeface="" charset="0"/>
              </a:rPr>
              <a:t>a∈G,a</a:t>
            </a:r>
            <a:r>
              <a:rPr lang="zh-CN" altLang="en-US" sz="2400">
                <a:latin typeface="" charset="0"/>
              </a:rPr>
              <a:t>的阶必是</a:t>
            </a:r>
            <a:r>
              <a:rPr lang="en-US" altLang="zh-CN" sz="2400">
                <a:latin typeface="" charset="0"/>
              </a:rPr>
              <a:t>n</a:t>
            </a:r>
            <a:r>
              <a:rPr lang="zh-CN" altLang="en-US" sz="2400">
                <a:latin typeface="" charset="0"/>
              </a:rPr>
              <a:t>的因子且必有</a:t>
            </a:r>
            <a:r>
              <a:rPr lang="en-US" altLang="zh-CN" sz="2400">
                <a:solidFill>
                  <a:srgbClr val="FF0000"/>
                </a:solidFill>
                <a:latin typeface="" charset="0"/>
              </a:rPr>
              <a:t>a</a:t>
            </a:r>
            <a:r>
              <a:rPr lang="en-US" altLang="zh-CN" sz="2400" baseline="30000">
                <a:solidFill>
                  <a:srgbClr val="FF0000"/>
                </a:solidFill>
                <a:latin typeface="" charset="0"/>
              </a:rPr>
              <a:t>n</a:t>
            </a:r>
            <a:r>
              <a:rPr lang="en-US" altLang="zh-CN" sz="2400">
                <a:solidFill>
                  <a:srgbClr val="FF0000"/>
                </a:solidFill>
                <a:latin typeface="" charset="0"/>
              </a:rPr>
              <a:t> =e</a:t>
            </a:r>
            <a:r>
              <a:rPr lang="en-US" altLang="zh-CN" sz="2400">
                <a:latin typeface="" charset="0"/>
              </a:rPr>
              <a:t>,</a:t>
            </a:r>
            <a:r>
              <a:rPr lang="zh-CN" altLang="en-US" sz="2400">
                <a:latin typeface="" charset="0"/>
              </a:rPr>
              <a:t>这里</a:t>
            </a:r>
            <a:r>
              <a:rPr lang="en-US" altLang="zh-CN" sz="2400">
                <a:latin typeface="" charset="0"/>
              </a:rPr>
              <a:t>e</a:t>
            </a:r>
            <a:r>
              <a:rPr lang="zh-CN" altLang="en-US" sz="2400">
                <a:latin typeface="" charset="0"/>
              </a:rPr>
              <a:t>是群</a:t>
            </a:r>
            <a:r>
              <a:rPr lang="en-US" altLang="zh-CN" sz="2400">
                <a:latin typeface="" charset="0"/>
              </a:rPr>
              <a:t>&lt;G,*&gt;</a:t>
            </a:r>
            <a:r>
              <a:rPr lang="zh-CN" altLang="en-US" sz="2400">
                <a:latin typeface="" charset="0"/>
              </a:rPr>
              <a:t>中的幺元。如果</a:t>
            </a:r>
            <a:r>
              <a:rPr lang="en-US" altLang="zh-CN" sz="2400">
                <a:solidFill>
                  <a:srgbClr val="FF0000"/>
                </a:solidFill>
                <a:latin typeface="" charset="0"/>
              </a:rPr>
              <a:t>n</a:t>
            </a:r>
            <a:r>
              <a:rPr lang="zh-CN" altLang="en-US" sz="2400">
                <a:solidFill>
                  <a:srgbClr val="FF0000"/>
                </a:solidFill>
                <a:latin typeface="" charset="0"/>
              </a:rPr>
              <a:t>为质数</a:t>
            </a:r>
            <a:r>
              <a:rPr lang="zh-CN" altLang="en-US" sz="2400">
                <a:latin typeface="" charset="0"/>
              </a:rPr>
              <a:t>，则</a:t>
            </a:r>
            <a:r>
              <a:rPr lang="en-US" altLang="zh-CN" sz="2400">
                <a:latin typeface="" charset="0"/>
              </a:rPr>
              <a:t>&lt;G,*&gt;</a:t>
            </a:r>
            <a:r>
              <a:rPr lang="zh-CN" altLang="en-US" sz="2400">
                <a:latin typeface="" charset="0"/>
              </a:rPr>
              <a:t>必是循环群。</a:t>
            </a:r>
          </a:p>
          <a:p>
            <a:pPr eaLnBrk="1" hangingPunct="1">
              <a:lnSpc>
                <a:spcPct val="90000"/>
              </a:lnSpc>
              <a:spcBef>
                <a:spcPts val="500"/>
              </a:spcBef>
              <a:spcAft>
                <a:spcPts val="500"/>
              </a:spcAft>
            </a:pPr>
            <a:r>
              <a:rPr lang="zh-CN" altLang="en-US" sz="2400">
                <a:latin typeface="" charset="0"/>
              </a:rPr>
              <a:t>   这是因为，由</a:t>
            </a:r>
            <a:r>
              <a:rPr lang="en-US" altLang="zh-CN" sz="2400">
                <a:latin typeface="" charset="0"/>
              </a:rPr>
              <a:t>G</a:t>
            </a:r>
            <a:r>
              <a:rPr lang="zh-CN" altLang="en-US" sz="2400">
                <a:latin typeface="" charset="0"/>
              </a:rPr>
              <a:t>中的任意元素</a:t>
            </a:r>
            <a:r>
              <a:rPr lang="en-US" altLang="zh-CN" sz="2400">
                <a:latin typeface="" charset="0"/>
              </a:rPr>
              <a:t>a</a:t>
            </a:r>
            <a:r>
              <a:rPr lang="zh-CN" altLang="en-US" sz="2400">
                <a:latin typeface="" charset="0"/>
              </a:rPr>
              <a:t>生成的循环群</a:t>
            </a:r>
          </a:p>
          <a:p>
            <a:pPr eaLnBrk="1" hangingPunct="1">
              <a:lnSpc>
                <a:spcPct val="90000"/>
              </a:lnSpc>
              <a:spcBef>
                <a:spcPts val="500"/>
              </a:spcBef>
              <a:spcAft>
                <a:spcPts val="500"/>
              </a:spcAft>
            </a:pPr>
            <a:r>
              <a:rPr lang="zh-CN" altLang="en-US" sz="2400">
                <a:latin typeface="" charset="0"/>
              </a:rPr>
              <a:t>               </a:t>
            </a:r>
            <a:r>
              <a:rPr lang="en-US" altLang="zh-CN" sz="2400">
                <a:latin typeface="" charset="0"/>
              </a:rPr>
              <a:t>H={a</a:t>
            </a:r>
            <a:r>
              <a:rPr lang="en-US" altLang="zh-CN" sz="2400" baseline="30000">
                <a:latin typeface="" charset="0"/>
              </a:rPr>
              <a:t>i</a:t>
            </a:r>
            <a:r>
              <a:rPr lang="en-US" altLang="zh-CN" sz="2400">
                <a:latin typeface="" charset="0"/>
              </a:rPr>
              <a:t> |i∈I,a∈G}</a:t>
            </a:r>
            <a:r>
              <a:rPr lang="zh-CN" altLang="en-US" sz="2400">
                <a:latin typeface="" charset="0"/>
              </a:rPr>
              <a:t>，</a:t>
            </a:r>
          </a:p>
          <a:p>
            <a:pPr eaLnBrk="1" hangingPunct="1">
              <a:lnSpc>
                <a:spcPct val="90000"/>
              </a:lnSpc>
              <a:spcBef>
                <a:spcPts val="500"/>
              </a:spcBef>
              <a:spcAft>
                <a:spcPts val="500"/>
              </a:spcAft>
            </a:pPr>
            <a:r>
              <a:rPr lang="zh-CN" altLang="en-US" sz="2400">
                <a:latin typeface="" charset="0"/>
              </a:rPr>
              <a:t>   一定是</a:t>
            </a:r>
            <a:r>
              <a:rPr lang="en-US" altLang="zh-CN" sz="2400">
                <a:latin typeface="" charset="0"/>
              </a:rPr>
              <a:t>G</a:t>
            </a:r>
            <a:r>
              <a:rPr lang="zh-CN" altLang="en-US" sz="2400">
                <a:latin typeface="" charset="0"/>
              </a:rPr>
              <a:t>的一个子群。如果</a:t>
            </a:r>
            <a:r>
              <a:rPr lang="en-US" altLang="zh-CN" sz="2400">
                <a:latin typeface="" charset="0"/>
              </a:rPr>
              <a:t>H</a:t>
            </a:r>
            <a:r>
              <a:rPr lang="zh-CN" altLang="en-US" sz="2400">
                <a:latin typeface="" charset="0"/>
              </a:rPr>
              <a:t>的阶是</a:t>
            </a:r>
            <a:r>
              <a:rPr lang="en-US" altLang="zh-CN" sz="2400">
                <a:latin typeface="" charset="0"/>
              </a:rPr>
              <a:t>m</a:t>
            </a:r>
            <a:r>
              <a:rPr lang="zh-CN" altLang="en-US" sz="2400">
                <a:latin typeface="" charset="0"/>
              </a:rPr>
              <a:t>，那么由定理</a:t>
            </a:r>
            <a:r>
              <a:rPr lang="en-US" altLang="zh-CN" sz="2400">
                <a:latin typeface="" charset="0"/>
              </a:rPr>
              <a:t>5-5.3</a:t>
            </a:r>
            <a:r>
              <a:rPr lang="zh-CN" altLang="en-US" sz="2400">
                <a:latin typeface="" charset="0"/>
              </a:rPr>
              <a:t>可知</a:t>
            </a:r>
            <a:r>
              <a:rPr lang="en-US" altLang="zh-CN" sz="2400">
                <a:latin typeface="" charset="0"/>
              </a:rPr>
              <a:t>a</a:t>
            </a:r>
            <a:r>
              <a:rPr lang="en-US" altLang="zh-CN" sz="2400" baseline="30000">
                <a:latin typeface="" charset="0"/>
              </a:rPr>
              <a:t>m</a:t>
            </a:r>
            <a:r>
              <a:rPr lang="en-US" altLang="zh-CN" sz="2400">
                <a:latin typeface="" charset="0"/>
              </a:rPr>
              <a:t>=e, </a:t>
            </a:r>
            <a:r>
              <a:rPr lang="zh-CN" altLang="en-US" sz="2400">
                <a:latin typeface="" charset="0"/>
              </a:rPr>
              <a:t>即</a:t>
            </a:r>
            <a:r>
              <a:rPr lang="en-US" altLang="zh-CN" sz="2400">
                <a:latin typeface="" charset="0"/>
              </a:rPr>
              <a:t>a</a:t>
            </a:r>
            <a:r>
              <a:rPr lang="zh-CN" altLang="en-US" sz="2400">
                <a:latin typeface="" charset="0"/>
              </a:rPr>
              <a:t>的阶等于</a:t>
            </a:r>
            <a:r>
              <a:rPr lang="en-US" altLang="zh-CN" sz="2400">
                <a:latin typeface="" charset="0"/>
              </a:rPr>
              <a:t>m</a:t>
            </a:r>
            <a:r>
              <a:rPr lang="zh-CN" altLang="en-US" sz="2400">
                <a:latin typeface="" charset="0"/>
              </a:rPr>
              <a:t>。由拉格朗日定理必有</a:t>
            </a:r>
            <a:r>
              <a:rPr lang="en-US" altLang="zh-CN" sz="2400">
                <a:latin typeface="" charset="0"/>
              </a:rPr>
              <a:t>n=mk, k∈I,</a:t>
            </a:r>
            <a:r>
              <a:rPr lang="zh-CN" altLang="en-US" sz="2400">
                <a:latin typeface="" charset="0"/>
              </a:rPr>
              <a:t>因此，</a:t>
            </a:r>
            <a:r>
              <a:rPr lang="en-US" altLang="zh-CN" sz="2400">
                <a:latin typeface="" charset="0"/>
              </a:rPr>
              <a:t>a</a:t>
            </a:r>
            <a:r>
              <a:rPr lang="zh-CN" altLang="en-US" sz="2400">
                <a:latin typeface="" charset="0"/>
              </a:rPr>
              <a:t>的阶</a:t>
            </a:r>
            <a:r>
              <a:rPr lang="en-US" altLang="zh-CN" sz="2400">
                <a:latin typeface="" charset="0"/>
              </a:rPr>
              <a:t>m</a:t>
            </a:r>
            <a:r>
              <a:rPr lang="zh-CN" altLang="en-US" sz="2400">
                <a:latin typeface="" charset="0"/>
              </a:rPr>
              <a:t>是</a:t>
            </a:r>
            <a:r>
              <a:rPr lang="en-US" altLang="zh-CN" sz="2400">
                <a:latin typeface="" charset="0"/>
              </a:rPr>
              <a:t>n</a:t>
            </a:r>
            <a:r>
              <a:rPr lang="zh-CN" altLang="en-US" sz="2400">
                <a:latin typeface="" charset="0"/>
              </a:rPr>
              <a:t>的因子，且有</a:t>
            </a:r>
            <a:r>
              <a:rPr lang="en-US" altLang="zh-CN" sz="2400">
                <a:latin typeface="" charset="0"/>
              </a:rPr>
              <a:t>a</a:t>
            </a:r>
            <a:r>
              <a:rPr lang="en-US" altLang="zh-CN" sz="2400" baseline="30000">
                <a:latin typeface="" charset="0"/>
              </a:rPr>
              <a:t>n</a:t>
            </a:r>
            <a:r>
              <a:rPr lang="en-US" altLang="zh-CN" sz="2400">
                <a:latin typeface="" charset="0"/>
              </a:rPr>
              <a:t> =a</a:t>
            </a:r>
            <a:r>
              <a:rPr lang="en-US" altLang="zh-CN" sz="2400" baseline="30000">
                <a:latin typeface="" charset="0"/>
              </a:rPr>
              <a:t>mk</a:t>
            </a:r>
            <a:r>
              <a:rPr lang="en-US" altLang="zh-CN" sz="2400">
                <a:latin typeface="" charset="0"/>
              </a:rPr>
              <a:t>=(a</a:t>
            </a:r>
            <a:r>
              <a:rPr lang="en-US" altLang="zh-CN" sz="2400" baseline="30000">
                <a:latin typeface="" charset="0"/>
              </a:rPr>
              <a:t>m</a:t>
            </a:r>
            <a:r>
              <a:rPr lang="en-US" altLang="zh-CN" sz="2400">
                <a:latin typeface="" charset="0"/>
              </a:rPr>
              <a:t>)</a:t>
            </a:r>
            <a:r>
              <a:rPr lang="en-US" altLang="zh-CN" sz="2400" baseline="30000">
                <a:latin typeface="" charset="0"/>
              </a:rPr>
              <a:t>k </a:t>
            </a:r>
            <a:r>
              <a:rPr lang="en-US" altLang="zh-CN" sz="2400">
                <a:latin typeface="" charset="0"/>
              </a:rPr>
              <a:t>=e</a:t>
            </a:r>
            <a:r>
              <a:rPr lang="en-US" altLang="zh-CN" sz="2400" baseline="30000">
                <a:latin typeface="" charset="0"/>
              </a:rPr>
              <a:t>k </a:t>
            </a:r>
            <a:r>
              <a:rPr lang="en-US" altLang="zh-CN" sz="2400">
                <a:latin typeface="" charset="0"/>
              </a:rPr>
              <a:t>=e</a:t>
            </a:r>
            <a:r>
              <a:rPr lang="en-US" altLang="zh-CN" sz="2400" baseline="30000">
                <a:latin typeface="" charset="0"/>
              </a:rPr>
              <a:t> </a:t>
            </a:r>
            <a:r>
              <a:rPr lang="zh-CN" altLang="en-US" sz="2400">
                <a:latin typeface="" charset="0"/>
              </a:rPr>
              <a:t>。</a:t>
            </a:r>
          </a:p>
          <a:p>
            <a:pPr eaLnBrk="1" hangingPunct="1">
              <a:lnSpc>
                <a:spcPct val="90000"/>
              </a:lnSpc>
              <a:spcBef>
                <a:spcPts val="500"/>
              </a:spcBef>
              <a:spcAft>
                <a:spcPts val="500"/>
              </a:spcAft>
            </a:pPr>
            <a:r>
              <a:rPr lang="zh-CN" altLang="en-US" sz="2400">
                <a:latin typeface="" charset="0"/>
              </a:rPr>
              <a:t>因为质数阶群只有平凡子群，所以，质数阶群必定是循环群。</a:t>
            </a:r>
          </a:p>
          <a:p>
            <a:pPr eaLnBrk="1" hangingPunct="1">
              <a:lnSpc>
                <a:spcPct val="90000"/>
              </a:lnSpc>
              <a:spcBef>
                <a:spcPts val="500"/>
              </a:spcBef>
              <a:spcAft>
                <a:spcPts val="500"/>
              </a:spcAft>
            </a:pPr>
            <a:r>
              <a:rPr lang="zh-CN" altLang="en-US" sz="2400" b="0">
                <a:solidFill>
                  <a:schemeClr val="tx2"/>
                </a:solidFill>
                <a:latin typeface="" charset="0"/>
              </a:rPr>
              <a:t>必须注意，群的阶与元素的阶这两个概念的不同。</a:t>
            </a:r>
            <a:r>
              <a:rPr lang="zh-CN" altLang="en-US" sz="2400" b="0">
                <a:latin typeface="" charset="0"/>
              </a:rPr>
              <a:t> </a:t>
            </a:r>
          </a:p>
        </p:txBody>
      </p:sp>
      <p:sp>
        <p:nvSpPr>
          <p:cNvPr id="117762" name="Rectangle 4">
            <a:extLst>
              <a:ext uri="{FF2B5EF4-FFF2-40B4-BE49-F238E27FC236}">
                <a16:creationId xmlns:a16="http://schemas.microsoft.com/office/drawing/2014/main" id="{97995A9C-4532-144D-986D-587C986F5794}"/>
              </a:ext>
            </a:extLst>
          </p:cNvPr>
          <p:cNvSpPr>
            <a:spLocks noGrp="1" noChangeArrowheads="1"/>
          </p:cNvSpPr>
          <p:nvPr>
            <p:ph type="title"/>
          </p:nvPr>
        </p:nvSpPr>
        <p:spPr>
          <a:xfrm>
            <a:off x="1258888" y="476250"/>
            <a:ext cx="7597775" cy="762000"/>
          </a:xfrm>
        </p:spPr>
        <p:txBody>
          <a:bodyPr>
            <a:normAutofit fontScale="90000"/>
          </a:bodyPr>
          <a:lstStyle/>
          <a:p>
            <a:pPr algn="l" eaLnBrk="1" hangingPunct="1">
              <a:spcBef>
                <a:spcPts val="500"/>
              </a:spcBef>
              <a:spcAft>
                <a:spcPts val="500"/>
              </a:spcAft>
            </a:pPr>
            <a:r>
              <a:rPr lang="en-US" altLang="zh-CN"/>
              <a:t>5-7</a:t>
            </a:r>
            <a:r>
              <a:rPr lang="zh-CN" altLang="en-US"/>
              <a:t>　陪集与拉格朗日定理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3666">
                                            <p:txEl>
                                              <p:pRg st="1" end="1"/>
                                            </p:txEl>
                                          </p:spTgt>
                                        </p:tgtEl>
                                        <p:attrNameLst>
                                          <p:attrName>style.visibility</p:attrName>
                                        </p:attrNameLst>
                                      </p:cBhvr>
                                      <p:to>
                                        <p:strVal val="visible"/>
                                      </p:to>
                                    </p:set>
                                    <p:animEffect transition="in" filter="wipe(up)">
                                      <p:cBhvr>
                                        <p:cTn id="7" dur="500"/>
                                        <p:tgtEl>
                                          <p:spTgt spid="113666">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13666">
                                            <p:txEl>
                                              <p:pRg st="2" end="2"/>
                                            </p:txEl>
                                          </p:spTgt>
                                        </p:tgtEl>
                                        <p:attrNameLst>
                                          <p:attrName>style.visibility</p:attrName>
                                        </p:attrNameLst>
                                      </p:cBhvr>
                                      <p:to>
                                        <p:strVal val="visible"/>
                                      </p:to>
                                    </p:set>
                                    <p:animEffect transition="in" filter="wipe(up)">
                                      <p:cBhvr>
                                        <p:cTn id="10" dur="500"/>
                                        <p:tgtEl>
                                          <p:spTgt spid="113666">
                                            <p:txEl>
                                              <p:pRg st="2" end="2"/>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113666">
                                            <p:txEl>
                                              <p:pRg st="3" end="3"/>
                                            </p:txEl>
                                          </p:spTgt>
                                        </p:tgtEl>
                                        <p:attrNameLst>
                                          <p:attrName>style.visibility</p:attrName>
                                        </p:attrNameLst>
                                      </p:cBhvr>
                                      <p:to>
                                        <p:strVal val="visible"/>
                                      </p:to>
                                    </p:set>
                                    <p:animEffect transition="in" filter="wipe(up)">
                                      <p:cBhvr>
                                        <p:cTn id="13" dur="500"/>
                                        <p:tgtEl>
                                          <p:spTgt spid="113666">
                                            <p:txEl>
                                              <p:pRg st="3" end="3"/>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113666">
                                            <p:txEl>
                                              <p:pRg st="4" end="4"/>
                                            </p:txEl>
                                          </p:spTgt>
                                        </p:tgtEl>
                                        <p:attrNameLst>
                                          <p:attrName>style.visibility</p:attrName>
                                        </p:attrNameLst>
                                      </p:cBhvr>
                                      <p:to>
                                        <p:strVal val="visible"/>
                                      </p:to>
                                    </p:set>
                                    <p:animEffect transition="in" filter="wipe(up)">
                                      <p:cBhvr>
                                        <p:cTn id="16" dur="500"/>
                                        <p:tgtEl>
                                          <p:spTgt spid="113666">
                                            <p:txEl>
                                              <p:pRg st="4" end="4"/>
                                            </p:txEl>
                                          </p:spTgt>
                                        </p:tgtEl>
                                      </p:cBhvr>
                                    </p:animEffect>
                                  </p:childTnLst>
                                </p:cTn>
                              </p:par>
                              <p:par>
                                <p:cTn id="17" presetID="22" presetClass="entr" presetSubtype="1" fill="hold" nodeType="withEffect">
                                  <p:stCondLst>
                                    <p:cond delay="0"/>
                                  </p:stCondLst>
                                  <p:childTnLst>
                                    <p:set>
                                      <p:cBhvr>
                                        <p:cTn id="18" dur="1" fill="hold">
                                          <p:stCondLst>
                                            <p:cond delay="0"/>
                                          </p:stCondLst>
                                        </p:cTn>
                                        <p:tgtEl>
                                          <p:spTgt spid="113666">
                                            <p:txEl>
                                              <p:pRg st="5" end="5"/>
                                            </p:txEl>
                                          </p:spTgt>
                                        </p:tgtEl>
                                        <p:attrNameLst>
                                          <p:attrName>style.visibility</p:attrName>
                                        </p:attrNameLst>
                                      </p:cBhvr>
                                      <p:to>
                                        <p:strVal val="visible"/>
                                      </p:to>
                                    </p:set>
                                    <p:animEffect transition="in" filter="wipe(up)">
                                      <p:cBhvr>
                                        <p:cTn id="19" dur="500"/>
                                        <p:tgtEl>
                                          <p:spTgt spid="11366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5" name="Rectangle 3">
            <a:extLst>
              <a:ext uri="{FF2B5EF4-FFF2-40B4-BE49-F238E27FC236}">
                <a16:creationId xmlns:a16="http://schemas.microsoft.com/office/drawing/2014/main" id="{FC11E51C-225E-E247-9FEB-9CDD2DB54BB4}"/>
              </a:ext>
            </a:extLst>
          </p:cNvPr>
          <p:cNvSpPr>
            <a:spLocks noGrp="1" noChangeArrowheads="1"/>
          </p:cNvSpPr>
          <p:nvPr>
            <p:ph idx="1"/>
          </p:nvPr>
        </p:nvSpPr>
        <p:spPr>
          <a:xfrm>
            <a:off x="684213" y="1412875"/>
            <a:ext cx="7772400" cy="1676400"/>
          </a:xfrm>
        </p:spPr>
        <p:txBody>
          <a:bodyPr/>
          <a:lstStyle/>
          <a:p>
            <a:pPr eaLnBrk="1" hangingPunct="1">
              <a:lnSpc>
                <a:spcPct val="90000"/>
              </a:lnSpc>
              <a:spcBef>
                <a:spcPts val="500"/>
              </a:spcBef>
              <a:spcAft>
                <a:spcPts val="500"/>
              </a:spcAft>
            </a:pPr>
            <a:r>
              <a:rPr lang="zh-CN" altLang="en-US">
                <a:latin typeface="" charset="0"/>
              </a:rPr>
              <a:t>例题</a:t>
            </a:r>
            <a:r>
              <a:rPr lang="en-US" altLang="zh-CN">
                <a:latin typeface="" charset="0"/>
              </a:rPr>
              <a:t>1</a:t>
            </a:r>
            <a:r>
              <a:rPr lang="zh-CN" altLang="en-US">
                <a:latin typeface="" charset="0"/>
              </a:rPr>
              <a:t>：设</a:t>
            </a:r>
            <a:r>
              <a:rPr lang="en-US" altLang="zh-CN">
                <a:latin typeface="" charset="0"/>
              </a:rPr>
              <a:t>K={e,a,b,c},</a:t>
            </a:r>
            <a:r>
              <a:rPr lang="zh-CN" altLang="en-US">
                <a:latin typeface="" charset="0"/>
              </a:rPr>
              <a:t>在</a:t>
            </a:r>
            <a:r>
              <a:rPr lang="en-US" altLang="zh-CN">
                <a:latin typeface="" charset="0"/>
              </a:rPr>
              <a:t>K</a:t>
            </a:r>
            <a:r>
              <a:rPr lang="zh-CN" altLang="en-US">
                <a:latin typeface="" charset="0"/>
              </a:rPr>
              <a:t>上定义二元运算*如表</a:t>
            </a:r>
            <a:r>
              <a:rPr lang="en-US" altLang="zh-CN">
                <a:latin typeface="" charset="0"/>
              </a:rPr>
              <a:t>5-7.1</a:t>
            </a:r>
            <a:r>
              <a:rPr lang="zh-CN" altLang="en-US">
                <a:latin typeface="" charset="0"/>
              </a:rPr>
              <a:t>所示。</a:t>
            </a:r>
          </a:p>
          <a:p>
            <a:pPr algn="ctr" eaLnBrk="1" hangingPunct="1">
              <a:lnSpc>
                <a:spcPct val="90000"/>
              </a:lnSpc>
              <a:spcBef>
                <a:spcPts val="500"/>
              </a:spcBef>
              <a:spcAft>
                <a:spcPts val="500"/>
              </a:spcAft>
            </a:pPr>
            <a:r>
              <a:rPr lang="zh-CN" altLang="en-US">
                <a:latin typeface="" charset="0"/>
              </a:rPr>
              <a:t>表 </a:t>
            </a:r>
            <a:r>
              <a:rPr lang="en-US" altLang="zh-CN">
                <a:latin typeface="" charset="0"/>
              </a:rPr>
              <a:t>5-7.1</a:t>
            </a:r>
          </a:p>
        </p:txBody>
      </p:sp>
      <p:grpSp>
        <p:nvGrpSpPr>
          <p:cNvPr id="118786" name="Group 4">
            <a:extLst>
              <a:ext uri="{FF2B5EF4-FFF2-40B4-BE49-F238E27FC236}">
                <a16:creationId xmlns:a16="http://schemas.microsoft.com/office/drawing/2014/main" id="{D5B08547-6045-EB4A-8F09-84A3FDC3154F}"/>
              </a:ext>
            </a:extLst>
          </p:cNvPr>
          <p:cNvGrpSpPr>
            <a:grpSpLocks/>
          </p:cNvGrpSpPr>
          <p:nvPr/>
        </p:nvGrpSpPr>
        <p:grpSpPr bwMode="auto">
          <a:xfrm>
            <a:off x="828675" y="2720975"/>
            <a:ext cx="7696200" cy="2895600"/>
            <a:chOff x="-3" y="-3"/>
            <a:chExt cx="1464" cy="1193"/>
          </a:xfrm>
        </p:grpSpPr>
        <p:grpSp>
          <p:nvGrpSpPr>
            <p:cNvPr id="118787" name="Group 5">
              <a:extLst>
                <a:ext uri="{FF2B5EF4-FFF2-40B4-BE49-F238E27FC236}">
                  <a16:creationId xmlns:a16="http://schemas.microsoft.com/office/drawing/2014/main" id="{C861882E-D8FC-A14E-AF20-6563530357CB}"/>
                </a:ext>
              </a:extLst>
            </p:cNvPr>
            <p:cNvGrpSpPr>
              <a:grpSpLocks/>
            </p:cNvGrpSpPr>
            <p:nvPr/>
          </p:nvGrpSpPr>
          <p:grpSpPr bwMode="auto">
            <a:xfrm>
              <a:off x="0" y="0"/>
              <a:ext cx="1458" cy="1187"/>
              <a:chOff x="0" y="0"/>
              <a:chExt cx="1458" cy="1187"/>
            </a:xfrm>
          </p:grpSpPr>
          <p:grpSp>
            <p:nvGrpSpPr>
              <p:cNvPr id="118788" name="Group 6">
                <a:extLst>
                  <a:ext uri="{FF2B5EF4-FFF2-40B4-BE49-F238E27FC236}">
                    <a16:creationId xmlns:a16="http://schemas.microsoft.com/office/drawing/2014/main" id="{77B1550B-2178-FA44-80E0-8D83FF854055}"/>
                  </a:ext>
                </a:extLst>
              </p:cNvPr>
              <p:cNvGrpSpPr>
                <a:grpSpLocks/>
              </p:cNvGrpSpPr>
              <p:nvPr/>
            </p:nvGrpSpPr>
            <p:grpSpPr bwMode="auto">
              <a:xfrm>
                <a:off x="0" y="0"/>
                <a:ext cx="516" cy="403"/>
                <a:chOff x="0" y="0"/>
                <a:chExt cx="516" cy="403"/>
              </a:xfrm>
            </p:grpSpPr>
            <p:sp>
              <p:nvSpPr>
                <p:cNvPr id="118789" name="Rectangle 7">
                  <a:extLst>
                    <a:ext uri="{FF2B5EF4-FFF2-40B4-BE49-F238E27FC236}">
                      <a16:creationId xmlns:a16="http://schemas.microsoft.com/office/drawing/2014/main" id="{6AD9BC10-71DF-CC46-89EC-175ECE7D9F92}"/>
                    </a:ext>
                  </a:extLst>
                </p:cNvPr>
                <p:cNvSpPr>
                  <a:spLocks noChangeArrowheads="1"/>
                </p:cNvSpPr>
                <p:nvPr/>
              </p:nvSpPr>
              <p:spPr bwMode="auto">
                <a:xfrm>
                  <a:off x="18" y="18"/>
                  <a:ext cx="480"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400" b="0">
                    <a:solidFill>
                      <a:schemeClr val="tx1"/>
                    </a:solidFill>
                  </a:endParaRPr>
                </a:p>
                <a:p>
                  <a:pPr algn="ctr" eaLnBrk="1" hangingPunct="1"/>
                  <a:r>
                    <a:rPr lang="en-US" altLang="zh-CN" sz="2800" b="0">
                      <a:solidFill>
                        <a:schemeClr val="tx1"/>
                      </a:solidFill>
                    </a:rPr>
                    <a:t> *</a:t>
                  </a:r>
                </a:p>
                <a:p>
                  <a:pPr algn="ctr"/>
                  <a:endParaRPr lang="en-US" altLang="zh-CN" sz="2400" b="0">
                    <a:solidFill>
                      <a:schemeClr val="tx1"/>
                    </a:solidFill>
                  </a:endParaRPr>
                </a:p>
              </p:txBody>
            </p:sp>
            <p:sp>
              <p:nvSpPr>
                <p:cNvPr id="118790" name="Rectangle 8">
                  <a:extLst>
                    <a:ext uri="{FF2B5EF4-FFF2-40B4-BE49-F238E27FC236}">
                      <a16:creationId xmlns:a16="http://schemas.microsoft.com/office/drawing/2014/main" id="{41523B86-D31E-7540-9996-956C1D0C07BE}"/>
                    </a:ext>
                  </a:extLst>
                </p:cNvPr>
                <p:cNvSpPr>
                  <a:spLocks noChangeArrowheads="1"/>
                </p:cNvSpPr>
                <p:nvPr/>
              </p:nvSpPr>
              <p:spPr bwMode="auto">
                <a:xfrm>
                  <a:off x="0" y="0"/>
                  <a:ext cx="51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118791" name="Group 9">
                <a:extLst>
                  <a:ext uri="{FF2B5EF4-FFF2-40B4-BE49-F238E27FC236}">
                    <a16:creationId xmlns:a16="http://schemas.microsoft.com/office/drawing/2014/main" id="{68B84D3D-19F9-D043-9657-2E47A249CEED}"/>
                  </a:ext>
                </a:extLst>
              </p:cNvPr>
              <p:cNvGrpSpPr>
                <a:grpSpLocks/>
              </p:cNvGrpSpPr>
              <p:nvPr/>
            </p:nvGrpSpPr>
            <p:grpSpPr bwMode="auto">
              <a:xfrm>
                <a:off x="516" y="0"/>
                <a:ext cx="942" cy="403"/>
                <a:chOff x="516" y="0"/>
                <a:chExt cx="942" cy="403"/>
              </a:xfrm>
            </p:grpSpPr>
            <p:sp>
              <p:nvSpPr>
                <p:cNvPr id="118792" name="Rectangle 10">
                  <a:extLst>
                    <a:ext uri="{FF2B5EF4-FFF2-40B4-BE49-F238E27FC236}">
                      <a16:creationId xmlns:a16="http://schemas.microsoft.com/office/drawing/2014/main" id="{7D9679C6-287E-4341-93D5-6D0DE89C525D}"/>
                    </a:ext>
                  </a:extLst>
                </p:cNvPr>
                <p:cNvSpPr>
                  <a:spLocks noChangeArrowheads="1"/>
                </p:cNvSpPr>
                <p:nvPr/>
              </p:nvSpPr>
              <p:spPr bwMode="auto">
                <a:xfrm>
                  <a:off x="534" y="18"/>
                  <a:ext cx="906"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400" b="0">
                    <a:solidFill>
                      <a:schemeClr val="tx1"/>
                    </a:solidFill>
                  </a:endParaRPr>
                </a:p>
                <a:p>
                  <a:pPr algn="ctr" eaLnBrk="1" hangingPunct="1"/>
                  <a:r>
                    <a:rPr lang="en-US" altLang="zh-CN" sz="2800" b="0">
                      <a:solidFill>
                        <a:schemeClr val="tx1"/>
                      </a:solidFill>
                    </a:rPr>
                    <a:t> e</a:t>
                  </a:r>
                  <a:r>
                    <a:rPr lang="zh-CN" altLang="en-US" sz="2800" b="0">
                      <a:solidFill>
                        <a:schemeClr val="tx1"/>
                      </a:solidFill>
                    </a:rPr>
                    <a:t>　</a:t>
                  </a:r>
                  <a:r>
                    <a:rPr lang="en-US" altLang="zh-CN" sz="2800" b="0">
                      <a:solidFill>
                        <a:schemeClr val="tx1"/>
                      </a:solidFill>
                    </a:rPr>
                    <a:t>a</a:t>
                  </a:r>
                  <a:r>
                    <a:rPr lang="zh-CN" altLang="en-US" sz="2800" b="0">
                      <a:solidFill>
                        <a:schemeClr val="tx1"/>
                      </a:solidFill>
                    </a:rPr>
                    <a:t>　</a:t>
                  </a:r>
                  <a:r>
                    <a:rPr lang="en-US" altLang="zh-CN" sz="2800" b="0">
                      <a:solidFill>
                        <a:schemeClr val="tx1"/>
                      </a:solidFill>
                    </a:rPr>
                    <a:t>b</a:t>
                  </a:r>
                  <a:r>
                    <a:rPr lang="zh-CN" altLang="en-US" sz="2800" b="0">
                      <a:solidFill>
                        <a:schemeClr val="tx1"/>
                      </a:solidFill>
                    </a:rPr>
                    <a:t>　</a:t>
                  </a:r>
                  <a:r>
                    <a:rPr lang="en-US" altLang="zh-CN" sz="2800" b="0">
                      <a:solidFill>
                        <a:schemeClr val="tx1"/>
                      </a:solidFill>
                    </a:rPr>
                    <a:t>c</a:t>
                  </a:r>
                </a:p>
                <a:p>
                  <a:pPr algn="ctr"/>
                  <a:endParaRPr lang="en-US" altLang="zh-CN" sz="2400" b="0">
                    <a:solidFill>
                      <a:schemeClr val="tx1"/>
                    </a:solidFill>
                  </a:endParaRPr>
                </a:p>
              </p:txBody>
            </p:sp>
            <p:sp>
              <p:nvSpPr>
                <p:cNvPr id="118793" name="Rectangle 11">
                  <a:extLst>
                    <a:ext uri="{FF2B5EF4-FFF2-40B4-BE49-F238E27FC236}">
                      <a16:creationId xmlns:a16="http://schemas.microsoft.com/office/drawing/2014/main" id="{154563EC-778D-A44A-A8C5-CE7E17277919}"/>
                    </a:ext>
                  </a:extLst>
                </p:cNvPr>
                <p:cNvSpPr>
                  <a:spLocks noChangeArrowheads="1"/>
                </p:cNvSpPr>
                <p:nvPr/>
              </p:nvSpPr>
              <p:spPr bwMode="auto">
                <a:xfrm>
                  <a:off x="516" y="0"/>
                  <a:ext cx="94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118794" name="Group 12">
                <a:extLst>
                  <a:ext uri="{FF2B5EF4-FFF2-40B4-BE49-F238E27FC236}">
                    <a16:creationId xmlns:a16="http://schemas.microsoft.com/office/drawing/2014/main" id="{45B7FBCF-AC21-4546-AB0F-10A3B9B0CC76}"/>
                  </a:ext>
                </a:extLst>
              </p:cNvPr>
              <p:cNvGrpSpPr>
                <a:grpSpLocks/>
              </p:cNvGrpSpPr>
              <p:nvPr/>
            </p:nvGrpSpPr>
            <p:grpSpPr bwMode="auto">
              <a:xfrm>
                <a:off x="0" y="439"/>
                <a:ext cx="516" cy="748"/>
                <a:chOff x="0" y="439"/>
                <a:chExt cx="516" cy="748"/>
              </a:xfrm>
            </p:grpSpPr>
            <p:sp>
              <p:nvSpPr>
                <p:cNvPr id="118795" name="Rectangle 13">
                  <a:extLst>
                    <a:ext uri="{FF2B5EF4-FFF2-40B4-BE49-F238E27FC236}">
                      <a16:creationId xmlns:a16="http://schemas.microsoft.com/office/drawing/2014/main" id="{D2353EB7-3C67-1D47-AB6C-763CCBE88410}"/>
                    </a:ext>
                  </a:extLst>
                </p:cNvPr>
                <p:cNvSpPr>
                  <a:spLocks noChangeArrowheads="1"/>
                </p:cNvSpPr>
                <p:nvPr/>
              </p:nvSpPr>
              <p:spPr bwMode="auto">
                <a:xfrm>
                  <a:off x="18" y="457"/>
                  <a:ext cx="480"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227013"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400" b="0">
                    <a:solidFill>
                      <a:schemeClr val="tx1"/>
                    </a:solidFill>
                  </a:endParaRPr>
                </a:p>
                <a:p>
                  <a:pPr algn="ctr" eaLnBrk="1" hangingPunct="1"/>
                  <a:r>
                    <a:rPr lang="en-US" altLang="zh-CN" sz="2800" b="0">
                      <a:solidFill>
                        <a:schemeClr val="tx1"/>
                      </a:solidFill>
                    </a:rPr>
                    <a:t>e</a:t>
                  </a:r>
                </a:p>
                <a:p>
                  <a:pPr algn="ctr"/>
                  <a:r>
                    <a:rPr lang="en-US" altLang="zh-CN" sz="2800" b="0">
                      <a:solidFill>
                        <a:schemeClr val="tx1"/>
                      </a:solidFill>
                    </a:rPr>
                    <a:t>a</a:t>
                  </a:r>
                </a:p>
                <a:p>
                  <a:pPr algn="ctr"/>
                  <a:r>
                    <a:rPr lang="en-US" altLang="zh-CN" sz="2800" b="0">
                      <a:solidFill>
                        <a:schemeClr val="tx1"/>
                      </a:solidFill>
                    </a:rPr>
                    <a:t>b</a:t>
                  </a:r>
                </a:p>
                <a:p>
                  <a:pPr algn="ctr"/>
                  <a:r>
                    <a:rPr lang="en-US" altLang="zh-CN" sz="2800" b="0">
                      <a:solidFill>
                        <a:schemeClr val="tx1"/>
                      </a:solidFill>
                    </a:rPr>
                    <a:t>c</a:t>
                  </a:r>
                </a:p>
                <a:p>
                  <a:pPr algn="ctr"/>
                  <a:endParaRPr lang="en-US" altLang="zh-CN" sz="2800" b="0">
                    <a:solidFill>
                      <a:schemeClr val="tx1"/>
                    </a:solidFill>
                  </a:endParaRPr>
                </a:p>
              </p:txBody>
            </p:sp>
            <p:sp>
              <p:nvSpPr>
                <p:cNvPr id="118796" name="Rectangle 14">
                  <a:extLst>
                    <a:ext uri="{FF2B5EF4-FFF2-40B4-BE49-F238E27FC236}">
                      <a16:creationId xmlns:a16="http://schemas.microsoft.com/office/drawing/2014/main" id="{B133C658-AA19-284D-8D90-6CA08F530533}"/>
                    </a:ext>
                  </a:extLst>
                </p:cNvPr>
                <p:cNvSpPr>
                  <a:spLocks noChangeArrowheads="1"/>
                </p:cNvSpPr>
                <p:nvPr/>
              </p:nvSpPr>
              <p:spPr bwMode="auto">
                <a:xfrm>
                  <a:off x="0" y="439"/>
                  <a:ext cx="516" cy="74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118797" name="Group 15">
                <a:extLst>
                  <a:ext uri="{FF2B5EF4-FFF2-40B4-BE49-F238E27FC236}">
                    <a16:creationId xmlns:a16="http://schemas.microsoft.com/office/drawing/2014/main" id="{50813539-98AF-804D-A815-B0C49FBE1045}"/>
                  </a:ext>
                </a:extLst>
              </p:cNvPr>
              <p:cNvGrpSpPr>
                <a:grpSpLocks/>
              </p:cNvGrpSpPr>
              <p:nvPr/>
            </p:nvGrpSpPr>
            <p:grpSpPr bwMode="auto">
              <a:xfrm>
                <a:off x="516" y="439"/>
                <a:ext cx="942" cy="748"/>
                <a:chOff x="516" y="439"/>
                <a:chExt cx="942" cy="748"/>
              </a:xfrm>
            </p:grpSpPr>
            <p:sp>
              <p:nvSpPr>
                <p:cNvPr id="118798" name="Rectangle 16">
                  <a:extLst>
                    <a:ext uri="{FF2B5EF4-FFF2-40B4-BE49-F238E27FC236}">
                      <a16:creationId xmlns:a16="http://schemas.microsoft.com/office/drawing/2014/main" id="{130971C2-0884-9A4D-AC18-6E80FE5A580E}"/>
                    </a:ext>
                  </a:extLst>
                </p:cNvPr>
                <p:cNvSpPr>
                  <a:spLocks noChangeArrowheads="1"/>
                </p:cNvSpPr>
                <p:nvPr/>
              </p:nvSpPr>
              <p:spPr bwMode="auto">
                <a:xfrm>
                  <a:off x="534" y="457"/>
                  <a:ext cx="906"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227013"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800" b="0">
                    <a:solidFill>
                      <a:schemeClr val="tx1"/>
                    </a:solidFill>
                  </a:endParaRPr>
                </a:p>
                <a:p>
                  <a:pPr algn="ctr" eaLnBrk="1" hangingPunct="1"/>
                  <a:r>
                    <a:rPr lang="en-US" altLang="zh-CN" sz="2800" b="0">
                      <a:solidFill>
                        <a:schemeClr val="tx1"/>
                      </a:solidFill>
                    </a:rPr>
                    <a:t>e</a:t>
                  </a:r>
                  <a:r>
                    <a:rPr lang="zh-CN" altLang="en-US" sz="2800" b="0">
                      <a:solidFill>
                        <a:schemeClr val="tx1"/>
                      </a:solidFill>
                    </a:rPr>
                    <a:t>　</a:t>
                  </a:r>
                  <a:r>
                    <a:rPr lang="en-US" altLang="zh-CN" sz="2800" b="0">
                      <a:solidFill>
                        <a:schemeClr val="tx1"/>
                      </a:solidFill>
                    </a:rPr>
                    <a:t>a</a:t>
                  </a:r>
                  <a:r>
                    <a:rPr lang="zh-CN" altLang="en-US" sz="2800" b="0">
                      <a:solidFill>
                        <a:schemeClr val="tx1"/>
                      </a:solidFill>
                    </a:rPr>
                    <a:t>　</a:t>
                  </a:r>
                  <a:r>
                    <a:rPr lang="en-US" altLang="zh-CN" sz="2800" b="0">
                      <a:solidFill>
                        <a:schemeClr val="tx1"/>
                      </a:solidFill>
                    </a:rPr>
                    <a:t>b</a:t>
                  </a:r>
                  <a:r>
                    <a:rPr lang="zh-CN" altLang="en-US" sz="2800" b="0">
                      <a:solidFill>
                        <a:schemeClr val="tx1"/>
                      </a:solidFill>
                    </a:rPr>
                    <a:t>　</a:t>
                  </a:r>
                  <a:r>
                    <a:rPr lang="en-US" altLang="zh-CN" sz="2800" b="0">
                      <a:solidFill>
                        <a:schemeClr val="tx1"/>
                      </a:solidFill>
                    </a:rPr>
                    <a:t>c</a:t>
                  </a:r>
                </a:p>
                <a:p>
                  <a:pPr algn="ctr"/>
                  <a:r>
                    <a:rPr lang="en-US" altLang="zh-CN" sz="2800" b="0">
                      <a:solidFill>
                        <a:schemeClr val="tx1"/>
                      </a:solidFill>
                    </a:rPr>
                    <a:t>a</a:t>
                  </a:r>
                  <a:r>
                    <a:rPr lang="zh-CN" altLang="en-US" sz="2800" b="0">
                      <a:solidFill>
                        <a:schemeClr val="tx1"/>
                      </a:solidFill>
                    </a:rPr>
                    <a:t>　</a:t>
                  </a:r>
                  <a:r>
                    <a:rPr lang="en-US" altLang="zh-CN" sz="2800" b="0">
                      <a:solidFill>
                        <a:schemeClr val="tx1"/>
                      </a:solidFill>
                    </a:rPr>
                    <a:t>e</a:t>
                  </a:r>
                  <a:r>
                    <a:rPr lang="zh-CN" altLang="en-US" sz="2800" b="0">
                      <a:solidFill>
                        <a:schemeClr val="tx1"/>
                      </a:solidFill>
                    </a:rPr>
                    <a:t>　</a:t>
                  </a:r>
                  <a:r>
                    <a:rPr lang="en-US" altLang="zh-CN" sz="2800" b="0">
                      <a:solidFill>
                        <a:schemeClr val="tx1"/>
                      </a:solidFill>
                    </a:rPr>
                    <a:t>c</a:t>
                  </a:r>
                  <a:r>
                    <a:rPr lang="zh-CN" altLang="en-US" sz="2800" b="0">
                      <a:solidFill>
                        <a:schemeClr val="tx1"/>
                      </a:solidFill>
                    </a:rPr>
                    <a:t>　</a:t>
                  </a:r>
                  <a:r>
                    <a:rPr lang="en-US" altLang="zh-CN" sz="2800" b="0">
                      <a:solidFill>
                        <a:schemeClr val="tx1"/>
                      </a:solidFill>
                    </a:rPr>
                    <a:t>b</a:t>
                  </a:r>
                </a:p>
                <a:p>
                  <a:pPr algn="ctr"/>
                  <a:r>
                    <a:rPr lang="en-US" altLang="zh-CN" sz="2800" b="0">
                      <a:solidFill>
                        <a:schemeClr val="tx1"/>
                      </a:solidFill>
                    </a:rPr>
                    <a:t>b</a:t>
                  </a:r>
                  <a:r>
                    <a:rPr lang="zh-CN" altLang="en-US" sz="2800" b="0">
                      <a:solidFill>
                        <a:schemeClr val="tx1"/>
                      </a:solidFill>
                    </a:rPr>
                    <a:t>　</a:t>
                  </a:r>
                  <a:r>
                    <a:rPr lang="en-US" altLang="zh-CN" sz="2800" b="0">
                      <a:solidFill>
                        <a:schemeClr val="tx1"/>
                      </a:solidFill>
                    </a:rPr>
                    <a:t>c</a:t>
                  </a:r>
                  <a:r>
                    <a:rPr lang="zh-CN" altLang="en-US" sz="2800" b="0">
                      <a:solidFill>
                        <a:schemeClr val="tx1"/>
                      </a:solidFill>
                    </a:rPr>
                    <a:t>　</a:t>
                  </a:r>
                  <a:r>
                    <a:rPr lang="en-US" altLang="zh-CN" sz="2800" b="0">
                      <a:solidFill>
                        <a:schemeClr val="tx1"/>
                      </a:solidFill>
                    </a:rPr>
                    <a:t>e</a:t>
                  </a:r>
                  <a:r>
                    <a:rPr lang="zh-CN" altLang="en-US" sz="2800" b="0">
                      <a:solidFill>
                        <a:schemeClr val="tx1"/>
                      </a:solidFill>
                    </a:rPr>
                    <a:t>　</a:t>
                  </a:r>
                  <a:r>
                    <a:rPr lang="en-US" altLang="zh-CN" sz="2800" b="0">
                      <a:solidFill>
                        <a:schemeClr val="tx1"/>
                      </a:solidFill>
                    </a:rPr>
                    <a:t>a</a:t>
                  </a:r>
                </a:p>
                <a:p>
                  <a:pPr algn="ctr"/>
                  <a:r>
                    <a:rPr lang="en-US" altLang="zh-CN" sz="2800" b="0">
                      <a:solidFill>
                        <a:schemeClr val="tx1"/>
                      </a:solidFill>
                    </a:rPr>
                    <a:t>c</a:t>
                  </a:r>
                  <a:r>
                    <a:rPr lang="zh-CN" altLang="en-US" sz="2800" b="0">
                      <a:solidFill>
                        <a:schemeClr val="tx1"/>
                      </a:solidFill>
                    </a:rPr>
                    <a:t>　</a:t>
                  </a:r>
                  <a:r>
                    <a:rPr lang="en-US" altLang="zh-CN" sz="2800" b="0">
                      <a:solidFill>
                        <a:schemeClr val="tx1"/>
                      </a:solidFill>
                    </a:rPr>
                    <a:t>b</a:t>
                  </a:r>
                  <a:r>
                    <a:rPr lang="zh-CN" altLang="en-US" sz="2800" b="0">
                      <a:solidFill>
                        <a:schemeClr val="tx1"/>
                      </a:solidFill>
                    </a:rPr>
                    <a:t>　</a:t>
                  </a:r>
                  <a:r>
                    <a:rPr lang="en-US" altLang="zh-CN" sz="2800" b="0">
                      <a:solidFill>
                        <a:schemeClr val="tx1"/>
                      </a:solidFill>
                    </a:rPr>
                    <a:t>a</a:t>
                  </a:r>
                  <a:r>
                    <a:rPr lang="zh-CN" altLang="en-US" sz="2800" b="0">
                      <a:solidFill>
                        <a:schemeClr val="tx1"/>
                      </a:solidFill>
                    </a:rPr>
                    <a:t>　</a:t>
                  </a:r>
                  <a:r>
                    <a:rPr lang="en-US" altLang="zh-CN" sz="2800" b="0">
                      <a:solidFill>
                        <a:schemeClr val="tx1"/>
                      </a:solidFill>
                    </a:rPr>
                    <a:t>e</a:t>
                  </a:r>
                </a:p>
                <a:p>
                  <a:pPr algn="ctr"/>
                  <a:endParaRPr lang="en-US" altLang="zh-CN" sz="2400" b="0">
                    <a:solidFill>
                      <a:schemeClr val="tx1"/>
                    </a:solidFill>
                  </a:endParaRPr>
                </a:p>
              </p:txBody>
            </p:sp>
            <p:sp>
              <p:nvSpPr>
                <p:cNvPr id="118799" name="Rectangle 17">
                  <a:extLst>
                    <a:ext uri="{FF2B5EF4-FFF2-40B4-BE49-F238E27FC236}">
                      <a16:creationId xmlns:a16="http://schemas.microsoft.com/office/drawing/2014/main" id="{85B6F684-06A1-C34E-97CD-CA3CEE72D07F}"/>
                    </a:ext>
                  </a:extLst>
                </p:cNvPr>
                <p:cNvSpPr>
                  <a:spLocks noChangeArrowheads="1"/>
                </p:cNvSpPr>
                <p:nvPr/>
              </p:nvSpPr>
              <p:spPr bwMode="auto">
                <a:xfrm>
                  <a:off x="516" y="439"/>
                  <a:ext cx="942" cy="74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sp>
          <p:nvSpPr>
            <p:cNvPr id="118800" name="Rectangle 18">
              <a:extLst>
                <a:ext uri="{FF2B5EF4-FFF2-40B4-BE49-F238E27FC236}">
                  <a16:creationId xmlns:a16="http://schemas.microsoft.com/office/drawing/2014/main" id="{FFE87691-07E0-D448-98E2-5FE548E70FBF}"/>
                </a:ext>
              </a:extLst>
            </p:cNvPr>
            <p:cNvSpPr>
              <a:spLocks noChangeArrowheads="1"/>
            </p:cNvSpPr>
            <p:nvPr/>
          </p:nvSpPr>
          <p:spPr bwMode="auto">
            <a:xfrm>
              <a:off x="-3" y="-3"/>
              <a:ext cx="1464" cy="1193"/>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18801" name="Text Box 19">
            <a:extLst>
              <a:ext uri="{FF2B5EF4-FFF2-40B4-BE49-F238E27FC236}">
                <a16:creationId xmlns:a16="http://schemas.microsoft.com/office/drawing/2014/main" id="{510F33DB-2163-9940-9C72-81D5A786DC94}"/>
              </a:ext>
            </a:extLst>
          </p:cNvPr>
          <p:cNvSpPr txBox="1">
            <a:spLocks noChangeArrowheads="1"/>
          </p:cNvSpPr>
          <p:nvPr/>
        </p:nvSpPr>
        <p:spPr bwMode="auto">
          <a:xfrm>
            <a:off x="752475" y="5845175"/>
            <a:ext cx="723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0">
                <a:solidFill>
                  <a:schemeClr val="tx1"/>
                </a:solidFill>
                <a:latin typeface="" charset="0"/>
              </a:rPr>
              <a:t>证明 </a:t>
            </a:r>
            <a:r>
              <a:rPr lang="en-US" altLang="zh-CN" sz="2800" b="0">
                <a:solidFill>
                  <a:schemeClr val="tx1"/>
                </a:solidFill>
                <a:latin typeface="" charset="0"/>
              </a:rPr>
              <a:t>&lt;K,*&gt;</a:t>
            </a:r>
            <a:r>
              <a:rPr lang="zh-CN" altLang="en-US" sz="2800" b="0">
                <a:solidFill>
                  <a:schemeClr val="tx1"/>
                </a:solidFill>
                <a:latin typeface="" charset="0"/>
              </a:rPr>
              <a:t>是一个群，但不是循环群。</a:t>
            </a:r>
          </a:p>
        </p:txBody>
      </p:sp>
      <p:sp>
        <p:nvSpPr>
          <p:cNvPr id="118802" name="Rectangle 20">
            <a:extLst>
              <a:ext uri="{FF2B5EF4-FFF2-40B4-BE49-F238E27FC236}">
                <a16:creationId xmlns:a16="http://schemas.microsoft.com/office/drawing/2014/main" id="{B698D097-28F4-C74D-A185-870FDD69C426}"/>
              </a:ext>
            </a:extLst>
          </p:cNvPr>
          <p:cNvSpPr>
            <a:spLocks noGrp="1" noChangeArrowheads="1"/>
          </p:cNvSpPr>
          <p:nvPr>
            <p:ph type="title"/>
          </p:nvPr>
        </p:nvSpPr>
        <p:spPr>
          <a:xfrm>
            <a:off x="1258888" y="476250"/>
            <a:ext cx="7597775" cy="762000"/>
          </a:xfrm>
        </p:spPr>
        <p:txBody>
          <a:bodyPr>
            <a:normAutofit fontScale="90000"/>
          </a:bodyPr>
          <a:lstStyle/>
          <a:p>
            <a:pPr algn="l" eaLnBrk="1" hangingPunct="1">
              <a:spcBef>
                <a:spcPts val="500"/>
              </a:spcBef>
              <a:spcAft>
                <a:spcPts val="500"/>
              </a:spcAft>
            </a:pPr>
            <a:r>
              <a:rPr lang="en-US" altLang="zh-CN"/>
              <a:t>5-7</a:t>
            </a:r>
            <a:r>
              <a:rPr lang="zh-CN" altLang="en-US"/>
              <a:t>　陪集与拉格朗日定理</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3">
            <a:extLst>
              <a:ext uri="{FF2B5EF4-FFF2-40B4-BE49-F238E27FC236}">
                <a16:creationId xmlns:a16="http://schemas.microsoft.com/office/drawing/2014/main" id="{98173F17-815D-E14A-9616-929E318B868B}"/>
              </a:ext>
            </a:extLst>
          </p:cNvPr>
          <p:cNvSpPr>
            <a:spLocks noGrp="1" noChangeArrowheads="1"/>
          </p:cNvSpPr>
          <p:nvPr>
            <p:ph idx="1"/>
          </p:nvPr>
        </p:nvSpPr>
        <p:spPr/>
        <p:txBody>
          <a:bodyPr/>
          <a:lstStyle/>
          <a:p>
            <a:pPr eaLnBrk="1" hangingPunct="1">
              <a:lnSpc>
                <a:spcPct val="110000"/>
              </a:lnSpc>
              <a:spcBef>
                <a:spcPts val="500"/>
              </a:spcBef>
              <a:spcAft>
                <a:spcPts val="500"/>
              </a:spcAft>
            </a:pPr>
            <a:r>
              <a:rPr lang="zh-CN" altLang="en-US" b="0">
                <a:solidFill>
                  <a:schemeClr val="tx2"/>
                </a:solidFill>
                <a:latin typeface="" charset="0"/>
              </a:rPr>
              <a:t>证明：</a:t>
            </a:r>
            <a:br>
              <a:rPr lang="zh-CN" altLang="en-US">
                <a:latin typeface="" charset="0"/>
              </a:rPr>
            </a:br>
            <a:r>
              <a:rPr lang="zh-CN" altLang="en-US">
                <a:latin typeface="" charset="0"/>
              </a:rPr>
              <a:t>由表</a:t>
            </a:r>
            <a:r>
              <a:rPr lang="en-US" altLang="zh-CN">
                <a:latin typeface="" charset="0"/>
              </a:rPr>
              <a:t>5-7.1</a:t>
            </a:r>
            <a:r>
              <a:rPr lang="zh-CN" altLang="en-US">
                <a:latin typeface="" charset="0"/>
              </a:rPr>
              <a:t>可知，运算*是封闭的和可结合的。幺元是</a:t>
            </a:r>
            <a:r>
              <a:rPr lang="en-US" altLang="zh-CN">
                <a:latin typeface="" charset="0"/>
              </a:rPr>
              <a:t>e</a:t>
            </a:r>
            <a:r>
              <a:rPr lang="zh-CN" altLang="en-US">
                <a:latin typeface="" charset="0"/>
              </a:rPr>
              <a:t>，每个元素的逆元是自身，所以，</a:t>
            </a:r>
            <a:r>
              <a:rPr lang="en-US" altLang="zh-CN">
                <a:latin typeface="" charset="0"/>
              </a:rPr>
              <a:t>&lt;K,*&gt;</a:t>
            </a:r>
            <a:r>
              <a:rPr lang="zh-CN" altLang="en-US">
                <a:latin typeface="" charset="0"/>
              </a:rPr>
              <a:t>是群。因为</a:t>
            </a:r>
            <a:r>
              <a:rPr lang="en-US" altLang="zh-CN">
                <a:latin typeface="" charset="0"/>
              </a:rPr>
              <a:t>a,b,c</a:t>
            </a:r>
            <a:r>
              <a:rPr lang="zh-CN" altLang="en-US">
                <a:latin typeface="" charset="0"/>
              </a:rPr>
              <a:t>都是二阶元，故</a:t>
            </a:r>
            <a:r>
              <a:rPr lang="en-US" altLang="zh-CN">
                <a:latin typeface="" charset="0"/>
              </a:rPr>
              <a:t>&lt;K,*&gt;</a:t>
            </a:r>
            <a:r>
              <a:rPr lang="zh-CN" altLang="en-US">
                <a:latin typeface="" charset="0"/>
              </a:rPr>
              <a:t>不是循环群。我们称</a:t>
            </a:r>
            <a:r>
              <a:rPr lang="en-US" altLang="zh-CN">
                <a:latin typeface="" charset="0"/>
              </a:rPr>
              <a:t>&lt;K,*&gt;</a:t>
            </a:r>
            <a:r>
              <a:rPr lang="zh-CN" altLang="en-US">
                <a:latin typeface="" charset="0"/>
              </a:rPr>
              <a:t>为</a:t>
            </a:r>
            <a:r>
              <a:rPr lang="en-US" altLang="zh-CN">
                <a:latin typeface="" charset="0"/>
              </a:rPr>
              <a:t>Klein</a:t>
            </a:r>
            <a:r>
              <a:rPr lang="zh-CN" altLang="en-US">
                <a:latin typeface="" charset="0"/>
              </a:rPr>
              <a:t>四元群。</a:t>
            </a:r>
          </a:p>
          <a:p>
            <a:pPr eaLnBrk="1" hangingPunct="1">
              <a:lnSpc>
                <a:spcPct val="110000"/>
              </a:lnSpc>
              <a:spcBef>
                <a:spcPts val="500"/>
              </a:spcBef>
              <a:spcAft>
                <a:spcPts val="500"/>
              </a:spcAft>
            </a:pPr>
            <a:r>
              <a:rPr lang="en-US" altLang="zh-CN">
                <a:latin typeface="" charset="0"/>
              </a:rPr>
              <a:t>Klein</a:t>
            </a:r>
            <a:r>
              <a:rPr lang="zh-CN" altLang="en-US">
                <a:latin typeface="" charset="0"/>
              </a:rPr>
              <a:t>四元群的特点为： 群的阶数是</a:t>
            </a:r>
            <a:r>
              <a:rPr lang="en-US" altLang="zh-CN">
                <a:latin typeface="" charset="0"/>
              </a:rPr>
              <a:t>4</a:t>
            </a:r>
            <a:r>
              <a:rPr lang="zh-CN" altLang="en-US">
                <a:latin typeface="" charset="0"/>
              </a:rPr>
              <a:t>，除</a:t>
            </a:r>
            <a:r>
              <a:rPr lang="en-US" altLang="zh-CN">
                <a:latin typeface="" charset="0"/>
              </a:rPr>
              <a:t>e</a:t>
            </a:r>
            <a:r>
              <a:rPr lang="zh-CN" altLang="en-US">
                <a:latin typeface="" charset="0"/>
              </a:rPr>
              <a:t>以外的三个元素</a:t>
            </a:r>
            <a:r>
              <a:rPr lang="en-US" altLang="zh-CN">
                <a:latin typeface="" charset="0"/>
              </a:rPr>
              <a:t>a,b,c</a:t>
            </a:r>
            <a:r>
              <a:rPr lang="zh-CN" altLang="en-US">
                <a:latin typeface="" charset="0"/>
              </a:rPr>
              <a:t>都是二阶元，且</a:t>
            </a:r>
            <a:r>
              <a:rPr lang="en-US" altLang="zh-CN">
                <a:latin typeface="" charset="0"/>
              </a:rPr>
              <a:t>a*b=b*a=c, b*c=c*b=a, a*c=c*a=b</a:t>
            </a:r>
          </a:p>
        </p:txBody>
      </p:sp>
      <p:sp>
        <p:nvSpPr>
          <p:cNvPr id="119810" name="Rectangle 4">
            <a:extLst>
              <a:ext uri="{FF2B5EF4-FFF2-40B4-BE49-F238E27FC236}">
                <a16:creationId xmlns:a16="http://schemas.microsoft.com/office/drawing/2014/main" id="{55BD9EBC-AD92-A247-B71B-54DB67452ABD}"/>
              </a:ext>
            </a:extLst>
          </p:cNvPr>
          <p:cNvSpPr>
            <a:spLocks noGrp="1" noChangeArrowheads="1"/>
          </p:cNvSpPr>
          <p:nvPr>
            <p:ph type="title"/>
          </p:nvPr>
        </p:nvSpPr>
        <p:spPr>
          <a:xfrm>
            <a:off x="1258888" y="476250"/>
            <a:ext cx="7597775" cy="762000"/>
          </a:xfrm>
        </p:spPr>
        <p:txBody>
          <a:bodyPr>
            <a:normAutofit fontScale="90000"/>
          </a:bodyPr>
          <a:lstStyle/>
          <a:p>
            <a:pPr algn="l" eaLnBrk="1" hangingPunct="1">
              <a:spcBef>
                <a:spcPts val="500"/>
              </a:spcBef>
              <a:spcAft>
                <a:spcPts val="500"/>
              </a:spcAft>
            </a:pPr>
            <a:r>
              <a:rPr lang="en-US" altLang="zh-CN"/>
              <a:t>5-7</a:t>
            </a:r>
            <a:r>
              <a:rPr lang="zh-CN" altLang="en-US"/>
              <a:t>　陪集与拉格朗日定理</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3">
            <a:extLst>
              <a:ext uri="{FF2B5EF4-FFF2-40B4-BE49-F238E27FC236}">
                <a16:creationId xmlns:a16="http://schemas.microsoft.com/office/drawing/2014/main" id="{1B8050FD-9965-8740-9889-E2338270CAA4}"/>
              </a:ext>
            </a:extLst>
          </p:cNvPr>
          <p:cNvSpPr>
            <a:spLocks noGrp="1" noChangeArrowheads="1"/>
          </p:cNvSpPr>
          <p:nvPr>
            <p:ph idx="1"/>
          </p:nvPr>
        </p:nvSpPr>
        <p:spPr>
          <a:xfrm>
            <a:off x="762000" y="1447800"/>
            <a:ext cx="7772400" cy="4648200"/>
          </a:xfrm>
        </p:spPr>
        <p:txBody>
          <a:bodyPr/>
          <a:lstStyle/>
          <a:p>
            <a:pPr eaLnBrk="1" hangingPunct="1">
              <a:lnSpc>
                <a:spcPct val="90000"/>
              </a:lnSpc>
              <a:spcBef>
                <a:spcPts val="500"/>
              </a:spcBef>
              <a:spcAft>
                <a:spcPts val="500"/>
              </a:spcAft>
            </a:pPr>
            <a:r>
              <a:rPr lang="zh-CN" altLang="en-US">
                <a:solidFill>
                  <a:srgbClr val="FF0000"/>
                </a:solidFill>
                <a:latin typeface="" charset="0"/>
              </a:rPr>
              <a:t>例题</a:t>
            </a:r>
            <a:r>
              <a:rPr lang="en-US" altLang="zh-CN">
                <a:solidFill>
                  <a:srgbClr val="FF0000"/>
                </a:solidFill>
                <a:latin typeface="" charset="0"/>
              </a:rPr>
              <a:t>2</a:t>
            </a:r>
            <a:r>
              <a:rPr lang="zh-CN" altLang="en-US">
                <a:solidFill>
                  <a:srgbClr val="FF0000"/>
                </a:solidFill>
                <a:latin typeface="" charset="0"/>
              </a:rPr>
              <a:t>：</a:t>
            </a:r>
            <a:r>
              <a:rPr lang="zh-CN" altLang="en-US">
                <a:latin typeface="" charset="0"/>
              </a:rPr>
              <a:t>任何一个四阶群只能是四阶循环群或者</a:t>
            </a:r>
            <a:r>
              <a:rPr lang="en-US" altLang="zh-CN">
                <a:latin typeface="" charset="0"/>
              </a:rPr>
              <a:t>Klein</a:t>
            </a:r>
            <a:r>
              <a:rPr lang="zh-CN" altLang="en-US">
                <a:latin typeface="" charset="0"/>
              </a:rPr>
              <a:t>四元群。</a:t>
            </a:r>
          </a:p>
          <a:p>
            <a:pPr eaLnBrk="1" hangingPunct="1">
              <a:lnSpc>
                <a:spcPct val="90000"/>
              </a:lnSpc>
              <a:spcBef>
                <a:spcPts val="500"/>
              </a:spcBef>
              <a:spcAft>
                <a:spcPts val="500"/>
              </a:spcAft>
            </a:pPr>
            <a:r>
              <a:rPr lang="zh-CN" altLang="en-US" b="0">
                <a:solidFill>
                  <a:schemeClr val="tx2"/>
                </a:solidFill>
                <a:latin typeface="" charset="0"/>
              </a:rPr>
              <a:t>证明：</a:t>
            </a:r>
            <a:br>
              <a:rPr lang="zh-CN" altLang="en-US">
                <a:latin typeface="" charset="0"/>
              </a:rPr>
            </a:br>
            <a:r>
              <a:rPr lang="zh-CN" altLang="en-US">
                <a:latin typeface="" charset="0"/>
              </a:rPr>
              <a:t>设四阶群为</a:t>
            </a:r>
            <a:r>
              <a:rPr lang="en-US" altLang="zh-CN">
                <a:latin typeface="" charset="0"/>
              </a:rPr>
              <a:t>&lt;{e,a,b,c},*&gt;</a:t>
            </a:r>
            <a:r>
              <a:rPr lang="zh-CN" altLang="en-US">
                <a:latin typeface="" charset="0"/>
              </a:rPr>
              <a:t>，其中</a:t>
            </a:r>
            <a:r>
              <a:rPr lang="en-US" altLang="zh-CN">
                <a:latin typeface="" charset="0"/>
              </a:rPr>
              <a:t>e</a:t>
            </a:r>
            <a:r>
              <a:rPr lang="zh-CN" altLang="en-US">
                <a:latin typeface="" charset="0"/>
              </a:rPr>
              <a:t>是幺元。当四阶群含有一个四阶元素时，这个群就是循环群。当四阶群不含有四阶元素时，则由推论</a:t>
            </a:r>
            <a:r>
              <a:rPr lang="en-US" altLang="zh-CN">
                <a:latin typeface="" charset="0"/>
              </a:rPr>
              <a:t>2</a:t>
            </a:r>
            <a:r>
              <a:rPr lang="zh-CN" altLang="en-US">
                <a:latin typeface="" charset="0"/>
              </a:rPr>
              <a:t>可知，除幺元</a:t>
            </a:r>
            <a:r>
              <a:rPr lang="en-US" altLang="zh-CN">
                <a:latin typeface="" charset="0"/>
              </a:rPr>
              <a:t>e</a:t>
            </a:r>
            <a:r>
              <a:rPr lang="zh-CN" altLang="en-US">
                <a:latin typeface="" charset="0"/>
              </a:rPr>
              <a:t>外，</a:t>
            </a:r>
            <a:r>
              <a:rPr lang="en-US" altLang="zh-CN">
                <a:latin typeface="" charset="0"/>
              </a:rPr>
              <a:t>a,b,c</a:t>
            </a:r>
            <a:r>
              <a:rPr lang="zh-CN" altLang="en-US">
                <a:latin typeface="" charset="0"/>
              </a:rPr>
              <a:t>的阶一定都是</a:t>
            </a:r>
            <a:r>
              <a:rPr lang="en-US" altLang="zh-CN">
                <a:latin typeface="" charset="0"/>
              </a:rPr>
              <a:t>2</a:t>
            </a:r>
            <a:r>
              <a:rPr lang="zh-CN" altLang="en-US">
                <a:latin typeface="" charset="0"/>
              </a:rPr>
              <a:t>。</a:t>
            </a:r>
            <a:r>
              <a:rPr lang="en-US" altLang="zh-CN">
                <a:latin typeface="" charset="0"/>
              </a:rPr>
              <a:t>a*b</a:t>
            </a:r>
            <a:r>
              <a:rPr lang="zh-CN" altLang="en-US">
                <a:latin typeface="" charset="0"/>
              </a:rPr>
              <a:t>不可能等于</a:t>
            </a:r>
            <a:r>
              <a:rPr lang="en-US" altLang="zh-CN">
                <a:latin typeface="" charset="0"/>
              </a:rPr>
              <a:t>a,b</a:t>
            </a:r>
            <a:r>
              <a:rPr lang="zh-CN" altLang="en-US">
                <a:latin typeface="" charset="0"/>
              </a:rPr>
              <a:t>或</a:t>
            </a:r>
            <a:r>
              <a:rPr lang="en-US" altLang="zh-CN">
                <a:latin typeface="" charset="0"/>
              </a:rPr>
              <a:t>e,</a:t>
            </a:r>
            <a:r>
              <a:rPr lang="zh-CN" altLang="en-US">
                <a:latin typeface="" charset="0"/>
              </a:rPr>
              <a:t>否则将导致</a:t>
            </a:r>
            <a:r>
              <a:rPr lang="en-US" altLang="zh-CN">
                <a:latin typeface="" charset="0"/>
              </a:rPr>
              <a:t>b=e,a=e</a:t>
            </a:r>
            <a:r>
              <a:rPr lang="zh-CN" altLang="en-US">
                <a:latin typeface="" charset="0"/>
              </a:rPr>
              <a:t>或</a:t>
            </a:r>
            <a:r>
              <a:rPr lang="en-US" altLang="zh-CN">
                <a:latin typeface="" charset="0"/>
              </a:rPr>
              <a:t>a=b</a:t>
            </a:r>
            <a:r>
              <a:rPr lang="zh-CN" altLang="en-US">
                <a:latin typeface="" charset="0"/>
              </a:rPr>
              <a:t>的矛盾，所以</a:t>
            </a:r>
            <a:r>
              <a:rPr lang="en-US" altLang="zh-CN">
                <a:latin typeface="" charset="0"/>
              </a:rPr>
              <a:t>a*b=c</a:t>
            </a:r>
            <a:r>
              <a:rPr lang="zh-CN" altLang="en-US">
                <a:latin typeface="" charset="0"/>
              </a:rPr>
              <a:t>。同样地有</a:t>
            </a:r>
            <a:r>
              <a:rPr lang="en-US" altLang="zh-CN">
                <a:latin typeface="" charset="0"/>
              </a:rPr>
              <a:t>b*a=c</a:t>
            </a:r>
            <a:r>
              <a:rPr lang="zh-CN" altLang="en-US">
                <a:latin typeface="" charset="0"/>
              </a:rPr>
              <a:t>以及</a:t>
            </a:r>
            <a:r>
              <a:rPr lang="en-US" altLang="zh-CN">
                <a:latin typeface="" charset="0"/>
              </a:rPr>
              <a:t>a*c=c*a=b,b*c=c*b=a</a:t>
            </a:r>
            <a:r>
              <a:rPr lang="zh-CN" altLang="en-US">
                <a:latin typeface="" charset="0"/>
              </a:rPr>
              <a:t>。因此，这个群是</a:t>
            </a:r>
            <a:r>
              <a:rPr lang="en-US" altLang="zh-CN">
                <a:latin typeface="" charset="0"/>
              </a:rPr>
              <a:t>Klein</a:t>
            </a:r>
            <a:r>
              <a:rPr lang="zh-CN" altLang="en-US">
                <a:latin typeface="" charset="0"/>
              </a:rPr>
              <a:t>四元群。</a:t>
            </a:r>
          </a:p>
        </p:txBody>
      </p:sp>
      <p:sp>
        <p:nvSpPr>
          <p:cNvPr id="120834" name="Rectangle 4">
            <a:extLst>
              <a:ext uri="{FF2B5EF4-FFF2-40B4-BE49-F238E27FC236}">
                <a16:creationId xmlns:a16="http://schemas.microsoft.com/office/drawing/2014/main" id="{91392C98-5F2C-0D4D-84CC-5B052ECD7C13}"/>
              </a:ext>
            </a:extLst>
          </p:cNvPr>
          <p:cNvSpPr>
            <a:spLocks noGrp="1" noChangeArrowheads="1"/>
          </p:cNvSpPr>
          <p:nvPr>
            <p:ph type="title"/>
          </p:nvPr>
        </p:nvSpPr>
        <p:spPr>
          <a:xfrm>
            <a:off x="1258888" y="476250"/>
            <a:ext cx="7597775" cy="762000"/>
          </a:xfrm>
        </p:spPr>
        <p:txBody>
          <a:bodyPr>
            <a:normAutofit fontScale="90000"/>
          </a:bodyPr>
          <a:lstStyle/>
          <a:p>
            <a:pPr algn="l" eaLnBrk="1" hangingPunct="1">
              <a:spcBef>
                <a:spcPts val="500"/>
              </a:spcBef>
              <a:spcAft>
                <a:spcPts val="500"/>
              </a:spcAft>
            </a:pPr>
            <a:r>
              <a:rPr lang="en-US" altLang="zh-CN"/>
              <a:t>5-7</a:t>
            </a:r>
            <a:r>
              <a:rPr lang="zh-CN" altLang="en-US"/>
              <a:t>　陪集与拉格朗日定理</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a:extLst>
              <a:ext uri="{FF2B5EF4-FFF2-40B4-BE49-F238E27FC236}">
                <a16:creationId xmlns:a16="http://schemas.microsoft.com/office/drawing/2014/main" id="{5D814828-7EFF-9A4A-B062-0AD8C255EB3F}"/>
              </a:ext>
            </a:extLst>
          </p:cNvPr>
          <p:cNvSpPr>
            <a:spLocks noGrp="1" noChangeArrowheads="1"/>
          </p:cNvSpPr>
          <p:nvPr>
            <p:ph type="title"/>
          </p:nvPr>
        </p:nvSpPr>
        <p:spPr>
          <a:xfrm>
            <a:off x="684213" y="1773238"/>
            <a:ext cx="7772400" cy="420687"/>
          </a:xfrm>
        </p:spPr>
        <p:txBody>
          <a:bodyPr>
            <a:normAutofit fontScale="90000"/>
          </a:bodyPr>
          <a:lstStyle/>
          <a:p>
            <a:pPr eaLnBrk="1" hangingPunct="1">
              <a:spcBef>
                <a:spcPts val="500"/>
              </a:spcBef>
              <a:spcAft>
                <a:spcPts val="500"/>
              </a:spcAft>
            </a:pPr>
            <a:r>
              <a:rPr lang="zh-CN" altLang="en-US" sz="3600">
                <a:latin typeface="" charset="0"/>
              </a:rPr>
              <a:t>作业 </a:t>
            </a:r>
            <a:r>
              <a:rPr lang="en-US" altLang="zh-CN" sz="3600">
                <a:latin typeface="" charset="0"/>
              </a:rPr>
              <a:t>5-7	</a:t>
            </a:r>
          </a:p>
        </p:txBody>
      </p:sp>
      <p:sp>
        <p:nvSpPr>
          <p:cNvPr id="121858" name="Rectangle 3">
            <a:extLst>
              <a:ext uri="{FF2B5EF4-FFF2-40B4-BE49-F238E27FC236}">
                <a16:creationId xmlns:a16="http://schemas.microsoft.com/office/drawing/2014/main" id="{C507C548-8038-7946-8085-0EB36535DC89}"/>
              </a:ext>
            </a:extLst>
          </p:cNvPr>
          <p:cNvSpPr>
            <a:spLocks noGrp="1" noChangeArrowheads="1"/>
          </p:cNvSpPr>
          <p:nvPr>
            <p:ph idx="1"/>
          </p:nvPr>
        </p:nvSpPr>
        <p:spPr>
          <a:xfrm>
            <a:off x="539750" y="2743200"/>
            <a:ext cx="7772400" cy="2414588"/>
          </a:xfrm>
        </p:spPr>
        <p:txBody>
          <a:bodyPr/>
          <a:lstStyle/>
          <a:p>
            <a:pPr eaLnBrk="1" hangingPunct="1"/>
            <a:r>
              <a:rPr lang="en-US" altLang="zh-CN" sz="3600"/>
              <a:t>P211  </a:t>
            </a:r>
            <a:r>
              <a:rPr lang="zh-CN" altLang="en-US" sz="3600"/>
              <a:t>（</a:t>
            </a:r>
            <a:r>
              <a:rPr lang="en-US" altLang="zh-CN" sz="3600"/>
              <a:t>2</a:t>
            </a:r>
            <a:r>
              <a:rPr lang="zh-CN" altLang="en-US" sz="3600"/>
              <a:t>）</a:t>
            </a:r>
          </a:p>
          <a:p>
            <a:pPr eaLnBrk="1" hangingPunct="1"/>
            <a:r>
              <a:rPr lang="zh-CN" altLang="en-US" sz="3600"/>
              <a:t>           （</a:t>
            </a:r>
            <a:r>
              <a:rPr lang="en-US" altLang="zh-CN" sz="3600"/>
              <a:t>5</a:t>
            </a:r>
            <a:r>
              <a:rPr lang="zh-CN" altLang="en-US" sz="3600"/>
              <a:t>）</a:t>
            </a:r>
          </a:p>
        </p:txBody>
      </p:sp>
      <p:sp>
        <p:nvSpPr>
          <p:cNvPr id="121859" name="Rectangle 4">
            <a:extLst>
              <a:ext uri="{FF2B5EF4-FFF2-40B4-BE49-F238E27FC236}">
                <a16:creationId xmlns:a16="http://schemas.microsoft.com/office/drawing/2014/main" id="{9940195E-C358-6048-9DF7-7D178D9BB3C0}"/>
              </a:ext>
            </a:extLst>
          </p:cNvPr>
          <p:cNvSpPr>
            <a:spLocks noChangeArrowheads="1"/>
          </p:cNvSpPr>
          <p:nvPr/>
        </p:nvSpPr>
        <p:spPr bwMode="auto">
          <a:xfrm>
            <a:off x="1258888" y="476250"/>
            <a:ext cx="75977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 charset="0"/>
              </a:rPr>
              <a:t>5-7</a:t>
            </a:r>
            <a:r>
              <a:rPr lang="zh-CN" altLang="en-US" sz="3600">
                <a:solidFill>
                  <a:schemeClr val="accent2"/>
                </a:solidFill>
                <a:latin typeface="" charset="0"/>
              </a:rPr>
              <a:t>　陪集与拉格朗日定理</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1" name="Rectangle 2">
            <a:extLst>
              <a:ext uri="{FF2B5EF4-FFF2-40B4-BE49-F238E27FC236}">
                <a16:creationId xmlns:a16="http://schemas.microsoft.com/office/drawing/2014/main" id="{E5DB2D9D-5EE4-474A-ADE3-DF2A7941A7C2}"/>
              </a:ext>
            </a:extLst>
          </p:cNvPr>
          <p:cNvSpPr>
            <a:spLocks noGrp="1" noChangeArrowheads="1"/>
          </p:cNvSpPr>
          <p:nvPr>
            <p:ph type="title"/>
          </p:nvPr>
        </p:nvSpPr>
        <p:spPr>
          <a:xfrm>
            <a:off x="1331913" y="404813"/>
            <a:ext cx="6551612" cy="762000"/>
          </a:xfrm>
        </p:spPr>
        <p:txBody>
          <a:bodyPr/>
          <a:lstStyle/>
          <a:p>
            <a:pPr algn="l" eaLnBrk="1" hangingPunct="1"/>
            <a:r>
              <a:rPr lang="en-US" altLang="zh-CN" sz="3600">
                <a:latin typeface="" charset="0"/>
              </a:rPr>
              <a:t>5-</a:t>
            </a:r>
            <a:r>
              <a:rPr lang="en-US" altLang="zh-CN" sz="3600"/>
              <a:t>8</a:t>
            </a:r>
            <a:r>
              <a:rPr lang="zh-CN" altLang="en-US" sz="3600">
                <a:latin typeface="" charset="0"/>
              </a:rPr>
              <a:t>　同态与同构</a:t>
            </a:r>
          </a:p>
        </p:txBody>
      </p:sp>
      <p:sp>
        <p:nvSpPr>
          <p:cNvPr id="122882" name="Rectangle 3">
            <a:extLst>
              <a:ext uri="{FF2B5EF4-FFF2-40B4-BE49-F238E27FC236}">
                <a16:creationId xmlns:a16="http://schemas.microsoft.com/office/drawing/2014/main" id="{1CAB85B9-973F-8A44-9A46-A4A777DAF12A}"/>
              </a:ext>
            </a:extLst>
          </p:cNvPr>
          <p:cNvSpPr>
            <a:spLocks noGrp="1" noChangeArrowheads="1"/>
          </p:cNvSpPr>
          <p:nvPr>
            <p:ph idx="1"/>
          </p:nvPr>
        </p:nvSpPr>
        <p:spPr>
          <a:xfrm>
            <a:off x="539750" y="1773238"/>
            <a:ext cx="7772400" cy="2519362"/>
          </a:xfrm>
        </p:spPr>
        <p:txBody>
          <a:bodyPr/>
          <a:lstStyle/>
          <a:p>
            <a:pPr marL="2408238" lvl="4" eaLnBrk="1" hangingPunct="1">
              <a:spcBef>
                <a:spcPts val="775"/>
              </a:spcBef>
              <a:spcAft>
                <a:spcPts val="775"/>
              </a:spcAft>
            </a:pPr>
            <a:endParaRPr lang="en-US" altLang="zh-CN">
              <a:latin typeface="" charset="0"/>
            </a:endParaRPr>
          </a:p>
          <a:p>
            <a:pPr marL="0" indent="674688" eaLnBrk="1" hangingPunct="1">
              <a:spcBef>
                <a:spcPts val="775"/>
              </a:spcBef>
              <a:spcAft>
                <a:spcPts val="775"/>
              </a:spcAft>
            </a:pPr>
            <a:r>
              <a:rPr lang="zh-CN" altLang="en-US">
                <a:latin typeface="" charset="0"/>
              </a:rPr>
              <a:t>这一节我们将讨论两个代数系统之间的联系。着重研究两个代数系统之间的同态关系和同构关系。</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5" name="Rectangle 3">
            <a:extLst>
              <a:ext uri="{FF2B5EF4-FFF2-40B4-BE49-F238E27FC236}">
                <a16:creationId xmlns:a16="http://schemas.microsoft.com/office/drawing/2014/main" id="{B5EB967E-E221-424A-8CC9-FA4DCE32C5B1}"/>
              </a:ext>
            </a:extLst>
          </p:cNvPr>
          <p:cNvSpPr>
            <a:spLocks noGrp="1" noChangeArrowheads="1"/>
          </p:cNvSpPr>
          <p:nvPr>
            <p:ph idx="1"/>
          </p:nvPr>
        </p:nvSpPr>
        <p:spPr>
          <a:xfrm>
            <a:off x="539750" y="1341438"/>
            <a:ext cx="8077200" cy="4895850"/>
          </a:xfrm>
        </p:spPr>
        <p:txBody>
          <a:bodyPr/>
          <a:lstStyle/>
          <a:p>
            <a:pPr eaLnBrk="1" hangingPunct="1">
              <a:lnSpc>
                <a:spcPct val="90000"/>
              </a:lnSpc>
              <a:spcBef>
                <a:spcPts val="775"/>
              </a:spcBef>
              <a:spcAft>
                <a:spcPts val="775"/>
              </a:spcAft>
            </a:pPr>
            <a:r>
              <a:rPr lang="zh-CN" altLang="en-US">
                <a:solidFill>
                  <a:srgbClr val="FF0000"/>
                </a:solidFill>
                <a:latin typeface="" charset="0"/>
              </a:rPr>
              <a:t>定义</a:t>
            </a:r>
            <a:r>
              <a:rPr lang="en-US" altLang="zh-CN">
                <a:solidFill>
                  <a:srgbClr val="FF0000"/>
                </a:solidFill>
                <a:latin typeface="" charset="0"/>
              </a:rPr>
              <a:t>5-8.1</a:t>
            </a:r>
            <a:r>
              <a:rPr lang="zh-CN" altLang="en-US">
                <a:solidFill>
                  <a:srgbClr val="FF0000"/>
                </a:solidFill>
                <a:latin typeface="" charset="0"/>
              </a:rPr>
              <a:t>：</a:t>
            </a:r>
            <a:r>
              <a:rPr lang="zh-CN" altLang="en-US" b="0">
                <a:latin typeface="" charset="0"/>
              </a:rPr>
              <a:t> </a:t>
            </a:r>
            <a:r>
              <a:rPr lang="zh-CN" altLang="en-US">
                <a:latin typeface="" charset="0"/>
              </a:rPr>
              <a:t>设</a:t>
            </a:r>
            <a:r>
              <a:rPr lang="en-US" altLang="zh-CN">
                <a:latin typeface="" charset="0"/>
              </a:rPr>
              <a:t>&lt;A,★&gt;</a:t>
            </a:r>
            <a:r>
              <a:rPr lang="zh-CN" altLang="en-US">
                <a:latin typeface="" charset="0"/>
              </a:rPr>
              <a:t>和</a:t>
            </a:r>
            <a:r>
              <a:rPr lang="en-US" altLang="zh-CN">
                <a:latin typeface="" charset="0"/>
              </a:rPr>
              <a:t>&lt;B,*&gt;</a:t>
            </a:r>
            <a:r>
              <a:rPr lang="zh-CN" altLang="en-US">
                <a:latin typeface="" charset="0"/>
              </a:rPr>
              <a:t>是两个代数系统，★和*分别是</a:t>
            </a:r>
            <a:r>
              <a:rPr lang="en-US" altLang="zh-CN">
                <a:latin typeface="" charset="0"/>
              </a:rPr>
              <a:t>A</a:t>
            </a:r>
            <a:r>
              <a:rPr lang="zh-CN" altLang="en-US">
                <a:latin typeface="" charset="0"/>
              </a:rPr>
              <a:t>和</a:t>
            </a:r>
            <a:r>
              <a:rPr lang="en-US" altLang="zh-CN">
                <a:latin typeface="" charset="0"/>
              </a:rPr>
              <a:t>B</a:t>
            </a:r>
            <a:r>
              <a:rPr lang="zh-CN" altLang="en-US">
                <a:latin typeface="" charset="0"/>
              </a:rPr>
              <a:t>上的二元（</a:t>
            </a:r>
            <a:r>
              <a:rPr lang="en-US" altLang="zh-CN">
                <a:latin typeface="" charset="0"/>
              </a:rPr>
              <a:t>n</a:t>
            </a:r>
            <a:r>
              <a:rPr lang="zh-CN" altLang="en-US">
                <a:latin typeface="" charset="0"/>
              </a:rPr>
              <a:t>元）运算，设</a:t>
            </a:r>
            <a:r>
              <a:rPr lang="en-US" altLang="zh-CN">
                <a:latin typeface="" charset="0"/>
              </a:rPr>
              <a:t>f</a:t>
            </a:r>
            <a:r>
              <a:rPr lang="zh-CN" altLang="en-US">
                <a:latin typeface="" charset="0"/>
              </a:rPr>
              <a:t>是从</a:t>
            </a:r>
            <a:r>
              <a:rPr lang="en-US" altLang="zh-CN">
                <a:latin typeface="" charset="0"/>
              </a:rPr>
              <a:t>A</a:t>
            </a:r>
            <a:r>
              <a:rPr lang="zh-CN" altLang="en-US">
                <a:latin typeface="" charset="0"/>
              </a:rPr>
              <a:t>到</a:t>
            </a:r>
            <a:r>
              <a:rPr lang="en-US" altLang="zh-CN">
                <a:latin typeface="" charset="0"/>
              </a:rPr>
              <a:t>B</a:t>
            </a:r>
            <a:r>
              <a:rPr lang="zh-CN" altLang="en-US">
                <a:latin typeface="" charset="0"/>
              </a:rPr>
              <a:t>的一个映射，使得对任意的</a:t>
            </a:r>
            <a:r>
              <a:rPr lang="en-US" altLang="zh-CN">
                <a:latin typeface="" charset="0"/>
              </a:rPr>
              <a:t>a</a:t>
            </a:r>
            <a:r>
              <a:rPr lang="en-US" altLang="zh-CN" baseline="-25000">
                <a:latin typeface="" charset="0"/>
              </a:rPr>
              <a:t>1</a:t>
            </a:r>
            <a:r>
              <a:rPr lang="en-US" altLang="zh-CN">
                <a:latin typeface="" charset="0"/>
              </a:rPr>
              <a:t>,a</a:t>
            </a:r>
            <a:r>
              <a:rPr lang="en-US" altLang="zh-CN" baseline="-25000">
                <a:latin typeface="" charset="0"/>
              </a:rPr>
              <a:t>2</a:t>
            </a:r>
            <a:r>
              <a:rPr lang="en-US" altLang="zh-CN">
                <a:latin typeface="" charset="0"/>
              </a:rPr>
              <a:t>∈A,</a:t>
            </a:r>
          </a:p>
          <a:p>
            <a:pPr eaLnBrk="1" hangingPunct="1">
              <a:lnSpc>
                <a:spcPct val="90000"/>
              </a:lnSpc>
              <a:spcBef>
                <a:spcPts val="775"/>
              </a:spcBef>
              <a:spcAft>
                <a:spcPts val="775"/>
              </a:spcAft>
            </a:pPr>
            <a:r>
              <a:rPr lang="en-US" altLang="zh-CN">
                <a:latin typeface="" charset="0"/>
              </a:rPr>
              <a:t>        </a:t>
            </a:r>
            <a:r>
              <a:rPr lang="zh-CN" altLang="en-US">
                <a:latin typeface="" charset="0"/>
              </a:rPr>
              <a:t>有</a:t>
            </a:r>
            <a:r>
              <a:rPr lang="en-US" altLang="zh-CN"/>
              <a:t>f</a:t>
            </a:r>
            <a:r>
              <a:rPr lang="en-US" altLang="zh-CN">
                <a:latin typeface="" charset="0"/>
              </a:rPr>
              <a:t>(a</a:t>
            </a:r>
            <a:r>
              <a:rPr lang="en-US" altLang="zh-CN" baseline="-25000">
                <a:latin typeface="" charset="0"/>
              </a:rPr>
              <a:t>1</a:t>
            </a:r>
            <a:r>
              <a:rPr lang="en-US" altLang="zh-CN">
                <a:latin typeface="" charset="0"/>
              </a:rPr>
              <a:t>★a</a:t>
            </a:r>
            <a:r>
              <a:rPr lang="en-US" altLang="zh-CN" baseline="-25000">
                <a:latin typeface="" charset="0"/>
              </a:rPr>
              <a:t>2</a:t>
            </a:r>
            <a:r>
              <a:rPr lang="en-US" altLang="zh-CN">
                <a:latin typeface="" charset="0"/>
              </a:rPr>
              <a:t>)=</a:t>
            </a:r>
            <a:r>
              <a:rPr lang="en-US" altLang="zh-CN"/>
              <a:t>f</a:t>
            </a:r>
            <a:r>
              <a:rPr lang="en-US" altLang="zh-CN">
                <a:latin typeface="" charset="0"/>
              </a:rPr>
              <a:t>(a</a:t>
            </a:r>
            <a:r>
              <a:rPr lang="en-US" altLang="zh-CN" baseline="-25000">
                <a:latin typeface="" charset="0"/>
              </a:rPr>
              <a:t>1</a:t>
            </a:r>
            <a:r>
              <a:rPr lang="en-US" altLang="zh-CN">
                <a:latin typeface="" charset="0"/>
              </a:rPr>
              <a:t>)*f(a</a:t>
            </a:r>
            <a:r>
              <a:rPr lang="en-US" altLang="zh-CN" baseline="-25000">
                <a:latin typeface="" charset="0"/>
              </a:rPr>
              <a:t>2</a:t>
            </a:r>
            <a:r>
              <a:rPr lang="en-US" altLang="zh-CN">
                <a:latin typeface="" charset="0"/>
              </a:rPr>
              <a:t>)</a:t>
            </a:r>
            <a:r>
              <a:rPr lang="zh-CN" altLang="en-US">
                <a:latin typeface="" charset="0"/>
              </a:rPr>
              <a:t>，</a:t>
            </a:r>
          </a:p>
          <a:p>
            <a:pPr eaLnBrk="1" hangingPunct="1">
              <a:lnSpc>
                <a:spcPct val="90000"/>
              </a:lnSpc>
              <a:spcBef>
                <a:spcPts val="775"/>
              </a:spcBef>
              <a:spcAft>
                <a:spcPts val="775"/>
              </a:spcAft>
            </a:pPr>
            <a:r>
              <a:rPr lang="zh-CN" altLang="en-US">
                <a:latin typeface="" charset="0"/>
              </a:rPr>
              <a:t>则称</a:t>
            </a:r>
            <a:r>
              <a:rPr lang="en-US" altLang="zh-CN"/>
              <a:t>f</a:t>
            </a:r>
            <a:r>
              <a:rPr lang="zh-CN" altLang="en-US">
                <a:latin typeface="" charset="0"/>
              </a:rPr>
              <a:t>为由</a:t>
            </a:r>
            <a:r>
              <a:rPr lang="en-US" altLang="zh-CN">
                <a:latin typeface="" charset="0"/>
              </a:rPr>
              <a:t>&lt;A,★&gt;</a:t>
            </a:r>
            <a:r>
              <a:rPr lang="zh-CN" altLang="en-US">
                <a:latin typeface="" charset="0"/>
              </a:rPr>
              <a:t>到</a:t>
            </a:r>
            <a:r>
              <a:rPr lang="en-US" altLang="zh-CN">
                <a:latin typeface="" charset="0"/>
              </a:rPr>
              <a:t>&lt;B,*&gt;</a:t>
            </a:r>
            <a:r>
              <a:rPr lang="zh-CN" altLang="en-US">
                <a:latin typeface="" charset="0"/>
              </a:rPr>
              <a:t>的一个</a:t>
            </a:r>
            <a:r>
              <a:rPr lang="zh-CN" altLang="en-US">
                <a:solidFill>
                  <a:srgbClr val="FF0000"/>
                </a:solidFill>
                <a:latin typeface="" charset="0"/>
              </a:rPr>
              <a:t>同态映射</a:t>
            </a:r>
            <a:r>
              <a:rPr lang="en-US" altLang="zh-CN">
                <a:latin typeface="" charset="0"/>
              </a:rPr>
              <a:t>(homomorphism mapping)</a:t>
            </a:r>
            <a:r>
              <a:rPr lang="zh-CN" altLang="en-US">
                <a:latin typeface="" charset="0"/>
              </a:rPr>
              <a:t>，称</a:t>
            </a:r>
            <a:r>
              <a:rPr lang="en-US" altLang="zh-CN">
                <a:latin typeface="" charset="0"/>
              </a:rPr>
              <a:t>&lt;A,★&gt;</a:t>
            </a:r>
            <a:r>
              <a:rPr lang="zh-CN" altLang="en-US">
                <a:latin typeface="" charset="0"/>
              </a:rPr>
              <a:t>同态于</a:t>
            </a:r>
            <a:r>
              <a:rPr lang="en-US" altLang="zh-CN">
                <a:latin typeface="" charset="0"/>
              </a:rPr>
              <a:t>&lt;B,*&gt;,</a:t>
            </a:r>
            <a:r>
              <a:rPr lang="zh-CN" altLang="en-US">
                <a:latin typeface="" charset="0"/>
              </a:rPr>
              <a:t>记作</a:t>
            </a:r>
            <a:r>
              <a:rPr lang="en-US" altLang="zh-CN">
                <a:latin typeface="" charset="0"/>
              </a:rPr>
              <a:t>A</a:t>
            </a:r>
            <a:r>
              <a:rPr lang="en-US" altLang="zh-CN">
                <a:latin typeface="Lucida Sans Unicode" panose="020B0602030504020204" pitchFamily="34" charset="0"/>
              </a:rPr>
              <a:t>~</a:t>
            </a:r>
            <a:r>
              <a:rPr lang="en-US" altLang="zh-CN">
                <a:latin typeface="" charset="0"/>
              </a:rPr>
              <a:t>B</a:t>
            </a:r>
            <a:r>
              <a:rPr lang="zh-CN" altLang="en-US">
                <a:latin typeface="" charset="0"/>
              </a:rPr>
              <a:t>。</a:t>
            </a:r>
          </a:p>
          <a:p>
            <a:pPr eaLnBrk="1" hangingPunct="1">
              <a:lnSpc>
                <a:spcPct val="90000"/>
              </a:lnSpc>
              <a:spcBef>
                <a:spcPts val="775"/>
              </a:spcBef>
              <a:spcAft>
                <a:spcPts val="775"/>
              </a:spcAft>
            </a:pPr>
            <a:r>
              <a:rPr lang="zh-CN" altLang="en-US">
                <a:latin typeface="" charset="0"/>
              </a:rPr>
              <a:t>把</a:t>
            </a:r>
            <a:r>
              <a:rPr lang="en-US" altLang="zh-CN">
                <a:latin typeface="" charset="0"/>
              </a:rPr>
              <a:t>&lt;</a:t>
            </a:r>
            <a:r>
              <a:rPr lang="en-US" altLang="zh-CN"/>
              <a:t>f</a:t>
            </a:r>
            <a:r>
              <a:rPr lang="en-US" altLang="zh-CN">
                <a:latin typeface="" charset="0"/>
              </a:rPr>
              <a:t>(A),*&gt;</a:t>
            </a:r>
            <a:r>
              <a:rPr lang="zh-CN" altLang="en-US">
                <a:latin typeface="" charset="0"/>
              </a:rPr>
              <a:t>称为</a:t>
            </a:r>
            <a:r>
              <a:rPr lang="en-US" altLang="zh-CN">
                <a:latin typeface="" charset="0"/>
              </a:rPr>
              <a:t>&lt;A,★&gt;</a:t>
            </a:r>
            <a:r>
              <a:rPr lang="zh-CN" altLang="en-US">
                <a:latin typeface="" charset="0"/>
              </a:rPr>
              <a:t>的一个</a:t>
            </a:r>
            <a:r>
              <a:rPr lang="zh-CN" altLang="en-US">
                <a:solidFill>
                  <a:srgbClr val="FF0000"/>
                </a:solidFill>
                <a:latin typeface="" charset="0"/>
              </a:rPr>
              <a:t>同态象</a:t>
            </a:r>
            <a:r>
              <a:rPr lang="en-US" altLang="zh-CN">
                <a:latin typeface="" charset="0"/>
              </a:rPr>
              <a:t>(image under homomorphism)</a:t>
            </a:r>
            <a:r>
              <a:rPr lang="zh-CN" altLang="en-US">
                <a:latin typeface="" charset="0"/>
              </a:rPr>
              <a:t>。</a:t>
            </a:r>
          </a:p>
          <a:p>
            <a:pPr eaLnBrk="1" hangingPunct="1">
              <a:lnSpc>
                <a:spcPct val="90000"/>
              </a:lnSpc>
              <a:spcBef>
                <a:spcPts val="775"/>
              </a:spcBef>
              <a:spcAft>
                <a:spcPts val="775"/>
              </a:spcAft>
            </a:pPr>
            <a:r>
              <a:rPr lang="zh-CN" altLang="en-US">
                <a:latin typeface="" charset="0"/>
              </a:rPr>
              <a:t>       其中</a:t>
            </a:r>
            <a:r>
              <a:rPr lang="en-US" altLang="zh-CN"/>
              <a:t>f</a:t>
            </a:r>
            <a:r>
              <a:rPr lang="en-US" altLang="zh-CN">
                <a:latin typeface="" charset="0"/>
              </a:rPr>
              <a:t>(A)={x|x=</a:t>
            </a:r>
            <a:r>
              <a:rPr lang="en-US" altLang="zh-CN"/>
              <a:t>f</a:t>
            </a:r>
            <a:r>
              <a:rPr lang="en-US" altLang="zh-CN">
                <a:latin typeface="" charset="0"/>
              </a:rPr>
              <a:t>(a), a∈A} </a:t>
            </a:r>
            <a:r>
              <a:rPr lang="en-US" altLang="zh-CN">
                <a:latin typeface="" charset="0"/>
                <a:sym typeface="Symbol" pitchFamily="2" charset="2"/>
              </a:rPr>
              <a:t> </a:t>
            </a:r>
            <a:r>
              <a:rPr lang="en-US" altLang="zh-CN">
                <a:latin typeface="" charset="0"/>
              </a:rPr>
              <a:t>B</a:t>
            </a:r>
          </a:p>
        </p:txBody>
      </p:sp>
      <p:sp>
        <p:nvSpPr>
          <p:cNvPr id="123906" name="Rectangle 4">
            <a:extLst>
              <a:ext uri="{FF2B5EF4-FFF2-40B4-BE49-F238E27FC236}">
                <a16:creationId xmlns:a16="http://schemas.microsoft.com/office/drawing/2014/main" id="{EB142988-5B08-0D40-9F20-677C1E6F81FF}"/>
              </a:ext>
            </a:extLst>
          </p:cNvPr>
          <p:cNvSpPr>
            <a:spLocks noGrp="1" noChangeArrowheads="1"/>
          </p:cNvSpPr>
          <p:nvPr>
            <p:ph type="title"/>
          </p:nvPr>
        </p:nvSpPr>
        <p:spPr>
          <a:xfrm>
            <a:off x="1331913" y="404813"/>
            <a:ext cx="6551612" cy="762000"/>
          </a:xfrm>
        </p:spPr>
        <p:txBody>
          <a:bodyPr>
            <a:normAutofit fontScale="90000"/>
          </a:bodyPr>
          <a:lstStyle/>
          <a:p>
            <a:pPr algn="l" eaLnBrk="1" hangingPunct="1"/>
            <a:r>
              <a:rPr lang="en-US" altLang="zh-CN"/>
              <a:t>5-8</a:t>
            </a:r>
            <a:r>
              <a:rPr lang="zh-CN" altLang="en-US"/>
              <a:t>　同态与同构</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29" name="Rectangle 3">
            <a:extLst>
              <a:ext uri="{FF2B5EF4-FFF2-40B4-BE49-F238E27FC236}">
                <a16:creationId xmlns:a16="http://schemas.microsoft.com/office/drawing/2014/main" id="{98FE311F-58DF-2440-AE7B-4E37621A42CC}"/>
              </a:ext>
            </a:extLst>
          </p:cNvPr>
          <p:cNvSpPr>
            <a:spLocks noGrp="1" noChangeArrowheads="1"/>
          </p:cNvSpPr>
          <p:nvPr>
            <p:ph idx="1"/>
          </p:nvPr>
        </p:nvSpPr>
        <p:spPr>
          <a:xfrm>
            <a:off x="395288" y="1484313"/>
            <a:ext cx="8153400" cy="2952750"/>
          </a:xfrm>
        </p:spPr>
        <p:txBody>
          <a:bodyPr/>
          <a:lstStyle/>
          <a:p>
            <a:pPr eaLnBrk="1" hangingPunct="1">
              <a:lnSpc>
                <a:spcPct val="105000"/>
              </a:lnSpc>
              <a:spcBef>
                <a:spcPts val="800"/>
              </a:spcBef>
              <a:spcAft>
                <a:spcPts val="800"/>
              </a:spcAft>
            </a:pPr>
            <a:r>
              <a:rPr lang="zh-CN" altLang="en-US" sz="2400">
                <a:solidFill>
                  <a:schemeClr val="tx2"/>
                </a:solidFill>
                <a:latin typeface="" charset="0"/>
              </a:rPr>
              <a:t>例</a:t>
            </a:r>
            <a:r>
              <a:rPr lang="en-US" altLang="zh-CN" sz="2400">
                <a:solidFill>
                  <a:schemeClr val="tx2"/>
                </a:solidFill>
                <a:latin typeface="" charset="0"/>
              </a:rPr>
              <a:t>1</a:t>
            </a:r>
            <a:r>
              <a:rPr lang="en-US" altLang="zh-CN" sz="2400">
                <a:latin typeface="" charset="0"/>
              </a:rPr>
              <a:t> </a:t>
            </a:r>
            <a:r>
              <a:rPr lang="zh-CN" altLang="en-US" sz="2400">
                <a:latin typeface="" charset="0"/>
              </a:rPr>
              <a:t>考察代数系统</a:t>
            </a:r>
            <a:r>
              <a:rPr lang="en-US" altLang="zh-CN" sz="2400"/>
              <a:t>&lt;I, </a:t>
            </a:r>
            <a:r>
              <a:rPr lang="en-US" altLang="zh-CN" sz="2400">
                <a:sym typeface="Symbol" pitchFamily="2" charset="2"/>
              </a:rPr>
              <a:t></a:t>
            </a:r>
            <a:r>
              <a:rPr lang="en-US" altLang="zh-CN" sz="2400" b="0"/>
              <a:t> </a:t>
            </a:r>
            <a:r>
              <a:rPr lang="en-US" altLang="zh-CN" sz="2400"/>
              <a:t>&gt;</a:t>
            </a:r>
            <a:r>
              <a:rPr lang="zh-CN" altLang="en-US" sz="2400"/>
              <a:t>，这里</a:t>
            </a:r>
            <a:r>
              <a:rPr lang="en-US" altLang="zh-CN" sz="2400"/>
              <a:t>I</a:t>
            </a:r>
            <a:r>
              <a:rPr lang="zh-CN" altLang="en-US" sz="2400"/>
              <a:t>是整数集，</a:t>
            </a:r>
            <a:r>
              <a:rPr lang="zh-CN" altLang="en-US" sz="2400" b="0">
                <a:sym typeface="Symbol" pitchFamily="2" charset="2"/>
              </a:rPr>
              <a:t></a:t>
            </a:r>
            <a:r>
              <a:rPr lang="zh-CN" altLang="en-US" sz="2400" b="0"/>
              <a:t> </a:t>
            </a:r>
            <a:r>
              <a:rPr lang="zh-CN" altLang="en-US" sz="2400"/>
              <a:t>是普通的乘法运算。如果我们对运算只感兴趣于正、负、零之间的特征区别，那么代数系统</a:t>
            </a:r>
            <a:r>
              <a:rPr lang="en-US" altLang="zh-CN" sz="2400"/>
              <a:t>&lt;I, </a:t>
            </a:r>
            <a:r>
              <a:rPr lang="en-US" altLang="zh-CN" sz="2400">
                <a:sym typeface="Symbol" pitchFamily="2" charset="2"/>
              </a:rPr>
              <a:t></a:t>
            </a:r>
            <a:r>
              <a:rPr lang="en-US" altLang="zh-CN" sz="2400" b="0"/>
              <a:t> </a:t>
            </a:r>
            <a:r>
              <a:rPr lang="en-US" altLang="zh-CN" sz="2400"/>
              <a:t>&gt;</a:t>
            </a:r>
            <a:r>
              <a:rPr lang="zh-CN" altLang="en-US" sz="2400"/>
              <a:t>中运算结果的特征就可以用另一个代数系统</a:t>
            </a:r>
            <a:r>
              <a:rPr lang="en-US" altLang="zh-CN" sz="2400"/>
              <a:t>&lt;B, </a:t>
            </a:r>
            <a:r>
              <a:rPr lang="en-US" altLang="zh-CN" sz="2400">
                <a:latin typeface="宋体" panose="02010600030101010101" pitchFamily="2" charset="-122"/>
              </a:rPr>
              <a:t>⊙</a:t>
            </a:r>
            <a:r>
              <a:rPr lang="en-US" altLang="zh-CN" sz="2400"/>
              <a:t>&gt;</a:t>
            </a:r>
            <a:r>
              <a:rPr lang="zh-CN" altLang="en-US" sz="2400"/>
              <a:t>的运算结果来描述，其中</a:t>
            </a:r>
            <a:r>
              <a:rPr lang="en-US" altLang="zh-CN" sz="2400"/>
              <a:t>B={</a:t>
            </a:r>
            <a:r>
              <a:rPr lang="zh-CN" altLang="en-US" sz="2400"/>
              <a:t>正，负，零</a:t>
            </a:r>
            <a:r>
              <a:rPr lang="en-US" altLang="zh-CN" sz="2400"/>
              <a:t>}</a:t>
            </a:r>
            <a:r>
              <a:rPr lang="zh-CN" altLang="en-US" sz="2400"/>
              <a:t>，是定义在</a:t>
            </a:r>
            <a:r>
              <a:rPr lang="en-US" altLang="zh-CN" sz="2400"/>
              <a:t>B</a:t>
            </a:r>
            <a:r>
              <a:rPr lang="zh-CN" altLang="en-US" sz="2400"/>
              <a:t>上的二元运算，如表</a:t>
            </a:r>
            <a:r>
              <a:rPr lang="en-US" altLang="zh-CN" sz="2400"/>
              <a:t>5-8.1</a:t>
            </a:r>
            <a:r>
              <a:rPr lang="zh-CN" altLang="en-US" sz="2400"/>
              <a:t>所示</a:t>
            </a:r>
            <a:r>
              <a:rPr lang="zh-CN" altLang="en-US" sz="2000"/>
              <a:t>。</a:t>
            </a:r>
          </a:p>
          <a:p>
            <a:pPr algn="ctr" eaLnBrk="1" hangingPunct="1">
              <a:lnSpc>
                <a:spcPct val="105000"/>
              </a:lnSpc>
              <a:spcBef>
                <a:spcPts val="800"/>
              </a:spcBef>
              <a:spcAft>
                <a:spcPts val="800"/>
              </a:spcAft>
            </a:pPr>
            <a:r>
              <a:rPr lang="zh-CN" altLang="en-US" sz="2000" b="0"/>
              <a:t>表</a:t>
            </a:r>
            <a:r>
              <a:rPr lang="en-US" altLang="zh-CN" sz="2000" b="0"/>
              <a:t>5-8.1</a:t>
            </a:r>
          </a:p>
        </p:txBody>
      </p:sp>
      <p:grpSp>
        <p:nvGrpSpPr>
          <p:cNvPr id="124930" name="Group 4">
            <a:extLst>
              <a:ext uri="{FF2B5EF4-FFF2-40B4-BE49-F238E27FC236}">
                <a16:creationId xmlns:a16="http://schemas.microsoft.com/office/drawing/2014/main" id="{4C748D28-8965-F04A-8845-B819A5B70C6C}"/>
              </a:ext>
            </a:extLst>
          </p:cNvPr>
          <p:cNvGrpSpPr>
            <a:grpSpLocks/>
          </p:cNvGrpSpPr>
          <p:nvPr/>
        </p:nvGrpSpPr>
        <p:grpSpPr bwMode="auto">
          <a:xfrm>
            <a:off x="2051050" y="4437063"/>
            <a:ext cx="4953000" cy="1828800"/>
            <a:chOff x="-3" y="-3"/>
            <a:chExt cx="2501" cy="1042"/>
          </a:xfrm>
        </p:grpSpPr>
        <p:grpSp>
          <p:nvGrpSpPr>
            <p:cNvPr id="124931" name="Group 5">
              <a:extLst>
                <a:ext uri="{FF2B5EF4-FFF2-40B4-BE49-F238E27FC236}">
                  <a16:creationId xmlns:a16="http://schemas.microsoft.com/office/drawing/2014/main" id="{08D008D8-1A91-E844-AE70-F53B5A3C94F0}"/>
                </a:ext>
              </a:extLst>
            </p:cNvPr>
            <p:cNvGrpSpPr>
              <a:grpSpLocks/>
            </p:cNvGrpSpPr>
            <p:nvPr/>
          </p:nvGrpSpPr>
          <p:grpSpPr bwMode="auto">
            <a:xfrm>
              <a:off x="0" y="0"/>
              <a:ext cx="2495" cy="1036"/>
              <a:chOff x="0" y="0"/>
              <a:chExt cx="2495" cy="1036"/>
            </a:xfrm>
          </p:grpSpPr>
          <p:grpSp>
            <p:nvGrpSpPr>
              <p:cNvPr id="124932" name="Group 6">
                <a:extLst>
                  <a:ext uri="{FF2B5EF4-FFF2-40B4-BE49-F238E27FC236}">
                    <a16:creationId xmlns:a16="http://schemas.microsoft.com/office/drawing/2014/main" id="{DEFCAB1A-D971-AC4C-8871-EA1347BAE79D}"/>
                  </a:ext>
                </a:extLst>
              </p:cNvPr>
              <p:cNvGrpSpPr>
                <a:grpSpLocks/>
              </p:cNvGrpSpPr>
              <p:nvPr/>
            </p:nvGrpSpPr>
            <p:grpSpPr bwMode="auto">
              <a:xfrm>
                <a:off x="0" y="0"/>
                <a:ext cx="705" cy="403"/>
                <a:chOff x="0" y="0"/>
                <a:chExt cx="705" cy="403"/>
              </a:xfrm>
            </p:grpSpPr>
            <p:sp>
              <p:nvSpPr>
                <p:cNvPr id="124933" name="Rectangle 7">
                  <a:extLst>
                    <a:ext uri="{FF2B5EF4-FFF2-40B4-BE49-F238E27FC236}">
                      <a16:creationId xmlns:a16="http://schemas.microsoft.com/office/drawing/2014/main" id="{44BBFAFA-C93E-E643-8458-D37A7696D277}"/>
                    </a:ext>
                  </a:extLst>
                </p:cNvPr>
                <p:cNvSpPr>
                  <a:spLocks noChangeArrowheads="1"/>
                </p:cNvSpPr>
                <p:nvPr/>
              </p:nvSpPr>
              <p:spPr bwMode="auto">
                <a:xfrm>
                  <a:off x="43" y="0"/>
                  <a:ext cx="61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400" b="0">
                    <a:solidFill>
                      <a:schemeClr val="tx1"/>
                    </a:solidFill>
                  </a:endParaRPr>
                </a:p>
                <a:p>
                  <a:pPr algn="ctr" eaLnBrk="1" hangingPunct="1"/>
                  <a:r>
                    <a:rPr lang="en-US" altLang="zh-CN" sz="2400" b="0">
                      <a:solidFill>
                        <a:schemeClr val="tx1"/>
                      </a:solidFill>
                    </a:rPr>
                    <a:t>⊙</a:t>
                  </a:r>
                </a:p>
                <a:p>
                  <a:pPr algn="ctr"/>
                  <a:endParaRPr lang="en-US" altLang="zh-CN" sz="2400" b="0">
                    <a:solidFill>
                      <a:schemeClr val="tx1"/>
                    </a:solidFill>
                  </a:endParaRPr>
                </a:p>
              </p:txBody>
            </p:sp>
            <p:sp>
              <p:nvSpPr>
                <p:cNvPr id="124934" name="Rectangle 8">
                  <a:extLst>
                    <a:ext uri="{FF2B5EF4-FFF2-40B4-BE49-F238E27FC236}">
                      <a16:creationId xmlns:a16="http://schemas.microsoft.com/office/drawing/2014/main" id="{A5892FA2-CBD1-074E-9C64-AA6EC555A195}"/>
                    </a:ext>
                  </a:extLst>
                </p:cNvPr>
                <p:cNvSpPr>
                  <a:spLocks noChangeArrowheads="1"/>
                </p:cNvSpPr>
                <p:nvPr/>
              </p:nvSpPr>
              <p:spPr bwMode="auto">
                <a:xfrm>
                  <a:off x="0" y="0"/>
                  <a:ext cx="705"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124935" name="Group 9">
                <a:extLst>
                  <a:ext uri="{FF2B5EF4-FFF2-40B4-BE49-F238E27FC236}">
                    <a16:creationId xmlns:a16="http://schemas.microsoft.com/office/drawing/2014/main" id="{9641137B-E9D7-D847-A0EF-42F4ACD3B5F0}"/>
                  </a:ext>
                </a:extLst>
              </p:cNvPr>
              <p:cNvGrpSpPr>
                <a:grpSpLocks/>
              </p:cNvGrpSpPr>
              <p:nvPr/>
            </p:nvGrpSpPr>
            <p:grpSpPr bwMode="auto">
              <a:xfrm>
                <a:off x="705" y="0"/>
                <a:ext cx="1790" cy="403"/>
                <a:chOff x="705" y="0"/>
                <a:chExt cx="1790" cy="403"/>
              </a:xfrm>
            </p:grpSpPr>
            <p:sp>
              <p:nvSpPr>
                <p:cNvPr id="124936" name="Rectangle 10">
                  <a:extLst>
                    <a:ext uri="{FF2B5EF4-FFF2-40B4-BE49-F238E27FC236}">
                      <a16:creationId xmlns:a16="http://schemas.microsoft.com/office/drawing/2014/main" id="{4C977555-3CF5-0840-BEFF-102424D0CFD9}"/>
                    </a:ext>
                  </a:extLst>
                </p:cNvPr>
                <p:cNvSpPr>
                  <a:spLocks noChangeArrowheads="1"/>
                </p:cNvSpPr>
                <p:nvPr/>
              </p:nvSpPr>
              <p:spPr bwMode="auto">
                <a:xfrm>
                  <a:off x="748" y="0"/>
                  <a:ext cx="170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400" b="0">
                      <a:solidFill>
                        <a:schemeClr val="tx1"/>
                      </a:solidFill>
                    </a:rPr>
                    <a:t>正       负        零</a:t>
                  </a:r>
                </a:p>
                <a:p>
                  <a:endParaRPr lang="en-US" altLang="zh-CN" sz="2400" b="0">
                    <a:solidFill>
                      <a:schemeClr val="tx1"/>
                    </a:solidFill>
                  </a:endParaRPr>
                </a:p>
              </p:txBody>
            </p:sp>
            <p:sp>
              <p:nvSpPr>
                <p:cNvPr id="124937" name="Rectangle 11">
                  <a:extLst>
                    <a:ext uri="{FF2B5EF4-FFF2-40B4-BE49-F238E27FC236}">
                      <a16:creationId xmlns:a16="http://schemas.microsoft.com/office/drawing/2014/main" id="{CC7B3DAA-2F27-374D-8BF0-A502CB47FD55}"/>
                    </a:ext>
                  </a:extLst>
                </p:cNvPr>
                <p:cNvSpPr>
                  <a:spLocks noChangeArrowheads="1"/>
                </p:cNvSpPr>
                <p:nvPr/>
              </p:nvSpPr>
              <p:spPr bwMode="auto">
                <a:xfrm>
                  <a:off x="705" y="0"/>
                  <a:ext cx="179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124938" name="Group 12">
                <a:extLst>
                  <a:ext uri="{FF2B5EF4-FFF2-40B4-BE49-F238E27FC236}">
                    <a16:creationId xmlns:a16="http://schemas.microsoft.com/office/drawing/2014/main" id="{7C95B95E-FFAA-E541-9852-88410846CAC4}"/>
                  </a:ext>
                </a:extLst>
              </p:cNvPr>
              <p:cNvGrpSpPr>
                <a:grpSpLocks/>
              </p:cNvGrpSpPr>
              <p:nvPr/>
            </p:nvGrpSpPr>
            <p:grpSpPr bwMode="auto">
              <a:xfrm>
                <a:off x="0" y="403"/>
                <a:ext cx="705" cy="633"/>
                <a:chOff x="0" y="403"/>
                <a:chExt cx="705" cy="633"/>
              </a:xfrm>
            </p:grpSpPr>
            <p:sp>
              <p:nvSpPr>
                <p:cNvPr id="124939" name="Rectangle 13">
                  <a:extLst>
                    <a:ext uri="{FF2B5EF4-FFF2-40B4-BE49-F238E27FC236}">
                      <a16:creationId xmlns:a16="http://schemas.microsoft.com/office/drawing/2014/main" id="{16FA18B4-B517-704B-9BF1-42AD7B4B0281}"/>
                    </a:ext>
                  </a:extLst>
                </p:cNvPr>
                <p:cNvSpPr>
                  <a:spLocks noChangeArrowheads="1"/>
                </p:cNvSpPr>
                <p:nvPr/>
              </p:nvSpPr>
              <p:spPr bwMode="auto">
                <a:xfrm>
                  <a:off x="43" y="403"/>
                  <a:ext cx="619"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400" b="0">
                    <a:solidFill>
                      <a:schemeClr val="tx1"/>
                    </a:solidFill>
                  </a:endParaRPr>
                </a:p>
                <a:p>
                  <a:pPr algn="ctr" eaLnBrk="1" hangingPunct="1"/>
                  <a:r>
                    <a:rPr lang="zh-CN" altLang="en-US" sz="2400" b="0">
                      <a:solidFill>
                        <a:schemeClr val="tx1"/>
                      </a:solidFill>
                    </a:rPr>
                    <a:t>正</a:t>
                  </a:r>
                </a:p>
                <a:p>
                  <a:pPr algn="ctr"/>
                  <a:r>
                    <a:rPr lang="zh-CN" altLang="en-US" sz="2400" b="0">
                      <a:solidFill>
                        <a:schemeClr val="tx1"/>
                      </a:solidFill>
                    </a:rPr>
                    <a:t>负</a:t>
                  </a:r>
                </a:p>
                <a:p>
                  <a:pPr algn="ctr"/>
                  <a:r>
                    <a:rPr lang="zh-CN" altLang="en-US" sz="2400" b="0">
                      <a:solidFill>
                        <a:schemeClr val="tx1"/>
                      </a:solidFill>
                    </a:rPr>
                    <a:t>零</a:t>
                  </a:r>
                </a:p>
                <a:p>
                  <a:pPr algn="ctr"/>
                  <a:endParaRPr lang="en-US" altLang="zh-CN" sz="2400" b="0">
                    <a:solidFill>
                      <a:schemeClr val="tx1"/>
                    </a:solidFill>
                  </a:endParaRPr>
                </a:p>
              </p:txBody>
            </p:sp>
            <p:sp>
              <p:nvSpPr>
                <p:cNvPr id="124940" name="Rectangle 14">
                  <a:extLst>
                    <a:ext uri="{FF2B5EF4-FFF2-40B4-BE49-F238E27FC236}">
                      <a16:creationId xmlns:a16="http://schemas.microsoft.com/office/drawing/2014/main" id="{EE5E259F-2FDD-7548-9C57-05DCD408461D}"/>
                    </a:ext>
                  </a:extLst>
                </p:cNvPr>
                <p:cNvSpPr>
                  <a:spLocks noChangeArrowheads="1"/>
                </p:cNvSpPr>
                <p:nvPr/>
              </p:nvSpPr>
              <p:spPr bwMode="auto">
                <a:xfrm>
                  <a:off x="0" y="403"/>
                  <a:ext cx="705"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124941" name="Group 15">
                <a:extLst>
                  <a:ext uri="{FF2B5EF4-FFF2-40B4-BE49-F238E27FC236}">
                    <a16:creationId xmlns:a16="http://schemas.microsoft.com/office/drawing/2014/main" id="{593C2382-4EF7-E54F-AB30-50F3B9B0F488}"/>
                  </a:ext>
                </a:extLst>
              </p:cNvPr>
              <p:cNvGrpSpPr>
                <a:grpSpLocks/>
              </p:cNvGrpSpPr>
              <p:nvPr/>
            </p:nvGrpSpPr>
            <p:grpSpPr bwMode="auto">
              <a:xfrm>
                <a:off x="705" y="403"/>
                <a:ext cx="1790" cy="633"/>
                <a:chOff x="705" y="403"/>
                <a:chExt cx="1790" cy="633"/>
              </a:xfrm>
            </p:grpSpPr>
            <p:sp>
              <p:nvSpPr>
                <p:cNvPr id="124942" name="Rectangle 16">
                  <a:extLst>
                    <a:ext uri="{FF2B5EF4-FFF2-40B4-BE49-F238E27FC236}">
                      <a16:creationId xmlns:a16="http://schemas.microsoft.com/office/drawing/2014/main" id="{D33D4CBA-FF45-4E4A-A823-9DFDD8671BFD}"/>
                    </a:ext>
                  </a:extLst>
                </p:cNvPr>
                <p:cNvSpPr>
                  <a:spLocks noChangeArrowheads="1"/>
                </p:cNvSpPr>
                <p:nvPr/>
              </p:nvSpPr>
              <p:spPr bwMode="auto">
                <a:xfrm>
                  <a:off x="748" y="403"/>
                  <a:ext cx="1704"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400" b="0">
                      <a:solidFill>
                        <a:schemeClr val="tx1"/>
                      </a:solidFill>
                    </a:rPr>
                    <a:t>正       负        零</a:t>
                  </a:r>
                </a:p>
                <a:p>
                  <a:r>
                    <a:rPr lang="zh-CN" altLang="en-US" sz="2400" b="0">
                      <a:solidFill>
                        <a:schemeClr val="tx1"/>
                      </a:solidFill>
                    </a:rPr>
                    <a:t>负       正        零</a:t>
                  </a:r>
                </a:p>
                <a:p>
                  <a:r>
                    <a:rPr lang="zh-CN" altLang="en-US" sz="2400" b="0">
                      <a:solidFill>
                        <a:schemeClr val="tx1"/>
                      </a:solidFill>
                    </a:rPr>
                    <a:t>零       零        零</a:t>
                  </a:r>
                </a:p>
                <a:p>
                  <a:endParaRPr lang="en-US" altLang="zh-CN" sz="2400" b="0">
                    <a:solidFill>
                      <a:schemeClr val="tx1"/>
                    </a:solidFill>
                  </a:endParaRPr>
                </a:p>
              </p:txBody>
            </p:sp>
            <p:sp>
              <p:nvSpPr>
                <p:cNvPr id="124943" name="Rectangle 17">
                  <a:extLst>
                    <a:ext uri="{FF2B5EF4-FFF2-40B4-BE49-F238E27FC236}">
                      <a16:creationId xmlns:a16="http://schemas.microsoft.com/office/drawing/2014/main" id="{23C41ECA-86B5-1A4A-802B-C25E97222807}"/>
                    </a:ext>
                  </a:extLst>
                </p:cNvPr>
                <p:cNvSpPr>
                  <a:spLocks noChangeArrowheads="1"/>
                </p:cNvSpPr>
                <p:nvPr/>
              </p:nvSpPr>
              <p:spPr bwMode="auto">
                <a:xfrm>
                  <a:off x="705" y="403"/>
                  <a:ext cx="1790"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sp>
          <p:nvSpPr>
            <p:cNvPr id="124944" name="Rectangle 18">
              <a:extLst>
                <a:ext uri="{FF2B5EF4-FFF2-40B4-BE49-F238E27FC236}">
                  <a16:creationId xmlns:a16="http://schemas.microsoft.com/office/drawing/2014/main" id="{88E28653-91FE-AA44-9C39-0142EFE36333}"/>
                </a:ext>
              </a:extLst>
            </p:cNvPr>
            <p:cNvSpPr>
              <a:spLocks noChangeArrowheads="1"/>
            </p:cNvSpPr>
            <p:nvPr/>
          </p:nvSpPr>
          <p:spPr bwMode="auto">
            <a:xfrm>
              <a:off x="-3" y="-3"/>
              <a:ext cx="2501" cy="1042"/>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24945" name="Rectangle 19">
            <a:extLst>
              <a:ext uri="{FF2B5EF4-FFF2-40B4-BE49-F238E27FC236}">
                <a16:creationId xmlns:a16="http://schemas.microsoft.com/office/drawing/2014/main" id="{A58B35E3-E46A-514F-A8AC-2BD37CE8C8AC}"/>
              </a:ext>
            </a:extLst>
          </p:cNvPr>
          <p:cNvSpPr>
            <a:spLocks noGrp="1" noChangeArrowheads="1"/>
          </p:cNvSpPr>
          <p:nvPr>
            <p:ph type="title"/>
          </p:nvPr>
        </p:nvSpPr>
        <p:spPr>
          <a:xfrm>
            <a:off x="1331913" y="404813"/>
            <a:ext cx="6551612" cy="762000"/>
          </a:xfrm>
        </p:spPr>
        <p:txBody>
          <a:bodyPr>
            <a:normAutofit fontScale="90000"/>
          </a:bodyPr>
          <a:lstStyle/>
          <a:p>
            <a:pPr algn="l" eaLnBrk="1" hangingPunct="1"/>
            <a:r>
              <a:rPr lang="en-US" altLang="zh-CN"/>
              <a:t>5-8</a:t>
            </a:r>
            <a:r>
              <a:rPr lang="zh-CN" altLang="en-US"/>
              <a:t>　同态与同构</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a:extLst>
              <a:ext uri="{FF2B5EF4-FFF2-40B4-BE49-F238E27FC236}">
                <a16:creationId xmlns:a16="http://schemas.microsoft.com/office/drawing/2014/main" id="{5CEEC9F9-0A53-0647-929D-4FCA57053DA2}"/>
              </a:ext>
            </a:extLst>
          </p:cNvPr>
          <p:cNvSpPr>
            <a:spLocks noGrp="1" noChangeArrowheads="1"/>
          </p:cNvSpPr>
          <p:nvPr>
            <p:ph idx="1"/>
          </p:nvPr>
        </p:nvSpPr>
        <p:spPr>
          <a:xfrm>
            <a:off x="762000" y="1676400"/>
            <a:ext cx="7772400" cy="4114800"/>
          </a:xfrm>
        </p:spPr>
        <p:txBody>
          <a:bodyPr/>
          <a:lstStyle/>
          <a:p>
            <a:pPr eaLnBrk="1" hangingPunct="1">
              <a:spcBef>
                <a:spcPts val="775"/>
              </a:spcBef>
              <a:spcAft>
                <a:spcPts val="775"/>
              </a:spcAft>
            </a:pPr>
            <a:r>
              <a:rPr lang="zh-CN" altLang="en-US" sz="2400"/>
              <a:t>作映射</a:t>
            </a:r>
            <a:r>
              <a:rPr lang="en-US" altLang="zh-CN" sz="2400"/>
              <a:t>f: I</a:t>
            </a:r>
            <a:r>
              <a:rPr lang="en-US" altLang="zh-CN" sz="2400">
                <a:latin typeface="宋体" panose="02010600030101010101" pitchFamily="2" charset="-122"/>
              </a:rPr>
              <a:t>→</a:t>
            </a:r>
            <a:r>
              <a:rPr lang="en-US" altLang="zh-CN" sz="2400"/>
              <a:t>B</a:t>
            </a:r>
            <a:r>
              <a:rPr lang="zh-CN" altLang="en-US" sz="2400"/>
              <a:t>如下：</a:t>
            </a:r>
          </a:p>
          <a:p>
            <a:pPr eaLnBrk="1" hangingPunct="1">
              <a:spcBef>
                <a:spcPts val="500"/>
              </a:spcBef>
              <a:spcAft>
                <a:spcPts val="500"/>
              </a:spcAft>
            </a:pPr>
            <a:r>
              <a:rPr lang="zh-CN" altLang="en-US" sz="2400"/>
              <a:t>           正  若</a:t>
            </a:r>
            <a:r>
              <a:rPr lang="en-US" altLang="zh-CN" sz="2400"/>
              <a:t>n&gt;0</a:t>
            </a:r>
          </a:p>
          <a:p>
            <a:pPr eaLnBrk="1" hangingPunct="1">
              <a:spcBef>
                <a:spcPts val="500"/>
              </a:spcBef>
              <a:spcAft>
                <a:spcPts val="500"/>
              </a:spcAft>
            </a:pPr>
            <a:r>
              <a:rPr lang="en-US" altLang="zh-CN" sz="2400"/>
              <a:t>f(n)=   </a:t>
            </a:r>
            <a:r>
              <a:rPr lang="zh-CN" altLang="en-US" sz="2400"/>
              <a:t>负  若</a:t>
            </a:r>
            <a:r>
              <a:rPr lang="en-US" altLang="zh-CN" sz="2400"/>
              <a:t>n&lt;0</a:t>
            </a:r>
          </a:p>
          <a:p>
            <a:pPr eaLnBrk="1" hangingPunct="1">
              <a:spcBef>
                <a:spcPts val="500"/>
              </a:spcBef>
              <a:spcAft>
                <a:spcPts val="500"/>
              </a:spcAft>
            </a:pPr>
            <a:r>
              <a:rPr lang="en-US" altLang="zh-CN" sz="2400"/>
              <a:t>           </a:t>
            </a:r>
            <a:r>
              <a:rPr lang="zh-CN" altLang="en-US" sz="2400"/>
              <a:t>零  若</a:t>
            </a:r>
            <a:r>
              <a:rPr lang="en-US" altLang="zh-CN" sz="2400"/>
              <a:t>n=0</a:t>
            </a:r>
          </a:p>
          <a:p>
            <a:pPr eaLnBrk="1" hangingPunct="1">
              <a:spcBef>
                <a:spcPts val="500"/>
              </a:spcBef>
              <a:spcAft>
                <a:spcPts val="500"/>
              </a:spcAft>
            </a:pPr>
            <a:r>
              <a:rPr lang="zh-CN" altLang="en-US" sz="2400"/>
              <a:t>很明显，对于任意</a:t>
            </a:r>
            <a:r>
              <a:rPr lang="en-US" altLang="zh-CN" sz="2400"/>
              <a:t>a,b</a:t>
            </a:r>
            <a:r>
              <a:rPr lang="en-US" altLang="zh-CN" sz="2400">
                <a:latin typeface="" charset="0"/>
              </a:rPr>
              <a:t>∈</a:t>
            </a:r>
            <a:r>
              <a:rPr lang="en-US" altLang="zh-CN" sz="2400"/>
              <a:t>I</a:t>
            </a:r>
            <a:r>
              <a:rPr lang="zh-CN" altLang="en-US" sz="2400"/>
              <a:t>，有</a:t>
            </a:r>
          </a:p>
          <a:p>
            <a:pPr eaLnBrk="1" hangingPunct="1">
              <a:spcBef>
                <a:spcPts val="500"/>
              </a:spcBef>
              <a:spcAft>
                <a:spcPts val="500"/>
              </a:spcAft>
            </a:pPr>
            <a:r>
              <a:rPr lang="zh-CN" altLang="en-US" sz="2400"/>
              <a:t>        </a:t>
            </a:r>
            <a:r>
              <a:rPr lang="en-US" altLang="zh-CN" sz="2400"/>
              <a:t>f(a</a:t>
            </a:r>
            <a:r>
              <a:rPr lang="en-US" altLang="zh-CN" sz="2400">
                <a:sym typeface="Symbol" pitchFamily="2" charset="2"/>
              </a:rPr>
              <a:t></a:t>
            </a:r>
            <a:r>
              <a:rPr lang="en-US" altLang="zh-CN" sz="2400"/>
              <a:t>b)=f(a)</a:t>
            </a:r>
            <a:r>
              <a:rPr lang="en-US" altLang="zh-CN" sz="2400">
                <a:latin typeface="宋体" panose="02010600030101010101" pitchFamily="2" charset="-122"/>
              </a:rPr>
              <a:t>⊙</a:t>
            </a:r>
            <a:r>
              <a:rPr lang="en-US" altLang="zh-CN" sz="2400"/>
              <a:t>f(b)</a:t>
            </a:r>
          </a:p>
          <a:p>
            <a:pPr eaLnBrk="1" hangingPunct="1">
              <a:spcBef>
                <a:spcPts val="500"/>
              </a:spcBef>
              <a:spcAft>
                <a:spcPts val="500"/>
              </a:spcAft>
            </a:pPr>
            <a:r>
              <a:rPr lang="zh-CN" altLang="en-US" sz="2400"/>
              <a:t>因此，映射</a:t>
            </a:r>
            <a:r>
              <a:rPr lang="en-US" altLang="zh-CN" sz="2400"/>
              <a:t>f</a:t>
            </a:r>
            <a:r>
              <a:rPr lang="zh-CN" altLang="en-US" sz="2400"/>
              <a:t>是由</a:t>
            </a:r>
            <a:r>
              <a:rPr lang="en-US" altLang="zh-CN" sz="2400"/>
              <a:t>&lt;I,</a:t>
            </a:r>
            <a:r>
              <a:rPr lang="en-US" altLang="zh-CN" sz="2400" b="0">
                <a:sym typeface="Symbol" pitchFamily="2" charset="2"/>
              </a:rPr>
              <a:t></a:t>
            </a:r>
            <a:r>
              <a:rPr lang="en-US" altLang="zh-CN" sz="2400" b="0"/>
              <a:t> </a:t>
            </a:r>
            <a:r>
              <a:rPr lang="en-US" altLang="zh-CN" sz="2400"/>
              <a:t>&gt;</a:t>
            </a:r>
            <a:r>
              <a:rPr lang="zh-CN" altLang="en-US" sz="2400"/>
              <a:t>到</a:t>
            </a:r>
            <a:r>
              <a:rPr lang="en-US" altLang="zh-CN" sz="2400"/>
              <a:t>&lt;B, </a:t>
            </a:r>
            <a:r>
              <a:rPr lang="en-US" altLang="zh-CN" sz="2400">
                <a:latin typeface="宋体" panose="02010600030101010101" pitchFamily="2" charset="-122"/>
              </a:rPr>
              <a:t>⊙</a:t>
            </a:r>
            <a:r>
              <a:rPr lang="en-US" altLang="zh-CN" sz="2400"/>
              <a:t>&gt;</a:t>
            </a:r>
            <a:r>
              <a:rPr lang="zh-CN" altLang="en-US" sz="2400"/>
              <a:t>的一个同态。</a:t>
            </a:r>
          </a:p>
        </p:txBody>
      </p:sp>
      <p:sp>
        <p:nvSpPr>
          <p:cNvPr id="125954" name="AutoShape 3">
            <a:extLst>
              <a:ext uri="{FF2B5EF4-FFF2-40B4-BE49-F238E27FC236}">
                <a16:creationId xmlns:a16="http://schemas.microsoft.com/office/drawing/2014/main" id="{3335E7B6-B6CE-B747-A45B-53B78C360CCD}"/>
              </a:ext>
            </a:extLst>
          </p:cNvPr>
          <p:cNvSpPr>
            <a:spLocks/>
          </p:cNvSpPr>
          <p:nvPr/>
        </p:nvSpPr>
        <p:spPr bwMode="auto">
          <a:xfrm>
            <a:off x="1547813" y="2636838"/>
            <a:ext cx="152400" cy="1143000"/>
          </a:xfrm>
          <a:prstGeom prst="leftBrace">
            <a:avLst>
              <a:gd name="adj1" fmla="val 625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25955" name="Rectangle 4">
            <a:extLst>
              <a:ext uri="{FF2B5EF4-FFF2-40B4-BE49-F238E27FC236}">
                <a16:creationId xmlns:a16="http://schemas.microsoft.com/office/drawing/2014/main" id="{9AD169CD-ED6D-494F-884B-44FBCCB88D74}"/>
              </a:ext>
            </a:extLst>
          </p:cNvPr>
          <p:cNvSpPr>
            <a:spLocks noGrp="1" noChangeArrowheads="1"/>
          </p:cNvSpPr>
          <p:nvPr>
            <p:ph type="title"/>
          </p:nvPr>
        </p:nvSpPr>
        <p:spPr>
          <a:xfrm>
            <a:off x="1331913" y="404813"/>
            <a:ext cx="6551612" cy="762000"/>
          </a:xfrm>
        </p:spPr>
        <p:txBody>
          <a:bodyPr>
            <a:normAutofit fontScale="90000"/>
          </a:bodyPr>
          <a:lstStyle/>
          <a:p>
            <a:pPr algn="l" eaLnBrk="1" hangingPunct="1"/>
            <a:r>
              <a:rPr lang="en-US" altLang="zh-CN"/>
              <a:t>5-8</a:t>
            </a:r>
            <a:r>
              <a:rPr lang="zh-CN" altLang="en-US"/>
              <a:t>　同态与同构</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7" name="Rectangle 3">
            <a:extLst>
              <a:ext uri="{FF2B5EF4-FFF2-40B4-BE49-F238E27FC236}">
                <a16:creationId xmlns:a16="http://schemas.microsoft.com/office/drawing/2014/main" id="{44BA1D32-F59F-5E46-9CC4-3FFC6166D633}"/>
              </a:ext>
            </a:extLst>
          </p:cNvPr>
          <p:cNvSpPr>
            <a:spLocks noGrp="1" noChangeArrowheads="1"/>
          </p:cNvSpPr>
          <p:nvPr>
            <p:ph idx="1"/>
          </p:nvPr>
        </p:nvSpPr>
        <p:spPr>
          <a:xfrm>
            <a:off x="539750" y="1196975"/>
            <a:ext cx="7772400" cy="5187950"/>
          </a:xfrm>
        </p:spPr>
        <p:txBody>
          <a:bodyPr/>
          <a:lstStyle/>
          <a:p>
            <a:pPr marL="0" indent="576263" eaLnBrk="1" hangingPunct="1">
              <a:spcBef>
                <a:spcPts val="500"/>
              </a:spcBef>
              <a:spcAft>
                <a:spcPts val="500"/>
              </a:spcAft>
            </a:pPr>
            <a:r>
              <a:rPr lang="zh-CN" altLang="en-US" sz="2400"/>
              <a:t>例</a:t>
            </a:r>
            <a:r>
              <a:rPr lang="en-US" altLang="zh-CN" sz="2400"/>
              <a:t>1 </a:t>
            </a:r>
            <a:r>
              <a:rPr lang="zh-CN" altLang="en-US" sz="2400"/>
              <a:t>告诉我们，</a:t>
            </a:r>
          </a:p>
          <a:p>
            <a:pPr marL="0" indent="576263" eaLnBrk="1" hangingPunct="1">
              <a:spcBef>
                <a:spcPts val="500"/>
              </a:spcBef>
              <a:spcAft>
                <a:spcPts val="500"/>
              </a:spcAft>
            </a:pPr>
            <a:r>
              <a:rPr lang="zh-CN" altLang="en-US" sz="2400"/>
              <a:t>在</a:t>
            </a:r>
            <a:r>
              <a:rPr lang="en-US" altLang="zh-CN" sz="2400"/>
              <a:t>&lt;I ,  </a:t>
            </a:r>
            <a:r>
              <a:rPr lang="en-US" altLang="zh-CN" sz="2400" b="0">
                <a:sym typeface="Symbol" pitchFamily="2" charset="2"/>
              </a:rPr>
              <a:t></a:t>
            </a:r>
            <a:r>
              <a:rPr lang="en-US" altLang="zh-CN" sz="2400" b="0"/>
              <a:t> </a:t>
            </a:r>
            <a:r>
              <a:rPr lang="en-US" altLang="zh-CN" sz="2400"/>
              <a:t>&gt;</a:t>
            </a:r>
            <a:r>
              <a:rPr lang="zh-CN" altLang="en-US" sz="2400"/>
              <a:t>中研究运算结果的正、负、零的特征就等于在</a:t>
            </a:r>
            <a:r>
              <a:rPr lang="en-US" altLang="zh-CN" sz="2400"/>
              <a:t>&lt;B , </a:t>
            </a:r>
            <a:r>
              <a:rPr lang="en-US" altLang="zh-CN" sz="2400">
                <a:latin typeface="宋体" panose="02010600030101010101" pitchFamily="2" charset="-122"/>
              </a:rPr>
              <a:t>⊙</a:t>
            </a:r>
            <a:r>
              <a:rPr lang="en-US" altLang="zh-CN" sz="2400"/>
              <a:t>&gt;</a:t>
            </a:r>
            <a:r>
              <a:rPr lang="zh-CN" altLang="en-US" sz="2400"/>
              <a:t>中的运算特征</a:t>
            </a:r>
          </a:p>
          <a:p>
            <a:pPr marL="0" indent="576263" eaLnBrk="1" hangingPunct="1">
              <a:spcBef>
                <a:spcPts val="500"/>
              </a:spcBef>
              <a:spcAft>
                <a:spcPts val="500"/>
              </a:spcAft>
            </a:pPr>
            <a:r>
              <a:rPr lang="zh-CN" altLang="en-US" sz="2400"/>
              <a:t>可以说，代数系统</a:t>
            </a:r>
            <a:r>
              <a:rPr lang="en-US" altLang="zh-CN" sz="2400"/>
              <a:t>&lt;B , </a:t>
            </a:r>
            <a:r>
              <a:rPr lang="en-US" altLang="zh-CN" sz="2400">
                <a:latin typeface="宋体" panose="02010600030101010101" pitchFamily="2" charset="-122"/>
              </a:rPr>
              <a:t>⊙</a:t>
            </a:r>
            <a:r>
              <a:rPr lang="en-US" altLang="zh-CN" sz="2400"/>
              <a:t>&gt;</a:t>
            </a:r>
            <a:r>
              <a:rPr lang="zh-CN" altLang="en-US" sz="2400"/>
              <a:t>描述了</a:t>
            </a:r>
            <a:r>
              <a:rPr lang="en-US" altLang="zh-CN" sz="2400"/>
              <a:t>&lt;I , </a:t>
            </a:r>
            <a:r>
              <a:rPr lang="en-US" altLang="zh-CN" sz="2400" b="0">
                <a:sym typeface="Symbol" pitchFamily="2" charset="2"/>
              </a:rPr>
              <a:t></a:t>
            </a:r>
            <a:r>
              <a:rPr lang="en-US" altLang="zh-CN" sz="2400" b="0"/>
              <a:t> </a:t>
            </a:r>
            <a:r>
              <a:rPr lang="en-US" altLang="zh-CN" sz="2400"/>
              <a:t>&gt;</a:t>
            </a:r>
            <a:r>
              <a:rPr lang="zh-CN" altLang="en-US" sz="2400"/>
              <a:t>中运算结果的这些基本特征。</a:t>
            </a:r>
          </a:p>
          <a:p>
            <a:pPr marL="0" indent="576263" eaLnBrk="1" hangingPunct="1">
              <a:spcBef>
                <a:spcPts val="500"/>
              </a:spcBef>
              <a:spcAft>
                <a:spcPts val="500"/>
              </a:spcAft>
            </a:pPr>
            <a:r>
              <a:rPr lang="zh-CN" altLang="en-US" sz="2400"/>
              <a:t>而这正是研究两个代数系统之间是否存在同态的重要意义。</a:t>
            </a:r>
          </a:p>
          <a:p>
            <a:pPr marL="0" indent="576263" eaLnBrk="1" hangingPunct="1">
              <a:spcBef>
                <a:spcPts val="775"/>
              </a:spcBef>
              <a:spcAft>
                <a:spcPts val="775"/>
              </a:spcAft>
            </a:pPr>
            <a:r>
              <a:rPr lang="zh-CN" altLang="en-US" sz="2400">
                <a:solidFill>
                  <a:schemeClr val="tx2"/>
                </a:solidFill>
                <a:latin typeface="" charset="0"/>
              </a:rPr>
              <a:t>注：由一个代数系统到另一个代数系统可能存在着多于一个的同态。</a:t>
            </a:r>
          </a:p>
        </p:txBody>
      </p:sp>
      <p:sp>
        <p:nvSpPr>
          <p:cNvPr id="126978" name="Rectangle 4">
            <a:extLst>
              <a:ext uri="{FF2B5EF4-FFF2-40B4-BE49-F238E27FC236}">
                <a16:creationId xmlns:a16="http://schemas.microsoft.com/office/drawing/2014/main" id="{EE356AE3-E7D1-D942-9EA3-4502A145192E}"/>
              </a:ext>
            </a:extLst>
          </p:cNvPr>
          <p:cNvSpPr>
            <a:spLocks noGrp="1" noChangeArrowheads="1"/>
          </p:cNvSpPr>
          <p:nvPr>
            <p:ph type="title"/>
          </p:nvPr>
        </p:nvSpPr>
        <p:spPr>
          <a:xfrm>
            <a:off x="1331913" y="404813"/>
            <a:ext cx="6551612" cy="762000"/>
          </a:xfrm>
        </p:spPr>
        <p:txBody>
          <a:bodyPr>
            <a:normAutofit fontScale="90000"/>
          </a:bodyPr>
          <a:lstStyle/>
          <a:p>
            <a:pPr algn="l" eaLnBrk="1" hangingPunct="1"/>
            <a:r>
              <a:rPr lang="en-US" altLang="zh-CN"/>
              <a:t>5-8</a:t>
            </a:r>
            <a:r>
              <a:rPr lang="zh-CN" altLang="en-US"/>
              <a:t>　同态与同构</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Rectangle 3">
            <a:extLst>
              <a:ext uri="{FF2B5EF4-FFF2-40B4-BE49-F238E27FC236}">
                <a16:creationId xmlns:a16="http://schemas.microsoft.com/office/drawing/2014/main" id="{620ACF66-8DAA-2B4E-B799-12B93C498366}"/>
              </a:ext>
            </a:extLst>
          </p:cNvPr>
          <p:cNvSpPr>
            <a:spLocks noGrp="1" noChangeArrowheads="1"/>
          </p:cNvSpPr>
          <p:nvPr>
            <p:ph type="body" idx="4294967295"/>
          </p:nvPr>
        </p:nvSpPr>
        <p:spPr>
          <a:xfrm>
            <a:off x="323850" y="1628775"/>
            <a:ext cx="7772400" cy="4114800"/>
          </a:xfrm>
        </p:spPr>
        <p:txBody>
          <a:bodyPr/>
          <a:lstStyle/>
          <a:p>
            <a:pPr marL="0" indent="576263" eaLnBrk="1" hangingPunct="1">
              <a:lnSpc>
                <a:spcPct val="110000"/>
              </a:lnSpc>
              <a:spcBef>
                <a:spcPts val="500"/>
              </a:spcBef>
              <a:spcAft>
                <a:spcPts val="500"/>
              </a:spcAft>
            </a:pPr>
            <a:r>
              <a:rPr lang="zh-CN" altLang="en-US" b="0">
                <a:solidFill>
                  <a:srgbClr val="FF0000"/>
                </a:solidFill>
                <a:latin typeface="" charset="0"/>
              </a:rPr>
              <a:t>定义</a:t>
            </a:r>
            <a:r>
              <a:rPr lang="en-US" altLang="zh-CN" b="0">
                <a:solidFill>
                  <a:srgbClr val="FF0000"/>
                </a:solidFill>
                <a:latin typeface="" charset="0"/>
              </a:rPr>
              <a:t>5-2.3[</a:t>
            </a:r>
            <a:r>
              <a:rPr lang="zh-CN" altLang="en-US" b="0">
                <a:solidFill>
                  <a:srgbClr val="FF0000"/>
                </a:solidFill>
                <a:latin typeface="" charset="0"/>
              </a:rPr>
              <a:t>运算可结合</a:t>
            </a:r>
            <a:r>
              <a:rPr lang="en-US" altLang="zh-CN" b="0">
                <a:solidFill>
                  <a:srgbClr val="FF0000"/>
                </a:solidFill>
                <a:latin typeface="" charset="0"/>
              </a:rPr>
              <a:t>]</a:t>
            </a:r>
            <a:br>
              <a:rPr lang="en-US" altLang="zh-CN" b="0">
                <a:solidFill>
                  <a:srgbClr val="FF0000"/>
                </a:solidFill>
                <a:latin typeface="" charset="0"/>
              </a:rPr>
            </a:br>
            <a:r>
              <a:rPr lang="en-US" altLang="zh-CN" b="0">
                <a:solidFill>
                  <a:srgbClr val="FF0000"/>
                </a:solidFill>
                <a:latin typeface="" charset="0"/>
              </a:rPr>
              <a:t>    </a:t>
            </a:r>
            <a:r>
              <a:rPr lang="zh-CN" altLang="en-US" b="0">
                <a:latin typeface="" charset="0"/>
              </a:rPr>
              <a:t>设</a:t>
            </a:r>
            <a:r>
              <a:rPr lang="zh-CN" altLang="en-US" b="0">
                <a:latin typeface="宋体" panose="02010600030101010101" pitchFamily="2" charset="-122"/>
              </a:rPr>
              <a:t>*</a:t>
            </a:r>
            <a:r>
              <a:rPr lang="zh-CN" altLang="en-US" b="0">
                <a:latin typeface="" charset="0"/>
              </a:rPr>
              <a:t>是定义在集合</a:t>
            </a:r>
            <a:r>
              <a:rPr lang="en-US" altLang="zh-CN" b="0">
                <a:latin typeface="" charset="0"/>
              </a:rPr>
              <a:t>A</a:t>
            </a:r>
            <a:r>
              <a:rPr lang="zh-CN" altLang="en-US" b="0">
                <a:latin typeface="" charset="0"/>
              </a:rPr>
              <a:t>上的二元运算，如果对于任意的</a:t>
            </a:r>
            <a:r>
              <a:rPr lang="en-US" altLang="zh-CN" b="0">
                <a:latin typeface="" charset="0"/>
              </a:rPr>
              <a:t>x,y,z∈A</a:t>
            </a:r>
            <a:r>
              <a:rPr lang="zh-CN" altLang="en-US" b="0">
                <a:latin typeface="" charset="0"/>
              </a:rPr>
              <a:t>都有</a:t>
            </a:r>
            <a:r>
              <a:rPr lang="en-US" altLang="zh-CN" b="0">
                <a:latin typeface="" charset="0"/>
              </a:rPr>
              <a:t>(x</a:t>
            </a:r>
            <a:r>
              <a:rPr lang="en-US" altLang="zh-CN" b="0">
                <a:latin typeface="宋体" panose="02010600030101010101" pitchFamily="2" charset="-122"/>
              </a:rPr>
              <a:t>*</a:t>
            </a:r>
            <a:r>
              <a:rPr lang="en-US" altLang="zh-CN" b="0">
                <a:latin typeface="" charset="0"/>
              </a:rPr>
              <a:t>y)</a:t>
            </a:r>
            <a:r>
              <a:rPr lang="en-US" altLang="zh-CN" b="0">
                <a:latin typeface="宋体" panose="02010600030101010101" pitchFamily="2" charset="-122"/>
              </a:rPr>
              <a:t>*</a:t>
            </a:r>
            <a:r>
              <a:rPr lang="en-US" altLang="zh-CN" b="0">
                <a:latin typeface="" charset="0"/>
              </a:rPr>
              <a:t>z=x</a:t>
            </a:r>
            <a:r>
              <a:rPr lang="en-US" altLang="zh-CN" b="0">
                <a:latin typeface="宋体" panose="02010600030101010101" pitchFamily="2" charset="-122"/>
              </a:rPr>
              <a:t>*</a:t>
            </a:r>
            <a:r>
              <a:rPr lang="en-US" altLang="zh-CN" b="0">
                <a:latin typeface="" charset="0"/>
              </a:rPr>
              <a:t>(y</a:t>
            </a:r>
            <a:r>
              <a:rPr lang="en-US" altLang="zh-CN" b="0">
                <a:latin typeface="宋体" panose="02010600030101010101" pitchFamily="2" charset="-122"/>
              </a:rPr>
              <a:t>*</a:t>
            </a:r>
            <a:r>
              <a:rPr lang="en-US" altLang="zh-CN" b="0">
                <a:latin typeface="" charset="0"/>
              </a:rPr>
              <a:t>z),</a:t>
            </a:r>
            <a:r>
              <a:rPr lang="zh-CN" altLang="en-US" b="0">
                <a:latin typeface="" charset="0"/>
              </a:rPr>
              <a:t>则称该二元运算</a:t>
            </a:r>
            <a:r>
              <a:rPr lang="zh-CN" altLang="en-US" b="0">
                <a:latin typeface="宋体" panose="02010600030101010101" pitchFamily="2" charset="-122"/>
              </a:rPr>
              <a:t>*</a:t>
            </a:r>
            <a:r>
              <a:rPr lang="zh-CN" altLang="en-US" b="0">
                <a:latin typeface="" charset="0"/>
              </a:rPr>
              <a:t>是可结合的，或运算满足结合律。</a:t>
            </a:r>
          </a:p>
        </p:txBody>
      </p:sp>
      <p:sp>
        <p:nvSpPr>
          <p:cNvPr id="15362" name="Rectangle 2">
            <a:extLst>
              <a:ext uri="{FF2B5EF4-FFF2-40B4-BE49-F238E27FC236}">
                <a16:creationId xmlns:a16="http://schemas.microsoft.com/office/drawing/2014/main" id="{9D6EE395-C83F-F344-BE87-32AEA5316B3B}"/>
              </a:ext>
            </a:extLst>
          </p:cNvPr>
          <p:cNvSpPr>
            <a:spLocks noChangeArrowheads="1"/>
          </p:cNvSpPr>
          <p:nvPr/>
        </p:nvSpPr>
        <p:spPr bwMode="auto">
          <a:xfrm>
            <a:off x="900113" y="519113"/>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 charset="0"/>
              </a:rPr>
              <a:t>5-2</a:t>
            </a:r>
            <a:r>
              <a:rPr lang="zh-CN" altLang="en-US" sz="3600">
                <a:solidFill>
                  <a:schemeClr val="accent2"/>
                </a:solidFill>
                <a:latin typeface="" charset="0"/>
              </a:rPr>
              <a:t>　运算及其性质</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3">
            <a:extLst>
              <a:ext uri="{FF2B5EF4-FFF2-40B4-BE49-F238E27FC236}">
                <a16:creationId xmlns:a16="http://schemas.microsoft.com/office/drawing/2014/main" id="{2C7846FF-6EE5-4240-8260-855592EDB5DE}"/>
              </a:ext>
            </a:extLst>
          </p:cNvPr>
          <p:cNvSpPr>
            <a:spLocks noGrp="1" noChangeArrowheads="1"/>
          </p:cNvSpPr>
          <p:nvPr>
            <p:ph idx="1"/>
          </p:nvPr>
        </p:nvSpPr>
        <p:spPr>
          <a:xfrm>
            <a:off x="685800" y="1828800"/>
            <a:ext cx="7772400" cy="3810000"/>
          </a:xfrm>
        </p:spPr>
        <p:txBody>
          <a:bodyPr/>
          <a:lstStyle/>
          <a:p>
            <a:pPr eaLnBrk="1" hangingPunct="1">
              <a:spcBef>
                <a:spcPts val="775"/>
              </a:spcBef>
              <a:spcAft>
                <a:spcPts val="775"/>
              </a:spcAft>
            </a:pPr>
            <a:r>
              <a:rPr lang="zh-CN" altLang="en-US">
                <a:solidFill>
                  <a:srgbClr val="FF0000"/>
                </a:solidFill>
                <a:latin typeface="" charset="0"/>
              </a:rPr>
              <a:t>定义</a:t>
            </a:r>
            <a:r>
              <a:rPr lang="en-US" altLang="zh-CN">
                <a:solidFill>
                  <a:srgbClr val="FF0000"/>
                </a:solidFill>
                <a:latin typeface="" charset="0"/>
              </a:rPr>
              <a:t>5-8.2</a:t>
            </a:r>
            <a:r>
              <a:rPr lang="zh-CN" altLang="en-US">
                <a:solidFill>
                  <a:srgbClr val="FF0000"/>
                </a:solidFill>
                <a:latin typeface="" charset="0"/>
              </a:rPr>
              <a:t>：</a:t>
            </a:r>
            <a:r>
              <a:rPr lang="zh-CN" altLang="en-US" b="0">
                <a:latin typeface="" charset="0"/>
              </a:rPr>
              <a:t> </a:t>
            </a:r>
            <a:r>
              <a:rPr lang="zh-CN" altLang="en-US">
                <a:latin typeface="" charset="0"/>
              </a:rPr>
              <a:t>设</a:t>
            </a:r>
            <a:r>
              <a:rPr lang="en-US" altLang="zh-CN">
                <a:latin typeface="" charset="0"/>
              </a:rPr>
              <a:t>f</a:t>
            </a:r>
            <a:r>
              <a:rPr lang="zh-CN" altLang="en-US">
                <a:latin typeface="" charset="0"/>
              </a:rPr>
              <a:t>是由</a:t>
            </a:r>
            <a:r>
              <a:rPr lang="en-US" altLang="zh-CN">
                <a:latin typeface="" charset="0"/>
              </a:rPr>
              <a:t>&lt;A,★&gt;</a:t>
            </a:r>
            <a:r>
              <a:rPr lang="zh-CN" altLang="en-US">
                <a:latin typeface="" charset="0"/>
              </a:rPr>
              <a:t>到</a:t>
            </a:r>
            <a:r>
              <a:rPr lang="en-US" altLang="zh-CN">
                <a:latin typeface="" charset="0"/>
              </a:rPr>
              <a:t>&lt;B,*&gt;</a:t>
            </a:r>
            <a:r>
              <a:rPr lang="zh-CN" altLang="en-US">
                <a:latin typeface="" charset="0"/>
              </a:rPr>
              <a:t>的一个同态，如果</a:t>
            </a:r>
            <a:r>
              <a:rPr lang="en-US" altLang="zh-CN">
                <a:latin typeface="" charset="0"/>
              </a:rPr>
              <a:t>f</a:t>
            </a:r>
            <a:r>
              <a:rPr lang="zh-CN" altLang="en-US">
                <a:latin typeface="" charset="0"/>
              </a:rPr>
              <a:t>是从</a:t>
            </a:r>
            <a:r>
              <a:rPr lang="en-US" altLang="zh-CN">
                <a:latin typeface="" charset="0"/>
              </a:rPr>
              <a:t>A</a:t>
            </a:r>
            <a:r>
              <a:rPr lang="zh-CN" altLang="en-US">
                <a:latin typeface="" charset="0"/>
              </a:rPr>
              <a:t>到</a:t>
            </a:r>
            <a:r>
              <a:rPr lang="en-US" altLang="zh-CN">
                <a:latin typeface="" charset="0"/>
              </a:rPr>
              <a:t>B</a:t>
            </a:r>
            <a:r>
              <a:rPr lang="zh-CN" altLang="en-US">
                <a:latin typeface="" charset="0"/>
              </a:rPr>
              <a:t>的一个满射，则</a:t>
            </a:r>
            <a:r>
              <a:rPr lang="en-US" altLang="zh-CN">
                <a:latin typeface="" charset="0"/>
              </a:rPr>
              <a:t>f</a:t>
            </a:r>
            <a:r>
              <a:rPr lang="zh-CN" altLang="en-US">
                <a:latin typeface="" charset="0"/>
              </a:rPr>
              <a:t>称为满同态；如果</a:t>
            </a:r>
            <a:r>
              <a:rPr lang="en-US" altLang="zh-CN">
                <a:latin typeface="" charset="0"/>
              </a:rPr>
              <a:t>f</a:t>
            </a:r>
            <a:r>
              <a:rPr lang="zh-CN" altLang="en-US">
                <a:latin typeface="" charset="0"/>
              </a:rPr>
              <a:t>是从</a:t>
            </a:r>
            <a:r>
              <a:rPr lang="en-US" altLang="zh-CN">
                <a:latin typeface="" charset="0"/>
              </a:rPr>
              <a:t>A</a:t>
            </a:r>
            <a:r>
              <a:rPr lang="zh-CN" altLang="en-US">
                <a:latin typeface="" charset="0"/>
              </a:rPr>
              <a:t>到</a:t>
            </a:r>
            <a:r>
              <a:rPr lang="en-US" altLang="zh-CN">
                <a:latin typeface="" charset="0"/>
              </a:rPr>
              <a:t>B</a:t>
            </a:r>
            <a:r>
              <a:rPr lang="zh-CN" altLang="en-US">
                <a:latin typeface="" charset="0"/>
              </a:rPr>
              <a:t>的一个入射，则</a:t>
            </a:r>
            <a:r>
              <a:rPr lang="en-US" altLang="zh-CN">
                <a:latin typeface="" charset="0"/>
              </a:rPr>
              <a:t>f </a:t>
            </a:r>
            <a:r>
              <a:rPr lang="zh-CN" altLang="en-US">
                <a:latin typeface="" charset="0"/>
              </a:rPr>
              <a:t>称为单一同态；如果</a:t>
            </a:r>
            <a:r>
              <a:rPr lang="en-US" altLang="zh-CN">
                <a:latin typeface="" charset="0"/>
              </a:rPr>
              <a:t>f</a:t>
            </a:r>
            <a:r>
              <a:rPr lang="zh-CN" altLang="en-US">
                <a:latin typeface="" charset="0"/>
              </a:rPr>
              <a:t>是从</a:t>
            </a:r>
            <a:r>
              <a:rPr lang="en-US" altLang="zh-CN">
                <a:latin typeface="" charset="0"/>
              </a:rPr>
              <a:t>A</a:t>
            </a:r>
            <a:r>
              <a:rPr lang="zh-CN" altLang="en-US">
                <a:latin typeface="" charset="0"/>
              </a:rPr>
              <a:t>到</a:t>
            </a:r>
            <a:r>
              <a:rPr lang="en-US" altLang="zh-CN">
                <a:latin typeface="" charset="0"/>
              </a:rPr>
              <a:t>B</a:t>
            </a:r>
            <a:r>
              <a:rPr lang="zh-CN" altLang="en-US">
                <a:latin typeface="" charset="0"/>
              </a:rPr>
              <a:t>的一个双射，则</a:t>
            </a:r>
            <a:r>
              <a:rPr lang="en-US" altLang="zh-CN">
                <a:latin typeface="" charset="0"/>
              </a:rPr>
              <a:t>f </a:t>
            </a:r>
            <a:r>
              <a:rPr lang="zh-CN" altLang="en-US">
                <a:latin typeface="" charset="0"/>
              </a:rPr>
              <a:t>称为</a:t>
            </a:r>
            <a:r>
              <a:rPr lang="zh-CN" altLang="en-US">
                <a:solidFill>
                  <a:srgbClr val="FF0000"/>
                </a:solidFill>
                <a:latin typeface="" charset="0"/>
              </a:rPr>
              <a:t>同构映射</a:t>
            </a:r>
            <a:r>
              <a:rPr lang="zh-CN" altLang="en-US">
                <a:latin typeface="" charset="0"/>
              </a:rPr>
              <a:t>，并称</a:t>
            </a:r>
            <a:r>
              <a:rPr lang="en-US" altLang="zh-CN">
                <a:latin typeface="" charset="0"/>
              </a:rPr>
              <a:t>&lt;A,★&gt;</a:t>
            </a:r>
            <a:r>
              <a:rPr lang="zh-CN" altLang="en-US">
                <a:latin typeface="" charset="0"/>
              </a:rPr>
              <a:t>和</a:t>
            </a:r>
            <a:r>
              <a:rPr lang="en-US" altLang="zh-CN">
                <a:latin typeface="" charset="0"/>
              </a:rPr>
              <a:t>&lt;B,*&gt;</a:t>
            </a:r>
            <a:r>
              <a:rPr lang="zh-CN" altLang="en-US">
                <a:latin typeface="" charset="0"/>
              </a:rPr>
              <a:t>是</a:t>
            </a:r>
            <a:r>
              <a:rPr lang="zh-CN" altLang="en-US">
                <a:solidFill>
                  <a:srgbClr val="FF0000"/>
                </a:solidFill>
                <a:latin typeface="" charset="0"/>
              </a:rPr>
              <a:t>同构</a:t>
            </a:r>
            <a:r>
              <a:rPr lang="zh-CN" altLang="en-US">
                <a:latin typeface="" charset="0"/>
              </a:rPr>
              <a:t>的</a:t>
            </a:r>
            <a:r>
              <a:rPr lang="en-US" altLang="zh-CN" b="0">
                <a:latin typeface="" charset="0"/>
              </a:rPr>
              <a:t>(isomorphism)</a:t>
            </a:r>
            <a:r>
              <a:rPr lang="zh-CN" altLang="en-US">
                <a:latin typeface="" charset="0"/>
              </a:rPr>
              <a:t>，记作</a:t>
            </a:r>
            <a:r>
              <a:rPr lang="en-US" altLang="zh-CN">
                <a:latin typeface="" charset="0"/>
              </a:rPr>
              <a:t>A≌B</a:t>
            </a:r>
            <a:r>
              <a:rPr lang="zh-CN" altLang="en-US">
                <a:latin typeface="" charset="0"/>
              </a:rPr>
              <a:t>。</a:t>
            </a:r>
          </a:p>
        </p:txBody>
      </p:sp>
      <p:sp>
        <p:nvSpPr>
          <p:cNvPr id="128002" name="Rectangle 4">
            <a:extLst>
              <a:ext uri="{FF2B5EF4-FFF2-40B4-BE49-F238E27FC236}">
                <a16:creationId xmlns:a16="http://schemas.microsoft.com/office/drawing/2014/main" id="{F5358BB2-DD6E-7846-A1CD-EBDF42D2A0A7}"/>
              </a:ext>
            </a:extLst>
          </p:cNvPr>
          <p:cNvSpPr>
            <a:spLocks noGrp="1" noChangeArrowheads="1"/>
          </p:cNvSpPr>
          <p:nvPr>
            <p:ph type="title"/>
          </p:nvPr>
        </p:nvSpPr>
        <p:spPr>
          <a:xfrm>
            <a:off x="1331913" y="404813"/>
            <a:ext cx="6551612" cy="762000"/>
          </a:xfrm>
        </p:spPr>
        <p:txBody>
          <a:bodyPr>
            <a:normAutofit fontScale="90000"/>
          </a:bodyPr>
          <a:lstStyle/>
          <a:p>
            <a:pPr algn="l" eaLnBrk="1" hangingPunct="1"/>
            <a:r>
              <a:rPr lang="en-US" altLang="zh-CN"/>
              <a:t>5-8</a:t>
            </a:r>
            <a:r>
              <a:rPr lang="zh-CN" altLang="en-US"/>
              <a:t>　同态与同构</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5507" name="Rectangle 3">
            <a:extLst>
              <a:ext uri="{FF2B5EF4-FFF2-40B4-BE49-F238E27FC236}">
                <a16:creationId xmlns:a16="http://schemas.microsoft.com/office/drawing/2014/main" id="{B1F32D9A-DBB8-FA4F-9EF0-B57DE649FB41}"/>
              </a:ext>
            </a:extLst>
          </p:cNvPr>
          <p:cNvSpPr>
            <a:spLocks noGrp="1" noChangeArrowheads="1"/>
          </p:cNvSpPr>
          <p:nvPr>
            <p:ph idx="1"/>
          </p:nvPr>
        </p:nvSpPr>
        <p:spPr>
          <a:xfrm>
            <a:off x="468313" y="1628775"/>
            <a:ext cx="8305800" cy="3022600"/>
          </a:xfrm>
        </p:spPr>
        <p:txBody>
          <a:bodyPr/>
          <a:lstStyle/>
          <a:p>
            <a:pPr eaLnBrk="1" hangingPunct="1">
              <a:spcBef>
                <a:spcPts val="775"/>
              </a:spcBef>
              <a:spcAft>
                <a:spcPts val="775"/>
              </a:spcAft>
            </a:pPr>
            <a:r>
              <a:rPr lang="zh-CN" altLang="en-US">
                <a:solidFill>
                  <a:srgbClr val="FF0000"/>
                </a:solidFill>
                <a:latin typeface="" charset="0"/>
              </a:rPr>
              <a:t>例</a:t>
            </a:r>
            <a:r>
              <a:rPr lang="en-US" altLang="zh-CN">
                <a:solidFill>
                  <a:srgbClr val="FF0000"/>
                </a:solidFill>
                <a:latin typeface="" charset="0"/>
              </a:rPr>
              <a:t>2.</a:t>
            </a:r>
            <a:r>
              <a:rPr lang="zh-CN" altLang="en-US">
                <a:latin typeface="" charset="0"/>
              </a:rPr>
              <a:t>设</a:t>
            </a:r>
            <a:r>
              <a:rPr lang="en-US" altLang="zh-CN">
                <a:latin typeface="" charset="0"/>
              </a:rPr>
              <a:t>f: R→R</a:t>
            </a:r>
            <a:r>
              <a:rPr lang="zh-CN" altLang="en-US">
                <a:latin typeface="" charset="0"/>
              </a:rPr>
              <a:t>定义为对任意</a:t>
            </a:r>
            <a:r>
              <a:rPr lang="en-US" altLang="zh-CN">
                <a:latin typeface="" charset="0"/>
              </a:rPr>
              <a:t>x∈R</a:t>
            </a:r>
            <a:r>
              <a:rPr lang="zh-CN" altLang="en-US">
                <a:latin typeface="" charset="0"/>
              </a:rPr>
              <a:t>，</a:t>
            </a:r>
            <a:r>
              <a:rPr lang="en-US" altLang="zh-CN">
                <a:latin typeface="" charset="0"/>
              </a:rPr>
              <a:t>f(x)=5</a:t>
            </a:r>
            <a:r>
              <a:rPr lang="en-US" altLang="zh-CN" baseline="30000">
                <a:latin typeface="" charset="0"/>
              </a:rPr>
              <a:t>x</a:t>
            </a:r>
            <a:r>
              <a:rPr lang="zh-CN" altLang="en-US">
                <a:latin typeface="" charset="0"/>
              </a:rPr>
              <a:t>，那么，</a:t>
            </a:r>
            <a:r>
              <a:rPr lang="en-US" altLang="zh-CN">
                <a:latin typeface="" charset="0"/>
              </a:rPr>
              <a:t>f</a:t>
            </a:r>
            <a:r>
              <a:rPr lang="zh-CN" altLang="en-US">
                <a:latin typeface="" charset="0"/>
              </a:rPr>
              <a:t>是从</a:t>
            </a:r>
            <a:r>
              <a:rPr lang="en-US" altLang="zh-CN">
                <a:latin typeface="" charset="0"/>
              </a:rPr>
              <a:t>&lt;R,+&gt;</a:t>
            </a:r>
            <a:r>
              <a:rPr lang="zh-CN" altLang="en-US">
                <a:latin typeface="" charset="0"/>
              </a:rPr>
              <a:t>到</a:t>
            </a:r>
            <a:r>
              <a:rPr lang="en-US" altLang="zh-CN">
                <a:latin typeface="" charset="0"/>
              </a:rPr>
              <a:t>&lt;R,·&gt;</a:t>
            </a:r>
            <a:r>
              <a:rPr lang="zh-CN" altLang="en-US">
                <a:latin typeface="" charset="0"/>
              </a:rPr>
              <a:t>的一个</a:t>
            </a:r>
            <a:r>
              <a:rPr lang="zh-CN" altLang="en-US" b="0">
                <a:latin typeface="" charset="0"/>
              </a:rPr>
              <a:t>单一同态</a:t>
            </a:r>
            <a:r>
              <a:rPr lang="zh-CN" altLang="en-US">
                <a:latin typeface="" charset="0"/>
              </a:rPr>
              <a:t>。</a:t>
            </a:r>
          </a:p>
          <a:p>
            <a:pPr eaLnBrk="1" hangingPunct="1">
              <a:spcBef>
                <a:spcPct val="0"/>
              </a:spcBef>
              <a:spcAft>
                <a:spcPts val="100"/>
              </a:spcAft>
            </a:pPr>
            <a:r>
              <a:rPr lang="en-US" altLang="zh-CN">
                <a:latin typeface="" charset="0"/>
              </a:rPr>
              <a:t>f(x+y)=5</a:t>
            </a:r>
            <a:r>
              <a:rPr lang="en-US" altLang="zh-CN" baseline="30000">
                <a:latin typeface="" charset="0"/>
              </a:rPr>
              <a:t>x+y</a:t>
            </a:r>
            <a:r>
              <a:rPr lang="en-US" altLang="zh-CN">
                <a:latin typeface="" charset="0"/>
              </a:rPr>
              <a:t>=5</a:t>
            </a:r>
            <a:r>
              <a:rPr lang="en-US" altLang="zh-CN" baseline="30000">
                <a:latin typeface="" charset="0"/>
              </a:rPr>
              <a:t>x </a:t>
            </a:r>
            <a:r>
              <a:rPr lang="en-US" altLang="zh-CN">
                <a:latin typeface="" charset="0"/>
              </a:rPr>
              <a:t>· 5</a:t>
            </a:r>
            <a:r>
              <a:rPr lang="en-US" altLang="zh-CN" baseline="30000">
                <a:latin typeface="" charset="0"/>
              </a:rPr>
              <a:t>y</a:t>
            </a:r>
            <a:r>
              <a:rPr lang="en-US" altLang="zh-CN">
                <a:latin typeface="" charset="0"/>
              </a:rPr>
              <a:t>=f(x) · f(y)</a:t>
            </a:r>
          </a:p>
          <a:p>
            <a:pPr eaLnBrk="1" hangingPunct="1">
              <a:spcBef>
                <a:spcPct val="0"/>
              </a:spcBef>
              <a:spcAft>
                <a:spcPts val="100"/>
              </a:spcAft>
            </a:pPr>
            <a:r>
              <a:rPr lang="en-US" altLang="zh-CN">
                <a:latin typeface="" charset="0"/>
              </a:rPr>
              <a:t>f</a:t>
            </a:r>
            <a:r>
              <a:rPr lang="zh-CN" altLang="en-US"/>
              <a:t>为入射。因为</a:t>
            </a:r>
            <a:r>
              <a:rPr lang="en-US" altLang="zh-CN"/>
              <a:t>x</a:t>
            </a:r>
            <a:r>
              <a:rPr lang="en-US" altLang="zh-CN" baseline="-25000"/>
              <a:t>1</a:t>
            </a:r>
            <a:r>
              <a:rPr lang="en-US" altLang="zh-CN"/>
              <a:t>≠x</a:t>
            </a:r>
            <a:r>
              <a:rPr lang="en-US" altLang="zh-CN" baseline="-25000"/>
              <a:t>2</a:t>
            </a:r>
            <a:r>
              <a:rPr lang="zh-CN" altLang="en-US"/>
              <a:t>，则</a:t>
            </a:r>
            <a:r>
              <a:rPr lang="en-US" altLang="zh-CN"/>
              <a:t>5</a:t>
            </a:r>
            <a:r>
              <a:rPr lang="en-US" altLang="zh-CN" baseline="30000">
                <a:latin typeface="" charset="0"/>
              </a:rPr>
              <a:t>x1</a:t>
            </a:r>
            <a:r>
              <a:rPr lang="en-US" altLang="zh-CN"/>
              <a:t> ≠5</a:t>
            </a:r>
            <a:r>
              <a:rPr lang="en-US" altLang="zh-CN" baseline="30000">
                <a:latin typeface="" charset="0"/>
              </a:rPr>
              <a:t>x2</a:t>
            </a:r>
            <a:r>
              <a:rPr lang="en-US" altLang="zh-CN"/>
              <a:t> , </a:t>
            </a:r>
            <a:r>
              <a:rPr lang="zh-CN" altLang="en-US"/>
              <a:t>即</a:t>
            </a:r>
            <a:r>
              <a:rPr lang="en-US" altLang="zh-CN"/>
              <a:t>f(x</a:t>
            </a:r>
            <a:r>
              <a:rPr lang="en-US" altLang="zh-CN" baseline="-25000"/>
              <a:t>1</a:t>
            </a:r>
            <a:r>
              <a:rPr lang="en-US" altLang="zh-CN"/>
              <a:t>)≠f(x</a:t>
            </a:r>
            <a:r>
              <a:rPr lang="en-US" altLang="zh-CN" baseline="-25000"/>
              <a:t>2</a:t>
            </a:r>
            <a:r>
              <a:rPr lang="en-US" altLang="zh-CN"/>
              <a:t>)</a:t>
            </a:r>
            <a:r>
              <a:rPr lang="zh-CN" altLang="en-US"/>
              <a:t>。</a:t>
            </a:r>
          </a:p>
          <a:p>
            <a:pPr eaLnBrk="1" hangingPunct="1">
              <a:spcBef>
                <a:spcPct val="0"/>
              </a:spcBef>
              <a:spcAft>
                <a:spcPts val="100"/>
              </a:spcAft>
            </a:pPr>
            <a:r>
              <a:rPr lang="zh-CN" altLang="en-US"/>
              <a:t>又因为</a:t>
            </a:r>
            <a:r>
              <a:rPr lang="en-US" altLang="zh-CN"/>
              <a:t>5</a:t>
            </a:r>
            <a:r>
              <a:rPr lang="en-US" altLang="zh-CN" baseline="30000">
                <a:latin typeface="" charset="0"/>
              </a:rPr>
              <a:t>x</a:t>
            </a:r>
            <a:r>
              <a:rPr lang="en-US" altLang="zh-CN"/>
              <a:t>&gt;0 , </a:t>
            </a:r>
            <a:r>
              <a:rPr lang="zh-CN" altLang="en-US"/>
              <a:t>所以</a:t>
            </a:r>
            <a:r>
              <a:rPr lang="en-US" altLang="zh-CN"/>
              <a:t>f </a:t>
            </a:r>
            <a:r>
              <a:rPr lang="zh-CN" altLang="en-US"/>
              <a:t>不是满射。</a:t>
            </a:r>
          </a:p>
        </p:txBody>
      </p:sp>
      <p:sp>
        <p:nvSpPr>
          <p:cNvPr id="129026" name="Rectangle 4">
            <a:extLst>
              <a:ext uri="{FF2B5EF4-FFF2-40B4-BE49-F238E27FC236}">
                <a16:creationId xmlns:a16="http://schemas.microsoft.com/office/drawing/2014/main" id="{30221AF6-B8B1-D243-B8E8-72692EB27894}"/>
              </a:ext>
            </a:extLst>
          </p:cNvPr>
          <p:cNvSpPr>
            <a:spLocks noGrp="1" noChangeArrowheads="1"/>
          </p:cNvSpPr>
          <p:nvPr>
            <p:ph type="title"/>
          </p:nvPr>
        </p:nvSpPr>
        <p:spPr>
          <a:xfrm>
            <a:off x="1403350" y="404813"/>
            <a:ext cx="6551613" cy="762000"/>
          </a:xfrm>
        </p:spPr>
        <p:txBody>
          <a:bodyPr>
            <a:normAutofit fontScale="90000"/>
          </a:bodyPr>
          <a:lstStyle/>
          <a:p>
            <a:pPr algn="l" eaLnBrk="1" hangingPunct="1"/>
            <a:r>
              <a:rPr lang="en-US" altLang="zh-CN"/>
              <a:t>5-8</a:t>
            </a:r>
            <a:r>
              <a:rPr lang="zh-CN" altLang="en-US"/>
              <a:t>　同态与同构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45507">
                                            <p:txEl>
                                              <p:pRg st="1" end="1"/>
                                            </p:txEl>
                                          </p:spTgt>
                                        </p:tgtEl>
                                        <p:attrNameLst>
                                          <p:attrName>style.visibility</p:attrName>
                                        </p:attrNameLst>
                                      </p:cBhvr>
                                      <p:to>
                                        <p:strVal val="visible"/>
                                      </p:to>
                                    </p:set>
                                    <p:animEffect transition="in" filter="fade">
                                      <p:cBhvr>
                                        <p:cTn id="7" dur="500"/>
                                        <p:tgtEl>
                                          <p:spTgt spid="104550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45507">
                                            <p:txEl>
                                              <p:pRg st="2" end="2"/>
                                            </p:txEl>
                                          </p:spTgt>
                                        </p:tgtEl>
                                        <p:attrNameLst>
                                          <p:attrName>style.visibility</p:attrName>
                                        </p:attrNameLst>
                                      </p:cBhvr>
                                      <p:to>
                                        <p:strVal val="visible"/>
                                      </p:to>
                                    </p:set>
                                    <p:animEffect transition="in" filter="fade">
                                      <p:cBhvr>
                                        <p:cTn id="10" dur="500"/>
                                        <p:tgtEl>
                                          <p:spTgt spid="104550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45507">
                                            <p:txEl>
                                              <p:pRg st="3" end="3"/>
                                            </p:txEl>
                                          </p:spTgt>
                                        </p:tgtEl>
                                        <p:attrNameLst>
                                          <p:attrName>style.visibility</p:attrName>
                                        </p:attrNameLst>
                                      </p:cBhvr>
                                      <p:to>
                                        <p:strVal val="visible"/>
                                      </p:to>
                                    </p:set>
                                    <p:animEffect transition="in" filter="fade">
                                      <p:cBhvr>
                                        <p:cTn id="13" dur="500"/>
                                        <p:tgtEl>
                                          <p:spTgt spid="10455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9298" name="Rectangle 2">
            <a:extLst>
              <a:ext uri="{FF2B5EF4-FFF2-40B4-BE49-F238E27FC236}">
                <a16:creationId xmlns:a16="http://schemas.microsoft.com/office/drawing/2014/main" id="{1CE6F17A-5073-7749-B096-07FC6D19E664}"/>
              </a:ext>
            </a:extLst>
          </p:cNvPr>
          <p:cNvSpPr>
            <a:spLocks noGrp="1" noChangeArrowheads="1"/>
          </p:cNvSpPr>
          <p:nvPr>
            <p:ph idx="1"/>
          </p:nvPr>
        </p:nvSpPr>
        <p:spPr>
          <a:xfrm>
            <a:off x="539750" y="1557338"/>
            <a:ext cx="8305800" cy="4248150"/>
          </a:xfrm>
        </p:spPr>
        <p:txBody>
          <a:bodyPr/>
          <a:lstStyle/>
          <a:p>
            <a:pPr eaLnBrk="1" hangingPunct="1">
              <a:spcBef>
                <a:spcPts val="775"/>
              </a:spcBef>
              <a:spcAft>
                <a:spcPts val="775"/>
              </a:spcAft>
            </a:pPr>
            <a:r>
              <a:rPr lang="zh-CN" altLang="en-US">
                <a:solidFill>
                  <a:srgbClr val="FF0000"/>
                </a:solidFill>
                <a:latin typeface="" charset="0"/>
              </a:rPr>
              <a:t>例</a:t>
            </a:r>
            <a:r>
              <a:rPr lang="en-US" altLang="zh-CN">
                <a:solidFill>
                  <a:srgbClr val="FF0000"/>
                </a:solidFill>
                <a:latin typeface="" charset="0"/>
              </a:rPr>
              <a:t>3.</a:t>
            </a:r>
            <a:r>
              <a:rPr lang="zh-CN" altLang="en-US">
                <a:latin typeface="" charset="0"/>
              </a:rPr>
              <a:t>设</a:t>
            </a:r>
            <a:r>
              <a:rPr lang="en-US" altLang="zh-CN">
                <a:latin typeface="" charset="0"/>
              </a:rPr>
              <a:t>f: N→N</a:t>
            </a:r>
            <a:r>
              <a:rPr lang="en-US" altLang="zh-CN" baseline="-25000"/>
              <a:t>k</a:t>
            </a:r>
            <a:r>
              <a:rPr lang="zh-CN" altLang="en-US">
                <a:latin typeface="" charset="0"/>
              </a:rPr>
              <a:t>定义为对任意的</a:t>
            </a:r>
            <a:r>
              <a:rPr lang="en-US" altLang="zh-CN">
                <a:latin typeface="" charset="0"/>
              </a:rPr>
              <a:t>x∈N</a:t>
            </a:r>
            <a:r>
              <a:rPr lang="zh-CN" altLang="en-US">
                <a:latin typeface="" charset="0"/>
              </a:rPr>
              <a:t>，</a:t>
            </a:r>
            <a:r>
              <a:rPr lang="en-US" altLang="zh-CN">
                <a:latin typeface="" charset="0"/>
              </a:rPr>
              <a:t>f(x)=x mod k</a:t>
            </a:r>
            <a:r>
              <a:rPr lang="zh-CN" altLang="en-US">
                <a:latin typeface="" charset="0"/>
              </a:rPr>
              <a:t>，那么，</a:t>
            </a:r>
            <a:r>
              <a:rPr lang="en-US" altLang="zh-CN">
                <a:latin typeface="" charset="0"/>
              </a:rPr>
              <a:t>f</a:t>
            </a:r>
            <a:r>
              <a:rPr lang="zh-CN" altLang="en-US">
                <a:latin typeface="" charset="0"/>
              </a:rPr>
              <a:t>是从</a:t>
            </a:r>
            <a:r>
              <a:rPr lang="en-US" altLang="zh-CN">
                <a:latin typeface="" charset="0"/>
              </a:rPr>
              <a:t>&lt;N,+&gt;</a:t>
            </a:r>
            <a:r>
              <a:rPr lang="zh-CN" altLang="en-US">
                <a:latin typeface="" charset="0"/>
              </a:rPr>
              <a:t>到</a:t>
            </a:r>
            <a:r>
              <a:rPr lang="en-US" altLang="zh-CN">
                <a:latin typeface="" charset="0"/>
              </a:rPr>
              <a:t>&lt;N</a:t>
            </a:r>
            <a:r>
              <a:rPr lang="en-US" altLang="zh-CN" baseline="-25000"/>
              <a:t>k</a:t>
            </a:r>
            <a:r>
              <a:rPr lang="en-US" altLang="zh-CN">
                <a:latin typeface="" charset="0"/>
              </a:rPr>
              <a:t>,+</a:t>
            </a:r>
            <a:r>
              <a:rPr lang="en-US" altLang="zh-CN" baseline="-25000"/>
              <a:t>k</a:t>
            </a:r>
            <a:r>
              <a:rPr lang="en-US" altLang="zh-CN">
                <a:latin typeface="" charset="0"/>
              </a:rPr>
              <a:t>&gt;</a:t>
            </a:r>
            <a:r>
              <a:rPr lang="zh-CN" altLang="en-US">
                <a:latin typeface="" charset="0"/>
              </a:rPr>
              <a:t>的一个</a:t>
            </a:r>
            <a:r>
              <a:rPr lang="zh-CN" altLang="en-US" b="0">
                <a:latin typeface="" charset="0"/>
              </a:rPr>
              <a:t>满同态</a:t>
            </a:r>
            <a:r>
              <a:rPr lang="zh-CN" altLang="en-US">
                <a:latin typeface="" charset="0"/>
              </a:rPr>
              <a:t>。</a:t>
            </a:r>
          </a:p>
          <a:p>
            <a:pPr eaLnBrk="1" hangingPunct="1">
              <a:spcBef>
                <a:spcPct val="0"/>
              </a:spcBef>
            </a:pPr>
            <a:r>
              <a:rPr lang="en-US" altLang="zh-CN">
                <a:latin typeface="" charset="0"/>
              </a:rPr>
              <a:t>f(x+y)=</a:t>
            </a:r>
            <a:r>
              <a:rPr lang="en-US" altLang="zh-CN"/>
              <a:t>(x+y) mod k </a:t>
            </a:r>
          </a:p>
          <a:p>
            <a:pPr eaLnBrk="1" hangingPunct="1">
              <a:spcBef>
                <a:spcPct val="0"/>
              </a:spcBef>
            </a:pPr>
            <a:r>
              <a:rPr lang="en-US" altLang="zh-CN"/>
              <a:t>=(x mod k) +</a:t>
            </a:r>
            <a:r>
              <a:rPr lang="en-US" altLang="zh-CN" baseline="-25000"/>
              <a:t>k</a:t>
            </a:r>
            <a:r>
              <a:rPr lang="en-US" altLang="zh-CN"/>
              <a:t> (y mod k) </a:t>
            </a:r>
          </a:p>
          <a:p>
            <a:pPr eaLnBrk="1" hangingPunct="1">
              <a:spcBef>
                <a:spcPct val="0"/>
              </a:spcBef>
            </a:pPr>
            <a:r>
              <a:rPr lang="en-US" altLang="zh-CN"/>
              <a:t>= f(x) +</a:t>
            </a:r>
            <a:r>
              <a:rPr lang="en-US" altLang="zh-CN" baseline="-25000"/>
              <a:t>k</a:t>
            </a:r>
            <a:r>
              <a:rPr lang="en-US" altLang="zh-CN"/>
              <a:t> f(y);  </a:t>
            </a:r>
          </a:p>
          <a:p>
            <a:pPr eaLnBrk="1" hangingPunct="1">
              <a:spcBef>
                <a:spcPct val="0"/>
              </a:spcBef>
            </a:pPr>
            <a:r>
              <a:rPr lang="zh-CN" altLang="en-US"/>
              <a:t>又</a:t>
            </a:r>
            <a:r>
              <a:rPr lang="en-US" altLang="zh-CN"/>
              <a:t>f</a:t>
            </a:r>
            <a:r>
              <a:rPr lang="zh-CN" altLang="en-US"/>
              <a:t>是满射。</a:t>
            </a:r>
          </a:p>
          <a:p>
            <a:pPr eaLnBrk="1" hangingPunct="1">
              <a:spcBef>
                <a:spcPct val="0"/>
              </a:spcBef>
            </a:pPr>
            <a:r>
              <a:rPr lang="zh-CN" altLang="en-US"/>
              <a:t>而</a:t>
            </a:r>
            <a:r>
              <a:rPr lang="en-US" altLang="zh-CN"/>
              <a:t>f(1)=f(K+1)=1 </a:t>
            </a:r>
            <a:r>
              <a:rPr lang="en-US" altLang="zh-CN">
                <a:latin typeface="" charset="0"/>
              </a:rPr>
              <a:t>∈ N</a:t>
            </a:r>
            <a:r>
              <a:rPr lang="en-US" altLang="zh-CN" baseline="-25000"/>
              <a:t>k</a:t>
            </a:r>
            <a:r>
              <a:rPr lang="en-US" altLang="zh-CN">
                <a:latin typeface="" charset="0"/>
              </a:rPr>
              <a:t>, f</a:t>
            </a:r>
            <a:r>
              <a:rPr lang="en-US" altLang="zh-CN"/>
              <a:t> </a:t>
            </a:r>
            <a:r>
              <a:rPr lang="zh-CN" altLang="en-US"/>
              <a:t>不是入射。</a:t>
            </a:r>
          </a:p>
        </p:txBody>
      </p:sp>
      <p:sp>
        <p:nvSpPr>
          <p:cNvPr id="130050" name="Rectangle 3">
            <a:extLst>
              <a:ext uri="{FF2B5EF4-FFF2-40B4-BE49-F238E27FC236}">
                <a16:creationId xmlns:a16="http://schemas.microsoft.com/office/drawing/2014/main" id="{BA298EB0-042D-1442-9802-E29A431287A6}"/>
              </a:ext>
            </a:extLst>
          </p:cNvPr>
          <p:cNvSpPr>
            <a:spLocks noGrp="1" noChangeArrowheads="1"/>
          </p:cNvSpPr>
          <p:nvPr>
            <p:ph type="title"/>
          </p:nvPr>
        </p:nvSpPr>
        <p:spPr>
          <a:xfrm>
            <a:off x="1403350" y="404813"/>
            <a:ext cx="6551613" cy="762000"/>
          </a:xfrm>
        </p:spPr>
        <p:txBody>
          <a:bodyPr>
            <a:normAutofit fontScale="90000"/>
          </a:bodyPr>
          <a:lstStyle/>
          <a:p>
            <a:pPr algn="l" eaLnBrk="1" hangingPunct="1"/>
            <a:r>
              <a:rPr lang="en-US" altLang="zh-CN"/>
              <a:t>5-8</a:t>
            </a:r>
            <a:r>
              <a:rPr lang="zh-CN" altLang="en-US"/>
              <a:t>　同态与同构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79298">
                                            <p:txEl>
                                              <p:pRg st="1" end="1"/>
                                            </p:txEl>
                                          </p:spTgt>
                                        </p:tgtEl>
                                        <p:attrNameLst>
                                          <p:attrName>style.visibility</p:attrName>
                                        </p:attrNameLst>
                                      </p:cBhvr>
                                      <p:to>
                                        <p:strVal val="visible"/>
                                      </p:to>
                                    </p:set>
                                    <p:animEffect transition="in" filter="fade">
                                      <p:cBhvr>
                                        <p:cTn id="7" dur="500"/>
                                        <p:tgtEl>
                                          <p:spTgt spid="107929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79298">
                                            <p:txEl>
                                              <p:pRg st="2" end="2"/>
                                            </p:txEl>
                                          </p:spTgt>
                                        </p:tgtEl>
                                        <p:attrNameLst>
                                          <p:attrName>style.visibility</p:attrName>
                                        </p:attrNameLst>
                                      </p:cBhvr>
                                      <p:to>
                                        <p:strVal val="visible"/>
                                      </p:to>
                                    </p:set>
                                    <p:animEffect transition="in" filter="fade">
                                      <p:cBhvr>
                                        <p:cTn id="10" dur="500"/>
                                        <p:tgtEl>
                                          <p:spTgt spid="107929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79298">
                                            <p:txEl>
                                              <p:pRg st="3" end="3"/>
                                            </p:txEl>
                                          </p:spTgt>
                                        </p:tgtEl>
                                        <p:attrNameLst>
                                          <p:attrName>style.visibility</p:attrName>
                                        </p:attrNameLst>
                                      </p:cBhvr>
                                      <p:to>
                                        <p:strVal val="visible"/>
                                      </p:to>
                                    </p:set>
                                    <p:animEffect transition="in" filter="fade">
                                      <p:cBhvr>
                                        <p:cTn id="13" dur="500"/>
                                        <p:tgtEl>
                                          <p:spTgt spid="1079298">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79298">
                                            <p:txEl>
                                              <p:pRg st="4" end="4"/>
                                            </p:txEl>
                                          </p:spTgt>
                                        </p:tgtEl>
                                        <p:attrNameLst>
                                          <p:attrName>style.visibility</p:attrName>
                                        </p:attrNameLst>
                                      </p:cBhvr>
                                      <p:to>
                                        <p:strVal val="visible"/>
                                      </p:to>
                                    </p:set>
                                    <p:animEffect transition="in" filter="fade">
                                      <p:cBhvr>
                                        <p:cTn id="16" dur="500"/>
                                        <p:tgtEl>
                                          <p:spTgt spid="1079298">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79298">
                                            <p:txEl>
                                              <p:pRg st="5" end="5"/>
                                            </p:txEl>
                                          </p:spTgt>
                                        </p:tgtEl>
                                        <p:attrNameLst>
                                          <p:attrName>style.visibility</p:attrName>
                                        </p:attrNameLst>
                                      </p:cBhvr>
                                      <p:to>
                                        <p:strVal val="visible"/>
                                      </p:to>
                                    </p:set>
                                    <p:animEffect transition="in" filter="fade">
                                      <p:cBhvr>
                                        <p:cTn id="19" dur="500"/>
                                        <p:tgtEl>
                                          <p:spTgt spid="10792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6531" name="Rectangle 3">
            <a:extLst>
              <a:ext uri="{FF2B5EF4-FFF2-40B4-BE49-F238E27FC236}">
                <a16:creationId xmlns:a16="http://schemas.microsoft.com/office/drawing/2014/main" id="{47359311-BCE7-B845-8297-3742EF470BA3}"/>
              </a:ext>
            </a:extLst>
          </p:cNvPr>
          <p:cNvSpPr>
            <a:spLocks noGrp="1" noChangeArrowheads="1"/>
          </p:cNvSpPr>
          <p:nvPr>
            <p:ph idx="1"/>
          </p:nvPr>
        </p:nvSpPr>
        <p:spPr/>
        <p:txBody>
          <a:bodyPr/>
          <a:lstStyle/>
          <a:p>
            <a:pPr eaLnBrk="1" hangingPunct="1">
              <a:spcBef>
                <a:spcPts val="775"/>
              </a:spcBef>
              <a:spcAft>
                <a:spcPts val="775"/>
              </a:spcAft>
            </a:pPr>
            <a:r>
              <a:rPr lang="zh-CN" altLang="en-US">
                <a:solidFill>
                  <a:srgbClr val="FF0000"/>
                </a:solidFill>
                <a:latin typeface="" charset="0"/>
              </a:rPr>
              <a:t>例</a:t>
            </a:r>
            <a:r>
              <a:rPr lang="en-US" altLang="zh-CN">
                <a:solidFill>
                  <a:srgbClr val="FF0000"/>
                </a:solidFill>
                <a:latin typeface="" charset="0"/>
              </a:rPr>
              <a:t>4.</a:t>
            </a:r>
            <a:r>
              <a:rPr lang="en-US" altLang="zh-CN">
                <a:latin typeface="" charset="0"/>
              </a:rPr>
              <a:t> </a:t>
            </a:r>
            <a:r>
              <a:rPr lang="zh-CN" altLang="en-US">
                <a:latin typeface="" charset="0"/>
              </a:rPr>
              <a:t>设</a:t>
            </a:r>
            <a:r>
              <a:rPr lang="en-US" altLang="zh-CN">
                <a:latin typeface="" charset="0"/>
              </a:rPr>
              <a:t>H={x|x=dn, d</a:t>
            </a:r>
            <a:r>
              <a:rPr lang="zh-CN" altLang="en-US">
                <a:latin typeface="" charset="0"/>
              </a:rPr>
              <a:t>是某一个正整数，</a:t>
            </a:r>
            <a:r>
              <a:rPr lang="en-US" altLang="zh-CN">
                <a:latin typeface="" charset="0"/>
              </a:rPr>
              <a:t>n∈I}</a:t>
            </a:r>
            <a:r>
              <a:rPr lang="zh-CN" altLang="en-US">
                <a:latin typeface="" charset="0"/>
              </a:rPr>
              <a:t>，定义映射</a:t>
            </a:r>
            <a:r>
              <a:rPr lang="en-US" altLang="zh-CN">
                <a:latin typeface="" charset="0"/>
              </a:rPr>
              <a:t>f:I→H</a:t>
            </a:r>
            <a:r>
              <a:rPr lang="zh-CN" altLang="en-US">
                <a:latin typeface="" charset="0"/>
              </a:rPr>
              <a:t>为对任意</a:t>
            </a:r>
            <a:r>
              <a:rPr lang="en-US" altLang="zh-CN">
                <a:latin typeface="" charset="0"/>
              </a:rPr>
              <a:t>n∈I</a:t>
            </a:r>
            <a:r>
              <a:rPr lang="zh-CN" altLang="en-US">
                <a:latin typeface="" charset="0"/>
              </a:rPr>
              <a:t>，</a:t>
            </a:r>
            <a:r>
              <a:rPr lang="en-US" altLang="zh-CN">
                <a:latin typeface="" charset="0"/>
              </a:rPr>
              <a:t>f(n)=dn</a:t>
            </a:r>
            <a:r>
              <a:rPr lang="zh-CN" altLang="en-US">
                <a:latin typeface="" charset="0"/>
              </a:rPr>
              <a:t>，那么，</a:t>
            </a:r>
            <a:r>
              <a:rPr lang="en-US" altLang="zh-CN">
                <a:latin typeface="" charset="0"/>
              </a:rPr>
              <a:t>f</a:t>
            </a:r>
            <a:r>
              <a:rPr lang="zh-CN" altLang="en-US">
                <a:latin typeface="" charset="0"/>
              </a:rPr>
              <a:t>是</a:t>
            </a:r>
            <a:r>
              <a:rPr lang="en-US" altLang="zh-CN">
                <a:latin typeface="" charset="0"/>
              </a:rPr>
              <a:t>&lt;I,+&gt;</a:t>
            </a:r>
            <a:r>
              <a:rPr lang="zh-CN" altLang="en-US">
                <a:latin typeface="" charset="0"/>
              </a:rPr>
              <a:t>到</a:t>
            </a:r>
            <a:r>
              <a:rPr lang="en-US" altLang="zh-CN">
                <a:latin typeface="" charset="0"/>
              </a:rPr>
              <a:t>&lt;H,+&gt;</a:t>
            </a:r>
            <a:r>
              <a:rPr lang="zh-CN" altLang="en-US">
                <a:latin typeface="" charset="0"/>
              </a:rPr>
              <a:t>的一个</a:t>
            </a:r>
            <a:r>
              <a:rPr lang="zh-CN" altLang="en-US" b="0">
                <a:latin typeface="" charset="0"/>
              </a:rPr>
              <a:t>同构</a:t>
            </a:r>
            <a:r>
              <a:rPr lang="zh-CN" altLang="en-US">
                <a:latin typeface="" charset="0"/>
              </a:rPr>
              <a:t>。所以</a:t>
            </a:r>
            <a:r>
              <a:rPr lang="en-US" altLang="zh-CN">
                <a:latin typeface="" charset="0"/>
              </a:rPr>
              <a:t>I≌H</a:t>
            </a:r>
            <a:r>
              <a:rPr lang="zh-CN" altLang="en-US">
                <a:latin typeface="" charset="0"/>
              </a:rPr>
              <a:t>。</a:t>
            </a:r>
          </a:p>
          <a:p>
            <a:pPr eaLnBrk="1" hangingPunct="1">
              <a:spcBef>
                <a:spcPts val="775"/>
              </a:spcBef>
              <a:spcAft>
                <a:spcPts val="775"/>
              </a:spcAft>
            </a:pPr>
            <a:r>
              <a:rPr lang="en-US" altLang="zh-CN"/>
              <a:t>f(m+n)=d(m+n)=dm+dn=f(m)+f(n);  </a:t>
            </a:r>
          </a:p>
          <a:p>
            <a:pPr eaLnBrk="1" hangingPunct="1">
              <a:spcBef>
                <a:spcPts val="775"/>
              </a:spcBef>
              <a:spcAft>
                <a:spcPts val="775"/>
              </a:spcAft>
            </a:pPr>
            <a:r>
              <a:rPr lang="zh-CN" altLang="en-US"/>
              <a:t>又</a:t>
            </a:r>
            <a:r>
              <a:rPr lang="en-US" altLang="zh-CN"/>
              <a:t>f</a:t>
            </a:r>
            <a:r>
              <a:rPr lang="zh-CN" altLang="en-US"/>
              <a:t>是双射。</a:t>
            </a:r>
          </a:p>
        </p:txBody>
      </p:sp>
      <p:sp>
        <p:nvSpPr>
          <p:cNvPr id="131074" name="Rectangle 4">
            <a:extLst>
              <a:ext uri="{FF2B5EF4-FFF2-40B4-BE49-F238E27FC236}">
                <a16:creationId xmlns:a16="http://schemas.microsoft.com/office/drawing/2014/main" id="{BE15E5D1-091A-2942-AB93-7C5D470F317A}"/>
              </a:ext>
            </a:extLst>
          </p:cNvPr>
          <p:cNvSpPr>
            <a:spLocks noGrp="1" noChangeArrowheads="1"/>
          </p:cNvSpPr>
          <p:nvPr>
            <p:ph type="title"/>
          </p:nvPr>
        </p:nvSpPr>
        <p:spPr>
          <a:xfrm>
            <a:off x="1403350" y="404813"/>
            <a:ext cx="6551613" cy="762000"/>
          </a:xfrm>
        </p:spPr>
        <p:txBody>
          <a:bodyPr>
            <a:normAutofit fontScale="90000"/>
          </a:bodyPr>
          <a:lstStyle/>
          <a:p>
            <a:pPr algn="l" eaLnBrk="1" hangingPunct="1"/>
            <a:r>
              <a:rPr lang="en-US" altLang="zh-CN"/>
              <a:t>5-8</a:t>
            </a:r>
            <a:r>
              <a:rPr lang="zh-CN" altLang="en-US"/>
              <a:t>　同态与同构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46531">
                                            <p:txEl>
                                              <p:pRg st="1" end="1"/>
                                            </p:txEl>
                                          </p:spTgt>
                                        </p:tgtEl>
                                        <p:attrNameLst>
                                          <p:attrName>style.visibility</p:attrName>
                                        </p:attrNameLst>
                                      </p:cBhvr>
                                      <p:to>
                                        <p:strVal val="visible"/>
                                      </p:to>
                                    </p:set>
                                    <p:animEffect transition="in" filter="fade">
                                      <p:cBhvr>
                                        <p:cTn id="7" dur="500"/>
                                        <p:tgtEl>
                                          <p:spTgt spid="1046531">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46531">
                                            <p:txEl>
                                              <p:pRg st="2" end="2"/>
                                            </p:txEl>
                                          </p:spTgt>
                                        </p:tgtEl>
                                        <p:attrNameLst>
                                          <p:attrName>style.visibility</p:attrName>
                                        </p:attrNameLst>
                                      </p:cBhvr>
                                      <p:to>
                                        <p:strVal val="visible"/>
                                      </p:to>
                                    </p:set>
                                    <p:animEffect transition="in" filter="fade">
                                      <p:cBhvr>
                                        <p:cTn id="10" dur="500"/>
                                        <p:tgtEl>
                                          <p:spTgt spid="10465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7" name="Rectangle 3">
            <a:extLst>
              <a:ext uri="{FF2B5EF4-FFF2-40B4-BE49-F238E27FC236}">
                <a16:creationId xmlns:a16="http://schemas.microsoft.com/office/drawing/2014/main" id="{5B3A4AE0-3B7E-B146-8AEB-4E2A218404E7}"/>
              </a:ext>
            </a:extLst>
          </p:cNvPr>
          <p:cNvSpPr>
            <a:spLocks noGrp="1" noChangeArrowheads="1"/>
          </p:cNvSpPr>
          <p:nvPr>
            <p:ph idx="1"/>
          </p:nvPr>
        </p:nvSpPr>
        <p:spPr>
          <a:xfrm>
            <a:off x="468313" y="1484313"/>
            <a:ext cx="7696200" cy="2089150"/>
          </a:xfrm>
        </p:spPr>
        <p:txBody>
          <a:bodyPr/>
          <a:lstStyle/>
          <a:p>
            <a:pPr eaLnBrk="1" hangingPunct="1">
              <a:spcBef>
                <a:spcPts val="100"/>
              </a:spcBef>
              <a:spcAft>
                <a:spcPts val="100"/>
              </a:spcAft>
            </a:pPr>
            <a:r>
              <a:rPr lang="zh-CN" altLang="en-US" sz="2400">
                <a:solidFill>
                  <a:srgbClr val="FF0000"/>
                </a:solidFill>
                <a:latin typeface="" charset="0"/>
              </a:rPr>
              <a:t>例题</a:t>
            </a:r>
            <a:r>
              <a:rPr lang="en-US" altLang="zh-CN" sz="2400">
                <a:solidFill>
                  <a:srgbClr val="FF0000"/>
                </a:solidFill>
                <a:latin typeface="" charset="0"/>
              </a:rPr>
              <a:t>5</a:t>
            </a:r>
            <a:r>
              <a:rPr lang="zh-CN" altLang="en-US" sz="2400">
                <a:solidFill>
                  <a:srgbClr val="FF0000"/>
                </a:solidFill>
              </a:rPr>
              <a:t>：</a:t>
            </a:r>
            <a:r>
              <a:rPr lang="zh-CN" altLang="en-US" sz="2400">
                <a:latin typeface="" charset="0"/>
              </a:rPr>
              <a:t> 设</a:t>
            </a:r>
            <a:r>
              <a:rPr lang="en-US" altLang="zh-CN" sz="2400">
                <a:latin typeface="" charset="0"/>
              </a:rPr>
              <a:t>A={a,b,c,d}</a:t>
            </a:r>
            <a:r>
              <a:rPr lang="zh-CN" altLang="en-US" sz="2400">
                <a:latin typeface="" charset="0"/>
              </a:rPr>
              <a:t>，在</a:t>
            </a:r>
            <a:r>
              <a:rPr lang="en-US" altLang="zh-CN" sz="2400">
                <a:latin typeface="" charset="0"/>
              </a:rPr>
              <a:t>A</a:t>
            </a:r>
            <a:r>
              <a:rPr lang="zh-CN" altLang="en-US" sz="2400">
                <a:latin typeface="" charset="0"/>
              </a:rPr>
              <a:t>上定义一个二元运算如表</a:t>
            </a:r>
            <a:r>
              <a:rPr lang="en-US" altLang="zh-CN" sz="2400">
                <a:latin typeface="" charset="0"/>
              </a:rPr>
              <a:t>5-8.2</a:t>
            </a:r>
            <a:r>
              <a:rPr lang="zh-CN" altLang="en-US" sz="2400">
                <a:latin typeface="" charset="0"/>
              </a:rPr>
              <a:t>所示。又设</a:t>
            </a:r>
            <a:r>
              <a:rPr lang="en-US" altLang="zh-CN" sz="2400">
                <a:latin typeface="" charset="0"/>
              </a:rPr>
              <a:t>B={</a:t>
            </a:r>
            <a:r>
              <a:rPr lang="en-US" altLang="zh-CN" sz="2400">
                <a:latin typeface="宋体" panose="02010600030101010101" pitchFamily="2" charset="-122"/>
              </a:rPr>
              <a:t>α</a:t>
            </a:r>
            <a:r>
              <a:rPr lang="en-US" altLang="zh-CN" sz="2400">
                <a:latin typeface="" charset="0"/>
              </a:rPr>
              <a:t>,</a:t>
            </a:r>
            <a:r>
              <a:rPr lang="en-US" altLang="zh-CN" sz="2400">
                <a:latin typeface="宋体" panose="02010600030101010101" pitchFamily="2" charset="-122"/>
              </a:rPr>
              <a:t>β</a:t>
            </a:r>
            <a:r>
              <a:rPr lang="en-US" altLang="zh-CN" sz="2400">
                <a:latin typeface="" charset="0"/>
              </a:rPr>
              <a:t>,</a:t>
            </a:r>
            <a:r>
              <a:rPr lang="en-US" altLang="zh-CN" sz="2400">
                <a:latin typeface="宋体" panose="02010600030101010101" pitchFamily="2" charset="-122"/>
              </a:rPr>
              <a:t>γ</a:t>
            </a:r>
            <a:r>
              <a:rPr lang="en-US" altLang="zh-CN" sz="2400">
                <a:latin typeface="" charset="0"/>
              </a:rPr>
              <a:t>,</a:t>
            </a:r>
            <a:r>
              <a:rPr lang="en-US" altLang="zh-CN" sz="2400">
                <a:latin typeface="宋体" panose="02010600030101010101" pitchFamily="2" charset="-122"/>
              </a:rPr>
              <a:t>δ</a:t>
            </a:r>
            <a:r>
              <a:rPr lang="en-US" altLang="zh-CN" sz="2400">
                <a:latin typeface="" charset="0"/>
              </a:rPr>
              <a:t>},</a:t>
            </a:r>
            <a:r>
              <a:rPr lang="zh-CN" altLang="en-US" sz="2400">
                <a:latin typeface="" charset="0"/>
              </a:rPr>
              <a:t>在</a:t>
            </a:r>
            <a:r>
              <a:rPr lang="en-US" altLang="zh-CN" sz="2400">
                <a:latin typeface="" charset="0"/>
              </a:rPr>
              <a:t>B</a:t>
            </a:r>
            <a:r>
              <a:rPr lang="zh-CN" altLang="en-US" sz="2400">
                <a:latin typeface="" charset="0"/>
              </a:rPr>
              <a:t>上定义一个二元运算如表</a:t>
            </a:r>
            <a:r>
              <a:rPr lang="en-US" altLang="zh-CN" sz="2400">
                <a:latin typeface="" charset="0"/>
              </a:rPr>
              <a:t>5-8.3</a:t>
            </a:r>
            <a:r>
              <a:rPr lang="zh-CN" altLang="en-US" sz="2400">
                <a:latin typeface="" charset="0"/>
              </a:rPr>
              <a:t>所示。证明</a:t>
            </a:r>
            <a:r>
              <a:rPr lang="en-US" altLang="zh-CN" sz="2400">
                <a:latin typeface="" charset="0"/>
              </a:rPr>
              <a:t>&lt;A,★&gt;</a:t>
            </a:r>
            <a:r>
              <a:rPr lang="zh-CN" altLang="en-US" sz="2400">
                <a:latin typeface="" charset="0"/>
              </a:rPr>
              <a:t>和</a:t>
            </a:r>
            <a:r>
              <a:rPr lang="en-US" altLang="zh-CN" sz="2400">
                <a:latin typeface="" charset="0"/>
              </a:rPr>
              <a:t>&lt;B,*&gt;</a:t>
            </a:r>
            <a:r>
              <a:rPr lang="zh-CN" altLang="en-US" sz="2400">
                <a:latin typeface="" charset="0"/>
              </a:rPr>
              <a:t>是同构的。</a:t>
            </a:r>
          </a:p>
          <a:p>
            <a:pPr eaLnBrk="1" hangingPunct="1">
              <a:spcBef>
                <a:spcPts val="100"/>
              </a:spcBef>
              <a:spcAft>
                <a:spcPts val="100"/>
              </a:spcAft>
            </a:pPr>
            <a:r>
              <a:rPr lang="zh-CN" altLang="en-US" sz="2400">
                <a:latin typeface="" charset="0"/>
              </a:rPr>
              <a:t>               表 </a:t>
            </a:r>
            <a:r>
              <a:rPr lang="en-US" altLang="zh-CN" sz="2400">
                <a:latin typeface="" charset="0"/>
              </a:rPr>
              <a:t>5-8.2                           </a:t>
            </a:r>
            <a:r>
              <a:rPr lang="zh-CN" altLang="en-US" sz="2400">
                <a:latin typeface="" charset="0"/>
              </a:rPr>
              <a:t>表 </a:t>
            </a:r>
            <a:r>
              <a:rPr lang="en-US" altLang="zh-CN" sz="2400">
                <a:latin typeface="" charset="0"/>
              </a:rPr>
              <a:t>5-8.3</a:t>
            </a:r>
            <a:r>
              <a:rPr lang="en-US" altLang="zh-CN">
                <a:latin typeface="" charset="0"/>
              </a:rPr>
              <a:t> </a:t>
            </a:r>
          </a:p>
        </p:txBody>
      </p:sp>
      <p:grpSp>
        <p:nvGrpSpPr>
          <p:cNvPr id="132098" name="Group 4">
            <a:extLst>
              <a:ext uri="{FF2B5EF4-FFF2-40B4-BE49-F238E27FC236}">
                <a16:creationId xmlns:a16="http://schemas.microsoft.com/office/drawing/2014/main" id="{9C91F980-FCB4-3E40-B428-64B47B42502A}"/>
              </a:ext>
            </a:extLst>
          </p:cNvPr>
          <p:cNvGrpSpPr>
            <a:grpSpLocks/>
          </p:cNvGrpSpPr>
          <p:nvPr/>
        </p:nvGrpSpPr>
        <p:grpSpPr bwMode="auto">
          <a:xfrm>
            <a:off x="468313" y="3716338"/>
            <a:ext cx="4114800" cy="2362200"/>
            <a:chOff x="-3" y="-3"/>
            <a:chExt cx="1464" cy="1117"/>
          </a:xfrm>
        </p:grpSpPr>
        <p:grpSp>
          <p:nvGrpSpPr>
            <p:cNvPr id="132099" name="Group 5">
              <a:extLst>
                <a:ext uri="{FF2B5EF4-FFF2-40B4-BE49-F238E27FC236}">
                  <a16:creationId xmlns:a16="http://schemas.microsoft.com/office/drawing/2014/main" id="{CA8C9B08-D267-DA43-B9EA-2A6E66EB3EEB}"/>
                </a:ext>
              </a:extLst>
            </p:cNvPr>
            <p:cNvGrpSpPr>
              <a:grpSpLocks/>
            </p:cNvGrpSpPr>
            <p:nvPr/>
          </p:nvGrpSpPr>
          <p:grpSpPr bwMode="auto">
            <a:xfrm>
              <a:off x="0" y="0"/>
              <a:ext cx="1458" cy="1111"/>
              <a:chOff x="0" y="0"/>
              <a:chExt cx="1458" cy="1111"/>
            </a:xfrm>
          </p:grpSpPr>
          <p:grpSp>
            <p:nvGrpSpPr>
              <p:cNvPr id="132100" name="Group 6">
                <a:extLst>
                  <a:ext uri="{FF2B5EF4-FFF2-40B4-BE49-F238E27FC236}">
                    <a16:creationId xmlns:a16="http://schemas.microsoft.com/office/drawing/2014/main" id="{BA72A4CD-12B2-994F-A545-E9107B482A57}"/>
                  </a:ext>
                </a:extLst>
              </p:cNvPr>
              <p:cNvGrpSpPr>
                <a:grpSpLocks/>
              </p:cNvGrpSpPr>
              <p:nvPr/>
            </p:nvGrpSpPr>
            <p:grpSpPr bwMode="auto">
              <a:xfrm>
                <a:off x="0" y="0"/>
                <a:ext cx="516" cy="403"/>
                <a:chOff x="0" y="0"/>
                <a:chExt cx="516" cy="403"/>
              </a:xfrm>
            </p:grpSpPr>
            <p:sp>
              <p:nvSpPr>
                <p:cNvPr id="132101" name="Rectangle 7">
                  <a:extLst>
                    <a:ext uri="{FF2B5EF4-FFF2-40B4-BE49-F238E27FC236}">
                      <a16:creationId xmlns:a16="http://schemas.microsoft.com/office/drawing/2014/main" id="{86453616-4278-264B-B5A2-B2694548363B}"/>
                    </a:ext>
                  </a:extLst>
                </p:cNvPr>
                <p:cNvSpPr>
                  <a:spLocks noChangeArrowheads="1"/>
                </p:cNvSpPr>
                <p:nvPr/>
              </p:nvSpPr>
              <p:spPr bwMode="auto">
                <a:xfrm>
                  <a:off x="18" y="18"/>
                  <a:ext cx="480"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400" b="0">
                    <a:solidFill>
                      <a:schemeClr val="tx1"/>
                    </a:solidFill>
                    <a:latin typeface="" charset="0"/>
                  </a:endParaRPr>
                </a:p>
                <a:p>
                  <a:pPr algn="ctr" eaLnBrk="1" hangingPunct="1"/>
                  <a:r>
                    <a:rPr lang="en-US" altLang="zh-CN" sz="2400" b="0">
                      <a:solidFill>
                        <a:schemeClr val="tx1"/>
                      </a:solidFill>
                      <a:latin typeface="" charset="0"/>
                    </a:rPr>
                    <a:t>★</a:t>
                  </a:r>
                  <a:endParaRPr lang="en-US" altLang="zh-CN" sz="2400" b="0">
                    <a:solidFill>
                      <a:schemeClr val="tx1"/>
                    </a:solidFill>
                  </a:endParaRPr>
                </a:p>
                <a:p>
                  <a:pPr algn="ctr"/>
                  <a:endParaRPr lang="en-US" altLang="zh-CN" sz="2400" b="0">
                    <a:solidFill>
                      <a:schemeClr val="tx1"/>
                    </a:solidFill>
                  </a:endParaRPr>
                </a:p>
              </p:txBody>
            </p:sp>
            <p:sp>
              <p:nvSpPr>
                <p:cNvPr id="132102" name="Rectangle 8">
                  <a:extLst>
                    <a:ext uri="{FF2B5EF4-FFF2-40B4-BE49-F238E27FC236}">
                      <a16:creationId xmlns:a16="http://schemas.microsoft.com/office/drawing/2014/main" id="{9ECEBB0B-DB38-4649-A524-1715FD6B2547}"/>
                    </a:ext>
                  </a:extLst>
                </p:cNvPr>
                <p:cNvSpPr>
                  <a:spLocks noChangeArrowheads="1"/>
                </p:cNvSpPr>
                <p:nvPr/>
              </p:nvSpPr>
              <p:spPr bwMode="auto">
                <a:xfrm>
                  <a:off x="0" y="0"/>
                  <a:ext cx="51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132103" name="Group 9">
                <a:extLst>
                  <a:ext uri="{FF2B5EF4-FFF2-40B4-BE49-F238E27FC236}">
                    <a16:creationId xmlns:a16="http://schemas.microsoft.com/office/drawing/2014/main" id="{21A1536B-2C81-0C47-94AA-070B068CC331}"/>
                  </a:ext>
                </a:extLst>
              </p:cNvPr>
              <p:cNvGrpSpPr>
                <a:grpSpLocks/>
              </p:cNvGrpSpPr>
              <p:nvPr/>
            </p:nvGrpSpPr>
            <p:grpSpPr bwMode="auto">
              <a:xfrm>
                <a:off x="516" y="0"/>
                <a:ext cx="942" cy="403"/>
                <a:chOff x="516" y="0"/>
                <a:chExt cx="942" cy="403"/>
              </a:xfrm>
            </p:grpSpPr>
            <p:sp>
              <p:nvSpPr>
                <p:cNvPr id="132104" name="Rectangle 10">
                  <a:extLst>
                    <a:ext uri="{FF2B5EF4-FFF2-40B4-BE49-F238E27FC236}">
                      <a16:creationId xmlns:a16="http://schemas.microsoft.com/office/drawing/2014/main" id="{998F63DB-34FC-254D-8E05-77D60F3ADE5E}"/>
                    </a:ext>
                  </a:extLst>
                </p:cNvPr>
                <p:cNvSpPr>
                  <a:spLocks noChangeArrowheads="1"/>
                </p:cNvSpPr>
                <p:nvPr/>
              </p:nvSpPr>
              <p:spPr bwMode="auto">
                <a:xfrm>
                  <a:off x="534" y="18"/>
                  <a:ext cx="906"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800" b="0">
                    <a:solidFill>
                      <a:schemeClr val="tx1"/>
                    </a:solidFill>
                  </a:endParaRPr>
                </a:p>
                <a:p>
                  <a:pPr algn="ctr" eaLnBrk="1" hangingPunct="1"/>
                  <a:r>
                    <a:rPr lang="en-US" altLang="zh-CN" sz="2800" b="0">
                      <a:solidFill>
                        <a:schemeClr val="tx1"/>
                      </a:solidFill>
                    </a:rPr>
                    <a:t>a</a:t>
                  </a:r>
                  <a:r>
                    <a:rPr lang="zh-CN" altLang="en-US" sz="2800" b="0">
                      <a:solidFill>
                        <a:schemeClr val="tx1"/>
                      </a:solidFill>
                    </a:rPr>
                    <a:t>　</a:t>
                  </a:r>
                  <a:r>
                    <a:rPr lang="en-US" altLang="zh-CN" sz="2800" b="0">
                      <a:solidFill>
                        <a:schemeClr val="tx1"/>
                      </a:solidFill>
                    </a:rPr>
                    <a:t>b</a:t>
                  </a:r>
                  <a:r>
                    <a:rPr lang="zh-CN" altLang="en-US" sz="2800" b="0">
                      <a:solidFill>
                        <a:schemeClr val="tx1"/>
                      </a:solidFill>
                    </a:rPr>
                    <a:t>　</a:t>
                  </a:r>
                  <a:r>
                    <a:rPr lang="en-US" altLang="zh-CN" sz="2800" b="0">
                      <a:solidFill>
                        <a:schemeClr val="tx1"/>
                      </a:solidFill>
                    </a:rPr>
                    <a:t>c</a:t>
                  </a:r>
                  <a:r>
                    <a:rPr lang="zh-CN" altLang="en-US" sz="2800" b="0">
                      <a:solidFill>
                        <a:schemeClr val="tx1"/>
                      </a:solidFill>
                    </a:rPr>
                    <a:t>　</a:t>
                  </a:r>
                  <a:r>
                    <a:rPr lang="en-US" altLang="zh-CN" sz="2800" b="0">
                      <a:solidFill>
                        <a:schemeClr val="tx1"/>
                      </a:solidFill>
                    </a:rPr>
                    <a:t>d</a:t>
                  </a:r>
                </a:p>
                <a:p>
                  <a:pPr algn="ctr"/>
                  <a:endParaRPr lang="en-US" altLang="zh-CN" sz="2400" b="0">
                    <a:solidFill>
                      <a:schemeClr val="tx1"/>
                    </a:solidFill>
                  </a:endParaRPr>
                </a:p>
              </p:txBody>
            </p:sp>
            <p:sp>
              <p:nvSpPr>
                <p:cNvPr id="132105" name="Rectangle 11">
                  <a:extLst>
                    <a:ext uri="{FF2B5EF4-FFF2-40B4-BE49-F238E27FC236}">
                      <a16:creationId xmlns:a16="http://schemas.microsoft.com/office/drawing/2014/main" id="{B5F6C6E1-D6DD-3545-8AB1-77AE49A96B51}"/>
                    </a:ext>
                  </a:extLst>
                </p:cNvPr>
                <p:cNvSpPr>
                  <a:spLocks noChangeArrowheads="1"/>
                </p:cNvSpPr>
                <p:nvPr/>
              </p:nvSpPr>
              <p:spPr bwMode="auto">
                <a:xfrm>
                  <a:off x="516" y="0"/>
                  <a:ext cx="94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132106" name="Group 12">
                <a:extLst>
                  <a:ext uri="{FF2B5EF4-FFF2-40B4-BE49-F238E27FC236}">
                    <a16:creationId xmlns:a16="http://schemas.microsoft.com/office/drawing/2014/main" id="{9E7A75EE-3B26-7040-979F-08FC1F47CC8B}"/>
                  </a:ext>
                </a:extLst>
              </p:cNvPr>
              <p:cNvGrpSpPr>
                <a:grpSpLocks/>
              </p:cNvGrpSpPr>
              <p:nvPr/>
            </p:nvGrpSpPr>
            <p:grpSpPr bwMode="auto">
              <a:xfrm>
                <a:off x="0" y="439"/>
                <a:ext cx="516" cy="672"/>
                <a:chOff x="0" y="439"/>
                <a:chExt cx="516" cy="672"/>
              </a:xfrm>
            </p:grpSpPr>
            <p:sp>
              <p:nvSpPr>
                <p:cNvPr id="132107" name="Rectangle 13">
                  <a:extLst>
                    <a:ext uri="{FF2B5EF4-FFF2-40B4-BE49-F238E27FC236}">
                      <a16:creationId xmlns:a16="http://schemas.microsoft.com/office/drawing/2014/main" id="{48035FE4-F768-5C4D-8BB4-7CD3C17F2914}"/>
                    </a:ext>
                  </a:extLst>
                </p:cNvPr>
                <p:cNvSpPr>
                  <a:spLocks noChangeArrowheads="1"/>
                </p:cNvSpPr>
                <p:nvPr/>
              </p:nvSpPr>
              <p:spPr bwMode="auto">
                <a:xfrm>
                  <a:off x="18" y="457"/>
                  <a:ext cx="480"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400" b="0">
                    <a:solidFill>
                      <a:schemeClr val="tx1"/>
                    </a:solidFill>
                  </a:endParaRPr>
                </a:p>
                <a:p>
                  <a:pPr algn="ctr" eaLnBrk="1" hangingPunct="1"/>
                  <a:r>
                    <a:rPr lang="en-US" altLang="zh-CN" sz="2400">
                      <a:solidFill>
                        <a:schemeClr val="tx1"/>
                      </a:solidFill>
                    </a:rPr>
                    <a:t>a</a:t>
                  </a:r>
                </a:p>
                <a:p>
                  <a:pPr algn="ctr"/>
                  <a:r>
                    <a:rPr lang="en-US" altLang="zh-CN" sz="2400">
                      <a:solidFill>
                        <a:schemeClr val="tx1"/>
                      </a:solidFill>
                    </a:rPr>
                    <a:t>b</a:t>
                  </a:r>
                </a:p>
                <a:p>
                  <a:pPr algn="ctr"/>
                  <a:r>
                    <a:rPr lang="en-US" altLang="zh-CN" sz="2400">
                      <a:solidFill>
                        <a:schemeClr val="tx1"/>
                      </a:solidFill>
                    </a:rPr>
                    <a:t>c</a:t>
                  </a:r>
                </a:p>
                <a:p>
                  <a:pPr algn="ctr"/>
                  <a:r>
                    <a:rPr lang="en-US" altLang="zh-CN" sz="2400">
                      <a:solidFill>
                        <a:schemeClr val="tx1"/>
                      </a:solidFill>
                    </a:rPr>
                    <a:t>d</a:t>
                  </a:r>
                </a:p>
                <a:p>
                  <a:pPr algn="ctr"/>
                  <a:endParaRPr lang="en-US" altLang="zh-CN" sz="2400">
                    <a:solidFill>
                      <a:schemeClr val="tx1"/>
                    </a:solidFill>
                  </a:endParaRPr>
                </a:p>
              </p:txBody>
            </p:sp>
            <p:sp>
              <p:nvSpPr>
                <p:cNvPr id="132108" name="Rectangle 14">
                  <a:extLst>
                    <a:ext uri="{FF2B5EF4-FFF2-40B4-BE49-F238E27FC236}">
                      <a16:creationId xmlns:a16="http://schemas.microsoft.com/office/drawing/2014/main" id="{8C5A6CDF-1ABE-CB48-9CE3-0E189FC1F170}"/>
                    </a:ext>
                  </a:extLst>
                </p:cNvPr>
                <p:cNvSpPr>
                  <a:spLocks noChangeArrowheads="1"/>
                </p:cNvSpPr>
                <p:nvPr/>
              </p:nvSpPr>
              <p:spPr bwMode="auto">
                <a:xfrm>
                  <a:off x="0" y="439"/>
                  <a:ext cx="516"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132109" name="Group 15">
                <a:extLst>
                  <a:ext uri="{FF2B5EF4-FFF2-40B4-BE49-F238E27FC236}">
                    <a16:creationId xmlns:a16="http://schemas.microsoft.com/office/drawing/2014/main" id="{0A92B606-FF45-524C-A1C2-AF136B40D5FF}"/>
                  </a:ext>
                </a:extLst>
              </p:cNvPr>
              <p:cNvGrpSpPr>
                <a:grpSpLocks/>
              </p:cNvGrpSpPr>
              <p:nvPr/>
            </p:nvGrpSpPr>
            <p:grpSpPr bwMode="auto">
              <a:xfrm>
                <a:off x="516" y="439"/>
                <a:ext cx="942" cy="672"/>
                <a:chOff x="516" y="439"/>
                <a:chExt cx="942" cy="672"/>
              </a:xfrm>
            </p:grpSpPr>
            <p:sp>
              <p:nvSpPr>
                <p:cNvPr id="132110" name="Rectangle 16">
                  <a:extLst>
                    <a:ext uri="{FF2B5EF4-FFF2-40B4-BE49-F238E27FC236}">
                      <a16:creationId xmlns:a16="http://schemas.microsoft.com/office/drawing/2014/main" id="{96489946-F829-9C42-8B84-72708D668E0B}"/>
                    </a:ext>
                  </a:extLst>
                </p:cNvPr>
                <p:cNvSpPr>
                  <a:spLocks noChangeArrowheads="1"/>
                </p:cNvSpPr>
                <p:nvPr/>
              </p:nvSpPr>
              <p:spPr bwMode="auto">
                <a:xfrm>
                  <a:off x="534" y="457"/>
                  <a:ext cx="906"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400" b="0">
                    <a:solidFill>
                      <a:schemeClr val="tx1"/>
                    </a:solidFill>
                  </a:endParaRPr>
                </a:p>
                <a:p>
                  <a:pPr algn="ctr" eaLnBrk="1" hangingPunct="1">
                    <a:lnSpc>
                      <a:spcPct val="90000"/>
                    </a:lnSpc>
                  </a:pPr>
                  <a:r>
                    <a:rPr lang="en-US" altLang="zh-CN" sz="2800">
                      <a:solidFill>
                        <a:schemeClr val="tx1"/>
                      </a:solidFill>
                      <a:latin typeface="宋体" panose="02010600030101010101" pitchFamily="2" charset="-122"/>
                    </a:rPr>
                    <a:t>a</a:t>
                  </a:r>
                  <a:r>
                    <a:rPr lang="zh-CN" altLang="en-US" sz="2800">
                      <a:solidFill>
                        <a:schemeClr val="tx1"/>
                      </a:solidFill>
                      <a:latin typeface="宋体" panose="02010600030101010101" pitchFamily="2" charset="-122"/>
                    </a:rPr>
                    <a:t>　</a:t>
                  </a:r>
                  <a:r>
                    <a:rPr lang="en-US" altLang="zh-CN" sz="2800">
                      <a:solidFill>
                        <a:schemeClr val="tx1"/>
                      </a:solidFill>
                      <a:latin typeface="宋体" panose="02010600030101010101" pitchFamily="2" charset="-122"/>
                    </a:rPr>
                    <a:t>b</a:t>
                  </a:r>
                  <a:r>
                    <a:rPr lang="zh-CN" altLang="en-US" sz="2800">
                      <a:solidFill>
                        <a:schemeClr val="tx1"/>
                      </a:solidFill>
                      <a:latin typeface="宋体" panose="02010600030101010101" pitchFamily="2" charset="-122"/>
                    </a:rPr>
                    <a:t>　</a:t>
                  </a:r>
                  <a:r>
                    <a:rPr lang="en-US" altLang="zh-CN" sz="2800">
                      <a:solidFill>
                        <a:schemeClr val="tx1"/>
                      </a:solidFill>
                      <a:latin typeface="宋体" panose="02010600030101010101" pitchFamily="2" charset="-122"/>
                    </a:rPr>
                    <a:t>c</a:t>
                  </a:r>
                  <a:r>
                    <a:rPr lang="zh-CN" altLang="en-US" sz="2800">
                      <a:solidFill>
                        <a:schemeClr val="tx1"/>
                      </a:solidFill>
                      <a:latin typeface="宋体" panose="02010600030101010101" pitchFamily="2" charset="-122"/>
                    </a:rPr>
                    <a:t>　</a:t>
                  </a:r>
                  <a:r>
                    <a:rPr lang="en-US" altLang="zh-CN" sz="2800">
                      <a:solidFill>
                        <a:schemeClr val="tx1"/>
                      </a:solidFill>
                      <a:latin typeface="宋体" panose="02010600030101010101" pitchFamily="2" charset="-122"/>
                    </a:rPr>
                    <a:t>d</a:t>
                  </a:r>
                </a:p>
                <a:p>
                  <a:pPr algn="ctr">
                    <a:lnSpc>
                      <a:spcPct val="90000"/>
                    </a:lnSpc>
                  </a:pPr>
                  <a:r>
                    <a:rPr lang="en-US" altLang="zh-CN" sz="2800">
                      <a:solidFill>
                        <a:schemeClr val="tx1"/>
                      </a:solidFill>
                      <a:latin typeface="宋体" panose="02010600030101010101" pitchFamily="2" charset="-122"/>
                    </a:rPr>
                    <a:t>b</a:t>
                  </a:r>
                  <a:r>
                    <a:rPr lang="zh-CN" altLang="en-US" sz="2800">
                      <a:solidFill>
                        <a:schemeClr val="tx1"/>
                      </a:solidFill>
                      <a:latin typeface="宋体" panose="02010600030101010101" pitchFamily="2" charset="-122"/>
                    </a:rPr>
                    <a:t>　</a:t>
                  </a:r>
                  <a:r>
                    <a:rPr lang="en-US" altLang="zh-CN" sz="2800">
                      <a:solidFill>
                        <a:schemeClr val="tx1"/>
                      </a:solidFill>
                      <a:latin typeface="宋体" panose="02010600030101010101" pitchFamily="2" charset="-122"/>
                    </a:rPr>
                    <a:t>a</a:t>
                  </a:r>
                  <a:r>
                    <a:rPr lang="zh-CN" altLang="en-US" sz="2800">
                      <a:solidFill>
                        <a:schemeClr val="tx1"/>
                      </a:solidFill>
                      <a:latin typeface="宋体" panose="02010600030101010101" pitchFamily="2" charset="-122"/>
                    </a:rPr>
                    <a:t>　</a:t>
                  </a:r>
                  <a:r>
                    <a:rPr lang="en-US" altLang="zh-CN" sz="2800">
                      <a:solidFill>
                        <a:schemeClr val="tx1"/>
                      </a:solidFill>
                      <a:latin typeface="宋体" panose="02010600030101010101" pitchFamily="2" charset="-122"/>
                    </a:rPr>
                    <a:t>a</a:t>
                  </a:r>
                  <a:r>
                    <a:rPr lang="zh-CN" altLang="en-US" sz="2800">
                      <a:solidFill>
                        <a:schemeClr val="tx1"/>
                      </a:solidFill>
                      <a:latin typeface="宋体" panose="02010600030101010101" pitchFamily="2" charset="-122"/>
                    </a:rPr>
                    <a:t>　</a:t>
                  </a:r>
                  <a:r>
                    <a:rPr lang="en-US" altLang="zh-CN" sz="2800">
                      <a:solidFill>
                        <a:schemeClr val="tx1"/>
                      </a:solidFill>
                      <a:latin typeface="宋体" panose="02010600030101010101" pitchFamily="2" charset="-122"/>
                    </a:rPr>
                    <a:t>c</a:t>
                  </a:r>
                </a:p>
                <a:p>
                  <a:pPr algn="ctr">
                    <a:lnSpc>
                      <a:spcPct val="90000"/>
                    </a:lnSpc>
                  </a:pPr>
                  <a:r>
                    <a:rPr lang="en-US" altLang="zh-CN" sz="2800">
                      <a:solidFill>
                        <a:schemeClr val="tx1"/>
                      </a:solidFill>
                      <a:latin typeface="宋体" panose="02010600030101010101" pitchFamily="2" charset="-122"/>
                    </a:rPr>
                    <a:t>b</a:t>
                  </a:r>
                  <a:r>
                    <a:rPr lang="zh-CN" altLang="en-US" sz="2800">
                      <a:solidFill>
                        <a:schemeClr val="tx1"/>
                      </a:solidFill>
                      <a:latin typeface="宋体" panose="02010600030101010101" pitchFamily="2" charset="-122"/>
                    </a:rPr>
                    <a:t>　</a:t>
                  </a:r>
                  <a:r>
                    <a:rPr lang="en-US" altLang="zh-CN" sz="2800">
                      <a:solidFill>
                        <a:schemeClr val="tx1"/>
                      </a:solidFill>
                      <a:latin typeface="宋体" panose="02010600030101010101" pitchFamily="2" charset="-122"/>
                    </a:rPr>
                    <a:t>d</a:t>
                  </a:r>
                  <a:r>
                    <a:rPr lang="zh-CN" altLang="en-US" sz="2800">
                      <a:solidFill>
                        <a:schemeClr val="tx1"/>
                      </a:solidFill>
                      <a:latin typeface="宋体" panose="02010600030101010101" pitchFamily="2" charset="-122"/>
                    </a:rPr>
                    <a:t>　</a:t>
                  </a:r>
                  <a:r>
                    <a:rPr lang="en-US" altLang="zh-CN" sz="2800">
                      <a:solidFill>
                        <a:schemeClr val="tx1"/>
                      </a:solidFill>
                      <a:latin typeface="宋体" panose="02010600030101010101" pitchFamily="2" charset="-122"/>
                    </a:rPr>
                    <a:t>d</a:t>
                  </a:r>
                  <a:r>
                    <a:rPr lang="zh-CN" altLang="en-US" sz="2800">
                      <a:solidFill>
                        <a:schemeClr val="tx1"/>
                      </a:solidFill>
                      <a:latin typeface="宋体" panose="02010600030101010101" pitchFamily="2" charset="-122"/>
                    </a:rPr>
                    <a:t>　</a:t>
                  </a:r>
                  <a:r>
                    <a:rPr lang="en-US" altLang="zh-CN" sz="2800">
                      <a:solidFill>
                        <a:schemeClr val="tx1"/>
                      </a:solidFill>
                      <a:latin typeface="宋体" panose="02010600030101010101" pitchFamily="2" charset="-122"/>
                    </a:rPr>
                    <a:t>c</a:t>
                  </a:r>
                </a:p>
                <a:p>
                  <a:pPr algn="ctr">
                    <a:lnSpc>
                      <a:spcPct val="90000"/>
                    </a:lnSpc>
                  </a:pPr>
                  <a:r>
                    <a:rPr lang="en-US" altLang="zh-CN" sz="2800">
                      <a:solidFill>
                        <a:schemeClr val="tx1"/>
                      </a:solidFill>
                      <a:latin typeface="宋体" panose="02010600030101010101" pitchFamily="2" charset="-122"/>
                    </a:rPr>
                    <a:t>a</a:t>
                  </a:r>
                  <a:r>
                    <a:rPr lang="zh-CN" altLang="en-US" sz="2800">
                      <a:solidFill>
                        <a:schemeClr val="tx1"/>
                      </a:solidFill>
                      <a:latin typeface="宋体" panose="02010600030101010101" pitchFamily="2" charset="-122"/>
                    </a:rPr>
                    <a:t>　</a:t>
                  </a:r>
                  <a:r>
                    <a:rPr lang="en-US" altLang="zh-CN" sz="2800">
                      <a:solidFill>
                        <a:schemeClr val="tx1"/>
                      </a:solidFill>
                      <a:latin typeface="宋体" panose="02010600030101010101" pitchFamily="2" charset="-122"/>
                    </a:rPr>
                    <a:t>b</a:t>
                  </a:r>
                  <a:r>
                    <a:rPr lang="zh-CN" altLang="en-US" sz="2800">
                      <a:solidFill>
                        <a:schemeClr val="tx1"/>
                      </a:solidFill>
                      <a:latin typeface="宋体" panose="02010600030101010101" pitchFamily="2" charset="-122"/>
                    </a:rPr>
                    <a:t>　</a:t>
                  </a:r>
                  <a:r>
                    <a:rPr lang="en-US" altLang="zh-CN" sz="2800">
                      <a:solidFill>
                        <a:schemeClr val="tx1"/>
                      </a:solidFill>
                      <a:latin typeface="宋体" panose="02010600030101010101" pitchFamily="2" charset="-122"/>
                    </a:rPr>
                    <a:t>c</a:t>
                  </a:r>
                  <a:r>
                    <a:rPr lang="zh-CN" altLang="en-US" sz="2800">
                      <a:solidFill>
                        <a:schemeClr val="tx1"/>
                      </a:solidFill>
                      <a:latin typeface="宋体" panose="02010600030101010101" pitchFamily="2" charset="-122"/>
                    </a:rPr>
                    <a:t>　</a:t>
                  </a:r>
                  <a:r>
                    <a:rPr lang="en-US" altLang="zh-CN" sz="2800">
                      <a:solidFill>
                        <a:schemeClr val="tx1"/>
                      </a:solidFill>
                      <a:latin typeface="宋体" panose="02010600030101010101" pitchFamily="2" charset="-122"/>
                    </a:rPr>
                    <a:t>d</a:t>
                  </a:r>
                </a:p>
                <a:p>
                  <a:pPr algn="ctr"/>
                  <a:endParaRPr lang="en-US" altLang="zh-CN" sz="2400">
                    <a:solidFill>
                      <a:schemeClr val="tx1"/>
                    </a:solidFill>
                    <a:latin typeface="宋体" panose="02010600030101010101" pitchFamily="2" charset="-122"/>
                  </a:endParaRPr>
                </a:p>
              </p:txBody>
            </p:sp>
            <p:sp>
              <p:nvSpPr>
                <p:cNvPr id="132111" name="Rectangle 17">
                  <a:extLst>
                    <a:ext uri="{FF2B5EF4-FFF2-40B4-BE49-F238E27FC236}">
                      <a16:creationId xmlns:a16="http://schemas.microsoft.com/office/drawing/2014/main" id="{75BEF153-4866-6F48-AD8F-97A244CBFE16}"/>
                    </a:ext>
                  </a:extLst>
                </p:cNvPr>
                <p:cNvSpPr>
                  <a:spLocks noChangeArrowheads="1"/>
                </p:cNvSpPr>
                <p:nvPr/>
              </p:nvSpPr>
              <p:spPr bwMode="auto">
                <a:xfrm>
                  <a:off x="516" y="439"/>
                  <a:ext cx="942"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sp>
          <p:nvSpPr>
            <p:cNvPr id="132112" name="Rectangle 18">
              <a:extLst>
                <a:ext uri="{FF2B5EF4-FFF2-40B4-BE49-F238E27FC236}">
                  <a16:creationId xmlns:a16="http://schemas.microsoft.com/office/drawing/2014/main" id="{241BE0C1-5D21-DF49-9A05-DB49A133538E}"/>
                </a:ext>
              </a:extLst>
            </p:cNvPr>
            <p:cNvSpPr>
              <a:spLocks noChangeArrowheads="1"/>
            </p:cNvSpPr>
            <p:nvPr/>
          </p:nvSpPr>
          <p:spPr bwMode="auto">
            <a:xfrm>
              <a:off x="-3" y="-3"/>
              <a:ext cx="1464" cy="1117"/>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132113" name="Group 19">
            <a:extLst>
              <a:ext uri="{FF2B5EF4-FFF2-40B4-BE49-F238E27FC236}">
                <a16:creationId xmlns:a16="http://schemas.microsoft.com/office/drawing/2014/main" id="{CF73DEFA-37AE-DF4A-9FD2-2F587C4C788F}"/>
              </a:ext>
            </a:extLst>
          </p:cNvPr>
          <p:cNvGrpSpPr>
            <a:grpSpLocks/>
          </p:cNvGrpSpPr>
          <p:nvPr/>
        </p:nvGrpSpPr>
        <p:grpSpPr bwMode="auto">
          <a:xfrm>
            <a:off x="4643438" y="3716338"/>
            <a:ext cx="3886200" cy="2362200"/>
            <a:chOff x="-3" y="-3"/>
            <a:chExt cx="1464" cy="1117"/>
          </a:xfrm>
        </p:grpSpPr>
        <p:grpSp>
          <p:nvGrpSpPr>
            <p:cNvPr id="132114" name="Group 20">
              <a:extLst>
                <a:ext uri="{FF2B5EF4-FFF2-40B4-BE49-F238E27FC236}">
                  <a16:creationId xmlns:a16="http://schemas.microsoft.com/office/drawing/2014/main" id="{B7EF3ED9-B31E-AB4F-BF18-582AF0E43463}"/>
                </a:ext>
              </a:extLst>
            </p:cNvPr>
            <p:cNvGrpSpPr>
              <a:grpSpLocks/>
            </p:cNvGrpSpPr>
            <p:nvPr/>
          </p:nvGrpSpPr>
          <p:grpSpPr bwMode="auto">
            <a:xfrm>
              <a:off x="0" y="0"/>
              <a:ext cx="1458" cy="1111"/>
              <a:chOff x="0" y="0"/>
              <a:chExt cx="1458" cy="1111"/>
            </a:xfrm>
          </p:grpSpPr>
          <p:grpSp>
            <p:nvGrpSpPr>
              <p:cNvPr id="132115" name="Group 21">
                <a:extLst>
                  <a:ext uri="{FF2B5EF4-FFF2-40B4-BE49-F238E27FC236}">
                    <a16:creationId xmlns:a16="http://schemas.microsoft.com/office/drawing/2014/main" id="{011321B8-E846-2144-B3F7-C7DA9B454E9C}"/>
                  </a:ext>
                </a:extLst>
              </p:cNvPr>
              <p:cNvGrpSpPr>
                <a:grpSpLocks/>
              </p:cNvGrpSpPr>
              <p:nvPr/>
            </p:nvGrpSpPr>
            <p:grpSpPr bwMode="auto">
              <a:xfrm>
                <a:off x="0" y="0"/>
                <a:ext cx="516" cy="403"/>
                <a:chOff x="0" y="0"/>
                <a:chExt cx="516" cy="403"/>
              </a:xfrm>
            </p:grpSpPr>
            <p:sp>
              <p:nvSpPr>
                <p:cNvPr id="132116" name="Rectangle 22">
                  <a:extLst>
                    <a:ext uri="{FF2B5EF4-FFF2-40B4-BE49-F238E27FC236}">
                      <a16:creationId xmlns:a16="http://schemas.microsoft.com/office/drawing/2014/main" id="{EF454801-B988-3741-89FC-C09EBFEC7AA7}"/>
                    </a:ext>
                  </a:extLst>
                </p:cNvPr>
                <p:cNvSpPr>
                  <a:spLocks noChangeArrowheads="1"/>
                </p:cNvSpPr>
                <p:nvPr/>
              </p:nvSpPr>
              <p:spPr bwMode="auto">
                <a:xfrm>
                  <a:off x="18" y="18"/>
                  <a:ext cx="480"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400" b="0">
                    <a:solidFill>
                      <a:schemeClr val="tx1"/>
                    </a:solidFill>
                  </a:endParaRPr>
                </a:p>
                <a:p>
                  <a:pPr algn="ctr" eaLnBrk="1" hangingPunct="1"/>
                  <a:r>
                    <a:rPr lang="en-US" altLang="zh-CN" sz="2800">
                      <a:solidFill>
                        <a:schemeClr val="tx1"/>
                      </a:solidFill>
                    </a:rPr>
                    <a:t>*</a:t>
                  </a:r>
                </a:p>
                <a:p>
                  <a:pPr algn="ctr"/>
                  <a:endParaRPr lang="en-US" altLang="zh-CN" sz="2400" b="0">
                    <a:solidFill>
                      <a:schemeClr val="tx1"/>
                    </a:solidFill>
                  </a:endParaRPr>
                </a:p>
              </p:txBody>
            </p:sp>
            <p:sp>
              <p:nvSpPr>
                <p:cNvPr id="132117" name="Rectangle 23">
                  <a:extLst>
                    <a:ext uri="{FF2B5EF4-FFF2-40B4-BE49-F238E27FC236}">
                      <a16:creationId xmlns:a16="http://schemas.microsoft.com/office/drawing/2014/main" id="{27F2016C-067E-AA49-820A-C237925A1CA9}"/>
                    </a:ext>
                  </a:extLst>
                </p:cNvPr>
                <p:cNvSpPr>
                  <a:spLocks noChangeArrowheads="1"/>
                </p:cNvSpPr>
                <p:nvPr/>
              </p:nvSpPr>
              <p:spPr bwMode="auto">
                <a:xfrm>
                  <a:off x="0" y="0"/>
                  <a:ext cx="51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132118" name="Group 24">
                <a:extLst>
                  <a:ext uri="{FF2B5EF4-FFF2-40B4-BE49-F238E27FC236}">
                    <a16:creationId xmlns:a16="http://schemas.microsoft.com/office/drawing/2014/main" id="{C0846AE3-3398-5D42-9E9B-373ADCEAE1F4}"/>
                  </a:ext>
                </a:extLst>
              </p:cNvPr>
              <p:cNvGrpSpPr>
                <a:grpSpLocks/>
              </p:cNvGrpSpPr>
              <p:nvPr/>
            </p:nvGrpSpPr>
            <p:grpSpPr bwMode="auto">
              <a:xfrm>
                <a:off x="516" y="0"/>
                <a:ext cx="942" cy="403"/>
                <a:chOff x="516" y="0"/>
                <a:chExt cx="942" cy="403"/>
              </a:xfrm>
            </p:grpSpPr>
            <p:sp>
              <p:nvSpPr>
                <p:cNvPr id="132119" name="Rectangle 25">
                  <a:extLst>
                    <a:ext uri="{FF2B5EF4-FFF2-40B4-BE49-F238E27FC236}">
                      <a16:creationId xmlns:a16="http://schemas.microsoft.com/office/drawing/2014/main" id="{650FEB8A-5B44-364C-AF3C-44B9E28631D5}"/>
                    </a:ext>
                  </a:extLst>
                </p:cNvPr>
                <p:cNvSpPr>
                  <a:spLocks noChangeArrowheads="1"/>
                </p:cNvSpPr>
                <p:nvPr/>
              </p:nvSpPr>
              <p:spPr bwMode="auto">
                <a:xfrm>
                  <a:off x="534" y="18"/>
                  <a:ext cx="906"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400" b="0">
                    <a:solidFill>
                      <a:schemeClr val="tx1"/>
                    </a:solidFill>
                  </a:endParaRPr>
                </a:p>
                <a:p>
                  <a:pPr algn="ctr" eaLnBrk="1" hangingPunct="1"/>
                  <a:r>
                    <a:rPr lang="en-US" altLang="zh-CN" sz="2400">
                      <a:solidFill>
                        <a:schemeClr val="tx1"/>
                      </a:solidFill>
                      <a:latin typeface="宋体" panose="02010600030101010101" pitchFamily="2" charset="-122"/>
                    </a:rPr>
                    <a:t>α  β  γ  δ</a:t>
                  </a:r>
                </a:p>
                <a:p>
                  <a:pPr algn="ctr"/>
                  <a:endParaRPr lang="en-US" altLang="zh-CN" sz="2400" b="0">
                    <a:solidFill>
                      <a:schemeClr val="tx1"/>
                    </a:solidFill>
                  </a:endParaRPr>
                </a:p>
              </p:txBody>
            </p:sp>
            <p:sp>
              <p:nvSpPr>
                <p:cNvPr id="132120" name="Rectangle 26">
                  <a:extLst>
                    <a:ext uri="{FF2B5EF4-FFF2-40B4-BE49-F238E27FC236}">
                      <a16:creationId xmlns:a16="http://schemas.microsoft.com/office/drawing/2014/main" id="{AAA92656-6A1E-DF48-A996-76FBE3CC608D}"/>
                    </a:ext>
                  </a:extLst>
                </p:cNvPr>
                <p:cNvSpPr>
                  <a:spLocks noChangeArrowheads="1"/>
                </p:cNvSpPr>
                <p:nvPr/>
              </p:nvSpPr>
              <p:spPr bwMode="auto">
                <a:xfrm>
                  <a:off x="516" y="0"/>
                  <a:ext cx="94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132121" name="Group 27">
                <a:extLst>
                  <a:ext uri="{FF2B5EF4-FFF2-40B4-BE49-F238E27FC236}">
                    <a16:creationId xmlns:a16="http://schemas.microsoft.com/office/drawing/2014/main" id="{33478E89-5AF6-354C-9A9C-82563114DB1A}"/>
                  </a:ext>
                </a:extLst>
              </p:cNvPr>
              <p:cNvGrpSpPr>
                <a:grpSpLocks/>
              </p:cNvGrpSpPr>
              <p:nvPr/>
            </p:nvGrpSpPr>
            <p:grpSpPr bwMode="auto">
              <a:xfrm>
                <a:off x="0" y="439"/>
                <a:ext cx="516" cy="672"/>
                <a:chOff x="0" y="439"/>
                <a:chExt cx="516" cy="672"/>
              </a:xfrm>
            </p:grpSpPr>
            <p:sp>
              <p:nvSpPr>
                <p:cNvPr id="132122" name="Rectangle 28">
                  <a:extLst>
                    <a:ext uri="{FF2B5EF4-FFF2-40B4-BE49-F238E27FC236}">
                      <a16:creationId xmlns:a16="http://schemas.microsoft.com/office/drawing/2014/main" id="{3BC8487E-89A7-F545-971F-86ECC89899BE}"/>
                    </a:ext>
                  </a:extLst>
                </p:cNvPr>
                <p:cNvSpPr>
                  <a:spLocks noChangeArrowheads="1"/>
                </p:cNvSpPr>
                <p:nvPr/>
              </p:nvSpPr>
              <p:spPr bwMode="auto">
                <a:xfrm>
                  <a:off x="18" y="457"/>
                  <a:ext cx="480"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400" b="0">
                    <a:solidFill>
                      <a:schemeClr val="tx1"/>
                    </a:solidFill>
                  </a:endParaRPr>
                </a:p>
                <a:p>
                  <a:pPr algn="ctr" eaLnBrk="1" hangingPunct="1"/>
                  <a:r>
                    <a:rPr lang="en-US" altLang="zh-CN" sz="2400">
                      <a:solidFill>
                        <a:schemeClr val="tx1"/>
                      </a:solidFill>
                    </a:rPr>
                    <a:t>α</a:t>
                  </a:r>
                </a:p>
                <a:p>
                  <a:pPr algn="ctr"/>
                  <a:r>
                    <a:rPr lang="en-US" altLang="zh-CN" sz="2400">
                      <a:solidFill>
                        <a:schemeClr val="tx1"/>
                      </a:solidFill>
                    </a:rPr>
                    <a:t>β</a:t>
                  </a:r>
                </a:p>
                <a:p>
                  <a:pPr algn="ctr"/>
                  <a:r>
                    <a:rPr lang="en-US" altLang="zh-CN" sz="2400">
                      <a:solidFill>
                        <a:schemeClr val="tx1"/>
                      </a:solidFill>
                    </a:rPr>
                    <a:t>γ</a:t>
                  </a:r>
                </a:p>
                <a:p>
                  <a:pPr algn="ctr"/>
                  <a:r>
                    <a:rPr lang="en-US" altLang="zh-CN" sz="2400">
                      <a:solidFill>
                        <a:schemeClr val="tx1"/>
                      </a:solidFill>
                    </a:rPr>
                    <a:t>δ</a:t>
                  </a:r>
                </a:p>
                <a:p>
                  <a:pPr algn="ctr"/>
                  <a:endParaRPr lang="en-US" altLang="zh-CN" sz="2400" b="0">
                    <a:solidFill>
                      <a:schemeClr val="tx1"/>
                    </a:solidFill>
                  </a:endParaRPr>
                </a:p>
              </p:txBody>
            </p:sp>
            <p:sp>
              <p:nvSpPr>
                <p:cNvPr id="132123" name="Rectangle 29">
                  <a:extLst>
                    <a:ext uri="{FF2B5EF4-FFF2-40B4-BE49-F238E27FC236}">
                      <a16:creationId xmlns:a16="http://schemas.microsoft.com/office/drawing/2014/main" id="{97C07D26-5AC9-4A47-8190-2F6694CE17D0}"/>
                    </a:ext>
                  </a:extLst>
                </p:cNvPr>
                <p:cNvSpPr>
                  <a:spLocks noChangeArrowheads="1"/>
                </p:cNvSpPr>
                <p:nvPr/>
              </p:nvSpPr>
              <p:spPr bwMode="auto">
                <a:xfrm>
                  <a:off x="0" y="439"/>
                  <a:ext cx="516"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132124" name="Group 30">
                <a:extLst>
                  <a:ext uri="{FF2B5EF4-FFF2-40B4-BE49-F238E27FC236}">
                    <a16:creationId xmlns:a16="http://schemas.microsoft.com/office/drawing/2014/main" id="{0EFB0037-CE69-2248-BF29-B1873C706EC8}"/>
                  </a:ext>
                </a:extLst>
              </p:cNvPr>
              <p:cNvGrpSpPr>
                <a:grpSpLocks/>
              </p:cNvGrpSpPr>
              <p:nvPr/>
            </p:nvGrpSpPr>
            <p:grpSpPr bwMode="auto">
              <a:xfrm>
                <a:off x="516" y="439"/>
                <a:ext cx="942" cy="672"/>
                <a:chOff x="516" y="439"/>
                <a:chExt cx="942" cy="672"/>
              </a:xfrm>
            </p:grpSpPr>
            <p:sp>
              <p:nvSpPr>
                <p:cNvPr id="132125" name="Rectangle 31">
                  <a:extLst>
                    <a:ext uri="{FF2B5EF4-FFF2-40B4-BE49-F238E27FC236}">
                      <a16:creationId xmlns:a16="http://schemas.microsoft.com/office/drawing/2014/main" id="{606D8875-0CCE-C94E-8350-DC1C84ECBE98}"/>
                    </a:ext>
                  </a:extLst>
                </p:cNvPr>
                <p:cNvSpPr>
                  <a:spLocks noChangeArrowheads="1"/>
                </p:cNvSpPr>
                <p:nvPr/>
              </p:nvSpPr>
              <p:spPr bwMode="auto">
                <a:xfrm>
                  <a:off x="534" y="457"/>
                  <a:ext cx="906"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400" b="0">
                    <a:solidFill>
                      <a:schemeClr val="tx1"/>
                    </a:solidFill>
                  </a:endParaRPr>
                </a:p>
                <a:p>
                  <a:pPr algn="ctr" eaLnBrk="1" hangingPunct="1"/>
                  <a:r>
                    <a:rPr lang="en-US" altLang="zh-CN" sz="2400">
                      <a:solidFill>
                        <a:schemeClr val="tx1"/>
                      </a:solidFill>
                    </a:rPr>
                    <a:t>α</a:t>
                  </a:r>
                  <a:r>
                    <a:rPr lang="zh-CN" altLang="en-US" sz="2400">
                      <a:solidFill>
                        <a:schemeClr val="tx1"/>
                      </a:solidFill>
                    </a:rPr>
                    <a:t>　</a:t>
                  </a:r>
                  <a:r>
                    <a:rPr lang="en-US" altLang="zh-CN" sz="2400">
                      <a:solidFill>
                        <a:schemeClr val="tx1"/>
                      </a:solidFill>
                    </a:rPr>
                    <a:t>β</a:t>
                  </a:r>
                  <a:r>
                    <a:rPr lang="zh-CN" altLang="en-US" sz="2400">
                      <a:solidFill>
                        <a:schemeClr val="tx1"/>
                      </a:solidFill>
                    </a:rPr>
                    <a:t>　</a:t>
                  </a:r>
                  <a:r>
                    <a:rPr lang="en-US" altLang="zh-CN" sz="2400">
                      <a:solidFill>
                        <a:schemeClr val="tx1"/>
                      </a:solidFill>
                    </a:rPr>
                    <a:t>γ</a:t>
                  </a:r>
                  <a:r>
                    <a:rPr lang="zh-CN" altLang="en-US" sz="2400">
                      <a:solidFill>
                        <a:schemeClr val="tx1"/>
                      </a:solidFill>
                    </a:rPr>
                    <a:t>　</a:t>
                  </a:r>
                  <a:r>
                    <a:rPr lang="en-US" altLang="zh-CN" sz="2400">
                      <a:solidFill>
                        <a:schemeClr val="tx1"/>
                      </a:solidFill>
                    </a:rPr>
                    <a:t>δ</a:t>
                  </a:r>
                </a:p>
                <a:p>
                  <a:pPr algn="ctr"/>
                  <a:r>
                    <a:rPr lang="en-US" altLang="zh-CN" sz="2400">
                      <a:solidFill>
                        <a:schemeClr val="tx1"/>
                      </a:solidFill>
                    </a:rPr>
                    <a:t>β</a:t>
                  </a:r>
                  <a:r>
                    <a:rPr lang="zh-CN" altLang="en-US" sz="2400">
                      <a:solidFill>
                        <a:schemeClr val="tx1"/>
                      </a:solidFill>
                    </a:rPr>
                    <a:t>　</a:t>
                  </a:r>
                  <a:r>
                    <a:rPr lang="en-US" altLang="zh-CN" sz="2400">
                      <a:solidFill>
                        <a:schemeClr val="tx1"/>
                      </a:solidFill>
                    </a:rPr>
                    <a:t>α</a:t>
                  </a:r>
                  <a:r>
                    <a:rPr lang="zh-CN" altLang="en-US" sz="2400">
                      <a:solidFill>
                        <a:schemeClr val="tx1"/>
                      </a:solidFill>
                    </a:rPr>
                    <a:t>　</a:t>
                  </a:r>
                  <a:r>
                    <a:rPr lang="en-US" altLang="zh-CN" sz="2400">
                      <a:solidFill>
                        <a:schemeClr val="tx1"/>
                      </a:solidFill>
                    </a:rPr>
                    <a:t>α</a:t>
                  </a:r>
                  <a:r>
                    <a:rPr lang="zh-CN" altLang="en-US" sz="2400">
                      <a:solidFill>
                        <a:schemeClr val="tx1"/>
                      </a:solidFill>
                    </a:rPr>
                    <a:t>　</a:t>
                  </a:r>
                  <a:r>
                    <a:rPr lang="en-US" altLang="zh-CN" sz="2400">
                      <a:solidFill>
                        <a:schemeClr val="tx1"/>
                      </a:solidFill>
                    </a:rPr>
                    <a:t>γ</a:t>
                  </a:r>
                </a:p>
                <a:p>
                  <a:pPr algn="ctr"/>
                  <a:r>
                    <a:rPr lang="en-US" altLang="zh-CN" sz="2400">
                      <a:solidFill>
                        <a:schemeClr val="tx1"/>
                      </a:solidFill>
                    </a:rPr>
                    <a:t>β</a:t>
                  </a:r>
                  <a:r>
                    <a:rPr lang="zh-CN" altLang="en-US" sz="2400">
                      <a:solidFill>
                        <a:schemeClr val="tx1"/>
                      </a:solidFill>
                    </a:rPr>
                    <a:t>　</a:t>
                  </a:r>
                  <a:r>
                    <a:rPr lang="en-US" altLang="zh-CN" sz="2400">
                      <a:solidFill>
                        <a:schemeClr val="tx1"/>
                      </a:solidFill>
                    </a:rPr>
                    <a:t>δ</a:t>
                  </a:r>
                  <a:r>
                    <a:rPr lang="zh-CN" altLang="en-US" sz="2400">
                      <a:solidFill>
                        <a:schemeClr val="tx1"/>
                      </a:solidFill>
                    </a:rPr>
                    <a:t>　</a:t>
                  </a:r>
                  <a:r>
                    <a:rPr lang="en-US" altLang="zh-CN" sz="2400">
                      <a:solidFill>
                        <a:schemeClr val="tx1"/>
                      </a:solidFill>
                    </a:rPr>
                    <a:t>δ</a:t>
                  </a:r>
                  <a:r>
                    <a:rPr lang="zh-CN" altLang="en-US" sz="2400">
                      <a:solidFill>
                        <a:schemeClr val="tx1"/>
                      </a:solidFill>
                    </a:rPr>
                    <a:t>　</a:t>
                  </a:r>
                  <a:r>
                    <a:rPr lang="en-US" altLang="zh-CN" sz="2400">
                      <a:solidFill>
                        <a:schemeClr val="tx1"/>
                      </a:solidFill>
                    </a:rPr>
                    <a:t>γ</a:t>
                  </a:r>
                </a:p>
                <a:p>
                  <a:pPr algn="ctr"/>
                  <a:r>
                    <a:rPr lang="en-US" altLang="zh-CN" sz="2400">
                      <a:solidFill>
                        <a:schemeClr val="tx1"/>
                      </a:solidFill>
                    </a:rPr>
                    <a:t>α</a:t>
                  </a:r>
                  <a:r>
                    <a:rPr lang="zh-CN" altLang="en-US" sz="2400">
                      <a:solidFill>
                        <a:schemeClr val="tx1"/>
                      </a:solidFill>
                    </a:rPr>
                    <a:t>　</a:t>
                  </a:r>
                  <a:r>
                    <a:rPr lang="en-US" altLang="zh-CN" sz="2400">
                      <a:solidFill>
                        <a:schemeClr val="tx1"/>
                      </a:solidFill>
                    </a:rPr>
                    <a:t>β</a:t>
                  </a:r>
                  <a:r>
                    <a:rPr lang="zh-CN" altLang="en-US" sz="2400">
                      <a:solidFill>
                        <a:schemeClr val="tx1"/>
                      </a:solidFill>
                    </a:rPr>
                    <a:t>　</a:t>
                  </a:r>
                  <a:r>
                    <a:rPr lang="en-US" altLang="zh-CN" sz="2400">
                      <a:solidFill>
                        <a:schemeClr val="tx1"/>
                      </a:solidFill>
                    </a:rPr>
                    <a:t>γ</a:t>
                  </a:r>
                  <a:r>
                    <a:rPr lang="zh-CN" altLang="en-US" sz="2400">
                      <a:solidFill>
                        <a:schemeClr val="tx1"/>
                      </a:solidFill>
                    </a:rPr>
                    <a:t>　</a:t>
                  </a:r>
                  <a:r>
                    <a:rPr lang="en-US" altLang="zh-CN" sz="2400">
                      <a:solidFill>
                        <a:schemeClr val="tx1"/>
                      </a:solidFill>
                    </a:rPr>
                    <a:t>δ</a:t>
                  </a:r>
                </a:p>
                <a:p>
                  <a:pPr algn="ctr"/>
                  <a:endParaRPr lang="en-US" altLang="zh-CN" sz="2400" b="0">
                    <a:solidFill>
                      <a:schemeClr val="tx1"/>
                    </a:solidFill>
                  </a:endParaRPr>
                </a:p>
              </p:txBody>
            </p:sp>
            <p:sp>
              <p:nvSpPr>
                <p:cNvPr id="132126" name="Rectangle 32">
                  <a:extLst>
                    <a:ext uri="{FF2B5EF4-FFF2-40B4-BE49-F238E27FC236}">
                      <a16:creationId xmlns:a16="http://schemas.microsoft.com/office/drawing/2014/main" id="{1ECB6760-7F2C-4C45-ABE2-A0B033026B6C}"/>
                    </a:ext>
                  </a:extLst>
                </p:cNvPr>
                <p:cNvSpPr>
                  <a:spLocks noChangeArrowheads="1"/>
                </p:cNvSpPr>
                <p:nvPr/>
              </p:nvSpPr>
              <p:spPr bwMode="auto">
                <a:xfrm>
                  <a:off x="516" y="439"/>
                  <a:ext cx="942"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sp>
          <p:nvSpPr>
            <p:cNvPr id="132127" name="Rectangle 33">
              <a:extLst>
                <a:ext uri="{FF2B5EF4-FFF2-40B4-BE49-F238E27FC236}">
                  <a16:creationId xmlns:a16="http://schemas.microsoft.com/office/drawing/2014/main" id="{E2D372A0-E648-8D4D-BBA5-2EDF298CB05A}"/>
                </a:ext>
              </a:extLst>
            </p:cNvPr>
            <p:cNvSpPr>
              <a:spLocks noChangeArrowheads="1"/>
            </p:cNvSpPr>
            <p:nvPr/>
          </p:nvSpPr>
          <p:spPr bwMode="auto">
            <a:xfrm>
              <a:off x="-3" y="-3"/>
              <a:ext cx="1464" cy="1117"/>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132128" name="Rectangle 34">
            <a:extLst>
              <a:ext uri="{FF2B5EF4-FFF2-40B4-BE49-F238E27FC236}">
                <a16:creationId xmlns:a16="http://schemas.microsoft.com/office/drawing/2014/main" id="{F8C9BF6D-3CD0-FA49-AA87-83A06D1E3E6F}"/>
              </a:ext>
            </a:extLst>
          </p:cNvPr>
          <p:cNvSpPr>
            <a:spLocks noGrp="1" noChangeArrowheads="1"/>
          </p:cNvSpPr>
          <p:nvPr>
            <p:ph type="title"/>
          </p:nvPr>
        </p:nvSpPr>
        <p:spPr>
          <a:xfrm>
            <a:off x="1403350" y="404813"/>
            <a:ext cx="6551613" cy="762000"/>
          </a:xfrm>
        </p:spPr>
        <p:txBody>
          <a:bodyPr>
            <a:normAutofit fontScale="90000"/>
          </a:bodyPr>
          <a:lstStyle/>
          <a:p>
            <a:pPr algn="l" eaLnBrk="1" hangingPunct="1"/>
            <a:r>
              <a:rPr lang="en-US" altLang="zh-CN"/>
              <a:t>5-8</a:t>
            </a:r>
            <a:r>
              <a:rPr lang="zh-CN" altLang="en-US"/>
              <a:t>　同态与同构</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a:extLst>
              <a:ext uri="{FF2B5EF4-FFF2-40B4-BE49-F238E27FC236}">
                <a16:creationId xmlns:a16="http://schemas.microsoft.com/office/drawing/2014/main" id="{1FA41307-52E6-7140-B7C7-38D9A76459E3}"/>
              </a:ext>
            </a:extLst>
          </p:cNvPr>
          <p:cNvSpPr>
            <a:spLocks noGrp="1" noChangeArrowheads="1"/>
          </p:cNvSpPr>
          <p:nvPr>
            <p:ph type="title"/>
          </p:nvPr>
        </p:nvSpPr>
        <p:spPr>
          <a:xfrm>
            <a:off x="900113" y="446088"/>
            <a:ext cx="7772400" cy="420687"/>
          </a:xfrm>
        </p:spPr>
        <p:txBody>
          <a:bodyPr>
            <a:normAutofit fontScale="90000"/>
          </a:bodyPr>
          <a:lstStyle/>
          <a:p>
            <a:pPr algn="l" eaLnBrk="1" hangingPunct="1">
              <a:spcBef>
                <a:spcPts val="775"/>
              </a:spcBef>
              <a:spcAft>
                <a:spcPts val="775"/>
              </a:spcAft>
            </a:pPr>
            <a:r>
              <a:rPr lang="en-US" altLang="zh-CN">
                <a:solidFill>
                  <a:schemeClr val="tx1"/>
                </a:solidFill>
                <a:latin typeface="宋体" panose="02010600030101010101" pitchFamily="2" charset="-122"/>
              </a:rPr>
              <a:t>	</a:t>
            </a:r>
          </a:p>
        </p:txBody>
      </p:sp>
      <p:sp>
        <p:nvSpPr>
          <p:cNvPr id="133122" name="Rectangle 3">
            <a:extLst>
              <a:ext uri="{FF2B5EF4-FFF2-40B4-BE49-F238E27FC236}">
                <a16:creationId xmlns:a16="http://schemas.microsoft.com/office/drawing/2014/main" id="{DF7C477F-4963-014E-93BF-0D22CC10B368}"/>
              </a:ext>
            </a:extLst>
          </p:cNvPr>
          <p:cNvSpPr>
            <a:spLocks noGrp="1" noChangeArrowheads="1"/>
          </p:cNvSpPr>
          <p:nvPr>
            <p:ph idx="1"/>
          </p:nvPr>
        </p:nvSpPr>
        <p:spPr>
          <a:xfrm>
            <a:off x="468313" y="1700213"/>
            <a:ext cx="8305800" cy="4537075"/>
          </a:xfrm>
        </p:spPr>
        <p:txBody>
          <a:bodyPr/>
          <a:lstStyle/>
          <a:p>
            <a:pPr eaLnBrk="1" hangingPunct="1">
              <a:spcBef>
                <a:spcPts val="775"/>
              </a:spcBef>
              <a:spcAft>
                <a:spcPts val="775"/>
              </a:spcAft>
            </a:pPr>
            <a:r>
              <a:rPr lang="zh-CN" altLang="en-US" sz="2400">
                <a:solidFill>
                  <a:schemeClr val="tx2"/>
                </a:solidFill>
                <a:latin typeface="" charset="0"/>
              </a:rPr>
              <a:t>证明：</a:t>
            </a:r>
            <a:r>
              <a:rPr lang="zh-CN" altLang="en-US" sz="2400">
                <a:latin typeface="" charset="0"/>
              </a:rPr>
              <a:t>考察映射</a:t>
            </a:r>
            <a:r>
              <a:rPr lang="en-US" altLang="zh-CN" sz="2400">
                <a:latin typeface="" charset="0"/>
              </a:rPr>
              <a:t>f, </a:t>
            </a:r>
            <a:r>
              <a:rPr lang="zh-CN" altLang="en-US" sz="2400">
                <a:latin typeface="" charset="0"/>
              </a:rPr>
              <a:t>使得</a:t>
            </a:r>
            <a:r>
              <a:rPr lang="en-US" altLang="zh-CN" sz="2400">
                <a:latin typeface="" charset="0"/>
              </a:rPr>
              <a:t>f(a)=α</a:t>
            </a:r>
            <a:r>
              <a:rPr lang="zh-CN" altLang="en-US" sz="2400">
                <a:latin typeface="" charset="0"/>
              </a:rPr>
              <a:t>，</a:t>
            </a:r>
            <a:r>
              <a:rPr lang="en-US" altLang="zh-CN" sz="2400">
                <a:latin typeface="" charset="0"/>
              </a:rPr>
              <a:t>f(b)=β</a:t>
            </a:r>
            <a:r>
              <a:rPr lang="zh-CN" altLang="en-US" sz="2400">
                <a:latin typeface="" charset="0"/>
              </a:rPr>
              <a:t>，</a:t>
            </a:r>
            <a:r>
              <a:rPr lang="en-US" altLang="zh-CN" sz="2400">
                <a:latin typeface="" charset="0"/>
              </a:rPr>
              <a:t>f(c)=</a:t>
            </a:r>
            <a:r>
              <a:rPr lang="en-US" altLang="zh-CN" sz="2400">
                <a:latin typeface="宋体" panose="02010600030101010101" pitchFamily="2" charset="-122"/>
              </a:rPr>
              <a:t>γ</a:t>
            </a:r>
            <a:r>
              <a:rPr lang="zh-CN" altLang="en-US" sz="2400">
                <a:latin typeface="" charset="0"/>
              </a:rPr>
              <a:t>，</a:t>
            </a:r>
            <a:r>
              <a:rPr lang="en-US" altLang="zh-CN" sz="2400">
                <a:latin typeface="" charset="0"/>
              </a:rPr>
              <a:t>f(d)=</a:t>
            </a:r>
            <a:r>
              <a:rPr lang="en-US" altLang="zh-CN" sz="2400">
                <a:latin typeface="宋体" panose="02010600030101010101" pitchFamily="2" charset="-122"/>
              </a:rPr>
              <a:t>δ</a:t>
            </a:r>
            <a:endParaRPr lang="en-US" altLang="zh-CN" sz="2400">
              <a:latin typeface="" charset="0"/>
            </a:endParaRPr>
          </a:p>
          <a:p>
            <a:pPr eaLnBrk="1" hangingPunct="1">
              <a:spcBef>
                <a:spcPts val="775"/>
              </a:spcBef>
              <a:spcAft>
                <a:spcPts val="775"/>
              </a:spcAft>
            </a:pPr>
            <a:r>
              <a:rPr lang="zh-CN" altLang="en-US" sz="2400">
                <a:latin typeface="" charset="0"/>
              </a:rPr>
              <a:t>显然，</a:t>
            </a:r>
            <a:r>
              <a:rPr lang="en-US" altLang="zh-CN" sz="2400">
                <a:latin typeface="" charset="0"/>
              </a:rPr>
              <a:t>f</a:t>
            </a:r>
            <a:r>
              <a:rPr lang="zh-CN" altLang="en-US" sz="2400">
                <a:latin typeface="" charset="0"/>
              </a:rPr>
              <a:t>是一个从</a:t>
            </a:r>
            <a:r>
              <a:rPr lang="en-US" altLang="zh-CN" sz="2400">
                <a:latin typeface="" charset="0"/>
              </a:rPr>
              <a:t>A</a:t>
            </a:r>
            <a:r>
              <a:rPr lang="zh-CN" altLang="en-US" sz="2400">
                <a:latin typeface="" charset="0"/>
              </a:rPr>
              <a:t>到</a:t>
            </a:r>
            <a:r>
              <a:rPr lang="en-US" altLang="zh-CN" sz="2400">
                <a:latin typeface="" charset="0"/>
              </a:rPr>
              <a:t>B</a:t>
            </a:r>
            <a:r>
              <a:rPr lang="zh-CN" altLang="en-US" sz="2400">
                <a:latin typeface="" charset="0"/>
              </a:rPr>
              <a:t>的双射，由表</a:t>
            </a:r>
            <a:r>
              <a:rPr lang="en-US" altLang="zh-CN" sz="2400">
                <a:latin typeface="" charset="0"/>
              </a:rPr>
              <a:t>5-8.2</a:t>
            </a:r>
            <a:r>
              <a:rPr lang="zh-CN" altLang="en-US" sz="2400">
                <a:latin typeface="" charset="0"/>
              </a:rPr>
              <a:t>和表</a:t>
            </a:r>
            <a:r>
              <a:rPr lang="en-US" altLang="zh-CN" sz="2400">
                <a:latin typeface="" charset="0"/>
              </a:rPr>
              <a:t>5-8.3</a:t>
            </a:r>
            <a:r>
              <a:rPr lang="zh-CN" altLang="en-US" sz="2400">
                <a:latin typeface="" charset="0"/>
              </a:rPr>
              <a:t>，容易验证</a:t>
            </a:r>
            <a:r>
              <a:rPr lang="en-US" altLang="zh-CN" sz="2400">
                <a:latin typeface="" charset="0"/>
              </a:rPr>
              <a:t>f</a:t>
            </a:r>
            <a:r>
              <a:rPr lang="zh-CN" altLang="en-US" sz="2400">
                <a:latin typeface="" charset="0"/>
              </a:rPr>
              <a:t>是由</a:t>
            </a:r>
            <a:r>
              <a:rPr lang="en-US" altLang="zh-CN" sz="2400">
                <a:latin typeface="" charset="0"/>
              </a:rPr>
              <a:t>&lt;A,★&gt;</a:t>
            </a:r>
            <a:r>
              <a:rPr lang="zh-CN" altLang="en-US" sz="2400">
                <a:latin typeface="" charset="0"/>
              </a:rPr>
              <a:t>到</a:t>
            </a:r>
            <a:r>
              <a:rPr lang="en-US" altLang="zh-CN" sz="2400">
                <a:latin typeface="" charset="0"/>
              </a:rPr>
              <a:t>&lt;B,*&gt;</a:t>
            </a:r>
            <a:r>
              <a:rPr lang="zh-CN" altLang="en-US" sz="2400">
                <a:latin typeface="" charset="0"/>
              </a:rPr>
              <a:t>的一个同态。因此，</a:t>
            </a:r>
            <a:r>
              <a:rPr lang="en-US" altLang="zh-CN" sz="2400">
                <a:latin typeface="" charset="0"/>
              </a:rPr>
              <a:t>&lt;A,★&gt;</a:t>
            </a:r>
            <a:r>
              <a:rPr lang="zh-CN" altLang="en-US" sz="2400">
                <a:latin typeface="" charset="0"/>
              </a:rPr>
              <a:t>和</a:t>
            </a:r>
            <a:r>
              <a:rPr lang="en-US" altLang="zh-CN" sz="2400">
                <a:latin typeface="" charset="0"/>
              </a:rPr>
              <a:t>&lt;B,*&gt;</a:t>
            </a:r>
            <a:r>
              <a:rPr lang="zh-CN" altLang="en-US" sz="2400">
                <a:latin typeface="" charset="0"/>
              </a:rPr>
              <a:t>是同构的。 </a:t>
            </a:r>
          </a:p>
          <a:p>
            <a:pPr eaLnBrk="1" hangingPunct="1">
              <a:spcBef>
                <a:spcPts val="775"/>
              </a:spcBef>
              <a:spcAft>
                <a:spcPts val="775"/>
              </a:spcAft>
            </a:pPr>
            <a:r>
              <a:rPr lang="zh-CN" altLang="en-US" sz="2400">
                <a:latin typeface="" charset="0"/>
              </a:rPr>
              <a:t>如果考察映射</a:t>
            </a:r>
            <a:r>
              <a:rPr lang="en-US" altLang="zh-CN" sz="2400">
                <a:latin typeface="" charset="0"/>
              </a:rPr>
              <a:t>g, </a:t>
            </a:r>
            <a:r>
              <a:rPr lang="zh-CN" altLang="en-US" sz="2400">
                <a:latin typeface="" charset="0"/>
              </a:rPr>
              <a:t>使得</a:t>
            </a:r>
            <a:r>
              <a:rPr lang="en-US" altLang="zh-CN" sz="2400">
                <a:latin typeface="" charset="0"/>
              </a:rPr>
              <a:t>g(a)=</a:t>
            </a:r>
            <a:r>
              <a:rPr lang="en-US" altLang="zh-CN" sz="2400">
                <a:latin typeface="宋体" panose="02010600030101010101" pitchFamily="2" charset="-122"/>
              </a:rPr>
              <a:t>δ</a:t>
            </a:r>
            <a:r>
              <a:rPr lang="zh-CN" altLang="en-US" sz="2400">
                <a:latin typeface="" charset="0"/>
              </a:rPr>
              <a:t>，</a:t>
            </a:r>
            <a:r>
              <a:rPr lang="en-US" altLang="zh-CN" sz="2400">
                <a:latin typeface="" charset="0"/>
              </a:rPr>
              <a:t>g(b)=</a:t>
            </a:r>
            <a:r>
              <a:rPr lang="en-US" altLang="zh-CN" sz="2400">
                <a:latin typeface="宋体" panose="02010600030101010101" pitchFamily="2" charset="-122"/>
              </a:rPr>
              <a:t>γ</a:t>
            </a:r>
            <a:r>
              <a:rPr lang="zh-CN" altLang="en-US" sz="2400">
                <a:latin typeface="" charset="0"/>
              </a:rPr>
              <a:t>，</a:t>
            </a:r>
            <a:r>
              <a:rPr lang="en-US" altLang="zh-CN" sz="2400">
                <a:latin typeface="" charset="0"/>
              </a:rPr>
              <a:t>g(c)=β</a:t>
            </a:r>
            <a:r>
              <a:rPr lang="zh-CN" altLang="en-US" sz="2400">
                <a:latin typeface="" charset="0"/>
              </a:rPr>
              <a:t>，</a:t>
            </a:r>
            <a:r>
              <a:rPr lang="en-US" altLang="zh-CN" sz="2400">
                <a:latin typeface="" charset="0"/>
              </a:rPr>
              <a:t>g(d)=α</a:t>
            </a:r>
            <a:r>
              <a:rPr lang="zh-CN" altLang="en-US" sz="2400">
                <a:latin typeface="" charset="0"/>
              </a:rPr>
              <a:t>那么，</a:t>
            </a:r>
            <a:r>
              <a:rPr lang="en-US" altLang="zh-CN" sz="2400">
                <a:latin typeface="" charset="0"/>
              </a:rPr>
              <a:t>g</a:t>
            </a:r>
            <a:r>
              <a:rPr lang="zh-CN" altLang="en-US" sz="2400">
                <a:latin typeface="" charset="0"/>
              </a:rPr>
              <a:t>也是由</a:t>
            </a:r>
            <a:r>
              <a:rPr lang="en-US" altLang="zh-CN" sz="2400">
                <a:latin typeface="" charset="0"/>
              </a:rPr>
              <a:t>&lt;A,★&gt;</a:t>
            </a:r>
            <a:r>
              <a:rPr lang="zh-CN" altLang="en-US" sz="2400">
                <a:latin typeface="" charset="0"/>
              </a:rPr>
              <a:t>到</a:t>
            </a:r>
            <a:r>
              <a:rPr lang="en-US" altLang="zh-CN" sz="2400">
                <a:latin typeface="" charset="0"/>
              </a:rPr>
              <a:t>&lt;B,*&gt;</a:t>
            </a:r>
            <a:r>
              <a:rPr lang="zh-CN" altLang="en-US" sz="2400">
                <a:latin typeface="" charset="0"/>
              </a:rPr>
              <a:t>的一个同构。</a:t>
            </a:r>
          </a:p>
          <a:p>
            <a:pPr eaLnBrk="1" hangingPunct="1">
              <a:spcBef>
                <a:spcPts val="775"/>
              </a:spcBef>
              <a:spcAft>
                <a:spcPts val="775"/>
              </a:spcAft>
            </a:pPr>
            <a:r>
              <a:rPr lang="zh-CN" altLang="en-US" sz="2400">
                <a:solidFill>
                  <a:schemeClr val="tx2"/>
                </a:solidFill>
                <a:latin typeface="" charset="0"/>
              </a:rPr>
              <a:t>由此例我们知道，当两个代数系统是同构的话，它们之间的同构映射可以是不唯一的。</a:t>
            </a:r>
          </a:p>
        </p:txBody>
      </p:sp>
      <p:sp>
        <p:nvSpPr>
          <p:cNvPr id="133123" name="Rectangle 4">
            <a:extLst>
              <a:ext uri="{FF2B5EF4-FFF2-40B4-BE49-F238E27FC236}">
                <a16:creationId xmlns:a16="http://schemas.microsoft.com/office/drawing/2014/main" id="{A4B7D9AB-4318-1E47-A321-BC1A29B7BC15}"/>
              </a:ext>
            </a:extLst>
          </p:cNvPr>
          <p:cNvSpPr>
            <a:spLocks noChangeArrowheads="1"/>
          </p:cNvSpPr>
          <p:nvPr/>
        </p:nvSpPr>
        <p:spPr bwMode="auto">
          <a:xfrm>
            <a:off x="1403350" y="404813"/>
            <a:ext cx="65516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5-8</a:t>
            </a:r>
            <a:r>
              <a:rPr lang="zh-CN" altLang="en-US">
                <a:solidFill>
                  <a:schemeClr val="accent2"/>
                </a:solidFill>
              </a:rPr>
              <a:t>　同态与同构</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3">
            <a:extLst>
              <a:ext uri="{FF2B5EF4-FFF2-40B4-BE49-F238E27FC236}">
                <a16:creationId xmlns:a16="http://schemas.microsoft.com/office/drawing/2014/main" id="{C458458A-BAF6-6D42-B9F1-FC2BF8757957}"/>
              </a:ext>
            </a:extLst>
          </p:cNvPr>
          <p:cNvSpPr>
            <a:spLocks noGrp="1" noChangeArrowheads="1"/>
          </p:cNvSpPr>
          <p:nvPr>
            <p:ph idx="1"/>
          </p:nvPr>
        </p:nvSpPr>
        <p:spPr/>
        <p:txBody>
          <a:bodyPr/>
          <a:lstStyle/>
          <a:p>
            <a:pPr eaLnBrk="1" hangingPunct="1">
              <a:spcBef>
                <a:spcPts val="775"/>
              </a:spcBef>
              <a:spcAft>
                <a:spcPts val="775"/>
              </a:spcAft>
            </a:pPr>
            <a:r>
              <a:rPr lang="zh-CN" altLang="en-US">
                <a:solidFill>
                  <a:srgbClr val="FF0000"/>
                </a:solidFill>
                <a:latin typeface="" charset="0"/>
              </a:rPr>
              <a:t>定义</a:t>
            </a:r>
            <a:r>
              <a:rPr lang="en-US" altLang="zh-CN">
                <a:solidFill>
                  <a:srgbClr val="FF0000"/>
                </a:solidFill>
                <a:latin typeface="" charset="0"/>
              </a:rPr>
              <a:t>5-8.3</a:t>
            </a:r>
            <a:r>
              <a:rPr lang="zh-CN" altLang="en-US">
                <a:solidFill>
                  <a:srgbClr val="FF0000"/>
                </a:solidFill>
                <a:latin typeface="" charset="0"/>
              </a:rPr>
              <a:t>：</a:t>
            </a:r>
            <a:r>
              <a:rPr lang="zh-CN" altLang="en-US" b="0">
                <a:latin typeface="" charset="0"/>
              </a:rPr>
              <a:t> </a:t>
            </a:r>
            <a:r>
              <a:rPr lang="zh-CN" altLang="en-US">
                <a:latin typeface="" charset="0"/>
              </a:rPr>
              <a:t>设</a:t>
            </a:r>
            <a:r>
              <a:rPr lang="en-US" altLang="zh-CN">
                <a:latin typeface="" charset="0"/>
              </a:rPr>
              <a:t>&lt;A,★&gt;</a:t>
            </a:r>
            <a:r>
              <a:rPr lang="zh-CN" altLang="en-US">
                <a:latin typeface="" charset="0"/>
              </a:rPr>
              <a:t>是一个代数系统，如果</a:t>
            </a:r>
            <a:r>
              <a:rPr lang="en-US" altLang="zh-CN">
                <a:latin typeface="" charset="0"/>
              </a:rPr>
              <a:t>f</a:t>
            </a:r>
            <a:r>
              <a:rPr lang="zh-CN" altLang="en-US">
                <a:latin typeface="" charset="0"/>
              </a:rPr>
              <a:t>是由</a:t>
            </a:r>
            <a:r>
              <a:rPr lang="en-US" altLang="zh-CN">
                <a:latin typeface="" charset="0"/>
              </a:rPr>
              <a:t>&lt;A,★&gt;</a:t>
            </a:r>
            <a:r>
              <a:rPr lang="zh-CN" altLang="en-US">
                <a:latin typeface="" charset="0"/>
              </a:rPr>
              <a:t>到</a:t>
            </a:r>
            <a:r>
              <a:rPr lang="en-US" altLang="zh-CN">
                <a:latin typeface="" charset="0"/>
              </a:rPr>
              <a:t>&lt;A,★&gt;</a:t>
            </a:r>
            <a:r>
              <a:rPr lang="zh-CN" altLang="en-US">
                <a:latin typeface="" charset="0"/>
              </a:rPr>
              <a:t>的同态，则称</a:t>
            </a:r>
            <a:r>
              <a:rPr lang="en-US" altLang="zh-CN">
                <a:latin typeface="" charset="0"/>
              </a:rPr>
              <a:t>f</a:t>
            </a:r>
            <a:r>
              <a:rPr lang="zh-CN" altLang="en-US">
                <a:latin typeface="" charset="0"/>
              </a:rPr>
              <a:t>为自同态。</a:t>
            </a:r>
          </a:p>
          <a:p>
            <a:pPr eaLnBrk="1" hangingPunct="1">
              <a:spcBef>
                <a:spcPts val="775"/>
              </a:spcBef>
              <a:spcAft>
                <a:spcPts val="775"/>
              </a:spcAft>
            </a:pPr>
            <a:r>
              <a:rPr lang="zh-CN" altLang="en-US">
                <a:latin typeface="" charset="0"/>
              </a:rPr>
              <a:t>如果</a:t>
            </a:r>
            <a:r>
              <a:rPr lang="en-US" altLang="zh-CN">
                <a:latin typeface="" charset="0"/>
              </a:rPr>
              <a:t>g</a:t>
            </a:r>
            <a:r>
              <a:rPr lang="zh-CN" altLang="en-US">
                <a:latin typeface="" charset="0"/>
              </a:rPr>
              <a:t>是由</a:t>
            </a:r>
            <a:r>
              <a:rPr lang="en-US" altLang="zh-CN">
                <a:latin typeface="" charset="0"/>
              </a:rPr>
              <a:t>&lt;A,★&gt;</a:t>
            </a:r>
            <a:r>
              <a:rPr lang="zh-CN" altLang="en-US">
                <a:latin typeface="" charset="0"/>
              </a:rPr>
              <a:t>到</a:t>
            </a:r>
            <a:r>
              <a:rPr lang="en-US" altLang="zh-CN">
                <a:latin typeface="" charset="0"/>
              </a:rPr>
              <a:t>&lt;A,★&gt;</a:t>
            </a:r>
            <a:r>
              <a:rPr lang="zh-CN" altLang="en-US">
                <a:latin typeface="" charset="0"/>
              </a:rPr>
              <a:t>的同构，则称</a:t>
            </a:r>
            <a:r>
              <a:rPr lang="en-US" altLang="zh-CN">
                <a:latin typeface="" charset="0"/>
              </a:rPr>
              <a:t>g</a:t>
            </a:r>
            <a:r>
              <a:rPr lang="zh-CN" altLang="en-US">
                <a:latin typeface="" charset="0"/>
              </a:rPr>
              <a:t>为自同构。</a:t>
            </a:r>
          </a:p>
        </p:txBody>
      </p:sp>
      <p:sp>
        <p:nvSpPr>
          <p:cNvPr id="134146" name="Rectangle 4">
            <a:extLst>
              <a:ext uri="{FF2B5EF4-FFF2-40B4-BE49-F238E27FC236}">
                <a16:creationId xmlns:a16="http://schemas.microsoft.com/office/drawing/2014/main" id="{F50C2591-CD5A-B645-84CE-AADC4D668855}"/>
              </a:ext>
            </a:extLst>
          </p:cNvPr>
          <p:cNvSpPr>
            <a:spLocks noGrp="1" noChangeArrowheads="1"/>
          </p:cNvSpPr>
          <p:nvPr>
            <p:ph type="title"/>
          </p:nvPr>
        </p:nvSpPr>
        <p:spPr>
          <a:xfrm>
            <a:off x="1403350" y="404813"/>
            <a:ext cx="6551613" cy="762000"/>
          </a:xfrm>
        </p:spPr>
        <p:txBody>
          <a:bodyPr>
            <a:normAutofit fontScale="90000"/>
          </a:bodyPr>
          <a:lstStyle/>
          <a:p>
            <a:pPr algn="l" eaLnBrk="1" hangingPunct="1"/>
            <a:r>
              <a:rPr lang="en-US" altLang="zh-CN"/>
              <a:t>5-8</a:t>
            </a:r>
            <a:r>
              <a:rPr lang="zh-CN" altLang="en-US"/>
              <a:t>　同态与同构</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69" name="Rectangle 3">
            <a:extLst>
              <a:ext uri="{FF2B5EF4-FFF2-40B4-BE49-F238E27FC236}">
                <a16:creationId xmlns:a16="http://schemas.microsoft.com/office/drawing/2014/main" id="{07C47659-CED3-B64F-8188-32996CC9C463}"/>
              </a:ext>
            </a:extLst>
          </p:cNvPr>
          <p:cNvSpPr>
            <a:spLocks noGrp="1" noChangeArrowheads="1"/>
          </p:cNvSpPr>
          <p:nvPr>
            <p:ph idx="1"/>
          </p:nvPr>
        </p:nvSpPr>
        <p:spPr>
          <a:xfrm>
            <a:off x="468313" y="1412875"/>
            <a:ext cx="8077200" cy="4537075"/>
          </a:xfrm>
        </p:spPr>
        <p:txBody>
          <a:bodyPr/>
          <a:lstStyle/>
          <a:p>
            <a:pPr eaLnBrk="1" hangingPunct="1">
              <a:lnSpc>
                <a:spcPct val="90000"/>
              </a:lnSpc>
              <a:spcBef>
                <a:spcPts val="775"/>
              </a:spcBef>
              <a:spcAft>
                <a:spcPts val="775"/>
              </a:spcAft>
            </a:pPr>
            <a:r>
              <a:rPr lang="zh-CN" altLang="en-US">
                <a:solidFill>
                  <a:srgbClr val="FF0000"/>
                </a:solidFill>
                <a:latin typeface="" charset="0"/>
              </a:rPr>
              <a:t>定理</a:t>
            </a:r>
            <a:r>
              <a:rPr lang="en-US" altLang="zh-CN">
                <a:solidFill>
                  <a:srgbClr val="FF0000"/>
                </a:solidFill>
                <a:latin typeface="" charset="0"/>
              </a:rPr>
              <a:t>5-8.1</a:t>
            </a:r>
            <a:r>
              <a:rPr lang="zh-CN" altLang="en-US">
                <a:solidFill>
                  <a:srgbClr val="FF0000"/>
                </a:solidFill>
                <a:latin typeface="" charset="0"/>
              </a:rPr>
              <a:t>：</a:t>
            </a:r>
            <a:r>
              <a:rPr lang="zh-CN" altLang="en-US">
                <a:latin typeface="" charset="0"/>
              </a:rPr>
              <a:t>设</a:t>
            </a:r>
            <a:r>
              <a:rPr lang="en-US" altLang="zh-CN">
                <a:latin typeface="" charset="0"/>
              </a:rPr>
              <a:t>G</a:t>
            </a:r>
            <a:r>
              <a:rPr lang="zh-CN" altLang="en-US">
                <a:latin typeface="" charset="0"/>
              </a:rPr>
              <a:t>是代数系统的集合，则</a:t>
            </a:r>
            <a:r>
              <a:rPr lang="en-US" altLang="zh-CN">
                <a:latin typeface="" charset="0"/>
              </a:rPr>
              <a:t>G</a:t>
            </a:r>
            <a:r>
              <a:rPr lang="zh-CN" altLang="en-US">
                <a:latin typeface="" charset="0"/>
              </a:rPr>
              <a:t>中代数系统之间的同构关系是等价关系。</a:t>
            </a:r>
          </a:p>
          <a:p>
            <a:pPr eaLnBrk="1" hangingPunct="1">
              <a:lnSpc>
                <a:spcPct val="90000"/>
              </a:lnSpc>
              <a:spcBef>
                <a:spcPts val="775"/>
              </a:spcBef>
              <a:spcAft>
                <a:spcPts val="775"/>
              </a:spcAft>
            </a:pPr>
            <a:r>
              <a:rPr lang="zh-CN" altLang="en-US">
                <a:solidFill>
                  <a:schemeClr val="tx2"/>
                </a:solidFill>
                <a:latin typeface="" charset="0"/>
              </a:rPr>
              <a:t>证明：</a:t>
            </a:r>
            <a:r>
              <a:rPr lang="zh-CN" altLang="en-US">
                <a:latin typeface="" charset="0"/>
              </a:rPr>
              <a:t> 因为任何一个代数系统</a:t>
            </a:r>
            <a:r>
              <a:rPr lang="en-US" altLang="zh-CN">
                <a:latin typeface="" charset="0"/>
              </a:rPr>
              <a:t>&lt;A,★&gt;</a:t>
            </a:r>
            <a:r>
              <a:rPr lang="zh-CN" altLang="en-US">
                <a:latin typeface="" charset="0"/>
              </a:rPr>
              <a:t>要以通过恒等映射与它自身同构，即自反性成立。</a:t>
            </a:r>
          </a:p>
          <a:p>
            <a:pPr eaLnBrk="1" hangingPunct="1">
              <a:lnSpc>
                <a:spcPct val="90000"/>
              </a:lnSpc>
              <a:spcBef>
                <a:spcPts val="775"/>
              </a:spcBef>
              <a:spcAft>
                <a:spcPts val="775"/>
              </a:spcAft>
            </a:pPr>
            <a:r>
              <a:rPr lang="zh-CN" altLang="en-US">
                <a:latin typeface="" charset="0"/>
              </a:rPr>
              <a:t>关于对称性，设</a:t>
            </a:r>
            <a:r>
              <a:rPr lang="en-US" altLang="zh-CN">
                <a:latin typeface="" charset="0"/>
              </a:rPr>
              <a:t>&lt;A,★&gt;≌&lt;B,*&gt;</a:t>
            </a:r>
            <a:r>
              <a:rPr lang="zh-CN" altLang="en-US">
                <a:latin typeface="" charset="0"/>
              </a:rPr>
              <a:t>且有对应的同构映射</a:t>
            </a:r>
            <a:r>
              <a:rPr lang="en-US" altLang="zh-CN">
                <a:latin typeface="" charset="0"/>
              </a:rPr>
              <a:t>f, </a:t>
            </a:r>
            <a:r>
              <a:rPr lang="zh-CN" altLang="en-US">
                <a:latin typeface="" charset="0"/>
              </a:rPr>
              <a:t>因为</a:t>
            </a:r>
            <a:r>
              <a:rPr lang="en-US" altLang="zh-CN">
                <a:latin typeface="" charset="0"/>
              </a:rPr>
              <a:t>f </a:t>
            </a:r>
            <a:r>
              <a:rPr lang="zh-CN" altLang="en-US">
                <a:latin typeface="" charset="0"/>
              </a:rPr>
              <a:t>的逆是由</a:t>
            </a:r>
            <a:r>
              <a:rPr lang="en-US" altLang="zh-CN">
                <a:latin typeface="" charset="0"/>
              </a:rPr>
              <a:t>&lt;B,*&gt;</a:t>
            </a:r>
            <a:r>
              <a:rPr lang="zh-CN" altLang="en-US">
                <a:latin typeface="" charset="0"/>
              </a:rPr>
              <a:t>到</a:t>
            </a:r>
            <a:r>
              <a:rPr lang="en-US" altLang="zh-CN">
                <a:latin typeface="" charset="0"/>
              </a:rPr>
              <a:t>&lt;A,★&gt;</a:t>
            </a:r>
            <a:r>
              <a:rPr lang="zh-CN" altLang="en-US">
                <a:latin typeface="" charset="0"/>
              </a:rPr>
              <a:t>的同构映射，即</a:t>
            </a:r>
            <a:r>
              <a:rPr lang="en-US" altLang="zh-CN">
                <a:latin typeface="" charset="0"/>
              </a:rPr>
              <a:t>&lt;B,*&gt;≌&lt;A,★&gt;</a:t>
            </a:r>
            <a:r>
              <a:rPr lang="zh-CN" altLang="en-US">
                <a:latin typeface="" charset="0"/>
              </a:rPr>
              <a:t>。</a:t>
            </a:r>
          </a:p>
          <a:p>
            <a:pPr eaLnBrk="1" hangingPunct="1">
              <a:lnSpc>
                <a:spcPct val="90000"/>
              </a:lnSpc>
              <a:spcBef>
                <a:spcPts val="775"/>
              </a:spcBef>
              <a:spcAft>
                <a:spcPts val="775"/>
              </a:spcAft>
            </a:pPr>
            <a:r>
              <a:rPr lang="zh-CN" altLang="en-US">
                <a:latin typeface="" charset="0"/>
              </a:rPr>
              <a:t>最后，关于传递性，如果</a:t>
            </a:r>
            <a:r>
              <a:rPr lang="en-US" altLang="zh-CN">
                <a:latin typeface="" charset="0"/>
              </a:rPr>
              <a:t>f</a:t>
            </a:r>
            <a:r>
              <a:rPr lang="zh-CN" altLang="en-US">
                <a:latin typeface="" charset="0"/>
              </a:rPr>
              <a:t>是由</a:t>
            </a:r>
            <a:r>
              <a:rPr lang="en-US" altLang="zh-CN">
                <a:latin typeface="" charset="0"/>
              </a:rPr>
              <a:t>&lt;A,★&gt;</a:t>
            </a:r>
            <a:r>
              <a:rPr lang="zh-CN" altLang="en-US">
                <a:latin typeface="" charset="0"/>
              </a:rPr>
              <a:t>到</a:t>
            </a:r>
            <a:r>
              <a:rPr lang="en-US" altLang="zh-CN">
                <a:latin typeface="" charset="0"/>
              </a:rPr>
              <a:t>&lt;B,*&gt;</a:t>
            </a:r>
            <a:r>
              <a:rPr lang="zh-CN" altLang="en-US">
                <a:latin typeface="" charset="0"/>
              </a:rPr>
              <a:t>的同构映射，</a:t>
            </a:r>
            <a:r>
              <a:rPr lang="en-US" altLang="zh-CN">
                <a:latin typeface="" charset="0"/>
              </a:rPr>
              <a:t>g</a:t>
            </a:r>
            <a:r>
              <a:rPr lang="zh-CN" altLang="en-US">
                <a:latin typeface="" charset="0"/>
              </a:rPr>
              <a:t>是由</a:t>
            </a:r>
            <a:r>
              <a:rPr lang="en-US" altLang="zh-CN">
                <a:latin typeface="" charset="0"/>
              </a:rPr>
              <a:t>&lt;B,*&gt;</a:t>
            </a:r>
            <a:r>
              <a:rPr lang="zh-CN" altLang="en-US">
                <a:latin typeface="" charset="0"/>
              </a:rPr>
              <a:t>到</a:t>
            </a:r>
            <a:r>
              <a:rPr lang="en-US" altLang="zh-CN">
                <a:latin typeface="" charset="0"/>
              </a:rPr>
              <a:t>&lt;C,Δ&gt;</a:t>
            </a:r>
            <a:r>
              <a:rPr lang="zh-CN" altLang="en-US">
                <a:latin typeface="" charset="0"/>
              </a:rPr>
              <a:t>的同构映射，那么</a:t>
            </a:r>
            <a:r>
              <a:rPr lang="en-US" altLang="zh-CN">
                <a:latin typeface="" charset="0"/>
              </a:rPr>
              <a:t>g</a:t>
            </a:r>
            <a:r>
              <a:rPr lang="zh-CN" altLang="en-US">
                <a:latin typeface="" charset="0"/>
              </a:rPr>
              <a:t>。</a:t>
            </a:r>
            <a:r>
              <a:rPr lang="en-US" altLang="zh-CN">
                <a:latin typeface="" charset="0"/>
              </a:rPr>
              <a:t>f</a:t>
            </a:r>
            <a:r>
              <a:rPr lang="zh-CN" altLang="en-US">
                <a:latin typeface="" charset="0"/>
              </a:rPr>
              <a:t>就是</a:t>
            </a:r>
            <a:r>
              <a:rPr lang="en-US" altLang="zh-CN">
                <a:latin typeface="" charset="0"/>
              </a:rPr>
              <a:t>&lt;A,★&gt;</a:t>
            </a:r>
            <a:r>
              <a:rPr lang="zh-CN" altLang="en-US">
                <a:latin typeface="" charset="0"/>
              </a:rPr>
              <a:t>到</a:t>
            </a:r>
            <a:r>
              <a:rPr lang="en-US" altLang="zh-CN">
                <a:latin typeface="" charset="0"/>
              </a:rPr>
              <a:t>&lt;C,Δ&gt;</a:t>
            </a:r>
            <a:r>
              <a:rPr lang="zh-CN" altLang="en-US">
                <a:latin typeface="" charset="0"/>
              </a:rPr>
              <a:t>的同构映射。</a:t>
            </a:r>
          </a:p>
        </p:txBody>
      </p:sp>
      <p:sp>
        <p:nvSpPr>
          <p:cNvPr id="135170" name="Rectangle 4">
            <a:extLst>
              <a:ext uri="{FF2B5EF4-FFF2-40B4-BE49-F238E27FC236}">
                <a16:creationId xmlns:a16="http://schemas.microsoft.com/office/drawing/2014/main" id="{F84A626E-1A2A-4647-9BD1-DA6F427C30B5}"/>
              </a:ext>
            </a:extLst>
          </p:cNvPr>
          <p:cNvSpPr>
            <a:spLocks noGrp="1" noChangeArrowheads="1"/>
          </p:cNvSpPr>
          <p:nvPr>
            <p:ph type="title"/>
          </p:nvPr>
        </p:nvSpPr>
        <p:spPr>
          <a:xfrm>
            <a:off x="1403350" y="404813"/>
            <a:ext cx="6551613" cy="762000"/>
          </a:xfrm>
        </p:spPr>
        <p:txBody>
          <a:bodyPr>
            <a:normAutofit fontScale="90000"/>
          </a:bodyPr>
          <a:lstStyle/>
          <a:p>
            <a:pPr algn="l" eaLnBrk="1" hangingPunct="1"/>
            <a:r>
              <a:rPr lang="en-US" altLang="zh-CN"/>
              <a:t>5-8</a:t>
            </a:r>
            <a:r>
              <a:rPr lang="zh-CN" altLang="en-US"/>
              <a:t>　同态与同构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5169">
                                            <p:txEl>
                                              <p:pRg st="1" end="1"/>
                                            </p:txEl>
                                          </p:spTgt>
                                        </p:tgtEl>
                                        <p:attrNameLst>
                                          <p:attrName>style.visibility</p:attrName>
                                        </p:attrNameLst>
                                      </p:cBhvr>
                                      <p:to>
                                        <p:strVal val="visible"/>
                                      </p:to>
                                    </p:set>
                                    <p:animEffect transition="in" filter="fade">
                                      <p:cBhvr>
                                        <p:cTn id="7" dur="500"/>
                                        <p:tgtEl>
                                          <p:spTgt spid="13516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5169">
                                            <p:txEl>
                                              <p:pRg st="2" end="2"/>
                                            </p:txEl>
                                          </p:spTgt>
                                        </p:tgtEl>
                                        <p:attrNameLst>
                                          <p:attrName>style.visibility</p:attrName>
                                        </p:attrNameLst>
                                      </p:cBhvr>
                                      <p:to>
                                        <p:strVal val="visible"/>
                                      </p:to>
                                    </p:set>
                                    <p:animEffect transition="in" filter="fade">
                                      <p:cBhvr>
                                        <p:cTn id="10" dur="500"/>
                                        <p:tgtEl>
                                          <p:spTgt spid="135169">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5169">
                                            <p:txEl>
                                              <p:pRg st="3" end="3"/>
                                            </p:txEl>
                                          </p:spTgt>
                                        </p:tgtEl>
                                        <p:attrNameLst>
                                          <p:attrName>style.visibility</p:attrName>
                                        </p:attrNameLst>
                                      </p:cBhvr>
                                      <p:to>
                                        <p:strVal val="visible"/>
                                      </p:to>
                                    </p:set>
                                    <p:animEffect transition="in" filter="fade">
                                      <p:cBhvr>
                                        <p:cTn id="13" dur="500"/>
                                        <p:tgtEl>
                                          <p:spTgt spid="1351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3" name="Rectangle 3">
            <a:extLst>
              <a:ext uri="{FF2B5EF4-FFF2-40B4-BE49-F238E27FC236}">
                <a16:creationId xmlns:a16="http://schemas.microsoft.com/office/drawing/2014/main" id="{24589650-C025-DC4B-BBF3-AFB74AF66190}"/>
              </a:ext>
            </a:extLst>
          </p:cNvPr>
          <p:cNvSpPr>
            <a:spLocks noGrp="1" noChangeArrowheads="1"/>
          </p:cNvSpPr>
          <p:nvPr>
            <p:ph idx="1"/>
          </p:nvPr>
        </p:nvSpPr>
        <p:spPr>
          <a:xfrm>
            <a:off x="539750" y="1341438"/>
            <a:ext cx="8001000" cy="5111750"/>
          </a:xfrm>
        </p:spPr>
        <p:txBody>
          <a:bodyPr/>
          <a:lstStyle/>
          <a:p>
            <a:pPr eaLnBrk="1" hangingPunct="1">
              <a:spcBef>
                <a:spcPts val="775"/>
              </a:spcBef>
              <a:spcAft>
                <a:spcPts val="775"/>
              </a:spcAft>
            </a:pPr>
            <a:r>
              <a:rPr lang="zh-CN" altLang="en-US">
                <a:solidFill>
                  <a:srgbClr val="FF0000"/>
                </a:solidFill>
                <a:latin typeface="" charset="0"/>
              </a:rPr>
              <a:t>定理</a:t>
            </a:r>
            <a:r>
              <a:rPr lang="en-US" altLang="zh-CN">
                <a:solidFill>
                  <a:srgbClr val="FF0000"/>
                </a:solidFill>
                <a:latin typeface="" charset="0"/>
              </a:rPr>
              <a:t>5-8.2</a:t>
            </a:r>
            <a:r>
              <a:rPr lang="zh-CN" altLang="en-US">
                <a:solidFill>
                  <a:srgbClr val="FF0000"/>
                </a:solidFill>
                <a:latin typeface="" charset="0"/>
              </a:rPr>
              <a:t>：</a:t>
            </a:r>
            <a:r>
              <a:rPr lang="zh-CN" altLang="en-US">
                <a:latin typeface="" charset="0"/>
              </a:rPr>
              <a:t> 设</a:t>
            </a:r>
            <a:r>
              <a:rPr lang="en-US" altLang="zh-CN">
                <a:latin typeface="" charset="0"/>
              </a:rPr>
              <a:t>f </a:t>
            </a:r>
            <a:r>
              <a:rPr lang="zh-CN" altLang="en-US">
                <a:latin typeface="" charset="0"/>
              </a:rPr>
              <a:t>是从代数系统</a:t>
            </a:r>
            <a:r>
              <a:rPr lang="en-US" altLang="zh-CN">
                <a:latin typeface="" charset="0"/>
              </a:rPr>
              <a:t>&lt;A,★&gt;</a:t>
            </a:r>
            <a:r>
              <a:rPr lang="zh-CN" altLang="en-US">
                <a:latin typeface="" charset="0"/>
              </a:rPr>
              <a:t>到代数系统</a:t>
            </a:r>
            <a:r>
              <a:rPr lang="en-US" altLang="zh-CN">
                <a:latin typeface="" charset="0"/>
              </a:rPr>
              <a:t>&lt;B,*&gt;</a:t>
            </a:r>
            <a:r>
              <a:rPr lang="zh-CN" altLang="en-US">
                <a:latin typeface="" charset="0"/>
              </a:rPr>
              <a:t>的同态映射。</a:t>
            </a:r>
          </a:p>
          <a:p>
            <a:pPr eaLnBrk="1" hangingPunct="1">
              <a:spcBef>
                <a:spcPts val="775"/>
              </a:spcBef>
              <a:spcAft>
                <a:spcPts val="775"/>
              </a:spcAft>
            </a:pPr>
            <a:r>
              <a:rPr lang="zh-CN" altLang="en-US">
                <a:latin typeface="" charset="0"/>
              </a:rPr>
              <a:t>（</a:t>
            </a:r>
            <a:r>
              <a:rPr lang="en-US" altLang="zh-CN">
                <a:latin typeface="" charset="0"/>
              </a:rPr>
              <a:t>a</a:t>
            </a:r>
            <a:r>
              <a:rPr lang="zh-CN" altLang="en-US">
                <a:latin typeface="" charset="0"/>
              </a:rPr>
              <a:t>） 如果</a:t>
            </a:r>
            <a:r>
              <a:rPr lang="en-US" altLang="zh-CN">
                <a:latin typeface="" charset="0"/>
              </a:rPr>
              <a:t>&lt;A,★&gt;</a:t>
            </a:r>
            <a:r>
              <a:rPr lang="zh-CN" altLang="en-US">
                <a:latin typeface="" charset="0"/>
              </a:rPr>
              <a:t>是半群，那么在</a:t>
            </a:r>
            <a:r>
              <a:rPr lang="en-US" altLang="zh-CN">
                <a:latin typeface="" charset="0"/>
              </a:rPr>
              <a:t>f </a:t>
            </a:r>
            <a:r>
              <a:rPr lang="zh-CN" altLang="en-US">
                <a:latin typeface="" charset="0"/>
              </a:rPr>
              <a:t>作用下，同态象</a:t>
            </a:r>
            <a:r>
              <a:rPr lang="en-US" altLang="zh-CN">
                <a:latin typeface="" charset="0"/>
              </a:rPr>
              <a:t>&lt;f(A),*&gt;</a:t>
            </a:r>
            <a:r>
              <a:rPr lang="zh-CN" altLang="en-US">
                <a:latin typeface="" charset="0"/>
              </a:rPr>
              <a:t>也是半群。</a:t>
            </a:r>
          </a:p>
          <a:p>
            <a:pPr eaLnBrk="1" hangingPunct="1">
              <a:spcBef>
                <a:spcPts val="775"/>
              </a:spcBef>
              <a:spcAft>
                <a:spcPts val="775"/>
              </a:spcAft>
            </a:pPr>
            <a:r>
              <a:rPr lang="zh-CN" altLang="en-US">
                <a:latin typeface="" charset="0"/>
              </a:rPr>
              <a:t>（</a:t>
            </a:r>
            <a:r>
              <a:rPr lang="en-US" altLang="zh-CN">
                <a:latin typeface="" charset="0"/>
              </a:rPr>
              <a:t>b</a:t>
            </a:r>
            <a:r>
              <a:rPr lang="zh-CN" altLang="en-US">
                <a:latin typeface="" charset="0"/>
              </a:rPr>
              <a:t>）如果</a:t>
            </a:r>
            <a:r>
              <a:rPr lang="en-US" altLang="zh-CN">
                <a:latin typeface="" charset="0"/>
              </a:rPr>
              <a:t>&lt;A,★&gt;</a:t>
            </a:r>
            <a:r>
              <a:rPr lang="zh-CN" altLang="en-US">
                <a:latin typeface="" charset="0"/>
              </a:rPr>
              <a:t>是独异点，那么在</a:t>
            </a:r>
            <a:r>
              <a:rPr lang="en-US" altLang="zh-CN">
                <a:latin typeface="" charset="0"/>
              </a:rPr>
              <a:t>f </a:t>
            </a:r>
            <a:r>
              <a:rPr lang="zh-CN" altLang="en-US">
                <a:latin typeface="" charset="0"/>
              </a:rPr>
              <a:t>作用下，同态象</a:t>
            </a:r>
            <a:r>
              <a:rPr lang="en-US" altLang="zh-CN">
                <a:latin typeface="" charset="0"/>
              </a:rPr>
              <a:t>&lt;f(A),*&gt;</a:t>
            </a:r>
            <a:r>
              <a:rPr lang="zh-CN" altLang="en-US">
                <a:latin typeface="" charset="0"/>
              </a:rPr>
              <a:t>也是独异点。</a:t>
            </a:r>
          </a:p>
          <a:p>
            <a:pPr eaLnBrk="1" hangingPunct="1">
              <a:spcBef>
                <a:spcPts val="775"/>
              </a:spcBef>
              <a:spcAft>
                <a:spcPts val="775"/>
              </a:spcAft>
            </a:pPr>
            <a:r>
              <a:rPr lang="zh-CN" altLang="en-US">
                <a:latin typeface="" charset="0"/>
              </a:rPr>
              <a:t>（</a:t>
            </a:r>
            <a:r>
              <a:rPr lang="en-US" altLang="zh-CN">
                <a:latin typeface="" charset="0"/>
              </a:rPr>
              <a:t>c</a:t>
            </a:r>
            <a:r>
              <a:rPr lang="zh-CN" altLang="en-US">
                <a:latin typeface="" charset="0"/>
              </a:rPr>
              <a:t>）如果</a:t>
            </a:r>
            <a:r>
              <a:rPr lang="en-US" altLang="zh-CN">
                <a:latin typeface="" charset="0"/>
              </a:rPr>
              <a:t>&lt;A,★&gt;</a:t>
            </a:r>
            <a:r>
              <a:rPr lang="zh-CN" altLang="en-US">
                <a:latin typeface="" charset="0"/>
              </a:rPr>
              <a:t>是群，那么在</a:t>
            </a:r>
            <a:r>
              <a:rPr lang="en-US" altLang="zh-CN">
                <a:latin typeface="" charset="0"/>
              </a:rPr>
              <a:t>f </a:t>
            </a:r>
            <a:r>
              <a:rPr lang="zh-CN" altLang="en-US">
                <a:latin typeface="" charset="0"/>
              </a:rPr>
              <a:t>作用下，同态象</a:t>
            </a:r>
            <a:r>
              <a:rPr lang="en-US" altLang="zh-CN">
                <a:latin typeface="" charset="0"/>
              </a:rPr>
              <a:t>&lt;f(A),*&gt;</a:t>
            </a:r>
            <a:r>
              <a:rPr lang="zh-CN" altLang="en-US">
                <a:latin typeface="" charset="0"/>
              </a:rPr>
              <a:t>也是群。</a:t>
            </a:r>
          </a:p>
        </p:txBody>
      </p:sp>
      <p:sp>
        <p:nvSpPr>
          <p:cNvPr id="136194" name="Rectangle 4">
            <a:extLst>
              <a:ext uri="{FF2B5EF4-FFF2-40B4-BE49-F238E27FC236}">
                <a16:creationId xmlns:a16="http://schemas.microsoft.com/office/drawing/2014/main" id="{1DD25809-170B-2F48-81F4-6B9DCD3AFF96}"/>
              </a:ext>
            </a:extLst>
          </p:cNvPr>
          <p:cNvSpPr>
            <a:spLocks noGrp="1" noChangeArrowheads="1"/>
          </p:cNvSpPr>
          <p:nvPr>
            <p:ph type="title"/>
          </p:nvPr>
        </p:nvSpPr>
        <p:spPr>
          <a:xfrm>
            <a:off x="1403350" y="404813"/>
            <a:ext cx="6551613" cy="762000"/>
          </a:xfrm>
        </p:spPr>
        <p:txBody>
          <a:bodyPr>
            <a:normAutofit fontScale="90000"/>
          </a:bodyPr>
          <a:lstStyle/>
          <a:p>
            <a:pPr algn="l" eaLnBrk="1" hangingPunct="1"/>
            <a:r>
              <a:rPr lang="en-US" altLang="zh-CN"/>
              <a:t>5-8</a:t>
            </a:r>
            <a:r>
              <a:rPr lang="zh-CN" altLang="en-US"/>
              <a:t>　同态与同构</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7" name="Rectangle 3">
            <a:extLst>
              <a:ext uri="{FF2B5EF4-FFF2-40B4-BE49-F238E27FC236}">
                <a16:creationId xmlns:a16="http://schemas.microsoft.com/office/drawing/2014/main" id="{A6015DED-18AB-8F46-8A8A-914F1FF9C294}"/>
              </a:ext>
            </a:extLst>
          </p:cNvPr>
          <p:cNvSpPr>
            <a:spLocks noGrp="1" noChangeArrowheads="1"/>
          </p:cNvSpPr>
          <p:nvPr>
            <p:ph idx="1"/>
          </p:nvPr>
        </p:nvSpPr>
        <p:spPr>
          <a:xfrm>
            <a:off x="685800" y="1676400"/>
            <a:ext cx="7924800" cy="4267200"/>
          </a:xfrm>
        </p:spPr>
        <p:txBody>
          <a:bodyPr/>
          <a:lstStyle/>
          <a:p>
            <a:pPr eaLnBrk="1" hangingPunct="1">
              <a:spcBef>
                <a:spcPts val="775"/>
              </a:spcBef>
              <a:spcAft>
                <a:spcPts val="775"/>
              </a:spcAft>
            </a:pPr>
            <a:r>
              <a:rPr lang="zh-CN" altLang="en-US">
                <a:solidFill>
                  <a:schemeClr val="tx2"/>
                </a:solidFill>
                <a:latin typeface="" charset="0"/>
              </a:rPr>
              <a:t>证明：</a:t>
            </a:r>
            <a:r>
              <a:rPr lang="en-US" altLang="zh-CN">
                <a:latin typeface="" charset="0"/>
              </a:rPr>
              <a:t>(a) </a:t>
            </a:r>
            <a:r>
              <a:rPr lang="zh-CN" altLang="en-US">
                <a:latin typeface="" charset="0"/>
              </a:rPr>
              <a:t>设</a:t>
            </a:r>
            <a:r>
              <a:rPr lang="en-US" altLang="zh-CN">
                <a:latin typeface="" charset="0"/>
              </a:rPr>
              <a:t>&lt;A,★&gt;</a:t>
            </a:r>
            <a:r>
              <a:rPr lang="zh-CN" altLang="en-US">
                <a:latin typeface="" charset="0"/>
              </a:rPr>
              <a:t>是半群且</a:t>
            </a:r>
            <a:r>
              <a:rPr lang="en-US" altLang="zh-CN">
                <a:latin typeface="" charset="0"/>
              </a:rPr>
              <a:t>&lt;B,*&gt;</a:t>
            </a:r>
            <a:r>
              <a:rPr lang="zh-CN" altLang="en-US">
                <a:latin typeface="" charset="0"/>
              </a:rPr>
              <a:t>是一个代数系统，如果</a:t>
            </a:r>
            <a:r>
              <a:rPr lang="en-US" altLang="zh-CN">
                <a:latin typeface="" charset="0"/>
              </a:rPr>
              <a:t>f</a:t>
            </a:r>
            <a:r>
              <a:rPr lang="zh-CN" altLang="en-US">
                <a:latin typeface="" charset="0"/>
              </a:rPr>
              <a:t>是由</a:t>
            </a:r>
            <a:r>
              <a:rPr lang="en-US" altLang="zh-CN">
                <a:latin typeface="" charset="0"/>
              </a:rPr>
              <a:t>&lt;A,★&gt;</a:t>
            </a:r>
            <a:r>
              <a:rPr lang="zh-CN" altLang="en-US">
                <a:latin typeface="" charset="0"/>
              </a:rPr>
              <a:t>到</a:t>
            </a:r>
            <a:r>
              <a:rPr lang="en-US" altLang="zh-CN">
                <a:latin typeface="" charset="0"/>
              </a:rPr>
              <a:t>&lt;B,*&gt;</a:t>
            </a:r>
            <a:r>
              <a:rPr lang="zh-CN" altLang="en-US">
                <a:latin typeface="" charset="0"/>
              </a:rPr>
              <a:t>的一个同态映射，则</a:t>
            </a:r>
            <a:r>
              <a:rPr lang="en-US" altLang="zh-CN">
                <a:latin typeface="" charset="0"/>
              </a:rPr>
              <a:t>f(A)</a:t>
            </a:r>
            <a:r>
              <a:rPr lang="en-US" altLang="zh-CN">
                <a:latin typeface="" charset="0"/>
                <a:sym typeface="Symbol" pitchFamily="2" charset="2"/>
              </a:rPr>
              <a:t></a:t>
            </a:r>
            <a:r>
              <a:rPr lang="en-US" altLang="zh-CN">
                <a:latin typeface="" charset="0"/>
              </a:rPr>
              <a:t>B</a:t>
            </a:r>
            <a:r>
              <a:rPr lang="zh-CN" altLang="en-US">
                <a:latin typeface="" charset="0"/>
              </a:rPr>
              <a:t>。 </a:t>
            </a:r>
          </a:p>
          <a:p>
            <a:pPr eaLnBrk="1" hangingPunct="1">
              <a:spcBef>
                <a:spcPts val="775"/>
              </a:spcBef>
              <a:spcAft>
                <a:spcPts val="775"/>
              </a:spcAft>
            </a:pPr>
            <a:r>
              <a:rPr lang="zh-CN" altLang="en-US">
                <a:latin typeface="" charset="0"/>
              </a:rPr>
              <a:t>对于任意的</a:t>
            </a:r>
            <a:r>
              <a:rPr lang="en-US" altLang="zh-CN">
                <a:latin typeface="" charset="0"/>
              </a:rPr>
              <a:t>a,b∈f(A)</a:t>
            </a:r>
            <a:r>
              <a:rPr lang="zh-CN" altLang="en-US">
                <a:latin typeface="" charset="0"/>
              </a:rPr>
              <a:t>，必有</a:t>
            </a:r>
            <a:r>
              <a:rPr lang="en-US" altLang="zh-CN">
                <a:latin typeface="" charset="0"/>
              </a:rPr>
              <a:t>x,y∈A </a:t>
            </a:r>
            <a:r>
              <a:rPr lang="zh-CN" altLang="en-US">
                <a:latin typeface="" charset="0"/>
              </a:rPr>
              <a:t>使得 </a:t>
            </a:r>
            <a:r>
              <a:rPr lang="en-US" altLang="zh-CN">
                <a:latin typeface="" charset="0"/>
              </a:rPr>
              <a:t>f(x)=a,  f(y)=b</a:t>
            </a:r>
            <a:br>
              <a:rPr lang="en-US" altLang="zh-CN">
                <a:latin typeface="" charset="0"/>
              </a:rPr>
            </a:br>
            <a:r>
              <a:rPr lang="zh-CN" altLang="en-US">
                <a:latin typeface="" charset="0"/>
              </a:rPr>
              <a:t>在</a:t>
            </a:r>
            <a:r>
              <a:rPr lang="en-US" altLang="zh-CN">
                <a:latin typeface="" charset="0"/>
              </a:rPr>
              <a:t>A</a:t>
            </a:r>
            <a:r>
              <a:rPr lang="zh-CN" altLang="en-US">
                <a:latin typeface="" charset="0"/>
              </a:rPr>
              <a:t>中，必有</a:t>
            </a:r>
            <a:r>
              <a:rPr lang="en-US" altLang="zh-CN">
                <a:latin typeface="" charset="0"/>
              </a:rPr>
              <a:t>z=x★y</a:t>
            </a:r>
            <a:r>
              <a:rPr lang="zh-CN" altLang="en-US">
                <a:latin typeface="" charset="0"/>
              </a:rPr>
              <a:t>，所以</a:t>
            </a:r>
            <a:r>
              <a:rPr lang="en-US" altLang="zh-CN">
                <a:latin typeface="" charset="0"/>
              </a:rPr>
              <a:t>a*b=f(x)*f(y)=f(x★y)=f(z)∈f(A)</a:t>
            </a:r>
          </a:p>
        </p:txBody>
      </p:sp>
      <p:sp>
        <p:nvSpPr>
          <p:cNvPr id="137218" name="Rectangle 4">
            <a:extLst>
              <a:ext uri="{FF2B5EF4-FFF2-40B4-BE49-F238E27FC236}">
                <a16:creationId xmlns:a16="http://schemas.microsoft.com/office/drawing/2014/main" id="{F728346E-B419-F745-AC68-C0379B5499B1}"/>
              </a:ext>
            </a:extLst>
          </p:cNvPr>
          <p:cNvSpPr>
            <a:spLocks noGrp="1" noChangeArrowheads="1"/>
          </p:cNvSpPr>
          <p:nvPr>
            <p:ph type="title"/>
          </p:nvPr>
        </p:nvSpPr>
        <p:spPr>
          <a:xfrm>
            <a:off x="1403350" y="404813"/>
            <a:ext cx="6551613" cy="762000"/>
          </a:xfrm>
        </p:spPr>
        <p:txBody>
          <a:bodyPr>
            <a:normAutofit fontScale="90000"/>
          </a:bodyPr>
          <a:lstStyle/>
          <a:p>
            <a:pPr algn="l" eaLnBrk="1" hangingPunct="1"/>
            <a:r>
              <a:rPr lang="en-US" altLang="zh-CN"/>
              <a:t>5-8</a:t>
            </a:r>
            <a:r>
              <a:rPr lang="zh-CN" altLang="en-US"/>
              <a:t>　同态与同构</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5" name="Rectangle 3">
            <a:extLst>
              <a:ext uri="{FF2B5EF4-FFF2-40B4-BE49-F238E27FC236}">
                <a16:creationId xmlns:a16="http://schemas.microsoft.com/office/drawing/2014/main" id="{DF637E7E-4643-4640-B771-E2CD930C1DA0}"/>
              </a:ext>
            </a:extLst>
          </p:cNvPr>
          <p:cNvSpPr>
            <a:spLocks noGrp="1" noChangeArrowheads="1"/>
          </p:cNvSpPr>
          <p:nvPr>
            <p:ph type="body" idx="4294967295"/>
          </p:nvPr>
        </p:nvSpPr>
        <p:spPr>
          <a:xfrm>
            <a:off x="468313" y="1557338"/>
            <a:ext cx="7772400" cy="4114800"/>
          </a:xfrm>
        </p:spPr>
        <p:txBody>
          <a:bodyPr/>
          <a:lstStyle/>
          <a:p>
            <a:pPr marL="0" indent="576263" eaLnBrk="1" hangingPunct="1">
              <a:lnSpc>
                <a:spcPct val="110000"/>
              </a:lnSpc>
              <a:spcBef>
                <a:spcPts val="500"/>
              </a:spcBef>
              <a:spcAft>
                <a:spcPts val="500"/>
              </a:spcAft>
            </a:pPr>
            <a:r>
              <a:rPr lang="zh-CN" altLang="en-US" b="0">
                <a:solidFill>
                  <a:srgbClr val="FF0000"/>
                </a:solidFill>
                <a:latin typeface="" charset="0"/>
              </a:rPr>
              <a:t>定义</a:t>
            </a:r>
            <a:r>
              <a:rPr lang="en-US" altLang="zh-CN" b="0">
                <a:solidFill>
                  <a:srgbClr val="FF0000"/>
                </a:solidFill>
                <a:latin typeface="" charset="0"/>
              </a:rPr>
              <a:t>5-2.4[</a:t>
            </a:r>
            <a:r>
              <a:rPr lang="zh-CN" altLang="en-US" b="0">
                <a:solidFill>
                  <a:srgbClr val="FF0000"/>
                </a:solidFill>
                <a:latin typeface="" charset="0"/>
              </a:rPr>
              <a:t>运算可分配</a:t>
            </a:r>
            <a:r>
              <a:rPr lang="en-US" altLang="zh-CN" b="0">
                <a:solidFill>
                  <a:srgbClr val="FF0000"/>
                </a:solidFill>
                <a:latin typeface="" charset="0"/>
              </a:rPr>
              <a:t>]</a:t>
            </a:r>
            <a:r>
              <a:rPr lang="en-US" altLang="zh-CN">
                <a:solidFill>
                  <a:srgbClr val="FF0000"/>
                </a:solidFill>
                <a:latin typeface="" charset="0"/>
              </a:rPr>
              <a:t> </a:t>
            </a:r>
            <a:br>
              <a:rPr lang="en-US" altLang="zh-CN">
                <a:solidFill>
                  <a:srgbClr val="FF0000"/>
                </a:solidFill>
                <a:latin typeface="" charset="0"/>
              </a:rPr>
            </a:br>
            <a:r>
              <a:rPr lang="zh-CN" altLang="en-US">
                <a:latin typeface="" charset="0"/>
              </a:rPr>
              <a:t>设</a:t>
            </a:r>
            <a:r>
              <a:rPr lang="zh-CN" altLang="en-US">
                <a:latin typeface="宋体" panose="02010600030101010101" pitchFamily="2" charset="-122"/>
              </a:rPr>
              <a:t>*</a:t>
            </a:r>
            <a:r>
              <a:rPr lang="zh-CN" altLang="en-US">
                <a:latin typeface="" charset="0"/>
              </a:rPr>
              <a:t>，</a:t>
            </a:r>
            <a:r>
              <a:rPr lang="en-US" altLang="zh-CN">
                <a:latin typeface="" charset="0"/>
              </a:rPr>
              <a:t>Δ</a:t>
            </a:r>
            <a:r>
              <a:rPr lang="zh-CN" altLang="en-US">
                <a:latin typeface="" charset="0"/>
              </a:rPr>
              <a:t>是定义在集合</a:t>
            </a:r>
            <a:r>
              <a:rPr lang="en-US" altLang="zh-CN">
                <a:latin typeface="" charset="0"/>
              </a:rPr>
              <a:t>A</a:t>
            </a:r>
            <a:r>
              <a:rPr lang="zh-CN" altLang="en-US">
                <a:latin typeface="" charset="0"/>
              </a:rPr>
              <a:t>上的两个二元运算，如果对于任意的</a:t>
            </a:r>
            <a:r>
              <a:rPr lang="en-US" altLang="zh-CN">
                <a:latin typeface="" charset="0"/>
              </a:rPr>
              <a:t>x,y,z∈A</a:t>
            </a:r>
            <a:r>
              <a:rPr lang="zh-CN" altLang="en-US">
                <a:latin typeface="" charset="0"/>
              </a:rPr>
              <a:t>都有</a:t>
            </a:r>
          </a:p>
          <a:p>
            <a:pPr marL="0" indent="576263" eaLnBrk="1" hangingPunct="1">
              <a:lnSpc>
                <a:spcPct val="110000"/>
              </a:lnSpc>
              <a:spcBef>
                <a:spcPts val="500"/>
              </a:spcBef>
              <a:spcAft>
                <a:spcPts val="500"/>
              </a:spcAft>
            </a:pPr>
            <a:r>
              <a:rPr lang="zh-CN" altLang="en-US">
                <a:latin typeface="" charset="0"/>
              </a:rPr>
              <a:t>    </a:t>
            </a:r>
            <a:r>
              <a:rPr lang="en-US" altLang="zh-CN">
                <a:latin typeface="" charset="0"/>
              </a:rPr>
              <a:t>x</a:t>
            </a:r>
            <a:r>
              <a:rPr lang="en-US" altLang="zh-CN">
                <a:latin typeface="宋体" panose="02010600030101010101" pitchFamily="2" charset="-122"/>
              </a:rPr>
              <a:t>*</a:t>
            </a:r>
            <a:r>
              <a:rPr lang="en-US" altLang="zh-CN">
                <a:latin typeface="" charset="0"/>
              </a:rPr>
              <a:t>(yΔz)=(x</a:t>
            </a:r>
            <a:r>
              <a:rPr lang="en-US" altLang="zh-CN">
                <a:latin typeface="宋体" panose="02010600030101010101" pitchFamily="2" charset="-122"/>
              </a:rPr>
              <a:t>*</a:t>
            </a:r>
            <a:r>
              <a:rPr lang="en-US" altLang="zh-CN">
                <a:latin typeface="" charset="0"/>
              </a:rPr>
              <a:t>y)Δ(x</a:t>
            </a:r>
            <a:r>
              <a:rPr lang="en-US" altLang="zh-CN">
                <a:latin typeface="宋体" panose="02010600030101010101" pitchFamily="2" charset="-122"/>
              </a:rPr>
              <a:t>*</a:t>
            </a:r>
            <a:r>
              <a:rPr lang="en-US" altLang="zh-CN">
                <a:latin typeface="" charset="0"/>
              </a:rPr>
              <a:t>z) </a:t>
            </a:r>
          </a:p>
          <a:p>
            <a:pPr marL="0" indent="576263" eaLnBrk="1" hangingPunct="1">
              <a:lnSpc>
                <a:spcPct val="110000"/>
              </a:lnSpc>
              <a:spcBef>
                <a:spcPts val="500"/>
              </a:spcBef>
              <a:spcAft>
                <a:spcPts val="500"/>
              </a:spcAft>
            </a:pPr>
            <a:r>
              <a:rPr lang="en-US" altLang="zh-CN">
                <a:latin typeface="" charset="0"/>
              </a:rPr>
              <a:t>    (yΔz)</a:t>
            </a:r>
            <a:r>
              <a:rPr lang="en-US" altLang="zh-CN">
                <a:latin typeface="宋体" panose="02010600030101010101" pitchFamily="2" charset="-122"/>
              </a:rPr>
              <a:t>*</a:t>
            </a:r>
            <a:r>
              <a:rPr lang="en-US" altLang="zh-CN">
                <a:latin typeface="" charset="0"/>
              </a:rPr>
              <a:t>x=(y</a:t>
            </a:r>
            <a:r>
              <a:rPr lang="en-US" altLang="zh-CN">
                <a:latin typeface="宋体" panose="02010600030101010101" pitchFamily="2" charset="-122"/>
              </a:rPr>
              <a:t>*</a:t>
            </a:r>
            <a:r>
              <a:rPr lang="en-US" altLang="zh-CN">
                <a:latin typeface="" charset="0"/>
              </a:rPr>
              <a:t>x)Δ(z</a:t>
            </a:r>
            <a:r>
              <a:rPr lang="en-US" altLang="zh-CN">
                <a:latin typeface="宋体" panose="02010600030101010101" pitchFamily="2" charset="-122"/>
              </a:rPr>
              <a:t>*</a:t>
            </a:r>
            <a:r>
              <a:rPr lang="en-US" altLang="zh-CN">
                <a:latin typeface="" charset="0"/>
              </a:rPr>
              <a:t>x)</a:t>
            </a:r>
          </a:p>
          <a:p>
            <a:pPr marL="0" indent="576263" eaLnBrk="1" hangingPunct="1">
              <a:lnSpc>
                <a:spcPct val="110000"/>
              </a:lnSpc>
              <a:spcBef>
                <a:spcPts val="500"/>
              </a:spcBef>
              <a:spcAft>
                <a:spcPts val="500"/>
              </a:spcAft>
            </a:pPr>
            <a:r>
              <a:rPr lang="zh-CN" altLang="en-US">
                <a:latin typeface="" charset="0"/>
              </a:rPr>
              <a:t>则称运算</a:t>
            </a:r>
            <a:r>
              <a:rPr lang="zh-CN" altLang="en-US">
                <a:latin typeface="宋体" panose="02010600030101010101" pitchFamily="2" charset="-122"/>
              </a:rPr>
              <a:t>*</a:t>
            </a:r>
            <a:r>
              <a:rPr lang="zh-CN" altLang="en-US">
                <a:latin typeface="" charset="0"/>
              </a:rPr>
              <a:t>对于运算</a:t>
            </a:r>
            <a:r>
              <a:rPr lang="en-US" altLang="zh-CN">
                <a:latin typeface="" charset="0"/>
              </a:rPr>
              <a:t>Δ</a:t>
            </a:r>
            <a:r>
              <a:rPr lang="zh-CN" altLang="en-US">
                <a:latin typeface="" charset="0"/>
              </a:rPr>
              <a:t>是可分配的。</a:t>
            </a:r>
          </a:p>
        </p:txBody>
      </p:sp>
      <p:sp>
        <p:nvSpPr>
          <p:cNvPr id="16386" name="Rectangle 2">
            <a:extLst>
              <a:ext uri="{FF2B5EF4-FFF2-40B4-BE49-F238E27FC236}">
                <a16:creationId xmlns:a16="http://schemas.microsoft.com/office/drawing/2014/main" id="{3EEE1617-48EF-5F4B-9B27-CB8770623EF6}"/>
              </a:ext>
            </a:extLst>
          </p:cNvPr>
          <p:cNvSpPr>
            <a:spLocks noChangeArrowheads="1"/>
          </p:cNvSpPr>
          <p:nvPr/>
        </p:nvSpPr>
        <p:spPr bwMode="auto">
          <a:xfrm>
            <a:off x="900113" y="519113"/>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 charset="0"/>
              </a:rPr>
              <a:t>5-2</a:t>
            </a:r>
            <a:r>
              <a:rPr lang="zh-CN" altLang="en-US" sz="3600">
                <a:solidFill>
                  <a:schemeClr val="accent2"/>
                </a:solidFill>
                <a:latin typeface="" charset="0"/>
              </a:rPr>
              <a:t>　运算及其性质</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23" name="Rectangle 3">
            <a:extLst>
              <a:ext uri="{FF2B5EF4-FFF2-40B4-BE49-F238E27FC236}">
                <a16:creationId xmlns:a16="http://schemas.microsoft.com/office/drawing/2014/main" id="{7A828290-BDE0-4E43-AE11-B8ABA3DE3DD4}"/>
              </a:ext>
            </a:extLst>
          </p:cNvPr>
          <p:cNvSpPr>
            <a:spLocks noGrp="1" noChangeArrowheads="1"/>
          </p:cNvSpPr>
          <p:nvPr>
            <p:ph idx="1"/>
          </p:nvPr>
        </p:nvSpPr>
        <p:spPr>
          <a:xfrm>
            <a:off x="684213" y="1484313"/>
            <a:ext cx="7772400" cy="4968875"/>
          </a:xfrm>
        </p:spPr>
        <p:txBody>
          <a:bodyPr/>
          <a:lstStyle/>
          <a:p>
            <a:pPr eaLnBrk="1" hangingPunct="1">
              <a:spcBef>
                <a:spcPts val="775"/>
              </a:spcBef>
              <a:spcAft>
                <a:spcPts val="775"/>
              </a:spcAft>
            </a:pPr>
            <a:r>
              <a:rPr lang="zh-CN" altLang="en-US" sz="2400">
                <a:latin typeface="" charset="0"/>
              </a:rPr>
              <a:t>最后，*在</a:t>
            </a:r>
            <a:r>
              <a:rPr lang="en-US" altLang="zh-CN" sz="2400">
                <a:latin typeface="" charset="0"/>
              </a:rPr>
              <a:t>f(A)</a:t>
            </a:r>
            <a:r>
              <a:rPr lang="zh-CN" altLang="en-US" sz="2400">
                <a:latin typeface="" charset="0"/>
              </a:rPr>
              <a:t>上是可结合的，这是因为：对于任意的</a:t>
            </a:r>
            <a:r>
              <a:rPr lang="en-US" altLang="zh-CN" sz="2400">
                <a:latin typeface="" charset="0"/>
              </a:rPr>
              <a:t>a,b,c∈f(A),</a:t>
            </a:r>
            <a:r>
              <a:rPr lang="zh-CN" altLang="en-US" sz="2400">
                <a:latin typeface="" charset="0"/>
              </a:rPr>
              <a:t>必有</a:t>
            </a:r>
            <a:r>
              <a:rPr lang="en-US" altLang="zh-CN" sz="2400">
                <a:latin typeface="" charset="0"/>
              </a:rPr>
              <a:t>x,y,z∈A,</a:t>
            </a:r>
            <a:r>
              <a:rPr lang="zh-CN" altLang="en-US" sz="2400">
                <a:latin typeface="" charset="0"/>
              </a:rPr>
              <a:t>使得</a:t>
            </a:r>
            <a:br>
              <a:rPr lang="zh-CN" altLang="en-US" sz="2400">
                <a:latin typeface="" charset="0"/>
              </a:rPr>
            </a:br>
            <a:r>
              <a:rPr lang="en-US" altLang="zh-CN" sz="2400">
                <a:latin typeface="" charset="0"/>
              </a:rPr>
              <a:t>f(x)=a, f(y)=b,f(z)=c</a:t>
            </a:r>
          </a:p>
          <a:p>
            <a:pPr eaLnBrk="1" hangingPunct="1">
              <a:spcBef>
                <a:spcPts val="775"/>
              </a:spcBef>
              <a:spcAft>
                <a:spcPts val="775"/>
              </a:spcAft>
            </a:pPr>
            <a:r>
              <a:rPr lang="zh-CN" altLang="en-US" sz="2400">
                <a:latin typeface="" charset="0"/>
              </a:rPr>
              <a:t>因为★在</a:t>
            </a:r>
            <a:r>
              <a:rPr lang="en-US" altLang="zh-CN" sz="2400">
                <a:latin typeface="" charset="0"/>
              </a:rPr>
              <a:t>A</a:t>
            </a:r>
            <a:r>
              <a:rPr lang="zh-CN" altLang="en-US" sz="2400">
                <a:latin typeface="" charset="0"/>
              </a:rPr>
              <a:t>上是可结合的，所以</a:t>
            </a:r>
          </a:p>
          <a:p>
            <a:pPr eaLnBrk="1" hangingPunct="1">
              <a:spcBef>
                <a:spcPts val="775"/>
              </a:spcBef>
              <a:spcAft>
                <a:spcPts val="775"/>
              </a:spcAft>
            </a:pPr>
            <a:r>
              <a:rPr lang="en-US" altLang="zh-CN" sz="2400">
                <a:latin typeface="" charset="0"/>
              </a:rPr>
              <a:t>a*(b*c)=f(x)*(f(y)*f(z))=f(x)*f(y★z) </a:t>
            </a:r>
            <a:br>
              <a:rPr lang="en-US" altLang="zh-CN" sz="2400">
                <a:latin typeface="" charset="0"/>
              </a:rPr>
            </a:br>
            <a:r>
              <a:rPr lang="zh-CN" altLang="en-US" sz="2400">
                <a:latin typeface="" charset="0"/>
              </a:rPr>
              <a:t>　　　 </a:t>
            </a:r>
            <a:r>
              <a:rPr lang="en-US" altLang="zh-CN" sz="2400">
                <a:latin typeface="" charset="0"/>
              </a:rPr>
              <a:t>=f(x★(y★z))=f((x★y)★z)</a:t>
            </a:r>
            <a:br>
              <a:rPr lang="en-US" altLang="zh-CN" sz="2400">
                <a:latin typeface="" charset="0"/>
              </a:rPr>
            </a:br>
            <a:r>
              <a:rPr lang="zh-CN" altLang="en-US" sz="2400">
                <a:latin typeface="" charset="0"/>
              </a:rPr>
              <a:t>　　　 </a:t>
            </a:r>
            <a:r>
              <a:rPr lang="en-US" altLang="zh-CN" sz="2400">
                <a:latin typeface="" charset="0"/>
              </a:rPr>
              <a:t>=f(x★y)*f(z)=(f(x)*f(y))*f(z)</a:t>
            </a:r>
            <a:br>
              <a:rPr lang="en-US" altLang="zh-CN" sz="2400">
                <a:latin typeface="" charset="0"/>
              </a:rPr>
            </a:br>
            <a:r>
              <a:rPr lang="zh-CN" altLang="en-US" sz="2400">
                <a:latin typeface="" charset="0"/>
              </a:rPr>
              <a:t>　　　 </a:t>
            </a:r>
            <a:r>
              <a:rPr lang="en-US" altLang="zh-CN" sz="2400">
                <a:latin typeface="" charset="0"/>
              </a:rPr>
              <a:t>=(a*b)*c</a:t>
            </a:r>
          </a:p>
          <a:p>
            <a:pPr eaLnBrk="1" hangingPunct="1">
              <a:spcBef>
                <a:spcPts val="775"/>
              </a:spcBef>
              <a:spcAft>
                <a:spcPts val="775"/>
              </a:spcAft>
            </a:pPr>
            <a:r>
              <a:rPr lang="zh-CN" altLang="en-US" sz="2400">
                <a:latin typeface="" charset="0"/>
              </a:rPr>
              <a:t>因此，</a:t>
            </a:r>
            <a:r>
              <a:rPr lang="en-US" altLang="zh-CN" sz="2400">
                <a:latin typeface="" charset="0"/>
              </a:rPr>
              <a:t>&lt;f(A),*&gt;</a:t>
            </a:r>
            <a:r>
              <a:rPr lang="zh-CN" altLang="en-US" sz="2400">
                <a:latin typeface="" charset="0"/>
              </a:rPr>
              <a:t>是半群。</a:t>
            </a:r>
          </a:p>
        </p:txBody>
      </p:sp>
      <p:sp>
        <p:nvSpPr>
          <p:cNvPr id="138242" name="Rectangle 4">
            <a:extLst>
              <a:ext uri="{FF2B5EF4-FFF2-40B4-BE49-F238E27FC236}">
                <a16:creationId xmlns:a16="http://schemas.microsoft.com/office/drawing/2014/main" id="{7AC41C0F-781D-CC4A-AC7A-574CAA60D600}"/>
              </a:ext>
            </a:extLst>
          </p:cNvPr>
          <p:cNvSpPr>
            <a:spLocks noGrp="1" noChangeArrowheads="1"/>
          </p:cNvSpPr>
          <p:nvPr>
            <p:ph type="title"/>
          </p:nvPr>
        </p:nvSpPr>
        <p:spPr>
          <a:xfrm>
            <a:off x="1403350" y="404813"/>
            <a:ext cx="6551613" cy="762000"/>
          </a:xfrm>
        </p:spPr>
        <p:txBody>
          <a:bodyPr>
            <a:normAutofit fontScale="90000"/>
          </a:bodyPr>
          <a:lstStyle/>
          <a:p>
            <a:pPr algn="l" eaLnBrk="1" hangingPunct="1"/>
            <a:r>
              <a:rPr lang="en-US" altLang="zh-CN"/>
              <a:t>5-8</a:t>
            </a:r>
            <a:r>
              <a:rPr lang="zh-CN" altLang="en-US"/>
              <a:t>　同态与同构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547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23" grpId="0" build="p"/>
    </p:bld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5" name="Rectangle 3">
            <a:extLst>
              <a:ext uri="{FF2B5EF4-FFF2-40B4-BE49-F238E27FC236}">
                <a16:creationId xmlns:a16="http://schemas.microsoft.com/office/drawing/2014/main" id="{9F0F873E-920D-6A42-AE23-1A3A9417E5AF}"/>
              </a:ext>
            </a:extLst>
          </p:cNvPr>
          <p:cNvSpPr>
            <a:spLocks noGrp="1" noChangeArrowheads="1"/>
          </p:cNvSpPr>
          <p:nvPr>
            <p:ph idx="1"/>
          </p:nvPr>
        </p:nvSpPr>
        <p:spPr>
          <a:xfrm>
            <a:off x="539750" y="1773238"/>
            <a:ext cx="7772400" cy="3671887"/>
          </a:xfrm>
        </p:spPr>
        <p:txBody>
          <a:bodyPr/>
          <a:lstStyle/>
          <a:p>
            <a:pPr eaLnBrk="1" hangingPunct="1">
              <a:spcBef>
                <a:spcPts val="775"/>
              </a:spcBef>
              <a:spcAft>
                <a:spcPts val="775"/>
              </a:spcAft>
            </a:pPr>
            <a:r>
              <a:rPr lang="en-US" altLang="zh-CN">
                <a:latin typeface="" charset="0"/>
              </a:rPr>
              <a:t>(b) </a:t>
            </a:r>
            <a:r>
              <a:rPr lang="zh-CN" altLang="en-US">
                <a:latin typeface="" charset="0"/>
              </a:rPr>
              <a:t>设</a:t>
            </a:r>
            <a:r>
              <a:rPr lang="en-US" altLang="zh-CN">
                <a:latin typeface="" charset="0"/>
              </a:rPr>
              <a:t>&lt;A,★&gt;</a:t>
            </a:r>
            <a:r>
              <a:rPr lang="zh-CN" altLang="en-US">
                <a:latin typeface="" charset="0"/>
              </a:rPr>
              <a:t>是独异点，</a:t>
            </a:r>
            <a:r>
              <a:rPr lang="en-US" altLang="zh-CN">
                <a:latin typeface="" charset="0"/>
              </a:rPr>
              <a:t>e</a:t>
            </a:r>
            <a:r>
              <a:rPr lang="zh-CN" altLang="en-US">
                <a:latin typeface="" charset="0"/>
              </a:rPr>
              <a:t>是</a:t>
            </a:r>
            <a:r>
              <a:rPr lang="en-US" altLang="zh-CN">
                <a:latin typeface="" charset="0"/>
              </a:rPr>
              <a:t>A</a:t>
            </a:r>
            <a:r>
              <a:rPr lang="zh-CN" altLang="en-US">
                <a:latin typeface="" charset="0"/>
              </a:rPr>
              <a:t>中的幺元，那么</a:t>
            </a:r>
            <a:r>
              <a:rPr lang="en-US" altLang="zh-CN">
                <a:latin typeface="" charset="0"/>
              </a:rPr>
              <a:t>f(e)</a:t>
            </a:r>
            <a:r>
              <a:rPr lang="zh-CN" altLang="en-US">
                <a:latin typeface="" charset="0"/>
              </a:rPr>
              <a:t>是</a:t>
            </a:r>
            <a:r>
              <a:rPr lang="en-US" altLang="zh-CN">
                <a:latin typeface="" charset="0"/>
              </a:rPr>
              <a:t>f(A)</a:t>
            </a:r>
            <a:r>
              <a:rPr lang="zh-CN" altLang="en-US">
                <a:latin typeface="" charset="0"/>
              </a:rPr>
              <a:t>中的幺元。这是因为对于任意的</a:t>
            </a:r>
            <a:r>
              <a:rPr lang="en-US" altLang="zh-CN">
                <a:latin typeface="" charset="0"/>
              </a:rPr>
              <a:t>a∈f(A)</a:t>
            </a:r>
            <a:br>
              <a:rPr lang="en-US" altLang="zh-CN">
                <a:latin typeface="" charset="0"/>
              </a:rPr>
            </a:br>
            <a:r>
              <a:rPr lang="zh-CN" altLang="en-US">
                <a:latin typeface="" charset="0"/>
              </a:rPr>
              <a:t>　　 必有</a:t>
            </a:r>
            <a:r>
              <a:rPr lang="en-US" altLang="zh-CN">
                <a:latin typeface="" charset="0"/>
              </a:rPr>
              <a:t>x∈A</a:t>
            </a:r>
            <a:r>
              <a:rPr lang="zh-CN" altLang="en-US">
                <a:latin typeface="" charset="0"/>
              </a:rPr>
              <a:t>使</a:t>
            </a:r>
            <a:r>
              <a:rPr lang="en-US" altLang="zh-CN">
                <a:latin typeface="" charset="0"/>
              </a:rPr>
              <a:t>f(x)=a</a:t>
            </a:r>
            <a:r>
              <a:rPr lang="zh-CN" altLang="en-US">
                <a:latin typeface="" charset="0"/>
              </a:rPr>
              <a:t>，所以</a:t>
            </a:r>
            <a:br>
              <a:rPr lang="zh-CN" altLang="en-US">
                <a:latin typeface="" charset="0"/>
              </a:rPr>
            </a:br>
            <a:r>
              <a:rPr lang="zh-CN" altLang="en-US">
                <a:latin typeface="" charset="0"/>
              </a:rPr>
              <a:t>　　 </a:t>
            </a:r>
            <a:r>
              <a:rPr lang="en-US" altLang="zh-CN">
                <a:latin typeface="" charset="0"/>
              </a:rPr>
              <a:t>a*f(e)=f(x)*f(e)=f(x★e)=f(x)=a</a:t>
            </a:r>
            <a:br>
              <a:rPr lang="en-US" altLang="zh-CN">
                <a:latin typeface="" charset="0"/>
              </a:rPr>
            </a:br>
            <a:r>
              <a:rPr lang="zh-CN" altLang="en-US">
                <a:latin typeface="" charset="0"/>
              </a:rPr>
              <a:t>　　　　　 </a:t>
            </a:r>
            <a:r>
              <a:rPr lang="en-US" altLang="zh-CN">
                <a:latin typeface="" charset="0"/>
              </a:rPr>
              <a:t>=f(e★x)=f(e)*f(x)=f(e)*a</a:t>
            </a:r>
          </a:p>
          <a:p>
            <a:pPr eaLnBrk="1" hangingPunct="1">
              <a:spcBef>
                <a:spcPts val="775"/>
              </a:spcBef>
              <a:spcAft>
                <a:spcPts val="775"/>
              </a:spcAft>
            </a:pPr>
            <a:r>
              <a:rPr lang="zh-CN" altLang="en-US">
                <a:latin typeface="" charset="0"/>
              </a:rPr>
              <a:t>　　 因此，</a:t>
            </a:r>
            <a:r>
              <a:rPr lang="en-US" altLang="zh-CN">
                <a:latin typeface="" charset="0"/>
              </a:rPr>
              <a:t>&lt;f(A),*&gt;</a:t>
            </a:r>
            <a:r>
              <a:rPr lang="zh-CN" altLang="en-US">
                <a:latin typeface="" charset="0"/>
              </a:rPr>
              <a:t>是独异点。</a:t>
            </a:r>
          </a:p>
        </p:txBody>
      </p:sp>
      <p:sp>
        <p:nvSpPr>
          <p:cNvPr id="139266" name="Rectangle 4">
            <a:extLst>
              <a:ext uri="{FF2B5EF4-FFF2-40B4-BE49-F238E27FC236}">
                <a16:creationId xmlns:a16="http://schemas.microsoft.com/office/drawing/2014/main" id="{B117C74D-7D38-484D-BC2F-1FCD57DCD851}"/>
              </a:ext>
            </a:extLst>
          </p:cNvPr>
          <p:cNvSpPr>
            <a:spLocks noGrp="1" noChangeArrowheads="1"/>
          </p:cNvSpPr>
          <p:nvPr>
            <p:ph type="title"/>
          </p:nvPr>
        </p:nvSpPr>
        <p:spPr>
          <a:xfrm>
            <a:off x="1403350" y="404813"/>
            <a:ext cx="6551613" cy="762000"/>
          </a:xfrm>
        </p:spPr>
        <p:txBody>
          <a:bodyPr>
            <a:normAutofit fontScale="90000"/>
          </a:bodyPr>
          <a:lstStyle/>
          <a:p>
            <a:pPr algn="l" eaLnBrk="1" hangingPunct="1"/>
            <a:r>
              <a:rPr lang="en-US" altLang="zh-CN"/>
              <a:t>5-8</a:t>
            </a:r>
            <a:r>
              <a:rPr lang="zh-CN" altLang="en-US"/>
              <a:t>　同态与同构</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89" name="Rectangle 3">
            <a:extLst>
              <a:ext uri="{FF2B5EF4-FFF2-40B4-BE49-F238E27FC236}">
                <a16:creationId xmlns:a16="http://schemas.microsoft.com/office/drawing/2014/main" id="{74E86CDA-10C9-0045-BD4D-A6724C8D5F80}"/>
              </a:ext>
            </a:extLst>
          </p:cNvPr>
          <p:cNvSpPr>
            <a:spLocks noGrp="1" noChangeArrowheads="1"/>
          </p:cNvSpPr>
          <p:nvPr>
            <p:ph idx="1"/>
          </p:nvPr>
        </p:nvSpPr>
        <p:spPr>
          <a:xfrm>
            <a:off x="685800" y="1676400"/>
            <a:ext cx="7772400" cy="4419600"/>
          </a:xfrm>
        </p:spPr>
        <p:txBody>
          <a:bodyPr/>
          <a:lstStyle/>
          <a:p>
            <a:pPr eaLnBrk="1" hangingPunct="1">
              <a:lnSpc>
                <a:spcPct val="90000"/>
              </a:lnSpc>
              <a:spcBef>
                <a:spcPts val="775"/>
              </a:spcBef>
              <a:spcAft>
                <a:spcPts val="775"/>
              </a:spcAft>
            </a:pPr>
            <a:r>
              <a:rPr lang="en-US" altLang="zh-CN">
                <a:latin typeface="" charset="0"/>
              </a:rPr>
              <a:t>(c) </a:t>
            </a:r>
            <a:r>
              <a:rPr lang="zh-CN" altLang="en-US">
                <a:latin typeface="" charset="0"/>
              </a:rPr>
              <a:t>设</a:t>
            </a:r>
            <a:r>
              <a:rPr lang="en-US" altLang="zh-CN">
                <a:latin typeface="" charset="0"/>
              </a:rPr>
              <a:t>&lt;A,★&gt;</a:t>
            </a:r>
            <a:r>
              <a:rPr lang="zh-CN" altLang="en-US">
                <a:latin typeface="" charset="0"/>
              </a:rPr>
              <a:t>是群。</a:t>
            </a:r>
          </a:p>
          <a:p>
            <a:pPr eaLnBrk="1" hangingPunct="1">
              <a:lnSpc>
                <a:spcPct val="90000"/>
              </a:lnSpc>
              <a:spcBef>
                <a:spcPts val="775"/>
              </a:spcBef>
              <a:spcAft>
                <a:spcPts val="775"/>
              </a:spcAft>
            </a:pPr>
            <a:r>
              <a:rPr lang="zh-CN" altLang="en-US">
                <a:latin typeface="" charset="0"/>
              </a:rPr>
              <a:t>对于任意的</a:t>
            </a:r>
            <a:r>
              <a:rPr lang="en-US" altLang="zh-CN">
                <a:latin typeface="" charset="0"/>
              </a:rPr>
              <a:t>a∈f(A)</a:t>
            </a:r>
            <a:r>
              <a:rPr lang="zh-CN" altLang="en-US">
                <a:latin typeface="" charset="0"/>
              </a:rPr>
              <a:t>必有</a:t>
            </a:r>
            <a:r>
              <a:rPr lang="en-US" altLang="zh-CN">
                <a:latin typeface="" charset="0"/>
              </a:rPr>
              <a:t>x∈A </a:t>
            </a:r>
            <a:r>
              <a:rPr lang="zh-CN" altLang="en-US">
                <a:latin typeface="" charset="0"/>
              </a:rPr>
              <a:t>使</a:t>
            </a:r>
            <a:r>
              <a:rPr lang="en-US" altLang="zh-CN">
                <a:latin typeface="" charset="0"/>
              </a:rPr>
              <a:t>f(x)=a</a:t>
            </a:r>
            <a:r>
              <a:rPr lang="zh-CN" altLang="en-US">
                <a:latin typeface="" charset="0"/>
              </a:rPr>
              <a:t>，</a:t>
            </a:r>
          </a:p>
          <a:p>
            <a:pPr eaLnBrk="1" hangingPunct="1">
              <a:lnSpc>
                <a:spcPct val="90000"/>
              </a:lnSpc>
              <a:spcBef>
                <a:spcPts val="775"/>
              </a:spcBef>
              <a:spcAft>
                <a:spcPts val="775"/>
              </a:spcAft>
            </a:pPr>
            <a:r>
              <a:rPr lang="zh-CN" altLang="en-US">
                <a:latin typeface="" charset="0"/>
              </a:rPr>
              <a:t>因为</a:t>
            </a:r>
            <a:r>
              <a:rPr lang="en-US" altLang="zh-CN">
                <a:latin typeface="" charset="0"/>
              </a:rPr>
              <a:t>&lt;A,★&gt;</a:t>
            </a:r>
            <a:r>
              <a:rPr lang="zh-CN" altLang="en-US">
                <a:latin typeface="" charset="0"/>
              </a:rPr>
              <a:t>是群，故</a:t>
            </a:r>
            <a:r>
              <a:rPr lang="en-US" altLang="zh-CN"/>
              <a:t>x</a:t>
            </a:r>
            <a:r>
              <a:rPr lang="zh-CN" altLang="en-US">
                <a:latin typeface="" charset="0"/>
              </a:rPr>
              <a:t>有逆元</a:t>
            </a:r>
            <a:r>
              <a:rPr lang="en-US" altLang="zh-CN">
                <a:latin typeface="" charset="0"/>
              </a:rPr>
              <a:t>,</a:t>
            </a:r>
            <a:r>
              <a:rPr lang="zh-CN" altLang="en-US">
                <a:latin typeface="" charset="0"/>
              </a:rPr>
              <a:t>且</a:t>
            </a:r>
            <a:r>
              <a:rPr lang="en-US" altLang="zh-CN">
                <a:latin typeface="" charset="0"/>
              </a:rPr>
              <a:t>f(</a:t>
            </a:r>
            <a:r>
              <a:rPr lang="en-US" altLang="zh-CN"/>
              <a:t>x</a:t>
            </a:r>
            <a:r>
              <a:rPr lang="en-US" altLang="zh-CN" baseline="30000">
                <a:latin typeface="" charset="0"/>
              </a:rPr>
              <a:t>-1</a:t>
            </a:r>
            <a:r>
              <a:rPr lang="en-US" altLang="zh-CN">
                <a:latin typeface="" charset="0"/>
              </a:rPr>
              <a:t>)∈f(A)</a:t>
            </a:r>
            <a:r>
              <a:rPr lang="zh-CN" altLang="en-US">
                <a:latin typeface="" charset="0"/>
              </a:rPr>
              <a:t>，</a:t>
            </a:r>
          </a:p>
          <a:p>
            <a:pPr eaLnBrk="1" hangingPunct="1">
              <a:lnSpc>
                <a:spcPct val="90000"/>
              </a:lnSpc>
              <a:spcBef>
                <a:spcPts val="775"/>
              </a:spcBef>
              <a:spcAft>
                <a:spcPts val="775"/>
              </a:spcAft>
            </a:pPr>
            <a:r>
              <a:rPr lang="zh-CN" altLang="en-US">
                <a:latin typeface="" charset="0"/>
              </a:rPr>
              <a:t>而 </a:t>
            </a:r>
            <a:r>
              <a:rPr lang="en-US" altLang="zh-CN">
                <a:latin typeface="" charset="0"/>
              </a:rPr>
              <a:t>f(</a:t>
            </a:r>
            <a:r>
              <a:rPr lang="en-US" altLang="zh-CN"/>
              <a:t>x</a:t>
            </a:r>
            <a:r>
              <a:rPr lang="en-US" altLang="zh-CN">
                <a:latin typeface="" charset="0"/>
              </a:rPr>
              <a:t>)*f(</a:t>
            </a:r>
            <a:r>
              <a:rPr lang="en-US" altLang="zh-CN"/>
              <a:t>x</a:t>
            </a:r>
            <a:r>
              <a:rPr lang="en-US" altLang="zh-CN" baseline="30000">
                <a:latin typeface="" charset="0"/>
              </a:rPr>
              <a:t>-1</a:t>
            </a:r>
            <a:r>
              <a:rPr lang="en-US" altLang="zh-CN">
                <a:latin typeface="" charset="0"/>
              </a:rPr>
              <a:t>)=f(</a:t>
            </a:r>
            <a:r>
              <a:rPr lang="en-US" altLang="zh-CN"/>
              <a:t>x</a:t>
            </a:r>
            <a:r>
              <a:rPr lang="en-US" altLang="zh-CN">
                <a:latin typeface="" charset="0"/>
              </a:rPr>
              <a:t>★</a:t>
            </a:r>
            <a:r>
              <a:rPr lang="en-US" altLang="zh-CN"/>
              <a:t>x</a:t>
            </a:r>
            <a:r>
              <a:rPr lang="en-US" altLang="zh-CN" baseline="30000">
                <a:latin typeface="" charset="0"/>
              </a:rPr>
              <a:t>-1</a:t>
            </a:r>
            <a:r>
              <a:rPr lang="en-US" altLang="zh-CN">
                <a:latin typeface="" charset="0"/>
              </a:rPr>
              <a:t>)=f(e)=f(</a:t>
            </a:r>
            <a:r>
              <a:rPr lang="en-US" altLang="zh-CN"/>
              <a:t>x</a:t>
            </a:r>
            <a:r>
              <a:rPr lang="en-US" altLang="zh-CN">
                <a:latin typeface="" charset="0"/>
              </a:rPr>
              <a:t> </a:t>
            </a:r>
            <a:r>
              <a:rPr lang="en-US" altLang="zh-CN" baseline="30000">
                <a:latin typeface="" charset="0"/>
              </a:rPr>
              <a:t>-1</a:t>
            </a:r>
            <a:r>
              <a:rPr lang="en-US" altLang="zh-CN">
                <a:latin typeface="" charset="0"/>
              </a:rPr>
              <a:t>★</a:t>
            </a:r>
            <a:r>
              <a:rPr lang="en-US" altLang="zh-CN"/>
              <a:t>x</a:t>
            </a:r>
            <a:r>
              <a:rPr lang="en-US" altLang="zh-CN">
                <a:latin typeface="" charset="0"/>
              </a:rPr>
              <a:t>)</a:t>
            </a:r>
          </a:p>
          <a:p>
            <a:pPr eaLnBrk="1" hangingPunct="1">
              <a:lnSpc>
                <a:spcPct val="90000"/>
              </a:lnSpc>
              <a:spcBef>
                <a:spcPts val="775"/>
              </a:spcBef>
              <a:spcAft>
                <a:spcPts val="775"/>
              </a:spcAft>
            </a:pPr>
            <a:r>
              <a:rPr lang="zh-CN" altLang="en-US">
                <a:latin typeface="" charset="0"/>
              </a:rPr>
              <a:t>　　　　　 </a:t>
            </a:r>
            <a:r>
              <a:rPr lang="en-US" altLang="zh-CN">
                <a:latin typeface="" charset="0"/>
              </a:rPr>
              <a:t>=f(</a:t>
            </a:r>
            <a:r>
              <a:rPr lang="en-US" altLang="zh-CN"/>
              <a:t>x</a:t>
            </a:r>
            <a:r>
              <a:rPr lang="en-US" altLang="zh-CN">
                <a:latin typeface="" charset="0"/>
              </a:rPr>
              <a:t> </a:t>
            </a:r>
            <a:r>
              <a:rPr lang="en-US" altLang="zh-CN" baseline="30000">
                <a:latin typeface="" charset="0"/>
              </a:rPr>
              <a:t>-1</a:t>
            </a:r>
            <a:r>
              <a:rPr lang="en-US" altLang="zh-CN">
                <a:latin typeface="" charset="0"/>
              </a:rPr>
              <a:t>)*f(</a:t>
            </a:r>
            <a:r>
              <a:rPr lang="en-US" altLang="zh-CN"/>
              <a:t>x</a:t>
            </a:r>
            <a:r>
              <a:rPr lang="en-US" altLang="zh-CN">
                <a:latin typeface="" charset="0"/>
              </a:rPr>
              <a:t>)</a:t>
            </a:r>
          </a:p>
          <a:p>
            <a:pPr eaLnBrk="1" hangingPunct="1">
              <a:lnSpc>
                <a:spcPct val="90000"/>
              </a:lnSpc>
              <a:spcBef>
                <a:spcPts val="775"/>
              </a:spcBef>
              <a:spcAft>
                <a:spcPts val="775"/>
              </a:spcAft>
            </a:pPr>
            <a:r>
              <a:rPr lang="zh-CN" altLang="en-US">
                <a:latin typeface="" charset="0"/>
              </a:rPr>
              <a:t>所以，</a:t>
            </a:r>
            <a:r>
              <a:rPr lang="en-US" altLang="zh-CN">
                <a:latin typeface="" charset="0"/>
              </a:rPr>
              <a:t>f(</a:t>
            </a:r>
            <a:r>
              <a:rPr lang="en-US" altLang="zh-CN"/>
              <a:t>x</a:t>
            </a:r>
            <a:r>
              <a:rPr lang="en-US" altLang="zh-CN" baseline="30000">
                <a:latin typeface="" charset="0"/>
              </a:rPr>
              <a:t>-1</a:t>
            </a:r>
            <a:r>
              <a:rPr lang="en-US" altLang="zh-CN">
                <a:latin typeface="" charset="0"/>
              </a:rPr>
              <a:t>)</a:t>
            </a:r>
            <a:r>
              <a:rPr lang="zh-CN" altLang="en-US">
                <a:latin typeface="" charset="0"/>
              </a:rPr>
              <a:t>是</a:t>
            </a:r>
            <a:r>
              <a:rPr lang="en-US" altLang="zh-CN">
                <a:latin typeface="" charset="0"/>
              </a:rPr>
              <a:t>f(</a:t>
            </a:r>
            <a:r>
              <a:rPr lang="en-US" altLang="zh-CN"/>
              <a:t>x</a:t>
            </a:r>
            <a:r>
              <a:rPr lang="en-US" altLang="zh-CN">
                <a:latin typeface="" charset="0"/>
              </a:rPr>
              <a:t>)</a:t>
            </a:r>
            <a:r>
              <a:rPr lang="zh-CN" altLang="en-US">
                <a:latin typeface="" charset="0"/>
              </a:rPr>
              <a:t>的逆元。即</a:t>
            </a:r>
            <a:r>
              <a:rPr lang="en-US" altLang="zh-CN">
                <a:latin typeface="" charset="0"/>
              </a:rPr>
              <a:t>f(</a:t>
            </a:r>
            <a:r>
              <a:rPr lang="en-US" altLang="zh-CN"/>
              <a:t>x</a:t>
            </a:r>
            <a:r>
              <a:rPr lang="en-US" altLang="zh-CN" baseline="30000">
                <a:latin typeface="" charset="0"/>
              </a:rPr>
              <a:t>-1</a:t>
            </a:r>
            <a:r>
              <a:rPr lang="en-US" altLang="zh-CN">
                <a:latin typeface="" charset="0"/>
              </a:rPr>
              <a:t>)= f(</a:t>
            </a:r>
            <a:r>
              <a:rPr lang="en-US" altLang="zh-CN"/>
              <a:t>x</a:t>
            </a:r>
            <a:r>
              <a:rPr lang="en-US" altLang="zh-CN">
                <a:latin typeface="" charset="0"/>
              </a:rPr>
              <a:t>)</a:t>
            </a:r>
            <a:r>
              <a:rPr lang="en-US" altLang="zh-CN" baseline="30000">
                <a:latin typeface="" charset="0"/>
              </a:rPr>
              <a:t>-1</a:t>
            </a:r>
            <a:r>
              <a:rPr lang="zh-CN" altLang="en-US">
                <a:latin typeface="" charset="0"/>
              </a:rPr>
              <a:t>。</a:t>
            </a:r>
          </a:p>
          <a:p>
            <a:pPr eaLnBrk="1" hangingPunct="1">
              <a:lnSpc>
                <a:spcPct val="90000"/>
              </a:lnSpc>
              <a:spcBef>
                <a:spcPts val="775"/>
              </a:spcBef>
              <a:spcAft>
                <a:spcPts val="775"/>
              </a:spcAft>
            </a:pPr>
            <a:r>
              <a:rPr lang="zh-CN" altLang="en-US">
                <a:latin typeface="" charset="0"/>
              </a:rPr>
              <a:t>因此，</a:t>
            </a:r>
            <a:r>
              <a:rPr lang="en-US" altLang="zh-CN">
                <a:latin typeface="" charset="0"/>
              </a:rPr>
              <a:t>&lt;f(A),*&gt;</a:t>
            </a:r>
            <a:r>
              <a:rPr lang="zh-CN" altLang="en-US">
                <a:latin typeface="" charset="0"/>
              </a:rPr>
              <a:t>是群。</a:t>
            </a:r>
          </a:p>
        </p:txBody>
      </p:sp>
      <p:sp>
        <p:nvSpPr>
          <p:cNvPr id="140290" name="Rectangle 4">
            <a:extLst>
              <a:ext uri="{FF2B5EF4-FFF2-40B4-BE49-F238E27FC236}">
                <a16:creationId xmlns:a16="http://schemas.microsoft.com/office/drawing/2014/main" id="{B4162B4B-C3B1-1347-91FD-457743250E51}"/>
              </a:ext>
            </a:extLst>
          </p:cNvPr>
          <p:cNvSpPr>
            <a:spLocks noGrp="1" noChangeArrowheads="1"/>
          </p:cNvSpPr>
          <p:nvPr>
            <p:ph type="title"/>
          </p:nvPr>
        </p:nvSpPr>
        <p:spPr>
          <a:xfrm>
            <a:off x="1403350" y="404813"/>
            <a:ext cx="6551613" cy="762000"/>
          </a:xfrm>
        </p:spPr>
        <p:txBody>
          <a:bodyPr>
            <a:normAutofit fontScale="90000"/>
          </a:bodyPr>
          <a:lstStyle/>
          <a:p>
            <a:pPr algn="l" eaLnBrk="1" hangingPunct="1"/>
            <a:r>
              <a:rPr lang="en-US" altLang="zh-CN"/>
              <a:t>5-8</a:t>
            </a:r>
            <a:r>
              <a:rPr lang="zh-CN" altLang="en-US"/>
              <a:t>　同态与同构</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3">
            <a:extLst>
              <a:ext uri="{FF2B5EF4-FFF2-40B4-BE49-F238E27FC236}">
                <a16:creationId xmlns:a16="http://schemas.microsoft.com/office/drawing/2014/main" id="{828E8126-DC77-784E-9749-C4A7F40397A9}"/>
              </a:ext>
            </a:extLst>
          </p:cNvPr>
          <p:cNvSpPr>
            <a:spLocks noGrp="1" noChangeArrowheads="1"/>
          </p:cNvSpPr>
          <p:nvPr>
            <p:ph idx="1"/>
          </p:nvPr>
        </p:nvSpPr>
        <p:spPr>
          <a:xfrm>
            <a:off x="539750" y="1773238"/>
            <a:ext cx="7772400" cy="2447925"/>
          </a:xfrm>
        </p:spPr>
        <p:txBody>
          <a:bodyPr/>
          <a:lstStyle/>
          <a:p>
            <a:pPr eaLnBrk="1" hangingPunct="1">
              <a:spcBef>
                <a:spcPts val="775"/>
              </a:spcBef>
              <a:spcAft>
                <a:spcPts val="775"/>
              </a:spcAft>
            </a:pPr>
            <a:r>
              <a:rPr lang="zh-CN" altLang="en-US">
                <a:solidFill>
                  <a:srgbClr val="FF0000"/>
                </a:solidFill>
                <a:latin typeface="" charset="0"/>
              </a:rPr>
              <a:t>定义</a:t>
            </a:r>
            <a:r>
              <a:rPr lang="en-US" altLang="zh-CN">
                <a:solidFill>
                  <a:srgbClr val="FF0000"/>
                </a:solidFill>
                <a:latin typeface="" charset="0"/>
              </a:rPr>
              <a:t>5-8.4</a:t>
            </a:r>
            <a:r>
              <a:rPr lang="zh-CN" altLang="en-US">
                <a:solidFill>
                  <a:srgbClr val="FF0000"/>
                </a:solidFill>
                <a:latin typeface="" charset="0"/>
              </a:rPr>
              <a:t>：</a:t>
            </a:r>
            <a:r>
              <a:rPr lang="zh-CN" altLang="en-US">
                <a:latin typeface="" charset="0"/>
              </a:rPr>
              <a:t>设</a:t>
            </a:r>
            <a:r>
              <a:rPr lang="en-US" altLang="zh-CN">
                <a:latin typeface="" charset="0"/>
              </a:rPr>
              <a:t>f</a:t>
            </a:r>
            <a:r>
              <a:rPr lang="zh-CN" altLang="en-US">
                <a:latin typeface="" charset="0"/>
              </a:rPr>
              <a:t>是由群</a:t>
            </a:r>
            <a:r>
              <a:rPr lang="en-US" altLang="zh-CN">
                <a:latin typeface="" charset="0"/>
              </a:rPr>
              <a:t>&lt;G,★&gt;</a:t>
            </a:r>
            <a:r>
              <a:rPr lang="zh-CN" altLang="en-US">
                <a:latin typeface="" charset="0"/>
              </a:rPr>
              <a:t>到群</a:t>
            </a:r>
            <a:r>
              <a:rPr lang="en-US" altLang="zh-CN">
                <a:latin typeface="" charset="0"/>
              </a:rPr>
              <a:t>&lt;G’</a:t>
            </a:r>
            <a:r>
              <a:rPr lang="zh-CN" altLang="en-US">
                <a:latin typeface="" charset="0"/>
              </a:rPr>
              <a:t>，*</a:t>
            </a:r>
            <a:r>
              <a:rPr lang="en-US" altLang="zh-CN">
                <a:latin typeface="" charset="0"/>
              </a:rPr>
              <a:t>&gt;</a:t>
            </a:r>
            <a:r>
              <a:rPr lang="zh-CN" altLang="en-US">
                <a:latin typeface="" charset="0"/>
              </a:rPr>
              <a:t>的同态映射，</a:t>
            </a:r>
            <a:r>
              <a:rPr lang="en-US" altLang="zh-CN">
                <a:latin typeface="" charset="0"/>
              </a:rPr>
              <a:t>e’</a:t>
            </a:r>
            <a:r>
              <a:rPr lang="zh-CN" altLang="en-US">
                <a:latin typeface="" charset="0"/>
              </a:rPr>
              <a:t>是</a:t>
            </a:r>
            <a:r>
              <a:rPr lang="en-US" altLang="zh-CN">
                <a:latin typeface="" charset="0"/>
              </a:rPr>
              <a:t>G’</a:t>
            </a:r>
            <a:r>
              <a:rPr lang="zh-CN" altLang="en-US">
                <a:latin typeface="" charset="0"/>
              </a:rPr>
              <a:t>中的幺元，记</a:t>
            </a:r>
            <a:r>
              <a:rPr lang="en-US" altLang="zh-CN">
                <a:latin typeface="" charset="0"/>
              </a:rPr>
              <a:t>Ker(f)={x|x∈G</a:t>
            </a:r>
            <a:r>
              <a:rPr lang="zh-CN" altLang="en-US">
                <a:latin typeface="" charset="0"/>
              </a:rPr>
              <a:t>且</a:t>
            </a:r>
            <a:r>
              <a:rPr lang="en-US" altLang="zh-CN">
                <a:latin typeface="" charset="0"/>
              </a:rPr>
              <a:t>f(x)=e’}, </a:t>
            </a:r>
            <a:r>
              <a:rPr lang="zh-CN" altLang="en-US">
                <a:latin typeface="" charset="0"/>
              </a:rPr>
              <a:t>称</a:t>
            </a:r>
            <a:r>
              <a:rPr lang="en-US" altLang="zh-CN">
                <a:latin typeface="" charset="0"/>
              </a:rPr>
              <a:t>Ker(f)</a:t>
            </a:r>
            <a:r>
              <a:rPr lang="zh-CN" altLang="en-US">
                <a:latin typeface="" charset="0"/>
              </a:rPr>
              <a:t>为同态映射</a:t>
            </a:r>
            <a:r>
              <a:rPr lang="en-US" altLang="zh-CN">
                <a:latin typeface="" charset="0"/>
              </a:rPr>
              <a:t>f </a:t>
            </a:r>
            <a:r>
              <a:rPr lang="zh-CN" altLang="en-US">
                <a:latin typeface="" charset="0"/>
              </a:rPr>
              <a:t>的核，简称</a:t>
            </a:r>
            <a:r>
              <a:rPr lang="en-US" altLang="zh-CN">
                <a:latin typeface="" charset="0"/>
              </a:rPr>
              <a:t>f </a:t>
            </a:r>
            <a:r>
              <a:rPr lang="zh-CN" altLang="en-US">
                <a:latin typeface="" charset="0"/>
              </a:rPr>
              <a:t>的同态核。</a:t>
            </a:r>
          </a:p>
        </p:txBody>
      </p:sp>
      <p:sp>
        <p:nvSpPr>
          <p:cNvPr id="141314" name="Rectangle 4">
            <a:extLst>
              <a:ext uri="{FF2B5EF4-FFF2-40B4-BE49-F238E27FC236}">
                <a16:creationId xmlns:a16="http://schemas.microsoft.com/office/drawing/2014/main" id="{9C9F60E5-A420-D441-AFE7-91896DA24662}"/>
              </a:ext>
            </a:extLst>
          </p:cNvPr>
          <p:cNvSpPr>
            <a:spLocks noGrp="1" noChangeArrowheads="1"/>
          </p:cNvSpPr>
          <p:nvPr>
            <p:ph type="title"/>
          </p:nvPr>
        </p:nvSpPr>
        <p:spPr>
          <a:xfrm>
            <a:off x="1403350" y="404813"/>
            <a:ext cx="6551613" cy="762000"/>
          </a:xfrm>
        </p:spPr>
        <p:txBody>
          <a:bodyPr>
            <a:normAutofit fontScale="90000"/>
          </a:bodyPr>
          <a:lstStyle/>
          <a:p>
            <a:pPr algn="l" eaLnBrk="1" hangingPunct="1"/>
            <a:r>
              <a:rPr lang="en-US" altLang="zh-CN"/>
              <a:t>5-8</a:t>
            </a:r>
            <a:r>
              <a:rPr lang="zh-CN" altLang="en-US"/>
              <a:t>　同态与同构</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7" name="Rectangle 3">
            <a:extLst>
              <a:ext uri="{FF2B5EF4-FFF2-40B4-BE49-F238E27FC236}">
                <a16:creationId xmlns:a16="http://schemas.microsoft.com/office/drawing/2014/main" id="{7E28C93B-FDEB-DC4B-8E2E-7865D4E9F03E}"/>
              </a:ext>
            </a:extLst>
          </p:cNvPr>
          <p:cNvSpPr>
            <a:spLocks noGrp="1" noChangeArrowheads="1"/>
          </p:cNvSpPr>
          <p:nvPr>
            <p:ph idx="1"/>
          </p:nvPr>
        </p:nvSpPr>
        <p:spPr>
          <a:xfrm>
            <a:off x="533400" y="1219200"/>
            <a:ext cx="8229600" cy="5018088"/>
          </a:xfrm>
        </p:spPr>
        <p:txBody>
          <a:bodyPr/>
          <a:lstStyle/>
          <a:p>
            <a:pPr eaLnBrk="1" hangingPunct="1">
              <a:spcBef>
                <a:spcPts val="775"/>
              </a:spcBef>
              <a:spcAft>
                <a:spcPts val="775"/>
              </a:spcAft>
            </a:pPr>
            <a:r>
              <a:rPr lang="zh-CN" altLang="en-US" sz="2400">
                <a:solidFill>
                  <a:srgbClr val="FF0000"/>
                </a:solidFill>
                <a:latin typeface="" charset="0"/>
              </a:rPr>
              <a:t>定理</a:t>
            </a:r>
            <a:r>
              <a:rPr lang="en-US" altLang="zh-CN" sz="2400">
                <a:solidFill>
                  <a:srgbClr val="FF0000"/>
                </a:solidFill>
                <a:latin typeface="" charset="0"/>
              </a:rPr>
              <a:t>5-8.3</a:t>
            </a:r>
            <a:r>
              <a:rPr lang="zh-CN" altLang="en-US" sz="2400">
                <a:solidFill>
                  <a:srgbClr val="FF0000"/>
                </a:solidFill>
                <a:latin typeface="" charset="0"/>
              </a:rPr>
              <a:t>：</a:t>
            </a:r>
            <a:r>
              <a:rPr lang="zh-CN" altLang="en-US" sz="2400">
                <a:latin typeface="" charset="0"/>
              </a:rPr>
              <a:t>设</a:t>
            </a:r>
            <a:r>
              <a:rPr lang="en-US" altLang="zh-CN" sz="2400">
                <a:latin typeface="" charset="0"/>
              </a:rPr>
              <a:t>f</a:t>
            </a:r>
            <a:r>
              <a:rPr lang="zh-CN" altLang="en-US" sz="2400">
                <a:latin typeface="" charset="0"/>
              </a:rPr>
              <a:t>是由群</a:t>
            </a:r>
            <a:r>
              <a:rPr lang="en-US" altLang="zh-CN" sz="2400">
                <a:latin typeface="" charset="0"/>
              </a:rPr>
              <a:t>&lt;G,★&gt;</a:t>
            </a:r>
            <a:r>
              <a:rPr lang="zh-CN" altLang="en-US" sz="2400">
                <a:latin typeface="" charset="0"/>
              </a:rPr>
              <a:t>到群</a:t>
            </a:r>
            <a:r>
              <a:rPr lang="en-US" altLang="zh-CN" sz="2400">
                <a:latin typeface="" charset="0"/>
              </a:rPr>
              <a:t>&lt;G′,*&gt;</a:t>
            </a:r>
            <a:r>
              <a:rPr lang="zh-CN" altLang="en-US" sz="2400">
                <a:latin typeface="" charset="0"/>
              </a:rPr>
              <a:t>的同态映射，则</a:t>
            </a:r>
            <a:r>
              <a:rPr lang="en-US" altLang="zh-CN" sz="2400">
                <a:latin typeface="" charset="0"/>
              </a:rPr>
              <a:t>f</a:t>
            </a:r>
            <a:r>
              <a:rPr lang="zh-CN" altLang="en-US" sz="2400">
                <a:latin typeface="" charset="0"/>
              </a:rPr>
              <a:t>的同态核</a:t>
            </a:r>
            <a:r>
              <a:rPr lang="en-US" altLang="zh-CN" sz="2400">
                <a:latin typeface="" charset="0"/>
              </a:rPr>
              <a:t>K</a:t>
            </a:r>
            <a:r>
              <a:rPr lang="zh-CN" altLang="en-US" sz="2400">
                <a:latin typeface="" charset="0"/>
              </a:rPr>
              <a:t>是</a:t>
            </a:r>
            <a:r>
              <a:rPr lang="en-US" altLang="zh-CN" sz="2400">
                <a:latin typeface="" charset="0"/>
              </a:rPr>
              <a:t>G</a:t>
            </a:r>
            <a:r>
              <a:rPr lang="zh-CN" altLang="en-US" sz="2400">
                <a:latin typeface="" charset="0"/>
              </a:rPr>
              <a:t>的子群。</a:t>
            </a:r>
          </a:p>
          <a:p>
            <a:pPr eaLnBrk="1" hangingPunct="1">
              <a:spcBef>
                <a:spcPts val="775"/>
              </a:spcBef>
              <a:spcAft>
                <a:spcPts val="775"/>
              </a:spcAft>
            </a:pPr>
            <a:r>
              <a:rPr lang="zh-CN" altLang="en-US" sz="2400">
                <a:solidFill>
                  <a:schemeClr val="tx2"/>
                </a:solidFill>
                <a:latin typeface="" charset="0"/>
              </a:rPr>
              <a:t>证明：</a:t>
            </a:r>
            <a:r>
              <a:rPr lang="zh-CN" altLang="en-US" sz="2400">
                <a:latin typeface="" charset="0"/>
              </a:rPr>
              <a:t> 由定理</a:t>
            </a:r>
            <a:r>
              <a:rPr lang="en-US" altLang="zh-CN" sz="2400">
                <a:latin typeface="" charset="0"/>
              </a:rPr>
              <a:t>5-8.2</a:t>
            </a:r>
            <a:r>
              <a:rPr lang="zh-CN" altLang="en-US" sz="2400">
                <a:latin typeface="" charset="0"/>
              </a:rPr>
              <a:t>可知，</a:t>
            </a:r>
            <a:r>
              <a:rPr lang="en-US" altLang="zh-CN" sz="2400">
                <a:latin typeface="" charset="0"/>
              </a:rPr>
              <a:t>e</a:t>
            </a:r>
            <a:r>
              <a:rPr lang="en-US" altLang="zh-CN" sz="2400">
                <a:latin typeface="" charset="0"/>
                <a:sym typeface="Symbol" pitchFamily="2" charset="2"/>
              </a:rPr>
              <a:t></a:t>
            </a:r>
            <a:r>
              <a:rPr lang="en-US" altLang="zh-CN" sz="2400">
                <a:latin typeface="" charset="0"/>
              </a:rPr>
              <a:t> =f(e)</a:t>
            </a:r>
            <a:r>
              <a:rPr lang="zh-CN" altLang="en-US" sz="2400">
                <a:latin typeface="" charset="0"/>
              </a:rPr>
              <a:t>。</a:t>
            </a:r>
          </a:p>
          <a:p>
            <a:pPr eaLnBrk="1" hangingPunct="1">
              <a:spcBef>
                <a:spcPts val="775"/>
              </a:spcBef>
              <a:spcAft>
                <a:spcPts val="775"/>
              </a:spcAft>
            </a:pPr>
            <a:r>
              <a:rPr lang="zh-CN" altLang="en-US" sz="2400">
                <a:latin typeface="" charset="0"/>
              </a:rPr>
              <a:t>            设</a:t>
            </a:r>
            <a:r>
              <a:rPr lang="en-US" altLang="zh-CN" sz="2400">
                <a:latin typeface="" charset="0"/>
              </a:rPr>
              <a:t>k</a:t>
            </a:r>
            <a:r>
              <a:rPr lang="en-US" altLang="zh-CN" sz="2400" baseline="-25000">
                <a:latin typeface="" charset="0"/>
              </a:rPr>
              <a:t>1</a:t>
            </a:r>
            <a:r>
              <a:rPr lang="en-US" altLang="zh-CN" sz="2400">
                <a:latin typeface="" charset="0"/>
              </a:rPr>
              <a:t>,k</a:t>
            </a:r>
            <a:r>
              <a:rPr lang="en-US" altLang="zh-CN" sz="2400" baseline="-25000">
                <a:latin typeface="" charset="0"/>
              </a:rPr>
              <a:t>2</a:t>
            </a:r>
            <a:r>
              <a:rPr lang="en-US" altLang="zh-CN" sz="2400">
                <a:latin typeface="" charset="0"/>
              </a:rPr>
              <a:t>∈K,</a:t>
            </a:r>
            <a:r>
              <a:rPr lang="zh-CN" altLang="en-US" sz="2400">
                <a:latin typeface="" charset="0"/>
              </a:rPr>
              <a:t>则</a:t>
            </a:r>
            <a:br>
              <a:rPr lang="zh-CN" altLang="en-US" sz="2400">
                <a:latin typeface="" charset="0"/>
              </a:rPr>
            </a:br>
            <a:r>
              <a:rPr lang="zh-CN" altLang="en-US" sz="2400">
                <a:latin typeface="" charset="0"/>
              </a:rPr>
              <a:t>　　 </a:t>
            </a:r>
            <a:r>
              <a:rPr lang="en-US" altLang="zh-CN" sz="2400">
                <a:latin typeface="" charset="0"/>
              </a:rPr>
              <a:t>f(k</a:t>
            </a:r>
            <a:r>
              <a:rPr lang="en-US" altLang="zh-CN" sz="2400" baseline="-25000">
                <a:latin typeface="" charset="0"/>
              </a:rPr>
              <a:t>1</a:t>
            </a:r>
            <a:r>
              <a:rPr lang="en-US" altLang="zh-CN" sz="2400">
                <a:latin typeface="" charset="0"/>
              </a:rPr>
              <a:t>★k</a:t>
            </a:r>
            <a:r>
              <a:rPr lang="en-US" altLang="zh-CN" sz="2400" baseline="-25000">
                <a:latin typeface="" charset="0"/>
              </a:rPr>
              <a:t>2</a:t>
            </a:r>
            <a:r>
              <a:rPr lang="en-US" altLang="zh-CN" sz="2400">
                <a:latin typeface="" charset="0"/>
              </a:rPr>
              <a:t>)=f(k</a:t>
            </a:r>
            <a:r>
              <a:rPr lang="en-US" altLang="zh-CN" sz="2400" baseline="-25000">
                <a:latin typeface="" charset="0"/>
              </a:rPr>
              <a:t>1</a:t>
            </a:r>
            <a:r>
              <a:rPr lang="en-US" altLang="zh-CN" sz="2400">
                <a:latin typeface="" charset="0"/>
              </a:rPr>
              <a:t>)*f(k</a:t>
            </a:r>
            <a:r>
              <a:rPr lang="en-US" altLang="zh-CN" sz="2400" baseline="-25000">
                <a:latin typeface="" charset="0"/>
              </a:rPr>
              <a:t>2</a:t>
            </a:r>
            <a:r>
              <a:rPr lang="en-US" altLang="zh-CN" sz="2400">
                <a:latin typeface="" charset="0"/>
              </a:rPr>
              <a:t>)= e</a:t>
            </a:r>
            <a:r>
              <a:rPr lang="en-US" altLang="zh-CN" sz="2400">
                <a:latin typeface="" charset="0"/>
                <a:sym typeface="Symbol" pitchFamily="2" charset="2"/>
              </a:rPr>
              <a:t></a:t>
            </a:r>
            <a:r>
              <a:rPr lang="en-US" altLang="zh-CN" sz="2400">
                <a:latin typeface="" charset="0"/>
              </a:rPr>
              <a:t>*e</a:t>
            </a:r>
            <a:r>
              <a:rPr lang="en-US" altLang="zh-CN" sz="2400">
                <a:latin typeface="" charset="0"/>
                <a:sym typeface="Symbol" pitchFamily="2" charset="2"/>
              </a:rPr>
              <a:t></a:t>
            </a:r>
            <a:r>
              <a:rPr lang="en-US" altLang="zh-CN" sz="2400">
                <a:latin typeface="" charset="0"/>
              </a:rPr>
              <a:t> =e</a:t>
            </a:r>
            <a:r>
              <a:rPr lang="en-US" altLang="zh-CN" sz="2400">
                <a:latin typeface="" charset="0"/>
                <a:sym typeface="Symbol" pitchFamily="2" charset="2"/>
              </a:rPr>
              <a:t> </a:t>
            </a:r>
            <a:r>
              <a:rPr lang="zh-CN" altLang="en-US" sz="2400">
                <a:latin typeface="" charset="0"/>
              </a:rPr>
              <a:t>故</a:t>
            </a:r>
            <a:r>
              <a:rPr lang="en-US" altLang="zh-CN" sz="2400">
                <a:latin typeface="" charset="0"/>
              </a:rPr>
              <a:t>k</a:t>
            </a:r>
            <a:r>
              <a:rPr lang="en-US" altLang="zh-CN" sz="2400" baseline="-25000">
                <a:latin typeface="" charset="0"/>
              </a:rPr>
              <a:t>1</a:t>
            </a:r>
            <a:r>
              <a:rPr lang="en-US" altLang="zh-CN" sz="2400">
                <a:latin typeface="" charset="0"/>
              </a:rPr>
              <a:t>★k</a:t>
            </a:r>
            <a:r>
              <a:rPr lang="en-US" altLang="zh-CN" sz="2400" baseline="-25000">
                <a:latin typeface="" charset="0"/>
              </a:rPr>
              <a:t>2</a:t>
            </a:r>
            <a:r>
              <a:rPr lang="en-US" altLang="zh-CN" sz="2400">
                <a:latin typeface="" charset="0"/>
              </a:rPr>
              <a:t>∈K</a:t>
            </a:r>
            <a:r>
              <a:rPr lang="zh-CN" altLang="en-US" sz="2400">
                <a:latin typeface="" charset="0"/>
              </a:rPr>
              <a:t>。</a:t>
            </a:r>
          </a:p>
          <a:p>
            <a:pPr eaLnBrk="1" hangingPunct="1">
              <a:spcBef>
                <a:spcPts val="100"/>
              </a:spcBef>
              <a:spcAft>
                <a:spcPts val="100"/>
              </a:spcAft>
            </a:pPr>
            <a:r>
              <a:rPr lang="zh-CN" altLang="en-US" sz="2400">
                <a:latin typeface="" charset="0"/>
              </a:rPr>
              <a:t>            对任意的</a:t>
            </a:r>
            <a:r>
              <a:rPr lang="en-US" altLang="zh-CN" sz="2400">
                <a:latin typeface="" charset="0"/>
              </a:rPr>
              <a:t>k∈K,</a:t>
            </a:r>
            <a:r>
              <a:rPr lang="zh-CN" altLang="en-US" sz="2400">
                <a:latin typeface="" charset="0"/>
              </a:rPr>
              <a:t>由定理</a:t>
            </a:r>
            <a:r>
              <a:rPr lang="en-US" altLang="zh-CN" sz="2400">
                <a:latin typeface="" charset="0"/>
              </a:rPr>
              <a:t>5-8.2</a:t>
            </a:r>
            <a:r>
              <a:rPr lang="zh-CN" altLang="en-US" sz="2400">
                <a:latin typeface="" charset="0"/>
              </a:rPr>
              <a:t>可知 </a:t>
            </a:r>
          </a:p>
          <a:p>
            <a:pPr eaLnBrk="1" hangingPunct="1">
              <a:spcBef>
                <a:spcPts val="100"/>
              </a:spcBef>
              <a:spcAft>
                <a:spcPts val="100"/>
              </a:spcAft>
            </a:pPr>
            <a:r>
              <a:rPr lang="zh-CN" altLang="en-US" sz="2400">
                <a:latin typeface="" charset="0"/>
              </a:rPr>
              <a:t>            </a:t>
            </a:r>
            <a:r>
              <a:rPr lang="en-US" altLang="zh-CN" sz="2400">
                <a:latin typeface="" charset="0"/>
              </a:rPr>
              <a:t>f(k</a:t>
            </a:r>
            <a:r>
              <a:rPr lang="en-US" altLang="zh-CN" sz="2400" baseline="30000">
                <a:latin typeface="" charset="0"/>
              </a:rPr>
              <a:t>-1</a:t>
            </a:r>
            <a:r>
              <a:rPr lang="en-US" altLang="zh-CN" sz="2400">
                <a:latin typeface="" charset="0"/>
              </a:rPr>
              <a:t>)=f(k)</a:t>
            </a:r>
            <a:r>
              <a:rPr lang="en-US" altLang="zh-CN" sz="2400" baseline="30000">
                <a:latin typeface="" charset="0"/>
              </a:rPr>
              <a:t>-1</a:t>
            </a:r>
            <a:r>
              <a:rPr lang="en-US" altLang="zh-CN" sz="2400">
                <a:latin typeface="" charset="0"/>
              </a:rPr>
              <a:t>=e</a:t>
            </a:r>
            <a:r>
              <a:rPr lang="en-US" altLang="zh-CN" sz="2400">
                <a:latin typeface="" charset="0"/>
                <a:sym typeface="Symbol" pitchFamily="2" charset="2"/>
              </a:rPr>
              <a:t></a:t>
            </a:r>
            <a:r>
              <a:rPr lang="en-US" altLang="zh-CN" sz="2400" baseline="30000">
                <a:latin typeface="" charset="0"/>
              </a:rPr>
              <a:t>-1</a:t>
            </a:r>
            <a:r>
              <a:rPr lang="en-US" altLang="zh-CN" sz="2400">
                <a:latin typeface="" charset="0"/>
              </a:rPr>
              <a:t>=e</a:t>
            </a:r>
            <a:r>
              <a:rPr lang="en-US" altLang="zh-CN" sz="2400">
                <a:latin typeface="" charset="0"/>
                <a:sym typeface="Symbol" pitchFamily="2" charset="2"/>
              </a:rPr>
              <a:t></a:t>
            </a:r>
            <a:endParaRPr lang="en-US" altLang="zh-CN" sz="2400">
              <a:latin typeface="" charset="0"/>
            </a:endParaRPr>
          </a:p>
          <a:p>
            <a:pPr eaLnBrk="1" hangingPunct="1">
              <a:spcBef>
                <a:spcPts val="100"/>
              </a:spcBef>
              <a:spcAft>
                <a:spcPts val="100"/>
              </a:spcAft>
            </a:pPr>
            <a:r>
              <a:rPr lang="zh-CN" altLang="en-US" sz="2400">
                <a:latin typeface="" charset="0"/>
              </a:rPr>
              <a:t>　　    故</a:t>
            </a:r>
            <a:r>
              <a:rPr lang="en-US" altLang="zh-CN" sz="2400">
                <a:latin typeface="" charset="0"/>
              </a:rPr>
              <a:t>k</a:t>
            </a:r>
            <a:r>
              <a:rPr lang="en-US" altLang="zh-CN" sz="2400" baseline="30000">
                <a:latin typeface="" charset="0"/>
              </a:rPr>
              <a:t>-1</a:t>
            </a:r>
            <a:r>
              <a:rPr lang="en-US" altLang="zh-CN" sz="2400">
                <a:latin typeface="" charset="0"/>
              </a:rPr>
              <a:t>∈K</a:t>
            </a:r>
            <a:r>
              <a:rPr lang="zh-CN" altLang="en-US" sz="2400">
                <a:latin typeface="" charset="0"/>
              </a:rPr>
              <a:t>。</a:t>
            </a:r>
          </a:p>
          <a:p>
            <a:pPr eaLnBrk="1" hangingPunct="1">
              <a:spcBef>
                <a:spcPts val="775"/>
              </a:spcBef>
              <a:spcAft>
                <a:spcPts val="775"/>
              </a:spcAft>
            </a:pPr>
            <a:r>
              <a:rPr lang="zh-CN" altLang="en-US" sz="2400">
                <a:latin typeface="" charset="0"/>
              </a:rPr>
              <a:t>因此，</a:t>
            </a:r>
            <a:r>
              <a:rPr lang="en-US" altLang="zh-CN" sz="2400">
                <a:latin typeface="" charset="0"/>
              </a:rPr>
              <a:t>&lt;K,★&gt;</a:t>
            </a:r>
            <a:r>
              <a:rPr lang="zh-CN" altLang="en-US" sz="2400">
                <a:latin typeface="" charset="0"/>
              </a:rPr>
              <a:t>是</a:t>
            </a:r>
            <a:r>
              <a:rPr lang="en-US" altLang="zh-CN" sz="2400">
                <a:latin typeface="" charset="0"/>
              </a:rPr>
              <a:t>&lt;G,★&gt;</a:t>
            </a:r>
            <a:r>
              <a:rPr lang="zh-CN" altLang="en-US" sz="2400">
                <a:latin typeface="" charset="0"/>
              </a:rPr>
              <a:t>的子群。 </a:t>
            </a:r>
          </a:p>
        </p:txBody>
      </p:sp>
      <p:sp>
        <p:nvSpPr>
          <p:cNvPr id="142338" name="Rectangle 4">
            <a:extLst>
              <a:ext uri="{FF2B5EF4-FFF2-40B4-BE49-F238E27FC236}">
                <a16:creationId xmlns:a16="http://schemas.microsoft.com/office/drawing/2014/main" id="{E8BE8F5D-50F3-0846-8354-AF4E1437CD8C}"/>
              </a:ext>
            </a:extLst>
          </p:cNvPr>
          <p:cNvSpPr>
            <a:spLocks noGrp="1" noChangeArrowheads="1"/>
          </p:cNvSpPr>
          <p:nvPr>
            <p:ph type="title"/>
          </p:nvPr>
        </p:nvSpPr>
        <p:spPr>
          <a:xfrm>
            <a:off x="1403350" y="404813"/>
            <a:ext cx="6551613" cy="762000"/>
          </a:xfrm>
        </p:spPr>
        <p:txBody>
          <a:bodyPr>
            <a:normAutofit fontScale="90000"/>
          </a:bodyPr>
          <a:lstStyle/>
          <a:p>
            <a:pPr algn="l" eaLnBrk="1" hangingPunct="1"/>
            <a:r>
              <a:rPr lang="en-US" altLang="zh-CN"/>
              <a:t>5-8</a:t>
            </a:r>
            <a:r>
              <a:rPr lang="zh-CN" altLang="en-US"/>
              <a:t>　同态与同构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2337">
                                            <p:txEl>
                                              <p:pRg st="1" end="1"/>
                                            </p:txEl>
                                          </p:spTgt>
                                        </p:tgtEl>
                                        <p:attrNameLst>
                                          <p:attrName>style.visibility</p:attrName>
                                        </p:attrNameLst>
                                      </p:cBhvr>
                                      <p:to>
                                        <p:strVal val="visible"/>
                                      </p:to>
                                    </p:set>
                                    <p:animEffect transition="in" filter="fade">
                                      <p:cBhvr>
                                        <p:cTn id="7" dur="500"/>
                                        <p:tgtEl>
                                          <p:spTgt spid="14233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2337">
                                            <p:txEl>
                                              <p:pRg st="2" end="2"/>
                                            </p:txEl>
                                          </p:spTgt>
                                        </p:tgtEl>
                                        <p:attrNameLst>
                                          <p:attrName>style.visibility</p:attrName>
                                        </p:attrNameLst>
                                      </p:cBhvr>
                                      <p:to>
                                        <p:strVal val="visible"/>
                                      </p:to>
                                    </p:set>
                                    <p:animEffect transition="in" filter="fade">
                                      <p:cBhvr>
                                        <p:cTn id="10" dur="500"/>
                                        <p:tgtEl>
                                          <p:spTgt spid="14233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2337">
                                            <p:txEl>
                                              <p:pRg st="3" end="3"/>
                                            </p:txEl>
                                          </p:spTgt>
                                        </p:tgtEl>
                                        <p:attrNameLst>
                                          <p:attrName>style.visibility</p:attrName>
                                        </p:attrNameLst>
                                      </p:cBhvr>
                                      <p:to>
                                        <p:strVal val="visible"/>
                                      </p:to>
                                    </p:set>
                                    <p:animEffect transition="in" filter="fade">
                                      <p:cBhvr>
                                        <p:cTn id="13" dur="500"/>
                                        <p:tgtEl>
                                          <p:spTgt spid="142337">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2337">
                                            <p:txEl>
                                              <p:pRg st="4" end="4"/>
                                            </p:txEl>
                                          </p:spTgt>
                                        </p:tgtEl>
                                        <p:attrNameLst>
                                          <p:attrName>style.visibility</p:attrName>
                                        </p:attrNameLst>
                                      </p:cBhvr>
                                      <p:to>
                                        <p:strVal val="visible"/>
                                      </p:to>
                                    </p:set>
                                    <p:animEffect transition="in" filter="fade">
                                      <p:cBhvr>
                                        <p:cTn id="16" dur="500"/>
                                        <p:tgtEl>
                                          <p:spTgt spid="142337">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2337">
                                            <p:txEl>
                                              <p:pRg st="5" end="5"/>
                                            </p:txEl>
                                          </p:spTgt>
                                        </p:tgtEl>
                                        <p:attrNameLst>
                                          <p:attrName>style.visibility</p:attrName>
                                        </p:attrNameLst>
                                      </p:cBhvr>
                                      <p:to>
                                        <p:strVal val="visible"/>
                                      </p:to>
                                    </p:set>
                                    <p:animEffect transition="in" filter="fade">
                                      <p:cBhvr>
                                        <p:cTn id="19" dur="500"/>
                                        <p:tgtEl>
                                          <p:spTgt spid="142337">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42337">
                                            <p:txEl>
                                              <p:pRg st="6" end="6"/>
                                            </p:txEl>
                                          </p:spTgt>
                                        </p:tgtEl>
                                        <p:attrNameLst>
                                          <p:attrName>style.visibility</p:attrName>
                                        </p:attrNameLst>
                                      </p:cBhvr>
                                      <p:to>
                                        <p:strVal val="visible"/>
                                      </p:to>
                                    </p:set>
                                    <p:animEffect transition="in" filter="fade">
                                      <p:cBhvr>
                                        <p:cTn id="22" dur="500"/>
                                        <p:tgtEl>
                                          <p:spTgt spid="14233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1" name="Rectangle 3">
            <a:extLst>
              <a:ext uri="{FF2B5EF4-FFF2-40B4-BE49-F238E27FC236}">
                <a16:creationId xmlns:a16="http://schemas.microsoft.com/office/drawing/2014/main" id="{F2CAD970-4434-1641-8FE6-F7769485A5B4}"/>
              </a:ext>
            </a:extLst>
          </p:cNvPr>
          <p:cNvSpPr>
            <a:spLocks noGrp="1" noChangeArrowheads="1"/>
          </p:cNvSpPr>
          <p:nvPr>
            <p:ph idx="1"/>
          </p:nvPr>
        </p:nvSpPr>
        <p:spPr>
          <a:xfrm>
            <a:off x="611188" y="1628775"/>
            <a:ext cx="8134350" cy="4114800"/>
          </a:xfrm>
        </p:spPr>
        <p:txBody>
          <a:bodyPr/>
          <a:lstStyle/>
          <a:p>
            <a:pPr eaLnBrk="1" hangingPunct="1">
              <a:spcBef>
                <a:spcPts val="775"/>
              </a:spcBef>
              <a:spcAft>
                <a:spcPts val="775"/>
              </a:spcAft>
            </a:pPr>
            <a:r>
              <a:rPr lang="zh-CN" altLang="en-US">
                <a:solidFill>
                  <a:srgbClr val="FF0000"/>
                </a:solidFill>
                <a:latin typeface="" charset="0"/>
              </a:rPr>
              <a:t>定义</a:t>
            </a:r>
            <a:r>
              <a:rPr lang="en-US" altLang="zh-CN">
                <a:solidFill>
                  <a:srgbClr val="FF0000"/>
                </a:solidFill>
                <a:latin typeface="" charset="0"/>
              </a:rPr>
              <a:t>5-8.5</a:t>
            </a:r>
            <a:r>
              <a:rPr lang="zh-CN" altLang="en-US">
                <a:solidFill>
                  <a:srgbClr val="FF0000"/>
                </a:solidFill>
                <a:latin typeface="" charset="0"/>
              </a:rPr>
              <a:t>：</a:t>
            </a:r>
            <a:r>
              <a:rPr lang="zh-CN" altLang="en-US" b="0">
                <a:latin typeface="" charset="0"/>
              </a:rPr>
              <a:t> </a:t>
            </a:r>
            <a:r>
              <a:rPr lang="zh-CN" altLang="en-US">
                <a:latin typeface="" charset="0"/>
              </a:rPr>
              <a:t>设</a:t>
            </a:r>
            <a:r>
              <a:rPr lang="en-US" altLang="zh-CN">
                <a:latin typeface="" charset="0"/>
              </a:rPr>
              <a:t>&lt;A,★&gt;</a:t>
            </a:r>
            <a:r>
              <a:rPr lang="zh-CN" altLang="en-US">
                <a:latin typeface="" charset="0"/>
              </a:rPr>
              <a:t>是一个代数系统，并设</a:t>
            </a:r>
            <a:r>
              <a:rPr lang="en-US" altLang="zh-CN">
                <a:latin typeface="" charset="0"/>
              </a:rPr>
              <a:t>R</a:t>
            </a:r>
            <a:r>
              <a:rPr lang="zh-CN" altLang="en-US">
                <a:latin typeface="" charset="0"/>
              </a:rPr>
              <a:t>是</a:t>
            </a:r>
            <a:r>
              <a:rPr lang="en-US" altLang="zh-CN">
                <a:latin typeface="" charset="0"/>
              </a:rPr>
              <a:t>A</a:t>
            </a:r>
            <a:r>
              <a:rPr lang="zh-CN" altLang="en-US">
                <a:latin typeface="" charset="0"/>
              </a:rPr>
              <a:t>上的一个等价关系。</a:t>
            </a:r>
          </a:p>
          <a:p>
            <a:pPr eaLnBrk="1" hangingPunct="1">
              <a:spcBef>
                <a:spcPts val="775"/>
              </a:spcBef>
              <a:spcAft>
                <a:spcPts val="775"/>
              </a:spcAft>
            </a:pPr>
            <a:r>
              <a:rPr lang="zh-CN" altLang="en-US">
                <a:latin typeface="" charset="0"/>
              </a:rPr>
              <a:t>如果当</a:t>
            </a:r>
            <a:r>
              <a:rPr lang="en-US" altLang="zh-CN">
                <a:latin typeface="" charset="0"/>
              </a:rPr>
              <a:t>&lt;</a:t>
            </a:r>
            <a:r>
              <a:rPr lang="en-US" altLang="zh-CN"/>
              <a:t>a</a:t>
            </a:r>
            <a:r>
              <a:rPr lang="en-US" altLang="zh-CN" baseline="-25000">
                <a:latin typeface="" charset="0"/>
              </a:rPr>
              <a:t>1</a:t>
            </a:r>
            <a:r>
              <a:rPr lang="en-US" altLang="zh-CN">
                <a:latin typeface="" charset="0"/>
              </a:rPr>
              <a:t>,</a:t>
            </a:r>
            <a:r>
              <a:rPr lang="en-US" altLang="zh-CN"/>
              <a:t>a</a:t>
            </a:r>
            <a:r>
              <a:rPr lang="en-US" altLang="zh-CN" baseline="-25000">
                <a:latin typeface="" charset="0"/>
              </a:rPr>
              <a:t>2</a:t>
            </a:r>
            <a:r>
              <a:rPr lang="en-US" altLang="zh-CN">
                <a:latin typeface="" charset="0"/>
              </a:rPr>
              <a:t>&gt;,&lt;b</a:t>
            </a:r>
            <a:r>
              <a:rPr lang="en-US" altLang="zh-CN" baseline="-25000">
                <a:latin typeface="" charset="0"/>
              </a:rPr>
              <a:t>1</a:t>
            </a:r>
            <a:r>
              <a:rPr lang="en-US" altLang="zh-CN">
                <a:latin typeface="" charset="0"/>
              </a:rPr>
              <a:t>,b</a:t>
            </a:r>
            <a:r>
              <a:rPr lang="en-US" altLang="zh-CN" baseline="-25000">
                <a:latin typeface="" charset="0"/>
              </a:rPr>
              <a:t>2</a:t>
            </a:r>
            <a:r>
              <a:rPr lang="en-US" altLang="zh-CN">
                <a:latin typeface="" charset="0"/>
              </a:rPr>
              <a:t>&gt;∈R</a:t>
            </a:r>
            <a:r>
              <a:rPr lang="zh-CN" altLang="en-US">
                <a:latin typeface="" charset="0"/>
              </a:rPr>
              <a:t>时，蕴涵着</a:t>
            </a:r>
            <a:r>
              <a:rPr lang="en-US" altLang="zh-CN">
                <a:latin typeface="" charset="0"/>
              </a:rPr>
              <a:t>&lt;</a:t>
            </a:r>
            <a:r>
              <a:rPr lang="en-US" altLang="zh-CN"/>
              <a:t>a</a:t>
            </a:r>
            <a:r>
              <a:rPr lang="en-US" altLang="zh-CN" baseline="-25000">
                <a:latin typeface="" charset="0"/>
              </a:rPr>
              <a:t>1</a:t>
            </a:r>
            <a:r>
              <a:rPr lang="en-US" altLang="zh-CN">
                <a:latin typeface="" charset="0"/>
              </a:rPr>
              <a:t>★b</a:t>
            </a:r>
            <a:r>
              <a:rPr lang="en-US" altLang="zh-CN" baseline="-25000">
                <a:latin typeface="" charset="0"/>
              </a:rPr>
              <a:t>1</a:t>
            </a:r>
            <a:r>
              <a:rPr lang="en-US" altLang="zh-CN">
                <a:latin typeface="" charset="0"/>
              </a:rPr>
              <a:t>,</a:t>
            </a:r>
            <a:r>
              <a:rPr lang="en-US" altLang="zh-CN"/>
              <a:t>a</a:t>
            </a:r>
            <a:r>
              <a:rPr lang="en-US" altLang="zh-CN" baseline="-25000">
                <a:latin typeface="" charset="0"/>
              </a:rPr>
              <a:t>2</a:t>
            </a:r>
            <a:r>
              <a:rPr lang="en-US" altLang="zh-CN">
                <a:latin typeface="" charset="0"/>
              </a:rPr>
              <a:t>★b</a:t>
            </a:r>
            <a:r>
              <a:rPr lang="en-US" altLang="zh-CN" baseline="-25000">
                <a:latin typeface="" charset="0"/>
              </a:rPr>
              <a:t>2</a:t>
            </a:r>
            <a:r>
              <a:rPr lang="en-US" altLang="zh-CN">
                <a:latin typeface="" charset="0"/>
              </a:rPr>
              <a:t>&gt;∈R, </a:t>
            </a:r>
          </a:p>
          <a:p>
            <a:pPr eaLnBrk="1" hangingPunct="1">
              <a:spcBef>
                <a:spcPts val="775"/>
              </a:spcBef>
              <a:spcAft>
                <a:spcPts val="775"/>
              </a:spcAft>
            </a:pPr>
            <a:r>
              <a:rPr lang="zh-CN" altLang="en-US">
                <a:latin typeface="" charset="0"/>
              </a:rPr>
              <a:t>则称</a:t>
            </a:r>
            <a:r>
              <a:rPr lang="en-US" altLang="zh-CN">
                <a:latin typeface="" charset="0"/>
              </a:rPr>
              <a:t>R</a:t>
            </a:r>
            <a:r>
              <a:rPr lang="zh-CN" altLang="en-US">
                <a:latin typeface="" charset="0"/>
              </a:rPr>
              <a:t>为</a:t>
            </a:r>
            <a:r>
              <a:rPr lang="en-US" altLang="zh-CN">
                <a:latin typeface="" charset="0"/>
              </a:rPr>
              <a:t>A</a:t>
            </a:r>
            <a:r>
              <a:rPr lang="zh-CN" altLang="en-US">
                <a:latin typeface="" charset="0"/>
              </a:rPr>
              <a:t>上关于★的同余关系。由这个同余关系将</a:t>
            </a:r>
            <a:r>
              <a:rPr lang="en-US" altLang="zh-CN">
                <a:latin typeface="" charset="0"/>
              </a:rPr>
              <a:t>A</a:t>
            </a:r>
            <a:r>
              <a:rPr lang="zh-CN" altLang="en-US">
                <a:latin typeface="" charset="0"/>
              </a:rPr>
              <a:t>划分成的等价类就称为同余类。</a:t>
            </a:r>
          </a:p>
        </p:txBody>
      </p:sp>
      <p:sp>
        <p:nvSpPr>
          <p:cNvPr id="143362" name="Rectangle 4">
            <a:extLst>
              <a:ext uri="{FF2B5EF4-FFF2-40B4-BE49-F238E27FC236}">
                <a16:creationId xmlns:a16="http://schemas.microsoft.com/office/drawing/2014/main" id="{05F63EAE-C067-0649-803F-676D36C37537}"/>
              </a:ext>
            </a:extLst>
          </p:cNvPr>
          <p:cNvSpPr>
            <a:spLocks noGrp="1" noChangeArrowheads="1"/>
          </p:cNvSpPr>
          <p:nvPr>
            <p:ph type="title"/>
          </p:nvPr>
        </p:nvSpPr>
        <p:spPr>
          <a:xfrm>
            <a:off x="1403350" y="404813"/>
            <a:ext cx="6551613" cy="762000"/>
          </a:xfrm>
        </p:spPr>
        <p:txBody>
          <a:bodyPr>
            <a:normAutofit fontScale="90000"/>
          </a:bodyPr>
          <a:lstStyle/>
          <a:p>
            <a:pPr algn="l" eaLnBrk="1" hangingPunct="1"/>
            <a:r>
              <a:rPr lang="en-US" altLang="zh-CN"/>
              <a:t>5-8</a:t>
            </a:r>
            <a:r>
              <a:rPr lang="zh-CN" altLang="en-US"/>
              <a:t>　同态与同构</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09" name="Rectangle 3">
            <a:extLst>
              <a:ext uri="{FF2B5EF4-FFF2-40B4-BE49-F238E27FC236}">
                <a16:creationId xmlns:a16="http://schemas.microsoft.com/office/drawing/2014/main" id="{FF61F187-73A0-794E-9A74-FAA72E7DEFED}"/>
              </a:ext>
            </a:extLst>
          </p:cNvPr>
          <p:cNvSpPr>
            <a:spLocks noGrp="1" noChangeArrowheads="1"/>
          </p:cNvSpPr>
          <p:nvPr>
            <p:ph idx="1"/>
          </p:nvPr>
        </p:nvSpPr>
        <p:spPr>
          <a:xfrm>
            <a:off x="539750" y="1700213"/>
            <a:ext cx="7772400" cy="4319587"/>
          </a:xfrm>
        </p:spPr>
        <p:txBody>
          <a:bodyPr/>
          <a:lstStyle/>
          <a:p>
            <a:pPr eaLnBrk="1" hangingPunct="1">
              <a:lnSpc>
                <a:spcPct val="90000"/>
              </a:lnSpc>
              <a:spcBef>
                <a:spcPts val="775"/>
              </a:spcBef>
              <a:spcAft>
                <a:spcPts val="775"/>
              </a:spcAft>
            </a:pPr>
            <a:r>
              <a:rPr lang="zh-CN" altLang="en-US">
                <a:solidFill>
                  <a:srgbClr val="FF0000"/>
                </a:solidFill>
                <a:latin typeface="" charset="0"/>
              </a:rPr>
              <a:t>定理</a:t>
            </a:r>
            <a:r>
              <a:rPr lang="en-US" altLang="zh-CN">
                <a:solidFill>
                  <a:srgbClr val="FF0000"/>
                </a:solidFill>
                <a:latin typeface="" charset="0"/>
              </a:rPr>
              <a:t>5-8.4</a:t>
            </a:r>
            <a:r>
              <a:rPr lang="zh-CN" altLang="en-US">
                <a:solidFill>
                  <a:srgbClr val="FF0000"/>
                </a:solidFill>
                <a:latin typeface="" charset="0"/>
              </a:rPr>
              <a:t>：</a:t>
            </a:r>
            <a:r>
              <a:rPr lang="zh-CN" altLang="en-US" b="0">
                <a:latin typeface="" charset="0"/>
              </a:rPr>
              <a:t> </a:t>
            </a:r>
            <a:r>
              <a:rPr lang="zh-CN" altLang="en-US">
                <a:latin typeface="" charset="0"/>
              </a:rPr>
              <a:t>设</a:t>
            </a:r>
            <a:r>
              <a:rPr lang="en-US" altLang="zh-CN">
                <a:latin typeface="" charset="0"/>
              </a:rPr>
              <a:t>&lt;A,★&gt;</a:t>
            </a:r>
            <a:r>
              <a:rPr lang="zh-CN" altLang="en-US">
                <a:latin typeface="" charset="0"/>
              </a:rPr>
              <a:t>是一个代数系统，</a:t>
            </a:r>
            <a:r>
              <a:rPr lang="en-US" altLang="zh-CN">
                <a:latin typeface="" charset="0"/>
              </a:rPr>
              <a:t>R</a:t>
            </a:r>
            <a:r>
              <a:rPr lang="zh-CN" altLang="en-US">
                <a:latin typeface="" charset="0"/>
              </a:rPr>
              <a:t>是</a:t>
            </a:r>
            <a:r>
              <a:rPr lang="en-US" altLang="zh-CN">
                <a:latin typeface="" charset="0"/>
              </a:rPr>
              <a:t>A</a:t>
            </a:r>
            <a:r>
              <a:rPr lang="zh-CN" altLang="en-US">
                <a:latin typeface="" charset="0"/>
              </a:rPr>
              <a:t>上的一个同余关系，</a:t>
            </a:r>
            <a:r>
              <a:rPr lang="en-US" altLang="zh-CN">
                <a:latin typeface="" charset="0"/>
              </a:rPr>
              <a:t>B={A</a:t>
            </a:r>
            <a:r>
              <a:rPr lang="en-US" altLang="zh-CN" baseline="-25000">
                <a:latin typeface="" charset="0"/>
              </a:rPr>
              <a:t>1</a:t>
            </a:r>
            <a:r>
              <a:rPr lang="en-US" altLang="zh-CN">
                <a:latin typeface="" charset="0"/>
              </a:rPr>
              <a:t>, A</a:t>
            </a:r>
            <a:r>
              <a:rPr lang="en-US" altLang="zh-CN" baseline="-25000">
                <a:latin typeface="" charset="0"/>
              </a:rPr>
              <a:t>2</a:t>
            </a:r>
            <a:r>
              <a:rPr lang="en-US" altLang="zh-CN">
                <a:latin typeface="" charset="0"/>
              </a:rPr>
              <a:t>, …, A</a:t>
            </a:r>
            <a:r>
              <a:rPr lang="en-US" altLang="zh-CN" baseline="-25000">
                <a:latin typeface="" charset="0"/>
              </a:rPr>
              <a:t>r</a:t>
            </a:r>
            <a:r>
              <a:rPr lang="en-US" altLang="zh-CN">
                <a:latin typeface="" charset="0"/>
              </a:rPr>
              <a:t>}</a:t>
            </a:r>
            <a:r>
              <a:rPr lang="zh-CN" altLang="en-US">
                <a:latin typeface="" charset="0"/>
              </a:rPr>
              <a:t>是由</a:t>
            </a:r>
            <a:r>
              <a:rPr lang="en-US" altLang="zh-CN">
                <a:latin typeface="" charset="0"/>
              </a:rPr>
              <a:t>R</a:t>
            </a:r>
            <a:r>
              <a:rPr lang="zh-CN" altLang="en-US">
                <a:latin typeface="" charset="0"/>
              </a:rPr>
              <a:t>诱导的</a:t>
            </a:r>
            <a:r>
              <a:rPr lang="en-US" altLang="zh-CN">
                <a:latin typeface="" charset="0"/>
              </a:rPr>
              <a:t>A</a:t>
            </a:r>
            <a:r>
              <a:rPr lang="zh-CN" altLang="en-US">
                <a:latin typeface="" charset="0"/>
              </a:rPr>
              <a:t>的一个划分，那么，必定存在新的代数系统</a:t>
            </a:r>
            <a:r>
              <a:rPr lang="en-US" altLang="zh-CN">
                <a:latin typeface="" charset="0"/>
              </a:rPr>
              <a:t>&lt;B,*&gt;,</a:t>
            </a:r>
            <a:r>
              <a:rPr lang="zh-CN" altLang="en-US">
                <a:latin typeface="" charset="0"/>
              </a:rPr>
              <a:t>它是</a:t>
            </a:r>
            <a:r>
              <a:rPr lang="en-US" altLang="zh-CN">
                <a:latin typeface="" charset="0"/>
              </a:rPr>
              <a:t>&lt;A,★&gt;</a:t>
            </a:r>
            <a:r>
              <a:rPr lang="zh-CN" altLang="en-US">
                <a:latin typeface="" charset="0"/>
              </a:rPr>
              <a:t>的同态象。</a:t>
            </a:r>
          </a:p>
          <a:p>
            <a:pPr eaLnBrk="1" hangingPunct="1">
              <a:lnSpc>
                <a:spcPct val="90000"/>
              </a:lnSpc>
              <a:spcBef>
                <a:spcPts val="775"/>
              </a:spcBef>
              <a:spcAft>
                <a:spcPts val="775"/>
              </a:spcAft>
            </a:pPr>
            <a:r>
              <a:rPr lang="zh-CN" altLang="en-US">
                <a:latin typeface="" charset="0"/>
              </a:rPr>
              <a:t>证明：在</a:t>
            </a:r>
            <a:r>
              <a:rPr lang="en-US" altLang="zh-CN">
                <a:latin typeface="" charset="0"/>
              </a:rPr>
              <a:t>B</a:t>
            </a:r>
            <a:r>
              <a:rPr lang="zh-CN" altLang="en-US">
                <a:latin typeface="" charset="0"/>
              </a:rPr>
              <a:t>上定义二元运算*为：</a:t>
            </a:r>
          </a:p>
          <a:p>
            <a:pPr eaLnBrk="1" hangingPunct="1">
              <a:lnSpc>
                <a:spcPct val="90000"/>
              </a:lnSpc>
              <a:spcBef>
                <a:spcPts val="775"/>
              </a:spcBef>
              <a:spcAft>
                <a:spcPts val="775"/>
              </a:spcAft>
            </a:pPr>
            <a:r>
              <a:rPr lang="zh-CN" altLang="en-US">
                <a:latin typeface="" charset="0"/>
              </a:rPr>
              <a:t>对于任意的</a:t>
            </a:r>
            <a:r>
              <a:rPr lang="en-US" altLang="zh-CN">
                <a:latin typeface="" charset="0"/>
              </a:rPr>
              <a:t>A</a:t>
            </a:r>
            <a:r>
              <a:rPr lang="en-US" altLang="zh-CN" baseline="-25000">
                <a:latin typeface="" charset="0"/>
              </a:rPr>
              <a:t>i</a:t>
            </a:r>
            <a:r>
              <a:rPr lang="en-US" altLang="zh-CN">
                <a:latin typeface="" charset="0"/>
              </a:rPr>
              <a:t>, A</a:t>
            </a:r>
            <a:r>
              <a:rPr lang="en-US" altLang="zh-CN" baseline="-25000">
                <a:latin typeface="" charset="0"/>
              </a:rPr>
              <a:t>j</a:t>
            </a:r>
            <a:r>
              <a:rPr lang="en-US" altLang="zh-CN">
                <a:latin typeface="" charset="0"/>
              </a:rPr>
              <a:t>∈B,</a:t>
            </a:r>
            <a:r>
              <a:rPr lang="zh-CN" altLang="en-US">
                <a:latin typeface="" charset="0"/>
              </a:rPr>
              <a:t>任取</a:t>
            </a:r>
            <a:r>
              <a:rPr lang="en-US" altLang="zh-CN">
                <a:latin typeface="" charset="0"/>
              </a:rPr>
              <a:t>a</a:t>
            </a:r>
            <a:r>
              <a:rPr lang="en-US" altLang="zh-CN" baseline="-25000">
                <a:latin typeface="" charset="0"/>
              </a:rPr>
              <a:t>1</a:t>
            </a:r>
            <a:r>
              <a:rPr lang="en-US" altLang="zh-CN">
                <a:latin typeface="" charset="0"/>
              </a:rPr>
              <a:t>∈A</a:t>
            </a:r>
            <a:r>
              <a:rPr lang="en-US" altLang="zh-CN" baseline="-25000">
                <a:latin typeface="" charset="0"/>
              </a:rPr>
              <a:t>i</a:t>
            </a:r>
            <a:r>
              <a:rPr lang="en-US" altLang="zh-CN">
                <a:latin typeface="" charset="0"/>
              </a:rPr>
              <a:t>, a</a:t>
            </a:r>
            <a:r>
              <a:rPr lang="en-US" altLang="zh-CN" baseline="-25000">
                <a:latin typeface="" charset="0"/>
              </a:rPr>
              <a:t>2</a:t>
            </a:r>
            <a:r>
              <a:rPr lang="en-US" altLang="zh-CN">
                <a:latin typeface="" charset="0"/>
              </a:rPr>
              <a:t>∈A</a:t>
            </a:r>
            <a:r>
              <a:rPr lang="en-US" altLang="zh-CN" baseline="-25000">
                <a:latin typeface="" charset="0"/>
              </a:rPr>
              <a:t>j</a:t>
            </a:r>
            <a:r>
              <a:rPr lang="en-US" altLang="zh-CN">
                <a:latin typeface="" charset="0"/>
              </a:rPr>
              <a:t>,</a:t>
            </a:r>
            <a:r>
              <a:rPr lang="zh-CN" altLang="en-US">
                <a:latin typeface="" charset="0"/>
              </a:rPr>
              <a:t>如果</a:t>
            </a:r>
            <a:r>
              <a:rPr lang="en-US" altLang="zh-CN">
                <a:latin typeface="" charset="0"/>
              </a:rPr>
              <a:t>a</a:t>
            </a:r>
            <a:r>
              <a:rPr lang="en-US" altLang="zh-CN" baseline="-25000">
                <a:latin typeface="" charset="0"/>
              </a:rPr>
              <a:t>1</a:t>
            </a:r>
            <a:r>
              <a:rPr lang="en-US" altLang="zh-CN">
                <a:latin typeface="" charset="0"/>
              </a:rPr>
              <a:t>★a</a:t>
            </a:r>
            <a:r>
              <a:rPr lang="en-US" altLang="zh-CN" baseline="-25000">
                <a:latin typeface="" charset="0"/>
              </a:rPr>
              <a:t>2</a:t>
            </a:r>
            <a:r>
              <a:rPr lang="en-US" altLang="zh-CN">
                <a:latin typeface="" charset="0"/>
              </a:rPr>
              <a:t>∈A</a:t>
            </a:r>
            <a:r>
              <a:rPr lang="en-US" altLang="zh-CN" baseline="-25000">
                <a:latin typeface="" charset="0"/>
              </a:rPr>
              <a:t>k</a:t>
            </a:r>
            <a:r>
              <a:rPr lang="en-US" altLang="zh-CN">
                <a:latin typeface="" charset="0"/>
              </a:rPr>
              <a:t>, </a:t>
            </a:r>
            <a:r>
              <a:rPr lang="zh-CN" altLang="en-US">
                <a:latin typeface="" charset="0"/>
              </a:rPr>
              <a:t>则</a:t>
            </a:r>
            <a:r>
              <a:rPr lang="en-US" altLang="zh-CN">
                <a:latin typeface="" charset="0"/>
              </a:rPr>
              <a:t>A</a:t>
            </a:r>
            <a:r>
              <a:rPr lang="en-US" altLang="zh-CN" baseline="-25000">
                <a:latin typeface="" charset="0"/>
              </a:rPr>
              <a:t>i</a:t>
            </a:r>
            <a:r>
              <a:rPr lang="en-US" altLang="zh-CN">
                <a:latin typeface="" charset="0"/>
              </a:rPr>
              <a:t>*A</a:t>
            </a:r>
            <a:r>
              <a:rPr lang="en-US" altLang="zh-CN" baseline="-25000">
                <a:latin typeface="" charset="0"/>
              </a:rPr>
              <a:t>j</a:t>
            </a:r>
            <a:r>
              <a:rPr lang="en-US" altLang="zh-CN">
                <a:latin typeface="" charset="0"/>
              </a:rPr>
              <a:t>=A</a:t>
            </a:r>
            <a:r>
              <a:rPr lang="en-US" altLang="zh-CN" baseline="-25000">
                <a:latin typeface="" charset="0"/>
              </a:rPr>
              <a:t>k</a:t>
            </a:r>
            <a:r>
              <a:rPr lang="zh-CN" altLang="en-US">
                <a:latin typeface="" charset="0"/>
              </a:rPr>
              <a:t>。</a:t>
            </a:r>
          </a:p>
          <a:p>
            <a:pPr eaLnBrk="1" hangingPunct="1">
              <a:lnSpc>
                <a:spcPct val="90000"/>
              </a:lnSpc>
              <a:spcBef>
                <a:spcPts val="775"/>
              </a:spcBef>
              <a:spcAft>
                <a:spcPts val="775"/>
              </a:spcAft>
            </a:pPr>
            <a:r>
              <a:rPr lang="zh-CN" altLang="en-US">
                <a:latin typeface="" charset="0"/>
              </a:rPr>
              <a:t>由于</a:t>
            </a:r>
            <a:r>
              <a:rPr lang="en-US" altLang="zh-CN">
                <a:latin typeface="" charset="0"/>
              </a:rPr>
              <a:t>R</a:t>
            </a:r>
            <a:r>
              <a:rPr lang="zh-CN" altLang="en-US">
                <a:latin typeface="" charset="0"/>
              </a:rPr>
              <a:t>是</a:t>
            </a:r>
            <a:r>
              <a:rPr lang="en-US" altLang="zh-CN">
                <a:latin typeface="" charset="0"/>
              </a:rPr>
              <a:t>A</a:t>
            </a:r>
            <a:r>
              <a:rPr lang="zh-CN" altLang="en-US">
                <a:latin typeface="" charset="0"/>
              </a:rPr>
              <a:t>上的同余关系，所以，以上定义的</a:t>
            </a:r>
            <a:r>
              <a:rPr lang="en-US" altLang="zh-CN">
                <a:latin typeface="" charset="0"/>
              </a:rPr>
              <a:t>A</a:t>
            </a:r>
            <a:r>
              <a:rPr lang="en-US" altLang="zh-CN" baseline="-25000">
                <a:latin typeface="" charset="0"/>
              </a:rPr>
              <a:t>i</a:t>
            </a:r>
            <a:r>
              <a:rPr lang="en-US" altLang="zh-CN">
                <a:latin typeface="" charset="0"/>
              </a:rPr>
              <a:t>*A</a:t>
            </a:r>
            <a:r>
              <a:rPr lang="en-US" altLang="zh-CN" baseline="-25000">
                <a:latin typeface="" charset="0"/>
              </a:rPr>
              <a:t>j</a:t>
            </a:r>
            <a:r>
              <a:rPr lang="en-US" altLang="zh-CN">
                <a:latin typeface="" charset="0"/>
              </a:rPr>
              <a:t>=A</a:t>
            </a:r>
            <a:r>
              <a:rPr lang="en-US" altLang="zh-CN" baseline="-25000">
                <a:latin typeface="" charset="0"/>
              </a:rPr>
              <a:t>k</a:t>
            </a:r>
            <a:r>
              <a:rPr lang="zh-CN" altLang="en-US">
                <a:latin typeface="" charset="0"/>
              </a:rPr>
              <a:t>是唯一的。</a:t>
            </a:r>
          </a:p>
        </p:txBody>
      </p:sp>
      <p:sp>
        <p:nvSpPr>
          <p:cNvPr id="145410" name="Rectangle 4">
            <a:extLst>
              <a:ext uri="{FF2B5EF4-FFF2-40B4-BE49-F238E27FC236}">
                <a16:creationId xmlns:a16="http://schemas.microsoft.com/office/drawing/2014/main" id="{94078170-AE0F-E34E-AB95-2971A9088ED5}"/>
              </a:ext>
            </a:extLst>
          </p:cNvPr>
          <p:cNvSpPr>
            <a:spLocks noGrp="1" noChangeArrowheads="1"/>
          </p:cNvSpPr>
          <p:nvPr>
            <p:ph type="title"/>
          </p:nvPr>
        </p:nvSpPr>
        <p:spPr>
          <a:xfrm>
            <a:off x="1403350" y="404813"/>
            <a:ext cx="6551613" cy="762000"/>
          </a:xfrm>
        </p:spPr>
        <p:txBody>
          <a:bodyPr>
            <a:normAutofit fontScale="90000"/>
          </a:bodyPr>
          <a:lstStyle/>
          <a:p>
            <a:pPr algn="l" eaLnBrk="1" hangingPunct="1"/>
            <a:r>
              <a:rPr lang="en-US" altLang="zh-CN"/>
              <a:t>5-8</a:t>
            </a:r>
            <a:r>
              <a:rPr lang="zh-CN" altLang="en-US"/>
              <a:t>　同态与同构</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3" name="Rectangle 3">
            <a:extLst>
              <a:ext uri="{FF2B5EF4-FFF2-40B4-BE49-F238E27FC236}">
                <a16:creationId xmlns:a16="http://schemas.microsoft.com/office/drawing/2014/main" id="{E8F56F1A-3EBB-D34D-8321-2682A882849B}"/>
              </a:ext>
            </a:extLst>
          </p:cNvPr>
          <p:cNvSpPr>
            <a:spLocks noGrp="1" noChangeArrowheads="1"/>
          </p:cNvSpPr>
          <p:nvPr>
            <p:ph idx="1"/>
          </p:nvPr>
        </p:nvSpPr>
        <p:spPr>
          <a:xfrm>
            <a:off x="685800" y="1524000"/>
            <a:ext cx="7772400" cy="3992563"/>
          </a:xfrm>
        </p:spPr>
        <p:txBody>
          <a:bodyPr/>
          <a:lstStyle/>
          <a:p>
            <a:pPr eaLnBrk="1" hangingPunct="1">
              <a:spcBef>
                <a:spcPts val="775"/>
              </a:spcBef>
              <a:spcAft>
                <a:spcPts val="775"/>
              </a:spcAft>
            </a:pPr>
            <a:r>
              <a:rPr lang="zh-CN" altLang="en-US" sz="2400">
                <a:latin typeface="" charset="0"/>
              </a:rPr>
              <a:t>作映射 </a:t>
            </a:r>
            <a:r>
              <a:rPr lang="en-US" altLang="zh-CN" sz="2400">
                <a:latin typeface="" charset="0"/>
              </a:rPr>
              <a:t>f(a)=A</a:t>
            </a:r>
            <a:r>
              <a:rPr lang="en-US" altLang="zh-CN" sz="2400" baseline="-25000">
                <a:latin typeface="" charset="0"/>
              </a:rPr>
              <a:t>i</a:t>
            </a:r>
            <a:r>
              <a:rPr lang="en-US" altLang="zh-CN" sz="2400">
                <a:latin typeface="" charset="0"/>
              </a:rPr>
              <a:t> </a:t>
            </a:r>
            <a:r>
              <a:rPr lang="zh-CN" altLang="en-US" sz="2400">
                <a:latin typeface="" charset="0"/>
              </a:rPr>
              <a:t>，</a:t>
            </a:r>
            <a:r>
              <a:rPr lang="en-US" altLang="zh-CN" sz="2400">
                <a:latin typeface="" charset="0"/>
              </a:rPr>
              <a:t>a∈A</a:t>
            </a:r>
            <a:r>
              <a:rPr lang="en-US" altLang="zh-CN" sz="2400" baseline="-25000">
                <a:latin typeface="" charset="0"/>
              </a:rPr>
              <a:t>i</a:t>
            </a:r>
            <a:r>
              <a:rPr lang="zh-CN" altLang="en-US" sz="2400">
                <a:latin typeface="" charset="0"/>
              </a:rPr>
              <a:t>。 显然，</a:t>
            </a:r>
            <a:r>
              <a:rPr lang="en-US" altLang="zh-CN" sz="2400">
                <a:latin typeface="" charset="0"/>
              </a:rPr>
              <a:t>f</a:t>
            </a:r>
            <a:r>
              <a:rPr lang="zh-CN" altLang="en-US" sz="2400">
                <a:latin typeface="" charset="0"/>
              </a:rPr>
              <a:t>是从</a:t>
            </a:r>
            <a:r>
              <a:rPr lang="en-US" altLang="zh-CN" sz="2400">
                <a:latin typeface="" charset="0"/>
              </a:rPr>
              <a:t>A</a:t>
            </a:r>
            <a:r>
              <a:rPr lang="zh-CN" altLang="en-US" sz="2400">
                <a:latin typeface="" charset="0"/>
              </a:rPr>
              <a:t>到</a:t>
            </a:r>
            <a:r>
              <a:rPr lang="en-US" altLang="zh-CN" sz="2400">
                <a:latin typeface="" charset="0"/>
              </a:rPr>
              <a:t>B</a:t>
            </a:r>
            <a:r>
              <a:rPr lang="zh-CN" altLang="en-US" sz="2400">
                <a:latin typeface="" charset="0"/>
              </a:rPr>
              <a:t>的满映射。</a:t>
            </a:r>
          </a:p>
          <a:p>
            <a:pPr eaLnBrk="1" hangingPunct="1">
              <a:spcBef>
                <a:spcPts val="775"/>
              </a:spcBef>
              <a:spcAft>
                <a:spcPts val="775"/>
              </a:spcAft>
            </a:pPr>
            <a:r>
              <a:rPr lang="zh-CN" altLang="en-US" sz="2400">
                <a:latin typeface="" charset="0"/>
              </a:rPr>
              <a:t>对于任意的</a:t>
            </a:r>
            <a:r>
              <a:rPr lang="en-US" altLang="zh-CN" sz="2400">
                <a:latin typeface="" charset="0"/>
              </a:rPr>
              <a:t>x,y∈A,  x,y</a:t>
            </a:r>
            <a:r>
              <a:rPr lang="zh-CN" altLang="en-US" sz="2400">
                <a:latin typeface="" charset="0"/>
              </a:rPr>
              <a:t>必属于</a:t>
            </a:r>
            <a:r>
              <a:rPr lang="en-US" altLang="zh-CN" sz="2400">
                <a:latin typeface="" charset="0"/>
              </a:rPr>
              <a:t>B</a:t>
            </a:r>
            <a:r>
              <a:rPr lang="zh-CN" altLang="en-US" sz="2400">
                <a:latin typeface="" charset="0"/>
              </a:rPr>
              <a:t>中的某两个同余类，不妨设</a:t>
            </a:r>
            <a:r>
              <a:rPr lang="en-US" altLang="zh-CN" sz="2400">
                <a:latin typeface="" charset="0"/>
              </a:rPr>
              <a:t>x∈A</a:t>
            </a:r>
            <a:r>
              <a:rPr lang="en-US" altLang="zh-CN" sz="2400" baseline="-25000">
                <a:latin typeface="" charset="0"/>
              </a:rPr>
              <a:t>i</a:t>
            </a:r>
            <a:r>
              <a:rPr lang="en-US" altLang="zh-CN" sz="2400">
                <a:latin typeface="" charset="0"/>
              </a:rPr>
              <a:t>,y∈A</a:t>
            </a:r>
            <a:r>
              <a:rPr lang="en-US" altLang="zh-CN" sz="2400" baseline="-25000">
                <a:latin typeface="" charset="0"/>
              </a:rPr>
              <a:t>j</a:t>
            </a:r>
            <a:r>
              <a:rPr lang="en-US" altLang="zh-CN" sz="2400">
                <a:latin typeface="" charset="0"/>
              </a:rPr>
              <a:t>,1≤i,j≤r;</a:t>
            </a:r>
            <a:r>
              <a:rPr lang="zh-CN" altLang="en-US" sz="2400">
                <a:latin typeface="" charset="0"/>
              </a:rPr>
              <a:t>同时，</a:t>
            </a:r>
            <a:r>
              <a:rPr lang="en-US" altLang="zh-CN" sz="2400">
                <a:latin typeface="" charset="0"/>
              </a:rPr>
              <a:t>x★y</a:t>
            </a:r>
            <a:r>
              <a:rPr lang="zh-CN" altLang="en-US" sz="2400">
                <a:latin typeface="" charset="0"/>
              </a:rPr>
              <a:t>必属于</a:t>
            </a:r>
            <a:r>
              <a:rPr lang="en-US" altLang="zh-CN" sz="2400">
                <a:latin typeface="" charset="0"/>
              </a:rPr>
              <a:t>B</a:t>
            </a:r>
            <a:r>
              <a:rPr lang="zh-CN" altLang="en-US" sz="2400">
                <a:latin typeface="" charset="0"/>
              </a:rPr>
              <a:t>中某个同余类，不妨设</a:t>
            </a:r>
            <a:r>
              <a:rPr lang="en-US" altLang="zh-CN" sz="2400">
                <a:latin typeface="" charset="0"/>
              </a:rPr>
              <a:t>x★y∈A</a:t>
            </a:r>
            <a:r>
              <a:rPr lang="en-US" altLang="zh-CN" sz="2400" baseline="-25000">
                <a:latin typeface="" charset="0"/>
              </a:rPr>
              <a:t>k</a:t>
            </a:r>
            <a:r>
              <a:rPr lang="en-US" altLang="zh-CN" sz="2400">
                <a:latin typeface="" charset="0"/>
              </a:rPr>
              <a:t>,</a:t>
            </a:r>
            <a:r>
              <a:rPr lang="zh-CN" altLang="en-US" sz="2400">
                <a:latin typeface="" charset="0"/>
              </a:rPr>
              <a:t>于是，就有</a:t>
            </a:r>
          </a:p>
          <a:p>
            <a:pPr eaLnBrk="1" hangingPunct="1">
              <a:spcBef>
                <a:spcPts val="775"/>
              </a:spcBef>
              <a:spcAft>
                <a:spcPts val="775"/>
              </a:spcAft>
            </a:pPr>
            <a:r>
              <a:rPr lang="zh-CN" altLang="en-US" sz="2400">
                <a:latin typeface="" charset="0"/>
              </a:rPr>
              <a:t>                  </a:t>
            </a:r>
            <a:r>
              <a:rPr lang="en-US" altLang="zh-CN" sz="2400">
                <a:latin typeface="" charset="0"/>
              </a:rPr>
              <a:t>f(x★y) = A</a:t>
            </a:r>
            <a:r>
              <a:rPr lang="en-US" altLang="zh-CN" sz="2400" baseline="-25000">
                <a:latin typeface="" charset="0"/>
              </a:rPr>
              <a:t>k </a:t>
            </a:r>
            <a:r>
              <a:rPr lang="en-US" altLang="zh-CN" sz="2400">
                <a:latin typeface="" charset="0"/>
              </a:rPr>
              <a:t>= A</a:t>
            </a:r>
            <a:r>
              <a:rPr lang="en-US" altLang="zh-CN" sz="2400" baseline="-25000">
                <a:latin typeface="" charset="0"/>
              </a:rPr>
              <a:t>i</a:t>
            </a:r>
            <a:r>
              <a:rPr lang="en-US" altLang="zh-CN" sz="2400">
                <a:latin typeface="" charset="0"/>
              </a:rPr>
              <a:t>*A</a:t>
            </a:r>
            <a:r>
              <a:rPr lang="en-US" altLang="zh-CN" sz="2400" baseline="-25000">
                <a:latin typeface="" charset="0"/>
              </a:rPr>
              <a:t>j  </a:t>
            </a:r>
            <a:r>
              <a:rPr lang="en-US" altLang="zh-CN" sz="2400">
                <a:latin typeface="" charset="0"/>
              </a:rPr>
              <a:t>= f(x)*f(y)</a:t>
            </a:r>
          </a:p>
          <a:p>
            <a:pPr eaLnBrk="1" hangingPunct="1">
              <a:spcBef>
                <a:spcPts val="775"/>
              </a:spcBef>
              <a:spcAft>
                <a:spcPts val="775"/>
              </a:spcAft>
            </a:pPr>
            <a:r>
              <a:rPr lang="zh-CN" altLang="en-US" sz="2400">
                <a:latin typeface="" charset="0"/>
              </a:rPr>
              <a:t>因此，</a:t>
            </a:r>
            <a:r>
              <a:rPr lang="en-US" altLang="zh-CN" sz="2400">
                <a:latin typeface="" charset="0"/>
              </a:rPr>
              <a:t>f</a:t>
            </a:r>
            <a:r>
              <a:rPr lang="zh-CN" altLang="en-US" sz="2400">
                <a:latin typeface="" charset="0"/>
              </a:rPr>
              <a:t>是由</a:t>
            </a:r>
            <a:r>
              <a:rPr lang="en-US" altLang="zh-CN" sz="2400">
                <a:latin typeface="" charset="0"/>
              </a:rPr>
              <a:t>&lt;A,★&gt;</a:t>
            </a:r>
            <a:r>
              <a:rPr lang="zh-CN" altLang="en-US" sz="2400">
                <a:latin typeface="" charset="0"/>
              </a:rPr>
              <a:t>到</a:t>
            </a:r>
            <a:r>
              <a:rPr lang="en-US" altLang="zh-CN" sz="2400">
                <a:latin typeface="" charset="0"/>
              </a:rPr>
              <a:t>&lt;B,*&gt;</a:t>
            </a:r>
            <a:r>
              <a:rPr lang="zh-CN" altLang="en-US" sz="2400">
                <a:latin typeface="" charset="0"/>
              </a:rPr>
              <a:t>的满同态，即</a:t>
            </a:r>
            <a:r>
              <a:rPr lang="en-US" altLang="zh-CN" sz="2400">
                <a:latin typeface="" charset="0"/>
              </a:rPr>
              <a:t>&lt;B,*&gt;</a:t>
            </a:r>
            <a:r>
              <a:rPr lang="zh-CN" altLang="en-US" sz="2400">
                <a:latin typeface="" charset="0"/>
              </a:rPr>
              <a:t>是</a:t>
            </a:r>
            <a:r>
              <a:rPr lang="en-US" altLang="zh-CN" sz="2400">
                <a:latin typeface="" charset="0"/>
              </a:rPr>
              <a:t>&lt;A,★&gt;</a:t>
            </a:r>
            <a:r>
              <a:rPr lang="zh-CN" altLang="en-US" sz="2400">
                <a:latin typeface="" charset="0"/>
              </a:rPr>
              <a:t>的同态象。</a:t>
            </a:r>
          </a:p>
        </p:txBody>
      </p:sp>
      <p:sp>
        <p:nvSpPr>
          <p:cNvPr id="146434" name="Rectangle 4">
            <a:extLst>
              <a:ext uri="{FF2B5EF4-FFF2-40B4-BE49-F238E27FC236}">
                <a16:creationId xmlns:a16="http://schemas.microsoft.com/office/drawing/2014/main" id="{D73818CC-F7DA-B446-B5FA-2E264D6D9128}"/>
              </a:ext>
            </a:extLst>
          </p:cNvPr>
          <p:cNvSpPr>
            <a:spLocks noGrp="1" noChangeArrowheads="1"/>
          </p:cNvSpPr>
          <p:nvPr>
            <p:ph type="title"/>
          </p:nvPr>
        </p:nvSpPr>
        <p:spPr>
          <a:xfrm>
            <a:off x="1403350" y="404813"/>
            <a:ext cx="6551613" cy="762000"/>
          </a:xfrm>
        </p:spPr>
        <p:txBody>
          <a:bodyPr>
            <a:normAutofit fontScale="90000"/>
          </a:bodyPr>
          <a:lstStyle/>
          <a:p>
            <a:pPr algn="l" eaLnBrk="1" hangingPunct="1"/>
            <a:r>
              <a:rPr lang="en-US" altLang="zh-CN"/>
              <a:t>5-8</a:t>
            </a:r>
            <a:r>
              <a:rPr lang="zh-CN" altLang="en-US"/>
              <a:t>　同态与同构</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7" name="Rectangle 3">
            <a:extLst>
              <a:ext uri="{FF2B5EF4-FFF2-40B4-BE49-F238E27FC236}">
                <a16:creationId xmlns:a16="http://schemas.microsoft.com/office/drawing/2014/main" id="{ED602CB4-D4A6-1644-B7BE-E94A45BE8AC5}"/>
              </a:ext>
            </a:extLst>
          </p:cNvPr>
          <p:cNvSpPr>
            <a:spLocks noGrp="1" noChangeArrowheads="1"/>
          </p:cNvSpPr>
          <p:nvPr>
            <p:ph idx="1"/>
          </p:nvPr>
        </p:nvSpPr>
        <p:spPr>
          <a:xfrm>
            <a:off x="250825" y="1412875"/>
            <a:ext cx="8610600" cy="4824413"/>
          </a:xfrm>
        </p:spPr>
        <p:txBody>
          <a:bodyPr/>
          <a:lstStyle/>
          <a:p>
            <a:pPr eaLnBrk="1" hangingPunct="1">
              <a:lnSpc>
                <a:spcPct val="90000"/>
              </a:lnSpc>
              <a:spcBef>
                <a:spcPts val="775"/>
              </a:spcBef>
              <a:spcAft>
                <a:spcPts val="775"/>
              </a:spcAft>
            </a:pPr>
            <a:r>
              <a:rPr lang="zh-CN" altLang="en-US" sz="2400">
                <a:solidFill>
                  <a:srgbClr val="FF0000"/>
                </a:solidFill>
                <a:latin typeface="" charset="0"/>
              </a:rPr>
              <a:t>定理</a:t>
            </a:r>
            <a:r>
              <a:rPr lang="en-US" altLang="zh-CN" sz="2400">
                <a:solidFill>
                  <a:srgbClr val="FF0000"/>
                </a:solidFill>
                <a:latin typeface="" charset="0"/>
              </a:rPr>
              <a:t>5-8.5</a:t>
            </a:r>
            <a:r>
              <a:rPr lang="zh-CN" altLang="en-US" sz="2400">
                <a:solidFill>
                  <a:srgbClr val="FF0000"/>
                </a:solidFill>
                <a:latin typeface="" charset="0"/>
              </a:rPr>
              <a:t>：</a:t>
            </a:r>
            <a:r>
              <a:rPr lang="zh-CN" altLang="en-US" sz="2400" b="0">
                <a:latin typeface="" charset="0"/>
              </a:rPr>
              <a:t> </a:t>
            </a:r>
            <a:r>
              <a:rPr lang="zh-CN" altLang="en-US" sz="2400">
                <a:latin typeface="" charset="0"/>
              </a:rPr>
              <a:t>设</a:t>
            </a:r>
            <a:r>
              <a:rPr lang="en-US" altLang="zh-CN" sz="2400">
                <a:latin typeface="" charset="0"/>
              </a:rPr>
              <a:t>f</a:t>
            </a:r>
            <a:r>
              <a:rPr lang="zh-CN" altLang="en-US" sz="2400">
                <a:latin typeface="" charset="0"/>
              </a:rPr>
              <a:t>是由</a:t>
            </a:r>
            <a:r>
              <a:rPr lang="en-US" altLang="zh-CN" sz="2400">
                <a:latin typeface="" charset="0"/>
              </a:rPr>
              <a:t>&lt;A,★&gt;</a:t>
            </a:r>
            <a:r>
              <a:rPr lang="zh-CN" altLang="en-US" sz="2400">
                <a:latin typeface="" charset="0"/>
              </a:rPr>
              <a:t>到</a:t>
            </a:r>
            <a:r>
              <a:rPr lang="en-US" altLang="zh-CN" sz="2400">
                <a:latin typeface="" charset="0"/>
              </a:rPr>
              <a:t>&lt;B,*&gt;</a:t>
            </a:r>
            <a:r>
              <a:rPr lang="zh-CN" altLang="en-US" sz="2400">
                <a:latin typeface="" charset="0"/>
              </a:rPr>
              <a:t>的一个同态映射，如果在</a:t>
            </a:r>
            <a:r>
              <a:rPr lang="en-US" altLang="zh-CN" sz="2400">
                <a:latin typeface="" charset="0"/>
              </a:rPr>
              <a:t>A</a:t>
            </a:r>
            <a:r>
              <a:rPr lang="zh-CN" altLang="en-US" sz="2400">
                <a:latin typeface="" charset="0"/>
              </a:rPr>
              <a:t>上定义二元关系</a:t>
            </a:r>
            <a:r>
              <a:rPr lang="en-US" altLang="zh-CN" sz="2400">
                <a:latin typeface="" charset="0"/>
              </a:rPr>
              <a:t>R</a:t>
            </a:r>
            <a:r>
              <a:rPr lang="zh-CN" altLang="en-US" sz="2400">
                <a:latin typeface="" charset="0"/>
              </a:rPr>
              <a:t>为：</a:t>
            </a:r>
            <a:r>
              <a:rPr lang="en-US" altLang="zh-CN" sz="2400">
                <a:latin typeface="" charset="0"/>
              </a:rPr>
              <a:t>&lt;a,b&gt;∈R</a:t>
            </a:r>
            <a:r>
              <a:rPr lang="zh-CN" altLang="en-US" sz="2400">
                <a:latin typeface="" charset="0"/>
              </a:rPr>
              <a:t>当且仅当</a:t>
            </a:r>
            <a:r>
              <a:rPr lang="en-US" altLang="zh-CN" sz="2400">
                <a:latin typeface="" charset="0"/>
              </a:rPr>
              <a:t>f(a)=f(b)</a:t>
            </a:r>
            <a:r>
              <a:rPr lang="zh-CN" altLang="en-US" sz="2400">
                <a:latin typeface="" charset="0"/>
              </a:rPr>
              <a:t>，那么，</a:t>
            </a:r>
            <a:r>
              <a:rPr lang="en-US" altLang="zh-CN" sz="2400">
                <a:latin typeface="" charset="0"/>
              </a:rPr>
              <a:t>R</a:t>
            </a:r>
            <a:r>
              <a:rPr lang="zh-CN" altLang="en-US" sz="2400">
                <a:latin typeface="" charset="0"/>
              </a:rPr>
              <a:t>是</a:t>
            </a:r>
            <a:r>
              <a:rPr lang="en-US" altLang="zh-CN" sz="2400">
                <a:latin typeface="" charset="0"/>
              </a:rPr>
              <a:t>A</a:t>
            </a:r>
            <a:r>
              <a:rPr lang="zh-CN" altLang="en-US" sz="2400">
                <a:latin typeface="" charset="0"/>
              </a:rPr>
              <a:t>上的一个同余关系。</a:t>
            </a:r>
          </a:p>
          <a:p>
            <a:pPr eaLnBrk="1" hangingPunct="1">
              <a:lnSpc>
                <a:spcPct val="90000"/>
              </a:lnSpc>
              <a:spcBef>
                <a:spcPts val="775"/>
              </a:spcBef>
              <a:spcAft>
                <a:spcPts val="775"/>
              </a:spcAft>
            </a:pPr>
            <a:r>
              <a:rPr lang="zh-CN" altLang="en-US" sz="2400" b="0">
                <a:solidFill>
                  <a:schemeClr val="tx2"/>
                </a:solidFill>
                <a:latin typeface="" charset="0"/>
              </a:rPr>
              <a:t>证明：</a:t>
            </a:r>
            <a:r>
              <a:rPr lang="zh-CN" altLang="en-US" sz="2400">
                <a:latin typeface="" charset="0"/>
              </a:rPr>
              <a:t> 因为</a:t>
            </a:r>
            <a:r>
              <a:rPr lang="en-US" altLang="zh-CN" sz="2400">
                <a:latin typeface="" charset="0"/>
              </a:rPr>
              <a:t>f(a)=f(a),</a:t>
            </a:r>
            <a:r>
              <a:rPr lang="zh-CN" altLang="en-US" sz="2400">
                <a:latin typeface="" charset="0"/>
              </a:rPr>
              <a:t>所以</a:t>
            </a:r>
            <a:r>
              <a:rPr lang="en-US" altLang="zh-CN" sz="2400">
                <a:latin typeface="" charset="0"/>
              </a:rPr>
              <a:t>&lt;a,a&gt;∈R</a:t>
            </a:r>
            <a:r>
              <a:rPr lang="zh-CN" altLang="en-US" sz="2400">
                <a:latin typeface="" charset="0"/>
              </a:rPr>
              <a:t>。</a:t>
            </a:r>
          </a:p>
          <a:p>
            <a:pPr eaLnBrk="1" hangingPunct="1">
              <a:lnSpc>
                <a:spcPct val="90000"/>
              </a:lnSpc>
              <a:spcBef>
                <a:spcPts val="775"/>
              </a:spcBef>
              <a:spcAft>
                <a:spcPts val="775"/>
              </a:spcAft>
            </a:pPr>
            <a:r>
              <a:rPr lang="zh-CN" altLang="en-US" sz="2400">
                <a:latin typeface="" charset="0"/>
              </a:rPr>
              <a:t>    若</a:t>
            </a:r>
            <a:r>
              <a:rPr lang="en-US" altLang="zh-CN" sz="2400">
                <a:latin typeface="" charset="0"/>
              </a:rPr>
              <a:t>&lt;a,b&gt;∈R,</a:t>
            </a:r>
            <a:r>
              <a:rPr lang="zh-CN" altLang="en-US" sz="2400">
                <a:latin typeface="" charset="0"/>
              </a:rPr>
              <a:t>则</a:t>
            </a:r>
            <a:r>
              <a:rPr lang="en-US" altLang="zh-CN" sz="2400">
                <a:latin typeface="" charset="0"/>
              </a:rPr>
              <a:t>f(a)=f(b)</a:t>
            </a:r>
            <a:r>
              <a:rPr lang="zh-CN" altLang="en-US" sz="2400">
                <a:latin typeface="" charset="0"/>
              </a:rPr>
              <a:t>即</a:t>
            </a:r>
            <a:r>
              <a:rPr lang="en-US" altLang="zh-CN" sz="2400">
                <a:latin typeface="" charset="0"/>
              </a:rPr>
              <a:t>f(b)=f(a),</a:t>
            </a:r>
            <a:r>
              <a:rPr lang="zh-CN" altLang="en-US" sz="2400">
                <a:latin typeface="" charset="0"/>
              </a:rPr>
              <a:t>所以</a:t>
            </a:r>
            <a:r>
              <a:rPr lang="en-US" altLang="zh-CN" sz="2400">
                <a:latin typeface="" charset="0"/>
              </a:rPr>
              <a:t>&lt;b,a&gt;∈R</a:t>
            </a:r>
            <a:r>
              <a:rPr lang="zh-CN" altLang="en-US" sz="2400">
                <a:latin typeface="" charset="0"/>
              </a:rPr>
              <a:t>。</a:t>
            </a:r>
          </a:p>
          <a:p>
            <a:pPr eaLnBrk="1" hangingPunct="1">
              <a:lnSpc>
                <a:spcPct val="90000"/>
              </a:lnSpc>
              <a:spcBef>
                <a:spcPts val="775"/>
              </a:spcBef>
              <a:spcAft>
                <a:spcPts val="775"/>
              </a:spcAft>
            </a:pPr>
            <a:r>
              <a:rPr lang="zh-CN" altLang="en-US" sz="2400">
                <a:latin typeface="" charset="0"/>
              </a:rPr>
              <a:t>    若</a:t>
            </a:r>
            <a:r>
              <a:rPr lang="en-US" altLang="zh-CN" sz="2400">
                <a:latin typeface="" charset="0"/>
              </a:rPr>
              <a:t>&lt;a,b&gt;∈R,&lt;b,c&gt;∈R</a:t>
            </a:r>
            <a:r>
              <a:rPr lang="zh-CN" altLang="en-US" sz="2400">
                <a:latin typeface="" charset="0"/>
              </a:rPr>
              <a:t>则</a:t>
            </a:r>
            <a:r>
              <a:rPr lang="en-US" altLang="zh-CN" sz="2400">
                <a:latin typeface="" charset="0"/>
              </a:rPr>
              <a:t>f(a)=f(b)=f(c),</a:t>
            </a:r>
            <a:r>
              <a:rPr lang="zh-CN" altLang="en-US" sz="2400">
                <a:latin typeface="" charset="0"/>
              </a:rPr>
              <a:t>所以</a:t>
            </a:r>
            <a:r>
              <a:rPr lang="en-US" altLang="zh-CN" sz="2400">
                <a:latin typeface="" charset="0"/>
              </a:rPr>
              <a:t>&lt;a,c&gt;∈R</a:t>
            </a:r>
            <a:r>
              <a:rPr lang="zh-CN" altLang="en-US" sz="2400">
                <a:latin typeface="" charset="0"/>
              </a:rPr>
              <a:t>。最后，又因为若</a:t>
            </a:r>
            <a:r>
              <a:rPr lang="en-US" altLang="zh-CN" sz="2400">
                <a:latin typeface="" charset="0"/>
              </a:rPr>
              <a:t>&lt;a,b&gt;∈R,&lt;c,d&gt;∈R,</a:t>
            </a:r>
            <a:r>
              <a:rPr lang="zh-CN" altLang="en-US" sz="2400">
                <a:latin typeface="" charset="0"/>
              </a:rPr>
              <a:t>则有</a:t>
            </a:r>
          </a:p>
          <a:p>
            <a:pPr eaLnBrk="1" hangingPunct="1">
              <a:lnSpc>
                <a:spcPct val="90000"/>
              </a:lnSpc>
              <a:spcBef>
                <a:spcPts val="775"/>
              </a:spcBef>
              <a:spcAft>
                <a:spcPts val="775"/>
              </a:spcAft>
            </a:pPr>
            <a:r>
              <a:rPr lang="zh-CN" altLang="en-US" sz="2400">
                <a:latin typeface="" charset="0"/>
              </a:rPr>
              <a:t>               </a:t>
            </a:r>
            <a:r>
              <a:rPr lang="en-US" altLang="zh-CN" sz="2400">
                <a:latin typeface="" charset="0"/>
              </a:rPr>
              <a:t>f(a★c)=f(a)*f(c)=f(b)*f(d)=f(b★d)</a:t>
            </a:r>
          </a:p>
          <a:p>
            <a:pPr eaLnBrk="1" hangingPunct="1">
              <a:lnSpc>
                <a:spcPct val="90000"/>
              </a:lnSpc>
              <a:spcBef>
                <a:spcPts val="775"/>
              </a:spcBef>
              <a:spcAft>
                <a:spcPts val="775"/>
              </a:spcAft>
            </a:pPr>
            <a:r>
              <a:rPr lang="en-US" altLang="zh-CN" sz="2400">
                <a:latin typeface="" charset="0"/>
              </a:rPr>
              <a:t>    </a:t>
            </a:r>
            <a:r>
              <a:rPr lang="zh-CN" altLang="en-US" sz="2400">
                <a:latin typeface="" charset="0"/>
              </a:rPr>
              <a:t>所以，</a:t>
            </a:r>
            <a:r>
              <a:rPr lang="en-US" altLang="zh-CN" sz="2400">
                <a:latin typeface="" charset="0"/>
              </a:rPr>
              <a:t>&lt;a★c,b★d&gt;∈R</a:t>
            </a:r>
            <a:r>
              <a:rPr lang="zh-CN" altLang="en-US" sz="2400">
                <a:latin typeface="" charset="0"/>
              </a:rPr>
              <a:t>。</a:t>
            </a:r>
          </a:p>
          <a:p>
            <a:pPr eaLnBrk="1" hangingPunct="1">
              <a:lnSpc>
                <a:spcPct val="90000"/>
              </a:lnSpc>
              <a:spcBef>
                <a:spcPts val="775"/>
              </a:spcBef>
              <a:spcAft>
                <a:spcPts val="775"/>
              </a:spcAft>
            </a:pPr>
            <a:r>
              <a:rPr lang="zh-CN" altLang="en-US" sz="2400">
                <a:latin typeface="" charset="0"/>
              </a:rPr>
              <a:t>    因此，</a:t>
            </a:r>
            <a:r>
              <a:rPr lang="en-US" altLang="zh-CN" sz="2400">
                <a:latin typeface="" charset="0"/>
              </a:rPr>
              <a:t>R</a:t>
            </a:r>
            <a:r>
              <a:rPr lang="zh-CN" altLang="en-US" sz="2400">
                <a:latin typeface="" charset="0"/>
              </a:rPr>
              <a:t>是</a:t>
            </a:r>
            <a:r>
              <a:rPr lang="en-US" altLang="zh-CN" sz="2400">
                <a:latin typeface="" charset="0"/>
              </a:rPr>
              <a:t>A</a:t>
            </a:r>
            <a:r>
              <a:rPr lang="zh-CN" altLang="en-US" sz="2400">
                <a:latin typeface="" charset="0"/>
              </a:rPr>
              <a:t>上的同余关系。</a:t>
            </a:r>
          </a:p>
        </p:txBody>
      </p:sp>
      <p:sp>
        <p:nvSpPr>
          <p:cNvPr id="147458" name="Rectangle 4">
            <a:extLst>
              <a:ext uri="{FF2B5EF4-FFF2-40B4-BE49-F238E27FC236}">
                <a16:creationId xmlns:a16="http://schemas.microsoft.com/office/drawing/2014/main" id="{7114E2EF-4C0D-7349-BB19-66FB8A773E36}"/>
              </a:ext>
            </a:extLst>
          </p:cNvPr>
          <p:cNvSpPr>
            <a:spLocks noGrp="1" noChangeArrowheads="1"/>
          </p:cNvSpPr>
          <p:nvPr>
            <p:ph type="title"/>
          </p:nvPr>
        </p:nvSpPr>
        <p:spPr>
          <a:xfrm>
            <a:off x="1403350" y="404813"/>
            <a:ext cx="6551613" cy="762000"/>
          </a:xfrm>
        </p:spPr>
        <p:txBody>
          <a:bodyPr>
            <a:normAutofit fontScale="90000"/>
          </a:bodyPr>
          <a:lstStyle/>
          <a:p>
            <a:pPr algn="l" eaLnBrk="1" hangingPunct="1"/>
            <a:r>
              <a:rPr lang="en-US" altLang="zh-CN"/>
              <a:t>5-8</a:t>
            </a:r>
            <a:r>
              <a:rPr lang="zh-CN" altLang="en-US"/>
              <a:t>　同态与同构</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3">
            <a:extLst>
              <a:ext uri="{FF2B5EF4-FFF2-40B4-BE49-F238E27FC236}">
                <a16:creationId xmlns:a16="http://schemas.microsoft.com/office/drawing/2014/main" id="{5667AB2C-934A-984C-BEA5-4A93E14F38DD}"/>
              </a:ext>
            </a:extLst>
          </p:cNvPr>
          <p:cNvSpPr>
            <a:spLocks noGrp="1" noChangeArrowheads="1"/>
          </p:cNvSpPr>
          <p:nvPr>
            <p:ph idx="1"/>
          </p:nvPr>
        </p:nvSpPr>
        <p:spPr/>
        <p:txBody>
          <a:bodyPr/>
          <a:lstStyle/>
          <a:p>
            <a:pPr marL="0" indent="720725" eaLnBrk="1" hangingPunct="1">
              <a:spcBef>
                <a:spcPts val="775"/>
              </a:spcBef>
              <a:spcAft>
                <a:spcPts val="775"/>
              </a:spcAft>
            </a:pPr>
            <a:r>
              <a:rPr lang="zh-CN" altLang="en-US">
                <a:latin typeface="" charset="0"/>
              </a:rPr>
              <a:t>形象地说，一个代数系统的同态象可以看作是当抽去该系统中某些元素的次要特性的情况下，对该系统的一种粗糙描述。如果我们把属于同一个同余类的元素看作是没有区别的，那么原系统的性态可以用同余类之间的相互关系来描述。</a:t>
            </a:r>
          </a:p>
        </p:txBody>
      </p:sp>
      <p:sp>
        <p:nvSpPr>
          <p:cNvPr id="148482" name="Rectangle 4">
            <a:extLst>
              <a:ext uri="{FF2B5EF4-FFF2-40B4-BE49-F238E27FC236}">
                <a16:creationId xmlns:a16="http://schemas.microsoft.com/office/drawing/2014/main" id="{F44B10B1-7E3A-0040-924D-A29974FCD033}"/>
              </a:ext>
            </a:extLst>
          </p:cNvPr>
          <p:cNvSpPr>
            <a:spLocks noGrp="1" noChangeArrowheads="1"/>
          </p:cNvSpPr>
          <p:nvPr>
            <p:ph type="title"/>
          </p:nvPr>
        </p:nvSpPr>
        <p:spPr>
          <a:xfrm>
            <a:off x="1403350" y="404813"/>
            <a:ext cx="6551613" cy="762000"/>
          </a:xfrm>
        </p:spPr>
        <p:txBody>
          <a:bodyPr>
            <a:normAutofit fontScale="90000"/>
          </a:bodyPr>
          <a:lstStyle/>
          <a:p>
            <a:pPr algn="l" eaLnBrk="1" hangingPunct="1"/>
            <a:r>
              <a:rPr lang="en-US" altLang="zh-CN"/>
              <a:t>5-8</a:t>
            </a:r>
            <a:r>
              <a:rPr lang="zh-CN" altLang="en-US"/>
              <a:t>　同态与同构</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3" name="Rectangle 3">
            <a:extLst>
              <a:ext uri="{FF2B5EF4-FFF2-40B4-BE49-F238E27FC236}">
                <a16:creationId xmlns:a16="http://schemas.microsoft.com/office/drawing/2014/main" id="{14E502BA-F8E4-1648-94D4-DB2DD8C9A67D}"/>
              </a:ext>
            </a:extLst>
          </p:cNvPr>
          <p:cNvSpPr>
            <a:spLocks noGrp="1" noChangeArrowheads="1"/>
          </p:cNvSpPr>
          <p:nvPr>
            <p:ph type="body" idx="4294967295"/>
          </p:nvPr>
        </p:nvSpPr>
        <p:spPr>
          <a:xfrm>
            <a:off x="539750" y="1484313"/>
            <a:ext cx="7772400" cy="4852987"/>
          </a:xfrm>
        </p:spPr>
        <p:txBody>
          <a:bodyPr/>
          <a:lstStyle/>
          <a:p>
            <a:pPr marL="0" indent="576263" eaLnBrk="1" hangingPunct="1">
              <a:lnSpc>
                <a:spcPct val="110000"/>
              </a:lnSpc>
              <a:spcBef>
                <a:spcPts val="500"/>
              </a:spcBef>
              <a:spcAft>
                <a:spcPts val="500"/>
              </a:spcAft>
            </a:pPr>
            <a:r>
              <a:rPr lang="zh-CN" altLang="en-US">
                <a:solidFill>
                  <a:srgbClr val="FF0000"/>
                </a:solidFill>
                <a:latin typeface="" charset="0"/>
              </a:rPr>
              <a:t>例题</a:t>
            </a:r>
            <a:r>
              <a:rPr lang="en-US" altLang="zh-CN">
                <a:solidFill>
                  <a:srgbClr val="FF0000"/>
                </a:solidFill>
                <a:latin typeface="" charset="0"/>
              </a:rPr>
              <a:t>1</a:t>
            </a:r>
            <a:r>
              <a:rPr lang="en-US" altLang="zh-CN">
                <a:latin typeface="" charset="0"/>
              </a:rPr>
              <a:t>  </a:t>
            </a:r>
            <a:r>
              <a:rPr lang="zh-CN" altLang="en-US">
                <a:latin typeface="" charset="0"/>
              </a:rPr>
              <a:t>设</a:t>
            </a:r>
            <a:r>
              <a:rPr lang="en-US" altLang="zh-CN">
                <a:latin typeface="" charset="0"/>
              </a:rPr>
              <a:t>A={x|x=2</a:t>
            </a:r>
            <a:r>
              <a:rPr lang="en-US" altLang="zh-CN" baseline="30000">
                <a:latin typeface="" charset="0"/>
              </a:rPr>
              <a:t>n</a:t>
            </a:r>
            <a:r>
              <a:rPr lang="en-US" altLang="zh-CN">
                <a:latin typeface="" charset="0"/>
              </a:rPr>
              <a:t>,n∈N},</a:t>
            </a:r>
            <a:r>
              <a:rPr lang="zh-CN" altLang="en-US">
                <a:latin typeface="" charset="0"/>
              </a:rPr>
              <a:t>问乘法运算是否封闭？对加法运算呢？</a:t>
            </a:r>
          </a:p>
          <a:p>
            <a:pPr marL="0" indent="576263" eaLnBrk="1" hangingPunct="1">
              <a:lnSpc>
                <a:spcPct val="110000"/>
              </a:lnSpc>
              <a:spcBef>
                <a:spcPts val="500"/>
              </a:spcBef>
              <a:spcAft>
                <a:spcPts val="500"/>
              </a:spcAft>
            </a:pPr>
            <a:r>
              <a:rPr lang="zh-CN" altLang="en-US">
                <a:latin typeface="" charset="0"/>
              </a:rPr>
              <a:t>解：对于任意的</a:t>
            </a:r>
            <a:r>
              <a:rPr lang="en-US" altLang="zh-CN">
                <a:latin typeface="" charset="0"/>
              </a:rPr>
              <a:t>2</a:t>
            </a:r>
            <a:r>
              <a:rPr lang="en-US" altLang="zh-CN" baseline="30000">
                <a:latin typeface="" charset="0"/>
              </a:rPr>
              <a:t>r</a:t>
            </a:r>
            <a:r>
              <a:rPr lang="en-US" altLang="zh-CN">
                <a:latin typeface="" charset="0"/>
              </a:rPr>
              <a:t>,2</a:t>
            </a:r>
            <a:r>
              <a:rPr lang="en-US" altLang="zh-CN" baseline="30000">
                <a:latin typeface="" charset="0"/>
              </a:rPr>
              <a:t>s</a:t>
            </a:r>
            <a:r>
              <a:rPr lang="en-US" altLang="zh-CN">
                <a:latin typeface="" charset="0"/>
                <a:sym typeface="Symbol" pitchFamily="2" charset="2"/>
              </a:rPr>
              <a:t>A; r,sN; </a:t>
            </a:r>
          </a:p>
          <a:p>
            <a:pPr marL="0" indent="576263" eaLnBrk="1" hangingPunct="1">
              <a:lnSpc>
                <a:spcPct val="110000"/>
              </a:lnSpc>
              <a:spcBef>
                <a:spcPts val="500"/>
              </a:spcBef>
              <a:spcAft>
                <a:spcPts val="500"/>
              </a:spcAft>
            </a:pPr>
            <a:r>
              <a:rPr lang="en-US" altLang="zh-CN">
                <a:latin typeface="" charset="0"/>
              </a:rPr>
              <a:t>        2</a:t>
            </a:r>
            <a:r>
              <a:rPr lang="en-US" altLang="zh-CN" baseline="30000">
                <a:latin typeface="" charset="0"/>
              </a:rPr>
              <a:t>r.</a:t>
            </a:r>
            <a:r>
              <a:rPr lang="en-US" altLang="zh-CN">
                <a:latin typeface="" charset="0"/>
              </a:rPr>
              <a:t>2</a:t>
            </a:r>
            <a:r>
              <a:rPr lang="en-US" altLang="zh-CN" baseline="30000">
                <a:latin typeface="" charset="0"/>
              </a:rPr>
              <a:t>s</a:t>
            </a:r>
            <a:r>
              <a:rPr lang="en-US" altLang="zh-CN">
                <a:latin typeface="" charset="0"/>
              </a:rPr>
              <a:t>=</a:t>
            </a:r>
            <a:r>
              <a:rPr lang="en-US" altLang="zh-CN" baseline="30000">
                <a:latin typeface="" charset="0"/>
              </a:rPr>
              <a:t> </a:t>
            </a:r>
            <a:r>
              <a:rPr lang="en-US" altLang="zh-CN">
                <a:latin typeface="" charset="0"/>
              </a:rPr>
              <a:t>2</a:t>
            </a:r>
            <a:r>
              <a:rPr lang="en-US" altLang="zh-CN" baseline="30000">
                <a:latin typeface="" charset="0"/>
              </a:rPr>
              <a:t>r+s </a:t>
            </a:r>
            <a:r>
              <a:rPr lang="en-US" altLang="zh-CN">
                <a:latin typeface="" charset="0"/>
                <a:sym typeface="Symbol" pitchFamily="2" charset="2"/>
              </a:rPr>
              <a:t>A(</a:t>
            </a:r>
            <a:r>
              <a:rPr lang="zh-CN" altLang="en-US">
                <a:latin typeface="" charset="0"/>
                <a:sym typeface="Symbol" pitchFamily="2" charset="2"/>
              </a:rPr>
              <a:t>因为</a:t>
            </a:r>
            <a:r>
              <a:rPr lang="en-US" altLang="zh-CN">
                <a:latin typeface="" charset="0"/>
                <a:sym typeface="Symbol" pitchFamily="2" charset="2"/>
              </a:rPr>
              <a:t>r+sN)</a:t>
            </a:r>
            <a:endParaRPr lang="en-US" altLang="zh-CN">
              <a:latin typeface="" charset="0"/>
            </a:endParaRPr>
          </a:p>
          <a:p>
            <a:pPr marL="0" indent="576263" eaLnBrk="1" hangingPunct="1">
              <a:lnSpc>
                <a:spcPct val="110000"/>
              </a:lnSpc>
              <a:spcBef>
                <a:spcPts val="500"/>
              </a:spcBef>
              <a:spcAft>
                <a:spcPts val="500"/>
              </a:spcAft>
            </a:pPr>
            <a:r>
              <a:rPr lang="zh-CN" altLang="en-US">
                <a:latin typeface="" charset="0"/>
              </a:rPr>
              <a:t>所以乘法运算是封闭的。</a:t>
            </a:r>
          </a:p>
          <a:p>
            <a:pPr marL="0" indent="576263" eaLnBrk="1" hangingPunct="1">
              <a:lnSpc>
                <a:spcPct val="110000"/>
              </a:lnSpc>
              <a:spcBef>
                <a:spcPts val="500"/>
              </a:spcBef>
              <a:spcAft>
                <a:spcPts val="500"/>
              </a:spcAft>
            </a:pPr>
            <a:r>
              <a:rPr lang="zh-CN" altLang="en-US">
                <a:latin typeface="" charset="0"/>
              </a:rPr>
              <a:t>        </a:t>
            </a:r>
          </a:p>
          <a:p>
            <a:pPr marL="0" indent="576263" eaLnBrk="1" hangingPunct="1">
              <a:lnSpc>
                <a:spcPct val="110000"/>
              </a:lnSpc>
              <a:spcBef>
                <a:spcPts val="500"/>
              </a:spcBef>
              <a:spcAft>
                <a:spcPts val="500"/>
              </a:spcAft>
            </a:pPr>
            <a:r>
              <a:rPr lang="zh-CN" altLang="en-US">
                <a:latin typeface="" charset="0"/>
              </a:rPr>
              <a:t>而对于加法运算是不封闭 的，因为至少 有</a:t>
            </a:r>
            <a:r>
              <a:rPr lang="en-US" altLang="zh-CN">
                <a:latin typeface="" charset="0"/>
              </a:rPr>
              <a:t>2+2</a:t>
            </a:r>
            <a:r>
              <a:rPr lang="en-US" altLang="zh-CN" baseline="30000">
                <a:latin typeface="" charset="0"/>
              </a:rPr>
              <a:t>2</a:t>
            </a:r>
            <a:r>
              <a:rPr lang="en-US" altLang="zh-CN">
                <a:latin typeface="" charset="0"/>
              </a:rPr>
              <a:t>=6</a:t>
            </a:r>
            <a:r>
              <a:rPr lang="en-US" altLang="zh-CN">
                <a:latin typeface="" charset="0"/>
                <a:sym typeface="Symbol" pitchFamily="2" charset="2"/>
              </a:rPr>
              <a:t></a:t>
            </a:r>
            <a:r>
              <a:rPr lang="en-US" altLang="zh-CN">
                <a:latin typeface="" charset="0"/>
              </a:rPr>
              <a:t>A</a:t>
            </a:r>
            <a:r>
              <a:rPr lang="zh-CN" altLang="en-US">
                <a:latin typeface="" charset="0"/>
              </a:rPr>
              <a:t>。</a:t>
            </a:r>
          </a:p>
        </p:txBody>
      </p:sp>
      <p:sp>
        <p:nvSpPr>
          <p:cNvPr id="17410" name="Rectangle 2">
            <a:extLst>
              <a:ext uri="{FF2B5EF4-FFF2-40B4-BE49-F238E27FC236}">
                <a16:creationId xmlns:a16="http://schemas.microsoft.com/office/drawing/2014/main" id="{DEABC39E-57CD-884B-89F4-CC43B0329CBD}"/>
              </a:ext>
            </a:extLst>
          </p:cNvPr>
          <p:cNvSpPr>
            <a:spLocks noChangeArrowheads="1"/>
          </p:cNvSpPr>
          <p:nvPr/>
        </p:nvSpPr>
        <p:spPr bwMode="auto">
          <a:xfrm>
            <a:off x="900113" y="519113"/>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 charset="0"/>
              </a:rPr>
              <a:t>5-2</a:t>
            </a:r>
            <a:r>
              <a:rPr lang="zh-CN" altLang="en-US" sz="3600">
                <a:solidFill>
                  <a:schemeClr val="accent2"/>
                </a:solidFill>
                <a:latin typeface="" charset="0"/>
              </a:rPr>
              <a:t>　运算及其性质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5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75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75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752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75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a:extLst>
              <a:ext uri="{FF2B5EF4-FFF2-40B4-BE49-F238E27FC236}">
                <a16:creationId xmlns:a16="http://schemas.microsoft.com/office/drawing/2014/main" id="{4FC241DA-8319-9644-842A-A58EE2BF01D6}"/>
              </a:ext>
            </a:extLst>
          </p:cNvPr>
          <p:cNvSpPr>
            <a:spLocks noGrp="1" noChangeArrowheads="1"/>
          </p:cNvSpPr>
          <p:nvPr>
            <p:ph type="title"/>
          </p:nvPr>
        </p:nvSpPr>
        <p:spPr>
          <a:xfrm>
            <a:off x="684213" y="1341438"/>
            <a:ext cx="7772400" cy="762000"/>
          </a:xfrm>
        </p:spPr>
        <p:txBody>
          <a:bodyPr/>
          <a:lstStyle/>
          <a:p>
            <a:pPr eaLnBrk="1" hangingPunct="1"/>
            <a:r>
              <a:rPr lang="zh-CN" altLang="en-US" sz="3600">
                <a:latin typeface="" charset="0"/>
              </a:rPr>
              <a:t>作业（</a:t>
            </a:r>
            <a:r>
              <a:rPr lang="en-US" altLang="zh-CN" sz="3600">
                <a:latin typeface="" charset="0"/>
              </a:rPr>
              <a:t>5-8</a:t>
            </a:r>
            <a:r>
              <a:rPr lang="zh-CN" altLang="en-US" sz="3600">
                <a:latin typeface="" charset="0"/>
              </a:rPr>
              <a:t>）</a:t>
            </a:r>
            <a:endParaRPr lang="zh-CN" altLang="en-US" sz="3600">
              <a:solidFill>
                <a:schemeClr val="tx1"/>
              </a:solidFill>
              <a:latin typeface="" charset="0"/>
            </a:endParaRPr>
          </a:p>
        </p:txBody>
      </p:sp>
      <p:sp>
        <p:nvSpPr>
          <p:cNvPr id="149506" name="Rectangle 3">
            <a:extLst>
              <a:ext uri="{FF2B5EF4-FFF2-40B4-BE49-F238E27FC236}">
                <a16:creationId xmlns:a16="http://schemas.microsoft.com/office/drawing/2014/main" id="{0F86849D-4AF3-9342-AB78-CCBDE1E4D0C3}"/>
              </a:ext>
            </a:extLst>
          </p:cNvPr>
          <p:cNvSpPr>
            <a:spLocks noGrp="1" noChangeArrowheads="1"/>
          </p:cNvSpPr>
          <p:nvPr>
            <p:ph idx="1"/>
          </p:nvPr>
        </p:nvSpPr>
        <p:spPr>
          <a:xfrm>
            <a:off x="685800" y="2209800"/>
            <a:ext cx="7772400" cy="4114800"/>
          </a:xfrm>
        </p:spPr>
        <p:txBody>
          <a:bodyPr/>
          <a:lstStyle/>
          <a:p>
            <a:pPr eaLnBrk="1" hangingPunct="1">
              <a:spcBef>
                <a:spcPts val="775"/>
              </a:spcBef>
              <a:spcAft>
                <a:spcPts val="775"/>
              </a:spcAft>
            </a:pPr>
            <a:r>
              <a:rPr lang="en-US" altLang="zh-CN" sz="3600">
                <a:latin typeface="" charset="0"/>
              </a:rPr>
              <a:t>P221  </a:t>
            </a:r>
            <a:r>
              <a:rPr lang="en-US" altLang="zh-CN" sz="3600"/>
              <a:t>(</a:t>
            </a:r>
            <a:r>
              <a:rPr lang="en-US" altLang="zh-CN" sz="3600">
                <a:latin typeface="" charset="0"/>
              </a:rPr>
              <a:t>2), (3)</a:t>
            </a:r>
          </a:p>
        </p:txBody>
      </p:sp>
      <p:sp>
        <p:nvSpPr>
          <p:cNvPr id="149507" name="Rectangle 4">
            <a:extLst>
              <a:ext uri="{FF2B5EF4-FFF2-40B4-BE49-F238E27FC236}">
                <a16:creationId xmlns:a16="http://schemas.microsoft.com/office/drawing/2014/main" id="{CFB589AE-4012-D042-B26F-58C83DF9CE0E}"/>
              </a:ext>
            </a:extLst>
          </p:cNvPr>
          <p:cNvSpPr>
            <a:spLocks noChangeArrowheads="1"/>
          </p:cNvSpPr>
          <p:nvPr/>
        </p:nvSpPr>
        <p:spPr bwMode="auto">
          <a:xfrm>
            <a:off x="1403350" y="404813"/>
            <a:ext cx="65516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5-8</a:t>
            </a:r>
            <a:r>
              <a:rPr lang="zh-CN" altLang="en-US">
                <a:solidFill>
                  <a:schemeClr val="accent2"/>
                </a:solidFill>
              </a:rPr>
              <a:t>　同态与同构</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29" name="Rectangle 2">
            <a:extLst>
              <a:ext uri="{FF2B5EF4-FFF2-40B4-BE49-F238E27FC236}">
                <a16:creationId xmlns:a16="http://schemas.microsoft.com/office/drawing/2014/main" id="{8E7CA5CF-522C-844F-8A7D-0D9BA8288D25}"/>
              </a:ext>
            </a:extLst>
          </p:cNvPr>
          <p:cNvSpPr>
            <a:spLocks noGrp="1" noChangeArrowheads="1"/>
          </p:cNvSpPr>
          <p:nvPr>
            <p:ph type="title"/>
          </p:nvPr>
        </p:nvSpPr>
        <p:spPr>
          <a:xfrm>
            <a:off x="1187450" y="620713"/>
            <a:ext cx="7272338" cy="388937"/>
          </a:xfrm>
        </p:spPr>
        <p:txBody>
          <a:bodyPr>
            <a:normAutofit fontScale="90000"/>
          </a:bodyPr>
          <a:lstStyle/>
          <a:p>
            <a:pPr algn="l" eaLnBrk="1" hangingPunct="1">
              <a:spcBef>
                <a:spcPts val="775"/>
              </a:spcBef>
              <a:spcAft>
                <a:spcPts val="500"/>
              </a:spcAft>
            </a:pPr>
            <a:r>
              <a:rPr lang="en-US" altLang="zh-CN" sz="3600">
                <a:latin typeface="" charset="0"/>
              </a:rPr>
              <a:t>5-</a:t>
            </a:r>
            <a:r>
              <a:rPr lang="en-US" altLang="zh-CN" sz="3600"/>
              <a:t>9</a:t>
            </a:r>
            <a:r>
              <a:rPr lang="zh-CN" altLang="en-US" sz="3600">
                <a:latin typeface="" charset="0"/>
              </a:rPr>
              <a:t>　环与域</a:t>
            </a:r>
          </a:p>
        </p:txBody>
      </p:sp>
      <p:sp>
        <p:nvSpPr>
          <p:cNvPr id="150530" name="Rectangle 3">
            <a:extLst>
              <a:ext uri="{FF2B5EF4-FFF2-40B4-BE49-F238E27FC236}">
                <a16:creationId xmlns:a16="http://schemas.microsoft.com/office/drawing/2014/main" id="{F88DB92C-2442-EB47-B602-DDF207DB4F55}"/>
              </a:ext>
            </a:extLst>
          </p:cNvPr>
          <p:cNvSpPr>
            <a:spLocks noGrp="1" noChangeArrowheads="1"/>
          </p:cNvSpPr>
          <p:nvPr>
            <p:ph idx="1"/>
          </p:nvPr>
        </p:nvSpPr>
        <p:spPr>
          <a:xfrm>
            <a:off x="468313" y="1484313"/>
            <a:ext cx="7991475" cy="4114800"/>
          </a:xfrm>
        </p:spPr>
        <p:txBody>
          <a:bodyPr/>
          <a:lstStyle/>
          <a:p>
            <a:pPr marL="0" indent="355600" eaLnBrk="1" hangingPunct="1">
              <a:spcBef>
                <a:spcPts val="775"/>
              </a:spcBef>
              <a:spcAft>
                <a:spcPts val="500"/>
              </a:spcAft>
            </a:pPr>
            <a:r>
              <a:rPr lang="zh-CN" altLang="en-US">
                <a:latin typeface="" charset="0"/>
              </a:rPr>
              <a:t>以上，我们已初步研究了具有一个二元运算的代数系统</a:t>
            </a:r>
            <a:r>
              <a:rPr lang="en-US" altLang="zh-CN">
                <a:latin typeface="" charset="0"/>
              </a:rPr>
              <a:t>——</a:t>
            </a:r>
            <a:r>
              <a:rPr lang="zh-CN" altLang="en-US">
                <a:latin typeface="" charset="0"/>
              </a:rPr>
              <a:t>半群、独异点、群。接着，我们将讨论具有两个二元运算的代数系统。对于给定的两个代数系统</a:t>
            </a:r>
            <a:r>
              <a:rPr lang="en-US" altLang="zh-CN">
                <a:latin typeface="" charset="0"/>
              </a:rPr>
              <a:t>&lt;A,★&gt;</a:t>
            </a:r>
            <a:r>
              <a:rPr lang="zh-CN" altLang="en-US">
                <a:latin typeface="" charset="0"/>
              </a:rPr>
              <a:t>和</a:t>
            </a:r>
            <a:r>
              <a:rPr lang="en-US" altLang="zh-CN">
                <a:latin typeface="" charset="0"/>
              </a:rPr>
              <a:t>&lt;A,*&gt;</a:t>
            </a:r>
            <a:r>
              <a:rPr lang="zh-CN" altLang="en-US">
                <a:latin typeface="" charset="0"/>
              </a:rPr>
              <a:t>，容易将它们组合成一个具有两个二元运算的代数系统</a:t>
            </a:r>
            <a:r>
              <a:rPr lang="en-US" altLang="zh-CN">
                <a:latin typeface="" charset="0"/>
              </a:rPr>
              <a:t>&lt;A,★,*&gt;</a:t>
            </a:r>
            <a:r>
              <a:rPr lang="zh-CN" altLang="en-US">
                <a:latin typeface="" charset="0"/>
              </a:rPr>
              <a:t>。我们感兴趣于两个二元运算★和*之间有联系的代数系统</a:t>
            </a:r>
            <a:r>
              <a:rPr lang="en-US" altLang="zh-CN">
                <a:latin typeface="" charset="0"/>
              </a:rPr>
              <a:t>&lt;A,★,*&gt;</a:t>
            </a:r>
            <a:r>
              <a:rPr lang="zh-CN" altLang="en-US">
                <a:latin typeface="" charset="0"/>
              </a:rPr>
              <a:t>，通常，我们把一个二元运算★称为“加法”，把第二个运算*称为“乘法”。</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3" name="Rectangle 3">
            <a:extLst>
              <a:ext uri="{FF2B5EF4-FFF2-40B4-BE49-F238E27FC236}">
                <a16:creationId xmlns:a16="http://schemas.microsoft.com/office/drawing/2014/main" id="{5DD21F23-7868-314C-986C-38103614779A}"/>
              </a:ext>
            </a:extLst>
          </p:cNvPr>
          <p:cNvSpPr>
            <a:spLocks noGrp="1" noChangeArrowheads="1"/>
          </p:cNvSpPr>
          <p:nvPr>
            <p:ph idx="1"/>
          </p:nvPr>
        </p:nvSpPr>
        <p:spPr>
          <a:xfrm>
            <a:off x="539750" y="1773238"/>
            <a:ext cx="7772400" cy="2447925"/>
          </a:xfrm>
        </p:spPr>
        <p:txBody>
          <a:bodyPr/>
          <a:lstStyle/>
          <a:p>
            <a:pPr eaLnBrk="1" hangingPunct="1">
              <a:spcBef>
                <a:spcPts val="775"/>
              </a:spcBef>
              <a:spcAft>
                <a:spcPts val="500"/>
              </a:spcAft>
            </a:pPr>
            <a:r>
              <a:rPr lang="zh-CN" altLang="en-US">
                <a:latin typeface="" charset="0"/>
              </a:rPr>
              <a:t>例如，具有加法和乘法这两个二元运算的实数系统</a:t>
            </a:r>
            <a:r>
              <a:rPr lang="en-US" altLang="zh-CN">
                <a:latin typeface="" charset="0"/>
              </a:rPr>
              <a:t>&lt;R,+,</a:t>
            </a:r>
            <a:r>
              <a:rPr lang="en-US" altLang="zh-CN">
                <a:latin typeface="" charset="0"/>
                <a:sym typeface="Symbol" pitchFamily="2" charset="2"/>
              </a:rPr>
              <a:t></a:t>
            </a:r>
            <a:r>
              <a:rPr lang="en-US" altLang="zh-CN">
                <a:latin typeface="" charset="0"/>
              </a:rPr>
              <a:t>&gt;</a:t>
            </a:r>
            <a:r>
              <a:rPr lang="zh-CN" altLang="en-US">
                <a:latin typeface="" charset="0"/>
              </a:rPr>
              <a:t>和整数系统</a:t>
            </a:r>
            <a:r>
              <a:rPr lang="en-US" altLang="zh-CN">
                <a:latin typeface="" charset="0"/>
              </a:rPr>
              <a:t>&lt;</a:t>
            </a:r>
            <a:r>
              <a:rPr lang="en-US" altLang="zh-CN"/>
              <a:t>I</a:t>
            </a:r>
            <a:r>
              <a:rPr lang="en-US" altLang="zh-CN">
                <a:latin typeface="" charset="0"/>
              </a:rPr>
              <a:t>,+, </a:t>
            </a:r>
            <a:r>
              <a:rPr lang="en-US" altLang="zh-CN">
                <a:latin typeface="" charset="0"/>
                <a:sym typeface="Symbol" pitchFamily="2" charset="2"/>
              </a:rPr>
              <a:t></a:t>
            </a:r>
            <a:r>
              <a:rPr lang="en-US" altLang="zh-CN">
                <a:latin typeface="" charset="0"/>
              </a:rPr>
              <a:t>&gt;</a:t>
            </a:r>
            <a:r>
              <a:rPr lang="zh-CN" altLang="en-US">
                <a:latin typeface="" charset="0"/>
              </a:rPr>
              <a:t>都是我们很熟悉的代数系统。</a:t>
            </a:r>
          </a:p>
          <a:p>
            <a:pPr eaLnBrk="1" hangingPunct="1">
              <a:spcBef>
                <a:spcPts val="775"/>
              </a:spcBef>
              <a:spcAft>
                <a:spcPts val="500"/>
              </a:spcAft>
            </a:pPr>
            <a:r>
              <a:rPr lang="zh-CN" altLang="en-US">
                <a:latin typeface="" charset="0"/>
              </a:rPr>
              <a:t>它们运算之间的联系是乘法对加法满足分配律。</a:t>
            </a:r>
          </a:p>
        </p:txBody>
      </p:sp>
      <p:sp>
        <p:nvSpPr>
          <p:cNvPr id="151554" name="Rectangle 4">
            <a:extLst>
              <a:ext uri="{FF2B5EF4-FFF2-40B4-BE49-F238E27FC236}">
                <a16:creationId xmlns:a16="http://schemas.microsoft.com/office/drawing/2014/main" id="{85F513D0-0204-BE46-AD16-FB75B000CBDE}"/>
              </a:ext>
            </a:extLst>
          </p:cNvPr>
          <p:cNvSpPr>
            <a:spLocks noGrp="1" noChangeArrowheads="1"/>
          </p:cNvSpPr>
          <p:nvPr>
            <p:ph type="title"/>
          </p:nvPr>
        </p:nvSpPr>
        <p:spPr>
          <a:xfrm>
            <a:off x="1187450" y="620713"/>
            <a:ext cx="7272338" cy="388937"/>
          </a:xfrm>
        </p:spPr>
        <p:txBody>
          <a:bodyPr>
            <a:normAutofit fontScale="90000"/>
          </a:bodyPr>
          <a:lstStyle/>
          <a:p>
            <a:pPr algn="l" eaLnBrk="1" hangingPunct="1">
              <a:spcBef>
                <a:spcPts val="775"/>
              </a:spcBef>
              <a:spcAft>
                <a:spcPts val="500"/>
              </a:spcAft>
            </a:pPr>
            <a:r>
              <a:rPr lang="en-US" altLang="zh-CN"/>
              <a:t>5-9</a:t>
            </a:r>
            <a:r>
              <a:rPr lang="zh-CN" altLang="en-US"/>
              <a:t>　环与域</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7" name="Rectangle 3">
            <a:extLst>
              <a:ext uri="{FF2B5EF4-FFF2-40B4-BE49-F238E27FC236}">
                <a16:creationId xmlns:a16="http://schemas.microsoft.com/office/drawing/2014/main" id="{A7249165-02B9-6E4E-BFA5-3DF554F21F5F}"/>
              </a:ext>
            </a:extLst>
          </p:cNvPr>
          <p:cNvSpPr>
            <a:spLocks noGrp="1" noChangeArrowheads="1"/>
          </p:cNvSpPr>
          <p:nvPr>
            <p:ph idx="1"/>
          </p:nvPr>
        </p:nvSpPr>
        <p:spPr>
          <a:xfrm>
            <a:off x="609600" y="1371600"/>
            <a:ext cx="8305800" cy="4724400"/>
          </a:xfrm>
        </p:spPr>
        <p:txBody>
          <a:bodyPr/>
          <a:lstStyle/>
          <a:p>
            <a:pPr eaLnBrk="1" hangingPunct="1">
              <a:spcBef>
                <a:spcPts val="775"/>
              </a:spcBef>
              <a:spcAft>
                <a:spcPts val="500"/>
              </a:spcAft>
            </a:pPr>
            <a:r>
              <a:rPr lang="zh-CN" altLang="en-US" sz="2400">
                <a:solidFill>
                  <a:srgbClr val="FF0000"/>
                </a:solidFill>
              </a:rPr>
              <a:t>定义</a:t>
            </a:r>
            <a:r>
              <a:rPr lang="en-US" altLang="zh-CN" sz="2400">
                <a:solidFill>
                  <a:srgbClr val="FF0000"/>
                </a:solidFill>
              </a:rPr>
              <a:t>5-9.1</a:t>
            </a:r>
            <a:r>
              <a:rPr lang="zh-CN" altLang="en-US" sz="2400">
                <a:solidFill>
                  <a:srgbClr val="FF0000"/>
                </a:solidFill>
              </a:rPr>
              <a:t>：</a:t>
            </a:r>
            <a:r>
              <a:rPr lang="zh-CN" altLang="en-US" sz="2400" b="0"/>
              <a:t> </a:t>
            </a:r>
            <a:r>
              <a:rPr lang="zh-CN" altLang="en-US" sz="2400"/>
              <a:t>设</a:t>
            </a:r>
            <a:r>
              <a:rPr lang="en-US" altLang="zh-CN" sz="2400"/>
              <a:t>&lt;A,★,*&gt;</a:t>
            </a:r>
            <a:r>
              <a:rPr lang="zh-CN" altLang="en-US" sz="2400"/>
              <a:t>是一个代数系统，如果满足：</a:t>
            </a:r>
          </a:p>
          <a:p>
            <a:pPr eaLnBrk="1" hangingPunct="1">
              <a:spcBef>
                <a:spcPts val="775"/>
              </a:spcBef>
              <a:spcAft>
                <a:spcPts val="500"/>
              </a:spcAft>
            </a:pPr>
            <a:r>
              <a:rPr lang="en-US" altLang="zh-CN" sz="2400"/>
              <a:t>1.&lt;A,★&gt;</a:t>
            </a:r>
            <a:r>
              <a:rPr lang="zh-CN" altLang="en-US" sz="2400"/>
              <a:t>是阿贝尔群。</a:t>
            </a:r>
          </a:p>
          <a:p>
            <a:pPr eaLnBrk="1" hangingPunct="1">
              <a:spcBef>
                <a:spcPts val="500"/>
              </a:spcBef>
              <a:spcAft>
                <a:spcPts val="500"/>
              </a:spcAft>
            </a:pPr>
            <a:r>
              <a:rPr lang="en-US" altLang="zh-CN" sz="2400"/>
              <a:t>2.&lt;A,*&gt;</a:t>
            </a:r>
            <a:r>
              <a:rPr lang="zh-CN" altLang="en-US" sz="2400"/>
              <a:t>是半群。</a:t>
            </a:r>
          </a:p>
          <a:p>
            <a:pPr eaLnBrk="1" hangingPunct="1">
              <a:spcBef>
                <a:spcPts val="500"/>
              </a:spcBef>
              <a:spcAft>
                <a:spcPts val="500"/>
              </a:spcAft>
            </a:pPr>
            <a:r>
              <a:rPr lang="en-US" altLang="zh-CN" sz="2400"/>
              <a:t>3.</a:t>
            </a:r>
            <a:r>
              <a:rPr lang="zh-CN" altLang="en-US" sz="2400"/>
              <a:t>运算*对于运算★是可分配的。</a:t>
            </a:r>
          </a:p>
          <a:p>
            <a:pPr eaLnBrk="1" hangingPunct="1">
              <a:spcBef>
                <a:spcPts val="775"/>
              </a:spcBef>
              <a:spcAft>
                <a:spcPts val="500"/>
              </a:spcAft>
            </a:pPr>
            <a:r>
              <a:rPr lang="zh-CN" altLang="en-US" sz="2400"/>
              <a:t>则称</a:t>
            </a:r>
            <a:r>
              <a:rPr lang="en-US" altLang="zh-CN" sz="2400"/>
              <a:t>&lt;A,★,*&gt;</a:t>
            </a:r>
            <a:r>
              <a:rPr lang="zh-CN" altLang="en-US" sz="2400"/>
              <a:t>是环。</a:t>
            </a:r>
          </a:p>
          <a:p>
            <a:pPr eaLnBrk="1" hangingPunct="1">
              <a:spcBef>
                <a:spcPts val="775"/>
              </a:spcBef>
              <a:spcAft>
                <a:spcPts val="500"/>
              </a:spcAft>
            </a:pPr>
            <a:r>
              <a:rPr lang="zh-CN" altLang="en-US" sz="2400"/>
              <a:t>根据定义可以清楚地看到，整数集合、有理数集合、偶数集合、复数集合以及定义在这些集合上的普通加法和乘法运算都是可构成环的例子。</a:t>
            </a:r>
          </a:p>
        </p:txBody>
      </p:sp>
      <p:sp>
        <p:nvSpPr>
          <p:cNvPr id="152578" name="Rectangle 4">
            <a:extLst>
              <a:ext uri="{FF2B5EF4-FFF2-40B4-BE49-F238E27FC236}">
                <a16:creationId xmlns:a16="http://schemas.microsoft.com/office/drawing/2014/main" id="{B291AF49-8561-034F-B783-9B09D227283A}"/>
              </a:ext>
            </a:extLst>
          </p:cNvPr>
          <p:cNvSpPr>
            <a:spLocks noGrp="1" noChangeArrowheads="1"/>
          </p:cNvSpPr>
          <p:nvPr>
            <p:ph type="title"/>
          </p:nvPr>
        </p:nvSpPr>
        <p:spPr>
          <a:xfrm>
            <a:off x="1187450" y="620713"/>
            <a:ext cx="7272338" cy="388937"/>
          </a:xfrm>
        </p:spPr>
        <p:txBody>
          <a:bodyPr>
            <a:normAutofit fontScale="90000"/>
          </a:bodyPr>
          <a:lstStyle/>
          <a:p>
            <a:pPr algn="l" eaLnBrk="1" hangingPunct="1">
              <a:spcBef>
                <a:spcPts val="775"/>
              </a:spcBef>
              <a:spcAft>
                <a:spcPts val="500"/>
              </a:spcAft>
            </a:pPr>
            <a:r>
              <a:rPr lang="en-US" altLang="zh-CN"/>
              <a:t>5-9</a:t>
            </a:r>
            <a:r>
              <a:rPr lang="zh-CN" altLang="en-US"/>
              <a:t>　环与域</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1" name="Rectangle 3">
            <a:extLst>
              <a:ext uri="{FF2B5EF4-FFF2-40B4-BE49-F238E27FC236}">
                <a16:creationId xmlns:a16="http://schemas.microsoft.com/office/drawing/2014/main" id="{5BF63A46-0616-7246-8B59-21113F31ECB5}"/>
              </a:ext>
            </a:extLst>
          </p:cNvPr>
          <p:cNvSpPr>
            <a:spLocks noGrp="1" noChangeArrowheads="1"/>
          </p:cNvSpPr>
          <p:nvPr>
            <p:ph idx="1"/>
          </p:nvPr>
        </p:nvSpPr>
        <p:spPr/>
        <p:txBody>
          <a:bodyPr/>
          <a:lstStyle/>
          <a:p>
            <a:pPr eaLnBrk="1" hangingPunct="1">
              <a:spcBef>
                <a:spcPts val="775"/>
              </a:spcBef>
              <a:spcAft>
                <a:spcPts val="500"/>
              </a:spcAft>
            </a:pPr>
            <a:r>
              <a:rPr lang="zh-CN" altLang="en-US">
                <a:solidFill>
                  <a:srgbClr val="FF0000"/>
                </a:solidFill>
                <a:latin typeface="" charset="0"/>
              </a:rPr>
              <a:t>例</a:t>
            </a:r>
            <a:r>
              <a:rPr lang="en-US" altLang="zh-CN">
                <a:solidFill>
                  <a:srgbClr val="FF0000"/>
                </a:solidFill>
                <a:latin typeface="" charset="0"/>
              </a:rPr>
              <a:t>1</a:t>
            </a:r>
            <a:r>
              <a:rPr lang="en-US" altLang="zh-CN">
                <a:latin typeface="" charset="0"/>
              </a:rPr>
              <a:t> </a:t>
            </a:r>
            <a:r>
              <a:rPr lang="zh-CN" altLang="en-US">
                <a:latin typeface="" charset="0"/>
              </a:rPr>
              <a:t>系数属于实数的所有</a:t>
            </a:r>
            <a:r>
              <a:rPr lang="en-US" altLang="zh-CN">
                <a:latin typeface="" charset="0"/>
              </a:rPr>
              <a:t>x</a:t>
            </a:r>
            <a:r>
              <a:rPr lang="zh-CN" altLang="en-US">
                <a:latin typeface="" charset="0"/>
              </a:rPr>
              <a:t>的多项式所组成的集合记作</a:t>
            </a:r>
            <a:r>
              <a:rPr lang="en-US" altLang="zh-CN">
                <a:latin typeface="" charset="0"/>
              </a:rPr>
              <a:t>R[x]</a:t>
            </a:r>
            <a:r>
              <a:rPr lang="zh-CN" altLang="en-US">
                <a:latin typeface="" charset="0"/>
              </a:rPr>
              <a:t>，那么，</a:t>
            </a:r>
            <a:r>
              <a:rPr lang="en-US" altLang="zh-CN">
                <a:latin typeface="" charset="0"/>
              </a:rPr>
              <a:t>R[x]</a:t>
            </a:r>
            <a:r>
              <a:rPr lang="zh-CN" altLang="en-US">
                <a:latin typeface="" charset="0"/>
              </a:rPr>
              <a:t>关于多项式的加法和乘法构成一个环。</a:t>
            </a:r>
          </a:p>
          <a:p>
            <a:pPr eaLnBrk="1" hangingPunct="1">
              <a:spcBef>
                <a:spcPts val="775"/>
              </a:spcBef>
              <a:spcAft>
                <a:spcPts val="500"/>
              </a:spcAft>
            </a:pPr>
            <a:r>
              <a:rPr lang="zh-CN" altLang="en-US">
                <a:solidFill>
                  <a:srgbClr val="FF0000"/>
                </a:solidFill>
                <a:latin typeface="" charset="0"/>
              </a:rPr>
              <a:t>例</a:t>
            </a:r>
            <a:r>
              <a:rPr lang="en-US" altLang="zh-CN">
                <a:solidFill>
                  <a:srgbClr val="FF0000"/>
                </a:solidFill>
                <a:latin typeface="" charset="0"/>
              </a:rPr>
              <a:t>2</a:t>
            </a:r>
            <a:r>
              <a:rPr lang="en-US" altLang="zh-CN">
                <a:latin typeface="" charset="0"/>
              </a:rPr>
              <a:t> </a:t>
            </a:r>
            <a:r>
              <a:rPr lang="zh-CN" altLang="en-US">
                <a:latin typeface="" charset="0"/>
              </a:rPr>
              <a:t>元素属于实数的所有</a:t>
            </a:r>
            <a:r>
              <a:rPr lang="en-US" altLang="zh-CN">
                <a:latin typeface="" charset="0"/>
              </a:rPr>
              <a:t>n</a:t>
            </a:r>
            <a:r>
              <a:rPr lang="zh-CN" altLang="en-US">
                <a:latin typeface="" charset="0"/>
              </a:rPr>
              <a:t>阶矩阵所组成的集合记作</a:t>
            </a:r>
            <a:r>
              <a:rPr lang="en-US" altLang="zh-CN"/>
              <a:t>(</a:t>
            </a:r>
            <a:r>
              <a:rPr lang="en-US" altLang="zh-CN">
                <a:latin typeface="" charset="0"/>
              </a:rPr>
              <a:t>R)</a:t>
            </a:r>
            <a:r>
              <a:rPr lang="en-US" altLang="zh-CN" baseline="-25000">
                <a:latin typeface="" charset="0"/>
              </a:rPr>
              <a:t>n</a:t>
            </a:r>
            <a:r>
              <a:rPr lang="zh-CN" altLang="en-US">
                <a:latin typeface="" charset="0"/>
              </a:rPr>
              <a:t>，那么，</a:t>
            </a:r>
            <a:r>
              <a:rPr lang="en-US" altLang="zh-CN"/>
              <a:t>(</a:t>
            </a:r>
            <a:r>
              <a:rPr lang="en-US" altLang="zh-CN">
                <a:latin typeface="" charset="0"/>
              </a:rPr>
              <a:t>R)</a:t>
            </a:r>
            <a:r>
              <a:rPr lang="en-US" altLang="zh-CN" baseline="-25000">
                <a:latin typeface="" charset="0"/>
              </a:rPr>
              <a:t>n</a:t>
            </a:r>
            <a:r>
              <a:rPr lang="zh-CN" altLang="en-US">
                <a:latin typeface="" charset="0"/>
              </a:rPr>
              <a:t>关于矩阵的加法和乘法构成一个环。</a:t>
            </a:r>
          </a:p>
        </p:txBody>
      </p:sp>
      <p:sp>
        <p:nvSpPr>
          <p:cNvPr id="153602" name="Rectangle 4">
            <a:extLst>
              <a:ext uri="{FF2B5EF4-FFF2-40B4-BE49-F238E27FC236}">
                <a16:creationId xmlns:a16="http://schemas.microsoft.com/office/drawing/2014/main" id="{3ACBA116-524C-BF4C-9FEB-F5A695BCB6C4}"/>
              </a:ext>
            </a:extLst>
          </p:cNvPr>
          <p:cNvSpPr>
            <a:spLocks noGrp="1" noChangeArrowheads="1"/>
          </p:cNvSpPr>
          <p:nvPr>
            <p:ph type="title"/>
          </p:nvPr>
        </p:nvSpPr>
        <p:spPr>
          <a:xfrm>
            <a:off x="1187450" y="620713"/>
            <a:ext cx="7272338" cy="388937"/>
          </a:xfrm>
        </p:spPr>
        <p:txBody>
          <a:bodyPr>
            <a:normAutofit fontScale="90000"/>
          </a:bodyPr>
          <a:lstStyle/>
          <a:p>
            <a:pPr algn="l" eaLnBrk="1" hangingPunct="1">
              <a:spcBef>
                <a:spcPts val="775"/>
              </a:spcBef>
              <a:spcAft>
                <a:spcPts val="500"/>
              </a:spcAft>
            </a:pPr>
            <a:r>
              <a:rPr lang="en-US" altLang="zh-CN"/>
              <a:t>5-9</a:t>
            </a:r>
            <a:r>
              <a:rPr lang="zh-CN" altLang="en-US"/>
              <a:t>　环与域</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5" name="Rectangle 3">
            <a:extLst>
              <a:ext uri="{FF2B5EF4-FFF2-40B4-BE49-F238E27FC236}">
                <a16:creationId xmlns:a16="http://schemas.microsoft.com/office/drawing/2014/main" id="{66E12C17-F12E-F049-A671-5278F3C53127}"/>
              </a:ext>
            </a:extLst>
          </p:cNvPr>
          <p:cNvSpPr>
            <a:spLocks noGrp="1" noChangeArrowheads="1"/>
          </p:cNvSpPr>
          <p:nvPr>
            <p:ph idx="1"/>
          </p:nvPr>
        </p:nvSpPr>
        <p:spPr>
          <a:xfrm>
            <a:off x="323850" y="1412875"/>
            <a:ext cx="8458200" cy="5256213"/>
          </a:xfrm>
        </p:spPr>
        <p:txBody>
          <a:bodyPr/>
          <a:lstStyle/>
          <a:p>
            <a:pPr eaLnBrk="1" hangingPunct="1">
              <a:lnSpc>
                <a:spcPct val="90000"/>
              </a:lnSpc>
              <a:spcBef>
                <a:spcPts val="775"/>
              </a:spcBef>
              <a:spcAft>
                <a:spcPts val="500"/>
              </a:spcAft>
            </a:pPr>
            <a:r>
              <a:rPr lang="zh-CN" altLang="en-US">
                <a:solidFill>
                  <a:srgbClr val="FF0000"/>
                </a:solidFill>
                <a:latin typeface="" charset="0"/>
              </a:rPr>
              <a:t>定理</a:t>
            </a:r>
            <a:r>
              <a:rPr lang="en-US" altLang="zh-CN">
                <a:solidFill>
                  <a:srgbClr val="FF0000"/>
                </a:solidFill>
                <a:latin typeface="" charset="0"/>
              </a:rPr>
              <a:t>5-9.1</a:t>
            </a:r>
            <a:r>
              <a:rPr lang="zh-CN" altLang="en-US">
                <a:solidFill>
                  <a:srgbClr val="FF0000"/>
                </a:solidFill>
                <a:latin typeface="" charset="0"/>
              </a:rPr>
              <a:t>：</a:t>
            </a:r>
            <a:r>
              <a:rPr lang="zh-CN" altLang="en-US">
                <a:latin typeface="" charset="0"/>
              </a:rPr>
              <a:t>设</a:t>
            </a:r>
            <a:r>
              <a:rPr lang="en-US" altLang="zh-CN">
                <a:latin typeface="" charset="0"/>
              </a:rPr>
              <a:t>&lt;A,+, ·&gt;</a:t>
            </a:r>
            <a:r>
              <a:rPr lang="zh-CN" altLang="en-US">
                <a:latin typeface="" charset="0"/>
              </a:rPr>
              <a:t>是一个环，则对于任意的</a:t>
            </a:r>
            <a:r>
              <a:rPr lang="en-US" altLang="zh-CN"/>
              <a:t>a,b,c</a:t>
            </a:r>
            <a:r>
              <a:rPr lang="en-US" altLang="zh-CN">
                <a:sym typeface="Symbol" pitchFamily="2" charset="2"/>
              </a:rPr>
              <a:t></a:t>
            </a:r>
            <a:r>
              <a:rPr lang="en-US" altLang="zh-CN"/>
              <a:t>A</a:t>
            </a:r>
            <a:r>
              <a:rPr lang="zh-CN" altLang="en-US"/>
              <a:t>，有</a:t>
            </a:r>
          </a:p>
          <a:p>
            <a:pPr eaLnBrk="1" hangingPunct="1">
              <a:lnSpc>
                <a:spcPct val="90000"/>
              </a:lnSpc>
              <a:spcBef>
                <a:spcPts val="775"/>
              </a:spcBef>
              <a:spcAft>
                <a:spcPts val="500"/>
              </a:spcAft>
            </a:pPr>
            <a:r>
              <a:rPr lang="en-US" altLang="zh-CN"/>
              <a:t>1. a </a:t>
            </a:r>
            <a:r>
              <a:rPr lang="en-US" altLang="zh-CN">
                <a:latin typeface="" charset="0"/>
              </a:rPr>
              <a:t>· </a:t>
            </a:r>
            <a:r>
              <a:rPr lang="en-US" altLang="zh-CN">
                <a:sym typeface="Symbol" pitchFamily="2" charset="2"/>
              </a:rPr>
              <a:t></a:t>
            </a:r>
            <a:r>
              <a:rPr lang="en-US" altLang="zh-CN"/>
              <a:t> = </a:t>
            </a:r>
            <a:r>
              <a:rPr lang="en-US" altLang="zh-CN">
                <a:sym typeface="Symbol" pitchFamily="2" charset="2"/>
              </a:rPr>
              <a:t> </a:t>
            </a:r>
            <a:r>
              <a:rPr lang="en-US" altLang="zh-CN">
                <a:latin typeface="" charset="0"/>
              </a:rPr>
              <a:t>· </a:t>
            </a:r>
            <a:r>
              <a:rPr lang="en-US" altLang="zh-CN"/>
              <a:t>a = </a:t>
            </a:r>
            <a:r>
              <a:rPr lang="en-US" altLang="zh-CN">
                <a:sym typeface="Symbol" pitchFamily="2" charset="2"/>
              </a:rPr>
              <a:t></a:t>
            </a:r>
            <a:endParaRPr lang="en-US" altLang="zh-CN"/>
          </a:p>
          <a:p>
            <a:pPr eaLnBrk="1" hangingPunct="1">
              <a:lnSpc>
                <a:spcPct val="90000"/>
              </a:lnSpc>
              <a:spcBef>
                <a:spcPts val="500"/>
              </a:spcBef>
              <a:spcAft>
                <a:spcPts val="500"/>
              </a:spcAft>
            </a:pPr>
            <a:r>
              <a:rPr lang="en-US" altLang="zh-CN"/>
              <a:t>2. a</a:t>
            </a:r>
            <a:r>
              <a:rPr lang="en-US" altLang="zh-CN">
                <a:latin typeface="" charset="0"/>
              </a:rPr>
              <a:t>·</a:t>
            </a:r>
            <a:r>
              <a:rPr lang="en-US" altLang="zh-CN"/>
              <a:t>(-b) =(-a)</a:t>
            </a:r>
            <a:r>
              <a:rPr lang="en-US" altLang="zh-CN">
                <a:latin typeface="" charset="0"/>
              </a:rPr>
              <a:t> ·</a:t>
            </a:r>
            <a:r>
              <a:rPr lang="en-US" altLang="zh-CN"/>
              <a:t>b = -(a</a:t>
            </a:r>
            <a:r>
              <a:rPr lang="en-US" altLang="zh-CN">
                <a:latin typeface="" charset="0"/>
              </a:rPr>
              <a:t>·</a:t>
            </a:r>
            <a:r>
              <a:rPr lang="en-US" altLang="zh-CN"/>
              <a:t>b)</a:t>
            </a:r>
          </a:p>
          <a:p>
            <a:pPr eaLnBrk="1" hangingPunct="1">
              <a:lnSpc>
                <a:spcPct val="90000"/>
              </a:lnSpc>
              <a:spcBef>
                <a:spcPts val="500"/>
              </a:spcBef>
              <a:spcAft>
                <a:spcPts val="500"/>
              </a:spcAft>
            </a:pPr>
            <a:r>
              <a:rPr lang="en-US" altLang="zh-CN"/>
              <a:t>3. (-a)</a:t>
            </a:r>
            <a:r>
              <a:rPr lang="en-US" altLang="zh-CN">
                <a:latin typeface="" charset="0"/>
              </a:rPr>
              <a:t> ·</a:t>
            </a:r>
            <a:r>
              <a:rPr lang="en-US" altLang="zh-CN"/>
              <a:t> (-b) = a</a:t>
            </a:r>
            <a:r>
              <a:rPr lang="en-US" altLang="zh-CN">
                <a:latin typeface="" charset="0"/>
              </a:rPr>
              <a:t>·</a:t>
            </a:r>
            <a:r>
              <a:rPr lang="en-US" altLang="zh-CN"/>
              <a:t>b</a:t>
            </a:r>
          </a:p>
          <a:p>
            <a:pPr eaLnBrk="1" hangingPunct="1">
              <a:lnSpc>
                <a:spcPct val="90000"/>
              </a:lnSpc>
              <a:spcBef>
                <a:spcPts val="500"/>
              </a:spcBef>
              <a:spcAft>
                <a:spcPts val="500"/>
              </a:spcAft>
            </a:pPr>
            <a:r>
              <a:rPr lang="en-US" altLang="zh-CN"/>
              <a:t>4. a</a:t>
            </a:r>
            <a:r>
              <a:rPr lang="en-US" altLang="zh-CN">
                <a:latin typeface="" charset="0"/>
              </a:rPr>
              <a:t>·</a:t>
            </a:r>
            <a:r>
              <a:rPr lang="en-US" altLang="zh-CN"/>
              <a:t>(b-c) = a</a:t>
            </a:r>
            <a:r>
              <a:rPr lang="en-US" altLang="zh-CN">
                <a:latin typeface="" charset="0"/>
              </a:rPr>
              <a:t>·</a:t>
            </a:r>
            <a:r>
              <a:rPr lang="en-US" altLang="zh-CN"/>
              <a:t>b - a</a:t>
            </a:r>
            <a:r>
              <a:rPr lang="en-US" altLang="zh-CN">
                <a:latin typeface="" charset="0"/>
              </a:rPr>
              <a:t>·</a:t>
            </a:r>
            <a:r>
              <a:rPr lang="en-US" altLang="zh-CN"/>
              <a:t>c</a:t>
            </a:r>
          </a:p>
          <a:p>
            <a:pPr eaLnBrk="1" hangingPunct="1">
              <a:lnSpc>
                <a:spcPct val="90000"/>
              </a:lnSpc>
              <a:spcBef>
                <a:spcPts val="500"/>
              </a:spcBef>
              <a:spcAft>
                <a:spcPts val="500"/>
              </a:spcAft>
            </a:pPr>
            <a:r>
              <a:rPr lang="en-US" altLang="zh-CN"/>
              <a:t>5. (b-c)</a:t>
            </a:r>
            <a:r>
              <a:rPr lang="en-US" altLang="zh-CN">
                <a:latin typeface="" charset="0"/>
              </a:rPr>
              <a:t> ·</a:t>
            </a:r>
            <a:r>
              <a:rPr lang="en-US" altLang="zh-CN"/>
              <a:t>a =b</a:t>
            </a:r>
            <a:r>
              <a:rPr lang="en-US" altLang="zh-CN">
                <a:latin typeface="" charset="0"/>
              </a:rPr>
              <a:t>·</a:t>
            </a:r>
            <a:r>
              <a:rPr lang="en-US" altLang="zh-CN"/>
              <a:t>a -c</a:t>
            </a:r>
            <a:r>
              <a:rPr lang="en-US" altLang="zh-CN">
                <a:latin typeface="" charset="0"/>
              </a:rPr>
              <a:t>·</a:t>
            </a:r>
            <a:r>
              <a:rPr lang="en-US" altLang="zh-CN"/>
              <a:t>a</a:t>
            </a:r>
          </a:p>
          <a:p>
            <a:pPr eaLnBrk="1" hangingPunct="1">
              <a:lnSpc>
                <a:spcPct val="90000"/>
              </a:lnSpc>
              <a:spcBef>
                <a:spcPts val="775"/>
              </a:spcBef>
              <a:spcAft>
                <a:spcPts val="500"/>
              </a:spcAft>
            </a:pPr>
            <a:r>
              <a:rPr lang="zh-CN" altLang="en-US"/>
              <a:t>其中，</a:t>
            </a:r>
            <a:r>
              <a:rPr lang="zh-CN" altLang="en-US">
                <a:sym typeface="Symbol" pitchFamily="2" charset="2"/>
              </a:rPr>
              <a:t></a:t>
            </a:r>
            <a:r>
              <a:rPr lang="zh-CN" altLang="en-US"/>
              <a:t>是加法幺元，</a:t>
            </a:r>
            <a:r>
              <a:rPr lang="en-US" altLang="zh-CN"/>
              <a:t>- a</a:t>
            </a:r>
            <a:r>
              <a:rPr lang="zh-CN" altLang="en-US"/>
              <a:t>是</a:t>
            </a:r>
            <a:r>
              <a:rPr lang="en-US" altLang="zh-CN"/>
              <a:t>a</a:t>
            </a:r>
            <a:r>
              <a:rPr lang="zh-CN" altLang="en-US"/>
              <a:t>的加法逆元，并将</a:t>
            </a:r>
            <a:r>
              <a:rPr lang="en-US" altLang="zh-CN"/>
              <a:t>a+(-b)</a:t>
            </a:r>
            <a:r>
              <a:rPr lang="zh-CN" altLang="en-US"/>
              <a:t>记为</a:t>
            </a:r>
            <a:r>
              <a:rPr lang="en-US" altLang="zh-CN"/>
              <a:t>a-b</a:t>
            </a:r>
            <a:r>
              <a:rPr lang="zh-CN" altLang="en-US"/>
              <a:t>。</a:t>
            </a:r>
          </a:p>
          <a:p>
            <a:pPr eaLnBrk="1" hangingPunct="1">
              <a:lnSpc>
                <a:spcPct val="90000"/>
              </a:lnSpc>
              <a:spcBef>
                <a:spcPts val="775"/>
              </a:spcBef>
              <a:spcAft>
                <a:spcPts val="500"/>
              </a:spcAft>
            </a:pPr>
            <a:r>
              <a:rPr lang="zh-CN" altLang="en-US"/>
              <a:t>我们还可以根据</a:t>
            </a:r>
            <a:r>
              <a:rPr lang="en-US" altLang="zh-CN">
                <a:latin typeface="" charset="0"/>
              </a:rPr>
              <a:t>&lt;A , ·&gt;</a:t>
            </a:r>
            <a:r>
              <a:rPr lang="zh-CN" altLang="en-US">
                <a:latin typeface="" charset="0"/>
              </a:rPr>
              <a:t>的结构来定义一些常见的特殊环。</a:t>
            </a:r>
          </a:p>
        </p:txBody>
      </p:sp>
      <p:sp>
        <p:nvSpPr>
          <p:cNvPr id="154626" name="Rectangle 4">
            <a:extLst>
              <a:ext uri="{FF2B5EF4-FFF2-40B4-BE49-F238E27FC236}">
                <a16:creationId xmlns:a16="http://schemas.microsoft.com/office/drawing/2014/main" id="{4859E032-2698-8C47-8FB9-C51C3227F299}"/>
              </a:ext>
            </a:extLst>
          </p:cNvPr>
          <p:cNvSpPr>
            <a:spLocks noGrp="1" noChangeArrowheads="1"/>
          </p:cNvSpPr>
          <p:nvPr>
            <p:ph type="title"/>
          </p:nvPr>
        </p:nvSpPr>
        <p:spPr>
          <a:xfrm>
            <a:off x="1187450" y="620713"/>
            <a:ext cx="7272338" cy="388937"/>
          </a:xfrm>
        </p:spPr>
        <p:txBody>
          <a:bodyPr>
            <a:normAutofit fontScale="90000"/>
          </a:bodyPr>
          <a:lstStyle/>
          <a:p>
            <a:pPr algn="l" eaLnBrk="1" hangingPunct="1">
              <a:spcBef>
                <a:spcPts val="775"/>
              </a:spcBef>
              <a:spcAft>
                <a:spcPts val="500"/>
              </a:spcAft>
            </a:pPr>
            <a:r>
              <a:rPr lang="en-US" altLang="zh-CN"/>
              <a:t>5-9</a:t>
            </a:r>
            <a:r>
              <a:rPr lang="zh-CN" altLang="en-US"/>
              <a:t>　环与域</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49" name="Rectangle 3">
            <a:extLst>
              <a:ext uri="{FF2B5EF4-FFF2-40B4-BE49-F238E27FC236}">
                <a16:creationId xmlns:a16="http://schemas.microsoft.com/office/drawing/2014/main" id="{7315221F-5012-8A49-B39F-9081E721D714}"/>
              </a:ext>
            </a:extLst>
          </p:cNvPr>
          <p:cNvSpPr>
            <a:spLocks noGrp="1" noChangeArrowheads="1"/>
          </p:cNvSpPr>
          <p:nvPr>
            <p:ph idx="1"/>
          </p:nvPr>
        </p:nvSpPr>
        <p:spPr>
          <a:xfrm>
            <a:off x="395288" y="1196975"/>
            <a:ext cx="8370887" cy="5661025"/>
          </a:xfrm>
        </p:spPr>
        <p:txBody>
          <a:bodyPr/>
          <a:lstStyle/>
          <a:p>
            <a:pPr eaLnBrk="1" hangingPunct="1">
              <a:spcBef>
                <a:spcPts val="775"/>
              </a:spcBef>
              <a:spcAft>
                <a:spcPts val="500"/>
              </a:spcAft>
            </a:pPr>
            <a:r>
              <a:rPr lang="zh-CN" altLang="en-US" sz="2400">
                <a:solidFill>
                  <a:srgbClr val="FF0000"/>
                </a:solidFill>
                <a:latin typeface="" charset="0"/>
              </a:rPr>
              <a:t>定义</a:t>
            </a:r>
            <a:r>
              <a:rPr lang="en-US" altLang="zh-CN" sz="2400">
                <a:solidFill>
                  <a:srgbClr val="FF0000"/>
                </a:solidFill>
                <a:latin typeface="" charset="0"/>
              </a:rPr>
              <a:t>5-9.2</a:t>
            </a:r>
            <a:r>
              <a:rPr lang="zh-CN" altLang="en-US" sz="2400">
                <a:solidFill>
                  <a:srgbClr val="FF0000"/>
                </a:solidFill>
                <a:latin typeface="" charset="0"/>
              </a:rPr>
              <a:t>：</a:t>
            </a:r>
            <a:r>
              <a:rPr lang="zh-CN" altLang="en-US" sz="2400">
                <a:latin typeface="" charset="0"/>
              </a:rPr>
              <a:t>设</a:t>
            </a:r>
            <a:r>
              <a:rPr lang="en-US" altLang="zh-CN" sz="2400">
                <a:latin typeface="" charset="0"/>
              </a:rPr>
              <a:t>&lt;A , +, </a:t>
            </a:r>
            <a:r>
              <a:rPr lang="en-US" altLang="zh-CN" sz="2400" b="0">
                <a:latin typeface="" charset="0"/>
              </a:rPr>
              <a:t>·</a:t>
            </a:r>
            <a:r>
              <a:rPr lang="en-US" altLang="zh-CN" sz="2400">
                <a:latin typeface="" charset="0"/>
              </a:rPr>
              <a:t>&gt;</a:t>
            </a:r>
            <a:r>
              <a:rPr lang="zh-CN" altLang="en-US" sz="2400">
                <a:latin typeface="" charset="0"/>
              </a:rPr>
              <a:t>是环。如果</a:t>
            </a:r>
            <a:r>
              <a:rPr lang="en-US" altLang="zh-CN" sz="2400">
                <a:latin typeface="" charset="0"/>
              </a:rPr>
              <a:t>&lt;A , </a:t>
            </a:r>
            <a:r>
              <a:rPr lang="en-US" altLang="zh-CN" sz="2400" b="0">
                <a:latin typeface="" charset="0"/>
              </a:rPr>
              <a:t>·</a:t>
            </a:r>
            <a:r>
              <a:rPr lang="en-US" altLang="zh-CN" sz="2400">
                <a:latin typeface="" charset="0"/>
              </a:rPr>
              <a:t>&gt;</a:t>
            </a:r>
            <a:r>
              <a:rPr lang="zh-CN" altLang="en-US" sz="2400">
                <a:latin typeface="" charset="0"/>
              </a:rPr>
              <a:t>是可交换的，则称</a:t>
            </a:r>
            <a:r>
              <a:rPr lang="en-US" altLang="zh-CN" sz="2400">
                <a:latin typeface="" charset="0"/>
              </a:rPr>
              <a:t>&lt;A, +, </a:t>
            </a:r>
            <a:r>
              <a:rPr lang="en-US" altLang="zh-CN" sz="2400" b="0">
                <a:latin typeface="" charset="0"/>
              </a:rPr>
              <a:t>·</a:t>
            </a:r>
            <a:r>
              <a:rPr lang="en-US" altLang="zh-CN" sz="2400">
                <a:latin typeface="" charset="0"/>
              </a:rPr>
              <a:t>&gt;</a:t>
            </a:r>
            <a:r>
              <a:rPr lang="zh-CN" altLang="en-US" sz="2400">
                <a:latin typeface="" charset="0"/>
              </a:rPr>
              <a:t>是交换环。如果</a:t>
            </a:r>
            <a:r>
              <a:rPr lang="en-US" altLang="zh-CN" sz="2400">
                <a:latin typeface="" charset="0"/>
              </a:rPr>
              <a:t>&lt;A , </a:t>
            </a:r>
            <a:r>
              <a:rPr lang="en-US" altLang="zh-CN" sz="2400" b="0">
                <a:latin typeface="" charset="0"/>
              </a:rPr>
              <a:t>·</a:t>
            </a:r>
            <a:r>
              <a:rPr lang="en-US" altLang="zh-CN" sz="2400">
                <a:latin typeface="" charset="0"/>
              </a:rPr>
              <a:t>&gt;</a:t>
            </a:r>
            <a:r>
              <a:rPr lang="zh-CN" altLang="en-US" sz="2400">
                <a:latin typeface="" charset="0"/>
              </a:rPr>
              <a:t>含有幺元，则称</a:t>
            </a:r>
            <a:r>
              <a:rPr lang="en-US" altLang="zh-CN" sz="2400">
                <a:latin typeface="" charset="0"/>
              </a:rPr>
              <a:t>&lt;A, +, </a:t>
            </a:r>
            <a:r>
              <a:rPr lang="en-US" altLang="zh-CN" sz="2400" b="0">
                <a:latin typeface="" charset="0"/>
              </a:rPr>
              <a:t>·</a:t>
            </a:r>
            <a:r>
              <a:rPr lang="en-US" altLang="zh-CN" sz="2400">
                <a:latin typeface="" charset="0"/>
              </a:rPr>
              <a:t>&gt;</a:t>
            </a:r>
            <a:r>
              <a:rPr lang="zh-CN" altLang="en-US" sz="2400">
                <a:latin typeface="" charset="0"/>
              </a:rPr>
              <a:t>是含幺环。</a:t>
            </a:r>
          </a:p>
          <a:p>
            <a:pPr eaLnBrk="1" hangingPunct="1">
              <a:spcBef>
                <a:spcPts val="775"/>
              </a:spcBef>
              <a:spcAft>
                <a:spcPts val="500"/>
              </a:spcAft>
            </a:pPr>
            <a:r>
              <a:rPr lang="zh-CN" altLang="en-US" sz="2400"/>
              <a:t>设</a:t>
            </a:r>
            <a:r>
              <a:rPr lang="en-US" altLang="zh-CN" sz="2400"/>
              <a:t>S</a:t>
            </a:r>
            <a:r>
              <a:rPr lang="zh-CN" altLang="en-US" sz="2400"/>
              <a:t>是一个集合，</a:t>
            </a:r>
            <a:r>
              <a:rPr lang="en-US" altLang="zh-CN" sz="2400"/>
              <a:t>P(S)</a:t>
            </a:r>
            <a:r>
              <a:rPr lang="zh-CN" altLang="en-US" sz="2400"/>
              <a:t>是它的幂集，如果在</a:t>
            </a:r>
            <a:r>
              <a:rPr lang="en-US" altLang="zh-CN" sz="2400"/>
              <a:t>P(S)</a:t>
            </a:r>
            <a:r>
              <a:rPr lang="zh-CN" altLang="en-US" sz="2400"/>
              <a:t>上定义二元运算</a:t>
            </a:r>
            <a:r>
              <a:rPr lang="en-US" altLang="zh-CN" sz="2400"/>
              <a:t>+</a:t>
            </a:r>
            <a:r>
              <a:rPr lang="zh-CN" altLang="en-US" sz="2400"/>
              <a:t>和</a:t>
            </a:r>
            <a:r>
              <a:rPr lang="en-US" altLang="zh-CN" sz="2400" b="0">
                <a:latin typeface="" charset="0"/>
              </a:rPr>
              <a:t>·</a:t>
            </a:r>
            <a:r>
              <a:rPr lang="zh-CN" altLang="en-US" sz="2400">
                <a:latin typeface="" charset="0"/>
              </a:rPr>
              <a:t>如下：对任意的</a:t>
            </a:r>
            <a:r>
              <a:rPr lang="en-US" altLang="zh-CN" sz="2400">
                <a:latin typeface="" charset="0"/>
              </a:rPr>
              <a:t>A</a:t>
            </a:r>
            <a:r>
              <a:rPr lang="zh-CN" altLang="en-US" sz="2400">
                <a:latin typeface="" charset="0"/>
              </a:rPr>
              <a:t>，</a:t>
            </a:r>
            <a:r>
              <a:rPr lang="en-US" altLang="zh-CN" sz="2400">
                <a:latin typeface="" charset="0"/>
              </a:rPr>
              <a:t>B</a:t>
            </a:r>
            <a:r>
              <a:rPr lang="en-US" altLang="zh-CN" sz="2400">
                <a:sym typeface="Symbol" pitchFamily="2" charset="2"/>
              </a:rPr>
              <a:t></a:t>
            </a:r>
            <a:r>
              <a:rPr lang="en-US" altLang="zh-CN" sz="2400"/>
              <a:t> P(S)</a:t>
            </a:r>
          </a:p>
          <a:p>
            <a:pPr eaLnBrk="1" hangingPunct="1">
              <a:spcBef>
                <a:spcPts val="775"/>
              </a:spcBef>
              <a:spcAft>
                <a:spcPts val="500"/>
              </a:spcAft>
            </a:pPr>
            <a:r>
              <a:rPr lang="en-US" altLang="zh-CN" sz="2400"/>
              <a:t>     A+B={x|(x</a:t>
            </a:r>
            <a:r>
              <a:rPr lang="en-US" altLang="zh-CN" sz="2400">
                <a:sym typeface="Symbol" pitchFamily="2" charset="2"/>
              </a:rPr>
              <a:t></a:t>
            </a:r>
            <a:r>
              <a:rPr lang="en-US" altLang="zh-CN" sz="2400"/>
              <a:t>S)</a:t>
            </a:r>
            <a:r>
              <a:rPr lang="en-US" altLang="zh-CN" sz="2400">
                <a:sym typeface="Symbol" pitchFamily="2" charset="2"/>
              </a:rPr>
              <a:t></a:t>
            </a:r>
            <a:r>
              <a:rPr lang="en-US" altLang="zh-CN" sz="2400"/>
              <a:t>(x</a:t>
            </a:r>
            <a:r>
              <a:rPr lang="en-US" altLang="zh-CN" sz="2400">
                <a:sym typeface="Symbol" pitchFamily="2" charset="2"/>
              </a:rPr>
              <a:t></a:t>
            </a:r>
            <a:r>
              <a:rPr lang="en-US" altLang="zh-CN" sz="2400"/>
              <a:t>A</a:t>
            </a:r>
            <a:r>
              <a:rPr lang="en-US" altLang="zh-CN" sz="2400">
                <a:sym typeface="Symbol" pitchFamily="2" charset="2"/>
              </a:rPr>
              <a:t></a:t>
            </a:r>
            <a:r>
              <a:rPr lang="en-US" altLang="zh-CN" sz="2400"/>
              <a:t>x</a:t>
            </a:r>
            <a:r>
              <a:rPr lang="en-US" altLang="zh-CN" sz="2400">
                <a:sym typeface="Symbol" pitchFamily="2" charset="2"/>
              </a:rPr>
              <a:t></a:t>
            </a:r>
            <a:r>
              <a:rPr lang="en-US" altLang="zh-CN" sz="2400"/>
              <a:t>B)</a:t>
            </a:r>
            <a:r>
              <a:rPr lang="en-US" altLang="zh-CN" sz="2400">
                <a:sym typeface="Symbol" pitchFamily="2" charset="2"/>
              </a:rPr>
              <a:t></a:t>
            </a:r>
            <a:r>
              <a:rPr lang="en-US" altLang="zh-CN" sz="2400"/>
              <a:t>(x</a:t>
            </a:r>
            <a:r>
              <a:rPr lang="en-US" altLang="zh-CN" sz="2400">
                <a:sym typeface="Symbol" pitchFamily="2" charset="2"/>
              </a:rPr>
              <a:t></a:t>
            </a:r>
            <a:r>
              <a:rPr lang="en-US" altLang="zh-CN" sz="2400"/>
              <a:t>A</a:t>
            </a:r>
            <a:r>
              <a:rPr lang="en-US" altLang="zh-CN" sz="2400">
                <a:sym typeface="Symbol" pitchFamily="2" charset="2"/>
              </a:rPr>
              <a:t></a:t>
            </a:r>
            <a:r>
              <a:rPr lang="en-US" altLang="zh-CN" sz="2400"/>
              <a:t>B)}</a:t>
            </a:r>
          </a:p>
          <a:p>
            <a:pPr eaLnBrk="1" hangingPunct="1">
              <a:spcBef>
                <a:spcPts val="775"/>
              </a:spcBef>
              <a:spcAft>
                <a:spcPts val="500"/>
              </a:spcAft>
            </a:pPr>
            <a:r>
              <a:rPr lang="en-US" altLang="zh-CN" sz="2400"/>
              <a:t>      A</a:t>
            </a:r>
            <a:r>
              <a:rPr lang="en-US" altLang="zh-CN" sz="2400" b="0">
                <a:latin typeface="" charset="0"/>
              </a:rPr>
              <a:t>·</a:t>
            </a:r>
            <a:r>
              <a:rPr lang="en-US" altLang="zh-CN" sz="2400"/>
              <a:t>B= A</a:t>
            </a:r>
            <a:r>
              <a:rPr lang="en-US" altLang="zh-CN" sz="2400">
                <a:sym typeface="Symbol" pitchFamily="2" charset="2"/>
              </a:rPr>
              <a:t></a:t>
            </a:r>
            <a:r>
              <a:rPr lang="en-US" altLang="zh-CN" sz="2400"/>
              <a:t>B</a:t>
            </a:r>
          </a:p>
          <a:p>
            <a:pPr eaLnBrk="1" hangingPunct="1">
              <a:spcBef>
                <a:spcPts val="775"/>
              </a:spcBef>
              <a:spcAft>
                <a:spcPts val="500"/>
              </a:spcAft>
            </a:pPr>
            <a:r>
              <a:rPr lang="zh-CN" altLang="en-US" sz="2400"/>
              <a:t>容易证明</a:t>
            </a:r>
            <a:r>
              <a:rPr lang="en-US" altLang="zh-CN" sz="2400"/>
              <a:t>&lt;P(S) , + ,</a:t>
            </a:r>
            <a:r>
              <a:rPr lang="en-US" altLang="zh-CN" sz="2400" b="0">
                <a:latin typeface="" charset="0"/>
              </a:rPr>
              <a:t>·&gt;</a:t>
            </a:r>
            <a:r>
              <a:rPr lang="zh-CN" altLang="en-US" sz="2400">
                <a:latin typeface="" charset="0"/>
              </a:rPr>
              <a:t>是一个环，称它为</a:t>
            </a:r>
            <a:r>
              <a:rPr lang="en-US" altLang="zh-CN" sz="2400">
                <a:latin typeface="" charset="0"/>
              </a:rPr>
              <a:t>S</a:t>
            </a:r>
            <a:r>
              <a:rPr lang="zh-CN" altLang="en-US" sz="2400">
                <a:latin typeface="" charset="0"/>
              </a:rPr>
              <a:t>的子集环。</a:t>
            </a:r>
          </a:p>
          <a:p>
            <a:pPr eaLnBrk="1" hangingPunct="1">
              <a:spcBef>
                <a:spcPts val="775"/>
              </a:spcBef>
              <a:spcAft>
                <a:spcPts val="500"/>
              </a:spcAft>
            </a:pPr>
            <a:r>
              <a:rPr lang="zh-CN" altLang="en-US" sz="2400">
                <a:latin typeface="" charset="0"/>
              </a:rPr>
              <a:t>由于集合交运算是可交换的，且</a:t>
            </a:r>
            <a:r>
              <a:rPr lang="en-US" altLang="zh-CN" sz="2400"/>
              <a:t>&lt;P(S) , </a:t>
            </a:r>
            <a:r>
              <a:rPr lang="en-US" altLang="zh-CN" sz="2400" b="0">
                <a:latin typeface="" charset="0"/>
              </a:rPr>
              <a:t>·&gt;</a:t>
            </a:r>
            <a:r>
              <a:rPr lang="zh-CN" altLang="en-US" sz="2400">
                <a:latin typeface="" charset="0"/>
              </a:rPr>
              <a:t>含有幺元</a:t>
            </a:r>
            <a:r>
              <a:rPr lang="en-US" altLang="zh-CN" sz="2400">
                <a:latin typeface="" charset="0"/>
              </a:rPr>
              <a:t>S</a:t>
            </a:r>
            <a:r>
              <a:rPr lang="zh-CN" altLang="en-US" sz="2400">
                <a:latin typeface="" charset="0"/>
              </a:rPr>
              <a:t>，因此子集环是含幺交换环。</a:t>
            </a:r>
            <a:endParaRPr lang="zh-CN" altLang="en-US" sz="2400"/>
          </a:p>
        </p:txBody>
      </p:sp>
      <p:sp>
        <p:nvSpPr>
          <p:cNvPr id="155650" name="Rectangle 4">
            <a:extLst>
              <a:ext uri="{FF2B5EF4-FFF2-40B4-BE49-F238E27FC236}">
                <a16:creationId xmlns:a16="http://schemas.microsoft.com/office/drawing/2014/main" id="{BEE8DFA0-DE85-1446-9589-4782155D9424}"/>
              </a:ext>
            </a:extLst>
          </p:cNvPr>
          <p:cNvSpPr>
            <a:spLocks noGrp="1" noChangeArrowheads="1"/>
          </p:cNvSpPr>
          <p:nvPr>
            <p:ph type="title"/>
          </p:nvPr>
        </p:nvSpPr>
        <p:spPr>
          <a:xfrm>
            <a:off x="1187450" y="620713"/>
            <a:ext cx="7272338" cy="388937"/>
          </a:xfrm>
        </p:spPr>
        <p:txBody>
          <a:bodyPr>
            <a:normAutofit fontScale="90000"/>
          </a:bodyPr>
          <a:lstStyle/>
          <a:p>
            <a:pPr algn="l" eaLnBrk="1" hangingPunct="1">
              <a:spcBef>
                <a:spcPts val="775"/>
              </a:spcBef>
              <a:spcAft>
                <a:spcPts val="500"/>
              </a:spcAft>
            </a:pPr>
            <a:r>
              <a:rPr lang="en-US" altLang="zh-CN"/>
              <a:t>5-9</a:t>
            </a:r>
            <a:r>
              <a:rPr lang="zh-CN" altLang="en-US"/>
              <a:t>　环与域</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3" name="Rectangle 3">
            <a:extLst>
              <a:ext uri="{FF2B5EF4-FFF2-40B4-BE49-F238E27FC236}">
                <a16:creationId xmlns:a16="http://schemas.microsoft.com/office/drawing/2014/main" id="{B18EC776-7240-4345-B8D9-620B63ABB7BB}"/>
              </a:ext>
            </a:extLst>
          </p:cNvPr>
          <p:cNvSpPr>
            <a:spLocks noGrp="1" noChangeArrowheads="1"/>
          </p:cNvSpPr>
          <p:nvPr>
            <p:ph idx="1"/>
          </p:nvPr>
        </p:nvSpPr>
        <p:spPr>
          <a:xfrm>
            <a:off x="395288" y="1628775"/>
            <a:ext cx="8353425" cy="3960813"/>
          </a:xfrm>
        </p:spPr>
        <p:txBody>
          <a:bodyPr/>
          <a:lstStyle/>
          <a:p>
            <a:pPr eaLnBrk="1" hangingPunct="1">
              <a:spcBef>
                <a:spcPts val="775"/>
              </a:spcBef>
              <a:spcAft>
                <a:spcPts val="500"/>
              </a:spcAft>
            </a:pPr>
            <a:r>
              <a:rPr lang="zh-CN" altLang="en-US">
                <a:solidFill>
                  <a:srgbClr val="FF0000"/>
                </a:solidFill>
                <a:latin typeface="" charset="0"/>
              </a:rPr>
              <a:t>定义</a:t>
            </a:r>
            <a:r>
              <a:rPr lang="en-US" altLang="zh-CN">
                <a:solidFill>
                  <a:srgbClr val="FF0000"/>
                </a:solidFill>
                <a:latin typeface="" charset="0"/>
              </a:rPr>
              <a:t>5-9.3</a:t>
            </a:r>
            <a:r>
              <a:rPr lang="zh-CN" altLang="en-US">
                <a:solidFill>
                  <a:srgbClr val="FF0000"/>
                </a:solidFill>
                <a:latin typeface="" charset="0"/>
              </a:rPr>
              <a:t>：</a:t>
            </a:r>
            <a:r>
              <a:rPr lang="zh-CN" altLang="en-US">
                <a:latin typeface="" charset="0"/>
              </a:rPr>
              <a:t>设</a:t>
            </a:r>
            <a:r>
              <a:rPr lang="en-US" altLang="zh-CN">
                <a:latin typeface="" charset="0"/>
              </a:rPr>
              <a:t>&lt;A, +, </a:t>
            </a:r>
            <a:r>
              <a:rPr lang="en-US" altLang="zh-CN" b="0">
                <a:latin typeface="" charset="0"/>
              </a:rPr>
              <a:t>·</a:t>
            </a:r>
            <a:r>
              <a:rPr lang="en-US" altLang="zh-CN">
                <a:latin typeface="" charset="0"/>
              </a:rPr>
              <a:t>&gt; </a:t>
            </a:r>
            <a:r>
              <a:rPr lang="zh-CN" altLang="en-US">
                <a:latin typeface="" charset="0"/>
              </a:rPr>
              <a:t>是一个代数系统，如果满足：</a:t>
            </a:r>
          </a:p>
          <a:p>
            <a:pPr eaLnBrk="1" hangingPunct="1">
              <a:spcBef>
                <a:spcPts val="775"/>
              </a:spcBef>
              <a:spcAft>
                <a:spcPts val="500"/>
              </a:spcAft>
            </a:pPr>
            <a:r>
              <a:rPr lang="en-US" altLang="zh-CN">
                <a:latin typeface="" charset="0"/>
              </a:rPr>
              <a:t>1</a:t>
            </a:r>
            <a:r>
              <a:rPr lang="zh-CN" altLang="en-US">
                <a:latin typeface="" charset="0"/>
              </a:rPr>
              <a:t>．</a:t>
            </a:r>
            <a:r>
              <a:rPr lang="en-US" altLang="zh-CN">
                <a:latin typeface="" charset="0"/>
              </a:rPr>
              <a:t>&lt;A, +&gt;</a:t>
            </a:r>
            <a:r>
              <a:rPr lang="zh-CN" altLang="en-US">
                <a:latin typeface="" charset="0"/>
              </a:rPr>
              <a:t>是阿贝尔群。</a:t>
            </a:r>
          </a:p>
          <a:p>
            <a:pPr eaLnBrk="1" hangingPunct="1">
              <a:spcBef>
                <a:spcPts val="775"/>
              </a:spcBef>
              <a:spcAft>
                <a:spcPts val="500"/>
              </a:spcAft>
            </a:pPr>
            <a:r>
              <a:rPr lang="en-US" altLang="zh-CN">
                <a:latin typeface="" charset="0"/>
              </a:rPr>
              <a:t>2.   &lt;A, </a:t>
            </a:r>
            <a:r>
              <a:rPr lang="en-US" altLang="zh-CN" b="0">
                <a:latin typeface="" charset="0"/>
              </a:rPr>
              <a:t>·</a:t>
            </a:r>
            <a:r>
              <a:rPr lang="en-US" altLang="zh-CN">
                <a:latin typeface="" charset="0"/>
              </a:rPr>
              <a:t>&gt;</a:t>
            </a:r>
            <a:r>
              <a:rPr lang="zh-CN" altLang="en-US">
                <a:latin typeface="" charset="0"/>
              </a:rPr>
              <a:t>是可交换独异点，且无零因子，即对任意的</a:t>
            </a:r>
            <a:r>
              <a:rPr lang="en-US" altLang="zh-CN"/>
              <a:t>a, b</a:t>
            </a:r>
            <a:r>
              <a:rPr lang="en-US" altLang="zh-CN">
                <a:sym typeface="Symbol" pitchFamily="2" charset="2"/>
              </a:rPr>
              <a:t></a:t>
            </a:r>
            <a:r>
              <a:rPr lang="en-US" altLang="zh-CN"/>
              <a:t>A , a≠</a:t>
            </a:r>
            <a:r>
              <a:rPr lang="en-US" altLang="zh-CN">
                <a:sym typeface="Symbol" pitchFamily="2" charset="2"/>
              </a:rPr>
              <a:t></a:t>
            </a:r>
            <a:r>
              <a:rPr lang="en-US" altLang="zh-CN"/>
              <a:t> , b≠</a:t>
            </a:r>
            <a:r>
              <a:rPr lang="en-US" altLang="zh-CN">
                <a:sym typeface="Symbol" pitchFamily="2" charset="2"/>
              </a:rPr>
              <a:t></a:t>
            </a:r>
            <a:r>
              <a:rPr lang="en-US" altLang="zh-CN"/>
              <a:t> , </a:t>
            </a:r>
            <a:r>
              <a:rPr lang="zh-CN" altLang="en-US"/>
              <a:t>必有</a:t>
            </a:r>
            <a:r>
              <a:rPr lang="en-US" altLang="zh-CN"/>
              <a:t>a </a:t>
            </a:r>
            <a:r>
              <a:rPr lang="en-US" altLang="zh-CN" b="0">
                <a:latin typeface="" charset="0"/>
              </a:rPr>
              <a:t>·</a:t>
            </a:r>
            <a:r>
              <a:rPr lang="en-US" altLang="zh-CN"/>
              <a:t> b≠</a:t>
            </a:r>
            <a:r>
              <a:rPr lang="en-US" altLang="zh-CN">
                <a:sym typeface="Symbol" pitchFamily="2" charset="2"/>
              </a:rPr>
              <a:t></a:t>
            </a:r>
            <a:r>
              <a:rPr lang="zh-CN" altLang="en-US">
                <a:latin typeface="" charset="0"/>
              </a:rPr>
              <a:t>。</a:t>
            </a:r>
            <a:endParaRPr lang="zh-CN" altLang="en-US"/>
          </a:p>
          <a:p>
            <a:pPr eaLnBrk="1" hangingPunct="1">
              <a:spcBef>
                <a:spcPts val="500"/>
              </a:spcBef>
              <a:spcAft>
                <a:spcPts val="500"/>
              </a:spcAft>
            </a:pPr>
            <a:r>
              <a:rPr lang="en-US" altLang="zh-CN">
                <a:latin typeface="" charset="0"/>
              </a:rPr>
              <a:t>3.   </a:t>
            </a:r>
            <a:r>
              <a:rPr lang="zh-CN" altLang="en-US">
                <a:latin typeface="" charset="0"/>
              </a:rPr>
              <a:t>运算 </a:t>
            </a:r>
            <a:r>
              <a:rPr lang="en-US" altLang="zh-CN" b="0">
                <a:latin typeface="" charset="0"/>
              </a:rPr>
              <a:t>· </a:t>
            </a:r>
            <a:r>
              <a:rPr lang="zh-CN" altLang="en-US">
                <a:latin typeface="" charset="0"/>
              </a:rPr>
              <a:t>对于运算 </a:t>
            </a:r>
            <a:r>
              <a:rPr lang="en-US" altLang="zh-CN">
                <a:latin typeface="" charset="0"/>
              </a:rPr>
              <a:t>+ </a:t>
            </a:r>
            <a:r>
              <a:rPr lang="zh-CN" altLang="en-US">
                <a:latin typeface="" charset="0"/>
              </a:rPr>
              <a:t>是可分配的。</a:t>
            </a:r>
            <a:endParaRPr lang="zh-CN" altLang="en-US"/>
          </a:p>
          <a:p>
            <a:pPr eaLnBrk="1" hangingPunct="1">
              <a:spcBef>
                <a:spcPts val="775"/>
              </a:spcBef>
              <a:spcAft>
                <a:spcPts val="500"/>
              </a:spcAft>
            </a:pPr>
            <a:r>
              <a:rPr lang="zh-CN" altLang="en-US">
                <a:latin typeface="" charset="0"/>
              </a:rPr>
              <a:t>则称</a:t>
            </a:r>
            <a:r>
              <a:rPr lang="en-US" altLang="zh-CN">
                <a:latin typeface="" charset="0"/>
              </a:rPr>
              <a:t>&lt;A ,+, </a:t>
            </a:r>
            <a:r>
              <a:rPr lang="en-US" altLang="zh-CN" b="0">
                <a:latin typeface="" charset="0"/>
              </a:rPr>
              <a:t>·</a:t>
            </a:r>
            <a:r>
              <a:rPr lang="en-US" altLang="zh-CN">
                <a:latin typeface="" charset="0"/>
              </a:rPr>
              <a:t>&gt;</a:t>
            </a:r>
            <a:r>
              <a:rPr lang="zh-CN" altLang="en-US">
                <a:latin typeface="" charset="0"/>
              </a:rPr>
              <a:t>是整环。</a:t>
            </a:r>
          </a:p>
        </p:txBody>
      </p:sp>
      <p:sp>
        <p:nvSpPr>
          <p:cNvPr id="156674" name="Rectangle 4">
            <a:extLst>
              <a:ext uri="{FF2B5EF4-FFF2-40B4-BE49-F238E27FC236}">
                <a16:creationId xmlns:a16="http://schemas.microsoft.com/office/drawing/2014/main" id="{54C0838C-CCD2-D942-9820-7801690F840E}"/>
              </a:ext>
            </a:extLst>
          </p:cNvPr>
          <p:cNvSpPr>
            <a:spLocks noGrp="1" noChangeArrowheads="1"/>
          </p:cNvSpPr>
          <p:nvPr>
            <p:ph type="title"/>
          </p:nvPr>
        </p:nvSpPr>
        <p:spPr>
          <a:xfrm>
            <a:off x="1187450" y="620713"/>
            <a:ext cx="7272338" cy="388937"/>
          </a:xfrm>
        </p:spPr>
        <p:txBody>
          <a:bodyPr>
            <a:normAutofit fontScale="90000"/>
          </a:bodyPr>
          <a:lstStyle/>
          <a:p>
            <a:pPr algn="l" eaLnBrk="1" hangingPunct="1">
              <a:spcBef>
                <a:spcPts val="775"/>
              </a:spcBef>
              <a:spcAft>
                <a:spcPts val="500"/>
              </a:spcAft>
            </a:pPr>
            <a:r>
              <a:rPr lang="en-US" altLang="zh-CN"/>
              <a:t>5-9</a:t>
            </a:r>
            <a:r>
              <a:rPr lang="zh-CN" altLang="en-US"/>
              <a:t>　环与域</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3">
            <a:extLst>
              <a:ext uri="{FF2B5EF4-FFF2-40B4-BE49-F238E27FC236}">
                <a16:creationId xmlns:a16="http://schemas.microsoft.com/office/drawing/2014/main" id="{1330152E-245A-2343-8D41-46920AD1E161}"/>
              </a:ext>
            </a:extLst>
          </p:cNvPr>
          <p:cNvSpPr>
            <a:spLocks noGrp="1" noChangeArrowheads="1"/>
          </p:cNvSpPr>
          <p:nvPr>
            <p:ph idx="1"/>
          </p:nvPr>
        </p:nvSpPr>
        <p:spPr>
          <a:xfrm>
            <a:off x="762000" y="1412875"/>
            <a:ext cx="7924800" cy="4683125"/>
          </a:xfrm>
        </p:spPr>
        <p:txBody>
          <a:bodyPr/>
          <a:lstStyle/>
          <a:p>
            <a:pPr marL="0" indent="674688" eaLnBrk="1" hangingPunct="1">
              <a:spcBef>
                <a:spcPts val="775"/>
              </a:spcBef>
              <a:spcAft>
                <a:spcPts val="500"/>
              </a:spcAft>
            </a:pPr>
            <a:r>
              <a:rPr lang="zh-CN" altLang="en-US">
                <a:solidFill>
                  <a:schemeClr val="tx2"/>
                </a:solidFill>
                <a:latin typeface="" charset="0"/>
              </a:rPr>
              <a:t>下面我们来考察</a:t>
            </a:r>
            <a:r>
              <a:rPr lang="en-US" altLang="zh-CN">
                <a:solidFill>
                  <a:schemeClr val="tx2"/>
                </a:solidFill>
                <a:latin typeface="" charset="0"/>
              </a:rPr>
              <a:t>&lt;</a:t>
            </a:r>
            <a:r>
              <a:rPr lang="en-US" altLang="zh-CN">
                <a:solidFill>
                  <a:schemeClr val="tx2"/>
                </a:solidFill>
              </a:rPr>
              <a:t>I </a:t>
            </a:r>
            <a:r>
              <a:rPr lang="en-US" altLang="zh-CN">
                <a:solidFill>
                  <a:schemeClr val="tx2"/>
                </a:solidFill>
                <a:latin typeface="" charset="0"/>
              </a:rPr>
              <a:t>, +, </a:t>
            </a:r>
            <a:r>
              <a:rPr lang="en-US" altLang="zh-CN" b="0">
                <a:solidFill>
                  <a:schemeClr val="tx2"/>
                </a:solidFill>
                <a:latin typeface="" charset="0"/>
              </a:rPr>
              <a:t>·</a:t>
            </a:r>
            <a:r>
              <a:rPr lang="en-US" altLang="zh-CN">
                <a:solidFill>
                  <a:schemeClr val="tx2"/>
                </a:solidFill>
                <a:latin typeface="" charset="0"/>
              </a:rPr>
              <a:t>&gt;</a:t>
            </a:r>
            <a:r>
              <a:rPr lang="zh-CN" altLang="en-US">
                <a:solidFill>
                  <a:schemeClr val="tx2"/>
                </a:solidFill>
                <a:latin typeface="" charset="0"/>
              </a:rPr>
              <a:t>是否为整环</a:t>
            </a:r>
          </a:p>
          <a:p>
            <a:pPr marL="0" indent="674688" eaLnBrk="1" hangingPunct="1">
              <a:spcBef>
                <a:spcPts val="775"/>
              </a:spcBef>
              <a:spcAft>
                <a:spcPts val="500"/>
              </a:spcAft>
            </a:pPr>
            <a:r>
              <a:rPr lang="zh-CN" altLang="en-US"/>
              <a:t>因为</a:t>
            </a:r>
            <a:r>
              <a:rPr lang="en-US" altLang="zh-CN"/>
              <a:t>&lt;I, +&gt;</a:t>
            </a:r>
            <a:r>
              <a:rPr lang="zh-CN" altLang="en-US"/>
              <a:t>是一个具有加法幺元</a:t>
            </a:r>
            <a:r>
              <a:rPr lang="en-US" altLang="zh-CN"/>
              <a:t>0</a:t>
            </a:r>
            <a:r>
              <a:rPr lang="zh-CN" altLang="en-US"/>
              <a:t>，且对任意</a:t>
            </a:r>
            <a:r>
              <a:rPr lang="en-US" altLang="zh-CN"/>
              <a:t>n</a:t>
            </a:r>
            <a:r>
              <a:rPr lang="zh-CN" altLang="en-US"/>
              <a:t>有逆元</a:t>
            </a:r>
            <a:r>
              <a:rPr lang="en-US" altLang="zh-CN"/>
              <a:t>-n</a:t>
            </a:r>
            <a:r>
              <a:rPr lang="zh-CN" altLang="en-US"/>
              <a:t>的阿贝尔群；</a:t>
            </a:r>
          </a:p>
          <a:p>
            <a:pPr marL="0" indent="674688" eaLnBrk="1" hangingPunct="1">
              <a:spcBef>
                <a:spcPts val="775"/>
              </a:spcBef>
              <a:spcAft>
                <a:spcPts val="500"/>
              </a:spcAft>
            </a:pPr>
            <a:r>
              <a:rPr lang="en-US" altLang="zh-CN"/>
              <a:t>&lt;I, </a:t>
            </a:r>
            <a:r>
              <a:rPr lang="en-US" altLang="zh-CN" b="0">
                <a:latin typeface="" charset="0"/>
              </a:rPr>
              <a:t>·</a:t>
            </a:r>
            <a:r>
              <a:rPr lang="en-US" altLang="zh-CN"/>
              <a:t>&gt;</a:t>
            </a:r>
            <a:r>
              <a:rPr lang="zh-CN" altLang="en-US"/>
              <a:t>是可交换独异点，</a:t>
            </a:r>
          </a:p>
          <a:p>
            <a:pPr marL="0" indent="674688" eaLnBrk="1" hangingPunct="1">
              <a:spcBef>
                <a:spcPts val="775"/>
              </a:spcBef>
              <a:spcAft>
                <a:spcPts val="500"/>
              </a:spcAft>
            </a:pPr>
            <a:r>
              <a:rPr lang="zh-CN" altLang="en-US"/>
              <a:t>且满足无零因子条件；</a:t>
            </a:r>
          </a:p>
          <a:p>
            <a:pPr marL="0" indent="674688" eaLnBrk="1" hangingPunct="1">
              <a:spcBef>
                <a:spcPts val="775"/>
              </a:spcBef>
              <a:spcAft>
                <a:spcPts val="500"/>
              </a:spcAft>
            </a:pPr>
            <a:r>
              <a:rPr lang="zh-CN" altLang="en-US"/>
              <a:t>运算 </a:t>
            </a:r>
            <a:r>
              <a:rPr lang="en-US" altLang="zh-CN" b="0">
                <a:latin typeface="" charset="0"/>
              </a:rPr>
              <a:t>· </a:t>
            </a:r>
            <a:r>
              <a:rPr lang="zh-CN" altLang="en-US">
                <a:latin typeface="" charset="0"/>
              </a:rPr>
              <a:t>对于运算 </a:t>
            </a:r>
            <a:r>
              <a:rPr lang="en-US" altLang="zh-CN">
                <a:latin typeface="" charset="0"/>
              </a:rPr>
              <a:t>+ </a:t>
            </a:r>
            <a:r>
              <a:rPr lang="zh-CN" altLang="en-US">
                <a:latin typeface="" charset="0"/>
              </a:rPr>
              <a:t>是可分配的，</a:t>
            </a:r>
          </a:p>
          <a:p>
            <a:pPr marL="0" indent="674688" eaLnBrk="1" hangingPunct="1">
              <a:spcBef>
                <a:spcPts val="775"/>
              </a:spcBef>
              <a:spcAft>
                <a:spcPts val="500"/>
              </a:spcAft>
            </a:pPr>
            <a:r>
              <a:rPr lang="zh-CN" altLang="en-US">
                <a:latin typeface="" charset="0"/>
              </a:rPr>
              <a:t>故</a:t>
            </a:r>
            <a:r>
              <a:rPr lang="en-US" altLang="zh-CN">
                <a:latin typeface="" charset="0"/>
              </a:rPr>
              <a:t>&lt;</a:t>
            </a:r>
            <a:r>
              <a:rPr lang="en-US" altLang="zh-CN"/>
              <a:t>I </a:t>
            </a:r>
            <a:r>
              <a:rPr lang="en-US" altLang="zh-CN">
                <a:latin typeface="" charset="0"/>
              </a:rPr>
              <a:t>,+, </a:t>
            </a:r>
            <a:r>
              <a:rPr lang="en-US" altLang="zh-CN" b="0">
                <a:latin typeface="" charset="0"/>
              </a:rPr>
              <a:t>·</a:t>
            </a:r>
            <a:r>
              <a:rPr lang="en-US" altLang="zh-CN">
                <a:latin typeface="" charset="0"/>
              </a:rPr>
              <a:t>&gt;</a:t>
            </a:r>
            <a:r>
              <a:rPr lang="zh-CN" altLang="en-US">
                <a:latin typeface="" charset="0"/>
              </a:rPr>
              <a:t>是整环。</a:t>
            </a:r>
          </a:p>
        </p:txBody>
      </p:sp>
      <p:sp>
        <p:nvSpPr>
          <p:cNvPr id="158722" name="Rectangle 4">
            <a:extLst>
              <a:ext uri="{FF2B5EF4-FFF2-40B4-BE49-F238E27FC236}">
                <a16:creationId xmlns:a16="http://schemas.microsoft.com/office/drawing/2014/main" id="{B32CCC3B-81F5-4145-9407-E106186990AA}"/>
              </a:ext>
            </a:extLst>
          </p:cNvPr>
          <p:cNvSpPr>
            <a:spLocks noGrp="1" noChangeArrowheads="1"/>
          </p:cNvSpPr>
          <p:nvPr>
            <p:ph type="title"/>
          </p:nvPr>
        </p:nvSpPr>
        <p:spPr>
          <a:xfrm>
            <a:off x="1187450" y="620713"/>
            <a:ext cx="7272338" cy="388937"/>
          </a:xfrm>
        </p:spPr>
        <p:txBody>
          <a:bodyPr>
            <a:normAutofit fontScale="90000"/>
          </a:bodyPr>
          <a:lstStyle/>
          <a:p>
            <a:pPr algn="l" eaLnBrk="1" hangingPunct="1">
              <a:spcBef>
                <a:spcPts val="775"/>
              </a:spcBef>
              <a:spcAft>
                <a:spcPts val="500"/>
              </a:spcAft>
            </a:pPr>
            <a:r>
              <a:rPr lang="en-US" altLang="zh-CN"/>
              <a:t>5-9</a:t>
            </a:r>
            <a:r>
              <a:rPr lang="zh-CN" altLang="en-US"/>
              <a:t>　环与域</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5" name="Rectangle 3">
            <a:extLst>
              <a:ext uri="{FF2B5EF4-FFF2-40B4-BE49-F238E27FC236}">
                <a16:creationId xmlns:a16="http://schemas.microsoft.com/office/drawing/2014/main" id="{045DF0B5-043F-D542-84E2-221BE7A0BE1D}"/>
              </a:ext>
            </a:extLst>
          </p:cNvPr>
          <p:cNvSpPr>
            <a:spLocks noGrp="1" noChangeArrowheads="1"/>
          </p:cNvSpPr>
          <p:nvPr>
            <p:ph idx="1"/>
          </p:nvPr>
        </p:nvSpPr>
        <p:spPr>
          <a:xfrm>
            <a:off x="323850" y="1341438"/>
            <a:ext cx="8496300" cy="4895850"/>
          </a:xfrm>
        </p:spPr>
        <p:txBody>
          <a:bodyPr/>
          <a:lstStyle/>
          <a:p>
            <a:pPr eaLnBrk="1" hangingPunct="1">
              <a:lnSpc>
                <a:spcPct val="115000"/>
              </a:lnSpc>
              <a:spcBef>
                <a:spcPts val="300"/>
              </a:spcBef>
            </a:pPr>
            <a:r>
              <a:rPr lang="zh-CN" altLang="en-US">
                <a:solidFill>
                  <a:srgbClr val="FF0000"/>
                </a:solidFill>
                <a:latin typeface="" charset="0"/>
              </a:rPr>
              <a:t>定理</a:t>
            </a:r>
            <a:r>
              <a:rPr lang="en-US" altLang="zh-CN">
                <a:solidFill>
                  <a:srgbClr val="FF0000"/>
                </a:solidFill>
                <a:latin typeface="" charset="0"/>
              </a:rPr>
              <a:t>5-9.2</a:t>
            </a:r>
            <a:r>
              <a:rPr lang="zh-CN" altLang="en-US">
                <a:solidFill>
                  <a:srgbClr val="FF0000"/>
                </a:solidFill>
                <a:latin typeface="" charset="0"/>
              </a:rPr>
              <a:t>：</a:t>
            </a:r>
            <a:r>
              <a:rPr lang="zh-CN" altLang="en-US">
                <a:latin typeface="" charset="0"/>
              </a:rPr>
              <a:t>在整环</a:t>
            </a:r>
            <a:r>
              <a:rPr lang="en-US" altLang="zh-CN">
                <a:latin typeface="" charset="0"/>
              </a:rPr>
              <a:t>&lt;A, +, </a:t>
            </a:r>
            <a:r>
              <a:rPr lang="en-US" altLang="zh-CN" b="0">
                <a:latin typeface="" charset="0"/>
              </a:rPr>
              <a:t>·</a:t>
            </a:r>
            <a:r>
              <a:rPr lang="en-US" altLang="zh-CN">
                <a:latin typeface="" charset="0"/>
              </a:rPr>
              <a:t>&gt;</a:t>
            </a:r>
            <a:r>
              <a:rPr lang="zh-CN" altLang="en-US">
                <a:latin typeface="" charset="0"/>
              </a:rPr>
              <a:t>中的无零因子条件等价于乘法消去律，即对于</a:t>
            </a:r>
            <a:r>
              <a:rPr lang="en-US" altLang="zh-CN"/>
              <a:t>c≠</a:t>
            </a:r>
            <a:r>
              <a:rPr lang="en-US" altLang="zh-CN">
                <a:sym typeface="Symbol" pitchFamily="2" charset="2"/>
              </a:rPr>
              <a:t></a:t>
            </a:r>
            <a:r>
              <a:rPr lang="zh-CN" altLang="en-US"/>
              <a:t>和</a:t>
            </a:r>
            <a:r>
              <a:rPr lang="en-US" altLang="zh-CN"/>
              <a:t>c</a:t>
            </a:r>
            <a:r>
              <a:rPr lang="en-US" altLang="zh-CN">
                <a:latin typeface="" charset="0"/>
              </a:rPr>
              <a:t> </a:t>
            </a:r>
            <a:r>
              <a:rPr lang="en-US" altLang="zh-CN" b="0">
                <a:latin typeface="" charset="0"/>
              </a:rPr>
              <a:t>· </a:t>
            </a:r>
            <a:r>
              <a:rPr lang="en-US" altLang="zh-CN"/>
              <a:t>a=c</a:t>
            </a:r>
            <a:r>
              <a:rPr lang="en-US" altLang="zh-CN">
                <a:latin typeface="" charset="0"/>
              </a:rPr>
              <a:t> </a:t>
            </a:r>
            <a:r>
              <a:rPr lang="en-US" altLang="zh-CN" b="0">
                <a:latin typeface="" charset="0"/>
              </a:rPr>
              <a:t>· </a:t>
            </a:r>
            <a:r>
              <a:rPr lang="en-US" altLang="zh-CN"/>
              <a:t>b</a:t>
            </a:r>
            <a:r>
              <a:rPr lang="zh-CN" altLang="en-US"/>
              <a:t>，必有</a:t>
            </a:r>
            <a:r>
              <a:rPr lang="en-US" altLang="zh-CN"/>
              <a:t>a=b</a:t>
            </a:r>
            <a:r>
              <a:rPr lang="zh-CN" altLang="en-US"/>
              <a:t>。</a:t>
            </a:r>
          </a:p>
          <a:p>
            <a:pPr eaLnBrk="1" hangingPunct="1">
              <a:lnSpc>
                <a:spcPct val="115000"/>
              </a:lnSpc>
              <a:spcBef>
                <a:spcPts val="300"/>
              </a:spcBef>
            </a:pPr>
            <a:r>
              <a:rPr lang="zh-CN" altLang="en-US">
                <a:latin typeface="" charset="0"/>
              </a:rPr>
              <a:t>证明：</a:t>
            </a:r>
            <a:r>
              <a:rPr lang="zh-CN" altLang="en-US" b="0">
                <a:solidFill>
                  <a:schemeClr val="tx2"/>
                </a:solidFill>
                <a:latin typeface="" charset="0"/>
              </a:rPr>
              <a:t> </a:t>
            </a:r>
            <a:r>
              <a:rPr lang="zh-CN" altLang="en-US" b="0">
                <a:solidFill>
                  <a:schemeClr val="tx2"/>
                </a:solidFill>
              </a:rPr>
              <a:t>“</a:t>
            </a:r>
            <a:r>
              <a:rPr lang="zh-CN" altLang="en-US" b="0">
                <a:solidFill>
                  <a:schemeClr val="tx2"/>
                </a:solidFill>
                <a:latin typeface="" charset="0"/>
                <a:sym typeface="Symbol" pitchFamily="2" charset="2"/>
              </a:rPr>
              <a:t>”</a:t>
            </a:r>
            <a:r>
              <a:rPr lang="zh-CN" altLang="en-US">
                <a:latin typeface="" charset="0"/>
              </a:rPr>
              <a:t>若无零因子并设</a:t>
            </a:r>
            <a:r>
              <a:rPr lang="en-US" altLang="zh-CN"/>
              <a:t>c≠</a:t>
            </a:r>
            <a:r>
              <a:rPr lang="en-US" altLang="zh-CN">
                <a:sym typeface="Symbol" pitchFamily="2" charset="2"/>
              </a:rPr>
              <a:t></a:t>
            </a:r>
            <a:r>
              <a:rPr lang="zh-CN" altLang="en-US"/>
              <a:t>和</a:t>
            </a:r>
            <a:r>
              <a:rPr lang="en-US" altLang="zh-CN"/>
              <a:t>c </a:t>
            </a:r>
            <a:r>
              <a:rPr lang="en-US" altLang="zh-CN" b="0">
                <a:latin typeface="" charset="0"/>
              </a:rPr>
              <a:t>· </a:t>
            </a:r>
            <a:r>
              <a:rPr lang="en-US" altLang="zh-CN"/>
              <a:t>a=c</a:t>
            </a:r>
            <a:r>
              <a:rPr lang="en-US" altLang="zh-CN">
                <a:latin typeface="" charset="0"/>
              </a:rPr>
              <a:t> </a:t>
            </a:r>
            <a:r>
              <a:rPr lang="en-US" altLang="zh-CN" b="0">
                <a:latin typeface="" charset="0"/>
              </a:rPr>
              <a:t>· </a:t>
            </a:r>
            <a:r>
              <a:rPr lang="en-US" altLang="zh-CN"/>
              <a:t>b</a:t>
            </a:r>
            <a:r>
              <a:rPr lang="zh-CN" altLang="en-US"/>
              <a:t>，</a:t>
            </a:r>
          </a:p>
          <a:p>
            <a:pPr eaLnBrk="1" hangingPunct="1">
              <a:lnSpc>
                <a:spcPct val="115000"/>
              </a:lnSpc>
              <a:spcBef>
                <a:spcPts val="300"/>
              </a:spcBef>
            </a:pPr>
            <a:r>
              <a:rPr lang="zh-CN" altLang="en-US"/>
              <a:t>          则有  </a:t>
            </a:r>
            <a:r>
              <a:rPr lang="en-US" altLang="zh-CN"/>
              <a:t>c</a:t>
            </a:r>
            <a:r>
              <a:rPr lang="en-US" altLang="zh-CN">
                <a:latin typeface="" charset="0"/>
              </a:rPr>
              <a:t> </a:t>
            </a:r>
            <a:r>
              <a:rPr lang="en-US" altLang="zh-CN" b="0">
                <a:latin typeface="" charset="0"/>
              </a:rPr>
              <a:t>·</a:t>
            </a:r>
            <a:r>
              <a:rPr lang="en-US" altLang="zh-CN"/>
              <a:t>a - c</a:t>
            </a:r>
            <a:r>
              <a:rPr lang="en-US" altLang="zh-CN">
                <a:latin typeface="" charset="0"/>
              </a:rPr>
              <a:t> </a:t>
            </a:r>
            <a:r>
              <a:rPr lang="en-US" altLang="zh-CN" b="0">
                <a:latin typeface="" charset="0"/>
              </a:rPr>
              <a:t>· </a:t>
            </a:r>
            <a:r>
              <a:rPr lang="en-US" altLang="zh-CN"/>
              <a:t>b = c</a:t>
            </a:r>
            <a:r>
              <a:rPr lang="en-US" altLang="zh-CN">
                <a:latin typeface="" charset="0"/>
              </a:rPr>
              <a:t> </a:t>
            </a:r>
            <a:r>
              <a:rPr lang="en-US" altLang="zh-CN" b="0">
                <a:latin typeface="" charset="0"/>
              </a:rPr>
              <a:t>· </a:t>
            </a:r>
            <a:r>
              <a:rPr lang="en-US" altLang="zh-CN"/>
              <a:t>(a-b)</a:t>
            </a:r>
            <a:r>
              <a:rPr lang="en-US" altLang="zh-CN" b="0"/>
              <a:t>=</a:t>
            </a:r>
            <a:r>
              <a:rPr lang="en-US" altLang="zh-CN"/>
              <a:t> </a:t>
            </a:r>
            <a:r>
              <a:rPr lang="en-US" altLang="zh-CN">
                <a:sym typeface="Symbol" pitchFamily="2" charset="2"/>
              </a:rPr>
              <a:t></a:t>
            </a:r>
            <a:endParaRPr lang="en-US" altLang="zh-CN"/>
          </a:p>
          <a:p>
            <a:pPr eaLnBrk="1" hangingPunct="1">
              <a:lnSpc>
                <a:spcPct val="115000"/>
              </a:lnSpc>
              <a:spcBef>
                <a:spcPts val="300"/>
              </a:spcBef>
            </a:pPr>
            <a:r>
              <a:rPr lang="en-US" altLang="zh-CN"/>
              <a:t>           </a:t>
            </a:r>
            <a:r>
              <a:rPr lang="zh-CN" altLang="en-US"/>
              <a:t>所以，必有</a:t>
            </a:r>
            <a:r>
              <a:rPr lang="en-US" altLang="zh-CN"/>
              <a:t>a=b</a:t>
            </a:r>
            <a:r>
              <a:rPr lang="zh-CN" altLang="en-US"/>
              <a:t>。</a:t>
            </a:r>
          </a:p>
          <a:p>
            <a:pPr eaLnBrk="1" hangingPunct="1">
              <a:lnSpc>
                <a:spcPct val="115000"/>
              </a:lnSpc>
              <a:spcBef>
                <a:spcPts val="300"/>
              </a:spcBef>
            </a:pPr>
            <a:r>
              <a:rPr lang="zh-CN" altLang="en-US"/>
              <a:t>          </a:t>
            </a:r>
            <a:r>
              <a:rPr lang="zh-CN" altLang="en-US" b="0">
                <a:solidFill>
                  <a:schemeClr val="tx2"/>
                </a:solidFill>
              </a:rPr>
              <a:t>“</a:t>
            </a:r>
            <a:r>
              <a:rPr lang="zh-CN" altLang="en-US" b="0">
                <a:solidFill>
                  <a:schemeClr val="tx2"/>
                </a:solidFill>
                <a:latin typeface="" charset="0"/>
                <a:sym typeface="Symbol" pitchFamily="2" charset="2"/>
              </a:rPr>
              <a:t>”</a:t>
            </a:r>
            <a:r>
              <a:rPr lang="zh-CN" altLang="en-US"/>
              <a:t> 反之，若消去律成立，</a:t>
            </a:r>
          </a:p>
          <a:p>
            <a:pPr eaLnBrk="1" hangingPunct="1">
              <a:lnSpc>
                <a:spcPct val="115000"/>
              </a:lnSpc>
              <a:spcBef>
                <a:spcPts val="300"/>
              </a:spcBef>
            </a:pPr>
            <a:r>
              <a:rPr lang="zh-CN" altLang="en-US"/>
              <a:t>           </a:t>
            </a:r>
            <a:r>
              <a:rPr lang="zh-CN" altLang="en-US">
                <a:latin typeface="" charset="0"/>
              </a:rPr>
              <a:t>设</a:t>
            </a:r>
            <a:r>
              <a:rPr lang="en-US" altLang="zh-CN">
                <a:latin typeface="" charset="0"/>
              </a:rPr>
              <a:t>a</a:t>
            </a:r>
            <a:r>
              <a:rPr lang="en-US" altLang="zh-CN"/>
              <a:t>≠</a:t>
            </a:r>
            <a:r>
              <a:rPr lang="en-US" altLang="zh-CN">
                <a:sym typeface="Symbol" pitchFamily="2" charset="2"/>
              </a:rPr>
              <a:t></a:t>
            </a:r>
            <a:r>
              <a:rPr lang="en-US" altLang="zh-CN"/>
              <a:t> </a:t>
            </a:r>
            <a:r>
              <a:rPr lang="zh-CN" altLang="en-US"/>
              <a:t>，</a:t>
            </a:r>
            <a:r>
              <a:rPr lang="en-US" altLang="zh-CN"/>
              <a:t>a </a:t>
            </a:r>
            <a:r>
              <a:rPr lang="en-US" altLang="zh-CN" b="0">
                <a:latin typeface="" charset="0"/>
              </a:rPr>
              <a:t>·</a:t>
            </a:r>
            <a:r>
              <a:rPr lang="en-US" altLang="zh-CN"/>
              <a:t> b=</a:t>
            </a:r>
            <a:r>
              <a:rPr lang="en-US" altLang="zh-CN">
                <a:sym typeface="Symbol" pitchFamily="2" charset="2"/>
              </a:rPr>
              <a:t></a:t>
            </a:r>
          </a:p>
          <a:p>
            <a:pPr eaLnBrk="1" hangingPunct="1">
              <a:lnSpc>
                <a:spcPct val="115000"/>
              </a:lnSpc>
              <a:spcBef>
                <a:spcPts val="300"/>
              </a:spcBef>
            </a:pPr>
            <a:r>
              <a:rPr lang="en-US" altLang="zh-CN"/>
              <a:t>           </a:t>
            </a:r>
            <a:r>
              <a:rPr lang="zh-CN" altLang="en-US"/>
              <a:t>则</a:t>
            </a:r>
            <a:r>
              <a:rPr lang="en-US" altLang="zh-CN"/>
              <a:t>a </a:t>
            </a:r>
            <a:r>
              <a:rPr lang="en-US" altLang="zh-CN" b="0">
                <a:latin typeface="" charset="0"/>
              </a:rPr>
              <a:t>·</a:t>
            </a:r>
            <a:r>
              <a:rPr lang="en-US" altLang="zh-CN"/>
              <a:t> b= a </a:t>
            </a:r>
            <a:r>
              <a:rPr lang="en-US" altLang="zh-CN" b="0">
                <a:latin typeface="" charset="0"/>
              </a:rPr>
              <a:t>·</a:t>
            </a:r>
            <a:r>
              <a:rPr lang="en-US" altLang="zh-CN"/>
              <a:t> </a:t>
            </a:r>
            <a:r>
              <a:rPr lang="en-US" altLang="zh-CN">
                <a:sym typeface="Symbol" pitchFamily="2" charset="2"/>
              </a:rPr>
              <a:t></a:t>
            </a:r>
            <a:r>
              <a:rPr lang="en-US" altLang="zh-CN"/>
              <a:t> </a:t>
            </a:r>
            <a:r>
              <a:rPr lang="zh-CN" altLang="en-US"/>
              <a:t>消去</a:t>
            </a:r>
            <a:r>
              <a:rPr lang="en-US" altLang="zh-CN"/>
              <a:t>a</a:t>
            </a:r>
          </a:p>
          <a:p>
            <a:pPr eaLnBrk="1" hangingPunct="1">
              <a:lnSpc>
                <a:spcPct val="115000"/>
              </a:lnSpc>
              <a:spcBef>
                <a:spcPts val="300"/>
              </a:spcBef>
            </a:pPr>
            <a:r>
              <a:rPr lang="en-US" altLang="zh-CN"/>
              <a:t>           </a:t>
            </a:r>
            <a:r>
              <a:rPr lang="zh-CN" altLang="en-US"/>
              <a:t>即得</a:t>
            </a:r>
            <a:r>
              <a:rPr lang="en-US" altLang="zh-CN"/>
              <a:t>b= </a:t>
            </a:r>
            <a:r>
              <a:rPr lang="en-US" altLang="zh-CN">
                <a:sym typeface="Symbol" pitchFamily="2" charset="2"/>
              </a:rPr>
              <a:t></a:t>
            </a:r>
            <a:r>
              <a:rPr lang="zh-CN" altLang="en-US"/>
              <a:t>。</a:t>
            </a:r>
          </a:p>
        </p:txBody>
      </p:sp>
      <p:sp>
        <p:nvSpPr>
          <p:cNvPr id="159746" name="Rectangle 4">
            <a:extLst>
              <a:ext uri="{FF2B5EF4-FFF2-40B4-BE49-F238E27FC236}">
                <a16:creationId xmlns:a16="http://schemas.microsoft.com/office/drawing/2014/main" id="{4E831FEA-9525-094E-BD5A-FB178A9019EA}"/>
              </a:ext>
            </a:extLst>
          </p:cNvPr>
          <p:cNvSpPr>
            <a:spLocks noGrp="1" noChangeArrowheads="1"/>
          </p:cNvSpPr>
          <p:nvPr>
            <p:ph type="title"/>
          </p:nvPr>
        </p:nvSpPr>
        <p:spPr>
          <a:xfrm>
            <a:off x="1187450" y="620713"/>
            <a:ext cx="7272338" cy="388937"/>
          </a:xfrm>
        </p:spPr>
        <p:txBody>
          <a:bodyPr>
            <a:normAutofit fontScale="90000"/>
          </a:bodyPr>
          <a:lstStyle/>
          <a:p>
            <a:pPr algn="l" eaLnBrk="1" hangingPunct="1">
              <a:spcBef>
                <a:spcPts val="775"/>
              </a:spcBef>
              <a:spcAft>
                <a:spcPts val="500"/>
              </a:spcAft>
            </a:pPr>
            <a:r>
              <a:rPr lang="en-US" altLang="zh-CN"/>
              <a:t>5-9</a:t>
            </a:r>
            <a:r>
              <a:rPr lang="zh-CN" altLang="en-US"/>
              <a:t>　环与域</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5" name="Rectangle 3">
            <a:extLst>
              <a:ext uri="{FF2B5EF4-FFF2-40B4-BE49-F238E27FC236}">
                <a16:creationId xmlns:a16="http://schemas.microsoft.com/office/drawing/2014/main" id="{37243E11-A7F4-8742-B5B7-3C7D285FC397}"/>
              </a:ext>
            </a:extLst>
          </p:cNvPr>
          <p:cNvSpPr>
            <a:spLocks noGrp="1" noChangeArrowheads="1"/>
          </p:cNvSpPr>
          <p:nvPr>
            <p:ph type="body" idx="4294967295"/>
          </p:nvPr>
        </p:nvSpPr>
        <p:spPr>
          <a:xfrm>
            <a:off x="468313" y="1700213"/>
            <a:ext cx="7772400" cy="4114800"/>
          </a:xfrm>
        </p:spPr>
        <p:txBody>
          <a:bodyPr/>
          <a:lstStyle/>
          <a:p>
            <a:pPr eaLnBrk="1" hangingPunct="1">
              <a:lnSpc>
                <a:spcPct val="110000"/>
              </a:lnSpc>
              <a:spcBef>
                <a:spcPts val="500"/>
              </a:spcBef>
              <a:spcAft>
                <a:spcPts val="500"/>
              </a:spcAft>
            </a:pPr>
            <a:r>
              <a:rPr lang="zh-CN" altLang="en-US">
                <a:solidFill>
                  <a:srgbClr val="FF0000"/>
                </a:solidFill>
                <a:latin typeface="" charset="0"/>
              </a:rPr>
              <a:t>例题</a:t>
            </a:r>
            <a:r>
              <a:rPr lang="en-US" altLang="zh-CN">
                <a:solidFill>
                  <a:srgbClr val="FF0000"/>
                </a:solidFill>
                <a:latin typeface="" charset="0"/>
              </a:rPr>
              <a:t>2</a:t>
            </a:r>
            <a:r>
              <a:rPr lang="en-US" altLang="zh-CN">
                <a:latin typeface="" charset="0"/>
              </a:rPr>
              <a:t>  </a:t>
            </a:r>
            <a:r>
              <a:rPr lang="zh-CN" altLang="en-US">
                <a:latin typeface="" charset="0"/>
              </a:rPr>
              <a:t>设</a:t>
            </a:r>
            <a:r>
              <a:rPr lang="en-US" altLang="zh-CN">
                <a:latin typeface="" charset="0"/>
              </a:rPr>
              <a:t>Q</a:t>
            </a:r>
            <a:r>
              <a:rPr lang="zh-CN" altLang="en-US">
                <a:latin typeface="" charset="0"/>
              </a:rPr>
              <a:t>是有理数集合，</a:t>
            </a:r>
            <a:r>
              <a:rPr lang="en-US" altLang="zh-CN">
                <a:latin typeface="" charset="0"/>
              </a:rPr>
              <a:t>Δ</a:t>
            </a:r>
            <a:r>
              <a:rPr lang="zh-CN" altLang="en-US">
                <a:latin typeface="" charset="0"/>
              </a:rPr>
              <a:t>是</a:t>
            </a:r>
            <a:r>
              <a:rPr lang="en-US" altLang="zh-CN">
                <a:latin typeface="" charset="0"/>
              </a:rPr>
              <a:t>Q</a:t>
            </a:r>
            <a:r>
              <a:rPr lang="zh-CN" altLang="en-US">
                <a:latin typeface="" charset="0"/>
              </a:rPr>
              <a:t>上的二元运算，对任意的</a:t>
            </a:r>
            <a:r>
              <a:rPr lang="en-US" altLang="zh-CN">
                <a:latin typeface="" charset="0"/>
              </a:rPr>
              <a:t>a</a:t>
            </a:r>
            <a:r>
              <a:rPr lang="zh-CN" altLang="en-US">
                <a:latin typeface="" charset="0"/>
              </a:rPr>
              <a:t>，</a:t>
            </a:r>
            <a:r>
              <a:rPr lang="en-US" altLang="zh-CN">
                <a:latin typeface="" charset="0"/>
              </a:rPr>
              <a:t>b∈Q, aΔb=a+b-a·b</a:t>
            </a:r>
            <a:r>
              <a:rPr lang="zh-CN" altLang="en-US">
                <a:latin typeface="" charset="0"/>
              </a:rPr>
              <a:t>，问运算</a:t>
            </a:r>
            <a:r>
              <a:rPr lang="en-US" altLang="zh-CN">
                <a:latin typeface="" charset="0"/>
              </a:rPr>
              <a:t>Δ</a:t>
            </a:r>
            <a:r>
              <a:rPr lang="zh-CN" altLang="en-US">
                <a:latin typeface="" charset="0"/>
              </a:rPr>
              <a:t>是否可交换。</a:t>
            </a:r>
          </a:p>
          <a:p>
            <a:pPr eaLnBrk="1" hangingPunct="1">
              <a:lnSpc>
                <a:spcPct val="110000"/>
              </a:lnSpc>
              <a:spcBef>
                <a:spcPts val="500"/>
              </a:spcBef>
              <a:spcAft>
                <a:spcPts val="500"/>
              </a:spcAft>
            </a:pPr>
            <a:r>
              <a:rPr lang="zh-CN" altLang="en-US">
                <a:latin typeface="" charset="0"/>
              </a:rPr>
              <a:t>解：因为</a:t>
            </a:r>
            <a:r>
              <a:rPr lang="en-US" altLang="zh-CN">
                <a:latin typeface="" charset="0"/>
              </a:rPr>
              <a:t>aΔb=a+b-a·b=b+a-b·a=bΔa</a:t>
            </a:r>
            <a:r>
              <a:rPr lang="zh-CN" altLang="en-US">
                <a:latin typeface="" charset="0"/>
              </a:rPr>
              <a:t>，所以运算</a:t>
            </a:r>
            <a:r>
              <a:rPr lang="en-US" altLang="zh-CN">
                <a:latin typeface="" charset="0"/>
              </a:rPr>
              <a:t>Δ</a:t>
            </a:r>
            <a:r>
              <a:rPr lang="zh-CN" altLang="en-US">
                <a:latin typeface="" charset="0"/>
              </a:rPr>
              <a:t>是可交换的。</a:t>
            </a:r>
          </a:p>
        </p:txBody>
      </p:sp>
      <p:sp>
        <p:nvSpPr>
          <p:cNvPr id="18434" name="Rectangle 2">
            <a:extLst>
              <a:ext uri="{FF2B5EF4-FFF2-40B4-BE49-F238E27FC236}">
                <a16:creationId xmlns:a16="http://schemas.microsoft.com/office/drawing/2014/main" id="{5383A57D-A8E7-ED4E-9706-82A91AA5FA00}"/>
              </a:ext>
            </a:extLst>
          </p:cNvPr>
          <p:cNvSpPr>
            <a:spLocks noChangeArrowheads="1"/>
          </p:cNvSpPr>
          <p:nvPr/>
        </p:nvSpPr>
        <p:spPr bwMode="auto">
          <a:xfrm>
            <a:off x="900113" y="519113"/>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 charset="0"/>
              </a:rPr>
              <a:t>5-2</a:t>
            </a:r>
            <a:r>
              <a:rPr lang="zh-CN" altLang="en-US" sz="3600">
                <a:solidFill>
                  <a:schemeClr val="accent2"/>
                </a:solidFill>
                <a:latin typeface="" charset="0"/>
              </a:rPr>
              <a:t>　运算及其性质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61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p:bldLst>
  </p:timing>
</p:sld>
</file>

<file path=ppt/slides/slide1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69" name="Rectangle 3">
            <a:extLst>
              <a:ext uri="{FF2B5EF4-FFF2-40B4-BE49-F238E27FC236}">
                <a16:creationId xmlns:a16="http://schemas.microsoft.com/office/drawing/2014/main" id="{00E00281-9D13-144D-8EC9-42F77C89F080}"/>
              </a:ext>
            </a:extLst>
          </p:cNvPr>
          <p:cNvSpPr>
            <a:spLocks noGrp="1" noChangeArrowheads="1"/>
          </p:cNvSpPr>
          <p:nvPr>
            <p:ph idx="1"/>
          </p:nvPr>
        </p:nvSpPr>
        <p:spPr>
          <a:xfrm>
            <a:off x="250825" y="1412875"/>
            <a:ext cx="8497888" cy="5111750"/>
          </a:xfrm>
        </p:spPr>
        <p:txBody>
          <a:bodyPr/>
          <a:lstStyle/>
          <a:p>
            <a:pPr eaLnBrk="1" hangingPunct="1">
              <a:lnSpc>
                <a:spcPct val="90000"/>
              </a:lnSpc>
              <a:spcBef>
                <a:spcPts val="775"/>
              </a:spcBef>
              <a:spcAft>
                <a:spcPts val="500"/>
              </a:spcAft>
            </a:pPr>
            <a:r>
              <a:rPr lang="zh-CN" altLang="en-US">
                <a:solidFill>
                  <a:srgbClr val="FF0000"/>
                </a:solidFill>
                <a:latin typeface="" charset="0"/>
              </a:rPr>
              <a:t>定义</a:t>
            </a:r>
            <a:r>
              <a:rPr lang="en-US" altLang="zh-CN">
                <a:solidFill>
                  <a:srgbClr val="FF0000"/>
                </a:solidFill>
                <a:latin typeface="" charset="0"/>
              </a:rPr>
              <a:t>5-9.4</a:t>
            </a:r>
            <a:r>
              <a:rPr lang="zh-CN" altLang="en-US">
                <a:solidFill>
                  <a:srgbClr val="FF0000"/>
                </a:solidFill>
                <a:latin typeface="" charset="0"/>
              </a:rPr>
              <a:t>：</a:t>
            </a:r>
            <a:r>
              <a:rPr lang="zh-CN" altLang="en-US">
                <a:latin typeface="" charset="0"/>
              </a:rPr>
              <a:t>设</a:t>
            </a:r>
            <a:r>
              <a:rPr lang="en-US" altLang="zh-CN">
                <a:latin typeface="" charset="0"/>
              </a:rPr>
              <a:t>&lt;A ,+, </a:t>
            </a:r>
            <a:r>
              <a:rPr lang="en-US" altLang="zh-CN" b="0">
                <a:latin typeface="" charset="0"/>
              </a:rPr>
              <a:t>·</a:t>
            </a:r>
            <a:r>
              <a:rPr lang="en-US" altLang="zh-CN">
                <a:latin typeface="" charset="0"/>
              </a:rPr>
              <a:t>&gt; </a:t>
            </a:r>
            <a:r>
              <a:rPr lang="zh-CN" altLang="en-US">
                <a:latin typeface="" charset="0"/>
              </a:rPr>
              <a:t>是一个代数系统，如果满足：</a:t>
            </a:r>
          </a:p>
          <a:p>
            <a:pPr eaLnBrk="1" hangingPunct="1">
              <a:lnSpc>
                <a:spcPct val="90000"/>
              </a:lnSpc>
              <a:spcBef>
                <a:spcPts val="775"/>
              </a:spcBef>
              <a:spcAft>
                <a:spcPts val="500"/>
              </a:spcAft>
            </a:pPr>
            <a:r>
              <a:rPr lang="en-US" altLang="zh-CN">
                <a:latin typeface="" charset="0"/>
              </a:rPr>
              <a:t>1</a:t>
            </a:r>
            <a:r>
              <a:rPr lang="zh-CN" altLang="en-US">
                <a:latin typeface="" charset="0"/>
              </a:rPr>
              <a:t>．</a:t>
            </a:r>
            <a:r>
              <a:rPr lang="en-US" altLang="zh-CN">
                <a:latin typeface="" charset="0"/>
              </a:rPr>
              <a:t>&lt;A,+&gt;</a:t>
            </a:r>
            <a:r>
              <a:rPr lang="zh-CN" altLang="en-US">
                <a:latin typeface="" charset="0"/>
              </a:rPr>
              <a:t>是阿贝尔群。</a:t>
            </a:r>
          </a:p>
          <a:p>
            <a:pPr eaLnBrk="1" hangingPunct="1">
              <a:lnSpc>
                <a:spcPct val="90000"/>
              </a:lnSpc>
              <a:spcBef>
                <a:spcPts val="775"/>
              </a:spcBef>
              <a:spcAft>
                <a:spcPts val="500"/>
              </a:spcAft>
            </a:pPr>
            <a:r>
              <a:rPr lang="en-US" altLang="zh-CN">
                <a:latin typeface="" charset="0"/>
              </a:rPr>
              <a:t>2</a:t>
            </a:r>
            <a:r>
              <a:rPr lang="zh-CN" altLang="en-US">
                <a:latin typeface="" charset="0"/>
              </a:rPr>
              <a:t>．</a:t>
            </a:r>
            <a:r>
              <a:rPr lang="en-US" altLang="zh-CN">
                <a:latin typeface="" charset="0"/>
              </a:rPr>
              <a:t>&lt;A-{</a:t>
            </a:r>
            <a:r>
              <a:rPr lang="en-US" altLang="zh-CN">
                <a:sym typeface="Symbol" pitchFamily="2" charset="2"/>
              </a:rPr>
              <a:t></a:t>
            </a:r>
            <a:r>
              <a:rPr lang="en-US" altLang="zh-CN">
                <a:latin typeface="" charset="0"/>
              </a:rPr>
              <a:t>} , </a:t>
            </a:r>
            <a:r>
              <a:rPr lang="en-US" altLang="zh-CN" b="0">
                <a:latin typeface="" charset="0"/>
              </a:rPr>
              <a:t>·</a:t>
            </a:r>
            <a:r>
              <a:rPr lang="en-US" altLang="zh-CN">
                <a:latin typeface="" charset="0"/>
              </a:rPr>
              <a:t>&gt;</a:t>
            </a:r>
            <a:r>
              <a:rPr lang="zh-CN" altLang="en-US">
                <a:latin typeface="" charset="0"/>
              </a:rPr>
              <a:t>是阿贝尔群。</a:t>
            </a:r>
            <a:endParaRPr lang="zh-CN" altLang="en-US"/>
          </a:p>
          <a:p>
            <a:pPr eaLnBrk="1" hangingPunct="1">
              <a:lnSpc>
                <a:spcPct val="90000"/>
              </a:lnSpc>
              <a:spcBef>
                <a:spcPts val="775"/>
              </a:spcBef>
              <a:spcAft>
                <a:spcPts val="500"/>
              </a:spcAft>
            </a:pPr>
            <a:r>
              <a:rPr lang="en-US" altLang="zh-CN">
                <a:latin typeface="" charset="0"/>
              </a:rPr>
              <a:t>3</a:t>
            </a:r>
            <a:r>
              <a:rPr lang="zh-CN" altLang="en-US">
                <a:latin typeface="" charset="0"/>
              </a:rPr>
              <a:t>．运算 </a:t>
            </a:r>
            <a:r>
              <a:rPr lang="en-US" altLang="zh-CN" b="0">
                <a:latin typeface="" charset="0"/>
              </a:rPr>
              <a:t>· </a:t>
            </a:r>
            <a:r>
              <a:rPr lang="zh-CN" altLang="en-US">
                <a:latin typeface="" charset="0"/>
              </a:rPr>
              <a:t>对于运算 </a:t>
            </a:r>
            <a:r>
              <a:rPr lang="en-US" altLang="zh-CN">
                <a:latin typeface="" charset="0"/>
              </a:rPr>
              <a:t>+ </a:t>
            </a:r>
            <a:r>
              <a:rPr lang="zh-CN" altLang="en-US">
                <a:latin typeface="" charset="0"/>
              </a:rPr>
              <a:t>是可分配的。</a:t>
            </a:r>
            <a:endParaRPr lang="zh-CN" altLang="en-US"/>
          </a:p>
          <a:p>
            <a:pPr eaLnBrk="1" hangingPunct="1">
              <a:lnSpc>
                <a:spcPct val="90000"/>
              </a:lnSpc>
              <a:spcBef>
                <a:spcPts val="775"/>
              </a:spcBef>
              <a:spcAft>
                <a:spcPts val="500"/>
              </a:spcAft>
            </a:pPr>
            <a:r>
              <a:rPr lang="zh-CN" altLang="en-US">
                <a:latin typeface="" charset="0"/>
              </a:rPr>
              <a:t>则称</a:t>
            </a:r>
            <a:r>
              <a:rPr lang="en-US" altLang="zh-CN">
                <a:latin typeface="" charset="0"/>
              </a:rPr>
              <a:t>&lt;A ,+, </a:t>
            </a:r>
            <a:r>
              <a:rPr lang="en-US" altLang="zh-CN" b="0">
                <a:latin typeface="" charset="0"/>
              </a:rPr>
              <a:t>·</a:t>
            </a:r>
            <a:r>
              <a:rPr lang="en-US" altLang="zh-CN">
                <a:latin typeface="" charset="0"/>
              </a:rPr>
              <a:t>&gt;</a:t>
            </a:r>
            <a:r>
              <a:rPr lang="zh-CN" altLang="en-US">
                <a:latin typeface="" charset="0"/>
              </a:rPr>
              <a:t>是域。</a:t>
            </a:r>
          </a:p>
          <a:p>
            <a:pPr eaLnBrk="1" hangingPunct="1">
              <a:lnSpc>
                <a:spcPct val="90000"/>
              </a:lnSpc>
              <a:spcBef>
                <a:spcPts val="775"/>
              </a:spcBef>
              <a:spcAft>
                <a:spcPts val="500"/>
              </a:spcAft>
            </a:pPr>
            <a:r>
              <a:rPr lang="zh-CN" altLang="en-US"/>
              <a:t>例如，</a:t>
            </a:r>
            <a:r>
              <a:rPr lang="en-US" altLang="zh-CN">
                <a:latin typeface="" charset="0"/>
              </a:rPr>
              <a:t>&lt;Q ,+, </a:t>
            </a:r>
            <a:r>
              <a:rPr lang="en-US" altLang="zh-CN" b="0">
                <a:latin typeface="" charset="0"/>
              </a:rPr>
              <a:t>·</a:t>
            </a:r>
            <a:r>
              <a:rPr lang="en-US" altLang="zh-CN">
                <a:latin typeface="" charset="0"/>
              </a:rPr>
              <a:t>&gt;</a:t>
            </a:r>
            <a:r>
              <a:rPr lang="zh-CN" altLang="en-US">
                <a:latin typeface="" charset="0"/>
              </a:rPr>
              <a:t>，</a:t>
            </a:r>
            <a:r>
              <a:rPr lang="en-US" altLang="zh-CN">
                <a:latin typeface="" charset="0"/>
              </a:rPr>
              <a:t>&lt;R ,+, </a:t>
            </a:r>
            <a:r>
              <a:rPr lang="en-US" altLang="zh-CN" b="0">
                <a:latin typeface="" charset="0"/>
              </a:rPr>
              <a:t>·</a:t>
            </a:r>
            <a:r>
              <a:rPr lang="en-US" altLang="zh-CN">
                <a:latin typeface="" charset="0"/>
              </a:rPr>
              <a:t>&gt;</a:t>
            </a:r>
            <a:r>
              <a:rPr lang="zh-CN" altLang="en-US">
                <a:latin typeface="" charset="0"/>
              </a:rPr>
              <a:t>，</a:t>
            </a:r>
            <a:r>
              <a:rPr lang="en-US" altLang="zh-CN">
                <a:latin typeface="" charset="0"/>
              </a:rPr>
              <a:t>&lt;C ,+, </a:t>
            </a:r>
            <a:r>
              <a:rPr lang="en-US" altLang="zh-CN" b="0">
                <a:latin typeface="" charset="0"/>
              </a:rPr>
              <a:t>·</a:t>
            </a:r>
            <a:r>
              <a:rPr lang="en-US" altLang="zh-CN">
                <a:latin typeface="" charset="0"/>
              </a:rPr>
              <a:t>&gt;</a:t>
            </a:r>
            <a:r>
              <a:rPr lang="zh-CN" altLang="en-US">
                <a:latin typeface="" charset="0"/>
              </a:rPr>
              <a:t>都是域，这里，</a:t>
            </a:r>
            <a:r>
              <a:rPr lang="en-US" altLang="zh-CN">
                <a:latin typeface="" charset="0"/>
              </a:rPr>
              <a:t>Q</a:t>
            </a:r>
            <a:r>
              <a:rPr lang="zh-CN" altLang="en-US">
                <a:latin typeface="" charset="0"/>
              </a:rPr>
              <a:t>为有理数集合，</a:t>
            </a:r>
            <a:r>
              <a:rPr lang="en-US" altLang="zh-CN">
                <a:latin typeface="" charset="0"/>
              </a:rPr>
              <a:t>R</a:t>
            </a:r>
            <a:r>
              <a:rPr lang="zh-CN" altLang="en-US">
                <a:latin typeface="" charset="0"/>
              </a:rPr>
              <a:t>是实数集合，</a:t>
            </a:r>
            <a:r>
              <a:rPr lang="en-US" altLang="zh-CN">
                <a:latin typeface="" charset="0"/>
              </a:rPr>
              <a:t>C</a:t>
            </a:r>
            <a:r>
              <a:rPr lang="zh-CN" altLang="en-US">
                <a:latin typeface="" charset="0"/>
              </a:rPr>
              <a:t>是复数集合，而</a:t>
            </a:r>
            <a:r>
              <a:rPr lang="en-US" altLang="zh-CN">
                <a:latin typeface="" charset="0"/>
              </a:rPr>
              <a:t>+, </a:t>
            </a:r>
            <a:r>
              <a:rPr lang="en-US" altLang="zh-CN" b="0">
                <a:latin typeface="" charset="0"/>
              </a:rPr>
              <a:t>·</a:t>
            </a:r>
            <a:r>
              <a:rPr lang="zh-CN" altLang="en-US">
                <a:latin typeface="" charset="0"/>
              </a:rPr>
              <a:t>分别是各数集上的加法和乘法运算。</a:t>
            </a:r>
            <a:endParaRPr lang="zh-CN" altLang="en-US" b="0">
              <a:latin typeface="" charset="0"/>
            </a:endParaRPr>
          </a:p>
          <a:p>
            <a:pPr eaLnBrk="1" hangingPunct="1">
              <a:lnSpc>
                <a:spcPct val="90000"/>
              </a:lnSpc>
              <a:spcBef>
                <a:spcPts val="775"/>
              </a:spcBef>
              <a:spcAft>
                <a:spcPts val="500"/>
              </a:spcAft>
            </a:pPr>
            <a:r>
              <a:rPr lang="zh-CN" altLang="en-US" b="0">
                <a:solidFill>
                  <a:schemeClr val="tx2"/>
                </a:solidFill>
                <a:latin typeface="" charset="0"/>
              </a:rPr>
              <a:t>必须指出，</a:t>
            </a:r>
            <a:r>
              <a:rPr lang="en-US" altLang="zh-CN">
                <a:solidFill>
                  <a:schemeClr val="tx2"/>
                </a:solidFill>
                <a:latin typeface="" charset="0"/>
              </a:rPr>
              <a:t>&lt;</a:t>
            </a:r>
            <a:r>
              <a:rPr lang="en-US" altLang="zh-CN">
                <a:solidFill>
                  <a:schemeClr val="tx2"/>
                </a:solidFill>
              </a:rPr>
              <a:t>I </a:t>
            </a:r>
            <a:r>
              <a:rPr lang="en-US" altLang="zh-CN">
                <a:solidFill>
                  <a:schemeClr val="tx2"/>
                </a:solidFill>
                <a:latin typeface="" charset="0"/>
              </a:rPr>
              <a:t>,+, </a:t>
            </a:r>
            <a:r>
              <a:rPr lang="en-US" altLang="zh-CN" b="0">
                <a:solidFill>
                  <a:schemeClr val="tx2"/>
                </a:solidFill>
                <a:latin typeface="" charset="0"/>
              </a:rPr>
              <a:t>·</a:t>
            </a:r>
            <a:r>
              <a:rPr lang="en-US" altLang="zh-CN">
                <a:solidFill>
                  <a:schemeClr val="tx2"/>
                </a:solidFill>
                <a:latin typeface="" charset="0"/>
              </a:rPr>
              <a:t>&gt;</a:t>
            </a:r>
            <a:r>
              <a:rPr lang="zh-CN" altLang="en-US">
                <a:solidFill>
                  <a:schemeClr val="tx2"/>
                </a:solidFill>
                <a:latin typeface="" charset="0"/>
              </a:rPr>
              <a:t>是整环，但不是域，</a:t>
            </a:r>
          </a:p>
          <a:p>
            <a:pPr eaLnBrk="1" hangingPunct="1">
              <a:lnSpc>
                <a:spcPct val="90000"/>
              </a:lnSpc>
              <a:spcBef>
                <a:spcPts val="775"/>
              </a:spcBef>
              <a:spcAft>
                <a:spcPts val="500"/>
              </a:spcAft>
            </a:pPr>
            <a:r>
              <a:rPr lang="zh-CN" altLang="en-US">
                <a:solidFill>
                  <a:schemeClr val="tx2"/>
                </a:solidFill>
                <a:latin typeface="" charset="0"/>
              </a:rPr>
              <a:t>因为</a:t>
            </a:r>
            <a:r>
              <a:rPr lang="en-US" altLang="zh-CN">
                <a:solidFill>
                  <a:schemeClr val="tx2"/>
                </a:solidFill>
                <a:latin typeface="" charset="0"/>
              </a:rPr>
              <a:t>&lt;</a:t>
            </a:r>
            <a:r>
              <a:rPr lang="en-US" altLang="zh-CN">
                <a:solidFill>
                  <a:schemeClr val="tx2"/>
                </a:solidFill>
              </a:rPr>
              <a:t>I</a:t>
            </a:r>
            <a:r>
              <a:rPr lang="en-US" altLang="zh-CN">
                <a:solidFill>
                  <a:schemeClr val="tx2"/>
                </a:solidFill>
                <a:latin typeface="" charset="0"/>
              </a:rPr>
              <a:t>-{0} , </a:t>
            </a:r>
            <a:r>
              <a:rPr lang="en-US" altLang="zh-CN" b="0">
                <a:solidFill>
                  <a:schemeClr val="tx2"/>
                </a:solidFill>
                <a:latin typeface="" charset="0"/>
              </a:rPr>
              <a:t>·</a:t>
            </a:r>
            <a:r>
              <a:rPr lang="en-US" altLang="zh-CN">
                <a:solidFill>
                  <a:schemeClr val="tx2"/>
                </a:solidFill>
                <a:latin typeface="" charset="0"/>
              </a:rPr>
              <a:t>&gt;</a:t>
            </a:r>
            <a:r>
              <a:rPr lang="zh-CN" altLang="en-US">
                <a:solidFill>
                  <a:schemeClr val="tx2"/>
                </a:solidFill>
                <a:latin typeface="" charset="0"/>
              </a:rPr>
              <a:t>不是群。这说明，整环不一定是域。</a:t>
            </a:r>
          </a:p>
        </p:txBody>
      </p:sp>
      <p:sp>
        <p:nvSpPr>
          <p:cNvPr id="160770" name="Rectangle 4">
            <a:extLst>
              <a:ext uri="{FF2B5EF4-FFF2-40B4-BE49-F238E27FC236}">
                <a16:creationId xmlns:a16="http://schemas.microsoft.com/office/drawing/2014/main" id="{D87349EC-897E-1B46-8A81-70C1AE9AA554}"/>
              </a:ext>
            </a:extLst>
          </p:cNvPr>
          <p:cNvSpPr>
            <a:spLocks noGrp="1" noChangeArrowheads="1"/>
          </p:cNvSpPr>
          <p:nvPr>
            <p:ph type="title"/>
          </p:nvPr>
        </p:nvSpPr>
        <p:spPr>
          <a:xfrm>
            <a:off x="1187450" y="620713"/>
            <a:ext cx="7272338" cy="388937"/>
          </a:xfrm>
        </p:spPr>
        <p:txBody>
          <a:bodyPr>
            <a:normAutofit fontScale="90000"/>
          </a:bodyPr>
          <a:lstStyle/>
          <a:p>
            <a:pPr algn="l" eaLnBrk="1" hangingPunct="1">
              <a:spcBef>
                <a:spcPts val="775"/>
              </a:spcBef>
              <a:spcAft>
                <a:spcPts val="500"/>
              </a:spcAft>
            </a:pPr>
            <a:r>
              <a:rPr lang="en-US" altLang="zh-CN"/>
              <a:t>5-9</a:t>
            </a:r>
            <a:r>
              <a:rPr lang="zh-CN" altLang="en-US"/>
              <a:t>　环与域</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17" name="Rectangle 3">
            <a:extLst>
              <a:ext uri="{FF2B5EF4-FFF2-40B4-BE49-F238E27FC236}">
                <a16:creationId xmlns:a16="http://schemas.microsoft.com/office/drawing/2014/main" id="{2D853F8E-665C-EB48-BD62-D0378CAEF9B5}"/>
              </a:ext>
            </a:extLst>
          </p:cNvPr>
          <p:cNvSpPr>
            <a:spLocks noGrp="1" noChangeArrowheads="1"/>
          </p:cNvSpPr>
          <p:nvPr>
            <p:ph idx="1"/>
          </p:nvPr>
        </p:nvSpPr>
        <p:spPr>
          <a:xfrm>
            <a:off x="611188" y="1268413"/>
            <a:ext cx="8077200" cy="5029200"/>
          </a:xfrm>
        </p:spPr>
        <p:txBody>
          <a:bodyPr/>
          <a:lstStyle/>
          <a:p>
            <a:pPr eaLnBrk="1" hangingPunct="1">
              <a:spcBef>
                <a:spcPts val="775"/>
              </a:spcBef>
              <a:spcAft>
                <a:spcPts val="500"/>
              </a:spcAft>
            </a:pPr>
            <a:r>
              <a:rPr lang="zh-CN" altLang="en-US" sz="2400">
                <a:solidFill>
                  <a:srgbClr val="FF0000"/>
                </a:solidFill>
                <a:latin typeface="" charset="0"/>
              </a:rPr>
              <a:t>定理</a:t>
            </a:r>
            <a:r>
              <a:rPr lang="en-US" altLang="zh-CN" sz="2400">
                <a:solidFill>
                  <a:srgbClr val="FF0000"/>
                </a:solidFill>
                <a:latin typeface="" charset="0"/>
              </a:rPr>
              <a:t>5-9.4</a:t>
            </a:r>
            <a:r>
              <a:rPr lang="zh-CN" altLang="en-US" sz="2400">
                <a:solidFill>
                  <a:srgbClr val="FF0000"/>
                </a:solidFill>
                <a:latin typeface="" charset="0"/>
              </a:rPr>
              <a:t>：</a:t>
            </a:r>
            <a:r>
              <a:rPr lang="zh-CN" altLang="en-US" sz="2400">
                <a:latin typeface="" charset="0"/>
              </a:rPr>
              <a:t>有限整环必定是域。</a:t>
            </a:r>
          </a:p>
          <a:p>
            <a:pPr eaLnBrk="1" hangingPunct="1">
              <a:spcBef>
                <a:spcPts val="775"/>
              </a:spcBef>
              <a:spcAft>
                <a:spcPts val="500"/>
              </a:spcAft>
            </a:pPr>
            <a:r>
              <a:rPr lang="zh-CN" altLang="en-US" sz="2400">
                <a:latin typeface="" charset="0"/>
              </a:rPr>
              <a:t>证明：见</a:t>
            </a:r>
            <a:r>
              <a:rPr lang="en-US" altLang="zh-CN" sz="2400">
                <a:latin typeface="" charset="0"/>
              </a:rPr>
              <a:t>P226</a:t>
            </a:r>
          </a:p>
          <a:p>
            <a:pPr eaLnBrk="1" hangingPunct="1">
              <a:spcBef>
                <a:spcPts val="775"/>
              </a:spcBef>
              <a:spcAft>
                <a:spcPts val="500"/>
              </a:spcAft>
            </a:pPr>
            <a:r>
              <a:rPr lang="zh-CN" altLang="en-US" sz="2400">
                <a:solidFill>
                  <a:srgbClr val="FF0000"/>
                </a:solidFill>
                <a:latin typeface="" charset="0"/>
              </a:rPr>
              <a:t>定义</a:t>
            </a:r>
            <a:r>
              <a:rPr lang="en-US" altLang="zh-CN" sz="2400">
                <a:solidFill>
                  <a:srgbClr val="FF0000"/>
                </a:solidFill>
                <a:latin typeface="" charset="0"/>
              </a:rPr>
              <a:t>5-9.5</a:t>
            </a:r>
            <a:r>
              <a:rPr lang="zh-CN" altLang="en-US" sz="2400">
                <a:solidFill>
                  <a:srgbClr val="FF0000"/>
                </a:solidFill>
                <a:latin typeface="" charset="0"/>
              </a:rPr>
              <a:t>：</a:t>
            </a:r>
            <a:r>
              <a:rPr lang="zh-CN" altLang="en-US" sz="2400">
                <a:latin typeface="" charset="0"/>
              </a:rPr>
              <a:t>设</a:t>
            </a:r>
            <a:r>
              <a:rPr lang="en-US" altLang="zh-CN" sz="2400">
                <a:latin typeface="" charset="0"/>
              </a:rPr>
              <a:t>&lt;A ,+, </a:t>
            </a:r>
            <a:r>
              <a:rPr lang="en-US" altLang="zh-CN" sz="2400" b="0">
                <a:latin typeface="" charset="0"/>
              </a:rPr>
              <a:t>·</a:t>
            </a:r>
            <a:r>
              <a:rPr lang="en-US" altLang="zh-CN" sz="2400">
                <a:latin typeface="" charset="0"/>
              </a:rPr>
              <a:t>&gt; </a:t>
            </a:r>
            <a:r>
              <a:rPr lang="zh-CN" altLang="en-US" sz="2400">
                <a:latin typeface="" charset="0"/>
              </a:rPr>
              <a:t>和</a:t>
            </a:r>
            <a:r>
              <a:rPr lang="en-US" altLang="zh-CN" sz="2400">
                <a:latin typeface="" charset="0"/>
              </a:rPr>
              <a:t>&lt;B ,</a:t>
            </a:r>
            <a:r>
              <a:rPr lang="en-US" altLang="zh-CN" sz="2400">
                <a:latin typeface="" charset="0"/>
                <a:sym typeface="Symbol" pitchFamily="2" charset="2"/>
              </a:rPr>
              <a:t></a:t>
            </a:r>
            <a:r>
              <a:rPr lang="en-US" altLang="zh-CN" sz="2400">
                <a:latin typeface="" charset="0"/>
              </a:rPr>
              <a:t> ,</a:t>
            </a:r>
            <a:r>
              <a:rPr lang="en-US" altLang="zh-CN" sz="2400">
                <a:latin typeface="宋体" panose="02010600030101010101" pitchFamily="2" charset="-122"/>
              </a:rPr>
              <a:t>⊙</a:t>
            </a:r>
            <a:r>
              <a:rPr lang="en-US" altLang="zh-CN" sz="2400">
                <a:latin typeface="" charset="0"/>
              </a:rPr>
              <a:t>&gt;</a:t>
            </a:r>
            <a:r>
              <a:rPr lang="zh-CN" altLang="en-US" sz="2400">
                <a:latin typeface="" charset="0"/>
              </a:rPr>
              <a:t>是两个代数系统，如果一个从</a:t>
            </a:r>
            <a:r>
              <a:rPr lang="en-US" altLang="zh-CN" sz="2400">
                <a:latin typeface="" charset="0"/>
              </a:rPr>
              <a:t>A</a:t>
            </a:r>
            <a:r>
              <a:rPr lang="zh-CN" altLang="en-US" sz="2400">
                <a:latin typeface="" charset="0"/>
              </a:rPr>
              <a:t>到</a:t>
            </a:r>
            <a:r>
              <a:rPr lang="en-US" altLang="zh-CN" sz="2400">
                <a:latin typeface="" charset="0"/>
              </a:rPr>
              <a:t>B</a:t>
            </a:r>
            <a:r>
              <a:rPr lang="zh-CN" altLang="en-US" sz="2400">
                <a:latin typeface="" charset="0"/>
              </a:rPr>
              <a:t>得映射</a:t>
            </a:r>
            <a:r>
              <a:rPr lang="en-US" altLang="zh-CN" sz="2400">
                <a:latin typeface="" charset="0"/>
              </a:rPr>
              <a:t>f</a:t>
            </a:r>
            <a:r>
              <a:rPr lang="zh-CN" altLang="en-US" sz="2400">
                <a:latin typeface="" charset="0"/>
              </a:rPr>
              <a:t>，满足如下条件：</a:t>
            </a:r>
          </a:p>
          <a:p>
            <a:pPr eaLnBrk="1" hangingPunct="1">
              <a:spcBef>
                <a:spcPts val="775"/>
              </a:spcBef>
              <a:spcAft>
                <a:spcPts val="500"/>
              </a:spcAft>
            </a:pPr>
            <a:r>
              <a:rPr lang="zh-CN" altLang="en-US" sz="2400">
                <a:latin typeface="" charset="0"/>
              </a:rPr>
              <a:t>    对于任意的</a:t>
            </a:r>
            <a:r>
              <a:rPr lang="en-US" altLang="zh-CN" sz="2400"/>
              <a:t>a,b</a:t>
            </a:r>
            <a:r>
              <a:rPr lang="en-US" altLang="zh-CN" sz="2400">
                <a:sym typeface="Symbol" pitchFamily="2" charset="2"/>
              </a:rPr>
              <a:t></a:t>
            </a:r>
            <a:r>
              <a:rPr lang="en-US" altLang="zh-CN" sz="2400"/>
              <a:t>A</a:t>
            </a:r>
            <a:r>
              <a:rPr lang="zh-CN" altLang="en-US" sz="2400"/>
              <a:t>，有</a:t>
            </a:r>
          </a:p>
          <a:p>
            <a:pPr eaLnBrk="1" hangingPunct="1">
              <a:spcBef>
                <a:spcPts val="775"/>
              </a:spcBef>
              <a:spcAft>
                <a:spcPts val="500"/>
              </a:spcAft>
            </a:pPr>
            <a:r>
              <a:rPr lang="zh-CN" altLang="en-US" sz="2400"/>
              <a:t>     </a:t>
            </a:r>
            <a:r>
              <a:rPr lang="en-US" altLang="zh-CN" sz="2400"/>
              <a:t>f(a+b)=f(a)</a:t>
            </a:r>
            <a:r>
              <a:rPr lang="en-US" altLang="zh-CN" sz="2400">
                <a:latin typeface="" charset="0"/>
                <a:sym typeface="Symbol" pitchFamily="2" charset="2"/>
              </a:rPr>
              <a:t></a:t>
            </a:r>
            <a:r>
              <a:rPr lang="en-US" altLang="zh-CN" sz="2400"/>
              <a:t> f(b)</a:t>
            </a:r>
          </a:p>
          <a:p>
            <a:pPr eaLnBrk="1" hangingPunct="1">
              <a:spcBef>
                <a:spcPts val="500"/>
              </a:spcBef>
              <a:spcAft>
                <a:spcPts val="500"/>
              </a:spcAft>
            </a:pPr>
            <a:r>
              <a:rPr lang="en-US" altLang="zh-CN" sz="2400"/>
              <a:t>     f(a</a:t>
            </a:r>
            <a:r>
              <a:rPr lang="en-US" altLang="zh-CN" sz="2400" b="0">
                <a:latin typeface="" charset="0"/>
              </a:rPr>
              <a:t>·</a:t>
            </a:r>
            <a:r>
              <a:rPr lang="en-US" altLang="zh-CN" sz="2400"/>
              <a:t>b)=f(a)</a:t>
            </a:r>
            <a:r>
              <a:rPr lang="en-US" altLang="zh-CN" sz="2400">
                <a:latin typeface="宋体" panose="02010600030101010101" pitchFamily="2" charset="-122"/>
              </a:rPr>
              <a:t>⊙</a:t>
            </a:r>
            <a:r>
              <a:rPr lang="en-US" altLang="zh-CN" sz="2400"/>
              <a:t>f(b)</a:t>
            </a:r>
          </a:p>
          <a:p>
            <a:pPr eaLnBrk="1" hangingPunct="1">
              <a:spcBef>
                <a:spcPts val="775"/>
              </a:spcBef>
              <a:spcAft>
                <a:spcPts val="500"/>
              </a:spcAft>
            </a:pPr>
            <a:r>
              <a:rPr lang="en-US" altLang="zh-CN" sz="2400"/>
              <a:t> </a:t>
            </a:r>
            <a:r>
              <a:rPr lang="zh-CN" altLang="en-US" sz="2400"/>
              <a:t>则称</a:t>
            </a:r>
            <a:r>
              <a:rPr lang="en-US" altLang="zh-CN" sz="2400"/>
              <a:t>f</a:t>
            </a:r>
            <a:r>
              <a:rPr lang="zh-CN" altLang="en-US" sz="2400"/>
              <a:t>为由</a:t>
            </a:r>
            <a:r>
              <a:rPr lang="en-US" altLang="zh-CN" sz="2400">
                <a:latin typeface="" charset="0"/>
              </a:rPr>
              <a:t>&lt;A ,+, </a:t>
            </a:r>
            <a:r>
              <a:rPr lang="en-US" altLang="zh-CN" sz="2400" b="0">
                <a:latin typeface="" charset="0"/>
              </a:rPr>
              <a:t>·</a:t>
            </a:r>
            <a:r>
              <a:rPr lang="en-US" altLang="zh-CN" sz="2400">
                <a:latin typeface="" charset="0"/>
              </a:rPr>
              <a:t>&gt; </a:t>
            </a:r>
            <a:r>
              <a:rPr lang="zh-CN" altLang="en-US" sz="2400">
                <a:latin typeface="" charset="0"/>
              </a:rPr>
              <a:t>到</a:t>
            </a:r>
            <a:r>
              <a:rPr lang="en-US" altLang="zh-CN" sz="2400">
                <a:latin typeface="" charset="0"/>
              </a:rPr>
              <a:t>&lt;B , </a:t>
            </a:r>
            <a:r>
              <a:rPr lang="en-US" altLang="zh-CN" sz="2400">
                <a:latin typeface="" charset="0"/>
                <a:sym typeface="Symbol" pitchFamily="2" charset="2"/>
              </a:rPr>
              <a:t></a:t>
            </a:r>
            <a:r>
              <a:rPr lang="en-US" altLang="zh-CN" sz="2400">
                <a:latin typeface="" charset="0"/>
              </a:rPr>
              <a:t>, </a:t>
            </a:r>
            <a:r>
              <a:rPr lang="en-US" altLang="zh-CN" sz="2400">
                <a:latin typeface="宋体" panose="02010600030101010101" pitchFamily="2" charset="-122"/>
              </a:rPr>
              <a:t>⊙</a:t>
            </a:r>
            <a:r>
              <a:rPr lang="en-US" altLang="zh-CN" sz="2400">
                <a:latin typeface="" charset="0"/>
              </a:rPr>
              <a:t>&gt;</a:t>
            </a:r>
            <a:r>
              <a:rPr lang="zh-CN" altLang="en-US" sz="2400">
                <a:latin typeface="" charset="0"/>
              </a:rPr>
              <a:t>的一个同态映射，并称</a:t>
            </a:r>
            <a:r>
              <a:rPr lang="en-US" altLang="zh-CN" sz="2400">
                <a:latin typeface="" charset="0"/>
              </a:rPr>
              <a:t>&lt;f</a:t>
            </a:r>
            <a:r>
              <a:rPr lang="en-US" altLang="zh-CN" sz="2400"/>
              <a:t>(</a:t>
            </a:r>
            <a:r>
              <a:rPr lang="en-US" altLang="zh-CN" sz="2400">
                <a:latin typeface="" charset="0"/>
              </a:rPr>
              <a:t>A) , </a:t>
            </a:r>
            <a:r>
              <a:rPr lang="en-US" altLang="zh-CN" sz="2400">
                <a:latin typeface="" charset="0"/>
                <a:sym typeface="Symbol" pitchFamily="2" charset="2"/>
              </a:rPr>
              <a:t></a:t>
            </a:r>
            <a:r>
              <a:rPr lang="en-US" altLang="zh-CN" sz="2400">
                <a:latin typeface="" charset="0"/>
              </a:rPr>
              <a:t>, </a:t>
            </a:r>
            <a:r>
              <a:rPr lang="en-US" altLang="zh-CN" sz="2400">
                <a:latin typeface="宋体" panose="02010600030101010101" pitchFamily="2" charset="-122"/>
              </a:rPr>
              <a:t>⊙</a:t>
            </a:r>
            <a:r>
              <a:rPr lang="en-US" altLang="zh-CN" sz="2400">
                <a:latin typeface="" charset="0"/>
              </a:rPr>
              <a:t>&gt;</a:t>
            </a:r>
            <a:r>
              <a:rPr lang="zh-CN" altLang="en-US" sz="2400">
                <a:latin typeface="" charset="0"/>
              </a:rPr>
              <a:t>是</a:t>
            </a:r>
            <a:r>
              <a:rPr lang="en-US" altLang="zh-CN" sz="2400">
                <a:latin typeface="" charset="0"/>
              </a:rPr>
              <a:t>&lt;A ,+, </a:t>
            </a:r>
            <a:r>
              <a:rPr lang="en-US" altLang="zh-CN" sz="2400" b="0">
                <a:latin typeface="" charset="0"/>
              </a:rPr>
              <a:t>·</a:t>
            </a:r>
            <a:r>
              <a:rPr lang="en-US" altLang="zh-CN" sz="2400">
                <a:latin typeface="" charset="0"/>
              </a:rPr>
              <a:t>&gt;</a:t>
            </a:r>
            <a:r>
              <a:rPr lang="zh-CN" altLang="en-US" sz="2400">
                <a:latin typeface="" charset="0"/>
              </a:rPr>
              <a:t>的同态象。</a:t>
            </a:r>
            <a:endParaRPr lang="zh-CN" altLang="en-US" sz="2400"/>
          </a:p>
        </p:txBody>
      </p:sp>
      <p:sp>
        <p:nvSpPr>
          <p:cNvPr id="162818" name="Rectangle 4">
            <a:extLst>
              <a:ext uri="{FF2B5EF4-FFF2-40B4-BE49-F238E27FC236}">
                <a16:creationId xmlns:a16="http://schemas.microsoft.com/office/drawing/2014/main" id="{7889DB7E-214D-1943-B758-DD0245C387B4}"/>
              </a:ext>
            </a:extLst>
          </p:cNvPr>
          <p:cNvSpPr>
            <a:spLocks noGrp="1" noChangeArrowheads="1"/>
          </p:cNvSpPr>
          <p:nvPr>
            <p:ph type="title"/>
          </p:nvPr>
        </p:nvSpPr>
        <p:spPr>
          <a:xfrm>
            <a:off x="1187450" y="620713"/>
            <a:ext cx="7272338" cy="388937"/>
          </a:xfrm>
        </p:spPr>
        <p:txBody>
          <a:bodyPr>
            <a:normAutofit fontScale="90000"/>
          </a:bodyPr>
          <a:lstStyle/>
          <a:p>
            <a:pPr algn="l" eaLnBrk="1" hangingPunct="1">
              <a:spcBef>
                <a:spcPts val="775"/>
              </a:spcBef>
              <a:spcAft>
                <a:spcPts val="500"/>
              </a:spcAft>
            </a:pPr>
            <a:r>
              <a:rPr lang="en-US" altLang="zh-CN"/>
              <a:t>5-9</a:t>
            </a:r>
            <a:r>
              <a:rPr lang="zh-CN" altLang="en-US"/>
              <a:t>　环与域</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1" name="Rectangle 3">
            <a:extLst>
              <a:ext uri="{FF2B5EF4-FFF2-40B4-BE49-F238E27FC236}">
                <a16:creationId xmlns:a16="http://schemas.microsoft.com/office/drawing/2014/main" id="{D16D6A1A-03B4-5B4D-ADBA-483349F559DE}"/>
              </a:ext>
            </a:extLst>
          </p:cNvPr>
          <p:cNvSpPr>
            <a:spLocks noGrp="1" noChangeArrowheads="1"/>
          </p:cNvSpPr>
          <p:nvPr>
            <p:ph idx="1"/>
          </p:nvPr>
        </p:nvSpPr>
        <p:spPr/>
        <p:txBody>
          <a:bodyPr/>
          <a:lstStyle/>
          <a:p>
            <a:pPr eaLnBrk="1" hangingPunct="1">
              <a:spcBef>
                <a:spcPts val="775"/>
              </a:spcBef>
              <a:spcAft>
                <a:spcPts val="500"/>
              </a:spcAft>
            </a:pPr>
            <a:r>
              <a:rPr lang="zh-CN" altLang="en-US">
                <a:solidFill>
                  <a:srgbClr val="FF0000"/>
                </a:solidFill>
                <a:latin typeface="" charset="0"/>
              </a:rPr>
              <a:t>定理</a:t>
            </a:r>
            <a:r>
              <a:rPr lang="en-US" altLang="zh-CN">
                <a:solidFill>
                  <a:srgbClr val="FF0000"/>
                </a:solidFill>
                <a:latin typeface="" charset="0"/>
              </a:rPr>
              <a:t>5-9.5</a:t>
            </a:r>
            <a:r>
              <a:rPr lang="zh-CN" altLang="en-US">
                <a:solidFill>
                  <a:srgbClr val="FF0000"/>
                </a:solidFill>
                <a:latin typeface="" charset="0"/>
              </a:rPr>
              <a:t>：</a:t>
            </a:r>
            <a:r>
              <a:rPr lang="zh-CN" altLang="en-US">
                <a:latin typeface="" charset="0"/>
              </a:rPr>
              <a:t>任一环的同态象是一个环。</a:t>
            </a:r>
          </a:p>
          <a:p>
            <a:pPr eaLnBrk="1" hangingPunct="1">
              <a:spcBef>
                <a:spcPts val="775"/>
              </a:spcBef>
              <a:spcAft>
                <a:spcPts val="500"/>
              </a:spcAft>
            </a:pPr>
            <a:r>
              <a:rPr lang="zh-CN" altLang="en-US"/>
              <a:t>证明：</a:t>
            </a:r>
            <a:r>
              <a:rPr lang="en-US" altLang="zh-CN"/>
              <a:t>P228 </a:t>
            </a:r>
          </a:p>
        </p:txBody>
      </p:sp>
      <p:sp>
        <p:nvSpPr>
          <p:cNvPr id="163842" name="Rectangle 4">
            <a:extLst>
              <a:ext uri="{FF2B5EF4-FFF2-40B4-BE49-F238E27FC236}">
                <a16:creationId xmlns:a16="http://schemas.microsoft.com/office/drawing/2014/main" id="{0F3E7D8B-856B-7440-BB19-943BCD887212}"/>
              </a:ext>
            </a:extLst>
          </p:cNvPr>
          <p:cNvSpPr>
            <a:spLocks noGrp="1" noChangeArrowheads="1"/>
          </p:cNvSpPr>
          <p:nvPr>
            <p:ph type="title"/>
          </p:nvPr>
        </p:nvSpPr>
        <p:spPr>
          <a:xfrm>
            <a:off x="1187450" y="620713"/>
            <a:ext cx="7272338" cy="388937"/>
          </a:xfrm>
        </p:spPr>
        <p:txBody>
          <a:bodyPr>
            <a:normAutofit fontScale="90000"/>
          </a:bodyPr>
          <a:lstStyle/>
          <a:p>
            <a:pPr algn="l" eaLnBrk="1" hangingPunct="1">
              <a:spcBef>
                <a:spcPts val="775"/>
              </a:spcBef>
              <a:spcAft>
                <a:spcPts val="500"/>
              </a:spcAft>
            </a:pPr>
            <a:r>
              <a:rPr lang="en-US" altLang="zh-CN"/>
              <a:t>5-9</a:t>
            </a:r>
            <a:r>
              <a:rPr lang="zh-CN" altLang="en-US"/>
              <a:t>　环与域</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a:extLst>
              <a:ext uri="{FF2B5EF4-FFF2-40B4-BE49-F238E27FC236}">
                <a16:creationId xmlns:a16="http://schemas.microsoft.com/office/drawing/2014/main" id="{27AC1FCB-A46E-6E49-A35C-02979A984B50}"/>
              </a:ext>
            </a:extLst>
          </p:cNvPr>
          <p:cNvSpPr>
            <a:spLocks noGrp="1" noChangeArrowheads="1"/>
          </p:cNvSpPr>
          <p:nvPr>
            <p:ph type="title"/>
          </p:nvPr>
        </p:nvSpPr>
        <p:spPr>
          <a:xfrm>
            <a:off x="684213" y="1700213"/>
            <a:ext cx="7772400" cy="388937"/>
          </a:xfrm>
        </p:spPr>
        <p:txBody>
          <a:bodyPr>
            <a:normAutofit fontScale="90000"/>
          </a:bodyPr>
          <a:lstStyle/>
          <a:p>
            <a:pPr eaLnBrk="1" hangingPunct="1">
              <a:spcBef>
                <a:spcPts val="775"/>
              </a:spcBef>
              <a:spcAft>
                <a:spcPts val="500"/>
              </a:spcAft>
            </a:pPr>
            <a:r>
              <a:rPr lang="zh-CN" altLang="en-US" sz="3600">
                <a:latin typeface="宋体" panose="02010600030101010101" pitchFamily="2" charset="-122"/>
              </a:rPr>
              <a:t>作业：</a:t>
            </a:r>
            <a:r>
              <a:rPr lang="en-US" altLang="zh-CN" sz="3600">
                <a:latin typeface="宋体" panose="02010600030101010101" pitchFamily="2" charset="-122"/>
              </a:rPr>
              <a:t>(5-9)</a:t>
            </a:r>
          </a:p>
        </p:txBody>
      </p:sp>
      <p:sp>
        <p:nvSpPr>
          <p:cNvPr id="164866" name="Rectangle 3">
            <a:extLst>
              <a:ext uri="{FF2B5EF4-FFF2-40B4-BE49-F238E27FC236}">
                <a16:creationId xmlns:a16="http://schemas.microsoft.com/office/drawing/2014/main" id="{F5C515CA-9978-A744-BA12-4A23A6B0DD2D}"/>
              </a:ext>
            </a:extLst>
          </p:cNvPr>
          <p:cNvSpPr>
            <a:spLocks noGrp="1" noChangeArrowheads="1"/>
          </p:cNvSpPr>
          <p:nvPr>
            <p:ph idx="1"/>
          </p:nvPr>
        </p:nvSpPr>
        <p:spPr>
          <a:xfrm>
            <a:off x="539750" y="2349500"/>
            <a:ext cx="7772400" cy="3311525"/>
          </a:xfrm>
        </p:spPr>
        <p:txBody>
          <a:bodyPr/>
          <a:lstStyle/>
          <a:p>
            <a:pPr eaLnBrk="1" hangingPunct="1">
              <a:spcBef>
                <a:spcPts val="775"/>
              </a:spcBef>
              <a:spcAft>
                <a:spcPts val="500"/>
              </a:spcAft>
            </a:pPr>
            <a:r>
              <a:rPr lang="en-US" altLang="zh-CN" sz="3600"/>
              <a:t>P228   (4) a) b)</a:t>
            </a:r>
          </a:p>
          <a:p>
            <a:pPr eaLnBrk="1" hangingPunct="1">
              <a:spcBef>
                <a:spcPts val="775"/>
              </a:spcBef>
              <a:spcAft>
                <a:spcPts val="500"/>
              </a:spcAft>
            </a:pPr>
            <a:r>
              <a:rPr lang="en-US" altLang="zh-CN" sz="3600"/>
              <a:t>            (7) a) c)</a:t>
            </a:r>
          </a:p>
        </p:txBody>
      </p:sp>
      <p:sp>
        <p:nvSpPr>
          <p:cNvPr id="164867" name="Rectangle 4">
            <a:extLst>
              <a:ext uri="{FF2B5EF4-FFF2-40B4-BE49-F238E27FC236}">
                <a16:creationId xmlns:a16="http://schemas.microsoft.com/office/drawing/2014/main" id="{92A1AB2D-89E1-A74F-A9AC-8031B406AA65}"/>
              </a:ext>
            </a:extLst>
          </p:cNvPr>
          <p:cNvSpPr>
            <a:spLocks noChangeArrowheads="1"/>
          </p:cNvSpPr>
          <p:nvPr/>
        </p:nvSpPr>
        <p:spPr bwMode="auto">
          <a:xfrm>
            <a:off x="1187450" y="620713"/>
            <a:ext cx="7272338"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775"/>
              </a:spcBef>
              <a:spcAft>
                <a:spcPts val="500"/>
              </a:spcAft>
            </a:pPr>
            <a:r>
              <a:rPr lang="en-US" altLang="zh-CN" sz="3600">
                <a:solidFill>
                  <a:schemeClr val="accent2"/>
                </a:solidFill>
                <a:latin typeface="" charset="0"/>
              </a:rPr>
              <a:t>5-</a:t>
            </a:r>
            <a:r>
              <a:rPr lang="en-US" altLang="zh-CN" sz="3600">
                <a:solidFill>
                  <a:schemeClr val="accent2"/>
                </a:solidFill>
              </a:rPr>
              <a:t>9</a:t>
            </a:r>
            <a:r>
              <a:rPr lang="zh-CN" altLang="en-US" sz="3600">
                <a:solidFill>
                  <a:schemeClr val="accent2"/>
                </a:solidFill>
                <a:latin typeface="" charset="0"/>
              </a:rPr>
              <a:t>　环与域</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a:extLst>
              <a:ext uri="{FF2B5EF4-FFF2-40B4-BE49-F238E27FC236}">
                <a16:creationId xmlns:a16="http://schemas.microsoft.com/office/drawing/2014/main" id="{8DF79AF2-EA9B-5348-BDD0-B90578783D0A}"/>
              </a:ext>
            </a:extLst>
          </p:cNvPr>
          <p:cNvSpPr>
            <a:spLocks noChangeArrowheads="1"/>
          </p:cNvSpPr>
          <p:nvPr/>
        </p:nvSpPr>
        <p:spPr bwMode="auto">
          <a:xfrm>
            <a:off x="4284663" y="1628775"/>
            <a:ext cx="3657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a:r>
              <a:rPr lang="zh-CN" altLang="en-US" sz="7200">
                <a:solidFill>
                  <a:schemeClr val="tx1"/>
                </a:solidFill>
                <a:latin typeface="幼圆" pitchFamily="49" charset="-122"/>
                <a:ea typeface="幼圆" pitchFamily="49" charset="-122"/>
              </a:rPr>
              <a:t>结  束</a:t>
            </a:r>
          </a:p>
        </p:txBody>
      </p:sp>
      <p:sp>
        <p:nvSpPr>
          <p:cNvPr id="729091" name="Text Box 3">
            <a:extLst>
              <a:ext uri="{FF2B5EF4-FFF2-40B4-BE49-F238E27FC236}">
                <a16:creationId xmlns:a16="http://schemas.microsoft.com/office/drawing/2014/main" id="{86D30DF2-B462-204D-A77B-6090182B7399}"/>
              </a:ext>
            </a:extLst>
          </p:cNvPr>
          <p:cNvSpPr txBox="1">
            <a:spLocks noChangeArrowheads="1"/>
          </p:cNvSpPr>
          <p:nvPr/>
        </p:nvSpPr>
        <p:spPr bwMode="auto">
          <a:xfrm>
            <a:off x="5257800" y="4495800"/>
            <a:ext cx="2895600" cy="823913"/>
          </a:xfrm>
          <a:prstGeom prst="rect">
            <a:avLst/>
          </a:prstGeom>
          <a:noFill/>
          <a:ln w="9525">
            <a:noFill/>
            <a:miter lim="800000"/>
          </a:ln>
          <a:effectLst/>
        </p:spPr>
        <p:txBody>
          <a:bodyPr>
            <a:spAutoFit/>
          </a:bodyPr>
          <a:lstStyle>
            <a:lvl1pPr marL="342900" indent="-342900" algn="l" rtl="0" eaLnBrk="0" fontAlgn="base" hangingPunct="0">
              <a:lnSpc>
                <a:spcPct val="130000"/>
              </a:lnSpc>
              <a:spcBef>
                <a:spcPct val="20000"/>
              </a:spcBef>
              <a:spcAft>
                <a:spcPct val="0"/>
              </a:spcAft>
              <a:defRPr kumimoji="1" sz="2800">
                <a:solidFill>
                  <a:schemeClr val="tx1"/>
                </a:solidFill>
                <a:latin typeface="+mn-lt"/>
                <a:ea typeface="+mn-ea"/>
                <a:cs typeface="+mn-cs"/>
              </a:defRPr>
            </a:lvl1pPr>
            <a:lvl2pPr marL="742950" indent="-285750" algn="l" rtl="0" eaLnBrk="0" fontAlgn="base" hangingPunct="0">
              <a:lnSpc>
                <a:spcPct val="130000"/>
              </a:lnSpc>
              <a:spcBef>
                <a:spcPct val="20000"/>
              </a:spcBef>
              <a:spcAft>
                <a:spcPct val="0"/>
              </a:spcAft>
              <a:buChar char="–"/>
              <a:defRPr kumimoji="1" sz="2800">
                <a:solidFill>
                  <a:schemeClr val="tx1"/>
                </a:solidFill>
                <a:latin typeface="+mn-lt"/>
                <a:ea typeface="+mn-ea"/>
              </a:defRPr>
            </a:lvl2pPr>
            <a:lvl3pPr marL="1143000" indent="-228600" algn="l" rtl="0" eaLnBrk="0" fontAlgn="base" hangingPunct="0">
              <a:lnSpc>
                <a:spcPct val="130000"/>
              </a:lnSpc>
              <a:spcBef>
                <a:spcPct val="20000"/>
              </a:spcBef>
              <a:spcAft>
                <a:spcPct val="0"/>
              </a:spcAft>
              <a:buChar char="•"/>
              <a:defRPr kumimoji="1" sz="2400">
                <a:solidFill>
                  <a:schemeClr val="tx1"/>
                </a:solidFill>
                <a:latin typeface="+mn-lt"/>
                <a:ea typeface="+mn-ea"/>
              </a:defRPr>
            </a:lvl3pPr>
            <a:lvl4pPr marL="1600200" indent="-228600" algn="l" rtl="0" eaLnBrk="0" fontAlgn="base" hangingPunct="0">
              <a:lnSpc>
                <a:spcPct val="130000"/>
              </a:lnSpc>
              <a:spcBef>
                <a:spcPct val="20000"/>
              </a:spcBef>
              <a:spcAft>
                <a:spcPct val="0"/>
              </a:spcAft>
              <a:buChar char="–"/>
              <a:defRPr kumimoji="1" sz="2000">
                <a:solidFill>
                  <a:schemeClr val="tx1"/>
                </a:solidFill>
                <a:latin typeface="+mn-lt"/>
                <a:ea typeface="+mn-ea"/>
              </a:defRPr>
            </a:lvl4pPr>
            <a:lvl5pPr marL="2057400" indent="-228600" algn="l" rtl="0" eaLnBrk="0" fontAlgn="base" hangingPunct="0">
              <a:lnSpc>
                <a:spcPct val="130000"/>
              </a:lnSpc>
              <a:spcBef>
                <a:spcPct val="20000"/>
              </a:spcBef>
              <a:spcAft>
                <a:spcPct val="0"/>
              </a:spcAft>
              <a:buChar char="»"/>
              <a:defRPr kumimoji="1" sz="2000">
                <a:solidFill>
                  <a:schemeClr val="tx1"/>
                </a:solidFill>
                <a:latin typeface="+mn-lt"/>
                <a:ea typeface="+mn-ea"/>
              </a:defRPr>
            </a:lvl5pPr>
          </a:lstStyle>
          <a:p>
            <a:pPr marL="0" indent="0" eaLnBrk="1" hangingPunct="1">
              <a:lnSpc>
                <a:spcPct val="100000"/>
              </a:lnSpc>
              <a:spcBef>
                <a:spcPct val="0"/>
              </a:spcBef>
            </a:pPr>
            <a:r>
              <a:rPr lang="zh-CN" altLang="en-US" sz="4800" b="0" noProof="1">
                <a:effectLst>
                  <a:outerShdw blurRad="38100" dist="38100" dir="2700000">
                    <a:srgbClr val="C0C0C0"/>
                  </a:outerShdw>
                </a:effectLst>
                <a:latin typeface="Arial" panose="020B0604020202090204" pitchFamily="34" charset="0"/>
                <a:ea typeface="幼圆" pitchFamily="49" charset="-122"/>
                <a:sym typeface="+mn-ea"/>
              </a:rPr>
              <a:t>谢   谢 </a:t>
            </a:r>
            <a:r>
              <a:rPr lang="en-US" altLang="zh-CN" sz="4800" b="0" noProof="1">
                <a:effectLst>
                  <a:outerShdw blurRad="38100" dist="38100" dir="2700000">
                    <a:srgbClr val="C0C0C0"/>
                  </a:outerShdw>
                </a:effectLst>
                <a:latin typeface="Arial" panose="020B0604020202090204" pitchFamily="34" charset="0"/>
                <a:ea typeface="幼圆" pitchFamily="49" charset="-122"/>
                <a:sym typeface="+mn-ea"/>
              </a:rPr>
              <a:t>!</a:t>
            </a:r>
          </a:p>
        </p:txBody>
      </p:sp>
      <p:pic>
        <p:nvPicPr>
          <p:cNvPr id="165891" name="Picture 4" descr="j0186348">
            <a:extLst>
              <a:ext uri="{FF2B5EF4-FFF2-40B4-BE49-F238E27FC236}">
                <a16:creationId xmlns:a16="http://schemas.microsoft.com/office/drawing/2014/main" id="{756590CD-7D18-7940-BDF1-F9D014F0F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700213"/>
            <a:ext cx="2971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2" name="Rectangle 5">
            <a:extLst>
              <a:ext uri="{FF2B5EF4-FFF2-40B4-BE49-F238E27FC236}">
                <a16:creationId xmlns:a16="http://schemas.microsoft.com/office/drawing/2014/main" id="{A2A011A0-030E-AA47-B85A-3FB920CF28DA}"/>
              </a:ext>
            </a:extLst>
          </p:cNvPr>
          <p:cNvSpPr>
            <a:spLocks noChangeArrowheads="1"/>
          </p:cNvSpPr>
          <p:nvPr/>
        </p:nvSpPr>
        <p:spPr bwMode="auto">
          <a:xfrm>
            <a:off x="827088" y="2603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accent2"/>
                </a:solidFill>
              </a:rPr>
              <a:t> </a:t>
            </a:r>
            <a:r>
              <a:rPr lang="zh-CN" altLang="en-US">
                <a:solidFill>
                  <a:schemeClr val="accent2"/>
                </a:solidFill>
              </a:rPr>
              <a:t>第五章    代数结构（</a:t>
            </a:r>
            <a:r>
              <a:rPr lang="en-US" altLang="zh-CN">
                <a:solidFill>
                  <a:schemeClr val="accent2"/>
                </a:solidFill>
              </a:rPr>
              <a:t>Algebraic Structure </a:t>
            </a:r>
            <a:r>
              <a:rPr lang="zh-CN" altLang="en-US">
                <a:solidFill>
                  <a:schemeClr val="accent2"/>
                </a:solidFill>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9" name="Rectangle 3">
            <a:extLst>
              <a:ext uri="{FF2B5EF4-FFF2-40B4-BE49-F238E27FC236}">
                <a16:creationId xmlns:a16="http://schemas.microsoft.com/office/drawing/2014/main" id="{84D35CB9-13A5-6C49-ADDF-07D0075792E0}"/>
              </a:ext>
            </a:extLst>
          </p:cNvPr>
          <p:cNvSpPr>
            <a:spLocks noGrp="1" noChangeArrowheads="1"/>
          </p:cNvSpPr>
          <p:nvPr>
            <p:ph type="body" idx="4294967295"/>
          </p:nvPr>
        </p:nvSpPr>
        <p:spPr>
          <a:xfrm>
            <a:off x="611188" y="1628775"/>
            <a:ext cx="7772400" cy="4114800"/>
          </a:xfrm>
        </p:spPr>
        <p:txBody>
          <a:bodyPr/>
          <a:lstStyle/>
          <a:p>
            <a:pPr eaLnBrk="1" hangingPunct="1">
              <a:lnSpc>
                <a:spcPct val="110000"/>
              </a:lnSpc>
              <a:spcBef>
                <a:spcPts val="500"/>
              </a:spcBef>
              <a:spcAft>
                <a:spcPts val="500"/>
              </a:spcAft>
            </a:pPr>
            <a:r>
              <a:rPr lang="zh-CN" altLang="en-US">
                <a:solidFill>
                  <a:srgbClr val="FF0000"/>
                </a:solidFill>
                <a:latin typeface="" charset="0"/>
              </a:rPr>
              <a:t>例题</a:t>
            </a:r>
            <a:r>
              <a:rPr lang="en-US" altLang="zh-CN">
                <a:solidFill>
                  <a:srgbClr val="FF0000"/>
                </a:solidFill>
                <a:latin typeface="" charset="0"/>
              </a:rPr>
              <a:t>3</a:t>
            </a:r>
            <a:r>
              <a:rPr lang="en-US" altLang="zh-CN">
                <a:latin typeface="" charset="0"/>
              </a:rPr>
              <a:t>  </a:t>
            </a:r>
            <a:r>
              <a:rPr lang="zh-CN" altLang="en-US">
                <a:latin typeface="" charset="0"/>
              </a:rPr>
              <a:t>设</a:t>
            </a:r>
            <a:r>
              <a:rPr lang="en-US" altLang="zh-CN">
                <a:latin typeface="" charset="0"/>
              </a:rPr>
              <a:t>A</a:t>
            </a:r>
            <a:r>
              <a:rPr lang="zh-CN" altLang="en-US">
                <a:latin typeface="" charset="0"/>
              </a:rPr>
              <a:t>是一个非空集合，★是</a:t>
            </a:r>
            <a:r>
              <a:rPr lang="en-US" altLang="zh-CN">
                <a:latin typeface="" charset="0"/>
              </a:rPr>
              <a:t>A</a:t>
            </a:r>
            <a:r>
              <a:rPr lang="zh-CN" altLang="en-US">
                <a:latin typeface="" charset="0"/>
              </a:rPr>
              <a:t>上的二元运算，对于任意</a:t>
            </a:r>
            <a:r>
              <a:rPr lang="en-US" altLang="zh-CN">
                <a:latin typeface="" charset="0"/>
              </a:rPr>
              <a:t>a,b∈A,</a:t>
            </a:r>
            <a:r>
              <a:rPr lang="zh-CN" altLang="en-US">
                <a:latin typeface="" charset="0"/>
              </a:rPr>
              <a:t>有</a:t>
            </a:r>
            <a:r>
              <a:rPr lang="en-US" altLang="zh-CN">
                <a:latin typeface="" charset="0"/>
              </a:rPr>
              <a:t>a★b=b,</a:t>
            </a:r>
            <a:r>
              <a:rPr lang="zh-CN" altLang="en-US">
                <a:latin typeface="" charset="0"/>
              </a:rPr>
              <a:t>证明★是可结合运算。</a:t>
            </a:r>
          </a:p>
          <a:p>
            <a:pPr eaLnBrk="1" hangingPunct="1">
              <a:lnSpc>
                <a:spcPct val="110000"/>
              </a:lnSpc>
              <a:spcBef>
                <a:spcPts val="500"/>
              </a:spcBef>
              <a:spcAft>
                <a:spcPts val="500"/>
              </a:spcAft>
            </a:pPr>
            <a:r>
              <a:rPr lang="zh-CN" altLang="en-US">
                <a:latin typeface="" charset="0"/>
              </a:rPr>
              <a:t>证明： 因为对于任意的</a:t>
            </a:r>
            <a:r>
              <a:rPr lang="en-US" altLang="zh-CN">
                <a:latin typeface="" charset="0"/>
              </a:rPr>
              <a:t>a,b,c∈A</a:t>
            </a:r>
            <a:r>
              <a:rPr lang="zh-CN" altLang="en-US">
                <a:latin typeface="" charset="0"/>
              </a:rPr>
              <a:t>，</a:t>
            </a:r>
          </a:p>
          <a:p>
            <a:pPr eaLnBrk="1" hangingPunct="1">
              <a:lnSpc>
                <a:spcPct val="110000"/>
              </a:lnSpc>
              <a:spcBef>
                <a:spcPts val="500"/>
              </a:spcBef>
              <a:spcAft>
                <a:spcPts val="500"/>
              </a:spcAft>
            </a:pPr>
            <a:r>
              <a:rPr lang="zh-CN" altLang="en-US">
                <a:latin typeface="" charset="0"/>
              </a:rPr>
              <a:t>             </a:t>
            </a:r>
            <a:r>
              <a:rPr lang="en-US" altLang="zh-CN">
                <a:latin typeface="" charset="0"/>
              </a:rPr>
              <a:t>(a★b)★c=b★c=c</a:t>
            </a:r>
            <a:r>
              <a:rPr lang="zh-CN" altLang="en-US">
                <a:latin typeface="" charset="0"/>
              </a:rPr>
              <a:t>，</a:t>
            </a:r>
          </a:p>
          <a:p>
            <a:pPr eaLnBrk="1" hangingPunct="1">
              <a:lnSpc>
                <a:spcPct val="110000"/>
              </a:lnSpc>
              <a:spcBef>
                <a:spcPts val="500"/>
              </a:spcBef>
              <a:spcAft>
                <a:spcPts val="500"/>
              </a:spcAft>
            </a:pPr>
            <a:r>
              <a:rPr lang="zh-CN" altLang="en-US">
                <a:latin typeface="" charset="0"/>
              </a:rPr>
              <a:t>        而 </a:t>
            </a:r>
            <a:r>
              <a:rPr lang="en-US" altLang="zh-CN">
                <a:latin typeface="" charset="0"/>
              </a:rPr>
              <a:t>a★(b★c)=a★c=c</a:t>
            </a:r>
            <a:r>
              <a:rPr lang="zh-CN" altLang="en-US">
                <a:latin typeface="" charset="0"/>
              </a:rPr>
              <a:t>，</a:t>
            </a:r>
          </a:p>
          <a:p>
            <a:pPr eaLnBrk="1" hangingPunct="1">
              <a:lnSpc>
                <a:spcPct val="110000"/>
              </a:lnSpc>
              <a:spcBef>
                <a:spcPts val="500"/>
              </a:spcBef>
              <a:spcAft>
                <a:spcPts val="500"/>
              </a:spcAft>
            </a:pPr>
            <a:r>
              <a:rPr lang="zh-CN" altLang="en-US">
                <a:latin typeface="" charset="0"/>
              </a:rPr>
              <a:t>        所以 </a:t>
            </a:r>
            <a:r>
              <a:rPr lang="en-US" altLang="zh-CN">
                <a:latin typeface="" charset="0"/>
              </a:rPr>
              <a:t>(a★b)★c=a★(b★c)</a:t>
            </a:r>
          </a:p>
        </p:txBody>
      </p:sp>
      <p:sp>
        <p:nvSpPr>
          <p:cNvPr id="19458" name="Rectangle 2">
            <a:extLst>
              <a:ext uri="{FF2B5EF4-FFF2-40B4-BE49-F238E27FC236}">
                <a16:creationId xmlns:a16="http://schemas.microsoft.com/office/drawing/2014/main" id="{F85CDC5E-0670-6B40-83FD-940AD9983996}"/>
              </a:ext>
            </a:extLst>
          </p:cNvPr>
          <p:cNvSpPr>
            <a:spLocks noChangeArrowheads="1"/>
          </p:cNvSpPr>
          <p:nvPr/>
        </p:nvSpPr>
        <p:spPr bwMode="auto">
          <a:xfrm>
            <a:off x="900113" y="519113"/>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 charset="0"/>
              </a:rPr>
              <a:t>5-2</a:t>
            </a:r>
            <a:r>
              <a:rPr lang="zh-CN" altLang="en-US" sz="3600">
                <a:solidFill>
                  <a:schemeClr val="accent2"/>
                </a:solidFill>
                <a:latin typeface="" charset="0"/>
              </a:rPr>
              <a:t>　运算及其性质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72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721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7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1" name="Rectangle 3">
            <a:extLst>
              <a:ext uri="{FF2B5EF4-FFF2-40B4-BE49-F238E27FC236}">
                <a16:creationId xmlns:a16="http://schemas.microsoft.com/office/drawing/2014/main" id="{2D9F739C-2CCD-324D-962E-734E175B10DA}"/>
              </a:ext>
            </a:extLst>
          </p:cNvPr>
          <p:cNvSpPr>
            <a:spLocks noGrp="1" noChangeArrowheads="1"/>
          </p:cNvSpPr>
          <p:nvPr>
            <p:ph type="body" idx="4294967295"/>
          </p:nvPr>
        </p:nvSpPr>
        <p:spPr>
          <a:xfrm>
            <a:off x="250825" y="1341438"/>
            <a:ext cx="8351838" cy="1676400"/>
          </a:xfrm>
        </p:spPr>
        <p:txBody>
          <a:bodyPr/>
          <a:lstStyle/>
          <a:p>
            <a:pPr eaLnBrk="1" hangingPunct="1">
              <a:spcBef>
                <a:spcPts val="500"/>
              </a:spcBef>
              <a:spcAft>
                <a:spcPts val="500"/>
              </a:spcAft>
            </a:pPr>
            <a:r>
              <a:rPr lang="zh-CN" altLang="en-US" sz="2400">
                <a:solidFill>
                  <a:srgbClr val="FF0000"/>
                </a:solidFill>
                <a:latin typeface="" charset="0"/>
              </a:rPr>
              <a:t>例题 </a:t>
            </a:r>
            <a:r>
              <a:rPr lang="en-US" altLang="zh-CN" sz="2400">
                <a:solidFill>
                  <a:srgbClr val="FF0000"/>
                </a:solidFill>
                <a:latin typeface="" charset="0"/>
              </a:rPr>
              <a:t>4</a:t>
            </a:r>
            <a:r>
              <a:rPr lang="en-US" altLang="zh-CN" sz="2400">
                <a:latin typeface="" charset="0"/>
              </a:rPr>
              <a:t> </a:t>
            </a:r>
            <a:r>
              <a:rPr lang="zh-CN" altLang="en-US" sz="2400">
                <a:latin typeface="" charset="0"/>
              </a:rPr>
              <a:t>设集合</a:t>
            </a:r>
            <a:r>
              <a:rPr lang="en-US" altLang="zh-CN" sz="2400">
                <a:latin typeface="" charset="0"/>
              </a:rPr>
              <a:t>A={α</a:t>
            </a:r>
            <a:r>
              <a:rPr lang="zh-CN" altLang="en-US" sz="2400">
                <a:latin typeface="" charset="0"/>
              </a:rPr>
              <a:t>，</a:t>
            </a:r>
            <a:r>
              <a:rPr lang="en-US" altLang="zh-CN" sz="2400">
                <a:latin typeface="" charset="0"/>
              </a:rPr>
              <a:t>β}</a:t>
            </a:r>
            <a:r>
              <a:rPr lang="zh-CN" altLang="en-US" sz="2400">
                <a:latin typeface="" charset="0"/>
              </a:rPr>
              <a:t>，在</a:t>
            </a:r>
            <a:r>
              <a:rPr lang="en-US" altLang="zh-CN" sz="2400">
                <a:latin typeface="" charset="0"/>
              </a:rPr>
              <a:t>A</a:t>
            </a:r>
            <a:r>
              <a:rPr lang="zh-CN" altLang="en-US" sz="2400">
                <a:latin typeface="" charset="0"/>
              </a:rPr>
              <a:t>上定义两个二运算*和</a:t>
            </a:r>
            <a:r>
              <a:rPr lang="en-US" altLang="zh-CN" sz="2400">
                <a:latin typeface="" charset="0"/>
              </a:rPr>
              <a:t>Δ</a:t>
            </a:r>
            <a:r>
              <a:rPr lang="zh-CN" altLang="en-US" sz="2400">
                <a:latin typeface="" charset="0"/>
              </a:rPr>
              <a:t>如表所示。运算</a:t>
            </a:r>
            <a:r>
              <a:rPr lang="en-US" altLang="zh-CN" sz="2400">
                <a:latin typeface="" charset="0"/>
              </a:rPr>
              <a:t>Δ</a:t>
            </a:r>
            <a:r>
              <a:rPr lang="zh-CN" altLang="en-US" sz="2400">
                <a:latin typeface="" charset="0"/>
              </a:rPr>
              <a:t>对于运算*可分配吗？运算*对于运算</a:t>
            </a:r>
            <a:r>
              <a:rPr lang="en-US" altLang="zh-CN" sz="2400">
                <a:latin typeface="" charset="0"/>
              </a:rPr>
              <a:t>Δ</a:t>
            </a:r>
            <a:r>
              <a:rPr lang="zh-CN" altLang="en-US" sz="2400">
                <a:latin typeface="" charset="0"/>
              </a:rPr>
              <a:t>呢？</a:t>
            </a:r>
          </a:p>
        </p:txBody>
      </p:sp>
      <p:sp>
        <p:nvSpPr>
          <p:cNvPr id="108548" name="Text Box 4">
            <a:extLst>
              <a:ext uri="{FF2B5EF4-FFF2-40B4-BE49-F238E27FC236}">
                <a16:creationId xmlns:a16="http://schemas.microsoft.com/office/drawing/2014/main" id="{1BBC841D-3D11-E24E-95AA-3C872D007D34}"/>
              </a:ext>
            </a:extLst>
          </p:cNvPr>
          <p:cNvSpPr txBox="1">
            <a:spLocks noChangeArrowheads="1"/>
          </p:cNvSpPr>
          <p:nvPr/>
        </p:nvSpPr>
        <p:spPr bwMode="auto">
          <a:xfrm>
            <a:off x="684213" y="4365625"/>
            <a:ext cx="777240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buSzPct val="85000"/>
            </a:pPr>
            <a:r>
              <a:rPr lang="zh-CN" altLang="en-US" sz="2800">
                <a:solidFill>
                  <a:schemeClr val="tx1"/>
                </a:solidFill>
                <a:latin typeface="" charset="0"/>
              </a:rPr>
              <a:t>解：容易验证运算</a:t>
            </a:r>
            <a:r>
              <a:rPr lang="en-US" altLang="zh-CN" sz="2800">
                <a:solidFill>
                  <a:schemeClr val="tx1"/>
                </a:solidFill>
                <a:latin typeface="" charset="0"/>
              </a:rPr>
              <a:t>Δ</a:t>
            </a:r>
            <a:r>
              <a:rPr lang="zh-CN" altLang="en-US" sz="2800">
                <a:solidFill>
                  <a:schemeClr val="tx1"/>
                </a:solidFill>
                <a:latin typeface="" charset="0"/>
              </a:rPr>
              <a:t>对于运算*是可分配的。</a:t>
            </a:r>
          </a:p>
          <a:p>
            <a:pPr eaLnBrk="1" hangingPunct="1">
              <a:spcBef>
                <a:spcPts val="500"/>
              </a:spcBef>
              <a:spcAft>
                <a:spcPts val="500"/>
              </a:spcAft>
              <a:buSzPct val="85000"/>
            </a:pPr>
            <a:r>
              <a:rPr lang="zh-CN" altLang="en-US" sz="2800">
                <a:solidFill>
                  <a:schemeClr val="tx1"/>
                </a:solidFill>
                <a:latin typeface="" charset="0"/>
              </a:rPr>
              <a:t>       但是运算*对于运算</a:t>
            </a:r>
            <a:r>
              <a:rPr lang="en-US" altLang="zh-CN" sz="2800">
                <a:solidFill>
                  <a:schemeClr val="tx1"/>
                </a:solidFill>
                <a:latin typeface="" charset="0"/>
              </a:rPr>
              <a:t>Δ</a:t>
            </a:r>
            <a:r>
              <a:rPr lang="zh-CN" altLang="en-US" sz="2800">
                <a:solidFill>
                  <a:schemeClr val="tx1"/>
                </a:solidFill>
                <a:latin typeface="" charset="0"/>
              </a:rPr>
              <a:t>是不可分配的，</a:t>
            </a:r>
          </a:p>
          <a:p>
            <a:pPr eaLnBrk="1" hangingPunct="1">
              <a:spcBef>
                <a:spcPts val="500"/>
              </a:spcBef>
              <a:spcAft>
                <a:spcPts val="500"/>
              </a:spcAft>
              <a:buSzPct val="85000"/>
            </a:pPr>
            <a:r>
              <a:rPr lang="zh-CN" altLang="en-US" sz="2800">
                <a:solidFill>
                  <a:schemeClr val="tx1"/>
                </a:solidFill>
                <a:latin typeface="" charset="0"/>
              </a:rPr>
              <a:t>      因为 </a:t>
            </a:r>
            <a:r>
              <a:rPr lang="en-US" altLang="zh-CN" sz="2800">
                <a:solidFill>
                  <a:schemeClr val="tx1"/>
                </a:solidFill>
                <a:latin typeface="" charset="0"/>
              </a:rPr>
              <a:t>β*(</a:t>
            </a:r>
            <a:r>
              <a:rPr lang="en-US" altLang="zh-CN" sz="2800">
                <a:solidFill>
                  <a:schemeClr val="tx1"/>
                </a:solidFill>
              </a:rPr>
              <a:t>α</a:t>
            </a:r>
            <a:r>
              <a:rPr lang="en-US" altLang="zh-CN" sz="2800">
                <a:solidFill>
                  <a:schemeClr val="tx1"/>
                </a:solidFill>
                <a:latin typeface="" charset="0"/>
              </a:rPr>
              <a:t>Δβ) =β*α=β</a:t>
            </a:r>
            <a:r>
              <a:rPr lang="zh-CN" altLang="en-US" sz="2800">
                <a:solidFill>
                  <a:schemeClr val="tx1"/>
                </a:solidFill>
                <a:latin typeface="" charset="0"/>
              </a:rPr>
              <a:t>，</a:t>
            </a:r>
          </a:p>
          <a:p>
            <a:pPr eaLnBrk="1" hangingPunct="1">
              <a:spcBef>
                <a:spcPts val="500"/>
              </a:spcBef>
              <a:spcAft>
                <a:spcPts val="500"/>
              </a:spcAft>
              <a:buSzPct val="85000"/>
            </a:pPr>
            <a:r>
              <a:rPr lang="zh-CN" altLang="en-US" sz="2800">
                <a:solidFill>
                  <a:schemeClr val="tx1"/>
                </a:solidFill>
                <a:latin typeface="" charset="0"/>
              </a:rPr>
              <a:t>      而 （</a:t>
            </a:r>
            <a:r>
              <a:rPr lang="en-US" altLang="zh-CN" sz="2800">
                <a:solidFill>
                  <a:schemeClr val="tx1"/>
                </a:solidFill>
                <a:latin typeface="" charset="0"/>
              </a:rPr>
              <a:t>β*α</a:t>
            </a:r>
            <a:r>
              <a:rPr lang="zh-CN" altLang="en-US" sz="2800">
                <a:solidFill>
                  <a:schemeClr val="tx1"/>
                </a:solidFill>
                <a:latin typeface="" charset="0"/>
              </a:rPr>
              <a:t>）</a:t>
            </a:r>
            <a:r>
              <a:rPr lang="en-US" altLang="zh-CN" sz="2800">
                <a:solidFill>
                  <a:schemeClr val="tx1"/>
                </a:solidFill>
                <a:latin typeface="" charset="0"/>
              </a:rPr>
              <a:t>Δ</a:t>
            </a:r>
            <a:r>
              <a:rPr lang="zh-CN" altLang="en-US" sz="2800">
                <a:solidFill>
                  <a:schemeClr val="tx1"/>
                </a:solidFill>
                <a:latin typeface="" charset="0"/>
              </a:rPr>
              <a:t>（</a:t>
            </a:r>
            <a:r>
              <a:rPr lang="en-US" altLang="zh-CN" sz="2800">
                <a:solidFill>
                  <a:schemeClr val="tx1"/>
                </a:solidFill>
                <a:latin typeface="" charset="0"/>
              </a:rPr>
              <a:t>β*β</a:t>
            </a:r>
            <a:r>
              <a:rPr lang="zh-CN" altLang="en-US" sz="2800">
                <a:solidFill>
                  <a:schemeClr val="tx1"/>
                </a:solidFill>
                <a:latin typeface="" charset="0"/>
              </a:rPr>
              <a:t>）</a:t>
            </a:r>
            <a:r>
              <a:rPr lang="en-US" altLang="zh-CN" sz="2800">
                <a:solidFill>
                  <a:schemeClr val="tx1"/>
                </a:solidFill>
                <a:latin typeface="" charset="0"/>
              </a:rPr>
              <a:t>=βΔα=α</a:t>
            </a:r>
            <a:r>
              <a:rPr lang="zh-CN" altLang="en-US" sz="2800">
                <a:solidFill>
                  <a:schemeClr val="tx1"/>
                </a:solidFill>
                <a:latin typeface="" charset="0"/>
              </a:rPr>
              <a:t>。</a:t>
            </a:r>
            <a:endParaRPr lang="zh-CN" altLang="en-US" sz="2800">
              <a:solidFill>
                <a:schemeClr val="tx1"/>
              </a:solidFill>
            </a:endParaRPr>
          </a:p>
        </p:txBody>
      </p:sp>
      <p:graphicFrame>
        <p:nvGraphicFramePr>
          <p:cNvPr id="939049" name="Group 41">
            <a:extLst>
              <a:ext uri="{FF2B5EF4-FFF2-40B4-BE49-F238E27FC236}">
                <a16:creationId xmlns:a16="http://schemas.microsoft.com/office/drawing/2014/main" id="{71C693D7-A273-CF48-8934-B150CFB96025}"/>
              </a:ext>
            </a:extLst>
          </p:cNvPr>
          <p:cNvGraphicFramePr>
            <a:graphicFrameLocks noGrp="1"/>
          </p:cNvGraphicFramePr>
          <p:nvPr/>
        </p:nvGraphicFramePr>
        <p:xfrm>
          <a:off x="1570038" y="2708275"/>
          <a:ext cx="1905000" cy="1700213"/>
        </p:xfrm>
        <a:graphic>
          <a:graphicData uri="http://schemas.openxmlformats.org/drawingml/2006/table">
            <a:tbl>
              <a:tblPr/>
              <a:tblGrid>
                <a:gridCol w="6096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566738">
                <a:tc>
                  <a:txBody>
                    <a:bodyPr/>
                    <a:lstStyle/>
                    <a:p>
                      <a:pPr marL="0" marR="0" lvl="0" indent="0" algn="l" defTabSz="914400" rtl="0" eaLnBrk="1" fontAlgn="base" latinLnBrk="0" hangingPunct="1">
                        <a:lnSpc>
                          <a:spcPct val="13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503050405090304" pitchFamily="18" charset="0"/>
                          <a:ea typeface="宋体" pitchFamily="2" charset="-122"/>
                        </a:rPr>
                        <a:t>*</a:t>
                      </a:r>
                    </a:p>
                  </a:txBody>
                  <a:tcPr marT="45630" marB="456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503050405090304" pitchFamily="18" charset="0"/>
                          <a:ea typeface="宋体" pitchFamily="2" charset="-122"/>
                          <a:sym typeface="Symbol" panose="05050102010706020507" pitchFamily="18" charset="2"/>
                        </a:rPr>
                        <a:t></a:t>
                      </a:r>
                      <a:endParaRPr kumimoji="1" lang="en-US" altLang="zh-CN" sz="2400" b="1"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630" marB="45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503050405090304" pitchFamily="18" charset="0"/>
                          <a:ea typeface="宋体" pitchFamily="2" charset="-122"/>
                          <a:sym typeface="Symbol" panose="05050102010706020507" pitchFamily="18" charset="2"/>
                        </a:rPr>
                        <a:t></a:t>
                      </a:r>
                    </a:p>
                  </a:txBody>
                  <a:tcPr marT="45630" marB="456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6738">
                <a:tc>
                  <a:txBody>
                    <a:bodyPr/>
                    <a:lstStyle/>
                    <a:p>
                      <a:pPr marL="0" marR="0" lvl="0" indent="0" algn="l" defTabSz="914400" rtl="0" eaLnBrk="1" fontAlgn="base" latinLnBrk="0" hangingPunct="1">
                        <a:lnSpc>
                          <a:spcPct val="13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503050405090304" pitchFamily="18" charset="0"/>
                          <a:ea typeface="宋体" pitchFamily="2" charset="-122"/>
                          <a:sym typeface="Symbol" panose="05050102010706020507" pitchFamily="18" charset="2"/>
                        </a:rPr>
                        <a:t></a:t>
                      </a:r>
                    </a:p>
                  </a:txBody>
                  <a:tcPr marT="45630" marB="456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503050405090304" pitchFamily="18" charset="0"/>
                          <a:ea typeface="宋体" pitchFamily="2" charset="-122"/>
                          <a:sym typeface="Symbol" panose="05050102010706020507" pitchFamily="18" charset="2"/>
                        </a:rPr>
                        <a:t></a:t>
                      </a:r>
                    </a:p>
                  </a:txBody>
                  <a:tcPr marT="45630" marB="45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503050405090304" pitchFamily="18" charset="0"/>
                          <a:ea typeface="宋体" pitchFamily="2" charset="-122"/>
                          <a:sym typeface="Symbol" panose="05050102010706020507" pitchFamily="18" charset="2"/>
                        </a:rPr>
                        <a:t></a:t>
                      </a:r>
                    </a:p>
                  </a:txBody>
                  <a:tcPr marT="45630" marB="456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6738">
                <a:tc>
                  <a:txBody>
                    <a:bodyPr/>
                    <a:lstStyle/>
                    <a:p>
                      <a:pPr marL="0" marR="0" lvl="0" indent="0" algn="l" defTabSz="914400" rtl="0" eaLnBrk="1" fontAlgn="base" latinLnBrk="0" hangingPunct="1">
                        <a:lnSpc>
                          <a:spcPct val="13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503050405090304" pitchFamily="18" charset="0"/>
                          <a:ea typeface="宋体" pitchFamily="2" charset="-122"/>
                          <a:sym typeface="Symbol" panose="05050102010706020507" pitchFamily="18" charset="2"/>
                        </a:rPr>
                        <a:t></a:t>
                      </a:r>
                    </a:p>
                  </a:txBody>
                  <a:tcPr marT="45630" marB="456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503050405090304" pitchFamily="18" charset="0"/>
                          <a:ea typeface="宋体" pitchFamily="2" charset="-122"/>
                          <a:sym typeface="Symbol" panose="05050102010706020507" pitchFamily="18" charset="2"/>
                        </a:rPr>
                        <a:t></a:t>
                      </a:r>
                    </a:p>
                  </a:txBody>
                  <a:tcPr marT="45630" marB="456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503050405090304" pitchFamily="18" charset="0"/>
                          <a:ea typeface="宋体" pitchFamily="2" charset="-122"/>
                          <a:sym typeface="Symbol" panose="05050102010706020507" pitchFamily="18" charset="2"/>
                        </a:rPr>
                        <a:t></a:t>
                      </a:r>
                    </a:p>
                  </a:txBody>
                  <a:tcPr marT="45630" marB="456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939048" name="Group 40">
            <a:extLst>
              <a:ext uri="{FF2B5EF4-FFF2-40B4-BE49-F238E27FC236}">
                <a16:creationId xmlns:a16="http://schemas.microsoft.com/office/drawing/2014/main" id="{09B2956B-2034-CC4B-BB41-FD7E12B2563E}"/>
              </a:ext>
            </a:extLst>
          </p:cNvPr>
          <p:cNvGraphicFramePr>
            <a:graphicFrameLocks noGrp="1"/>
          </p:cNvGraphicFramePr>
          <p:nvPr/>
        </p:nvGraphicFramePr>
        <p:xfrm>
          <a:off x="4427538" y="2636838"/>
          <a:ext cx="1905000" cy="1700212"/>
        </p:xfrm>
        <a:graphic>
          <a:graphicData uri="http://schemas.openxmlformats.org/drawingml/2006/table">
            <a:tbl>
              <a:tblPr/>
              <a:tblGrid>
                <a:gridCol w="609600">
                  <a:extLst>
                    <a:ext uri="{9D8B030D-6E8A-4147-A177-3AD203B41FA5}">
                      <a16:colId xmlns:a16="http://schemas.microsoft.com/office/drawing/2014/main" val="20000"/>
                    </a:ext>
                  </a:extLst>
                </a:gridCol>
                <a:gridCol w="627062">
                  <a:extLst>
                    <a:ext uri="{9D8B030D-6E8A-4147-A177-3AD203B41FA5}">
                      <a16:colId xmlns:a16="http://schemas.microsoft.com/office/drawing/2014/main" val="20001"/>
                    </a:ext>
                  </a:extLst>
                </a:gridCol>
                <a:gridCol w="668338">
                  <a:extLst>
                    <a:ext uri="{9D8B030D-6E8A-4147-A177-3AD203B41FA5}">
                      <a16:colId xmlns:a16="http://schemas.microsoft.com/office/drawing/2014/main" val="20002"/>
                    </a:ext>
                  </a:extLst>
                </a:gridCol>
              </a:tblGrid>
              <a:tr h="566737">
                <a:tc>
                  <a:txBody>
                    <a:bodyPr/>
                    <a:lstStyle/>
                    <a:p>
                      <a:pPr marL="0" marR="0" lvl="0" indent="0" algn="l" defTabSz="914400" rtl="0" eaLnBrk="1" fontAlgn="base" latinLnBrk="0" hangingPunct="1">
                        <a:lnSpc>
                          <a:spcPct val="13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503050405090304" pitchFamily="18" charset="0"/>
                          <a:ea typeface="宋体" pitchFamily="2" charset="-122"/>
                          <a:sym typeface="Symbol" panose="05050102010706020507" pitchFamily="18" charset="2"/>
                        </a:rPr>
                        <a:t></a:t>
                      </a:r>
                      <a:endParaRPr kumimoji="1" lang="en-US" altLang="zh-CN" sz="2400" b="1"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628" marB="456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503050405090304" pitchFamily="18" charset="0"/>
                          <a:ea typeface="宋体" pitchFamily="2" charset="-122"/>
                          <a:sym typeface="Symbol" panose="05050102010706020507" pitchFamily="18" charset="2"/>
                        </a:rPr>
                        <a:t></a:t>
                      </a:r>
                      <a:endParaRPr kumimoji="1" lang="en-US" altLang="zh-CN" sz="2400" b="1"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628" marB="456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503050405090304" pitchFamily="18" charset="0"/>
                          <a:ea typeface="宋体" pitchFamily="2" charset="-122"/>
                          <a:sym typeface="Symbol" panose="05050102010706020507" pitchFamily="18" charset="2"/>
                        </a:rPr>
                        <a:t></a:t>
                      </a:r>
                    </a:p>
                  </a:txBody>
                  <a:tcPr marT="45628" marB="456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6737">
                <a:tc>
                  <a:txBody>
                    <a:bodyPr/>
                    <a:lstStyle/>
                    <a:p>
                      <a:pPr marL="0" marR="0" lvl="0" indent="0" algn="l" defTabSz="914400" rtl="0" eaLnBrk="1" fontAlgn="base" latinLnBrk="0" hangingPunct="1">
                        <a:lnSpc>
                          <a:spcPct val="13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503050405090304" pitchFamily="18" charset="0"/>
                          <a:ea typeface="宋体" pitchFamily="2" charset="-122"/>
                          <a:sym typeface="Symbol" panose="05050102010706020507" pitchFamily="18" charset="2"/>
                        </a:rPr>
                        <a:t></a:t>
                      </a:r>
                    </a:p>
                  </a:txBody>
                  <a:tcPr marT="45628" marB="456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503050405090304" pitchFamily="18" charset="0"/>
                          <a:ea typeface="宋体" pitchFamily="2" charset="-122"/>
                          <a:sym typeface="Symbol" panose="05050102010706020507" pitchFamily="18" charset="2"/>
                        </a:rPr>
                        <a:t></a:t>
                      </a:r>
                    </a:p>
                  </a:txBody>
                  <a:tcPr marT="45628" marB="456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503050405090304" pitchFamily="18" charset="0"/>
                          <a:ea typeface="宋体" pitchFamily="2" charset="-122"/>
                          <a:sym typeface="Symbol" panose="05050102010706020507" pitchFamily="18" charset="2"/>
                        </a:rPr>
                        <a:t></a:t>
                      </a:r>
                    </a:p>
                  </a:txBody>
                  <a:tcPr marT="45628" marB="456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6737">
                <a:tc>
                  <a:txBody>
                    <a:bodyPr/>
                    <a:lstStyle/>
                    <a:p>
                      <a:pPr marL="0" marR="0" lvl="0" indent="0" algn="l" defTabSz="914400" rtl="0" eaLnBrk="1" fontAlgn="base" latinLnBrk="0" hangingPunct="1">
                        <a:lnSpc>
                          <a:spcPct val="13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503050405090304" pitchFamily="18" charset="0"/>
                          <a:ea typeface="宋体" pitchFamily="2" charset="-122"/>
                          <a:sym typeface="Symbol" panose="05050102010706020507" pitchFamily="18" charset="2"/>
                        </a:rPr>
                        <a:t></a:t>
                      </a:r>
                    </a:p>
                  </a:txBody>
                  <a:tcPr marT="45628" marB="456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503050405090304" pitchFamily="18" charset="0"/>
                          <a:ea typeface="宋体" pitchFamily="2" charset="-122"/>
                          <a:sym typeface="Symbol" panose="05050102010706020507" pitchFamily="18" charset="2"/>
                        </a:rPr>
                        <a:t></a:t>
                      </a:r>
                    </a:p>
                  </a:txBody>
                  <a:tcPr marT="45628" marB="456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503050405090304" pitchFamily="18" charset="0"/>
                          <a:ea typeface="宋体" pitchFamily="2" charset="-122"/>
                          <a:sym typeface="Symbol" panose="05050102010706020507" pitchFamily="18" charset="2"/>
                        </a:rPr>
                        <a:t></a:t>
                      </a:r>
                    </a:p>
                  </a:txBody>
                  <a:tcPr marT="45628" marB="456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0519" name="Rectangle 2">
            <a:extLst>
              <a:ext uri="{FF2B5EF4-FFF2-40B4-BE49-F238E27FC236}">
                <a16:creationId xmlns:a16="http://schemas.microsoft.com/office/drawing/2014/main" id="{174A1C14-2120-7841-B905-C81B17194ECB}"/>
              </a:ext>
            </a:extLst>
          </p:cNvPr>
          <p:cNvSpPr>
            <a:spLocks noChangeArrowheads="1"/>
          </p:cNvSpPr>
          <p:nvPr/>
        </p:nvSpPr>
        <p:spPr bwMode="auto">
          <a:xfrm>
            <a:off x="900113" y="519113"/>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 charset="0"/>
              </a:rPr>
              <a:t>5-2</a:t>
            </a:r>
            <a:r>
              <a:rPr lang="zh-CN" altLang="en-US" sz="3600">
                <a:solidFill>
                  <a:schemeClr val="accent2"/>
                </a:solidFill>
                <a:latin typeface="" charset="0"/>
              </a:rPr>
              <a:t>　运算及其性质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a:extLst>
              <a:ext uri="{FF2B5EF4-FFF2-40B4-BE49-F238E27FC236}">
                <a16:creationId xmlns:a16="http://schemas.microsoft.com/office/drawing/2014/main" id="{8B9903FD-61AA-BE47-B5BC-506EE4443932}"/>
              </a:ext>
            </a:extLst>
          </p:cNvPr>
          <p:cNvSpPr>
            <a:spLocks noGrp="1" noChangeArrowheads="1"/>
          </p:cNvSpPr>
          <p:nvPr>
            <p:ph type="body" idx="4294967295"/>
          </p:nvPr>
        </p:nvSpPr>
        <p:spPr>
          <a:xfrm>
            <a:off x="539750" y="1557338"/>
            <a:ext cx="7772400" cy="4114800"/>
          </a:xfrm>
        </p:spPr>
        <p:txBody>
          <a:bodyPr/>
          <a:lstStyle/>
          <a:p>
            <a:pPr marL="0" indent="576263" eaLnBrk="1" hangingPunct="1">
              <a:lnSpc>
                <a:spcPct val="110000"/>
              </a:lnSpc>
              <a:spcBef>
                <a:spcPts val="500"/>
              </a:spcBef>
              <a:spcAft>
                <a:spcPts val="500"/>
              </a:spcAft>
            </a:pPr>
            <a:r>
              <a:rPr lang="zh-CN" altLang="en-US" b="0">
                <a:solidFill>
                  <a:srgbClr val="FF0000"/>
                </a:solidFill>
                <a:latin typeface="" charset="0"/>
              </a:rPr>
              <a:t>定义</a:t>
            </a:r>
            <a:r>
              <a:rPr lang="en-US" altLang="zh-CN" b="0">
                <a:solidFill>
                  <a:srgbClr val="FF0000"/>
                </a:solidFill>
                <a:latin typeface="" charset="0"/>
              </a:rPr>
              <a:t>5-2.5[</a:t>
            </a:r>
            <a:r>
              <a:rPr lang="zh-CN" altLang="en-US" b="0">
                <a:solidFill>
                  <a:srgbClr val="FF0000"/>
                </a:solidFill>
                <a:latin typeface="" charset="0"/>
              </a:rPr>
              <a:t>吸收律</a:t>
            </a:r>
            <a:r>
              <a:rPr lang="en-US" altLang="zh-CN" b="0">
                <a:solidFill>
                  <a:srgbClr val="FF0000"/>
                </a:solidFill>
                <a:latin typeface="" charset="0"/>
              </a:rPr>
              <a:t>]</a:t>
            </a:r>
            <a:r>
              <a:rPr lang="en-US" altLang="zh-CN">
                <a:solidFill>
                  <a:srgbClr val="FF0000"/>
                </a:solidFill>
                <a:latin typeface="" charset="0"/>
              </a:rPr>
              <a:t> </a:t>
            </a:r>
            <a:br>
              <a:rPr lang="en-US" altLang="zh-CN">
                <a:solidFill>
                  <a:srgbClr val="FF0000"/>
                </a:solidFill>
                <a:latin typeface="" charset="0"/>
              </a:rPr>
            </a:br>
            <a:r>
              <a:rPr lang="en-US" altLang="zh-CN">
                <a:solidFill>
                  <a:srgbClr val="FF0000"/>
                </a:solidFill>
                <a:latin typeface="" charset="0"/>
              </a:rPr>
              <a:t>    </a:t>
            </a:r>
            <a:r>
              <a:rPr lang="zh-CN" altLang="en-US">
                <a:latin typeface="" charset="0"/>
              </a:rPr>
              <a:t>设</a:t>
            </a:r>
            <a:r>
              <a:rPr lang="zh-CN" altLang="en-US">
                <a:latin typeface="宋体" panose="02010600030101010101" pitchFamily="2" charset="-122"/>
              </a:rPr>
              <a:t>*</a:t>
            </a:r>
            <a:r>
              <a:rPr lang="zh-CN" altLang="en-US">
                <a:latin typeface="" charset="0"/>
              </a:rPr>
              <a:t>，</a:t>
            </a:r>
            <a:r>
              <a:rPr lang="en-US" altLang="zh-CN">
                <a:latin typeface="" charset="0"/>
              </a:rPr>
              <a:t>Δ</a:t>
            </a:r>
            <a:r>
              <a:rPr lang="zh-CN" altLang="en-US">
                <a:latin typeface="" charset="0"/>
              </a:rPr>
              <a:t>是定义在集合</a:t>
            </a:r>
            <a:r>
              <a:rPr lang="en-US" altLang="zh-CN">
                <a:latin typeface="" charset="0"/>
              </a:rPr>
              <a:t>A</a:t>
            </a:r>
            <a:r>
              <a:rPr lang="zh-CN" altLang="en-US">
                <a:latin typeface="" charset="0"/>
              </a:rPr>
              <a:t>上的两个可交换二元运算，如果对于任意的</a:t>
            </a:r>
            <a:r>
              <a:rPr lang="en-US" altLang="zh-CN">
                <a:latin typeface="" charset="0"/>
              </a:rPr>
              <a:t>x,y∈A,</a:t>
            </a:r>
            <a:r>
              <a:rPr lang="zh-CN" altLang="en-US">
                <a:latin typeface="" charset="0"/>
              </a:rPr>
              <a:t>都有</a:t>
            </a:r>
          </a:p>
          <a:p>
            <a:pPr marL="0" indent="576263" eaLnBrk="1" hangingPunct="1">
              <a:lnSpc>
                <a:spcPct val="110000"/>
              </a:lnSpc>
              <a:spcBef>
                <a:spcPts val="500"/>
              </a:spcBef>
              <a:spcAft>
                <a:spcPts val="500"/>
              </a:spcAft>
            </a:pPr>
            <a:r>
              <a:rPr lang="zh-CN" altLang="en-US">
                <a:latin typeface="" charset="0"/>
              </a:rPr>
              <a:t>     </a:t>
            </a:r>
            <a:r>
              <a:rPr lang="en-US" altLang="zh-CN">
                <a:latin typeface="" charset="0"/>
              </a:rPr>
              <a:t>x</a:t>
            </a:r>
            <a:r>
              <a:rPr lang="en-US" altLang="zh-CN">
                <a:latin typeface="宋体" panose="02010600030101010101" pitchFamily="2" charset="-122"/>
              </a:rPr>
              <a:t>*</a:t>
            </a:r>
            <a:r>
              <a:rPr lang="en-US" altLang="zh-CN">
                <a:latin typeface="" charset="0"/>
              </a:rPr>
              <a:t>(xΔy)=x</a:t>
            </a:r>
            <a:br>
              <a:rPr lang="en-US" altLang="zh-CN">
                <a:latin typeface="" charset="0"/>
              </a:rPr>
            </a:br>
            <a:r>
              <a:rPr lang="en-US" altLang="zh-CN">
                <a:latin typeface="" charset="0"/>
              </a:rPr>
              <a:t>           xΔ(x</a:t>
            </a:r>
            <a:r>
              <a:rPr lang="en-US" altLang="zh-CN">
                <a:latin typeface="宋体" panose="02010600030101010101" pitchFamily="2" charset="-122"/>
              </a:rPr>
              <a:t>*</a:t>
            </a:r>
            <a:r>
              <a:rPr lang="en-US" altLang="zh-CN">
                <a:latin typeface="" charset="0"/>
              </a:rPr>
              <a:t>y)=x</a:t>
            </a:r>
          </a:p>
          <a:p>
            <a:pPr marL="0" indent="576263" eaLnBrk="1" hangingPunct="1">
              <a:lnSpc>
                <a:spcPct val="110000"/>
              </a:lnSpc>
              <a:spcBef>
                <a:spcPts val="500"/>
              </a:spcBef>
              <a:spcAft>
                <a:spcPts val="500"/>
              </a:spcAft>
            </a:pPr>
            <a:r>
              <a:rPr lang="zh-CN" altLang="en-US">
                <a:latin typeface="" charset="0"/>
              </a:rPr>
              <a:t>则称运算</a:t>
            </a:r>
            <a:r>
              <a:rPr lang="zh-CN" altLang="en-US">
                <a:latin typeface="宋体" panose="02010600030101010101" pitchFamily="2" charset="-122"/>
              </a:rPr>
              <a:t>*</a:t>
            </a:r>
            <a:r>
              <a:rPr lang="zh-CN" altLang="en-US">
                <a:latin typeface="" charset="0"/>
              </a:rPr>
              <a:t>和运算</a:t>
            </a:r>
            <a:r>
              <a:rPr lang="en-US" altLang="zh-CN">
                <a:latin typeface="" charset="0"/>
              </a:rPr>
              <a:t>Δ</a:t>
            </a:r>
            <a:r>
              <a:rPr lang="zh-CN" altLang="en-US">
                <a:latin typeface="" charset="0"/>
              </a:rPr>
              <a:t>满足吸收律。</a:t>
            </a:r>
          </a:p>
        </p:txBody>
      </p:sp>
      <p:sp>
        <p:nvSpPr>
          <p:cNvPr id="21506" name="Rectangle 2">
            <a:extLst>
              <a:ext uri="{FF2B5EF4-FFF2-40B4-BE49-F238E27FC236}">
                <a16:creationId xmlns:a16="http://schemas.microsoft.com/office/drawing/2014/main" id="{5B8CE3A8-688D-A840-A87C-D0D31720EF01}"/>
              </a:ext>
            </a:extLst>
          </p:cNvPr>
          <p:cNvSpPr>
            <a:spLocks noChangeArrowheads="1"/>
          </p:cNvSpPr>
          <p:nvPr/>
        </p:nvSpPr>
        <p:spPr bwMode="auto">
          <a:xfrm>
            <a:off x="900113" y="519113"/>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 charset="0"/>
              </a:rPr>
              <a:t>5-2</a:t>
            </a:r>
            <a:r>
              <a:rPr lang="zh-CN" altLang="en-US" sz="3600">
                <a:solidFill>
                  <a:schemeClr val="accent2"/>
                </a:solidFill>
                <a:latin typeface="" charset="0"/>
              </a:rPr>
              <a:t>　运算及其性质</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7" name="Rectangle 3">
            <a:extLst>
              <a:ext uri="{FF2B5EF4-FFF2-40B4-BE49-F238E27FC236}">
                <a16:creationId xmlns:a16="http://schemas.microsoft.com/office/drawing/2014/main" id="{1F0AB6FF-D4A1-7B4F-8454-9E3F59C7DF41}"/>
              </a:ext>
            </a:extLst>
          </p:cNvPr>
          <p:cNvSpPr>
            <a:spLocks noGrp="1" noChangeArrowheads="1"/>
          </p:cNvSpPr>
          <p:nvPr>
            <p:ph type="body" idx="4294967295"/>
          </p:nvPr>
        </p:nvSpPr>
        <p:spPr>
          <a:xfrm>
            <a:off x="395288" y="1528763"/>
            <a:ext cx="7848600" cy="4924425"/>
          </a:xfrm>
        </p:spPr>
        <p:txBody>
          <a:bodyPr/>
          <a:lstStyle/>
          <a:p>
            <a:pPr eaLnBrk="1" hangingPunct="1">
              <a:lnSpc>
                <a:spcPct val="110000"/>
              </a:lnSpc>
              <a:spcBef>
                <a:spcPts val="500"/>
              </a:spcBef>
              <a:spcAft>
                <a:spcPts val="500"/>
              </a:spcAft>
            </a:pPr>
            <a:r>
              <a:rPr lang="zh-CN" altLang="en-US">
                <a:solidFill>
                  <a:srgbClr val="FF0000"/>
                </a:solidFill>
                <a:latin typeface="" charset="0"/>
              </a:rPr>
              <a:t>例题</a:t>
            </a:r>
            <a:r>
              <a:rPr lang="en-US" altLang="zh-CN">
                <a:solidFill>
                  <a:srgbClr val="FF0000"/>
                </a:solidFill>
                <a:latin typeface="" charset="0"/>
              </a:rPr>
              <a:t>5</a:t>
            </a:r>
            <a:r>
              <a:rPr lang="zh-CN" altLang="en-US">
                <a:solidFill>
                  <a:srgbClr val="FF0000"/>
                </a:solidFill>
                <a:latin typeface="" charset="0"/>
              </a:rPr>
              <a:t>：</a:t>
            </a:r>
            <a:r>
              <a:rPr lang="zh-CN" altLang="en-US">
                <a:latin typeface="" charset="0"/>
              </a:rPr>
              <a:t> 设集合</a:t>
            </a:r>
            <a:r>
              <a:rPr lang="en-US" altLang="zh-CN">
                <a:latin typeface="" charset="0"/>
              </a:rPr>
              <a:t>N</a:t>
            </a:r>
            <a:r>
              <a:rPr lang="zh-CN" altLang="en-US">
                <a:latin typeface="" charset="0"/>
              </a:rPr>
              <a:t>为自然数全体，在</a:t>
            </a:r>
            <a:r>
              <a:rPr lang="en-US" altLang="zh-CN">
                <a:latin typeface="" charset="0"/>
              </a:rPr>
              <a:t>N</a:t>
            </a:r>
            <a:r>
              <a:rPr lang="zh-CN" altLang="en-US">
                <a:latin typeface="" charset="0"/>
              </a:rPr>
              <a:t>上定义两个二元运算</a:t>
            </a:r>
            <a:r>
              <a:rPr lang="en-US" altLang="zh-CN">
                <a:latin typeface="宋体" panose="02010600030101010101" pitchFamily="2" charset="-122"/>
              </a:rPr>
              <a:t>*</a:t>
            </a:r>
            <a:r>
              <a:rPr lang="zh-CN" altLang="en-US">
                <a:latin typeface="" charset="0"/>
              </a:rPr>
              <a:t>和★，对于任意</a:t>
            </a:r>
            <a:r>
              <a:rPr lang="en-US" altLang="zh-CN">
                <a:latin typeface="" charset="0"/>
              </a:rPr>
              <a:t>x,y∈N,</a:t>
            </a:r>
            <a:r>
              <a:rPr lang="zh-CN" altLang="en-US">
                <a:latin typeface="" charset="0"/>
              </a:rPr>
              <a:t>有</a:t>
            </a:r>
          </a:p>
          <a:p>
            <a:pPr eaLnBrk="1" hangingPunct="1">
              <a:lnSpc>
                <a:spcPct val="110000"/>
              </a:lnSpc>
              <a:spcBef>
                <a:spcPts val="500"/>
              </a:spcBef>
              <a:spcAft>
                <a:spcPts val="500"/>
              </a:spcAft>
            </a:pPr>
            <a:r>
              <a:rPr lang="zh-CN" altLang="en-US">
                <a:latin typeface="" charset="0"/>
              </a:rPr>
              <a:t>         </a:t>
            </a:r>
            <a:r>
              <a:rPr lang="en-US" altLang="zh-CN">
                <a:latin typeface="" charset="0"/>
              </a:rPr>
              <a:t>x</a:t>
            </a:r>
            <a:r>
              <a:rPr lang="en-US" altLang="zh-CN">
                <a:latin typeface="宋体" panose="02010600030101010101" pitchFamily="2" charset="-122"/>
              </a:rPr>
              <a:t>*</a:t>
            </a:r>
            <a:r>
              <a:rPr lang="en-US" altLang="zh-CN">
                <a:latin typeface="" charset="0"/>
              </a:rPr>
              <a:t>y=max(x,y)</a:t>
            </a:r>
            <a:br>
              <a:rPr lang="en-US" altLang="zh-CN">
                <a:latin typeface="" charset="0"/>
              </a:rPr>
            </a:br>
            <a:r>
              <a:rPr lang="en-US" altLang="zh-CN">
                <a:latin typeface="" charset="0"/>
              </a:rPr>
              <a:t>      x★y=min(x,y)</a:t>
            </a:r>
          </a:p>
          <a:p>
            <a:pPr eaLnBrk="1" hangingPunct="1">
              <a:lnSpc>
                <a:spcPct val="110000"/>
              </a:lnSpc>
              <a:spcBef>
                <a:spcPts val="500"/>
              </a:spcBef>
              <a:spcAft>
                <a:spcPts val="500"/>
              </a:spcAft>
            </a:pPr>
            <a:r>
              <a:rPr lang="zh-CN" altLang="en-US">
                <a:latin typeface="" charset="0"/>
              </a:rPr>
              <a:t>验证运算</a:t>
            </a:r>
            <a:r>
              <a:rPr lang="en-US" altLang="zh-CN">
                <a:latin typeface="宋体" panose="02010600030101010101" pitchFamily="2" charset="-122"/>
              </a:rPr>
              <a:t>*</a:t>
            </a:r>
            <a:r>
              <a:rPr lang="zh-CN" altLang="en-US">
                <a:latin typeface="" charset="0"/>
              </a:rPr>
              <a:t>和★满足吸收律。</a:t>
            </a:r>
          </a:p>
          <a:p>
            <a:pPr eaLnBrk="1" hangingPunct="1">
              <a:lnSpc>
                <a:spcPct val="110000"/>
              </a:lnSpc>
              <a:spcBef>
                <a:spcPts val="500"/>
              </a:spcBef>
              <a:spcAft>
                <a:spcPts val="500"/>
              </a:spcAft>
            </a:pPr>
            <a:r>
              <a:rPr lang="zh-CN" altLang="en-US">
                <a:latin typeface="" charset="0"/>
              </a:rPr>
              <a:t>解： 对于任意</a:t>
            </a:r>
            <a:r>
              <a:rPr lang="en-US" altLang="zh-CN">
                <a:latin typeface="" charset="0"/>
              </a:rPr>
              <a:t>a,b∈N</a:t>
            </a:r>
            <a:r>
              <a:rPr lang="zh-CN" altLang="en-US">
                <a:latin typeface="" charset="0"/>
              </a:rPr>
              <a:t>，</a:t>
            </a:r>
          </a:p>
          <a:p>
            <a:pPr eaLnBrk="1" hangingPunct="1">
              <a:lnSpc>
                <a:spcPct val="110000"/>
              </a:lnSpc>
              <a:spcBef>
                <a:spcPts val="500"/>
              </a:spcBef>
              <a:spcAft>
                <a:spcPts val="500"/>
              </a:spcAft>
            </a:pPr>
            <a:r>
              <a:rPr lang="zh-CN" altLang="en-US">
                <a:latin typeface="" charset="0"/>
              </a:rPr>
              <a:t>    </a:t>
            </a:r>
            <a:r>
              <a:rPr lang="en-US" altLang="zh-CN">
                <a:latin typeface="" charset="0"/>
              </a:rPr>
              <a:t>a</a:t>
            </a:r>
            <a:r>
              <a:rPr lang="en-US" altLang="zh-CN">
                <a:latin typeface="宋体" panose="02010600030101010101" pitchFamily="2" charset="-122"/>
              </a:rPr>
              <a:t>* </a:t>
            </a:r>
            <a:r>
              <a:rPr lang="en-US" altLang="zh-CN">
                <a:latin typeface="" charset="0"/>
              </a:rPr>
              <a:t>(a★b)=max(a,min(a,b))=a</a:t>
            </a:r>
            <a:r>
              <a:rPr lang="zh-CN" altLang="en-US">
                <a:latin typeface="" charset="0"/>
              </a:rPr>
              <a:t>，          </a:t>
            </a:r>
            <a:r>
              <a:rPr lang="en-US" altLang="zh-CN">
                <a:latin typeface="" charset="0"/>
              </a:rPr>
              <a:t>a★(a</a:t>
            </a:r>
            <a:r>
              <a:rPr lang="en-US" altLang="zh-CN">
                <a:latin typeface="宋体" panose="02010600030101010101" pitchFamily="2" charset="-122"/>
              </a:rPr>
              <a:t>*</a:t>
            </a:r>
            <a:r>
              <a:rPr lang="en-US" altLang="zh-CN">
                <a:latin typeface="" charset="0"/>
              </a:rPr>
              <a:t>b)=min(a,max(a,b))=a</a:t>
            </a:r>
          </a:p>
          <a:p>
            <a:pPr eaLnBrk="1" hangingPunct="1">
              <a:lnSpc>
                <a:spcPct val="110000"/>
              </a:lnSpc>
              <a:spcBef>
                <a:spcPts val="500"/>
              </a:spcBef>
              <a:spcAft>
                <a:spcPts val="500"/>
              </a:spcAft>
            </a:pPr>
            <a:r>
              <a:rPr lang="zh-CN" altLang="en-US">
                <a:latin typeface="" charset="0"/>
              </a:rPr>
              <a:t>因此，</a:t>
            </a:r>
            <a:r>
              <a:rPr lang="en-US" altLang="zh-CN">
                <a:latin typeface="宋体" panose="02010600030101010101" pitchFamily="2" charset="-122"/>
              </a:rPr>
              <a:t>*</a:t>
            </a:r>
            <a:r>
              <a:rPr lang="zh-CN" altLang="en-US">
                <a:latin typeface="" charset="0"/>
              </a:rPr>
              <a:t>和★满足吸收律。</a:t>
            </a:r>
          </a:p>
        </p:txBody>
      </p:sp>
      <p:sp>
        <p:nvSpPr>
          <p:cNvPr id="22530" name="Rectangle 2">
            <a:extLst>
              <a:ext uri="{FF2B5EF4-FFF2-40B4-BE49-F238E27FC236}">
                <a16:creationId xmlns:a16="http://schemas.microsoft.com/office/drawing/2014/main" id="{B7F10B08-2103-E346-8864-EB6C97DC65F8}"/>
              </a:ext>
            </a:extLst>
          </p:cNvPr>
          <p:cNvSpPr>
            <a:spLocks noChangeArrowheads="1"/>
          </p:cNvSpPr>
          <p:nvPr/>
        </p:nvSpPr>
        <p:spPr bwMode="auto">
          <a:xfrm>
            <a:off x="900113" y="519113"/>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 charset="0"/>
              </a:rPr>
              <a:t>5-2</a:t>
            </a:r>
            <a:r>
              <a:rPr lang="zh-CN" altLang="en-US" sz="3600">
                <a:solidFill>
                  <a:schemeClr val="accent2"/>
                </a:solidFill>
                <a:latin typeface="" charset="0"/>
              </a:rPr>
              <a:t>　运算及其性质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66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366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3">
            <a:extLst>
              <a:ext uri="{FF2B5EF4-FFF2-40B4-BE49-F238E27FC236}">
                <a16:creationId xmlns:a16="http://schemas.microsoft.com/office/drawing/2014/main" id="{1765C154-61C9-0F4C-A6B2-4CC1CB2141ED}"/>
              </a:ext>
            </a:extLst>
          </p:cNvPr>
          <p:cNvSpPr>
            <a:spLocks noGrp="1" noChangeArrowheads="1"/>
          </p:cNvSpPr>
          <p:nvPr>
            <p:ph type="body" idx="4294967295"/>
          </p:nvPr>
        </p:nvSpPr>
        <p:spPr>
          <a:xfrm>
            <a:off x="684213" y="1557338"/>
            <a:ext cx="7772400" cy="4572000"/>
          </a:xfrm>
        </p:spPr>
        <p:txBody>
          <a:bodyPr/>
          <a:lstStyle/>
          <a:p>
            <a:pPr marL="0" indent="476250" eaLnBrk="1" hangingPunct="1"/>
            <a:r>
              <a:rPr lang="zh-CN" altLang="en-US" b="0">
                <a:latin typeface="宋体" panose="02010600030101010101" pitchFamily="2" charset="-122"/>
              </a:rPr>
              <a:t>人们研究和考察现实世界中的各种现象或过程，往往要借助某些数学工具。譬如，在微积分学中，可以用导数来描述质点运动的速度，可以用定积分来计算面积、体积等；在代数学中，可以用正整数集合上的加法运算来描述工厂产品的累计数，可以用集合之间的</a:t>
            </a:r>
            <a:r>
              <a:rPr lang="zh-CN" altLang="en-US" b="0"/>
              <a:t>“</a:t>
            </a:r>
            <a:r>
              <a:rPr lang="zh-CN" altLang="en-US" b="0">
                <a:latin typeface="宋体" panose="02010600030101010101" pitchFamily="2" charset="-122"/>
              </a:rPr>
              <a:t>并</a:t>
            </a:r>
            <a:r>
              <a:rPr lang="zh-CN" altLang="en-US" b="0"/>
              <a:t>”</a:t>
            </a:r>
            <a:r>
              <a:rPr lang="zh-CN" altLang="en-US" b="0">
                <a:latin typeface="宋体" panose="02010600030101010101" pitchFamily="2" charset="-122"/>
              </a:rPr>
              <a:t>、</a:t>
            </a:r>
            <a:r>
              <a:rPr lang="zh-CN" altLang="en-US" b="0"/>
              <a:t>“</a:t>
            </a:r>
            <a:r>
              <a:rPr lang="zh-CN" altLang="en-US" b="0">
                <a:latin typeface="宋体" panose="02010600030101010101" pitchFamily="2" charset="-122"/>
              </a:rPr>
              <a:t>交</a:t>
            </a:r>
            <a:r>
              <a:rPr lang="zh-CN" altLang="en-US" b="0"/>
              <a:t>”</a:t>
            </a:r>
            <a:r>
              <a:rPr lang="zh-CN" altLang="en-US" b="0">
                <a:latin typeface="宋体" panose="02010600030101010101" pitchFamily="2" charset="-122"/>
              </a:rPr>
              <a:t>运算来描述单位与单位之间的关系等。</a:t>
            </a:r>
            <a:endParaRPr lang="zh-CN" altLang="en-US" b="0">
              <a:latin typeface="" charset="0"/>
            </a:endParaRPr>
          </a:p>
        </p:txBody>
      </p:sp>
      <p:sp>
        <p:nvSpPr>
          <p:cNvPr id="5122" name="Rectangle 3">
            <a:extLst>
              <a:ext uri="{FF2B5EF4-FFF2-40B4-BE49-F238E27FC236}">
                <a16:creationId xmlns:a16="http://schemas.microsoft.com/office/drawing/2014/main" id="{D1006309-E5D1-414D-A825-70F8FF5D97D9}"/>
              </a:ext>
            </a:extLst>
          </p:cNvPr>
          <p:cNvSpPr>
            <a:spLocks noChangeArrowheads="1"/>
          </p:cNvSpPr>
          <p:nvPr/>
        </p:nvSpPr>
        <p:spPr bwMode="auto">
          <a:xfrm>
            <a:off x="900113" y="404813"/>
            <a:ext cx="7772400"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accent2"/>
                </a:solidFill>
              </a:rPr>
              <a:t> </a:t>
            </a:r>
            <a:r>
              <a:rPr lang="zh-CN" altLang="en-US">
                <a:solidFill>
                  <a:schemeClr val="accent2"/>
                </a:solidFill>
              </a:rPr>
              <a:t>第三篇    代数系统（</a:t>
            </a:r>
            <a:r>
              <a:rPr lang="en-US" altLang="zh-CN">
                <a:solidFill>
                  <a:schemeClr val="accent2"/>
                </a:solidFill>
              </a:rPr>
              <a:t>Algebraic System </a:t>
            </a:r>
            <a:r>
              <a:rPr lang="zh-CN" altLang="en-US">
                <a:solidFill>
                  <a:schemeClr val="accent2"/>
                </a:solidFill>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3">
            <a:extLst>
              <a:ext uri="{FF2B5EF4-FFF2-40B4-BE49-F238E27FC236}">
                <a16:creationId xmlns:a16="http://schemas.microsoft.com/office/drawing/2014/main" id="{0AF70E42-B7E7-6F48-A01F-4E22E1DC878A}"/>
              </a:ext>
            </a:extLst>
          </p:cNvPr>
          <p:cNvSpPr>
            <a:spLocks noGrp="1" noChangeArrowheads="1"/>
          </p:cNvSpPr>
          <p:nvPr>
            <p:ph type="body" idx="4294967295"/>
          </p:nvPr>
        </p:nvSpPr>
        <p:spPr>
          <a:xfrm>
            <a:off x="395288" y="1557338"/>
            <a:ext cx="7772400" cy="4114800"/>
          </a:xfrm>
        </p:spPr>
        <p:txBody>
          <a:bodyPr/>
          <a:lstStyle/>
          <a:p>
            <a:pPr eaLnBrk="1" hangingPunct="1">
              <a:lnSpc>
                <a:spcPct val="110000"/>
              </a:lnSpc>
              <a:spcBef>
                <a:spcPts val="500"/>
              </a:spcBef>
              <a:spcAft>
                <a:spcPts val="500"/>
              </a:spcAft>
            </a:pPr>
            <a:r>
              <a:rPr lang="zh-CN" altLang="en-US">
                <a:solidFill>
                  <a:srgbClr val="FF0000"/>
                </a:solidFill>
                <a:latin typeface="" charset="0"/>
              </a:rPr>
              <a:t>定义</a:t>
            </a:r>
            <a:r>
              <a:rPr lang="en-US" altLang="zh-CN">
                <a:solidFill>
                  <a:srgbClr val="FF0000"/>
                </a:solidFill>
                <a:latin typeface="" charset="0"/>
              </a:rPr>
              <a:t>5-2.6[</a:t>
            </a:r>
            <a:r>
              <a:rPr lang="zh-CN" altLang="en-US">
                <a:solidFill>
                  <a:srgbClr val="FF0000"/>
                </a:solidFill>
                <a:latin typeface="" charset="0"/>
              </a:rPr>
              <a:t>运算等幂</a:t>
            </a:r>
            <a:r>
              <a:rPr lang="en-US" altLang="zh-CN">
                <a:solidFill>
                  <a:srgbClr val="FF0000"/>
                </a:solidFill>
                <a:latin typeface="" charset="0"/>
              </a:rPr>
              <a:t>]</a:t>
            </a:r>
            <a:r>
              <a:rPr lang="en-US" altLang="zh-CN">
                <a:latin typeface="" charset="0"/>
              </a:rPr>
              <a:t> </a:t>
            </a:r>
            <a:br>
              <a:rPr lang="en-US" altLang="zh-CN">
                <a:latin typeface="" charset="0"/>
              </a:rPr>
            </a:br>
            <a:r>
              <a:rPr lang="zh-CN" altLang="en-US">
                <a:latin typeface="" charset="0"/>
              </a:rPr>
              <a:t>设</a:t>
            </a:r>
            <a:r>
              <a:rPr lang="en-US" altLang="zh-CN">
                <a:latin typeface="宋体" panose="02010600030101010101" pitchFamily="2" charset="-122"/>
              </a:rPr>
              <a:t>*</a:t>
            </a:r>
            <a:r>
              <a:rPr lang="zh-CN" altLang="en-US">
                <a:latin typeface="" charset="0"/>
              </a:rPr>
              <a:t>是定义在集合</a:t>
            </a:r>
            <a:r>
              <a:rPr lang="en-US" altLang="zh-CN">
                <a:latin typeface="" charset="0"/>
              </a:rPr>
              <a:t>A</a:t>
            </a:r>
            <a:r>
              <a:rPr lang="zh-CN" altLang="en-US">
                <a:latin typeface="" charset="0"/>
              </a:rPr>
              <a:t>上的一个二元运算，如果对于任意的</a:t>
            </a:r>
            <a:r>
              <a:rPr lang="en-US" altLang="zh-CN">
                <a:latin typeface="" charset="0"/>
              </a:rPr>
              <a:t>x∈A,</a:t>
            </a:r>
            <a:r>
              <a:rPr lang="zh-CN" altLang="en-US">
                <a:latin typeface="" charset="0"/>
              </a:rPr>
              <a:t>都有</a:t>
            </a:r>
            <a:r>
              <a:rPr lang="en-US" altLang="zh-CN">
                <a:latin typeface="" charset="0"/>
              </a:rPr>
              <a:t>x</a:t>
            </a:r>
            <a:r>
              <a:rPr lang="en-US" altLang="zh-CN">
                <a:latin typeface="宋体" panose="02010600030101010101" pitchFamily="2" charset="-122"/>
              </a:rPr>
              <a:t>*</a:t>
            </a:r>
            <a:r>
              <a:rPr lang="en-US" altLang="zh-CN">
                <a:latin typeface="" charset="0"/>
              </a:rPr>
              <a:t>x=x,</a:t>
            </a:r>
            <a:r>
              <a:rPr lang="zh-CN" altLang="en-US">
                <a:latin typeface="" charset="0"/>
              </a:rPr>
              <a:t>则称运算</a:t>
            </a:r>
            <a:r>
              <a:rPr lang="en-US" altLang="zh-CN">
                <a:latin typeface="宋体" panose="02010600030101010101" pitchFamily="2" charset="-122"/>
              </a:rPr>
              <a:t>*</a:t>
            </a:r>
            <a:r>
              <a:rPr lang="zh-CN" altLang="en-US">
                <a:latin typeface="" charset="0"/>
              </a:rPr>
              <a:t>是等幂的，或称运算满足等幂律。 </a:t>
            </a:r>
          </a:p>
        </p:txBody>
      </p:sp>
      <p:sp>
        <p:nvSpPr>
          <p:cNvPr id="23554" name="Rectangle 2">
            <a:extLst>
              <a:ext uri="{FF2B5EF4-FFF2-40B4-BE49-F238E27FC236}">
                <a16:creationId xmlns:a16="http://schemas.microsoft.com/office/drawing/2014/main" id="{C776DE82-73F2-D448-9048-15F7F49189AC}"/>
              </a:ext>
            </a:extLst>
          </p:cNvPr>
          <p:cNvSpPr>
            <a:spLocks noChangeArrowheads="1"/>
          </p:cNvSpPr>
          <p:nvPr/>
        </p:nvSpPr>
        <p:spPr bwMode="auto">
          <a:xfrm>
            <a:off x="900113" y="519113"/>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 charset="0"/>
              </a:rPr>
              <a:t>5-2</a:t>
            </a:r>
            <a:r>
              <a:rPr lang="zh-CN" altLang="en-US" sz="3600">
                <a:solidFill>
                  <a:schemeClr val="accent2"/>
                </a:solidFill>
                <a:latin typeface="" charset="0"/>
              </a:rPr>
              <a:t>　运算及其性质</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3" name="Rectangle 3">
            <a:extLst>
              <a:ext uri="{FF2B5EF4-FFF2-40B4-BE49-F238E27FC236}">
                <a16:creationId xmlns:a16="http://schemas.microsoft.com/office/drawing/2014/main" id="{301EFCAB-F5B8-4048-844B-73068CA6EAE8}"/>
              </a:ext>
            </a:extLst>
          </p:cNvPr>
          <p:cNvSpPr>
            <a:spLocks noGrp="1" noChangeArrowheads="1"/>
          </p:cNvSpPr>
          <p:nvPr>
            <p:ph type="body" idx="4294967295"/>
          </p:nvPr>
        </p:nvSpPr>
        <p:spPr>
          <a:xfrm>
            <a:off x="684213" y="1341438"/>
            <a:ext cx="7772400" cy="4752975"/>
          </a:xfrm>
        </p:spPr>
        <p:txBody>
          <a:bodyPr/>
          <a:lstStyle/>
          <a:p>
            <a:pPr marL="0" indent="355600" eaLnBrk="1" hangingPunct="1">
              <a:lnSpc>
                <a:spcPct val="110000"/>
              </a:lnSpc>
              <a:spcBef>
                <a:spcPts val="500"/>
              </a:spcBef>
              <a:spcAft>
                <a:spcPts val="500"/>
              </a:spcAft>
            </a:pPr>
            <a:r>
              <a:rPr lang="zh-CN" altLang="en-US">
                <a:solidFill>
                  <a:srgbClr val="FF0000"/>
                </a:solidFill>
                <a:latin typeface="" charset="0"/>
              </a:rPr>
              <a:t>定义</a:t>
            </a:r>
            <a:r>
              <a:rPr lang="en-US" altLang="zh-CN">
                <a:solidFill>
                  <a:srgbClr val="FF0000"/>
                </a:solidFill>
                <a:latin typeface="" charset="0"/>
              </a:rPr>
              <a:t>5-2.7[</a:t>
            </a:r>
            <a:r>
              <a:rPr lang="zh-CN" altLang="en-US">
                <a:solidFill>
                  <a:srgbClr val="FF0000"/>
                </a:solidFill>
                <a:latin typeface="" charset="0"/>
              </a:rPr>
              <a:t>幺元</a:t>
            </a:r>
            <a:r>
              <a:rPr lang="en-US" altLang="zh-CN">
                <a:solidFill>
                  <a:srgbClr val="FF0000"/>
                </a:solidFill>
                <a:latin typeface="" charset="0"/>
              </a:rPr>
              <a:t>]</a:t>
            </a:r>
            <a:br>
              <a:rPr lang="en-US" altLang="zh-CN">
                <a:solidFill>
                  <a:srgbClr val="FF0000"/>
                </a:solidFill>
                <a:latin typeface="" charset="0"/>
              </a:rPr>
            </a:br>
            <a:r>
              <a:rPr lang="en-US" altLang="zh-CN">
                <a:solidFill>
                  <a:srgbClr val="FF0000"/>
                </a:solidFill>
                <a:latin typeface="" charset="0"/>
              </a:rPr>
              <a:t>    </a:t>
            </a:r>
            <a:r>
              <a:rPr lang="zh-CN" altLang="en-US">
                <a:latin typeface="" charset="0"/>
              </a:rPr>
              <a:t>设</a:t>
            </a:r>
            <a:r>
              <a:rPr lang="en-US" altLang="zh-CN">
                <a:latin typeface="宋体" panose="02010600030101010101" pitchFamily="2" charset="-122"/>
              </a:rPr>
              <a:t>*</a:t>
            </a:r>
            <a:r>
              <a:rPr lang="zh-CN" altLang="en-US">
                <a:latin typeface="" charset="0"/>
              </a:rPr>
              <a:t>是定义在集合</a:t>
            </a:r>
            <a:r>
              <a:rPr lang="en-US" altLang="zh-CN">
                <a:latin typeface="" charset="0"/>
              </a:rPr>
              <a:t>A</a:t>
            </a:r>
            <a:r>
              <a:rPr lang="zh-CN" altLang="en-US">
                <a:latin typeface="" charset="0"/>
              </a:rPr>
              <a:t>上的一个二元运算，如果有一个元素</a:t>
            </a:r>
            <a:r>
              <a:rPr lang="en-US" altLang="zh-CN">
                <a:latin typeface="" charset="0"/>
              </a:rPr>
              <a:t>e</a:t>
            </a:r>
            <a:r>
              <a:rPr lang="en-US" altLang="zh-CN" baseline="-25000"/>
              <a:t>l</a:t>
            </a:r>
            <a:r>
              <a:rPr lang="en-US" altLang="zh-CN">
                <a:latin typeface="" charset="0"/>
              </a:rPr>
              <a:t>∈A,</a:t>
            </a:r>
            <a:r>
              <a:rPr lang="zh-CN" altLang="en-US">
                <a:latin typeface="" charset="0"/>
              </a:rPr>
              <a:t>对于任意的元素</a:t>
            </a:r>
            <a:r>
              <a:rPr lang="en-US" altLang="zh-CN">
                <a:latin typeface="" charset="0"/>
              </a:rPr>
              <a:t>x∈A</a:t>
            </a:r>
            <a:r>
              <a:rPr lang="zh-CN" altLang="en-US">
                <a:latin typeface="" charset="0"/>
              </a:rPr>
              <a:t>都有</a:t>
            </a:r>
            <a:r>
              <a:rPr lang="en-US" altLang="zh-CN">
                <a:latin typeface="" charset="0"/>
              </a:rPr>
              <a:t>e</a:t>
            </a:r>
            <a:r>
              <a:rPr lang="en-US" altLang="zh-CN" baseline="-25000"/>
              <a:t>l</a:t>
            </a:r>
            <a:r>
              <a:rPr lang="en-US" altLang="zh-CN">
                <a:latin typeface="宋体" panose="02010600030101010101" pitchFamily="2" charset="-122"/>
              </a:rPr>
              <a:t>*</a:t>
            </a:r>
            <a:r>
              <a:rPr lang="en-US" altLang="zh-CN">
                <a:latin typeface="" charset="0"/>
              </a:rPr>
              <a:t>x=x,</a:t>
            </a:r>
            <a:r>
              <a:rPr lang="zh-CN" altLang="en-US">
                <a:latin typeface="" charset="0"/>
              </a:rPr>
              <a:t>则称</a:t>
            </a:r>
            <a:r>
              <a:rPr lang="en-US" altLang="zh-CN">
                <a:latin typeface="" charset="0"/>
              </a:rPr>
              <a:t>e</a:t>
            </a:r>
            <a:r>
              <a:rPr lang="en-US" altLang="zh-CN" baseline="-25000"/>
              <a:t>l</a:t>
            </a:r>
            <a:r>
              <a:rPr lang="zh-CN" altLang="en-US">
                <a:latin typeface="" charset="0"/>
              </a:rPr>
              <a:t>为</a:t>
            </a:r>
            <a:r>
              <a:rPr lang="en-US" altLang="zh-CN">
                <a:latin typeface="" charset="0"/>
              </a:rPr>
              <a:t>A</a:t>
            </a:r>
            <a:r>
              <a:rPr lang="zh-CN" altLang="en-US">
                <a:latin typeface="" charset="0"/>
              </a:rPr>
              <a:t>中关于运算</a:t>
            </a:r>
            <a:r>
              <a:rPr lang="en-US" altLang="zh-CN">
                <a:latin typeface="宋体" panose="02010600030101010101" pitchFamily="2" charset="-122"/>
              </a:rPr>
              <a:t>*</a:t>
            </a:r>
            <a:r>
              <a:rPr lang="zh-CN" altLang="en-US">
                <a:latin typeface="" charset="0"/>
              </a:rPr>
              <a:t>的</a:t>
            </a:r>
            <a:r>
              <a:rPr lang="zh-CN" altLang="en-US">
                <a:solidFill>
                  <a:srgbClr val="FF0000"/>
                </a:solidFill>
                <a:latin typeface="" charset="0"/>
              </a:rPr>
              <a:t>左幺元</a:t>
            </a:r>
            <a:r>
              <a:rPr lang="zh-CN" altLang="en-US">
                <a:latin typeface="" charset="0"/>
              </a:rPr>
              <a:t>；如果有一个元素</a:t>
            </a:r>
            <a:r>
              <a:rPr lang="en-US" altLang="zh-CN">
                <a:latin typeface="" charset="0"/>
              </a:rPr>
              <a:t>e</a:t>
            </a:r>
            <a:r>
              <a:rPr lang="en-US" altLang="zh-CN" baseline="-25000"/>
              <a:t>r</a:t>
            </a:r>
            <a:r>
              <a:rPr lang="en-US" altLang="zh-CN">
                <a:latin typeface="" charset="0"/>
              </a:rPr>
              <a:t>∈A,</a:t>
            </a:r>
            <a:r>
              <a:rPr lang="zh-CN" altLang="en-US">
                <a:latin typeface="" charset="0"/>
              </a:rPr>
              <a:t>对于任意的元素</a:t>
            </a:r>
            <a:r>
              <a:rPr lang="en-US" altLang="zh-CN">
                <a:latin typeface="" charset="0"/>
              </a:rPr>
              <a:t>x∈A</a:t>
            </a:r>
            <a:r>
              <a:rPr lang="zh-CN" altLang="en-US">
                <a:latin typeface="" charset="0"/>
              </a:rPr>
              <a:t>都有</a:t>
            </a:r>
            <a:r>
              <a:rPr lang="en-US" altLang="zh-CN">
                <a:latin typeface="" charset="0"/>
              </a:rPr>
              <a:t>x</a:t>
            </a:r>
            <a:r>
              <a:rPr lang="en-US" altLang="zh-CN">
                <a:latin typeface="宋体" panose="02010600030101010101" pitchFamily="2" charset="-122"/>
              </a:rPr>
              <a:t>*</a:t>
            </a:r>
            <a:r>
              <a:rPr lang="en-US" altLang="zh-CN">
                <a:latin typeface="" charset="0"/>
              </a:rPr>
              <a:t>e</a:t>
            </a:r>
            <a:r>
              <a:rPr lang="en-US" altLang="zh-CN" baseline="-25000"/>
              <a:t>r</a:t>
            </a:r>
            <a:r>
              <a:rPr lang="en-US" altLang="zh-CN">
                <a:latin typeface="" charset="0"/>
              </a:rPr>
              <a:t>=x,</a:t>
            </a:r>
            <a:r>
              <a:rPr lang="zh-CN" altLang="en-US">
                <a:latin typeface="" charset="0"/>
              </a:rPr>
              <a:t>则称</a:t>
            </a:r>
            <a:r>
              <a:rPr lang="en-US" altLang="zh-CN">
                <a:latin typeface="" charset="0"/>
              </a:rPr>
              <a:t>e</a:t>
            </a:r>
            <a:r>
              <a:rPr lang="en-US" altLang="zh-CN" baseline="-25000"/>
              <a:t>r</a:t>
            </a:r>
            <a:r>
              <a:rPr lang="zh-CN" altLang="en-US">
                <a:latin typeface="" charset="0"/>
              </a:rPr>
              <a:t>为</a:t>
            </a:r>
            <a:r>
              <a:rPr lang="en-US" altLang="zh-CN">
                <a:latin typeface="" charset="0"/>
              </a:rPr>
              <a:t>A</a:t>
            </a:r>
            <a:r>
              <a:rPr lang="zh-CN" altLang="en-US">
                <a:latin typeface="" charset="0"/>
              </a:rPr>
              <a:t>中关于运算</a:t>
            </a:r>
            <a:r>
              <a:rPr lang="en-US" altLang="zh-CN">
                <a:latin typeface="宋体" panose="02010600030101010101" pitchFamily="2" charset="-122"/>
              </a:rPr>
              <a:t>*</a:t>
            </a:r>
            <a:r>
              <a:rPr lang="zh-CN" altLang="en-US">
                <a:latin typeface="" charset="0"/>
              </a:rPr>
              <a:t>的</a:t>
            </a:r>
            <a:r>
              <a:rPr lang="zh-CN" altLang="en-US">
                <a:solidFill>
                  <a:srgbClr val="FF0000"/>
                </a:solidFill>
                <a:latin typeface="" charset="0"/>
              </a:rPr>
              <a:t>右幺元</a:t>
            </a:r>
            <a:r>
              <a:rPr lang="zh-CN" altLang="en-US">
                <a:latin typeface="" charset="0"/>
              </a:rPr>
              <a:t>；</a:t>
            </a:r>
          </a:p>
          <a:p>
            <a:pPr marL="0" indent="355600" eaLnBrk="1" hangingPunct="1">
              <a:lnSpc>
                <a:spcPct val="110000"/>
              </a:lnSpc>
              <a:spcBef>
                <a:spcPts val="500"/>
              </a:spcBef>
              <a:spcAft>
                <a:spcPts val="500"/>
              </a:spcAft>
            </a:pPr>
            <a:r>
              <a:rPr lang="zh-CN" altLang="en-US">
                <a:latin typeface="" charset="0"/>
              </a:rPr>
              <a:t>    如果</a:t>
            </a:r>
            <a:r>
              <a:rPr lang="en-US" altLang="zh-CN">
                <a:latin typeface="" charset="0"/>
              </a:rPr>
              <a:t>A</a:t>
            </a:r>
            <a:r>
              <a:rPr lang="zh-CN" altLang="en-US">
                <a:latin typeface="" charset="0"/>
              </a:rPr>
              <a:t>中的一个元素</a:t>
            </a:r>
            <a:r>
              <a:rPr lang="en-US" altLang="zh-CN">
                <a:latin typeface="" charset="0"/>
              </a:rPr>
              <a:t>e,</a:t>
            </a:r>
            <a:r>
              <a:rPr lang="zh-CN" altLang="en-US">
                <a:latin typeface="" charset="0"/>
              </a:rPr>
              <a:t>它既是左幺元又是右幺元，则称</a:t>
            </a:r>
            <a:r>
              <a:rPr lang="en-US" altLang="zh-CN">
                <a:latin typeface="" charset="0"/>
              </a:rPr>
              <a:t>e</a:t>
            </a:r>
            <a:r>
              <a:rPr lang="zh-CN" altLang="en-US">
                <a:latin typeface="" charset="0"/>
              </a:rPr>
              <a:t>为Ａ中关于运算</a:t>
            </a:r>
            <a:r>
              <a:rPr lang="en-US" altLang="zh-CN">
                <a:latin typeface="宋体" panose="02010600030101010101" pitchFamily="2" charset="-122"/>
              </a:rPr>
              <a:t>*</a:t>
            </a:r>
            <a:r>
              <a:rPr lang="zh-CN" altLang="en-US">
                <a:latin typeface="" charset="0"/>
              </a:rPr>
              <a:t>的</a:t>
            </a:r>
            <a:r>
              <a:rPr lang="zh-CN" altLang="en-US">
                <a:solidFill>
                  <a:srgbClr val="FF0000"/>
                </a:solidFill>
                <a:latin typeface="" charset="0"/>
              </a:rPr>
              <a:t>幺元</a:t>
            </a:r>
            <a:r>
              <a:rPr lang="zh-CN" altLang="en-US">
                <a:latin typeface="" charset="0"/>
              </a:rPr>
              <a:t>。显然，对于任一</a:t>
            </a:r>
            <a:r>
              <a:rPr lang="en-US" altLang="zh-CN">
                <a:latin typeface="" charset="0"/>
              </a:rPr>
              <a:t>x∈A,</a:t>
            </a:r>
            <a:r>
              <a:rPr lang="zh-CN" altLang="en-US">
                <a:latin typeface="" charset="0"/>
              </a:rPr>
              <a:t>有</a:t>
            </a:r>
            <a:r>
              <a:rPr lang="en-US" altLang="zh-CN">
                <a:latin typeface="" charset="0"/>
              </a:rPr>
              <a:t>e</a:t>
            </a:r>
            <a:r>
              <a:rPr lang="en-US" altLang="zh-CN">
                <a:latin typeface="宋体" panose="02010600030101010101" pitchFamily="2" charset="-122"/>
              </a:rPr>
              <a:t>*</a:t>
            </a:r>
            <a:r>
              <a:rPr lang="en-US" altLang="zh-CN">
                <a:latin typeface="" charset="0"/>
              </a:rPr>
              <a:t>x=x</a:t>
            </a:r>
            <a:r>
              <a:rPr lang="en-US" altLang="zh-CN">
                <a:latin typeface="宋体" panose="02010600030101010101" pitchFamily="2" charset="-122"/>
              </a:rPr>
              <a:t>*</a:t>
            </a:r>
            <a:r>
              <a:rPr lang="en-US" altLang="zh-CN">
                <a:latin typeface="" charset="0"/>
              </a:rPr>
              <a:t>e=x</a:t>
            </a:r>
            <a:r>
              <a:rPr lang="zh-CN" altLang="en-US">
                <a:latin typeface="" charset="0"/>
              </a:rPr>
              <a:t>。</a:t>
            </a:r>
          </a:p>
        </p:txBody>
      </p:sp>
      <p:sp>
        <p:nvSpPr>
          <p:cNvPr id="24578" name="Rectangle 2">
            <a:extLst>
              <a:ext uri="{FF2B5EF4-FFF2-40B4-BE49-F238E27FC236}">
                <a16:creationId xmlns:a16="http://schemas.microsoft.com/office/drawing/2014/main" id="{EF049971-A35D-274B-8752-3DF13CC6B67E}"/>
              </a:ext>
            </a:extLst>
          </p:cNvPr>
          <p:cNvSpPr>
            <a:spLocks noChangeArrowheads="1"/>
          </p:cNvSpPr>
          <p:nvPr/>
        </p:nvSpPr>
        <p:spPr bwMode="auto">
          <a:xfrm>
            <a:off x="900113" y="519113"/>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 charset="0"/>
              </a:rPr>
              <a:t>5-2</a:t>
            </a:r>
            <a:r>
              <a:rPr lang="zh-CN" altLang="en-US" sz="3600">
                <a:solidFill>
                  <a:schemeClr val="accent2"/>
                </a:solidFill>
                <a:latin typeface="" charset="0"/>
              </a:rPr>
              <a:t>　运算及其性质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3">
            <a:extLst>
              <a:ext uri="{FF2B5EF4-FFF2-40B4-BE49-F238E27FC236}">
                <a16:creationId xmlns:a16="http://schemas.microsoft.com/office/drawing/2014/main" id="{BF71A19E-228D-914A-96FB-456C38F348CD}"/>
              </a:ext>
            </a:extLst>
          </p:cNvPr>
          <p:cNvSpPr>
            <a:spLocks noGrp="1" noChangeArrowheads="1"/>
          </p:cNvSpPr>
          <p:nvPr>
            <p:ph type="body" idx="4294967295"/>
          </p:nvPr>
        </p:nvSpPr>
        <p:spPr>
          <a:xfrm>
            <a:off x="0" y="1196975"/>
            <a:ext cx="8569325" cy="1223963"/>
          </a:xfrm>
        </p:spPr>
        <p:txBody>
          <a:bodyPr/>
          <a:lstStyle/>
          <a:p>
            <a:pPr eaLnBrk="1" hangingPunct="1">
              <a:spcBef>
                <a:spcPts val="500"/>
              </a:spcBef>
              <a:spcAft>
                <a:spcPts val="500"/>
              </a:spcAft>
            </a:pPr>
            <a:r>
              <a:rPr lang="zh-CN" altLang="en-US">
                <a:solidFill>
                  <a:srgbClr val="FF0000"/>
                </a:solidFill>
                <a:latin typeface="" charset="0"/>
              </a:rPr>
              <a:t>例题 </a:t>
            </a:r>
            <a:r>
              <a:rPr lang="en-US" altLang="zh-CN">
                <a:solidFill>
                  <a:srgbClr val="FF0000"/>
                </a:solidFill>
                <a:latin typeface="" charset="0"/>
              </a:rPr>
              <a:t>6</a:t>
            </a:r>
            <a:r>
              <a:rPr lang="zh-CN" altLang="en-US">
                <a:solidFill>
                  <a:srgbClr val="FF0000"/>
                </a:solidFill>
                <a:latin typeface="" charset="0"/>
              </a:rPr>
              <a:t>：</a:t>
            </a:r>
            <a:r>
              <a:rPr lang="zh-CN" altLang="en-US">
                <a:latin typeface="" charset="0"/>
              </a:rPr>
              <a:t> 设集合</a:t>
            </a:r>
            <a:r>
              <a:rPr lang="en-US" altLang="zh-CN">
                <a:latin typeface="" charset="0"/>
              </a:rPr>
              <a:t>S={</a:t>
            </a:r>
            <a:r>
              <a:rPr lang="en-US" altLang="zh-CN" b="0">
                <a:latin typeface="宋体" panose="02010600030101010101" pitchFamily="2" charset="-122"/>
              </a:rPr>
              <a:t>α</a:t>
            </a:r>
            <a:r>
              <a:rPr lang="en-US" altLang="zh-CN">
                <a:latin typeface="" charset="0"/>
              </a:rPr>
              <a:t>,</a:t>
            </a:r>
            <a:r>
              <a:rPr lang="en-US" altLang="zh-CN" b="0">
                <a:latin typeface="宋体" panose="02010600030101010101" pitchFamily="2" charset="-122"/>
              </a:rPr>
              <a:t>β</a:t>
            </a:r>
            <a:r>
              <a:rPr lang="en-US" altLang="zh-CN">
                <a:latin typeface="" charset="0"/>
              </a:rPr>
              <a:t>,</a:t>
            </a:r>
            <a:r>
              <a:rPr lang="en-US" altLang="zh-CN" b="0">
                <a:latin typeface="宋体" panose="02010600030101010101" pitchFamily="2" charset="-122"/>
              </a:rPr>
              <a:t>γ</a:t>
            </a:r>
            <a:r>
              <a:rPr lang="en-US" altLang="zh-CN">
                <a:latin typeface="" charset="0"/>
              </a:rPr>
              <a:t>,</a:t>
            </a:r>
            <a:r>
              <a:rPr lang="en-US" altLang="zh-CN" b="0">
                <a:latin typeface="宋体" panose="02010600030101010101" pitchFamily="2" charset="-122"/>
              </a:rPr>
              <a:t>δ</a:t>
            </a:r>
            <a:r>
              <a:rPr lang="en-US" altLang="zh-CN">
                <a:latin typeface="" charset="0"/>
              </a:rPr>
              <a:t>}</a:t>
            </a:r>
            <a:r>
              <a:rPr lang="zh-CN" altLang="en-US">
                <a:latin typeface="" charset="0"/>
              </a:rPr>
              <a:t>，在</a:t>
            </a:r>
            <a:r>
              <a:rPr lang="en-US" altLang="zh-CN">
                <a:latin typeface="" charset="0"/>
              </a:rPr>
              <a:t>S</a:t>
            </a:r>
            <a:r>
              <a:rPr lang="zh-CN" altLang="en-US">
                <a:latin typeface="" charset="0"/>
              </a:rPr>
              <a:t>上定义的两个二元运算</a:t>
            </a:r>
            <a:r>
              <a:rPr lang="zh-CN" altLang="en-US">
                <a:latin typeface="Lucida Sans Unicode" panose="020B0602030504020204" pitchFamily="34" charset="0"/>
              </a:rPr>
              <a:t>*</a:t>
            </a:r>
            <a:r>
              <a:rPr lang="zh-CN" altLang="en-US">
                <a:latin typeface="" charset="0"/>
              </a:rPr>
              <a:t>和★如表示。试指出左幺元或右幺元。</a:t>
            </a:r>
          </a:p>
        </p:txBody>
      </p:sp>
      <p:sp>
        <p:nvSpPr>
          <p:cNvPr id="114692" name="Text Box 4">
            <a:extLst>
              <a:ext uri="{FF2B5EF4-FFF2-40B4-BE49-F238E27FC236}">
                <a16:creationId xmlns:a16="http://schemas.microsoft.com/office/drawing/2014/main" id="{66F03B15-AB70-DC44-8F3E-6CCA1CF4F1DC}"/>
              </a:ext>
            </a:extLst>
          </p:cNvPr>
          <p:cNvSpPr txBox="1">
            <a:spLocks noChangeArrowheads="1"/>
          </p:cNvSpPr>
          <p:nvPr/>
        </p:nvSpPr>
        <p:spPr bwMode="auto">
          <a:xfrm>
            <a:off x="323850" y="5300663"/>
            <a:ext cx="8497888"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lnSpc>
                <a:spcPct val="110000"/>
              </a:lnSpc>
              <a:spcBef>
                <a:spcPct val="50000"/>
              </a:spcBef>
            </a:pPr>
            <a:r>
              <a:rPr lang="zh-CN" altLang="en-US" sz="2800">
                <a:latin typeface="" charset="0"/>
              </a:rPr>
              <a:t>解：</a:t>
            </a:r>
            <a:r>
              <a:rPr lang="zh-CN" altLang="en-US" sz="2800">
                <a:solidFill>
                  <a:schemeClr val="tx1"/>
                </a:solidFill>
                <a:latin typeface="" charset="0"/>
              </a:rPr>
              <a:t>由表可知：</a:t>
            </a:r>
            <a:r>
              <a:rPr lang="en-US" altLang="zh-CN" sz="2800" b="0">
                <a:solidFill>
                  <a:schemeClr val="tx1"/>
                </a:solidFill>
                <a:latin typeface="宋体" panose="02010600030101010101" pitchFamily="2" charset="-122"/>
              </a:rPr>
              <a:t>β</a:t>
            </a:r>
            <a:r>
              <a:rPr lang="zh-CN" altLang="en-US" sz="2800">
                <a:solidFill>
                  <a:schemeClr val="tx1"/>
                </a:solidFill>
                <a:latin typeface="" charset="0"/>
              </a:rPr>
              <a:t>，</a:t>
            </a:r>
            <a:r>
              <a:rPr lang="en-US" altLang="zh-CN" sz="2800" b="0">
                <a:solidFill>
                  <a:schemeClr val="tx1"/>
                </a:solidFill>
                <a:latin typeface="宋体" panose="02010600030101010101" pitchFamily="2" charset="-122"/>
              </a:rPr>
              <a:t>δ</a:t>
            </a:r>
            <a:r>
              <a:rPr lang="zh-CN" altLang="en-US" sz="2800">
                <a:solidFill>
                  <a:schemeClr val="tx1"/>
                </a:solidFill>
                <a:latin typeface="" charset="0"/>
              </a:rPr>
              <a:t>都是</a:t>
            </a:r>
            <a:r>
              <a:rPr lang="en-US" altLang="zh-CN" sz="2800">
                <a:solidFill>
                  <a:schemeClr val="tx1"/>
                </a:solidFill>
                <a:latin typeface="" charset="0"/>
              </a:rPr>
              <a:t>S</a:t>
            </a:r>
            <a:r>
              <a:rPr lang="zh-CN" altLang="en-US" sz="2800">
                <a:solidFill>
                  <a:schemeClr val="tx1"/>
                </a:solidFill>
                <a:latin typeface="" charset="0"/>
              </a:rPr>
              <a:t>中关于运算*的左幺元，</a:t>
            </a:r>
          </a:p>
          <a:p>
            <a:pPr eaLnBrk="1" hangingPunct="1">
              <a:lnSpc>
                <a:spcPct val="110000"/>
              </a:lnSpc>
              <a:spcBef>
                <a:spcPct val="50000"/>
              </a:spcBef>
            </a:pPr>
            <a:r>
              <a:rPr lang="zh-CN" altLang="en-US" sz="2800">
                <a:solidFill>
                  <a:schemeClr val="tx1"/>
                </a:solidFill>
                <a:latin typeface="" charset="0"/>
              </a:rPr>
              <a:t>　　而</a:t>
            </a:r>
            <a:r>
              <a:rPr lang="en-US" altLang="zh-CN" sz="2800" b="0">
                <a:solidFill>
                  <a:schemeClr val="tx1"/>
                </a:solidFill>
                <a:latin typeface="宋体" panose="02010600030101010101" pitchFamily="2" charset="-122"/>
              </a:rPr>
              <a:t>α</a:t>
            </a:r>
            <a:r>
              <a:rPr lang="zh-CN" altLang="en-US" sz="2800">
                <a:solidFill>
                  <a:schemeClr val="tx1"/>
                </a:solidFill>
                <a:latin typeface="" charset="0"/>
              </a:rPr>
              <a:t>是</a:t>
            </a:r>
            <a:r>
              <a:rPr lang="en-US" altLang="zh-CN" sz="2800">
                <a:solidFill>
                  <a:schemeClr val="tx1"/>
                </a:solidFill>
                <a:latin typeface="" charset="0"/>
              </a:rPr>
              <a:t>S</a:t>
            </a:r>
            <a:r>
              <a:rPr lang="zh-CN" altLang="en-US" sz="2800">
                <a:solidFill>
                  <a:schemeClr val="tx1"/>
                </a:solidFill>
                <a:latin typeface="" charset="0"/>
              </a:rPr>
              <a:t>中关于运算★的右幺元。</a:t>
            </a:r>
          </a:p>
        </p:txBody>
      </p:sp>
      <p:grpSp>
        <p:nvGrpSpPr>
          <p:cNvPr id="25603" name="Group 19">
            <a:extLst>
              <a:ext uri="{FF2B5EF4-FFF2-40B4-BE49-F238E27FC236}">
                <a16:creationId xmlns:a16="http://schemas.microsoft.com/office/drawing/2014/main" id="{EE93275C-4649-3444-98FC-7FAD86D22E04}"/>
              </a:ext>
            </a:extLst>
          </p:cNvPr>
          <p:cNvGrpSpPr>
            <a:grpSpLocks/>
          </p:cNvGrpSpPr>
          <p:nvPr/>
        </p:nvGrpSpPr>
        <p:grpSpPr bwMode="auto">
          <a:xfrm>
            <a:off x="179388" y="2492375"/>
            <a:ext cx="4392612" cy="2736850"/>
            <a:chOff x="-3" y="-3"/>
            <a:chExt cx="1464" cy="1193"/>
          </a:xfrm>
        </p:grpSpPr>
        <p:grpSp>
          <p:nvGrpSpPr>
            <p:cNvPr id="25604" name="Group 17">
              <a:extLst>
                <a:ext uri="{FF2B5EF4-FFF2-40B4-BE49-F238E27FC236}">
                  <a16:creationId xmlns:a16="http://schemas.microsoft.com/office/drawing/2014/main" id="{3974EFE2-3D20-D04E-A1E4-FA0A98E6B1C4}"/>
                </a:ext>
              </a:extLst>
            </p:cNvPr>
            <p:cNvGrpSpPr>
              <a:grpSpLocks/>
            </p:cNvGrpSpPr>
            <p:nvPr/>
          </p:nvGrpSpPr>
          <p:grpSpPr bwMode="auto">
            <a:xfrm>
              <a:off x="0" y="0"/>
              <a:ext cx="1458" cy="1187"/>
              <a:chOff x="0" y="0"/>
              <a:chExt cx="1458" cy="1187"/>
            </a:xfrm>
          </p:grpSpPr>
          <p:grpSp>
            <p:nvGrpSpPr>
              <p:cNvPr id="25605" name="Group 10">
                <a:extLst>
                  <a:ext uri="{FF2B5EF4-FFF2-40B4-BE49-F238E27FC236}">
                    <a16:creationId xmlns:a16="http://schemas.microsoft.com/office/drawing/2014/main" id="{3B9CC893-3773-A641-82FD-EB9AE93DB02B}"/>
                  </a:ext>
                </a:extLst>
              </p:cNvPr>
              <p:cNvGrpSpPr>
                <a:grpSpLocks/>
              </p:cNvGrpSpPr>
              <p:nvPr/>
            </p:nvGrpSpPr>
            <p:grpSpPr bwMode="auto">
              <a:xfrm>
                <a:off x="0" y="0"/>
                <a:ext cx="516" cy="403"/>
                <a:chOff x="0" y="0"/>
                <a:chExt cx="516" cy="403"/>
              </a:xfrm>
            </p:grpSpPr>
            <p:sp>
              <p:nvSpPr>
                <p:cNvPr id="25606" name="Rectangle 5">
                  <a:extLst>
                    <a:ext uri="{FF2B5EF4-FFF2-40B4-BE49-F238E27FC236}">
                      <a16:creationId xmlns:a16="http://schemas.microsoft.com/office/drawing/2014/main" id="{BE17499A-92D6-D844-A8B6-0CDACB23C494}"/>
                    </a:ext>
                  </a:extLst>
                </p:cNvPr>
                <p:cNvSpPr>
                  <a:spLocks noChangeArrowheads="1"/>
                </p:cNvSpPr>
                <p:nvPr/>
              </p:nvSpPr>
              <p:spPr bwMode="auto">
                <a:xfrm>
                  <a:off x="18" y="18"/>
                  <a:ext cx="480"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400" b="0">
                    <a:solidFill>
                      <a:schemeClr val="tx1"/>
                    </a:solidFill>
                    <a:latin typeface="宋体" panose="02010600030101010101" pitchFamily="2" charset="-122"/>
                  </a:endParaRPr>
                </a:p>
                <a:p>
                  <a:pPr algn="ctr" eaLnBrk="1" hangingPunct="1"/>
                  <a:r>
                    <a:rPr lang="en-US" altLang="zh-CN" sz="2800" b="0">
                      <a:solidFill>
                        <a:schemeClr val="tx1"/>
                      </a:solidFill>
                      <a:latin typeface="宋体" panose="02010600030101010101" pitchFamily="2" charset="-122"/>
                    </a:rPr>
                    <a:t>*</a:t>
                  </a:r>
                </a:p>
                <a:p>
                  <a:pPr algn="ctr"/>
                  <a:endParaRPr lang="en-US" altLang="zh-CN" sz="2400" b="0">
                    <a:solidFill>
                      <a:schemeClr val="tx1"/>
                    </a:solidFill>
                  </a:endParaRPr>
                </a:p>
              </p:txBody>
            </p:sp>
            <p:sp>
              <p:nvSpPr>
                <p:cNvPr id="25607" name="Rectangle 9">
                  <a:extLst>
                    <a:ext uri="{FF2B5EF4-FFF2-40B4-BE49-F238E27FC236}">
                      <a16:creationId xmlns:a16="http://schemas.microsoft.com/office/drawing/2014/main" id="{4E624FDA-0719-AF4D-B802-664F103FEA38}"/>
                    </a:ext>
                  </a:extLst>
                </p:cNvPr>
                <p:cNvSpPr>
                  <a:spLocks noChangeArrowheads="1"/>
                </p:cNvSpPr>
                <p:nvPr/>
              </p:nvSpPr>
              <p:spPr bwMode="auto">
                <a:xfrm>
                  <a:off x="0" y="0"/>
                  <a:ext cx="51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grpSp>
            <p:nvGrpSpPr>
              <p:cNvPr id="25608" name="Group 12">
                <a:extLst>
                  <a:ext uri="{FF2B5EF4-FFF2-40B4-BE49-F238E27FC236}">
                    <a16:creationId xmlns:a16="http://schemas.microsoft.com/office/drawing/2014/main" id="{FFD34329-22D4-FC40-B868-201B8CBA6087}"/>
                  </a:ext>
                </a:extLst>
              </p:cNvPr>
              <p:cNvGrpSpPr>
                <a:grpSpLocks/>
              </p:cNvGrpSpPr>
              <p:nvPr/>
            </p:nvGrpSpPr>
            <p:grpSpPr bwMode="auto">
              <a:xfrm>
                <a:off x="516" y="0"/>
                <a:ext cx="942" cy="403"/>
                <a:chOff x="516" y="0"/>
                <a:chExt cx="942" cy="403"/>
              </a:xfrm>
            </p:grpSpPr>
            <p:sp>
              <p:nvSpPr>
                <p:cNvPr id="25609" name="Rectangle 6">
                  <a:extLst>
                    <a:ext uri="{FF2B5EF4-FFF2-40B4-BE49-F238E27FC236}">
                      <a16:creationId xmlns:a16="http://schemas.microsoft.com/office/drawing/2014/main" id="{85469DD5-0F32-3B44-BD99-7AE8393AD23F}"/>
                    </a:ext>
                  </a:extLst>
                </p:cNvPr>
                <p:cNvSpPr>
                  <a:spLocks noChangeArrowheads="1"/>
                </p:cNvSpPr>
                <p:nvPr/>
              </p:nvSpPr>
              <p:spPr bwMode="auto">
                <a:xfrm>
                  <a:off x="534" y="18"/>
                  <a:ext cx="906"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000" b="0">
                    <a:solidFill>
                      <a:schemeClr val="tx1"/>
                    </a:solidFill>
                    <a:latin typeface="宋体" panose="02010600030101010101" pitchFamily="2" charset="-122"/>
                  </a:endParaRPr>
                </a:p>
                <a:p>
                  <a:pPr algn="ctr" eaLnBrk="1" hangingPunct="1"/>
                  <a:r>
                    <a:rPr lang="en-US" altLang="zh-CN" sz="2400" b="0">
                      <a:solidFill>
                        <a:schemeClr val="tx1"/>
                      </a:solidFill>
                      <a:latin typeface="宋体" panose="02010600030101010101" pitchFamily="2" charset="-122"/>
                    </a:rPr>
                    <a:t>α </a:t>
                  </a:r>
                  <a:r>
                    <a:rPr lang="zh-CN" altLang="en-US" sz="2400" b="0">
                      <a:solidFill>
                        <a:schemeClr val="tx1"/>
                      </a:solidFill>
                      <a:latin typeface="宋体" panose="02010600030101010101" pitchFamily="2" charset="-122"/>
                    </a:rPr>
                    <a:t>　</a:t>
                  </a:r>
                  <a:r>
                    <a:rPr lang="en-US" altLang="zh-CN" sz="2400" b="0">
                      <a:solidFill>
                        <a:schemeClr val="tx1"/>
                      </a:solidFill>
                      <a:latin typeface="宋体" panose="02010600030101010101" pitchFamily="2" charset="-122"/>
                    </a:rPr>
                    <a:t>β</a:t>
                  </a:r>
                  <a:r>
                    <a:rPr lang="zh-CN" altLang="en-US" sz="2400" b="0">
                      <a:solidFill>
                        <a:schemeClr val="tx1"/>
                      </a:solidFill>
                      <a:latin typeface="宋体" panose="02010600030101010101" pitchFamily="2" charset="-122"/>
                    </a:rPr>
                    <a:t>　</a:t>
                  </a:r>
                  <a:r>
                    <a:rPr lang="en-US" altLang="zh-CN" sz="2400" b="0">
                      <a:solidFill>
                        <a:schemeClr val="tx1"/>
                      </a:solidFill>
                      <a:latin typeface="宋体" panose="02010600030101010101" pitchFamily="2" charset="-122"/>
                    </a:rPr>
                    <a:t>γ</a:t>
                  </a:r>
                  <a:r>
                    <a:rPr lang="zh-CN" altLang="en-US" sz="2400" b="0">
                      <a:solidFill>
                        <a:schemeClr val="tx1"/>
                      </a:solidFill>
                      <a:latin typeface="宋体" panose="02010600030101010101" pitchFamily="2" charset="-122"/>
                    </a:rPr>
                    <a:t>　</a:t>
                  </a:r>
                  <a:r>
                    <a:rPr lang="en-US" altLang="zh-CN" sz="2400" b="0">
                      <a:solidFill>
                        <a:schemeClr val="tx1"/>
                      </a:solidFill>
                      <a:latin typeface="宋体" panose="02010600030101010101" pitchFamily="2" charset="-122"/>
                    </a:rPr>
                    <a:t>δ</a:t>
                  </a:r>
                </a:p>
                <a:p>
                  <a:pPr algn="ctr"/>
                  <a:endParaRPr lang="en-US" altLang="zh-CN" sz="2400" b="0">
                    <a:solidFill>
                      <a:schemeClr val="tx1"/>
                    </a:solidFill>
                  </a:endParaRPr>
                </a:p>
              </p:txBody>
            </p:sp>
            <p:sp>
              <p:nvSpPr>
                <p:cNvPr id="25610" name="Rectangle 11">
                  <a:extLst>
                    <a:ext uri="{FF2B5EF4-FFF2-40B4-BE49-F238E27FC236}">
                      <a16:creationId xmlns:a16="http://schemas.microsoft.com/office/drawing/2014/main" id="{F9AFC672-AFEE-9946-80F4-86301D9BEC85}"/>
                    </a:ext>
                  </a:extLst>
                </p:cNvPr>
                <p:cNvSpPr>
                  <a:spLocks noChangeArrowheads="1"/>
                </p:cNvSpPr>
                <p:nvPr/>
              </p:nvSpPr>
              <p:spPr bwMode="auto">
                <a:xfrm>
                  <a:off x="516" y="0"/>
                  <a:ext cx="94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grpSp>
            <p:nvGrpSpPr>
              <p:cNvPr id="25611" name="Group 14">
                <a:extLst>
                  <a:ext uri="{FF2B5EF4-FFF2-40B4-BE49-F238E27FC236}">
                    <a16:creationId xmlns:a16="http://schemas.microsoft.com/office/drawing/2014/main" id="{A63F3086-7504-674D-BFAF-C0E13BB935BB}"/>
                  </a:ext>
                </a:extLst>
              </p:cNvPr>
              <p:cNvGrpSpPr>
                <a:grpSpLocks/>
              </p:cNvGrpSpPr>
              <p:nvPr/>
            </p:nvGrpSpPr>
            <p:grpSpPr bwMode="auto">
              <a:xfrm>
                <a:off x="0" y="439"/>
                <a:ext cx="516" cy="748"/>
                <a:chOff x="0" y="439"/>
                <a:chExt cx="516" cy="748"/>
              </a:xfrm>
            </p:grpSpPr>
            <p:sp>
              <p:nvSpPr>
                <p:cNvPr id="25612" name="Rectangle 7">
                  <a:extLst>
                    <a:ext uri="{FF2B5EF4-FFF2-40B4-BE49-F238E27FC236}">
                      <a16:creationId xmlns:a16="http://schemas.microsoft.com/office/drawing/2014/main" id="{210B30A5-9F8F-5A47-B13D-BCE719DE044F}"/>
                    </a:ext>
                  </a:extLst>
                </p:cNvPr>
                <p:cNvSpPr>
                  <a:spLocks noChangeArrowheads="1"/>
                </p:cNvSpPr>
                <p:nvPr/>
              </p:nvSpPr>
              <p:spPr bwMode="auto">
                <a:xfrm>
                  <a:off x="18" y="457"/>
                  <a:ext cx="480"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2400" b="0">
                      <a:solidFill>
                        <a:schemeClr val="tx1"/>
                      </a:solidFill>
                      <a:latin typeface="宋体" panose="02010600030101010101" pitchFamily="2" charset="-122"/>
                    </a:rPr>
                    <a:t>α</a:t>
                  </a:r>
                </a:p>
                <a:p>
                  <a:pPr algn="ctr"/>
                  <a:r>
                    <a:rPr lang="en-US" altLang="zh-CN" sz="2400" b="0">
                      <a:solidFill>
                        <a:schemeClr val="tx1"/>
                      </a:solidFill>
                      <a:latin typeface="宋体" panose="02010600030101010101" pitchFamily="2" charset="-122"/>
                    </a:rPr>
                    <a:t>β</a:t>
                  </a:r>
                </a:p>
                <a:p>
                  <a:pPr algn="ctr"/>
                  <a:r>
                    <a:rPr lang="en-US" altLang="zh-CN" sz="2400" b="0">
                      <a:solidFill>
                        <a:schemeClr val="tx1"/>
                      </a:solidFill>
                      <a:latin typeface="宋体" panose="02010600030101010101" pitchFamily="2" charset="-122"/>
                    </a:rPr>
                    <a:t>γ</a:t>
                  </a:r>
                </a:p>
                <a:p>
                  <a:pPr algn="ctr"/>
                  <a:r>
                    <a:rPr lang="en-US" altLang="zh-CN" sz="2400" b="0">
                      <a:solidFill>
                        <a:schemeClr val="tx1"/>
                      </a:solidFill>
                      <a:latin typeface="宋体" panose="02010600030101010101" pitchFamily="2" charset="-122"/>
                    </a:rPr>
                    <a:t>δ</a:t>
                  </a:r>
                </a:p>
                <a:p>
                  <a:pPr algn="ctr"/>
                  <a:endParaRPr lang="en-US" altLang="zh-CN" sz="2400" b="0">
                    <a:solidFill>
                      <a:schemeClr val="tx1"/>
                    </a:solidFill>
                  </a:endParaRPr>
                </a:p>
              </p:txBody>
            </p:sp>
            <p:sp>
              <p:nvSpPr>
                <p:cNvPr id="25613" name="Rectangle 13">
                  <a:extLst>
                    <a:ext uri="{FF2B5EF4-FFF2-40B4-BE49-F238E27FC236}">
                      <a16:creationId xmlns:a16="http://schemas.microsoft.com/office/drawing/2014/main" id="{86E435AC-4CA5-6A4E-B42B-26381D6FDDDF}"/>
                    </a:ext>
                  </a:extLst>
                </p:cNvPr>
                <p:cNvSpPr>
                  <a:spLocks noChangeArrowheads="1"/>
                </p:cNvSpPr>
                <p:nvPr/>
              </p:nvSpPr>
              <p:spPr bwMode="auto">
                <a:xfrm>
                  <a:off x="0" y="439"/>
                  <a:ext cx="516" cy="74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grpSp>
            <p:nvGrpSpPr>
              <p:cNvPr id="25614" name="Group 16">
                <a:extLst>
                  <a:ext uri="{FF2B5EF4-FFF2-40B4-BE49-F238E27FC236}">
                    <a16:creationId xmlns:a16="http://schemas.microsoft.com/office/drawing/2014/main" id="{9B93E29E-D9BF-034C-B027-8B0EA3D466E5}"/>
                  </a:ext>
                </a:extLst>
              </p:cNvPr>
              <p:cNvGrpSpPr>
                <a:grpSpLocks/>
              </p:cNvGrpSpPr>
              <p:nvPr/>
            </p:nvGrpSpPr>
            <p:grpSpPr bwMode="auto">
              <a:xfrm>
                <a:off x="516" y="439"/>
                <a:ext cx="942" cy="748"/>
                <a:chOff x="516" y="439"/>
                <a:chExt cx="942" cy="748"/>
              </a:xfrm>
            </p:grpSpPr>
            <p:sp>
              <p:nvSpPr>
                <p:cNvPr id="25615" name="Rectangle 8">
                  <a:extLst>
                    <a:ext uri="{FF2B5EF4-FFF2-40B4-BE49-F238E27FC236}">
                      <a16:creationId xmlns:a16="http://schemas.microsoft.com/office/drawing/2014/main" id="{E7B9D095-FA04-5B4B-8798-22497B4F781E}"/>
                    </a:ext>
                  </a:extLst>
                </p:cNvPr>
                <p:cNvSpPr>
                  <a:spLocks noChangeArrowheads="1"/>
                </p:cNvSpPr>
                <p:nvPr/>
              </p:nvSpPr>
              <p:spPr bwMode="auto">
                <a:xfrm>
                  <a:off x="534" y="457"/>
                  <a:ext cx="906"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2400" b="0">
                      <a:solidFill>
                        <a:schemeClr val="tx1"/>
                      </a:solidFill>
                      <a:latin typeface="宋体" panose="02010600030101010101" pitchFamily="2" charset="-122"/>
                    </a:rPr>
                    <a:t>δ </a:t>
                  </a:r>
                  <a:r>
                    <a:rPr lang="zh-CN" altLang="en-US" sz="2400" b="0">
                      <a:solidFill>
                        <a:schemeClr val="tx1"/>
                      </a:solidFill>
                      <a:latin typeface="宋体" panose="02010600030101010101" pitchFamily="2" charset="-122"/>
                    </a:rPr>
                    <a:t>　</a:t>
                  </a:r>
                  <a:r>
                    <a:rPr lang="en-US" altLang="zh-CN" sz="2400" b="0">
                      <a:solidFill>
                        <a:schemeClr val="tx1"/>
                      </a:solidFill>
                      <a:latin typeface="宋体" panose="02010600030101010101" pitchFamily="2" charset="-122"/>
                    </a:rPr>
                    <a:t>α</a:t>
                  </a:r>
                  <a:r>
                    <a:rPr lang="zh-CN" altLang="en-US" sz="2400" b="0">
                      <a:solidFill>
                        <a:schemeClr val="tx1"/>
                      </a:solidFill>
                      <a:latin typeface="宋体" panose="02010600030101010101" pitchFamily="2" charset="-122"/>
                    </a:rPr>
                    <a:t>　</a:t>
                  </a:r>
                  <a:r>
                    <a:rPr lang="en-US" altLang="zh-CN" sz="2400" b="0">
                      <a:solidFill>
                        <a:schemeClr val="tx1"/>
                      </a:solidFill>
                      <a:latin typeface="宋体" panose="02010600030101010101" pitchFamily="2" charset="-122"/>
                    </a:rPr>
                    <a:t>β </a:t>
                  </a:r>
                  <a:r>
                    <a:rPr lang="zh-CN" altLang="en-US" sz="2400" b="0">
                      <a:solidFill>
                        <a:schemeClr val="tx1"/>
                      </a:solidFill>
                      <a:latin typeface="宋体" panose="02010600030101010101" pitchFamily="2" charset="-122"/>
                    </a:rPr>
                    <a:t>　</a:t>
                  </a:r>
                  <a:r>
                    <a:rPr lang="en-US" altLang="zh-CN" sz="2400" b="0">
                      <a:solidFill>
                        <a:schemeClr val="tx1"/>
                      </a:solidFill>
                      <a:latin typeface="宋体" panose="02010600030101010101" pitchFamily="2" charset="-122"/>
                    </a:rPr>
                    <a:t>γ</a:t>
                  </a:r>
                </a:p>
                <a:p>
                  <a:r>
                    <a:rPr lang="en-US" altLang="zh-CN" sz="2400" b="0">
                      <a:solidFill>
                        <a:schemeClr val="tx1"/>
                      </a:solidFill>
                      <a:latin typeface="宋体" panose="02010600030101010101" pitchFamily="2" charset="-122"/>
                    </a:rPr>
                    <a:t>α </a:t>
                  </a:r>
                  <a:r>
                    <a:rPr lang="zh-CN" altLang="en-US" sz="2400" b="0">
                      <a:solidFill>
                        <a:schemeClr val="tx1"/>
                      </a:solidFill>
                      <a:latin typeface="宋体" panose="02010600030101010101" pitchFamily="2" charset="-122"/>
                    </a:rPr>
                    <a:t>　</a:t>
                  </a:r>
                  <a:r>
                    <a:rPr lang="en-US" altLang="zh-CN" sz="2400" b="0">
                      <a:solidFill>
                        <a:schemeClr val="tx1"/>
                      </a:solidFill>
                      <a:latin typeface="宋体" panose="02010600030101010101" pitchFamily="2" charset="-122"/>
                    </a:rPr>
                    <a:t>β</a:t>
                  </a:r>
                  <a:r>
                    <a:rPr lang="zh-CN" altLang="en-US" sz="2400" b="0">
                      <a:solidFill>
                        <a:schemeClr val="tx1"/>
                      </a:solidFill>
                      <a:latin typeface="宋体" panose="02010600030101010101" pitchFamily="2" charset="-122"/>
                    </a:rPr>
                    <a:t>　</a:t>
                  </a:r>
                  <a:r>
                    <a:rPr lang="en-US" altLang="zh-CN" sz="2400" b="0">
                      <a:solidFill>
                        <a:schemeClr val="tx1"/>
                      </a:solidFill>
                      <a:latin typeface="宋体" panose="02010600030101010101" pitchFamily="2" charset="-122"/>
                    </a:rPr>
                    <a:t>γ </a:t>
                  </a:r>
                  <a:r>
                    <a:rPr lang="zh-CN" altLang="en-US" sz="2400" b="0">
                      <a:solidFill>
                        <a:schemeClr val="tx1"/>
                      </a:solidFill>
                      <a:latin typeface="宋体" panose="02010600030101010101" pitchFamily="2" charset="-122"/>
                    </a:rPr>
                    <a:t>　</a:t>
                  </a:r>
                  <a:r>
                    <a:rPr lang="en-US" altLang="zh-CN" sz="2400" b="0">
                      <a:solidFill>
                        <a:schemeClr val="tx1"/>
                      </a:solidFill>
                      <a:latin typeface="宋体" panose="02010600030101010101" pitchFamily="2" charset="-122"/>
                    </a:rPr>
                    <a:t>δ</a:t>
                  </a:r>
                </a:p>
                <a:p>
                  <a:r>
                    <a:rPr lang="en-US" altLang="zh-CN" sz="2400" b="0">
                      <a:solidFill>
                        <a:schemeClr val="tx1"/>
                      </a:solidFill>
                      <a:latin typeface="宋体" panose="02010600030101010101" pitchFamily="2" charset="-122"/>
                    </a:rPr>
                    <a:t>α </a:t>
                  </a:r>
                  <a:r>
                    <a:rPr lang="zh-CN" altLang="en-US" sz="2400" b="0">
                      <a:solidFill>
                        <a:schemeClr val="tx1"/>
                      </a:solidFill>
                      <a:latin typeface="宋体" panose="02010600030101010101" pitchFamily="2" charset="-122"/>
                    </a:rPr>
                    <a:t>　</a:t>
                  </a:r>
                  <a:r>
                    <a:rPr lang="en-US" altLang="zh-CN" sz="2400" b="0">
                      <a:solidFill>
                        <a:schemeClr val="tx1"/>
                      </a:solidFill>
                      <a:latin typeface="宋体" panose="02010600030101010101" pitchFamily="2" charset="-122"/>
                    </a:rPr>
                    <a:t>β</a:t>
                  </a:r>
                  <a:r>
                    <a:rPr lang="zh-CN" altLang="en-US" sz="2400" b="0">
                      <a:solidFill>
                        <a:schemeClr val="tx1"/>
                      </a:solidFill>
                      <a:latin typeface="宋体" panose="02010600030101010101" pitchFamily="2" charset="-122"/>
                    </a:rPr>
                    <a:t>　</a:t>
                  </a:r>
                  <a:r>
                    <a:rPr lang="en-US" altLang="zh-CN" sz="2400" b="0">
                      <a:solidFill>
                        <a:schemeClr val="tx1"/>
                      </a:solidFill>
                      <a:latin typeface="宋体" panose="02010600030101010101" pitchFamily="2" charset="-122"/>
                    </a:rPr>
                    <a:t>γ </a:t>
                  </a:r>
                  <a:r>
                    <a:rPr lang="zh-CN" altLang="en-US" sz="2400" b="0">
                      <a:solidFill>
                        <a:schemeClr val="tx1"/>
                      </a:solidFill>
                      <a:latin typeface="宋体" panose="02010600030101010101" pitchFamily="2" charset="-122"/>
                    </a:rPr>
                    <a:t>　</a:t>
                  </a:r>
                  <a:r>
                    <a:rPr lang="en-US" altLang="zh-CN" sz="2400" b="0">
                      <a:solidFill>
                        <a:schemeClr val="tx1"/>
                      </a:solidFill>
                      <a:latin typeface="宋体" panose="02010600030101010101" pitchFamily="2" charset="-122"/>
                    </a:rPr>
                    <a:t>γ</a:t>
                  </a:r>
                </a:p>
                <a:p>
                  <a:r>
                    <a:rPr lang="en-US" altLang="zh-CN" sz="2400" b="0">
                      <a:solidFill>
                        <a:schemeClr val="tx1"/>
                      </a:solidFill>
                      <a:latin typeface="宋体" panose="02010600030101010101" pitchFamily="2" charset="-122"/>
                    </a:rPr>
                    <a:t>α </a:t>
                  </a:r>
                  <a:r>
                    <a:rPr lang="zh-CN" altLang="en-US" sz="2400" b="0">
                      <a:solidFill>
                        <a:schemeClr val="tx1"/>
                      </a:solidFill>
                      <a:latin typeface="宋体" panose="02010600030101010101" pitchFamily="2" charset="-122"/>
                    </a:rPr>
                    <a:t>　</a:t>
                  </a:r>
                  <a:r>
                    <a:rPr lang="en-US" altLang="zh-CN" sz="2400" b="0">
                      <a:solidFill>
                        <a:schemeClr val="tx1"/>
                      </a:solidFill>
                      <a:latin typeface="宋体" panose="02010600030101010101" pitchFamily="2" charset="-122"/>
                    </a:rPr>
                    <a:t>β</a:t>
                  </a:r>
                  <a:r>
                    <a:rPr lang="zh-CN" altLang="en-US" sz="2400" b="0">
                      <a:solidFill>
                        <a:schemeClr val="tx1"/>
                      </a:solidFill>
                      <a:latin typeface="宋体" panose="02010600030101010101" pitchFamily="2" charset="-122"/>
                    </a:rPr>
                    <a:t>　</a:t>
                  </a:r>
                  <a:r>
                    <a:rPr lang="en-US" altLang="zh-CN" sz="2400" b="0">
                      <a:solidFill>
                        <a:schemeClr val="tx1"/>
                      </a:solidFill>
                      <a:latin typeface="宋体" panose="02010600030101010101" pitchFamily="2" charset="-122"/>
                    </a:rPr>
                    <a:t>γ </a:t>
                  </a:r>
                  <a:r>
                    <a:rPr lang="zh-CN" altLang="en-US" sz="2400" b="0">
                      <a:solidFill>
                        <a:schemeClr val="tx1"/>
                      </a:solidFill>
                      <a:latin typeface="宋体" panose="02010600030101010101" pitchFamily="2" charset="-122"/>
                    </a:rPr>
                    <a:t>　</a:t>
                  </a:r>
                  <a:r>
                    <a:rPr lang="en-US" altLang="zh-CN" sz="2400" b="0">
                      <a:solidFill>
                        <a:schemeClr val="tx1"/>
                      </a:solidFill>
                      <a:latin typeface="宋体" panose="02010600030101010101" pitchFamily="2" charset="-122"/>
                    </a:rPr>
                    <a:t>δ</a:t>
                  </a:r>
                </a:p>
                <a:p>
                  <a:pPr algn="ctr"/>
                  <a:endParaRPr lang="en-US" altLang="zh-CN" sz="2400" b="0">
                    <a:solidFill>
                      <a:schemeClr val="tx1"/>
                    </a:solidFill>
                  </a:endParaRPr>
                </a:p>
              </p:txBody>
            </p:sp>
            <p:sp>
              <p:nvSpPr>
                <p:cNvPr id="25616" name="Rectangle 15">
                  <a:extLst>
                    <a:ext uri="{FF2B5EF4-FFF2-40B4-BE49-F238E27FC236}">
                      <a16:creationId xmlns:a16="http://schemas.microsoft.com/office/drawing/2014/main" id="{B0323179-66CA-6C4B-86D2-90C9AADBDA7B}"/>
                    </a:ext>
                  </a:extLst>
                </p:cNvPr>
                <p:cNvSpPr>
                  <a:spLocks noChangeArrowheads="1"/>
                </p:cNvSpPr>
                <p:nvPr/>
              </p:nvSpPr>
              <p:spPr bwMode="auto">
                <a:xfrm>
                  <a:off x="516" y="439"/>
                  <a:ext cx="942" cy="74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grpSp>
        <p:sp>
          <p:nvSpPr>
            <p:cNvPr id="25617" name="Rectangle 18">
              <a:extLst>
                <a:ext uri="{FF2B5EF4-FFF2-40B4-BE49-F238E27FC236}">
                  <a16:creationId xmlns:a16="http://schemas.microsoft.com/office/drawing/2014/main" id="{B5FEE146-8DAD-EF43-8FDF-275D117FE478}"/>
                </a:ext>
              </a:extLst>
            </p:cNvPr>
            <p:cNvSpPr>
              <a:spLocks noChangeArrowheads="1"/>
            </p:cNvSpPr>
            <p:nvPr/>
          </p:nvSpPr>
          <p:spPr bwMode="auto">
            <a:xfrm>
              <a:off x="-3" y="-3"/>
              <a:ext cx="1464" cy="1193"/>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grpSp>
        <p:nvGrpSpPr>
          <p:cNvPr id="25618" name="Group 34">
            <a:extLst>
              <a:ext uri="{FF2B5EF4-FFF2-40B4-BE49-F238E27FC236}">
                <a16:creationId xmlns:a16="http://schemas.microsoft.com/office/drawing/2014/main" id="{A4B04F79-B8AB-FA4C-80A7-AD00370520B6}"/>
              </a:ext>
            </a:extLst>
          </p:cNvPr>
          <p:cNvGrpSpPr>
            <a:grpSpLocks/>
          </p:cNvGrpSpPr>
          <p:nvPr/>
        </p:nvGrpSpPr>
        <p:grpSpPr bwMode="auto">
          <a:xfrm>
            <a:off x="4859338" y="2565400"/>
            <a:ext cx="4010025" cy="2663825"/>
            <a:chOff x="-3" y="-3"/>
            <a:chExt cx="1464" cy="1193"/>
          </a:xfrm>
        </p:grpSpPr>
        <p:grpSp>
          <p:nvGrpSpPr>
            <p:cNvPr id="25619" name="Group 32">
              <a:extLst>
                <a:ext uri="{FF2B5EF4-FFF2-40B4-BE49-F238E27FC236}">
                  <a16:creationId xmlns:a16="http://schemas.microsoft.com/office/drawing/2014/main" id="{4DADA66E-8EEE-3C4F-B674-4AA69D745979}"/>
                </a:ext>
              </a:extLst>
            </p:cNvPr>
            <p:cNvGrpSpPr>
              <a:grpSpLocks/>
            </p:cNvGrpSpPr>
            <p:nvPr/>
          </p:nvGrpSpPr>
          <p:grpSpPr bwMode="auto">
            <a:xfrm>
              <a:off x="0" y="0"/>
              <a:ext cx="1458" cy="1190"/>
              <a:chOff x="0" y="0"/>
              <a:chExt cx="1458" cy="1190"/>
            </a:xfrm>
          </p:grpSpPr>
          <p:grpSp>
            <p:nvGrpSpPr>
              <p:cNvPr id="25620" name="Group 25">
                <a:extLst>
                  <a:ext uri="{FF2B5EF4-FFF2-40B4-BE49-F238E27FC236}">
                    <a16:creationId xmlns:a16="http://schemas.microsoft.com/office/drawing/2014/main" id="{0B2562C5-7E3F-404E-9070-5B6F2444C8CC}"/>
                  </a:ext>
                </a:extLst>
              </p:cNvPr>
              <p:cNvGrpSpPr>
                <a:grpSpLocks/>
              </p:cNvGrpSpPr>
              <p:nvPr/>
            </p:nvGrpSpPr>
            <p:grpSpPr bwMode="auto">
              <a:xfrm>
                <a:off x="0" y="0"/>
                <a:ext cx="516" cy="403"/>
                <a:chOff x="0" y="0"/>
                <a:chExt cx="516" cy="403"/>
              </a:xfrm>
            </p:grpSpPr>
            <p:sp>
              <p:nvSpPr>
                <p:cNvPr id="25621" name="Rectangle 20">
                  <a:extLst>
                    <a:ext uri="{FF2B5EF4-FFF2-40B4-BE49-F238E27FC236}">
                      <a16:creationId xmlns:a16="http://schemas.microsoft.com/office/drawing/2014/main" id="{14935893-6FCD-6248-9258-9F8E0BA71EB2}"/>
                    </a:ext>
                  </a:extLst>
                </p:cNvPr>
                <p:cNvSpPr>
                  <a:spLocks noChangeArrowheads="1"/>
                </p:cNvSpPr>
                <p:nvPr/>
              </p:nvSpPr>
              <p:spPr bwMode="auto">
                <a:xfrm>
                  <a:off x="18" y="18"/>
                  <a:ext cx="480"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1200" b="0">
                    <a:solidFill>
                      <a:schemeClr val="tx1"/>
                    </a:solidFill>
                    <a:latin typeface="宋体" panose="02010600030101010101" pitchFamily="2" charset="-122"/>
                  </a:endParaRPr>
                </a:p>
                <a:p>
                  <a:pPr algn="ctr" eaLnBrk="1" hangingPunct="1"/>
                  <a:r>
                    <a:rPr lang="en-US" altLang="zh-CN" sz="2000" b="0">
                      <a:solidFill>
                        <a:schemeClr val="tx1"/>
                      </a:solidFill>
                      <a:latin typeface="宋体" panose="02010600030101010101" pitchFamily="2" charset="-122"/>
                    </a:rPr>
                    <a:t>★</a:t>
                  </a:r>
                </a:p>
                <a:p>
                  <a:pPr algn="ctr"/>
                  <a:endParaRPr lang="en-US" altLang="zh-CN" sz="2400" b="0">
                    <a:solidFill>
                      <a:schemeClr val="tx1"/>
                    </a:solidFill>
                  </a:endParaRPr>
                </a:p>
              </p:txBody>
            </p:sp>
            <p:sp>
              <p:nvSpPr>
                <p:cNvPr id="25622" name="Rectangle 24">
                  <a:extLst>
                    <a:ext uri="{FF2B5EF4-FFF2-40B4-BE49-F238E27FC236}">
                      <a16:creationId xmlns:a16="http://schemas.microsoft.com/office/drawing/2014/main" id="{D2D8563B-642F-A340-8BA3-FE9164647A1F}"/>
                    </a:ext>
                  </a:extLst>
                </p:cNvPr>
                <p:cNvSpPr>
                  <a:spLocks noChangeArrowheads="1"/>
                </p:cNvSpPr>
                <p:nvPr/>
              </p:nvSpPr>
              <p:spPr bwMode="auto">
                <a:xfrm>
                  <a:off x="0" y="0"/>
                  <a:ext cx="51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grpSp>
            <p:nvGrpSpPr>
              <p:cNvPr id="25623" name="Group 27">
                <a:extLst>
                  <a:ext uri="{FF2B5EF4-FFF2-40B4-BE49-F238E27FC236}">
                    <a16:creationId xmlns:a16="http://schemas.microsoft.com/office/drawing/2014/main" id="{67E6A19F-CC3E-E549-9F19-FBA41992C5AA}"/>
                  </a:ext>
                </a:extLst>
              </p:cNvPr>
              <p:cNvGrpSpPr>
                <a:grpSpLocks/>
              </p:cNvGrpSpPr>
              <p:nvPr/>
            </p:nvGrpSpPr>
            <p:grpSpPr bwMode="auto">
              <a:xfrm>
                <a:off x="516" y="0"/>
                <a:ext cx="942" cy="403"/>
                <a:chOff x="516" y="0"/>
                <a:chExt cx="942" cy="403"/>
              </a:xfrm>
            </p:grpSpPr>
            <p:sp>
              <p:nvSpPr>
                <p:cNvPr id="25624" name="Rectangle 21">
                  <a:extLst>
                    <a:ext uri="{FF2B5EF4-FFF2-40B4-BE49-F238E27FC236}">
                      <a16:creationId xmlns:a16="http://schemas.microsoft.com/office/drawing/2014/main" id="{9A2D1ED5-904C-3240-91F8-C80714401D1B}"/>
                    </a:ext>
                  </a:extLst>
                </p:cNvPr>
                <p:cNvSpPr>
                  <a:spLocks noChangeArrowheads="1"/>
                </p:cNvSpPr>
                <p:nvPr/>
              </p:nvSpPr>
              <p:spPr bwMode="auto">
                <a:xfrm>
                  <a:off x="534" y="18"/>
                  <a:ext cx="906"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en-US" altLang="zh-CN" sz="2400" b="0">
                    <a:solidFill>
                      <a:schemeClr val="tx1"/>
                    </a:solidFill>
                    <a:latin typeface="宋体" panose="02010600030101010101" pitchFamily="2" charset="-122"/>
                  </a:endParaRPr>
                </a:p>
                <a:p>
                  <a:pPr eaLnBrk="1" hangingPunct="1"/>
                  <a:r>
                    <a:rPr lang="en-US" altLang="zh-CN" sz="2400" b="0">
                      <a:solidFill>
                        <a:schemeClr val="tx1"/>
                      </a:solidFill>
                      <a:latin typeface="宋体" panose="02010600030101010101" pitchFamily="2" charset="-122"/>
                    </a:rPr>
                    <a:t>α  β </a:t>
                  </a:r>
                  <a:r>
                    <a:rPr lang="zh-CN" altLang="en-US" sz="2400" b="0">
                      <a:solidFill>
                        <a:schemeClr val="tx1"/>
                      </a:solidFill>
                      <a:latin typeface="宋体" panose="02010600030101010101" pitchFamily="2" charset="-122"/>
                    </a:rPr>
                    <a:t>　</a:t>
                  </a:r>
                  <a:r>
                    <a:rPr lang="en-US" altLang="zh-CN" sz="2400" b="0">
                      <a:solidFill>
                        <a:schemeClr val="tx1"/>
                      </a:solidFill>
                      <a:latin typeface="宋体" panose="02010600030101010101" pitchFamily="2" charset="-122"/>
                    </a:rPr>
                    <a:t>γ</a:t>
                  </a:r>
                  <a:r>
                    <a:rPr lang="zh-CN" altLang="en-US" sz="2400" b="0">
                      <a:solidFill>
                        <a:schemeClr val="tx1"/>
                      </a:solidFill>
                      <a:latin typeface="宋体" panose="02010600030101010101" pitchFamily="2" charset="-122"/>
                    </a:rPr>
                    <a:t>　</a:t>
                  </a:r>
                  <a:r>
                    <a:rPr lang="en-US" altLang="zh-CN" sz="2400" b="0">
                      <a:solidFill>
                        <a:schemeClr val="tx1"/>
                      </a:solidFill>
                      <a:latin typeface="宋体" panose="02010600030101010101" pitchFamily="2" charset="-122"/>
                    </a:rPr>
                    <a:t>δ</a:t>
                  </a:r>
                </a:p>
                <a:p>
                  <a:pPr algn="ctr"/>
                  <a:endParaRPr lang="en-US" altLang="zh-CN" sz="2000" b="0">
                    <a:solidFill>
                      <a:schemeClr val="tx1"/>
                    </a:solidFill>
                  </a:endParaRPr>
                </a:p>
              </p:txBody>
            </p:sp>
            <p:sp>
              <p:nvSpPr>
                <p:cNvPr id="25625" name="Rectangle 26">
                  <a:extLst>
                    <a:ext uri="{FF2B5EF4-FFF2-40B4-BE49-F238E27FC236}">
                      <a16:creationId xmlns:a16="http://schemas.microsoft.com/office/drawing/2014/main" id="{A7B95CAB-AF5B-624A-A4B6-CDC0E3AD4AA9}"/>
                    </a:ext>
                  </a:extLst>
                </p:cNvPr>
                <p:cNvSpPr>
                  <a:spLocks noChangeArrowheads="1"/>
                </p:cNvSpPr>
                <p:nvPr/>
              </p:nvSpPr>
              <p:spPr bwMode="auto">
                <a:xfrm>
                  <a:off x="516" y="0"/>
                  <a:ext cx="94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grpSp>
            <p:nvGrpSpPr>
              <p:cNvPr id="25626" name="Group 29">
                <a:extLst>
                  <a:ext uri="{FF2B5EF4-FFF2-40B4-BE49-F238E27FC236}">
                    <a16:creationId xmlns:a16="http://schemas.microsoft.com/office/drawing/2014/main" id="{125A15B1-2B8B-5C47-B3C8-9EC40D2393E5}"/>
                  </a:ext>
                </a:extLst>
              </p:cNvPr>
              <p:cNvGrpSpPr>
                <a:grpSpLocks/>
              </p:cNvGrpSpPr>
              <p:nvPr/>
            </p:nvGrpSpPr>
            <p:grpSpPr bwMode="auto">
              <a:xfrm>
                <a:off x="0" y="439"/>
                <a:ext cx="516" cy="748"/>
                <a:chOff x="0" y="439"/>
                <a:chExt cx="516" cy="748"/>
              </a:xfrm>
            </p:grpSpPr>
            <p:sp>
              <p:nvSpPr>
                <p:cNvPr id="25627" name="Rectangle 22">
                  <a:extLst>
                    <a:ext uri="{FF2B5EF4-FFF2-40B4-BE49-F238E27FC236}">
                      <a16:creationId xmlns:a16="http://schemas.microsoft.com/office/drawing/2014/main" id="{F51FDB41-06D2-234D-8954-A1B250901BE1}"/>
                    </a:ext>
                  </a:extLst>
                </p:cNvPr>
                <p:cNvSpPr>
                  <a:spLocks noChangeArrowheads="1"/>
                </p:cNvSpPr>
                <p:nvPr/>
              </p:nvSpPr>
              <p:spPr bwMode="auto">
                <a:xfrm>
                  <a:off x="18" y="457"/>
                  <a:ext cx="480"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1200" b="0">
                    <a:solidFill>
                      <a:schemeClr val="tx1"/>
                    </a:solidFill>
                    <a:latin typeface="宋体" panose="02010600030101010101" pitchFamily="2" charset="-122"/>
                  </a:endParaRPr>
                </a:p>
                <a:p>
                  <a:pPr algn="ctr" eaLnBrk="1" hangingPunct="1"/>
                  <a:r>
                    <a:rPr lang="en-US" altLang="zh-CN" sz="2400" b="0">
                      <a:solidFill>
                        <a:schemeClr val="tx1"/>
                      </a:solidFill>
                      <a:latin typeface="宋体" panose="02010600030101010101" pitchFamily="2" charset="-122"/>
                    </a:rPr>
                    <a:t>α</a:t>
                  </a:r>
                </a:p>
                <a:p>
                  <a:pPr algn="ctr"/>
                  <a:r>
                    <a:rPr lang="en-US" altLang="zh-CN" sz="2400" b="0">
                      <a:solidFill>
                        <a:schemeClr val="tx1"/>
                      </a:solidFill>
                      <a:latin typeface="宋体" panose="02010600030101010101" pitchFamily="2" charset="-122"/>
                    </a:rPr>
                    <a:t>β</a:t>
                  </a:r>
                </a:p>
                <a:p>
                  <a:pPr algn="ctr"/>
                  <a:r>
                    <a:rPr lang="en-US" altLang="zh-CN" sz="2400" b="0">
                      <a:solidFill>
                        <a:schemeClr val="tx1"/>
                      </a:solidFill>
                      <a:latin typeface="宋体" panose="02010600030101010101" pitchFamily="2" charset="-122"/>
                    </a:rPr>
                    <a:t>γ</a:t>
                  </a:r>
                </a:p>
                <a:p>
                  <a:pPr algn="ctr"/>
                  <a:r>
                    <a:rPr lang="en-US" altLang="zh-CN" sz="2400" b="0">
                      <a:solidFill>
                        <a:schemeClr val="tx1"/>
                      </a:solidFill>
                      <a:latin typeface="宋体" panose="02010600030101010101" pitchFamily="2" charset="-122"/>
                    </a:rPr>
                    <a:t>δ</a:t>
                  </a:r>
                </a:p>
                <a:p>
                  <a:pPr algn="ctr"/>
                  <a:endParaRPr lang="en-US" altLang="zh-CN" sz="2400" b="0">
                    <a:solidFill>
                      <a:schemeClr val="tx1"/>
                    </a:solidFill>
                  </a:endParaRPr>
                </a:p>
              </p:txBody>
            </p:sp>
            <p:sp>
              <p:nvSpPr>
                <p:cNvPr id="25628" name="Rectangle 28">
                  <a:extLst>
                    <a:ext uri="{FF2B5EF4-FFF2-40B4-BE49-F238E27FC236}">
                      <a16:creationId xmlns:a16="http://schemas.microsoft.com/office/drawing/2014/main" id="{55D29E77-AACA-9944-8667-41BE04B168C0}"/>
                    </a:ext>
                  </a:extLst>
                </p:cNvPr>
                <p:cNvSpPr>
                  <a:spLocks noChangeArrowheads="1"/>
                </p:cNvSpPr>
                <p:nvPr/>
              </p:nvSpPr>
              <p:spPr bwMode="auto">
                <a:xfrm>
                  <a:off x="0" y="439"/>
                  <a:ext cx="516" cy="74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grpSp>
            <p:nvGrpSpPr>
              <p:cNvPr id="25629" name="Group 31">
                <a:extLst>
                  <a:ext uri="{FF2B5EF4-FFF2-40B4-BE49-F238E27FC236}">
                    <a16:creationId xmlns:a16="http://schemas.microsoft.com/office/drawing/2014/main" id="{69A5CDF5-F728-8044-A9EC-0EB603805FC9}"/>
                  </a:ext>
                </a:extLst>
              </p:cNvPr>
              <p:cNvGrpSpPr>
                <a:grpSpLocks/>
              </p:cNvGrpSpPr>
              <p:nvPr/>
            </p:nvGrpSpPr>
            <p:grpSpPr bwMode="auto">
              <a:xfrm>
                <a:off x="516" y="439"/>
                <a:ext cx="942" cy="751"/>
                <a:chOff x="516" y="439"/>
                <a:chExt cx="942" cy="751"/>
              </a:xfrm>
            </p:grpSpPr>
            <p:sp>
              <p:nvSpPr>
                <p:cNvPr id="25630" name="Rectangle 23">
                  <a:extLst>
                    <a:ext uri="{FF2B5EF4-FFF2-40B4-BE49-F238E27FC236}">
                      <a16:creationId xmlns:a16="http://schemas.microsoft.com/office/drawing/2014/main" id="{E1386674-C911-5445-805E-164C46937ED8}"/>
                    </a:ext>
                  </a:extLst>
                </p:cNvPr>
                <p:cNvSpPr>
                  <a:spLocks noChangeArrowheads="1"/>
                </p:cNvSpPr>
                <p:nvPr/>
              </p:nvSpPr>
              <p:spPr bwMode="auto">
                <a:xfrm>
                  <a:off x="534" y="478"/>
                  <a:ext cx="906"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lnSpc>
                      <a:spcPct val="110000"/>
                    </a:lnSpc>
                  </a:pPr>
                  <a:r>
                    <a:rPr lang="en-US" altLang="zh-CN" sz="2400" b="0">
                      <a:solidFill>
                        <a:schemeClr val="tx1"/>
                      </a:solidFill>
                      <a:latin typeface="宋体" panose="02010600030101010101" pitchFamily="2" charset="-122"/>
                    </a:rPr>
                    <a:t>α</a:t>
                  </a:r>
                  <a:r>
                    <a:rPr lang="zh-CN" altLang="en-US" sz="2400" b="0">
                      <a:solidFill>
                        <a:schemeClr val="tx1"/>
                      </a:solidFill>
                      <a:latin typeface="宋体" panose="02010600030101010101" pitchFamily="2" charset="-122"/>
                    </a:rPr>
                    <a:t>　 </a:t>
                  </a:r>
                  <a:r>
                    <a:rPr lang="en-US" altLang="zh-CN" sz="2400" b="0">
                      <a:solidFill>
                        <a:schemeClr val="tx1"/>
                      </a:solidFill>
                      <a:latin typeface="宋体" panose="02010600030101010101" pitchFamily="2" charset="-122"/>
                    </a:rPr>
                    <a:t>β</a:t>
                  </a:r>
                  <a:r>
                    <a:rPr lang="zh-CN" altLang="en-US" sz="2400" b="0">
                      <a:solidFill>
                        <a:schemeClr val="tx1"/>
                      </a:solidFill>
                      <a:latin typeface="宋体" panose="02010600030101010101" pitchFamily="2" charset="-122"/>
                    </a:rPr>
                    <a:t>　</a:t>
                  </a:r>
                  <a:r>
                    <a:rPr lang="en-US" altLang="zh-CN" sz="2400" b="0">
                      <a:solidFill>
                        <a:schemeClr val="tx1"/>
                      </a:solidFill>
                      <a:latin typeface="宋体" panose="02010600030101010101" pitchFamily="2" charset="-122"/>
                    </a:rPr>
                    <a:t>δ</a:t>
                  </a:r>
                  <a:r>
                    <a:rPr lang="zh-CN" altLang="en-US" sz="2400" b="0">
                      <a:solidFill>
                        <a:schemeClr val="tx1"/>
                      </a:solidFill>
                      <a:latin typeface="宋体" panose="02010600030101010101" pitchFamily="2" charset="-122"/>
                    </a:rPr>
                    <a:t>　</a:t>
                  </a:r>
                  <a:r>
                    <a:rPr lang="en-US" altLang="zh-CN" sz="2400" b="0">
                      <a:solidFill>
                        <a:schemeClr val="tx1"/>
                      </a:solidFill>
                      <a:latin typeface="宋体" panose="02010600030101010101" pitchFamily="2" charset="-122"/>
                    </a:rPr>
                    <a:t>γ</a:t>
                  </a:r>
                </a:p>
                <a:p>
                  <a:pPr algn="ctr">
                    <a:lnSpc>
                      <a:spcPct val="110000"/>
                    </a:lnSpc>
                  </a:pPr>
                  <a:r>
                    <a:rPr lang="en-US" altLang="zh-CN" sz="2400" b="0">
                      <a:solidFill>
                        <a:schemeClr val="tx1"/>
                      </a:solidFill>
                      <a:latin typeface="宋体" panose="02010600030101010101" pitchFamily="2" charset="-122"/>
                    </a:rPr>
                    <a:t>β </a:t>
                  </a:r>
                  <a:r>
                    <a:rPr lang="zh-CN" altLang="en-US" sz="2400" b="0">
                      <a:solidFill>
                        <a:schemeClr val="tx1"/>
                      </a:solidFill>
                      <a:latin typeface="宋体" panose="02010600030101010101" pitchFamily="2" charset="-122"/>
                    </a:rPr>
                    <a:t>　</a:t>
                  </a:r>
                  <a:r>
                    <a:rPr lang="en-US" altLang="zh-CN" sz="2400" b="0">
                      <a:solidFill>
                        <a:schemeClr val="tx1"/>
                      </a:solidFill>
                      <a:latin typeface="宋体" panose="02010600030101010101" pitchFamily="2" charset="-122"/>
                    </a:rPr>
                    <a:t>α</a:t>
                  </a:r>
                  <a:r>
                    <a:rPr lang="zh-CN" altLang="en-US" sz="2400" b="0">
                      <a:solidFill>
                        <a:schemeClr val="tx1"/>
                      </a:solidFill>
                      <a:latin typeface="宋体" panose="02010600030101010101" pitchFamily="2" charset="-122"/>
                    </a:rPr>
                    <a:t>　</a:t>
                  </a:r>
                  <a:r>
                    <a:rPr lang="en-US" altLang="zh-CN" sz="2400" b="0">
                      <a:solidFill>
                        <a:schemeClr val="tx1"/>
                      </a:solidFill>
                      <a:latin typeface="宋体" panose="02010600030101010101" pitchFamily="2" charset="-122"/>
                    </a:rPr>
                    <a:t>γ</a:t>
                  </a:r>
                  <a:r>
                    <a:rPr lang="zh-CN" altLang="en-US" sz="2400" b="0">
                      <a:solidFill>
                        <a:schemeClr val="tx1"/>
                      </a:solidFill>
                      <a:latin typeface="宋体" panose="02010600030101010101" pitchFamily="2" charset="-122"/>
                    </a:rPr>
                    <a:t>　</a:t>
                  </a:r>
                  <a:r>
                    <a:rPr lang="en-US" altLang="zh-CN" sz="2400" b="0">
                      <a:solidFill>
                        <a:schemeClr val="tx1"/>
                      </a:solidFill>
                      <a:latin typeface="宋体" panose="02010600030101010101" pitchFamily="2" charset="-122"/>
                    </a:rPr>
                    <a:t>δ</a:t>
                  </a:r>
                </a:p>
                <a:p>
                  <a:pPr algn="ctr">
                    <a:lnSpc>
                      <a:spcPct val="110000"/>
                    </a:lnSpc>
                  </a:pPr>
                  <a:r>
                    <a:rPr lang="en-US" altLang="zh-CN" sz="2400" b="0">
                      <a:solidFill>
                        <a:schemeClr val="tx1"/>
                      </a:solidFill>
                      <a:latin typeface="宋体" panose="02010600030101010101" pitchFamily="2" charset="-122"/>
                    </a:rPr>
                    <a:t>γ </a:t>
                  </a:r>
                  <a:r>
                    <a:rPr lang="zh-CN" altLang="en-US" sz="2400" b="0">
                      <a:solidFill>
                        <a:schemeClr val="tx1"/>
                      </a:solidFill>
                      <a:latin typeface="宋体" panose="02010600030101010101" pitchFamily="2" charset="-122"/>
                    </a:rPr>
                    <a:t>　</a:t>
                  </a:r>
                  <a:r>
                    <a:rPr lang="en-US" altLang="zh-CN" sz="2400" b="0">
                      <a:solidFill>
                        <a:schemeClr val="tx1"/>
                      </a:solidFill>
                      <a:latin typeface="宋体" panose="02010600030101010101" pitchFamily="2" charset="-122"/>
                    </a:rPr>
                    <a:t>δ</a:t>
                  </a:r>
                  <a:r>
                    <a:rPr lang="zh-CN" altLang="en-US" sz="2400" b="0">
                      <a:solidFill>
                        <a:schemeClr val="tx1"/>
                      </a:solidFill>
                      <a:latin typeface="宋体" panose="02010600030101010101" pitchFamily="2" charset="-122"/>
                    </a:rPr>
                    <a:t>　</a:t>
                  </a:r>
                  <a:r>
                    <a:rPr lang="en-US" altLang="zh-CN" sz="2400" b="0">
                      <a:solidFill>
                        <a:schemeClr val="tx1"/>
                      </a:solidFill>
                      <a:latin typeface="宋体" panose="02010600030101010101" pitchFamily="2" charset="-122"/>
                    </a:rPr>
                    <a:t>α</a:t>
                  </a:r>
                  <a:r>
                    <a:rPr lang="zh-CN" altLang="en-US" sz="2400" b="0">
                      <a:solidFill>
                        <a:schemeClr val="tx1"/>
                      </a:solidFill>
                      <a:latin typeface="宋体" panose="02010600030101010101" pitchFamily="2" charset="-122"/>
                    </a:rPr>
                    <a:t>　</a:t>
                  </a:r>
                  <a:r>
                    <a:rPr lang="en-US" altLang="zh-CN" sz="2400" b="0">
                      <a:solidFill>
                        <a:schemeClr val="tx1"/>
                      </a:solidFill>
                      <a:latin typeface="宋体" panose="02010600030101010101" pitchFamily="2" charset="-122"/>
                    </a:rPr>
                    <a:t>β</a:t>
                  </a:r>
                </a:p>
                <a:p>
                  <a:pPr algn="ctr">
                    <a:lnSpc>
                      <a:spcPct val="110000"/>
                    </a:lnSpc>
                  </a:pPr>
                  <a:r>
                    <a:rPr lang="en-US" altLang="zh-CN" sz="2400" b="0">
                      <a:solidFill>
                        <a:schemeClr val="tx1"/>
                      </a:solidFill>
                      <a:latin typeface="宋体" panose="02010600030101010101" pitchFamily="2" charset="-122"/>
                    </a:rPr>
                    <a:t>δ </a:t>
                  </a:r>
                  <a:r>
                    <a:rPr lang="zh-CN" altLang="en-US" sz="2400" b="0">
                      <a:solidFill>
                        <a:schemeClr val="tx1"/>
                      </a:solidFill>
                      <a:latin typeface="宋体" panose="02010600030101010101" pitchFamily="2" charset="-122"/>
                    </a:rPr>
                    <a:t>　</a:t>
                  </a:r>
                  <a:r>
                    <a:rPr lang="en-US" altLang="zh-CN" sz="2400" b="0">
                      <a:solidFill>
                        <a:schemeClr val="tx1"/>
                      </a:solidFill>
                      <a:latin typeface="宋体" panose="02010600030101010101" pitchFamily="2" charset="-122"/>
                    </a:rPr>
                    <a:t>δ</a:t>
                  </a:r>
                  <a:r>
                    <a:rPr lang="zh-CN" altLang="en-US" sz="2400" b="0">
                      <a:solidFill>
                        <a:schemeClr val="tx1"/>
                      </a:solidFill>
                      <a:latin typeface="宋体" panose="02010600030101010101" pitchFamily="2" charset="-122"/>
                    </a:rPr>
                    <a:t>　</a:t>
                  </a:r>
                  <a:r>
                    <a:rPr lang="en-US" altLang="zh-CN" sz="2400" b="0">
                      <a:solidFill>
                        <a:schemeClr val="tx1"/>
                      </a:solidFill>
                      <a:latin typeface="宋体" panose="02010600030101010101" pitchFamily="2" charset="-122"/>
                    </a:rPr>
                    <a:t>β</a:t>
                  </a:r>
                  <a:r>
                    <a:rPr lang="zh-CN" altLang="en-US" sz="2400" b="0">
                      <a:solidFill>
                        <a:schemeClr val="tx1"/>
                      </a:solidFill>
                      <a:latin typeface="宋体" panose="02010600030101010101" pitchFamily="2" charset="-122"/>
                    </a:rPr>
                    <a:t>　</a:t>
                  </a:r>
                  <a:r>
                    <a:rPr lang="en-US" altLang="zh-CN" sz="2400" b="0">
                      <a:solidFill>
                        <a:schemeClr val="tx1"/>
                      </a:solidFill>
                      <a:latin typeface="宋体" panose="02010600030101010101" pitchFamily="2" charset="-122"/>
                    </a:rPr>
                    <a:t>γ</a:t>
                  </a:r>
                </a:p>
                <a:p>
                  <a:pPr algn="ctr"/>
                  <a:endParaRPr lang="en-US" altLang="zh-CN" sz="1800" b="0">
                    <a:solidFill>
                      <a:schemeClr val="tx1"/>
                    </a:solidFill>
                  </a:endParaRPr>
                </a:p>
              </p:txBody>
            </p:sp>
            <p:sp>
              <p:nvSpPr>
                <p:cNvPr id="25631" name="Rectangle 30">
                  <a:extLst>
                    <a:ext uri="{FF2B5EF4-FFF2-40B4-BE49-F238E27FC236}">
                      <a16:creationId xmlns:a16="http://schemas.microsoft.com/office/drawing/2014/main" id="{09D50282-7380-1247-89D8-7FE244F7A2C9}"/>
                    </a:ext>
                  </a:extLst>
                </p:cNvPr>
                <p:cNvSpPr>
                  <a:spLocks noChangeArrowheads="1"/>
                </p:cNvSpPr>
                <p:nvPr/>
              </p:nvSpPr>
              <p:spPr bwMode="auto">
                <a:xfrm>
                  <a:off x="516" y="439"/>
                  <a:ext cx="942" cy="74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grpSp>
        <p:sp>
          <p:nvSpPr>
            <p:cNvPr id="25632" name="Rectangle 33">
              <a:extLst>
                <a:ext uri="{FF2B5EF4-FFF2-40B4-BE49-F238E27FC236}">
                  <a16:creationId xmlns:a16="http://schemas.microsoft.com/office/drawing/2014/main" id="{BB6841ED-15D9-B04B-B729-FB319D75350F}"/>
                </a:ext>
              </a:extLst>
            </p:cNvPr>
            <p:cNvSpPr>
              <a:spLocks noChangeArrowheads="1"/>
            </p:cNvSpPr>
            <p:nvPr/>
          </p:nvSpPr>
          <p:spPr bwMode="auto">
            <a:xfrm>
              <a:off x="-3" y="-3"/>
              <a:ext cx="1464" cy="1193"/>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sp>
        <p:nvSpPr>
          <p:cNvPr id="25633" name="Rectangle 2">
            <a:extLst>
              <a:ext uri="{FF2B5EF4-FFF2-40B4-BE49-F238E27FC236}">
                <a16:creationId xmlns:a16="http://schemas.microsoft.com/office/drawing/2014/main" id="{836732A8-1548-4242-8F1A-F63602A9298C}"/>
              </a:ext>
            </a:extLst>
          </p:cNvPr>
          <p:cNvSpPr>
            <a:spLocks noChangeArrowheads="1"/>
          </p:cNvSpPr>
          <p:nvPr/>
        </p:nvSpPr>
        <p:spPr bwMode="auto">
          <a:xfrm>
            <a:off x="900113" y="519113"/>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 charset="0"/>
              </a:rPr>
              <a:t>5-2</a:t>
            </a:r>
            <a:r>
              <a:rPr lang="zh-CN" altLang="en-US" sz="3600">
                <a:solidFill>
                  <a:schemeClr val="accent2"/>
                </a:solidFill>
                <a:latin typeface="" charset="0"/>
              </a:rPr>
              <a:t>　运算及其性质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6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9" name="Rectangle 3">
            <a:extLst>
              <a:ext uri="{FF2B5EF4-FFF2-40B4-BE49-F238E27FC236}">
                <a16:creationId xmlns:a16="http://schemas.microsoft.com/office/drawing/2014/main" id="{DB76838C-86CD-DA43-BE1A-FAD165C9A98D}"/>
              </a:ext>
            </a:extLst>
          </p:cNvPr>
          <p:cNvSpPr>
            <a:spLocks noGrp="1" noChangeArrowheads="1"/>
          </p:cNvSpPr>
          <p:nvPr>
            <p:ph type="body" idx="4294967295"/>
          </p:nvPr>
        </p:nvSpPr>
        <p:spPr>
          <a:xfrm>
            <a:off x="468313" y="1341438"/>
            <a:ext cx="7772400" cy="5516562"/>
          </a:xfrm>
        </p:spPr>
        <p:txBody>
          <a:bodyPr/>
          <a:lstStyle/>
          <a:p>
            <a:pPr marL="0" indent="576263" eaLnBrk="1" hangingPunct="1">
              <a:lnSpc>
                <a:spcPct val="120000"/>
              </a:lnSpc>
              <a:spcBef>
                <a:spcPts val="500"/>
              </a:spcBef>
              <a:spcAft>
                <a:spcPts val="500"/>
              </a:spcAft>
            </a:pPr>
            <a:r>
              <a:rPr lang="zh-CN" altLang="en-US">
                <a:solidFill>
                  <a:srgbClr val="FF0000"/>
                </a:solidFill>
              </a:rPr>
              <a:t>定理</a:t>
            </a:r>
            <a:r>
              <a:rPr lang="en-US" altLang="zh-CN">
                <a:solidFill>
                  <a:srgbClr val="FF0000"/>
                </a:solidFill>
              </a:rPr>
              <a:t>5-2.1</a:t>
            </a:r>
            <a:r>
              <a:rPr lang="en-US" altLang="zh-CN"/>
              <a:t> </a:t>
            </a:r>
            <a:br>
              <a:rPr lang="en-US" altLang="zh-CN"/>
            </a:br>
            <a:r>
              <a:rPr lang="en-US" altLang="zh-CN"/>
              <a:t>    </a:t>
            </a:r>
            <a:r>
              <a:rPr lang="zh-CN" altLang="en-US"/>
              <a:t>设</a:t>
            </a:r>
            <a:r>
              <a:rPr lang="zh-CN" altLang="en-US">
                <a:latin typeface="宋体" panose="02010600030101010101" pitchFamily="2" charset="-122"/>
              </a:rPr>
              <a:t>*</a:t>
            </a:r>
            <a:r>
              <a:rPr lang="zh-CN" altLang="en-US"/>
              <a:t>定义在集合</a:t>
            </a:r>
            <a:r>
              <a:rPr lang="en-US" altLang="zh-CN"/>
              <a:t>A</a:t>
            </a:r>
            <a:r>
              <a:rPr lang="zh-CN" altLang="en-US"/>
              <a:t>上的一个二元运算，且在</a:t>
            </a:r>
            <a:r>
              <a:rPr lang="en-US" altLang="zh-CN"/>
              <a:t>A</a:t>
            </a:r>
            <a:r>
              <a:rPr lang="zh-CN" altLang="en-US"/>
              <a:t>中有关于运算</a:t>
            </a:r>
            <a:r>
              <a:rPr lang="zh-CN" altLang="en-US">
                <a:latin typeface="宋体" panose="02010600030101010101" pitchFamily="2" charset="-122"/>
              </a:rPr>
              <a:t>*</a:t>
            </a:r>
            <a:r>
              <a:rPr lang="zh-CN" altLang="en-US"/>
              <a:t>的左幺元</a:t>
            </a:r>
            <a:r>
              <a:rPr lang="en-US" altLang="zh-CN"/>
              <a:t>e</a:t>
            </a:r>
            <a:r>
              <a:rPr lang="en-US" altLang="zh-CN" baseline="-25000"/>
              <a:t>l</a:t>
            </a:r>
            <a:r>
              <a:rPr lang="zh-CN" altLang="en-US"/>
              <a:t>和右幺元</a:t>
            </a:r>
            <a:r>
              <a:rPr lang="en-US" altLang="zh-CN"/>
              <a:t>e</a:t>
            </a:r>
            <a:r>
              <a:rPr lang="en-US" altLang="zh-CN" baseline="-25000"/>
              <a:t>r</a:t>
            </a:r>
            <a:r>
              <a:rPr lang="en-US" altLang="zh-CN"/>
              <a:t>,</a:t>
            </a:r>
            <a:r>
              <a:rPr lang="zh-CN" altLang="en-US"/>
              <a:t>则</a:t>
            </a:r>
            <a:r>
              <a:rPr lang="en-US" altLang="zh-CN"/>
              <a:t>e</a:t>
            </a:r>
            <a:r>
              <a:rPr lang="en-US" altLang="zh-CN" baseline="-25000"/>
              <a:t>l</a:t>
            </a:r>
            <a:r>
              <a:rPr lang="en-US" altLang="zh-CN"/>
              <a:t>=e</a:t>
            </a:r>
            <a:r>
              <a:rPr lang="en-US" altLang="zh-CN" baseline="-25000"/>
              <a:t>r</a:t>
            </a:r>
            <a:r>
              <a:rPr lang="en-US" altLang="zh-CN"/>
              <a:t>=e,</a:t>
            </a:r>
            <a:r>
              <a:rPr lang="zh-CN" altLang="en-US"/>
              <a:t>且</a:t>
            </a:r>
            <a:r>
              <a:rPr lang="en-US" altLang="zh-CN"/>
              <a:t>A</a:t>
            </a:r>
            <a:r>
              <a:rPr lang="zh-CN" altLang="en-US"/>
              <a:t>中的幺元是唯一的。</a:t>
            </a:r>
          </a:p>
          <a:p>
            <a:pPr marL="0" indent="576263" eaLnBrk="1" hangingPunct="1">
              <a:buFont typeface="Wingdings" pitchFamily="2" charset="2"/>
              <a:buChar char="•"/>
            </a:pPr>
            <a:r>
              <a:rPr lang="zh-CN" altLang="en-US" sz="2000">
                <a:latin typeface="宋体" panose="02010600030101010101" pitchFamily="2" charset="-122"/>
                <a:sym typeface="Wingdings 2" pitchFamily="2" charset="2"/>
              </a:rPr>
              <a:t> </a:t>
            </a:r>
            <a:r>
              <a:rPr lang="zh-CN" altLang="en-US" sz="2000">
                <a:solidFill>
                  <a:srgbClr val="660066"/>
                </a:solidFill>
                <a:effectLst>
                  <a:outerShdw blurRad="38100" dist="38100" dir="2700000" algn="tl">
                    <a:srgbClr val="C0C0C0"/>
                  </a:outerShdw>
                </a:effectLst>
              </a:rPr>
              <a:t> </a:t>
            </a:r>
            <a:r>
              <a:rPr lang="zh-CN" altLang="en-US" b="0">
                <a:solidFill>
                  <a:schemeClr val="tx2"/>
                </a:solidFill>
              </a:rPr>
              <a:t>证明：</a:t>
            </a:r>
            <a:r>
              <a:rPr lang="zh-CN" altLang="en-US">
                <a:solidFill>
                  <a:srgbClr val="FF0000"/>
                </a:solidFill>
              </a:rPr>
              <a:t>先证</a:t>
            </a:r>
            <a:r>
              <a:rPr lang="zh-CN" altLang="en-US"/>
              <a:t>左幺元</a:t>
            </a:r>
            <a:r>
              <a:rPr lang="en-US" altLang="zh-CN"/>
              <a:t>e</a:t>
            </a:r>
            <a:r>
              <a:rPr lang="en-US" altLang="zh-CN" baseline="-25000"/>
              <a:t>l</a:t>
            </a:r>
            <a:r>
              <a:rPr lang="en-US" altLang="zh-CN"/>
              <a:t>=</a:t>
            </a:r>
            <a:r>
              <a:rPr lang="zh-CN" altLang="en-US"/>
              <a:t>右幺元</a:t>
            </a:r>
            <a:r>
              <a:rPr lang="en-US" altLang="zh-CN"/>
              <a:t>e</a:t>
            </a:r>
            <a:r>
              <a:rPr lang="en-US" altLang="zh-CN" baseline="-25000"/>
              <a:t>r</a:t>
            </a:r>
            <a:r>
              <a:rPr lang="en-US" altLang="zh-CN"/>
              <a:t>=e </a:t>
            </a:r>
          </a:p>
          <a:p>
            <a:pPr marL="0" indent="576263" eaLnBrk="1" hangingPunct="1">
              <a:buFont typeface="Wingdings" pitchFamily="2" charset="2"/>
              <a:buChar char="•"/>
            </a:pPr>
            <a:r>
              <a:rPr lang="en-US" altLang="zh-CN"/>
              <a:t>                         e</a:t>
            </a:r>
            <a:r>
              <a:rPr lang="en-US" altLang="zh-CN" baseline="-25000"/>
              <a:t>l</a:t>
            </a:r>
            <a:r>
              <a:rPr lang="en-US" altLang="zh-CN"/>
              <a:t>= e</a:t>
            </a:r>
            <a:r>
              <a:rPr lang="en-US" altLang="zh-CN" baseline="-25000"/>
              <a:t>l</a:t>
            </a:r>
            <a:r>
              <a:rPr lang="en-US" altLang="zh-CN"/>
              <a:t> </a:t>
            </a:r>
            <a:r>
              <a:rPr lang="en-US" altLang="zh-CN">
                <a:sym typeface="Symbol" pitchFamily="2" charset="2"/>
              </a:rPr>
              <a:t></a:t>
            </a:r>
            <a:r>
              <a:rPr lang="en-US" altLang="zh-CN"/>
              <a:t>e</a:t>
            </a:r>
            <a:r>
              <a:rPr lang="en-US" altLang="zh-CN" baseline="-25000"/>
              <a:t>r</a:t>
            </a:r>
            <a:r>
              <a:rPr lang="en-US" altLang="zh-CN"/>
              <a:t> = e</a:t>
            </a:r>
            <a:r>
              <a:rPr lang="en-US" altLang="zh-CN" baseline="-25000"/>
              <a:t>r</a:t>
            </a:r>
            <a:r>
              <a:rPr lang="en-US" altLang="zh-CN"/>
              <a:t>=e</a:t>
            </a:r>
            <a:r>
              <a:rPr lang="en-US" altLang="zh-CN">
                <a:solidFill>
                  <a:srgbClr val="FFFF00"/>
                </a:solidFill>
              </a:rPr>
              <a:t> </a:t>
            </a:r>
          </a:p>
          <a:p>
            <a:pPr marL="0" indent="576263" eaLnBrk="1" hangingPunct="1"/>
            <a:r>
              <a:rPr lang="en-US" altLang="zh-CN">
                <a:solidFill>
                  <a:srgbClr val="FFFF00"/>
                </a:solidFill>
              </a:rPr>
              <a:t>                </a:t>
            </a:r>
            <a:r>
              <a:rPr lang="zh-CN" altLang="en-US">
                <a:solidFill>
                  <a:srgbClr val="FF0000"/>
                </a:solidFill>
              </a:rPr>
              <a:t>再证</a:t>
            </a:r>
            <a:r>
              <a:rPr lang="zh-CN" altLang="en-US"/>
              <a:t>幺元</a:t>
            </a:r>
            <a:r>
              <a:rPr lang="en-US" altLang="zh-CN"/>
              <a:t>e</a:t>
            </a:r>
            <a:r>
              <a:rPr lang="zh-CN" altLang="en-US"/>
              <a:t>是唯一的</a:t>
            </a:r>
          </a:p>
          <a:p>
            <a:pPr marL="0" indent="576263" eaLnBrk="1" hangingPunct="1"/>
            <a:r>
              <a:rPr lang="zh-CN" altLang="en-US"/>
              <a:t>          设还有一个幺元</a:t>
            </a:r>
            <a:r>
              <a:rPr lang="en-US" altLang="zh-CN"/>
              <a:t>e’ </a:t>
            </a:r>
            <a:r>
              <a:rPr lang="en-US" altLang="zh-CN">
                <a:sym typeface="Symbol" pitchFamily="2" charset="2"/>
              </a:rPr>
              <a:t></a:t>
            </a:r>
            <a:r>
              <a:rPr lang="en-US" altLang="zh-CN"/>
              <a:t>A,</a:t>
            </a:r>
            <a:r>
              <a:rPr lang="zh-CN" altLang="zh-CN"/>
              <a:t>则</a:t>
            </a:r>
          </a:p>
          <a:p>
            <a:pPr marL="0" indent="576263" eaLnBrk="1" hangingPunct="1"/>
            <a:r>
              <a:rPr lang="zh-CN" altLang="zh-CN"/>
              <a:t>               </a:t>
            </a:r>
            <a:r>
              <a:rPr lang="en-US" altLang="zh-CN"/>
              <a:t>e’ = e’ </a:t>
            </a:r>
            <a:r>
              <a:rPr lang="en-US" altLang="zh-CN">
                <a:sym typeface="Symbol" pitchFamily="2" charset="2"/>
              </a:rPr>
              <a:t></a:t>
            </a:r>
            <a:r>
              <a:rPr lang="en-US" altLang="zh-CN"/>
              <a:t> e = e                    </a:t>
            </a:r>
            <a:r>
              <a:rPr lang="en-US" altLang="zh-CN">
                <a:sym typeface="Wingdings 2" pitchFamily="2" charset="2"/>
              </a:rPr>
              <a:t></a:t>
            </a:r>
            <a:endParaRPr lang="en-US" altLang="zh-CN"/>
          </a:p>
        </p:txBody>
      </p:sp>
      <p:sp>
        <p:nvSpPr>
          <p:cNvPr id="26626" name="Rectangle 2">
            <a:extLst>
              <a:ext uri="{FF2B5EF4-FFF2-40B4-BE49-F238E27FC236}">
                <a16:creationId xmlns:a16="http://schemas.microsoft.com/office/drawing/2014/main" id="{8B9B505F-BB0C-D24C-81CF-9541E5E8DB6F}"/>
              </a:ext>
            </a:extLst>
          </p:cNvPr>
          <p:cNvSpPr>
            <a:spLocks noChangeArrowheads="1"/>
          </p:cNvSpPr>
          <p:nvPr/>
        </p:nvSpPr>
        <p:spPr bwMode="auto">
          <a:xfrm>
            <a:off x="900113" y="519113"/>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 charset="0"/>
              </a:rPr>
              <a:t>5-2</a:t>
            </a:r>
            <a:r>
              <a:rPr lang="zh-CN" altLang="en-US" sz="3600">
                <a:solidFill>
                  <a:schemeClr val="accent2"/>
                </a:solidFill>
                <a:latin typeface="" charset="0"/>
              </a:rPr>
              <a:t>　运算及其性质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6739">
                                            <p:txEl>
                                              <p:pRg st="1" end="1"/>
                                            </p:txEl>
                                          </p:spTgt>
                                        </p:tgtEl>
                                        <p:attrNameLst>
                                          <p:attrName>style.visibility</p:attrName>
                                        </p:attrNameLst>
                                      </p:cBhvr>
                                      <p:to>
                                        <p:strVal val="visible"/>
                                      </p:to>
                                    </p:set>
                                    <p:animEffect transition="in" filter="dissolve">
                                      <p:cBhvr>
                                        <p:cTn id="7" dur="500"/>
                                        <p:tgtEl>
                                          <p:spTgt spid="116739">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16739">
                                            <p:txEl>
                                              <p:pRg st="2" end="2"/>
                                            </p:txEl>
                                          </p:spTgt>
                                        </p:tgtEl>
                                        <p:attrNameLst>
                                          <p:attrName>style.visibility</p:attrName>
                                        </p:attrNameLst>
                                      </p:cBhvr>
                                      <p:to>
                                        <p:strVal val="visible"/>
                                      </p:to>
                                    </p:set>
                                    <p:animEffect transition="in" filter="dissolve">
                                      <p:cBhvr>
                                        <p:cTn id="10" dur="500"/>
                                        <p:tgtEl>
                                          <p:spTgt spid="116739">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16739">
                                            <p:txEl>
                                              <p:pRg st="3" end="3"/>
                                            </p:txEl>
                                          </p:spTgt>
                                        </p:tgtEl>
                                        <p:attrNameLst>
                                          <p:attrName>style.visibility</p:attrName>
                                        </p:attrNameLst>
                                      </p:cBhvr>
                                      <p:to>
                                        <p:strVal val="visible"/>
                                      </p:to>
                                    </p:set>
                                    <p:animEffect transition="in" filter="dissolve">
                                      <p:cBhvr>
                                        <p:cTn id="13" dur="500"/>
                                        <p:tgtEl>
                                          <p:spTgt spid="116739">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16739">
                                            <p:txEl>
                                              <p:pRg st="4" end="4"/>
                                            </p:txEl>
                                          </p:spTgt>
                                        </p:tgtEl>
                                        <p:attrNameLst>
                                          <p:attrName>style.visibility</p:attrName>
                                        </p:attrNameLst>
                                      </p:cBhvr>
                                      <p:to>
                                        <p:strVal val="visible"/>
                                      </p:to>
                                    </p:set>
                                    <p:animEffect transition="in" filter="dissolve">
                                      <p:cBhvr>
                                        <p:cTn id="16" dur="500"/>
                                        <p:tgtEl>
                                          <p:spTgt spid="116739">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16739">
                                            <p:txEl>
                                              <p:pRg st="5" end="5"/>
                                            </p:txEl>
                                          </p:spTgt>
                                        </p:tgtEl>
                                        <p:attrNameLst>
                                          <p:attrName>style.visibility</p:attrName>
                                        </p:attrNameLst>
                                      </p:cBhvr>
                                      <p:to>
                                        <p:strVal val="visible"/>
                                      </p:to>
                                    </p:set>
                                    <p:animEffect transition="in" filter="dissolve">
                                      <p:cBhvr>
                                        <p:cTn id="19" dur="500"/>
                                        <p:tgtEl>
                                          <p:spTgt spid="1167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Rectangle 3">
            <a:extLst>
              <a:ext uri="{FF2B5EF4-FFF2-40B4-BE49-F238E27FC236}">
                <a16:creationId xmlns:a16="http://schemas.microsoft.com/office/drawing/2014/main" id="{935A1E21-2C25-3E4E-A665-9F431A2716D0}"/>
              </a:ext>
            </a:extLst>
          </p:cNvPr>
          <p:cNvSpPr>
            <a:spLocks noGrp="1" noChangeArrowheads="1"/>
          </p:cNvSpPr>
          <p:nvPr>
            <p:ph type="body" idx="4294967295"/>
          </p:nvPr>
        </p:nvSpPr>
        <p:spPr>
          <a:xfrm>
            <a:off x="468313" y="1412875"/>
            <a:ext cx="7772400" cy="4537075"/>
          </a:xfrm>
        </p:spPr>
        <p:txBody>
          <a:bodyPr/>
          <a:lstStyle/>
          <a:p>
            <a:pPr marL="0" indent="576263" eaLnBrk="1" hangingPunct="1">
              <a:lnSpc>
                <a:spcPct val="120000"/>
              </a:lnSpc>
              <a:spcBef>
                <a:spcPts val="500"/>
              </a:spcBef>
              <a:spcAft>
                <a:spcPts val="500"/>
              </a:spcAft>
            </a:pPr>
            <a:r>
              <a:rPr lang="zh-CN" altLang="en-US">
                <a:solidFill>
                  <a:srgbClr val="FF0000"/>
                </a:solidFill>
                <a:latin typeface="" charset="0"/>
              </a:rPr>
              <a:t>定义</a:t>
            </a:r>
            <a:r>
              <a:rPr lang="en-US" altLang="zh-CN">
                <a:solidFill>
                  <a:srgbClr val="FF0000"/>
                </a:solidFill>
                <a:latin typeface="" charset="0"/>
              </a:rPr>
              <a:t>5-2.8[</a:t>
            </a:r>
            <a:r>
              <a:rPr lang="zh-CN" altLang="en-US">
                <a:solidFill>
                  <a:srgbClr val="FF0000"/>
                </a:solidFill>
                <a:latin typeface="" charset="0"/>
              </a:rPr>
              <a:t>零元</a:t>
            </a:r>
            <a:r>
              <a:rPr lang="en-US" altLang="zh-CN">
                <a:solidFill>
                  <a:srgbClr val="FF0000"/>
                </a:solidFill>
                <a:latin typeface="" charset="0"/>
              </a:rPr>
              <a:t>] </a:t>
            </a:r>
            <a:br>
              <a:rPr lang="en-US" altLang="zh-CN">
                <a:solidFill>
                  <a:srgbClr val="FF0000"/>
                </a:solidFill>
                <a:latin typeface="" charset="0"/>
              </a:rPr>
            </a:br>
            <a:r>
              <a:rPr lang="en-US" altLang="zh-CN">
                <a:solidFill>
                  <a:srgbClr val="FF0000"/>
                </a:solidFill>
                <a:latin typeface="" charset="0"/>
              </a:rPr>
              <a:t>  </a:t>
            </a:r>
            <a:r>
              <a:rPr lang="zh-CN" altLang="en-US">
                <a:latin typeface="" charset="0"/>
              </a:rPr>
              <a:t>设</a:t>
            </a:r>
            <a:r>
              <a:rPr lang="zh-CN" altLang="en-US">
                <a:latin typeface="Lucida Sans Unicode" panose="020B0602030504020204" pitchFamily="34" charset="0"/>
              </a:rPr>
              <a:t>*</a:t>
            </a:r>
            <a:r>
              <a:rPr lang="zh-CN" altLang="en-US">
                <a:latin typeface="" charset="0"/>
              </a:rPr>
              <a:t>是定义在集合</a:t>
            </a:r>
            <a:r>
              <a:rPr lang="en-US" altLang="zh-CN">
                <a:latin typeface="" charset="0"/>
              </a:rPr>
              <a:t>A</a:t>
            </a:r>
            <a:r>
              <a:rPr lang="zh-CN" altLang="en-US">
                <a:latin typeface="" charset="0"/>
              </a:rPr>
              <a:t>上的一个二元运算，如果有一个元素</a:t>
            </a:r>
            <a:r>
              <a:rPr lang="en-US" altLang="zh-CN">
                <a:solidFill>
                  <a:schemeClr val="tx2"/>
                </a:solidFill>
                <a:latin typeface="" charset="0"/>
              </a:rPr>
              <a:t>θ</a:t>
            </a:r>
            <a:r>
              <a:rPr lang="en-US" altLang="zh-CN" baseline="-18000">
                <a:solidFill>
                  <a:schemeClr val="tx2"/>
                </a:solidFill>
                <a:latin typeface="" charset="0"/>
              </a:rPr>
              <a:t>l</a:t>
            </a:r>
            <a:r>
              <a:rPr lang="en-US" altLang="zh-CN">
                <a:solidFill>
                  <a:schemeClr val="tx2"/>
                </a:solidFill>
                <a:latin typeface="" charset="0"/>
              </a:rPr>
              <a:t>∈S</a:t>
            </a:r>
            <a:r>
              <a:rPr lang="zh-CN" altLang="en-US">
                <a:latin typeface="" charset="0"/>
              </a:rPr>
              <a:t>，对于任意的元素</a:t>
            </a:r>
            <a:r>
              <a:rPr lang="en-US" altLang="zh-CN">
                <a:solidFill>
                  <a:schemeClr val="tx2"/>
                </a:solidFill>
                <a:latin typeface="" charset="0"/>
              </a:rPr>
              <a:t>x∈A</a:t>
            </a:r>
            <a:r>
              <a:rPr lang="zh-CN" altLang="en-US">
                <a:latin typeface="" charset="0"/>
              </a:rPr>
              <a:t>都有</a:t>
            </a:r>
            <a:r>
              <a:rPr lang="en-US" altLang="zh-CN">
                <a:solidFill>
                  <a:schemeClr val="tx2"/>
                </a:solidFill>
                <a:latin typeface="" charset="0"/>
              </a:rPr>
              <a:t>θ</a:t>
            </a:r>
            <a:r>
              <a:rPr lang="en-US" altLang="zh-CN" baseline="-18000">
                <a:solidFill>
                  <a:schemeClr val="tx2"/>
                </a:solidFill>
                <a:latin typeface="" charset="0"/>
              </a:rPr>
              <a:t>l</a:t>
            </a:r>
            <a:r>
              <a:rPr lang="en-US" altLang="zh-CN">
                <a:solidFill>
                  <a:schemeClr val="tx2"/>
                </a:solidFill>
                <a:latin typeface="Lucida Sans Unicode" panose="020B0602030504020204" pitchFamily="34" charset="0"/>
              </a:rPr>
              <a:t>*</a:t>
            </a:r>
            <a:r>
              <a:rPr lang="en-US" altLang="zh-CN">
                <a:solidFill>
                  <a:schemeClr val="tx2"/>
                </a:solidFill>
                <a:latin typeface="" charset="0"/>
              </a:rPr>
              <a:t>x=θ</a:t>
            </a:r>
            <a:r>
              <a:rPr lang="en-US" altLang="zh-CN" baseline="-25000">
                <a:solidFill>
                  <a:schemeClr val="tx2"/>
                </a:solidFill>
                <a:latin typeface="" charset="0"/>
              </a:rPr>
              <a:t>l</a:t>
            </a:r>
            <a:r>
              <a:rPr lang="en-US" altLang="zh-CN">
                <a:latin typeface="" charset="0"/>
              </a:rPr>
              <a:t>,</a:t>
            </a:r>
            <a:r>
              <a:rPr lang="zh-CN" altLang="en-US">
                <a:latin typeface="" charset="0"/>
              </a:rPr>
              <a:t>则</a:t>
            </a:r>
            <a:r>
              <a:rPr lang="zh-CN" altLang="en-US">
                <a:solidFill>
                  <a:srgbClr val="FF0000"/>
                </a:solidFill>
                <a:latin typeface="" charset="0"/>
              </a:rPr>
              <a:t>称</a:t>
            </a:r>
            <a:r>
              <a:rPr lang="en-US" altLang="zh-CN">
                <a:solidFill>
                  <a:srgbClr val="FF0000"/>
                </a:solidFill>
                <a:latin typeface="" charset="0"/>
              </a:rPr>
              <a:t>θ</a:t>
            </a:r>
            <a:r>
              <a:rPr lang="en-US" altLang="zh-CN" baseline="-18000">
                <a:solidFill>
                  <a:srgbClr val="FF0000"/>
                </a:solidFill>
                <a:latin typeface="" charset="0"/>
              </a:rPr>
              <a:t>l</a:t>
            </a:r>
            <a:r>
              <a:rPr lang="zh-CN" altLang="en-US">
                <a:solidFill>
                  <a:srgbClr val="FF0000"/>
                </a:solidFill>
                <a:latin typeface="" charset="0"/>
              </a:rPr>
              <a:t>为</a:t>
            </a:r>
            <a:r>
              <a:rPr lang="en-US" altLang="zh-CN">
                <a:solidFill>
                  <a:srgbClr val="FF0000"/>
                </a:solidFill>
                <a:latin typeface="" charset="0"/>
              </a:rPr>
              <a:t>A</a:t>
            </a:r>
            <a:r>
              <a:rPr lang="zh-CN" altLang="en-US">
                <a:solidFill>
                  <a:srgbClr val="FF0000"/>
                </a:solidFill>
                <a:latin typeface="" charset="0"/>
              </a:rPr>
              <a:t>中关于运算</a:t>
            </a:r>
            <a:r>
              <a:rPr lang="zh-CN" altLang="en-US">
                <a:solidFill>
                  <a:srgbClr val="FF0000"/>
                </a:solidFill>
                <a:latin typeface="Lucida Sans Unicode" panose="020B0602030504020204" pitchFamily="34" charset="0"/>
              </a:rPr>
              <a:t>*</a:t>
            </a:r>
            <a:r>
              <a:rPr lang="zh-CN" altLang="en-US">
                <a:solidFill>
                  <a:srgbClr val="FF0000"/>
                </a:solidFill>
                <a:latin typeface="" charset="0"/>
              </a:rPr>
              <a:t>的左零元</a:t>
            </a:r>
            <a:r>
              <a:rPr lang="zh-CN" altLang="en-US">
                <a:latin typeface="" charset="0"/>
              </a:rPr>
              <a:t>，如果有一个元素</a:t>
            </a:r>
            <a:r>
              <a:rPr lang="en-US" altLang="zh-CN">
                <a:solidFill>
                  <a:schemeClr val="tx2"/>
                </a:solidFill>
                <a:latin typeface="" charset="0"/>
              </a:rPr>
              <a:t>θ</a:t>
            </a:r>
            <a:r>
              <a:rPr lang="en-US" altLang="zh-CN" baseline="-25000">
                <a:solidFill>
                  <a:schemeClr val="tx2"/>
                </a:solidFill>
                <a:latin typeface="" charset="0"/>
              </a:rPr>
              <a:t>r</a:t>
            </a:r>
            <a:r>
              <a:rPr lang="en-US" altLang="zh-CN">
                <a:solidFill>
                  <a:schemeClr val="tx2"/>
                </a:solidFill>
                <a:latin typeface="" charset="0"/>
              </a:rPr>
              <a:t>∈A</a:t>
            </a:r>
            <a:r>
              <a:rPr lang="zh-CN" altLang="en-US">
                <a:latin typeface="" charset="0"/>
              </a:rPr>
              <a:t>，对于任意的元素</a:t>
            </a:r>
            <a:r>
              <a:rPr lang="en-US" altLang="zh-CN">
                <a:solidFill>
                  <a:schemeClr val="tx2"/>
                </a:solidFill>
                <a:latin typeface="" charset="0"/>
              </a:rPr>
              <a:t>x∈A</a:t>
            </a:r>
            <a:r>
              <a:rPr lang="zh-CN" altLang="en-US">
                <a:latin typeface="" charset="0"/>
              </a:rPr>
              <a:t>都有</a:t>
            </a:r>
            <a:r>
              <a:rPr lang="en-US" altLang="zh-CN">
                <a:solidFill>
                  <a:schemeClr val="tx2"/>
                </a:solidFill>
                <a:latin typeface="" charset="0"/>
              </a:rPr>
              <a:t>x</a:t>
            </a:r>
            <a:r>
              <a:rPr lang="en-US" altLang="zh-CN">
                <a:solidFill>
                  <a:schemeClr val="tx2"/>
                </a:solidFill>
                <a:latin typeface="Lucida Sans Unicode" panose="020B0602030504020204" pitchFamily="34" charset="0"/>
              </a:rPr>
              <a:t>*</a:t>
            </a:r>
            <a:r>
              <a:rPr lang="en-US" altLang="zh-CN">
                <a:solidFill>
                  <a:schemeClr val="tx2"/>
                </a:solidFill>
                <a:latin typeface="" charset="0"/>
              </a:rPr>
              <a:t>θ</a:t>
            </a:r>
            <a:r>
              <a:rPr lang="en-US" altLang="zh-CN" baseline="-25000">
                <a:solidFill>
                  <a:schemeClr val="tx2"/>
                </a:solidFill>
                <a:latin typeface="" charset="0"/>
              </a:rPr>
              <a:t>r</a:t>
            </a:r>
            <a:r>
              <a:rPr lang="en-US" altLang="zh-CN">
                <a:solidFill>
                  <a:schemeClr val="tx2"/>
                </a:solidFill>
                <a:latin typeface="" charset="0"/>
              </a:rPr>
              <a:t>=θ</a:t>
            </a:r>
            <a:r>
              <a:rPr lang="en-US" altLang="zh-CN" baseline="-25000">
                <a:solidFill>
                  <a:schemeClr val="tx2"/>
                </a:solidFill>
                <a:latin typeface="" charset="0"/>
              </a:rPr>
              <a:t>r</a:t>
            </a:r>
            <a:r>
              <a:rPr lang="en-US" altLang="zh-CN">
                <a:latin typeface="" charset="0"/>
              </a:rPr>
              <a:t>,</a:t>
            </a:r>
            <a:r>
              <a:rPr lang="zh-CN" altLang="en-US">
                <a:latin typeface="" charset="0"/>
              </a:rPr>
              <a:t>则</a:t>
            </a:r>
            <a:r>
              <a:rPr lang="zh-CN" altLang="en-US">
                <a:solidFill>
                  <a:srgbClr val="FF0000"/>
                </a:solidFill>
                <a:latin typeface="" charset="0"/>
              </a:rPr>
              <a:t>称</a:t>
            </a:r>
            <a:r>
              <a:rPr lang="en-US" altLang="zh-CN">
                <a:solidFill>
                  <a:srgbClr val="FF0000"/>
                </a:solidFill>
                <a:latin typeface="" charset="0"/>
              </a:rPr>
              <a:t>θ</a:t>
            </a:r>
            <a:r>
              <a:rPr lang="en-US" altLang="zh-CN" baseline="-25000">
                <a:solidFill>
                  <a:srgbClr val="FF0000"/>
                </a:solidFill>
                <a:latin typeface="" charset="0"/>
              </a:rPr>
              <a:t>r</a:t>
            </a:r>
            <a:r>
              <a:rPr lang="zh-CN" altLang="en-US">
                <a:solidFill>
                  <a:srgbClr val="FF0000"/>
                </a:solidFill>
                <a:latin typeface="" charset="0"/>
              </a:rPr>
              <a:t>为</a:t>
            </a:r>
            <a:r>
              <a:rPr lang="en-US" altLang="zh-CN">
                <a:solidFill>
                  <a:srgbClr val="FF0000"/>
                </a:solidFill>
                <a:latin typeface="" charset="0"/>
              </a:rPr>
              <a:t>A</a:t>
            </a:r>
            <a:r>
              <a:rPr lang="zh-CN" altLang="en-US">
                <a:solidFill>
                  <a:srgbClr val="FF0000"/>
                </a:solidFill>
                <a:latin typeface="" charset="0"/>
              </a:rPr>
              <a:t>中关于运算*的右零元</a:t>
            </a:r>
            <a:r>
              <a:rPr lang="zh-CN" altLang="en-US">
                <a:latin typeface="" charset="0"/>
              </a:rPr>
              <a:t>；</a:t>
            </a:r>
          </a:p>
          <a:p>
            <a:pPr marL="0" indent="576263" eaLnBrk="1" hangingPunct="1">
              <a:lnSpc>
                <a:spcPct val="120000"/>
              </a:lnSpc>
              <a:spcBef>
                <a:spcPts val="500"/>
              </a:spcBef>
              <a:spcAft>
                <a:spcPts val="500"/>
              </a:spcAft>
            </a:pPr>
            <a:r>
              <a:rPr lang="zh-CN" altLang="en-US">
                <a:latin typeface="" charset="0"/>
              </a:rPr>
              <a:t>如果</a:t>
            </a:r>
            <a:r>
              <a:rPr lang="en-US" altLang="zh-CN">
                <a:latin typeface="" charset="0"/>
              </a:rPr>
              <a:t>A</a:t>
            </a:r>
            <a:r>
              <a:rPr lang="zh-CN" altLang="en-US">
                <a:latin typeface="" charset="0"/>
              </a:rPr>
              <a:t>中的一个</a:t>
            </a:r>
            <a:r>
              <a:rPr lang="zh-CN" altLang="en-US">
                <a:solidFill>
                  <a:schemeClr val="accent1"/>
                </a:solidFill>
                <a:latin typeface="" charset="0"/>
              </a:rPr>
              <a:t>元素</a:t>
            </a:r>
            <a:r>
              <a:rPr lang="en-US" altLang="zh-CN">
                <a:solidFill>
                  <a:schemeClr val="accent1"/>
                </a:solidFill>
                <a:latin typeface="" charset="0"/>
              </a:rPr>
              <a:t>θ</a:t>
            </a:r>
            <a:r>
              <a:rPr lang="zh-CN" altLang="en-US">
                <a:latin typeface="" charset="0"/>
              </a:rPr>
              <a:t>，它</a:t>
            </a:r>
            <a:r>
              <a:rPr lang="zh-CN" altLang="en-US">
                <a:solidFill>
                  <a:srgbClr val="FF0000"/>
                </a:solidFill>
                <a:latin typeface="" charset="0"/>
              </a:rPr>
              <a:t>既是左零元又是右零元</a:t>
            </a:r>
            <a:r>
              <a:rPr lang="zh-CN" altLang="en-US">
                <a:latin typeface="" charset="0"/>
              </a:rPr>
              <a:t>，则称</a:t>
            </a:r>
            <a:r>
              <a:rPr lang="en-US" altLang="zh-CN">
                <a:latin typeface="" charset="0"/>
              </a:rPr>
              <a:t>θ</a:t>
            </a:r>
            <a:r>
              <a:rPr lang="zh-CN" altLang="en-US">
                <a:latin typeface="" charset="0"/>
              </a:rPr>
              <a:t>为</a:t>
            </a:r>
            <a:r>
              <a:rPr lang="en-US" altLang="zh-CN">
                <a:latin typeface="" charset="0"/>
              </a:rPr>
              <a:t>A</a:t>
            </a:r>
            <a:r>
              <a:rPr lang="zh-CN" altLang="en-US">
                <a:latin typeface="" charset="0"/>
              </a:rPr>
              <a:t>中关于运算</a:t>
            </a:r>
            <a:r>
              <a:rPr lang="zh-CN" altLang="en-US">
                <a:latin typeface="Lucida Sans Unicode" panose="020B0602030504020204" pitchFamily="34" charset="0"/>
              </a:rPr>
              <a:t>*</a:t>
            </a:r>
            <a:r>
              <a:rPr lang="zh-CN" altLang="en-US">
                <a:latin typeface="" charset="0"/>
              </a:rPr>
              <a:t>的</a:t>
            </a:r>
            <a:r>
              <a:rPr lang="zh-CN" altLang="en-US">
                <a:solidFill>
                  <a:srgbClr val="FF0000"/>
                </a:solidFill>
                <a:latin typeface="" charset="0"/>
              </a:rPr>
              <a:t>零元</a:t>
            </a:r>
            <a:r>
              <a:rPr lang="zh-CN" altLang="en-US">
                <a:latin typeface="" charset="0"/>
              </a:rPr>
              <a:t>。显然，对于</a:t>
            </a:r>
            <a:r>
              <a:rPr lang="zh-CN" altLang="en-US">
                <a:solidFill>
                  <a:srgbClr val="FF0000"/>
                </a:solidFill>
                <a:latin typeface="" charset="0"/>
              </a:rPr>
              <a:t>任一</a:t>
            </a:r>
            <a:r>
              <a:rPr lang="en-US" altLang="zh-CN">
                <a:solidFill>
                  <a:srgbClr val="FF0000"/>
                </a:solidFill>
                <a:latin typeface="" charset="0"/>
              </a:rPr>
              <a:t>x∈A</a:t>
            </a:r>
            <a:r>
              <a:rPr lang="zh-CN" altLang="en-US">
                <a:solidFill>
                  <a:srgbClr val="FF0000"/>
                </a:solidFill>
                <a:latin typeface="" charset="0"/>
              </a:rPr>
              <a:t>，有 </a:t>
            </a:r>
            <a:r>
              <a:rPr lang="en-US" altLang="zh-CN">
                <a:solidFill>
                  <a:srgbClr val="FF0000"/>
                </a:solidFill>
                <a:latin typeface="" charset="0"/>
              </a:rPr>
              <a:t>θ</a:t>
            </a:r>
            <a:r>
              <a:rPr lang="en-US" altLang="zh-CN">
                <a:solidFill>
                  <a:srgbClr val="FF0000"/>
                </a:solidFill>
                <a:latin typeface="Lucida Sans Unicode" panose="020B0602030504020204" pitchFamily="34" charset="0"/>
              </a:rPr>
              <a:t>*</a:t>
            </a:r>
            <a:r>
              <a:rPr lang="en-US" altLang="zh-CN">
                <a:solidFill>
                  <a:srgbClr val="FF0000"/>
                </a:solidFill>
                <a:latin typeface="" charset="0"/>
              </a:rPr>
              <a:t>x=x</a:t>
            </a:r>
            <a:r>
              <a:rPr lang="en-US" altLang="zh-CN">
                <a:solidFill>
                  <a:srgbClr val="FF0000"/>
                </a:solidFill>
                <a:latin typeface="Lucida Sans Unicode" panose="020B0602030504020204" pitchFamily="34" charset="0"/>
              </a:rPr>
              <a:t>*</a:t>
            </a:r>
            <a:r>
              <a:rPr lang="en-US" altLang="zh-CN">
                <a:solidFill>
                  <a:srgbClr val="FF0000"/>
                </a:solidFill>
                <a:latin typeface="" charset="0"/>
              </a:rPr>
              <a:t>θ=θ</a:t>
            </a:r>
            <a:r>
              <a:rPr lang="en-US" altLang="zh-CN">
                <a:latin typeface="" charset="0"/>
              </a:rPr>
              <a:t> </a:t>
            </a:r>
          </a:p>
        </p:txBody>
      </p:sp>
      <p:sp>
        <p:nvSpPr>
          <p:cNvPr id="27650" name="Rectangle 2">
            <a:extLst>
              <a:ext uri="{FF2B5EF4-FFF2-40B4-BE49-F238E27FC236}">
                <a16:creationId xmlns:a16="http://schemas.microsoft.com/office/drawing/2014/main" id="{D462D60B-78C1-274C-97E5-3D58D1D0C14B}"/>
              </a:ext>
            </a:extLst>
          </p:cNvPr>
          <p:cNvSpPr>
            <a:spLocks noChangeArrowheads="1"/>
          </p:cNvSpPr>
          <p:nvPr/>
        </p:nvSpPr>
        <p:spPr bwMode="auto">
          <a:xfrm>
            <a:off x="900113" y="519113"/>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 charset="0"/>
              </a:rPr>
              <a:t>5-2</a:t>
            </a:r>
            <a:r>
              <a:rPr lang="zh-CN" altLang="en-US" sz="3600">
                <a:solidFill>
                  <a:schemeClr val="accent2"/>
                </a:solidFill>
                <a:latin typeface="" charset="0"/>
              </a:rPr>
              <a:t>　运算及其性质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77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a:extLst>
              <a:ext uri="{FF2B5EF4-FFF2-40B4-BE49-F238E27FC236}">
                <a16:creationId xmlns:a16="http://schemas.microsoft.com/office/drawing/2014/main" id="{1262696D-B8DA-0949-B64E-6C0C710B4277}"/>
              </a:ext>
            </a:extLst>
          </p:cNvPr>
          <p:cNvSpPr>
            <a:spLocks noGrp="1" noChangeArrowheads="1"/>
          </p:cNvSpPr>
          <p:nvPr>
            <p:ph type="body" idx="4294967295"/>
          </p:nvPr>
        </p:nvSpPr>
        <p:spPr>
          <a:xfrm>
            <a:off x="611188" y="1268413"/>
            <a:ext cx="8105775" cy="4514850"/>
          </a:xfrm>
        </p:spPr>
        <p:txBody>
          <a:bodyPr/>
          <a:lstStyle/>
          <a:p>
            <a:pPr eaLnBrk="1" hangingPunct="1">
              <a:spcBef>
                <a:spcPts val="500"/>
              </a:spcBef>
              <a:spcAft>
                <a:spcPts val="500"/>
              </a:spcAft>
            </a:pPr>
            <a:r>
              <a:rPr lang="zh-CN" altLang="en-US">
                <a:solidFill>
                  <a:srgbClr val="FF0000"/>
                </a:solidFill>
              </a:rPr>
              <a:t>定理</a:t>
            </a:r>
            <a:r>
              <a:rPr lang="en-US" altLang="zh-CN">
                <a:solidFill>
                  <a:srgbClr val="FF0000"/>
                </a:solidFill>
              </a:rPr>
              <a:t>5-2.2 </a:t>
            </a:r>
            <a:br>
              <a:rPr lang="en-US" altLang="zh-CN">
                <a:solidFill>
                  <a:srgbClr val="FF0000"/>
                </a:solidFill>
              </a:rPr>
            </a:br>
            <a:r>
              <a:rPr lang="zh-CN" altLang="en-US"/>
              <a:t>设</a:t>
            </a:r>
            <a:r>
              <a:rPr lang="zh-CN" altLang="en-US">
                <a:latin typeface="Lucida Sans Unicode" panose="020B0602030504020204" pitchFamily="34" charset="0"/>
              </a:rPr>
              <a:t>*</a:t>
            </a:r>
            <a:r>
              <a:rPr lang="zh-CN" altLang="en-US"/>
              <a:t>是定义在集合</a:t>
            </a:r>
            <a:r>
              <a:rPr lang="en-US" altLang="zh-CN"/>
              <a:t>A</a:t>
            </a:r>
            <a:r>
              <a:rPr lang="zh-CN" altLang="en-US"/>
              <a:t>上的一个二元运算，且在</a:t>
            </a:r>
            <a:r>
              <a:rPr lang="en-US" altLang="zh-CN"/>
              <a:t>A</a:t>
            </a:r>
            <a:r>
              <a:rPr lang="zh-CN" altLang="en-US"/>
              <a:t>中有关于运算</a:t>
            </a:r>
            <a:r>
              <a:rPr lang="zh-CN" altLang="en-US">
                <a:latin typeface="Lucida Sans Unicode" panose="020B0602030504020204" pitchFamily="34" charset="0"/>
              </a:rPr>
              <a:t>*</a:t>
            </a:r>
            <a:r>
              <a:rPr lang="zh-CN" altLang="en-US"/>
              <a:t>的左零元</a:t>
            </a:r>
            <a:r>
              <a:rPr lang="en-US" altLang="zh-CN"/>
              <a:t>θ</a:t>
            </a:r>
            <a:r>
              <a:rPr lang="en-US" altLang="zh-CN" baseline="-25000"/>
              <a:t>l</a:t>
            </a:r>
            <a:r>
              <a:rPr lang="zh-CN" altLang="en-US"/>
              <a:t>和右零元</a:t>
            </a:r>
            <a:r>
              <a:rPr lang="en-US" altLang="zh-CN"/>
              <a:t>θ</a:t>
            </a:r>
            <a:r>
              <a:rPr lang="en-US" altLang="zh-CN" baseline="-25000"/>
              <a:t>r</a:t>
            </a:r>
            <a:r>
              <a:rPr lang="zh-CN" altLang="en-US"/>
              <a:t>，那么，</a:t>
            </a:r>
            <a:r>
              <a:rPr lang="en-US" altLang="zh-CN"/>
              <a:t>θ</a:t>
            </a:r>
            <a:r>
              <a:rPr lang="en-US" altLang="zh-CN" baseline="-25000"/>
              <a:t>l</a:t>
            </a:r>
            <a:r>
              <a:rPr lang="en-US" altLang="zh-CN"/>
              <a:t>=θ</a:t>
            </a:r>
            <a:r>
              <a:rPr lang="en-US" altLang="zh-CN" baseline="-25000"/>
              <a:t>r</a:t>
            </a:r>
            <a:r>
              <a:rPr lang="en-US" altLang="zh-CN"/>
              <a:t>=θ</a:t>
            </a:r>
            <a:r>
              <a:rPr lang="zh-CN" altLang="en-US"/>
              <a:t>，且</a:t>
            </a:r>
            <a:r>
              <a:rPr lang="en-US" altLang="zh-CN"/>
              <a:t>A</a:t>
            </a:r>
            <a:r>
              <a:rPr lang="zh-CN" altLang="en-US"/>
              <a:t>中的零元是唯一的。</a:t>
            </a:r>
          </a:p>
          <a:p>
            <a:pPr eaLnBrk="1" hangingPunct="1">
              <a:buFont typeface="Wingdings" pitchFamily="2" charset="2"/>
              <a:buChar char="•"/>
            </a:pPr>
            <a:r>
              <a:rPr lang="zh-CN" altLang="en-US">
                <a:solidFill>
                  <a:schemeClr val="tx2"/>
                </a:solidFill>
              </a:rPr>
              <a:t>证明：</a:t>
            </a:r>
            <a:r>
              <a:rPr lang="zh-CN" altLang="en-US">
                <a:solidFill>
                  <a:srgbClr val="FF0000"/>
                </a:solidFill>
                <a:effectLst>
                  <a:outerShdw blurRad="38100" dist="38100" dir="2700000" algn="tl">
                    <a:srgbClr val="C0C0C0"/>
                  </a:outerShdw>
                </a:effectLst>
                <a:latin typeface="楷体_GB2312" pitchFamily="49" charset="-122"/>
                <a:ea typeface="楷体_GB2312" pitchFamily="49" charset="-122"/>
              </a:rPr>
              <a:t>先证</a:t>
            </a:r>
            <a:r>
              <a:rPr lang="zh-CN" altLang="en-US">
                <a:sym typeface="Symbol" pitchFamily="2" charset="2"/>
              </a:rPr>
              <a:t></a:t>
            </a:r>
            <a:r>
              <a:rPr lang="en-US" altLang="zh-CN" baseline="-25000">
                <a:latin typeface="楷体_GB2312" pitchFamily="49" charset="-122"/>
                <a:ea typeface="楷体_GB2312" pitchFamily="49" charset="-122"/>
              </a:rPr>
              <a:t>l</a:t>
            </a:r>
            <a:r>
              <a:rPr lang="en-US" altLang="zh-CN">
                <a:latin typeface="楷体_GB2312" pitchFamily="49" charset="-122"/>
                <a:ea typeface="楷体_GB2312" pitchFamily="49" charset="-122"/>
              </a:rPr>
              <a:t>=</a:t>
            </a:r>
            <a:r>
              <a:rPr lang="zh-CN" altLang="en-US">
                <a:sym typeface="Symbol" pitchFamily="2" charset="2"/>
              </a:rPr>
              <a:t></a:t>
            </a:r>
            <a:r>
              <a:rPr lang="en-US" altLang="zh-CN" baseline="-25000">
                <a:latin typeface="楷体_GB2312" pitchFamily="49" charset="-122"/>
                <a:ea typeface="楷体_GB2312" pitchFamily="49" charset="-122"/>
              </a:rPr>
              <a:t>r</a:t>
            </a:r>
            <a:r>
              <a:rPr lang="en-US" altLang="zh-CN">
                <a:latin typeface="楷体_GB2312" pitchFamily="49" charset="-122"/>
                <a:ea typeface="楷体_GB2312" pitchFamily="49" charset="-122"/>
              </a:rPr>
              <a:t>=</a:t>
            </a:r>
            <a:r>
              <a:rPr lang="en-US" altLang="zh-CN">
                <a:sym typeface="Symbol" pitchFamily="2" charset="2"/>
              </a:rPr>
              <a:t></a:t>
            </a:r>
            <a:r>
              <a:rPr lang="en-US" altLang="zh-CN">
                <a:latin typeface="楷体_GB2312" pitchFamily="49" charset="-122"/>
                <a:ea typeface="楷体_GB2312" pitchFamily="49" charset="-122"/>
              </a:rPr>
              <a:t> </a:t>
            </a:r>
            <a:r>
              <a:rPr lang="en-US" altLang="zh-CN"/>
              <a:t> </a:t>
            </a:r>
          </a:p>
          <a:p>
            <a:pPr eaLnBrk="1" hangingPunct="1">
              <a:buFont typeface="Wingdings" pitchFamily="2" charset="2"/>
              <a:buChar char="•"/>
            </a:pPr>
            <a:r>
              <a:rPr lang="en-US" altLang="zh-CN"/>
              <a:t>                         </a:t>
            </a:r>
            <a:r>
              <a:rPr lang="en-US" altLang="zh-CN">
                <a:sym typeface="Symbol" pitchFamily="2" charset="2"/>
              </a:rPr>
              <a:t></a:t>
            </a:r>
            <a:r>
              <a:rPr lang="en-US" altLang="zh-CN" baseline="-25000"/>
              <a:t>l</a:t>
            </a:r>
            <a:r>
              <a:rPr lang="en-US" altLang="zh-CN"/>
              <a:t>=</a:t>
            </a:r>
            <a:r>
              <a:rPr lang="en-US" altLang="zh-CN">
                <a:sym typeface="Symbol" pitchFamily="2" charset="2"/>
              </a:rPr>
              <a:t></a:t>
            </a:r>
            <a:r>
              <a:rPr lang="en-US" altLang="zh-CN" baseline="-25000"/>
              <a:t>l </a:t>
            </a:r>
            <a:r>
              <a:rPr lang="en-US" altLang="zh-CN">
                <a:sym typeface="Symbol" pitchFamily="2" charset="2"/>
              </a:rPr>
              <a:t></a:t>
            </a:r>
            <a:r>
              <a:rPr lang="en-US" altLang="zh-CN"/>
              <a:t> </a:t>
            </a:r>
            <a:r>
              <a:rPr lang="en-US" altLang="zh-CN">
                <a:sym typeface="Symbol" pitchFamily="2" charset="2"/>
              </a:rPr>
              <a:t></a:t>
            </a:r>
            <a:r>
              <a:rPr lang="en-US" altLang="zh-CN" baseline="-25000"/>
              <a:t>r</a:t>
            </a:r>
            <a:r>
              <a:rPr lang="en-US" altLang="zh-CN"/>
              <a:t>=</a:t>
            </a:r>
            <a:r>
              <a:rPr lang="en-US" altLang="zh-CN">
                <a:sym typeface="Symbol" pitchFamily="2" charset="2"/>
              </a:rPr>
              <a:t></a:t>
            </a:r>
            <a:r>
              <a:rPr lang="en-US" altLang="zh-CN" baseline="-25000"/>
              <a:t>r</a:t>
            </a:r>
            <a:r>
              <a:rPr lang="en-US" altLang="zh-CN"/>
              <a:t>= </a:t>
            </a:r>
            <a:r>
              <a:rPr lang="en-US" altLang="zh-CN">
                <a:sym typeface="Symbol" pitchFamily="2" charset="2"/>
              </a:rPr>
              <a:t></a:t>
            </a:r>
            <a:r>
              <a:rPr lang="en-US" altLang="zh-CN"/>
              <a:t> </a:t>
            </a:r>
          </a:p>
          <a:p>
            <a:pPr eaLnBrk="1" hangingPunct="1">
              <a:buFontTx/>
              <a:buChar char="•"/>
            </a:pPr>
            <a:r>
              <a:rPr lang="en-US" altLang="zh-CN">
                <a:solidFill>
                  <a:srgbClr val="FFFF00"/>
                </a:solidFill>
                <a:effectLst>
                  <a:outerShdw blurRad="38100" dist="38100" dir="2700000" algn="tl">
                    <a:srgbClr val="C0C0C0"/>
                  </a:outerShdw>
                </a:effectLst>
              </a:rPr>
              <a:t>             </a:t>
            </a:r>
            <a:r>
              <a:rPr lang="zh-CN" altLang="en-US">
                <a:solidFill>
                  <a:srgbClr val="FF0000"/>
                </a:solidFill>
                <a:effectLst>
                  <a:outerShdw blurRad="38100" dist="38100" dir="2700000" algn="tl">
                    <a:srgbClr val="C0C0C0"/>
                  </a:outerShdw>
                </a:effectLst>
                <a:latin typeface="楷体_GB2312" pitchFamily="49" charset="-122"/>
                <a:ea typeface="楷体_GB2312" pitchFamily="49" charset="-122"/>
              </a:rPr>
              <a:t>再证</a:t>
            </a:r>
            <a:r>
              <a:rPr lang="zh-CN" altLang="en-US"/>
              <a:t>零</a:t>
            </a:r>
            <a:r>
              <a:rPr lang="zh-CN" altLang="en-US">
                <a:latin typeface="楷体_GB2312" pitchFamily="49" charset="-122"/>
                <a:ea typeface="楷体_GB2312" pitchFamily="49" charset="-122"/>
              </a:rPr>
              <a:t>元</a:t>
            </a:r>
            <a:r>
              <a:rPr lang="zh-CN" altLang="en-US">
                <a:sym typeface="Symbol" pitchFamily="2" charset="2"/>
              </a:rPr>
              <a:t></a:t>
            </a:r>
            <a:r>
              <a:rPr lang="zh-CN" altLang="en-US">
                <a:latin typeface="楷体_GB2312" pitchFamily="49" charset="-122"/>
                <a:ea typeface="楷体_GB2312" pitchFamily="49" charset="-122"/>
              </a:rPr>
              <a:t>是唯一的</a:t>
            </a:r>
            <a:endParaRPr lang="zh-CN" altLang="en-US"/>
          </a:p>
          <a:p>
            <a:pPr eaLnBrk="1" hangingPunct="1"/>
            <a:r>
              <a:rPr lang="zh-CN" altLang="en-US">
                <a:effectLst>
                  <a:outerShdw blurRad="38100" dist="38100" dir="2700000" algn="tl">
                    <a:srgbClr val="C0C0C0"/>
                  </a:outerShdw>
                </a:effectLst>
              </a:rPr>
              <a:t>          设还有一个幺元</a:t>
            </a:r>
            <a:r>
              <a:rPr lang="zh-CN" altLang="en-US"/>
              <a:t> </a:t>
            </a:r>
            <a:r>
              <a:rPr lang="zh-CN" altLang="en-US">
                <a:sym typeface="Symbol" pitchFamily="2" charset="2"/>
              </a:rPr>
              <a:t></a:t>
            </a:r>
            <a:r>
              <a:rPr lang="zh-CN" altLang="en-US"/>
              <a:t>’</a:t>
            </a:r>
            <a:r>
              <a:rPr lang="zh-CN" altLang="en-US">
                <a:sym typeface="Symbol" pitchFamily="2" charset="2"/>
              </a:rPr>
              <a:t></a:t>
            </a:r>
            <a:r>
              <a:rPr lang="en-US" altLang="zh-CN"/>
              <a:t>A,</a:t>
            </a:r>
            <a:r>
              <a:rPr lang="zh-CN" altLang="zh-CN"/>
              <a:t>则</a:t>
            </a:r>
          </a:p>
          <a:p>
            <a:pPr eaLnBrk="1" hangingPunct="1"/>
            <a:r>
              <a:rPr lang="zh-CN" altLang="zh-CN"/>
              <a:t>                </a:t>
            </a:r>
            <a:r>
              <a:rPr lang="zh-CN" altLang="en-US">
                <a:sym typeface="Symbol" pitchFamily="2" charset="2"/>
              </a:rPr>
              <a:t></a:t>
            </a:r>
            <a:r>
              <a:rPr lang="zh-CN" altLang="en-US"/>
              <a:t>’</a:t>
            </a:r>
            <a:r>
              <a:rPr lang="en-US" altLang="zh-CN"/>
              <a:t>=</a:t>
            </a:r>
            <a:r>
              <a:rPr lang="en-US" altLang="zh-CN">
                <a:sym typeface="Symbol" pitchFamily="2" charset="2"/>
              </a:rPr>
              <a:t></a:t>
            </a:r>
            <a:r>
              <a:rPr lang="en-US" altLang="zh-CN"/>
              <a:t>’</a:t>
            </a:r>
            <a:r>
              <a:rPr lang="en-US" altLang="zh-CN">
                <a:effectLst>
                  <a:outerShdw blurRad="38100" dist="38100" dir="2700000" algn="tl">
                    <a:srgbClr val="C0C0C0"/>
                  </a:outerShdw>
                </a:effectLst>
              </a:rPr>
              <a:t> </a:t>
            </a:r>
            <a:r>
              <a:rPr lang="en-US" altLang="zh-CN">
                <a:sym typeface="Symbol" pitchFamily="2" charset="2"/>
              </a:rPr>
              <a:t></a:t>
            </a:r>
            <a:r>
              <a:rPr lang="en-US" altLang="zh-CN"/>
              <a:t> </a:t>
            </a:r>
            <a:r>
              <a:rPr lang="en-US" altLang="zh-CN">
                <a:sym typeface="Symbol" pitchFamily="2" charset="2"/>
              </a:rPr>
              <a:t></a:t>
            </a:r>
            <a:r>
              <a:rPr lang="en-US" altLang="zh-CN"/>
              <a:t>  =</a:t>
            </a:r>
            <a:r>
              <a:rPr lang="en-US" altLang="zh-CN">
                <a:effectLst>
                  <a:outerShdw blurRad="38100" dist="38100" dir="2700000" algn="tl">
                    <a:srgbClr val="C0C0C0"/>
                  </a:outerShdw>
                </a:effectLst>
              </a:rPr>
              <a:t> </a:t>
            </a:r>
            <a:r>
              <a:rPr lang="en-US" altLang="zh-CN">
                <a:sym typeface="Symbol" pitchFamily="2" charset="2"/>
              </a:rPr>
              <a:t></a:t>
            </a:r>
            <a:r>
              <a:rPr lang="en-US" altLang="zh-CN">
                <a:solidFill>
                  <a:srgbClr val="FFFF00"/>
                </a:solidFill>
                <a:effectLst>
                  <a:outerShdw blurRad="38100" dist="38100" dir="2700000" algn="tl">
                    <a:srgbClr val="C0C0C0"/>
                  </a:outerShdw>
                </a:effectLst>
              </a:rPr>
              <a:t> </a:t>
            </a:r>
            <a:r>
              <a:rPr lang="en-US" altLang="zh-CN">
                <a:solidFill>
                  <a:srgbClr val="FFFF00"/>
                </a:solidFill>
              </a:rPr>
              <a:t>                   </a:t>
            </a:r>
            <a:r>
              <a:rPr lang="en-US" altLang="zh-CN">
                <a:solidFill>
                  <a:srgbClr val="FFFF00"/>
                </a:solidFill>
                <a:effectLst>
                  <a:outerShdw blurRad="38100" dist="38100" dir="2700000" algn="tl">
                    <a:srgbClr val="C0C0C0"/>
                  </a:outerShdw>
                </a:effectLst>
              </a:rPr>
              <a:t> </a:t>
            </a:r>
            <a:r>
              <a:rPr lang="en-US" altLang="zh-CN">
                <a:latin typeface="宋体" panose="02010600030101010101" pitchFamily="2" charset="-122"/>
                <a:sym typeface="Wingdings 2" pitchFamily="2" charset="2"/>
              </a:rPr>
              <a:t></a:t>
            </a:r>
            <a:r>
              <a:rPr lang="en-US" altLang="zh-CN">
                <a:latin typeface="宋体" panose="02010600030101010101" pitchFamily="2" charset="-122"/>
              </a:rPr>
              <a:t> </a:t>
            </a:r>
            <a:endParaRPr lang="en-US" altLang="zh-CN"/>
          </a:p>
        </p:txBody>
      </p:sp>
      <p:sp>
        <p:nvSpPr>
          <p:cNvPr id="28674" name="Rectangle 2">
            <a:extLst>
              <a:ext uri="{FF2B5EF4-FFF2-40B4-BE49-F238E27FC236}">
                <a16:creationId xmlns:a16="http://schemas.microsoft.com/office/drawing/2014/main" id="{B4F515E4-15FD-A04B-A71D-96E6299D6DE4}"/>
              </a:ext>
            </a:extLst>
          </p:cNvPr>
          <p:cNvSpPr>
            <a:spLocks noChangeArrowheads="1"/>
          </p:cNvSpPr>
          <p:nvPr/>
        </p:nvSpPr>
        <p:spPr bwMode="auto">
          <a:xfrm>
            <a:off x="900113" y="519113"/>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 charset="0"/>
              </a:rPr>
              <a:t>5-2</a:t>
            </a:r>
            <a:r>
              <a:rPr lang="zh-CN" altLang="en-US" sz="3600">
                <a:solidFill>
                  <a:schemeClr val="accent2"/>
                </a:solidFill>
                <a:latin typeface="" charset="0"/>
              </a:rPr>
              <a:t>　运算及其性质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8787">
                                            <p:txEl>
                                              <p:pRg st="1" end="1"/>
                                            </p:txEl>
                                          </p:spTgt>
                                        </p:tgtEl>
                                        <p:attrNameLst>
                                          <p:attrName>style.visibility</p:attrName>
                                        </p:attrNameLst>
                                      </p:cBhvr>
                                      <p:to>
                                        <p:strVal val="visible"/>
                                      </p:to>
                                    </p:set>
                                    <p:animEffect transition="in" filter="dissolve">
                                      <p:cBhvr>
                                        <p:cTn id="7" dur="500"/>
                                        <p:tgtEl>
                                          <p:spTgt spid="118787">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18787">
                                            <p:txEl>
                                              <p:pRg st="2" end="2"/>
                                            </p:txEl>
                                          </p:spTgt>
                                        </p:tgtEl>
                                        <p:attrNameLst>
                                          <p:attrName>style.visibility</p:attrName>
                                        </p:attrNameLst>
                                      </p:cBhvr>
                                      <p:to>
                                        <p:strVal val="visible"/>
                                      </p:to>
                                    </p:set>
                                    <p:animEffect transition="in" filter="dissolve">
                                      <p:cBhvr>
                                        <p:cTn id="10" dur="500"/>
                                        <p:tgtEl>
                                          <p:spTgt spid="118787">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18787">
                                            <p:txEl>
                                              <p:pRg st="3" end="3"/>
                                            </p:txEl>
                                          </p:spTgt>
                                        </p:tgtEl>
                                        <p:attrNameLst>
                                          <p:attrName>style.visibility</p:attrName>
                                        </p:attrNameLst>
                                      </p:cBhvr>
                                      <p:to>
                                        <p:strVal val="visible"/>
                                      </p:to>
                                    </p:set>
                                    <p:animEffect transition="in" filter="dissolve">
                                      <p:cBhvr>
                                        <p:cTn id="13" dur="500"/>
                                        <p:tgtEl>
                                          <p:spTgt spid="118787">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18787">
                                            <p:txEl>
                                              <p:pRg st="4" end="4"/>
                                            </p:txEl>
                                          </p:spTgt>
                                        </p:tgtEl>
                                        <p:attrNameLst>
                                          <p:attrName>style.visibility</p:attrName>
                                        </p:attrNameLst>
                                      </p:cBhvr>
                                      <p:to>
                                        <p:strVal val="visible"/>
                                      </p:to>
                                    </p:set>
                                    <p:animEffect transition="in" filter="dissolve">
                                      <p:cBhvr>
                                        <p:cTn id="16" dur="500"/>
                                        <p:tgtEl>
                                          <p:spTgt spid="118787">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18787">
                                            <p:txEl>
                                              <p:pRg st="5" end="5"/>
                                            </p:txEl>
                                          </p:spTgt>
                                        </p:tgtEl>
                                        <p:attrNameLst>
                                          <p:attrName>style.visibility</p:attrName>
                                        </p:attrNameLst>
                                      </p:cBhvr>
                                      <p:to>
                                        <p:strVal val="visible"/>
                                      </p:to>
                                    </p:set>
                                    <p:animEffect transition="in" filter="dissolve">
                                      <p:cBhvr>
                                        <p:cTn id="19" dur="500"/>
                                        <p:tgtEl>
                                          <p:spTgt spid="1187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1" name="Rectangle 3">
            <a:extLst>
              <a:ext uri="{FF2B5EF4-FFF2-40B4-BE49-F238E27FC236}">
                <a16:creationId xmlns:a16="http://schemas.microsoft.com/office/drawing/2014/main" id="{184A3800-F686-8840-BDBC-96E84F6FB0B7}"/>
              </a:ext>
            </a:extLst>
          </p:cNvPr>
          <p:cNvSpPr>
            <a:spLocks noGrp="1" noChangeArrowheads="1"/>
          </p:cNvSpPr>
          <p:nvPr>
            <p:ph type="body" idx="4294967295"/>
          </p:nvPr>
        </p:nvSpPr>
        <p:spPr>
          <a:xfrm>
            <a:off x="323850" y="1266825"/>
            <a:ext cx="8215313" cy="5186363"/>
          </a:xfrm>
        </p:spPr>
        <p:txBody>
          <a:bodyPr/>
          <a:lstStyle/>
          <a:p>
            <a:pPr eaLnBrk="1" hangingPunct="1">
              <a:spcBef>
                <a:spcPts val="500"/>
              </a:spcBef>
              <a:spcAft>
                <a:spcPts val="500"/>
              </a:spcAft>
            </a:pPr>
            <a:r>
              <a:rPr lang="zh-CN" altLang="en-US">
                <a:solidFill>
                  <a:srgbClr val="FF0000"/>
                </a:solidFill>
              </a:rPr>
              <a:t>定理</a:t>
            </a:r>
            <a:r>
              <a:rPr lang="en-US" altLang="zh-CN">
                <a:solidFill>
                  <a:srgbClr val="FF0000"/>
                </a:solidFill>
              </a:rPr>
              <a:t>5-2.3</a:t>
            </a:r>
            <a:r>
              <a:rPr lang="en-US" altLang="zh-CN">
                <a:solidFill>
                  <a:schemeClr val="tx2"/>
                </a:solidFill>
              </a:rPr>
              <a:t> </a:t>
            </a:r>
            <a:br>
              <a:rPr lang="en-US" altLang="zh-CN">
                <a:solidFill>
                  <a:schemeClr val="tx2"/>
                </a:solidFill>
              </a:rPr>
            </a:br>
            <a:r>
              <a:rPr lang="zh-CN" altLang="en-US"/>
              <a:t>设</a:t>
            </a:r>
            <a:r>
              <a:rPr lang="en-US" altLang="zh-CN"/>
              <a:t>&lt;A,</a:t>
            </a:r>
            <a:r>
              <a:rPr lang="en-US" altLang="zh-CN">
                <a:latin typeface="Lucida Sans Unicode" panose="020B0602030504020204" pitchFamily="34" charset="0"/>
              </a:rPr>
              <a:t>*</a:t>
            </a:r>
            <a:r>
              <a:rPr lang="en-US" altLang="zh-CN"/>
              <a:t>&gt;</a:t>
            </a:r>
            <a:r>
              <a:rPr lang="zh-CN" altLang="en-US"/>
              <a:t>是一个代数系统，且集合</a:t>
            </a:r>
            <a:r>
              <a:rPr lang="en-US" altLang="zh-CN"/>
              <a:t>A</a:t>
            </a:r>
            <a:r>
              <a:rPr lang="zh-CN" altLang="en-US"/>
              <a:t>中元素的个数大于</a:t>
            </a:r>
            <a:r>
              <a:rPr lang="en-US" altLang="zh-CN"/>
              <a:t>1</a:t>
            </a:r>
            <a:r>
              <a:rPr lang="zh-CN" altLang="en-US"/>
              <a:t>。如果该代数系统中存在幺元</a:t>
            </a:r>
            <a:r>
              <a:rPr lang="en-US" altLang="zh-CN"/>
              <a:t>e</a:t>
            </a:r>
            <a:r>
              <a:rPr lang="zh-CN" altLang="en-US"/>
              <a:t>和零元</a:t>
            </a:r>
            <a:r>
              <a:rPr lang="en-US" altLang="zh-CN"/>
              <a:t>θ,</a:t>
            </a:r>
            <a:r>
              <a:rPr lang="zh-CN" altLang="en-US"/>
              <a:t>则</a:t>
            </a:r>
            <a:r>
              <a:rPr lang="en-US" altLang="zh-CN"/>
              <a:t>θ≠e</a:t>
            </a:r>
            <a:r>
              <a:rPr lang="zh-CN" altLang="en-US"/>
              <a:t>。</a:t>
            </a:r>
          </a:p>
          <a:p>
            <a:pPr eaLnBrk="1" hangingPunct="1">
              <a:buFont typeface="Wingdings" pitchFamily="2" charset="2"/>
              <a:buChar char="•"/>
            </a:pPr>
            <a:r>
              <a:rPr lang="zh-CN" altLang="en-US">
                <a:solidFill>
                  <a:schemeClr val="tx2"/>
                </a:solidFill>
              </a:rPr>
              <a:t>证明：</a:t>
            </a:r>
            <a:r>
              <a:rPr lang="zh-CN" altLang="en-US">
                <a:solidFill>
                  <a:srgbClr val="FF0000"/>
                </a:solidFill>
                <a:effectLst>
                  <a:outerShdw blurRad="38100" dist="38100" dir="2700000" algn="tl">
                    <a:srgbClr val="C0C0C0"/>
                  </a:outerShdw>
                </a:effectLst>
                <a:latin typeface="楷体_GB2312" pitchFamily="49" charset="-122"/>
                <a:ea typeface="楷体_GB2312" pitchFamily="49" charset="-122"/>
              </a:rPr>
              <a:t>用反证法：</a:t>
            </a:r>
          </a:p>
          <a:p>
            <a:pPr eaLnBrk="1" hangingPunct="1">
              <a:buFont typeface="Wingdings" pitchFamily="2" charset="2"/>
              <a:buChar char="•"/>
            </a:pPr>
            <a:r>
              <a:rPr lang="zh-CN" altLang="en-US">
                <a:solidFill>
                  <a:srgbClr val="FF0000"/>
                </a:solidFill>
                <a:effectLst>
                  <a:outerShdw blurRad="38100" dist="38100" dir="2700000" algn="tl">
                    <a:srgbClr val="C0C0C0"/>
                  </a:outerShdw>
                </a:effectLst>
                <a:latin typeface="楷体_GB2312" pitchFamily="49" charset="-122"/>
                <a:ea typeface="楷体_GB2312" pitchFamily="49" charset="-122"/>
              </a:rPr>
              <a:t>   </a:t>
            </a:r>
            <a:r>
              <a:rPr lang="zh-CN" altLang="en-US"/>
              <a:t>设</a:t>
            </a:r>
            <a:r>
              <a:rPr lang="zh-CN" altLang="en-US">
                <a:solidFill>
                  <a:srgbClr val="FF0000"/>
                </a:solidFill>
              </a:rPr>
              <a:t>幺</a:t>
            </a:r>
            <a:r>
              <a:rPr lang="zh-CN" altLang="en-US">
                <a:solidFill>
                  <a:srgbClr val="FF0000"/>
                </a:solidFill>
                <a:latin typeface="楷体_GB2312" pitchFamily="49" charset="-122"/>
                <a:ea typeface="楷体_GB2312" pitchFamily="49" charset="-122"/>
              </a:rPr>
              <a:t>元</a:t>
            </a:r>
            <a:r>
              <a:rPr lang="en-US" altLang="zh-CN">
                <a:solidFill>
                  <a:srgbClr val="FF0000"/>
                </a:solidFill>
                <a:latin typeface="楷体_GB2312" pitchFamily="49" charset="-122"/>
                <a:ea typeface="楷体_GB2312" pitchFamily="49" charset="-122"/>
              </a:rPr>
              <a:t>e</a:t>
            </a:r>
            <a:r>
              <a:rPr lang="en-US" altLang="zh-CN">
                <a:solidFill>
                  <a:srgbClr val="FF0000"/>
                </a:solidFill>
                <a:sym typeface="Symbol" pitchFamily="2" charset="2"/>
              </a:rPr>
              <a:t> </a:t>
            </a:r>
            <a:r>
              <a:rPr lang="en-US" altLang="zh-CN">
                <a:solidFill>
                  <a:srgbClr val="FF0000"/>
                </a:solidFill>
                <a:latin typeface="楷体_GB2312" pitchFamily="49" charset="-122"/>
                <a:ea typeface="楷体_GB2312" pitchFamily="49" charset="-122"/>
              </a:rPr>
              <a:t>=</a:t>
            </a:r>
            <a:r>
              <a:rPr lang="zh-CN" altLang="en-US">
                <a:solidFill>
                  <a:srgbClr val="FF0000"/>
                </a:solidFill>
              </a:rPr>
              <a:t>零</a:t>
            </a:r>
            <a:r>
              <a:rPr lang="zh-CN" altLang="en-US">
                <a:solidFill>
                  <a:srgbClr val="FF0000"/>
                </a:solidFill>
                <a:latin typeface="楷体_GB2312" pitchFamily="49" charset="-122"/>
                <a:ea typeface="楷体_GB2312" pitchFamily="49" charset="-122"/>
              </a:rPr>
              <a:t>元</a:t>
            </a:r>
            <a:r>
              <a:rPr lang="zh-CN" altLang="en-US">
                <a:solidFill>
                  <a:srgbClr val="FF0000"/>
                </a:solidFill>
                <a:sym typeface="Symbol" pitchFamily="2" charset="2"/>
              </a:rPr>
              <a:t></a:t>
            </a:r>
            <a:r>
              <a:rPr lang="zh-CN" altLang="en-US">
                <a:solidFill>
                  <a:srgbClr val="FFFF00"/>
                </a:solidFill>
                <a:latin typeface="楷体_GB2312" pitchFamily="49" charset="-122"/>
                <a:ea typeface="楷体_GB2312" pitchFamily="49" charset="-122"/>
              </a:rPr>
              <a:t> </a:t>
            </a:r>
            <a:r>
              <a:rPr lang="zh-CN" altLang="en-US" sz="2000">
                <a:latin typeface="楷体_GB2312" pitchFamily="49" charset="-122"/>
                <a:ea typeface="楷体_GB2312" pitchFamily="49" charset="-122"/>
              </a:rPr>
              <a:t>，</a:t>
            </a:r>
            <a:r>
              <a:rPr lang="zh-CN" altLang="en-US"/>
              <a:t>则对于任意</a:t>
            </a:r>
            <a:r>
              <a:rPr lang="en-US" altLang="zh-CN">
                <a:solidFill>
                  <a:srgbClr val="FF0000"/>
                </a:solidFill>
                <a:latin typeface="楷体_GB2312" pitchFamily="49" charset="-122"/>
                <a:ea typeface="楷体_GB2312" pitchFamily="49" charset="-122"/>
              </a:rPr>
              <a:t>x</a:t>
            </a:r>
            <a:r>
              <a:rPr lang="en-US" altLang="zh-CN">
                <a:solidFill>
                  <a:srgbClr val="FF0000"/>
                </a:solidFill>
                <a:latin typeface="楷体_GB2312" pitchFamily="49" charset="-122"/>
                <a:ea typeface="楷体_GB2312" pitchFamily="49" charset="-122"/>
                <a:sym typeface="Symbol" pitchFamily="2" charset="2"/>
              </a:rPr>
              <a:t></a:t>
            </a:r>
            <a:r>
              <a:rPr lang="en-US" altLang="zh-CN">
                <a:solidFill>
                  <a:srgbClr val="FF0000"/>
                </a:solidFill>
                <a:latin typeface="楷体_GB2312" pitchFamily="49" charset="-122"/>
                <a:ea typeface="楷体_GB2312" pitchFamily="49" charset="-122"/>
              </a:rPr>
              <a:t>A</a:t>
            </a:r>
            <a:r>
              <a:rPr lang="en-US" altLang="zh-CN" sz="2000"/>
              <a:t> </a:t>
            </a:r>
            <a:r>
              <a:rPr lang="zh-CN" altLang="en-US" sz="2000"/>
              <a:t>，</a:t>
            </a:r>
            <a:r>
              <a:rPr lang="zh-CN" altLang="en-US"/>
              <a:t>必有</a:t>
            </a:r>
          </a:p>
          <a:p>
            <a:pPr eaLnBrk="1" hangingPunct="1">
              <a:buFont typeface="Wingdings" pitchFamily="2" charset="2"/>
              <a:buChar char="•"/>
            </a:pPr>
            <a:r>
              <a:rPr lang="zh-CN" altLang="en-US" sz="2400"/>
              <a:t>                    </a:t>
            </a:r>
            <a:r>
              <a:rPr lang="en-US" altLang="zh-CN">
                <a:solidFill>
                  <a:srgbClr val="FF0000"/>
                </a:solidFill>
              </a:rPr>
              <a:t>x</a:t>
            </a:r>
            <a:r>
              <a:rPr lang="en-US" altLang="zh-CN" baseline="-25000">
                <a:solidFill>
                  <a:srgbClr val="FF0000"/>
                </a:solidFill>
              </a:rPr>
              <a:t> </a:t>
            </a:r>
            <a:r>
              <a:rPr lang="en-US" altLang="zh-CN">
                <a:solidFill>
                  <a:srgbClr val="FF0000"/>
                </a:solidFill>
              </a:rPr>
              <a:t>=</a:t>
            </a:r>
            <a:r>
              <a:rPr lang="en-US" altLang="zh-CN" sz="2400">
                <a:solidFill>
                  <a:srgbClr val="FF0000"/>
                </a:solidFill>
              </a:rPr>
              <a:t> </a:t>
            </a:r>
            <a:r>
              <a:rPr lang="en-US" altLang="zh-CN">
                <a:solidFill>
                  <a:srgbClr val="FF0000"/>
                </a:solidFill>
                <a:latin typeface="楷体_GB2312" pitchFamily="49" charset="-122"/>
                <a:ea typeface="楷体_GB2312" pitchFamily="49" charset="-122"/>
              </a:rPr>
              <a:t>e</a:t>
            </a:r>
            <a:r>
              <a:rPr lang="en-US" altLang="zh-CN" baseline="-25000">
                <a:solidFill>
                  <a:srgbClr val="FF0000"/>
                </a:solidFill>
              </a:rPr>
              <a:t> </a:t>
            </a:r>
            <a:r>
              <a:rPr lang="en-US" altLang="zh-CN">
                <a:solidFill>
                  <a:srgbClr val="FF0000"/>
                </a:solidFill>
                <a:sym typeface="Symbol" pitchFamily="2" charset="2"/>
              </a:rPr>
              <a:t></a:t>
            </a:r>
            <a:r>
              <a:rPr lang="en-US" altLang="zh-CN">
                <a:solidFill>
                  <a:srgbClr val="FF0000"/>
                </a:solidFill>
              </a:rPr>
              <a:t> x =</a:t>
            </a:r>
            <a:r>
              <a:rPr lang="en-US" altLang="zh-CN" sz="2400">
                <a:solidFill>
                  <a:srgbClr val="FF0000"/>
                </a:solidFill>
              </a:rPr>
              <a:t> </a:t>
            </a:r>
            <a:r>
              <a:rPr lang="en-US" altLang="zh-CN">
                <a:solidFill>
                  <a:srgbClr val="FF0000"/>
                </a:solidFill>
                <a:sym typeface="Symbol" pitchFamily="2" charset="2"/>
              </a:rPr>
              <a:t></a:t>
            </a:r>
            <a:r>
              <a:rPr lang="en-US" altLang="zh-CN" baseline="-25000">
                <a:solidFill>
                  <a:srgbClr val="FF0000"/>
                </a:solidFill>
              </a:rPr>
              <a:t> </a:t>
            </a:r>
            <a:r>
              <a:rPr lang="en-US" altLang="zh-CN">
                <a:solidFill>
                  <a:srgbClr val="FF0000"/>
                </a:solidFill>
                <a:sym typeface="Symbol" pitchFamily="2" charset="2"/>
              </a:rPr>
              <a:t></a:t>
            </a:r>
            <a:r>
              <a:rPr lang="en-US" altLang="zh-CN" baseline="-25000">
                <a:solidFill>
                  <a:srgbClr val="FF0000"/>
                </a:solidFill>
              </a:rPr>
              <a:t> </a:t>
            </a:r>
            <a:r>
              <a:rPr lang="en-US" altLang="zh-CN">
                <a:solidFill>
                  <a:srgbClr val="FF0000"/>
                </a:solidFill>
              </a:rPr>
              <a:t>x</a:t>
            </a:r>
            <a:r>
              <a:rPr lang="en-US" altLang="zh-CN" baseline="-25000">
                <a:solidFill>
                  <a:srgbClr val="FF0000"/>
                </a:solidFill>
              </a:rPr>
              <a:t> </a:t>
            </a:r>
            <a:r>
              <a:rPr lang="en-US" altLang="zh-CN">
                <a:solidFill>
                  <a:srgbClr val="FF0000"/>
                </a:solidFill>
              </a:rPr>
              <a:t>= </a:t>
            </a:r>
            <a:r>
              <a:rPr lang="en-US" altLang="zh-CN">
                <a:solidFill>
                  <a:srgbClr val="FF0000"/>
                </a:solidFill>
                <a:sym typeface="Symbol" pitchFamily="2" charset="2"/>
              </a:rPr>
              <a:t> </a:t>
            </a:r>
            <a:r>
              <a:rPr lang="en-US" altLang="zh-CN">
                <a:solidFill>
                  <a:srgbClr val="FF0000"/>
                </a:solidFill>
              </a:rPr>
              <a:t>=</a:t>
            </a:r>
            <a:r>
              <a:rPr lang="en-US" altLang="zh-CN" sz="2400">
                <a:solidFill>
                  <a:srgbClr val="FF0000"/>
                </a:solidFill>
              </a:rPr>
              <a:t> </a:t>
            </a:r>
            <a:r>
              <a:rPr lang="en-US" altLang="zh-CN">
                <a:solidFill>
                  <a:srgbClr val="FF0000"/>
                </a:solidFill>
                <a:latin typeface="楷体_GB2312" pitchFamily="49" charset="-122"/>
                <a:ea typeface="楷体_GB2312" pitchFamily="49" charset="-122"/>
              </a:rPr>
              <a:t>e</a:t>
            </a:r>
          </a:p>
          <a:p>
            <a:pPr eaLnBrk="1" hangingPunct="1">
              <a:buFont typeface="Wingdings" pitchFamily="2" charset="2"/>
              <a:buChar char="•"/>
            </a:pPr>
            <a:r>
              <a:rPr lang="en-US" altLang="zh-CN">
                <a:solidFill>
                  <a:srgbClr val="FF0000"/>
                </a:solidFill>
                <a:latin typeface="楷体_GB2312" pitchFamily="49" charset="-122"/>
                <a:ea typeface="楷体_GB2312" pitchFamily="49" charset="-122"/>
              </a:rPr>
              <a:t>  </a:t>
            </a:r>
            <a:r>
              <a:rPr lang="zh-CN" altLang="en-US"/>
              <a:t>于是，推出</a:t>
            </a:r>
            <a:r>
              <a:rPr lang="en-US" altLang="zh-CN"/>
              <a:t>A</a:t>
            </a:r>
            <a:r>
              <a:rPr lang="zh-CN" altLang="en-US"/>
              <a:t>中所有元素都是相同的，矛盾。    </a:t>
            </a:r>
            <a:r>
              <a:rPr lang="zh-CN" altLang="en-US" sz="1800">
                <a:latin typeface="宋体" panose="02010600030101010101" pitchFamily="2" charset="-122"/>
                <a:sym typeface="Wingdings 2" pitchFamily="2" charset="2"/>
              </a:rPr>
              <a:t></a:t>
            </a:r>
            <a:r>
              <a:rPr lang="zh-CN" altLang="en-US" sz="1800">
                <a:latin typeface="宋体" panose="02010600030101010101" pitchFamily="2" charset="-122"/>
              </a:rPr>
              <a:t> </a:t>
            </a:r>
          </a:p>
        </p:txBody>
      </p:sp>
      <p:sp>
        <p:nvSpPr>
          <p:cNvPr id="29698" name="Rectangle 2">
            <a:extLst>
              <a:ext uri="{FF2B5EF4-FFF2-40B4-BE49-F238E27FC236}">
                <a16:creationId xmlns:a16="http://schemas.microsoft.com/office/drawing/2014/main" id="{7D89F1F8-6DD3-FA4A-BC5B-BBDC5BC1A83A}"/>
              </a:ext>
            </a:extLst>
          </p:cNvPr>
          <p:cNvSpPr>
            <a:spLocks noChangeArrowheads="1"/>
          </p:cNvSpPr>
          <p:nvPr/>
        </p:nvSpPr>
        <p:spPr bwMode="auto">
          <a:xfrm>
            <a:off x="900113" y="519113"/>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 charset="0"/>
              </a:rPr>
              <a:t>5-2</a:t>
            </a:r>
            <a:r>
              <a:rPr lang="zh-CN" altLang="en-US" sz="3600">
                <a:solidFill>
                  <a:schemeClr val="accent2"/>
                </a:solidFill>
                <a:latin typeface="" charset="0"/>
              </a:rPr>
              <a:t>　运算及其性质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animEffect transition="in" filter="dissolve">
                                      <p:cBhvr>
                                        <p:cTn id="7" dur="500"/>
                                        <p:tgtEl>
                                          <p:spTgt spid="119811">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19811">
                                            <p:txEl>
                                              <p:pRg st="2" end="2"/>
                                            </p:txEl>
                                          </p:spTgt>
                                        </p:tgtEl>
                                        <p:attrNameLst>
                                          <p:attrName>style.visibility</p:attrName>
                                        </p:attrNameLst>
                                      </p:cBhvr>
                                      <p:to>
                                        <p:strVal val="visible"/>
                                      </p:to>
                                    </p:set>
                                    <p:animEffect transition="in" filter="dissolve">
                                      <p:cBhvr>
                                        <p:cTn id="10" dur="500"/>
                                        <p:tgtEl>
                                          <p:spTgt spid="119811">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19811">
                                            <p:txEl>
                                              <p:pRg st="3" end="3"/>
                                            </p:txEl>
                                          </p:spTgt>
                                        </p:tgtEl>
                                        <p:attrNameLst>
                                          <p:attrName>style.visibility</p:attrName>
                                        </p:attrNameLst>
                                      </p:cBhvr>
                                      <p:to>
                                        <p:strVal val="visible"/>
                                      </p:to>
                                    </p:set>
                                    <p:animEffect transition="in" filter="dissolve">
                                      <p:cBhvr>
                                        <p:cTn id="13" dur="500"/>
                                        <p:tgtEl>
                                          <p:spTgt spid="119811">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19811">
                                            <p:txEl>
                                              <p:pRg st="4" end="4"/>
                                            </p:txEl>
                                          </p:spTgt>
                                        </p:tgtEl>
                                        <p:attrNameLst>
                                          <p:attrName>style.visibility</p:attrName>
                                        </p:attrNameLst>
                                      </p:cBhvr>
                                      <p:to>
                                        <p:strVal val="visible"/>
                                      </p:to>
                                    </p:set>
                                    <p:animEffect transition="in" filter="dissolve">
                                      <p:cBhvr>
                                        <p:cTn id="16" dur="500"/>
                                        <p:tgtEl>
                                          <p:spTgt spid="1198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5" name="Rectangle 3">
            <a:extLst>
              <a:ext uri="{FF2B5EF4-FFF2-40B4-BE49-F238E27FC236}">
                <a16:creationId xmlns:a16="http://schemas.microsoft.com/office/drawing/2014/main" id="{87E2C321-9A33-FF49-9E76-E8B7A55B44FB}"/>
              </a:ext>
            </a:extLst>
          </p:cNvPr>
          <p:cNvSpPr>
            <a:spLocks noGrp="1" noChangeArrowheads="1"/>
          </p:cNvSpPr>
          <p:nvPr>
            <p:ph type="body" idx="4294967295"/>
          </p:nvPr>
        </p:nvSpPr>
        <p:spPr>
          <a:xfrm>
            <a:off x="179388" y="1557338"/>
            <a:ext cx="8686800" cy="4751387"/>
          </a:xfrm>
        </p:spPr>
        <p:txBody>
          <a:bodyPr/>
          <a:lstStyle/>
          <a:p>
            <a:pPr eaLnBrk="1" hangingPunct="1">
              <a:lnSpc>
                <a:spcPct val="120000"/>
              </a:lnSpc>
              <a:spcBef>
                <a:spcPts val="500"/>
              </a:spcBef>
              <a:spcAft>
                <a:spcPts val="500"/>
              </a:spcAft>
            </a:pPr>
            <a:r>
              <a:rPr lang="zh-CN" altLang="en-US">
                <a:solidFill>
                  <a:srgbClr val="FF0000"/>
                </a:solidFill>
                <a:latin typeface="" charset="0"/>
              </a:rPr>
              <a:t>定义</a:t>
            </a:r>
            <a:r>
              <a:rPr lang="en-US" altLang="zh-CN">
                <a:solidFill>
                  <a:srgbClr val="FF0000"/>
                </a:solidFill>
                <a:latin typeface="" charset="0"/>
              </a:rPr>
              <a:t>5-2.9[</a:t>
            </a:r>
            <a:r>
              <a:rPr lang="zh-CN" altLang="en-US">
                <a:solidFill>
                  <a:srgbClr val="FF0000"/>
                </a:solidFill>
                <a:latin typeface="" charset="0"/>
              </a:rPr>
              <a:t>逆元</a:t>
            </a:r>
            <a:r>
              <a:rPr lang="en-US" altLang="zh-CN">
                <a:solidFill>
                  <a:srgbClr val="FF0000"/>
                </a:solidFill>
                <a:latin typeface="" charset="0"/>
              </a:rPr>
              <a:t>]</a:t>
            </a:r>
            <a:br>
              <a:rPr lang="en-US" altLang="zh-CN">
                <a:solidFill>
                  <a:srgbClr val="FF0000"/>
                </a:solidFill>
                <a:latin typeface="" charset="0"/>
              </a:rPr>
            </a:br>
            <a:r>
              <a:rPr lang="zh-CN" altLang="en-US">
                <a:latin typeface="" charset="0"/>
              </a:rPr>
              <a:t>设代数系统</a:t>
            </a:r>
            <a:r>
              <a:rPr lang="en-US" altLang="zh-CN">
                <a:latin typeface="" charset="0"/>
              </a:rPr>
              <a:t>&lt;A,*&gt;</a:t>
            </a:r>
            <a:r>
              <a:rPr lang="zh-CN" altLang="en-US">
                <a:latin typeface="" charset="0"/>
              </a:rPr>
              <a:t>，这里*是定义在</a:t>
            </a:r>
            <a:r>
              <a:rPr lang="en-US" altLang="zh-CN">
                <a:latin typeface="" charset="0"/>
              </a:rPr>
              <a:t>A</a:t>
            </a:r>
            <a:r>
              <a:rPr lang="zh-CN" altLang="en-US">
                <a:latin typeface="" charset="0"/>
              </a:rPr>
              <a:t>上的一个二元运算，且</a:t>
            </a:r>
            <a:r>
              <a:rPr lang="en-US" altLang="zh-CN">
                <a:latin typeface="" charset="0"/>
              </a:rPr>
              <a:t>e</a:t>
            </a:r>
            <a:r>
              <a:rPr lang="zh-CN" altLang="en-US">
                <a:latin typeface="" charset="0"/>
              </a:rPr>
              <a:t>是</a:t>
            </a:r>
            <a:r>
              <a:rPr lang="en-US" altLang="zh-CN">
                <a:latin typeface="" charset="0"/>
              </a:rPr>
              <a:t>A</a:t>
            </a:r>
            <a:r>
              <a:rPr lang="zh-CN" altLang="en-US">
                <a:latin typeface="" charset="0"/>
              </a:rPr>
              <a:t>中关于运算*的幺元。如果对于</a:t>
            </a:r>
            <a:r>
              <a:rPr lang="en-US" altLang="zh-CN">
                <a:latin typeface="" charset="0"/>
              </a:rPr>
              <a:t>A</a:t>
            </a:r>
            <a:r>
              <a:rPr lang="zh-CN" altLang="en-US">
                <a:latin typeface="" charset="0"/>
              </a:rPr>
              <a:t>中的一个元素</a:t>
            </a:r>
            <a:r>
              <a:rPr lang="en-US" altLang="zh-CN">
                <a:latin typeface="" charset="0"/>
              </a:rPr>
              <a:t>a</a:t>
            </a:r>
            <a:r>
              <a:rPr lang="zh-CN" altLang="en-US">
                <a:latin typeface="" charset="0"/>
              </a:rPr>
              <a:t>存在着</a:t>
            </a:r>
            <a:r>
              <a:rPr lang="en-US" altLang="zh-CN">
                <a:latin typeface="" charset="0"/>
              </a:rPr>
              <a:t>A</a:t>
            </a:r>
            <a:r>
              <a:rPr lang="zh-CN" altLang="en-US">
                <a:latin typeface="" charset="0"/>
              </a:rPr>
              <a:t>中的某个元素</a:t>
            </a:r>
            <a:r>
              <a:rPr lang="en-US" altLang="zh-CN">
                <a:latin typeface="" charset="0"/>
              </a:rPr>
              <a:t>b,</a:t>
            </a:r>
            <a:r>
              <a:rPr lang="zh-CN" altLang="en-US">
                <a:latin typeface="" charset="0"/>
              </a:rPr>
              <a:t>使得</a:t>
            </a:r>
            <a:r>
              <a:rPr lang="en-US" altLang="zh-CN">
                <a:solidFill>
                  <a:schemeClr val="tx2"/>
                </a:solidFill>
                <a:latin typeface="" charset="0"/>
              </a:rPr>
              <a:t>b*a=e</a:t>
            </a:r>
            <a:r>
              <a:rPr lang="en-US" altLang="zh-CN">
                <a:latin typeface="" charset="0"/>
              </a:rPr>
              <a:t>,</a:t>
            </a:r>
            <a:r>
              <a:rPr lang="zh-CN" altLang="en-US">
                <a:latin typeface="" charset="0"/>
              </a:rPr>
              <a:t>那么</a:t>
            </a:r>
            <a:r>
              <a:rPr lang="zh-CN" altLang="en-US">
                <a:solidFill>
                  <a:schemeClr val="tx2"/>
                </a:solidFill>
                <a:latin typeface="" charset="0"/>
              </a:rPr>
              <a:t>称</a:t>
            </a:r>
            <a:r>
              <a:rPr lang="en-US" altLang="zh-CN">
                <a:solidFill>
                  <a:schemeClr val="tx2"/>
                </a:solidFill>
                <a:latin typeface="" charset="0"/>
              </a:rPr>
              <a:t>b</a:t>
            </a:r>
            <a:r>
              <a:rPr lang="zh-CN" altLang="en-US">
                <a:solidFill>
                  <a:schemeClr val="tx2"/>
                </a:solidFill>
                <a:latin typeface="" charset="0"/>
              </a:rPr>
              <a:t>为</a:t>
            </a:r>
            <a:r>
              <a:rPr lang="en-US" altLang="zh-CN">
                <a:solidFill>
                  <a:schemeClr val="tx2"/>
                </a:solidFill>
                <a:latin typeface="" charset="0"/>
              </a:rPr>
              <a:t>a</a:t>
            </a:r>
            <a:r>
              <a:rPr lang="zh-CN" altLang="en-US">
                <a:solidFill>
                  <a:schemeClr val="tx2"/>
                </a:solidFill>
                <a:latin typeface="" charset="0"/>
              </a:rPr>
              <a:t>的</a:t>
            </a:r>
            <a:r>
              <a:rPr lang="zh-CN" altLang="en-US">
                <a:solidFill>
                  <a:srgbClr val="FF0000"/>
                </a:solidFill>
                <a:latin typeface="" charset="0"/>
              </a:rPr>
              <a:t>左逆元</a:t>
            </a:r>
            <a:r>
              <a:rPr lang="zh-CN" altLang="en-US">
                <a:latin typeface="" charset="0"/>
              </a:rPr>
              <a:t>；如果</a:t>
            </a:r>
            <a:r>
              <a:rPr lang="en-US" altLang="zh-CN">
                <a:solidFill>
                  <a:schemeClr val="tx2"/>
                </a:solidFill>
                <a:latin typeface="" charset="0"/>
              </a:rPr>
              <a:t>a*b=e</a:t>
            </a:r>
            <a:r>
              <a:rPr lang="zh-CN" altLang="en-US">
                <a:latin typeface="" charset="0"/>
              </a:rPr>
              <a:t>成立，那么</a:t>
            </a:r>
            <a:r>
              <a:rPr lang="zh-CN" altLang="en-US">
                <a:solidFill>
                  <a:schemeClr val="tx2"/>
                </a:solidFill>
                <a:latin typeface="" charset="0"/>
              </a:rPr>
              <a:t>称</a:t>
            </a:r>
            <a:r>
              <a:rPr lang="en-US" altLang="zh-CN">
                <a:solidFill>
                  <a:schemeClr val="tx2"/>
                </a:solidFill>
                <a:latin typeface="" charset="0"/>
              </a:rPr>
              <a:t>b</a:t>
            </a:r>
            <a:r>
              <a:rPr lang="zh-CN" altLang="en-US">
                <a:solidFill>
                  <a:schemeClr val="tx2"/>
                </a:solidFill>
                <a:latin typeface="" charset="0"/>
              </a:rPr>
              <a:t>为</a:t>
            </a:r>
            <a:r>
              <a:rPr lang="en-US" altLang="zh-CN">
                <a:solidFill>
                  <a:schemeClr val="tx2"/>
                </a:solidFill>
                <a:latin typeface="" charset="0"/>
              </a:rPr>
              <a:t>a</a:t>
            </a:r>
            <a:r>
              <a:rPr lang="zh-CN" altLang="en-US">
                <a:solidFill>
                  <a:schemeClr val="tx2"/>
                </a:solidFill>
                <a:latin typeface="" charset="0"/>
              </a:rPr>
              <a:t>的</a:t>
            </a:r>
            <a:r>
              <a:rPr lang="zh-CN" altLang="en-US">
                <a:solidFill>
                  <a:srgbClr val="FF0000"/>
                </a:solidFill>
                <a:latin typeface="" charset="0"/>
              </a:rPr>
              <a:t>右逆元</a:t>
            </a:r>
            <a:r>
              <a:rPr lang="zh-CN" altLang="en-US">
                <a:latin typeface="" charset="0"/>
              </a:rPr>
              <a:t>；如果一个</a:t>
            </a:r>
            <a:r>
              <a:rPr lang="zh-CN" altLang="en-US">
                <a:solidFill>
                  <a:schemeClr val="tx2"/>
                </a:solidFill>
                <a:latin typeface="" charset="0"/>
              </a:rPr>
              <a:t>元素</a:t>
            </a:r>
            <a:r>
              <a:rPr lang="en-US" altLang="zh-CN">
                <a:solidFill>
                  <a:schemeClr val="tx2"/>
                </a:solidFill>
                <a:latin typeface="" charset="0"/>
              </a:rPr>
              <a:t>b</a:t>
            </a:r>
            <a:r>
              <a:rPr lang="en-US" altLang="zh-CN">
                <a:latin typeface="" charset="0"/>
              </a:rPr>
              <a:t>,</a:t>
            </a:r>
            <a:r>
              <a:rPr lang="zh-CN" altLang="en-US">
                <a:latin typeface="" charset="0"/>
              </a:rPr>
              <a:t>它</a:t>
            </a:r>
            <a:r>
              <a:rPr lang="zh-CN" altLang="en-US">
                <a:solidFill>
                  <a:schemeClr val="tx2"/>
                </a:solidFill>
                <a:latin typeface="" charset="0"/>
              </a:rPr>
              <a:t>既是</a:t>
            </a:r>
            <a:r>
              <a:rPr lang="en-US" altLang="zh-CN">
                <a:solidFill>
                  <a:schemeClr val="tx2"/>
                </a:solidFill>
                <a:latin typeface="" charset="0"/>
              </a:rPr>
              <a:t>a</a:t>
            </a:r>
            <a:r>
              <a:rPr lang="zh-CN" altLang="en-US">
                <a:solidFill>
                  <a:schemeClr val="tx2"/>
                </a:solidFill>
                <a:latin typeface="" charset="0"/>
              </a:rPr>
              <a:t>的左逆元又是</a:t>
            </a:r>
            <a:r>
              <a:rPr lang="en-US" altLang="zh-CN">
                <a:solidFill>
                  <a:schemeClr val="tx2"/>
                </a:solidFill>
                <a:latin typeface="" charset="0"/>
              </a:rPr>
              <a:t>a</a:t>
            </a:r>
            <a:r>
              <a:rPr lang="zh-CN" altLang="en-US">
                <a:solidFill>
                  <a:schemeClr val="tx2"/>
                </a:solidFill>
                <a:latin typeface="" charset="0"/>
              </a:rPr>
              <a:t>右逆元</a:t>
            </a:r>
            <a:r>
              <a:rPr lang="zh-CN" altLang="en-US">
                <a:latin typeface="" charset="0"/>
              </a:rPr>
              <a:t>，那么就</a:t>
            </a:r>
            <a:r>
              <a:rPr lang="zh-CN" altLang="en-US">
                <a:solidFill>
                  <a:schemeClr val="tx2"/>
                </a:solidFill>
                <a:latin typeface="" charset="0"/>
              </a:rPr>
              <a:t>称</a:t>
            </a:r>
            <a:r>
              <a:rPr lang="en-US" altLang="zh-CN">
                <a:solidFill>
                  <a:schemeClr val="tx2"/>
                </a:solidFill>
                <a:latin typeface="" charset="0"/>
              </a:rPr>
              <a:t>b</a:t>
            </a:r>
            <a:r>
              <a:rPr lang="zh-CN" altLang="en-US">
                <a:solidFill>
                  <a:schemeClr val="tx2"/>
                </a:solidFill>
                <a:latin typeface="" charset="0"/>
              </a:rPr>
              <a:t>是</a:t>
            </a:r>
            <a:r>
              <a:rPr lang="en-US" altLang="zh-CN">
                <a:solidFill>
                  <a:schemeClr val="tx2"/>
                </a:solidFill>
                <a:latin typeface="" charset="0"/>
              </a:rPr>
              <a:t>a</a:t>
            </a:r>
            <a:r>
              <a:rPr lang="zh-CN" altLang="en-US">
                <a:solidFill>
                  <a:schemeClr val="tx2"/>
                </a:solidFill>
                <a:latin typeface="" charset="0"/>
              </a:rPr>
              <a:t>的一个</a:t>
            </a:r>
            <a:r>
              <a:rPr lang="zh-CN" altLang="en-US">
                <a:solidFill>
                  <a:srgbClr val="FF0000"/>
                </a:solidFill>
                <a:latin typeface="" charset="0"/>
              </a:rPr>
              <a:t>逆元</a:t>
            </a:r>
            <a:r>
              <a:rPr lang="zh-CN" altLang="en-US">
                <a:latin typeface="" charset="0"/>
              </a:rPr>
              <a:t>。</a:t>
            </a:r>
          </a:p>
          <a:p>
            <a:pPr eaLnBrk="1" hangingPunct="1">
              <a:lnSpc>
                <a:spcPct val="120000"/>
              </a:lnSpc>
              <a:spcBef>
                <a:spcPts val="500"/>
              </a:spcBef>
              <a:spcAft>
                <a:spcPts val="500"/>
              </a:spcAft>
            </a:pPr>
            <a:r>
              <a:rPr lang="zh-CN" altLang="en-US">
                <a:latin typeface="" charset="0"/>
              </a:rPr>
              <a:t>    很明显，如果</a:t>
            </a:r>
            <a:r>
              <a:rPr lang="en-US" altLang="zh-CN">
                <a:latin typeface="" charset="0"/>
              </a:rPr>
              <a:t>b</a:t>
            </a:r>
            <a:r>
              <a:rPr lang="zh-CN" altLang="en-US">
                <a:latin typeface="" charset="0"/>
              </a:rPr>
              <a:t>是</a:t>
            </a:r>
            <a:r>
              <a:rPr lang="en-US" altLang="zh-CN">
                <a:latin typeface="" charset="0"/>
              </a:rPr>
              <a:t>a</a:t>
            </a:r>
            <a:r>
              <a:rPr lang="zh-CN" altLang="en-US">
                <a:latin typeface="" charset="0"/>
              </a:rPr>
              <a:t>的逆元，那么</a:t>
            </a:r>
            <a:r>
              <a:rPr lang="en-US" altLang="zh-CN">
                <a:latin typeface="" charset="0"/>
              </a:rPr>
              <a:t>a</a:t>
            </a:r>
            <a:r>
              <a:rPr lang="zh-CN" altLang="en-US">
                <a:latin typeface="" charset="0"/>
              </a:rPr>
              <a:t>也是</a:t>
            </a:r>
            <a:r>
              <a:rPr lang="en-US" altLang="zh-CN">
                <a:latin typeface="" charset="0"/>
              </a:rPr>
              <a:t>b</a:t>
            </a:r>
            <a:r>
              <a:rPr lang="zh-CN" altLang="en-US">
                <a:latin typeface="" charset="0"/>
              </a:rPr>
              <a:t>是逆元，简称</a:t>
            </a:r>
            <a:r>
              <a:rPr lang="en-US" altLang="zh-CN">
                <a:latin typeface="" charset="0"/>
              </a:rPr>
              <a:t>a</a:t>
            </a:r>
            <a:r>
              <a:rPr lang="zh-CN" altLang="en-US">
                <a:latin typeface="" charset="0"/>
              </a:rPr>
              <a:t>与</a:t>
            </a:r>
            <a:r>
              <a:rPr lang="en-US" altLang="zh-CN">
                <a:latin typeface="" charset="0"/>
              </a:rPr>
              <a:t>b</a:t>
            </a:r>
            <a:r>
              <a:rPr lang="zh-CN" altLang="en-US">
                <a:latin typeface="" charset="0"/>
              </a:rPr>
              <a:t>互为逆元。今后一个元素</a:t>
            </a:r>
            <a:r>
              <a:rPr lang="en-US" altLang="zh-CN">
                <a:latin typeface="" charset="0"/>
              </a:rPr>
              <a:t>x</a:t>
            </a:r>
            <a:r>
              <a:rPr lang="zh-CN" altLang="en-US">
                <a:latin typeface="" charset="0"/>
              </a:rPr>
              <a:t>的逆元记为</a:t>
            </a:r>
            <a:r>
              <a:rPr lang="en-US" altLang="zh-CN">
                <a:latin typeface="" charset="0"/>
              </a:rPr>
              <a:t>x</a:t>
            </a:r>
            <a:r>
              <a:rPr lang="en-US" altLang="zh-CN" baseline="30000">
                <a:latin typeface="" charset="0"/>
              </a:rPr>
              <a:t>-1</a:t>
            </a:r>
            <a:r>
              <a:rPr lang="zh-CN" altLang="en-US">
                <a:latin typeface="" charset="0"/>
              </a:rPr>
              <a:t>。</a:t>
            </a:r>
          </a:p>
        </p:txBody>
      </p:sp>
      <p:sp>
        <p:nvSpPr>
          <p:cNvPr id="30722" name="Rectangle 2">
            <a:extLst>
              <a:ext uri="{FF2B5EF4-FFF2-40B4-BE49-F238E27FC236}">
                <a16:creationId xmlns:a16="http://schemas.microsoft.com/office/drawing/2014/main" id="{1340C8D3-5CC5-6742-BE42-FA4C1DB24047}"/>
              </a:ext>
            </a:extLst>
          </p:cNvPr>
          <p:cNvSpPr>
            <a:spLocks noChangeArrowheads="1"/>
          </p:cNvSpPr>
          <p:nvPr/>
        </p:nvSpPr>
        <p:spPr bwMode="auto">
          <a:xfrm>
            <a:off x="900113" y="519113"/>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 charset="0"/>
              </a:rPr>
              <a:t>5-2</a:t>
            </a:r>
            <a:r>
              <a:rPr lang="zh-CN" altLang="en-US" sz="3600">
                <a:solidFill>
                  <a:schemeClr val="accent2"/>
                </a:solidFill>
                <a:latin typeface="" charset="0"/>
              </a:rPr>
              <a:t>　运算及其性质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8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Rectangle 3">
            <a:extLst>
              <a:ext uri="{FF2B5EF4-FFF2-40B4-BE49-F238E27FC236}">
                <a16:creationId xmlns:a16="http://schemas.microsoft.com/office/drawing/2014/main" id="{7EEEF7BC-3C1B-3941-8990-FAE378ED7693}"/>
              </a:ext>
            </a:extLst>
          </p:cNvPr>
          <p:cNvSpPr>
            <a:spLocks noGrp="1" noChangeArrowheads="1"/>
          </p:cNvSpPr>
          <p:nvPr>
            <p:ph type="body" idx="4294967295"/>
          </p:nvPr>
        </p:nvSpPr>
        <p:spPr>
          <a:xfrm>
            <a:off x="395288" y="1557338"/>
            <a:ext cx="7924800" cy="1143000"/>
          </a:xfrm>
        </p:spPr>
        <p:txBody>
          <a:bodyPr/>
          <a:lstStyle/>
          <a:p>
            <a:pPr eaLnBrk="1" hangingPunct="1">
              <a:spcBef>
                <a:spcPts val="500"/>
              </a:spcBef>
              <a:spcAft>
                <a:spcPts val="500"/>
              </a:spcAft>
            </a:pPr>
            <a:r>
              <a:rPr lang="zh-CN" altLang="en-US">
                <a:solidFill>
                  <a:srgbClr val="FF0000"/>
                </a:solidFill>
                <a:latin typeface="" charset="0"/>
              </a:rPr>
              <a:t>例题 </a:t>
            </a:r>
            <a:r>
              <a:rPr lang="en-US" altLang="zh-CN">
                <a:solidFill>
                  <a:srgbClr val="FF0000"/>
                </a:solidFill>
                <a:latin typeface="" charset="0"/>
              </a:rPr>
              <a:t>7</a:t>
            </a:r>
            <a:r>
              <a:rPr lang="zh-CN" altLang="en-US">
                <a:solidFill>
                  <a:srgbClr val="FF0000"/>
                </a:solidFill>
                <a:latin typeface="" charset="0"/>
              </a:rPr>
              <a:t>：</a:t>
            </a:r>
            <a:r>
              <a:rPr lang="zh-CN" altLang="en-US">
                <a:latin typeface="" charset="0"/>
              </a:rPr>
              <a:t> 设集合</a:t>
            </a:r>
            <a:r>
              <a:rPr lang="en-US" altLang="zh-CN">
                <a:latin typeface="" charset="0"/>
              </a:rPr>
              <a:t>S={</a:t>
            </a:r>
            <a:r>
              <a:rPr lang="zh-CN" altLang="en-US">
                <a:latin typeface="" charset="0"/>
              </a:rPr>
              <a:t>浅色，深色</a:t>
            </a:r>
            <a:r>
              <a:rPr lang="en-US" altLang="zh-CN">
                <a:latin typeface="" charset="0"/>
              </a:rPr>
              <a:t>}</a:t>
            </a:r>
            <a:r>
              <a:rPr lang="zh-CN" altLang="en-US">
                <a:latin typeface="" charset="0"/>
              </a:rPr>
              <a:t>，定义在</a:t>
            </a:r>
            <a:r>
              <a:rPr lang="en-US" altLang="zh-CN">
                <a:latin typeface="" charset="0"/>
              </a:rPr>
              <a:t>S</a:t>
            </a:r>
            <a:r>
              <a:rPr lang="zh-CN" altLang="en-US">
                <a:latin typeface="" charset="0"/>
              </a:rPr>
              <a:t>上的一个二元运算*如表所示，试指出零元和幺元。</a:t>
            </a:r>
          </a:p>
        </p:txBody>
      </p:sp>
      <p:sp>
        <p:nvSpPr>
          <p:cNvPr id="121861" name="Text Box 5">
            <a:extLst>
              <a:ext uri="{FF2B5EF4-FFF2-40B4-BE49-F238E27FC236}">
                <a16:creationId xmlns:a16="http://schemas.microsoft.com/office/drawing/2014/main" id="{815A5904-5A0C-1647-96E1-5BB45E2171B3}"/>
              </a:ext>
            </a:extLst>
          </p:cNvPr>
          <p:cNvSpPr txBox="1">
            <a:spLocks noChangeArrowheads="1"/>
          </p:cNvSpPr>
          <p:nvPr/>
        </p:nvSpPr>
        <p:spPr bwMode="auto">
          <a:xfrm>
            <a:off x="900113" y="5157788"/>
            <a:ext cx="647700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chemeClr val="tx1"/>
                </a:solidFill>
                <a:latin typeface="" charset="0"/>
              </a:rPr>
              <a:t>解：深色是</a:t>
            </a:r>
            <a:r>
              <a:rPr lang="en-US" altLang="zh-CN" sz="2800">
                <a:solidFill>
                  <a:schemeClr val="tx1"/>
                </a:solidFill>
                <a:latin typeface="" charset="0"/>
              </a:rPr>
              <a:t>S</a:t>
            </a:r>
            <a:r>
              <a:rPr lang="zh-CN" altLang="en-US" sz="2800">
                <a:solidFill>
                  <a:schemeClr val="tx1"/>
                </a:solidFill>
                <a:latin typeface="" charset="0"/>
              </a:rPr>
              <a:t>中关于运算*的零元，</a:t>
            </a:r>
          </a:p>
          <a:p>
            <a:pPr eaLnBrk="1" hangingPunct="1">
              <a:spcBef>
                <a:spcPct val="50000"/>
              </a:spcBef>
            </a:pPr>
            <a:r>
              <a:rPr lang="zh-CN" altLang="en-US" sz="2800">
                <a:solidFill>
                  <a:schemeClr val="tx1"/>
                </a:solidFill>
                <a:latin typeface="" charset="0"/>
              </a:rPr>
              <a:t>        浅色是</a:t>
            </a:r>
            <a:r>
              <a:rPr lang="en-US" altLang="zh-CN" sz="2800">
                <a:solidFill>
                  <a:schemeClr val="tx1"/>
                </a:solidFill>
                <a:latin typeface="" charset="0"/>
              </a:rPr>
              <a:t>S</a:t>
            </a:r>
            <a:r>
              <a:rPr lang="zh-CN" altLang="en-US" sz="2800">
                <a:solidFill>
                  <a:schemeClr val="tx1"/>
                </a:solidFill>
                <a:latin typeface="" charset="0"/>
              </a:rPr>
              <a:t>中关于运算*的幺元。</a:t>
            </a:r>
          </a:p>
        </p:txBody>
      </p:sp>
      <p:grpSp>
        <p:nvGrpSpPr>
          <p:cNvPr id="31747" name="Group 20">
            <a:extLst>
              <a:ext uri="{FF2B5EF4-FFF2-40B4-BE49-F238E27FC236}">
                <a16:creationId xmlns:a16="http://schemas.microsoft.com/office/drawing/2014/main" id="{81B5E44A-5CD8-2B40-9920-6BDDFEF511F2}"/>
              </a:ext>
            </a:extLst>
          </p:cNvPr>
          <p:cNvGrpSpPr>
            <a:grpSpLocks/>
          </p:cNvGrpSpPr>
          <p:nvPr/>
        </p:nvGrpSpPr>
        <p:grpSpPr bwMode="auto">
          <a:xfrm>
            <a:off x="1187450" y="3284538"/>
            <a:ext cx="5105400" cy="1600200"/>
            <a:chOff x="-3" y="-3"/>
            <a:chExt cx="1464" cy="963"/>
          </a:xfrm>
        </p:grpSpPr>
        <p:grpSp>
          <p:nvGrpSpPr>
            <p:cNvPr id="31748" name="Group 18">
              <a:extLst>
                <a:ext uri="{FF2B5EF4-FFF2-40B4-BE49-F238E27FC236}">
                  <a16:creationId xmlns:a16="http://schemas.microsoft.com/office/drawing/2014/main" id="{A5DBB603-8723-D441-B494-994BF3EB95F0}"/>
                </a:ext>
              </a:extLst>
            </p:cNvPr>
            <p:cNvGrpSpPr>
              <a:grpSpLocks/>
            </p:cNvGrpSpPr>
            <p:nvPr/>
          </p:nvGrpSpPr>
          <p:grpSpPr bwMode="auto">
            <a:xfrm>
              <a:off x="0" y="0"/>
              <a:ext cx="1458" cy="957"/>
              <a:chOff x="0" y="0"/>
              <a:chExt cx="1458" cy="957"/>
            </a:xfrm>
          </p:grpSpPr>
          <p:grpSp>
            <p:nvGrpSpPr>
              <p:cNvPr id="31749" name="Group 11">
                <a:extLst>
                  <a:ext uri="{FF2B5EF4-FFF2-40B4-BE49-F238E27FC236}">
                    <a16:creationId xmlns:a16="http://schemas.microsoft.com/office/drawing/2014/main" id="{2314A4AD-C9A8-5B41-A2B3-54B711B27D9B}"/>
                  </a:ext>
                </a:extLst>
              </p:cNvPr>
              <p:cNvGrpSpPr>
                <a:grpSpLocks/>
              </p:cNvGrpSpPr>
              <p:nvPr/>
            </p:nvGrpSpPr>
            <p:grpSpPr bwMode="auto">
              <a:xfrm>
                <a:off x="0" y="0"/>
                <a:ext cx="516" cy="403"/>
                <a:chOff x="0" y="0"/>
                <a:chExt cx="516" cy="403"/>
              </a:xfrm>
            </p:grpSpPr>
            <p:sp>
              <p:nvSpPr>
                <p:cNvPr id="31750" name="Rectangle 6">
                  <a:extLst>
                    <a:ext uri="{FF2B5EF4-FFF2-40B4-BE49-F238E27FC236}">
                      <a16:creationId xmlns:a16="http://schemas.microsoft.com/office/drawing/2014/main" id="{0CC5E469-444D-2445-B4C9-08C00B03151C}"/>
                    </a:ext>
                  </a:extLst>
                </p:cNvPr>
                <p:cNvSpPr>
                  <a:spLocks noChangeArrowheads="1"/>
                </p:cNvSpPr>
                <p:nvPr/>
              </p:nvSpPr>
              <p:spPr bwMode="auto">
                <a:xfrm>
                  <a:off x="18" y="18"/>
                  <a:ext cx="480"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800">
                    <a:solidFill>
                      <a:schemeClr val="tx1"/>
                    </a:solidFill>
                  </a:endParaRPr>
                </a:p>
                <a:p>
                  <a:pPr algn="ctr" eaLnBrk="1" hangingPunct="1"/>
                  <a:r>
                    <a:rPr lang="en-US" altLang="zh-CN" sz="2800">
                      <a:solidFill>
                        <a:schemeClr val="tx1"/>
                      </a:solidFill>
                    </a:rPr>
                    <a:t>*</a:t>
                  </a:r>
                </a:p>
                <a:p>
                  <a:pPr algn="ctr"/>
                  <a:endParaRPr lang="en-US" altLang="zh-CN" sz="2800">
                    <a:solidFill>
                      <a:schemeClr val="tx1"/>
                    </a:solidFill>
                  </a:endParaRPr>
                </a:p>
              </p:txBody>
            </p:sp>
            <p:sp>
              <p:nvSpPr>
                <p:cNvPr id="31751" name="Rectangle 10">
                  <a:extLst>
                    <a:ext uri="{FF2B5EF4-FFF2-40B4-BE49-F238E27FC236}">
                      <a16:creationId xmlns:a16="http://schemas.microsoft.com/office/drawing/2014/main" id="{1418151B-A270-A647-92FA-AC0A2F7F5B0E}"/>
                    </a:ext>
                  </a:extLst>
                </p:cNvPr>
                <p:cNvSpPr>
                  <a:spLocks noChangeArrowheads="1"/>
                </p:cNvSpPr>
                <p:nvPr/>
              </p:nvSpPr>
              <p:spPr bwMode="auto">
                <a:xfrm>
                  <a:off x="0" y="0"/>
                  <a:ext cx="51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a:solidFill>
                      <a:schemeClr val="tx1"/>
                    </a:solidFill>
                  </a:endParaRPr>
                </a:p>
              </p:txBody>
            </p:sp>
          </p:grpSp>
          <p:grpSp>
            <p:nvGrpSpPr>
              <p:cNvPr id="31752" name="Group 13">
                <a:extLst>
                  <a:ext uri="{FF2B5EF4-FFF2-40B4-BE49-F238E27FC236}">
                    <a16:creationId xmlns:a16="http://schemas.microsoft.com/office/drawing/2014/main" id="{0DE13E4E-91E0-1549-A132-651DB8586191}"/>
                  </a:ext>
                </a:extLst>
              </p:cNvPr>
              <p:cNvGrpSpPr>
                <a:grpSpLocks/>
              </p:cNvGrpSpPr>
              <p:nvPr/>
            </p:nvGrpSpPr>
            <p:grpSpPr bwMode="auto">
              <a:xfrm>
                <a:off x="516" y="0"/>
                <a:ext cx="942" cy="403"/>
                <a:chOff x="516" y="0"/>
                <a:chExt cx="942" cy="403"/>
              </a:xfrm>
            </p:grpSpPr>
            <p:sp>
              <p:nvSpPr>
                <p:cNvPr id="31753" name="Rectangle 7">
                  <a:extLst>
                    <a:ext uri="{FF2B5EF4-FFF2-40B4-BE49-F238E27FC236}">
                      <a16:creationId xmlns:a16="http://schemas.microsoft.com/office/drawing/2014/main" id="{5502D74C-A428-C04D-8A86-001BC8C90678}"/>
                    </a:ext>
                  </a:extLst>
                </p:cNvPr>
                <p:cNvSpPr>
                  <a:spLocks noChangeArrowheads="1"/>
                </p:cNvSpPr>
                <p:nvPr/>
              </p:nvSpPr>
              <p:spPr bwMode="auto">
                <a:xfrm>
                  <a:off x="534" y="18"/>
                  <a:ext cx="906"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800">
                    <a:solidFill>
                      <a:schemeClr val="tx1"/>
                    </a:solidFill>
                  </a:endParaRPr>
                </a:p>
                <a:p>
                  <a:pPr algn="ctr" eaLnBrk="1" hangingPunct="1"/>
                  <a:r>
                    <a:rPr lang="zh-CN" altLang="en-US" sz="2400">
                      <a:solidFill>
                        <a:schemeClr val="tx1"/>
                      </a:solidFill>
                    </a:rPr>
                    <a:t>浅色　深色</a:t>
                  </a:r>
                </a:p>
                <a:p>
                  <a:pPr algn="ctr"/>
                  <a:endParaRPr lang="en-US" altLang="zh-CN" sz="2800">
                    <a:solidFill>
                      <a:schemeClr val="tx1"/>
                    </a:solidFill>
                  </a:endParaRPr>
                </a:p>
              </p:txBody>
            </p:sp>
            <p:sp>
              <p:nvSpPr>
                <p:cNvPr id="31754" name="Rectangle 12">
                  <a:extLst>
                    <a:ext uri="{FF2B5EF4-FFF2-40B4-BE49-F238E27FC236}">
                      <a16:creationId xmlns:a16="http://schemas.microsoft.com/office/drawing/2014/main" id="{8ADFAADD-B550-E749-971C-E90D0C6C20A4}"/>
                    </a:ext>
                  </a:extLst>
                </p:cNvPr>
                <p:cNvSpPr>
                  <a:spLocks noChangeArrowheads="1"/>
                </p:cNvSpPr>
                <p:nvPr/>
              </p:nvSpPr>
              <p:spPr bwMode="auto">
                <a:xfrm>
                  <a:off x="516" y="0"/>
                  <a:ext cx="94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a:solidFill>
                      <a:schemeClr val="tx1"/>
                    </a:solidFill>
                  </a:endParaRPr>
                </a:p>
              </p:txBody>
            </p:sp>
          </p:grpSp>
          <p:grpSp>
            <p:nvGrpSpPr>
              <p:cNvPr id="31755" name="Group 15">
                <a:extLst>
                  <a:ext uri="{FF2B5EF4-FFF2-40B4-BE49-F238E27FC236}">
                    <a16:creationId xmlns:a16="http://schemas.microsoft.com/office/drawing/2014/main" id="{6FA1399D-C7AF-FF4C-8DE8-0B86E3B24A84}"/>
                  </a:ext>
                </a:extLst>
              </p:cNvPr>
              <p:cNvGrpSpPr>
                <a:grpSpLocks/>
              </p:cNvGrpSpPr>
              <p:nvPr/>
            </p:nvGrpSpPr>
            <p:grpSpPr bwMode="auto">
              <a:xfrm>
                <a:off x="0" y="439"/>
                <a:ext cx="516" cy="518"/>
                <a:chOff x="0" y="439"/>
                <a:chExt cx="516" cy="518"/>
              </a:xfrm>
            </p:grpSpPr>
            <p:sp>
              <p:nvSpPr>
                <p:cNvPr id="31756" name="Rectangle 8">
                  <a:extLst>
                    <a:ext uri="{FF2B5EF4-FFF2-40B4-BE49-F238E27FC236}">
                      <a16:creationId xmlns:a16="http://schemas.microsoft.com/office/drawing/2014/main" id="{596B1EA2-978F-DF47-8E4E-57A83741024E}"/>
                    </a:ext>
                  </a:extLst>
                </p:cNvPr>
                <p:cNvSpPr>
                  <a:spLocks noChangeArrowheads="1"/>
                </p:cNvSpPr>
                <p:nvPr/>
              </p:nvSpPr>
              <p:spPr bwMode="auto">
                <a:xfrm>
                  <a:off x="18" y="457"/>
                  <a:ext cx="480"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400">
                    <a:solidFill>
                      <a:schemeClr val="tx1"/>
                    </a:solidFill>
                  </a:endParaRPr>
                </a:p>
                <a:p>
                  <a:pPr algn="ctr" eaLnBrk="1" hangingPunct="1"/>
                  <a:r>
                    <a:rPr lang="zh-CN" altLang="en-US" sz="2400">
                      <a:solidFill>
                        <a:schemeClr val="tx1"/>
                      </a:solidFill>
                    </a:rPr>
                    <a:t>浅色</a:t>
                  </a:r>
                </a:p>
                <a:p>
                  <a:pPr algn="ctr"/>
                  <a:r>
                    <a:rPr lang="zh-CN" altLang="en-US" sz="2400">
                      <a:solidFill>
                        <a:schemeClr val="tx1"/>
                      </a:solidFill>
                    </a:rPr>
                    <a:t>深色</a:t>
                  </a:r>
                </a:p>
                <a:p>
                  <a:pPr algn="ctr"/>
                  <a:endParaRPr lang="en-US" altLang="zh-CN" sz="2800">
                    <a:solidFill>
                      <a:schemeClr val="tx1"/>
                    </a:solidFill>
                  </a:endParaRPr>
                </a:p>
              </p:txBody>
            </p:sp>
            <p:sp>
              <p:nvSpPr>
                <p:cNvPr id="31757" name="Rectangle 14">
                  <a:extLst>
                    <a:ext uri="{FF2B5EF4-FFF2-40B4-BE49-F238E27FC236}">
                      <a16:creationId xmlns:a16="http://schemas.microsoft.com/office/drawing/2014/main" id="{DE572703-626C-8D4A-A7A2-9506C443687B}"/>
                    </a:ext>
                  </a:extLst>
                </p:cNvPr>
                <p:cNvSpPr>
                  <a:spLocks noChangeArrowheads="1"/>
                </p:cNvSpPr>
                <p:nvPr/>
              </p:nvSpPr>
              <p:spPr bwMode="auto">
                <a:xfrm>
                  <a:off x="0" y="439"/>
                  <a:ext cx="516"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a:solidFill>
                      <a:schemeClr val="tx1"/>
                    </a:solidFill>
                  </a:endParaRPr>
                </a:p>
              </p:txBody>
            </p:sp>
          </p:grpSp>
          <p:grpSp>
            <p:nvGrpSpPr>
              <p:cNvPr id="31758" name="Group 17">
                <a:extLst>
                  <a:ext uri="{FF2B5EF4-FFF2-40B4-BE49-F238E27FC236}">
                    <a16:creationId xmlns:a16="http://schemas.microsoft.com/office/drawing/2014/main" id="{38DFE61C-DC3C-A548-9D73-169CCC28CE08}"/>
                  </a:ext>
                </a:extLst>
              </p:cNvPr>
              <p:cNvGrpSpPr>
                <a:grpSpLocks/>
              </p:cNvGrpSpPr>
              <p:nvPr/>
            </p:nvGrpSpPr>
            <p:grpSpPr bwMode="auto">
              <a:xfrm>
                <a:off x="516" y="439"/>
                <a:ext cx="942" cy="518"/>
                <a:chOff x="516" y="439"/>
                <a:chExt cx="942" cy="518"/>
              </a:xfrm>
            </p:grpSpPr>
            <p:sp>
              <p:nvSpPr>
                <p:cNvPr id="31759" name="Rectangle 9">
                  <a:extLst>
                    <a:ext uri="{FF2B5EF4-FFF2-40B4-BE49-F238E27FC236}">
                      <a16:creationId xmlns:a16="http://schemas.microsoft.com/office/drawing/2014/main" id="{EBBDB17B-C510-2B4E-8A64-824E8D7C7BC3}"/>
                    </a:ext>
                  </a:extLst>
                </p:cNvPr>
                <p:cNvSpPr>
                  <a:spLocks noChangeArrowheads="1"/>
                </p:cNvSpPr>
                <p:nvPr/>
              </p:nvSpPr>
              <p:spPr bwMode="auto">
                <a:xfrm>
                  <a:off x="534" y="457"/>
                  <a:ext cx="906"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400">
                    <a:solidFill>
                      <a:schemeClr val="tx1"/>
                    </a:solidFill>
                  </a:endParaRPr>
                </a:p>
                <a:p>
                  <a:pPr algn="ctr" eaLnBrk="1" hangingPunct="1"/>
                  <a:r>
                    <a:rPr lang="zh-CN" altLang="en-US" sz="2400">
                      <a:solidFill>
                        <a:schemeClr val="tx1"/>
                      </a:solidFill>
                    </a:rPr>
                    <a:t>浅色　深色</a:t>
                  </a:r>
                </a:p>
                <a:p>
                  <a:pPr algn="ctr" eaLnBrk="1" hangingPunct="1"/>
                  <a:r>
                    <a:rPr lang="zh-CN" altLang="en-US" sz="2400">
                      <a:solidFill>
                        <a:schemeClr val="tx1"/>
                      </a:solidFill>
                    </a:rPr>
                    <a:t>深色　深色</a:t>
                  </a:r>
                </a:p>
                <a:p>
                  <a:pPr algn="ctr" eaLnBrk="1" hangingPunct="1"/>
                  <a:endParaRPr lang="en-US" altLang="zh-CN" sz="2800">
                    <a:solidFill>
                      <a:schemeClr val="tx1"/>
                    </a:solidFill>
                  </a:endParaRPr>
                </a:p>
              </p:txBody>
            </p:sp>
            <p:sp>
              <p:nvSpPr>
                <p:cNvPr id="31760" name="Rectangle 16">
                  <a:extLst>
                    <a:ext uri="{FF2B5EF4-FFF2-40B4-BE49-F238E27FC236}">
                      <a16:creationId xmlns:a16="http://schemas.microsoft.com/office/drawing/2014/main" id="{8EF780FA-D21A-3C4F-AD15-4903CAC934B3}"/>
                    </a:ext>
                  </a:extLst>
                </p:cNvPr>
                <p:cNvSpPr>
                  <a:spLocks noChangeArrowheads="1"/>
                </p:cNvSpPr>
                <p:nvPr/>
              </p:nvSpPr>
              <p:spPr bwMode="auto">
                <a:xfrm>
                  <a:off x="516" y="439"/>
                  <a:ext cx="94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a:solidFill>
                      <a:schemeClr val="tx1"/>
                    </a:solidFill>
                  </a:endParaRPr>
                </a:p>
              </p:txBody>
            </p:sp>
          </p:grpSp>
        </p:grpSp>
        <p:sp>
          <p:nvSpPr>
            <p:cNvPr id="31761" name="Rectangle 19">
              <a:extLst>
                <a:ext uri="{FF2B5EF4-FFF2-40B4-BE49-F238E27FC236}">
                  <a16:creationId xmlns:a16="http://schemas.microsoft.com/office/drawing/2014/main" id="{8066DDD3-904C-1649-AFFF-1D168745B503}"/>
                </a:ext>
              </a:extLst>
            </p:cNvPr>
            <p:cNvSpPr>
              <a:spLocks noChangeArrowheads="1"/>
            </p:cNvSpPr>
            <p:nvPr/>
          </p:nvSpPr>
          <p:spPr bwMode="auto">
            <a:xfrm>
              <a:off x="-3" y="-3"/>
              <a:ext cx="1464" cy="963"/>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a:solidFill>
                  <a:schemeClr val="tx1"/>
                </a:solidFill>
              </a:endParaRPr>
            </a:p>
          </p:txBody>
        </p:sp>
      </p:grpSp>
      <p:sp>
        <p:nvSpPr>
          <p:cNvPr id="31762" name="Rectangle 2">
            <a:extLst>
              <a:ext uri="{FF2B5EF4-FFF2-40B4-BE49-F238E27FC236}">
                <a16:creationId xmlns:a16="http://schemas.microsoft.com/office/drawing/2014/main" id="{9547529E-0FFC-2543-A121-895100A2BF2A}"/>
              </a:ext>
            </a:extLst>
          </p:cNvPr>
          <p:cNvSpPr>
            <a:spLocks noChangeArrowheads="1"/>
          </p:cNvSpPr>
          <p:nvPr/>
        </p:nvSpPr>
        <p:spPr bwMode="auto">
          <a:xfrm>
            <a:off x="1187450" y="549275"/>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 charset="0"/>
              </a:rPr>
              <a:t>5-2</a:t>
            </a:r>
            <a:r>
              <a:rPr lang="zh-CN" altLang="en-US" sz="3600">
                <a:solidFill>
                  <a:schemeClr val="accent2"/>
                </a:solidFill>
                <a:latin typeface="" charset="0"/>
              </a:rPr>
              <a:t>　运算及其性质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8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9" name="Rectangle 3">
            <a:extLst>
              <a:ext uri="{FF2B5EF4-FFF2-40B4-BE49-F238E27FC236}">
                <a16:creationId xmlns:a16="http://schemas.microsoft.com/office/drawing/2014/main" id="{F6D83130-A45B-9243-91AD-6CFBB6658F6B}"/>
              </a:ext>
            </a:extLst>
          </p:cNvPr>
          <p:cNvSpPr>
            <a:spLocks noGrp="1" noChangeArrowheads="1"/>
          </p:cNvSpPr>
          <p:nvPr>
            <p:ph type="body" idx="4294967295"/>
          </p:nvPr>
        </p:nvSpPr>
        <p:spPr>
          <a:xfrm>
            <a:off x="468313" y="1268413"/>
            <a:ext cx="7772400" cy="1600200"/>
          </a:xfrm>
        </p:spPr>
        <p:txBody>
          <a:bodyPr/>
          <a:lstStyle/>
          <a:p>
            <a:pPr eaLnBrk="1" hangingPunct="1">
              <a:spcBef>
                <a:spcPts val="500"/>
              </a:spcBef>
              <a:spcAft>
                <a:spcPts val="500"/>
              </a:spcAft>
            </a:pPr>
            <a:r>
              <a:rPr lang="zh-CN" altLang="en-US" sz="2400">
                <a:solidFill>
                  <a:srgbClr val="FF0000"/>
                </a:solidFill>
                <a:latin typeface="" charset="0"/>
              </a:rPr>
              <a:t>例题</a:t>
            </a:r>
            <a:r>
              <a:rPr lang="en-US" altLang="zh-CN" sz="2400">
                <a:solidFill>
                  <a:srgbClr val="FF0000"/>
                </a:solidFill>
                <a:latin typeface="" charset="0"/>
              </a:rPr>
              <a:t>8</a:t>
            </a:r>
            <a:r>
              <a:rPr lang="zh-CN" altLang="en-US" sz="2400">
                <a:solidFill>
                  <a:srgbClr val="FF0000"/>
                </a:solidFill>
                <a:latin typeface="" charset="0"/>
              </a:rPr>
              <a:t>：</a:t>
            </a:r>
            <a:r>
              <a:rPr lang="zh-CN" altLang="en-US" sz="2400">
                <a:latin typeface="" charset="0"/>
              </a:rPr>
              <a:t> 设集合</a:t>
            </a:r>
            <a:r>
              <a:rPr lang="en-US" altLang="zh-CN" sz="2400">
                <a:latin typeface="" charset="0"/>
              </a:rPr>
              <a:t>S={α,β,γ,δ,}</a:t>
            </a:r>
            <a:r>
              <a:rPr lang="zh-CN" altLang="en-US" sz="2400">
                <a:latin typeface="" charset="0"/>
              </a:rPr>
              <a:t>，定义在</a:t>
            </a:r>
            <a:r>
              <a:rPr lang="en-US" altLang="zh-CN" sz="2400">
                <a:latin typeface="" charset="0"/>
              </a:rPr>
              <a:t>S</a:t>
            </a:r>
            <a:r>
              <a:rPr lang="zh-CN" altLang="en-US" sz="2400">
                <a:latin typeface="" charset="0"/>
              </a:rPr>
              <a:t>上的一个二元运算*如表所示。试指出代数系统</a:t>
            </a:r>
            <a:r>
              <a:rPr lang="en-US" altLang="zh-CN" sz="2400">
                <a:latin typeface="" charset="0"/>
              </a:rPr>
              <a:t>&lt;S,*&gt;</a:t>
            </a:r>
            <a:r>
              <a:rPr lang="zh-CN" altLang="en-US" sz="2400">
                <a:latin typeface="" charset="0"/>
              </a:rPr>
              <a:t>中各个元素的左、右逆元情况。</a:t>
            </a:r>
          </a:p>
        </p:txBody>
      </p:sp>
      <p:grpSp>
        <p:nvGrpSpPr>
          <p:cNvPr id="32770" name="Group 24">
            <a:extLst>
              <a:ext uri="{FF2B5EF4-FFF2-40B4-BE49-F238E27FC236}">
                <a16:creationId xmlns:a16="http://schemas.microsoft.com/office/drawing/2014/main" id="{25C73F1B-1A12-5E4B-B3A3-6A23A306D9EA}"/>
              </a:ext>
            </a:extLst>
          </p:cNvPr>
          <p:cNvGrpSpPr>
            <a:grpSpLocks/>
          </p:cNvGrpSpPr>
          <p:nvPr/>
        </p:nvGrpSpPr>
        <p:grpSpPr bwMode="auto">
          <a:xfrm>
            <a:off x="755650" y="2852738"/>
            <a:ext cx="7202488" cy="3241675"/>
            <a:chOff x="-3" y="-3"/>
            <a:chExt cx="1464" cy="1193"/>
          </a:xfrm>
        </p:grpSpPr>
        <p:grpSp>
          <p:nvGrpSpPr>
            <p:cNvPr id="32771" name="Group 22">
              <a:extLst>
                <a:ext uri="{FF2B5EF4-FFF2-40B4-BE49-F238E27FC236}">
                  <a16:creationId xmlns:a16="http://schemas.microsoft.com/office/drawing/2014/main" id="{A0A05FDF-6256-1E43-AB76-BAF77CF1DD8C}"/>
                </a:ext>
              </a:extLst>
            </p:cNvPr>
            <p:cNvGrpSpPr>
              <a:grpSpLocks/>
            </p:cNvGrpSpPr>
            <p:nvPr/>
          </p:nvGrpSpPr>
          <p:grpSpPr bwMode="auto">
            <a:xfrm>
              <a:off x="0" y="0"/>
              <a:ext cx="1458" cy="1187"/>
              <a:chOff x="0" y="0"/>
              <a:chExt cx="1458" cy="1187"/>
            </a:xfrm>
          </p:grpSpPr>
          <p:grpSp>
            <p:nvGrpSpPr>
              <p:cNvPr id="32772" name="Group 15">
                <a:extLst>
                  <a:ext uri="{FF2B5EF4-FFF2-40B4-BE49-F238E27FC236}">
                    <a16:creationId xmlns:a16="http://schemas.microsoft.com/office/drawing/2014/main" id="{3F52CBD2-062F-CD43-A15E-4CF6640AE6B6}"/>
                  </a:ext>
                </a:extLst>
              </p:cNvPr>
              <p:cNvGrpSpPr>
                <a:grpSpLocks/>
              </p:cNvGrpSpPr>
              <p:nvPr/>
            </p:nvGrpSpPr>
            <p:grpSpPr bwMode="auto">
              <a:xfrm>
                <a:off x="0" y="0"/>
                <a:ext cx="516" cy="403"/>
                <a:chOff x="0" y="0"/>
                <a:chExt cx="516" cy="403"/>
              </a:xfrm>
            </p:grpSpPr>
            <p:sp>
              <p:nvSpPr>
                <p:cNvPr id="32773" name="Rectangle 9">
                  <a:extLst>
                    <a:ext uri="{FF2B5EF4-FFF2-40B4-BE49-F238E27FC236}">
                      <a16:creationId xmlns:a16="http://schemas.microsoft.com/office/drawing/2014/main" id="{AFE4D9F9-AFF9-3743-8975-CAC0CCB1A698}"/>
                    </a:ext>
                  </a:extLst>
                </p:cNvPr>
                <p:cNvSpPr>
                  <a:spLocks noChangeArrowheads="1"/>
                </p:cNvSpPr>
                <p:nvPr/>
              </p:nvSpPr>
              <p:spPr bwMode="auto">
                <a:xfrm>
                  <a:off x="18" y="18"/>
                  <a:ext cx="480"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1200">
                      <a:solidFill>
                        <a:schemeClr val="tx1"/>
                      </a:solidFill>
                    </a:rPr>
                    <a:t> </a:t>
                  </a:r>
                  <a:r>
                    <a:rPr lang="en-US" altLang="zh-CN" sz="2800">
                      <a:solidFill>
                        <a:schemeClr val="tx1"/>
                      </a:solidFill>
                      <a:latin typeface="" charset="0"/>
                    </a:rPr>
                    <a:t> </a:t>
                  </a:r>
                  <a:r>
                    <a:rPr lang="en-US" altLang="zh-CN" sz="2800">
                      <a:solidFill>
                        <a:schemeClr val="tx1"/>
                      </a:solidFill>
                      <a:latin typeface="宋体" panose="02010600030101010101" pitchFamily="2" charset="-122"/>
                    </a:rPr>
                    <a:t>*</a:t>
                  </a:r>
                  <a:endParaRPr lang="en-US" altLang="zh-CN" sz="2800">
                    <a:solidFill>
                      <a:schemeClr val="tx1"/>
                    </a:solidFill>
                  </a:endParaRPr>
                </a:p>
              </p:txBody>
            </p:sp>
            <p:sp>
              <p:nvSpPr>
                <p:cNvPr id="32774" name="Rectangle 14">
                  <a:extLst>
                    <a:ext uri="{FF2B5EF4-FFF2-40B4-BE49-F238E27FC236}">
                      <a16:creationId xmlns:a16="http://schemas.microsoft.com/office/drawing/2014/main" id="{ABF3126A-9918-7148-9030-04CEFB7A69C3}"/>
                    </a:ext>
                  </a:extLst>
                </p:cNvPr>
                <p:cNvSpPr>
                  <a:spLocks noChangeArrowheads="1"/>
                </p:cNvSpPr>
                <p:nvPr/>
              </p:nvSpPr>
              <p:spPr bwMode="auto">
                <a:xfrm>
                  <a:off x="0" y="0"/>
                  <a:ext cx="51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a:solidFill>
                      <a:schemeClr val="tx1"/>
                    </a:solidFill>
                  </a:endParaRPr>
                </a:p>
              </p:txBody>
            </p:sp>
          </p:grpSp>
          <p:grpSp>
            <p:nvGrpSpPr>
              <p:cNvPr id="32775" name="Group 17">
                <a:extLst>
                  <a:ext uri="{FF2B5EF4-FFF2-40B4-BE49-F238E27FC236}">
                    <a16:creationId xmlns:a16="http://schemas.microsoft.com/office/drawing/2014/main" id="{A01DEC6E-9224-D54C-AD4A-22FD6AC96459}"/>
                  </a:ext>
                </a:extLst>
              </p:cNvPr>
              <p:cNvGrpSpPr>
                <a:grpSpLocks/>
              </p:cNvGrpSpPr>
              <p:nvPr/>
            </p:nvGrpSpPr>
            <p:grpSpPr bwMode="auto">
              <a:xfrm>
                <a:off x="516" y="0"/>
                <a:ext cx="942" cy="403"/>
                <a:chOff x="516" y="0"/>
                <a:chExt cx="942" cy="403"/>
              </a:xfrm>
            </p:grpSpPr>
            <p:sp>
              <p:nvSpPr>
                <p:cNvPr id="32776" name="Rectangle 10">
                  <a:extLst>
                    <a:ext uri="{FF2B5EF4-FFF2-40B4-BE49-F238E27FC236}">
                      <a16:creationId xmlns:a16="http://schemas.microsoft.com/office/drawing/2014/main" id="{58CCA2C8-A8B7-C64E-AA9D-BB83B022A5F5}"/>
                    </a:ext>
                  </a:extLst>
                </p:cNvPr>
                <p:cNvSpPr>
                  <a:spLocks noChangeArrowheads="1"/>
                </p:cNvSpPr>
                <p:nvPr/>
              </p:nvSpPr>
              <p:spPr bwMode="auto">
                <a:xfrm>
                  <a:off x="534" y="18"/>
                  <a:ext cx="906"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1"/>
                      </a:solidFill>
                      <a:latin typeface="宋体" panose="02010600030101010101" pitchFamily="2" charset="-122"/>
                    </a:rPr>
                    <a:t>α</a:t>
                  </a:r>
                  <a:r>
                    <a:rPr lang="zh-CN" altLang="en-US" sz="2800">
                      <a:solidFill>
                        <a:schemeClr val="tx1"/>
                      </a:solidFill>
                      <a:latin typeface="宋体" panose="02010600030101010101" pitchFamily="2" charset="-122"/>
                    </a:rPr>
                    <a:t>　 </a:t>
                  </a:r>
                  <a:r>
                    <a:rPr lang="en-US" altLang="zh-CN" sz="2800">
                      <a:solidFill>
                        <a:schemeClr val="tx1"/>
                      </a:solidFill>
                      <a:latin typeface="宋体" panose="02010600030101010101" pitchFamily="2" charset="-122"/>
                    </a:rPr>
                    <a:t>β </a:t>
                  </a:r>
                  <a:r>
                    <a:rPr lang="zh-CN" altLang="en-US" sz="2800">
                      <a:solidFill>
                        <a:schemeClr val="tx1"/>
                      </a:solidFill>
                      <a:latin typeface="宋体" panose="02010600030101010101" pitchFamily="2" charset="-122"/>
                    </a:rPr>
                    <a:t>　</a:t>
                  </a:r>
                  <a:r>
                    <a:rPr lang="en-US" altLang="zh-CN" sz="2800">
                      <a:solidFill>
                        <a:schemeClr val="tx1"/>
                      </a:solidFill>
                      <a:latin typeface="宋体" panose="02010600030101010101" pitchFamily="2" charset="-122"/>
                    </a:rPr>
                    <a:t>γ </a:t>
                  </a:r>
                  <a:r>
                    <a:rPr lang="zh-CN" altLang="en-US" sz="2800">
                      <a:solidFill>
                        <a:schemeClr val="tx1"/>
                      </a:solidFill>
                      <a:latin typeface="宋体" panose="02010600030101010101" pitchFamily="2" charset="-122"/>
                    </a:rPr>
                    <a:t>　</a:t>
                  </a:r>
                  <a:r>
                    <a:rPr lang="en-US" altLang="zh-CN" sz="2800">
                      <a:solidFill>
                        <a:schemeClr val="tx1"/>
                      </a:solidFill>
                      <a:latin typeface="宋体" panose="02010600030101010101" pitchFamily="2" charset="-122"/>
                    </a:rPr>
                    <a:t>δ</a:t>
                  </a:r>
                  <a:r>
                    <a:rPr lang="zh-CN" altLang="en-US" sz="2800">
                      <a:solidFill>
                        <a:schemeClr val="tx1"/>
                      </a:solidFill>
                      <a:latin typeface="宋体" panose="02010600030101010101" pitchFamily="2" charset="-122"/>
                    </a:rPr>
                    <a:t>　 </a:t>
                  </a:r>
                  <a:r>
                    <a:rPr lang="zh-CN" altLang="en-US" sz="2800">
                      <a:solidFill>
                        <a:schemeClr val="tx1"/>
                      </a:solidFill>
                      <a:latin typeface="宋体" panose="02010600030101010101" pitchFamily="2" charset="-122"/>
                      <a:sym typeface="Symbol" pitchFamily="2" charset="2"/>
                    </a:rPr>
                    <a:t></a:t>
                  </a:r>
                  <a:endParaRPr lang="zh-CN" altLang="en-US" sz="2800">
                    <a:solidFill>
                      <a:schemeClr val="tx1"/>
                    </a:solidFill>
                  </a:endParaRPr>
                </a:p>
              </p:txBody>
            </p:sp>
            <p:sp>
              <p:nvSpPr>
                <p:cNvPr id="32777" name="Rectangle 16">
                  <a:extLst>
                    <a:ext uri="{FF2B5EF4-FFF2-40B4-BE49-F238E27FC236}">
                      <a16:creationId xmlns:a16="http://schemas.microsoft.com/office/drawing/2014/main" id="{382A9075-E4A7-7444-87BF-445C3AA83D46}"/>
                    </a:ext>
                  </a:extLst>
                </p:cNvPr>
                <p:cNvSpPr>
                  <a:spLocks noChangeArrowheads="1"/>
                </p:cNvSpPr>
                <p:nvPr/>
              </p:nvSpPr>
              <p:spPr bwMode="auto">
                <a:xfrm>
                  <a:off x="516" y="0"/>
                  <a:ext cx="94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a:solidFill>
                      <a:schemeClr val="tx1"/>
                    </a:solidFill>
                  </a:endParaRPr>
                </a:p>
              </p:txBody>
            </p:sp>
          </p:grpSp>
          <p:grpSp>
            <p:nvGrpSpPr>
              <p:cNvPr id="32778" name="Group 19">
                <a:extLst>
                  <a:ext uri="{FF2B5EF4-FFF2-40B4-BE49-F238E27FC236}">
                    <a16:creationId xmlns:a16="http://schemas.microsoft.com/office/drawing/2014/main" id="{D51ABBB4-D1D4-9041-9786-58E8504B27CF}"/>
                  </a:ext>
                </a:extLst>
              </p:cNvPr>
              <p:cNvGrpSpPr>
                <a:grpSpLocks/>
              </p:cNvGrpSpPr>
              <p:nvPr/>
            </p:nvGrpSpPr>
            <p:grpSpPr bwMode="auto">
              <a:xfrm>
                <a:off x="0" y="439"/>
                <a:ext cx="516" cy="748"/>
                <a:chOff x="0" y="439"/>
                <a:chExt cx="516" cy="748"/>
              </a:xfrm>
            </p:grpSpPr>
            <p:sp>
              <p:nvSpPr>
                <p:cNvPr id="32779" name="Rectangle 11">
                  <a:extLst>
                    <a:ext uri="{FF2B5EF4-FFF2-40B4-BE49-F238E27FC236}">
                      <a16:creationId xmlns:a16="http://schemas.microsoft.com/office/drawing/2014/main" id="{D27E3CCE-B849-B942-901A-8A96688D8AF1}"/>
                    </a:ext>
                  </a:extLst>
                </p:cNvPr>
                <p:cNvSpPr>
                  <a:spLocks noChangeArrowheads="1"/>
                </p:cNvSpPr>
                <p:nvPr/>
              </p:nvSpPr>
              <p:spPr bwMode="auto">
                <a:xfrm>
                  <a:off x="18" y="457"/>
                  <a:ext cx="480"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1"/>
                      </a:solidFill>
                      <a:latin typeface="宋体" panose="02010600030101010101" pitchFamily="2" charset="-122"/>
                    </a:rPr>
                    <a:t>α</a:t>
                  </a:r>
                </a:p>
                <a:p>
                  <a:pPr algn="ctr"/>
                  <a:r>
                    <a:rPr lang="en-US" altLang="zh-CN" sz="2800">
                      <a:solidFill>
                        <a:schemeClr val="tx1"/>
                      </a:solidFill>
                      <a:latin typeface="宋体" panose="02010600030101010101" pitchFamily="2" charset="-122"/>
                    </a:rPr>
                    <a:t>β</a:t>
                  </a:r>
                </a:p>
                <a:p>
                  <a:pPr algn="ctr"/>
                  <a:r>
                    <a:rPr lang="en-US" altLang="zh-CN" sz="2800">
                      <a:solidFill>
                        <a:schemeClr val="tx1"/>
                      </a:solidFill>
                      <a:latin typeface="宋体" panose="02010600030101010101" pitchFamily="2" charset="-122"/>
                    </a:rPr>
                    <a:t>γ</a:t>
                  </a:r>
                </a:p>
                <a:p>
                  <a:pPr algn="ctr"/>
                  <a:r>
                    <a:rPr lang="en-US" altLang="zh-CN" sz="2800">
                      <a:solidFill>
                        <a:schemeClr val="tx1"/>
                      </a:solidFill>
                      <a:latin typeface="宋体" panose="02010600030101010101" pitchFamily="2" charset="-122"/>
                    </a:rPr>
                    <a:t>δ</a:t>
                  </a:r>
                </a:p>
                <a:p>
                  <a:pPr algn="ctr"/>
                  <a:r>
                    <a:rPr lang="en-US" altLang="zh-CN" sz="2800">
                      <a:solidFill>
                        <a:schemeClr val="tx1"/>
                      </a:solidFill>
                      <a:latin typeface="宋体" panose="02010600030101010101" pitchFamily="2" charset="-122"/>
                      <a:sym typeface="Symbol" pitchFamily="2" charset="2"/>
                    </a:rPr>
                    <a:t></a:t>
                  </a:r>
                </a:p>
              </p:txBody>
            </p:sp>
            <p:sp>
              <p:nvSpPr>
                <p:cNvPr id="32780" name="Rectangle 18">
                  <a:extLst>
                    <a:ext uri="{FF2B5EF4-FFF2-40B4-BE49-F238E27FC236}">
                      <a16:creationId xmlns:a16="http://schemas.microsoft.com/office/drawing/2014/main" id="{EC0740BE-E6D3-9942-AFF3-7AAD680012BF}"/>
                    </a:ext>
                  </a:extLst>
                </p:cNvPr>
                <p:cNvSpPr>
                  <a:spLocks noChangeArrowheads="1"/>
                </p:cNvSpPr>
                <p:nvPr/>
              </p:nvSpPr>
              <p:spPr bwMode="auto">
                <a:xfrm>
                  <a:off x="0" y="439"/>
                  <a:ext cx="516" cy="74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a:solidFill>
                      <a:schemeClr val="tx1"/>
                    </a:solidFill>
                  </a:endParaRPr>
                </a:p>
              </p:txBody>
            </p:sp>
          </p:grpSp>
          <p:grpSp>
            <p:nvGrpSpPr>
              <p:cNvPr id="32781" name="Group 21">
                <a:extLst>
                  <a:ext uri="{FF2B5EF4-FFF2-40B4-BE49-F238E27FC236}">
                    <a16:creationId xmlns:a16="http://schemas.microsoft.com/office/drawing/2014/main" id="{7422CFBD-D28A-634D-B525-1621192AFDD6}"/>
                  </a:ext>
                </a:extLst>
              </p:cNvPr>
              <p:cNvGrpSpPr>
                <a:grpSpLocks/>
              </p:cNvGrpSpPr>
              <p:nvPr/>
            </p:nvGrpSpPr>
            <p:grpSpPr bwMode="auto">
              <a:xfrm>
                <a:off x="516" y="439"/>
                <a:ext cx="942" cy="748"/>
                <a:chOff x="516" y="439"/>
                <a:chExt cx="942" cy="748"/>
              </a:xfrm>
            </p:grpSpPr>
            <p:sp>
              <p:nvSpPr>
                <p:cNvPr id="32782" name="Rectangle 12">
                  <a:extLst>
                    <a:ext uri="{FF2B5EF4-FFF2-40B4-BE49-F238E27FC236}">
                      <a16:creationId xmlns:a16="http://schemas.microsoft.com/office/drawing/2014/main" id="{264A2ABD-0BE8-4646-A66A-D9AA038487B4}"/>
                    </a:ext>
                  </a:extLst>
                </p:cNvPr>
                <p:cNvSpPr>
                  <a:spLocks noChangeArrowheads="1"/>
                </p:cNvSpPr>
                <p:nvPr/>
              </p:nvSpPr>
              <p:spPr bwMode="auto">
                <a:xfrm>
                  <a:off x="534" y="457"/>
                  <a:ext cx="906"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1"/>
                      </a:solidFill>
                      <a:latin typeface="宋体" panose="02010600030101010101" pitchFamily="2" charset="-122"/>
                    </a:rPr>
                    <a:t>α </a:t>
                  </a:r>
                  <a:r>
                    <a:rPr lang="zh-CN" altLang="en-US" sz="2800">
                      <a:solidFill>
                        <a:schemeClr val="tx1"/>
                      </a:solidFill>
                      <a:latin typeface="宋体" panose="02010600030101010101" pitchFamily="2" charset="-122"/>
                    </a:rPr>
                    <a:t>　</a:t>
                  </a:r>
                  <a:r>
                    <a:rPr lang="en-US" altLang="zh-CN" sz="2800">
                      <a:solidFill>
                        <a:schemeClr val="tx1"/>
                      </a:solidFill>
                      <a:latin typeface="宋体" panose="02010600030101010101" pitchFamily="2" charset="-122"/>
                    </a:rPr>
                    <a:t>β </a:t>
                  </a:r>
                  <a:r>
                    <a:rPr lang="zh-CN" altLang="en-US" sz="2800">
                      <a:solidFill>
                        <a:schemeClr val="tx1"/>
                      </a:solidFill>
                      <a:latin typeface="宋体" panose="02010600030101010101" pitchFamily="2" charset="-122"/>
                    </a:rPr>
                    <a:t>　</a:t>
                  </a:r>
                  <a:r>
                    <a:rPr lang="en-US" altLang="zh-CN" sz="2800">
                      <a:solidFill>
                        <a:schemeClr val="tx1"/>
                      </a:solidFill>
                      <a:latin typeface="宋体" panose="02010600030101010101" pitchFamily="2" charset="-122"/>
                    </a:rPr>
                    <a:t>γ </a:t>
                  </a:r>
                  <a:r>
                    <a:rPr lang="zh-CN" altLang="en-US" sz="2800">
                      <a:solidFill>
                        <a:schemeClr val="tx1"/>
                      </a:solidFill>
                      <a:latin typeface="宋体" panose="02010600030101010101" pitchFamily="2" charset="-122"/>
                    </a:rPr>
                    <a:t>　</a:t>
                  </a:r>
                  <a:r>
                    <a:rPr lang="en-US" altLang="zh-CN" sz="2800">
                      <a:solidFill>
                        <a:schemeClr val="tx1"/>
                      </a:solidFill>
                      <a:latin typeface="宋体" panose="02010600030101010101" pitchFamily="2" charset="-122"/>
                    </a:rPr>
                    <a:t>δ </a:t>
                  </a:r>
                  <a:r>
                    <a:rPr lang="zh-CN" altLang="en-US" sz="2800">
                      <a:solidFill>
                        <a:schemeClr val="tx1"/>
                      </a:solidFill>
                      <a:latin typeface="宋体" panose="02010600030101010101" pitchFamily="2" charset="-122"/>
                    </a:rPr>
                    <a:t>　</a:t>
                  </a:r>
                  <a:r>
                    <a:rPr lang="zh-CN" altLang="en-US" sz="2800">
                      <a:solidFill>
                        <a:schemeClr val="tx1"/>
                      </a:solidFill>
                      <a:latin typeface="宋体" panose="02010600030101010101" pitchFamily="2" charset="-122"/>
                      <a:sym typeface="Symbol" pitchFamily="2" charset="2"/>
                    </a:rPr>
                    <a:t></a:t>
                  </a:r>
                  <a:endParaRPr lang="zh-CN" altLang="en-US" sz="2800">
                    <a:solidFill>
                      <a:schemeClr val="tx1"/>
                    </a:solidFill>
                    <a:latin typeface="宋体" panose="02010600030101010101" pitchFamily="2" charset="-122"/>
                  </a:endParaRPr>
                </a:p>
                <a:p>
                  <a:pPr algn="ctr"/>
                  <a:r>
                    <a:rPr lang="en-US" altLang="zh-CN" sz="2800">
                      <a:solidFill>
                        <a:schemeClr val="tx1"/>
                      </a:solidFill>
                      <a:latin typeface="宋体" panose="02010600030101010101" pitchFamily="2" charset="-122"/>
                    </a:rPr>
                    <a:t>β </a:t>
                  </a:r>
                  <a:r>
                    <a:rPr lang="zh-CN" altLang="en-US" sz="2800">
                      <a:solidFill>
                        <a:schemeClr val="tx1"/>
                      </a:solidFill>
                      <a:latin typeface="宋体" panose="02010600030101010101" pitchFamily="2" charset="-122"/>
                    </a:rPr>
                    <a:t>　</a:t>
                  </a:r>
                  <a:r>
                    <a:rPr lang="en-US" altLang="zh-CN" sz="2800">
                      <a:solidFill>
                        <a:schemeClr val="tx1"/>
                      </a:solidFill>
                      <a:latin typeface="宋体" panose="02010600030101010101" pitchFamily="2" charset="-122"/>
                    </a:rPr>
                    <a:t>δ </a:t>
                  </a:r>
                  <a:r>
                    <a:rPr lang="zh-CN" altLang="en-US" sz="2800">
                      <a:solidFill>
                        <a:schemeClr val="tx1"/>
                      </a:solidFill>
                      <a:latin typeface="宋体" panose="02010600030101010101" pitchFamily="2" charset="-122"/>
                    </a:rPr>
                    <a:t>　</a:t>
                  </a:r>
                  <a:r>
                    <a:rPr lang="en-US" altLang="zh-CN" sz="2800">
                      <a:solidFill>
                        <a:schemeClr val="tx1"/>
                      </a:solidFill>
                      <a:latin typeface="宋体" panose="02010600030101010101" pitchFamily="2" charset="-122"/>
                    </a:rPr>
                    <a:t>α </a:t>
                  </a:r>
                  <a:r>
                    <a:rPr lang="zh-CN" altLang="en-US" sz="2800">
                      <a:solidFill>
                        <a:schemeClr val="tx1"/>
                      </a:solidFill>
                      <a:latin typeface="宋体" panose="02010600030101010101" pitchFamily="2" charset="-122"/>
                    </a:rPr>
                    <a:t>　</a:t>
                  </a:r>
                  <a:r>
                    <a:rPr lang="en-US" altLang="zh-CN" sz="2800">
                      <a:solidFill>
                        <a:schemeClr val="tx1"/>
                      </a:solidFill>
                      <a:latin typeface="宋体" panose="02010600030101010101" pitchFamily="2" charset="-122"/>
                    </a:rPr>
                    <a:t>γ </a:t>
                  </a:r>
                  <a:r>
                    <a:rPr lang="zh-CN" altLang="en-US" sz="2800">
                      <a:solidFill>
                        <a:schemeClr val="tx1"/>
                      </a:solidFill>
                      <a:latin typeface="宋体" panose="02010600030101010101" pitchFamily="2" charset="-122"/>
                    </a:rPr>
                    <a:t>　</a:t>
                  </a:r>
                  <a:r>
                    <a:rPr lang="en-US" altLang="zh-CN" sz="2800">
                      <a:solidFill>
                        <a:schemeClr val="tx1"/>
                      </a:solidFill>
                      <a:latin typeface="宋体" panose="02010600030101010101" pitchFamily="2" charset="-122"/>
                    </a:rPr>
                    <a:t>δ</a:t>
                  </a:r>
                </a:p>
                <a:p>
                  <a:pPr algn="ctr"/>
                  <a:r>
                    <a:rPr lang="en-US" altLang="zh-CN" sz="2800">
                      <a:solidFill>
                        <a:schemeClr val="tx1"/>
                      </a:solidFill>
                      <a:latin typeface="宋体" panose="02010600030101010101" pitchFamily="2" charset="-122"/>
                    </a:rPr>
                    <a:t>γ</a:t>
                  </a:r>
                  <a:r>
                    <a:rPr lang="zh-CN" altLang="en-US" sz="2800">
                      <a:solidFill>
                        <a:schemeClr val="tx1"/>
                      </a:solidFill>
                      <a:latin typeface="宋体" panose="02010600030101010101" pitchFamily="2" charset="-122"/>
                    </a:rPr>
                    <a:t>　 </a:t>
                  </a:r>
                  <a:r>
                    <a:rPr lang="en-US" altLang="zh-CN" sz="2800">
                      <a:solidFill>
                        <a:schemeClr val="tx1"/>
                      </a:solidFill>
                      <a:latin typeface="宋体" panose="02010600030101010101" pitchFamily="2" charset="-122"/>
                    </a:rPr>
                    <a:t>α </a:t>
                  </a:r>
                  <a:r>
                    <a:rPr lang="zh-CN" altLang="en-US" sz="2800">
                      <a:solidFill>
                        <a:schemeClr val="tx1"/>
                      </a:solidFill>
                      <a:latin typeface="宋体" panose="02010600030101010101" pitchFamily="2" charset="-122"/>
                    </a:rPr>
                    <a:t>　</a:t>
                  </a:r>
                  <a:r>
                    <a:rPr lang="en-US" altLang="zh-CN" sz="2800">
                      <a:solidFill>
                        <a:schemeClr val="tx1"/>
                      </a:solidFill>
                      <a:latin typeface="宋体" panose="02010600030101010101" pitchFamily="2" charset="-122"/>
                    </a:rPr>
                    <a:t>β </a:t>
                  </a:r>
                  <a:r>
                    <a:rPr lang="zh-CN" altLang="en-US" sz="2800">
                      <a:solidFill>
                        <a:schemeClr val="tx1"/>
                      </a:solidFill>
                      <a:latin typeface="宋体" panose="02010600030101010101" pitchFamily="2" charset="-122"/>
                    </a:rPr>
                    <a:t>　</a:t>
                  </a:r>
                  <a:r>
                    <a:rPr lang="en-US" altLang="zh-CN" sz="2800">
                      <a:solidFill>
                        <a:schemeClr val="tx1"/>
                      </a:solidFill>
                      <a:latin typeface="宋体" panose="02010600030101010101" pitchFamily="2" charset="-122"/>
                    </a:rPr>
                    <a:t>α</a:t>
                  </a:r>
                  <a:r>
                    <a:rPr lang="zh-CN" altLang="en-US" sz="2800">
                      <a:solidFill>
                        <a:schemeClr val="tx1"/>
                      </a:solidFill>
                      <a:latin typeface="宋体" panose="02010600030101010101" pitchFamily="2" charset="-122"/>
                    </a:rPr>
                    <a:t>　 </a:t>
                  </a:r>
                  <a:r>
                    <a:rPr lang="en-US" altLang="zh-CN" sz="2800">
                      <a:solidFill>
                        <a:schemeClr val="tx1"/>
                      </a:solidFill>
                      <a:latin typeface="宋体" panose="02010600030101010101" pitchFamily="2" charset="-122"/>
                    </a:rPr>
                    <a:t>β</a:t>
                  </a:r>
                </a:p>
                <a:p>
                  <a:pPr algn="ctr"/>
                  <a:r>
                    <a:rPr lang="en-US" altLang="zh-CN" sz="2800">
                      <a:solidFill>
                        <a:schemeClr val="tx1"/>
                      </a:solidFill>
                      <a:latin typeface="宋体" panose="02010600030101010101" pitchFamily="2" charset="-122"/>
                    </a:rPr>
                    <a:t>δ </a:t>
                  </a:r>
                  <a:r>
                    <a:rPr lang="zh-CN" altLang="en-US" sz="2800">
                      <a:solidFill>
                        <a:schemeClr val="tx1"/>
                      </a:solidFill>
                      <a:latin typeface="宋体" panose="02010600030101010101" pitchFamily="2" charset="-122"/>
                    </a:rPr>
                    <a:t>　</a:t>
                  </a:r>
                  <a:r>
                    <a:rPr lang="en-US" altLang="zh-CN" sz="2800">
                      <a:solidFill>
                        <a:schemeClr val="tx1"/>
                      </a:solidFill>
                      <a:latin typeface="宋体" panose="02010600030101010101" pitchFamily="2" charset="-122"/>
                    </a:rPr>
                    <a:t>α</a:t>
                  </a:r>
                  <a:r>
                    <a:rPr lang="zh-CN" altLang="en-US" sz="2800">
                      <a:solidFill>
                        <a:schemeClr val="tx1"/>
                      </a:solidFill>
                      <a:latin typeface="宋体" panose="02010600030101010101" pitchFamily="2" charset="-122"/>
                    </a:rPr>
                    <a:t>　 </a:t>
                  </a:r>
                  <a:r>
                    <a:rPr lang="en-US" altLang="zh-CN" sz="2800">
                      <a:solidFill>
                        <a:schemeClr val="tx1"/>
                      </a:solidFill>
                      <a:latin typeface="宋体" panose="02010600030101010101" pitchFamily="2" charset="-122"/>
                    </a:rPr>
                    <a:t>γ </a:t>
                  </a:r>
                  <a:r>
                    <a:rPr lang="zh-CN" altLang="en-US" sz="2800">
                      <a:solidFill>
                        <a:schemeClr val="tx1"/>
                      </a:solidFill>
                      <a:latin typeface="宋体" panose="02010600030101010101" pitchFamily="2" charset="-122"/>
                    </a:rPr>
                    <a:t>　</a:t>
                  </a:r>
                  <a:r>
                    <a:rPr lang="en-US" altLang="zh-CN" sz="2800">
                      <a:solidFill>
                        <a:schemeClr val="tx1"/>
                      </a:solidFill>
                      <a:latin typeface="宋体" panose="02010600030101010101" pitchFamily="2" charset="-122"/>
                    </a:rPr>
                    <a:t>δ </a:t>
                  </a:r>
                  <a:r>
                    <a:rPr lang="zh-CN" altLang="en-US" sz="2800">
                      <a:solidFill>
                        <a:schemeClr val="tx1"/>
                      </a:solidFill>
                      <a:latin typeface="宋体" panose="02010600030101010101" pitchFamily="2" charset="-122"/>
                    </a:rPr>
                    <a:t>　</a:t>
                  </a:r>
                  <a:r>
                    <a:rPr lang="en-US" altLang="zh-CN" sz="2800">
                      <a:solidFill>
                        <a:schemeClr val="tx1"/>
                      </a:solidFill>
                      <a:latin typeface="宋体" panose="02010600030101010101" pitchFamily="2" charset="-122"/>
                    </a:rPr>
                    <a:t>γ</a:t>
                  </a:r>
                </a:p>
                <a:p>
                  <a:pPr algn="ctr"/>
                  <a:r>
                    <a:rPr lang="en-US" altLang="zh-CN" sz="2800">
                      <a:solidFill>
                        <a:schemeClr val="tx1"/>
                      </a:solidFill>
                      <a:latin typeface="宋体" panose="02010600030101010101" pitchFamily="2" charset="-122"/>
                      <a:sym typeface="Symbol" pitchFamily="2" charset="2"/>
                    </a:rPr>
                    <a:t> </a:t>
                  </a:r>
                  <a:r>
                    <a:rPr lang="zh-CN" altLang="en-US" sz="2800">
                      <a:solidFill>
                        <a:schemeClr val="tx1"/>
                      </a:solidFill>
                      <a:latin typeface="宋体" panose="02010600030101010101" pitchFamily="2" charset="-122"/>
                      <a:sym typeface="Symbol" pitchFamily="2" charset="2"/>
                    </a:rPr>
                    <a:t>　</a:t>
                  </a:r>
                  <a:r>
                    <a:rPr lang="en-US" altLang="zh-CN" sz="2800">
                      <a:solidFill>
                        <a:schemeClr val="tx1"/>
                      </a:solidFill>
                      <a:latin typeface="宋体" panose="02010600030101010101" pitchFamily="2" charset="-122"/>
                    </a:rPr>
                    <a:t>δ </a:t>
                  </a:r>
                  <a:r>
                    <a:rPr lang="zh-CN" altLang="en-US" sz="2800">
                      <a:solidFill>
                        <a:schemeClr val="tx1"/>
                      </a:solidFill>
                      <a:latin typeface="宋体" panose="02010600030101010101" pitchFamily="2" charset="-122"/>
                    </a:rPr>
                    <a:t>　</a:t>
                  </a:r>
                  <a:r>
                    <a:rPr lang="en-US" altLang="zh-CN" sz="2800">
                      <a:solidFill>
                        <a:schemeClr val="tx1"/>
                      </a:solidFill>
                      <a:latin typeface="宋体" panose="02010600030101010101" pitchFamily="2" charset="-122"/>
                    </a:rPr>
                    <a:t>α</a:t>
                  </a:r>
                  <a:r>
                    <a:rPr lang="zh-CN" altLang="en-US" sz="2800">
                      <a:solidFill>
                        <a:schemeClr val="tx1"/>
                      </a:solidFill>
                      <a:latin typeface="宋体" panose="02010600030101010101" pitchFamily="2" charset="-122"/>
                    </a:rPr>
                    <a:t>　 </a:t>
                  </a:r>
                  <a:r>
                    <a:rPr lang="en-US" altLang="zh-CN" sz="2800">
                      <a:solidFill>
                        <a:schemeClr val="tx1"/>
                      </a:solidFill>
                      <a:latin typeface="宋体" panose="02010600030101010101" pitchFamily="2" charset="-122"/>
                    </a:rPr>
                    <a:t>γ</a:t>
                  </a:r>
                  <a:r>
                    <a:rPr lang="zh-CN" altLang="en-US" sz="2800">
                      <a:solidFill>
                        <a:schemeClr val="tx1"/>
                      </a:solidFill>
                      <a:latin typeface="宋体" panose="02010600030101010101" pitchFamily="2" charset="-122"/>
                    </a:rPr>
                    <a:t>　 </a:t>
                  </a:r>
                  <a:r>
                    <a:rPr lang="zh-CN" altLang="en-US" sz="2800">
                      <a:solidFill>
                        <a:schemeClr val="tx1"/>
                      </a:solidFill>
                      <a:latin typeface="宋体" panose="02010600030101010101" pitchFamily="2" charset="-122"/>
                      <a:sym typeface="Symbol" pitchFamily="2" charset="2"/>
                    </a:rPr>
                    <a:t></a:t>
                  </a:r>
                </a:p>
              </p:txBody>
            </p:sp>
            <p:sp>
              <p:nvSpPr>
                <p:cNvPr id="32783" name="Rectangle 20">
                  <a:extLst>
                    <a:ext uri="{FF2B5EF4-FFF2-40B4-BE49-F238E27FC236}">
                      <a16:creationId xmlns:a16="http://schemas.microsoft.com/office/drawing/2014/main" id="{3E00CB5E-9E4B-CB45-905D-2ACCE06D3FBB}"/>
                    </a:ext>
                  </a:extLst>
                </p:cNvPr>
                <p:cNvSpPr>
                  <a:spLocks noChangeArrowheads="1"/>
                </p:cNvSpPr>
                <p:nvPr/>
              </p:nvSpPr>
              <p:spPr bwMode="auto">
                <a:xfrm>
                  <a:off x="516" y="439"/>
                  <a:ext cx="942" cy="74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a:solidFill>
                      <a:schemeClr val="tx1"/>
                    </a:solidFill>
                  </a:endParaRPr>
                </a:p>
              </p:txBody>
            </p:sp>
          </p:grpSp>
        </p:grpSp>
        <p:sp>
          <p:nvSpPr>
            <p:cNvPr id="32784" name="Rectangle 23">
              <a:extLst>
                <a:ext uri="{FF2B5EF4-FFF2-40B4-BE49-F238E27FC236}">
                  <a16:creationId xmlns:a16="http://schemas.microsoft.com/office/drawing/2014/main" id="{5F7B5DB9-D2D0-5845-9F47-F577BA4A1C9B}"/>
                </a:ext>
              </a:extLst>
            </p:cNvPr>
            <p:cNvSpPr>
              <a:spLocks noChangeArrowheads="1"/>
            </p:cNvSpPr>
            <p:nvPr/>
          </p:nvSpPr>
          <p:spPr bwMode="auto">
            <a:xfrm>
              <a:off x="-3" y="-3"/>
              <a:ext cx="1464" cy="1193"/>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a:solidFill>
                  <a:schemeClr val="tx1"/>
                </a:solidFill>
              </a:endParaRPr>
            </a:p>
          </p:txBody>
        </p:sp>
      </p:grpSp>
      <p:sp>
        <p:nvSpPr>
          <p:cNvPr id="32785" name="Rectangle 2">
            <a:extLst>
              <a:ext uri="{FF2B5EF4-FFF2-40B4-BE49-F238E27FC236}">
                <a16:creationId xmlns:a16="http://schemas.microsoft.com/office/drawing/2014/main" id="{B34175C4-FB6B-C74D-A3BA-8A6AB2C3B274}"/>
              </a:ext>
            </a:extLst>
          </p:cNvPr>
          <p:cNvSpPr>
            <a:spLocks noChangeArrowheads="1"/>
          </p:cNvSpPr>
          <p:nvPr/>
        </p:nvSpPr>
        <p:spPr bwMode="auto">
          <a:xfrm>
            <a:off x="1187450" y="549275"/>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 charset="0"/>
              </a:rPr>
              <a:t>5-2</a:t>
            </a:r>
            <a:r>
              <a:rPr lang="zh-CN" altLang="en-US" sz="3600">
                <a:solidFill>
                  <a:schemeClr val="accent2"/>
                </a:solidFill>
                <a:latin typeface="" charset="0"/>
              </a:rPr>
              <a:t>　运算及其性质</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3">
            <a:extLst>
              <a:ext uri="{FF2B5EF4-FFF2-40B4-BE49-F238E27FC236}">
                <a16:creationId xmlns:a16="http://schemas.microsoft.com/office/drawing/2014/main" id="{70602ACE-73D1-C747-874B-D3831584F1FB}"/>
              </a:ext>
            </a:extLst>
          </p:cNvPr>
          <p:cNvSpPr>
            <a:spLocks noGrp="1" noChangeArrowheads="1"/>
          </p:cNvSpPr>
          <p:nvPr>
            <p:ph type="body" idx="4294967295"/>
          </p:nvPr>
        </p:nvSpPr>
        <p:spPr>
          <a:xfrm>
            <a:off x="642938" y="1557338"/>
            <a:ext cx="7772400" cy="4268787"/>
          </a:xfrm>
        </p:spPr>
        <p:txBody>
          <a:bodyPr/>
          <a:lstStyle/>
          <a:p>
            <a:pPr marL="0" indent="576263" eaLnBrk="1" hangingPunct="1">
              <a:spcBef>
                <a:spcPts val="500"/>
              </a:spcBef>
              <a:spcAft>
                <a:spcPts val="500"/>
              </a:spcAft>
            </a:pPr>
            <a:r>
              <a:rPr lang="zh-CN" altLang="en-US" b="0">
                <a:latin typeface="宋体" panose="02010600030101010101" pitchFamily="2" charset="-122"/>
              </a:rPr>
              <a:t>针对某个具体问题选用适宜的数学结构去进行较为确切的描述，这就是所谓的</a:t>
            </a:r>
            <a:r>
              <a:rPr lang="zh-CN" altLang="en-US" b="0"/>
              <a:t>“</a:t>
            </a:r>
            <a:r>
              <a:rPr lang="zh-CN" altLang="en-US" b="0">
                <a:solidFill>
                  <a:srgbClr val="FF0000"/>
                </a:solidFill>
                <a:latin typeface="宋体" panose="02010600030101010101" pitchFamily="2" charset="-122"/>
              </a:rPr>
              <a:t>数学模型</a:t>
            </a:r>
            <a:r>
              <a:rPr lang="zh-CN" altLang="en-US" b="0"/>
              <a:t>”</a:t>
            </a:r>
            <a:r>
              <a:rPr lang="zh-CN" altLang="en-US" b="0">
                <a:latin typeface="宋体" panose="02010600030101010101" pitchFamily="2" charset="-122"/>
              </a:rPr>
              <a:t>。可见，数学结构在数学模型中占有极为重要的位置。我们这里所要研究的是一类特殊的数学结构</a:t>
            </a:r>
            <a:r>
              <a:rPr lang="en-US" altLang="zh-CN" b="0"/>
              <a:t>—</a:t>
            </a:r>
            <a:r>
              <a:rPr lang="zh-CN" altLang="en-US" b="0">
                <a:latin typeface="宋体" panose="02010600030101010101" pitchFamily="2" charset="-122"/>
              </a:rPr>
              <a:t>由集合上定义若干个运算而组成的系统。我们通常称它为代数系统。它在计算机科学中有着广泛的应用。</a:t>
            </a:r>
          </a:p>
        </p:txBody>
      </p:sp>
      <p:sp>
        <p:nvSpPr>
          <p:cNvPr id="6146" name="Rectangle 3">
            <a:extLst>
              <a:ext uri="{FF2B5EF4-FFF2-40B4-BE49-F238E27FC236}">
                <a16:creationId xmlns:a16="http://schemas.microsoft.com/office/drawing/2014/main" id="{18BD5303-4A1D-7149-84AD-CE3BEAEAC630}"/>
              </a:ext>
            </a:extLst>
          </p:cNvPr>
          <p:cNvSpPr>
            <a:spLocks noChangeArrowheads="1"/>
          </p:cNvSpPr>
          <p:nvPr/>
        </p:nvSpPr>
        <p:spPr bwMode="auto">
          <a:xfrm>
            <a:off x="900113" y="404813"/>
            <a:ext cx="7772400"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accent2"/>
                </a:solidFill>
              </a:rPr>
              <a:t> </a:t>
            </a:r>
            <a:r>
              <a:rPr lang="zh-CN" altLang="en-US">
                <a:solidFill>
                  <a:schemeClr val="accent2"/>
                </a:solidFill>
              </a:rPr>
              <a:t>第三篇    代数系统（</a:t>
            </a:r>
            <a:r>
              <a:rPr lang="en-US" altLang="zh-CN">
                <a:solidFill>
                  <a:schemeClr val="accent2"/>
                </a:solidFill>
              </a:rPr>
              <a:t>Algebraic System </a:t>
            </a:r>
            <a:r>
              <a:rPr lang="zh-CN" altLang="en-US">
                <a:solidFill>
                  <a:schemeClr val="accent2"/>
                </a:solidFill>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3" name="Text Box 25">
            <a:extLst>
              <a:ext uri="{FF2B5EF4-FFF2-40B4-BE49-F238E27FC236}">
                <a16:creationId xmlns:a16="http://schemas.microsoft.com/office/drawing/2014/main" id="{213F9B16-62D3-4543-921C-590B7E0508F6}"/>
              </a:ext>
            </a:extLst>
          </p:cNvPr>
          <p:cNvSpPr txBox="1">
            <a:spLocks noChangeArrowheads="1"/>
          </p:cNvSpPr>
          <p:nvPr/>
        </p:nvSpPr>
        <p:spPr bwMode="auto">
          <a:xfrm>
            <a:off x="468313" y="2060575"/>
            <a:ext cx="813911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800">
                <a:latin typeface="宋体" panose="02010600030101010101" pitchFamily="2" charset="-122"/>
              </a:rPr>
              <a:t>解：</a:t>
            </a:r>
            <a:r>
              <a:rPr lang="en-US" altLang="zh-CN" sz="2800">
                <a:solidFill>
                  <a:schemeClr val="tx1"/>
                </a:solidFill>
                <a:latin typeface="宋体" panose="02010600030101010101" pitchFamily="2" charset="-122"/>
              </a:rPr>
              <a:t>α</a:t>
            </a:r>
            <a:r>
              <a:rPr lang="zh-CN" altLang="en-US" sz="2800">
                <a:solidFill>
                  <a:schemeClr val="tx1"/>
                </a:solidFill>
                <a:latin typeface="宋体" panose="02010600030101010101" pitchFamily="2" charset="-122"/>
              </a:rPr>
              <a:t>是幺元；</a:t>
            </a:r>
            <a:r>
              <a:rPr lang="en-US" altLang="zh-CN" sz="2800">
                <a:solidFill>
                  <a:schemeClr val="tx1"/>
                </a:solidFill>
                <a:latin typeface="宋体" panose="02010600030101010101" pitchFamily="2" charset="-122"/>
              </a:rPr>
              <a:t>β</a:t>
            </a:r>
            <a:r>
              <a:rPr lang="zh-CN" altLang="en-US" sz="2800">
                <a:solidFill>
                  <a:schemeClr val="tx1"/>
                </a:solidFill>
                <a:latin typeface="宋体" panose="02010600030101010101" pitchFamily="2" charset="-122"/>
              </a:rPr>
              <a:t>的左逆元和右逆元都是</a:t>
            </a:r>
            <a:r>
              <a:rPr lang="en-US" altLang="zh-CN" sz="2800">
                <a:solidFill>
                  <a:schemeClr val="tx1"/>
                </a:solidFill>
                <a:latin typeface="宋体" panose="02010600030101010101" pitchFamily="2" charset="-122"/>
              </a:rPr>
              <a:t>γ</a:t>
            </a:r>
            <a:r>
              <a:rPr lang="zh-CN" altLang="en-US" sz="2800">
                <a:solidFill>
                  <a:schemeClr val="tx1"/>
                </a:solidFill>
                <a:latin typeface="宋体" panose="02010600030101010101" pitchFamily="2" charset="-122"/>
              </a:rPr>
              <a:t>；即</a:t>
            </a:r>
            <a:r>
              <a:rPr lang="en-US" altLang="zh-CN" sz="2800">
                <a:solidFill>
                  <a:schemeClr val="tx1"/>
                </a:solidFill>
                <a:latin typeface="宋体" panose="02010600030101010101" pitchFamily="2" charset="-122"/>
              </a:rPr>
              <a:t>β</a:t>
            </a:r>
            <a:r>
              <a:rPr lang="zh-CN" altLang="en-US" sz="2800">
                <a:solidFill>
                  <a:schemeClr val="tx1"/>
                </a:solidFill>
                <a:latin typeface="宋体" panose="02010600030101010101" pitchFamily="2" charset="-122"/>
              </a:rPr>
              <a:t>和</a:t>
            </a:r>
            <a:r>
              <a:rPr lang="en-US" altLang="zh-CN" sz="2800">
                <a:solidFill>
                  <a:schemeClr val="tx1"/>
                </a:solidFill>
                <a:latin typeface="宋体" panose="02010600030101010101" pitchFamily="2" charset="-122"/>
              </a:rPr>
              <a:t>γ</a:t>
            </a:r>
            <a:r>
              <a:rPr lang="zh-CN" altLang="en-US" sz="2800">
                <a:solidFill>
                  <a:schemeClr val="tx1"/>
                </a:solidFill>
                <a:latin typeface="宋体" panose="02010600030101010101" pitchFamily="2" charset="-122"/>
              </a:rPr>
              <a:t>互为逆元；</a:t>
            </a:r>
            <a:r>
              <a:rPr lang="en-US" altLang="zh-CN" sz="2800">
                <a:solidFill>
                  <a:schemeClr val="tx1"/>
                </a:solidFill>
                <a:latin typeface="宋体" panose="02010600030101010101" pitchFamily="2" charset="-122"/>
              </a:rPr>
              <a:t>δ</a:t>
            </a:r>
            <a:r>
              <a:rPr lang="zh-CN" altLang="en-US" sz="2800">
                <a:solidFill>
                  <a:schemeClr val="tx1"/>
                </a:solidFill>
                <a:latin typeface="宋体" panose="02010600030101010101" pitchFamily="2" charset="-122"/>
              </a:rPr>
              <a:t>的左逆元是</a:t>
            </a:r>
            <a:r>
              <a:rPr lang="en-US" altLang="zh-CN" sz="2800">
                <a:solidFill>
                  <a:schemeClr val="tx1"/>
                </a:solidFill>
                <a:latin typeface="宋体" panose="02010600030101010101" pitchFamily="2" charset="-122"/>
              </a:rPr>
              <a:t>γ</a:t>
            </a:r>
            <a:r>
              <a:rPr lang="zh-CN" altLang="en-US" sz="2800">
                <a:solidFill>
                  <a:schemeClr val="tx1"/>
                </a:solidFill>
                <a:latin typeface="宋体" panose="02010600030101010101" pitchFamily="2" charset="-122"/>
              </a:rPr>
              <a:t>而右逆元是</a:t>
            </a:r>
            <a:r>
              <a:rPr lang="en-US" altLang="zh-CN" sz="2800">
                <a:solidFill>
                  <a:schemeClr val="tx1"/>
                </a:solidFill>
                <a:latin typeface="宋体" panose="02010600030101010101" pitchFamily="2" charset="-122"/>
              </a:rPr>
              <a:t>β</a:t>
            </a:r>
            <a:r>
              <a:rPr lang="zh-CN" altLang="en-US" sz="2800">
                <a:solidFill>
                  <a:schemeClr val="tx1"/>
                </a:solidFill>
                <a:latin typeface="宋体" panose="02010600030101010101" pitchFamily="2" charset="-122"/>
              </a:rPr>
              <a:t>；</a:t>
            </a:r>
            <a:r>
              <a:rPr lang="en-US" altLang="zh-CN" sz="2800">
                <a:solidFill>
                  <a:schemeClr val="tx1"/>
                </a:solidFill>
                <a:latin typeface="宋体" panose="02010600030101010101" pitchFamily="2" charset="-122"/>
              </a:rPr>
              <a:t>β</a:t>
            </a:r>
            <a:r>
              <a:rPr lang="zh-CN" altLang="en-US" sz="2800">
                <a:solidFill>
                  <a:schemeClr val="tx1"/>
                </a:solidFill>
                <a:latin typeface="宋体" panose="02010600030101010101" pitchFamily="2" charset="-122"/>
              </a:rPr>
              <a:t>有两个左逆元</a:t>
            </a:r>
            <a:r>
              <a:rPr lang="en-US" altLang="zh-CN" sz="2800">
                <a:solidFill>
                  <a:schemeClr val="tx1"/>
                </a:solidFill>
                <a:latin typeface="宋体" panose="02010600030101010101" pitchFamily="2" charset="-122"/>
              </a:rPr>
              <a:t>γ</a:t>
            </a:r>
            <a:r>
              <a:rPr lang="zh-CN" altLang="en-US" sz="2800">
                <a:solidFill>
                  <a:schemeClr val="tx1"/>
                </a:solidFill>
                <a:latin typeface="宋体" panose="02010600030101010101" pitchFamily="2" charset="-122"/>
              </a:rPr>
              <a:t>和</a:t>
            </a:r>
            <a:r>
              <a:rPr lang="en-US" altLang="zh-CN" sz="2800">
                <a:solidFill>
                  <a:schemeClr val="tx1"/>
                </a:solidFill>
                <a:latin typeface="宋体" panose="02010600030101010101" pitchFamily="2" charset="-122"/>
              </a:rPr>
              <a:t>δ</a:t>
            </a:r>
            <a:r>
              <a:rPr lang="zh-CN" altLang="en-US" sz="2800">
                <a:solidFill>
                  <a:schemeClr val="tx1"/>
                </a:solidFill>
                <a:latin typeface="宋体" panose="02010600030101010101" pitchFamily="2" charset="-122"/>
              </a:rPr>
              <a:t>； </a:t>
            </a:r>
            <a:r>
              <a:rPr lang="zh-CN" altLang="en-US" sz="2800">
                <a:solidFill>
                  <a:schemeClr val="tx1"/>
                </a:solidFill>
                <a:latin typeface="宋体" panose="02010600030101010101" pitchFamily="2" charset="-122"/>
                <a:sym typeface="Symbol" pitchFamily="2" charset="2"/>
              </a:rPr>
              <a:t></a:t>
            </a:r>
            <a:r>
              <a:rPr lang="zh-CN" altLang="en-US" sz="2800">
                <a:solidFill>
                  <a:schemeClr val="tx1"/>
                </a:solidFill>
                <a:latin typeface="宋体" panose="02010600030101010101" pitchFamily="2" charset="-122"/>
              </a:rPr>
              <a:t>的右逆元是</a:t>
            </a:r>
            <a:r>
              <a:rPr lang="en-US" altLang="zh-CN" sz="2800">
                <a:solidFill>
                  <a:schemeClr val="tx1"/>
                </a:solidFill>
                <a:latin typeface="宋体" panose="02010600030101010101" pitchFamily="2" charset="-122"/>
              </a:rPr>
              <a:t>γ</a:t>
            </a:r>
            <a:r>
              <a:rPr lang="zh-CN" altLang="en-US" sz="2800">
                <a:solidFill>
                  <a:schemeClr val="tx1"/>
                </a:solidFill>
                <a:latin typeface="宋体" panose="02010600030101010101" pitchFamily="2" charset="-122"/>
              </a:rPr>
              <a:t>，但没有左逆元。</a:t>
            </a:r>
          </a:p>
        </p:txBody>
      </p:sp>
      <p:sp>
        <p:nvSpPr>
          <p:cNvPr id="33794" name="Rectangle 2">
            <a:extLst>
              <a:ext uri="{FF2B5EF4-FFF2-40B4-BE49-F238E27FC236}">
                <a16:creationId xmlns:a16="http://schemas.microsoft.com/office/drawing/2014/main" id="{FCCBE33F-4537-C445-B725-3C205C5A2E18}"/>
              </a:ext>
            </a:extLst>
          </p:cNvPr>
          <p:cNvSpPr>
            <a:spLocks noChangeArrowheads="1"/>
          </p:cNvSpPr>
          <p:nvPr/>
        </p:nvSpPr>
        <p:spPr bwMode="auto">
          <a:xfrm>
            <a:off x="1187450" y="549275"/>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 charset="0"/>
              </a:rPr>
              <a:t>5-2</a:t>
            </a:r>
            <a:r>
              <a:rPr lang="zh-CN" altLang="en-US" sz="3600">
                <a:solidFill>
                  <a:schemeClr val="accent2"/>
                </a:solidFill>
                <a:latin typeface="" charset="0"/>
              </a:rPr>
              <a:t>　运算及其性质</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7" name="Rectangle 3">
            <a:extLst>
              <a:ext uri="{FF2B5EF4-FFF2-40B4-BE49-F238E27FC236}">
                <a16:creationId xmlns:a16="http://schemas.microsoft.com/office/drawing/2014/main" id="{A1F6ECEF-036C-3A4D-AA71-4917EB7D4DD5}"/>
              </a:ext>
            </a:extLst>
          </p:cNvPr>
          <p:cNvSpPr>
            <a:spLocks noGrp="1" noChangeArrowheads="1"/>
          </p:cNvSpPr>
          <p:nvPr>
            <p:ph type="body" idx="4294967295"/>
          </p:nvPr>
        </p:nvSpPr>
        <p:spPr>
          <a:xfrm>
            <a:off x="468313" y="1557338"/>
            <a:ext cx="7772400" cy="4114800"/>
          </a:xfrm>
        </p:spPr>
        <p:txBody>
          <a:bodyPr/>
          <a:lstStyle/>
          <a:p>
            <a:pPr marL="0" indent="355600" eaLnBrk="1" hangingPunct="1">
              <a:lnSpc>
                <a:spcPct val="110000"/>
              </a:lnSpc>
              <a:spcBef>
                <a:spcPts val="500"/>
              </a:spcBef>
              <a:spcAft>
                <a:spcPts val="500"/>
              </a:spcAft>
            </a:pPr>
            <a:r>
              <a:rPr lang="zh-CN" altLang="en-US">
                <a:solidFill>
                  <a:srgbClr val="FF0000"/>
                </a:solidFill>
                <a:latin typeface="" charset="0"/>
              </a:rPr>
              <a:t>定理</a:t>
            </a:r>
            <a:r>
              <a:rPr lang="en-US" altLang="zh-CN">
                <a:solidFill>
                  <a:srgbClr val="FF0000"/>
                </a:solidFill>
                <a:latin typeface="" charset="0"/>
              </a:rPr>
              <a:t>5-2.4</a:t>
            </a:r>
            <a:br>
              <a:rPr lang="en-US" altLang="zh-CN">
                <a:solidFill>
                  <a:srgbClr val="FF0000"/>
                </a:solidFill>
                <a:latin typeface="" charset="0"/>
              </a:rPr>
            </a:br>
            <a:r>
              <a:rPr lang="en-US" altLang="zh-CN">
                <a:solidFill>
                  <a:srgbClr val="FF0000"/>
                </a:solidFill>
                <a:latin typeface="" charset="0"/>
              </a:rPr>
              <a:t>   </a:t>
            </a:r>
            <a:r>
              <a:rPr lang="zh-CN" altLang="en-US">
                <a:latin typeface="" charset="0"/>
              </a:rPr>
              <a:t>设代数系统</a:t>
            </a:r>
            <a:r>
              <a:rPr lang="en-US" altLang="zh-CN">
                <a:latin typeface="" charset="0"/>
              </a:rPr>
              <a:t>&lt;A,*&gt;, </a:t>
            </a:r>
            <a:r>
              <a:rPr lang="zh-CN" altLang="en-US">
                <a:latin typeface="" charset="0"/>
              </a:rPr>
              <a:t>这里*是定义在</a:t>
            </a:r>
            <a:r>
              <a:rPr lang="en-US" altLang="zh-CN">
                <a:latin typeface="" charset="0"/>
              </a:rPr>
              <a:t>A</a:t>
            </a:r>
            <a:r>
              <a:rPr lang="zh-CN" altLang="en-US">
                <a:latin typeface="" charset="0"/>
              </a:rPr>
              <a:t>上的一个二元运算，</a:t>
            </a:r>
            <a:r>
              <a:rPr lang="en-US" altLang="zh-CN">
                <a:latin typeface="" charset="0"/>
              </a:rPr>
              <a:t>A</a:t>
            </a:r>
            <a:r>
              <a:rPr lang="zh-CN" altLang="en-US">
                <a:latin typeface="" charset="0"/>
              </a:rPr>
              <a:t>中</a:t>
            </a:r>
            <a:r>
              <a:rPr lang="zh-CN" altLang="en-US">
                <a:solidFill>
                  <a:schemeClr val="tx2"/>
                </a:solidFill>
                <a:latin typeface="" charset="0"/>
              </a:rPr>
              <a:t>存在幺元</a:t>
            </a:r>
            <a:r>
              <a:rPr lang="en-US" altLang="zh-CN">
                <a:solidFill>
                  <a:schemeClr val="tx2"/>
                </a:solidFill>
                <a:latin typeface="" charset="0"/>
              </a:rPr>
              <a:t>e</a:t>
            </a:r>
            <a:r>
              <a:rPr lang="zh-CN" altLang="en-US">
                <a:latin typeface="" charset="0"/>
              </a:rPr>
              <a:t>，且</a:t>
            </a:r>
            <a:r>
              <a:rPr lang="zh-CN" altLang="en-US">
                <a:solidFill>
                  <a:schemeClr val="tx2"/>
                </a:solidFill>
                <a:latin typeface="" charset="0"/>
              </a:rPr>
              <a:t>每一个元素都有左逆元</a:t>
            </a:r>
            <a:r>
              <a:rPr lang="zh-CN" altLang="en-US">
                <a:latin typeface="" charset="0"/>
              </a:rPr>
              <a:t>。如果*是</a:t>
            </a:r>
            <a:r>
              <a:rPr lang="zh-CN" altLang="en-US">
                <a:solidFill>
                  <a:schemeClr val="tx2"/>
                </a:solidFill>
                <a:latin typeface="" charset="0"/>
              </a:rPr>
              <a:t>可结合的</a:t>
            </a:r>
            <a:r>
              <a:rPr lang="zh-CN" altLang="en-US">
                <a:latin typeface="" charset="0"/>
              </a:rPr>
              <a:t>运算，那么，这个代数系统中</a:t>
            </a:r>
            <a:r>
              <a:rPr lang="zh-CN" altLang="en-US">
                <a:solidFill>
                  <a:schemeClr val="tx2"/>
                </a:solidFill>
                <a:latin typeface="" charset="0"/>
              </a:rPr>
              <a:t>任何一个元素的左逆元必定也是该元素的右逆元</a:t>
            </a:r>
            <a:r>
              <a:rPr lang="zh-CN" altLang="en-US">
                <a:latin typeface="" charset="0"/>
              </a:rPr>
              <a:t>，</a:t>
            </a:r>
            <a:r>
              <a:rPr lang="zh-CN" altLang="en-US">
                <a:solidFill>
                  <a:schemeClr val="tx2"/>
                </a:solidFill>
                <a:latin typeface="" charset="0"/>
              </a:rPr>
              <a:t>且每个元素的逆元是唯一的</a:t>
            </a:r>
            <a:r>
              <a:rPr lang="zh-CN" altLang="en-US">
                <a:latin typeface="" charset="0"/>
              </a:rPr>
              <a:t>。</a:t>
            </a:r>
          </a:p>
        </p:txBody>
      </p:sp>
      <p:sp>
        <p:nvSpPr>
          <p:cNvPr id="34818" name="Rectangle 2">
            <a:extLst>
              <a:ext uri="{FF2B5EF4-FFF2-40B4-BE49-F238E27FC236}">
                <a16:creationId xmlns:a16="http://schemas.microsoft.com/office/drawing/2014/main" id="{D921BD7A-8D4B-7B4A-9EA5-BDE4250CB284}"/>
              </a:ext>
            </a:extLst>
          </p:cNvPr>
          <p:cNvSpPr>
            <a:spLocks noChangeArrowheads="1"/>
          </p:cNvSpPr>
          <p:nvPr/>
        </p:nvSpPr>
        <p:spPr bwMode="auto">
          <a:xfrm>
            <a:off x="1187450" y="549275"/>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 charset="0"/>
              </a:rPr>
              <a:t>5-2</a:t>
            </a:r>
            <a:r>
              <a:rPr lang="zh-CN" altLang="en-US" sz="3600">
                <a:solidFill>
                  <a:schemeClr val="accent2"/>
                </a:solidFill>
                <a:latin typeface="" charset="0"/>
              </a:rPr>
              <a:t>　运算及其性质</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1" name="Rectangle 3">
            <a:extLst>
              <a:ext uri="{FF2B5EF4-FFF2-40B4-BE49-F238E27FC236}">
                <a16:creationId xmlns:a16="http://schemas.microsoft.com/office/drawing/2014/main" id="{9E997BF9-8D09-FE48-A7F5-E4E8A4CCA4D0}"/>
              </a:ext>
            </a:extLst>
          </p:cNvPr>
          <p:cNvSpPr>
            <a:spLocks noGrp="1" noChangeArrowheads="1"/>
          </p:cNvSpPr>
          <p:nvPr>
            <p:ph type="body" idx="4294967295"/>
          </p:nvPr>
        </p:nvSpPr>
        <p:spPr>
          <a:xfrm>
            <a:off x="395288" y="1341438"/>
            <a:ext cx="8748712" cy="5040312"/>
          </a:xfrm>
        </p:spPr>
        <p:txBody>
          <a:bodyPr/>
          <a:lstStyle/>
          <a:p>
            <a:pPr eaLnBrk="1" hangingPunct="1">
              <a:lnSpc>
                <a:spcPct val="90000"/>
              </a:lnSpc>
              <a:spcBef>
                <a:spcPts val="500"/>
              </a:spcBef>
              <a:spcAft>
                <a:spcPts val="500"/>
              </a:spcAft>
            </a:pPr>
            <a:r>
              <a:rPr lang="zh-CN" altLang="en-US" sz="2400">
                <a:solidFill>
                  <a:schemeClr val="tx2"/>
                </a:solidFill>
                <a:latin typeface="" charset="0"/>
              </a:rPr>
              <a:t>证明：</a:t>
            </a:r>
            <a:r>
              <a:rPr lang="zh-CN" altLang="en-US" sz="2400">
                <a:latin typeface="" charset="0"/>
              </a:rPr>
              <a:t>设</a:t>
            </a:r>
            <a:r>
              <a:rPr lang="en-US" altLang="zh-CN" sz="2400">
                <a:latin typeface="" charset="0"/>
              </a:rPr>
              <a:t>a,b,c∈A,</a:t>
            </a:r>
            <a:r>
              <a:rPr lang="zh-CN" altLang="en-US" sz="2400">
                <a:latin typeface="" charset="0"/>
              </a:rPr>
              <a:t>且</a:t>
            </a:r>
            <a:r>
              <a:rPr lang="en-US" altLang="zh-CN" sz="2400">
                <a:latin typeface="" charset="0"/>
              </a:rPr>
              <a:t>b</a:t>
            </a:r>
            <a:r>
              <a:rPr lang="zh-CN" altLang="en-US" sz="2400">
                <a:latin typeface="" charset="0"/>
              </a:rPr>
              <a:t>是</a:t>
            </a:r>
            <a:r>
              <a:rPr lang="en-US" altLang="zh-CN" sz="2400">
                <a:latin typeface="" charset="0"/>
              </a:rPr>
              <a:t>a</a:t>
            </a:r>
            <a:r>
              <a:rPr lang="zh-CN" altLang="en-US" sz="2400">
                <a:latin typeface="" charset="0"/>
              </a:rPr>
              <a:t>的左逆元，</a:t>
            </a:r>
            <a:r>
              <a:rPr lang="en-US" altLang="zh-CN" sz="2400">
                <a:latin typeface="" charset="0"/>
              </a:rPr>
              <a:t>c</a:t>
            </a:r>
            <a:r>
              <a:rPr lang="zh-CN" altLang="en-US" sz="2400">
                <a:latin typeface="" charset="0"/>
              </a:rPr>
              <a:t>是</a:t>
            </a:r>
            <a:r>
              <a:rPr lang="en-US" altLang="zh-CN" sz="2400">
                <a:latin typeface="" charset="0"/>
              </a:rPr>
              <a:t>b</a:t>
            </a:r>
            <a:r>
              <a:rPr lang="zh-CN" altLang="en-US" sz="2400">
                <a:latin typeface="" charset="0"/>
              </a:rPr>
              <a:t>的左逆元。</a:t>
            </a:r>
          </a:p>
          <a:p>
            <a:pPr eaLnBrk="1" hangingPunct="1">
              <a:lnSpc>
                <a:spcPct val="90000"/>
              </a:lnSpc>
              <a:spcBef>
                <a:spcPts val="500"/>
              </a:spcBef>
              <a:spcAft>
                <a:spcPts val="500"/>
              </a:spcAft>
            </a:pPr>
            <a:r>
              <a:rPr lang="zh-CN" altLang="en-US" sz="2400">
                <a:latin typeface="" charset="0"/>
              </a:rPr>
              <a:t>因为 （</a:t>
            </a:r>
            <a:r>
              <a:rPr lang="en-US" altLang="zh-CN" sz="2400">
                <a:latin typeface="" charset="0"/>
              </a:rPr>
              <a:t>b*a</a:t>
            </a:r>
            <a:r>
              <a:rPr lang="zh-CN" altLang="en-US" sz="2400">
                <a:latin typeface="" charset="0"/>
              </a:rPr>
              <a:t>）*</a:t>
            </a:r>
            <a:r>
              <a:rPr lang="en-US" altLang="zh-CN" sz="2400">
                <a:latin typeface="" charset="0"/>
              </a:rPr>
              <a:t>b=e*b=b  </a:t>
            </a:r>
            <a:r>
              <a:rPr lang="zh-CN" altLang="en-US" sz="2400">
                <a:latin typeface="" charset="0"/>
              </a:rPr>
              <a:t>（运算可结合）</a:t>
            </a:r>
          </a:p>
          <a:p>
            <a:pPr eaLnBrk="1" hangingPunct="1">
              <a:lnSpc>
                <a:spcPct val="90000"/>
              </a:lnSpc>
              <a:spcBef>
                <a:spcPts val="500"/>
              </a:spcBef>
              <a:spcAft>
                <a:spcPts val="500"/>
              </a:spcAft>
            </a:pPr>
            <a:r>
              <a:rPr lang="zh-CN" altLang="en-US" sz="2400">
                <a:latin typeface="" charset="0"/>
              </a:rPr>
              <a:t>所以 </a:t>
            </a:r>
            <a:r>
              <a:rPr lang="en-US" altLang="zh-CN" sz="2400">
                <a:latin typeface="" charset="0"/>
              </a:rPr>
              <a:t>e=c*b=c*((b*a)*b)</a:t>
            </a:r>
            <a:br>
              <a:rPr lang="en-US" altLang="zh-CN" sz="2400">
                <a:latin typeface="" charset="0"/>
              </a:rPr>
            </a:br>
            <a:r>
              <a:rPr lang="en-US" altLang="zh-CN" sz="2400">
                <a:latin typeface="" charset="0"/>
              </a:rPr>
              <a:t>=(c*(b*a))*b</a:t>
            </a:r>
            <a:br>
              <a:rPr lang="en-US" altLang="zh-CN" sz="2400">
                <a:latin typeface="" charset="0"/>
              </a:rPr>
            </a:br>
            <a:r>
              <a:rPr lang="en-US" altLang="zh-CN" sz="2400">
                <a:latin typeface="" charset="0"/>
              </a:rPr>
              <a:t>=((c*b)*a)*b</a:t>
            </a:r>
            <a:br>
              <a:rPr lang="en-US" altLang="zh-CN" sz="2400">
                <a:latin typeface="" charset="0"/>
              </a:rPr>
            </a:br>
            <a:r>
              <a:rPr lang="en-US" altLang="zh-CN" sz="2400">
                <a:latin typeface="" charset="0"/>
              </a:rPr>
              <a:t>=(e*a)*b</a:t>
            </a:r>
            <a:br>
              <a:rPr lang="en-US" altLang="zh-CN" sz="2400">
                <a:latin typeface="" charset="0"/>
              </a:rPr>
            </a:br>
            <a:r>
              <a:rPr lang="en-US" altLang="zh-CN" sz="2400">
                <a:latin typeface="" charset="0"/>
              </a:rPr>
              <a:t>=a*b</a:t>
            </a:r>
            <a:r>
              <a:rPr lang="zh-CN" altLang="en-US" sz="2400">
                <a:latin typeface="" charset="0"/>
              </a:rPr>
              <a:t>　　　　因此，</a:t>
            </a:r>
            <a:r>
              <a:rPr lang="en-US" altLang="zh-CN" sz="2400">
                <a:latin typeface="" charset="0"/>
              </a:rPr>
              <a:t>b</a:t>
            </a:r>
            <a:r>
              <a:rPr lang="zh-CN" altLang="en-US" sz="2400">
                <a:latin typeface="" charset="0"/>
              </a:rPr>
              <a:t>也是</a:t>
            </a:r>
            <a:r>
              <a:rPr lang="en-US" altLang="zh-CN" sz="2400">
                <a:latin typeface="" charset="0"/>
              </a:rPr>
              <a:t>a</a:t>
            </a:r>
            <a:r>
              <a:rPr lang="zh-CN" altLang="en-US" sz="2400">
                <a:latin typeface="" charset="0"/>
              </a:rPr>
              <a:t>的右逆元。</a:t>
            </a:r>
          </a:p>
          <a:p>
            <a:pPr eaLnBrk="1" hangingPunct="1">
              <a:lnSpc>
                <a:spcPct val="90000"/>
              </a:lnSpc>
              <a:spcBef>
                <a:spcPts val="500"/>
              </a:spcBef>
              <a:spcAft>
                <a:spcPts val="500"/>
              </a:spcAft>
            </a:pPr>
            <a:r>
              <a:rPr lang="zh-CN" altLang="en-US" sz="2400">
                <a:latin typeface="" charset="0"/>
              </a:rPr>
              <a:t>设元素</a:t>
            </a:r>
            <a:r>
              <a:rPr lang="en-US" altLang="zh-CN" sz="2400">
                <a:latin typeface="" charset="0"/>
              </a:rPr>
              <a:t>a</a:t>
            </a:r>
            <a:r>
              <a:rPr lang="zh-CN" altLang="en-US" sz="2400">
                <a:latin typeface="" charset="0"/>
              </a:rPr>
              <a:t>有两个逆元</a:t>
            </a:r>
            <a:r>
              <a:rPr lang="en-US" altLang="zh-CN" sz="2400">
                <a:latin typeface="" charset="0"/>
              </a:rPr>
              <a:t>b</a:t>
            </a:r>
            <a:r>
              <a:rPr lang="zh-CN" altLang="en-US" sz="2400">
                <a:latin typeface="" charset="0"/>
              </a:rPr>
              <a:t>和</a:t>
            </a:r>
            <a:r>
              <a:rPr lang="en-US" altLang="zh-CN" sz="2400">
                <a:latin typeface="" charset="0"/>
              </a:rPr>
              <a:t>c,</a:t>
            </a:r>
            <a:r>
              <a:rPr lang="zh-CN" altLang="en-US" sz="2400">
                <a:latin typeface="" charset="0"/>
              </a:rPr>
              <a:t>那么</a:t>
            </a:r>
          </a:p>
          <a:p>
            <a:pPr eaLnBrk="1" hangingPunct="1">
              <a:lnSpc>
                <a:spcPct val="90000"/>
              </a:lnSpc>
              <a:spcBef>
                <a:spcPts val="500"/>
              </a:spcBef>
              <a:spcAft>
                <a:spcPts val="500"/>
              </a:spcAft>
            </a:pPr>
            <a:r>
              <a:rPr lang="en-US" altLang="zh-CN" sz="2400">
                <a:latin typeface="" charset="0"/>
              </a:rPr>
              <a:t>b=b*e=b*(a*c)</a:t>
            </a:r>
            <a:br>
              <a:rPr lang="en-US" altLang="zh-CN" sz="2400">
                <a:latin typeface="" charset="0"/>
              </a:rPr>
            </a:br>
            <a:r>
              <a:rPr lang="en-US" altLang="zh-CN" sz="2400">
                <a:latin typeface="" charset="0"/>
              </a:rPr>
              <a:t>=(b*a)*c</a:t>
            </a:r>
            <a:br>
              <a:rPr lang="en-US" altLang="zh-CN" sz="2400">
                <a:latin typeface="" charset="0"/>
              </a:rPr>
            </a:br>
            <a:r>
              <a:rPr lang="en-US" altLang="zh-CN" sz="2400">
                <a:latin typeface="" charset="0"/>
              </a:rPr>
              <a:t>=e*c</a:t>
            </a:r>
            <a:br>
              <a:rPr lang="en-US" altLang="zh-CN" sz="2400">
                <a:latin typeface="" charset="0"/>
              </a:rPr>
            </a:br>
            <a:r>
              <a:rPr lang="en-US" altLang="zh-CN" sz="2400">
                <a:latin typeface="" charset="0"/>
              </a:rPr>
              <a:t>=c</a:t>
            </a:r>
          </a:p>
          <a:p>
            <a:pPr eaLnBrk="1" hangingPunct="1">
              <a:lnSpc>
                <a:spcPct val="90000"/>
              </a:lnSpc>
              <a:spcBef>
                <a:spcPts val="500"/>
              </a:spcBef>
              <a:spcAft>
                <a:spcPts val="500"/>
              </a:spcAft>
            </a:pPr>
            <a:r>
              <a:rPr lang="zh-CN" altLang="en-US" sz="2400">
                <a:latin typeface="" charset="0"/>
              </a:rPr>
              <a:t>因此，</a:t>
            </a:r>
            <a:r>
              <a:rPr lang="en-US" altLang="zh-CN" sz="2400">
                <a:latin typeface="" charset="0"/>
              </a:rPr>
              <a:t>a</a:t>
            </a:r>
            <a:r>
              <a:rPr lang="zh-CN" altLang="en-US" sz="2400">
                <a:latin typeface="" charset="0"/>
              </a:rPr>
              <a:t>的逆元是唯一的。</a:t>
            </a:r>
          </a:p>
        </p:txBody>
      </p:sp>
      <p:sp>
        <p:nvSpPr>
          <p:cNvPr id="35842" name="Rectangle 2">
            <a:extLst>
              <a:ext uri="{FF2B5EF4-FFF2-40B4-BE49-F238E27FC236}">
                <a16:creationId xmlns:a16="http://schemas.microsoft.com/office/drawing/2014/main" id="{EEB2BDF0-5C67-EF4A-B758-F4A4DBA50991}"/>
              </a:ext>
            </a:extLst>
          </p:cNvPr>
          <p:cNvSpPr>
            <a:spLocks noChangeArrowheads="1"/>
          </p:cNvSpPr>
          <p:nvPr/>
        </p:nvSpPr>
        <p:spPr bwMode="auto">
          <a:xfrm>
            <a:off x="1187450" y="549275"/>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 charset="0"/>
              </a:rPr>
              <a:t>5-2</a:t>
            </a:r>
            <a:r>
              <a:rPr lang="zh-CN" altLang="en-US" sz="3600">
                <a:solidFill>
                  <a:schemeClr val="accent2"/>
                </a:solidFill>
                <a:latin typeface="" charset="0"/>
              </a:rPr>
              <a:t>　运算及其性质</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5" name="Rectangle 3">
            <a:extLst>
              <a:ext uri="{FF2B5EF4-FFF2-40B4-BE49-F238E27FC236}">
                <a16:creationId xmlns:a16="http://schemas.microsoft.com/office/drawing/2014/main" id="{29A17BCC-A869-5D46-8858-C698F59A8A61}"/>
              </a:ext>
            </a:extLst>
          </p:cNvPr>
          <p:cNvSpPr>
            <a:spLocks noGrp="1" noChangeArrowheads="1"/>
          </p:cNvSpPr>
          <p:nvPr>
            <p:ph type="body" idx="4294967295"/>
          </p:nvPr>
        </p:nvSpPr>
        <p:spPr>
          <a:xfrm>
            <a:off x="323850" y="1268413"/>
            <a:ext cx="8424863" cy="3527425"/>
          </a:xfrm>
        </p:spPr>
        <p:txBody>
          <a:bodyPr>
            <a:normAutofit fontScale="92500" lnSpcReduction="10000"/>
          </a:bodyPr>
          <a:lstStyle/>
          <a:p>
            <a:pPr eaLnBrk="1" hangingPunct="1">
              <a:lnSpc>
                <a:spcPct val="110000"/>
              </a:lnSpc>
              <a:spcBef>
                <a:spcPts val="500"/>
              </a:spcBef>
              <a:spcAft>
                <a:spcPts val="500"/>
              </a:spcAft>
            </a:pPr>
            <a:r>
              <a:rPr lang="zh-CN" altLang="en-US">
                <a:latin typeface="" charset="0"/>
              </a:rPr>
              <a:t>可以指出：</a:t>
            </a:r>
            <a:r>
              <a:rPr lang="en-US" altLang="zh-CN">
                <a:latin typeface="" charset="0"/>
              </a:rPr>
              <a:t>&lt;A,*&gt;</a:t>
            </a:r>
            <a:r>
              <a:rPr lang="zh-CN" altLang="en-US">
                <a:latin typeface="" charset="0"/>
              </a:rPr>
              <a:t>是一个代数系统，*是</a:t>
            </a:r>
            <a:r>
              <a:rPr lang="en-US" altLang="zh-CN">
                <a:latin typeface="" charset="0"/>
              </a:rPr>
              <a:t>A</a:t>
            </a:r>
            <a:r>
              <a:rPr lang="zh-CN" altLang="en-US">
                <a:latin typeface="" charset="0"/>
              </a:rPr>
              <a:t>上的一个二元运算，那么该运算的有些性质可以从运算表中直接看出。那就是： </a:t>
            </a:r>
          </a:p>
          <a:p>
            <a:pPr eaLnBrk="1" hangingPunct="1">
              <a:lnSpc>
                <a:spcPct val="110000"/>
              </a:lnSpc>
              <a:spcBef>
                <a:spcPts val="500"/>
              </a:spcBef>
              <a:spcAft>
                <a:spcPts val="500"/>
              </a:spcAft>
            </a:pPr>
            <a:r>
              <a:rPr lang="en-US" altLang="zh-CN">
                <a:solidFill>
                  <a:srgbClr val="CC0099"/>
                </a:solidFill>
                <a:latin typeface="" charset="0"/>
              </a:rPr>
              <a:t>1</a:t>
            </a:r>
            <a:r>
              <a:rPr lang="zh-CN" altLang="en-US">
                <a:solidFill>
                  <a:srgbClr val="CC0099"/>
                </a:solidFill>
                <a:latin typeface="" charset="0"/>
              </a:rPr>
              <a:t>、运算*具有封闭性，当且仅当运算表中的每个元素都属于</a:t>
            </a:r>
            <a:r>
              <a:rPr lang="en-US" altLang="zh-CN">
                <a:solidFill>
                  <a:srgbClr val="CC0099"/>
                </a:solidFill>
                <a:latin typeface="" charset="0"/>
              </a:rPr>
              <a:t>A</a:t>
            </a:r>
            <a:r>
              <a:rPr lang="zh-CN" altLang="en-US">
                <a:solidFill>
                  <a:srgbClr val="CC0099"/>
                </a:solidFill>
                <a:latin typeface="" charset="0"/>
              </a:rPr>
              <a:t>。</a:t>
            </a:r>
          </a:p>
          <a:p>
            <a:pPr eaLnBrk="1" hangingPunct="1">
              <a:lnSpc>
                <a:spcPct val="110000"/>
              </a:lnSpc>
              <a:spcBef>
                <a:spcPts val="500"/>
              </a:spcBef>
              <a:spcAft>
                <a:spcPts val="500"/>
              </a:spcAft>
            </a:pPr>
            <a:r>
              <a:rPr lang="en-US" altLang="zh-CN">
                <a:solidFill>
                  <a:srgbClr val="CC0099"/>
                </a:solidFill>
                <a:latin typeface="" charset="0"/>
              </a:rPr>
              <a:t>2</a:t>
            </a:r>
            <a:r>
              <a:rPr lang="zh-CN" altLang="en-US">
                <a:solidFill>
                  <a:srgbClr val="CC0099"/>
                </a:solidFill>
                <a:latin typeface="" charset="0"/>
              </a:rPr>
              <a:t>、运算*具有可交换性，当且仅当运算表关于主对角线是对称的。</a:t>
            </a:r>
          </a:p>
          <a:p>
            <a:pPr eaLnBrk="1" hangingPunct="1">
              <a:lnSpc>
                <a:spcPct val="110000"/>
              </a:lnSpc>
              <a:spcBef>
                <a:spcPts val="500"/>
              </a:spcBef>
              <a:spcAft>
                <a:spcPts val="500"/>
              </a:spcAft>
            </a:pPr>
            <a:r>
              <a:rPr lang="en-US" altLang="zh-CN">
                <a:solidFill>
                  <a:srgbClr val="CC0099"/>
                </a:solidFill>
                <a:latin typeface="" charset="0"/>
              </a:rPr>
              <a:t>3</a:t>
            </a:r>
            <a:r>
              <a:rPr lang="zh-CN" altLang="en-US">
                <a:solidFill>
                  <a:srgbClr val="CC0099"/>
                </a:solidFill>
                <a:latin typeface="" charset="0"/>
              </a:rPr>
              <a:t>、运算*具有等幂性，当且仅当运算表的主对角线上的每一元素与它所在行（列）的表头元素相同。</a:t>
            </a:r>
          </a:p>
        </p:txBody>
      </p:sp>
      <p:sp>
        <p:nvSpPr>
          <p:cNvPr id="36866" name="Rectangle 2">
            <a:extLst>
              <a:ext uri="{FF2B5EF4-FFF2-40B4-BE49-F238E27FC236}">
                <a16:creationId xmlns:a16="http://schemas.microsoft.com/office/drawing/2014/main" id="{8A0BB393-ABFD-DC47-95C5-C15555B95698}"/>
              </a:ext>
            </a:extLst>
          </p:cNvPr>
          <p:cNvSpPr>
            <a:spLocks noChangeArrowheads="1"/>
          </p:cNvSpPr>
          <p:nvPr/>
        </p:nvSpPr>
        <p:spPr bwMode="auto">
          <a:xfrm>
            <a:off x="1187450" y="549275"/>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 charset="0"/>
              </a:rPr>
              <a:t>5-2</a:t>
            </a:r>
            <a:r>
              <a:rPr lang="zh-CN" altLang="en-US" sz="3600">
                <a:solidFill>
                  <a:schemeClr val="accent2"/>
                </a:solidFill>
                <a:latin typeface="" charset="0"/>
              </a:rPr>
              <a:t>　运算及其性质</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89" name="Rectangle 3">
            <a:extLst>
              <a:ext uri="{FF2B5EF4-FFF2-40B4-BE49-F238E27FC236}">
                <a16:creationId xmlns:a16="http://schemas.microsoft.com/office/drawing/2014/main" id="{8AFCE6BF-F36D-5547-89A0-DF622BDC2A61}"/>
              </a:ext>
            </a:extLst>
          </p:cNvPr>
          <p:cNvSpPr>
            <a:spLocks noGrp="1" noChangeArrowheads="1"/>
          </p:cNvSpPr>
          <p:nvPr>
            <p:ph type="body" idx="4294967295"/>
          </p:nvPr>
        </p:nvSpPr>
        <p:spPr>
          <a:xfrm>
            <a:off x="685800" y="1628775"/>
            <a:ext cx="7772400" cy="4010025"/>
          </a:xfrm>
        </p:spPr>
        <p:txBody>
          <a:bodyPr/>
          <a:lstStyle/>
          <a:p>
            <a:pPr eaLnBrk="1" hangingPunct="1">
              <a:lnSpc>
                <a:spcPct val="110000"/>
              </a:lnSpc>
              <a:spcBef>
                <a:spcPts val="500"/>
              </a:spcBef>
              <a:spcAft>
                <a:spcPts val="500"/>
              </a:spcAft>
            </a:pPr>
            <a:r>
              <a:rPr lang="en-US" altLang="zh-CN">
                <a:solidFill>
                  <a:srgbClr val="CC0099"/>
                </a:solidFill>
                <a:latin typeface="" charset="0"/>
              </a:rPr>
              <a:t>4</a:t>
            </a:r>
            <a:r>
              <a:rPr lang="zh-CN" altLang="en-US">
                <a:solidFill>
                  <a:srgbClr val="CC0099"/>
                </a:solidFill>
                <a:latin typeface="" charset="0"/>
              </a:rPr>
              <a:t>、</a:t>
            </a:r>
            <a:r>
              <a:rPr lang="en-US" altLang="zh-CN">
                <a:solidFill>
                  <a:srgbClr val="CC0099"/>
                </a:solidFill>
                <a:latin typeface="" charset="0"/>
              </a:rPr>
              <a:t>A</a:t>
            </a:r>
            <a:r>
              <a:rPr lang="zh-CN" altLang="en-US">
                <a:solidFill>
                  <a:srgbClr val="CC0099"/>
                </a:solidFill>
                <a:latin typeface="" charset="0"/>
              </a:rPr>
              <a:t>关于*有零元，当且仅当该元素所对应的行和列中元素都与该元素相同。 </a:t>
            </a:r>
          </a:p>
          <a:p>
            <a:pPr eaLnBrk="1" hangingPunct="1">
              <a:lnSpc>
                <a:spcPct val="110000"/>
              </a:lnSpc>
              <a:spcBef>
                <a:spcPts val="500"/>
              </a:spcBef>
              <a:spcAft>
                <a:spcPts val="500"/>
              </a:spcAft>
            </a:pPr>
            <a:r>
              <a:rPr lang="en-US" altLang="zh-CN">
                <a:solidFill>
                  <a:srgbClr val="CC0099"/>
                </a:solidFill>
                <a:latin typeface="" charset="0"/>
              </a:rPr>
              <a:t>5</a:t>
            </a:r>
            <a:r>
              <a:rPr lang="zh-CN" altLang="en-US">
                <a:solidFill>
                  <a:srgbClr val="CC0099"/>
                </a:solidFill>
                <a:latin typeface="" charset="0"/>
              </a:rPr>
              <a:t>、</a:t>
            </a:r>
            <a:r>
              <a:rPr lang="en-US" altLang="zh-CN">
                <a:solidFill>
                  <a:srgbClr val="CC0099"/>
                </a:solidFill>
                <a:latin typeface="" charset="0"/>
              </a:rPr>
              <a:t>A</a:t>
            </a:r>
            <a:r>
              <a:rPr lang="zh-CN" altLang="en-US">
                <a:solidFill>
                  <a:srgbClr val="CC0099"/>
                </a:solidFill>
                <a:latin typeface="" charset="0"/>
              </a:rPr>
              <a:t>关于*有幺元，当且仅当该元素所对应的行和列依次与运算表的行和列相一致。</a:t>
            </a:r>
          </a:p>
          <a:p>
            <a:pPr eaLnBrk="1" hangingPunct="1">
              <a:lnSpc>
                <a:spcPct val="110000"/>
              </a:lnSpc>
              <a:spcBef>
                <a:spcPts val="500"/>
              </a:spcBef>
              <a:spcAft>
                <a:spcPts val="500"/>
              </a:spcAft>
            </a:pPr>
            <a:r>
              <a:rPr lang="en-US" altLang="zh-CN">
                <a:solidFill>
                  <a:srgbClr val="CC0099"/>
                </a:solidFill>
                <a:latin typeface="" charset="0"/>
              </a:rPr>
              <a:t>6</a:t>
            </a:r>
            <a:r>
              <a:rPr lang="zh-CN" altLang="en-US">
                <a:solidFill>
                  <a:srgbClr val="CC0099"/>
                </a:solidFill>
                <a:latin typeface="" charset="0"/>
              </a:rPr>
              <a:t>、设</a:t>
            </a:r>
            <a:r>
              <a:rPr lang="en-US" altLang="zh-CN">
                <a:solidFill>
                  <a:srgbClr val="CC0099"/>
                </a:solidFill>
                <a:latin typeface="" charset="0"/>
              </a:rPr>
              <a:t>A</a:t>
            </a:r>
            <a:r>
              <a:rPr lang="zh-CN" altLang="en-US">
                <a:solidFill>
                  <a:srgbClr val="CC0099"/>
                </a:solidFill>
                <a:latin typeface="" charset="0"/>
              </a:rPr>
              <a:t>中有幺元，</a:t>
            </a:r>
            <a:r>
              <a:rPr lang="en-US" altLang="zh-CN">
                <a:solidFill>
                  <a:srgbClr val="CC0099"/>
                </a:solidFill>
                <a:latin typeface="" charset="0"/>
              </a:rPr>
              <a:t>a</a:t>
            </a:r>
            <a:r>
              <a:rPr lang="zh-CN" altLang="en-US">
                <a:solidFill>
                  <a:srgbClr val="CC0099"/>
                </a:solidFill>
                <a:latin typeface="" charset="0"/>
              </a:rPr>
              <a:t>和</a:t>
            </a:r>
            <a:r>
              <a:rPr lang="en-US" altLang="zh-CN">
                <a:solidFill>
                  <a:srgbClr val="CC0099"/>
                </a:solidFill>
                <a:latin typeface="" charset="0"/>
              </a:rPr>
              <a:t>b</a:t>
            </a:r>
            <a:r>
              <a:rPr lang="zh-CN" altLang="en-US">
                <a:solidFill>
                  <a:srgbClr val="CC0099"/>
                </a:solidFill>
                <a:latin typeface="" charset="0"/>
              </a:rPr>
              <a:t>互逆，当且仅当位于</a:t>
            </a:r>
            <a:r>
              <a:rPr lang="en-US" altLang="zh-CN">
                <a:solidFill>
                  <a:srgbClr val="CC0099"/>
                </a:solidFill>
                <a:latin typeface="" charset="0"/>
              </a:rPr>
              <a:t>a</a:t>
            </a:r>
            <a:r>
              <a:rPr lang="zh-CN" altLang="en-US">
                <a:solidFill>
                  <a:srgbClr val="CC0099"/>
                </a:solidFill>
                <a:latin typeface="" charset="0"/>
              </a:rPr>
              <a:t>所在行，</a:t>
            </a:r>
            <a:r>
              <a:rPr lang="en-US" altLang="zh-CN">
                <a:solidFill>
                  <a:srgbClr val="CC0099"/>
                </a:solidFill>
                <a:latin typeface="" charset="0"/>
              </a:rPr>
              <a:t>b</a:t>
            </a:r>
            <a:r>
              <a:rPr lang="zh-CN" altLang="en-US">
                <a:solidFill>
                  <a:srgbClr val="CC0099"/>
                </a:solidFill>
                <a:latin typeface="" charset="0"/>
              </a:rPr>
              <a:t>所在列的元素以及其</a:t>
            </a:r>
            <a:r>
              <a:rPr lang="en-US" altLang="zh-CN">
                <a:solidFill>
                  <a:srgbClr val="CC0099"/>
                </a:solidFill>
                <a:latin typeface="" charset="0"/>
              </a:rPr>
              <a:t>b</a:t>
            </a:r>
            <a:r>
              <a:rPr lang="zh-CN" altLang="en-US">
                <a:solidFill>
                  <a:srgbClr val="CC0099"/>
                </a:solidFill>
                <a:latin typeface="" charset="0"/>
              </a:rPr>
              <a:t>所在行，</a:t>
            </a:r>
            <a:r>
              <a:rPr lang="en-US" altLang="zh-CN">
                <a:solidFill>
                  <a:srgbClr val="CC0099"/>
                </a:solidFill>
                <a:latin typeface="" charset="0"/>
              </a:rPr>
              <a:t>a</a:t>
            </a:r>
            <a:r>
              <a:rPr lang="zh-CN" altLang="en-US">
                <a:solidFill>
                  <a:srgbClr val="CC0099"/>
                </a:solidFill>
                <a:latin typeface="" charset="0"/>
              </a:rPr>
              <a:t>所在列的元素都是幺元。</a:t>
            </a:r>
          </a:p>
        </p:txBody>
      </p:sp>
      <p:sp>
        <p:nvSpPr>
          <p:cNvPr id="37890" name="Rectangle 2">
            <a:extLst>
              <a:ext uri="{FF2B5EF4-FFF2-40B4-BE49-F238E27FC236}">
                <a16:creationId xmlns:a16="http://schemas.microsoft.com/office/drawing/2014/main" id="{D68EF064-A7E4-9042-873F-55A6E0EE70B3}"/>
              </a:ext>
            </a:extLst>
          </p:cNvPr>
          <p:cNvSpPr>
            <a:spLocks noChangeArrowheads="1"/>
          </p:cNvSpPr>
          <p:nvPr/>
        </p:nvSpPr>
        <p:spPr bwMode="auto">
          <a:xfrm>
            <a:off x="1187450" y="549275"/>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 charset="0"/>
              </a:rPr>
              <a:t>5-2</a:t>
            </a:r>
            <a:r>
              <a:rPr lang="zh-CN" altLang="en-US" sz="3600">
                <a:solidFill>
                  <a:schemeClr val="accent2"/>
                </a:solidFill>
                <a:latin typeface="" charset="0"/>
              </a:rPr>
              <a:t>　运算及其性质</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9" name="Rectangle 3">
            <a:extLst>
              <a:ext uri="{FF2B5EF4-FFF2-40B4-BE49-F238E27FC236}">
                <a16:creationId xmlns:a16="http://schemas.microsoft.com/office/drawing/2014/main" id="{EDD6B7D1-2645-0D4C-BAF6-B771C53CAAEF}"/>
              </a:ext>
            </a:extLst>
          </p:cNvPr>
          <p:cNvSpPr>
            <a:spLocks noGrp="1" noChangeArrowheads="1"/>
          </p:cNvSpPr>
          <p:nvPr>
            <p:ph type="body" idx="4294967295"/>
          </p:nvPr>
        </p:nvSpPr>
        <p:spPr>
          <a:xfrm>
            <a:off x="684213" y="1989138"/>
            <a:ext cx="8134350" cy="4327525"/>
          </a:xfrm>
        </p:spPr>
        <p:txBody>
          <a:bodyPr/>
          <a:lstStyle/>
          <a:p>
            <a:pPr eaLnBrk="1" hangingPunct="1">
              <a:lnSpc>
                <a:spcPct val="110000"/>
              </a:lnSpc>
              <a:spcBef>
                <a:spcPts val="500"/>
              </a:spcBef>
              <a:spcAft>
                <a:spcPts val="500"/>
              </a:spcAft>
            </a:pPr>
            <a:r>
              <a:rPr lang="zh-CN" altLang="en-US">
                <a:solidFill>
                  <a:srgbClr val="FF0000"/>
                </a:solidFill>
                <a:latin typeface="" charset="0"/>
              </a:rPr>
              <a:t>例题</a:t>
            </a:r>
            <a:r>
              <a:rPr lang="en-US" altLang="zh-CN">
                <a:solidFill>
                  <a:srgbClr val="FF0000"/>
                </a:solidFill>
                <a:latin typeface="" charset="0"/>
              </a:rPr>
              <a:t>9</a:t>
            </a:r>
            <a:r>
              <a:rPr lang="zh-CN" altLang="en-US">
                <a:solidFill>
                  <a:srgbClr val="FF0000"/>
                </a:solidFill>
                <a:latin typeface="" charset="0"/>
              </a:rPr>
              <a:t>：</a:t>
            </a:r>
            <a:r>
              <a:rPr lang="zh-CN" altLang="en-US">
                <a:latin typeface="" charset="0"/>
              </a:rPr>
              <a:t> 试构造一个代数系统，使得其中只有一个元素具有逆元。</a:t>
            </a:r>
          </a:p>
          <a:p>
            <a:pPr eaLnBrk="1" hangingPunct="1">
              <a:lnSpc>
                <a:spcPct val="110000"/>
              </a:lnSpc>
              <a:spcBef>
                <a:spcPts val="500"/>
              </a:spcBef>
              <a:spcAft>
                <a:spcPts val="500"/>
              </a:spcAft>
            </a:pPr>
            <a:r>
              <a:rPr lang="zh-CN" altLang="en-US">
                <a:solidFill>
                  <a:schemeClr val="tx2"/>
                </a:solidFill>
                <a:latin typeface="" charset="0"/>
              </a:rPr>
              <a:t>解：</a:t>
            </a:r>
            <a:r>
              <a:rPr lang="zh-CN" altLang="en-US">
                <a:latin typeface="" charset="0"/>
              </a:rPr>
              <a:t> 设</a:t>
            </a:r>
            <a:r>
              <a:rPr lang="en-US" altLang="zh-CN">
                <a:latin typeface="" charset="0"/>
              </a:rPr>
              <a:t>m,n∈</a:t>
            </a:r>
            <a:r>
              <a:rPr lang="en-US" altLang="zh-CN"/>
              <a:t>I</a:t>
            </a:r>
            <a:r>
              <a:rPr lang="en-US" altLang="zh-CN">
                <a:latin typeface="" charset="0"/>
              </a:rPr>
              <a:t>,T={x|x∈</a:t>
            </a:r>
            <a:r>
              <a:rPr lang="en-US" altLang="zh-CN"/>
              <a:t>I</a:t>
            </a:r>
            <a:r>
              <a:rPr lang="en-US" altLang="zh-CN">
                <a:latin typeface="" charset="0"/>
              </a:rPr>
              <a:t>,m≤x≤n},</a:t>
            </a:r>
            <a:r>
              <a:rPr lang="zh-CN" altLang="en-US">
                <a:latin typeface="" charset="0"/>
              </a:rPr>
              <a:t>那么，代数系统</a:t>
            </a:r>
            <a:r>
              <a:rPr lang="en-US" altLang="zh-CN">
                <a:latin typeface="" charset="0"/>
              </a:rPr>
              <a:t>&lt;T,max&gt;</a:t>
            </a:r>
            <a:r>
              <a:rPr lang="zh-CN" altLang="en-US">
                <a:latin typeface="" charset="0"/>
              </a:rPr>
              <a:t>中有一个幺元是</a:t>
            </a:r>
            <a:r>
              <a:rPr lang="en-US" altLang="zh-CN">
                <a:latin typeface="" charset="0"/>
              </a:rPr>
              <a:t>m,</a:t>
            </a:r>
            <a:r>
              <a:rPr lang="zh-CN" altLang="en-US">
                <a:latin typeface="" charset="0"/>
              </a:rPr>
              <a:t>且只有</a:t>
            </a:r>
            <a:r>
              <a:rPr lang="en-US" altLang="zh-CN">
                <a:latin typeface="" charset="0"/>
              </a:rPr>
              <a:t>m</a:t>
            </a:r>
            <a:r>
              <a:rPr lang="zh-CN" altLang="en-US">
                <a:latin typeface="" charset="0"/>
              </a:rPr>
              <a:t>有逆元，因为</a:t>
            </a:r>
            <a:r>
              <a:rPr lang="en-US" altLang="zh-CN">
                <a:latin typeface="" charset="0"/>
              </a:rPr>
              <a:t>m=max(m,m)</a:t>
            </a:r>
            <a:r>
              <a:rPr lang="zh-CN" altLang="en-US">
                <a:latin typeface="" charset="0"/>
              </a:rPr>
              <a:t>。</a:t>
            </a:r>
          </a:p>
        </p:txBody>
      </p:sp>
      <p:sp>
        <p:nvSpPr>
          <p:cNvPr id="38914" name="Rectangle 2">
            <a:extLst>
              <a:ext uri="{FF2B5EF4-FFF2-40B4-BE49-F238E27FC236}">
                <a16:creationId xmlns:a16="http://schemas.microsoft.com/office/drawing/2014/main" id="{157C1EDD-708E-A340-908D-3F9F63A1B466}"/>
              </a:ext>
            </a:extLst>
          </p:cNvPr>
          <p:cNvSpPr>
            <a:spLocks noChangeArrowheads="1"/>
          </p:cNvSpPr>
          <p:nvPr/>
        </p:nvSpPr>
        <p:spPr bwMode="auto">
          <a:xfrm>
            <a:off x="1187450" y="549275"/>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 charset="0"/>
              </a:rPr>
              <a:t>5-2</a:t>
            </a:r>
            <a:r>
              <a:rPr lang="zh-CN" altLang="en-US" sz="3600">
                <a:solidFill>
                  <a:schemeClr val="accent2"/>
                </a:solidFill>
                <a:latin typeface="" charset="0"/>
              </a:rPr>
              <a:t>　运算及其性质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209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3" name="Rectangle 3">
            <a:extLst>
              <a:ext uri="{FF2B5EF4-FFF2-40B4-BE49-F238E27FC236}">
                <a16:creationId xmlns:a16="http://schemas.microsoft.com/office/drawing/2014/main" id="{60498E89-5CC8-0A4B-9D0D-0F3909D629F3}"/>
              </a:ext>
            </a:extLst>
          </p:cNvPr>
          <p:cNvSpPr>
            <a:spLocks noGrp="1" noChangeArrowheads="1"/>
          </p:cNvSpPr>
          <p:nvPr>
            <p:ph type="body" idx="4294967295"/>
          </p:nvPr>
        </p:nvSpPr>
        <p:spPr>
          <a:xfrm>
            <a:off x="539750" y="1773238"/>
            <a:ext cx="7772400" cy="3103562"/>
          </a:xfrm>
        </p:spPr>
        <p:txBody>
          <a:bodyPr/>
          <a:lstStyle/>
          <a:p>
            <a:pPr eaLnBrk="1" hangingPunct="1">
              <a:lnSpc>
                <a:spcPct val="110000"/>
              </a:lnSpc>
              <a:spcBef>
                <a:spcPts val="500"/>
              </a:spcBef>
              <a:spcAft>
                <a:spcPts val="500"/>
              </a:spcAft>
            </a:pPr>
            <a:r>
              <a:rPr lang="zh-CN" altLang="en-US">
                <a:solidFill>
                  <a:srgbClr val="FF0000"/>
                </a:solidFill>
                <a:latin typeface="" charset="0"/>
              </a:rPr>
              <a:t>例题</a:t>
            </a:r>
            <a:r>
              <a:rPr lang="en-US" altLang="zh-CN">
                <a:solidFill>
                  <a:srgbClr val="FF0000"/>
                </a:solidFill>
                <a:latin typeface="" charset="0"/>
              </a:rPr>
              <a:t>10</a:t>
            </a:r>
            <a:r>
              <a:rPr lang="zh-CN" altLang="en-US">
                <a:solidFill>
                  <a:srgbClr val="FF0000"/>
                </a:solidFill>
                <a:latin typeface="" charset="0"/>
              </a:rPr>
              <a:t>：</a:t>
            </a:r>
            <a:r>
              <a:rPr lang="zh-CN" altLang="en-US">
                <a:latin typeface="" charset="0"/>
              </a:rPr>
              <a:t> 对于代数系统</a:t>
            </a:r>
            <a:r>
              <a:rPr lang="en-US" altLang="zh-CN">
                <a:latin typeface="" charset="0"/>
              </a:rPr>
              <a:t>&lt;R,·&gt;</a:t>
            </a:r>
            <a:r>
              <a:rPr lang="zh-CN" altLang="en-US">
                <a:latin typeface="" charset="0"/>
              </a:rPr>
              <a:t>，这里</a:t>
            </a:r>
            <a:r>
              <a:rPr lang="en-US" altLang="zh-CN">
                <a:latin typeface="" charset="0"/>
              </a:rPr>
              <a:t>R </a:t>
            </a:r>
            <a:r>
              <a:rPr lang="zh-CN" altLang="en-US">
                <a:latin typeface="" charset="0"/>
              </a:rPr>
              <a:t>是实数的全体，</a:t>
            </a:r>
            <a:r>
              <a:rPr lang="en-US" altLang="zh-CN">
                <a:latin typeface="" charset="0"/>
              </a:rPr>
              <a:t>·</a:t>
            </a:r>
            <a:r>
              <a:rPr lang="zh-CN" altLang="en-US">
                <a:latin typeface="" charset="0"/>
              </a:rPr>
              <a:t>是普通的乘法运算，是否每个元素都有逆元。</a:t>
            </a:r>
          </a:p>
          <a:p>
            <a:pPr eaLnBrk="1" hangingPunct="1">
              <a:lnSpc>
                <a:spcPct val="110000"/>
              </a:lnSpc>
              <a:spcBef>
                <a:spcPts val="500"/>
              </a:spcBef>
              <a:spcAft>
                <a:spcPts val="500"/>
              </a:spcAft>
            </a:pPr>
            <a:r>
              <a:rPr lang="zh-CN" altLang="en-US">
                <a:solidFill>
                  <a:schemeClr val="tx2"/>
                </a:solidFill>
                <a:latin typeface="" charset="0"/>
              </a:rPr>
              <a:t>解：</a:t>
            </a:r>
            <a:r>
              <a:rPr lang="zh-CN" altLang="en-US">
                <a:latin typeface="" charset="0"/>
              </a:rPr>
              <a:t> 该代数系统中的幺元是</a:t>
            </a:r>
            <a:r>
              <a:rPr lang="en-US" altLang="zh-CN">
                <a:latin typeface="" charset="0"/>
              </a:rPr>
              <a:t>1</a:t>
            </a:r>
            <a:r>
              <a:rPr lang="zh-CN" altLang="en-US">
                <a:latin typeface="" charset="0"/>
              </a:rPr>
              <a:t>，除了零元素</a:t>
            </a:r>
            <a:r>
              <a:rPr lang="en-US" altLang="zh-CN">
                <a:latin typeface="" charset="0"/>
              </a:rPr>
              <a:t>0</a:t>
            </a:r>
            <a:r>
              <a:rPr lang="zh-CN" altLang="en-US">
                <a:latin typeface="" charset="0"/>
              </a:rPr>
              <a:t>外，所有的元素都有逆元。</a:t>
            </a:r>
          </a:p>
        </p:txBody>
      </p:sp>
      <p:sp>
        <p:nvSpPr>
          <p:cNvPr id="39938" name="Rectangle 2">
            <a:extLst>
              <a:ext uri="{FF2B5EF4-FFF2-40B4-BE49-F238E27FC236}">
                <a16:creationId xmlns:a16="http://schemas.microsoft.com/office/drawing/2014/main" id="{A17456B4-6E6E-B944-8E1A-BC69C3D54B13}"/>
              </a:ext>
            </a:extLst>
          </p:cNvPr>
          <p:cNvSpPr>
            <a:spLocks noChangeArrowheads="1"/>
          </p:cNvSpPr>
          <p:nvPr/>
        </p:nvSpPr>
        <p:spPr bwMode="auto">
          <a:xfrm>
            <a:off x="1187450" y="549275"/>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 charset="0"/>
              </a:rPr>
              <a:t>5-2</a:t>
            </a:r>
            <a:r>
              <a:rPr lang="zh-CN" altLang="en-US" sz="3600">
                <a:solidFill>
                  <a:schemeClr val="accent2"/>
                </a:solidFill>
                <a:latin typeface="" charset="0"/>
              </a:rPr>
              <a:t>　运算及其性质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7" name="Rectangle 3">
            <a:extLst>
              <a:ext uri="{FF2B5EF4-FFF2-40B4-BE49-F238E27FC236}">
                <a16:creationId xmlns:a16="http://schemas.microsoft.com/office/drawing/2014/main" id="{A7ADB962-D563-B042-96AE-1942E74264C2}"/>
              </a:ext>
            </a:extLst>
          </p:cNvPr>
          <p:cNvSpPr>
            <a:spLocks noGrp="1" noChangeArrowheads="1"/>
          </p:cNvSpPr>
          <p:nvPr>
            <p:ph type="body" idx="4294967295"/>
          </p:nvPr>
        </p:nvSpPr>
        <p:spPr>
          <a:xfrm>
            <a:off x="179388" y="1628775"/>
            <a:ext cx="8569325" cy="4513263"/>
          </a:xfrm>
        </p:spPr>
        <p:txBody>
          <a:bodyPr/>
          <a:lstStyle/>
          <a:p>
            <a:pPr eaLnBrk="1" hangingPunct="1">
              <a:spcBef>
                <a:spcPts val="500"/>
              </a:spcBef>
              <a:spcAft>
                <a:spcPts val="500"/>
              </a:spcAft>
            </a:pPr>
            <a:r>
              <a:rPr lang="zh-CN" altLang="en-US" sz="2400">
                <a:solidFill>
                  <a:srgbClr val="FF0000"/>
                </a:solidFill>
                <a:latin typeface="" charset="0"/>
              </a:rPr>
              <a:t>例题</a:t>
            </a:r>
            <a:r>
              <a:rPr lang="en-US" altLang="zh-CN" sz="2400">
                <a:solidFill>
                  <a:srgbClr val="FF0000"/>
                </a:solidFill>
                <a:latin typeface="" charset="0"/>
              </a:rPr>
              <a:t>11</a:t>
            </a:r>
            <a:r>
              <a:rPr lang="zh-CN" altLang="en-US" sz="2400">
                <a:solidFill>
                  <a:srgbClr val="FF0000"/>
                </a:solidFill>
                <a:latin typeface="" charset="0"/>
              </a:rPr>
              <a:t>：</a:t>
            </a:r>
            <a:r>
              <a:rPr lang="zh-CN" altLang="en-US" sz="2400">
                <a:latin typeface="" charset="0"/>
              </a:rPr>
              <a:t> 对于代数系统</a:t>
            </a:r>
            <a:r>
              <a:rPr lang="en-US" altLang="zh-CN" sz="2400">
                <a:latin typeface="" charset="0"/>
              </a:rPr>
              <a:t>&lt;N</a:t>
            </a:r>
            <a:r>
              <a:rPr lang="en-US" altLang="zh-CN" sz="2400" baseline="-18000">
                <a:latin typeface="" charset="0"/>
              </a:rPr>
              <a:t>k</a:t>
            </a:r>
            <a:r>
              <a:rPr lang="en-US" altLang="zh-CN" sz="2400">
                <a:latin typeface="" charset="0"/>
              </a:rPr>
              <a:t>,+</a:t>
            </a:r>
            <a:r>
              <a:rPr lang="en-US" altLang="zh-CN" sz="2400" baseline="-18000">
                <a:latin typeface="" charset="0"/>
              </a:rPr>
              <a:t>k</a:t>
            </a:r>
            <a:r>
              <a:rPr lang="en-US" altLang="zh-CN" sz="2400">
                <a:latin typeface="" charset="0"/>
              </a:rPr>
              <a:t>&gt;</a:t>
            </a:r>
            <a:r>
              <a:rPr lang="zh-CN" altLang="en-US" sz="2400">
                <a:latin typeface="" charset="0"/>
              </a:rPr>
              <a:t>，这里</a:t>
            </a:r>
            <a:r>
              <a:rPr lang="en-US" altLang="zh-CN" sz="2400">
                <a:latin typeface="" charset="0"/>
              </a:rPr>
              <a:t>N</a:t>
            </a:r>
            <a:r>
              <a:rPr lang="en-US" altLang="zh-CN" sz="2400" baseline="-18000">
                <a:latin typeface="" charset="0"/>
              </a:rPr>
              <a:t>k</a:t>
            </a:r>
            <a:r>
              <a:rPr lang="en-US" altLang="zh-CN" sz="2400">
                <a:latin typeface="" charset="0"/>
              </a:rPr>
              <a:t>={0</a:t>
            </a:r>
            <a:r>
              <a:rPr lang="zh-CN" altLang="en-US" sz="2400">
                <a:latin typeface="" charset="0"/>
              </a:rPr>
              <a:t>，</a:t>
            </a:r>
            <a:r>
              <a:rPr lang="en-US" altLang="zh-CN" sz="2400">
                <a:latin typeface="" charset="0"/>
              </a:rPr>
              <a:t>1</a:t>
            </a:r>
            <a:r>
              <a:rPr lang="zh-CN" altLang="en-US" sz="2400">
                <a:latin typeface="" charset="0"/>
              </a:rPr>
              <a:t>，</a:t>
            </a:r>
            <a:r>
              <a:rPr lang="en-US" altLang="zh-CN" sz="2400">
                <a:latin typeface="" charset="0"/>
              </a:rPr>
              <a:t>2</a:t>
            </a:r>
            <a:r>
              <a:rPr lang="zh-CN" altLang="en-US" sz="2400">
                <a:latin typeface="" charset="0"/>
              </a:rPr>
              <a:t>，</a:t>
            </a:r>
            <a:r>
              <a:rPr lang="en-US" altLang="zh-CN" sz="2400">
                <a:latin typeface="" charset="0"/>
              </a:rPr>
              <a:t>…</a:t>
            </a:r>
            <a:r>
              <a:rPr lang="zh-CN" altLang="en-US" sz="2400">
                <a:latin typeface="" charset="0"/>
              </a:rPr>
              <a:t>，</a:t>
            </a:r>
            <a:r>
              <a:rPr lang="en-US" altLang="zh-CN" sz="2400">
                <a:latin typeface="" charset="0"/>
              </a:rPr>
              <a:t>k-1},+</a:t>
            </a:r>
            <a:r>
              <a:rPr lang="en-US" altLang="zh-CN" sz="2400" baseline="-18000">
                <a:latin typeface="" charset="0"/>
              </a:rPr>
              <a:t>k</a:t>
            </a:r>
            <a:r>
              <a:rPr lang="zh-CN" altLang="en-US" sz="2400">
                <a:latin typeface="" charset="0"/>
              </a:rPr>
              <a:t>是定义在</a:t>
            </a:r>
            <a:r>
              <a:rPr lang="en-US" altLang="zh-CN" sz="2400">
                <a:latin typeface="" charset="0"/>
              </a:rPr>
              <a:t>N</a:t>
            </a:r>
            <a:r>
              <a:rPr lang="en-US" altLang="zh-CN" sz="2400" baseline="-18000">
                <a:latin typeface="" charset="0"/>
              </a:rPr>
              <a:t>k</a:t>
            </a:r>
            <a:r>
              <a:rPr lang="zh-CN" altLang="en-US" sz="2400">
                <a:latin typeface="" charset="0"/>
              </a:rPr>
              <a:t>上的模</a:t>
            </a:r>
            <a:r>
              <a:rPr lang="en-US" altLang="zh-CN" sz="2400">
                <a:latin typeface="" charset="0"/>
              </a:rPr>
              <a:t>k</a:t>
            </a:r>
            <a:r>
              <a:rPr lang="zh-CN" altLang="en-US" sz="2400">
                <a:latin typeface="" charset="0"/>
              </a:rPr>
              <a:t>加法运算，定义如下：</a:t>
            </a:r>
          </a:p>
          <a:p>
            <a:pPr eaLnBrk="1" hangingPunct="1">
              <a:spcBef>
                <a:spcPts val="500"/>
              </a:spcBef>
              <a:spcAft>
                <a:spcPts val="500"/>
              </a:spcAft>
            </a:pPr>
            <a:r>
              <a:rPr lang="zh-CN" altLang="en-US" sz="2400">
                <a:latin typeface="" charset="0"/>
              </a:rPr>
              <a:t>     对于任意</a:t>
            </a:r>
            <a:r>
              <a:rPr lang="en-US" altLang="zh-CN" sz="2400">
                <a:latin typeface="" charset="0"/>
              </a:rPr>
              <a:t>x,y∈N</a:t>
            </a:r>
            <a:r>
              <a:rPr lang="en-US" altLang="zh-CN" sz="2400" baseline="-18000">
                <a:latin typeface="" charset="0"/>
              </a:rPr>
              <a:t>k</a:t>
            </a:r>
            <a:r>
              <a:rPr lang="zh-CN" altLang="en-US" sz="2400">
                <a:latin typeface="" charset="0"/>
              </a:rPr>
              <a:t>，若 </a:t>
            </a:r>
            <a:r>
              <a:rPr lang="en-US" altLang="zh-CN" sz="2400">
                <a:latin typeface="" charset="0"/>
              </a:rPr>
              <a:t>x+y&lt;k</a:t>
            </a:r>
            <a:r>
              <a:rPr lang="zh-CN" altLang="en-US" sz="2400">
                <a:latin typeface="" charset="0"/>
              </a:rPr>
              <a:t>，则 </a:t>
            </a:r>
            <a:r>
              <a:rPr lang="en-US" altLang="zh-CN" sz="2400">
                <a:latin typeface="" charset="0"/>
              </a:rPr>
              <a:t>x+y= x+y</a:t>
            </a:r>
            <a:r>
              <a:rPr lang="zh-CN" altLang="en-US" sz="2400">
                <a:latin typeface="" charset="0"/>
              </a:rPr>
              <a:t>；</a:t>
            </a:r>
          </a:p>
          <a:p>
            <a:pPr eaLnBrk="1" hangingPunct="1">
              <a:spcBef>
                <a:spcPts val="500"/>
              </a:spcBef>
              <a:spcAft>
                <a:spcPts val="500"/>
              </a:spcAft>
            </a:pPr>
            <a:r>
              <a:rPr lang="zh-CN" altLang="en-US" sz="2400">
                <a:latin typeface="" charset="0"/>
              </a:rPr>
              <a:t>    若 </a:t>
            </a:r>
            <a:r>
              <a:rPr lang="en-US" altLang="zh-CN" sz="2400">
                <a:latin typeface="" charset="0"/>
              </a:rPr>
              <a:t>x+y≥k </a:t>
            </a:r>
            <a:r>
              <a:rPr lang="zh-CN" altLang="en-US" sz="2400">
                <a:latin typeface="" charset="0"/>
              </a:rPr>
              <a:t>；则</a:t>
            </a:r>
            <a:r>
              <a:rPr lang="en-US" altLang="zh-CN" sz="2400">
                <a:latin typeface="" charset="0"/>
              </a:rPr>
              <a:t>x +</a:t>
            </a:r>
            <a:r>
              <a:rPr lang="en-US" altLang="zh-CN" sz="2400" baseline="-18000">
                <a:latin typeface="" charset="0"/>
              </a:rPr>
              <a:t>k </a:t>
            </a:r>
            <a:r>
              <a:rPr lang="en-US" altLang="zh-CN" sz="2400">
                <a:latin typeface="" charset="0"/>
              </a:rPr>
              <a:t>y=x+y-k </a:t>
            </a:r>
            <a:r>
              <a:rPr lang="zh-CN" altLang="en-US" sz="2400">
                <a:latin typeface="" charset="0"/>
              </a:rPr>
              <a:t>，</a:t>
            </a:r>
          </a:p>
          <a:p>
            <a:pPr eaLnBrk="1" hangingPunct="1">
              <a:spcBef>
                <a:spcPts val="500"/>
              </a:spcBef>
              <a:spcAft>
                <a:spcPts val="500"/>
              </a:spcAft>
            </a:pPr>
            <a:r>
              <a:rPr lang="zh-CN" altLang="en-US" sz="2400">
                <a:latin typeface="" charset="0"/>
              </a:rPr>
              <a:t>    试问是否每个元素都有逆元。</a:t>
            </a:r>
          </a:p>
          <a:p>
            <a:pPr eaLnBrk="1" hangingPunct="1">
              <a:spcBef>
                <a:spcPts val="500"/>
              </a:spcBef>
              <a:spcAft>
                <a:spcPts val="500"/>
              </a:spcAft>
            </a:pPr>
            <a:r>
              <a:rPr lang="zh-CN" altLang="en-US" sz="2400">
                <a:solidFill>
                  <a:schemeClr val="tx2"/>
                </a:solidFill>
                <a:latin typeface="" charset="0"/>
              </a:rPr>
              <a:t>解：</a:t>
            </a:r>
            <a:r>
              <a:rPr lang="zh-CN" altLang="en-US" sz="2400">
                <a:latin typeface="" charset="0"/>
              </a:rPr>
              <a:t> 可以验证，</a:t>
            </a:r>
            <a:r>
              <a:rPr lang="en-US" altLang="zh-CN" sz="2400">
                <a:latin typeface="" charset="0"/>
              </a:rPr>
              <a:t>+</a:t>
            </a:r>
            <a:r>
              <a:rPr lang="en-US" altLang="zh-CN" sz="2400" baseline="-25000">
                <a:latin typeface="" charset="0"/>
              </a:rPr>
              <a:t>k</a:t>
            </a:r>
            <a:r>
              <a:rPr lang="zh-CN" altLang="en-US" sz="2400">
                <a:latin typeface="" charset="0"/>
              </a:rPr>
              <a:t>是一个可结合的二元运算，</a:t>
            </a:r>
            <a:r>
              <a:rPr lang="en-US" altLang="zh-CN" sz="2400">
                <a:latin typeface="" charset="0"/>
              </a:rPr>
              <a:t>N</a:t>
            </a:r>
            <a:r>
              <a:rPr lang="en-US" altLang="zh-CN" sz="2400" baseline="-25000">
                <a:latin typeface="" charset="0"/>
              </a:rPr>
              <a:t>k</a:t>
            </a:r>
            <a:r>
              <a:rPr lang="zh-CN" altLang="en-US" sz="2400">
                <a:latin typeface="" charset="0"/>
              </a:rPr>
              <a:t>中关于运算</a:t>
            </a:r>
            <a:r>
              <a:rPr lang="en-US" altLang="zh-CN" sz="2400">
                <a:latin typeface="" charset="0"/>
              </a:rPr>
              <a:t>+</a:t>
            </a:r>
            <a:r>
              <a:rPr lang="en-US" altLang="zh-CN" sz="2400" baseline="-25000">
                <a:latin typeface="" charset="0"/>
              </a:rPr>
              <a:t>k</a:t>
            </a:r>
            <a:r>
              <a:rPr lang="zh-CN" altLang="en-US" sz="2400">
                <a:latin typeface="" charset="0"/>
              </a:rPr>
              <a:t>的幺元是</a:t>
            </a:r>
            <a:r>
              <a:rPr lang="en-US" altLang="zh-CN" sz="2400">
                <a:latin typeface="" charset="0"/>
              </a:rPr>
              <a:t>0</a:t>
            </a:r>
            <a:r>
              <a:rPr lang="zh-CN" altLang="en-US" sz="2400">
                <a:latin typeface="" charset="0"/>
              </a:rPr>
              <a:t>，</a:t>
            </a:r>
            <a:r>
              <a:rPr lang="en-US" altLang="zh-CN" sz="2400">
                <a:latin typeface="" charset="0"/>
              </a:rPr>
              <a:t>N</a:t>
            </a:r>
            <a:r>
              <a:rPr lang="en-US" altLang="zh-CN" sz="2400" baseline="-25000">
                <a:latin typeface="" charset="0"/>
              </a:rPr>
              <a:t>k</a:t>
            </a:r>
            <a:r>
              <a:rPr lang="zh-CN" altLang="en-US" sz="2400">
                <a:latin typeface="" charset="0"/>
              </a:rPr>
              <a:t>中的每一个元素都有唯一的逆元，即</a:t>
            </a:r>
            <a:r>
              <a:rPr lang="en-US" altLang="zh-CN" sz="2400">
                <a:latin typeface="" charset="0"/>
              </a:rPr>
              <a:t>0</a:t>
            </a:r>
            <a:r>
              <a:rPr lang="zh-CN" altLang="en-US" sz="2400">
                <a:latin typeface="" charset="0"/>
              </a:rPr>
              <a:t>的逆元是</a:t>
            </a:r>
            <a:r>
              <a:rPr lang="en-US" altLang="zh-CN" sz="2400">
                <a:latin typeface="" charset="0"/>
              </a:rPr>
              <a:t>0</a:t>
            </a:r>
            <a:r>
              <a:rPr lang="zh-CN" altLang="en-US" sz="2400">
                <a:latin typeface="" charset="0"/>
              </a:rPr>
              <a:t>，每个非零元素</a:t>
            </a:r>
            <a:r>
              <a:rPr lang="en-US" altLang="zh-CN" sz="2400">
                <a:latin typeface="" charset="0"/>
              </a:rPr>
              <a:t>x</a:t>
            </a:r>
            <a:r>
              <a:rPr lang="zh-CN" altLang="en-US" sz="2400">
                <a:latin typeface="" charset="0"/>
              </a:rPr>
              <a:t>的逆元是</a:t>
            </a:r>
            <a:r>
              <a:rPr lang="en-US" altLang="zh-CN" sz="2400">
                <a:latin typeface="" charset="0"/>
              </a:rPr>
              <a:t>k-x</a:t>
            </a:r>
            <a:r>
              <a:rPr lang="zh-CN" altLang="en-US" sz="2400">
                <a:latin typeface="" charset="0"/>
              </a:rPr>
              <a:t>。</a:t>
            </a:r>
          </a:p>
        </p:txBody>
      </p:sp>
      <p:sp>
        <p:nvSpPr>
          <p:cNvPr id="40962" name="Rectangle 2">
            <a:extLst>
              <a:ext uri="{FF2B5EF4-FFF2-40B4-BE49-F238E27FC236}">
                <a16:creationId xmlns:a16="http://schemas.microsoft.com/office/drawing/2014/main" id="{1C382592-5BF6-EB49-AD28-8FB4FBC795E1}"/>
              </a:ext>
            </a:extLst>
          </p:cNvPr>
          <p:cNvSpPr>
            <a:spLocks noChangeArrowheads="1"/>
          </p:cNvSpPr>
          <p:nvPr/>
        </p:nvSpPr>
        <p:spPr bwMode="auto">
          <a:xfrm>
            <a:off x="1187450" y="549275"/>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 charset="0"/>
              </a:rPr>
              <a:t>5-2</a:t>
            </a:r>
            <a:r>
              <a:rPr lang="zh-CN" altLang="en-US" sz="3600">
                <a:solidFill>
                  <a:schemeClr val="accent2"/>
                </a:solidFill>
                <a:latin typeface="" charset="0"/>
              </a:rPr>
              <a:t>　运算及其性质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4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
            <a:extLst>
              <a:ext uri="{FF2B5EF4-FFF2-40B4-BE49-F238E27FC236}">
                <a16:creationId xmlns:a16="http://schemas.microsoft.com/office/drawing/2014/main" id="{F3BB13F1-0437-5946-9E52-1FB96D3028AF}"/>
              </a:ext>
            </a:extLst>
          </p:cNvPr>
          <p:cNvSpPr>
            <a:spLocks noGrp="1" noChangeArrowheads="1"/>
          </p:cNvSpPr>
          <p:nvPr>
            <p:ph type="body" idx="4294967295"/>
          </p:nvPr>
        </p:nvSpPr>
        <p:spPr>
          <a:xfrm>
            <a:off x="250825" y="1412875"/>
            <a:ext cx="8424863" cy="3887788"/>
          </a:xfrm>
        </p:spPr>
        <p:txBody>
          <a:bodyPr/>
          <a:lstStyle/>
          <a:p>
            <a:pPr algn="just" eaLnBrk="1" hangingPunct="1"/>
            <a:r>
              <a:rPr lang="en-US" altLang="zh-CN">
                <a:solidFill>
                  <a:srgbClr val="FF0000"/>
                </a:solidFill>
              </a:rPr>
              <a:t>   </a:t>
            </a:r>
            <a:r>
              <a:rPr lang="zh-CN" altLang="en-US">
                <a:solidFill>
                  <a:srgbClr val="FF0000"/>
                </a:solidFill>
              </a:rPr>
              <a:t>练习：</a:t>
            </a:r>
            <a:r>
              <a:rPr lang="en-US" altLang="zh-CN" i="1"/>
              <a:t>N</a:t>
            </a:r>
            <a:r>
              <a:rPr lang="en-US" altLang="zh-CN" baseline="-25000"/>
              <a:t>4</a:t>
            </a:r>
            <a:r>
              <a:rPr lang="zh-CN" altLang="en-US"/>
              <a:t>是整数中模</a:t>
            </a:r>
            <a:r>
              <a:rPr lang="en-US" altLang="zh-CN"/>
              <a:t>4</a:t>
            </a:r>
            <a:r>
              <a:rPr lang="zh-CN" altLang="en-US"/>
              <a:t>同余关系产生的等价类集合，</a:t>
            </a:r>
            <a:r>
              <a:rPr lang="en-US" altLang="zh-CN" i="1"/>
              <a:t>N</a:t>
            </a:r>
            <a:r>
              <a:rPr lang="en-US" altLang="zh-CN" baseline="-25000"/>
              <a:t>4</a:t>
            </a:r>
            <a:r>
              <a:rPr lang="en-US" altLang="zh-CN"/>
              <a:t>={</a:t>
            </a:r>
            <a:r>
              <a:rPr lang="zh-CN" altLang="en-US"/>
              <a:t>［</a:t>
            </a:r>
            <a:r>
              <a:rPr lang="en-US" altLang="zh-CN"/>
              <a:t>0</a:t>
            </a:r>
            <a:r>
              <a:rPr lang="zh-CN" altLang="en-US"/>
              <a:t>］，［</a:t>
            </a:r>
            <a:r>
              <a:rPr lang="en-US" altLang="zh-CN"/>
              <a:t>1</a:t>
            </a:r>
            <a:r>
              <a:rPr lang="zh-CN" altLang="en-US"/>
              <a:t>］，［</a:t>
            </a:r>
            <a:r>
              <a:rPr lang="en-US" altLang="zh-CN"/>
              <a:t>2</a:t>
            </a:r>
            <a:r>
              <a:rPr lang="zh-CN" altLang="en-US"/>
              <a:t>］，［</a:t>
            </a:r>
            <a:r>
              <a:rPr lang="en-US" altLang="zh-CN"/>
              <a:t>3</a:t>
            </a:r>
            <a:r>
              <a:rPr lang="zh-CN" altLang="en-US"/>
              <a:t>］</a:t>
            </a:r>
            <a:r>
              <a:rPr lang="en-US" altLang="zh-CN"/>
              <a:t>}</a:t>
            </a:r>
            <a:r>
              <a:rPr lang="zh-CN" altLang="en-US"/>
              <a:t>，</a:t>
            </a:r>
          </a:p>
          <a:p>
            <a:pPr algn="just" eaLnBrk="1" hangingPunct="1"/>
            <a:r>
              <a:rPr lang="zh-CN" altLang="en-US"/>
              <a:t>      </a:t>
            </a:r>
            <a:r>
              <a:rPr lang="en-US" altLang="zh-CN" i="1"/>
              <a:t>N</a:t>
            </a:r>
            <a:r>
              <a:rPr lang="en-US" altLang="zh-CN" baseline="-25000"/>
              <a:t>4</a:t>
            </a:r>
            <a:r>
              <a:rPr lang="zh-CN" altLang="en-US"/>
              <a:t>上运算</a:t>
            </a:r>
            <a:r>
              <a:rPr lang="en-US" altLang="zh-CN"/>
              <a:t>+</a:t>
            </a:r>
            <a:r>
              <a:rPr lang="en-US" altLang="zh-CN" baseline="-25000"/>
              <a:t>4</a:t>
            </a:r>
            <a:r>
              <a:rPr lang="zh-CN" altLang="en-US"/>
              <a:t>，</a:t>
            </a:r>
            <a:r>
              <a:rPr lang="en-US" altLang="zh-CN"/>
              <a:t>×</a:t>
            </a:r>
            <a:r>
              <a:rPr lang="en-US" altLang="zh-CN" baseline="-25000"/>
              <a:t>4</a:t>
            </a:r>
            <a:r>
              <a:rPr lang="zh-CN" altLang="en-US"/>
              <a:t>定义为</a:t>
            </a:r>
          </a:p>
          <a:p>
            <a:pPr algn="just" eaLnBrk="1" hangingPunct="1"/>
            <a:r>
              <a:rPr lang="zh-CN" altLang="en-US"/>
              <a:t>               ［</a:t>
            </a:r>
            <a:r>
              <a:rPr lang="en-US" altLang="zh-CN" i="1"/>
              <a:t>m</a:t>
            </a:r>
            <a:r>
              <a:rPr lang="zh-CN" altLang="en-US"/>
              <a:t>］</a:t>
            </a:r>
            <a:r>
              <a:rPr lang="en-US" altLang="zh-CN"/>
              <a:t>+</a:t>
            </a:r>
            <a:r>
              <a:rPr lang="en-US" altLang="zh-CN" baseline="-25000"/>
              <a:t>4</a:t>
            </a:r>
            <a:r>
              <a:rPr lang="zh-CN" altLang="en-US"/>
              <a:t>［</a:t>
            </a:r>
            <a:r>
              <a:rPr lang="en-US" altLang="zh-CN" i="1"/>
              <a:t>n</a:t>
            </a:r>
            <a:r>
              <a:rPr lang="zh-CN" altLang="en-US"/>
              <a:t>］</a:t>
            </a:r>
            <a:r>
              <a:rPr lang="en-US" altLang="zh-CN"/>
              <a:t>=</a:t>
            </a:r>
            <a:r>
              <a:rPr lang="zh-CN" altLang="en-US"/>
              <a:t>［</a:t>
            </a:r>
            <a:r>
              <a:rPr lang="en-US" altLang="zh-CN"/>
              <a:t>(</a:t>
            </a:r>
            <a:r>
              <a:rPr lang="en-US" altLang="zh-CN" i="1"/>
              <a:t>m</a:t>
            </a:r>
            <a:r>
              <a:rPr lang="en-US" altLang="zh-CN"/>
              <a:t>+</a:t>
            </a:r>
            <a:r>
              <a:rPr lang="en-US" altLang="zh-CN" i="1"/>
              <a:t>n</a:t>
            </a:r>
            <a:r>
              <a:rPr lang="en-US" altLang="zh-CN"/>
              <a:t>)mod4</a:t>
            </a:r>
            <a:r>
              <a:rPr lang="zh-CN" altLang="en-US"/>
              <a:t>］  </a:t>
            </a:r>
          </a:p>
          <a:p>
            <a:pPr algn="just" eaLnBrk="1" hangingPunct="1"/>
            <a:r>
              <a:rPr lang="zh-CN" altLang="en-US"/>
              <a:t>               ［</a:t>
            </a:r>
            <a:r>
              <a:rPr lang="en-US" altLang="zh-CN" i="1"/>
              <a:t>m</a:t>
            </a:r>
            <a:r>
              <a:rPr lang="zh-CN" altLang="en-US"/>
              <a:t>］</a:t>
            </a:r>
            <a:r>
              <a:rPr lang="en-US" altLang="zh-CN"/>
              <a:t>×</a:t>
            </a:r>
            <a:r>
              <a:rPr lang="en-US" altLang="zh-CN" baseline="-25000"/>
              <a:t>4</a:t>
            </a:r>
            <a:r>
              <a:rPr lang="zh-CN" altLang="en-US"/>
              <a:t>［</a:t>
            </a:r>
            <a:r>
              <a:rPr lang="en-US" altLang="zh-CN" i="1"/>
              <a:t>n</a:t>
            </a:r>
            <a:r>
              <a:rPr lang="zh-CN" altLang="en-US"/>
              <a:t>］</a:t>
            </a:r>
            <a:r>
              <a:rPr lang="en-US" altLang="zh-CN"/>
              <a:t>=</a:t>
            </a:r>
            <a:r>
              <a:rPr lang="zh-CN" altLang="en-US"/>
              <a:t>［</a:t>
            </a:r>
            <a:r>
              <a:rPr lang="en-US" altLang="zh-CN"/>
              <a:t>(m</a:t>
            </a:r>
            <a:r>
              <a:rPr lang="en-US" altLang="zh-CN">
                <a:latin typeface="Courier New" panose="02070309020205020404" pitchFamily="49" charset="0"/>
              </a:rPr>
              <a:t>·</a:t>
            </a:r>
            <a:r>
              <a:rPr lang="en-US" altLang="zh-CN" i="1"/>
              <a:t>n</a:t>
            </a:r>
            <a:r>
              <a:rPr lang="en-US" altLang="zh-CN"/>
              <a:t>)mod4</a:t>
            </a:r>
            <a:r>
              <a:rPr lang="zh-CN" altLang="en-US"/>
              <a:t>］</a:t>
            </a:r>
          </a:p>
          <a:p>
            <a:pPr algn="just" eaLnBrk="1" hangingPunct="1"/>
            <a:r>
              <a:rPr lang="zh-CN" altLang="en-US"/>
              <a:t>其中</a:t>
            </a:r>
            <a:r>
              <a:rPr lang="en-US" altLang="zh-CN" i="1"/>
              <a:t>m,n</a:t>
            </a:r>
            <a:r>
              <a:rPr lang="en-US" altLang="zh-CN"/>
              <a:t>∈{[0],[1],[2],[3]}, </a:t>
            </a:r>
            <a:r>
              <a:rPr lang="zh-CN" altLang="en-US"/>
              <a:t>求特殊元素。</a:t>
            </a:r>
          </a:p>
        </p:txBody>
      </p:sp>
      <p:sp>
        <p:nvSpPr>
          <p:cNvPr id="41986" name="Rectangle 2">
            <a:extLst>
              <a:ext uri="{FF2B5EF4-FFF2-40B4-BE49-F238E27FC236}">
                <a16:creationId xmlns:a16="http://schemas.microsoft.com/office/drawing/2014/main" id="{8ABB7FE7-4092-794A-B03D-30642ABEE2D0}"/>
              </a:ext>
            </a:extLst>
          </p:cNvPr>
          <p:cNvSpPr>
            <a:spLocks noChangeArrowheads="1"/>
          </p:cNvSpPr>
          <p:nvPr/>
        </p:nvSpPr>
        <p:spPr bwMode="auto">
          <a:xfrm>
            <a:off x="1187450" y="549275"/>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 charset="0"/>
              </a:rPr>
              <a:t>5-2</a:t>
            </a:r>
            <a:r>
              <a:rPr lang="zh-CN" altLang="en-US" sz="3600">
                <a:solidFill>
                  <a:schemeClr val="accent2"/>
                </a:solidFill>
                <a:latin typeface="" charset="0"/>
              </a:rPr>
              <a:t>　运算及其性质</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5" descr="1">
            <a:extLst>
              <a:ext uri="{FF2B5EF4-FFF2-40B4-BE49-F238E27FC236}">
                <a16:creationId xmlns:a16="http://schemas.microsoft.com/office/drawing/2014/main" id="{43BE949F-A1FB-1F4D-90C5-1A777424F2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412875"/>
            <a:ext cx="4092575"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0" name="Picture 5" descr="Img00016">
            <a:extLst>
              <a:ext uri="{FF2B5EF4-FFF2-40B4-BE49-F238E27FC236}">
                <a16:creationId xmlns:a16="http://schemas.microsoft.com/office/drawing/2014/main" id="{6E3FD94B-556B-AF4C-9FE4-207704775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484313"/>
            <a:ext cx="42481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a:extLst>
              <a:ext uri="{FF2B5EF4-FFF2-40B4-BE49-F238E27FC236}">
                <a16:creationId xmlns:a16="http://schemas.microsoft.com/office/drawing/2014/main" id="{AC098204-E899-164E-AF02-822FA42E3AAC}"/>
              </a:ext>
            </a:extLst>
          </p:cNvPr>
          <p:cNvSpPr txBox="1">
            <a:spLocks noChangeArrowheads="1"/>
          </p:cNvSpPr>
          <p:nvPr/>
        </p:nvSpPr>
        <p:spPr bwMode="auto">
          <a:xfrm>
            <a:off x="323850" y="4221163"/>
            <a:ext cx="845820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just" eaLnBrk="1" hangingPunct="1">
              <a:spcBef>
                <a:spcPct val="20000"/>
              </a:spcBef>
              <a:buSzPct val="85000"/>
            </a:pPr>
            <a:r>
              <a:rPr lang="en-US" altLang="zh-CN">
                <a:solidFill>
                  <a:schemeClr val="tx1"/>
                </a:solidFill>
              </a:rPr>
              <a:t> </a:t>
            </a:r>
            <a:r>
              <a:rPr lang="zh-CN" altLang="en-US" sz="2800">
                <a:solidFill>
                  <a:srgbClr val="FF5050"/>
                </a:solidFill>
              </a:rPr>
              <a:t>解</a:t>
            </a:r>
            <a:r>
              <a:rPr lang="zh-CN" altLang="en-US" sz="2800">
                <a:solidFill>
                  <a:schemeClr val="tx1"/>
                </a:solidFill>
              </a:rPr>
              <a:t>  由表</a:t>
            </a:r>
            <a:r>
              <a:rPr lang="en-US" altLang="zh-CN" sz="2800">
                <a:solidFill>
                  <a:schemeClr val="tx1"/>
                </a:solidFill>
              </a:rPr>
              <a:t>5.2.4</a:t>
            </a:r>
            <a:r>
              <a:rPr lang="zh-CN" altLang="en-US" sz="2800">
                <a:solidFill>
                  <a:schemeClr val="tx1"/>
                </a:solidFill>
              </a:rPr>
              <a:t>可知，［</a:t>
            </a:r>
            <a:r>
              <a:rPr lang="en-US" altLang="zh-CN" sz="2800">
                <a:solidFill>
                  <a:schemeClr val="tx1"/>
                </a:solidFill>
              </a:rPr>
              <a:t>0</a:t>
            </a:r>
            <a:r>
              <a:rPr lang="zh-CN" altLang="en-US" sz="2800">
                <a:solidFill>
                  <a:schemeClr val="tx1"/>
                </a:solidFill>
              </a:rPr>
              <a:t>］为幺元，</a:t>
            </a:r>
          </a:p>
          <a:p>
            <a:pPr algn="just" eaLnBrk="1" hangingPunct="1">
              <a:spcBef>
                <a:spcPct val="20000"/>
              </a:spcBef>
              <a:buSzPct val="85000"/>
            </a:pPr>
            <a:r>
              <a:rPr lang="zh-CN" altLang="en-US" sz="2800">
                <a:solidFill>
                  <a:schemeClr val="tx1"/>
                </a:solidFill>
              </a:rPr>
              <a:t>［</a:t>
            </a:r>
            <a:r>
              <a:rPr lang="en-US" altLang="zh-CN" sz="2800">
                <a:solidFill>
                  <a:schemeClr val="tx1"/>
                </a:solidFill>
              </a:rPr>
              <a:t>1</a:t>
            </a:r>
            <a:r>
              <a:rPr lang="zh-CN" altLang="en-US" sz="2800">
                <a:solidFill>
                  <a:schemeClr val="tx1"/>
                </a:solidFill>
              </a:rPr>
              <a:t>］</a:t>
            </a:r>
            <a:r>
              <a:rPr lang="en-US" altLang="zh-CN" sz="2800" baseline="40000">
                <a:solidFill>
                  <a:schemeClr val="tx1"/>
                </a:solidFill>
              </a:rPr>
              <a:t>-1</a:t>
            </a:r>
            <a:r>
              <a:rPr lang="en-US" altLang="zh-CN" sz="2800">
                <a:solidFill>
                  <a:schemeClr val="tx1"/>
                </a:solidFill>
              </a:rPr>
              <a:t> =</a:t>
            </a:r>
            <a:r>
              <a:rPr lang="zh-CN" altLang="en-US" sz="2800">
                <a:solidFill>
                  <a:schemeClr val="tx1"/>
                </a:solidFill>
              </a:rPr>
              <a:t>［</a:t>
            </a:r>
            <a:r>
              <a:rPr lang="en-US" altLang="zh-CN" sz="2800">
                <a:solidFill>
                  <a:schemeClr val="tx1"/>
                </a:solidFill>
              </a:rPr>
              <a:t>3</a:t>
            </a:r>
            <a:r>
              <a:rPr lang="zh-CN" altLang="en-US" sz="2800">
                <a:solidFill>
                  <a:schemeClr val="tx1"/>
                </a:solidFill>
              </a:rPr>
              <a:t>］，［</a:t>
            </a:r>
            <a:r>
              <a:rPr lang="en-US" altLang="zh-CN" sz="2800">
                <a:solidFill>
                  <a:schemeClr val="tx1"/>
                </a:solidFill>
              </a:rPr>
              <a:t>2</a:t>
            </a:r>
            <a:r>
              <a:rPr lang="zh-CN" altLang="en-US" sz="2800">
                <a:solidFill>
                  <a:schemeClr val="tx1"/>
                </a:solidFill>
              </a:rPr>
              <a:t>］</a:t>
            </a:r>
            <a:r>
              <a:rPr lang="en-US" altLang="zh-CN" sz="2800" baseline="40000">
                <a:solidFill>
                  <a:schemeClr val="tx1"/>
                </a:solidFill>
              </a:rPr>
              <a:t>-1</a:t>
            </a:r>
            <a:r>
              <a:rPr lang="en-US" altLang="zh-CN" sz="2800">
                <a:solidFill>
                  <a:schemeClr val="tx1"/>
                </a:solidFill>
              </a:rPr>
              <a:t>=</a:t>
            </a:r>
            <a:r>
              <a:rPr lang="zh-CN" altLang="en-US" sz="2800">
                <a:solidFill>
                  <a:schemeClr val="tx1"/>
                </a:solidFill>
              </a:rPr>
              <a:t>［</a:t>
            </a:r>
            <a:r>
              <a:rPr lang="en-US" altLang="zh-CN" sz="2800">
                <a:solidFill>
                  <a:schemeClr val="tx1"/>
                </a:solidFill>
              </a:rPr>
              <a:t>2</a:t>
            </a:r>
            <a:r>
              <a:rPr lang="zh-CN" altLang="en-US" sz="2800">
                <a:solidFill>
                  <a:schemeClr val="tx1"/>
                </a:solidFill>
              </a:rPr>
              <a:t>］，无零元。</a:t>
            </a:r>
          </a:p>
          <a:p>
            <a:pPr algn="just" eaLnBrk="1" hangingPunct="1">
              <a:spcBef>
                <a:spcPct val="20000"/>
              </a:spcBef>
              <a:buSzPct val="85000"/>
            </a:pPr>
            <a:r>
              <a:rPr lang="zh-CN" altLang="en-US" sz="2800">
                <a:solidFill>
                  <a:schemeClr val="tx1"/>
                </a:solidFill>
              </a:rPr>
              <a:t> 由表</a:t>
            </a:r>
            <a:r>
              <a:rPr lang="en-US" altLang="zh-CN" sz="2800">
                <a:solidFill>
                  <a:schemeClr val="tx1"/>
                </a:solidFill>
              </a:rPr>
              <a:t>5.2.5</a:t>
            </a:r>
            <a:r>
              <a:rPr lang="zh-CN" altLang="en-US" sz="2800">
                <a:solidFill>
                  <a:schemeClr val="tx1"/>
                </a:solidFill>
              </a:rPr>
              <a:t>可知，［</a:t>
            </a:r>
            <a:r>
              <a:rPr lang="en-US" altLang="zh-CN" sz="2800">
                <a:solidFill>
                  <a:schemeClr val="tx1"/>
                </a:solidFill>
              </a:rPr>
              <a:t>1</a:t>
            </a:r>
            <a:r>
              <a:rPr lang="zh-CN" altLang="en-US" sz="2800">
                <a:solidFill>
                  <a:schemeClr val="tx1"/>
                </a:solidFill>
              </a:rPr>
              <a:t>］为幺元，</a:t>
            </a:r>
          </a:p>
          <a:p>
            <a:pPr algn="just" eaLnBrk="1" hangingPunct="1">
              <a:spcBef>
                <a:spcPct val="20000"/>
              </a:spcBef>
              <a:buSzPct val="85000"/>
            </a:pPr>
            <a:r>
              <a:rPr lang="zh-CN" altLang="en-US" sz="2800">
                <a:solidFill>
                  <a:schemeClr val="tx1"/>
                </a:solidFill>
              </a:rPr>
              <a:t> ［</a:t>
            </a:r>
            <a:r>
              <a:rPr lang="en-US" altLang="zh-CN" sz="2800">
                <a:solidFill>
                  <a:schemeClr val="tx1"/>
                </a:solidFill>
              </a:rPr>
              <a:t>3</a:t>
            </a:r>
            <a:r>
              <a:rPr lang="zh-CN" altLang="en-US" sz="2800">
                <a:solidFill>
                  <a:schemeClr val="tx1"/>
                </a:solidFill>
              </a:rPr>
              <a:t>］</a:t>
            </a:r>
            <a:r>
              <a:rPr lang="en-US" altLang="zh-CN" sz="2800" baseline="40000">
                <a:solidFill>
                  <a:schemeClr val="tx1"/>
                </a:solidFill>
              </a:rPr>
              <a:t>-1</a:t>
            </a:r>
            <a:r>
              <a:rPr lang="en-US" altLang="zh-CN" sz="2800">
                <a:solidFill>
                  <a:schemeClr val="tx1"/>
                </a:solidFill>
              </a:rPr>
              <a:t>=</a:t>
            </a:r>
            <a:r>
              <a:rPr lang="zh-CN" altLang="en-US" sz="2800">
                <a:solidFill>
                  <a:schemeClr val="tx1"/>
                </a:solidFill>
              </a:rPr>
              <a:t>［</a:t>
            </a:r>
            <a:r>
              <a:rPr lang="en-US" altLang="zh-CN" sz="2800">
                <a:solidFill>
                  <a:schemeClr val="tx1"/>
                </a:solidFill>
              </a:rPr>
              <a:t>3</a:t>
            </a:r>
            <a:r>
              <a:rPr lang="zh-CN" altLang="en-US" sz="2800">
                <a:solidFill>
                  <a:schemeClr val="tx1"/>
                </a:solidFill>
              </a:rPr>
              <a:t>］，［</a:t>
            </a:r>
            <a:r>
              <a:rPr lang="en-US" altLang="zh-CN" sz="2800">
                <a:solidFill>
                  <a:schemeClr val="tx1"/>
                </a:solidFill>
              </a:rPr>
              <a:t>0</a:t>
            </a:r>
            <a:r>
              <a:rPr lang="zh-CN" altLang="en-US" sz="2800">
                <a:solidFill>
                  <a:schemeClr val="tx1"/>
                </a:solidFill>
              </a:rPr>
              <a:t>］</a:t>
            </a:r>
            <a:r>
              <a:rPr lang="en-US" altLang="zh-CN" sz="2800">
                <a:solidFill>
                  <a:schemeClr val="tx1"/>
                </a:solidFill>
              </a:rPr>
              <a:t>,</a:t>
            </a:r>
            <a:r>
              <a:rPr lang="zh-CN" altLang="en-US" sz="2800">
                <a:solidFill>
                  <a:schemeClr val="tx1"/>
                </a:solidFill>
              </a:rPr>
              <a:t>［</a:t>
            </a:r>
            <a:r>
              <a:rPr lang="en-US" altLang="zh-CN" sz="2800">
                <a:solidFill>
                  <a:schemeClr val="tx1"/>
                </a:solidFill>
              </a:rPr>
              <a:t>2</a:t>
            </a:r>
            <a:r>
              <a:rPr lang="zh-CN" altLang="en-US" sz="2800">
                <a:solidFill>
                  <a:schemeClr val="tx1"/>
                </a:solidFill>
              </a:rPr>
              <a:t>］无逆元，［</a:t>
            </a:r>
            <a:r>
              <a:rPr lang="en-US" altLang="zh-CN" sz="2800">
                <a:solidFill>
                  <a:schemeClr val="tx1"/>
                </a:solidFill>
              </a:rPr>
              <a:t>0</a:t>
            </a:r>
            <a:r>
              <a:rPr lang="zh-CN" altLang="en-US" sz="2800">
                <a:solidFill>
                  <a:schemeClr val="tx1"/>
                </a:solidFill>
              </a:rPr>
              <a:t>］为零元。</a:t>
            </a:r>
          </a:p>
        </p:txBody>
      </p:sp>
      <p:sp>
        <p:nvSpPr>
          <p:cNvPr id="43012" name="Rectangle 2">
            <a:extLst>
              <a:ext uri="{FF2B5EF4-FFF2-40B4-BE49-F238E27FC236}">
                <a16:creationId xmlns:a16="http://schemas.microsoft.com/office/drawing/2014/main" id="{572E1A1F-48C6-1341-A149-E4AAB74CE8ED}"/>
              </a:ext>
            </a:extLst>
          </p:cNvPr>
          <p:cNvSpPr>
            <a:spLocks noChangeArrowheads="1"/>
          </p:cNvSpPr>
          <p:nvPr/>
        </p:nvSpPr>
        <p:spPr bwMode="auto">
          <a:xfrm>
            <a:off x="1187450" y="549275"/>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 charset="0"/>
              </a:rPr>
              <a:t>5-2</a:t>
            </a:r>
            <a:r>
              <a:rPr lang="zh-CN" altLang="en-US" sz="3600">
                <a:solidFill>
                  <a:schemeClr val="accent2"/>
                </a:solidFill>
                <a:latin typeface="" charset="0"/>
              </a:rPr>
              <a:t>　运算及其性质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3">
            <a:extLst>
              <a:ext uri="{FF2B5EF4-FFF2-40B4-BE49-F238E27FC236}">
                <a16:creationId xmlns:a16="http://schemas.microsoft.com/office/drawing/2014/main" id="{23BB3E76-515A-BB46-9BBC-2FC5A3AFD3DC}"/>
              </a:ext>
            </a:extLst>
          </p:cNvPr>
          <p:cNvSpPr>
            <a:spLocks noGrp="1" noChangeArrowheads="1"/>
          </p:cNvSpPr>
          <p:nvPr>
            <p:ph type="body" idx="4294967295"/>
          </p:nvPr>
        </p:nvSpPr>
        <p:spPr>
          <a:xfrm>
            <a:off x="428625" y="1500188"/>
            <a:ext cx="8305800" cy="4648200"/>
          </a:xfrm>
        </p:spPr>
        <p:txBody>
          <a:bodyPr/>
          <a:lstStyle/>
          <a:p>
            <a:pPr eaLnBrk="1" hangingPunct="1">
              <a:lnSpc>
                <a:spcPct val="120000"/>
              </a:lnSpc>
            </a:pPr>
            <a:r>
              <a:rPr lang="en-US" altLang="zh-CN" sz="2400" b="0">
                <a:latin typeface="宋体" panose="02010600030101010101" pitchFamily="2" charset="-122"/>
              </a:rPr>
              <a:t>      </a:t>
            </a:r>
            <a:r>
              <a:rPr lang="zh-CN" altLang="en-US" sz="2400" b="0">
                <a:latin typeface="宋体" panose="02010600030101010101" pitchFamily="2" charset="-122"/>
              </a:rPr>
              <a:t>本章在集合、关系和函数等概念基础上，从一般代数系统的引入出发</a:t>
            </a:r>
            <a:r>
              <a:rPr lang="zh-CN" altLang="en-US" sz="2400"/>
              <a:t>，</a:t>
            </a:r>
            <a:r>
              <a:rPr lang="zh-CN" altLang="en-US" sz="2400" b="0">
                <a:latin typeface="宋体" panose="02010600030101010101" pitchFamily="2" charset="-122"/>
              </a:rPr>
              <a:t>研究更为复杂的对象</a:t>
            </a:r>
            <a:r>
              <a:rPr lang="en-US" altLang="zh-CN" sz="2400" b="0"/>
              <a:t>——</a:t>
            </a:r>
            <a:r>
              <a:rPr lang="zh-CN" altLang="en-US" sz="2400" b="0">
                <a:latin typeface="宋体" panose="02010600030101010101" pitchFamily="2" charset="-122"/>
              </a:rPr>
              <a:t>代数系统，研究代数系统的性质和特殊的元素，代数系统与代数系统之间的关系。如代数系统的同态和同构，这些概念较为复杂也较为抽象，是本课程中的难点。它们将集合、集合上的运算以及集合间的函数关系结合在一起进行研究。</a:t>
            </a:r>
            <a:br>
              <a:rPr lang="zh-CN" altLang="en-US" sz="2400" b="0">
                <a:latin typeface="宋体" panose="02010600030101010101" pitchFamily="2" charset="-122"/>
              </a:rPr>
            </a:br>
            <a:r>
              <a:rPr lang="zh-CN" altLang="en-US" sz="2400" b="0">
                <a:latin typeface="宋体" panose="02010600030101010101" pitchFamily="2" charset="-122"/>
              </a:rPr>
              <a:t>    前两章内容是本章的基础，熟练地掌握集合、关系、函数等概念和性质是理解本章内容的关键。</a:t>
            </a:r>
          </a:p>
        </p:txBody>
      </p:sp>
      <p:sp>
        <p:nvSpPr>
          <p:cNvPr id="7170" name="Rectangle 4">
            <a:extLst>
              <a:ext uri="{FF2B5EF4-FFF2-40B4-BE49-F238E27FC236}">
                <a16:creationId xmlns:a16="http://schemas.microsoft.com/office/drawing/2014/main" id="{9AB99C17-823B-724F-8886-E4C55E13A73C}"/>
              </a:ext>
            </a:extLst>
          </p:cNvPr>
          <p:cNvSpPr>
            <a:spLocks noChangeArrowheads="1"/>
          </p:cNvSpPr>
          <p:nvPr/>
        </p:nvSpPr>
        <p:spPr bwMode="auto">
          <a:xfrm>
            <a:off x="900113" y="404813"/>
            <a:ext cx="77724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accent2"/>
                </a:solidFill>
              </a:rPr>
              <a:t> </a:t>
            </a:r>
            <a:r>
              <a:rPr lang="zh-CN" altLang="en-US">
                <a:solidFill>
                  <a:schemeClr val="accent2"/>
                </a:solidFill>
              </a:rPr>
              <a:t>第五章    代数结构（</a:t>
            </a:r>
            <a:r>
              <a:rPr lang="en-US" altLang="zh-CN">
                <a:solidFill>
                  <a:schemeClr val="accent2"/>
                </a:solidFill>
              </a:rPr>
              <a:t>Algebraic Structure </a:t>
            </a:r>
            <a:r>
              <a:rPr lang="zh-CN" altLang="en-US">
                <a:solidFill>
                  <a:schemeClr val="accent2"/>
                </a:solidFill>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1E177E00-968E-6A45-95D5-996AE6CFCFDB}"/>
              </a:ext>
            </a:extLst>
          </p:cNvPr>
          <p:cNvSpPr>
            <a:spLocks noGrp="1" noChangeArrowheads="1"/>
          </p:cNvSpPr>
          <p:nvPr>
            <p:ph type="title" idx="4294967295"/>
          </p:nvPr>
        </p:nvSpPr>
        <p:spPr>
          <a:xfrm>
            <a:off x="684213" y="1557338"/>
            <a:ext cx="7772400" cy="519112"/>
          </a:xfrm>
        </p:spPr>
        <p:txBody>
          <a:bodyPr>
            <a:spAutoFit/>
          </a:bodyPr>
          <a:lstStyle/>
          <a:p>
            <a:pPr eaLnBrk="1" hangingPunct="1">
              <a:spcBef>
                <a:spcPts val="500"/>
              </a:spcBef>
              <a:spcAft>
                <a:spcPts val="500"/>
              </a:spcAft>
            </a:pPr>
            <a:r>
              <a:rPr lang="zh-CN" altLang="en-US" sz="2800">
                <a:latin typeface="" charset="0"/>
              </a:rPr>
              <a:t>作业 </a:t>
            </a:r>
            <a:r>
              <a:rPr lang="en-US" altLang="zh-CN" sz="2800">
                <a:latin typeface="" charset="0"/>
              </a:rPr>
              <a:t>5-1</a:t>
            </a:r>
            <a:r>
              <a:rPr lang="zh-CN" altLang="en-US" sz="2800">
                <a:latin typeface="" charset="0"/>
              </a:rPr>
              <a:t>，</a:t>
            </a:r>
            <a:r>
              <a:rPr lang="en-US" altLang="zh-CN" sz="2800">
                <a:latin typeface="" charset="0"/>
              </a:rPr>
              <a:t>2</a:t>
            </a:r>
          </a:p>
        </p:txBody>
      </p:sp>
      <p:sp>
        <p:nvSpPr>
          <p:cNvPr id="44034" name="Rectangle 3">
            <a:extLst>
              <a:ext uri="{FF2B5EF4-FFF2-40B4-BE49-F238E27FC236}">
                <a16:creationId xmlns:a16="http://schemas.microsoft.com/office/drawing/2014/main" id="{111363A4-6994-8845-8131-7496C222108A}"/>
              </a:ext>
            </a:extLst>
          </p:cNvPr>
          <p:cNvSpPr>
            <a:spLocks noGrp="1" noChangeArrowheads="1"/>
          </p:cNvSpPr>
          <p:nvPr>
            <p:ph type="body" idx="4294967295"/>
          </p:nvPr>
        </p:nvSpPr>
        <p:spPr>
          <a:xfrm>
            <a:off x="539750" y="2205038"/>
            <a:ext cx="7772400" cy="4114800"/>
          </a:xfrm>
        </p:spPr>
        <p:txBody>
          <a:bodyPr/>
          <a:lstStyle/>
          <a:p>
            <a:pPr eaLnBrk="1" hangingPunct="1"/>
            <a:r>
              <a:rPr lang="en-US" altLang="zh-CN"/>
              <a:t>P178 (2)</a:t>
            </a:r>
          </a:p>
          <a:p>
            <a:pPr eaLnBrk="1" hangingPunct="1"/>
            <a:r>
              <a:rPr lang="en-US" altLang="zh-CN"/>
              <a:t>P185 (1), (2), (5)  </a:t>
            </a:r>
          </a:p>
        </p:txBody>
      </p:sp>
      <p:sp>
        <p:nvSpPr>
          <p:cNvPr id="44035" name="Rectangle 2">
            <a:extLst>
              <a:ext uri="{FF2B5EF4-FFF2-40B4-BE49-F238E27FC236}">
                <a16:creationId xmlns:a16="http://schemas.microsoft.com/office/drawing/2014/main" id="{CEA9F6E8-2F01-9A40-913B-D715D3715E56}"/>
              </a:ext>
            </a:extLst>
          </p:cNvPr>
          <p:cNvSpPr>
            <a:spLocks noChangeArrowheads="1"/>
          </p:cNvSpPr>
          <p:nvPr/>
        </p:nvSpPr>
        <p:spPr bwMode="auto">
          <a:xfrm>
            <a:off x="1187450" y="549275"/>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 charset="0"/>
              </a:rPr>
              <a:t>5-2</a:t>
            </a:r>
            <a:r>
              <a:rPr lang="zh-CN" altLang="en-US" sz="3600">
                <a:solidFill>
                  <a:schemeClr val="accent2"/>
                </a:solidFill>
                <a:latin typeface="" charset="0"/>
              </a:rPr>
              <a:t>　运算及其性质</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3">
            <a:extLst>
              <a:ext uri="{FF2B5EF4-FFF2-40B4-BE49-F238E27FC236}">
                <a16:creationId xmlns:a16="http://schemas.microsoft.com/office/drawing/2014/main" id="{5DA38FF7-3CE7-FC44-A567-64005B28913F}"/>
              </a:ext>
            </a:extLst>
          </p:cNvPr>
          <p:cNvSpPr>
            <a:spLocks noGrp="1" noChangeArrowheads="1"/>
          </p:cNvSpPr>
          <p:nvPr>
            <p:ph type="body" idx="4294967295"/>
          </p:nvPr>
        </p:nvSpPr>
        <p:spPr>
          <a:xfrm>
            <a:off x="381000" y="1341438"/>
            <a:ext cx="8583613" cy="5100637"/>
          </a:xfrm>
        </p:spPr>
        <p:txBody>
          <a:bodyPr/>
          <a:lstStyle/>
          <a:p>
            <a:pPr marL="0" indent="355600" algn="just" eaLnBrk="1" hangingPunct="1"/>
            <a:r>
              <a:rPr lang="zh-CN" altLang="en-US" sz="2400"/>
              <a:t>半群与群都是具有一个二元运算的代数系统，群是半群的特殊例子。事实上，群是历史上最早研究的代数系统，它比半群复杂一些，而半群概念是在群的理论发展之后才引进的。群论在各种不同的领域</a:t>
            </a:r>
            <a:r>
              <a:rPr lang="en-US" altLang="zh-CN" sz="2400"/>
              <a:t>(</a:t>
            </a:r>
            <a:r>
              <a:rPr lang="zh-CN" altLang="en-US" sz="2400"/>
              <a:t>如量子力学、结晶学）中都有应用。它有半群、含幺半群与群三个基本类型。在计算机科学的不同领域，它们的应用越来越广泛。</a:t>
            </a:r>
          </a:p>
          <a:p>
            <a:pPr marL="0" indent="355600" algn="just" eaLnBrk="1" hangingPunct="1"/>
            <a:r>
              <a:rPr lang="zh-CN" altLang="en-US" sz="2400"/>
              <a:t>半群和含幺半群，在自动机理论、形式语言等方面的应用已卓有成效。</a:t>
            </a:r>
          </a:p>
          <a:p>
            <a:pPr marL="0" indent="355600" algn="just" eaLnBrk="1" hangingPunct="1"/>
            <a:r>
              <a:rPr lang="zh-CN" altLang="en-US" sz="2400"/>
              <a:t>群的概念在自动机理论、编码理论和快速加法器的设计等方面都有广泛的应用。它们的逻辑关系见图</a:t>
            </a:r>
            <a:r>
              <a:rPr lang="en-US" altLang="zh-CN" sz="2400"/>
              <a:t>5.3.1</a:t>
            </a:r>
            <a:r>
              <a:rPr lang="zh-CN" altLang="en-US" sz="2400"/>
              <a:t>。</a:t>
            </a:r>
          </a:p>
        </p:txBody>
      </p:sp>
      <p:sp>
        <p:nvSpPr>
          <p:cNvPr id="45058" name="Rectangle 5">
            <a:extLst>
              <a:ext uri="{FF2B5EF4-FFF2-40B4-BE49-F238E27FC236}">
                <a16:creationId xmlns:a16="http://schemas.microsoft.com/office/drawing/2014/main" id="{948F8216-B9B6-424F-AF7D-E949E1114616}"/>
              </a:ext>
            </a:extLst>
          </p:cNvPr>
          <p:cNvSpPr>
            <a:spLocks noChangeArrowheads="1"/>
          </p:cNvSpPr>
          <p:nvPr/>
        </p:nvSpPr>
        <p:spPr bwMode="auto">
          <a:xfrm>
            <a:off x="1042988" y="404813"/>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spcBef>
                <a:spcPts val="500"/>
              </a:spcBef>
              <a:spcAft>
                <a:spcPts val="500"/>
              </a:spcAft>
            </a:pPr>
            <a:r>
              <a:rPr lang="en-US" altLang="zh-CN" sz="3600">
                <a:solidFill>
                  <a:schemeClr val="accent2"/>
                </a:solidFill>
                <a:latin typeface="" charset="0"/>
              </a:rPr>
              <a:t>5-</a:t>
            </a:r>
            <a:r>
              <a:rPr lang="en-US" altLang="zh-CN" sz="3600">
                <a:solidFill>
                  <a:schemeClr val="accent2"/>
                </a:solidFill>
                <a:latin typeface="Arial Black" panose="020B0604020202020204" pitchFamily="34" charset="0"/>
              </a:rPr>
              <a:t>3</a:t>
            </a:r>
            <a:r>
              <a:rPr lang="zh-CN" altLang="en-US" sz="3600">
                <a:solidFill>
                  <a:schemeClr val="accent2"/>
                </a:solidFill>
                <a:latin typeface="" charset="0"/>
              </a:rPr>
              <a:t>　半群</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2">
            <a:extLst>
              <a:ext uri="{FF2B5EF4-FFF2-40B4-BE49-F238E27FC236}">
                <a16:creationId xmlns:a16="http://schemas.microsoft.com/office/drawing/2014/main" id="{693EA8CE-D454-1F46-A399-2EC41632ADE5}"/>
              </a:ext>
            </a:extLst>
          </p:cNvPr>
          <p:cNvSpPr txBox="1">
            <a:spLocks noChangeArrowheads="1"/>
          </p:cNvSpPr>
          <p:nvPr/>
        </p:nvSpPr>
        <p:spPr bwMode="auto">
          <a:xfrm>
            <a:off x="3733800" y="5635625"/>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solidFill>
                  <a:schemeClr val="tx1"/>
                </a:solidFill>
              </a:rPr>
              <a:t>图  </a:t>
            </a:r>
            <a:r>
              <a:rPr lang="en-US" altLang="zh-CN" sz="2400">
                <a:solidFill>
                  <a:schemeClr val="tx1"/>
                </a:solidFill>
              </a:rPr>
              <a:t>5.3.1 </a:t>
            </a:r>
          </a:p>
        </p:txBody>
      </p:sp>
      <p:sp>
        <p:nvSpPr>
          <p:cNvPr id="46082" name="Oval 3">
            <a:extLst>
              <a:ext uri="{FF2B5EF4-FFF2-40B4-BE49-F238E27FC236}">
                <a16:creationId xmlns:a16="http://schemas.microsoft.com/office/drawing/2014/main" id="{60404963-722B-674E-A945-7C1A20C56634}"/>
              </a:ext>
            </a:extLst>
          </p:cNvPr>
          <p:cNvSpPr>
            <a:spLocks noChangeArrowheads="1"/>
          </p:cNvSpPr>
          <p:nvPr/>
        </p:nvSpPr>
        <p:spPr bwMode="auto">
          <a:xfrm>
            <a:off x="2555875" y="1989138"/>
            <a:ext cx="4267200" cy="2362200"/>
          </a:xfrm>
          <a:prstGeom prst="ellipse">
            <a:avLst/>
          </a:prstGeom>
          <a:solidFill>
            <a:schemeClr val="bg1"/>
          </a:solidFill>
          <a:ln w="9525">
            <a:solidFill>
              <a:schemeClr val="tx1"/>
            </a:solidFill>
            <a:round/>
            <a:headEnd/>
            <a:tailEnd/>
          </a:ln>
        </p:spPr>
        <p:txBody>
          <a:bodyPr wrap="none"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zh-CN" altLang="zh-CN" sz="2400">
              <a:solidFill>
                <a:schemeClr val="tx1"/>
              </a:solidFill>
            </a:endParaRPr>
          </a:p>
        </p:txBody>
      </p:sp>
      <p:sp>
        <p:nvSpPr>
          <p:cNvPr id="46083" name="Oval 4">
            <a:extLst>
              <a:ext uri="{FF2B5EF4-FFF2-40B4-BE49-F238E27FC236}">
                <a16:creationId xmlns:a16="http://schemas.microsoft.com/office/drawing/2014/main" id="{32080419-EC59-904A-8609-F0AC2F009F69}"/>
              </a:ext>
            </a:extLst>
          </p:cNvPr>
          <p:cNvSpPr>
            <a:spLocks noChangeArrowheads="1"/>
          </p:cNvSpPr>
          <p:nvPr/>
        </p:nvSpPr>
        <p:spPr bwMode="auto">
          <a:xfrm>
            <a:off x="4554538" y="2819400"/>
            <a:ext cx="1600200" cy="1066800"/>
          </a:xfrm>
          <a:prstGeom prst="ellipse">
            <a:avLst/>
          </a:prstGeom>
          <a:solidFill>
            <a:schemeClr val="bg1"/>
          </a:solidFill>
          <a:ln w="9525">
            <a:solidFill>
              <a:schemeClr val="tx1"/>
            </a:solidFill>
            <a:round/>
            <a:headEnd/>
            <a:tailEnd/>
          </a:ln>
        </p:spPr>
        <p:txBody>
          <a:bodyPr wrap="none"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zh-CN" altLang="en-US" sz="2400">
                <a:solidFill>
                  <a:schemeClr val="tx1"/>
                </a:solidFill>
              </a:rPr>
              <a:t>群</a:t>
            </a:r>
          </a:p>
        </p:txBody>
      </p:sp>
      <p:sp>
        <p:nvSpPr>
          <p:cNvPr id="46084" name="Text Box 5">
            <a:extLst>
              <a:ext uri="{FF2B5EF4-FFF2-40B4-BE49-F238E27FC236}">
                <a16:creationId xmlns:a16="http://schemas.microsoft.com/office/drawing/2014/main" id="{1D696096-1A80-EB43-9B54-98919EA61441}"/>
              </a:ext>
            </a:extLst>
          </p:cNvPr>
          <p:cNvSpPr txBox="1">
            <a:spLocks noChangeArrowheads="1"/>
          </p:cNvSpPr>
          <p:nvPr/>
        </p:nvSpPr>
        <p:spPr bwMode="auto">
          <a:xfrm>
            <a:off x="3106738" y="27432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solidFill>
                  <a:schemeClr val="tx1"/>
                </a:solidFill>
              </a:rPr>
              <a:t>含幺半群</a:t>
            </a:r>
          </a:p>
        </p:txBody>
      </p:sp>
      <p:sp>
        <p:nvSpPr>
          <p:cNvPr id="46085" name="Oval 6">
            <a:extLst>
              <a:ext uri="{FF2B5EF4-FFF2-40B4-BE49-F238E27FC236}">
                <a16:creationId xmlns:a16="http://schemas.microsoft.com/office/drawing/2014/main" id="{2F8717F7-AD1B-074C-8A48-BAEF8D0AF66B}"/>
              </a:ext>
            </a:extLst>
          </p:cNvPr>
          <p:cNvSpPr>
            <a:spLocks noChangeArrowheads="1"/>
          </p:cNvSpPr>
          <p:nvPr/>
        </p:nvSpPr>
        <p:spPr bwMode="auto">
          <a:xfrm>
            <a:off x="1963738" y="1447800"/>
            <a:ext cx="5867400" cy="3657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sp>
        <p:nvSpPr>
          <p:cNvPr id="46086" name="Text Box 7">
            <a:extLst>
              <a:ext uri="{FF2B5EF4-FFF2-40B4-BE49-F238E27FC236}">
                <a16:creationId xmlns:a16="http://schemas.microsoft.com/office/drawing/2014/main" id="{2499420F-3E8C-0844-8A27-BD19DEF8B5BD}"/>
              </a:ext>
            </a:extLst>
          </p:cNvPr>
          <p:cNvSpPr txBox="1">
            <a:spLocks noChangeArrowheads="1"/>
          </p:cNvSpPr>
          <p:nvPr/>
        </p:nvSpPr>
        <p:spPr bwMode="auto">
          <a:xfrm>
            <a:off x="3868738" y="44196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tx1"/>
                </a:solidFill>
              </a:rPr>
              <a:t>半群</a:t>
            </a:r>
          </a:p>
        </p:txBody>
      </p:sp>
      <p:sp>
        <p:nvSpPr>
          <p:cNvPr id="46087" name="Rectangle 5">
            <a:extLst>
              <a:ext uri="{FF2B5EF4-FFF2-40B4-BE49-F238E27FC236}">
                <a16:creationId xmlns:a16="http://schemas.microsoft.com/office/drawing/2014/main" id="{2B48B5B8-9C2B-274B-A883-BB4F3F6B4F5B}"/>
              </a:ext>
            </a:extLst>
          </p:cNvPr>
          <p:cNvSpPr>
            <a:spLocks noChangeArrowheads="1"/>
          </p:cNvSpPr>
          <p:nvPr/>
        </p:nvSpPr>
        <p:spPr bwMode="auto">
          <a:xfrm>
            <a:off x="1042988" y="404813"/>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spcBef>
                <a:spcPts val="500"/>
              </a:spcBef>
              <a:spcAft>
                <a:spcPts val="500"/>
              </a:spcAft>
            </a:pPr>
            <a:r>
              <a:rPr lang="en-US" altLang="zh-CN" sz="3600">
                <a:solidFill>
                  <a:schemeClr val="accent2"/>
                </a:solidFill>
                <a:latin typeface="" charset="0"/>
              </a:rPr>
              <a:t>5-</a:t>
            </a:r>
            <a:r>
              <a:rPr lang="en-US" altLang="zh-CN" sz="3600">
                <a:solidFill>
                  <a:schemeClr val="accent2"/>
                </a:solidFill>
                <a:latin typeface="Arial Black" panose="020B0604020202020204" pitchFamily="34" charset="0"/>
              </a:rPr>
              <a:t>3</a:t>
            </a:r>
            <a:r>
              <a:rPr lang="zh-CN" altLang="en-US" sz="3600">
                <a:solidFill>
                  <a:schemeClr val="accent2"/>
                </a:solidFill>
                <a:latin typeface="" charset="0"/>
              </a:rPr>
              <a:t>　半群</a:t>
            </a:r>
          </a:p>
        </p:txBody>
      </p:sp>
      <p:sp>
        <p:nvSpPr>
          <p:cNvPr id="46088" name="Text Box 7">
            <a:extLst>
              <a:ext uri="{FF2B5EF4-FFF2-40B4-BE49-F238E27FC236}">
                <a16:creationId xmlns:a16="http://schemas.microsoft.com/office/drawing/2014/main" id="{4CFD317D-33E6-A043-BA33-1238A844C645}"/>
              </a:ext>
            </a:extLst>
          </p:cNvPr>
          <p:cNvSpPr txBox="1">
            <a:spLocks noChangeArrowheads="1"/>
          </p:cNvSpPr>
          <p:nvPr/>
        </p:nvSpPr>
        <p:spPr bwMode="auto">
          <a:xfrm>
            <a:off x="1035050" y="304006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tx1"/>
                </a:solidFill>
              </a:rPr>
              <a:t>广群</a:t>
            </a:r>
          </a:p>
        </p:txBody>
      </p:sp>
      <p:sp>
        <p:nvSpPr>
          <p:cNvPr id="46089" name="Oval 6">
            <a:extLst>
              <a:ext uri="{FF2B5EF4-FFF2-40B4-BE49-F238E27FC236}">
                <a16:creationId xmlns:a16="http://schemas.microsoft.com/office/drawing/2014/main" id="{5F4F6A1F-CFF9-9B43-A8C0-EA230DDBB69A}"/>
              </a:ext>
            </a:extLst>
          </p:cNvPr>
          <p:cNvSpPr>
            <a:spLocks noChangeArrowheads="1"/>
          </p:cNvSpPr>
          <p:nvPr/>
        </p:nvSpPr>
        <p:spPr bwMode="auto">
          <a:xfrm>
            <a:off x="539750" y="1268413"/>
            <a:ext cx="8064500" cy="41052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pic>
        <p:nvPicPr>
          <p:cNvPr id="46090" name="图片 1">
            <a:extLst>
              <a:ext uri="{FF2B5EF4-FFF2-40B4-BE49-F238E27FC236}">
                <a16:creationId xmlns:a16="http://schemas.microsoft.com/office/drawing/2014/main" id="{8DF0652B-2183-1F4B-941D-D23CC8176C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2213" y="2908300"/>
            <a:ext cx="7429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E25D5FB0-62D7-9542-AA78-B50A8C2D5947}"/>
              </a:ext>
            </a:extLst>
          </p:cNvPr>
          <p:cNvSpPr>
            <a:spLocks noGrp="1" noChangeArrowheads="1"/>
          </p:cNvSpPr>
          <p:nvPr>
            <p:ph type="body" idx="4294967295"/>
          </p:nvPr>
        </p:nvSpPr>
        <p:spPr>
          <a:xfrm>
            <a:off x="323850" y="1557338"/>
            <a:ext cx="8424863" cy="4114800"/>
          </a:xfrm>
        </p:spPr>
        <p:txBody>
          <a:bodyPr/>
          <a:lstStyle/>
          <a:p>
            <a:pPr eaLnBrk="1" hangingPunct="1">
              <a:spcBef>
                <a:spcPts val="500"/>
              </a:spcBef>
              <a:spcAft>
                <a:spcPts val="500"/>
              </a:spcAft>
            </a:pPr>
            <a:r>
              <a:rPr lang="en-US" altLang="zh-CN">
                <a:solidFill>
                  <a:srgbClr val="FF0000"/>
                </a:solidFill>
                <a:latin typeface="" charset="0"/>
              </a:rPr>
              <a:t>    </a:t>
            </a:r>
            <a:r>
              <a:rPr lang="zh-CN" altLang="en-US">
                <a:solidFill>
                  <a:srgbClr val="FF0000"/>
                </a:solidFill>
                <a:latin typeface="" charset="0"/>
              </a:rPr>
              <a:t>定义</a:t>
            </a:r>
            <a:r>
              <a:rPr lang="en-US" altLang="zh-CN">
                <a:solidFill>
                  <a:srgbClr val="FF0000"/>
                </a:solidFill>
                <a:latin typeface="" charset="0"/>
              </a:rPr>
              <a:t>5-3.1[</a:t>
            </a:r>
            <a:r>
              <a:rPr lang="zh-CN" altLang="en-US">
                <a:solidFill>
                  <a:srgbClr val="FF0000"/>
                </a:solidFill>
                <a:latin typeface="" charset="0"/>
              </a:rPr>
              <a:t>广群</a:t>
            </a:r>
            <a:r>
              <a:rPr lang="en-US" altLang="zh-CN">
                <a:solidFill>
                  <a:srgbClr val="FF0000"/>
                </a:solidFill>
                <a:latin typeface="" charset="0"/>
              </a:rPr>
              <a:t>]</a:t>
            </a:r>
            <a:br>
              <a:rPr lang="en-US" altLang="zh-CN">
                <a:solidFill>
                  <a:srgbClr val="FF0000"/>
                </a:solidFill>
                <a:latin typeface="" charset="0"/>
              </a:rPr>
            </a:br>
            <a:r>
              <a:rPr lang="en-US" altLang="zh-CN">
                <a:latin typeface="" charset="0"/>
              </a:rPr>
              <a:t>      </a:t>
            </a:r>
            <a:r>
              <a:rPr lang="zh-CN" altLang="en-US">
                <a:latin typeface="" charset="0"/>
              </a:rPr>
              <a:t>一个代数系统</a:t>
            </a:r>
            <a:r>
              <a:rPr lang="en-US" altLang="zh-CN">
                <a:latin typeface="" charset="0"/>
              </a:rPr>
              <a:t>&lt;S,*&gt;,</a:t>
            </a:r>
            <a:r>
              <a:rPr lang="zh-CN" altLang="en-US">
                <a:latin typeface="" charset="0"/>
              </a:rPr>
              <a:t>其中</a:t>
            </a:r>
            <a:r>
              <a:rPr lang="en-US" altLang="zh-CN">
                <a:latin typeface="" charset="0"/>
              </a:rPr>
              <a:t>S</a:t>
            </a:r>
            <a:r>
              <a:rPr lang="zh-CN" altLang="en-US">
                <a:latin typeface="" charset="0"/>
              </a:rPr>
              <a:t>是</a:t>
            </a:r>
            <a:r>
              <a:rPr lang="zh-CN" altLang="en-US">
                <a:solidFill>
                  <a:srgbClr val="FF0000"/>
                </a:solidFill>
                <a:latin typeface="" charset="0"/>
              </a:rPr>
              <a:t>非空</a:t>
            </a:r>
            <a:r>
              <a:rPr lang="zh-CN" altLang="en-US">
                <a:latin typeface="" charset="0"/>
              </a:rPr>
              <a:t>集合，*是</a:t>
            </a:r>
            <a:r>
              <a:rPr lang="en-US" altLang="zh-CN">
                <a:latin typeface="" charset="0"/>
              </a:rPr>
              <a:t>S</a:t>
            </a:r>
            <a:r>
              <a:rPr lang="zh-CN" altLang="en-US">
                <a:latin typeface="" charset="0"/>
              </a:rPr>
              <a:t>上的一个</a:t>
            </a:r>
            <a:r>
              <a:rPr lang="zh-CN" altLang="en-US">
                <a:solidFill>
                  <a:srgbClr val="FF0000"/>
                </a:solidFill>
                <a:latin typeface="" charset="0"/>
              </a:rPr>
              <a:t>二元</a:t>
            </a:r>
            <a:r>
              <a:rPr lang="zh-CN" altLang="en-US">
                <a:latin typeface="" charset="0"/>
              </a:rPr>
              <a:t>运算，如果</a:t>
            </a:r>
            <a:endParaRPr lang="en-US" altLang="zh-CN">
              <a:latin typeface="" charset="0"/>
            </a:endParaRPr>
          </a:p>
          <a:p>
            <a:pPr eaLnBrk="1" hangingPunct="1">
              <a:spcBef>
                <a:spcPts val="500"/>
              </a:spcBef>
              <a:spcAft>
                <a:spcPts val="500"/>
              </a:spcAft>
            </a:pPr>
            <a:r>
              <a:rPr lang="en-US" altLang="zh-CN">
                <a:solidFill>
                  <a:schemeClr val="tx2"/>
                </a:solidFill>
              </a:rPr>
              <a:t>	</a:t>
            </a:r>
            <a:r>
              <a:rPr lang="zh-CN" altLang="en-US">
                <a:solidFill>
                  <a:schemeClr val="tx2"/>
                </a:solidFill>
              </a:rPr>
              <a:t>（</a:t>
            </a:r>
            <a:r>
              <a:rPr lang="en-US" altLang="zh-CN">
                <a:solidFill>
                  <a:schemeClr val="tx2"/>
                </a:solidFill>
              </a:rPr>
              <a:t>1</a:t>
            </a:r>
            <a:r>
              <a:rPr lang="zh-CN" altLang="en-US">
                <a:solidFill>
                  <a:schemeClr val="tx2"/>
                </a:solidFill>
              </a:rPr>
              <a:t>）  运算*是封闭的。</a:t>
            </a:r>
            <a:br>
              <a:rPr lang="zh-CN" altLang="en-US">
                <a:solidFill>
                  <a:schemeClr val="tx2"/>
                </a:solidFill>
              </a:rPr>
            </a:br>
            <a:r>
              <a:rPr lang="zh-CN" altLang="en-US">
                <a:latin typeface="" charset="0"/>
              </a:rPr>
              <a:t>则称代数系统</a:t>
            </a:r>
            <a:r>
              <a:rPr lang="en-US" altLang="zh-CN">
                <a:latin typeface="" charset="0"/>
              </a:rPr>
              <a:t>&lt;S,*&gt;</a:t>
            </a:r>
            <a:r>
              <a:rPr lang="zh-CN" altLang="en-US">
                <a:latin typeface="" charset="0"/>
              </a:rPr>
              <a:t>为广群。</a:t>
            </a:r>
          </a:p>
        </p:txBody>
      </p:sp>
      <p:sp>
        <p:nvSpPr>
          <p:cNvPr id="47106" name="Rectangle 5">
            <a:extLst>
              <a:ext uri="{FF2B5EF4-FFF2-40B4-BE49-F238E27FC236}">
                <a16:creationId xmlns:a16="http://schemas.microsoft.com/office/drawing/2014/main" id="{F6172731-D8BC-6545-9E9D-E4DBE1BC5EB3}"/>
              </a:ext>
            </a:extLst>
          </p:cNvPr>
          <p:cNvSpPr>
            <a:spLocks noChangeArrowheads="1"/>
          </p:cNvSpPr>
          <p:nvPr/>
        </p:nvSpPr>
        <p:spPr bwMode="auto">
          <a:xfrm>
            <a:off x="1042988" y="404813"/>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spcBef>
                <a:spcPts val="500"/>
              </a:spcBef>
              <a:spcAft>
                <a:spcPts val="500"/>
              </a:spcAft>
            </a:pPr>
            <a:r>
              <a:rPr lang="en-US" altLang="zh-CN" sz="3600">
                <a:solidFill>
                  <a:schemeClr val="accent2"/>
                </a:solidFill>
                <a:latin typeface="" charset="0"/>
              </a:rPr>
              <a:t>5-</a:t>
            </a:r>
            <a:r>
              <a:rPr lang="en-US" altLang="zh-CN" sz="3600">
                <a:solidFill>
                  <a:schemeClr val="accent2"/>
                </a:solidFill>
                <a:latin typeface="Arial Black" panose="020B0604020202020204" pitchFamily="34" charset="0"/>
              </a:rPr>
              <a:t>3</a:t>
            </a:r>
            <a:r>
              <a:rPr lang="zh-CN" altLang="en-US" sz="3600">
                <a:solidFill>
                  <a:schemeClr val="accent2"/>
                </a:solidFill>
                <a:latin typeface="" charset="0"/>
              </a:rPr>
              <a:t>　半群</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FD73953D-A38F-E146-8E39-2EA1ED506C0F}"/>
              </a:ext>
            </a:extLst>
          </p:cNvPr>
          <p:cNvSpPr>
            <a:spLocks noGrp="1" noChangeArrowheads="1"/>
          </p:cNvSpPr>
          <p:nvPr>
            <p:ph type="body" idx="4294967295"/>
          </p:nvPr>
        </p:nvSpPr>
        <p:spPr>
          <a:xfrm>
            <a:off x="468313" y="1628775"/>
            <a:ext cx="8153400" cy="3529013"/>
          </a:xfrm>
        </p:spPr>
        <p:txBody>
          <a:bodyPr/>
          <a:lstStyle/>
          <a:p>
            <a:pPr eaLnBrk="1" hangingPunct="1">
              <a:lnSpc>
                <a:spcPct val="90000"/>
              </a:lnSpc>
              <a:spcBef>
                <a:spcPts val="500"/>
              </a:spcBef>
              <a:spcAft>
                <a:spcPts val="500"/>
              </a:spcAft>
            </a:pPr>
            <a:r>
              <a:rPr lang="en-US" altLang="zh-CN">
                <a:solidFill>
                  <a:srgbClr val="FF0000"/>
                </a:solidFill>
                <a:latin typeface="" charset="0"/>
              </a:rPr>
              <a:t>   </a:t>
            </a:r>
            <a:r>
              <a:rPr lang="zh-CN" altLang="en-US">
                <a:solidFill>
                  <a:srgbClr val="FF0000"/>
                </a:solidFill>
                <a:latin typeface="" charset="0"/>
              </a:rPr>
              <a:t>定义</a:t>
            </a:r>
            <a:r>
              <a:rPr lang="en-US" altLang="zh-CN">
                <a:solidFill>
                  <a:srgbClr val="FF0000"/>
                </a:solidFill>
                <a:latin typeface="" charset="0"/>
              </a:rPr>
              <a:t>5-3.2[</a:t>
            </a:r>
            <a:r>
              <a:rPr lang="zh-CN" altLang="en-US">
                <a:solidFill>
                  <a:srgbClr val="FF0000"/>
                </a:solidFill>
                <a:latin typeface="" charset="0"/>
              </a:rPr>
              <a:t>半群</a:t>
            </a:r>
            <a:r>
              <a:rPr lang="en-US" altLang="zh-CN">
                <a:solidFill>
                  <a:srgbClr val="FF0000"/>
                </a:solidFill>
                <a:latin typeface="" charset="0"/>
              </a:rPr>
              <a:t>]</a:t>
            </a:r>
            <a:br>
              <a:rPr lang="en-US" altLang="zh-CN">
                <a:solidFill>
                  <a:srgbClr val="FF0000"/>
                </a:solidFill>
                <a:latin typeface="" charset="0"/>
              </a:rPr>
            </a:br>
            <a:r>
              <a:rPr lang="zh-CN" altLang="en-US">
                <a:latin typeface="" charset="0"/>
              </a:rPr>
              <a:t>一个代数系统</a:t>
            </a:r>
            <a:r>
              <a:rPr lang="en-US" altLang="zh-CN">
                <a:latin typeface="" charset="0"/>
              </a:rPr>
              <a:t>&lt;S,*&gt;,</a:t>
            </a:r>
            <a:r>
              <a:rPr lang="zh-CN" altLang="en-US">
                <a:latin typeface="" charset="0"/>
              </a:rPr>
              <a:t>其中</a:t>
            </a:r>
            <a:r>
              <a:rPr lang="en-US" altLang="zh-CN">
                <a:latin typeface="" charset="0"/>
              </a:rPr>
              <a:t>S</a:t>
            </a:r>
            <a:r>
              <a:rPr lang="zh-CN" altLang="en-US">
                <a:latin typeface="" charset="0"/>
              </a:rPr>
              <a:t>是非空集合，*是</a:t>
            </a:r>
            <a:r>
              <a:rPr lang="en-US" altLang="zh-CN">
                <a:latin typeface="" charset="0"/>
              </a:rPr>
              <a:t>S</a:t>
            </a:r>
            <a:r>
              <a:rPr lang="zh-CN" altLang="en-US">
                <a:latin typeface="" charset="0"/>
              </a:rPr>
              <a:t>上的一个二元运算，如果</a:t>
            </a:r>
          </a:p>
          <a:p>
            <a:pPr eaLnBrk="1" hangingPunct="1">
              <a:lnSpc>
                <a:spcPct val="90000"/>
              </a:lnSpc>
              <a:spcBef>
                <a:spcPts val="500"/>
              </a:spcBef>
              <a:spcAft>
                <a:spcPts val="500"/>
              </a:spcAft>
            </a:pPr>
            <a:r>
              <a:rPr lang="zh-CN" altLang="en-US">
                <a:latin typeface="" charset="0"/>
              </a:rPr>
              <a:t>   </a:t>
            </a:r>
            <a:r>
              <a:rPr lang="zh-CN" altLang="en-US">
                <a:solidFill>
                  <a:schemeClr val="tx2"/>
                </a:solidFill>
                <a:latin typeface="" charset="0"/>
              </a:rPr>
              <a:t>（</a:t>
            </a:r>
            <a:r>
              <a:rPr lang="en-US" altLang="zh-CN">
                <a:solidFill>
                  <a:schemeClr val="tx2"/>
                </a:solidFill>
                <a:latin typeface="" charset="0"/>
              </a:rPr>
              <a:t>1</a:t>
            </a:r>
            <a:r>
              <a:rPr lang="zh-CN" altLang="en-US">
                <a:solidFill>
                  <a:schemeClr val="tx2"/>
                </a:solidFill>
                <a:latin typeface="" charset="0"/>
              </a:rPr>
              <a:t>）  运算*是封闭的。</a:t>
            </a:r>
            <a:br>
              <a:rPr lang="zh-CN" altLang="en-US">
                <a:solidFill>
                  <a:schemeClr val="tx2"/>
                </a:solidFill>
                <a:latin typeface="" charset="0"/>
              </a:rPr>
            </a:br>
            <a:r>
              <a:rPr lang="zh-CN" altLang="en-US">
                <a:solidFill>
                  <a:schemeClr val="tx2"/>
                </a:solidFill>
                <a:latin typeface="" charset="0"/>
              </a:rPr>
              <a:t>（</a:t>
            </a:r>
            <a:r>
              <a:rPr lang="en-US" altLang="zh-CN">
                <a:solidFill>
                  <a:schemeClr val="tx2"/>
                </a:solidFill>
                <a:latin typeface="" charset="0"/>
              </a:rPr>
              <a:t>2</a:t>
            </a:r>
            <a:r>
              <a:rPr lang="zh-CN" altLang="en-US">
                <a:solidFill>
                  <a:schemeClr val="tx2"/>
                </a:solidFill>
                <a:latin typeface="" charset="0"/>
              </a:rPr>
              <a:t>） 运算*是可结合的，即对任意的 </a:t>
            </a:r>
            <a:r>
              <a:rPr lang="en-US" altLang="zh-CN">
                <a:solidFill>
                  <a:schemeClr val="tx2"/>
                </a:solidFill>
                <a:latin typeface="" charset="0"/>
              </a:rPr>
              <a:t>x,y,z∈S, </a:t>
            </a:r>
            <a:r>
              <a:rPr lang="zh-CN" altLang="en-US">
                <a:solidFill>
                  <a:schemeClr val="tx2"/>
                </a:solidFill>
                <a:latin typeface="" charset="0"/>
              </a:rPr>
              <a:t>满足</a:t>
            </a:r>
          </a:p>
          <a:p>
            <a:pPr eaLnBrk="1" hangingPunct="1">
              <a:lnSpc>
                <a:spcPct val="90000"/>
              </a:lnSpc>
              <a:spcBef>
                <a:spcPts val="500"/>
              </a:spcBef>
              <a:spcAft>
                <a:spcPts val="500"/>
              </a:spcAft>
            </a:pPr>
            <a:r>
              <a:rPr lang="zh-CN" altLang="en-US">
                <a:solidFill>
                  <a:schemeClr val="tx2"/>
                </a:solidFill>
                <a:latin typeface="" charset="0"/>
              </a:rPr>
              <a:t>           （</a:t>
            </a:r>
            <a:r>
              <a:rPr lang="en-US" altLang="zh-CN">
                <a:solidFill>
                  <a:schemeClr val="tx2"/>
                </a:solidFill>
                <a:latin typeface="" charset="0"/>
              </a:rPr>
              <a:t>x*y)*z=x*(y*z)</a:t>
            </a:r>
            <a:br>
              <a:rPr lang="en-US" altLang="zh-CN">
                <a:solidFill>
                  <a:schemeClr val="tx2"/>
                </a:solidFill>
                <a:latin typeface="" charset="0"/>
              </a:rPr>
            </a:br>
            <a:r>
              <a:rPr lang="zh-CN" altLang="en-US">
                <a:latin typeface="" charset="0"/>
              </a:rPr>
              <a:t>则称代数系统</a:t>
            </a:r>
            <a:r>
              <a:rPr lang="en-US" altLang="zh-CN">
                <a:latin typeface="" charset="0"/>
              </a:rPr>
              <a:t>&lt;S,*&gt;</a:t>
            </a:r>
            <a:r>
              <a:rPr lang="zh-CN" altLang="en-US">
                <a:latin typeface="" charset="0"/>
              </a:rPr>
              <a:t>为半群。</a:t>
            </a:r>
          </a:p>
        </p:txBody>
      </p:sp>
      <p:sp>
        <p:nvSpPr>
          <p:cNvPr id="48130" name="Rectangle 5">
            <a:extLst>
              <a:ext uri="{FF2B5EF4-FFF2-40B4-BE49-F238E27FC236}">
                <a16:creationId xmlns:a16="http://schemas.microsoft.com/office/drawing/2014/main" id="{84B84470-9A3C-774D-81D2-2798B20B5091}"/>
              </a:ext>
            </a:extLst>
          </p:cNvPr>
          <p:cNvSpPr>
            <a:spLocks noChangeArrowheads="1"/>
          </p:cNvSpPr>
          <p:nvPr/>
        </p:nvSpPr>
        <p:spPr bwMode="auto">
          <a:xfrm>
            <a:off x="1042988" y="404813"/>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spcBef>
                <a:spcPts val="500"/>
              </a:spcBef>
              <a:spcAft>
                <a:spcPts val="500"/>
              </a:spcAft>
            </a:pPr>
            <a:r>
              <a:rPr lang="en-US" altLang="zh-CN" sz="3600">
                <a:solidFill>
                  <a:schemeClr val="accent2"/>
                </a:solidFill>
                <a:latin typeface="" charset="0"/>
              </a:rPr>
              <a:t>5-</a:t>
            </a:r>
            <a:r>
              <a:rPr lang="en-US" altLang="zh-CN" sz="3600">
                <a:solidFill>
                  <a:schemeClr val="accent2"/>
                </a:solidFill>
                <a:latin typeface="Arial Black" panose="020B0604020202020204" pitchFamily="34" charset="0"/>
              </a:rPr>
              <a:t>3</a:t>
            </a:r>
            <a:r>
              <a:rPr lang="zh-CN" altLang="en-US" sz="3600">
                <a:solidFill>
                  <a:schemeClr val="accent2"/>
                </a:solidFill>
                <a:latin typeface="" charset="0"/>
              </a:rPr>
              <a:t>　半群</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C22E8169-6A89-A14B-9EF4-3DEA7ED4B766}"/>
              </a:ext>
            </a:extLst>
          </p:cNvPr>
          <p:cNvSpPr>
            <a:spLocks noGrp="1" noChangeArrowheads="1"/>
          </p:cNvSpPr>
          <p:nvPr>
            <p:ph type="body" idx="4294967295"/>
          </p:nvPr>
        </p:nvSpPr>
        <p:spPr>
          <a:xfrm>
            <a:off x="468313" y="2852738"/>
            <a:ext cx="7848600" cy="3168650"/>
          </a:xfrm>
        </p:spPr>
        <p:txBody>
          <a:bodyPr/>
          <a:lstStyle/>
          <a:p>
            <a:pPr marL="0" indent="355600" eaLnBrk="1" hangingPunct="1"/>
            <a:r>
              <a:rPr lang="en-US" altLang="zh-CN" sz="2400"/>
              <a:t>   </a:t>
            </a:r>
            <a:r>
              <a:rPr lang="zh-CN" altLang="en-US"/>
              <a:t>再如，设</a:t>
            </a:r>
            <a:r>
              <a:rPr lang="en-US" altLang="zh-CN" i="1"/>
              <a:t>Σ</a:t>
            </a:r>
            <a:r>
              <a:rPr lang="zh-CN" altLang="en-US"/>
              <a:t>是有限字母表，</a:t>
            </a:r>
            <a:r>
              <a:rPr lang="en-US" altLang="zh-CN" i="1"/>
              <a:t>Σ</a:t>
            </a:r>
            <a:r>
              <a:rPr lang="en-US" altLang="zh-CN" baseline="30000"/>
              <a:t>+</a:t>
            </a:r>
            <a:r>
              <a:rPr lang="zh-CN" altLang="en-US"/>
              <a:t>是</a:t>
            </a:r>
            <a:r>
              <a:rPr lang="en-US" altLang="zh-CN" i="1"/>
              <a:t>Σ</a:t>
            </a:r>
            <a:r>
              <a:rPr lang="zh-CN" altLang="en-US"/>
              <a:t>中的字母串</a:t>
            </a:r>
            <a:r>
              <a:rPr lang="en-US" altLang="zh-CN" i="1"/>
              <a:t>Σ</a:t>
            </a:r>
            <a:r>
              <a:rPr lang="en-US" altLang="zh-CN" baseline="30000"/>
              <a:t>*</a:t>
            </a:r>
            <a:r>
              <a:rPr lang="en-US" altLang="zh-CN"/>
              <a:t>={</a:t>
            </a:r>
            <a:r>
              <a:rPr lang="ru-RU" altLang="zh-CN" i="1">
                <a:latin typeface="宋体" panose="02010600030101010101" pitchFamily="2" charset="-122"/>
              </a:rPr>
              <a:t>Ф</a:t>
            </a:r>
            <a:r>
              <a:rPr lang="en-US" altLang="zh-CN"/>
              <a:t>}∪</a:t>
            </a:r>
            <a:r>
              <a:rPr lang="en-US" altLang="zh-CN" i="1"/>
              <a:t>Σ</a:t>
            </a:r>
            <a:r>
              <a:rPr lang="en-US" altLang="zh-CN" baseline="30000"/>
              <a:t>+</a:t>
            </a:r>
            <a:r>
              <a:rPr lang="zh-CN" altLang="en-US"/>
              <a:t>，其中</a:t>
            </a:r>
            <a:r>
              <a:rPr lang="ru-RU" altLang="zh-CN" i="1">
                <a:latin typeface="宋体" panose="02010600030101010101" pitchFamily="2" charset="-122"/>
              </a:rPr>
              <a:t>Ф</a:t>
            </a:r>
            <a:r>
              <a:rPr lang="zh-CN" altLang="en-US"/>
              <a:t>是不含字母的空串，运算</a:t>
            </a:r>
            <a:r>
              <a:rPr lang="en-US" altLang="zh-CN"/>
              <a:t>τ</a:t>
            </a:r>
            <a:r>
              <a:rPr lang="zh-CN" altLang="en-US"/>
              <a:t>是字母串的</a:t>
            </a:r>
            <a:r>
              <a:rPr lang="zh-CN" altLang="en-US">
                <a:latin typeface="Courier New" panose="02070309020205020404" pitchFamily="49" charset="0"/>
              </a:rPr>
              <a:t>“</a:t>
            </a:r>
            <a:r>
              <a:rPr lang="zh-CN" altLang="en-US"/>
              <a:t>连接</a:t>
            </a:r>
            <a:r>
              <a:rPr lang="zh-CN" altLang="en-US">
                <a:latin typeface="Courier New" panose="02070309020205020404" pitchFamily="49" charset="0"/>
              </a:rPr>
              <a:t>”</a:t>
            </a:r>
            <a:r>
              <a:rPr lang="zh-CN" altLang="en-US"/>
              <a:t>运算，则</a:t>
            </a:r>
            <a:r>
              <a:rPr lang="en-US" altLang="zh-CN"/>
              <a:t>〈</a:t>
            </a:r>
            <a:r>
              <a:rPr lang="en-US" altLang="zh-CN" i="1"/>
              <a:t>Σ</a:t>
            </a:r>
            <a:r>
              <a:rPr lang="en-US" altLang="zh-CN" baseline="30000"/>
              <a:t>*</a:t>
            </a:r>
            <a:r>
              <a:rPr lang="en-US" altLang="zh-CN"/>
              <a:t>,τ〉</a:t>
            </a:r>
            <a:r>
              <a:rPr lang="zh-CN" altLang="en-US"/>
              <a:t>是半群。如</a:t>
            </a:r>
            <a:r>
              <a:rPr lang="en-US" altLang="zh-CN"/>
              <a:t>Com∈</a:t>
            </a:r>
            <a:r>
              <a:rPr lang="en-US" altLang="zh-CN" i="1"/>
              <a:t>Σ</a:t>
            </a:r>
            <a:r>
              <a:rPr lang="en-US" altLang="zh-CN"/>
              <a:t>*,puter∈</a:t>
            </a:r>
            <a:r>
              <a:rPr lang="en-US" altLang="zh-CN" i="1"/>
              <a:t>Σ</a:t>
            </a:r>
            <a:r>
              <a:rPr lang="en-US" altLang="zh-CN"/>
              <a:t>*,</a:t>
            </a:r>
            <a:r>
              <a:rPr lang="zh-CN" altLang="en-US"/>
              <a:t>经</a:t>
            </a:r>
            <a:r>
              <a:rPr lang="en-US" altLang="zh-CN"/>
              <a:t>τ</a:t>
            </a:r>
            <a:r>
              <a:rPr lang="zh-CN" altLang="en-US"/>
              <a:t>运算后，得</a:t>
            </a:r>
            <a:r>
              <a:rPr lang="en-US" altLang="zh-CN"/>
              <a:t>Computer</a:t>
            </a:r>
            <a:r>
              <a:rPr lang="zh-CN" altLang="en-US"/>
              <a:t>仍是字母串。</a:t>
            </a:r>
          </a:p>
        </p:txBody>
      </p:sp>
      <p:sp>
        <p:nvSpPr>
          <p:cNvPr id="49154" name="Text Box 3">
            <a:extLst>
              <a:ext uri="{FF2B5EF4-FFF2-40B4-BE49-F238E27FC236}">
                <a16:creationId xmlns:a16="http://schemas.microsoft.com/office/drawing/2014/main" id="{35994602-D290-ED4F-B2AC-690E1E48ADEE}"/>
              </a:ext>
            </a:extLst>
          </p:cNvPr>
          <p:cNvSpPr txBox="1">
            <a:spLocks noChangeArrowheads="1"/>
          </p:cNvSpPr>
          <p:nvPr/>
        </p:nvSpPr>
        <p:spPr bwMode="auto">
          <a:xfrm>
            <a:off x="323850" y="1341438"/>
            <a:ext cx="81724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chemeClr val="tx1"/>
                </a:solidFill>
              </a:rPr>
              <a:t>许多代数系统都是半群。例如，</a:t>
            </a:r>
            <a:r>
              <a:rPr lang="en-US" altLang="zh-CN" sz="2800">
                <a:solidFill>
                  <a:schemeClr val="tx1"/>
                </a:solidFill>
              </a:rPr>
              <a:t>〈N,+〉,〈</a:t>
            </a:r>
            <a:r>
              <a:rPr lang="en-US" altLang="zh-CN" sz="2800" i="1">
                <a:solidFill>
                  <a:schemeClr val="tx1"/>
                </a:solidFill>
              </a:rPr>
              <a:t>Z</a:t>
            </a:r>
            <a:r>
              <a:rPr lang="en-US" altLang="zh-CN" sz="2800">
                <a:solidFill>
                  <a:schemeClr val="tx1"/>
                </a:solidFill>
              </a:rPr>
              <a:t>,×〉</a:t>
            </a:r>
            <a:r>
              <a:rPr lang="zh-CN" altLang="en-US" sz="2800">
                <a:solidFill>
                  <a:schemeClr val="tx1"/>
                </a:solidFill>
              </a:rPr>
              <a:t>均是半群。但</a:t>
            </a:r>
            <a:r>
              <a:rPr lang="en-US" altLang="zh-CN" sz="2800">
                <a:solidFill>
                  <a:schemeClr val="tx1"/>
                </a:solidFill>
              </a:rPr>
              <a:t>〈</a:t>
            </a:r>
            <a:r>
              <a:rPr lang="en-US" altLang="zh-CN" sz="2800" i="1">
                <a:solidFill>
                  <a:schemeClr val="tx1"/>
                </a:solidFill>
              </a:rPr>
              <a:t>Z</a:t>
            </a:r>
            <a:r>
              <a:rPr lang="en-US" altLang="zh-CN" sz="2800">
                <a:solidFill>
                  <a:schemeClr val="tx1"/>
                </a:solidFill>
              </a:rPr>
              <a:t>,-〉</a:t>
            </a:r>
            <a:r>
              <a:rPr lang="zh-CN" altLang="en-US" sz="2800">
                <a:solidFill>
                  <a:schemeClr val="tx1"/>
                </a:solidFill>
              </a:rPr>
              <a:t>不是半群。</a:t>
            </a:r>
          </a:p>
        </p:txBody>
      </p:sp>
      <p:sp>
        <p:nvSpPr>
          <p:cNvPr id="49155" name="Rectangle 5">
            <a:extLst>
              <a:ext uri="{FF2B5EF4-FFF2-40B4-BE49-F238E27FC236}">
                <a16:creationId xmlns:a16="http://schemas.microsoft.com/office/drawing/2014/main" id="{21A32D4C-EAF3-9145-8AE5-5E53D25C76DF}"/>
              </a:ext>
            </a:extLst>
          </p:cNvPr>
          <p:cNvSpPr>
            <a:spLocks noChangeArrowheads="1"/>
          </p:cNvSpPr>
          <p:nvPr/>
        </p:nvSpPr>
        <p:spPr bwMode="auto">
          <a:xfrm>
            <a:off x="1042988" y="404813"/>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spcBef>
                <a:spcPts val="500"/>
              </a:spcBef>
              <a:spcAft>
                <a:spcPts val="500"/>
              </a:spcAft>
            </a:pPr>
            <a:r>
              <a:rPr lang="en-US" altLang="zh-CN" sz="3600">
                <a:solidFill>
                  <a:schemeClr val="accent2"/>
                </a:solidFill>
                <a:latin typeface="" charset="0"/>
              </a:rPr>
              <a:t>5-</a:t>
            </a:r>
            <a:r>
              <a:rPr lang="en-US" altLang="zh-CN" sz="3600">
                <a:solidFill>
                  <a:schemeClr val="accent2"/>
                </a:solidFill>
                <a:latin typeface="Arial Black" panose="020B0604020202020204" pitchFamily="34" charset="0"/>
              </a:rPr>
              <a:t>3</a:t>
            </a:r>
            <a:r>
              <a:rPr lang="zh-CN" altLang="en-US" sz="3600">
                <a:solidFill>
                  <a:schemeClr val="accent2"/>
                </a:solidFill>
                <a:latin typeface="" charset="0"/>
              </a:rPr>
              <a:t>　半群</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49AFF6C6-CBDE-CC4B-B6E0-106EB85DB499}"/>
              </a:ext>
            </a:extLst>
          </p:cNvPr>
          <p:cNvSpPr>
            <a:spLocks noGrp="1" noChangeArrowheads="1"/>
          </p:cNvSpPr>
          <p:nvPr>
            <p:ph type="body" idx="4294967295"/>
          </p:nvPr>
        </p:nvSpPr>
        <p:spPr>
          <a:xfrm>
            <a:off x="533400" y="457200"/>
            <a:ext cx="7772400" cy="762000"/>
          </a:xfrm>
        </p:spPr>
        <p:txBody>
          <a:bodyPr/>
          <a:lstStyle/>
          <a:p>
            <a:pPr eaLnBrk="1" hangingPunct="1"/>
            <a:r>
              <a:rPr lang="en-US" altLang="zh-CN">
                <a:solidFill>
                  <a:srgbClr val="FF0000"/>
                </a:solidFill>
              </a:rPr>
              <a:t>【</a:t>
            </a:r>
            <a:r>
              <a:rPr lang="zh-CN" altLang="en-US">
                <a:solidFill>
                  <a:srgbClr val="FF0000"/>
                </a:solidFill>
              </a:rPr>
              <a:t>例</a:t>
            </a:r>
            <a:r>
              <a:rPr lang="en-US" altLang="zh-CN">
                <a:solidFill>
                  <a:srgbClr val="FF0000"/>
                </a:solidFill>
              </a:rPr>
              <a:t>5.3.1】</a:t>
            </a:r>
            <a:r>
              <a:rPr lang="en-US" altLang="zh-CN"/>
              <a:t> </a:t>
            </a:r>
          </a:p>
        </p:txBody>
      </p:sp>
      <p:sp>
        <p:nvSpPr>
          <p:cNvPr id="50178" name="Text Box 3">
            <a:extLst>
              <a:ext uri="{FF2B5EF4-FFF2-40B4-BE49-F238E27FC236}">
                <a16:creationId xmlns:a16="http://schemas.microsoft.com/office/drawing/2014/main" id="{353FC41E-3F1C-804C-8450-7DAE04FD08F4}"/>
              </a:ext>
            </a:extLst>
          </p:cNvPr>
          <p:cNvSpPr txBox="1">
            <a:spLocks noChangeArrowheads="1"/>
          </p:cNvSpPr>
          <p:nvPr/>
        </p:nvSpPr>
        <p:spPr bwMode="auto">
          <a:xfrm>
            <a:off x="611188" y="1557338"/>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solidFill>
                  <a:schemeClr val="tx1"/>
                </a:solidFill>
              </a:rPr>
              <a:t>则</a:t>
            </a:r>
            <a:r>
              <a:rPr lang="en-US" altLang="zh-CN" sz="2400">
                <a:solidFill>
                  <a:schemeClr val="tx1"/>
                </a:solidFill>
              </a:rPr>
              <a:t>〈</a:t>
            </a:r>
            <a:r>
              <a:rPr lang="en-US" altLang="zh-CN" sz="2400" i="1">
                <a:solidFill>
                  <a:schemeClr val="tx1"/>
                </a:solidFill>
              </a:rPr>
              <a:t>S</a:t>
            </a:r>
            <a:r>
              <a:rPr lang="en-US" altLang="zh-CN" sz="2400">
                <a:solidFill>
                  <a:schemeClr val="tx1"/>
                </a:solidFill>
              </a:rPr>
              <a:t>,·〉</a:t>
            </a:r>
            <a:r>
              <a:rPr lang="zh-CN" altLang="en-US" sz="2400">
                <a:solidFill>
                  <a:schemeClr val="tx1"/>
                </a:solidFill>
              </a:rPr>
              <a:t>是半群。这里</a:t>
            </a:r>
            <a:r>
              <a:rPr lang="en-US" altLang="zh-CN" sz="2400">
                <a:solidFill>
                  <a:schemeClr val="tx1"/>
                </a:solidFill>
              </a:rPr>
              <a:t>·</a:t>
            </a:r>
            <a:r>
              <a:rPr lang="zh-CN" altLang="en-US" sz="2400">
                <a:solidFill>
                  <a:schemeClr val="tx1"/>
                </a:solidFill>
              </a:rPr>
              <a:t>代表普通的矩阵乘法运算。 </a:t>
            </a:r>
          </a:p>
        </p:txBody>
      </p:sp>
      <p:sp>
        <p:nvSpPr>
          <p:cNvPr id="94212" name="Text Box 4">
            <a:extLst>
              <a:ext uri="{FF2B5EF4-FFF2-40B4-BE49-F238E27FC236}">
                <a16:creationId xmlns:a16="http://schemas.microsoft.com/office/drawing/2014/main" id="{72ACEDD1-EF22-4743-A05C-37008AD27D9C}"/>
              </a:ext>
            </a:extLst>
          </p:cNvPr>
          <p:cNvSpPr txBox="1">
            <a:spLocks noChangeArrowheads="1"/>
          </p:cNvSpPr>
          <p:nvPr/>
        </p:nvSpPr>
        <p:spPr bwMode="auto">
          <a:xfrm>
            <a:off x="1016000" y="21844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solidFill>
                  <a:schemeClr val="tx1"/>
                </a:solidFill>
              </a:rPr>
              <a:t>证明  对任意的 </a:t>
            </a:r>
          </a:p>
        </p:txBody>
      </p:sp>
      <p:graphicFrame>
        <p:nvGraphicFramePr>
          <p:cNvPr id="94213" name="Object 5">
            <a:extLst>
              <a:ext uri="{FF2B5EF4-FFF2-40B4-BE49-F238E27FC236}">
                <a16:creationId xmlns:a16="http://schemas.microsoft.com/office/drawing/2014/main" id="{8727A286-0947-2F49-BDC8-1B7B50B51B1A}"/>
              </a:ext>
            </a:extLst>
          </p:cNvPr>
          <p:cNvGraphicFramePr>
            <a:graphicFrameLocks noChangeAspect="1"/>
          </p:cNvGraphicFramePr>
          <p:nvPr/>
        </p:nvGraphicFramePr>
        <p:xfrm>
          <a:off x="1619250" y="2708275"/>
          <a:ext cx="3781425" cy="1063625"/>
        </p:xfrm>
        <a:graphic>
          <a:graphicData uri="http://schemas.openxmlformats.org/presentationml/2006/ole">
            <mc:AlternateContent xmlns:mc="http://schemas.openxmlformats.org/markup-compatibility/2006">
              <mc:Choice xmlns:v="urn:schemas-microsoft-com:vml" Requires="v">
                <p:oleObj spid="_x0000_s48134" r:id="rId4" imgW="37452300" imgH="10528300" progId="Equation.DSMT4">
                  <p:embed/>
                </p:oleObj>
              </mc:Choice>
              <mc:Fallback>
                <p:oleObj r:id="rId4" imgW="37452300" imgH="10528300" progId="Equation.DSMT4">
                  <p:embed/>
                  <p:pic>
                    <p:nvPicPr>
                      <p:cNvPr id="94213" name="Object 5">
                        <a:extLst>
                          <a:ext uri="{FF2B5EF4-FFF2-40B4-BE49-F238E27FC236}">
                            <a16:creationId xmlns:a16="http://schemas.microsoft.com/office/drawing/2014/main" id="{8727A286-0947-2F49-BDC8-1B7B50B51B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2708275"/>
                        <a:ext cx="378142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4214" name="Text Box 6">
            <a:extLst>
              <a:ext uri="{FF2B5EF4-FFF2-40B4-BE49-F238E27FC236}">
                <a16:creationId xmlns:a16="http://schemas.microsoft.com/office/drawing/2014/main" id="{ACD292BD-3D9B-C843-B470-78F046C66ACF}"/>
              </a:ext>
            </a:extLst>
          </p:cNvPr>
          <p:cNvSpPr txBox="1">
            <a:spLocks noChangeArrowheads="1"/>
          </p:cNvSpPr>
          <p:nvPr/>
        </p:nvSpPr>
        <p:spPr bwMode="auto">
          <a:xfrm>
            <a:off x="5965825" y="30226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solidFill>
                  <a:schemeClr val="tx1"/>
                </a:solidFill>
              </a:rPr>
              <a:t>因为 </a:t>
            </a:r>
          </a:p>
        </p:txBody>
      </p:sp>
      <p:sp>
        <p:nvSpPr>
          <p:cNvPr id="94215" name="Text Box 7">
            <a:extLst>
              <a:ext uri="{FF2B5EF4-FFF2-40B4-BE49-F238E27FC236}">
                <a16:creationId xmlns:a16="http://schemas.microsoft.com/office/drawing/2014/main" id="{52A60884-64B2-694D-B0EF-3657291CF63F}"/>
              </a:ext>
            </a:extLst>
          </p:cNvPr>
          <p:cNvSpPr txBox="1">
            <a:spLocks noChangeArrowheads="1"/>
          </p:cNvSpPr>
          <p:nvPr/>
        </p:nvSpPr>
        <p:spPr bwMode="auto">
          <a:xfrm>
            <a:off x="5676900" y="42926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solidFill>
                  <a:schemeClr val="tx1"/>
                </a:solidFill>
              </a:rPr>
              <a:t>且</a:t>
            </a:r>
            <a:r>
              <a:rPr lang="en-US" altLang="zh-CN" sz="2400" i="1">
                <a:solidFill>
                  <a:schemeClr val="tx1"/>
                </a:solidFill>
              </a:rPr>
              <a:t>a</a:t>
            </a:r>
            <a:r>
              <a:rPr lang="en-US" altLang="zh-CN" sz="2400" baseline="-25000">
                <a:solidFill>
                  <a:schemeClr val="tx1"/>
                </a:solidFill>
              </a:rPr>
              <a:t>1</a:t>
            </a:r>
            <a:r>
              <a:rPr lang="en-US" altLang="zh-CN" sz="2400" i="1">
                <a:solidFill>
                  <a:schemeClr val="tx1"/>
                </a:solidFill>
              </a:rPr>
              <a:t>a</a:t>
            </a:r>
            <a:r>
              <a:rPr lang="en-US" altLang="zh-CN" sz="2400" baseline="-25000">
                <a:solidFill>
                  <a:schemeClr val="tx1"/>
                </a:solidFill>
              </a:rPr>
              <a:t>2</a:t>
            </a:r>
            <a:r>
              <a:rPr lang="en-US" altLang="zh-CN" sz="2400">
                <a:solidFill>
                  <a:schemeClr val="tx1"/>
                </a:solidFill>
              </a:rPr>
              <a:t>≠0,</a:t>
            </a:r>
            <a:r>
              <a:rPr lang="zh-CN" altLang="en-US" sz="2400">
                <a:solidFill>
                  <a:schemeClr val="tx1"/>
                </a:solidFill>
              </a:rPr>
              <a:t>所以 </a:t>
            </a:r>
          </a:p>
        </p:txBody>
      </p:sp>
      <p:sp>
        <p:nvSpPr>
          <p:cNvPr id="94216" name="Text Box 8">
            <a:extLst>
              <a:ext uri="{FF2B5EF4-FFF2-40B4-BE49-F238E27FC236}">
                <a16:creationId xmlns:a16="http://schemas.microsoft.com/office/drawing/2014/main" id="{8A0192C3-7FFD-154E-AEF1-6FC83899FA5E}"/>
              </a:ext>
            </a:extLst>
          </p:cNvPr>
          <p:cNvSpPr txBox="1">
            <a:spLocks noChangeArrowheads="1"/>
          </p:cNvSpPr>
          <p:nvPr/>
        </p:nvSpPr>
        <p:spPr bwMode="auto">
          <a:xfrm>
            <a:off x="3924300" y="5589588"/>
            <a:ext cx="3187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a:solidFill>
                  <a:schemeClr val="tx1"/>
                </a:solidFill>
              </a:rPr>
              <a:t>,</a:t>
            </a:r>
            <a:r>
              <a:rPr lang="zh-CN" altLang="en-US" sz="2400">
                <a:solidFill>
                  <a:schemeClr val="tx1"/>
                </a:solidFill>
              </a:rPr>
              <a:t>因此“</a:t>
            </a:r>
            <a:r>
              <a:rPr lang="en-US" altLang="zh-CN" sz="2800">
                <a:solidFill>
                  <a:schemeClr val="tx1"/>
                </a:solidFill>
              </a:rPr>
              <a:t>·</a:t>
            </a:r>
            <a:r>
              <a:rPr lang="en-US" altLang="zh-CN" sz="2400">
                <a:solidFill>
                  <a:schemeClr val="tx1"/>
                </a:solidFill>
              </a:rPr>
              <a:t>”</a:t>
            </a:r>
            <a:r>
              <a:rPr lang="zh-CN" altLang="en-US" sz="2400">
                <a:solidFill>
                  <a:schemeClr val="tx1"/>
                </a:solidFill>
              </a:rPr>
              <a:t>运算封闭。 </a:t>
            </a:r>
          </a:p>
        </p:txBody>
      </p:sp>
      <p:graphicFrame>
        <p:nvGraphicFramePr>
          <p:cNvPr id="50184" name="Object 9">
            <a:extLst>
              <a:ext uri="{FF2B5EF4-FFF2-40B4-BE49-F238E27FC236}">
                <a16:creationId xmlns:a16="http://schemas.microsoft.com/office/drawing/2014/main" id="{4A8F936A-9A89-6D4A-9684-AF77B773C369}"/>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8135" r:id="rId6" imgW="2628900" imgH="4978400" progId="Equation.3">
                  <p:embed/>
                </p:oleObj>
              </mc:Choice>
              <mc:Fallback>
                <p:oleObj r:id="rId6" imgW="2628900" imgH="4978400" progId="Equation.3">
                  <p:embed/>
                  <p:pic>
                    <p:nvPicPr>
                      <p:cNvPr id="50184" name="Object 9">
                        <a:extLst>
                          <a:ext uri="{FF2B5EF4-FFF2-40B4-BE49-F238E27FC236}">
                            <a16:creationId xmlns:a16="http://schemas.microsoft.com/office/drawing/2014/main" id="{4A8F936A-9A89-6D4A-9684-AF77B773C3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0185" name="Rectangle 10">
            <a:extLst>
              <a:ext uri="{FF2B5EF4-FFF2-40B4-BE49-F238E27FC236}">
                <a16:creationId xmlns:a16="http://schemas.microsoft.com/office/drawing/2014/main" id="{99825981-F3B4-DA4A-98B6-D8206C9E7610}"/>
              </a:ext>
            </a:extLst>
          </p:cNvPr>
          <p:cNvSpPr>
            <a:spLocks noChangeArrowheads="1"/>
          </p:cNvSpPr>
          <p:nvPr/>
        </p:nvSpPr>
        <p:spPr bwMode="auto">
          <a:xfrm>
            <a:off x="1600200" y="4114800"/>
            <a:ext cx="3048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100">
                <a:solidFill>
                  <a:schemeClr val="tx1"/>
                </a:solidFill>
              </a:rPr>
              <a:t> </a:t>
            </a:r>
            <a:endParaRPr lang="en-US" altLang="zh-CN" sz="2400">
              <a:solidFill>
                <a:schemeClr val="tx1"/>
              </a:solidFill>
            </a:endParaRPr>
          </a:p>
        </p:txBody>
      </p:sp>
      <p:graphicFrame>
        <p:nvGraphicFramePr>
          <p:cNvPr id="50186" name="Object 11">
            <a:extLst>
              <a:ext uri="{FF2B5EF4-FFF2-40B4-BE49-F238E27FC236}">
                <a16:creationId xmlns:a16="http://schemas.microsoft.com/office/drawing/2014/main" id="{EBFDA7D6-7998-1A4E-8986-CF5898EA7CF4}"/>
              </a:ext>
            </a:extLst>
          </p:cNvPr>
          <p:cNvGraphicFramePr>
            <a:graphicFrameLocks noChangeAspect="1"/>
          </p:cNvGraphicFramePr>
          <p:nvPr/>
        </p:nvGraphicFramePr>
        <p:xfrm>
          <a:off x="3106738" y="260350"/>
          <a:ext cx="4205287" cy="1149350"/>
        </p:xfrm>
        <a:graphic>
          <a:graphicData uri="http://schemas.openxmlformats.org/presentationml/2006/ole">
            <mc:AlternateContent xmlns:mc="http://schemas.openxmlformats.org/markup-compatibility/2006">
              <mc:Choice xmlns:v="urn:schemas-microsoft-com:vml" Requires="v">
                <p:oleObj spid="_x0000_s48136" r:id="rId8" imgW="40665400" imgH="11112500" progId="Equation.3">
                  <p:embed/>
                </p:oleObj>
              </mc:Choice>
              <mc:Fallback>
                <p:oleObj r:id="rId8" imgW="40665400" imgH="11112500" progId="Equation.3">
                  <p:embed/>
                  <p:pic>
                    <p:nvPicPr>
                      <p:cNvPr id="50186" name="Object 11">
                        <a:extLst>
                          <a:ext uri="{FF2B5EF4-FFF2-40B4-BE49-F238E27FC236}">
                            <a16:creationId xmlns:a16="http://schemas.microsoft.com/office/drawing/2014/main" id="{EBFDA7D6-7998-1A4E-8986-CF5898EA7CF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06738" y="260350"/>
                        <a:ext cx="4205287"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4220" name="Object 12">
            <a:extLst>
              <a:ext uri="{FF2B5EF4-FFF2-40B4-BE49-F238E27FC236}">
                <a16:creationId xmlns:a16="http://schemas.microsoft.com/office/drawing/2014/main" id="{CCC8CA80-E441-214D-92FD-FC877666317D}"/>
              </a:ext>
            </a:extLst>
          </p:cNvPr>
          <p:cNvGraphicFramePr>
            <a:graphicFrameLocks noChangeAspect="1"/>
          </p:cNvGraphicFramePr>
          <p:nvPr/>
        </p:nvGraphicFramePr>
        <p:xfrm>
          <a:off x="468313" y="3860800"/>
          <a:ext cx="5081587" cy="1087438"/>
        </p:xfrm>
        <a:graphic>
          <a:graphicData uri="http://schemas.openxmlformats.org/presentationml/2006/ole">
            <mc:AlternateContent xmlns:mc="http://schemas.openxmlformats.org/markup-compatibility/2006">
              <mc:Choice xmlns:v="urn:schemas-microsoft-com:vml" Requires="v">
                <p:oleObj spid="_x0000_s48137" r:id="rId10" imgW="49149000" imgH="10528300" progId="Equation.DSMT4">
                  <p:embed/>
                </p:oleObj>
              </mc:Choice>
              <mc:Fallback>
                <p:oleObj r:id="rId10" imgW="49149000" imgH="10528300" progId="Equation.DSMT4">
                  <p:embed/>
                  <p:pic>
                    <p:nvPicPr>
                      <p:cNvPr id="94220" name="Object 12">
                        <a:extLst>
                          <a:ext uri="{FF2B5EF4-FFF2-40B4-BE49-F238E27FC236}">
                            <a16:creationId xmlns:a16="http://schemas.microsoft.com/office/drawing/2014/main" id="{CCC8CA80-E441-214D-92FD-FC877666317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8313" y="3860800"/>
                        <a:ext cx="5081587"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4221" name="Object 13">
            <a:extLst>
              <a:ext uri="{FF2B5EF4-FFF2-40B4-BE49-F238E27FC236}">
                <a16:creationId xmlns:a16="http://schemas.microsoft.com/office/drawing/2014/main" id="{93C7F14C-A9C7-1B41-9596-5515A7A30B7C}"/>
              </a:ext>
            </a:extLst>
          </p:cNvPr>
          <p:cNvGraphicFramePr>
            <a:graphicFrameLocks noChangeAspect="1"/>
          </p:cNvGraphicFramePr>
          <p:nvPr/>
        </p:nvGraphicFramePr>
        <p:xfrm>
          <a:off x="1187450" y="5157788"/>
          <a:ext cx="2511425" cy="1087437"/>
        </p:xfrm>
        <a:graphic>
          <a:graphicData uri="http://schemas.openxmlformats.org/presentationml/2006/ole">
            <mc:AlternateContent xmlns:mc="http://schemas.openxmlformats.org/markup-compatibility/2006">
              <mc:Choice xmlns:v="urn:schemas-microsoft-com:vml" Requires="v">
                <p:oleObj spid="_x0000_s48138" r:id="rId12" imgW="24282400" imgH="10528300" progId="Equation.DSMT4">
                  <p:embed/>
                </p:oleObj>
              </mc:Choice>
              <mc:Fallback>
                <p:oleObj r:id="rId12" imgW="24282400" imgH="10528300" progId="Equation.DSMT4">
                  <p:embed/>
                  <p:pic>
                    <p:nvPicPr>
                      <p:cNvPr id="94221" name="Object 13">
                        <a:extLst>
                          <a:ext uri="{FF2B5EF4-FFF2-40B4-BE49-F238E27FC236}">
                            <a16:creationId xmlns:a16="http://schemas.microsoft.com/office/drawing/2014/main" id="{93C7F14C-A9C7-1B41-9596-5515A7A30B7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87450" y="5157788"/>
                        <a:ext cx="2511425" cy="10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212"/>
                                        </p:tgtEl>
                                        <p:attrNameLst>
                                          <p:attrName>style.visibility</p:attrName>
                                        </p:attrNameLst>
                                      </p:cBhvr>
                                      <p:to>
                                        <p:strVal val="visible"/>
                                      </p:to>
                                    </p:set>
                                    <p:anim calcmode="lin" valueType="num">
                                      <p:cBhvr additive="base">
                                        <p:cTn id="7" dur="500" fill="hold"/>
                                        <p:tgtEl>
                                          <p:spTgt spid="94212"/>
                                        </p:tgtEl>
                                        <p:attrNameLst>
                                          <p:attrName>ppt_x</p:attrName>
                                        </p:attrNameLst>
                                      </p:cBhvr>
                                      <p:tavLst>
                                        <p:tav tm="0">
                                          <p:val>
                                            <p:strVal val="#ppt_x"/>
                                          </p:val>
                                        </p:tav>
                                        <p:tav tm="100000">
                                          <p:val>
                                            <p:strVal val="#ppt_x"/>
                                          </p:val>
                                        </p:tav>
                                      </p:tavLst>
                                    </p:anim>
                                    <p:anim calcmode="lin" valueType="num">
                                      <p:cBhvr additive="base">
                                        <p:cTn id="8" dur="500" fill="hold"/>
                                        <p:tgtEl>
                                          <p:spTgt spid="942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94213"/>
                                        </p:tgtEl>
                                        <p:attrNameLst>
                                          <p:attrName>style.visibility</p:attrName>
                                        </p:attrNameLst>
                                      </p:cBhvr>
                                      <p:to>
                                        <p:strVal val="visible"/>
                                      </p:to>
                                    </p:set>
                                    <p:animEffect transition="in" filter="blinds(horizontal)">
                                      <p:cBhvr>
                                        <p:cTn id="13" dur="500"/>
                                        <p:tgtEl>
                                          <p:spTgt spid="9421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4214"/>
                                        </p:tgtEl>
                                        <p:attrNameLst>
                                          <p:attrName>style.visibility</p:attrName>
                                        </p:attrNameLst>
                                      </p:cBhvr>
                                      <p:to>
                                        <p:strVal val="visible"/>
                                      </p:to>
                                    </p:set>
                                    <p:animEffect transition="in" filter="blinds(horizontal)">
                                      <p:cBhvr>
                                        <p:cTn id="18" dur="500"/>
                                        <p:tgtEl>
                                          <p:spTgt spid="942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94220"/>
                                        </p:tgtEl>
                                        <p:attrNameLst>
                                          <p:attrName>style.visibility</p:attrName>
                                        </p:attrNameLst>
                                      </p:cBhvr>
                                      <p:to>
                                        <p:strVal val="visible"/>
                                      </p:to>
                                    </p:set>
                                    <p:animEffect transition="in" filter="blinds(horizontal)">
                                      <p:cBhvr>
                                        <p:cTn id="23" dur="500"/>
                                        <p:tgtEl>
                                          <p:spTgt spid="942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4215"/>
                                        </p:tgtEl>
                                        <p:attrNameLst>
                                          <p:attrName>style.visibility</p:attrName>
                                        </p:attrNameLst>
                                      </p:cBhvr>
                                      <p:to>
                                        <p:strVal val="visible"/>
                                      </p:to>
                                    </p:set>
                                    <p:animEffect transition="in" filter="blinds(horizontal)">
                                      <p:cBhvr>
                                        <p:cTn id="28" dur="500"/>
                                        <p:tgtEl>
                                          <p:spTgt spid="9421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94221"/>
                                        </p:tgtEl>
                                        <p:attrNameLst>
                                          <p:attrName>style.visibility</p:attrName>
                                        </p:attrNameLst>
                                      </p:cBhvr>
                                      <p:to>
                                        <p:strVal val="visible"/>
                                      </p:to>
                                    </p:set>
                                    <p:anim calcmode="lin" valueType="num">
                                      <p:cBhvr additive="base">
                                        <p:cTn id="33" dur="500" fill="hold"/>
                                        <p:tgtEl>
                                          <p:spTgt spid="94221"/>
                                        </p:tgtEl>
                                        <p:attrNameLst>
                                          <p:attrName>ppt_x</p:attrName>
                                        </p:attrNameLst>
                                      </p:cBhvr>
                                      <p:tavLst>
                                        <p:tav tm="0">
                                          <p:val>
                                            <p:strVal val="#ppt_x"/>
                                          </p:val>
                                        </p:tav>
                                        <p:tav tm="100000">
                                          <p:val>
                                            <p:strVal val="#ppt_x"/>
                                          </p:val>
                                        </p:tav>
                                      </p:tavLst>
                                    </p:anim>
                                    <p:anim calcmode="lin" valueType="num">
                                      <p:cBhvr additive="base">
                                        <p:cTn id="34" dur="500" fill="hold"/>
                                        <p:tgtEl>
                                          <p:spTgt spid="94221"/>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94216"/>
                                        </p:tgtEl>
                                        <p:attrNameLst>
                                          <p:attrName>style.visibility</p:attrName>
                                        </p:attrNameLst>
                                      </p:cBhvr>
                                      <p:to>
                                        <p:strVal val="visible"/>
                                      </p:to>
                                    </p:set>
                                    <p:animEffect transition="in" filter="blinds(horizontal)">
                                      <p:cBhvr>
                                        <p:cTn id="39" dur="500"/>
                                        <p:tgtEl>
                                          <p:spTgt spid="94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p:bldP spid="94214" grpId="0"/>
      <p:bldP spid="94215" grpId="0"/>
      <p:bldP spid="942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032DEA74-631F-604A-BA55-5AB82C033032}"/>
              </a:ext>
            </a:extLst>
          </p:cNvPr>
          <p:cNvSpPr>
            <a:spLocks noGrp="1" noChangeArrowheads="1"/>
          </p:cNvSpPr>
          <p:nvPr>
            <p:ph type="body" idx="4294967295"/>
          </p:nvPr>
        </p:nvSpPr>
        <p:spPr>
          <a:xfrm>
            <a:off x="395288" y="476250"/>
            <a:ext cx="2952750" cy="762000"/>
          </a:xfrm>
        </p:spPr>
        <p:txBody>
          <a:bodyPr/>
          <a:lstStyle/>
          <a:p>
            <a:pPr eaLnBrk="1" hangingPunct="1"/>
            <a:r>
              <a:rPr lang="en-US" altLang="zh-CN">
                <a:solidFill>
                  <a:srgbClr val="FF0000"/>
                </a:solidFill>
              </a:rPr>
              <a:t>【</a:t>
            </a:r>
            <a:r>
              <a:rPr lang="zh-CN" altLang="en-US">
                <a:solidFill>
                  <a:srgbClr val="FF0000"/>
                </a:solidFill>
              </a:rPr>
              <a:t>例</a:t>
            </a:r>
            <a:r>
              <a:rPr lang="en-US" altLang="zh-CN">
                <a:solidFill>
                  <a:srgbClr val="FF0000"/>
                </a:solidFill>
              </a:rPr>
              <a:t>5.3.2】</a:t>
            </a:r>
          </a:p>
        </p:txBody>
      </p:sp>
      <p:graphicFrame>
        <p:nvGraphicFramePr>
          <p:cNvPr id="52226" name="Object 3">
            <a:extLst>
              <a:ext uri="{FF2B5EF4-FFF2-40B4-BE49-F238E27FC236}">
                <a16:creationId xmlns:a16="http://schemas.microsoft.com/office/drawing/2014/main" id="{4DB0393A-3742-6D40-8A04-56F99A516839}"/>
              </a:ext>
            </a:extLst>
          </p:cNvPr>
          <p:cNvGraphicFramePr>
            <a:graphicFrameLocks noChangeAspect="1"/>
          </p:cNvGraphicFramePr>
          <p:nvPr/>
        </p:nvGraphicFramePr>
        <p:xfrm>
          <a:off x="2987675" y="333375"/>
          <a:ext cx="4038600" cy="995363"/>
        </p:xfrm>
        <a:graphic>
          <a:graphicData uri="http://schemas.openxmlformats.org/presentationml/2006/ole">
            <mc:AlternateContent xmlns:mc="http://schemas.openxmlformats.org/markup-compatibility/2006">
              <mc:Choice xmlns:v="urn:schemas-microsoft-com:vml" Requires="v">
                <p:oleObj spid="_x0000_s49158" r:id="rId3" imgW="42710100" imgH="10528300" progId="Equation.DSMT4">
                  <p:embed/>
                </p:oleObj>
              </mc:Choice>
              <mc:Fallback>
                <p:oleObj r:id="rId3" imgW="42710100" imgH="10528300" progId="Equation.DSMT4">
                  <p:embed/>
                  <p:pic>
                    <p:nvPicPr>
                      <p:cNvPr id="52226" name="Object 3">
                        <a:extLst>
                          <a:ext uri="{FF2B5EF4-FFF2-40B4-BE49-F238E27FC236}">
                            <a16:creationId xmlns:a16="http://schemas.microsoft.com/office/drawing/2014/main" id="{4DB0393A-3742-6D40-8A04-56F99A5168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333375"/>
                        <a:ext cx="403860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227" name="Text Box 4">
            <a:extLst>
              <a:ext uri="{FF2B5EF4-FFF2-40B4-BE49-F238E27FC236}">
                <a16:creationId xmlns:a16="http://schemas.microsoft.com/office/drawing/2014/main" id="{0F02130B-F91E-5841-A9A3-4B130E4197E4}"/>
              </a:ext>
            </a:extLst>
          </p:cNvPr>
          <p:cNvSpPr txBox="1">
            <a:spLocks noChangeArrowheads="1"/>
          </p:cNvSpPr>
          <p:nvPr/>
        </p:nvSpPr>
        <p:spPr bwMode="auto">
          <a:xfrm>
            <a:off x="762000" y="16002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a:solidFill>
                  <a:schemeClr val="tx1"/>
                </a:solidFill>
              </a:rPr>
              <a:t>,</a:t>
            </a:r>
            <a:r>
              <a:rPr lang="zh-CN" altLang="en-US" sz="2400">
                <a:solidFill>
                  <a:schemeClr val="tx1"/>
                </a:solidFill>
              </a:rPr>
              <a:t>则</a:t>
            </a:r>
            <a:r>
              <a:rPr lang="en-US" altLang="zh-CN" sz="2400">
                <a:solidFill>
                  <a:schemeClr val="tx1"/>
                </a:solidFill>
              </a:rPr>
              <a:t>〈</a:t>
            </a:r>
            <a:r>
              <a:rPr lang="en-US" altLang="zh-CN" sz="2400" i="1">
                <a:solidFill>
                  <a:schemeClr val="tx1"/>
                </a:solidFill>
              </a:rPr>
              <a:t>S</a:t>
            </a:r>
            <a:r>
              <a:rPr lang="en-US" altLang="zh-CN" sz="2400">
                <a:solidFill>
                  <a:schemeClr val="tx1"/>
                </a:solidFill>
              </a:rPr>
              <a:t>,+〉</a:t>
            </a:r>
            <a:r>
              <a:rPr lang="zh-CN" altLang="en-US" sz="2400">
                <a:solidFill>
                  <a:schemeClr val="tx1"/>
                </a:solidFill>
              </a:rPr>
              <a:t>不是半群。这里</a:t>
            </a:r>
            <a:r>
              <a:rPr lang="en-US" altLang="zh-CN" sz="2400">
                <a:solidFill>
                  <a:schemeClr val="tx1"/>
                </a:solidFill>
              </a:rPr>
              <a:t>+</a:t>
            </a:r>
            <a:r>
              <a:rPr lang="zh-CN" altLang="en-US" sz="2400">
                <a:solidFill>
                  <a:schemeClr val="tx1"/>
                </a:solidFill>
              </a:rPr>
              <a:t>代表普通的矩阵加法运算。 </a:t>
            </a:r>
          </a:p>
        </p:txBody>
      </p:sp>
      <p:sp>
        <p:nvSpPr>
          <p:cNvPr id="95237" name="Text Box 5">
            <a:extLst>
              <a:ext uri="{FF2B5EF4-FFF2-40B4-BE49-F238E27FC236}">
                <a16:creationId xmlns:a16="http://schemas.microsoft.com/office/drawing/2014/main" id="{96B109E6-FC89-3444-9ED9-6877E414DCA2}"/>
              </a:ext>
            </a:extLst>
          </p:cNvPr>
          <p:cNvSpPr txBox="1">
            <a:spLocks noChangeArrowheads="1"/>
          </p:cNvSpPr>
          <p:nvPr/>
        </p:nvSpPr>
        <p:spPr bwMode="auto">
          <a:xfrm>
            <a:off x="741363" y="22860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solidFill>
                  <a:schemeClr val="tx1"/>
                </a:solidFill>
              </a:rPr>
              <a:t>证明 对任意的 </a:t>
            </a:r>
          </a:p>
        </p:txBody>
      </p:sp>
      <p:graphicFrame>
        <p:nvGraphicFramePr>
          <p:cNvPr id="95238" name="Object 6">
            <a:extLst>
              <a:ext uri="{FF2B5EF4-FFF2-40B4-BE49-F238E27FC236}">
                <a16:creationId xmlns:a16="http://schemas.microsoft.com/office/drawing/2014/main" id="{06148C28-DB9F-0E44-B319-8780B0C2E9DB}"/>
              </a:ext>
            </a:extLst>
          </p:cNvPr>
          <p:cNvGraphicFramePr>
            <a:graphicFrameLocks noChangeAspect="1"/>
          </p:cNvGraphicFramePr>
          <p:nvPr/>
        </p:nvGraphicFramePr>
        <p:xfrm>
          <a:off x="2771775" y="2060575"/>
          <a:ext cx="3429000" cy="965200"/>
        </p:xfrm>
        <a:graphic>
          <a:graphicData uri="http://schemas.openxmlformats.org/presentationml/2006/ole">
            <mc:AlternateContent xmlns:mc="http://schemas.openxmlformats.org/markup-compatibility/2006">
              <mc:Choice xmlns:v="urn:schemas-microsoft-com:vml" Requires="v">
                <p:oleObj spid="_x0000_s49159" r:id="rId5" imgW="37452300" imgH="10528300" progId="Equation.DSMT4">
                  <p:embed/>
                </p:oleObj>
              </mc:Choice>
              <mc:Fallback>
                <p:oleObj r:id="rId5" imgW="37452300" imgH="10528300" progId="Equation.DSMT4">
                  <p:embed/>
                  <p:pic>
                    <p:nvPicPr>
                      <p:cNvPr id="95238" name="Object 6">
                        <a:extLst>
                          <a:ext uri="{FF2B5EF4-FFF2-40B4-BE49-F238E27FC236}">
                            <a16:creationId xmlns:a16="http://schemas.microsoft.com/office/drawing/2014/main" id="{06148C28-DB9F-0E44-B319-8780B0C2E9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2060575"/>
                        <a:ext cx="34290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5239" name="Text Box 7">
            <a:extLst>
              <a:ext uri="{FF2B5EF4-FFF2-40B4-BE49-F238E27FC236}">
                <a16:creationId xmlns:a16="http://schemas.microsoft.com/office/drawing/2014/main" id="{F3A3739E-50FF-E649-BBE1-D910214CBF7F}"/>
              </a:ext>
            </a:extLst>
          </p:cNvPr>
          <p:cNvSpPr txBox="1">
            <a:spLocks noChangeArrowheads="1"/>
          </p:cNvSpPr>
          <p:nvPr/>
        </p:nvSpPr>
        <p:spPr bwMode="auto">
          <a:xfrm>
            <a:off x="6227763" y="2276475"/>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400">
                <a:solidFill>
                  <a:schemeClr val="tx1"/>
                </a:solidFill>
              </a:rPr>
              <a:t>取</a:t>
            </a:r>
            <a:r>
              <a:rPr lang="en-US" altLang="zh-CN" sz="2400" i="1">
                <a:solidFill>
                  <a:schemeClr val="tx1"/>
                </a:solidFill>
              </a:rPr>
              <a:t>a</a:t>
            </a:r>
            <a:r>
              <a:rPr lang="en-US" altLang="zh-CN" sz="2400" baseline="-25000">
                <a:solidFill>
                  <a:schemeClr val="tx1"/>
                </a:solidFill>
              </a:rPr>
              <a:t>2</a:t>
            </a:r>
            <a:r>
              <a:rPr lang="en-US" altLang="zh-CN" sz="2400">
                <a:solidFill>
                  <a:schemeClr val="tx1"/>
                </a:solidFill>
              </a:rPr>
              <a:t>=-</a:t>
            </a:r>
            <a:r>
              <a:rPr lang="en-US" altLang="zh-CN" sz="2400" i="1">
                <a:solidFill>
                  <a:schemeClr val="tx1"/>
                </a:solidFill>
              </a:rPr>
              <a:t>a</a:t>
            </a:r>
            <a:r>
              <a:rPr lang="en-US" altLang="zh-CN" sz="2400" baseline="-25000">
                <a:solidFill>
                  <a:schemeClr val="tx1"/>
                </a:solidFill>
              </a:rPr>
              <a:t>1</a:t>
            </a:r>
            <a:r>
              <a:rPr lang="en-US" altLang="zh-CN" sz="2400">
                <a:solidFill>
                  <a:schemeClr val="tx1"/>
                </a:solidFill>
              </a:rPr>
              <a:t>,</a:t>
            </a:r>
            <a:r>
              <a:rPr lang="zh-CN" altLang="en-US" sz="2400">
                <a:solidFill>
                  <a:schemeClr val="tx1"/>
                </a:solidFill>
              </a:rPr>
              <a:t>则 </a:t>
            </a:r>
          </a:p>
        </p:txBody>
      </p:sp>
      <p:graphicFrame>
        <p:nvGraphicFramePr>
          <p:cNvPr id="95240" name="Object 8">
            <a:extLst>
              <a:ext uri="{FF2B5EF4-FFF2-40B4-BE49-F238E27FC236}">
                <a16:creationId xmlns:a16="http://schemas.microsoft.com/office/drawing/2014/main" id="{9A9E45AE-E85B-DF44-9498-222D58968649}"/>
              </a:ext>
            </a:extLst>
          </p:cNvPr>
          <p:cNvGraphicFramePr>
            <a:graphicFrameLocks noChangeAspect="1"/>
          </p:cNvGraphicFramePr>
          <p:nvPr/>
        </p:nvGraphicFramePr>
        <p:xfrm>
          <a:off x="395288" y="3141663"/>
          <a:ext cx="5143500" cy="965200"/>
        </p:xfrm>
        <a:graphic>
          <a:graphicData uri="http://schemas.openxmlformats.org/presentationml/2006/ole">
            <mc:AlternateContent xmlns:mc="http://schemas.openxmlformats.org/markup-compatibility/2006">
              <mc:Choice xmlns:v="urn:schemas-microsoft-com:vml" Requires="v">
                <p:oleObj spid="_x0000_s49160" r:id="rId7" imgW="56172100" imgH="10528300" progId="Equation.DSMT4">
                  <p:embed/>
                </p:oleObj>
              </mc:Choice>
              <mc:Fallback>
                <p:oleObj r:id="rId7" imgW="56172100" imgH="10528300" progId="Equation.DSMT4">
                  <p:embed/>
                  <p:pic>
                    <p:nvPicPr>
                      <p:cNvPr id="95240" name="Object 8">
                        <a:extLst>
                          <a:ext uri="{FF2B5EF4-FFF2-40B4-BE49-F238E27FC236}">
                            <a16:creationId xmlns:a16="http://schemas.microsoft.com/office/drawing/2014/main" id="{9A9E45AE-E85B-DF44-9498-222D589686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3141663"/>
                        <a:ext cx="51435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5241" name="Text Box 9">
            <a:extLst>
              <a:ext uri="{FF2B5EF4-FFF2-40B4-BE49-F238E27FC236}">
                <a16:creationId xmlns:a16="http://schemas.microsoft.com/office/drawing/2014/main" id="{9F17F178-7FE6-DA4B-B921-AB0EC25B945D}"/>
              </a:ext>
            </a:extLst>
          </p:cNvPr>
          <p:cNvSpPr txBox="1">
            <a:spLocks noChangeArrowheads="1"/>
          </p:cNvSpPr>
          <p:nvPr/>
        </p:nvSpPr>
        <p:spPr bwMode="auto">
          <a:xfrm>
            <a:off x="5580063" y="3357563"/>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solidFill>
                  <a:schemeClr val="tx1"/>
                </a:solidFill>
              </a:rPr>
              <a:t>且</a:t>
            </a:r>
            <a:r>
              <a:rPr lang="en-US" altLang="zh-CN" sz="2400" i="1">
                <a:solidFill>
                  <a:schemeClr val="tx1"/>
                </a:solidFill>
              </a:rPr>
              <a:t>a</a:t>
            </a:r>
            <a:r>
              <a:rPr lang="en-US" altLang="zh-CN" sz="2400" baseline="-25000">
                <a:solidFill>
                  <a:schemeClr val="tx1"/>
                </a:solidFill>
              </a:rPr>
              <a:t>1</a:t>
            </a:r>
            <a:r>
              <a:rPr lang="en-US" altLang="zh-CN" sz="2400">
                <a:solidFill>
                  <a:schemeClr val="tx1"/>
                </a:solidFill>
              </a:rPr>
              <a:t>+</a:t>
            </a:r>
            <a:r>
              <a:rPr lang="en-US" altLang="zh-CN" sz="2400" i="1">
                <a:solidFill>
                  <a:schemeClr val="tx1"/>
                </a:solidFill>
              </a:rPr>
              <a:t>a</a:t>
            </a:r>
            <a:r>
              <a:rPr lang="en-US" altLang="zh-CN" sz="2400" baseline="-25000">
                <a:solidFill>
                  <a:schemeClr val="tx1"/>
                </a:solidFill>
              </a:rPr>
              <a:t>2</a:t>
            </a:r>
            <a:r>
              <a:rPr lang="en-US" altLang="zh-CN" sz="2400">
                <a:solidFill>
                  <a:schemeClr val="tx1"/>
                </a:solidFill>
              </a:rPr>
              <a:t>=0</a:t>
            </a:r>
            <a:r>
              <a:rPr lang="zh-CN" altLang="en-US" sz="2400">
                <a:solidFill>
                  <a:schemeClr val="tx1"/>
                </a:solidFill>
              </a:rPr>
              <a:t>，所以 </a:t>
            </a:r>
          </a:p>
        </p:txBody>
      </p:sp>
      <p:graphicFrame>
        <p:nvGraphicFramePr>
          <p:cNvPr id="52233" name="Object 10">
            <a:extLst>
              <a:ext uri="{FF2B5EF4-FFF2-40B4-BE49-F238E27FC236}">
                <a16:creationId xmlns:a16="http://schemas.microsoft.com/office/drawing/2014/main" id="{73636B9C-0472-CA4D-A0E5-5EC65037E0B7}"/>
              </a:ext>
            </a:extLst>
          </p:cNvPr>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49161" r:id="rId9" imgW="2628900" imgH="4102100" progId="Equation.DSMT4">
                  <p:embed/>
                </p:oleObj>
              </mc:Choice>
              <mc:Fallback>
                <p:oleObj r:id="rId9" imgW="2628900" imgH="4102100" progId="Equation.DSMT4">
                  <p:embed/>
                  <p:pic>
                    <p:nvPicPr>
                      <p:cNvPr id="52233" name="Object 10">
                        <a:extLst>
                          <a:ext uri="{FF2B5EF4-FFF2-40B4-BE49-F238E27FC236}">
                            <a16:creationId xmlns:a16="http://schemas.microsoft.com/office/drawing/2014/main" id="{73636B9C-0472-CA4D-A0E5-5EC65037E0B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5243" name="Object 11">
            <a:extLst>
              <a:ext uri="{FF2B5EF4-FFF2-40B4-BE49-F238E27FC236}">
                <a16:creationId xmlns:a16="http://schemas.microsoft.com/office/drawing/2014/main" id="{DE86C1F5-4D1B-1B47-AC11-A5744851E20D}"/>
              </a:ext>
            </a:extLst>
          </p:cNvPr>
          <p:cNvGraphicFramePr>
            <a:graphicFrameLocks noChangeAspect="1"/>
          </p:cNvGraphicFramePr>
          <p:nvPr/>
        </p:nvGraphicFramePr>
        <p:xfrm>
          <a:off x="395288" y="4437063"/>
          <a:ext cx="3311525" cy="1135062"/>
        </p:xfrm>
        <a:graphic>
          <a:graphicData uri="http://schemas.openxmlformats.org/presentationml/2006/ole">
            <mc:AlternateContent xmlns:mc="http://schemas.openxmlformats.org/markup-compatibility/2006">
              <mc:Choice xmlns:v="urn:schemas-microsoft-com:vml" Requires="v">
                <p:oleObj spid="_x0000_s49162" r:id="rId11" imgW="30721300" imgH="10528300" progId="Equation.DSMT4">
                  <p:embed/>
                </p:oleObj>
              </mc:Choice>
              <mc:Fallback>
                <p:oleObj r:id="rId11" imgW="30721300" imgH="10528300" progId="Equation.DSMT4">
                  <p:embed/>
                  <p:pic>
                    <p:nvPicPr>
                      <p:cNvPr id="95243" name="Object 11">
                        <a:extLst>
                          <a:ext uri="{FF2B5EF4-FFF2-40B4-BE49-F238E27FC236}">
                            <a16:creationId xmlns:a16="http://schemas.microsoft.com/office/drawing/2014/main" id="{DE86C1F5-4D1B-1B47-AC11-A5744851E20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4437063"/>
                        <a:ext cx="3311525"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5244" name="Text Box 12">
            <a:extLst>
              <a:ext uri="{FF2B5EF4-FFF2-40B4-BE49-F238E27FC236}">
                <a16:creationId xmlns:a16="http://schemas.microsoft.com/office/drawing/2014/main" id="{E2C806E5-76FD-EE4E-9E09-2CEAAB1A05AC}"/>
              </a:ext>
            </a:extLst>
          </p:cNvPr>
          <p:cNvSpPr txBox="1">
            <a:spLocks noChangeArrowheads="1"/>
          </p:cNvSpPr>
          <p:nvPr/>
        </p:nvSpPr>
        <p:spPr bwMode="auto">
          <a:xfrm>
            <a:off x="3851275" y="47244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solidFill>
                  <a:schemeClr val="tx1"/>
                </a:solidFill>
              </a:rPr>
              <a:t>因此*运算不封闭。 </a:t>
            </a:r>
          </a:p>
        </p:txBody>
      </p:sp>
      <p:sp>
        <p:nvSpPr>
          <p:cNvPr id="95245" name="Text Box 13">
            <a:extLst>
              <a:ext uri="{FF2B5EF4-FFF2-40B4-BE49-F238E27FC236}">
                <a16:creationId xmlns:a16="http://schemas.microsoft.com/office/drawing/2014/main" id="{96105823-4D80-784D-9925-9FF7C06B5755}"/>
              </a:ext>
            </a:extLst>
          </p:cNvPr>
          <p:cNvSpPr txBox="1">
            <a:spLocks noChangeArrowheads="1"/>
          </p:cNvSpPr>
          <p:nvPr/>
        </p:nvSpPr>
        <p:spPr bwMode="auto">
          <a:xfrm>
            <a:off x="1692275" y="5734050"/>
            <a:ext cx="4233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solidFill>
                  <a:schemeClr val="tx1"/>
                </a:solidFill>
              </a:rPr>
              <a:t>所以</a:t>
            </a:r>
            <a:r>
              <a:rPr lang="en-US" altLang="zh-CN" sz="2400">
                <a:solidFill>
                  <a:schemeClr val="tx1"/>
                </a:solidFill>
              </a:rPr>
              <a:t>〈</a:t>
            </a:r>
            <a:r>
              <a:rPr lang="en-US" altLang="zh-CN" sz="2400" i="1">
                <a:solidFill>
                  <a:schemeClr val="tx1"/>
                </a:solidFill>
              </a:rPr>
              <a:t>S</a:t>
            </a:r>
            <a:r>
              <a:rPr lang="en-US" altLang="zh-CN" sz="2400">
                <a:solidFill>
                  <a:schemeClr val="tx1"/>
                </a:solidFill>
              </a:rPr>
              <a:t>,+〉</a:t>
            </a:r>
            <a:r>
              <a:rPr lang="zh-CN" altLang="en-US" sz="2400">
                <a:solidFill>
                  <a:schemeClr val="tx1"/>
                </a:solidFill>
              </a:rPr>
              <a:t>不是半群。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37"/>
                                        </p:tgtEl>
                                        <p:attrNameLst>
                                          <p:attrName>style.visibility</p:attrName>
                                        </p:attrNameLst>
                                      </p:cBhvr>
                                      <p:to>
                                        <p:strVal val="visible"/>
                                      </p:to>
                                    </p:set>
                                    <p:animEffect transition="in" filter="blinds(horizontal)">
                                      <p:cBhvr>
                                        <p:cTn id="7" dur="500"/>
                                        <p:tgtEl>
                                          <p:spTgt spid="95237"/>
                                        </p:tgtEl>
                                      </p:cBhvr>
                                    </p:animEffect>
                                  </p:childTnLst>
                                </p:cTn>
                              </p:par>
                              <p:par>
                                <p:cTn id="8" presetID="3" presetClass="entr" presetSubtype="10" fill="hold" nodeType="withEffect">
                                  <p:stCondLst>
                                    <p:cond delay="0"/>
                                  </p:stCondLst>
                                  <p:childTnLst>
                                    <p:set>
                                      <p:cBhvr>
                                        <p:cTn id="9" dur="1" fill="hold">
                                          <p:stCondLst>
                                            <p:cond delay="0"/>
                                          </p:stCondLst>
                                        </p:cTn>
                                        <p:tgtEl>
                                          <p:spTgt spid="95238"/>
                                        </p:tgtEl>
                                        <p:attrNameLst>
                                          <p:attrName>style.visibility</p:attrName>
                                        </p:attrNameLst>
                                      </p:cBhvr>
                                      <p:to>
                                        <p:strVal val="visible"/>
                                      </p:to>
                                    </p:set>
                                    <p:animEffect transition="in" filter="blinds(horizontal)">
                                      <p:cBhvr>
                                        <p:cTn id="10" dur="500"/>
                                        <p:tgtEl>
                                          <p:spTgt spid="9523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5239"/>
                                        </p:tgtEl>
                                        <p:attrNameLst>
                                          <p:attrName>style.visibility</p:attrName>
                                        </p:attrNameLst>
                                      </p:cBhvr>
                                      <p:to>
                                        <p:strVal val="visible"/>
                                      </p:to>
                                    </p:set>
                                    <p:animEffect transition="in" filter="blinds(horizontal)">
                                      <p:cBhvr>
                                        <p:cTn id="13" dur="500"/>
                                        <p:tgtEl>
                                          <p:spTgt spid="9523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95240"/>
                                        </p:tgtEl>
                                        <p:attrNameLst>
                                          <p:attrName>style.visibility</p:attrName>
                                        </p:attrNameLst>
                                      </p:cBhvr>
                                      <p:to>
                                        <p:strVal val="visible"/>
                                      </p:to>
                                    </p:set>
                                    <p:animEffect transition="in" filter="blinds(horizontal)">
                                      <p:cBhvr>
                                        <p:cTn id="18" dur="500"/>
                                        <p:tgtEl>
                                          <p:spTgt spid="9524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5241"/>
                                        </p:tgtEl>
                                        <p:attrNameLst>
                                          <p:attrName>style.visibility</p:attrName>
                                        </p:attrNameLst>
                                      </p:cBhvr>
                                      <p:to>
                                        <p:strVal val="visible"/>
                                      </p:to>
                                    </p:set>
                                    <p:animEffect transition="in" filter="blinds(horizontal)">
                                      <p:cBhvr>
                                        <p:cTn id="21" dur="500"/>
                                        <p:tgtEl>
                                          <p:spTgt spid="9524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95243"/>
                                        </p:tgtEl>
                                        <p:attrNameLst>
                                          <p:attrName>style.visibility</p:attrName>
                                        </p:attrNameLst>
                                      </p:cBhvr>
                                      <p:to>
                                        <p:strVal val="visible"/>
                                      </p:to>
                                    </p:set>
                                    <p:animEffect transition="in" filter="blinds(horizontal)">
                                      <p:cBhvr>
                                        <p:cTn id="26" dur="500"/>
                                        <p:tgtEl>
                                          <p:spTgt spid="9524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95244"/>
                                        </p:tgtEl>
                                        <p:attrNameLst>
                                          <p:attrName>style.visibility</p:attrName>
                                        </p:attrNameLst>
                                      </p:cBhvr>
                                      <p:to>
                                        <p:strVal val="visible"/>
                                      </p:to>
                                    </p:set>
                                    <p:animEffect transition="in" filter="blinds(horizontal)">
                                      <p:cBhvr>
                                        <p:cTn id="29" dur="500"/>
                                        <p:tgtEl>
                                          <p:spTgt spid="9524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95245"/>
                                        </p:tgtEl>
                                        <p:attrNameLst>
                                          <p:attrName>style.visibility</p:attrName>
                                        </p:attrNameLst>
                                      </p:cBhvr>
                                      <p:to>
                                        <p:strVal val="visible"/>
                                      </p:to>
                                    </p:set>
                                    <p:animEffect transition="in" filter="blinds(horizontal)">
                                      <p:cBhvr>
                                        <p:cTn id="32" dur="500"/>
                                        <p:tgtEl>
                                          <p:spTgt spid="95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p:bldP spid="95239" grpId="0"/>
      <p:bldP spid="95241" grpId="0"/>
      <p:bldP spid="95244" grpId="0"/>
      <p:bldP spid="9524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B9A2A75C-D55B-2B4F-BF02-5815B5D6BDC6}"/>
              </a:ext>
            </a:extLst>
          </p:cNvPr>
          <p:cNvSpPr>
            <a:spLocks noGrp="1" noChangeArrowheads="1"/>
          </p:cNvSpPr>
          <p:nvPr>
            <p:ph type="body" idx="4294967295"/>
          </p:nvPr>
        </p:nvSpPr>
        <p:spPr>
          <a:xfrm>
            <a:off x="914400" y="457200"/>
            <a:ext cx="3729038" cy="533400"/>
          </a:xfrm>
        </p:spPr>
        <p:txBody>
          <a:bodyPr/>
          <a:lstStyle/>
          <a:p>
            <a:pPr eaLnBrk="1" hangingPunct="1">
              <a:lnSpc>
                <a:spcPct val="120000"/>
              </a:lnSpc>
            </a:pPr>
            <a:r>
              <a:rPr lang="en-US" altLang="zh-CN">
                <a:solidFill>
                  <a:srgbClr val="FF0000"/>
                </a:solidFill>
              </a:rPr>
              <a:t>【</a:t>
            </a:r>
            <a:r>
              <a:rPr lang="zh-CN" altLang="en-US">
                <a:solidFill>
                  <a:srgbClr val="FF0000"/>
                </a:solidFill>
              </a:rPr>
              <a:t>例</a:t>
            </a:r>
            <a:r>
              <a:rPr lang="en-US" altLang="zh-CN">
                <a:solidFill>
                  <a:srgbClr val="FF0000"/>
                </a:solidFill>
              </a:rPr>
              <a:t>5.3.3】</a:t>
            </a:r>
          </a:p>
        </p:txBody>
      </p:sp>
      <p:graphicFrame>
        <p:nvGraphicFramePr>
          <p:cNvPr id="53250" name="Object 3">
            <a:extLst>
              <a:ext uri="{FF2B5EF4-FFF2-40B4-BE49-F238E27FC236}">
                <a16:creationId xmlns:a16="http://schemas.microsoft.com/office/drawing/2014/main" id="{9B13FA6F-FF7F-BB42-A63B-D618B2EC4BF4}"/>
              </a:ext>
            </a:extLst>
          </p:cNvPr>
          <p:cNvGraphicFramePr>
            <a:graphicFrameLocks noChangeAspect="1"/>
          </p:cNvGraphicFramePr>
          <p:nvPr/>
        </p:nvGraphicFramePr>
        <p:xfrm>
          <a:off x="3924300" y="260350"/>
          <a:ext cx="3048000" cy="914400"/>
        </p:xfrm>
        <a:graphic>
          <a:graphicData uri="http://schemas.openxmlformats.org/presentationml/2006/ole">
            <mc:AlternateContent xmlns:mc="http://schemas.openxmlformats.org/markup-compatibility/2006">
              <mc:Choice xmlns:v="urn:schemas-microsoft-com:vml" Requires="v">
                <p:oleObj spid="_x0000_s50180" r:id="rId3" imgW="35102800" imgH="10528300" progId="Equation.DSMT4">
                  <p:embed/>
                </p:oleObj>
              </mc:Choice>
              <mc:Fallback>
                <p:oleObj r:id="rId3" imgW="35102800" imgH="10528300" progId="Equation.DSMT4">
                  <p:embed/>
                  <p:pic>
                    <p:nvPicPr>
                      <p:cNvPr id="53250" name="Object 3">
                        <a:extLst>
                          <a:ext uri="{FF2B5EF4-FFF2-40B4-BE49-F238E27FC236}">
                            <a16:creationId xmlns:a16="http://schemas.microsoft.com/office/drawing/2014/main" id="{9B13FA6F-FF7F-BB42-A63B-D618B2EC4B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260350"/>
                        <a:ext cx="3048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3251" name="Text Box 4">
            <a:extLst>
              <a:ext uri="{FF2B5EF4-FFF2-40B4-BE49-F238E27FC236}">
                <a16:creationId xmlns:a16="http://schemas.microsoft.com/office/drawing/2014/main" id="{E4DD7924-6C60-1740-ADC9-B46D4CF7F1FD}"/>
              </a:ext>
            </a:extLst>
          </p:cNvPr>
          <p:cNvSpPr txBox="1">
            <a:spLocks noChangeArrowheads="1"/>
          </p:cNvSpPr>
          <p:nvPr/>
        </p:nvSpPr>
        <p:spPr bwMode="auto">
          <a:xfrm>
            <a:off x="342900" y="1360488"/>
            <a:ext cx="8801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800">
                <a:solidFill>
                  <a:schemeClr val="tx1"/>
                </a:solidFill>
              </a:rPr>
              <a:t>则</a:t>
            </a:r>
            <a:r>
              <a:rPr lang="en-US" altLang="zh-CN" sz="2800">
                <a:solidFill>
                  <a:schemeClr val="tx1"/>
                </a:solidFill>
              </a:rPr>
              <a:t>〈</a:t>
            </a:r>
            <a:r>
              <a:rPr lang="en-US" altLang="zh-CN" sz="2800" i="1">
                <a:solidFill>
                  <a:schemeClr val="tx1"/>
                </a:solidFill>
              </a:rPr>
              <a:t>S</a:t>
            </a:r>
            <a:r>
              <a:rPr lang="en-US" altLang="zh-CN" sz="2800">
                <a:solidFill>
                  <a:schemeClr val="tx1"/>
                </a:solidFill>
              </a:rPr>
              <a:t>,</a:t>
            </a:r>
            <a:r>
              <a:rPr lang="en-US" altLang="zh-CN" sz="2800">
                <a:solidFill>
                  <a:schemeClr val="tx1"/>
                </a:solidFill>
                <a:latin typeface="Courier New" panose="02070309020205020404" pitchFamily="49" charset="0"/>
              </a:rPr>
              <a:t>·</a:t>
            </a:r>
            <a:r>
              <a:rPr lang="en-US" altLang="zh-CN" sz="2800">
                <a:solidFill>
                  <a:schemeClr val="tx1"/>
                </a:solidFill>
              </a:rPr>
              <a:t>〉</a:t>
            </a:r>
            <a:r>
              <a:rPr lang="zh-CN" altLang="en-US" sz="2800">
                <a:solidFill>
                  <a:schemeClr val="tx1"/>
                </a:solidFill>
              </a:rPr>
              <a:t>不是半群。这里</a:t>
            </a:r>
            <a:r>
              <a:rPr lang="en-US" altLang="zh-CN" sz="2800">
                <a:solidFill>
                  <a:schemeClr val="tx1"/>
                </a:solidFill>
                <a:latin typeface="Courier New" panose="02070309020205020404" pitchFamily="49" charset="0"/>
              </a:rPr>
              <a:t>·</a:t>
            </a:r>
            <a:r>
              <a:rPr lang="zh-CN" altLang="en-US" sz="2800">
                <a:solidFill>
                  <a:schemeClr val="tx1"/>
                </a:solidFill>
              </a:rPr>
              <a:t>代表普通的矩阵乘法运算。</a:t>
            </a:r>
          </a:p>
        </p:txBody>
      </p:sp>
      <p:sp>
        <p:nvSpPr>
          <p:cNvPr id="96261" name="Text Box 5">
            <a:extLst>
              <a:ext uri="{FF2B5EF4-FFF2-40B4-BE49-F238E27FC236}">
                <a16:creationId xmlns:a16="http://schemas.microsoft.com/office/drawing/2014/main" id="{0F038A0A-5D5A-0348-ADDE-E5CB89472B07}"/>
              </a:ext>
            </a:extLst>
          </p:cNvPr>
          <p:cNvSpPr txBox="1">
            <a:spLocks noChangeArrowheads="1"/>
          </p:cNvSpPr>
          <p:nvPr/>
        </p:nvSpPr>
        <p:spPr bwMode="auto">
          <a:xfrm>
            <a:off x="979488" y="2012950"/>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chemeClr val="tx1"/>
                </a:solidFill>
              </a:rPr>
              <a:t>证明</a:t>
            </a:r>
            <a:r>
              <a:rPr lang="en-US" altLang="zh-CN" sz="2800">
                <a:solidFill>
                  <a:schemeClr val="tx1"/>
                </a:solidFill>
              </a:rPr>
              <a:t>: </a:t>
            </a:r>
            <a:r>
              <a:rPr lang="zh-CN" altLang="en-US" sz="2800">
                <a:solidFill>
                  <a:schemeClr val="tx1"/>
                </a:solidFill>
              </a:rPr>
              <a:t>取 </a:t>
            </a:r>
          </a:p>
        </p:txBody>
      </p:sp>
      <p:graphicFrame>
        <p:nvGraphicFramePr>
          <p:cNvPr id="96262" name="Object 6">
            <a:extLst>
              <a:ext uri="{FF2B5EF4-FFF2-40B4-BE49-F238E27FC236}">
                <a16:creationId xmlns:a16="http://schemas.microsoft.com/office/drawing/2014/main" id="{143E8C57-12CF-864E-ADF9-A335A6D2C295}"/>
              </a:ext>
            </a:extLst>
          </p:cNvPr>
          <p:cNvGraphicFramePr>
            <a:graphicFrameLocks noChangeAspect="1"/>
          </p:cNvGraphicFramePr>
          <p:nvPr/>
        </p:nvGraphicFramePr>
        <p:xfrm>
          <a:off x="827088" y="2565400"/>
          <a:ext cx="7391400" cy="1031875"/>
        </p:xfrm>
        <a:graphic>
          <a:graphicData uri="http://schemas.openxmlformats.org/presentationml/2006/ole">
            <mc:AlternateContent xmlns:mc="http://schemas.openxmlformats.org/markup-compatibility/2006">
              <mc:Choice xmlns:v="urn:schemas-microsoft-com:vml" Requires="v">
                <p:oleObj spid="_x0000_s50181" r:id="rId5" imgW="75488800" imgH="10528300" progId="Equation.DSMT4">
                  <p:embed/>
                </p:oleObj>
              </mc:Choice>
              <mc:Fallback>
                <p:oleObj r:id="rId5" imgW="75488800" imgH="10528300" progId="Equation.DSMT4">
                  <p:embed/>
                  <p:pic>
                    <p:nvPicPr>
                      <p:cNvPr id="96262" name="Object 6">
                        <a:extLst>
                          <a:ext uri="{FF2B5EF4-FFF2-40B4-BE49-F238E27FC236}">
                            <a16:creationId xmlns:a16="http://schemas.microsoft.com/office/drawing/2014/main" id="{143E8C57-12CF-864E-ADF9-A335A6D2C2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565400"/>
                        <a:ext cx="73914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3254" name="Text Box 7">
            <a:extLst>
              <a:ext uri="{FF2B5EF4-FFF2-40B4-BE49-F238E27FC236}">
                <a16:creationId xmlns:a16="http://schemas.microsoft.com/office/drawing/2014/main" id="{C8AEC12D-98C4-B44B-A34B-A7A6B677564D}"/>
              </a:ext>
            </a:extLst>
          </p:cNvPr>
          <p:cNvSpPr txBox="1">
            <a:spLocks noChangeArrowheads="1"/>
          </p:cNvSpPr>
          <p:nvPr/>
        </p:nvSpPr>
        <p:spPr bwMode="auto">
          <a:xfrm>
            <a:off x="4191000" y="29718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chemeClr val="tx1"/>
                </a:solidFill>
              </a:rPr>
              <a:t>则</a:t>
            </a:r>
            <a:r>
              <a:rPr lang="zh-CN" altLang="en-US" sz="2400">
                <a:solidFill>
                  <a:schemeClr val="tx1"/>
                </a:solidFill>
              </a:rPr>
              <a:t> </a:t>
            </a:r>
          </a:p>
        </p:txBody>
      </p:sp>
      <p:sp>
        <p:nvSpPr>
          <p:cNvPr id="96264" name="Text Box 8">
            <a:extLst>
              <a:ext uri="{FF2B5EF4-FFF2-40B4-BE49-F238E27FC236}">
                <a16:creationId xmlns:a16="http://schemas.microsoft.com/office/drawing/2014/main" id="{D85E8892-0DCB-4B40-A81B-9C85F4ED9887}"/>
              </a:ext>
            </a:extLst>
          </p:cNvPr>
          <p:cNvSpPr txBox="1">
            <a:spLocks noChangeArrowheads="1"/>
          </p:cNvSpPr>
          <p:nvPr/>
        </p:nvSpPr>
        <p:spPr bwMode="auto">
          <a:xfrm>
            <a:off x="673100" y="3994150"/>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chemeClr val="tx1"/>
                </a:solidFill>
              </a:rPr>
              <a:t>所以                   </a:t>
            </a:r>
            <a:r>
              <a:rPr lang="en-US" altLang="zh-CN" sz="2800">
                <a:solidFill>
                  <a:schemeClr val="tx1"/>
                </a:solidFill>
              </a:rPr>
              <a:t>,</a:t>
            </a:r>
            <a:r>
              <a:rPr lang="en-US" altLang="zh-CN" sz="2400">
                <a:solidFill>
                  <a:schemeClr val="tx1"/>
                </a:solidFill>
              </a:rPr>
              <a:t> </a:t>
            </a:r>
          </a:p>
        </p:txBody>
      </p:sp>
      <p:graphicFrame>
        <p:nvGraphicFramePr>
          <p:cNvPr id="96265" name="Object 9">
            <a:extLst>
              <a:ext uri="{FF2B5EF4-FFF2-40B4-BE49-F238E27FC236}">
                <a16:creationId xmlns:a16="http://schemas.microsoft.com/office/drawing/2014/main" id="{C4B77AC5-EE20-1444-B7FA-335ECBCB190A}"/>
              </a:ext>
            </a:extLst>
          </p:cNvPr>
          <p:cNvGraphicFramePr>
            <a:graphicFrameLocks noChangeAspect="1"/>
          </p:cNvGraphicFramePr>
          <p:nvPr/>
        </p:nvGraphicFramePr>
        <p:xfrm>
          <a:off x="1619250" y="3716338"/>
          <a:ext cx="1600200" cy="1028700"/>
        </p:xfrm>
        <a:graphic>
          <a:graphicData uri="http://schemas.openxmlformats.org/presentationml/2006/ole">
            <mc:AlternateContent xmlns:mc="http://schemas.openxmlformats.org/markup-compatibility/2006">
              <mc:Choice xmlns:v="urn:schemas-microsoft-com:vml" Requires="v">
                <p:oleObj spid="_x0000_s50182" r:id="rId7" imgW="16383000" imgH="10528300" progId="Equation.DSMT4">
                  <p:embed/>
                </p:oleObj>
              </mc:Choice>
              <mc:Fallback>
                <p:oleObj r:id="rId7" imgW="16383000" imgH="10528300" progId="Equation.DSMT4">
                  <p:embed/>
                  <p:pic>
                    <p:nvPicPr>
                      <p:cNvPr id="96265" name="Object 9">
                        <a:extLst>
                          <a:ext uri="{FF2B5EF4-FFF2-40B4-BE49-F238E27FC236}">
                            <a16:creationId xmlns:a16="http://schemas.microsoft.com/office/drawing/2014/main" id="{C4B77AC5-EE20-1444-B7FA-335ECBCB190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3716338"/>
                        <a:ext cx="16002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6266" name="Text Box 10">
            <a:extLst>
              <a:ext uri="{FF2B5EF4-FFF2-40B4-BE49-F238E27FC236}">
                <a16:creationId xmlns:a16="http://schemas.microsoft.com/office/drawing/2014/main" id="{9DFBC14D-37A9-D640-B2DF-8B1566318D1A}"/>
              </a:ext>
            </a:extLst>
          </p:cNvPr>
          <p:cNvSpPr txBox="1">
            <a:spLocks noChangeArrowheads="1"/>
          </p:cNvSpPr>
          <p:nvPr/>
        </p:nvSpPr>
        <p:spPr bwMode="auto">
          <a:xfrm>
            <a:off x="827088" y="4857750"/>
            <a:ext cx="73914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800">
                <a:solidFill>
                  <a:schemeClr val="tx1"/>
                </a:solidFill>
              </a:rPr>
              <a:t>因此*运算不封闭。</a:t>
            </a:r>
          </a:p>
          <a:p>
            <a:pPr algn="just" eaLnBrk="1" hangingPunct="1">
              <a:spcBef>
                <a:spcPct val="50000"/>
              </a:spcBef>
            </a:pPr>
            <a:r>
              <a:rPr lang="zh-CN" altLang="en-US" sz="2800">
                <a:solidFill>
                  <a:schemeClr val="tx1"/>
                </a:solidFill>
              </a:rPr>
              <a:t>       所以</a:t>
            </a:r>
            <a:r>
              <a:rPr lang="en-US" altLang="zh-CN" sz="2800">
                <a:solidFill>
                  <a:schemeClr val="tx1"/>
                </a:solidFill>
              </a:rPr>
              <a:t>〈</a:t>
            </a:r>
            <a:r>
              <a:rPr lang="en-US" altLang="zh-CN" sz="2800" i="1">
                <a:solidFill>
                  <a:schemeClr val="tx1"/>
                </a:solidFill>
              </a:rPr>
              <a:t>S</a:t>
            </a:r>
            <a:r>
              <a:rPr lang="en-US" altLang="zh-CN" sz="2800">
                <a:solidFill>
                  <a:schemeClr val="tx1"/>
                </a:solidFill>
              </a:rPr>
              <a:t>,</a:t>
            </a:r>
            <a:r>
              <a:rPr lang="en-US" altLang="zh-CN" sz="2800">
                <a:solidFill>
                  <a:schemeClr val="tx1"/>
                </a:solidFill>
                <a:latin typeface="Courier New" panose="02070309020205020404" pitchFamily="49" charset="0"/>
              </a:rPr>
              <a:t>·</a:t>
            </a:r>
            <a:r>
              <a:rPr lang="en-US" altLang="zh-CN" sz="2800">
                <a:solidFill>
                  <a:schemeClr val="tx1"/>
                </a:solidFill>
              </a:rPr>
              <a:t>〉</a:t>
            </a:r>
            <a:r>
              <a:rPr lang="zh-CN" altLang="en-US" sz="2800">
                <a:solidFill>
                  <a:schemeClr val="tx1"/>
                </a:solidFill>
              </a:rPr>
              <a:t>不是半群。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6262"/>
                                        </p:tgtEl>
                                        <p:attrNameLst>
                                          <p:attrName>style.visibility</p:attrName>
                                        </p:attrNameLst>
                                      </p:cBhvr>
                                      <p:to>
                                        <p:strVal val="visible"/>
                                      </p:to>
                                    </p:set>
                                    <p:anim calcmode="lin" valueType="num">
                                      <p:cBhvr additive="base">
                                        <p:cTn id="7" dur="500" fill="hold"/>
                                        <p:tgtEl>
                                          <p:spTgt spid="96262"/>
                                        </p:tgtEl>
                                        <p:attrNameLst>
                                          <p:attrName>ppt_x</p:attrName>
                                        </p:attrNameLst>
                                      </p:cBhvr>
                                      <p:tavLst>
                                        <p:tav tm="0">
                                          <p:val>
                                            <p:strVal val="#ppt_x"/>
                                          </p:val>
                                        </p:tav>
                                        <p:tav tm="100000">
                                          <p:val>
                                            <p:strVal val="#ppt_x"/>
                                          </p:val>
                                        </p:tav>
                                      </p:tavLst>
                                    </p:anim>
                                    <p:anim calcmode="lin" valueType="num">
                                      <p:cBhvr additive="base">
                                        <p:cTn id="8" dur="500" fill="hold"/>
                                        <p:tgtEl>
                                          <p:spTgt spid="9626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6261"/>
                                        </p:tgtEl>
                                        <p:attrNameLst>
                                          <p:attrName>style.visibility</p:attrName>
                                        </p:attrNameLst>
                                      </p:cBhvr>
                                      <p:to>
                                        <p:strVal val="visible"/>
                                      </p:to>
                                    </p:set>
                                    <p:anim calcmode="lin" valueType="num">
                                      <p:cBhvr additive="base">
                                        <p:cTn id="11" dur="500" fill="hold"/>
                                        <p:tgtEl>
                                          <p:spTgt spid="96261"/>
                                        </p:tgtEl>
                                        <p:attrNameLst>
                                          <p:attrName>ppt_x</p:attrName>
                                        </p:attrNameLst>
                                      </p:cBhvr>
                                      <p:tavLst>
                                        <p:tav tm="0">
                                          <p:val>
                                            <p:strVal val="#ppt_x"/>
                                          </p:val>
                                        </p:tav>
                                        <p:tav tm="100000">
                                          <p:val>
                                            <p:strVal val="#ppt_x"/>
                                          </p:val>
                                        </p:tav>
                                      </p:tavLst>
                                    </p:anim>
                                    <p:anim calcmode="lin" valueType="num">
                                      <p:cBhvr additive="base">
                                        <p:cTn id="12" dur="500" fill="hold"/>
                                        <p:tgtEl>
                                          <p:spTgt spid="9626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96265"/>
                                        </p:tgtEl>
                                        <p:attrNameLst>
                                          <p:attrName>style.visibility</p:attrName>
                                        </p:attrNameLst>
                                      </p:cBhvr>
                                      <p:to>
                                        <p:strVal val="visible"/>
                                      </p:to>
                                    </p:set>
                                    <p:anim calcmode="lin" valueType="num">
                                      <p:cBhvr additive="base">
                                        <p:cTn id="17" dur="500" fill="hold"/>
                                        <p:tgtEl>
                                          <p:spTgt spid="96265"/>
                                        </p:tgtEl>
                                        <p:attrNameLst>
                                          <p:attrName>ppt_x</p:attrName>
                                        </p:attrNameLst>
                                      </p:cBhvr>
                                      <p:tavLst>
                                        <p:tav tm="0">
                                          <p:val>
                                            <p:strVal val="#ppt_x"/>
                                          </p:val>
                                        </p:tav>
                                        <p:tav tm="100000">
                                          <p:val>
                                            <p:strVal val="#ppt_x"/>
                                          </p:val>
                                        </p:tav>
                                      </p:tavLst>
                                    </p:anim>
                                    <p:anim calcmode="lin" valueType="num">
                                      <p:cBhvr additive="base">
                                        <p:cTn id="18" dur="500" fill="hold"/>
                                        <p:tgtEl>
                                          <p:spTgt spid="9626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6264"/>
                                        </p:tgtEl>
                                        <p:attrNameLst>
                                          <p:attrName>style.visibility</p:attrName>
                                        </p:attrNameLst>
                                      </p:cBhvr>
                                      <p:to>
                                        <p:strVal val="visible"/>
                                      </p:to>
                                    </p:set>
                                    <p:anim calcmode="lin" valueType="num">
                                      <p:cBhvr additive="base">
                                        <p:cTn id="21" dur="500" fill="hold"/>
                                        <p:tgtEl>
                                          <p:spTgt spid="96264"/>
                                        </p:tgtEl>
                                        <p:attrNameLst>
                                          <p:attrName>ppt_x</p:attrName>
                                        </p:attrNameLst>
                                      </p:cBhvr>
                                      <p:tavLst>
                                        <p:tav tm="0">
                                          <p:val>
                                            <p:strVal val="#ppt_x"/>
                                          </p:val>
                                        </p:tav>
                                        <p:tav tm="100000">
                                          <p:val>
                                            <p:strVal val="#ppt_x"/>
                                          </p:val>
                                        </p:tav>
                                      </p:tavLst>
                                    </p:anim>
                                    <p:anim calcmode="lin" valueType="num">
                                      <p:cBhvr additive="base">
                                        <p:cTn id="22" dur="500" fill="hold"/>
                                        <p:tgtEl>
                                          <p:spTgt spid="96264"/>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6266">
                                            <p:txEl>
                                              <p:pRg st="0" end="0"/>
                                            </p:txEl>
                                          </p:spTgt>
                                        </p:tgtEl>
                                        <p:attrNameLst>
                                          <p:attrName>style.visibility</p:attrName>
                                        </p:attrNameLst>
                                      </p:cBhvr>
                                      <p:to>
                                        <p:strVal val="visible"/>
                                      </p:to>
                                    </p:set>
                                    <p:anim calcmode="lin" valueType="num">
                                      <p:cBhvr additive="base">
                                        <p:cTn id="27" dur="500" fill="hold"/>
                                        <p:tgtEl>
                                          <p:spTgt spid="96266">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6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6266">
                                            <p:txEl>
                                              <p:pRg st="1" end="1"/>
                                            </p:txEl>
                                          </p:spTgt>
                                        </p:tgtEl>
                                        <p:attrNameLst>
                                          <p:attrName>style.visibility</p:attrName>
                                        </p:attrNameLst>
                                      </p:cBhvr>
                                      <p:to>
                                        <p:strVal val="visible"/>
                                      </p:to>
                                    </p:set>
                                    <p:anim calcmode="lin" valueType="num">
                                      <p:cBhvr additive="base">
                                        <p:cTn id="33" dur="500" fill="hold"/>
                                        <p:tgtEl>
                                          <p:spTgt spid="96266">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626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1" grpId="0"/>
      <p:bldP spid="96264" grpId="0"/>
      <p:bldP spid="96266"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AB13D63D-3075-8E40-B244-775DAE0B80AD}"/>
              </a:ext>
            </a:extLst>
          </p:cNvPr>
          <p:cNvSpPr>
            <a:spLocks noGrp="1" noChangeArrowheads="1"/>
          </p:cNvSpPr>
          <p:nvPr>
            <p:ph type="body" idx="4294967295"/>
          </p:nvPr>
        </p:nvSpPr>
        <p:spPr>
          <a:xfrm>
            <a:off x="395288" y="404813"/>
            <a:ext cx="8504237" cy="5995987"/>
          </a:xfrm>
        </p:spPr>
        <p:txBody>
          <a:bodyPr/>
          <a:lstStyle/>
          <a:p>
            <a:pPr algn="just" eaLnBrk="1" hangingPunct="1"/>
            <a:r>
              <a:rPr lang="en-US" altLang="zh-CN">
                <a:solidFill>
                  <a:srgbClr val="FF0000"/>
                </a:solidFill>
                <a:latin typeface="宋体" panose="02010600030101010101" pitchFamily="2" charset="-122"/>
              </a:rPr>
              <a:t>【</a:t>
            </a:r>
            <a:r>
              <a:rPr lang="zh-CN" altLang="en-US">
                <a:solidFill>
                  <a:srgbClr val="FF0000"/>
                </a:solidFill>
                <a:latin typeface="宋体" panose="02010600030101010101" pitchFamily="2" charset="-122"/>
              </a:rPr>
              <a:t>例</a:t>
            </a:r>
            <a:r>
              <a:rPr lang="en-US" altLang="zh-CN">
                <a:solidFill>
                  <a:srgbClr val="FF0000"/>
                </a:solidFill>
                <a:latin typeface="宋体" panose="02010600030101010101" pitchFamily="2" charset="-122"/>
              </a:rPr>
              <a:t>5.3.4】</a:t>
            </a:r>
            <a:r>
              <a:rPr lang="zh-CN" altLang="en-US">
                <a:latin typeface="宋体" panose="02010600030101010101" pitchFamily="2" charset="-122"/>
              </a:rPr>
              <a:t>设</a:t>
            </a:r>
            <a:r>
              <a:rPr lang="en-US" altLang="zh-CN" i="1"/>
              <a:t>S</a:t>
            </a:r>
            <a:r>
              <a:rPr lang="en-US" altLang="zh-CN" i="1">
                <a:latin typeface="宋体" panose="02010600030101010101" pitchFamily="2" charset="-122"/>
              </a:rPr>
              <a:t>=</a:t>
            </a:r>
            <a:r>
              <a:rPr lang="en-US" altLang="zh-CN">
                <a:latin typeface="宋体" panose="02010600030101010101" pitchFamily="2" charset="-122"/>
              </a:rPr>
              <a:t>{</a:t>
            </a:r>
            <a:r>
              <a:rPr lang="en-US" altLang="zh-CN" i="1"/>
              <a:t>a</a:t>
            </a:r>
            <a:r>
              <a:rPr lang="en-US" altLang="zh-CN"/>
              <a:t>, </a:t>
            </a:r>
            <a:r>
              <a:rPr lang="en-US" altLang="zh-CN" i="1"/>
              <a:t>b</a:t>
            </a:r>
            <a:r>
              <a:rPr lang="en-US" altLang="zh-CN">
                <a:latin typeface="宋体" panose="02010600030101010101" pitchFamily="2" charset="-122"/>
              </a:rPr>
              <a:t>}</a:t>
            </a:r>
            <a:r>
              <a:rPr lang="zh-CN" altLang="en-US">
                <a:latin typeface="宋体" panose="02010600030101010101" pitchFamily="2" charset="-122"/>
              </a:rPr>
              <a:t>上的二元运算如下表</a:t>
            </a:r>
            <a:r>
              <a:rPr lang="en-US" altLang="zh-CN">
                <a:latin typeface="宋体" panose="02010600030101010101" pitchFamily="2" charset="-122"/>
              </a:rPr>
              <a:t>:</a:t>
            </a:r>
          </a:p>
          <a:p>
            <a:pPr algn="just" eaLnBrk="1" hangingPunct="1"/>
            <a:endParaRPr lang="en-US" altLang="zh-CN">
              <a:latin typeface="宋体" panose="02010600030101010101" pitchFamily="2" charset="-122"/>
            </a:endParaRPr>
          </a:p>
          <a:p>
            <a:pPr algn="just" eaLnBrk="1" hangingPunct="1"/>
            <a:endParaRPr lang="en-US" altLang="zh-CN">
              <a:latin typeface="宋体" panose="02010600030101010101" pitchFamily="2" charset="-122"/>
            </a:endParaRPr>
          </a:p>
          <a:p>
            <a:pPr algn="just" eaLnBrk="1" hangingPunct="1"/>
            <a:endParaRPr lang="en-US" altLang="zh-CN">
              <a:latin typeface="宋体" panose="02010600030101010101" pitchFamily="2" charset="-122"/>
            </a:endParaRPr>
          </a:p>
          <a:p>
            <a:pPr algn="just" eaLnBrk="1" hangingPunct="1"/>
            <a:r>
              <a:rPr lang="en-US" altLang="zh-CN">
                <a:latin typeface="宋体" panose="02010600030101010101" pitchFamily="2" charset="-122"/>
              </a:rPr>
              <a:t>	</a:t>
            </a:r>
            <a:r>
              <a:rPr lang="zh-CN" altLang="en-US">
                <a:latin typeface="宋体" panose="02010600030101010101" pitchFamily="2" charset="-122"/>
              </a:rPr>
              <a:t>则</a:t>
            </a:r>
            <a:r>
              <a:rPr lang="en-US" altLang="zh-CN">
                <a:latin typeface="宋体" panose="02010600030101010101" pitchFamily="2" charset="-122"/>
              </a:rPr>
              <a:t>〈</a:t>
            </a:r>
            <a:r>
              <a:rPr lang="en-US" altLang="zh-CN" i="1"/>
              <a:t>S</a:t>
            </a:r>
            <a:r>
              <a:rPr lang="en-US" altLang="zh-CN"/>
              <a:t>,*</a:t>
            </a:r>
            <a:r>
              <a:rPr lang="en-US" altLang="zh-CN">
                <a:latin typeface="宋体" panose="02010600030101010101" pitchFamily="2" charset="-122"/>
              </a:rPr>
              <a:t>〉</a:t>
            </a:r>
            <a:r>
              <a:rPr lang="zh-CN" altLang="en-US">
                <a:latin typeface="宋体" panose="02010600030101010101" pitchFamily="2" charset="-122"/>
              </a:rPr>
              <a:t>为半群。</a:t>
            </a:r>
          </a:p>
          <a:p>
            <a:pPr algn="just" eaLnBrk="1" hangingPunct="1"/>
            <a:r>
              <a:rPr lang="zh-CN" altLang="en-US">
                <a:solidFill>
                  <a:schemeClr val="tx2"/>
                </a:solidFill>
                <a:latin typeface="宋体" panose="02010600030101010101" pitchFamily="2" charset="-122"/>
              </a:rPr>
              <a:t>证</a:t>
            </a:r>
            <a:r>
              <a:rPr lang="en-US" altLang="zh-CN">
                <a:solidFill>
                  <a:schemeClr val="tx2"/>
                </a:solidFill>
                <a:latin typeface="宋体" panose="02010600030101010101" pitchFamily="2" charset="-122"/>
              </a:rPr>
              <a:t>:</a:t>
            </a:r>
            <a:r>
              <a:rPr lang="en-US" altLang="zh-CN">
                <a:latin typeface="宋体" panose="02010600030101010101" pitchFamily="2" charset="-122"/>
              </a:rPr>
              <a:t> </a:t>
            </a:r>
            <a:r>
              <a:rPr lang="zh-CN" altLang="en-US">
                <a:latin typeface="宋体" panose="02010600030101010101" pitchFamily="2" charset="-122"/>
              </a:rPr>
              <a:t>只需验证</a:t>
            </a:r>
            <a:r>
              <a:rPr lang="zh-CN" altLang="en-US"/>
              <a:t>“*”满足结合律，</a:t>
            </a:r>
            <a:r>
              <a:rPr lang="zh-CN" altLang="en-US">
                <a:latin typeface="宋体" panose="02010600030101010101" pitchFamily="2" charset="-122"/>
              </a:rPr>
              <a:t>由于</a:t>
            </a:r>
            <a:r>
              <a:rPr lang="zh-CN" altLang="en-US"/>
              <a:t>“*”满足交换律所以仅需要考虑以下两种情况：</a:t>
            </a:r>
          </a:p>
          <a:p>
            <a:pPr algn="just" eaLnBrk="1" hangingPunct="1"/>
            <a:r>
              <a:rPr lang="zh-CN" altLang="en-US">
                <a:latin typeface="宋体" panose="02010600030101010101" pitchFamily="2" charset="-122"/>
              </a:rPr>
              <a:t>          </a:t>
            </a:r>
            <a:r>
              <a:rPr lang="en-US" altLang="zh-CN"/>
              <a:t>(</a:t>
            </a:r>
            <a:r>
              <a:rPr lang="en-US" altLang="zh-CN" i="1"/>
              <a:t>a</a:t>
            </a:r>
            <a:r>
              <a:rPr lang="en-US" altLang="zh-CN"/>
              <a:t>*</a:t>
            </a:r>
            <a:r>
              <a:rPr lang="en-US" altLang="zh-CN" i="1"/>
              <a:t>a</a:t>
            </a:r>
            <a:r>
              <a:rPr lang="en-US" altLang="zh-CN"/>
              <a:t>)*</a:t>
            </a:r>
            <a:r>
              <a:rPr lang="en-US" altLang="zh-CN" i="1"/>
              <a:t>b</a:t>
            </a:r>
            <a:r>
              <a:rPr lang="en-US" altLang="zh-CN"/>
              <a:t> =</a:t>
            </a:r>
            <a:r>
              <a:rPr lang="en-US" altLang="zh-CN" i="1"/>
              <a:t>b</a:t>
            </a:r>
            <a:r>
              <a:rPr lang="en-US" altLang="zh-CN"/>
              <a:t>*</a:t>
            </a:r>
            <a:r>
              <a:rPr lang="en-US" altLang="zh-CN" i="1"/>
              <a:t>b=b= a</a:t>
            </a:r>
            <a:r>
              <a:rPr lang="en-US" altLang="zh-CN"/>
              <a:t>*</a:t>
            </a:r>
            <a:r>
              <a:rPr lang="en-US" altLang="zh-CN" i="1"/>
              <a:t>a=a</a:t>
            </a:r>
            <a:r>
              <a:rPr lang="en-US" altLang="zh-CN"/>
              <a:t>*(</a:t>
            </a:r>
            <a:r>
              <a:rPr lang="en-US" altLang="zh-CN" i="1"/>
              <a:t>a</a:t>
            </a:r>
            <a:r>
              <a:rPr lang="en-US" altLang="zh-CN"/>
              <a:t>*</a:t>
            </a:r>
            <a:r>
              <a:rPr lang="en-US" altLang="zh-CN" i="1"/>
              <a:t>b</a:t>
            </a:r>
            <a:r>
              <a:rPr lang="en-US" altLang="zh-CN"/>
              <a:t>)</a:t>
            </a:r>
          </a:p>
          <a:p>
            <a:pPr algn="just" eaLnBrk="1" hangingPunct="1"/>
            <a:r>
              <a:rPr lang="en-US" altLang="zh-CN"/>
              <a:t>                 (</a:t>
            </a:r>
            <a:r>
              <a:rPr lang="en-US" altLang="zh-CN" i="1"/>
              <a:t>a</a:t>
            </a:r>
            <a:r>
              <a:rPr lang="en-US" altLang="zh-CN"/>
              <a:t>*</a:t>
            </a:r>
            <a:r>
              <a:rPr lang="en-US" altLang="zh-CN" i="1"/>
              <a:t>b</a:t>
            </a:r>
            <a:r>
              <a:rPr lang="en-US" altLang="zh-CN"/>
              <a:t>)*</a:t>
            </a:r>
            <a:r>
              <a:rPr lang="en-US" altLang="zh-CN" i="1"/>
              <a:t>b</a:t>
            </a:r>
            <a:r>
              <a:rPr lang="en-US" altLang="zh-CN"/>
              <a:t> =</a:t>
            </a:r>
            <a:r>
              <a:rPr lang="en-US" altLang="zh-CN" i="1"/>
              <a:t>a</a:t>
            </a:r>
            <a:r>
              <a:rPr lang="en-US" altLang="zh-CN"/>
              <a:t>*</a:t>
            </a:r>
            <a:r>
              <a:rPr lang="en-US" altLang="zh-CN" i="1"/>
              <a:t>b=a= a</a:t>
            </a:r>
            <a:r>
              <a:rPr lang="en-US" altLang="zh-CN"/>
              <a:t>*</a:t>
            </a:r>
            <a:r>
              <a:rPr lang="en-US" altLang="zh-CN" i="1"/>
              <a:t>b=a</a:t>
            </a:r>
            <a:r>
              <a:rPr lang="en-US" altLang="zh-CN"/>
              <a:t>*(</a:t>
            </a:r>
            <a:r>
              <a:rPr lang="en-US" altLang="zh-CN" i="1"/>
              <a:t>b</a:t>
            </a:r>
            <a:r>
              <a:rPr lang="en-US" altLang="zh-CN"/>
              <a:t>*</a:t>
            </a:r>
            <a:r>
              <a:rPr lang="en-US" altLang="zh-CN" i="1"/>
              <a:t>b</a:t>
            </a:r>
            <a:r>
              <a:rPr lang="en-US" altLang="zh-CN"/>
              <a:t>) </a:t>
            </a:r>
          </a:p>
        </p:txBody>
      </p:sp>
      <p:graphicFrame>
        <p:nvGraphicFramePr>
          <p:cNvPr id="970767" name="Group 15">
            <a:extLst>
              <a:ext uri="{FF2B5EF4-FFF2-40B4-BE49-F238E27FC236}">
                <a16:creationId xmlns:a16="http://schemas.microsoft.com/office/drawing/2014/main" id="{ABC783A6-6763-B249-B708-7552180BC36D}"/>
              </a:ext>
            </a:extLst>
          </p:cNvPr>
          <p:cNvGraphicFramePr>
            <a:graphicFrameLocks noGrp="1"/>
          </p:cNvGraphicFramePr>
          <p:nvPr/>
        </p:nvGraphicFramePr>
        <p:xfrm>
          <a:off x="4643438" y="1268413"/>
          <a:ext cx="2819400" cy="2182812"/>
        </p:xfrm>
        <a:graphic>
          <a:graphicData uri="http://schemas.openxmlformats.org/drawingml/2006/table">
            <a:tbl>
              <a:tblPr/>
              <a:tblGrid>
                <a:gridCol w="6858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725572">
                <a:tc>
                  <a:txBody>
                    <a:bodyPr/>
                    <a:lstStyle/>
                    <a:p>
                      <a:pPr marL="0" marR="0" lvl="0" indent="0" algn="ctr" defTabSz="914400" rtl="0" eaLnBrk="1" fontAlgn="base" latinLnBrk="0" hangingPunct="1">
                        <a:lnSpc>
                          <a:spcPct val="130000"/>
                        </a:lnSpc>
                        <a:spcBef>
                          <a:spcPct val="20000"/>
                        </a:spcBef>
                        <a:spcAft>
                          <a:spcPct val="0"/>
                        </a:spcAft>
                        <a:buClrTx/>
                        <a:buSzTx/>
                        <a:buFontTx/>
                        <a:buNone/>
                      </a:pPr>
                      <a:r>
                        <a:rPr kumimoji="1" lang="en-US" altLang="zh-CN" sz="3200" b="1" i="0" u="none" strike="noStrike" cap="none" normalizeH="0" baseline="0" dirty="0">
                          <a:ln>
                            <a:noFill/>
                          </a:ln>
                          <a:solidFill>
                            <a:schemeClr val="tx1"/>
                          </a:solidFill>
                          <a:effectLst/>
                          <a:latin typeface="Times New Roman" panose="02020503050405090304" pitchFamily="18" charset="0"/>
                          <a:ea typeface="宋体" pitchFamily="2" charset="-122"/>
                        </a:rPr>
                        <a:t>*</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pPr>
                      <a:r>
                        <a:rPr kumimoji="1" lang="en-US" altLang="zh-CN" sz="3200" b="1" i="0" u="none" strike="noStrike" cap="none" normalizeH="0" baseline="0" dirty="0">
                          <a:ln>
                            <a:noFill/>
                          </a:ln>
                          <a:solidFill>
                            <a:schemeClr val="tx1"/>
                          </a:solidFill>
                          <a:effectLst/>
                          <a:latin typeface="Times New Roman" panose="02020503050405090304" pitchFamily="18" charset="0"/>
                          <a:ea typeface="宋体" pitchFamily="2" charset="-122"/>
                        </a:rPr>
                        <a:t> </a:t>
                      </a:r>
                      <a:r>
                        <a:rPr kumimoji="1" lang="en-US" altLang="zh-CN" sz="3200" b="1" i="1" u="none" strike="noStrike" cap="none" normalizeH="0" baseline="0" dirty="0">
                          <a:ln>
                            <a:noFill/>
                          </a:ln>
                          <a:solidFill>
                            <a:schemeClr val="tx1"/>
                          </a:solidFill>
                          <a:effectLst/>
                          <a:latin typeface="Times New Roman" panose="02020503050405090304" pitchFamily="18" charset="0"/>
                          <a:ea typeface="宋体" pitchFamily="2" charset="-122"/>
                        </a:rPr>
                        <a:t>a        b</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57240">
                <a:tc>
                  <a:txBody>
                    <a:bodyPr/>
                    <a:lstStyle/>
                    <a:p>
                      <a:pPr marL="0" marR="0" lvl="0" indent="0" algn="ctr" defTabSz="914400" rtl="0" eaLnBrk="1" fontAlgn="base" latinLnBrk="0" hangingPunct="1">
                        <a:lnSpc>
                          <a:spcPct val="130000"/>
                        </a:lnSpc>
                        <a:spcBef>
                          <a:spcPct val="20000"/>
                        </a:spcBef>
                        <a:spcAft>
                          <a:spcPct val="0"/>
                        </a:spcAft>
                        <a:buClrTx/>
                        <a:buSzTx/>
                        <a:buFontTx/>
                        <a:buNone/>
                      </a:pPr>
                      <a:r>
                        <a:rPr kumimoji="1" lang="en-US" altLang="zh-CN" sz="3200" b="1" i="1" u="none" strike="noStrike" cap="none" normalizeH="0" baseline="0">
                          <a:ln>
                            <a:noFill/>
                          </a:ln>
                          <a:solidFill>
                            <a:schemeClr val="tx1"/>
                          </a:solidFill>
                          <a:effectLst/>
                          <a:latin typeface="Times New Roman" panose="02020503050405090304" pitchFamily="18" charset="0"/>
                          <a:ea typeface="宋体" pitchFamily="2" charset="-122"/>
                        </a:rPr>
                        <a:t>a</a:t>
                      </a:r>
                    </a:p>
                    <a:p>
                      <a:pPr marL="0" marR="0" lvl="0" indent="0" algn="ctr" defTabSz="914400" rtl="0" eaLnBrk="1" fontAlgn="base" latinLnBrk="0" hangingPunct="1">
                        <a:lnSpc>
                          <a:spcPct val="130000"/>
                        </a:lnSpc>
                        <a:spcBef>
                          <a:spcPct val="20000"/>
                        </a:spcBef>
                        <a:spcAft>
                          <a:spcPct val="0"/>
                        </a:spcAft>
                        <a:buClrTx/>
                        <a:buSzTx/>
                        <a:buFontTx/>
                        <a:buNone/>
                      </a:pPr>
                      <a:r>
                        <a:rPr kumimoji="1" lang="en-US" altLang="zh-CN" sz="3200" b="1" i="1" u="none" strike="noStrike" cap="none" normalizeH="0" baseline="0">
                          <a:ln>
                            <a:noFill/>
                          </a:ln>
                          <a:solidFill>
                            <a:schemeClr val="tx1"/>
                          </a:solidFill>
                          <a:effectLst/>
                          <a:latin typeface="Times New Roman" panose="02020503050405090304" pitchFamily="18" charset="0"/>
                          <a:ea typeface="宋体" pitchFamily="2" charset="-122"/>
                        </a:rPr>
                        <a:t>b</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20000"/>
                        </a:spcBef>
                        <a:spcAft>
                          <a:spcPct val="0"/>
                        </a:spcAft>
                        <a:buClrTx/>
                        <a:buSzTx/>
                        <a:buFontTx/>
                        <a:buNone/>
                      </a:pPr>
                      <a:r>
                        <a:rPr kumimoji="1" lang="en-US" altLang="zh-CN" sz="3200" b="1" i="1" u="none" strike="noStrike" cap="none" normalizeH="0" baseline="0" dirty="0">
                          <a:ln>
                            <a:noFill/>
                          </a:ln>
                          <a:solidFill>
                            <a:schemeClr val="tx1"/>
                          </a:solidFill>
                          <a:effectLst/>
                          <a:latin typeface="Times New Roman" panose="02020503050405090304" pitchFamily="18" charset="0"/>
                          <a:ea typeface="宋体" pitchFamily="2" charset="-122"/>
                        </a:rPr>
                        <a:t>    b</a:t>
                      </a:r>
                      <a:r>
                        <a:rPr kumimoji="1" lang="en-US" altLang="zh-CN" sz="3200" b="1" i="0" u="none" strike="noStrike" cap="none" normalizeH="0" baseline="0" dirty="0">
                          <a:ln>
                            <a:noFill/>
                          </a:ln>
                          <a:solidFill>
                            <a:schemeClr val="tx1"/>
                          </a:solidFill>
                          <a:effectLst/>
                          <a:latin typeface="Times New Roman" panose="02020503050405090304" pitchFamily="18" charset="0"/>
                          <a:ea typeface="宋体" pitchFamily="2" charset="-122"/>
                        </a:rPr>
                        <a:t>       </a:t>
                      </a:r>
                      <a:r>
                        <a:rPr kumimoji="1" lang="en-US" altLang="zh-CN" sz="3200" b="1" i="1" u="none" strike="noStrike" cap="none" normalizeH="0" baseline="0" dirty="0">
                          <a:ln>
                            <a:noFill/>
                          </a:ln>
                          <a:solidFill>
                            <a:schemeClr val="tx1"/>
                          </a:solidFill>
                          <a:effectLst/>
                          <a:latin typeface="Times New Roman" panose="02020503050405090304" pitchFamily="18" charset="0"/>
                          <a:ea typeface="宋体" pitchFamily="2" charset="-122"/>
                        </a:rPr>
                        <a:t>a</a:t>
                      </a:r>
                      <a:r>
                        <a:rPr kumimoji="1" lang="en-US" altLang="zh-CN" sz="3200" b="1" i="0" u="none" strike="noStrike" cap="none" normalizeH="0" baseline="0" dirty="0">
                          <a:ln>
                            <a:noFill/>
                          </a:ln>
                          <a:solidFill>
                            <a:schemeClr val="tx1"/>
                          </a:solidFill>
                          <a:effectLst/>
                          <a:latin typeface="Times New Roman" panose="02020503050405090304" pitchFamily="18" charset="0"/>
                          <a:ea typeface="宋体" pitchFamily="2" charset="-122"/>
                        </a:rPr>
                        <a:t> </a:t>
                      </a:r>
                    </a:p>
                    <a:p>
                      <a:pPr marL="0" marR="0" lvl="0" indent="0" algn="l" defTabSz="914400" rtl="0" eaLnBrk="1" fontAlgn="base" latinLnBrk="0" hangingPunct="1">
                        <a:lnSpc>
                          <a:spcPct val="130000"/>
                        </a:lnSpc>
                        <a:spcBef>
                          <a:spcPct val="20000"/>
                        </a:spcBef>
                        <a:spcAft>
                          <a:spcPct val="0"/>
                        </a:spcAft>
                        <a:buClrTx/>
                        <a:buSzTx/>
                        <a:buFontTx/>
                        <a:buNone/>
                      </a:pPr>
                      <a:r>
                        <a:rPr kumimoji="1" lang="en-US" altLang="zh-CN" sz="3200" b="1" i="0" u="none" strike="noStrike" cap="none" normalizeH="0" baseline="0" dirty="0">
                          <a:ln>
                            <a:noFill/>
                          </a:ln>
                          <a:solidFill>
                            <a:schemeClr val="tx1"/>
                          </a:solidFill>
                          <a:effectLst/>
                          <a:latin typeface="Times New Roman" panose="02020503050405090304" pitchFamily="18" charset="0"/>
                          <a:ea typeface="宋体" pitchFamily="2" charset="-122"/>
                        </a:rPr>
                        <a:t>    </a:t>
                      </a:r>
                      <a:r>
                        <a:rPr kumimoji="1" lang="en-US" altLang="zh-CN" sz="3200" b="1" i="1" u="none" strike="noStrike" cap="none" normalizeH="0" baseline="0" dirty="0">
                          <a:ln>
                            <a:noFill/>
                          </a:ln>
                          <a:solidFill>
                            <a:schemeClr val="tx1"/>
                          </a:solidFill>
                          <a:effectLst/>
                          <a:latin typeface="Times New Roman" panose="02020503050405090304" pitchFamily="18" charset="0"/>
                          <a:ea typeface="宋体" pitchFamily="2" charset="-122"/>
                        </a:rPr>
                        <a:t>a       b</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8382" name="Rectangle 14">
            <a:extLst>
              <a:ext uri="{FF2B5EF4-FFF2-40B4-BE49-F238E27FC236}">
                <a16:creationId xmlns:a16="http://schemas.microsoft.com/office/drawing/2014/main" id="{3A67619A-BBE3-0D48-A427-359A31BE5FC7}"/>
              </a:ext>
            </a:extLst>
          </p:cNvPr>
          <p:cNvSpPr>
            <a:spLocks noChangeArrowheads="1"/>
          </p:cNvSpPr>
          <p:nvPr/>
        </p:nvSpPr>
        <p:spPr bwMode="auto">
          <a:xfrm>
            <a:off x="1692275" y="5949950"/>
            <a:ext cx="5472113"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just">
              <a:spcBef>
                <a:spcPct val="20000"/>
              </a:spcBef>
              <a:buSzPct val="85000"/>
            </a:pPr>
            <a:r>
              <a:rPr lang="zh-CN" altLang="en-US" sz="3600">
                <a:solidFill>
                  <a:schemeClr val="tx1"/>
                </a:solidFill>
                <a:latin typeface="宋体" panose="02010600030101010101" pitchFamily="2" charset="-122"/>
              </a:rPr>
              <a:t>故</a:t>
            </a:r>
            <a:r>
              <a:rPr lang="en-US" altLang="zh-CN" sz="3600">
                <a:solidFill>
                  <a:schemeClr val="tx1"/>
                </a:solidFill>
                <a:latin typeface="宋体" panose="02010600030101010101" pitchFamily="2" charset="-122"/>
              </a:rPr>
              <a:t>〈</a:t>
            </a:r>
            <a:r>
              <a:rPr lang="en-US" altLang="zh-CN" sz="3600" i="1">
                <a:solidFill>
                  <a:schemeClr val="tx1"/>
                </a:solidFill>
                <a:latin typeface="Arial" panose="020B0604020202020204" pitchFamily="34" charset="0"/>
              </a:rPr>
              <a:t>S</a:t>
            </a:r>
            <a:r>
              <a:rPr lang="en-US" altLang="zh-CN" sz="3600">
                <a:solidFill>
                  <a:schemeClr val="tx1"/>
                </a:solidFill>
                <a:latin typeface="Arial" panose="020B0604020202020204" pitchFamily="34" charset="0"/>
              </a:rPr>
              <a:t>,*</a:t>
            </a:r>
            <a:r>
              <a:rPr lang="en-US" altLang="zh-CN" sz="3600">
                <a:solidFill>
                  <a:schemeClr val="tx1"/>
                </a:solidFill>
                <a:latin typeface="宋体" panose="02010600030101010101" pitchFamily="2" charset="-122"/>
              </a:rPr>
              <a:t>〉</a:t>
            </a:r>
            <a:r>
              <a:rPr lang="zh-CN" altLang="en-US" sz="3600">
                <a:solidFill>
                  <a:schemeClr val="tx1"/>
                </a:solidFill>
                <a:latin typeface="宋体" panose="02010600030101010101" pitchFamily="2" charset="-122"/>
              </a:rPr>
              <a:t>为半群。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282">
                                            <p:txEl>
                                              <p:pRg st="5" end="5"/>
                                            </p:txEl>
                                          </p:spTgt>
                                        </p:tgtEl>
                                        <p:attrNameLst>
                                          <p:attrName>style.visibility</p:attrName>
                                        </p:attrNameLst>
                                      </p:cBhvr>
                                      <p:to>
                                        <p:strVal val="visible"/>
                                      </p:to>
                                    </p:set>
                                    <p:anim calcmode="lin" valueType="num">
                                      <p:cBhvr additive="base">
                                        <p:cTn id="7" dur="500" fill="hold"/>
                                        <p:tgtEl>
                                          <p:spTgt spid="97282">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728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7282">
                                            <p:txEl>
                                              <p:pRg st="6" end="6"/>
                                            </p:txEl>
                                          </p:spTgt>
                                        </p:tgtEl>
                                        <p:attrNameLst>
                                          <p:attrName>style.visibility</p:attrName>
                                        </p:attrNameLst>
                                      </p:cBhvr>
                                      <p:to>
                                        <p:strVal val="visible"/>
                                      </p:to>
                                    </p:set>
                                    <p:anim calcmode="lin" valueType="num">
                                      <p:cBhvr additive="base">
                                        <p:cTn id="13" dur="500" fill="hold"/>
                                        <p:tgtEl>
                                          <p:spTgt spid="97282">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728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7282">
                                            <p:txEl>
                                              <p:pRg st="7" end="7"/>
                                            </p:txEl>
                                          </p:spTgt>
                                        </p:tgtEl>
                                        <p:attrNameLst>
                                          <p:attrName>style.visibility</p:attrName>
                                        </p:attrNameLst>
                                      </p:cBhvr>
                                      <p:to>
                                        <p:strVal val="visible"/>
                                      </p:to>
                                    </p:set>
                                    <p:anim calcmode="lin" valueType="num">
                                      <p:cBhvr additive="base">
                                        <p:cTn id="19" dur="500" fill="hold"/>
                                        <p:tgtEl>
                                          <p:spTgt spid="97282">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728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8382"/>
                                        </p:tgtEl>
                                        <p:attrNameLst>
                                          <p:attrName>style.visibility</p:attrName>
                                        </p:attrNameLst>
                                      </p:cBhvr>
                                      <p:to>
                                        <p:strVal val="visible"/>
                                      </p:to>
                                    </p:set>
                                    <p:animEffect transition="in" filter="wipe(down)">
                                      <p:cBhvr>
                                        <p:cTn id="25" dur="500"/>
                                        <p:tgtEl>
                                          <p:spTgt spid="58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build="p"/>
      <p:bldP spid="5838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3">
            <a:extLst>
              <a:ext uri="{FF2B5EF4-FFF2-40B4-BE49-F238E27FC236}">
                <a16:creationId xmlns:a16="http://schemas.microsoft.com/office/drawing/2014/main" id="{E3E6D6D0-75F7-B544-BC8B-5C7F425D3694}"/>
              </a:ext>
            </a:extLst>
          </p:cNvPr>
          <p:cNvSpPr>
            <a:spLocks noGrp="1" noChangeArrowheads="1"/>
          </p:cNvSpPr>
          <p:nvPr>
            <p:ph type="body" idx="4294967295"/>
          </p:nvPr>
        </p:nvSpPr>
        <p:spPr>
          <a:xfrm>
            <a:off x="684213" y="1412875"/>
            <a:ext cx="7632700" cy="5040313"/>
          </a:xfrm>
        </p:spPr>
        <p:txBody>
          <a:bodyPr/>
          <a:lstStyle/>
          <a:p>
            <a:pPr eaLnBrk="1" hangingPunct="1"/>
            <a:r>
              <a:rPr lang="en-US" altLang="zh-CN" sz="2400" b="0">
                <a:solidFill>
                  <a:srgbClr val="CC0099"/>
                </a:solidFill>
              </a:rPr>
              <a:t>5-1  </a:t>
            </a:r>
            <a:r>
              <a:rPr lang="zh-CN" altLang="en-US" sz="2400" b="0">
                <a:solidFill>
                  <a:srgbClr val="CC0099"/>
                </a:solidFill>
              </a:rPr>
              <a:t>代数系统的引入</a:t>
            </a:r>
            <a:endParaRPr lang="zh-CN" altLang="en-US" sz="2400" b="0" u="sng">
              <a:solidFill>
                <a:srgbClr val="CC0099"/>
              </a:solidFill>
            </a:endParaRPr>
          </a:p>
          <a:p>
            <a:pPr eaLnBrk="1" hangingPunct="1"/>
            <a:r>
              <a:rPr lang="en-US" altLang="zh-CN" sz="2400" b="0">
                <a:solidFill>
                  <a:srgbClr val="CC0099"/>
                </a:solidFill>
              </a:rPr>
              <a:t>5-2  </a:t>
            </a:r>
            <a:r>
              <a:rPr lang="zh-CN" altLang="en-US" sz="2400" b="0">
                <a:solidFill>
                  <a:srgbClr val="CC0099"/>
                </a:solidFill>
              </a:rPr>
              <a:t>运算及其性质</a:t>
            </a:r>
          </a:p>
          <a:p>
            <a:pPr eaLnBrk="1" hangingPunct="1"/>
            <a:r>
              <a:rPr lang="en-US" altLang="zh-CN" sz="2400" b="0">
                <a:solidFill>
                  <a:srgbClr val="CC0099"/>
                </a:solidFill>
              </a:rPr>
              <a:t>5-3  </a:t>
            </a:r>
            <a:r>
              <a:rPr lang="zh-CN" altLang="en-US" sz="2400" b="0">
                <a:solidFill>
                  <a:srgbClr val="CC0099"/>
                </a:solidFill>
              </a:rPr>
              <a:t>半群</a:t>
            </a:r>
          </a:p>
          <a:p>
            <a:pPr eaLnBrk="1" hangingPunct="1"/>
            <a:r>
              <a:rPr lang="en-US" altLang="zh-CN" sz="2400" b="0">
                <a:solidFill>
                  <a:srgbClr val="CC0099"/>
                </a:solidFill>
              </a:rPr>
              <a:t>5-4  </a:t>
            </a:r>
            <a:r>
              <a:rPr lang="zh-CN" altLang="en-US" sz="2400" b="0">
                <a:solidFill>
                  <a:srgbClr val="CC0099"/>
                </a:solidFill>
              </a:rPr>
              <a:t>群与子群</a:t>
            </a:r>
          </a:p>
          <a:p>
            <a:pPr eaLnBrk="1" hangingPunct="1"/>
            <a:r>
              <a:rPr lang="en-US" altLang="zh-CN" sz="2400" b="0">
                <a:solidFill>
                  <a:srgbClr val="CC0099"/>
                </a:solidFill>
              </a:rPr>
              <a:t>5-5  </a:t>
            </a:r>
            <a:r>
              <a:rPr lang="zh-CN" altLang="en-US" sz="2400" b="0">
                <a:solidFill>
                  <a:srgbClr val="CC0099"/>
                </a:solidFill>
              </a:rPr>
              <a:t>阿贝尔群与循环群</a:t>
            </a:r>
          </a:p>
          <a:p>
            <a:pPr eaLnBrk="1" hangingPunct="1"/>
            <a:r>
              <a:rPr lang="zh-CN" altLang="en-US" sz="2400" b="0">
                <a:solidFill>
                  <a:srgbClr val="CC0099"/>
                </a:solidFill>
              </a:rPr>
              <a:t>*</a:t>
            </a:r>
            <a:r>
              <a:rPr lang="en-US" altLang="zh-CN" sz="2400" b="0">
                <a:solidFill>
                  <a:srgbClr val="CC0099"/>
                </a:solidFill>
              </a:rPr>
              <a:t>5-6  </a:t>
            </a:r>
            <a:r>
              <a:rPr lang="zh-CN" altLang="en-US" sz="2400" b="0">
                <a:solidFill>
                  <a:srgbClr val="CC0099"/>
                </a:solidFill>
              </a:rPr>
              <a:t>置换群与伯恩赛德定理</a:t>
            </a:r>
          </a:p>
          <a:p>
            <a:pPr eaLnBrk="1" hangingPunct="1">
              <a:spcBef>
                <a:spcPct val="0"/>
              </a:spcBef>
            </a:pPr>
            <a:r>
              <a:rPr lang="en-US" altLang="zh-CN" sz="2400" b="0">
                <a:solidFill>
                  <a:srgbClr val="CC0099"/>
                </a:solidFill>
              </a:rPr>
              <a:t>5-7  </a:t>
            </a:r>
            <a:r>
              <a:rPr lang="zh-CN" altLang="en-US" sz="2400" b="0">
                <a:solidFill>
                  <a:srgbClr val="CC0099"/>
                </a:solidFill>
              </a:rPr>
              <a:t>陪集与拉格朗日  定理</a:t>
            </a:r>
          </a:p>
          <a:p>
            <a:pPr eaLnBrk="1" hangingPunct="1">
              <a:spcBef>
                <a:spcPct val="0"/>
              </a:spcBef>
            </a:pPr>
            <a:r>
              <a:rPr lang="en-US" altLang="zh-CN" sz="2400" b="0">
                <a:solidFill>
                  <a:srgbClr val="CC0099"/>
                </a:solidFill>
              </a:rPr>
              <a:t>5-8  </a:t>
            </a:r>
            <a:r>
              <a:rPr lang="zh-CN" altLang="en-US" sz="2400" b="0">
                <a:solidFill>
                  <a:srgbClr val="CC0099"/>
                </a:solidFill>
              </a:rPr>
              <a:t>同态与同构 </a:t>
            </a:r>
          </a:p>
          <a:p>
            <a:pPr eaLnBrk="1" hangingPunct="1">
              <a:spcBef>
                <a:spcPct val="0"/>
              </a:spcBef>
            </a:pPr>
            <a:r>
              <a:rPr lang="en-US" altLang="zh-CN" sz="2400" b="0">
                <a:solidFill>
                  <a:srgbClr val="CC0099"/>
                </a:solidFill>
              </a:rPr>
              <a:t>5-9   </a:t>
            </a:r>
            <a:r>
              <a:rPr lang="zh-CN" altLang="en-US" sz="2400" b="0">
                <a:solidFill>
                  <a:srgbClr val="CC0099"/>
                </a:solidFill>
              </a:rPr>
              <a:t>环 和 域 </a:t>
            </a:r>
          </a:p>
        </p:txBody>
      </p:sp>
      <p:sp>
        <p:nvSpPr>
          <p:cNvPr id="8194" name="Rectangle 4">
            <a:extLst>
              <a:ext uri="{FF2B5EF4-FFF2-40B4-BE49-F238E27FC236}">
                <a16:creationId xmlns:a16="http://schemas.microsoft.com/office/drawing/2014/main" id="{CF291F15-58CA-7146-865A-A0B4D4151BDD}"/>
              </a:ext>
            </a:extLst>
          </p:cNvPr>
          <p:cNvSpPr>
            <a:spLocks noChangeArrowheads="1"/>
          </p:cNvSpPr>
          <p:nvPr/>
        </p:nvSpPr>
        <p:spPr bwMode="auto">
          <a:xfrm>
            <a:off x="900113" y="404813"/>
            <a:ext cx="77724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accent2"/>
                </a:solidFill>
              </a:rPr>
              <a:t> </a:t>
            </a:r>
            <a:r>
              <a:rPr lang="zh-CN" altLang="en-US">
                <a:solidFill>
                  <a:schemeClr val="accent2"/>
                </a:solidFill>
              </a:rPr>
              <a:t>第五章    代数结构（</a:t>
            </a:r>
            <a:r>
              <a:rPr lang="en-US" altLang="zh-CN">
                <a:solidFill>
                  <a:schemeClr val="accent2"/>
                </a:solidFill>
              </a:rPr>
              <a:t>Algebraic Structure </a:t>
            </a:r>
            <a:r>
              <a:rPr lang="zh-CN" altLang="en-US">
                <a:solidFill>
                  <a:schemeClr val="accent2"/>
                </a:solidFill>
              </a:rPr>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a:extLst>
              <a:ext uri="{FF2B5EF4-FFF2-40B4-BE49-F238E27FC236}">
                <a16:creationId xmlns:a16="http://schemas.microsoft.com/office/drawing/2014/main" id="{327AD4BD-6817-1947-B74E-F42B929CB412}"/>
              </a:ext>
            </a:extLst>
          </p:cNvPr>
          <p:cNvSpPr txBox="1">
            <a:spLocks noChangeArrowheads="1"/>
          </p:cNvSpPr>
          <p:nvPr/>
        </p:nvSpPr>
        <p:spPr bwMode="auto">
          <a:xfrm>
            <a:off x="611188" y="1628775"/>
            <a:ext cx="8305800"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FF0000"/>
                </a:solidFill>
                <a:latin typeface="宋体" panose="02010600030101010101" pitchFamily="2" charset="-122"/>
              </a:rPr>
              <a:t>【</a:t>
            </a:r>
            <a:r>
              <a:rPr lang="zh-CN" altLang="en-US">
                <a:solidFill>
                  <a:srgbClr val="FF0000"/>
                </a:solidFill>
                <a:latin typeface="宋体" panose="02010600030101010101" pitchFamily="2" charset="-122"/>
              </a:rPr>
              <a:t>例</a:t>
            </a:r>
            <a:r>
              <a:rPr lang="en-US" altLang="zh-CN">
                <a:solidFill>
                  <a:srgbClr val="FF0000"/>
                </a:solidFill>
                <a:latin typeface="宋体" panose="02010600030101010101" pitchFamily="2" charset="-122"/>
              </a:rPr>
              <a:t>5.3.5】</a:t>
            </a:r>
            <a:r>
              <a:rPr lang="zh-CN" altLang="en-US">
                <a:solidFill>
                  <a:schemeClr val="tx1"/>
                </a:solidFill>
                <a:latin typeface="宋体" panose="02010600030101010101" pitchFamily="2" charset="-122"/>
              </a:rPr>
              <a:t>设</a:t>
            </a:r>
            <a:r>
              <a:rPr lang="en-US" altLang="zh-CN" i="1">
                <a:solidFill>
                  <a:schemeClr val="tx1"/>
                </a:solidFill>
              </a:rPr>
              <a:t>S</a:t>
            </a:r>
            <a:r>
              <a:rPr lang="zh-CN" altLang="en-US">
                <a:solidFill>
                  <a:schemeClr val="tx1"/>
                </a:solidFill>
                <a:latin typeface="宋体" panose="02010600030101010101" pitchFamily="2" charset="-122"/>
              </a:rPr>
              <a:t>为任意非空集合</a:t>
            </a:r>
            <a:r>
              <a:rPr lang="en-US" altLang="zh-CN">
                <a:solidFill>
                  <a:schemeClr val="tx1"/>
                </a:solidFill>
                <a:latin typeface="宋体" panose="02010600030101010101" pitchFamily="2" charset="-122"/>
              </a:rPr>
              <a:t>,</a:t>
            </a:r>
            <a:r>
              <a:rPr lang="zh-CN" altLang="en-US">
                <a:solidFill>
                  <a:schemeClr val="tx1"/>
                </a:solidFill>
                <a:latin typeface="宋体" panose="02010600030101010101" pitchFamily="2" charset="-122"/>
              </a:rPr>
              <a:t>对任意</a:t>
            </a:r>
            <a:r>
              <a:rPr lang="en-US" altLang="zh-CN" i="1">
                <a:solidFill>
                  <a:schemeClr val="tx1"/>
                </a:solidFill>
              </a:rPr>
              <a:t>a</a:t>
            </a:r>
            <a:r>
              <a:rPr lang="en-US" altLang="zh-CN">
                <a:solidFill>
                  <a:schemeClr val="tx1"/>
                </a:solidFill>
              </a:rPr>
              <a:t>,</a:t>
            </a:r>
            <a:r>
              <a:rPr lang="en-US" altLang="zh-CN" i="1">
                <a:solidFill>
                  <a:schemeClr val="tx1"/>
                </a:solidFill>
              </a:rPr>
              <a:t>b</a:t>
            </a:r>
            <a:r>
              <a:rPr lang="en-US" altLang="zh-CN">
                <a:solidFill>
                  <a:schemeClr val="tx1"/>
                </a:solidFill>
              </a:rPr>
              <a:t>∈</a:t>
            </a:r>
            <a:r>
              <a:rPr lang="en-US" altLang="zh-CN" i="1">
                <a:solidFill>
                  <a:schemeClr val="tx1"/>
                </a:solidFill>
              </a:rPr>
              <a:t>S,</a:t>
            </a:r>
            <a:r>
              <a:rPr lang="zh-CN" altLang="en-US">
                <a:solidFill>
                  <a:schemeClr val="tx1"/>
                </a:solidFill>
                <a:latin typeface="宋体" panose="02010600030101010101" pitchFamily="2" charset="-122"/>
              </a:rPr>
              <a:t>规定</a:t>
            </a:r>
            <a:r>
              <a:rPr lang="en-US" altLang="zh-CN" i="1">
                <a:solidFill>
                  <a:schemeClr val="tx1"/>
                </a:solidFill>
              </a:rPr>
              <a:t>a</a:t>
            </a:r>
            <a:r>
              <a:rPr lang="en-US" altLang="zh-CN">
                <a:solidFill>
                  <a:schemeClr val="tx1"/>
                </a:solidFill>
              </a:rPr>
              <a:t>*</a:t>
            </a:r>
            <a:r>
              <a:rPr lang="en-US" altLang="zh-CN" i="1">
                <a:solidFill>
                  <a:schemeClr val="tx1"/>
                </a:solidFill>
              </a:rPr>
              <a:t>b= a</a:t>
            </a:r>
            <a:r>
              <a:rPr lang="en-US" altLang="zh-CN">
                <a:solidFill>
                  <a:schemeClr val="tx1"/>
                </a:solidFill>
              </a:rPr>
              <a:t>,</a:t>
            </a:r>
            <a:r>
              <a:rPr lang="zh-CN" altLang="en-US">
                <a:solidFill>
                  <a:schemeClr val="tx1"/>
                </a:solidFill>
              </a:rPr>
              <a:t>则</a:t>
            </a:r>
            <a:r>
              <a:rPr lang="en-US" altLang="zh-CN">
                <a:solidFill>
                  <a:schemeClr val="tx1"/>
                </a:solidFill>
                <a:latin typeface="宋体" panose="02010600030101010101" pitchFamily="2" charset="-122"/>
              </a:rPr>
              <a:t>〈</a:t>
            </a:r>
            <a:r>
              <a:rPr lang="en-US" altLang="zh-CN" i="1">
                <a:solidFill>
                  <a:schemeClr val="tx1"/>
                </a:solidFill>
              </a:rPr>
              <a:t>S</a:t>
            </a:r>
            <a:r>
              <a:rPr lang="en-US" altLang="zh-CN">
                <a:solidFill>
                  <a:schemeClr val="tx1"/>
                </a:solidFill>
              </a:rPr>
              <a:t>,*</a:t>
            </a:r>
            <a:r>
              <a:rPr lang="en-US" altLang="zh-CN">
                <a:solidFill>
                  <a:schemeClr val="tx1"/>
                </a:solidFill>
                <a:latin typeface="宋体" panose="02010600030101010101" pitchFamily="2" charset="-122"/>
              </a:rPr>
              <a:t>〉</a:t>
            </a:r>
            <a:r>
              <a:rPr lang="zh-CN" altLang="en-US">
                <a:solidFill>
                  <a:schemeClr val="tx1"/>
                </a:solidFill>
                <a:latin typeface="宋体" panose="02010600030101010101" pitchFamily="2" charset="-122"/>
              </a:rPr>
              <a:t>为半群。</a:t>
            </a:r>
          </a:p>
          <a:p>
            <a:pPr eaLnBrk="1" hangingPunct="1">
              <a:spcBef>
                <a:spcPct val="50000"/>
              </a:spcBef>
            </a:pPr>
            <a:r>
              <a:rPr lang="zh-CN" altLang="en-US">
                <a:latin typeface="宋体" panose="02010600030101010101" pitchFamily="2" charset="-122"/>
              </a:rPr>
              <a:t>证明</a:t>
            </a:r>
            <a:r>
              <a:rPr lang="en-US" altLang="zh-CN">
                <a:latin typeface="宋体" panose="02010600030101010101" pitchFamily="2" charset="-122"/>
              </a:rPr>
              <a:t>:</a:t>
            </a:r>
            <a:r>
              <a:rPr lang="en-US" altLang="zh-CN">
                <a:solidFill>
                  <a:schemeClr val="tx1"/>
                </a:solidFill>
                <a:latin typeface="宋体" panose="02010600030101010101" pitchFamily="2" charset="-122"/>
              </a:rPr>
              <a:t>    </a:t>
            </a:r>
            <a:r>
              <a:rPr lang="en-US" altLang="zh-CN" i="1">
                <a:solidFill>
                  <a:schemeClr val="tx1"/>
                </a:solidFill>
              </a:rPr>
              <a:t>a</a:t>
            </a:r>
            <a:r>
              <a:rPr lang="en-US" altLang="zh-CN">
                <a:solidFill>
                  <a:schemeClr val="tx1"/>
                </a:solidFill>
              </a:rPr>
              <a:t>,</a:t>
            </a:r>
            <a:r>
              <a:rPr lang="en-US" altLang="zh-CN" i="1">
                <a:solidFill>
                  <a:schemeClr val="tx1"/>
                </a:solidFill>
              </a:rPr>
              <a:t>b,c</a:t>
            </a:r>
            <a:r>
              <a:rPr lang="en-US" altLang="zh-CN">
                <a:solidFill>
                  <a:schemeClr val="tx1"/>
                </a:solidFill>
              </a:rPr>
              <a:t>∈</a:t>
            </a:r>
            <a:r>
              <a:rPr lang="en-US" altLang="zh-CN" i="1">
                <a:solidFill>
                  <a:schemeClr val="tx1"/>
                </a:solidFill>
              </a:rPr>
              <a:t>S,</a:t>
            </a:r>
            <a:r>
              <a:rPr lang="zh-CN" altLang="en-US">
                <a:solidFill>
                  <a:schemeClr val="tx1"/>
                </a:solidFill>
              </a:rPr>
              <a:t>有</a:t>
            </a:r>
          </a:p>
          <a:p>
            <a:pPr algn="just" eaLnBrk="1" hangingPunct="1">
              <a:lnSpc>
                <a:spcPct val="130000"/>
              </a:lnSpc>
              <a:spcBef>
                <a:spcPct val="20000"/>
              </a:spcBef>
            </a:pPr>
            <a:r>
              <a:rPr lang="zh-CN" altLang="en-US">
                <a:solidFill>
                  <a:schemeClr val="tx1"/>
                </a:solidFill>
              </a:rPr>
              <a:t>       </a:t>
            </a:r>
            <a:r>
              <a:rPr lang="en-US" altLang="zh-CN">
                <a:solidFill>
                  <a:schemeClr val="tx1"/>
                </a:solidFill>
              </a:rPr>
              <a:t>(</a:t>
            </a:r>
            <a:r>
              <a:rPr lang="en-US" altLang="zh-CN" i="1">
                <a:solidFill>
                  <a:schemeClr val="tx1"/>
                </a:solidFill>
              </a:rPr>
              <a:t>a</a:t>
            </a:r>
            <a:r>
              <a:rPr lang="en-US" altLang="zh-CN">
                <a:solidFill>
                  <a:schemeClr val="tx1"/>
                </a:solidFill>
              </a:rPr>
              <a:t>*</a:t>
            </a:r>
            <a:r>
              <a:rPr lang="en-US" altLang="zh-CN" i="1">
                <a:solidFill>
                  <a:schemeClr val="tx1"/>
                </a:solidFill>
              </a:rPr>
              <a:t>b</a:t>
            </a:r>
            <a:r>
              <a:rPr lang="en-US" altLang="zh-CN">
                <a:solidFill>
                  <a:schemeClr val="tx1"/>
                </a:solidFill>
              </a:rPr>
              <a:t>)*</a:t>
            </a:r>
            <a:r>
              <a:rPr lang="en-US" altLang="zh-CN" i="1">
                <a:solidFill>
                  <a:schemeClr val="tx1"/>
                </a:solidFill>
              </a:rPr>
              <a:t>c</a:t>
            </a:r>
            <a:r>
              <a:rPr lang="en-US" altLang="zh-CN">
                <a:solidFill>
                  <a:schemeClr val="tx1"/>
                </a:solidFill>
              </a:rPr>
              <a:t> = </a:t>
            </a:r>
            <a:r>
              <a:rPr lang="en-US" altLang="zh-CN" i="1">
                <a:solidFill>
                  <a:schemeClr val="tx1"/>
                </a:solidFill>
              </a:rPr>
              <a:t>a</a:t>
            </a:r>
            <a:r>
              <a:rPr lang="en-US" altLang="zh-CN">
                <a:solidFill>
                  <a:schemeClr val="tx1"/>
                </a:solidFill>
              </a:rPr>
              <a:t>*</a:t>
            </a:r>
            <a:r>
              <a:rPr lang="en-US" altLang="zh-CN" i="1">
                <a:solidFill>
                  <a:schemeClr val="tx1"/>
                </a:solidFill>
              </a:rPr>
              <a:t>c = a,  a</a:t>
            </a:r>
            <a:r>
              <a:rPr lang="en-US" altLang="zh-CN">
                <a:solidFill>
                  <a:schemeClr val="tx1"/>
                </a:solidFill>
              </a:rPr>
              <a:t>*(</a:t>
            </a:r>
            <a:r>
              <a:rPr lang="en-US" altLang="zh-CN" i="1">
                <a:solidFill>
                  <a:schemeClr val="tx1"/>
                </a:solidFill>
              </a:rPr>
              <a:t>b</a:t>
            </a:r>
            <a:r>
              <a:rPr lang="en-US" altLang="zh-CN">
                <a:solidFill>
                  <a:schemeClr val="tx1"/>
                </a:solidFill>
              </a:rPr>
              <a:t>*</a:t>
            </a:r>
            <a:r>
              <a:rPr lang="en-US" altLang="zh-CN" i="1">
                <a:solidFill>
                  <a:schemeClr val="tx1"/>
                </a:solidFill>
              </a:rPr>
              <a:t>c</a:t>
            </a:r>
            <a:r>
              <a:rPr lang="en-US" altLang="zh-CN">
                <a:solidFill>
                  <a:schemeClr val="tx1"/>
                </a:solidFill>
              </a:rPr>
              <a:t>) </a:t>
            </a:r>
            <a:r>
              <a:rPr lang="en-US" altLang="zh-CN" i="1">
                <a:solidFill>
                  <a:schemeClr val="tx1"/>
                </a:solidFill>
              </a:rPr>
              <a:t>= a</a:t>
            </a:r>
            <a:r>
              <a:rPr lang="en-US" altLang="zh-CN">
                <a:solidFill>
                  <a:schemeClr val="tx1"/>
                </a:solidFill>
              </a:rPr>
              <a:t>* </a:t>
            </a:r>
            <a:r>
              <a:rPr lang="en-US" altLang="zh-CN" i="1">
                <a:solidFill>
                  <a:schemeClr val="tx1"/>
                </a:solidFill>
              </a:rPr>
              <a:t>b</a:t>
            </a:r>
            <a:r>
              <a:rPr lang="en-US" altLang="zh-CN">
                <a:solidFill>
                  <a:schemeClr val="tx1"/>
                </a:solidFill>
              </a:rPr>
              <a:t> </a:t>
            </a:r>
            <a:r>
              <a:rPr lang="en-US" altLang="zh-CN" i="1">
                <a:solidFill>
                  <a:schemeClr val="tx1"/>
                </a:solidFill>
              </a:rPr>
              <a:t>= a</a:t>
            </a:r>
          </a:p>
          <a:p>
            <a:pPr eaLnBrk="1" hangingPunct="1">
              <a:spcBef>
                <a:spcPct val="50000"/>
              </a:spcBef>
            </a:pPr>
            <a:r>
              <a:rPr lang="zh-CN" altLang="en-US">
                <a:solidFill>
                  <a:schemeClr val="tx1"/>
                </a:solidFill>
              </a:rPr>
              <a:t>所以      </a:t>
            </a:r>
            <a:r>
              <a:rPr lang="en-US" altLang="zh-CN">
                <a:solidFill>
                  <a:schemeClr val="tx1"/>
                </a:solidFill>
              </a:rPr>
              <a:t>(</a:t>
            </a:r>
            <a:r>
              <a:rPr lang="en-US" altLang="zh-CN" i="1">
                <a:solidFill>
                  <a:schemeClr val="tx1"/>
                </a:solidFill>
              </a:rPr>
              <a:t>a</a:t>
            </a:r>
            <a:r>
              <a:rPr lang="en-US" altLang="zh-CN">
                <a:solidFill>
                  <a:schemeClr val="tx1"/>
                </a:solidFill>
              </a:rPr>
              <a:t>*</a:t>
            </a:r>
            <a:r>
              <a:rPr lang="en-US" altLang="zh-CN" i="1">
                <a:solidFill>
                  <a:schemeClr val="tx1"/>
                </a:solidFill>
              </a:rPr>
              <a:t>b</a:t>
            </a:r>
            <a:r>
              <a:rPr lang="en-US" altLang="zh-CN">
                <a:solidFill>
                  <a:schemeClr val="tx1"/>
                </a:solidFill>
              </a:rPr>
              <a:t>)*</a:t>
            </a:r>
            <a:r>
              <a:rPr lang="en-US" altLang="zh-CN" i="1">
                <a:solidFill>
                  <a:schemeClr val="tx1"/>
                </a:solidFill>
              </a:rPr>
              <a:t>c</a:t>
            </a:r>
            <a:r>
              <a:rPr lang="en-US" altLang="zh-CN">
                <a:solidFill>
                  <a:schemeClr val="tx1"/>
                </a:solidFill>
              </a:rPr>
              <a:t> = </a:t>
            </a:r>
            <a:r>
              <a:rPr lang="en-US" altLang="zh-CN" i="1">
                <a:solidFill>
                  <a:schemeClr val="tx1"/>
                </a:solidFill>
              </a:rPr>
              <a:t>a</a:t>
            </a:r>
            <a:r>
              <a:rPr lang="en-US" altLang="zh-CN">
                <a:solidFill>
                  <a:schemeClr val="tx1"/>
                </a:solidFill>
              </a:rPr>
              <a:t>*(</a:t>
            </a:r>
            <a:r>
              <a:rPr lang="en-US" altLang="zh-CN" i="1">
                <a:solidFill>
                  <a:schemeClr val="tx1"/>
                </a:solidFill>
              </a:rPr>
              <a:t>b</a:t>
            </a:r>
            <a:r>
              <a:rPr lang="en-US" altLang="zh-CN">
                <a:solidFill>
                  <a:schemeClr val="tx1"/>
                </a:solidFill>
              </a:rPr>
              <a:t>*</a:t>
            </a:r>
            <a:r>
              <a:rPr lang="en-US" altLang="zh-CN" i="1">
                <a:solidFill>
                  <a:schemeClr val="tx1"/>
                </a:solidFill>
              </a:rPr>
              <a:t>c</a:t>
            </a:r>
            <a:r>
              <a:rPr lang="en-US" altLang="zh-CN">
                <a:solidFill>
                  <a:schemeClr val="tx1"/>
                </a:solidFill>
              </a:rPr>
              <a:t>) .</a:t>
            </a:r>
          </a:p>
          <a:p>
            <a:pPr eaLnBrk="1" hangingPunct="1">
              <a:spcBef>
                <a:spcPct val="50000"/>
              </a:spcBef>
            </a:pPr>
            <a:r>
              <a:rPr lang="zh-CN" altLang="en-US">
                <a:solidFill>
                  <a:schemeClr val="tx1"/>
                </a:solidFill>
              </a:rPr>
              <a:t>故 </a:t>
            </a:r>
            <a:r>
              <a:rPr lang="en-US" altLang="zh-CN">
                <a:solidFill>
                  <a:schemeClr val="tx1"/>
                </a:solidFill>
                <a:latin typeface="宋体" panose="02010600030101010101" pitchFamily="2" charset="-122"/>
              </a:rPr>
              <a:t>〈</a:t>
            </a:r>
            <a:r>
              <a:rPr lang="en-US" altLang="zh-CN" i="1">
                <a:solidFill>
                  <a:schemeClr val="tx1"/>
                </a:solidFill>
              </a:rPr>
              <a:t>S</a:t>
            </a:r>
            <a:r>
              <a:rPr lang="en-US" altLang="zh-CN">
                <a:solidFill>
                  <a:schemeClr val="tx1"/>
                </a:solidFill>
              </a:rPr>
              <a:t>,*</a:t>
            </a:r>
            <a:r>
              <a:rPr lang="en-US" altLang="zh-CN">
                <a:solidFill>
                  <a:schemeClr val="tx1"/>
                </a:solidFill>
                <a:latin typeface="宋体" panose="02010600030101010101" pitchFamily="2" charset="-122"/>
              </a:rPr>
              <a:t>〉</a:t>
            </a:r>
            <a:r>
              <a:rPr lang="zh-CN" altLang="en-US">
                <a:solidFill>
                  <a:schemeClr val="tx1"/>
                </a:solidFill>
                <a:latin typeface="宋体" panose="02010600030101010101" pitchFamily="2" charset="-122"/>
              </a:rPr>
              <a:t>为半群。</a:t>
            </a:r>
            <a:r>
              <a:rPr lang="zh-CN" altLang="en-US" i="1">
                <a:solidFill>
                  <a:schemeClr val="tx1"/>
                </a:solidFill>
              </a:rPr>
              <a:t> </a:t>
            </a:r>
          </a:p>
        </p:txBody>
      </p:sp>
      <p:graphicFrame>
        <p:nvGraphicFramePr>
          <p:cNvPr id="98307" name="Object 3">
            <a:extLst>
              <a:ext uri="{FF2B5EF4-FFF2-40B4-BE49-F238E27FC236}">
                <a16:creationId xmlns:a16="http://schemas.microsoft.com/office/drawing/2014/main" id="{2A72536C-5717-E049-B334-46CED96CF966}"/>
              </a:ext>
            </a:extLst>
          </p:cNvPr>
          <p:cNvGraphicFramePr>
            <a:graphicFrameLocks noChangeAspect="1"/>
          </p:cNvGraphicFramePr>
          <p:nvPr/>
        </p:nvGraphicFramePr>
        <p:xfrm>
          <a:off x="1979613" y="2997200"/>
          <a:ext cx="357187" cy="387350"/>
        </p:xfrm>
        <a:graphic>
          <a:graphicData uri="http://schemas.openxmlformats.org/presentationml/2006/ole">
            <mc:AlternateContent xmlns:mc="http://schemas.openxmlformats.org/markup-compatibility/2006">
              <mc:Choice xmlns:v="urn:schemas-microsoft-com:vml" Requires="v">
                <p:oleObj spid="_x0000_s52226" r:id="rId3" imgW="3505200" imgH="3797300" progId="Equation.DSMT4">
                  <p:embed/>
                </p:oleObj>
              </mc:Choice>
              <mc:Fallback>
                <p:oleObj r:id="rId3" imgW="3505200" imgH="3797300" progId="Equation.DSMT4">
                  <p:embed/>
                  <p:pic>
                    <p:nvPicPr>
                      <p:cNvPr id="98307" name="Object 3">
                        <a:extLst>
                          <a:ext uri="{FF2B5EF4-FFF2-40B4-BE49-F238E27FC236}">
                            <a16:creationId xmlns:a16="http://schemas.microsoft.com/office/drawing/2014/main" id="{2A72536C-5717-E049-B334-46CED96CF9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997200"/>
                        <a:ext cx="35718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5299" name="Rectangle 5">
            <a:extLst>
              <a:ext uri="{FF2B5EF4-FFF2-40B4-BE49-F238E27FC236}">
                <a16:creationId xmlns:a16="http://schemas.microsoft.com/office/drawing/2014/main" id="{EA6C1085-9617-C049-9C39-62F98FC89175}"/>
              </a:ext>
            </a:extLst>
          </p:cNvPr>
          <p:cNvSpPr>
            <a:spLocks noChangeArrowheads="1"/>
          </p:cNvSpPr>
          <p:nvPr/>
        </p:nvSpPr>
        <p:spPr bwMode="auto">
          <a:xfrm>
            <a:off x="1042988" y="404813"/>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spcBef>
                <a:spcPts val="500"/>
              </a:spcBef>
              <a:spcAft>
                <a:spcPts val="500"/>
              </a:spcAft>
            </a:pPr>
            <a:r>
              <a:rPr lang="en-US" altLang="zh-CN" sz="3600">
                <a:solidFill>
                  <a:schemeClr val="accent2"/>
                </a:solidFill>
                <a:latin typeface="" charset="0"/>
              </a:rPr>
              <a:t>5-</a:t>
            </a:r>
            <a:r>
              <a:rPr lang="en-US" altLang="zh-CN" sz="3600">
                <a:solidFill>
                  <a:schemeClr val="accent2"/>
                </a:solidFill>
                <a:latin typeface="Arial Black" panose="020B0604020202020204" pitchFamily="34" charset="0"/>
              </a:rPr>
              <a:t>3</a:t>
            </a:r>
            <a:r>
              <a:rPr lang="zh-CN" altLang="en-US" sz="3600">
                <a:solidFill>
                  <a:schemeClr val="accent2"/>
                </a:solidFill>
                <a:latin typeface="" charset="0"/>
              </a:rPr>
              <a:t>　半群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306">
                                            <p:txEl>
                                              <p:pRg st="1" end="1"/>
                                            </p:txEl>
                                          </p:spTgt>
                                        </p:tgtEl>
                                        <p:attrNameLst>
                                          <p:attrName>style.visibility</p:attrName>
                                        </p:attrNameLst>
                                      </p:cBhvr>
                                      <p:to>
                                        <p:strVal val="visible"/>
                                      </p:to>
                                    </p:set>
                                    <p:anim calcmode="lin" valueType="num">
                                      <p:cBhvr additive="base">
                                        <p:cTn id="7" dur="500" fill="hold"/>
                                        <p:tgtEl>
                                          <p:spTgt spid="9830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30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98307"/>
                                        </p:tgtEl>
                                        <p:attrNameLst>
                                          <p:attrName>style.visibility</p:attrName>
                                        </p:attrNameLst>
                                      </p:cBhvr>
                                      <p:to>
                                        <p:strVal val="visible"/>
                                      </p:to>
                                    </p:set>
                                    <p:animEffect transition="in" filter="blinds(horizontal)">
                                      <p:cBhvr>
                                        <p:cTn id="13" dur="500"/>
                                        <p:tgtEl>
                                          <p:spTgt spid="9830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8306">
                                            <p:txEl>
                                              <p:pRg st="2" end="2"/>
                                            </p:txEl>
                                          </p:spTgt>
                                        </p:tgtEl>
                                        <p:attrNameLst>
                                          <p:attrName>style.visibility</p:attrName>
                                        </p:attrNameLst>
                                      </p:cBhvr>
                                      <p:to>
                                        <p:strVal val="visible"/>
                                      </p:to>
                                    </p:set>
                                    <p:anim calcmode="lin" valueType="num">
                                      <p:cBhvr additive="base">
                                        <p:cTn id="18" dur="500" fill="hold"/>
                                        <p:tgtEl>
                                          <p:spTgt spid="9830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83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8306">
                                            <p:txEl>
                                              <p:pRg st="3" end="3"/>
                                            </p:txEl>
                                          </p:spTgt>
                                        </p:tgtEl>
                                        <p:attrNameLst>
                                          <p:attrName>style.visibility</p:attrName>
                                        </p:attrNameLst>
                                      </p:cBhvr>
                                      <p:to>
                                        <p:strVal val="visible"/>
                                      </p:to>
                                    </p:set>
                                    <p:anim calcmode="lin" valueType="num">
                                      <p:cBhvr additive="base">
                                        <p:cTn id="24" dur="500" fill="hold"/>
                                        <p:tgtEl>
                                          <p:spTgt spid="98306">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830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8306">
                                            <p:txEl>
                                              <p:pRg st="4" end="4"/>
                                            </p:txEl>
                                          </p:spTgt>
                                        </p:tgtEl>
                                        <p:attrNameLst>
                                          <p:attrName>style.visibility</p:attrName>
                                        </p:attrNameLst>
                                      </p:cBhvr>
                                      <p:to>
                                        <p:strVal val="visible"/>
                                      </p:to>
                                    </p:set>
                                    <p:anim calcmode="lin" valueType="num">
                                      <p:cBhvr additive="base">
                                        <p:cTn id="30" dur="500" fill="hold"/>
                                        <p:tgtEl>
                                          <p:spTgt spid="98306">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9830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Text Box 3">
            <a:extLst>
              <a:ext uri="{FF2B5EF4-FFF2-40B4-BE49-F238E27FC236}">
                <a16:creationId xmlns:a16="http://schemas.microsoft.com/office/drawing/2014/main" id="{10DE974C-C1A1-5D4B-9A16-DB2693EA9B1D}"/>
              </a:ext>
            </a:extLst>
          </p:cNvPr>
          <p:cNvSpPr txBox="1">
            <a:spLocks noChangeArrowheads="1"/>
          </p:cNvSpPr>
          <p:nvPr/>
        </p:nvSpPr>
        <p:spPr bwMode="auto">
          <a:xfrm>
            <a:off x="571500" y="428625"/>
            <a:ext cx="83058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FF0000"/>
                </a:solidFill>
                <a:latin typeface="宋体" panose="02010600030101010101" pitchFamily="2" charset="-122"/>
              </a:rPr>
              <a:t>【</a:t>
            </a:r>
            <a:r>
              <a:rPr lang="zh-CN" altLang="en-US" sz="2800">
                <a:solidFill>
                  <a:srgbClr val="FF0000"/>
                </a:solidFill>
                <a:latin typeface="宋体" panose="02010600030101010101" pitchFamily="2" charset="-122"/>
              </a:rPr>
              <a:t>例</a:t>
            </a:r>
            <a:r>
              <a:rPr lang="en-US" altLang="zh-CN" sz="2800">
                <a:solidFill>
                  <a:srgbClr val="FF0000"/>
                </a:solidFill>
                <a:latin typeface="宋体" panose="02010600030101010101" pitchFamily="2" charset="-122"/>
              </a:rPr>
              <a:t>5.3.6】</a:t>
            </a:r>
            <a:r>
              <a:rPr lang="zh-CN" altLang="en-US" sz="2800">
                <a:solidFill>
                  <a:schemeClr val="tx1"/>
                </a:solidFill>
                <a:latin typeface="宋体" panose="02010600030101010101" pitchFamily="2" charset="-122"/>
              </a:rPr>
              <a:t>对任意</a:t>
            </a:r>
            <a:r>
              <a:rPr lang="en-US" altLang="zh-CN" sz="2800" i="1">
                <a:solidFill>
                  <a:schemeClr val="tx1"/>
                </a:solidFill>
              </a:rPr>
              <a:t>a</a:t>
            </a:r>
            <a:r>
              <a:rPr lang="en-US" altLang="zh-CN" sz="2800">
                <a:solidFill>
                  <a:schemeClr val="tx1"/>
                </a:solidFill>
              </a:rPr>
              <a:t>,</a:t>
            </a:r>
            <a:r>
              <a:rPr lang="en-US" altLang="zh-CN" sz="2800" i="1">
                <a:solidFill>
                  <a:schemeClr val="tx1"/>
                </a:solidFill>
              </a:rPr>
              <a:t>b</a:t>
            </a:r>
            <a:r>
              <a:rPr lang="en-US" altLang="zh-CN" sz="2800">
                <a:solidFill>
                  <a:schemeClr val="tx1"/>
                </a:solidFill>
              </a:rPr>
              <a:t>∈</a:t>
            </a:r>
            <a:r>
              <a:rPr lang="en-US" altLang="zh-CN" sz="2800" i="1">
                <a:solidFill>
                  <a:schemeClr val="tx1"/>
                </a:solidFill>
              </a:rPr>
              <a:t>R,</a:t>
            </a:r>
            <a:r>
              <a:rPr lang="zh-CN" altLang="en-US" sz="2800">
                <a:solidFill>
                  <a:schemeClr val="tx1"/>
                </a:solidFill>
                <a:latin typeface="宋体" panose="02010600030101010101" pitchFamily="2" charset="-122"/>
              </a:rPr>
              <a:t>规定</a:t>
            </a:r>
            <a:r>
              <a:rPr lang="en-US" altLang="zh-CN" sz="2800" i="1">
                <a:solidFill>
                  <a:schemeClr val="tx1"/>
                </a:solidFill>
              </a:rPr>
              <a:t>a</a:t>
            </a:r>
            <a:r>
              <a:rPr lang="en-US" altLang="zh-CN" sz="2800">
                <a:solidFill>
                  <a:schemeClr val="tx1"/>
                </a:solidFill>
              </a:rPr>
              <a:t>*</a:t>
            </a:r>
            <a:r>
              <a:rPr lang="en-US" altLang="zh-CN" sz="2800" i="1">
                <a:solidFill>
                  <a:schemeClr val="tx1"/>
                </a:solidFill>
              </a:rPr>
              <a:t>b= </a:t>
            </a:r>
            <a:r>
              <a:rPr lang="en-US" altLang="zh-CN" sz="2800">
                <a:solidFill>
                  <a:schemeClr val="tx1"/>
                </a:solidFill>
              </a:rPr>
              <a:t>(</a:t>
            </a:r>
            <a:r>
              <a:rPr lang="en-US" altLang="zh-CN" sz="2800" i="1">
                <a:solidFill>
                  <a:schemeClr val="tx1"/>
                </a:solidFill>
              </a:rPr>
              <a:t>a+b</a:t>
            </a:r>
            <a:r>
              <a:rPr lang="en-US" altLang="zh-CN" sz="2800">
                <a:solidFill>
                  <a:schemeClr val="tx1"/>
                </a:solidFill>
              </a:rPr>
              <a:t>)/2,</a:t>
            </a:r>
            <a:r>
              <a:rPr lang="zh-CN" altLang="en-US" sz="2800">
                <a:solidFill>
                  <a:schemeClr val="tx1"/>
                </a:solidFill>
              </a:rPr>
              <a:t>则</a:t>
            </a:r>
            <a:r>
              <a:rPr lang="en-US" altLang="zh-CN" sz="2800">
                <a:solidFill>
                  <a:schemeClr val="tx1"/>
                </a:solidFill>
                <a:latin typeface="宋体" panose="02010600030101010101" pitchFamily="2" charset="-122"/>
              </a:rPr>
              <a:t>〈</a:t>
            </a:r>
            <a:r>
              <a:rPr lang="en-US" altLang="zh-CN" sz="2800" i="1">
                <a:solidFill>
                  <a:schemeClr val="tx1"/>
                </a:solidFill>
              </a:rPr>
              <a:t>R</a:t>
            </a:r>
            <a:r>
              <a:rPr lang="en-US" altLang="zh-CN" sz="2800">
                <a:solidFill>
                  <a:schemeClr val="tx1"/>
                </a:solidFill>
              </a:rPr>
              <a:t>,*</a:t>
            </a:r>
            <a:r>
              <a:rPr lang="en-US" altLang="zh-CN" sz="2800">
                <a:solidFill>
                  <a:schemeClr val="tx1"/>
                </a:solidFill>
                <a:latin typeface="宋体" panose="02010600030101010101" pitchFamily="2" charset="-122"/>
              </a:rPr>
              <a:t>〉</a:t>
            </a:r>
            <a:r>
              <a:rPr lang="zh-CN" altLang="en-US" sz="2800">
                <a:solidFill>
                  <a:schemeClr val="tx1"/>
                </a:solidFill>
                <a:latin typeface="宋体" panose="02010600030101010101" pitchFamily="2" charset="-122"/>
              </a:rPr>
              <a:t>不是半群。</a:t>
            </a:r>
          </a:p>
          <a:p>
            <a:pPr eaLnBrk="1" hangingPunct="1">
              <a:spcBef>
                <a:spcPct val="50000"/>
              </a:spcBef>
            </a:pPr>
            <a:r>
              <a:rPr lang="zh-CN" altLang="en-US" sz="2800">
                <a:solidFill>
                  <a:schemeClr val="tx1"/>
                </a:solidFill>
                <a:latin typeface="宋体" panose="02010600030101010101" pitchFamily="2" charset="-122"/>
              </a:rPr>
              <a:t>证明</a:t>
            </a:r>
            <a:r>
              <a:rPr lang="en-US" altLang="zh-CN" sz="2800">
                <a:solidFill>
                  <a:schemeClr val="tx1"/>
                </a:solidFill>
                <a:latin typeface="宋体" panose="02010600030101010101" pitchFamily="2" charset="-122"/>
              </a:rPr>
              <a:t>: </a:t>
            </a:r>
            <a:r>
              <a:rPr lang="zh-CN" altLang="en-US" sz="2800">
                <a:solidFill>
                  <a:schemeClr val="tx1"/>
                </a:solidFill>
                <a:latin typeface="宋体" panose="02010600030101010101" pitchFamily="2" charset="-122"/>
              </a:rPr>
              <a:t>对于</a:t>
            </a:r>
            <a:r>
              <a:rPr lang="en-US" altLang="zh-CN" sz="2800">
                <a:solidFill>
                  <a:schemeClr val="tx1"/>
                </a:solidFill>
              </a:rPr>
              <a:t>1,2,3∈</a:t>
            </a:r>
            <a:r>
              <a:rPr lang="en-US" altLang="zh-CN" sz="2800" i="1">
                <a:solidFill>
                  <a:schemeClr val="tx1"/>
                </a:solidFill>
              </a:rPr>
              <a:t>R,</a:t>
            </a:r>
            <a:r>
              <a:rPr lang="zh-CN" altLang="en-US" sz="2800">
                <a:solidFill>
                  <a:schemeClr val="tx1"/>
                </a:solidFill>
              </a:rPr>
              <a:t>有</a:t>
            </a:r>
          </a:p>
          <a:p>
            <a:pPr eaLnBrk="1" hangingPunct="1">
              <a:spcBef>
                <a:spcPct val="50000"/>
              </a:spcBef>
            </a:pPr>
            <a:endParaRPr lang="zh-CN" altLang="en-US" sz="2800">
              <a:solidFill>
                <a:schemeClr val="tx1"/>
              </a:solidFill>
            </a:endParaRPr>
          </a:p>
          <a:p>
            <a:pPr eaLnBrk="1" hangingPunct="1">
              <a:spcBef>
                <a:spcPct val="50000"/>
              </a:spcBef>
            </a:pPr>
            <a:endParaRPr lang="zh-CN" altLang="en-US" sz="2800">
              <a:solidFill>
                <a:schemeClr val="tx1"/>
              </a:solidFill>
            </a:endParaRPr>
          </a:p>
          <a:p>
            <a:pPr eaLnBrk="1" hangingPunct="1">
              <a:spcBef>
                <a:spcPct val="50000"/>
              </a:spcBef>
            </a:pPr>
            <a:endParaRPr lang="zh-CN" altLang="en-US" sz="2800">
              <a:solidFill>
                <a:schemeClr val="tx1"/>
              </a:solidFill>
            </a:endParaRPr>
          </a:p>
          <a:p>
            <a:pPr eaLnBrk="1" hangingPunct="1">
              <a:spcBef>
                <a:spcPct val="50000"/>
              </a:spcBef>
            </a:pPr>
            <a:endParaRPr lang="zh-CN" altLang="en-US" sz="2800">
              <a:solidFill>
                <a:schemeClr val="tx1"/>
              </a:solidFill>
            </a:endParaRPr>
          </a:p>
          <a:p>
            <a:pPr eaLnBrk="1" hangingPunct="1">
              <a:spcBef>
                <a:spcPct val="50000"/>
              </a:spcBef>
            </a:pPr>
            <a:r>
              <a:rPr lang="zh-CN" altLang="en-US" sz="2800">
                <a:solidFill>
                  <a:schemeClr val="tx1"/>
                </a:solidFill>
              </a:rPr>
              <a:t>     所以 “*”     不满足结合律 </a:t>
            </a:r>
            <a:r>
              <a:rPr lang="en-US" altLang="zh-CN" sz="2800">
                <a:solidFill>
                  <a:schemeClr val="tx1"/>
                </a:solidFill>
              </a:rPr>
              <a:t>.</a:t>
            </a:r>
          </a:p>
          <a:p>
            <a:pPr eaLnBrk="1" hangingPunct="1">
              <a:spcBef>
                <a:spcPct val="50000"/>
              </a:spcBef>
            </a:pPr>
            <a:r>
              <a:rPr lang="zh-CN" altLang="en-US" sz="2800">
                <a:solidFill>
                  <a:schemeClr val="tx1"/>
                </a:solidFill>
              </a:rPr>
              <a:t>故 </a:t>
            </a:r>
            <a:r>
              <a:rPr lang="en-US" altLang="zh-CN" sz="2800">
                <a:solidFill>
                  <a:schemeClr val="tx1"/>
                </a:solidFill>
                <a:latin typeface="宋体" panose="02010600030101010101" pitchFamily="2" charset="-122"/>
              </a:rPr>
              <a:t>〈</a:t>
            </a:r>
            <a:r>
              <a:rPr lang="en-US" altLang="zh-CN" sz="2800" i="1">
                <a:solidFill>
                  <a:schemeClr val="tx1"/>
                </a:solidFill>
              </a:rPr>
              <a:t>S</a:t>
            </a:r>
            <a:r>
              <a:rPr lang="en-US" altLang="zh-CN" sz="2800">
                <a:solidFill>
                  <a:schemeClr val="tx1"/>
                </a:solidFill>
              </a:rPr>
              <a:t>,*</a:t>
            </a:r>
            <a:r>
              <a:rPr lang="en-US" altLang="zh-CN" sz="2800">
                <a:solidFill>
                  <a:schemeClr val="tx1"/>
                </a:solidFill>
                <a:latin typeface="宋体" panose="02010600030101010101" pitchFamily="2" charset="-122"/>
              </a:rPr>
              <a:t>〉</a:t>
            </a:r>
            <a:r>
              <a:rPr lang="zh-CN" altLang="en-US" sz="2800">
                <a:solidFill>
                  <a:schemeClr val="tx1"/>
                </a:solidFill>
                <a:latin typeface="宋体" panose="02010600030101010101" pitchFamily="2" charset="-122"/>
              </a:rPr>
              <a:t>不是半群。</a:t>
            </a:r>
            <a:r>
              <a:rPr lang="zh-CN" altLang="en-US" sz="2800" i="1">
                <a:solidFill>
                  <a:schemeClr val="tx1"/>
                </a:solidFill>
              </a:rPr>
              <a:t> </a:t>
            </a:r>
          </a:p>
        </p:txBody>
      </p:sp>
      <p:graphicFrame>
        <p:nvGraphicFramePr>
          <p:cNvPr id="99332" name="Object 4">
            <a:extLst>
              <a:ext uri="{FF2B5EF4-FFF2-40B4-BE49-F238E27FC236}">
                <a16:creationId xmlns:a16="http://schemas.microsoft.com/office/drawing/2014/main" id="{25A47896-1C8B-FA47-A5F2-1FFE94C01D2E}"/>
              </a:ext>
            </a:extLst>
          </p:cNvPr>
          <p:cNvGraphicFramePr>
            <a:graphicFrameLocks noChangeAspect="1"/>
          </p:cNvGraphicFramePr>
          <p:nvPr/>
        </p:nvGraphicFramePr>
        <p:xfrm>
          <a:off x="1979613" y="1989138"/>
          <a:ext cx="4568825" cy="2719387"/>
        </p:xfrm>
        <a:graphic>
          <a:graphicData uri="http://schemas.openxmlformats.org/presentationml/2006/ole">
            <mc:AlternateContent xmlns:mc="http://schemas.openxmlformats.org/markup-compatibility/2006">
              <mc:Choice xmlns:v="urn:schemas-microsoft-com:vml" Requires="v">
                <p:oleObj spid="_x0000_s53250" r:id="rId3" imgW="44183300" imgH="26327100" progId="Equation.3">
                  <p:embed/>
                </p:oleObj>
              </mc:Choice>
              <mc:Fallback>
                <p:oleObj r:id="rId3" imgW="44183300" imgH="26327100" progId="Equation.3">
                  <p:embed/>
                  <p:pic>
                    <p:nvPicPr>
                      <p:cNvPr id="99332" name="Object 4">
                        <a:extLst>
                          <a:ext uri="{FF2B5EF4-FFF2-40B4-BE49-F238E27FC236}">
                            <a16:creationId xmlns:a16="http://schemas.microsoft.com/office/drawing/2014/main" id="{25A47896-1C8B-FA47-A5F2-1FFE94C01D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989138"/>
                        <a:ext cx="4568825" cy="271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9331">
                                            <p:txEl>
                                              <p:pRg st="1" end="1"/>
                                            </p:txEl>
                                          </p:spTgt>
                                        </p:tgtEl>
                                        <p:attrNameLst>
                                          <p:attrName>style.visibility</p:attrName>
                                        </p:attrNameLst>
                                      </p:cBhvr>
                                      <p:to>
                                        <p:strVal val="visible"/>
                                      </p:to>
                                    </p:set>
                                    <p:anim calcmode="lin" valueType="num">
                                      <p:cBhvr additive="base">
                                        <p:cTn id="7" dur="500" fill="hold"/>
                                        <p:tgtEl>
                                          <p:spTgt spid="993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1">
                                            <p:txEl>
                                              <p:pRg st="1" end="1"/>
                                            </p:txEl>
                                          </p:spTgt>
                                        </p:tgtEl>
                                        <p:attrNameLst>
                                          <p:attrName>ppt_y</p:attrName>
                                        </p:attrNameLst>
                                      </p:cBhvr>
                                      <p:tavLst>
                                        <p:tav tm="0">
                                          <p:val>
                                            <p:strVal val="1+#ppt_h/2"/>
                                          </p:val>
                                        </p:tav>
                                        <p:tav tm="100000">
                                          <p:val>
                                            <p:strVal val="#ppt_y"/>
                                          </p:val>
                                        </p:tav>
                                      </p:tavLst>
                                    </p:anim>
                                  </p:childTnLst>
                                </p:cTn>
                              </p:par>
                              <p:par>
                                <p:cTn id="9" presetID="3" presetClass="entr" presetSubtype="10" fill="hold" nodeType="withEffect">
                                  <p:stCondLst>
                                    <p:cond delay="0"/>
                                  </p:stCondLst>
                                  <p:childTnLst>
                                    <p:set>
                                      <p:cBhvr>
                                        <p:cTn id="10" dur="1" fill="hold">
                                          <p:stCondLst>
                                            <p:cond delay="0"/>
                                          </p:stCondLst>
                                        </p:cTn>
                                        <p:tgtEl>
                                          <p:spTgt spid="99332"/>
                                        </p:tgtEl>
                                        <p:attrNameLst>
                                          <p:attrName>style.visibility</p:attrName>
                                        </p:attrNameLst>
                                      </p:cBhvr>
                                      <p:to>
                                        <p:strVal val="visible"/>
                                      </p:to>
                                    </p:set>
                                    <p:animEffect transition="in" filter="blinds(horizontal)">
                                      <p:cBhvr>
                                        <p:cTn id="11" dur="500"/>
                                        <p:tgtEl>
                                          <p:spTgt spid="99332"/>
                                        </p:tgtEl>
                                      </p:cBhvr>
                                    </p:animEffect>
                                  </p:childTnLst>
                                </p:cTn>
                              </p:par>
                              <p:par>
                                <p:cTn id="12" presetID="10" presetClass="entr" presetSubtype="0" fill="hold" nodeType="withEffect">
                                  <p:stCondLst>
                                    <p:cond delay="0"/>
                                  </p:stCondLst>
                                  <p:childTnLst>
                                    <p:set>
                                      <p:cBhvr>
                                        <p:cTn id="13" dur="1" fill="hold">
                                          <p:stCondLst>
                                            <p:cond delay="0"/>
                                          </p:stCondLst>
                                        </p:cTn>
                                        <p:tgtEl>
                                          <p:spTgt spid="99331">
                                            <p:txEl>
                                              <p:pRg st="6" end="6"/>
                                            </p:txEl>
                                          </p:spTgt>
                                        </p:tgtEl>
                                        <p:attrNameLst>
                                          <p:attrName>style.visibility</p:attrName>
                                        </p:attrNameLst>
                                      </p:cBhvr>
                                      <p:to>
                                        <p:strVal val="visible"/>
                                      </p:to>
                                    </p:set>
                                    <p:animEffect transition="in" filter="fade">
                                      <p:cBhvr>
                                        <p:cTn id="14" dur="500"/>
                                        <p:tgtEl>
                                          <p:spTgt spid="99331">
                                            <p:txEl>
                                              <p:pRg st="6" end="6"/>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9331">
                                            <p:txEl>
                                              <p:pRg st="7" end="7"/>
                                            </p:txEl>
                                          </p:spTgt>
                                        </p:tgtEl>
                                        <p:attrNameLst>
                                          <p:attrName>style.visibility</p:attrName>
                                        </p:attrNameLst>
                                      </p:cBhvr>
                                      <p:to>
                                        <p:strVal val="visible"/>
                                      </p:to>
                                    </p:set>
                                    <p:animEffect transition="in" filter="fade">
                                      <p:cBhvr>
                                        <p:cTn id="17" dur="500"/>
                                        <p:tgtEl>
                                          <p:spTgt spid="993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7932DD56-B1D7-754D-BA90-FF2CD8113433}"/>
              </a:ext>
            </a:extLst>
          </p:cNvPr>
          <p:cNvSpPr>
            <a:spLocks noGrp="1" noChangeArrowheads="1"/>
          </p:cNvSpPr>
          <p:nvPr>
            <p:ph type="body" idx="4294967295"/>
          </p:nvPr>
        </p:nvSpPr>
        <p:spPr>
          <a:xfrm>
            <a:off x="684213" y="476250"/>
            <a:ext cx="7848600" cy="914400"/>
          </a:xfrm>
        </p:spPr>
        <p:txBody>
          <a:bodyPr/>
          <a:lstStyle/>
          <a:p>
            <a:pPr eaLnBrk="1" hangingPunct="1">
              <a:lnSpc>
                <a:spcPct val="90000"/>
              </a:lnSpc>
              <a:spcBef>
                <a:spcPts val="500"/>
              </a:spcBef>
              <a:spcAft>
                <a:spcPts val="500"/>
              </a:spcAft>
            </a:pPr>
            <a:r>
              <a:rPr lang="en-US" altLang="zh-CN" sz="2400">
                <a:solidFill>
                  <a:srgbClr val="FF0000"/>
                </a:solidFill>
                <a:latin typeface="宋体" panose="02010600030101010101" pitchFamily="2" charset="-122"/>
              </a:rPr>
              <a:t>【</a:t>
            </a:r>
            <a:r>
              <a:rPr lang="zh-CN" altLang="en-US" sz="2400">
                <a:solidFill>
                  <a:srgbClr val="FF0000"/>
                </a:solidFill>
                <a:latin typeface="宋体" panose="02010600030101010101" pitchFamily="2" charset="-122"/>
              </a:rPr>
              <a:t>例</a:t>
            </a:r>
            <a:r>
              <a:rPr lang="en-US" altLang="zh-CN" sz="2400">
                <a:solidFill>
                  <a:srgbClr val="FF0000"/>
                </a:solidFill>
                <a:latin typeface="宋体" panose="02010600030101010101" pitchFamily="2" charset="-122"/>
              </a:rPr>
              <a:t>5.3.7】</a:t>
            </a:r>
            <a:r>
              <a:rPr lang="en-US" altLang="zh-CN" sz="2400" b="0">
                <a:solidFill>
                  <a:srgbClr val="FFFF00"/>
                </a:solidFill>
                <a:latin typeface="宋体" panose="02010600030101010101" pitchFamily="2" charset="-122"/>
              </a:rPr>
              <a:t> </a:t>
            </a:r>
            <a:r>
              <a:rPr lang="zh-CN" altLang="en-US" sz="2400" b="0">
                <a:latin typeface="" charset="0"/>
              </a:rPr>
              <a:t>设</a:t>
            </a:r>
            <a:r>
              <a:rPr lang="en-US" altLang="zh-CN" sz="2400" b="0">
                <a:latin typeface="" charset="0"/>
              </a:rPr>
              <a:t>S={a,b,c},</a:t>
            </a:r>
            <a:r>
              <a:rPr lang="zh-CN" altLang="en-US" sz="2400" b="0">
                <a:latin typeface="" charset="0"/>
              </a:rPr>
              <a:t>在</a:t>
            </a:r>
            <a:r>
              <a:rPr lang="en-US" altLang="zh-CN" sz="2400" b="0">
                <a:latin typeface="" charset="0"/>
              </a:rPr>
              <a:t>S</a:t>
            </a:r>
            <a:r>
              <a:rPr lang="zh-CN" altLang="en-US" sz="2400" b="0">
                <a:latin typeface="" charset="0"/>
              </a:rPr>
              <a:t>上的一个二元运算</a:t>
            </a:r>
            <a:r>
              <a:rPr lang="en-US" altLang="zh-CN" sz="2400" b="0">
                <a:latin typeface="" charset="0"/>
              </a:rPr>
              <a:t>Δ</a:t>
            </a:r>
            <a:r>
              <a:rPr lang="zh-CN" altLang="en-US" sz="2400" b="0">
                <a:latin typeface="" charset="0"/>
              </a:rPr>
              <a:t>定义如表所示。</a:t>
            </a:r>
          </a:p>
        </p:txBody>
      </p:sp>
      <p:grpSp>
        <p:nvGrpSpPr>
          <p:cNvPr id="57346" name="Group 3">
            <a:extLst>
              <a:ext uri="{FF2B5EF4-FFF2-40B4-BE49-F238E27FC236}">
                <a16:creationId xmlns:a16="http://schemas.microsoft.com/office/drawing/2014/main" id="{1F6485C5-181E-9C43-8AB4-0B42E0E13CC3}"/>
              </a:ext>
            </a:extLst>
          </p:cNvPr>
          <p:cNvGrpSpPr>
            <a:grpSpLocks/>
          </p:cNvGrpSpPr>
          <p:nvPr/>
        </p:nvGrpSpPr>
        <p:grpSpPr bwMode="auto">
          <a:xfrm>
            <a:off x="1476375" y="1557338"/>
            <a:ext cx="5486400" cy="2057400"/>
            <a:chOff x="-3" y="-3"/>
            <a:chExt cx="1539" cy="1006"/>
          </a:xfrm>
        </p:grpSpPr>
        <p:grpSp>
          <p:nvGrpSpPr>
            <p:cNvPr id="57347" name="Group 4">
              <a:extLst>
                <a:ext uri="{FF2B5EF4-FFF2-40B4-BE49-F238E27FC236}">
                  <a16:creationId xmlns:a16="http://schemas.microsoft.com/office/drawing/2014/main" id="{EE92161F-E871-054A-9B8D-48AA5F69FBA9}"/>
                </a:ext>
              </a:extLst>
            </p:cNvPr>
            <p:cNvGrpSpPr>
              <a:grpSpLocks/>
            </p:cNvGrpSpPr>
            <p:nvPr/>
          </p:nvGrpSpPr>
          <p:grpSpPr bwMode="auto">
            <a:xfrm>
              <a:off x="0" y="0"/>
              <a:ext cx="1533" cy="1000"/>
              <a:chOff x="0" y="0"/>
              <a:chExt cx="1533" cy="1000"/>
            </a:xfrm>
          </p:grpSpPr>
          <p:grpSp>
            <p:nvGrpSpPr>
              <p:cNvPr id="57348" name="Group 5">
                <a:extLst>
                  <a:ext uri="{FF2B5EF4-FFF2-40B4-BE49-F238E27FC236}">
                    <a16:creationId xmlns:a16="http://schemas.microsoft.com/office/drawing/2014/main" id="{5DA8A432-5061-9D46-8E5C-051C29CB9CE7}"/>
                  </a:ext>
                </a:extLst>
              </p:cNvPr>
              <p:cNvGrpSpPr>
                <a:grpSpLocks/>
              </p:cNvGrpSpPr>
              <p:nvPr/>
            </p:nvGrpSpPr>
            <p:grpSpPr bwMode="auto">
              <a:xfrm>
                <a:off x="0" y="0"/>
                <a:ext cx="444" cy="367"/>
                <a:chOff x="0" y="0"/>
                <a:chExt cx="444" cy="367"/>
              </a:xfrm>
            </p:grpSpPr>
            <p:sp>
              <p:nvSpPr>
                <p:cNvPr id="57349" name="Rectangle 6">
                  <a:extLst>
                    <a:ext uri="{FF2B5EF4-FFF2-40B4-BE49-F238E27FC236}">
                      <a16:creationId xmlns:a16="http://schemas.microsoft.com/office/drawing/2014/main" id="{2EB5D0CB-7BAB-2D45-B3EA-86A1DF6A479A}"/>
                    </a:ext>
                  </a:extLst>
                </p:cNvPr>
                <p:cNvSpPr>
                  <a:spLocks noChangeArrowheads="1"/>
                </p:cNvSpPr>
                <p:nvPr/>
              </p:nvSpPr>
              <p:spPr bwMode="auto">
                <a:xfrm>
                  <a:off x="18" y="18"/>
                  <a:ext cx="408"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400" b="0">
                    <a:solidFill>
                      <a:schemeClr val="tx1"/>
                    </a:solidFill>
                    <a:latin typeface="宋体" panose="02010600030101010101" pitchFamily="2" charset="-122"/>
                  </a:endParaRPr>
                </a:p>
                <a:p>
                  <a:pPr algn="ctr" eaLnBrk="1" hangingPunct="1"/>
                  <a:r>
                    <a:rPr lang="en-US" altLang="zh-CN" sz="2400" b="0">
                      <a:solidFill>
                        <a:schemeClr val="tx1"/>
                      </a:solidFill>
                      <a:latin typeface="宋体" panose="02010600030101010101" pitchFamily="2" charset="-122"/>
                    </a:rPr>
                    <a:t>Δ</a:t>
                  </a:r>
                </a:p>
                <a:p>
                  <a:pPr algn="ctr"/>
                  <a:endParaRPr lang="en-US" altLang="zh-CN" sz="2000" b="0">
                    <a:solidFill>
                      <a:schemeClr val="tx1"/>
                    </a:solidFill>
                  </a:endParaRPr>
                </a:p>
              </p:txBody>
            </p:sp>
            <p:sp>
              <p:nvSpPr>
                <p:cNvPr id="57350" name="Rectangle 7">
                  <a:extLst>
                    <a:ext uri="{FF2B5EF4-FFF2-40B4-BE49-F238E27FC236}">
                      <a16:creationId xmlns:a16="http://schemas.microsoft.com/office/drawing/2014/main" id="{2C9D5304-0A96-0645-9966-9F251D8CB201}"/>
                    </a:ext>
                  </a:extLst>
                </p:cNvPr>
                <p:cNvSpPr>
                  <a:spLocks noChangeArrowheads="1"/>
                </p:cNvSpPr>
                <p:nvPr/>
              </p:nvSpPr>
              <p:spPr bwMode="auto">
                <a:xfrm>
                  <a:off x="0" y="0"/>
                  <a:ext cx="444" cy="36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grpSp>
            <p:nvGrpSpPr>
              <p:cNvPr id="57351" name="Group 8">
                <a:extLst>
                  <a:ext uri="{FF2B5EF4-FFF2-40B4-BE49-F238E27FC236}">
                    <a16:creationId xmlns:a16="http://schemas.microsoft.com/office/drawing/2014/main" id="{CAC3B4CC-EE39-0340-A142-E9C139557B9A}"/>
                  </a:ext>
                </a:extLst>
              </p:cNvPr>
              <p:cNvGrpSpPr>
                <a:grpSpLocks/>
              </p:cNvGrpSpPr>
              <p:nvPr/>
            </p:nvGrpSpPr>
            <p:grpSpPr bwMode="auto">
              <a:xfrm>
                <a:off x="444" y="0"/>
                <a:ext cx="1089" cy="367"/>
                <a:chOff x="444" y="0"/>
                <a:chExt cx="1089" cy="367"/>
              </a:xfrm>
            </p:grpSpPr>
            <p:sp>
              <p:nvSpPr>
                <p:cNvPr id="57352" name="Rectangle 9">
                  <a:extLst>
                    <a:ext uri="{FF2B5EF4-FFF2-40B4-BE49-F238E27FC236}">
                      <a16:creationId xmlns:a16="http://schemas.microsoft.com/office/drawing/2014/main" id="{43119246-1C1B-BD40-B4D8-746BCF1DFD23}"/>
                    </a:ext>
                  </a:extLst>
                </p:cNvPr>
                <p:cNvSpPr>
                  <a:spLocks noChangeArrowheads="1"/>
                </p:cNvSpPr>
                <p:nvPr/>
              </p:nvSpPr>
              <p:spPr bwMode="auto">
                <a:xfrm>
                  <a:off x="462" y="18"/>
                  <a:ext cx="1053"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800" b="0">
                    <a:solidFill>
                      <a:schemeClr val="tx1"/>
                    </a:solidFill>
                    <a:latin typeface="宋体" panose="02010600030101010101" pitchFamily="2" charset="-122"/>
                  </a:endParaRPr>
                </a:p>
                <a:p>
                  <a:pPr algn="ctr" eaLnBrk="1" hangingPunct="1"/>
                  <a:r>
                    <a:rPr lang="en-US" altLang="zh-CN" sz="2800" b="0">
                      <a:solidFill>
                        <a:schemeClr val="tx1"/>
                      </a:solidFill>
                      <a:latin typeface="宋体" panose="02010600030101010101" pitchFamily="2" charset="-122"/>
                    </a:rPr>
                    <a:t>a</a:t>
                  </a:r>
                  <a:r>
                    <a:rPr lang="zh-CN" altLang="en-US" sz="2800" b="0">
                      <a:solidFill>
                        <a:schemeClr val="tx1"/>
                      </a:solidFill>
                      <a:latin typeface="宋体" panose="02010600030101010101" pitchFamily="2" charset="-122"/>
                    </a:rPr>
                    <a:t>　</a:t>
                  </a:r>
                  <a:r>
                    <a:rPr lang="en-US" altLang="zh-CN" sz="2800" b="0">
                      <a:solidFill>
                        <a:schemeClr val="tx1"/>
                      </a:solidFill>
                      <a:latin typeface="宋体" panose="02010600030101010101" pitchFamily="2" charset="-122"/>
                    </a:rPr>
                    <a:t>b</a:t>
                  </a:r>
                  <a:r>
                    <a:rPr lang="zh-CN" altLang="en-US" sz="2800" b="0">
                      <a:solidFill>
                        <a:schemeClr val="tx1"/>
                      </a:solidFill>
                      <a:latin typeface="宋体" panose="02010600030101010101" pitchFamily="2" charset="-122"/>
                    </a:rPr>
                    <a:t>　</a:t>
                  </a:r>
                  <a:r>
                    <a:rPr lang="en-US" altLang="zh-CN" sz="2800" b="0">
                      <a:solidFill>
                        <a:schemeClr val="tx1"/>
                      </a:solidFill>
                      <a:latin typeface="宋体" panose="02010600030101010101" pitchFamily="2" charset="-122"/>
                    </a:rPr>
                    <a:t>c</a:t>
                  </a:r>
                </a:p>
                <a:p>
                  <a:pPr algn="ctr"/>
                  <a:endParaRPr lang="en-US" altLang="zh-CN" sz="2800" b="0">
                    <a:solidFill>
                      <a:schemeClr val="tx1"/>
                    </a:solidFill>
                  </a:endParaRPr>
                </a:p>
              </p:txBody>
            </p:sp>
            <p:sp>
              <p:nvSpPr>
                <p:cNvPr id="57353" name="Rectangle 10">
                  <a:extLst>
                    <a:ext uri="{FF2B5EF4-FFF2-40B4-BE49-F238E27FC236}">
                      <a16:creationId xmlns:a16="http://schemas.microsoft.com/office/drawing/2014/main" id="{B5DF00F8-A8BD-C549-B1FA-47B2DA3B7702}"/>
                    </a:ext>
                  </a:extLst>
                </p:cNvPr>
                <p:cNvSpPr>
                  <a:spLocks noChangeArrowheads="1"/>
                </p:cNvSpPr>
                <p:nvPr/>
              </p:nvSpPr>
              <p:spPr bwMode="auto">
                <a:xfrm>
                  <a:off x="444" y="0"/>
                  <a:ext cx="1089" cy="36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grpSp>
            <p:nvGrpSpPr>
              <p:cNvPr id="57354" name="Group 11">
                <a:extLst>
                  <a:ext uri="{FF2B5EF4-FFF2-40B4-BE49-F238E27FC236}">
                    <a16:creationId xmlns:a16="http://schemas.microsoft.com/office/drawing/2014/main" id="{E21B8783-D112-FA4F-9943-75EABF0BCBBC}"/>
                  </a:ext>
                </a:extLst>
              </p:cNvPr>
              <p:cNvGrpSpPr>
                <a:grpSpLocks/>
              </p:cNvGrpSpPr>
              <p:nvPr/>
            </p:nvGrpSpPr>
            <p:grpSpPr bwMode="auto">
              <a:xfrm>
                <a:off x="0" y="403"/>
                <a:ext cx="444" cy="597"/>
                <a:chOff x="0" y="403"/>
                <a:chExt cx="444" cy="597"/>
              </a:xfrm>
            </p:grpSpPr>
            <p:sp>
              <p:nvSpPr>
                <p:cNvPr id="57355" name="Rectangle 12">
                  <a:extLst>
                    <a:ext uri="{FF2B5EF4-FFF2-40B4-BE49-F238E27FC236}">
                      <a16:creationId xmlns:a16="http://schemas.microsoft.com/office/drawing/2014/main" id="{7E76BC20-E2A7-1B43-8488-18C3CC11EB2B}"/>
                    </a:ext>
                  </a:extLst>
                </p:cNvPr>
                <p:cNvSpPr>
                  <a:spLocks noChangeArrowheads="1"/>
                </p:cNvSpPr>
                <p:nvPr/>
              </p:nvSpPr>
              <p:spPr bwMode="auto">
                <a:xfrm>
                  <a:off x="18" y="421"/>
                  <a:ext cx="408"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400" b="0">
                    <a:solidFill>
                      <a:schemeClr val="tx1"/>
                    </a:solidFill>
                    <a:latin typeface="宋体" panose="02010600030101010101" pitchFamily="2" charset="-122"/>
                  </a:endParaRPr>
                </a:p>
                <a:p>
                  <a:pPr algn="ctr" eaLnBrk="1" hangingPunct="1"/>
                  <a:r>
                    <a:rPr lang="en-US" altLang="zh-CN" sz="2800" b="0">
                      <a:solidFill>
                        <a:schemeClr val="tx1"/>
                      </a:solidFill>
                      <a:latin typeface="宋体" panose="02010600030101010101" pitchFamily="2" charset="-122"/>
                    </a:rPr>
                    <a:t>a</a:t>
                  </a:r>
                </a:p>
                <a:p>
                  <a:pPr algn="ctr"/>
                  <a:r>
                    <a:rPr lang="en-US" altLang="zh-CN" sz="2800" b="0">
                      <a:solidFill>
                        <a:schemeClr val="tx1"/>
                      </a:solidFill>
                      <a:latin typeface="宋体" panose="02010600030101010101" pitchFamily="2" charset="-122"/>
                    </a:rPr>
                    <a:t>b</a:t>
                  </a:r>
                </a:p>
                <a:p>
                  <a:pPr algn="ctr"/>
                  <a:r>
                    <a:rPr lang="en-US" altLang="zh-CN" sz="2800" b="0">
                      <a:solidFill>
                        <a:schemeClr val="tx1"/>
                      </a:solidFill>
                      <a:latin typeface="宋体" panose="02010600030101010101" pitchFamily="2" charset="-122"/>
                    </a:rPr>
                    <a:t>c</a:t>
                  </a:r>
                </a:p>
                <a:p>
                  <a:pPr algn="ctr"/>
                  <a:endParaRPr lang="en-US" altLang="zh-CN" sz="2800" b="0">
                    <a:solidFill>
                      <a:schemeClr val="tx1"/>
                    </a:solidFill>
                  </a:endParaRPr>
                </a:p>
              </p:txBody>
            </p:sp>
            <p:sp>
              <p:nvSpPr>
                <p:cNvPr id="57356" name="Rectangle 13">
                  <a:extLst>
                    <a:ext uri="{FF2B5EF4-FFF2-40B4-BE49-F238E27FC236}">
                      <a16:creationId xmlns:a16="http://schemas.microsoft.com/office/drawing/2014/main" id="{69810B14-B461-F34F-8902-0E69F40CB03B}"/>
                    </a:ext>
                  </a:extLst>
                </p:cNvPr>
                <p:cNvSpPr>
                  <a:spLocks noChangeArrowheads="1"/>
                </p:cNvSpPr>
                <p:nvPr/>
              </p:nvSpPr>
              <p:spPr bwMode="auto">
                <a:xfrm>
                  <a:off x="0" y="403"/>
                  <a:ext cx="444" cy="59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grpSp>
            <p:nvGrpSpPr>
              <p:cNvPr id="57357" name="Group 14">
                <a:extLst>
                  <a:ext uri="{FF2B5EF4-FFF2-40B4-BE49-F238E27FC236}">
                    <a16:creationId xmlns:a16="http://schemas.microsoft.com/office/drawing/2014/main" id="{4E2826E6-FD49-0741-A6B9-69D38179D1A1}"/>
                  </a:ext>
                </a:extLst>
              </p:cNvPr>
              <p:cNvGrpSpPr>
                <a:grpSpLocks/>
              </p:cNvGrpSpPr>
              <p:nvPr/>
            </p:nvGrpSpPr>
            <p:grpSpPr bwMode="auto">
              <a:xfrm>
                <a:off x="444" y="403"/>
                <a:ext cx="1089" cy="597"/>
                <a:chOff x="444" y="403"/>
                <a:chExt cx="1089" cy="597"/>
              </a:xfrm>
            </p:grpSpPr>
            <p:sp>
              <p:nvSpPr>
                <p:cNvPr id="57358" name="Rectangle 15">
                  <a:extLst>
                    <a:ext uri="{FF2B5EF4-FFF2-40B4-BE49-F238E27FC236}">
                      <a16:creationId xmlns:a16="http://schemas.microsoft.com/office/drawing/2014/main" id="{79E6CAD0-7547-7440-BF44-5CC51A8BD9B5}"/>
                    </a:ext>
                  </a:extLst>
                </p:cNvPr>
                <p:cNvSpPr>
                  <a:spLocks noChangeArrowheads="1"/>
                </p:cNvSpPr>
                <p:nvPr/>
              </p:nvSpPr>
              <p:spPr bwMode="auto">
                <a:xfrm>
                  <a:off x="462" y="421"/>
                  <a:ext cx="1053"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400" b="0">
                    <a:solidFill>
                      <a:schemeClr val="tx1"/>
                    </a:solidFill>
                    <a:latin typeface="宋体" panose="02010600030101010101" pitchFamily="2" charset="-122"/>
                  </a:endParaRPr>
                </a:p>
                <a:p>
                  <a:pPr algn="ctr" eaLnBrk="1" hangingPunct="1"/>
                  <a:r>
                    <a:rPr lang="en-US" altLang="zh-CN" sz="2800" b="0">
                      <a:solidFill>
                        <a:schemeClr val="tx1"/>
                      </a:solidFill>
                      <a:latin typeface="宋体" panose="02010600030101010101" pitchFamily="2" charset="-122"/>
                    </a:rPr>
                    <a:t>a</a:t>
                  </a:r>
                  <a:r>
                    <a:rPr lang="zh-CN" altLang="en-US" sz="2800" b="0">
                      <a:solidFill>
                        <a:schemeClr val="tx1"/>
                      </a:solidFill>
                      <a:latin typeface="宋体" panose="02010600030101010101" pitchFamily="2" charset="-122"/>
                    </a:rPr>
                    <a:t>　</a:t>
                  </a:r>
                  <a:r>
                    <a:rPr lang="en-US" altLang="zh-CN" sz="2800" b="0">
                      <a:solidFill>
                        <a:schemeClr val="tx1"/>
                      </a:solidFill>
                      <a:latin typeface="宋体" panose="02010600030101010101" pitchFamily="2" charset="-122"/>
                    </a:rPr>
                    <a:t>b</a:t>
                  </a:r>
                  <a:r>
                    <a:rPr lang="zh-CN" altLang="en-US" sz="2800" b="0">
                      <a:solidFill>
                        <a:schemeClr val="tx1"/>
                      </a:solidFill>
                      <a:latin typeface="宋体" panose="02010600030101010101" pitchFamily="2" charset="-122"/>
                    </a:rPr>
                    <a:t>　</a:t>
                  </a:r>
                  <a:r>
                    <a:rPr lang="en-US" altLang="zh-CN" sz="2800" b="0">
                      <a:solidFill>
                        <a:schemeClr val="tx1"/>
                      </a:solidFill>
                      <a:latin typeface="宋体" panose="02010600030101010101" pitchFamily="2" charset="-122"/>
                    </a:rPr>
                    <a:t>c</a:t>
                  </a:r>
                </a:p>
                <a:p>
                  <a:pPr algn="ctr"/>
                  <a:r>
                    <a:rPr lang="en-US" altLang="zh-CN" sz="2800" b="0">
                      <a:solidFill>
                        <a:schemeClr val="tx1"/>
                      </a:solidFill>
                      <a:latin typeface="宋体" panose="02010600030101010101" pitchFamily="2" charset="-122"/>
                    </a:rPr>
                    <a:t>a</a:t>
                  </a:r>
                  <a:r>
                    <a:rPr lang="zh-CN" altLang="en-US" sz="2800" b="0">
                      <a:solidFill>
                        <a:schemeClr val="tx1"/>
                      </a:solidFill>
                      <a:latin typeface="宋体" panose="02010600030101010101" pitchFamily="2" charset="-122"/>
                    </a:rPr>
                    <a:t>　</a:t>
                  </a:r>
                  <a:r>
                    <a:rPr lang="en-US" altLang="zh-CN" sz="2800" b="0">
                      <a:solidFill>
                        <a:schemeClr val="tx1"/>
                      </a:solidFill>
                      <a:latin typeface="宋体" panose="02010600030101010101" pitchFamily="2" charset="-122"/>
                    </a:rPr>
                    <a:t>b</a:t>
                  </a:r>
                  <a:r>
                    <a:rPr lang="zh-CN" altLang="en-US" sz="2800" b="0">
                      <a:solidFill>
                        <a:schemeClr val="tx1"/>
                      </a:solidFill>
                      <a:latin typeface="宋体" panose="02010600030101010101" pitchFamily="2" charset="-122"/>
                    </a:rPr>
                    <a:t>　</a:t>
                  </a:r>
                  <a:r>
                    <a:rPr lang="en-US" altLang="zh-CN" sz="2800" b="0">
                      <a:solidFill>
                        <a:schemeClr val="tx1"/>
                      </a:solidFill>
                      <a:latin typeface="宋体" panose="02010600030101010101" pitchFamily="2" charset="-122"/>
                    </a:rPr>
                    <a:t>c</a:t>
                  </a:r>
                </a:p>
                <a:p>
                  <a:pPr algn="ctr"/>
                  <a:r>
                    <a:rPr lang="en-US" altLang="zh-CN" sz="2800" b="0">
                      <a:solidFill>
                        <a:schemeClr val="tx1"/>
                      </a:solidFill>
                      <a:latin typeface="宋体" panose="02010600030101010101" pitchFamily="2" charset="-122"/>
                    </a:rPr>
                    <a:t>a</a:t>
                  </a:r>
                  <a:r>
                    <a:rPr lang="zh-CN" altLang="en-US" sz="2800" b="0">
                      <a:solidFill>
                        <a:schemeClr val="tx1"/>
                      </a:solidFill>
                      <a:latin typeface="宋体" panose="02010600030101010101" pitchFamily="2" charset="-122"/>
                    </a:rPr>
                    <a:t>　</a:t>
                  </a:r>
                  <a:r>
                    <a:rPr lang="en-US" altLang="zh-CN" sz="2800" b="0">
                      <a:solidFill>
                        <a:schemeClr val="tx1"/>
                      </a:solidFill>
                      <a:latin typeface="宋体" panose="02010600030101010101" pitchFamily="2" charset="-122"/>
                    </a:rPr>
                    <a:t>b</a:t>
                  </a:r>
                  <a:r>
                    <a:rPr lang="zh-CN" altLang="en-US" sz="2800" b="0">
                      <a:solidFill>
                        <a:schemeClr val="tx1"/>
                      </a:solidFill>
                      <a:latin typeface="宋体" panose="02010600030101010101" pitchFamily="2" charset="-122"/>
                    </a:rPr>
                    <a:t>　</a:t>
                  </a:r>
                  <a:r>
                    <a:rPr lang="en-US" altLang="zh-CN" sz="2800" b="0">
                      <a:solidFill>
                        <a:schemeClr val="tx1"/>
                      </a:solidFill>
                      <a:latin typeface="宋体" panose="02010600030101010101" pitchFamily="2" charset="-122"/>
                    </a:rPr>
                    <a:t>c</a:t>
                  </a:r>
                </a:p>
                <a:p>
                  <a:pPr algn="ctr"/>
                  <a:endParaRPr lang="en-US" altLang="zh-CN" sz="2400" b="0">
                    <a:solidFill>
                      <a:schemeClr val="tx1"/>
                    </a:solidFill>
                  </a:endParaRPr>
                </a:p>
              </p:txBody>
            </p:sp>
            <p:sp>
              <p:nvSpPr>
                <p:cNvPr id="57359" name="Rectangle 16">
                  <a:extLst>
                    <a:ext uri="{FF2B5EF4-FFF2-40B4-BE49-F238E27FC236}">
                      <a16:creationId xmlns:a16="http://schemas.microsoft.com/office/drawing/2014/main" id="{89278C3E-3FA1-CF4A-88ED-040ADA38934A}"/>
                    </a:ext>
                  </a:extLst>
                </p:cNvPr>
                <p:cNvSpPr>
                  <a:spLocks noChangeArrowheads="1"/>
                </p:cNvSpPr>
                <p:nvPr/>
              </p:nvSpPr>
              <p:spPr bwMode="auto">
                <a:xfrm>
                  <a:off x="444" y="403"/>
                  <a:ext cx="1089" cy="59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grpSp>
        <p:sp>
          <p:nvSpPr>
            <p:cNvPr id="57360" name="Rectangle 17">
              <a:extLst>
                <a:ext uri="{FF2B5EF4-FFF2-40B4-BE49-F238E27FC236}">
                  <a16:creationId xmlns:a16="http://schemas.microsoft.com/office/drawing/2014/main" id="{7906B794-C948-464D-905D-3390EDA21063}"/>
                </a:ext>
              </a:extLst>
            </p:cNvPr>
            <p:cNvSpPr>
              <a:spLocks noChangeArrowheads="1"/>
            </p:cNvSpPr>
            <p:nvPr/>
          </p:nvSpPr>
          <p:spPr bwMode="auto">
            <a:xfrm>
              <a:off x="-3" y="-3"/>
              <a:ext cx="1539" cy="1006"/>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a:solidFill>
                  <a:schemeClr val="tx1"/>
                </a:solidFill>
              </a:endParaRPr>
            </a:p>
          </p:txBody>
        </p:sp>
      </p:grpSp>
      <p:sp>
        <p:nvSpPr>
          <p:cNvPr id="57361" name="Text Box 18">
            <a:extLst>
              <a:ext uri="{FF2B5EF4-FFF2-40B4-BE49-F238E27FC236}">
                <a16:creationId xmlns:a16="http://schemas.microsoft.com/office/drawing/2014/main" id="{0CB6A469-F7AC-D64A-A59A-5D6273CFB428}"/>
              </a:ext>
            </a:extLst>
          </p:cNvPr>
          <p:cNvSpPr txBox="1">
            <a:spLocks noChangeArrowheads="1"/>
          </p:cNvSpPr>
          <p:nvPr/>
        </p:nvSpPr>
        <p:spPr bwMode="auto">
          <a:xfrm>
            <a:off x="609600" y="3810000"/>
            <a:ext cx="77724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chemeClr val="tx1"/>
                </a:solidFill>
                <a:latin typeface="宋体" panose="02010600030101010101" pitchFamily="2" charset="-122"/>
              </a:rPr>
              <a:t>验证</a:t>
            </a:r>
            <a:r>
              <a:rPr lang="zh-CN" altLang="en-US" sz="2800">
                <a:solidFill>
                  <a:schemeClr val="tx1"/>
                </a:solidFill>
                <a:latin typeface="" charset="0"/>
              </a:rPr>
              <a:t> </a:t>
            </a:r>
            <a:r>
              <a:rPr lang="en-US" altLang="zh-CN" sz="2800">
                <a:solidFill>
                  <a:schemeClr val="tx1"/>
                </a:solidFill>
                <a:latin typeface="" charset="0"/>
              </a:rPr>
              <a:t>&lt;S,</a:t>
            </a:r>
            <a:r>
              <a:rPr lang="en-US" altLang="zh-CN" sz="2800">
                <a:solidFill>
                  <a:schemeClr val="tx1"/>
                </a:solidFill>
                <a:latin typeface="宋体" panose="02010600030101010101" pitchFamily="2" charset="-122"/>
              </a:rPr>
              <a:t>Δ</a:t>
            </a:r>
            <a:r>
              <a:rPr lang="en-US" altLang="zh-CN" sz="2800">
                <a:solidFill>
                  <a:schemeClr val="tx1"/>
                </a:solidFill>
                <a:latin typeface="" charset="0"/>
              </a:rPr>
              <a:t>&gt;</a:t>
            </a:r>
            <a:r>
              <a:rPr lang="zh-CN" altLang="en-US" sz="2800">
                <a:solidFill>
                  <a:schemeClr val="tx1"/>
                </a:solidFill>
                <a:latin typeface="宋体" panose="02010600030101010101" pitchFamily="2" charset="-122"/>
              </a:rPr>
              <a:t>是一个半群。</a:t>
            </a:r>
          </a:p>
          <a:p>
            <a:pPr eaLnBrk="1" hangingPunct="1">
              <a:spcBef>
                <a:spcPct val="50000"/>
              </a:spcBef>
            </a:pPr>
            <a:endParaRPr lang="en-US" altLang="zh-CN" sz="2800">
              <a:solidFill>
                <a:schemeClr val="tx1"/>
              </a:solidFill>
              <a:latin typeface="" charset="0"/>
            </a:endParaRPr>
          </a:p>
        </p:txBody>
      </p:sp>
      <p:sp>
        <p:nvSpPr>
          <p:cNvPr id="57363" name="Text Box 19">
            <a:extLst>
              <a:ext uri="{FF2B5EF4-FFF2-40B4-BE49-F238E27FC236}">
                <a16:creationId xmlns:a16="http://schemas.microsoft.com/office/drawing/2014/main" id="{C0886A6B-DCCB-BF49-9CAB-36AF1BD462B0}"/>
              </a:ext>
            </a:extLst>
          </p:cNvPr>
          <p:cNvSpPr txBox="1">
            <a:spLocks noChangeArrowheads="1"/>
          </p:cNvSpPr>
          <p:nvPr/>
        </p:nvSpPr>
        <p:spPr bwMode="auto">
          <a:xfrm>
            <a:off x="533400" y="4343400"/>
            <a:ext cx="73914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latin typeface="宋体" panose="02010600030101010101" pitchFamily="2" charset="-122"/>
              </a:rPr>
              <a:t>解：</a:t>
            </a:r>
            <a:r>
              <a:rPr lang="zh-CN" altLang="en-US" sz="2800">
                <a:solidFill>
                  <a:schemeClr val="tx1"/>
                </a:solidFill>
                <a:latin typeface="宋体" panose="02010600030101010101" pitchFamily="2" charset="-122"/>
              </a:rPr>
              <a:t> 从表中可知运算</a:t>
            </a:r>
            <a:r>
              <a:rPr lang="en-US" altLang="zh-CN" sz="2800">
                <a:solidFill>
                  <a:schemeClr val="tx1"/>
                </a:solidFill>
                <a:latin typeface="宋体" panose="02010600030101010101" pitchFamily="2" charset="-122"/>
              </a:rPr>
              <a:t>Δ</a:t>
            </a:r>
            <a:r>
              <a:rPr lang="zh-CN" altLang="en-US" sz="2800">
                <a:solidFill>
                  <a:schemeClr val="tx1"/>
                </a:solidFill>
                <a:latin typeface="宋体" panose="02010600030101010101" pitchFamily="2" charset="-122"/>
              </a:rPr>
              <a:t>是封闭的，同时</a:t>
            </a:r>
            <a:r>
              <a:rPr lang="en-US" altLang="zh-CN" sz="2800">
                <a:solidFill>
                  <a:schemeClr val="tx1"/>
                </a:solidFill>
                <a:latin typeface="宋体" panose="02010600030101010101" pitchFamily="2" charset="-122"/>
              </a:rPr>
              <a:t>a,b</a:t>
            </a:r>
            <a:r>
              <a:rPr lang="zh-CN" altLang="en-US" sz="2800">
                <a:solidFill>
                  <a:schemeClr val="tx1"/>
                </a:solidFill>
                <a:latin typeface="宋体" panose="02010600030101010101" pitchFamily="2" charset="-122"/>
              </a:rPr>
              <a:t>和</a:t>
            </a:r>
            <a:r>
              <a:rPr lang="en-US" altLang="zh-CN" sz="2800">
                <a:solidFill>
                  <a:schemeClr val="tx1"/>
                </a:solidFill>
                <a:latin typeface="宋体" panose="02010600030101010101" pitchFamily="2" charset="-122"/>
              </a:rPr>
              <a:t>c</a:t>
            </a:r>
            <a:r>
              <a:rPr lang="zh-CN" altLang="en-US" sz="2800">
                <a:solidFill>
                  <a:schemeClr val="tx1"/>
                </a:solidFill>
                <a:latin typeface="宋体" panose="02010600030101010101" pitchFamily="2" charset="-122"/>
              </a:rPr>
              <a:t>都是左幺元。所以，对于任意的</a:t>
            </a:r>
            <a:r>
              <a:rPr lang="en-US" altLang="zh-CN" sz="2800">
                <a:solidFill>
                  <a:schemeClr val="tx1"/>
                </a:solidFill>
                <a:latin typeface="宋体" panose="02010600030101010101" pitchFamily="2" charset="-122"/>
              </a:rPr>
              <a:t>x,y,z∈S,</a:t>
            </a:r>
            <a:r>
              <a:rPr lang="zh-CN" altLang="en-US" sz="2800">
                <a:solidFill>
                  <a:schemeClr val="tx1"/>
                </a:solidFill>
                <a:latin typeface="宋体" panose="02010600030101010101" pitchFamily="2" charset="-122"/>
              </a:rPr>
              <a:t>都有</a:t>
            </a:r>
            <a:r>
              <a:rPr lang="en-US" altLang="zh-CN" sz="2800">
                <a:solidFill>
                  <a:schemeClr val="tx1"/>
                </a:solidFill>
                <a:latin typeface="宋体" panose="02010600030101010101" pitchFamily="2" charset="-122"/>
              </a:rPr>
              <a:t>xΔ(yΔz)=xΔz=z=yΔz=(xΔy)Δz</a:t>
            </a:r>
            <a:r>
              <a:rPr lang="zh-CN" altLang="en-US" sz="2800">
                <a:solidFill>
                  <a:schemeClr val="tx1"/>
                </a:solidFill>
                <a:latin typeface="宋体" panose="02010600030101010101" pitchFamily="2" charset="-122"/>
              </a:rPr>
              <a:t>，因此，</a:t>
            </a:r>
            <a:r>
              <a:rPr lang="en-US" altLang="zh-CN" sz="2800">
                <a:solidFill>
                  <a:schemeClr val="tx1"/>
                </a:solidFill>
                <a:latin typeface="宋体" panose="02010600030101010101" pitchFamily="2" charset="-122"/>
              </a:rPr>
              <a:t>&lt;S,Δ&gt;</a:t>
            </a:r>
            <a:r>
              <a:rPr lang="zh-CN" altLang="en-US" sz="2800">
                <a:solidFill>
                  <a:schemeClr val="tx1"/>
                </a:solidFill>
                <a:latin typeface="宋体" panose="02010600030101010101" pitchFamily="2" charset="-122"/>
              </a:rPr>
              <a:t>是半群。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3" grpId="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9C7C8398-BA96-2344-B0FD-2A612A28F568}"/>
              </a:ext>
            </a:extLst>
          </p:cNvPr>
          <p:cNvSpPr>
            <a:spLocks noGrp="1" noChangeArrowheads="1"/>
          </p:cNvSpPr>
          <p:nvPr>
            <p:ph type="body" idx="4294967295"/>
          </p:nvPr>
        </p:nvSpPr>
        <p:spPr>
          <a:xfrm>
            <a:off x="685800" y="1447800"/>
            <a:ext cx="7772400" cy="3657600"/>
          </a:xfrm>
        </p:spPr>
        <p:txBody>
          <a:bodyPr/>
          <a:lstStyle/>
          <a:p>
            <a:pPr eaLnBrk="1" hangingPunct="1">
              <a:lnSpc>
                <a:spcPct val="110000"/>
              </a:lnSpc>
              <a:spcBef>
                <a:spcPts val="500"/>
              </a:spcBef>
              <a:spcAft>
                <a:spcPts val="500"/>
              </a:spcAft>
            </a:pPr>
            <a:r>
              <a:rPr lang="zh-CN" altLang="en-US">
                <a:solidFill>
                  <a:srgbClr val="FF0000"/>
                </a:solidFill>
                <a:latin typeface="" charset="0"/>
              </a:rPr>
              <a:t>定理</a:t>
            </a:r>
            <a:r>
              <a:rPr lang="en-US" altLang="zh-CN">
                <a:solidFill>
                  <a:srgbClr val="FF0000"/>
                </a:solidFill>
                <a:latin typeface="" charset="0"/>
              </a:rPr>
              <a:t>5-3.1</a:t>
            </a:r>
            <a:r>
              <a:rPr lang="zh-CN" altLang="en-US">
                <a:latin typeface="" charset="0"/>
              </a:rPr>
              <a:t>设</a:t>
            </a:r>
            <a:r>
              <a:rPr lang="en-US" altLang="zh-CN">
                <a:latin typeface="" charset="0"/>
              </a:rPr>
              <a:t>&lt;S,*&gt;</a:t>
            </a:r>
            <a:r>
              <a:rPr lang="zh-CN" altLang="en-US">
                <a:latin typeface="" charset="0"/>
              </a:rPr>
              <a:t>是一个半群，</a:t>
            </a:r>
            <a:r>
              <a:rPr lang="en-US" altLang="zh-CN">
                <a:latin typeface="" charset="0"/>
              </a:rPr>
              <a:t>B</a:t>
            </a:r>
            <a:r>
              <a:rPr lang="en-US" altLang="zh-CN">
                <a:latin typeface="" charset="0"/>
                <a:sym typeface="Symbol" pitchFamily="2" charset="2"/>
              </a:rPr>
              <a:t></a:t>
            </a:r>
            <a:r>
              <a:rPr lang="en-US" altLang="zh-CN">
                <a:latin typeface="" charset="0"/>
              </a:rPr>
              <a:t>S </a:t>
            </a:r>
            <a:r>
              <a:rPr lang="zh-CN" altLang="en-US">
                <a:latin typeface="" charset="0"/>
              </a:rPr>
              <a:t>且*在</a:t>
            </a:r>
            <a:r>
              <a:rPr lang="en-US" altLang="zh-CN">
                <a:latin typeface="" charset="0"/>
              </a:rPr>
              <a:t>B</a:t>
            </a:r>
            <a:r>
              <a:rPr lang="zh-CN" altLang="en-US">
                <a:latin typeface="" charset="0"/>
              </a:rPr>
              <a:t>上是封闭的，那么</a:t>
            </a:r>
            <a:r>
              <a:rPr lang="en-US" altLang="zh-CN">
                <a:latin typeface="" charset="0"/>
              </a:rPr>
              <a:t>&lt;B,*&gt;</a:t>
            </a:r>
            <a:r>
              <a:rPr lang="zh-CN" altLang="en-US">
                <a:latin typeface="" charset="0"/>
              </a:rPr>
              <a:t>也是一个半群。通常称</a:t>
            </a:r>
            <a:r>
              <a:rPr lang="en-US" altLang="zh-CN">
                <a:latin typeface="" charset="0"/>
              </a:rPr>
              <a:t>&lt;B,*&gt;</a:t>
            </a:r>
            <a:r>
              <a:rPr lang="zh-CN" altLang="en-US">
                <a:latin typeface="" charset="0"/>
              </a:rPr>
              <a:t>是半群</a:t>
            </a:r>
            <a:r>
              <a:rPr lang="en-US" altLang="zh-CN">
                <a:latin typeface="" charset="0"/>
              </a:rPr>
              <a:t>&lt;S,*&gt;</a:t>
            </a:r>
            <a:r>
              <a:rPr lang="zh-CN" altLang="en-US">
                <a:latin typeface="" charset="0"/>
              </a:rPr>
              <a:t>的</a:t>
            </a:r>
            <a:r>
              <a:rPr lang="zh-CN" altLang="en-US">
                <a:solidFill>
                  <a:schemeClr val="tx2"/>
                </a:solidFill>
                <a:latin typeface="" charset="0"/>
              </a:rPr>
              <a:t>子半群</a:t>
            </a:r>
            <a:r>
              <a:rPr lang="zh-CN" altLang="en-US">
                <a:latin typeface="" charset="0"/>
              </a:rPr>
              <a:t>。</a:t>
            </a:r>
          </a:p>
          <a:p>
            <a:pPr eaLnBrk="1" hangingPunct="1">
              <a:lnSpc>
                <a:spcPct val="110000"/>
              </a:lnSpc>
              <a:spcBef>
                <a:spcPts val="500"/>
              </a:spcBef>
              <a:spcAft>
                <a:spcPts val="500"/>
              </a:spcAft>
            </a:pPr>
            <a:r>
              <a:rPr lang="zh-CN" altLang="en-US">
                <a:solidFill>
                  <a:schemeClr val="tx2"/>
                </a:solidFill>
                <a:latin typeface="" charset="0"/>
              </a:rPr>
              <a:t>证明：</a:t>
            </a:r>
            <a:r>
              <a:rPr lang="zh-CN" altLang="en-US">
                <a:latin typeface="" charset="0"/>
              </a:rPr>
              <a:t>因为*在</a:t>
            </a:r>
            <a:r>
              <a:rPr lang="en-US" altLang="zh-CN">
                <a:latin typeface="" charset="0"/>
              </a:rPr>
              <a:t>S</a:t>
            </a:r>
            <a:r>
              <a:rPr lang="zh-CN" altLang="en-US">
                <a:latin typeface="" charset="0"/>
              </a:rPr>
              <a:t>上是可结合的，而</a:t>
            </a:r>
            <a:r>
              <a:rPr lang="en-US" altLang="zh-CN">
                <a:latin typeface="" charset="0"/>
              </a:rPr>
              <a:t>B</a:t>
            </a:r>
            <a:r>
              <a:rPr lang="en-US" altLang="zh-CN">
                <a:latin typeface="" charset="0"/>
                <a:sym typeface="Symbol" pitchFamily="2" charset="2"/>
              </a:rPr>
              <a:t></a:t>
            </a:r>
            <a:r>
              <a:rPr lang="en-US" altLang="zh-CN">
                <a:latin typeface="" charset="0"/>
              </a:rPr>
              <a:t>S</a:t>
            </a:r>
            <a:r>
              <a:rPr lang="zh-CN" altLang="en-US">
                <a:latin typeface="" charset="0"/>
              </a:rPr>
              <a:t>且*在</a:t>
            </a:r>
            <a:r>
              <a:rPr lang="en-US" altLang="zh-CN">
                <a:latin typeface="" charset="0"/>
              </a:rPr>
              <a:t>B</a:t>
            </a:r>
            <a:r>
              <a:rPr lang="zh-CN" altLang="en-US">
                <a:latin typeface="" charset="0"/>
              </a:rPr>
              <a:t>上封闭，所以*在</a:t>
            </a:r>
            <a:r>
              <a:rPr lang="en-US" altLang="zh-CN">
                <a:latin typeface="" charset="0"/>
              </a:rPr>
              <a:t>B</a:t>
            </a:r>
            <a:r>
              <a:rPr lang="zh-CN" altLang="en-US">
                <a:latin typeface="" charset="0"/>
              </a:rPr>
              <a:t>上也是可结合的，因此，</a:t>
            </a:r>
            <a:r>
              <a:rPr lang="en-US" altLang="zh-CN">
                <a:latin typeface="" charset="0"/>
              </a:rPr>
              <a:t>&lt;B,*&gt;</a:t>
            </a:r>
            <a:r>
              <a:rPr lang="zh-CN" altLang="en-US">
                <a:latin typeface="" charset="0"/>
              </a:rPr>
              <a:t>是一个半群。</a:t>
            </a:r>
          </a:p>
        </p:txBody>
      </p:sp>
      <p:sp>
        <p:nvSpPr>
          <p:cNvPr id="2" name="Rectangle 5">
            <a:extLst>
              <a:ext uri="{FF2B5EF4-FFF2-40B4-BE49-F238E27FC236}">
                <a16:creationId xmlns:a16="http://schemas.microsoft.com/office/drawing/2014/main" id="{3CD82844-7F82-674A-B91E-A2C55E0B21DD}"/>
              </a:ext>
            </a:extLst>
          </p:cNvPr>
          <p:cNvSpPr>
            <a:spLocks noChangeArrowheads="1"/>
          </p:cNvSpPr>
          <p:nvPr/>
        </p:nvSpPr>
        <p:spPr bwMode="auto">
          <a:xfrm>
            <a:off x="1042988" y="404813"/>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spcBef>
                <a:spcPts val="500"/>
              </a:spcBef>
              <a:spcAft>
                <a:spcPts val="500"/>
              </a:spcAft>
            </a:pPr>
            <a:r>
              <a:rPr lang="en-US" altLang="zh-CN" sz="3600">
                <a:solidFill>
                  <a:schemeClr val="accent2"/>
                </a:solidFill>
                <a:latin typeface="" charset="0"/>
              </a:rPr>
              <a:t>5-</a:t>
            </a:r>
            <a:r>
              <a:rPr lang="en-US" altLang="zh-CN" sz="3600">
                <a:solidFill>
                  <a:schemeClr val="accent2"/>
                </a:solidFill>
                <a:latin typeface="Arial Black" panose="020B0604020202020204" pitchFamily="34" charset="0"/>
              </a:rPr>
              <a:t>3</a:t>
            </a:r>
            <a:r>
              <a:rPr lang="zh-CN" altLang="en-US" sz="3600">
                <a:solidFill>
                  <a:schemeClr val="accent2"/>
                </a:solidFill>
                <a:latin typeface="" charset="0"/>
              </a:rPr>
              <a:t>　半群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37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14E7F08-7493-384B-A865-74C7C6AB1223}"/>
              </a:ext>
            </a:extLst>
          </p:cNvPr>
          <p:cNvSpPr>
            <a:spLocks noGrp="1" noChangeArrowheads="1"/>
          </p:cNvSpPr>
          <p:nvPr>
            <p:ph type="body" idx="4294967295"/>
          </p:nvPr>
        </p:nvSpPr>
        <p:spPr>
          <a:xfrm>
            <a:off x="323850" y="1557338"/>
            <a:ext cx="8367713" cy="3962400"/>
          </a:xfrm>
        </p:spPr>
        <p:txBody>
          <a:bodyPr/>
          <a:lstStyle/>
          <a:p>
            <a:pPr eaLnBrk="1" hangingPunct="1">
              <a:lnSpc>
                <a:spcPct val="110000"/>
              </a:lnSpc>
              <a:spcBef>
                <a:spcPts val="500"/>
              </a:spcBef>
              <a:spcAft>
                <a:spcPts val="500"/>
              </a:spcAft>
            </a:pPr>
            <a:r>
              <a:rPr lang="en-US" altLang="zh-CN">
                <a:solidFill>
                  <a:srgbClr val="FF0000"/>
                </a:solidFill>
                <a:latin typeface="宋体" panose="02010600030101010101" pitchFamily="2" charset="-122"/>
              </a:rPr>
              <a:t>【</a:t>
            </a:r>
            <a:r>
              <a:rPr lang="zh-CN" altLang="en-US">
                <a:solidFill>
                  <a:srgbClr val="FF0000"/>
                </a:solidFill>
                <a:latin typeface="宋体" panose="02010600030101010101" pitchFamily="2" charset="-122"/>
              </a:rPr>
              <a:t>例</a:t>
            </a:r>
            <a:r>
              <a:rPr lang="en-US" altLang="zh-CN">
                <a:solidFill>
                  <a:srgbClr val="FF0000"/>
                </a:solidFill>
                <a:latin typeface="宋体" panose="02010600030101010101" pitchFamily="2" charset="-122"/>
              </a:rPr>
              <a:t>5.3.8】</a:t>
            </a:r>
            <a:r>
              <a:rPr lang="en-US" altLang="zh-CN">
                <a:latin typeface="" charset="0"/>
              </a:rPr>
              <a:t>   </a:t>
            </a:r>
            <a:r>
              <a:rPr lang="zh-CN" altLang="en-US">
                <a:latin typeface="" charset="0"/>
              </a:rPr>
              <a:t>设</a:t>
            </a:r>
            <a:r>
              <a:rPr lang="en-US" altLang="zh-CN">
                <a:latin typeface="" charset="0"/>
              </a:rPr>
              <a:t>·</a:t>
            </a:r>
            <a:r>
              <a:rPr lang="zh-CN" altLang="en-US">
                <a:latin typeface="" charset="0"/>
              </a:rPr>
              <a:t>表示普通的乘法运算，那么</a:t>
            </a:r>
            <a:r>
              <a:rPr lang="en-US" altLang="zh-CN">
                <a:latin typeface="" charset="0"/>
              </a:rPr>
              <a:t>&lt;[0,1],·&gt;</a:t>
            </a:r>
            <a:r>
              <a:rPr lang="zh-CN" altLang="en-US">
                <a:latin typeface="" charset="0"/>
              </a:rPr>
              <a:t>、</a:t>
            </a:r>
            <a:r>
              <a:rPr lang="en-US" altLang="zh-CN">
                <a:latin typeface="" charset="0"/>
              </a:rPr>
              <a:t>&lt; [0,1) ,·&gt;</a:t>
            </a:r>
            <a:r>
              <a:rPr lang="zh-CN" altLang="en-US">
                <a:latin typeface="" charset="0"/>
              </a:rPr>
              <a:t>和</a:t>
            </a:r>
            <a:r>
              <a:rPr lang="en-US" altLang="zh-CN">
                <a:latin typeface="" charset="0"/>
              </a:rPr>
              <a:t>&lt;I,·&gt;</a:t>
            </a:r>
            <a:r>
              <a:rPr lang="zh-CN" altLang="en-US">
                <a:latin typeface="" charset="0"/>
              </a:rPr>
              <a:t>都是</a:t>
            </a:r>
            <a:r>
              <a:rPr lang="en-US" altLang="zh-CN">
                <a:latin typeface="" charset="0"/>
              </a:rPr>
              <a:t>&lt;R,·&gt;</a:t>
            </a:r>
            <a:r>
              <a:rPr lang="zh-CN" altLang="en-US">
                <a:latin typeface="" charset="0"/>
              </a:rPr>
              <a:t>的子半群。</a:t>
            </a:r>
          </a:p>
          <a:p>
            <a:pPr eaLnBrk="1" hangingPunct="1">
              <a:lnSpc>
                <a:spcPct val="110000"/>
              </a:lnSpc>
              <a:spcBef>
                <a:spcPts val="500"/>
              </a:spcBef>
              <a:spcAft>
                <a:spcPts val="500"/>
              </a:spcAft>
            </a:pPr>
            <a:r>
              <a:rPr lang="zh-CN" altLang="en-US">
                <a:solidFill>
                  <a:schemeClr val="tx2"/>
                </a:solidFill>
                <a:latin typeface="" charset="0"/>
              </a:rPr>
              <a:t>解</a:t>
            </a:r>
            <a:r>
              <a:rPr lang="zh-CN" altLang="en-US">
                <a:latin typeface="" charset="0"/>
              </a:rPr>
              <a:t>： 首先，运算</a:t>
            </a:r>
            <a:r>
              <a:rPr lang="en-US" altLang="zh-CN">
                <a:latin typeface="" charset="0"/>
              </a:rPr>
              <a:t>·</a:t>
            </a:r>
            <a:r>
              <a:rPr lang="zh-CN" altLang="en-US">
                <a:latin typeface="" charset="0"/>
              </a:rPr>
              <a:t>在</a:t>
            </a:r>
            <a:r>
              <a:rPr lang="en-US" altLang="zh-CN">
                <a:latin typeface="" charset="0"/>
              </a:rPr>
              <a:t>R</a:t>
            </a:r>
            <a:r>
              <a:rPr lang="zh-CN" altLang="en-US">
                <a:latin typeface="" charset="0"/>
              </a:rPr>
              <a:t>上是封闭的，且是可结合的，所以</a:t>
            </a:r>
            <a:r>
              <a:rPr lang="en-US" altLang="zh-CN">
                <a:latin typeface="" charset="0"/>
              </a:rPr>
              <a:t>&lt;R,·&gt;</a:t>
            </a:r>
            <a:r>
              <a:rPr lang="zh-CN" altLang="en-US">
                <a:latin typeface="" charset="0"/>
              </a:rPr>
              <a:t>是一个半群。其次，运算</a:t>
            </a:r>
            <a:r>
              <a:rPr lang="en-US" altLang="zh-CN">
                <a:latin typeface="" charset="0"/>
              </a:rPr>
              <a:t>·</a:t>
            </a:r>
            <a:r>
              <a:rPr lang="zh-CN" altLang="en-US">
                <a:latin typeface="" charset="0"/>
              </a:rPr>
              <a:t>在</a:t>
            </a:r>
            <a:r>
              <a:rPr lang="en-US" altLang="zh-CN">
                <a:latin typeface="" charset="0"/>
              </a:rPr>
              <a:t>[0,1]</a:t>
            </a:r>
            <a:r>
              <a:rPr lang="zh-CN" altLang="en-US">
                <a:latin typeface="" charset="0"/>
              </a:rPr>
              <a:t>，</a:t>
            </a:r>
            <a:r>
              <a:rPr lang="en-US" altLang="zh-CN">
                <a:latin typeface="" charset="0"/>
              </a:rPr>
              <a:t>[0,1) </a:t>
            </a:r>
            <a:r>
              <a:rPr lang="zh-CN" altLang="en-US">
                <a:latin typeface="" charset="0"/>
              </a:rPr>
              <a:t>和</a:t>
            </a:r>
            <a:r>
              <a:rPr lang="en-US" altLang="zh-CN">
                <a:latin typeface="" charset="0"/>
              </a:rPr>
              <a:t>I</a:t>
            </a:r>
            <a:r>
              <a:rPr lang="zh-CN" altLang="en-US">
                <a:latin typeface="" charset="0"/>
              </a:rPr>
              <a:t>上都是封闭的，且</a:t>
            </a:r>
            <a:r>
              <a:rPr lang="en-US" altLang="zh-CN">
                <a:latin typeface="" charset="0"/>
              </a:rPr>
              <a:t>[0,1] </a:t>
            </a:r>
            <a:r>
              <a:rPr lang="en-US" altLang="zh-CN">
                <a:latin typeface="" charset="0"/>
                <a:sym typeface="Symbol" pitchFamily="2" charset="2"/>
              </a:rPr>
              <a:t></a:t>
            </a:r>
            <a:r>
              <a:rPr lang="en-US" altLang="zh-CN">
                <a:latin typeface="" charset="0"/>
              </a:rPr>
              <a:t>R</a:t>
            </a:r>
            <a:r>
              <a:rPr lang="zh-CN" altLang="en-US">
                <a:latin typeface="" charset="0"/>
              </a:rPr>
              <a:t>， </a:t>
            </a:r>
            <a:r>
              <a:rPr lang="en-US" altLang="zh-CN">
                <a:latin typeface="" charset="0"/>
              </a:rPr>
              <a:t>[0,1) </a:t>
            </a:r>
            <a:r>
              <a:rPr lang="en-US" altLang="zh-CN">
                <a:latin typeface="" charset="0"/>
                <a:sym typeface="Symbol" pitchFamily="2" charset="2"/>
              </a:rPr>
              <a:t></a:t>
            </a:r>
            <a:r>
              <a:rPr lang="en-US" altLang="zh-CN">
                <a:latin typeface="" charset="0"/>
              </a:rPr>
              <a:t> R</a:t>
            </a:r>
            <a:r>
              <a:rPr lang="zh-CN" altLang="en-US">
                <a:latin typeface="" charset="0"/>
              </a:rPr>
              <a:t>，</a:t>
            </a:r>
            <a:r>
              <a:rPr lang="en-US" altLang="zh-CN">
                <a:latin typeface="" charset="0"/>
              </a:rPr>
              <a:t>I </a:t>
            </a:r>
            <a:r>
              <a:rPr lang="en-US" altLang="zh-CN">
                <a:latin typeface="" charset="0"/>
                <a:sym typeface="Symbol" pitchFamily="2" charset="2"/>
              </a:rPr>
              <a:t> </a:t>
            </a:r>
            <a:r>
              <a:rPr lang="en-US" altLang="zh-CN">
                <a:latin typeface="" charset="0"/>
              </a:rPr>
              <a:t>R</a:t>
            </a:r>
            <a:r>
              <a:rPr lang="zh-CN" altLang="en-US">
                <a:latin typeface="" charset="0"/>
              </a:rPr>
              <a:t>。因此，由定理</a:t>
            </a:r>
            <a:r>
              <a:rPr lang="en-US" altLang="zh-CN">
                <a:latin typeface="" charset="0"/>
              </a:rPr>
              <a:t>5-3.1</a:t>
            </a:r>
            <a:r>
              <a:rPr lang="zh-CN" altLang="en-US">
                <a:latin typeface="" charset="0"/>
              </a:rPr>
              <a:t>可知</a:t>
            </a:r>
            <a:r>
              <a:rPr lang="en-US" altLang="zh-CN">
                <a:latin typeface="" charset="0"/>
              </a:rPr>
              <a:t>&lt;[0,1],·&gt;</a:t>
            </a:r>
            <a:r>
              <a:rPr lang="zh-CN" altLang="en-US">
                <a:latin typeface="" charset="0"/>
              </a:rPr>
              <a:t>、</a:t>
            </a:r>
            <a:r>
              <a:rPr lang="en-US" altLang="zh-CN">
                <a:latin typeface="" charset="0"/>
              </a:rPr>
              <a:t>&lt; [0,1),·&gt;</a:t>
            </a:r>
            <a:r>
              <a:rPr lang="zh-CN" altLang="en-US">
                <a:latin typeface="" charset="0"/>
              </a:rPr>
              <a:t>和</a:t>
            </a:r>
            <a:r>
              <a:rPr lang="en-US" altLang="zh-CN">
                <a:latin typeface="" charset="0"/>
              </a:rPr>
              <a:t>&lt;I,·&gt;</a:t>
            </a:r>
            <a:r>
              <a:rPr lang="zh-CN" altLang="en-US">
                <a:latin typeface="" charset="0"/>
              </a:rPr>
              <a:t>都是</a:t>
            </a:r>
            <a:r>
              <a:rPr lang="en-US" altLang="zh-CN">
                <a:latin typeface="" charset="0"/>
              </a:rPr>
              <a:t>&lt;R,·&gt;</a:t>
            </a:r>
            <a:r>
              <a:rPr lang="zh-CN" altLang="en-US">
                <a:latin typeface="" charset="0"/>
              </a:rPr>
              <a:t>的子半群。</a:t>
            </a:r>
          </a:p>
        </p:txBody>
      </p:sp>
      <p:sp>
        <p:nvSpPr>
          <p:cNvPr id="2" name="Rectangle 5">
            <a:extLst>
              <a:ext uri="{FF2B5EF4-FFF2-40B4-BE49-F238E27FC236}">
                <a16:creationId xmlns:a16="http://schemas.microsoft.com/office/drawing/2014/main" id="{54B95DB4-CA67-A740-B1AE-137841F85E19}"/>
              </a:ext>
            </a:extLst>
          </p:cNvPr>
          <p:cNvSpPr>
            <a:spLocks noChangeArrowheads="1"/>
          </p:cNvSpPr>
          <p:nvPr/>
        </p:nvSpPr>
        <p:spPr bwMode="auto">
          <a:xfrm>
            <a:off x="1042988" y="404813"/>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spcBef>
                <a:spcPts val="500"/>
              </a:spcBef>
              <a:spcAft>
                <a:spcPts val="500"/>
              </a:spcAft>
            </a:pPr>
            <a:r>
              <a:rPr lang="en-US" altLang="zh-CN" sz="3600">
                <a:solidFill>
                  <a:schemeClr val="accent2"/>
                </a:solidFill>
                <a:latin typeface="" charset="0"/>
              </a:rPr>
              <a:t>5-</a:t>
            </a:r>
            <a:r>
              <a:rPr lang="en-US" altLang="zh-CN" sz="3600">
                <a:solidFill>
                  <a:schemeClr val="accent2"/>
                </a:solidFill>
                <a:latin typeface="Arial Black" panose="020B0604020202020204" pitchFamily="34" charset="0"/>
              </a:rPr>
              <a:t>3</a:t>
            </a:r>
            <a:r>
              <a:rPr lang="zh-CN" altLang="en-US" sz="3600">
                <a:solidFill>
                  <a:schemeClr val="accent2"/>
                </a:solidFill>
                <a:latin typeface="" charset="0"/>
              </a:rPr>
              <a:t>　半群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39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CA648B1E-DD9B-6543-8038-D98E79B7687A}"/>
              </a:ext>
            </a:extLst>
          </p:cNvPr>
          <p:cNvSpPr>
            <a:spLocks noGrp="1" noChangeArrowheads="1"/>
          </p:cNvSpPr>
          <p:nvPr>
            <p:ph type="body" idx="4294967295"/>
          </p:nvPr>
        </p:nvSpPr>
        <p:spPr>
          <a:xfrm>
            <a:off x="395288" y="1341438"/>
            <a:ext cx="8305800" cy="4895850"/>
          </a:xfrm>
        </p:spPr>
        <p:txBody>
          <a:bodyPr>
            <a:normAutofit lnSpcReduction="10000"/>
          </a:bodyPr>
          <a:lstStyle/>
          <a:p>
            <a:pPr eaLnBrk="1" hangingPunct="1">
              <a:lnSpc>
                <a:spcPct val="80000"/>
              </a:lnSpc>
              <a:spcBef>
                <a:spcPts val="500"/>
              </a:spcBef>
              <a:spcAft>
                <a:spcPts val="500"/>
              </a:spcAft>
            </a:pPr>
            <a:r>
              <a:rPr lang="zh-CN" altLang="en-US" sz="2400">
                <a:solidFill>
                  <a:srgbClr val="FF0000"/>
                </a:solidFill>
                <a:latin typeface="" charset="0"/>
              </a:rPr>
              <a:t>定理</a:t>
            </a:r>
            <a:r>
              <a:rPr lang="en-US" altLang="zh-CN" sz="2400">
                <a:solidFill>
                  <a:srgbClr val="FF0000"/>
                </a:solidFill>
                <a:latin typeface="" charset="0"/>
              </a:rPr>
              <a:t>5-3.2</a:t>
            </a:r>
            <a:r>
              <a:rPr lang="zh-CN" altLang="en-US" sz="2400">
                <a:latin typeface="" charset="0"/>
              </a:rPr>
              <a:t>设</a:t>
            </a:r>
            <a:r>
              <a:rPr lang="en-US" altLang="zh-CN" sz="2400">
                <a:latin typeface="" charset="0"/>
              </a:rPr>
              <a:t>&lt;S,*&gt;</a:t>
            </a:r>
            <a:r>
              <a:rPr lang="zh-CN" altLang="en-US" sz="2400">
                <a:latin typeface="" charset="0"/>
              </a:rPr>
              <a:t>是一个半群，如果</a:t>
            </a:r>
            <a:r>
              <a:rPr lang="en-US" altLang="zh-CN" sz="2400">
                <a:latin typeface="" charset="0"/>
              </a:rPr>
              <a:t>S</a:t>
            </a:r>
            <a:r>
              <a:rPr lang="zh-CN" altLang="en-US" sz="2400">
                <a:latin typeface="" charset="0"/>
              </a:rPr>
              <a:t>是一个有限集，则必有</a:t>
            </a:r>
            <a:r>
              <a:rPr lang="en-US" altLang="zh-CN" sz="2400">
                <a:latin typeface="" charset="0"/>
              </a:rPr>
              <a:t>a∈S,</a:t>
            </a:r>
            <a:r>
              <a:rPr lang="zh-CN" altLang="en-US" sz="2400">
                <a:latin typeface="" charset="0"/>
              </a:rPr>
              <a:t>使得</a:t>
            </a:r>
            <a:r>
              <a:rPr lang="en-US" altLang="zh-CN" sz="2400">
                <a:solidFill>
                  <a:schemeClr val="tx2"/>
                </a:solidFill>
                <a:latin typeface="" charset="0"/>
              </a:rPr>
              <a:t>a*a=a</a:t>
            </a:r>
            <a:r>
              <a:rPr lang="zh-CN" altLang="en-US" sz="2400">
                <a:latin typeface="" charset="0"/>
              </a:rPr>
              <a:t>。</a:t>
            </a:r>
          </a:p>
          <a:p>
            <a:pPr eaLnBrk="1" hangingPunct="1">
              <a:lnSpc>
                <a:spcPct val="80000"/>
              </a:lnSpc>
              <a:spcBef>
                <a:spcPts val="500"/>
              </a:spcBef>
              <a:spcAft>
                <a:spcPts val="500"/>
              </a:spcAft>
            </a:pPr>
            <a:r>
              <a:rPr lang="zh-CN" altLang="en-US" sz="2400">
                <a:latin typeface="" charset="0"/>
              </a:rPr>
              <a:t>证明： 因为</a:t>
            </a:r>
            <a:r>
              <a:rPr lang="en-US" altLang="zh-CN" sz="2400">
                <a:latin typeface="" charset="0"/>
              </a:rPr>
              <a:t>&lt;S,*&gt;</a:t>
            </a:r>
            <a:r>
              <a:rPr lang="zh-CN" altLang="en-US" sz="2400">
                <a:latin typeface="" charset="0"/>
              </a:rPr>
              <a:t>是半群。对于任意的</a:t>
            </a:r>
            <a:r>
              <a:rPr lang="en-US" altLang="zh-CN" sz="2400">
                <a:latin typeface="" charset="0"/>
              </a:rPr>
              <a:t>b∈S,</a:t>
            </a:r>
            <a:r>
              <a:rPr lang="zh-CN" altLang="en-US" sz="2400">
                <a:latin typeface="" charset="0"/>
              </a:rPr>
              <a:t>由*的封闭性可知</a:t>
            </a:r>
          </a:p>
          <a:p>
            <a:pPr eaLnBrk="1" hangingPunct="1">
              <a:lnSpc>
                <a:spcPct val="80000"/>
              </a:lnSpc>
              <a:spcBef>
                <a:spcPts val="500"/>
              </a:spcBef>
              <a:spcAft>
                <a:spcPts val="500"/>
              </a:spcAft>
            </a:pPr>
            <a:r>
              <a:rPr lang="zh-CN" altLang="en-US" sz="2400">
                <a:latin typeface="" charset="0"/>
              </a:rPr>
              <a:t>     </a:t>
            </a:r>
            <a:r>
              <a:rPr lang="en-US" altLang="zh-CN" sz="2400">
                <a:latin typeface="" charset="0"/>
              </a:rPr>
              <a:t>b*b∈S,</a:t>
            </a:r>
            <a:r>
              <a:rPr lang="zh-CN" altLang="en-US" sz="2400">
                <a:latin typeface="" charset="0"/>
              </a:rPr>
              <a:t>记</a:t>
            </a:r>
            <a:r>
              <a:rPr lang="en-US" altLang="zh-CN" sz="2400">
                <a:latin typeface="" charset="0"/>
              </a:rPr>
              <a:t>b</a:t>
            </a:r>
            <a:r>
              <a:rPr lang="en-US" altLang="zh-CN" sz="2400" baseline="30000">
                <a:latin typeface="" charset="0"/>
              </a:rPr>
              <a:t>2</a:t>
            </a:r>
            <a:r>
              <a:rPr lang="en-US" altLang="zh-CN" sz="2400">
                <a:latin typeface="" charset="0"/>
              </a:rPr>
              <a:t>=b*b</a:t>
            </a:r>
            <a:br>
              <a:rPr lang="en-US" altLang="zh-CN" sz="2400">
                <a:latin typeface="" charset="0"/>
              </a:rPr>
            </a:br>
            <a:r>
              <a:rPr lang="en-US" altLang="zh-CN" sz="2400">
                <a:latin typeface="" charset="0"/>
              </a:rPr>
              <a:t> b</a:t>
            </a:r>
            <a:r>
              <a:rPr lang="en-US" altLang="zh-CN" sz="2400" baseline="30000">
                <a:latin typeface="" charset="0"/>
              </a:rPr>
              <a:t>2 </a:t>
            </a:r>
            <a:r>
              <a:rPr lang="en-US" altLang="zh-CN" sz="2400">
                <a:latin typeface="" charset="0"/>
              </a:rPr>
              <a:t>*b= b*b</a:t>
            </a:r>
            <a:r>
              <a:rPr lang="en-US" altLang="zh-CN" sz="2400" baseline="30000">
                <a:latin typeface="" charset="0"/>
              </a:rPr>
              <a:t>2</a:t>
            </a:r>
            <a:r>
              <a:rPr lang="en-US" altLang="zh-CN" sz="2400">
                <a:latin typeface="" charset="0"/>
              </a:rPr>
              <a:t>∈S ,</a:t>
            </a:r>
            <a:r>
              <a:rPr lang="zh-CN" altLang="en-US" sz="2400">
                <a:latin typeface="" charset="0"/>
              </a:rPr>
              <a:t>记</a:t>
            </a:r>
            <a:r>
              <a:rPr lang="en-US" altLang="zh-CN" sz="2400">
                <a:latin typeface="" charset="0"/>
              </a:rPr>
              <a:t>b</a:t>
            </a:r>
            <a:r>
              <a:rPr lang="en-US" altLang="zh-CN" sz="2400" baseline="30000">
                <a:latin typeface="" charset="0"/>
              </a:rPr>
              <a:t>3</a:t>
            </a:r>
            <a:r>
              <a:rPr lang="en-US" altLang="zh-CN" sz="2400">
                <a:latin typeface="" charset="0"/>
              </a:rPr>
              <a:t>=b</a:t>
            </a:r>
            <a:r>
              <a:rPr lang="en-US" altLang="zh-CN" sz="2400" baseline="30000">
                <a:latin typeface="" charset="0"/>
              </a:rPr>
              <a:t>2</a:t>
            </a:r>
            <a:r>
              <a:rPr lang="en-US" altLang="zh-CN" sz="2400">
                <a:latin typeface="" charset="0"/>
              </a:rPr>
              <a:t>*b</a:t>
            </a:r>
          </a:p>
          <a:p>
            <a:pPr eaLnBrk="1" hangingPunct="1">
              <a:lnSpc>
                <a:spcPct val="80000"/>
              </a:lnSpc>
              <a:spcBef>
                <a:spcPts val="500"/>
              </a:spcBef>
              <a:spcAft>
                <a:spcPts val="500"/>
              </a:spcAft>
            </a:pPr>
            <a:r>
              <a:rPr lang="en-US" altLang="zh-CN" sz="2400">
                <a:latin typeface="" charset="0"/>
              </a:rPr>
              <a:t>         …</a:t>
            </a:r>
          </a:p>
          <a:p>
            <a:pPr eaLnBrk="1" hangingPunct="1">
              <a:lnSpc>
                <a:spcPct val="80000"/>
              </a:lnSpc>
              <a:spcBef>
                <a:spcPts val="500"/>
              </a:spcBef>
              <a:spcAft>
                <a:spcPts val="500"/>
              </a:spcAft>
            </a:pPr>
            <a:r>
              <a:rPr lang="zh-CN" altLang="en-US" sz="2400">
                <a:latin typeface="" charset="0"/>
              </a:rPr>
              <a:t>因为</a:t>
            </a:r>
            <a:r>
              <a:rPr lang="en-US" altLang="zh-CN" sz="2400">
                <a:latin typeface="" charset="0"/>
              </a:rPr>
              <a:t>S</a:t>
            </a:r>
            <a:r>
              <a:rPr lang="zh-CN" altLang="en-US" sz="2400">
                <a:latin typeface="" charset="0"/>
              </a:rPr>
              <a:t>是有限集，所以必定存在</a:t>
            </a:r>
            <a:r>
              <a:rPr lang="en-US" altLang="zh-CN" sz="2400">
                <a:latin typeface="" charset="0"/>
              </a:rPr>
              <a:t>j&gt;i,</a:t>
            </a:r>
            <a:r>
              <a:rPr lang="zh-CN" altLang="en-US" sz="2400">
                <a:latin typeface="" charset="0"/>
              </a:rPr>
              <a:t>使得</a:t>
            </a:r>
            <a:r>
              <a:rPr lang="en-US" altLang="zh-CN" sz="2400">
                <a:latin typeface="" charset="0"/>
              </a:rPr>
              <a:t>b</a:t>
            </a:r>
            <a:r>
              <a:rPr lang="en-US" altLang="zh-CN" sz="2400" baseline="30000">
                <a:latin typeface="" charset="0"/>
              </a:rPr>
              <a:t>i</a:t>
            </a:r>
            <a:r>
              <a:rPr lang="en-US" altLang="zh-CN" sz="2400">
                <a:latin typeface="" charset="0"/>
              </a:rPr>
              <a:t>=b</a:t>
            </a:r>
            <a:r>
              <a:rPr lang="en-US" altLang="zh-CN" sz="2400" baseline="30000">
                <a:latin typeface="" charset="0"/>
              </a:rPr>
              <a:t>j</a:t>
            </a:r>
          </a:p>
          <a:p>
            <a:pPr eaLnBrk="1" hangingPunct="1">
              <a:lnSpc>
                <a:spcPct val="80000"/>
              </a:lnSpc>
              <a:spcBef>
                <a:spcPts val="500"/>
              </a:spcBef>
              <a:spcAft>
                <a:spcPts val="500"/>
              </a:spcAft>
            </a:pPr>
            <a:r>
              <a:rPr lang="zh-CN" altLang="en-US" sz="2400">
                <a:latin typeface="" charset="0"/>
              </a:rPr>
              <a:t>令 </a:t>
            </a:r>
            <a:r>
              <a:rPr lang="en-US" altLang="zh-CN" sz="2400">
                <a:latin typeface="" charset="0"/>
              </a:rPr>
              <a:t>p=j-i</a:t>
            </a:r>
            <a:r>
              <a:rPr lang="zh-CN" altLang="en-US" sz="2400">
                <a:latin typeface="" charset="0"/>
              </a:rPr>
              <a:t>，便有 </a:t>
            </a:r>
            <a:r>
              <a:rPr lang="en-US" altLang="zh-CN" sz="2400">
                <a:latin typeface="" charset="0"/>
              </a:rPr>
              <a:t>b</a:t>
            </a:r>
            <a:r>
              <a:rPr lang="en-US" altLang="zh-CN" sz="2400" baseline="30000">
                <a:latin typeface="" charset="0"/>
              </a:rPr>
              <a:t>i</a:t>
            </a:r>
            <a:r>
              <a:rPr lang="en-US" altLang="zh-CN" sz="2400">
                <a:latin typeface="" charset="0"/>
              </a:rPr>
              <a:t> = b</a:t>
            </a:r>
            <a:r>
              <a:rPr lang="en-US" altLang="zh-CN" sz="2400" baseline="30000">
                <a:latin typeface="" charset="0"/>
              </a:rPr>
              <a:t>p</a:t>
            </a:r>
            <a:r>
              <a:rPr lang="en-US" altLang="zh-CN" sz="2400">
                <a:latin typeface="" charset="0"/>
              </a:rPr>
              <a:t> * b</a:t>
            </a:r>
            <a:r>
              <a:rPr lang="en-US" altLang="zh-CN" sz="2400" baseline="30000">
                <a:latin typeface="" charset="0"/>
              </a:rPr>
              <a:t>i</a:t>
            </a:r>
            <a:r>
              <a:rPr lang="en-US" altLang="zh-CN" sz="2400">
                <a:latin typeface="" charset="0"/>
              </a:rPr>
              <a:t> </a:t>
            </a:r>
            <a:r>
              <a:rPr lang="zh-CN" altLang="en-US" sz="2400">
                <a:latin typeface="" charset="0"/>
              </a:rPr>
              <a:t>，所以 </a:t>
            </a:r>
            <a:r>
              <a:rPr lang="en-US" altLang="zh-CN" sz="2400">
                <a:latin typeface="" charset="0"/>
              </a:rPr>
              <a:t>b</a:t>
            </a:r>
            <a:r>
              <a:rPr lang="en-US" altLang="zh-CN" sz="2400" baseline="30000">
                <a:latin typeface="" charset="0"/>
              </a:rPr>
              <a:t>q</a:t>
            </a:r>
            <a:r>
              <a:rPr lang="en-US" altLang="zh-CN" sz="2400">
                <a:latin typeface="" charset="0"/>
              </a:rPr>
              <a:t> = b</a:t>
            </a:r>
            <a:r>
              <a:rPr lang="en-US" altLang="zh-CN" sz="2400" baseline="30000">
                <a:latin typeface="" charset="0"/>
              </a:rPr>
              <a:t>p</a:t>
            </a:r>
            <a:r>
              <a:rPr lang="en-US" altLang="zh-CN" sz="2400">
                <a:latin typeface="" charset="0"/>
              </a:rPr>
              <a:t> * b</a:t>
            </a:r>
            <a:r>
              <a:rPr lang="en-US" altLang="zh-CN" sz="2400" baseline="30000">
                <a:latin typeface="" charset="0"/>
              </a:rPr>
              <a:t>q</a:t>
            </a:r>
            <a:r>
              <a:rPr lang="en-US" altLang="zh-CN" sz="2400">
                <a:latin typeface="" charset="0"/>
              </a:rPr>
              <a:t> </a:t>
            </a:r>
            <a:r>
              <a:rPr lang="zh-CN" altLang="en-US" sz="2400">
                <a:latin typeface="" charset="0"/>
              </a:rPr>
              <a:t>　</a:t>
            </a:r>
            <a:r>
              <a:rPr lang="en-US" altLang="zh-CN" sz="2400">
                <a:latin typeface="" charset="0"/>
              </a:rPr>
              <a:t>q≥i</a:t>
            </a:r>
          </a:p>
          <a:p>
            <a:pPr eaLnBrk="1" hangingPunct="1">
              <a:lnSpc>
                <a:spcPct val="80000"/>
              </a:lnSpc>
              <a:spcBef>
                <a:spcPts val="500"/>
              </a:spcBef>
              <a:spcAft>
                <a:spcPts val="500"/>
              </a:spcAft>
            </a:pPr>
            <a:r>
              <a:rPr lang="zh-CN" altLang="en-US" sz="2400">
                <a:latin typeface="" charset="0"/>
              </a:rPr>
              <a:t>因为 </a:t>
            </a:r>
            <a:r>
              <a:rPr lang="en-US" altLang="zh-CN" sz="2400">
                <a:latin typeface="" charset="0"/>
              </a:rPr>
              <a:t>p≥1,</a:t>
            </a:r>
            <a:r>
              <a:rPr lang="zh-CN" altLang="en-US" sz="2400">
                <a:latin typeface="" charset="0"/>
              </a:rPr>
              <a:t>所以总可以找到</a:t>
            </a:r>
            <a:r>
              <a:rPr lang="en-US" altLang="zh-CN" sz="2400">
                <a:latin typeface="" charset="0"/>
              </a:rPr>
              <a:t>k≥1,</a:t>
            </a:r>
          </a:p>
          <a:p>
            <a:pPr eaLnBrk="1" hangingPunct="1">
              <a:lnSpc>
                <a:spcPct val="80000"/>
              </a:lnSpc>
              <a:spcBef>
                <a:spcPts val="500"/>
              </a:spcBef>
              <a:spcAft>
                <a:spcPts val="500"/>
              </a:spcAft>
            </a:pPr>
            <a:r>
              <a:rPr lang="zh-CN" altLang="en-US" sz="2400">
                <a:latin typeface="" charset="0"/>
              </a:rPr>
              <a:t>使得</a:t>
            </a:r>
            <a:r>
              <a:rPr lang="en-US" altLang="zh-CN" sz="2400">
                <a:latin typeface="" charset="0"/>
              </a:rPr>
              <a:t>kp≥i,  </a:t>
            </a:r>
            <a:r>
              <a:rPr lang="zh-CN" altLang="en-US" sz="2400">
                <a:latin typeface="" charset="0"/>
              </a:rPr>
              <a:t>对于</a:t>
            </a:r>
            <a:r>
              <a:rPr lang="en-US" altLang="zh-CN" sz="2400">
                <a:latin typeface="" charset="0"/>
              </a:rPr>
              <a:t>S</a:t>
            </a:r>
            <a:r>
              <a:rPr lang="zh-CN" altLang="en-US" sz="2400">
                <a:latin typeface="" charset="0"/>
              </a:rPr>
              <a:t>中的元素</a:t>
            </a:r>
            <a:r>
              <a:rPr lang="en-US" altLang="zh-CN" sz="2400">
                <a:latin typeface="" charset="0"/>
              </a:rPr>
              <a:t>b</a:t>
            </a:r>
            <a:r>
              <a:rPr lang="en-US" altLang="zh-CN" sz="2400" baseline="30000">
                <a:latin typeface="" charset="0"/>
              </a:rPr>
              <a:t>kp</a:t>
            </a:r>
            <a:r>
              <a:rPr lang="en-US" altLang="zh-CN" sz="2400">
                <a:latin typeface="" charset="0"/>
              </a:rPr>
              <a:t>,</a:t>
            </a:r>
            <a:r>
              <a:rPr lang="zh-CN" altLang="en-US" sz="2400">
                <a:latin typeface="" charset="0"/>
              </a:rPr>
              <a:t>就有</a:t>
            </a:r>
            <a:r>
              <a:rPr lang="en-US" altLang="zh-CN" sz="2400">
                <a:latin typeface="" charset="0"/>
              </a:rPr>
              <a:t>b</a:t>
            </a:r>
            <a:r>
              <a:rPr lang="en-US" altLang="zh-CN" sz="2400" baseline="30000">
                <a:latin typeface="" charset="0"/>
              </a:rPr>
              <a:t>kp</a:t>
            </a:r>
            <a:r>
              <a:rPr lang="en-US" altLang="zh-CN" sz="2400">
                <a:latin typeface="" charset="0"/>
              </a:rPr>
              <a:t> = b</a:t>
            </a:r>
            <a:r>
              <a:rPr lang="en-US" altLang="zh-CN" sz="2400" baseline="30000">
                <a:latin typeface="" charset="0"/>
              </a:rPr>
              <a:t>p</a:t>
            </a:r>
            <a:r>
              <a:rPr lang="en-US" altLang="zh-CN" sz="2400">
                <a:latin typeface="" charset="0"/>
              </a:rPr>
              <a:t> * b</a:t>
            </a:r>
            <a:r>
              <a:rPr lang="en-US" altLang="zh-CN" sz="2400" baseline="30000">
                <a:latin typeface="" charset="0"/>
              </a:rPr>
              <a:t>kp </a:t>
            </a:r>
            <a:r>
              <a:rPr lang="en-US" altLang="zh-CN" sz="2400">
                <a:latin typeface="" charset="0"/>
              </a:rPr>
              <a:t>= b</a:t>
            </a:r>
            <a:r>
              <a:rPr lang="en-US" altLang="zh-CN" sz="2400" baseline="30000">
                <a:latin typeface="" charset="0"/>
              </a:rPr>
              <a:t>p</a:t>
            </a:r>
            <a:r>
              <a:rPr lang="en-US" altLang="zh-CN" sz="2400">
                <a:latin typeface="" charset="0"/>
              </a:rPr>
              <a:t> *(b</a:t>
            </a:r>
            <a:r>
              <a:rPr lang="en-US" altLang="zh-CN" sz="2400" baseline="30000">
                <a:latin typeface="" charset="0"/>
              </a:rPr>
              <a:t>p</a:t>
            </a:r>
            <a:r>
              <a:rPr lang="en-US" altLang="zh-CN" sz="2400">
                <a:latin typeface="" charset="0"/>
              </a:rPr>
              <a:t> * b</a:t>
            </a:r>
            <a:r>
              <a:rPr lang="en-US" altLang="zh-CN" sz="2400" baseline="30000">
                <a:latin typeface="" charset="0"/>
              </a:rPr>
              <a:t>kp </a:t>
            </a:r>
            <a:r>
              <a:rPr lang="en-US" altLang="zh-CN" sz="2400">
                <a:latin typeface="" charset="0"/>
              </a:rPr>
              <a:t>)</a:t>
            </a:r>
            <a:r>
              <a:rPr lang="en-US" altLang="zh-CN" sz="2400" baseline="30000">
                <a:latin typeface="" charset="0"/>
              </a:rPr>
              <a:t> </a:t>
            </a:r>
            <a:r>
              <a:rPr lang="en-US" altLang="zh-CN" sz="2400">
                <a:latin typeface="" charset="0"/>
              </a:rPr>
              <a:t>= b</a:t>
            </a:r>
            <a:r>
              <a:rPr lang="en-US" altLang="zh-CN" sz="2400" baseline="30000">
                <a:latin typeface="" charset="0"/>
              </a:rPr>
              <a:t>2p</a:t>
            </a:r>
            <a:r>
              <a:rPr lang="en-US" altLang="zh-CN" sz="2400">
                <a:latin typeface="" charset="0"/>
              </a:rPr>
              <a:t> * b</a:t>
            </a:r>
            <a:r>
              <a:rPr lang="en-US" altLang="zh-CN" sz="2400" baseline="30000">
                <a:latin typeface="" charset="0"/>
              </a:rPr>
              <a:t>kp </a:t>
            </a:r>
            <a:r>
              <a:rPr lang="en-US" altLang="zh-CN" sz="2400">
                <a:latin typeface="" charset="0"/>
              </a:rPr>
              <a:t>= …= b</a:t>
            </a:r>
            <a:r>
              <a:rPr lang="en-US" altLang="zh-CN" sz="2400" baseline="30000">
                <a:latin typeface="" charset="0"/>
              </a:rPr>
              <a:t>kp</a:t>
            </a:r>
            <a:r>
              <a:rPr lang="en-US" altLang="zh-CN" sz="2400">
                <a:latin typeface="" charset="0"/>
              </a:rPr>
              <a:t> * b</a:t>
            </a:r>
            <a:r>
              <a:rPr lang="en-US" altLang="zh-CN" sz="2400" baseline="30000">
                <a:latin typeface="" charset="0"/>
              </a:rPr>
              <a:t>kp </a:t>
            </a:r>
            <a:endParaRPr lang="en-US" altLang="zh-CN" sz="2400">
              <a:latin typeface="" charset="0"/>
            </a:endParaRPr>
          </a:p>
          <a:p>
            <a:pPr eaLnBrk="1" hangingPunct="1">
              <a:lnSpc>
                <a:spcPct val="80000"/>
              </a:lnSpc>
              <a:spcBef>
                <a:spcPts val="500"/>
              </a:spcBef>
              <a:spcAft>
                <a:spcPts val="500"/>
              </a:spcAft>
            </a:pPr>
            <a:r>
              <a:rPr lang="zh-CN" altLang="en-US" sz="2400">
                <a:latin typeface="" charset="0"/>
              </a:rPr>
              <a:t>这就证明了在</a:t>
            </a:r>
            <a:r>
              <a:rPr lang="en-US" altLang="zh-CN" sz="2400">
                <a:latin typeface="" charset="0"/>
              </a:rPr>
              <a:t>S</a:t>
            </a:r>
            <a:r>
              <a:rPr lang="zh-CN" altLang="en-US" sz="2400">
                <a:latin typeface="" charset="0"/>
              </a:rPr>
              <a:t>中存在元素</a:t>
            </a:r>
            <a:r>
              <a:rPr lang="en-US" altLang="zh-CN" sz="2400">
                <a:latin typeface="" charset="0"/>
              </a:rPr>
              <a:t>a= b</a:t>
            </a:r>
            <a:r>
              <a:rPr lang="en-US" altLang="zh-CN" sz="2400" baseline="30000">
                <a:latin typeface="" charset="0"/>
              </a:rPr>
              <a:t>kp</a:t>
            </a:r>
            <a:r>
              <a:rPr lang="en-US" altLang="zh-CN" sz="2400">
                <a:latin typeface="" charset="0"/>
              </a:rPr>
              <a:t>, </a:t>
            </a:r>
            <a:r>
              <a:rPr lang="zh-CN" altLang="en-US" sz="2400">
                <a:latin typeface="" charset="0"/>
              </a:rPr>
              <a:t>使得 </a:t>
            </a:r>
            <a:r>
              <a:rPr lang="en-US" altLang="zh-CN" sz="2400">
                <a:latin typeface="" charset="0"/>
              </a:rPr>
              <a:t>a*a=a</a:t>
            </a:r>
          </a:p>
        </p:txBody>
      </p:sp>
      <p:sp>
        <p:nvSpPr>
          <p:cNvPr id="60418" name="Rectangle 5">
            <a:extLst>
              <a:ext uri="{FF2B5EF4-FFF2-40B4-BE49-F238E27FC236}">
                <a16:creationId xmlns:a16="http://schemas.microsoft.com/office/drawing/2014/main" id="{B0A679FC-B56F-5949-8929-59F2F73CF922}"/>
              </a:ext>
            </a:extLst>
          </p:cNvPr>
          <p:cNvSpPr>
            <a:spLocks noChangeArrowheads="1"/>
          </p:cNvSpPr>
          <p:nvPr/>
        </p:nvSpPr>
        <p:spPr bwMode="auto">
          <a:xfrm>
            <a:off x="1042988" y="404813"/>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spcBef>
                <a:spcPts val="500"/>
              </a:spcBef>
              <a:spcAft>
                <a:spcPts val="500"/>
              </a:spcAft>
            </a:pPr>
            <a:r>
              <a:rPr lang="en-US" altLang="zh-CN" sz="3600">
                <a:solidFill>
                  <a:schemeClr val="accent2"/>
                </a:solidFill>
                <a:latin typeface="" charset="0"/>
              </a:rPr>
              <a:t>5-</a:t>
            </a:r>
            <a:r>
              <a:rPr lang="en-US" altLang="zh-CN" sz="3600">
                <a:solidFill>
                  <a:schemeClr val="accent2"/>
                </a:solidFill>
                <a:latin typeface="Arial Black" panose="020B0604020202020204" pitchFamily="34" charset="0"/>
              </a:rPr>
              <a:t>3</a:t>
            </a:r>
            <a:r>
              <a:rPr lang="zh-CN" altLang="en-US" sz="3600">
                <a:solidFill>
                  <a:schemeClr val="accent2"/>
                </a:solidFill>
                <a:latin typeface="" charset="0"/>
              </a:rPr>
              <a:t>　半群</a:t>
            </a:r>
          </a:p>
        </p:txBody>
      </p:sp>
      <p:sp>
        <p:nvSpPr>
          <p:cNvPr id="2" name="矩形 1">
            <a:extLst>
              <a:ext uri="{FF2B5EF4-FFF2-40B4-BE49-F238E27FC236}">
                <a16:creationId xmlns:a16="http://schemas.microsoft.com/office/drawing/2014/main" id="{69944CF3-9194-F546-9015-F464BACE7E4F}"/>
              </a:ext>
            </a:extLst>
          </p:cNvPr>
          <p:cNvSpPr>
            <a:spLocks noChangeArrowheads="1"/>
          </p:cNvSpPr>
          <p:nvPr/>
        </p:nvSpPr>
        <p:spPr bwMode="auto">
          <a:xfrm>
            <a:off x="5746750" y="2565400"/>
            <a:ext cx="3068638"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r>
              <a:rPr lang="zh-CN" altLang="en-US">
                <a:solidFill>
                  <a:srgbClr val="FF0000"/>
                </a:solidFill>
              </a:rPr>
              <a:t>一个有限半群里</a:t>
            </a:r>
            <a:endParaRPr lang="en-US" altLang="zh-CN">
              <a:solidFill>
                <a:srgbClr val="FF0000"/>
              </a:solidFill>
            </a:endParaRPr>
          </a:p>
          <a:p>
            <a:r>
              <a:rPr lang="zh-CN" altLang="en-US">
                <a:solidFill>
                  <a:srgbClr val="FF0000"/>
                </a:solidFill>
              </a:rPr>
              <a:t>必有一个等幂元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9393">
                                            <p:txEl>
                                              <p:pRg st="1" end="1"/>
                                            </p:txEl>
                                          </p:spTgt>
                                        </p:tgtEl>
                                        <p:attrNameLst>
                                          <p:attrName>style.visibility</p:attrName>
                                        </p:attrNameLst>
                                      </p:cBhvr>
                                      <p:to>
                                        <p:strVal val="visible"/>
                                      </p:to>
                                    </p:set>
                                    <p:animEffect transition="in" filter="fade">
                                      <p:cBhvr>
                                        <p:cTn id="7" dur="500"/>
                                        <p:tgtEl>
                                          <p:spTgt spid="5939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9393">
                                            <p:txEl>
                                              <p:pRg st="2" end="2"/>
                                            </p:txEl>
                                          </p:spTgt>
                                        </p:tgtEl>
                                        <p:attrNameLst>
                                          <p:attrName>style.visibility</p:attrName>
                                        </p:attrNameLst>
                                      </p:cBhvr>
                                      <p:to>
                                        <p:strVal val="visible"/>
                                      </p:to>
                                    </p:set>
                                    <p:animEffect transition="in" filter="fade">
                                      <p:cBhvr>
                                        <p:cTn id="10" dur="500"/>
                                        <p:tgtEl>
                                          <p:spTgt spid="5939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9393">
                                            <p:txEl>
                                              <p:pRg st="3" end="3"/>
                                            </p:txEl>
                                          </p:spTgt>
                                        </p:tgtEl>
                                        <p:attrNameLst>
                                          <p:attrName>style.visibility</p:attrName>
                                        </p:attrNameLst>
                                      </p:cBhvr>
                                      <p:to>
                                        <p:strVal val="visible"/>
                                      </p:to>
                                    </p:set>
                                    <p:animEffect transition="in" filter="fade">
                                      <p:cBhvr>
                                        <p:cTn id="13" dur="500"/>
                                        <p:tgtEl>
                                          <p:spTgt spid="5939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9393">
                                            <p:txEl>
                                              <p:pRg st="4" end="4"/>
                                            </p:txEl>
                                          </p:spTgt>
                                        </p:tgtEl>
                                        <p:attrNameLst>
                                          <p:attrName>style.visibility</p:attrName>
                                        </p:attrNameLst>
                                      </p:cBhvr>
                                      <p:to>
                                        <p:strVal val="visible"/>
                                      </p:to>
                                    </p:set>
                                    <p:animEffect transition="in" filter="fade">
                                      <p:cBhvr>
                                        <p:cTn id="16" dur="500"/>
                                        <p:tgtEl>
                                          <p:spTgt spid="5939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9393">
                                            <p:txEl>
                                              <p:pRg st="5" end="5"/>
                                            </p:txEl>
                                          </p:spTgt>
                                        </p:tgtEl>
                                        <p:attrNameLst>
                                          <p:attrName>style.visibility</p:attrName>
                                        </p:attrNameLst>
                                      </p:cBhvr>
                                      <p:to>
                                        <p:strVal val="visible"/>
                                      </p:to>
                                    </p:set>
                                    <p:animEffect transition="in" filter="fade">
                                      <p:cBhvr>
                                        <p:cTn id="19" dur="500"/>
                                        <p:tgtEl>
                                          <p:spTgt spid="5939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9393">
                                            <p:txEl>
                                              <p:pRg st="6" end="6"/>
                                            </p:txEl>
                                          </p:spTgt>
                                        </p:tgtEl>
                                        <p:attrNameLst>
                                          <p:attrName>style.visibility</p:attrName>
                                        </p:attrNameLst>
                                      </p:cBhvr>
                                      <p:to>
                                        <p:strVal val="visible"/>
                                      </p:to>
                                    </p:set>
                                    <p:animEffect transition="in" filter="fade">
                                      <p:cBhvr>
                                        <p:cTn id="22" dur="500"/>
                                        <p:tgtEl>
                                          <p:spTgt spid="5939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9393">
                                            <p:txEl>
                                              <p:pRg st="7" end="7"/>
                                            </p:txEl>
                                          </p:spTgt>
                                        </p:tgtEl>
                                        <p:attrNameLst>
                                          <p:attrName>style.visibility</p:attrName>
                                        </p:attrNameLst>
                                      </p:cBhvr>
                                      <p:to>
                                        <p:strVal val="visible"/>
                                      </p:to>
                                    </p:set>
                                    <p:animEffect transition="in" filter="fade">
                                      <p:cBhvr>
                                        <p:cTn id="25" dur="500"/>
                                        <p:tgtEl>
                                          <p:spTgt spid="5939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9393">
                                            <p:txEl>
                                              <p:pRg st="8" end="8"/>
                                            </p:txEl>
                                          </p:spTgt>
                                        </p:tgtEl>
                                        <p:attrNameLst>
                                          <p:attrName>style.visibility</p:attrName>
                                        </p:attrNameLst>
                                      </p:cBhvr>
                                      <p:to>
                                        <p:strVal val="visible"/>
                                      </p:to>
                                    </p:set>
                                    <p:animEffect transition="in" filter="fade">
                                      <p:cBhvr>
                                        <p:cTn id="28" dur="500"/>
                                        <p:tgtEl>
                                          <p:spTgt spid="59393">
                                            <p:txEl>
                                              <p:pRg st="8" end="8"/>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500" fill="hold"/>
                                        <p:tgtEl>
                                          <p:spTgt spid="2"/>
                                        </p:tgtEl>
                                        <p:attrNameLst>
                                          <p:attrName>ppt_w</p:attrName>
                                        </p:attrNameLst>
                                      </p:cBhvr>
                                      <p:tavLst>
                                        <p:tav tm="0">
                                          <p:val>
                                            <p:fltVal val="0"/>
                                          </p:val>
                                        </p:tav>
                                        <p:tav tm="100000">
                                          <p:val>
                                            <p:strVal val="#ppt_w"/>
                                          </p:val>
                                        </p:tav>
                                      </p:tavLst>
                                    </p:anim>
                                    <p:anim calcmode="lin" valueType="num">
                                      <p:cBhvr>
                                        <p:cTn id="34" dur="500" fill="hold"/>
                                        <p:tgtEl>
                                          <p:spTgt spid="2"/>
                                        </p:tgtEl>
                                        <p:attrNameLst>
                                          <p:attrName>ppt_h</p:attrName>
                                        </p:attrNameLst>
                                      </p:cBhvr>
                                      <p:tavLst>
                                        <p:tav tm="0">
                                          <p:val>
                                            <p:fltVal val="0"/>
                                          </p:val>
                                        </p:tav>
                                        <p:tav tm="100000">
                                          <p:val>
                                            <p:strVal val="#ppt_h"/>
                                          </p:val>
                                        </p:tav>
                                      </p:tavLst>
                                    </p:anim>
                                    <p:animEffect transition="in" filter="fad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127DCAB-4A5C-C043-A982-0A8ED0880A02}"/>
              </a:ext>
            </a:extLst>
          </p:cNvPr>
          <p:cNvSpPr>
            <a:spLocks noGrp="1" noChangeArrowheads="1"/>
          </p:cNvSpPr>
          <p:nvPr>
            <p:ph type="body" idx="4294967295"/>
          </p:nvPr>
        </p:nvSpPr>
        <p:spPr>
          <a:xfrm>
            <a:off x="611188" y="1484313"/>
            <a:ext cx="7772400" cy="4968875"/>
          </a:xfrm>
        </p:spPr>
        <p:txBody>
          <a:bodyPr/>
          <a:lstStyle/>
          <a:p>
            <a:pPr eaLnBrk="1" hangingPunct="1">
              <a:spcBef>
                <a:spcPts val="500"/>
              </a:spcBef>
              <a:spcAft>
                <a:spcPts val="500"/>
              </a:spcAft>
            </a:pPr>
            <a:r>
              <a:rPr lang="zh-CN" altLang="en-US">
                <a:solidFill>
                  <a:srgbClr val="FF0000"/>
                </a:solidFill>
                <a:latin typeface="" charset="0"/>
              </a:rPr>
              <a:t>定义</a:t>
            </a:r>
            <a:r>
              <a:rPr lang="en-US" altLang="zh-CN">
                <a:solidFill>
                  <a:srgbClr val="FF0000"/>
                </a:solidFill>
                <a:latin typeface="" charset="0"/>
              </a:rPr>
              <a:t>5-3.3[</a:t>
            </a:r>
            <a:r>
              <a:rPr lang="zh-CN" altLang="en-US">
                <a:solidFill>
                  <a:srgbClr val="FF0000"/>
                </a:solidFill>
                <a:latin typeface="" charset="0"/>
              </a:rPr>
              <a:t>独异点</a:t>
            </a:r>
            <a:r>
              <a:rPr lang="en-US" altLang="zh-CN">
                <a:solidFill>
                  <a:srgbClr val="FF0000"/>
                </a:solidFill>
                <a:latin typeface="" charset="0"/>
              </a:rPr>
              <a:t>]</a:t>
            </a:r>
            <a:br>
              <a:rPr lang="en-US" altLang="zh-CN">
                <a:solidFill>
                  <a:srgbClr val="FF0000"/>
                </a:solidFill>
                <a:latin typeface="" charset="0"/>
              </a:rPr>
            </a:br>
            <a:r>
              <a:rPr lang="zh-CN" altLang="en-US">
                <a:latin typeface="" charset="0"/>
              </a:rPr>
              <a:t>含有幺元的半群称为独异点。</a:t>
            </a:r>
          </a:p>
          <a:p>
            <a:pPr eaLnBrk="1" hangingPunct="1">
              <a:spcBef>
                <a:spcPts val="500"/>
              </a:spcBef>
              <a:spcAft>
                <a:spcPts val="500"/>
              </a:spcAft>
            </a:pPr>
            <a:endParaRPr lang="zh-CN" altLang="en-US">
              <a:latin typeface="" charset="0"/>
            </a:endParaRPr>
          </a:p>
          <a:p>
            <a:pPr eaLnBrk="1" hangingPunct="1">
              <a:spcBef>
                <a:spcPts val="500"/>
              </a:spcBef>
              <a:spcAft>
                <a:spcPts val="500"/>
              </a:spcAft>
            </a:pPr>
            <a:r>
              <a:rPr lang="zh-CN" altLang="en-US">
                <a:latin typeface="" charset="0"/>
              </a:rPr>
              <a:t>例如：代数系统</a:t>
            </a:r>
            <a:r>
              <a:rPr lang="en-US" altLang="zh-CN">
                <a:latin typeface="" charset="0"/>
              </a:rPr>
              <a:t>&lt;R,+&gt;</a:t>
            </a:r>
            <a:r>
              <a:rPr lang="zh-CN" altLang="en-US">
                <a:latin typeface="" charset="0"/>
              </a:rPr>
              <a:t>是一个独异点。</a:t>
            </a:r>
          </a:p>
          <a:p>
            <a:pPr eaLnBrk="1" hangingPunct="1">
              <a:spcBef>
                <a:spcPts val="500"/>
              </a:spcBef>
              <a:spcAft>
                <a:spcPts val="500"/>
              </a:spcAft>
            </a:pPr>
            <a:r>
              <a:rPr lang="zh-CN" altLang="en-US">
                <a:latin typeface="" charset="0"/>
              </a:rPr>
              <a:t>           因为，</a:t>
            </a:r>
            <a:r>
              <a:rPr lang="en-US" altLang="zh-CN">
                <a:latin typeface="" charset="0"/>
              </a:rPr>
              <a:t>&lt;R,+&gt;</a:t>
            </a:r>
            <a:r>
              <a:rPr lang="zh-CN" altLang="en-US">
                <a:latin typeface="" charset="0"/>
              </a:rPr>
              <a:t>是一个半群，且</a:t>
            </a:r>
            <a:r>
              <a:rPr lang="en-US" altLang="zh-CN">
                <a:latin typeface="" charset="0"/>
              </a:rPr>
              <a:t>0</a:t>
            </a:r>
            <a:r>
              <a:rPr lang="zh-CN" altLang="en-US">
                <a:latin typeface="" charset="0"/>
              </a:rPr>
              <a:t>是</a:t>
            </a:r>
            <a:r>
              <a:rPr lang="en-US" altLang="zh-CN">
                <a:latin typeface="" charset="0"/>
              </a:rPr>
              <a:t>R</a:t>
            </a:r>
            <a:r>
              <a:rPr lang="zh-CN" altLang="en-US">
                <a:latin typeface="" charset="0"/>
              </a:rPr>
              <a:t>中关于运算</a:t>
            </a:r>
            <a:r>
              <a:rPr lang="en-US" altLang="zh-CN">
                <a:latin typeface="" charset="0"/>
              </a:rPr>
              <a:t>+</a:t>
            </a:r>
            <a:r>
              <a:rPr lang="zh-CN" altLang="en-US">
                <a:latin typeface="" charset="0"/>
              </a:rPr>
              <a:t>的幺元。另外，代数系统</a:t>
            </a:r>
            <a:r>
              <a:rPr lang="en-US" altLang="zh-CN">
                <a:latin typeface="" charset="0"/>
              </a:rPr>
              <a:t>&lt;</a:t>
            </a:r>
            <a:r>
              <a:rPr lang="en-US" altLang="zh-CN"/>
              <a:t>I</a:t>
            </a:r>
            <a:r>
              <a:rPr lang="en-US" altLang="zh-CN">
                <a:latin typeface="" charset="0"/>
              </a:rPr>
              <a:t>, ·&gt;, &lt;</a:t>
            </a:r>
            <a:r>
              <a:rPr lang="en-US" altLang="zh-CN"/>
              <a:t>I</a:t>
            </a:r>
            <a:r>
              <a:rPr lang="en-US" altLang="zh-CN" baseline="30000">
                <a:latin typeface="" charset="0"/>
              </a:rPr>
              <a:t>+</a:t>
            </a:r>
            <a:r>
              <a:rPr lang="en-US" altLang="zh-CN">
                <a:latin typeface="" charset="0"/>
              </a:rPr>
              <a:t>, ·&gt;, &lt;R,·&gt; </a:t>
            </a:r>
            <a:r>
              <a:rPr lang="zh-CN" altLang="en-US">
                <a:latin typeface="" charset="0"/>
              </a:rPr>
              <a:t>都是具有幺元</a:t>
            </a:r>
            <a:r>
              <a:rPr lang="en-US" altLang="zh-CN">
                <a:latin typeface="" charset="0"/>
              </a:rPr>
              <a:t>1</a:t>
            </a:r>
            <a:r>
              <a:rPr lang="zh-CN" altLang="en-US">
                <a:latin typeface="" charset="0"/>
              </a:rPr>
              <a:t>的半群，因此它们都是独异点。</a:t>
            </a:r>
          </a:p>
        </p:txBody>
      </p:sp>
      <p:sp>
        <p:nvSpPr>
          <p:cNvPr id="62466" name="Rectangle 5">
            <a:extLst>
              <a:ext uri="{FF2B5EF4-FFF2-40B4-BE49-F238E27FC236}">
                <a16:creationId xmlns:a16="http://schemas.microsoft.com/office/drawing/2014/main" id="{B645ACE8-03D8-7B44-BC4B-1C4816D6E800}"/>
              </a:ext>
            </a:extLst>
          </p:cNvPr>
          <p:cNvSpPr>
            <a:spLocks noChangeArrowheads="1"/>
          </p:cNvSpPr>
          <p:nvPr/>
        </p:nvSpPr>
        <p:spPr bwMode="auto">
          <a:xfrm>
            <a:off x="1042988" y="404813"/>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spcBef>
                <a:spcPts val="500"/>
              </a:spcBef>
              <a:spcAft>
                <a:spcPts val="500"/>
              </a:spcAft>
            </a:pPr>
            <a:r>
              <a:rPr lang="en-US" altLang="zh-CN" sz="3600">
                <a:solidFill>
                  <a:schemeClr val="accent2"/>
                </a:solidFill>
                <a:latin typeface="" charset="0"/>
              </a:rPr>
              <a:t>5-</a:t>
            </a:r>
            <a:r>
              <a:rPr lang="en-US" altLang="zh-CN" sz="3600">
                <a:solidFill>
                  <a:schemeClr val="accent2"/>
                </a:solidFill>
                <a:latin typeface="Arial Black" panose="020B0604020202020204" pitchFamily="34" charset="0"/>
              </a:rPr>
              <a:t>3</a:t>
            </a:r>
            <a:r>
              <a:rPr lang="zh-CN" altLang="en-US" sz="3600">
                <a:solidFill>
                  <a:schemeClr val="accent2"/>
                </a:solidFill>
                <a:latin typeface="" charset="0"/>
              </a:rPr>
              <a:t>　半群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1442">
                                            <p:txEl>
                                              <p:pRg st="2" end="2"/>
                                            </p:txEl>
                                          </p:spTgt>
                                        </p:tgtEl>
                                        <p:attrNameLst>
                                          <p:attrName>style.visibility</p:attrName>
                                        </p:attrNameLst>
                                      </p:cBhvr>
                                      <p:to>
                                        <p:strVal val="visible"/>
                                      </p:to>
                                    </p:set>
                                    <p:animEffect transition="in" filter="fade">
                                      <p:cBhvr>
                                        <p:cTn id="7" dur="500"/>
                                        <p:tgtEl>
                                          <p:spTgt spid="6144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1442">
                                            <p:txEl>
                                              <p:pRg st="3" end="3"/>
                                            </p:txEl>
                                          </p:spTgt>
                                        </p:tgtEl>
                                        <p:attrNameLst>
                                          <p:attrName>style.visibility</p:attrName>
                                        </p:attrNameLst>
                                      </p:cBhvr>
                                      <p:to>
                                        <p:strVal val="visible"/>
                                      </p:to>
                                    </p:set>
                                    <p:animEffect transition="in" filter="fade">
                                      <p:cBhvr>
                                        <p:cTn id="10" dur="500"/>
                                        <p:tgtEl>
                                          <p:spTgt spid="6144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EB6238F-F14A-A84A-AC74-97349F0B1419}"/>
              </a:ext>
            </a:extLst>
          </p:cNvPr>
          <p:cNvSpPr>
            <a:spLocks noGrp="1" noChangeArrowheads="1"/>
          </p:cNvSpPr>
          <p:nvPr>
            <p:ph type="body" idx="4294967295"/>
          </p:nvPr>
        </p:nvSpPr>
        <p:spPr>
          <a:xfrm>
            <a:off x="468313" y="1412875"/>
            <a:ext cx="7772400" cy="4648200"/>
          </a:xfrm>
        </p:spPr>
        <p:txBody>
          <a:bodyPr/>
          <a:lstStyle/>
          <a:p>
            <a:pPr eaLnBrk="1" hangingPunct="1">
              <a:lnSpc>
                <a:spcPct val="90000"/>
              </a:lnSpc>
              <a:spcBef>
                <a:spcPts val="500"/>
              </a:spcBef>
              <a:spcAft>
                <a:spcPts val="500"/>
              </a:spcAft>
            </a:pPr>
            <a:r>
              <a:rPr lang="zh-CN" altLang="en-US">
                <a:solidFill>
                  <a:srgbClr val="FF0000"/>
                </a:solidFill>
                <a:latin typeface="" charset="0"/>
              </a:rPr>
              <a:t>定理 </a:t>
            </a:r>
            <a:r>
              <a:rPr lang="en-US" altLang="zh-CN">
                <a:solidFill>
                  <a:srgbClr val="FF0000"/>
                </a:solidFill>
                <a:latin typeface="" charset="0"/>
              </a:rPr>
              <a:t>5-3.3</a:t>
            </a:r>
            <a:r>
              <a:rPr lang="zh-CN" altLang="en-US">
                <a:latin typeface="" charset="0"/>
              </a:rPr>
              <a:t>设</a:t>
            </a:r>
            <a:r>
              <a:rPr lang="en-US" altLang="zh-CN">
                <a:latin typeface="" charset="0"/>
              </a:rPr>
              <a:t>&lt;S,*&gt;</a:t>
            </a:r>
            <a:r>
              <a:rPr lang="zh-CN" altLang="en-US">
                <a:latin typeface="" charset="0"/>
              </a:rPr>
              <a:t>是一个独异点，则在关于运算*的运算表中任何两行或两列都是不相同的。</a:t>
            </a:r>
          </a:p>
          <a:p>
            <a:pPr eaLnBrk="1" hangingPunct="1">
              <a:lnSpc>
                <a:spcPct val="90000"/>
              </a:lnSpc>
              <a:spcBef>
                <a:spcPts val="500"/>
              </a:spcBef>
              <a:spcAft>
                <a:spcPts val="500"/>
              </a:spcAft>
            </a:pPr>
            <a:r>
              <a:rPr lang="zh-CN" altLang="en-US">
                <a:solidFill>
                  <a:schemeClr val="tx2"/>
                </a:solidFill>
                <a:latin typeface="" charset="0"/>
              </a:rPr>
              <a:t>证明</a:t>
            </a:r>
            <a:r>
              <a:rPr lang="en-US" altLang="zh-CN">
                <a:solidFill>
                  <a:schemeClr val="tx2"/>
                </a:solidFill>
                <a:latin typeface="" charset="0"/>
              </a:rPr>
              <a:t>:</a:t>
            </a:r>
            <a:r>
              <a:rPr lang="en-US" altLang="zh-CN">
                <a:latin typeface="" charset="0"/>
              </a:rPr>
              <a:t>  </a:t>
            </a:r>
            <a:r>
              <a:rPr lang="zh-CN" altLang="en-US">
                <a:latin typeface="" charset="0"/>
              </a:rPr>
              <a:t>设</a:t>
            </a:r>
            <a:r>
              <a:rPr lang="en-US" altLang="zh-CN">
                <a:latin typeface="" charset="0"/>
              </a:rPr>
              <a:t>S</a:t>
            </a:r>
            <a:r>
              <a:rPr lang="zh-CN" altLang="en-US">
                <a:latin typeface="" charset="0"/>
              </a:rPr>
              <a:t>中关于运算*的幺元是</a:t>
            </a:r>
            <a:r>
              <a:rPr lang="en-US" altLang="zh-CN">
                <a:latin typeface="" charset="0"/>
              </a:rPr>
              <a:t>e</a:t>
            </a:r>
            <a:r>
              <a:rPr lang="zh-CN" altLang="en-US">
                <a:latin typeface="" charset="0"/>
              </a:rPr>
              <a:t>。因为对于任意的</a:t>
            </a:r>
            <a:r>
              <a:rPr lang="en-US" altLang="zh-CN">
                <a:latin typeface="" charset="0"/>
              </a:rPr>
              <a:t>a,b∈S</a:t>
            </a:r>
            <a:r>
              <a:rPr lang="zh-CN" altLang="en-US">
                <a:latin typeface="" charset="0"/>
              </a:rPr>
              <a:t>且</a:t>
            </a:r>
            <a:r>
              <a:rPr lang="en-US" altLang="zh-CN">
                <a:latin typeface="" charset="0"/>
              </a:rPr>
              <a:t>a≠b</a:t>
            </a:r>
            <a:r>
              <a:rPr lang="zh-CN" altLang="en-US">
                <a:latin typeface="" charset="0"/>
              </a:rPr>
              <a:t>时，</a:t>
            </a:r>
            <a:endParaRPr lang="zh-CN" altLang="en-US"/>
          </a:p>
          <a:p>
            <a:pPr eaLnBrk="1" hangingPunct="1">
              <a:lnSpc>
                <a:spcPct val="90000"/>
              </a:lnSpc>
              <a:spcBef>
                <a:spcPts val="500"/>
              </a:spcBef>
              <a:spcAft>
                <a:spcPts val="500"/>
              </a:spcAft>
            </a:pPr>
            <a:r>
              <a:rPr lang="zh-CN" altLang="en-US">
                <a:latin typeface="" charset="0"/>
              </a:rPr>
              <a:t>   总有</a:t>
            </a:r>
            <a:r>
              <a:rPr lang="en-US" altLang="zh-CN">
                <a:latin typeface="" charset="0"/>
              </a:rPr>
              <a:t>e*a=a≠b=e*b </a:t>
            </a:r>
            <a:r>
              <a:rPr lang="zh-CN" altLang="en-US">
                <a:latin typeface="" charset="0"/>
              </a:rPr>
              <a:t>和 </a:t>
            </a:r>
            <a:r>
              <a:rPr lang="en-US" altLang="zh-CN">
                <a:latin typeface="" charset="0"/>
              </a:rPr>
              <a:t>a*e=a≠b=b*e</a:t>
            </a:r>
          </a:p>
          <a:p>
            <a:pPr eaLnBrk="1" hangingPunct="1">
              <a:lnSpc>
                <a:spcPct val="90000"/>
              </a:lnSpc>
              <a:spcBef>
                <a:spcPts val="500"/>
              </a:spcBef>
              <a:spcAft>
                <a:spcPts val="500"/>
              </a:spcAft>
            </a:pPr>
            <a:r>
              <a:rPr lang="en-US" altLang="zh-CN">
                <a:latin typeface="" charset="0"/>
              </a:rPr>
              <a:t>    </a:t>
            </a:r>
            <a:r>
              <a:rPr lang="zh-CN" altLang="en-US">
                <a:latin typeface="" charset="0"/>
              </a:rPr>
              <a:t>所以，在*的运算表中不可能有两行或两列是相同的。</a:t>
            </a:r>
          </a:p>
          <a:p>
            <a:pPr eaLnBrk="1" hangingPunct="1">
              <a:lnSpc>
                <a:spcPct val="90000"/>
              </a:lnSpc>
              <a:spcBef>
                <a:spcPts val="500"/>
              </a:spcBef>
              <a:spcAft>
                <a:spcPts val="500"/>
              </a:spcAft>
            </a:pPr>
            <a:r>
              <a:rPr lang="zh-CN" altLang="en-US">
                <a:latin typeface="" charset="0"/>
              </a:rPr>
              <a:t> </a:t>
            </a:r>
          </a:p>
        </p:txBody>
      </p:sp>
      <p:sp>
        <p:nvSpPr>
          <p:cNvPr id="63490" name="Rectangle 5">
            <a:extLst>
              <a:ext uri="{FF2B5EF4-FFF2-40B4-BE49-F238E27FC236}">
                <a16:creationId xmlns:a16="http://schemas.microsoft.com/office/drawing/2014/main" id="{A3C870CD-9F53-F74B-8EB6-874C9B65BB6C}"/>
              </a:ext>
            </a:extLst>
          </p:cNvPr>
          <p:cNvSpPr>
            <a:spLocks noChangeArrowheads="1"/>
          </p:cNvSpPr>
          <p:nvPr/>
        </p:nvSpPr>
        <p:spPr bwMode="auto">
          <a:xfrm>
            <a:off x="1042988" y="404813"/>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spcBef>
                <a:spcPts val="500"/>
              </a:spcBef>
              <a:spcAft>
                <a:spcPts val="500"/>
              </a:spcAft>
            </a:pPr>
            <a:r>
              <a:rPr lang="en-US" altLang="zh-CN" sz="3600">
                <a:solidFill>
                  <a:schemeClr val="accent2"/>
                </a:solidFill>
                <a:latin typeface="" charset="0"/>
              </a:rPr>
              <a:t>5-</a:t>
            </a:r>
            <a:r>
              <a:rPr lang="en-US" altLang="zh-CN" sz="3600">
                <a:solidFill>
                  <a:schemeClr val="accent2"/>
                </a:solidFill>
                <a:latin typeface="Arial Black" panose="020B0604020202020204" pitchFamily="34" charset="0"/>
              </a:rPr>
              <a:t>3</a:t>
            </a:r>
            <a:r>
              <a:rPr lang="zh-CN" altLang="en-US" sz="3600">
                <a:solidFill>
                  <a:schemeClr val="accent2"/>
                </a:solidFill>
                <a:latin typeface="" charset="0"/>
              </a:rPr>
              <a:t>　半群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2466">
                                            <p:txEl>
                                              <p:pRg st="1" end="1"/>
                                            </p:txEl>
                                          </p:spTgt>
                                        </p:tgtEl>
                                        <p:attrNameLst>
                                          <p:attrName>style.visibility</p:attrName>
                                        </p:attrNameLst>
                                      </p:cBhvr>
                                      <p:to>
                                        <p:strVal val="visible"/>
                                      </p:to>
                                    </p:set>
                                    <p:animEffect transition="in" filter="fade">
                                      <p:cBhvr>
                                        <p:cTn id="7" dur="500"/>
                                        <p:tgtEl>
                                          <p:spTgt spid="6246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2466">
                                            <p:txEl>
                                              <p:pRg st="2" end="2"/>
                                            </p:txEl>
                                          </p:spTgt>
                                        </p:tgtEl>
                                        <p:attrNameLst>
                                          <p:attrName>style.visibility</p:attrName>
                                        </p:attrNameLst>
                                      </p:cBhvr>
                                      <p:to>
                                        <p:strVal val="visible"/>
                                      </p:to>
                                    </p:set>
                                    <p:animEffect transition="in" filter="fade">
                                      <p:cBhvr>
                                        <p:cTn id="10" dur="500"/>
                                        <p:tgtEl>
                                          <p:spTgt spid="6246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2466">
                                            <p:txEl>
                                              <p:pRg st="3" end="3"/>
                                            </p:txEl>
                                          </p:spTgt>
                                        </p:tgtEl>
                                        <p:attrNameLst>
                                          <p:attrName>style.visibility</p:attrName>
                                        </p:attrNameLst>
                                      </p:cBhvr>
                                      <p:to>
                                        <p:strVal val="visible"/>
                                      </p:to>
                                    </p:set>
                                    <p:animEffect transition="in" filter="fade">
                                      <p:cBhvr>
                                        <p:cTn id="13" dur="500"/>
                                        <p:tgtEl>
                                          <p:spTgt spid="624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A1176D3E-EF16-BF48-BC79-0F02A4610FA9}"/>
              </a:ext>
            </a:extLst>
          </p:cNvPr>
          <p:cNvSpPr>
            <a:spLocks noGrp="1" noChangeArrowheads="1"/>
          </p:cNvSpPr>
          <p:nvPr>
            <p:ph type="body" idx="4294967295"/>
          </p:nvPr>
        </p:nvSpPr>
        <p:spPr>
          <a:xfrm>
            <a:off x="468313" y="1341438"/>
            <a:ext cx="8424862" cy="4897437"/>
          </a:xfrm>
        </p:spPr>
        <p:txBody>
          <a:bodyPr/>
          <a:lstStyle/>
          <a:p>
            <a:pPr eaLnBrk="1" hangingPunct="1">
              <a:spcBef>
                <a:spcPts val="500"/>
              </a:spcBef>
              <a:spcAft>
                <a:spcPts val="500"/>
              </a:spcAft>
            </a:pPr>
            <a:r>
              <a:rPr lang="zh-CN" altLang="en-US" b="0">
                <a:solidFill>
                  <a:srgbClr val="FF0000"/>
                </a:solidFill>
                <a:latin typeface="" charset="0"/>
              </a:rPr>
              <a:t>例题</a:t>
            </a:r>
            <a:r>
              <a:rPr lang="en-US" altLang="zh-CN" b="0">
                <a:solidFill>
                  <a:srgbClr val="FF0000"/>
                </a:solidFill>
                <a:latin typeface="" charset="0"/>
              </a:rPr>
              <a:t>3:</a:t>
            </a:r>
            <a:r>
              <a:rPr lang="en-US" altLang="zh-CN" b="0">
                <a:latin typeface="" charset="0"/>
              </a:rPr>
              <a:t>  </a:t>
            </a:r>
            <a:r>
              <a:rPr lang="zh-CN" altLang="en-US" b="0">
                <a:latin typeface="" charset="0"/>
              </a:rPr>
              <a:t>设</a:t>
            </a:r>
            <a:r>
              <a:rPr lang="en-US" altLang="zh-CN" b="0">
                <a:latin typeface="" charset="0"/>
              </a:rPr>
              <a:t>Z </a:t>
            </a:r>
            <a:r>
              <a:rPr lang="zh-CN" altLang="en-US" b="0">
                <a:latin typeface="" charset="0"/>
              </a:rPr>
              <a:t>是整数集合，</a:t>
            </a:r>
            <a:r>
              <a:rPr lang="en-US" altLang="zh-CN" b="0">
                <a:latin typeface="" charset="0"/>
              </a:rPr>
              <a:t>m</a:t>
            </a:r>
            <a:r>
              <a:rPr lang="zh-CN" altLang="en-US" b="0">
                <a:latin typeface="" charset="0"/>
              </a:rPr>
              <a:t>是任意正整数，</a:t>
            </a:r>
            <a:r>
              <a:rPr lang="en-US" altLang="zh-CN" b="0">
                <a:latin typeface="" charset="0"/>
              </a:rPr>
              <a:t>Z</a:t>
            </a:r>
            <a:r>
              <a:rPr lang="en-US" altLang="zh-CN" b="0" baseline="-18000">
                <a:latin typeface="" charset="0"/>
              </a:rPr>
              <a:t>m</a:t>
            </a:r>
            <a:r>
              <a:rPr lang="en-US" altLang="zh-CN" b="0">
                <a:latin typeface="" charset="0"/>
              </a:rPr>
              <a:t> </a:t>
            </a:r>
            <a:r>
              <a:rPr lang="zh-CN" altLang="en-US" b="0">
                <a:latin typeface="" charset="0"/>
              </a:rPr>
              <a:t>是由模</a:t>
            </a:r>
            <a:r>
              <a:rPr lang="en-US" altLang="zh-CN" b="0">
                <a:latin typeface="" charset="0"/>
              </a:rPr>
              <a:t>m</a:t>
            </a:r>
            <a:r>
              <a:rPr lang="zh-CN" altLang="en-US" b="0">
                <a:latin typeface="" charset="0"/>
              </a:rPr>
              <a:t>的同余类组成的同余类集，在</a:t>
            </a:r>
            <a:r>
              <a:rPr lang="en-US" altLang="zh-CN" b="0">
                <a:latin typeface="" charset="0"/>
              </a:rPr>
              <a:t>Z</a:t>
            </a:r>
            <a:r>
              <a:rPr lang="en-US" altLang="zh-CN" b="0" baseline="-18000">
                <a:latin typeface="" charset="0"/>
              </a:rPr>
              <a:t>m</a:t>
            </a:r>
            <a:r>
              <a:rPr lang="en-US" altLang="zh-CN" b="0">
                <a:latin typeface="" charset="0"/>
              </a:rPr>
              <a:t> </a:t>
            </a:r>
            <a:r>
              <a:rPr lang="zh-CN" altLang="en-US" b="0">
                <a:latin typeface="" charset="0"/>
              </a:rPr>
              <a:t>上定义两个二元运算</a:t>
            </a:r>
            <a:r>
              <a:rPr lang="en-US" altLang="zh-CN" b="0">
                <a:latin typeface="" charset="0"/>
              </a:rPr>
              <a:t>+</a:t>
            </a:r>
            <a:r>
              <a:rPr lang="en-US" altLang="zh-CN" b="0" baseline="-18000">
                <a:latin typeface="" charset="0"/>
              </a:rPr>
              <a:t>m</a:t>
            </a:r>
            <a:r>
              <a:rPr lang="zh-CN" altLang="en-US" b="0">
                <a:latin typeface="" charset="0"/>
              </a:rPr>
              <a:t>和</a:t>
            </a:r>
            <a:r>
              <a:rPr lang="en-US" altLang="zh-CN" b="0">
                <a:latin typeface="" charset="0"/>
              </a:rPr>
              <a:t>×</a:t>
            </a:r>
            <a:r>
              <a:rPr lang="en-US" altLang="zh-CN" b="0" baseline="-18000">
                <a:latin typeface="" charset="0"/>
              </a:rPr>
              <a:t>m</a:t>
            </a:r>
            <a:r>
              <a:rPr lang="zh-CN" altLang="en-US" b="0">
                <a:latin typeface="" charset="0"/>
              </a:rPr>
              <a:t>分别如下： </a:t>
            </a:r>
          </a:p>
          <a:p>
            <a:pPr eaLnBrk="1" hangingPunct="1">
              <a:spcBef>
                <a:spcPts val="500"/>
              </a:spcBef>
              <a:spcAft>
                <a:spcPts val="500"/>
              </a:spcAft>
            </a:pPr>
            <a:r>
              <a:rPr lang="zh-CN" altLang="en-US" b="0">
                <a:latin typeface="" charset="0"/>
              </a:rPr>
              <a:t>   对于任意的</a:t>
            </a:r>
            <a:r>
              <a:rPr lang="en-US" altLang="zh-CN" b="0">
                <a:latin typeface="" charset="0"/>
              </a:rPr>
              <a:t>[i], [j] ∈Z</a:t>
            </a:r>
            <a:r>
              <a:rPr lang="en-US" altLang="zh-CN" b="0" baseline="-18000">
                <a:latin typeface="" charset="0"/>
              </a:rPr>
              <a:t>m</a:t>
            </a:r>
            <a:br>
              <a:rPr lang="en-US" altLang="zh-CN" b="0">
                <a:latin typeface="" charset="0"/>
              </a:rPr>
            </a:br>
            <a:r>
              <a:rPr lang="en-US" altLang="zh-CN" b="0">
                <a:latin typeface="" charset="0"/>
              </a:rPr>
              <a:t>   [i] +</a:t>
            </a:r>
            <a:r>
              <a:rPr lang="en-US" altLang="zh-CN" b="0" baseline="-18000">
                <a:latin typeface="" charset="0"/>
              </a:rPr>
              <a:t>m </a:t>
            </a:r>
            <a:r>
              <a:rPr lang="en-US" altLang="zh-CN" b="0">
                <a:latin typeface="" charset="0"/>
              </a:rPr>
              <a:t>[j]=[(i+j) (mod m)], </a:t>
            </a:r>
          </a:p>
          <a:p>
            <a:pPr eaLnBrk="1" hangingPunct="1">
              <a:spcBef>
                <a:spcPts val="500"/>
              </a:spcBef>
              <a:spcAft>
                <a:spcPts val="500"/>
              </a:spcAft>
            </a:pPr>
            <a:r>
              <a:rPr lang="en-US" altLang="zh-CN" b="0">
                <a:latin typeface="" charset="0"/>
              </a:rPr>
              <a:t>      [i]×</a:t>
            </a:r>
            <a:r>
              <a:rPr lang="en-US" altLang="zh-CN" b="0" baseline="-18000">
                <a:latin typeface="" charset="0"/>
              </a:rPr>
              <a:t>m </a:t>
            </a:r>
            <a:r>
              <a:rPr lang="en-US" altLang="zh-CN" b="0">
                <a:latin typeface="" charset="0"/>
              </a:rPr>
              <a:t>[j]=[(i×j) (mod m)]</a:t>
            </a:r>
          </a:p>
          <a:p>
            <a:pPr eaLnBrk="1" hangingPunct="1">
              <a:spcBef>
                <a:spcPts val="500"/>
              </a:spcBef>
              <a:spcAft>
                <a:spcPts val="500"/>
              </a:spcAft>
            </a:pPr>
            <a:r>
              <a:rPr lang="zh-CN" altLang="en-US" b="0">
                <a:latin typeface="" charset="0"/>
              </a:rPr>
              <a:t>试证明在这两个二元运算的运算表中任何两行或两列都不相同。</a:t>
            </a:r>
          </a:p>
        </p:txBody>
      </p:sp>
      <p:sp>
        <p:nvSpPr>
          <p:cNvPr id="64514" name="Rectangle 5">
            <a:extLst>
              <a:ext uri="{FF2B5EF4-FFF2-40B4-BE49-F238E27FC236}">
                <a16:creationId xmlns:a16="http://schemas.microsoft.com/office/drawing/2014/main" id="{F3040705-5C56-104E-8287-93BE7C5855B5}"/>
              </a:ext>
            </a:extLst>
          </p:cNvPr>
          <p:cNvSpPr>
            <a:spLocks noChangeArrowheads="1"/>
          </p:cNvSpPr>
          <p:nvPr/>
        </p:nvSpPr>
        <p:spPr bwMode="auto">
          <a:xfrm>
            <a:off x="1042988" y="404813"/>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spcBef>
                <a:spcPts val="500"/>
              </a:spcBef>
              <a:spcAft>
                <a:spcPts val="500"/>
              </a:spcAft>
            </a:pPr>
            <a:r>
              <a:rPr lang="en-US" altLang="zh-CN" sz="3600">
                <a:solidFill>
                  <a:schemeClr val="accent2"/>
                </a:solidFill>
                <a:latin typeface="" charset="0"/>
              </a:rPr>
              <a:t>5-</a:t>
            </a:r>
            <a:r>
              <a:rPr lang="en-US" altLang="zh-CN" sz="3600">
                <a:solidFill>
                  <a:schemeClr val="accent2"/>
                </a:solidFill>
                <a:latin typeface="Arial Black" panose="020B0604020202020204" pitchFamily="34" charset="0"/>
              </a:rPr>
              <a:t>3</a:t>
            </a:r>
            <a:r>
              <a:rPr lang="zh-CN" altLang="en-US" sz="3600">
                <a:solidFill>
                  <a:schemeClr val="accent2"/>
                </a:solidFill>
                <a:latin typeface="" charset="0"/>
              </a:rPr>
              <a:t>　半群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49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34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0EF8FC59-F434-2741-A81B-995131C155A3}"/>
              </a:ext>
            </a:extLst>
          </p:cNvPr>
          <p:cNvSpPr>
            <a:spLocks noGrp="1" noChangeArrowheads="1"/>
          </p:cNvSpPr>
          <p:nvPr>
            <p:ph type="title" idx="4294967295"/>
          </p:nvPr>
        </p:nvSpPr>
        <p:spPr>
          <a:xfrm>
            <a:off x="900113" y="446088"/>
            <a:ext cx="7772400" cy="420687"/>
          </a:xfrm>
        </p:spPr>
        <p:txBody>
          <a:bodyPr>
            <a:spAutoFit/>
          </a:bodyPr>
          <a:lstStyle/>
          <a:p>
            <a:pPr algn="l" eaLnBrk="1" hangingPunct="1">
              <a:spcBef>
                <a:spcPts val="500"/>
              </a:spcBef>
              <a:spcAft>
                <a:spcPts val="500"/>
              </a:spcAft>
            </a:pPr>
            <a:r>
              <a:rPr lang="en-US" altLang="zh-CN">
                <a:solidFill>
                  <a:schemeClr val="tx1"/>
                </a:solidFill>
                <a:latin typeface="" charset="0"/>
              </a:rPr>
              <a:t> </a:t>
            </a:r>
          </a:p>
        </p:txBody>
      </p:sp>
      <p:sp>
        <p:nvSpPr>
          <p:cNvPr id="65538" name="Rectangle 3">
            <a:extLst>
              <a:ext uri="{FF2B5EF4-FFF2-40B4-BE49-F238E27FC236}">
                <a16:creationId xmlns:a16="http://schemas.microsoft.com/office/drawing/2014/main" id="{A6C86EBD-992A-FE46-BF0B-16F097168B34}"/>
              </a:ext>
            </a:extLst>
          </p:cNvPr>
          <p:cNvSpPr>
            <a:spLocks noGrp="1" noChangeArrowheads="1"/>
          </p:cNvSpPr>
          <p:nvPr>
            <p:ph type="body" idx="4294967295"/>
          </p:nvPr>
        </p:nvSpPr>
        <p:spPr>
          <a:xfrm>
            <a:off x="539750" y="1196975"/>
            <a:ext cx="7848600" cy="1295400"/>
          </a:xfrm>
        </p:spPr>
        <p:txBody>
          <a:bodyPr/>
          <a:lstStyle/>
          <a:p>
            <a:pPr eaLnBrk="1" hangingPunct="1"/>
            <a:r>
              <a:rPr lang="zh-CN" altLang="en-US">
                <a:latin typeface="" charset="0"/>
              </a:rPr>
              <a:t>上例中，如果给定</a:t>
            </a:r>
            <a:r>
              <a:rPr lang="en-US" altLang="zh-CN">
                <a:latin typeface="" charset="0"/>
              </a:rPr>
              <a:t>m=5</a:t>
            </a:r>
            <a:r>
              <a:rPr lang="zh-CN" altLang="en-US">
                <a:latin typeface="" charset="0"/>
              </a:rPr>
              <a:t>，那么，</a:t>
            </a:r>
            <a:r>
              <a:rPr lang="en-US" altLang="zh-CN">
                <a:latin typeface="" charset="0"/>
              </a:rPr>
              <a:t>+5</a:t>
            </a:r>
            <a:r>
              <a:rPr lang="zh-CN" altLang="en-US">
                <a:latin typeface="" charset="0"/>
              </a:rPr>
              <a:t>和</a:t>
            </a:r>
            <a:r>
              <a:rPr lang="en-US" altLang="zh-CN">
                <a:latin typeface="" charset="0"/>
              </a:rPr>
              <a:t>×5</a:t>
            </a:r>
            <a:r>
              <a:rPr lang="zh-CN" altLang="en-US">
                <a:latin typeface="" charset="0"/>
              </a:rPr>
              <a:t>的运算表分别如表</a:t>
            </a:r>
            <a:r>
              <a:rPr lang="en-US" altLang="zh-CN">
                <a:latin typeface="" charset="0"/>
              </a:rPr>
              <a:t>5-3.2</a:t>
            </a:r>
            <a:r>
              <a:rPr lang="zh-CN" altLang="en-US">
                <a:latin typeface="" charset="0"/>
              </a:rPr>
              <a:t>和表</a:t>
            </a:r>
            <a:r>
              <a:rPr lang="en-US" altLang="zh-CN">
                <a:latin typeface="" charset="0"/>
              </a:rPr>
              <a:t>5-3.3</a:t>
            </a:r>
            <a:r>
              <a:rPr lang="zh-CN" altLang="en-US">
                <a:latin typeface="" charset="0"/>
              </a:rPr>
              <a:t>所示。</a:t>
            </a:r>
            <a:endParaRPr lang="zh-CN" altLang="en-US"/>
          </a:p>
        </p:txBody>
      </p:sp>
      <p:grpSp>
        <p:nvGrpSpPr>
          <p:cNvPr id="65539" name="Group 4">
            <a:extLst>
              <a:ext uri="{FF2B5EF4-FFF2-40B4-BE49-F238E27FC236}">
                <a16:creationId xmlns:a16="http://schemas.microsoft.com/office/drawing/2014/main" id="{4A586A70-75FE-BE40-9917-DB1D30BA7F16}"/>
              </a:ext>
            </a:extLst>
          </p:cNvPr>
          <p:cNvGrpSpPr>
            <a:grpSpLocks/>
          </p:cNvGrpSpPr>
          <p:nvPr/>
        </p:nvGrpSpPr>
        <p:grpSpPr bwMode="auto">
          <a:xfrm>
            <a:off x="250825" y="2565400"/>
            <a:ext cx="4191000" cy="3429000"/>
            <a:chOff x="-3" y="-3"/>
            <a:chExt cx="1464" cy="1883"/>
          </a:xfrm>
        </p:grpSpPr>
        <p:grpSp>
          <p:nvGrpSpPr>
            <p:cNvPr id="65540" name="Group 5">
              <a:extLst>
                <a:ext uri="{FF2B5EF4-FFF2-40B4-BE49-F238E27FC236}">
                  <a16:creationId xmlns:a16="http://schemas.microsoft.com/office/drawing/2014/main" id="{0BEDB769-C980-D546-929A-F9121D94067E}"/>
                </a:ext>
              </a:extLst>
            </p:cNvPr>
            <p:cNvGrpSpPr>
              <a:grpSpLocks/>
            </p:cNvGrpSpPr>
            <p:nvPr/>
          </p:nvGrpSpPr>
          <p:grpSpPr bwMode="auto">
            <a:xfrm>
              <a:off x="0" y="0"/>
              <a:ext cx="1458" cy="1877"/>
              <a:chOff x="0" y="0"/>
              <a:chExt cx="1458" cy="1877"/>
            </a:xfrm>
          </p:grpSpPr>
          <p:grpSp>
            <p:nvGrpSpPr>
              <p:cNvPr id="65541" name="Group 6">
                <a:extLst>
                  <a:ext uri="{FF2B5EF4-FFF2-40B4-BE49-F238E27FC236}">
                    <a16:creationId xmlns:a16="http://schemas.microsoft.com/office/drawing/2014/main" id="{4389F2B3-BC75-A54F-A484-A3E007F22D05}"/>
                  </a:ext>
                </a:extLst>
              </p:cNvPr>
              <p:cNvGrpSpPr>
                <a:grpSpLocks/>
              </p:cNvGrpSpPr>
              <p:nvPr/>
            </p:nvGrpSpPr>
            <p:grpSpPr bwMode="auto">
              <a:xfrm>
                <a:off x="0" y="0"/>
                <a:ext cx="264" cy="518"/>
                <a:chOff x="0" y="0"/>
                <a:chExt cx="264" cy="518"/>
              </a:xfrm>
            </p:grpSpPr>
            <p:sp>
              <p:nvSpPr>
                <p:cNvPr id="65542" name="Rectangle 7">
                  <a:extLst>
                    <a:ext uri="{FF2B5EF4-FFF2-40B4-BE49-F238E27FC236}">
                      <a16:creationId xmlns:a16="http://schemas.microsoft.com/office/drawing/2014/main" id="{85401EB3-4131-1840-8B39-3E042173214E}"/>
                    </a:ext>
                  </a:extLst>
                </p:cNvPr>
                <p:cNvSpPr>
                  <a:spLocks noChangeArrowheads="1"/>
                </p:cNvSpPr>
                <p:nvPr/>
              </p:nvSpPr>
              <p:spPr bwMode="auto">
                <a:xfrm>
                  <a:off x="18" y="18"/>
                  <a:ext cx="228"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800">
                    <a:solidFill>
                      <a:schemeClr val="tx1"/>
                    </a:solidFill>
                    <a:latin typeface="宋体" panose="02010600030101010101" pitchFamily="2" charset="-122"/>
                  </a:endParaRPr>
                </a:p>
                <a:p>
                  <a:pPr algn="ctr" eaLnBrk="1" hangingPunct="1"/>
                  <a:r>
                    <a:rPr lang="en-US" altLang="zh-CN" sz="2800">
                      <a:solidFill>
                        <a:schemeClr val="tx1"/>
                      </a:solidFill>
                      <a:latin typeface="宋体" panose="02010600030101010101" pitchFamily="2" charset="-122"/>
                    </a:rPr>
                    <a:t>+</a:t>
                  </a:r>
                  <a:r>
                    <a:rPr lang="en-US" altLang="zh-CN" sz="2800" baseline="-20000">
                      <a:solidFill>
                        <a:schemeClr val="tx1"/>
                      </a:solidFill>
                      <a:latin typeface="宋体" panose="02010600030101010101" pitchFamily="2" charset="-122"/>
                    </a:rPr>
                    <a:t>5</a:t>
                  </a:r>
                  <a:r>
                    <a:rPr lang="en-US" altLang="zh-CN" sz="1200">
                      <a:solidFill>
                        <a:schemeClr val="tx1"/>
                      </a:solidFill>
                      <a:latin typeface="宋体" panose="02010600030101010101" pitchFamily="2" charset="-122"/>
                    </a:rPr>
                    <a:t> </a:t>
                  </a:r>
                </a:p>
                <a:p>
                  <a:pPr algn="ctr"/>
                  <a:endParaRPr lang="en-US" altLang="zh-CN" sz="2400">
                    <a:solidFill>
                      <a:schemeClr val="tx1"/>
                    </a:solidFill>
                  </a:endParaRPr>
                </a:p>
              </p:txBody>
            </p:sp>
            <p:sp>
              <p:nvSpPr>
                <p:cNvPr id="65543" name="Rectangle 8">
                  <a:extLst>
                    <a:ext uri="{FF2B5EF4-FFF2-40B4-BE49-F238E27FC236}">
                      <a16:creationId xmlns:a16="http://schemas.microsoft.com/office/drawing/2014/main" id="{DACB68B8-A6D8-F94D-87E4-195415BB6B7A}"/>
                    </a:ext>
                  </a:extLst>
                </p:cNvPr>
                <p:cNvSpPr>
                  <a:spLocks noChangeArrowheads="1"/>
                </p:cNvSpPr>
                <p:nvPr/>
              </p:nvSpPr>
              <p:spPr bwMode="auto">
                <a:xfrm>
                  <a:off x="0" y="0"/>
                  <a:ext cx="264"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grpSp>
            <p:nvGrpSpPr>
              <p:cNvPr id="65544" name="Group 9">
                <a:extLst>
                  <a:ext uri="{FF2B5EF4-FFF2-40B4-BE49-F238E27FC236}">
                    <a16:creationId xmlns:a16="http://schemas.microsoft.com/office/drawing/2014/main" id="{69C95DE5-137E-9A4F-9521-E3B0E8FADB99}"/>
                  </a:ext>
                </a:extLst>
              </p:cNvPr>
              <p:cNvGrpSpPr>
                <a:grpSpLocks/>
              </p:cNvGrpSpPr>
              <p:nvPr/>
            </p:nvGrpSpPr>
            <p:grpSpPr bwMode="auto">
              <a:xfrm>
                <a:off x="264" y="0"/>
                <a:ext cx="1194" cy="518"/>
                <a:chOff x="264" y="0"/>
                <a:chExt cx="1194" cy="518"/>
              </a:xfrm>
            </p:grpSpPr>
            <p:sp>
              <p:nvSpPr>
                <p:cNvPr id="65545" name="Rectangle 10">
                  <a:extLst>
                    <a:ext uri="{FF2B5EF4-FFF2-40B4-BE49-F238E27FC236}">
                      <a16:creationId xmlns:a16="http://schemas.microsoft.com/office/drawing/2014/main" id="{E58C5B19-C78D-AC41-8DA2-1496BE3360B3}"/>
                    </a:ext>
                  </a:extLst>
                </p:cNvPr>
                <p:cNvSpPr>
                  <a:spLocks noChangeArrowheads="1"/>
                </p:cNvSpPr>
                <p:nvPr/>
              </p:nvSpPr>
              <p:spPr bwMode="auto">
                <a:xfrm>
                  <a:off x="282" y="18"/>
                  <a:ext cx="1158"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400">
                    <a:solidFill>
                      <a:schemeClr val="tx1"/>
                    </a:solidFill>
                    <a:latin typeface="宋体" panose="02010600030101010101" pitchFamily="2" charset="-122"/>
                  </a:endParaRPr>
                </a:p>
                <a:p>
                  <a:pPr algn="ctr" eaLnBrk="1" hangingPunct="1"/>
                  <a:r>
                    <a:rPr lang="en-US" altLang="zh-CN" sz="2400">
                      <a:solidFill>
                        <a:schemeClr val="tx1"/>
                      </a:solidFill>
                      <a:latin typeface="宋体" panose="02010600030101010101" pitchFamily="2" charset="-122"/>
                    </a:rPr>
                    <a:t>[0] [1] [2] [3] [4]</a:t>
                  </a:r>
                </a:p>
                <a:p>
                  <a:pPr algn="ctr"/>
                  <a:endParaRPr lang="en-US" altLang="zh-CN" sz="2400">
                    <a:solidFill>
                      <a:schemeClr val="tx1"/>
                    </a:solidFill>
                  </a:endParaRPr>
                </a:p>
              </p:txBody>
            </p:sp>
            <p:sp>
              <p:nvSpPr>
                <p:cNvPr id="65546" name="Rectangle 11">
                  <a:extLst>
                    <a:ext uri="{FF2B5EF4-FFF2-40B4-BE49-F238E27FC236}">
                      <a16:creationId xmlns:a16="http://schemas.microsoft.com/office/drawing/2014/main" id="{6DDD85C6-935A-8C4A-9386-17D043967D2E}"/>
                    </a:ext>
                  </a:extLst>
                </p:cNvPr>
                <p:cNvSpPr>
                  <a:spLocks noChangeArrowheads="1"/>
                </p:cNvSpPr>
                <p:nvPr/>
              </p:nvSpPr>
              <p:spPr bwMode="auto">
                <a:xfrm>
                  <a:off x="264" y="0"/>
                  <a:ext cx="1194"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grpSp>
            <p:nvGrpSpPr>
              <p:cNvPr id="65547" name="Group 12">
                <a:extLst>
                  <a:ext uri="{FF2B5EF4-FFF2-40B4-BE49-F238E27FC236}">
                    <a16:creationId xmlns:a16="http://schemas.microsoft.com/office/drawing/2014/main" id="{2ADB01CF-B527-3049-8DB3-2AEF153683FB}"/>
                  </a:ext>
                </a:extLst>
              </p:cNvPr>
              <p:cNvGrpSpPr>
                <a:grpSpLocks/>
              </p:cNvGrpSpPr>
              <p:nvPr/>
            </p:nvGrpSpPr>
            <p:grpSpPr bwMode="auto">
              <a:xfrm>
                <a:off x="0" y="554"/>
                <a:ext cx="264" cy="1323"/>
                <a:chOff x="0" y="554"/>
                <a:chExt cx="264" cy="1323"/>
              </a:xfrm>
            </p:grpSpPr>
            <p:sp>
              <p:nvSpPr>
                <p:cNvPr id="65548" name="Rectangle 13">
                  <a:extLst>
                    <a:ext uri="{FF2B5EF4-FFF2-40B4-BE49-F238E27FC236}">
                      <a16:creationId xmlns:a16="http://schemas.microsoft.com/office/drawing/2014/main" id="{5A1616AE-00C5-1F46-809A-4F166AE3C56B}"/>
                    </a:ext>
                  </a:extLst>
                </p:cNvPr>
                <p:cNvSpPr>
                  <a:spLocks noChangeArrowheads="1"/>
                </p:cNvSpPr>
                <p:nvPr/>
              </p:nvSpPr>
              <p:spPr bwMode="auto">
                <a:xfrm>
                  <a:off x="18" y="572"/>
                  <a:ext cx="228" cy="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400">
                    <a:solidFill>
                      <a:schemeClr val="tx1"/>
                    </a:solidFill>
                    <a:latin typeface="宋体" panose="02010600030101010101" pitchFamily="2" charset="-122"/>
                  </a:endParaRPr>
                </a:p>
                <a:p>
                  <a:pPr algn="ctr" eaLnBrk="1" hangingPunct="1"/>
                  <a:r>
                    <a:rPr lang="en-US" altLang="zh-CN" sz="2400">
                      <a:solidFill>
                        <a:schemeClr val="tx1"/>
                      </a:solidFill>
                      <a:latin typeface="宋体" panose="02010600030101010101" pitchFamily="2" charset="-122"/>
                    </a:rPr>
                    <a:t>[0]</a:t>
                  </a:r>
                </a:p>
                <a:p>
                  <a:pPr algn="ctr"/>
                  <a:r>
                    <a:rPr lang="en-US" altLang="zh-CN" sz="2400">
                      <a:solidFill>
                        <a:schemeClr val="tx1"/>
                      </a:solidFill>
                      <a:latin typeface="宋体" panose="02010600030101010101" pitchFamily="2" charset="-122"/>
                    </a:rPr>
                    <a:t>[1]</a:t>
                  </a:r>
                </a:p>
                <a:p>
                  <a:pPr algn="ctr"/>
                  <a:r>
                    <a:rPr lang="en-US" altLang="zh-CN" sz="2400">
                      <a:solidFill>
                        <a:schemeClr val="tx1"/>
                      </a:solidFill>
                      <a:latin typeface="宋体" panose="02010600030101010101" pitchFamily="2" charset="-122"/>
                    </a:rPr>
                    <a:t>[2]</a:t>
                  </a:r>
                </a:p>
                <a:p>
                  <a:pPr algn="ctr"/>
                  <a:r>
                    <a:rPr lang="en-US" altLang="zh-CN" sz="2400">
                      <a:solidFill>
                        <a:schemeClr val="tx1"/>
                      </a:solidFill>
                      <a:latin typeface="宋体" panose="02010600030101010101" pitchFamily="2" charset="-122"/>
                    </a:rPr>
                    <a:t>[3]</a:t>
                  </a:r>
                </a:p>
                <a:p>
                  <a:pPr algn="ctr"/>
                  <a:r>
                    <a:rPr lang="en-US" altLang="zh-CN" sz="2400">
                      <a:solidFill>
                        <a:schemeClr val="tx1"/>
                      </a:solidFill>
                      <a:latin typeface="宋体" panose="02010600030101010101" pitchFamily="2" charset="-122"/>
                    </a:rPr>
                    <a:t>[4]</a:t>
                  </a:r>
                </a:p>
                <a:p>
                  <a:pPr algn="ctr"/>
                  <a:endParaRPr lang="en-US" altLang="zh-CN" sz="2400">
                    <a:solidFill>
                      <a:schemeClr val="tx1"/>
                    </a:solidFill>
                  </a:endParaRPr>
                </a:p>
              </p:txBody>
            </p:sp>
            <p:sp>
              <p:nvSpPr>
                <p:cNvPr id="65549" name="Rectangle 14">
                  <a:extLst>
                    <a:ext uri="{FF2B5EF4-FFF2-40B4-BE49-F238E27FC236}">
                      <a16:creationId xmlns:a16="http://schemas.microsoft.com/office/drawing/2014/main" id="{2639029D-9D83-C64A-8657-3D85407E7653}"/>
                    </a:ext>
                  </a:extLst>
                </p:cNvPr>
                <p:cNvSpPr>
                  <a:spLocks noChangeArrowheads="1"/>
                </p:cNvSpPr>
                <p:nvPr/>
              </p:nvSpPr>
              <p:spPr bwMode="auto">
                <a:xfrm>
                  <a:off x="0" y="554"/>
                  <a:ext cx="264" cy="1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grpSp>
            <p:nvGrpSpPr>
              <p:cNvPr id="65550" name="Group 15">
                <a:extLst>
                  <a:ext uri="{FF2B5EF4-FFF2-40B4-BE49-F238E27FC236}">
                    <a16:creationId xmlns:a16="http://schemas.microsoft.com/office/drawing/2014/main" id="{6FEEE441-E3B6-3849-9D9A-1739101D5B5C}"/>
                  </a:ext>
                </a:extLst>
              </p:cNvPr>
              <p:cNvGrpSpPr>
                <a:grpSpLocks/>
              </p:cNvGrpSpPr>
              <p:nvPr/>
            </p:nvGrpSpPr>
            <p:grpSpPr bwMode="auto">
              <a:xfrm>
                <a:off x="264" y="554"/>
                <a:ext cx="1194" cy="1323"/>
                <a:chOff x="264" y="554"/>
                <a:chExt cx="1194" cy="1323"/>
              </a:xfrm>
            </p:grpSpPr>
            <p:sp>
              <p:nvSpPr>
                <p:cNvPr id="65551" name="Rectangle 16">
                  <a:extLst>
                    <a:ext uri="{FF2B5EF4-FFF2-40B4-BE49-F238E27FC236}">
                      <a16:creationId xmlns:a16="http://schemas.microsoft.com/office/drawing/2014/main" id="{8DB50A66-93B9-F14F-94B4-5AB6332CAC8D}"/>
                    </a:ext>
                  </a:extLst>
                </p:cNvPr>
                <p:cNvSpPr>
                  <a:spLocks noChangeArrowheads="1"/>
                </p:cNvSpPr>
                <p:nvPr/>
              </p:nvSpPr>
              <p:spPr bwMode="auto">
                <a:xfrm>
                  <a:off x="282" y="572"/>
                  <a:ext cx="1158" cy="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2400">
                      <a:solidFill>
                        <a:schemeClr val="tx1"/>
                      </a:solidFill>
                      <a:latin typeface="宋体" panose="02010600030101010101" pitchFamily="2" charset="-122"/>
                    </a:rPr>
                    <a:t>[0] [1] [2] [3] [4]</a:t>
                  </a:r>
                </a:p>
                <a:p>
                  <a:pPr algn="ctr"/>
                  <a:r>
                    <a:rPr lang="en-US" altLang="zh-CN" sz="2400">
                      <a:solidFill>
                        <a:schemeClr val="tx1"/>
                      </a:solidFill>
                      <a:latin typeface="宋体" panose="02010600030101010101" pitchFamily="2" charset="-122"/>
                    </a:rPr>
                    <a:t>[1] [2] [3] [4] [0]</a:t>
                  </a:r>
                </a:p>
                <a:p>
                  <a:pPr algn="ctr"/>
                  <a:r>
                    <a:rPr lang="en-US" altLang="zh-CN" sz="2400">
                      <a:solidFill>
                        <a:schemeClr val="tx1"/>
                      </a:solidFill>
                      <a:latin typeface="宋体" panose="02010600030101010101" pitchFamily="2" charset="-122"/>
                    </a:rPr>
                    <a:t>[2] [3] [4] [0] [1]</a:t>
                  </a:r>
                </a:p>
                <a:p>
                  <a:pPr algn="ctr"/>
                  <a:r>
                    <a:rPr lang="en-US" altLang="zh-CN" sz="2400">
                      <a:solidFill>
                        <a:schemeClr val="tx1"/>
                      </a:solidFill>
                      <a:latin typeface="宋体" panose="02010600030101010101" pitchFamily="2" charset="-122"/>
                    </a:rPr>
                    <a:t>[3] [4] [0] [1] [2]</a:t>
                  </a:r>
                </a:p>
                <a:p>
                  <a:pPr algn="ctr"/>
                  <a:r>
                    <a:rPr lang="en-US" altLang="zh-CN" sz="2400">
                      <a:solidFill>
                        <a:schemeClr val="tx1"/>
                      </a:solidFill>
                      <a:latin typeface="宋体" panose="02010600030101010101" pitchFamily="2" charset="-122"/>
                    </a:rPr>
                    <a:t>[4] [0] [1] [2] [3]</a:t>
                  </a:r>
                </a:p>
              </p:txBody>
            </p:sp>
            <p:sp>
              <p:nvSpPr>
                <p:cNvPr id="65552" name="Rectangle 17">
                  <a:extLst>
                    <a:ext uri="{FF2B5EF4-FFF2-40B4-BE49-F238E27FC236}">
                      <a16:creationId xmlns:a16="http://schemas.microsoft.com/office/drawing/2014/main" id="{6190D69F-2265-794D-8EF9-68A44A9AB176}"/>
                    </a:ext>
                  </a:extLst>
                </p:cNvPr>
                <p:cNvSpPr>
                  <a:spLocks noChangeArrowheads="1"/>
                </p:cNvSpPr>
                <p:nvPr/>
              </p:nvSpPr>
              <p:spPr bwMode="auto">
                <a:xfrm>
                  <a:off x="264" y="554"/>
                  <a:ext cx="1194" cy="1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grpSp>
        <p:sp>
          <p:nvSpPr>
            <p:cNvPr id="65553" name="Rectangle 18">
              <a:extLst>
                <a:ext uri="{FF2B5EF4-FFF2-40B4-BE49-F238E27FC236}">
                  <a16:creationId xmlns:a16="http://schemas.microsoft.com/office/drawing/2014/main" id="{FF251CA1-9985-5B42-86A9-A34DD26574CA}"/>
                </a:ext>
              </a:extLst>
            </p:cNvPr>
            <p:cNvSpPr>
              <a:spLocks noChangeArrowheads="1"/>
            </p:cNvSpPr>
            <p:nvPr/>
          </p:nvSpPr>
          <p:spPr bwMode="auto">
            <a:xfrm>
              <a:off x="-3" y="-3"/>
              <a:ext cx="1464" cy="1883"/>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grpSp>
        <p:nvGrpSpPr>
          <p:cNvPr id="65554" name="Group 19">
            <a:extLst>
              <a:ext uri="{FF2B5EF4-FFF2-40B4-BE49-F238E27FC236}">
                <a16:creationId xmlns:a16="http://schemas.microsoft.com/office/drawing/2014/main" id="{C18654C2-A915-624D-A43C-D150035409A5}"/>
              </a:ext>
            </a:extLst>
          </p:cNvPr>
          <p:cNvGrpSpPr>
            <a:grpSpLocks/>
          </p:cNvGrpSpPr>
          <p:nvPr/>
        </p:nvGrpSpPr>
        <p:grpSpPr bwMode="auto">
          <a:xfrm>
            <a:off x="4427538" y="2565400"/>
            <a:ext cx="4343400" cy="3429000"/>
            <a:chOff x="-3" y="-3"/>
            <a:chExt cx="1464" cy="1883"/>
          </a:xfrm>
        </p:grpSpPr>
        <p:grpSp>
          <p:nvGrpSpPr>
            <p:cNvPr id="65555" name="Group 20">
              <a:extLst>
                <a:ext uri="{FF2B5EF4-FFF2-40B4-BE49-F238E27FC236}">
                  <a16:creationId xmlns:a16="http://schemas.microsoft.com/office/drawing/2014/main" id="{762075D6-62FA-514D-BE25-E4F85541EBFB}"/>
                </a:ext>
              </a:extLst>
            </p:cNvPr>
            <p:cNvGrpSpPr>
              <a:grpSpLocks/>
            </p:cNvGrpSpPr>
            <p:nvPr/>
          </p:nvGrpSpPr>
          <p:grpSpPr bwMode="auto">
            <a:xfrm>
              <a:off x="0" y="0"/>
              <a:ext cx="1458" cy="1877"/>
              <a:chOff x="0" y="0"/>
              <a:chExt cx="1458" cy="1877"/>
            </a:xfrm>
          </p:grpSpPr>
          <p:grpSp>
            <p:nvGrpSpPr>
              <p:cNvPr id="65556" name="Group 21">
                <a:extLst>
                  <a:ext uri="{FF2B5EF4-FFF2-40B4-BE49-F238E27FC236}">
                    <a16:creationId xmlns:a16="http://schemas.microsoft.com/office/drawing/2014/main" id="{9ABA34B5-03AE-4E48-BA14-C3E696CF59ED}"/>
                  </a:ext>
                </a:extLst>
              </p:cNvPr>
              <p:cNvGrpSpPr>
                <a:grpSpLocks/>
              </p:cNvGrpSpPr>
              <p:nvPr/>
            </p:nvGrpSpPr>
            <p:grpSpPr bwMode="auto">
              <a:xfrm>
                <a:off x="0" y="0"/>
                <a:ext cx="264" cy="518"/>
                <a:chOff x="0" y="0"/>
                <a:chExt cx="264" cy="518"/>
              </a:xfrm>
            </p:grpSpPr>
            <p:sp>
              <p:nvSpPr>
                <p:cNvPr id="65557" name="Rectangle 22">
                  <a:extLst>
                    <a:ext uri="{FF2B5EF4-FFF2-40B4-BE49-F238E27FC236}">
                      <a16:creationId xmlns:a16="http://schemas.microsoft.com/office/drawing/2014/main" id="{E569F34D-2C11-2149-AD4F-1A1BBCC56299}"/>
                    </a:ext>
                  </a:extLst>
                </p:cNvPr>
                <p:cNvSpPr>
                  <a:spLocks noChangeArrowheads="1"/>
                </p:cNvSpPr>
                <p:nvPr/>
              </p:nvSpPr>
              <p:spPr bwMode="auto">
                <a:xfrm>
                  <a:off x="18" y="18"/>
                  <a:ext cx="228"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800">
                    <a:solidFill>
                      <a:schemeClr val="tx1"/>
                    </a:solidFill>
                    <a:latin typeface="宋体" panose="02010600030101010101" pitchFamily="2" charset="-122"/>
                  </a:endParaRPr>
                </a:p>
                <a:p>
                  <a:pPr algn="ctr" eaLnBrk="1" hangingPunct="1"/>
                  <a:r>
                    <a:rPr lang="en-US" altLang="zh-CN" sz="2800">
                      <a:solidFill>
                        <a:schemeClr val="tx1"/>
                      </a:solidFill>
                      <a:latin typeface="宋体" panose="02010600030101010101" pitchFamily="2" charset="-122"/>
                    </a:rPr>
                    <a:t>×</a:t>
                  </a:r>
                  <a:r>
                    <a:rPr lang="en-US" altLang="zh-CN" sz="2800" baseline="-20000">
                      <a:solidFill>
                        <a:schemeClr val="tx1"/>
                      </a:solidFill>
                      <a:latin typeface="宋体" panose="02010600030101010101" pitchFamily="2" charset="-122"/>
                    </a:rPr>
                    <a:t>5</a:t>
                  </a:r>
                  <a:r>
                    <a:rPr lang="en-US" altLang="zh-CN" sz="1200">
                      <a:solidFill>
                        <a:schemeClr val="tx1"/>
                      </a:solidFill>
                      <a:latin typeface="宋体" panose="02010600030101010101" pitchFamily="2" charset="-122"/>
                    </a:rPr>
                    <a:t> </a:t>
                  </a:r>
                </a:p>
                <a:p>
                  <a:pPr algn="ctr"/>
                  <a:endParaRPr lang="en-US" altLang="zh-CN" sz="2400">
                    <a:solidFill>
                      <a:schemeClr val="tx1"/>
                    </a:solidFill>
                  </a:endParaRPr>
                </a:p>
              </p:txBody>
            </p:sp>
            <p:sp>
              <p:nvSpPr>
                <p:cNvPr id="65558" name="Rectangle 23">
                  <a:extLst>
                    <a:ext uri="{FF2B5EF4-FFF2-40B4-BE49-F238E27FC236}">
                      <a16:creationId xmlns:a16="http://schemas.microsoft.com/office/drawing/2014/main" id="{8ACAC264-802A-3A4C-9F1F-B8AEF4F2D7DF}"/>
                    </a:ext>
                  </a:extLst>
                </p:cNvPr>
                <p:cNvSpPr>
                  <a:spLocks noChangeArrowheads="1"/>
                </p:cNvSpPr>
                <p:nvPr/>
              </p:nvSpPr>
              <p:spPr bwMode="auto">
                <a:xfrm>
                  <a:off x="0" y="0"/>
                  <a:ext cx="264"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grpSp>
            <p:nvGrpSpPr>
              <p:cNvPr id="65559" name="Group 24">
                <a:extLst>
                  <a:ext uri="{FF2B5EF4-FFF2-40B4-BE49-F238E27FC236}">
                    <a16:creationId xmlns:a16="http://schemas.microsoft.com/office/drawing/2014/main" id="{8812EBBE-8BA5-DC4A-9D90-B2161C01415A}"/>
                  </a:ext>
                </a:extLst>
              </p:cNvPr>
              <p:cNvGrpSpPr>
                <a:grpSpLocks/>
              </p:cNvGrpSpPr>
              <p:nvPr/>
            </p:nvGrpSpPr>
            <p:grpSpPr bwMode="auto">
              <a:xfrm>
                <a:off x="264" y="0"/>
                <a:ext cx="1194" cy="518"/>
                <a:chOff x="264" y="0"/>
                <a:chExt cx="1194" cy="518"/>
              </a:xfrm>
            </p:grpSpPr>
            <p:sp>
              <p:nvSpPr>
                <p:cNvPr id="65560" name="Rectangle 25">
                  <a:extLst>
                    <a:ext uri="{FF2B5EF4-FFF2-40B4-BE49-F238E27FC236}">
                      <a16:creationId xmlns:a16="http://schemas.microsoft.com/office/drawing/2014/main" id="{5AA84A53-1E1D-A241-A042-0AFFF7C5159A}"/>
                    </a:ext>
                  </a:extLst>
                </p:cNvPr>
                <p:cNvSpPr>
                  <a:spLocks noChangeArrowheads="1"/>
                </p:cNvSpPr>
                <p:nvPr/>
              </p:nvSpPr>
              <p:spPr bwMode="auto">
                <a:xfrm>
                  <a:off x="282" y="18"/>
                  <a:ext cx="1158"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800">
                    <a:solidFill>
                      <a:schemeClr val="tx1"/>
                    </a:solidFill>
                    <a:latin typeface="宋体" panose="02010600030101010101" pitchFamily="2" charset="-122"/>
                  </a:endParaRPr>
                </a:p>
                <a:p>
                  <a:pPr algn="ctr" eaLnBrk="1" hangingPunct="1"/>
                  <a:r>
                    <a:rPr lang="en-US" altLang="zh-CN" sz="2400">
                      <a:solidFill>
                        <a:schemeClr val="tx1"/>
                      </a:solidFill>
                      <a:latin typeface="宋体" panose="02010600030101010101" pitchFamily="2" charset="-122"/>
                    </a:rPr>
                    <a:t>[0] [1] [2] [3] [4]</a:t>
                  </a:r>
                </a:p>
                <a:p>
                  <a:pPr algn="ctr"/>
                  <a:endParaRPr lang="en-US" altLang="zh-CN" sz="2800">
                    <a:solidFill>
                      <a:schemeClr val="tx1"/>
                    </a:solidFill>
                  </a:endParaRPr>
                </a:p>
              </p:txBody>
            </p:sp>
            <p:sp>
              <p:nvSpPr>
                <p:cNvPr id="65561" name="Rectangle 26">
                  <a:extLst>
                    <a:ext uri="{FF2B5EF4-FFF2-40B4-BE49-F238E27FC236}">
                      <a16:creationId xmlns:a16="http://schemas.microsoft.com/office/drawing/2014/main" id="{69D95079-7A11-AE4C-AF20-DD4B723C7F36}"/>
                    </a:ext>
                  </a:extLst>
                </p:cNvPr>
                <p:cNvSpPr>
                  <a:spLocks noChangeArrowheads="1"/>
                </p:cNvSpPr>
                <p:nvPr/>
              </p:nvSpPr>
              <p:spPr bwMode="auto">
                <a:xfrm>
                  <a:off x="264" y="0"/>
                  <a:ext cx="1194"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grpSp>
            <p:nvGrpSpPr>
              <p:cNvPr id="65562" name="Group 27">
                <a:extLst>
                  <a:ext uri="{FF2B5EF4-FFF2-40B4-BE49-F238E27FC236}">
                    <a16:creationId xmlns:a16="http://schemas.microsoft.com/office/drawing/2014/main" id="{02178B0B-1E63-4E43-BBC7-0DB1BB9C3E85}"/>
                  </a:ext>
                </a:extLst>
              </p:cNvPr>
              <p:cNvGrpSpPr>
                <a:grpSpLocks/>
              </p:cNvGrpSpPr>
              <p:nvPr/>
            </p:nvGrpSpPr>
            <p:grpSpPr bwMode="auto">
              <a:xfrm>
                <a:off x="0" y="554"/>
                <a:ext cx="264" cy="1323"/>
                <a:chOff x="0" y="554"/>
                <a:chExt cx="264" cy="1323"/>
              </a:xfrm>
            </p:grpSpPr>
            <p:sp>
              <p:nvSpPr>
                <p:cNvPr id="65563" name="Rectangle 28">
                  <a:extLst>
                    <a:ext uri="{FF2B5EF4-FFF2-40B4-BE49-F238E27FC236}">
                      <a16:creationId xmlns:a16="http://schemas.microsoft.com/office/drawing/2014/main" id="{704351B6-C23F-1645-B3DB-FA437F7D1879}"/>
                    </a:ext>
                  </a:extLst>
                </p:cNvPr>
                <p:cNvSpPr>
                  <a:spLocks noChangeArrowheads="1"/>
                </p:cNvSpPr>
                <p:nvPr/>
              </p:nvSpPr>
              <p:spPr bwMode="auto">
                <a:xfrm>
                  <a:off x="18" y="572"/>
                  <a:ext cx="228" cy="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400">
                    <a:solidFill>
                      <a:schemeClr val="tx1"/>
                    </a:solidFill>
                    <a:latin typeface="宋体" panose="02010600030101010101" pitchFamily="2" charset="-122"/>
                  </a:endParaRPr>
                </a:p>
                <a:p>
                  <a:pPr algn="ctr" eaLnBrk="1" hangingPunct="1"/>
                  <a:r>
                    <a:rPr lang="en-US" altLang="zh-CN" sz="2400">
                      <a:solidFill>
                        <a:schemeClr val="tx1"/>
                      </a:solidFill>
                      <a:latin typeface="宋体" panose="02010600030101010101" pitchFamily="2" charset="-122"/>
                    </a:rPr>
                    <a:t>[0]</a:t>
                  </a:r>
                </a:p>
                <a:p>
                  <a:pPr algn="ctr"/>
                  <a:r>
                    <a:rPr lang="en-US" altLang="zh-CN" sz="2400">
                      <a:solidFill>
                        <a:schemeClr val="tx1"/>
                      </a:solidFill>
                      <a:latin typeface="宋体" panose="02010600030101010101" pitchFamily="2" charset="-122"/>
                    </a:rPr>
                    <a:t>[1]</a:t>
                  </a:r>
                </a:p>
                <a:p>
                  <a:pPr algn="ctr"/>
                  <a:r>
                    <a:rPr lang="en-US" altLang="zh-CN" sz="2400">
                      <a:solidFill>
                        <a:schemeClr val="tx1"/>
                      </a:solidFill>
                      <a:latin typeface="宋体" panose="02010600030101010101" pitchFamily="2" charset="-122"/>
                    </a:rPr>
                    <a:t>[2]</a:t>
                  </a:r>
                </a:p>
                <a:p>
                  <a:pPr algn="ctr"/>
                  <a:r>
                    <a:rPr lang="en-US" altLang="zh-CN" sz="2400">
                      <a:solidFill>
                        <a:schemeClr val="tx1"/>
                      </a:solidFill>
                      <a:latin typeface="宋体" panose="02010600030101010101" pitchFamily="2" charset="-122"/>
                    </a:rPr>
                    <a:t>[3]</a:t>
                  </a:r>
                </a:p>
                <a:p>
                  <a:pPr algn="ctr"/>
                  <a:r>
                    <a:rPr lang="en-US" altLang="zh-CN" sz="2400">
                      <a:solidFill>
                        <a:schemeClr val="tx1"/>
                      </a:solidFill>
                      <a:latin typeface="宋体" panose="02010600030101010101" pitchFamily="2" charset="-122"/>
                    </a:rPr>
                    <a:t>[4]</a:t>
                  </a:r>
                </a:p>
                <a:p>
                  <a:pPr algn="ctr"/>
                  <a:endParaRPr lang="en-US" altLang="zh-CN" sz="2400">
                    <a:solidFill>
                      <a:schemeClr val="tx1"/>
                    </a:solidFill>
                  </a:endParaRPr>
                </a:p>
              </p:txBody>
            </p:sp>
            <p:sp>
              <p:nvSpPr>
                <p:cNvPr id="65564" name="Rectangle 29">
                  <a:extLst>
                    <a:ext uri="{FF2B5EF4-FFF2-40B4-BE49-F238E27FC236}">
                      <a16:creationId xmlns:a16="http://schemas.microsoft.com/office/drawing/2014/main" id="{DFF29F8C-4464-0F42-8E5D-F414E293545F}"/>
                    </a:ext>
                  </a:extLst>
                </p:cNvPr>
                <p:cNvSpPr>
                  <a:spLocks noChangeArrowheads="1"/>
                </p:cNvSpPr>
                <p:nvPr/>
              </p:nvSpPr>
              <p:spPr bwMode="auto">
                <a:xfrm>
                  <a:off x="0" y="554"/>
                  <a:ext cx="264" cy="1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grpSp>
            <p:nvGrpSpPr>
              <p:cNvPr id="65565" name="Group 30">
                <a:extLst>
                  <a:ext uri="{FF2B5EF4-FFF2-40B4-BE49-F238E27FC236}">
                    <a16:creationId xmlns:a16="http://schemas.microsoft.com/office/drawing/2014/main" id="{2413770D-ABDB-9540-B67B-C55C257FA17A}"/>
                  </a:ext>
                </a:extLst>
              </p:cNvPr>
              <p:cNvGrpSpPr>
                <a:grpSpLocks/>
              </p:cNvGrpSpPr>
              <p:nvPr/>
            </p:nvGrpSpPr>
            <p:grpSpPr bwMode="auto">
              <a:xfrm>
                <a:off x="264" y="554"/>
                <a:ext cx="1194" cy="1323"/>
                <a:chOff x="264" y="554"/>
                <a:chExt cx="1194" cy="1323"/>
              </a:xfrm>
            </p:grpSpPr>
            <p:sp>
              <p:nvSpPr>
                <p:cNvPr id="65566" name="Rectangle 31">
                  <a:extLst>
                    <a:ext uri="{FF2B5EF4-FFF2-40B4-BE49-F238E27FC236}">
                      <a16:creationId xmlns:a16="http://schemas.microsoft.com/office/drawing/2014/main" id="{DE9701FA-5811-BD4D-93B2-5450F41454B4}"/>
                    </a:ext>
                  </a:extLst>
                </p:cNvPr>
                <p:cNvSpPr>
                  <a:spLocks noChangeArrowheads="1"/>
                </p:cNvSpPr>
                <p:nvPr/>
              </p:nvSpPr>
              <p:spPr bwMode="auto">
                <a:xfrm>
                  <a:off x="282" y="572"/>
                  <a:ext cx="1158" cy="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endParaRPr lang="en-US" altLang="zh-CN" sz="2400">
                    <a:solidFill>
                      <a:schemeClr val="tx1"/>
                    </a:solidFill>
                    <a:latin typeface="宋体" panose="02010600030101010101" pitchFamily="2" charset="-122"/>
                  </a:endParaRPr>
                </a:p>
                <a:p>
                  <a:pPr algn="ctr" eaLnBrk="1" hangingPunct="1"/>
                  <a:r>
                    <a:rPr lang="en-US" altLang="zh-CN" sz="2400">
                      <a:solidFill>
                        <a:schemeClr val="tx1"/>
                      </a:solidFill>
                      <a:latin typeface="宋体" panose="02010600030101010101" pitchFamily="2" charset="-122"/>
                    </a:rPr>
                    <a:t>[0] [0] [0] [0] [0]</a:t>
                  </a:r>
                </a:p>
                <a:p>
                  <a:pPr algn="ctr"/>
                  <a:r>
                    <a:rPr lang="en-US" altLang="zh-CN" sz="2400">
                      <a:solidFill>
                        <a:schemeClr val="tx1"/>
                      </a:solidFill>
                      <a:latin typeface="宋体" panose="02010600030101010101" pitchFamily="2" charset="-122"/>
                    </a:rPr>
                    <a:t>[0] [1] [2] [3] [4]</a:t>
                  </a:r>
                </a:p>
                <a:p>
                  <a:pPr algn="ctr"/>
                  <a:r>
                    <a:rPr lang="en-US" altLang="zh-CN" sz="2400">
                      <a:solidFill>
                        <a:schemeClr val="tx1"/>
                      </a:solidFill>
                      <a:latin typeface="宋体" panose="02010600030101010101" pitchFamily="2" charset="-122"/>
                    </a:rPr>
                    <a:t>[0] [2] [4] [1] [3]</a:t>
                  </a:r>
                </a:p>
                <a:p>
                  <a:pPr algn="ctr"/>
                  <a:r>
                    <a:rPr lang="en-US" altLang="zh-CN" sz="2400">
                      <a:solidFill>
                        <a:schemeClr val="tx1"/>
                      </a:solidFill>
                      <a:latin typeface="宋体" panose="02010600030101010101" pitchFamily="2" charset="-122"/>
                    </a:rPr>
                    <a:t>[0] [3] [1] [4] [2]</a:t>
                  </a:r>
                </a:p>
                <a:p>
                  <a:pPr algn="ctr"/>
                  <a:r>
                    <a:rPr lang="en-US" altLang="zh-CN" sz="2400">
                      <a:solidFill>
                        <a:schemeClr val="tx1"/>
                      </a:solidFill>
                      <a:latin typeface="宋体" panose="02010600030101010101" pitchFamily="2" charset="-122"/>
                    </a:rPr>
                    <a:t>[0] [4] [3] [2] [1]</a:t>
                  </a:r>
                </a:p>
                <a:p>
                  <a:pPr algn="ctr"/>
                  <a:endParaRPr lang="en-US" altLang="zh-CN" sz="2000">
                    <a:solidFill>
                      <a:schemeClr val="tx1"/>
                    </a:solidFill>
                  </a:endParaRPr>
                </a:p>
              </p:txBody>
            </p:sp>
            <p:sp>
              <p:nvSpPr>
                <p:cNvPr id="65567" name="Rectangle 32">
                  <a:extLst>
                    <a:ext uri="{FF2B5EF4-FFF2-40B4-BE49-F238E27FC236}">
                      <a16:creationId xmlns:a16="http://schemas.microsoft.com/office/drawing/2014/main" id="{B583697D-660A-DA4B-8324-59E63C43F4ED}"/>
                    </a:ext>
                  </a:extLst>
                </p:cNvPr>
                <p:cNvSpPr>
                  <a:spLocks noChangeArrowheads="1"/>
                </p:cNvSpPr>
                <p:nvPr/>
              </p:nvSpPr>
              <p:spPr bwMode="auto">
                <a:xfrm>
                  <a:off x="264" y="554"/>
                  <a:ext cx="1194" cy="1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grpSp>
        <p:sp>
          <p:nvSpPr>
            <p:cNvPr id="65568" name="Rectangle 33">
              <a:extLst>
                <a:ext uri="{FF2B5EF4-FFF2-40B4-BE49-F238E27FC236}">
                  <a16:creationId xmlns:a16="http://schemas.microsoft.com/office/drawing/2014/main" id="{153671E7-6A4C-F34B-9FC7-2E0974CE3A3D}"/>
                </a:ext>
              </a:extLst>
            </p:cNvPr>
            <p:cNvSpPr>
              <a:spLocks noChangeArrowheads="1"/>
            </p:cNvSpPr>
            <p:nvPr/>
          </p:nvSpPr>
          <p:spPr bwMode="auto">
            <a:xfrm>
              <a:off x="-3" y="-3"/>
              <a:ext cx="1464" cy="1883"/>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tx1"/>
                </a:solidFill>
              </a:endParaRPr>
            </a:p>
          </p:txBody>
        </p:sp>
      </p:grpSp>
      <p:sp>
        <p:nvSpPr>
          <p:cNvPr id="65569" name="Rectangle 5">
            <a:extLst>
              <a:ext uri="{FF2B5EF4-FFF2-40B4-BE49-F238E27FC236}">
                <a16:creationId xmlns:a16="http://schemas.microsoft.com/office/drawing/2014/main" id="{E9C51E40-09F4-DE4C-B518-3D45CCA093B7}"/>
              </a:ext>
            </a:extLst>
          </p:cNvPr>
          <p:cNvSpPr>
            <a:spLocks noChangeArrowheads="1"/>
          </p:cNvSpPr>
          <p:nvPr/>
        </p:nvSpPr>
        <p:spPr bwMode="auto">
          <a:xfrm>
            <a:off x="1042988" y="404813"/>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spcBef>
                <a:spcPts val="500"/>
              </a:spcBef>
              <a:spcAft>
                <a:spcPts val="500"/>
              </a:spcAft>
            </a:pPr>
            <a:r>
              <a:rPr lang="en-US" altLang="zh-CN" sz="3600">
                <a:solidFill>
                  <a:schemeClr val="accent2"/>
                </a:solidFill>
                <a:latin typeface="" charset="0"/>
              </a:rPr>
              <a:t>5-</a:t>
            </a:r>
            <a:r>
              <a:rPr lang="en-US" altLang="zh-CN" sz="3600">
                <a:solidFill>
                  <a:schemeClr val="accent2"/>
                </a:solidFill>
                <a:latin typeface="Arial Black" panose="020B0604020202020204" pitchFamily="34" charset="0"/>
              </a:rPr>
              <a:t>3</a:t>
            </a:r>
            <a:r>
              <a:rPr lang="zh-CN" altLang="en-US" sz="3600">
                <a:solidFill>
                  <a:schemeClr val="accent2"/>
                </a:solidFill>
                <a:latin typeface="" charset="0"/>
              </a:rPr>
              <a:t>　半群</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BC6FD76A-D8DD-334E-9031-E404C0832D33}"/>
              </a:ext>
            </a:extLst>
          </p:cNvPr>
          <p:cNvSpPr>
            <a:spLocks noGrp="1" noChangeArrowheads="1"/>
          </p:cNvSpPr>
          <p:nvPr>
            <p:ph type="title" idx="4294967295"/>
          </p:nvPr>
        </p:nvSpPr>
        <p:spPr>
          <a:xfrm>
            <a:off x="1042988" y="333375"/>
            <a:ext cx="7772400" cy="641350"/>
          </a:xfrm>
        </p:spPr>
        <p:txBody>
          <a:bodyPr>
            <a:spAutoFit/>
          </a:bodyPr>
          <a:lstStyle/>
          <a:p>
            <a:pPr algn="l" eaLnBrk="1" hangingPunct="1">
              <a:spcBef>
                <a:spcPts val="500"/>
              </a:spcBef>
              <a:spcAft>
                <a:spcPts val="500"/>
              </a:spcAft>
            </a:pPr>
            <a:r>
              <a:rPr lang="en-US" altLang="zh-CN" sz="3600">
                <a:latin typeface="宋体" panose="02010600030101010101" pitchFamily="2" charset="-122"/>
              </a:rPr>
              <a:t>5-1 </a:t>
            </a:r>
            <a:r>
              <a:rPr lang="zh-CN" altLang="en-US" sz="3600">
                <a:latin typeface="宋体" panose="02010600030101010101" pitchFamily="2" charset="-122"/>
              </a:rPr>
              <a:t>代数系统的引入</a:t>
            </a:r>
          </a:p>
        </p:txBody>
      </p:sp>
      <p:sp>
        <p:nvSpPr>
          <p:cNvPr id="9218" name="Rectangle 3">
            <a:extLst>
              <a:ext uri="{FF2B5EF4-FFF2-40B4-BE49-F238E27FC236}">
                <a16:creationId xmlns:a16="http://schemas.microsoft.com/office/drawing/2014/main" id="{77F818A7-1974-8749-99D5-A94D6B0093FB}"/>
              </a:ext>
            </a:extLst>
          </p:cNvPr>
          <p:cNvSpPr>
            <a:spLocks noGrp="1" noChangeArrowheads="1"/>
          </p:cNvSpPr>
          <p:nvPr>
            <p:ph type="body" idx="4294967295"/>
          </p:nvPr>
        </p:nvSpPr>
        <p:spPr>
          <a:xfrm>
            <a:off x="323850" y="1341438"/>
            <a:ext cx="8497888" cy="5327650"/>
          </a:xfrm>
        </p:spPr>
        <p:txBody>
          <a:bodyPr/>
          <a:lstStyle/>
          <a:p>
            <a:pPr marL="0" indent="0" eaLnBrk="1" hangingPunct="1">
              <a:spcBef>
                <a:spcPts val="500"/>
              </a:spcBef>
              <a:spcAft>
                <a:spcPts val="500"/>
              </a:spcAft>
            </a:pPr>
            <a:r>
              <a:rPr lang="zh-CN" altLang="en-US" sz="2400" b="0">
                <a:latin typeface="宋体" panose="02010600030101010101" pitchFamily="2" charset="-122"/>
              </a:rPr>
              <a:t>介绍代数系统之前，引进在一个集合</a:t>
            </a:r>
            <a:r>
              <a:rPr lang="en-US" altLang="zh-CN" sz="2400" b="0">
                <a:latin typeface="宋体" panose="02010600030101010101" pitchFamily="2" charset="-122"/>
              </a:rPr>
              <a:t>A</a:t>
            </a:r>
            <a:r>
              <a:rPr lang="zh-CN" altLang="en-US" sz="2400" b="0">
                <a:latin typeface="宋体" panose="02010600030101010101" pitchFamily="2" charset="-122"/>
              </a:rPr>
              <a:t>上的运算概念</a:t>
            </a:r>
          </a:p>
          <a:p>
            <a:pPr marL="0" indent="0" eaLnBrk="1" hangingPunct="1">
              <a:spcBef>
                <a:spcPts val="500"/>
              </a:spcBef>
              <a:spcAft>
                <a:spcPts val="500"/>
              </a:spcAft>
            </a:pPr>
            <a:r>
              <a:rPr lang="zh-CN" altLang="en-US" sz="2400" b="0">
                <a:latin typeface="宋体" panose="02010600030101010101" pitchFamily="2" charset="-122"/>
              </a:rPr>
              <a:t>例</a:t>
            </a:r>
            <a:r>
              <a:rPr lang="en-US" altLang="zh-CN" sz="2400" b="0">
                <a:latin typeface="宋体" panose="02010600030101010101" pitchFamily="2" charset="-122"/>
              </a:rPr>
              <a:t>1</a:t>
            </a:r>
            <a:r>
              <a:rPr lang="zh-CN" altLang="en-US" sz="2400" b="0">
                <a:latin typeface="宋体" panose="02010600030101010101" pitchFamily="2" charset="-122"/>
              </a:rPr>
              <a:t>：</a:t>
            </a:r>
            <a:r>
              <a:rPr lang="en-US" altLang="zh-CN" sz="2400" b="0">
                <a:latin typeface="宋体" panose="02010600030101010101" pitchFamily="2" charset="-122"/>
              </a:rPr>
              <a:t>f</a:t>
            </a:r>
            <a:r>
              <a:rPr lang="zh-CN" altLang="en-US" sz="2400" b="0">
                <a:latin typeface="宋体" panose="02010600030101010101" pitchFamily="2" charset="-122"/>
              </a:rPr>
              <a:t>：</a:t>
            </a:r>
            <a:r>
              <a:rPr lang="en-US" altLang="zh-CN" sz="2400" b="0">
                <a:latin typeface="宋体" panose="02010600030101010101" pitchFamily="2" charset="-122"/>
              </a:rPr>
              <a:t>R→R              g: R→R </a:t>
            </a:r>
          </a:p>
          <a:p>
            <a:pPr marL="0" indent="0" eaLnBrk="1" hangingPunct="1">
              <a:spcBef>
                <a:spcPts val="500"/>
              </a:spcBef>
              <a:spcAft>
                <a:spcPts val="500"/>
              </a:spcAft>
            </a:pPr>
            <a:r>
              <a:rPr lang="en-US" altLang="zh-CN" sz="2400" b="0">
                <a:latin typeface="宋体" panose="02010600030101010101" pitchFamily="2" charset="-122"/>
              </a:rPr>
              <a:t>     f(x)=1/x , x≠0      g(x)=[x]</a:t>
            </a:r>
          </a:p>
          <a:p>
            <a:pPr marL="0" indent="0" eaLnBrk="1" hangingPunct="1">
              <a:spcBef>
                <a:spcPts val="500"/>
              </a:spcBef>
              <a:spcAft>
                <a:spcPts val="500"/>
              </a:spcAft>
            </a:pPr>
            <a:r>
              <a:rPr lang="zh-CN" altLang="en-US" sz="2400" b="0">
                <a:solidFill>
                  <a:schemeClr val="tx2"/>
                </a:solidFill>
                <a:latin typeface="宋体" panose="02010600030101010101" pitchFamily="2" charset="-122"/>
              </a:rPr>
              <a:t>将这些映射称为在集合</a:t>
            </a:r>
            <a:r>
              <a:rPr lang="en-US" altLang="zh-CN" sz="2400" b="0">
                <a:solidFill>
                  <a:schemeClr val="tx2"/>
                </a:solidFill>
                <a:latin typeface="宋体" panose="02010600030101010101" pitchFamily="2" charset="-122"/>
              </a:rPr>
              <a:t>R</a:t>
            </a:r>
            <a:r>
              <a:rPr lang="zh-CN" altLang="en-US" sz="2400" b="0">
                <a:solidFill>
                  <a:schemeClr val="tx2"/>
                </a:solidFill>
                <a:latin typeface="宋体" panose="02010600030101010101" pitchFamily="2" charset="-122"/>
              </a:rPr>
              <a:t>上的一元运算；</a:t>
            </a:r>
          </a:p>
          <a:p>
            <a:pPr marL="0" indent="0" eaLnBrk="1" hangingPunct="1">
              <a:spcBef>
                <a:spcPts val="500"/>
              </a:spcBef>
              <a:spcAft>
                <a:spcPts val="500"/>
              </a:spcAft>
            </a:pPr>
            <a:r>
              <a:rPr lang="zh-CN" altLang="en-US" sz="2400" b="0">
                <a:latin typeface="宋体" panose="02010600030101010101" pitchFamily="2" charset="-122"/>
              </a:rPr>
              <a:t>例</a:t>
            </a:r>
            <a:r>
              <a:rPr lang="en-US" altLang="zh-CN" sz="2400" b="0">
                <a:latin typeface="宋体" panose="02010600030101010101" pitchFamily="2" charset="-122"/>
              </a:rPr>
              <a:t>2</a:t>
            </a:r>
            <a:r>
              <a:rPr lang="zh-CN" altLang="en-US" sz="2400" b="0">
                <a:latin typeface="宋体" panose="02010600030101010101" pitchFamily="2" charset="-122"/>
              </a:rPr>
              <a:t>： </a:t>
            </a:r>
            <a:r>
              <a:rPr lang="en-US" altLang="zh-CN" sz="2400" b="0">
                <a:latin typeface="宋体" panose="02010600030101010101" pitchFamily="2" charset="-122"/>
              </a:rPr>
              <a:t>f</a:t>
            </a:r>
            <a:r>
              <a:rPr lang="zh-CN" altLang="en-US" sz="2400" b="0">
                <a:latin typeface="宋体" panose="02010600030101010101" pitchFamily="2" charset="-122"/>
              </a:rPr>
              <a:t>：</a:t>
            </a:r>
            <a:r>
              <a:rPr lang="en-US" altLang="zh-CN" sz="2400" b="0">
                <a:latin typeface="宋体" panose="02010600030101010101" pitchFamily="2" charset="-122"/>
              </a:rPr>
              <a:t>R</a:t>
            </a:r>
            <a:r>
              <a:rPr lang="en-US" altLang="zh-CN" sz="2400" b="0" baseline="30000">
                <a:latin typeface="宋体" panose="02010600030101010101" pitchFamily="2" charset="-122"/>
              </a:rPr>
              <a:t>2</a:t>
            </a:r>
            <a:r>
              <a:rPr lang="en-US" altLang="zh-CN" sz="2400" b="0">
                <a:latin typeface="宋体" panose="02010600030101010101" pitchFamily="2" charset="-122"/>
              </a:rPr>
              <a:t>→R             g: R</a:t>
            </a:r>
            <a:r>
              <a:rPr lang="en-US" altLang="zh-CN" sz="2400" b="0" baseline="30000">
                <a:latin typeface="宋体" panose="02010600030101010101" pitchFamily="2" charset="-122"/>
              </a:rPr>
              <a:t>2</a:t>
            </a:r>
            <a:r>
              <a:rPr lang="en-US" altLang="zh-CN" sz="2400" b="0">
                <a:latin typeface="宋体" panose="02010600030101010101" pitchFamily="2" charset="-122"/>
              </a:rPr>
              <a:t>→R </a:t>
            </a:r>
          </a:p>
          <a:p>
            <a:pPr marL="0" indent="0" eaLnBrk="1" hangingPunct="1">
              <a:spcBef>
                <a:spcPts val="500"/>
              </a:spcBef>
              <a:spcAft>
                <a:spcPts val="500"/>
              </a:spcAft>
            </a:pPr>
            <a:r>
              <a:rPr lang="en-US" altLang="zh-CN" sz="2400" b="0">
                <a:latin typeface="宋体" panose="02010600030101010101" pitchFamily="2" charset="-122"/>
              </a:rPr>
              <a:t>      f(&lt;x,y&gt;)=x+y,        g(&lt;x,y&gt;)=x*y, </a:t>
            </a:r>
          </a:p>
          <a:p>
            <a:pPr marL="0" indent="0" eaLnBrk="1" hangingPunct="1">
              <a:spcBef>
                <a:spcPts val="500"/>
              </a:spcBef>
              <a:spcAft>
                <a:spcPts val="500"/>
              </a:spcAft>
            </a:pPr>
            <a:r>
              <a:rPr lang="en-US" altLang="zh-CN" sz="2400" b="0">
                <a:latin typeface="宋体" panose="02010600030101010101" pitchFamily="2" charset="-122"/>
              </a:rPr>
              <a:t>           x+y=z                x*y=z      </a:t>
            </a:r>
          </a:p>
          <a:p>
            <a:pPr marL="0" indent="0" eaLnBrk="1" hangingPunct="1">
              <a:spcBef>
                <a:spcPts val="500"/>
              </a:spcBef>
              <a:spcAft>
                <a:spcPts val="500"/>
              </a:spcAft>
            </a:pPr>
            <a:r>
              <a:rPr lang="zh-CN" altLang="en-US" sz="2400" b="0">
                <a:solidFill>
                  <a:schemeClr val="tx2"/>
                </a:solidFill>
                <a:latin typeface="宋体" panose="02010600030101010101" pitchFamily="2" charset="-122"/>
              </a:rPr>
              <a:t>在集合</a:t>
            </a:r>
            <a:r>
              <a:rPr lang="en-US" altLang="zh-CN" sz="2400" b="0">
                <a:solidFill>
                  <a:schemeClr val="tx2"/>
                </a:solidFill>
                <a:latin typeface="宋体" panose="02010600030101010101" pitchFamily="2" charset="-122"/>
              </a:rPr>
              <a:t>R</a:t>
            </a:r>
            <a:r>
              <a:rPr lang="zh-CN" altLang="en-US" sz="2400" b="0">
                <a:solidFill>
                  <a:schemeClr val="tx2"/>
                </a:solidFill>
                <a:latin typeface="宋体" panose="02010600030101010101" pitchFamily="2" charset="-122"/>
              </a:rPr>
              <a:t>上，对任意两个数所进行的普通加法和乘法，都是集合</a:t>
            </a:r>
            <a:r>
              <a:rPr lang="en-US" altLang="zh-CN" sz="2400" b="0">
                <a:solidFill>
                  <a:schemeClr val="tx2"/>
                </a:solidFill>
                <a:latin typeface="宋体" panose="02010600030101010101" pitchFamily="2" charset="-122"/>
              </a:rPr>
              <a:t>R</a:t>
            </a:r>
            <a:r>
              <a:rPr lang="zh-CN" altLang="en-US" sz="2400" b="0">
                <a:solidFill>
                  <a:schemeClr val="tx2"/>
                </a:solidFill>
                <a:latin typeface="宋体" panose="02010600030101010101" pitchFamily="2" charset="-122"/>
              </a:rPr>
              <a:t>上的二元运算；</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435A333F-4F27-394C-81D6-E070C7F1BC4D}"/>
              </a:ext>
            </a:extLst>
          </p:cNvPr>
          <p:cNvSpPr>
            <a:spLocks noGrp="1" noChangeArrowheads="1"/>
          </p:cNvSpPr>
          <p:nvPr>
            <p:ph type="body" idx="4294967295"/>
          </p:nvPr>
        </p:nvSpPr>
        <p:spPr>
          <a:xfrm>
            <a:off x="133350" y="1628775"/>
            <a:ext cx="9010650" cy="4608513"/>
          </a:xfrm>
        </p:spPr>
        <p:txBody>
          <a:bodyPr/>
          <a:lstStyle/>
          <a:p>
            <a:pPr eaLnBrk="1" hangingPunct="1">
              <a:lnSpc>
                <a:spcPct val="90000"/>
              </a:lnSpc>
              <a:spcBef>
                <a:spcPts val="500"/>
              </a:spcBef>
              <a:spcAft>
                <a:spcPts val="500"/>
              </a:spcAft>
            </a:pPr>
            <a:r>
              <a:rPr lang="zh-CN" altLang="en-US" sz="2400">
                <a:solidFill>
                  <a:schemeClr val="tx2"/>
                </a:solidFill>
                <a:latin typeface="" charset="0"/>
              </a:rPr>
              <a:t>证明</a:t>
            </a:r>
            <a:r>
              <a:rPr lang="en-US" altLang="zh-CN" sz="2400">
                <a:solidFill>
                  <a:schemeClr val="tx2"/>
                </a:solidFill>
                <a:latin typeface="" charset="0"/>
              </a:rPr>
              <a:t>:</a:t>
            </a:r>
            <a:r>
              <a:rPr lang="en-US" altLang="zh-CN" sz="2400">
                <a:latin typeface="" charset="0"/>
              </a:rPr>
              <a:t>  </a:t>
            </a:r>
            <a:r>
              <a:rPr lang="zh-CN" altLang="en-US" sz="2400">
                <a:latin typeface="" charset="0"/>
              </a:rPr>
              <a:t>考察代数系统</a:t>
            </a:r>
            <a:r>
              <a:rPr lang="en-US" altLang="zh-CN" sz="2400">
                <a:latin typeface="" charset="0"/>
              </a:rPr>
              <a:t>&lt;Z</a:t>
            </a:r>
            <a:r>
              <a:rPr lang="en-US" altLang="zh-CN" sz="2400" baseline="-18000">
                <a:latin typeface="" charset="0"/>
              </a:rPr>
              <a:t>m</a:t>
            </a:r>
            <a:r>
              <a:rPr lang="en-US" altLang="zh-CN" sz="2400">
                <a:latin typeface="" charset="0"/>
              </a:rPr>
              <a:t>,+</a:t>
            </a:r>
            <a:r>
              <a:rPr lang="en-US" altLang="zh-CN" sz="2400" baseline="-18000">
                <a:latin typeface="" charset="0"/>
              </a:rPr>
              <a:t>m</a:t>
            </a:r>
            <a:r>
              <a:rPr lang="en-US" altLang="zh-CN" sz="2400">
                <a:latin typeface="" charset="0"/>
              </a:rPr>
              <a:t>&gt;</a:t>
            </a:r>
            <a:r>
              <a:rPr lang="zh-CN" altLang="en-US" sz="2400">
                <a:latin typeface="" charset="0"/>
              </a:rPr>
              <a:t>和 </a:t>
            </a:r>
            <a:r>
              <a:rPr lang="en-US" altLang="zh-CN" sz="2400">
                <a:latin typeface="" charset="0"/>
              </a:rPr>
              <a:t>&lt;Z</a:t>
            </a:r>
            <a:r>
              <a:rPr lang="en-US" altLang="zh-CN" sz="2400" baseline="-18000">
                <a:latin typeface="" charset="0"/>
              </a:rPr>
              <a:t>m</a:t>
            </a:r>
            <a:r>
              <a:rPr lang="en-US" altLang="zh-CN" sz="2400">
                <a:latin typeface="" charset="0"/>
              </a:rPr>
              <a:t>,×</a:t>
            </a:r>
            <a:r>
              <a:rPr lang="en-US" altLang="zh-CN" sz="2400" baseline="-18000">
                <a:latin typeface="" charset="0"/>
              </a:rPr>
              <a:t>m</a:t>
            </a:r>
            <a:r>
              <a:rPr lang="en-US" altLang="zh-CN" sz="2400">
                <a:latin typeface="" charset="0"/>
              </a:rPr>
              <a:t>&gt;</a:t>
            </a:r>
            <a:r>
              <a:rPr lang="zh-CN" altLang="en-US" sz="2400">
                <a:latin typeface="" charset="0"/>
              </a:rPr>
              <a:t>。</a:t>
            </a:r>
          </a:p>
          <a:p>
            <a:pPr eaLnBrk="1" hangingPunct="1">
              <a:lnSpc>
                <a:spcPct val="90000"/>
              </a:lnSpc>
              <a:spcBef>
                <a:spcPts val="500"/>
              </a:spcBef>
              <a:spcAft>
                <a:spcPts val="500"/>
              </a:spcAft>
            </a:pPr>
            <a:r>
              <a:rPr lang="en-US" altLang="zh-CN" sz="2400">
                <a:latin typeface="" charset="0"/>
              </a:rPr>
              <a:t>(1)</a:t>
            </a:r>
            <a:r>
              <a:rPr lang="zh-CN" altLang="en-US" sz="2400">
                <a:latin typeface="" charset="0"/>
              </a:rPr>
              <a:t>由运算</a:t>
            </a:r>
            <a:r>
              <a:rPr lang="en-US" altLang="zh-CN" sz="2400">
                <a:latin typeface="" charset="0"/>
              </a:rPr>
              <a:t>+</a:t>
            </a:r>
            <a:r>
              <a:rPr lang="en-US" altLang="zh-CN" sz="2400" baseline="-18000">
                <a:latin typeface="" charset="0"/>
              </a:rPr>
              <a:t>m</a:t>
            </a:r>
            <a:r>
              <a:rPr lang="zh-CN" altLang="en-US" sz="2400">
                <a:latin typeface="" charset="0"/>
              </a:rPr>
              <a:t>和</a:t>
            </a:r>
            <a:r>
              <a:rPr lang="en-US" altLang="zh-CN" sz="2400">
                <a:latin typeface="" charset="0"/>
              </a:rPr>
              <a:t>×</a:t>
            </a:r>
            <a:r>
              <a:rPr lang="en-US" altLang="zh-CN" sz="2400" baseline="-18000">
                <a:latin typeface="" charset="0"/>
              </a:rPr>
              <a:t>m</a:t>
            </a:r>
            <a:r>
              <a:rPr lang="zh-CN" altLang="en-US" sz="2400">
                <a:latin typeface="" charset="0"/>
              </a:rPr>
              <a:t>的定义，可知它们在</a:t>
            </a:r>
            <a:r>
              <a:rPr lang="en-US" altLang="zh-CN" sz="2400">
                <a:latin typeface="" charset="0"/>
              </a:rPr>
              <a:t>Z</a:t>
            </a:r>
            <a:r>
              <a:rPr lang="en-US" altLang="zh-CN" sz="2400" baseline="-18000">
                <a:latin typeface="" charset="0"/>
              </a:rPr>
              <a:t>m</a:t>
            </a:r>
            <a:r>
              <a:rPr lang="zh-CN" altLang="en-US" sz="2400">
                <a:latin typeface="" charset="0"/>
              </a:rPr>
              <a:t>上是封闭的。</a:t>
            </a:r>
          </a:p>
          <a:p>
            <a:pPr eaLnBrk="1" hangingPunct="1">
              <a:lnSpc>
                <a:spcPct val="90000"/>
              </a:lnSpc>
              <a:spcBef>
                <a:spcPts val="500"/>
              </a:spcBef>
              <a:spcAft>
                <a:spcPts val="500"/>
              </a:spcAft>
            </a:pPr>
            <a:r>
              <a:rPr lang="en-US" altLang="zh-CN" sz="2400">
                <a:latin typeface="" charset="0"/>
              </a:rPr>
              <a:t>(2)</a:t>
            </a:r>
            <a:r>
              <a:rPr lang="zh-CN" altLang="en-US" sz="2400">
                <a:latin typeface="" charset="0"/>
              </a:rPr>
              <a:t>对于任意</a:t>
            </a:r>
            <a:r>
              <a:rPr lang="en-US" altLang="zh-CN" sz="2400">
                <a:latin typeface="" charset="0"/>
              </a:rPr>
              <a:t>[i],[j],[k]∈Z</a:t>
            </a:r>
            <a:r>
              <a:rPr lang="en-US" altLang="zh-CN" sz="2400" baseline="-18000">
                <a:latin typeface="" charset="0"/>
              </a:rPr>
              <a:t>m</a:t>
            </a:r>
            <a:br>
              <a:rPr lang="en-US" altLang="zh-CN" sz="2400">
                <a:latin typeface="" charset="0"/>
              </a:rPr>
            </a:br>
            <a:r>
              <a:rPr lang="zh-CN" altLang="en-US" sz="2400">
                <a:latin typeface="" charset="0"/>
              </a:rPr>
              <a:t>　</a:t>
            </a:r>
            <a:r>
              <a:rPr lang="en-US" altLang="zh-CN" sz="2400">
                <a:latin typeface="" charset="0"/>
              </a:rPr>
              <a:t>([i] +</a:t>
            </a:r>
            <a:r>
              <a:rPr lang="en-US" altLang="zh-CN" sz="2400" baseline="-18000">
                <a:latin typeface="" charset="0"/>
              </a:rPr>
              <a:t>m </a:t>
            </a:r>
            <a:r>
              <a:rPr lang="en-US" altLang="zh-CN" sz="2400">
                <a:latin typeface="" charset="0"/>
              </a:rPr>
              <a:t>[j]) +</a:t>
            </a:r>
            <a:r>
              <a:rPr lang="en-US" altLang="zh-CN" sz="2400" baseline="-18000">
                <a:latin typeface="" charset="0"/>
              </a:rPr>
              <a:t>m </a:t>
            </a:r>
            <a:r>
              <a:rPr lang="en-US" altLang="zh-CN" sz="2400">
                <a:latin typeface="" charset="0"/>
              </a:rPr>
              <a:t>[k]=[i] +</a:t>
            </a:r>
            <a:r>
              <a:rPr lang="en-US" altLang="zh-CN" sz="2400" baseline="-18000">
                <a:latin typeface="" charset="0"/>
              </a:rPr>
              <a:t>m </a:t>
            </a:r>
            <a:r>
              <a:rPr lang="en-US" altLang="zh-CN" sz="2400">
                <a:latin typeface="" charset="0"/>
              </a:rPr>
              <a:t>([j] +</a:t>
            </a:r>
            <a:r>
              <a:rPr lang="en-US" altLang="zh-CN" sz="2400" baseline="-18000">
                <a:latin typeface="" charset="0"/>
              </a:rPr>
              <a:t>m </a:t>
            </a:r>
            <a:r>
              <a:rPr lang="en-US" altLang="zh-CN" sz="2400">
                <a:latin typeface="" charset="0"/>
              </a:rPr>
              <a:t>[k]) </a:t>
            </a:r>
            <a:br>
              <a:rPr lang="en-US" altLang="zh-CN" sz="2400">
                <a:latin typeface="" charset="0"/>
              </a:rPr>
            </a:br>
            <a:r>
              <a:rPr lang="zh-CN" altLang="en-US" sz="2400">
                <a:latin typeface="" charset="0"/>
              </a:rPr>
              <a:t>　　　　　　　　 </a:t>
            </a:r>
            <a:r>
              <a:rPr lang="en-US" altLang="zh-CN" sz="2400">
                <a:latin typeface="" charset="0"/>
              </a:rPr>
              <a:t>=[(i+j+k) (mod m)]</a:t>
            </a:r>
            <a:br>
              <a:rPr lang="en-US" altLang="zh-CN" sz="2400">
                <a:latin typeface="" charset="0"/>
              </a:rPr>
            </a:br>
            <a:r>
              <a:rPr lang="zh-CN" altLang="en-US" sz="2400">
                <a:latin typeface="" charset="0"/>
              </a:rPr>
              <a:t>　</a:t>
            </a:r>
            <a:r>
              <a:rPr lang="en-US" altLang="zh-CN" sz="2400">
                <a:latin typeface="" charset="0"/>
              </a:rPr>
              <a:t>([i]×</a:t>
            </a:r>
            <a:r>
              <a:rPr lang="en-US" altLang="zh-CN" sz="2400" baseline="-18000">
                <a:latin typeface="" charset="0"/>
              </a:rPr>
              <a:t>m</a:t>
            </a:r>
            <a:r>
              <a:rPr lang="en-US" altLang="zh-CN" sz="2400">
                <a:latin typeface="" charset="0"/>
              </a:rPr>
              <a:t>[j]) ×</a:t>
            </a:r>
            <a:r>
              <a:rPr lang="en-US" altLang="zh-CN" sz="2400" baseline="-18000">
                <a:latin typeface="" charset="0"/>
              </a:rPr>
              <a:t>m </a:t>
            </a:r>
            <a:r>
              <a:rPr lang="en-US" altLang="zh-CN" sz="2400">
                <a:latin typeface="" charset="0"/>
              </a:rPr>
              <a:t>[k]=[i] ×</a:t>
            </a:r>
            <a:r>
              <a:rPr lang="en-US" altLang="zh-CN" sz="2400" baseline="-18000">
                <a:latin typeface="" charset="0"/>
              </a:rPr>
              <a:t>m</a:t>
            </a:r>
            <a:r>
              <a:rPr lang="en-US" altLang="zh-CN" sz="2400">
                <a:latin typeface="" charset="0"/>
              </a:rPr>
              <a:t>([j] ×</a:t>
            </a:r>
            <a:r>
              <a:rPr lang="en-US" altLang="zh-CN" sz="2400" baseline="-18000">
                <a:latin typeface="" charset="0"/>
              </a:rPr>
              <a:t>m</a:t>
            </a:r>
            <a:r>
              <a:rPr lang="en-US" altLang="zh-CN" sz="2400">
                <a:latin typeface="" charset="0"/>
              </a:rPr>
              <a:t>[k])</a:t>
            </a:r>
            <a:br>
              <a:rPr lang="en-US" altLang="zh-CN" sz="2400">
                <a:latin typeface="" charset="0"/>
              </a:rPr>
            </a:br>
            <a:r>
              <a:rPr lang="zh-CN" altLang="en-US" sz="2400">
                <a:latin typeface="" charset="0"/>
              </a:rPr>
              <a:t>　　　　　　　　　 </a:t>
            </a:r>
            <a:r>
              <a:rPr lang="en-US" altLang="zh-CN" sz="2400">
                <a:latin typeface="" charset="0"/>
              </a:rPr>
              <a:t>=[(i×j×k) (mod m)]</a:t>
            </a:r>
            <a:br>
              <a:rPr lang="en-US" altLang="zh-CN" sz="2400">
                <a:latin typeface="" charset="0"/>
              </a:rPr>
            </a:br>
            <a:r>
              <a:rPr lang="zh-CN" altLang="en-US" sz="2400">
                <a:latin typeface="" charset="0"/>
              </a:rPr>
              <a:t>　　即</a:t>
            </a:r>
            <a:r>
              <a:rPr lang="en-US" altLang="zh-CN" sz="2400">
                <a:latin typeface="" charset="0"/>
              </a:rPr>
              <a:t>+</a:t>
            </a:r>
            <a:r>
              <a:rPr lang="en-US" altLang="zh-CN" sz="2400" baseline="-18000">
                <a:latin typeface="" charset="0"/>
              </a:rPr>
              <a:t>m</a:t>
            </a:r>
            <a:r>
              <a:rPr lang="zh-CN" altLang="en-US" sz="2400">
                <a:latin typeface="" charset="0"/>
              </a:rPr>
              <a:t>，</a:t>
            </a:r>
            <a:r>
              <a:rPr lang="en-US" altLang="zh-CN" sz="2400">
                <a:latin typeface="" charset="0"/>
              </a:rPr>
              <a:t>×</a:t>
            </a:r>
            <a:r>
              <a:rPr lang="en-US" altLang="zh-CN" sz="2400" baseline="-18000">
                <a:latin typeface="" charset="0"/>
              </a:rPr>
              <a:t>m</a:t>
            </a:r>
            <a:r>
              <a:rPr lang="zh-CN" altLang="en-US" sz="2400">
                <a:latin typeface="" charset="0"/>
              </a:rPr>
              <a:t>都是可结合的。</a:t>
            </a:r>
          </a:p>
          <a:p>
            <a:pPr eaLnBrk="1" hangingPunct="1">
              <a:lnSpc>
                <a:spcPct val="90000"/>
              </a:lnSpc>
              <a:spcBef>
                <a:spcPts val="500"/>
              </a:spcBef>
              <a:spcAft>
                <a:spcPts val="500"/>
              </a:spcAft>
            </a:pPr>
            <a:r>
              <a:rPr lang="en-US" altLang="zh-CN" sz="2400">
                <a:latin typeface="" charset="0"/>
              </a:rPr>
              <a:t>(3) </a:t>
            </a:r>
            <a:r>
              <a:rPr lang="zh-CN" altLang="en-US" sz="2400">
                <a:latin typeface="" charset="0"/>
              </a:rPr>
              <a:t>因为 </a:t>
            </a:r>
            <a:r>
              <a:rPr lang="en-US" altLang="zh-CN" sz="2400">
                <a:latin typeface="" charset="0"/>
              </a:rPr>
              <a:t>[0] +</a:t>
            </a:r>
            <a:r>
              <a:rPr lang="en-US" altLang="zh-CN" sz="2400" baseline="-18000">
                <a:latin typeface="" charset="0"/>
              </a:rPr>
              <a:t>m </a:t>
            </a:r>
            <a:r>
              <a:rPr lang="en-US" altLang="zh-CN" sz="2400">
                <a:latin typeface="" charset="0"/>
              </a:rPr>
              <a:t>[i]= [i] +</a:t>
            </a:r>
            <a:r>
              <a:rPr lang="en-US" altLang="zh-CN" sz="2400" baseline="-18000">
                <a:latin typeface="" charset="0"/>
              </a:rPr>
              <a:t>m </a:t>
            </a:r>
            <a:r>
              <a:rPr lang="en-US" altLang="zh-CN" sz="2400">
                <a:latin typeface="" charset="0"/>
              </a:rPr>
              <a:t>[0]=[i],</a:t>
            </a:r>
            <a:r>
              <a:rPr lang="zh-CN" altLang="en-US" sz="2400">
                <a:latin typeface="" charset="0"/>
              </a:rPr>
              <a:t>所以，</a:t>
            </a:r>
            <a:r>
              <a:rPr lang="en-US" altLang="zh-CN" sz="2400">
                <a:latin typeface="" charset="0"/>
              </a:rPr>
              <a:t>[0]</a:t>
            </a:r>
            <a:r>
              <a:rPr lang="zh-CN" altLang="en-US" sz="2400">
                <a:latin typeface="" charset="0"/>
              </a:rPr>
              <a:t>是</a:t>
            </a:r>
            <a:r>
              <a:rPr lang="en-US" altLang="zh-CN" sz="2400">
                <a:latin typeface="" charset="0"/>
              </a:rPr>
              <a:t>&lt;Z</a:t>
            </a:r>
            <a:r>
              <a:rPr lang="en-US" altLang="zh-CN" sz="2400" baseline="-18000">
                <a:latin typeface="" charset="0"/>
              </a:rPr>
              <a:t>m</a:t>
            </a:r>
            <a:r>
              <a:rPr lang="en-US" altLang="zh-CN" sz="2400">
                <a:latin typeface="" charset="0"/>
              </a:rPr>
              <a:t>,+</a:t>
            </a:r>
            <a:r>
              <a:rPr lang="en-US" altLang="zh-CN" sz="2400" baseline="-18000">
                <a:latin typeface="" charset="0"/>
              </a:rPr>
              <a:t>m</a:t>
            </a:r>
            <a:r>
              <a:rPr lang="en-US" altLang="zh-CN" sz="2400">
                <a:latin typeface="" charset="0"/>
              </a:rPr>
              <a:t>&gt;</a:t>
            </a:r>
            <a:r>
              <a:rPr lang="zh-CN" altLang="en-US" sz="2400">
                <a:latin typeface="" charset="0"/>
              </a:rPr>
              <a:t>中的幺元。因为</a:t>
            </a:r>
            <a:r>
              <a:rPr lang="en-US" altLang="zh-CN" sz="2400">
                <a:latin typeface="" charset="0"/>
              </a:rPr>
              <a:t>[1] ×</a:t>
            </a:r>
            <a:r>
              <a:rPr lang="en-US" altLang="zh-CN" sz="2400" baseline="-18000">
                <a:latin typeface="" charset="0"/>
              </a:rPr>
              <a:t>m </a:t>
            </a:r>
            <a:r>
              <a:rPr lang="en-US" altLang="zh-CN" sz="2400">
                <a:latin typeface="" charset="0"/>
              </a:rPr>
              <a:t>[i]= [i] ×</a:t>
            </a:r>
            <a:r>
              <a:rPr lang="en-US" altLang="zh-CN" sz="2400" baseline="-18000">
                <a:latin typeface="" charset="0"/>
              </a:rPr>
              <a:t>m </a:t>
            </a:r>
            <a:r>
              <a:rPr lang="en-US" altLang="zh-CN" sz="2400">
                <a:latin typeface="" charset="0"/>
              </a:rPr>
              <a:t>[1]=[i],</a:t>
            </a:r>
            <a:r>
              <a:rPr lang="zh-CN" altLang="en-US" sz="2400">
                <a:latin typeface="" charset="0"/>
              </a:rPr>
              <a:t>所以</a:t>
            </a:r>
            <a:r>
              <a:rPr lang="en-US" altLang="zh-CN" sz="2400">
                <a:latin typeface="" charset="0"/>
              </a:rPr>
              <a:t>[1]</a:t>
            </a:r>
            <a:r>
              <a:rPr lang="zh-CN" altLang="en-US" sz="2400">
                <a:latin typeface="" charset="0"/>
              </a:rPr>
              <a:t>是</a:t>
            </a:r>
            <a:r>
              <a:rPr lang="en-US" altLang="zh-CN" sz="2400">
                <a:latin typeface="" charset="0"/>
              </a:rPr>
              <a:t>&lt;Z</a:t>
            </a:r>
            <a:r>
              <a:rPr lang="en-US" altLang="zh-CN" sz="2400" baseline="-18000">
                <a:latin typeface="" charset="0"/>
              </a:rPr>
              <a:t>m</a:t>
            </a:r>
            <a:r>
              <a:rPr lang="en-US" altLang="zh-CN" sz="2400">
                <a:latin typeface="" charset="0"/>
              </a:rPr>
              <a:t>,×</a:t>
            </a:r>
            <a:r>
              <a:rPr lang="en-US" altLang="zh-CN" sz="2400" baseline="-18000">
                <a:latin typeface="" charset="0"/>
              </a:rPr>
              <a:t>m</a:t>
            </a:r>
            <a:r>
              <a:rPr lang="en-US" altLang="zh-CN" sz="2400">
                <a:latin typeface="" charset="0"/>
              </a:rPr>
              <a:t>&gt;</a:t>
            </a:r>
            <a:r>
              <a:rPr lang="zh-CN" altLang="en-US" sz="2400">
                <a:latin typeface="" charset="0"/>
              </a:rPr>
              <a:t>中的幺元。</a:t>
            </a:r>
          </a:p>
          <a:p>
            <a:pPr eaLnBrk="1" hangingPunct="1">
              <a:lnSpc>
                <a:spcPct val="90000"/>
              </a:lnSpc>
              <a:spcBef>
                <a:spcPts val="500"/>
              </a:spcBef>
              <a:spcAft>
                <a:spcPts val="500"/>
              </a:spcAft>
            </a:pPr>
            <a:r>
              <a:rPr lang="zh-CN" altLang="en-US" sz="2400">
                <a:latin typeface="" charset="0"/>
              </a:rPr>
              <a:t>因此，代数系统</a:t>
            </a:r>
            <a:r>
              <a:rPr lang="en-US" altLang="zh-CN" sz="2400">
                <a:latin typeface="" charset="0"/>
              </a:rPr>
              <a:t>&lt;Z</a:t>
            </a:r>
            <a:r>
              <a:rPr lang="en-US" altLang="zh-CN" sz="2400" baseline="-18000">
                <a:latin typeface="" charset="0"/>
              </a:rPr>
              <a:t>m</a:t>
            </a:r>
            <a:r>
              <a:rPr lang="en-US" altLang="zh-CN" sz="2400">
                <a:latin typeface="" charset="0"/>
              </a:rPr>
              <a:t>,+</a:t>
            </a:r>
            <a:r>
              <a:rPr lang="en-US" altLang="zh-CN" sz="2400" baseline="-18000">
                <a:latin typeface="" charset="0"/>
              </a:rPr>
              <a:t>m</a:t>
            </a:r>
            <a:r>
              <a:rPr lang="en-US" altLang="zh-CN" sz="2400">
                <a:latin typeface="" charset="0"/>
              </a:rPr>
              <a:t>&gt;</a:t>
            </a:r>
            <a:r>
              <a:rPr lang="zh-CN" altLang="en-US" sz="2400">
                <a:latin typeface="" charset="0"/>
              </a:rPr>
              <a:t>，</a:t>
            </a:r>
            <a:r>
              <a:rPr lang="en-US" altLang="zh-CN" sz="2400">
                <a:latin typeface="" charset="0"/>
              </a:rPr>
              <a:t>&lt;Z</a:t>
            </a:r>
            <a:r>
              <a:rPr lang="en-US" altLang="zh-CN" sz="2400" baseline="-18000">
                <a:latin typeface="" charset="0"/>
              </a:rPr>
              <a:t>m</a:t>
            </a:r>
            <a:r>
              <a:rPr lang="en-US" altLang="zh-CN" sz="2400">
                <a:latin typeface="" charset="0"/>
              </a:rPr>
              <a:t>,×</a:t>
            </a:r>
            <a:r>
              <a:rPr lang="en-US" altLang="zh-CN" sz="2400" baseline="-18000">
                <a:latin typeface="" charset="0"/>
              </a:rPr>
              <a:t>m</a:t>
            </a:r>
            <a:r>
              <a:rPr lang="en-US" altLang="zh-CN" sz="2400">
                <a:latin typeface="" charset="0"/>
              </a:rPr>
              <a:t>&gt;</a:t>
            </a:r>
            <a:r>
              <a:rPr lang="zh-CN" altLang="en-US" sz="2400">
                <a:latin typeface="" charset="0"/>
              </a:rPr>
              <a:t>都是独异点。由定理</a:t>
            </a:r>
            <a:r>
              <a:rPr lang="en-US" altLang="zh-CN" sz="2400">
                <a:latin typeface="" charset="0"/>
              </a:rPr>
              <a:t>5-3.3</a:t>
            </a:r>
            <a:r>
              <a:rPr lang="zh-CN" altLang="en-US" sz="2400">
                <a:latin typeface="" charset="0"/>
              </a:rPr>
              <a:t>可知，这两个运算的运算表中任何两行或两列都不相同。</a:t>
            </a:r>
            <a:endParaRPr lang="zh-CN" altLang="en-US" sz="2400"/>
          </a:p>
        </p:txBody>
      </p:sp>
      <p:sp>
        <p:nvSpPr>
          <p:cNvPr id="66562" name="Rectangle 5">
            <a:extLst>
              <a:ext uri="{FF2B5EF4-FFF2-40B4-BE49-F238E27FC236}">
                <a16:creationId xmlns:a16="http://schemas.microsoft.com/office/drawing/2014/main" id="{4970DAD4-924B-5A4C-987C-B2FA50EC1667}"/>
              </a:ext>
            </a:extLst>
          </p:cNvPr>
          <p:cNvSpPr>
            <a:spLocks noChangeArrowheads="1"/>
          </p:cNvSpPr>
          <p:nvPr/>
        </p:nvSpPr>
        <p:spPr bwMode="auto">
          <a:xfrm>
            <a:off x="1042988" y="404813"/>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spcBef>
                <a:spcPts val="500"/>
              </a:spcBef>
              <a:spcAft>
                <a:spcPts val="500"/>
              </a:spcAft>
            </a:pPr>
            <a:r>
              <a:rPr lang="en-US" altLang="zh-CN" sz="3600">
                <a:solidFill>
                  <a:schemeClr val="accent2"/>
                </a:solidFill>
                <a:latin typeface="" charset="0"/>
              </a:rPr>
              <a:t>5-</a:t>
            </a:r>
            <a:r>
              <a:rPr lang="en-US" altLang="zh-CN" sz="3600">
                <a:solidFill>
                  <a:schemeClr val="accent2"/>
                </a:solidFill>
                <a:latin typeface="Arial Black" panose="020B0604020202020204" pitchFamily="34" charset="0"/>
              </a:rPr>
              <a:t>3</a:t>
            </a:r>
            <a:r>
              <a:rPr lang="zh-CN" altLang="en-US" sz="3600">
                <a:solidFill>
                  <a:schemeClr val="accent2"/>
                </a:solidFill>
                <a:latin typeface="" charset="0"/>
              </a:rPr>
              <a:t>　半群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5538">
                                            <p:txEl>
                                              <p:pRg st="0" end="0"/>
                                            </p:txEl>
                                          </p:spTgt>
                                        </p:tgtEl>
                                        <p:attrNameLst>
                                          <p:attrName>style.visibility</p:attrName>
                                        </p:attrNameLst>
                                      </p:cBhvr>
                                      <p:to>
                                        <p:strVal val="visible"/>
                                      </p:to>
                                    </p:set>
                                    <p:animEffect transition="in" filter="fade">
                                      <p:cBhvr>
                                        <p:cTn id="7" dur="500"/>
                                        <p:tgtEl>
                                          <p:spTgt spid="6553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5538">
                                            <p:txEl>
                                              <p:pRg st="1" end="1"/>
                                            </p:txEl>
                                          </p:spTgt>
                                        </p:tgtEl>
                                        <p:attrNameLst>
                                          <p:attrName>style.visibility</p:attrName>
                                        </p:attrNameLst>
                                      </p:cBhvr>
                                      <p:to>
                                        <p:strVal val="visible"/>
                                      </p:to>
                                    </p:set>
                                    <p:animEffect transition="in" filter="fade">
                                      <p:cBhvr>
                                        <p:cTn id="10" dur="500"/>
                                        <p:tgtEl>
                                          <p:spTgt spid="6553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5538">
                                            <p:txEl>
                                              <p:pRg st="2" end="2"/>
                                            </p:txEl>
                                          </p:spTgt>
                                        </p:tgtEl>
                                        <p:attrNameLst>
                                          <p:attrName>style.visibility</p:attrName>
                                        </p:attrNameLst>
                                      </p:cBhvr>
                                      <p:to>
                                        <p:strVal val="visible"/>
                                      </p:to>
                                    </p:set>
                                    <p:animEffect transition="in" filter="fade">
                                      <p:cBhvr>
                                        <p:cTn id="13" dur="500"/>
                                        <p:tgtEl>
                                          <p:spTgt spid="6553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5538">
                                            <p:txEl>
                                              <p:pRg st="3" end="3"/>
                                            </p:txEl>
                                          </p:spTgt>
                                        </p:tgtEl>
                                        <p:attrNameLst>
                                          <p:attrName>style.visibility</p:attrName>
                                        </p:attrNameLst>
                                      </p:cBhvr>
                                      <p:to>
                                        <p:strVal val="visible"/>
                                      </p:to>
                                    </p:set>
                                    <p:animEffect transition="in" filter="fade">
                                      <p:cBhvr>
                                        <p:cTn id="16" dur="500"/>
                                        <p:tgtEl>
                                          <p:spTgt spid="65538">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5538">
                                            <p:txEl>
                                              <p:pRg st="4" end="4"/>
                                            </p:txEl>
                                          </p:spTgt>
                                        </p:tgtEl>
                                        <p:attrNameLst>
                                          <p:attrName>style.visibility</p:attrName>
                                        </p:attrNameLst>
                                      </p:cBhvr>
                                      <p:to>
                                        <p:strVal val="visible"/>
                                      </p:to>
                                    </p:set>
                                    <p:animEffect transition="in" filter="fade">
                                      <p:cBhvr>
                                        <p:cTn id="19" dur="500"/>
                                        <p:tgtEl>
                                          <p:spTgt spid="655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5DFC3C6A-CF08-C74E-8293-C0C7103BA319}"/>
              </a:ext>
            </a:extLst>
          </p:cNvPr>
          <p:cNvSpPr>
            <a:spLocks noGrp="1" noChangeArrowheads="1"/>
          </p:cNvSpPr>
          <p:nvPr>
            <p:ph type="body" idx="4294967295"/>
          </p:nvPr>
        </p:nvSpPr>
        <p:spPr>
          <a:xfrm>
            <a:off x="250825" y="1125538"/>
            <a:ext cx="8534400" cy="4968875"/>
          </a:xfrm>
        </p:spPr>
        <p:txBody>
          <a:bodyPr/>
          <a:lstStyle/>
          <a:p>
            <a:pPr eaLnBrk="1" hangingPunct="1">
              <a:lnSpc>
                <a:spcPct val="90000"/>
              </a:lnSpc>
              <a:spcBef>
                <a:spcPts val="500"/>
              </a:spcBef>
              <a:spcAft>
                <a:spcPts val="500"/>
              </a:spcAft>
            </a:pPr>
            <a:r>
              <a:rPr lang="zh-CN" altLang="en-US">
                <a:solidFill>
                  <a:schemeClr val="tx2"/>
                </a:solidFill>
                <a:latin typeface="" charset="0"/>
              </a:rPr>
              <a:t>定理</a:t>
            </a:r>
            <a:r>
              <a:rPr lang="en-US" altLang="zh-CN">
                <a:solidFill>
                  <a:schemeClr val="tx2"/>
                </a:solidFill>
                <a:latin typeface="" charset="0"/>
              </a:rPr>
              <a:t>5-3.4 </a:t>
            </a:r>
            <a:r>
              <a:rPr lang="zh-CN" altLang="en-US">
                <a:latin typeface="" charset="0"/>
              </a:rPr>
              <a:t>设</a:t>
            </a:r>
            <a:r>
              <a:rPr lang="en-US" altLang="zh-CN">
                <a:latin typeface="" charset="0"/>
              </a:rPr>
              <a:t>&lt;S,*&gt;</a:t>
            </a:r>
            <a:r>
              <a:rPr lang="zh-CN" altLang="en-US">
                <a:latin typeface="" charset="0"/>
              </a:rPr>
              <a:t>是独异点，对于任意</a:t>
            </a:r>
            <a:r>
              <a:rPr lang="en-US" altLang="zh-CN">
                <a:latin typeface="" charset="0"/>
              </a:rPr>
              <a:t>a,b∈S,</a:t>
            </a:r>
            <a:r>
              <a:rPr lang="zh-CN" altLang="en-US">
                <a:latin typeface="" charset="0"/>
              </a:rPr>
              <a:t>且</a:t>
            </a:r>
            <a:r>
              <a:rPr lang="en-US" altLang="zh-CN">
                <a:latin typeface="" charset="0"/>
              </a:rPr>
              <a:t>a,b</a:t>
            </a:r>
            <a:r>
              <a:rPr lang="zh-CN" altLang="en-US">
                <a:latin typeface="" charset="0"/>
              </a:rPr>
              <a:t>均有逆元，</a:t>
            </a:r>
          </a:p>
          <a:p>
            <a:pPr eaLnBrk="1" hangingPunct="1">
              <a:lnSpc>
                <a:spcPct val="90000"/>
              </a:lnSpc>
              <a:spcBef>
                <a:spcPts val="500"/>
              </a:spcBef>
              <a:spcAft>
                <a:spcPts val="500"/>
              </a:spcAft>
            </a:pPr>
            <a:r>
              <a:rPr lang="zh-CN" altLang="en-US">
                <a:latin typeface="" charset="0"/>
              </a:rPr>
              <a:t>      则 </a:t>
            </a:r>
            <a:r>
              <a:rPr lang="en-US" altLang="zh-CN">
                <a:latin typeface="" charset="0"/>
              </a:rPr>
              <a:t>a) (a</a:t>
            </a:r>
            <a:r>
              <a:rPr lang="en-US" altLang="zh-CN" baseline="30000">
                <a:latin typeface="" charset="0"/>
              </a:rPr>
              <a:t>-1</a:t>
            </a:r>
            <a:r>
              <a:rPr lang="en-US" altLang="zh-CN">
                <a:latin typeface="" charset="0"/>
              </a:rPr>
              <a:t>)</a:t>
            </a:r>
            <a:r>
              <a:rPr lang="en-US" altLang="zh-CN" baseline="30000">
                <a:latin typeface="" charset="0"/>
              </a:rPr>
              <a:t>-1</a:t>
            </a:r>
            <a:r>
              <a:rPr lang="en-US" altLang="zh-CN">
                <a:latin typeface="" charset="0"/>
              </a:rPr>
              <a:t>=a</a:t>
            </a:r>
            <a:br>
              <a:rPr lang="en-US" altLang="zh-CN">
                <a:latin typeface="" charset="0"/>
              </a:rPr>
            </a:br>
            <a:r>
              <a:rPr lang="en-US" altLang="zh-CN">
                <a:latin typeface="" charset="0"/>
              </a:rPr>
              <a:t>       b) a*b</a:t>
            </a:r>
            <a:r>
              <a:rPr lang="zh-CN" altLang="en-US">
                <a:latin typeface="" charset="0"/>
              </a:rPr>
              <a:t>有逆元，且</a:t>
            </a:r>
            <a:r>
              <a:rPr lang="en-US" altLang="zh-CN">
                <a:latin typeface="" charset="0"/>
              </a:rPr>
              <a:t>(a*b)</a:t>
            </a:r>
            <a:r>
              <a:rPr lang="en-US" altLang="zh-CN" baseline="30000">
                <a:latin typeface="" charset="0"/>
              </a:rPr>
              <a:t>-1</a:t>
            </a:r>
            <a:r>
              <a:rPr lang="en-US" altLang="zh-CN">
                <a:latin typeface="" charset="0"/>
              </a:rPr>
              <a:t> =b</a:t>
            </a:r>
            <a:r>
              <a:rPr lang="en-US" altLang="zh-CN" baseline="30000">
                <a:latin typeface="" charset="0"/>
              </a:rPr>
              <a:t>-1</a:t>
            </a:r>
            <a:r>
              <a:rPr lang="en-US" altLang="zh-CN">
                <a:latin typeface="" charset="0"/>
              </a:rPr>
              <a:t>*a</a:t>
            </a:r>
            <a:r>
              <a:rPr lang="en-US" altLang="zh-CN" baseline="30000">
                <a:latin typeface="" charset="0"/>
              </a:rPr>
              <a:t>-1</a:t>
            </a:r>
            <a:endParaRPr lang="en-US" altLang="zh-CN">
              <a:latin typeface="" charset="0"/>
            </a:endParaRPr>
          </a:p>
          <a:p>
            <a:pPr eaLnBrk="1" hangingPunct="1">
              <a:lnSpc>
                <a:spcPct val="90000"/>
              </a:lnSpc>
              <a:spcBef>
                <a:spcPts val="500"/>
              </a:spcBef>
              <a:spcAft>
                <a:spcPts val="500"/>
              </a:spcAft>
            </a:pPr>
            <a:r>
              <a:rPr lang="zh-CN" altLang="en-US">
                <a:latin typeface="" charset="0"/>
              </a:rPr>
              <a:t>证明 </a:t>
            </a:r>
            <a:r>
              <a:rPr lang="en-US" altLang="zh-CN">
                <a:latin typeface="" charset="0"/>
              </a:rPr>
              <a:t>a) </a:t>
            </a:r>
            <a:r>
              <a:rPr lang="zh-CN" altLang="en-US">
                <a:latin typeface="" charset="0"/>
              </a:rPr>
              <a:t>因为</a:t>
            </a:r>
            <a:r>
              <a:rPr lang="en-US" altLang="zh-CN">
                <a:latin typeface="" charset="0"/>
              </a:rPr>
              <a:t>a</a:t>
            </a:r>
            <a:r>
              <a:rPr lang="en-US" altLang="zh-CN" baseline="30000">
                <a:latin typeface="" charset="0"/>
              </a:rPr>
              <a:t>-1</a:t>
            </a:r>
            <a:r>
              <a:rPr lang="zh-CN" altLang="en-US">
                <a:latin typeface="" charset="0"/>
              </a:rPr>
              <a:t>是</a:t>
            </a:r>
            <a:r>
              <a:rPr lang="en-US" altLang="zh-CN">
                <a:latin typeface="" charset="0"/>
              </a:rPr>
              <a:t>a</a:t>
            </a:r>
            <a:r>
              <a:rPr lang="zh-CN" altLang="en-US">
                <a:latin typeface="" charset="0"/>
              </a:rPr>
              <a:t>的逆元，即</a:t>
            </a:r>
            <a:br>
              <a:rPr lang="zh-CN" altLang="en-US">
                <a:latin typeface="" charset="0"/>
              </a:rPr>
            </a:br>
            <a:r>
              <a:rPr lang="zh-CN" altLang="en-US">
                <a:latin typeface="" charset="0"/>
              </a:rPr>
              <a:t>　　　　</a:t>
            </a:r>
            <a:r>
              <a:rPr lang="en-US" altLang="zh-CN">
                <a:latin typeface="" charset="0"/>
              </a:rPr>
              <a:t>a*a</a:t>
            </a:r>
            <a:r>
              <a:rPr lang="en-US" altLang="zh-CN" baseline="30000">
                <a:latin typeface="" charset="0"/>
              </a:rPr>
              <a:t>-1</a:t>
            </a:r>
            <a:r>
              <a:rPr lang="en-US" altLang="zh-CN">
                <a:latin typeface="" charset="0"/>
              </a:rPr>
              <a:t> = a</a:t>
            </a:r>
            <a:r>
              <a:rPr lang="en-US" altLang="zh-CN" baseline="30000">
                <a:latin typeface="" charset="0"/>
              </a:rPr>
              <a:t>-1</a:t>
            </a:r>
            <a:r>
              <a:rPr lang="en-US" altLang="zh-CN">
                <a:latin typeface="" charset="0"/>
              </a:rPr>
              <a:t>*a=e</a:t>
            </a:r>
            <a:r>
              <a:rPr lang="zh-CN" altLang="en-US">
                <a:latin typeface="" charset="0"/>
              </a:rPr>
              <a:t>　　</a:t>
            </a:r>
          </a:p>
          <a:p>
            <a:pPr eaLnBrk="1" hangingPunct="1">
              <a:lnSpc>
                <a:spcPct val="90000"/>
              </a:lnSpc>
              <a:spcBef>
                <a:spcPts val="500"/>
              </a:spcBef>
              <a:spcAft>
                <a:spcPts val="500"/>
              </a:spcAft>
            </a:pPr>
            <a:r>
              <a:rPr lang="zh-CN" altLang="en-US">
                <a:latin typeface="" charset="0"/>
              </a:rPr>
              <a:t>      　所以</a:t>
            </a:r>
            <a:r>
              <a:rPr lang="en-US" altLang="zh-CN">
                <a:latin typeface="" charset="0"/>
              </a:rPr>
              <a:t>(a</a:t>
            </a:r>
            <a:r>
              <a:rPr lang="en-US" altLang="zh-CN" baseline="30000">
                <a:latin typeface="" charset="0"/>
              </a:rPr>
              <a:t>-1</a:t>
            </a:r>
            <a:r>
              <a:rPr lang="en-US" altLang="zh-CN">
                <a:latin typeface="" charset="0"/>
              </a:rPr>
              <a:t>)</a:t>
            </a:r>
            <a:r>
              <a:rPr lang="en-US" altLang="zh-CN" baseline="30000">
                <a:latin typeface="" charset="0"/>
              </a:rPr>
              <a:t>-1</a:t>
            </a:r>
            <a:r>
              <a:rPr lang="en-US" altLang="zh-CN">
                <a:latin typeface="" charset="0"/>
              </a:rPr>
              <a:t> =a</a:t>
            </a:r>
          </a:p>
          <a:p>
            <a:pPr eaLnBrk="1" hangingPunct="1">
              <a:lnSpc>
                <a:spcPct val="90000"/>
              </a:lnSpc>
              <a:spcBef>
                <a:spcPts val="500"/>
              </a:spcBef>
              <a:spcAft>
                <a:spcPts val="500"/>
              </a:spcAft>
            </a:pPr>
            <a:r>
              <a:rPr lang="en-US" altLang="zh-CN">
                <a:latin typeface="" charset="0"/>
              </a:rPr>
              <a:t>     b) </a:t>
            </a:r>
            <a:r>
              <a:rPr lang="zh-CN" altLang="en-US">
                <a:latin typeface="" charset="0"/>
              </a:rPr>
              <a:t>因为 </a:t>
            </a:r>
            <a:r>
              <a:rPr lang="en-US" altLang="zh-CN">
                <a:latin typeface="" charset="0"/>
              </a:rPr>
              <a:t>(a*b)*(b</a:t>
            </a:r>
            <a:r>
              <a:rPr lang="en-US" altLang="zh-CN" baseline="30000">
                <a:latin typeface="" charset="0"/>
              </a:rPr>
              <a:t>-1</a:t>
            </a:r>
            <a:r>
              <a:rPr lang="en-US" altLang="zh-CN">
                <a:latin typeface="" charset="0"/>
              </a:rPr>
              <a:t>*a</a:t>
            </a:r>
            <a:r>
              <a:rPr lang="en-US" altLang="zh-CN" baseline="30000">
                <a:latin typeface="" charset="0"/>
              </a:rPr>
              <a:t>-1</a:t>
            </a:r>
            <a:r>
              <a:rPr lang="en-US" altLang="zh-CN">
                <a:latin typeface="" charset="0"/>
              </a:rPr>
              <a:t>)=a*(b*b</a:t>
            </a:r>
            <a:r>
              <a:rPr lang="en-US" altLang="zh-CN" baseline="30000">
                <a:latin typeface="" charset="0"/>
              </a:rPr>
              <a:t>-1</a:t>
            </a:r>
            <a:r>
              <a:rPr lang="en-US" altLang="zh-CN">
                <a:latin typeface="" charset="0"/>
              </a:rPr>
              <a:t>)*a</a:t>
            </a:r>
            <a:r>
              <a:rPr lang="en-US" altLang="zh-CN" baseline="30000">
                <a:latin typeface="" charset="0"/>
              </a:rPr>
              <a:t>-1</a:t>
            </a:r>
            <a:r>
              <a:rPr lang="en-US" altLang="zh-CN">
                <a:latin typeface="" charset="0"/>
              </a:rPr>
              <a:t> =a*e* a</a:t>
            </a:r>
            <a:r>
              <a:rPr lang="en-US" altLang="zh-CN" baseline="30000">
                <a:latin typeface="" charset="0"/>
              </a:rPr>
              <a:t>-1</a:t>
            </a:r>
            <a:r>
              <a:rPr lang="en-US" altLang="zh-CN">
                <a:latin typeface="" charset="0"/>
              </a:rPr>
              <a:t> =a* a</a:t>
            </a:r>
            <a:r>
              <a:rPr lang="en-US" altLang="zh-CN" baseline="30000">
                <a:latin typeface="" charset="0"/>
              </a:rPr>
              <a:t>-1</a:t>
            </a:r>
            <a:r>
              <a:rPr lang="en-US" altLang="zh-CN">
                <a:latin typeface="" charset="0"/>
              </a:rPr>
              <a:t> =e</a:t>
            </a:r>
            <a:br>
              <a:rPr lang="en-US" altLang="zh-CN">
                <a:latin typeface="" charset="0"/>
              </a:rPr>
            </a:br>
            <a:r>
              <a:rPr lang="zh-CN" altLang="en-US">
                <a:latin typeface="" charset="0"/>
              </a:rPr>
              <a:t>　 同理可证 </a:t>
            </a:r>
            <a:r>
              <a:rPr lang="en-US" altLang="zh-CN">
                <a:latin typeface="" charset="0"/>
              </a:rPr>
              <a:t>(b</a:t>
            </a:r>
            <a:r>
              <a:rPr lang="en-US" altLang="zh-CN" baseline="30000">
                <a:latin typeface="" charset="0"/>
              </a:rPr>
              <a:t>-1</a:t>
            </a:r>
            <a:r>
              <a:rPr lang="en-US" altLang="zh-CN">
                <a:latin typeface="" charset="0"/>
              </a:rPr>
              <a:t>*a</a:t>
            </a:r>
            <a:r>
              <a:rPr lang="en-US" altLang="zh-CN" baseline="30000">
                <a:latin typeface="" charset="0"/>
              </a:rPr>
              <a:t>-1</a:t>
            </a:r>
            <a:r>
              <a:rPr lang="en-US" altLang="zh-CN">
                <a:latin typeface="" charset="0"/>
              </a:rPr>
              <a:t>)*(a*b)=e</a:t>
            </a:r>
            <a:r>
              <a:rPr lang="zh-CN" altLang="en-US">
                <a:latin typeface="" charset="0"/>
              </a:rPr>
              <a:t>　　</a:t>
            </a:r>
          </a:p>
          <a:p>
            <a:pPr eaLnBrk="1" hangingPunct="1">
              <a:lnSpc>
                <a:spcPct val="90000"/>
              </a:lnSpc>
              <a:spcBef>
                <a:spcPts val="500"/>
              </a:spcBef>
              <a:spcAft>
                <a:spcPts val="500"/>
              </a:spcAft>
            </a:pPr>
            <a:r>
              <a:rPr lang="zh-CN" altLang="en-US">
                <a:latin typeface="" charset="0"/>
              </a:rPr>
              <a:t>     所以 </a:t>
            </a:r>
            <a:r>
              <a:rPr lang="en-US" altLang="zh-CN">
                <a:latin typeface="" charset="0"/>
              </a:rPr>
              <a:t>(a*b)</a:t>
            </a:r>
            <a:r>
              <a:rPr lang="en-US" altLang="zh-CN" baseline="30000">
                <a:latin typeface="" charset="0"/>
              </a:rPr>
              <a:t>-1</a:t>
            </a:r>
            <a:r>
              <a:rPr lang="en-US" altLang="zh-CN">
                <a:latin typeface="" charset="0"/>
              </a:rPr>
              <a:t> = b</a:t>
            </a:r>
            <a:r>
              <a:rPr lang="en-US" altLang="zh-CN" baseline="30000">
                <a:latin typeface="" charset="0"/>
              </a:rPr>
              <a:t>-1</a:t>
            </a:r>
            <a:r>
              <a:rPr lang="en-US" altLang="zh-CN">
                <a:latin typeface="" charset="0"/>
              </a:rPr>
              <a:t>*a</a:t>
            </a:r>
            <a:r>
              <a:rPr lang="en-US" altLang="zh-CN" baseline="30000">
                <a:latin typeface="" charset="0"/>
              </a:rPr>
              <a:t>-1</a:t>
            </a:r>
            <a:r>
              <a:rPr lang="en-US" altLang="zh-CN">
                <a:latin typeface="" charset="0"/>
              </a:rPr>
              <a:t> </a:t>
            </a:r>
          </a:p>
        </p:txBody>
      </p:sp>
      <p:sp>
        <p:nvSpPr>
          <p:cNvPr id="67586" name="Rectangle 5">
            <a:extLst>
              <a:ext uri="{FF2B5EF4-FFF2-40B4-BE49-F238E27FC236}">
                <a16:creationId xmlns:a16="http://schemas.microsoft.com/office/drawing/2014/main" id="{A9E25690-339B-0E45-9E54-FEC19DCAC5FE}"/>
              </a:ext>
            </a:extLst>
          </p:cNvPr>
          <p:cNvSpPr>
            <a:spLocks noChangeArrowheads="1"/>
          </p:cNvSpPr>
          <p:nvPr/>
        </p:nvSpPr>
        <p:spPr bwMode="auto">
          <a:xfrm>
            <a:off x="1042988" y="404813"/>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spcBef>
                <a:spcPts val="500"/>
              </a:spcBef>
              <a:spcAft>
                <a:spcPts val="500"/>
              </a:spcAft>
            </a:pPr>
            <a:r>
              <a:rPr lang="en-US" altLang="zh-CN" sz="3600">
                <a:solidFill>
                  <a:schemeClr val="accent2"/>
                </a:solidFill>
                <a:latin typeface="" charset="0"/>
              </a:rPr>
              <a:t>5-</a:t>
            </a:r>
            <a:r>
              <a:rPr lang="en-US" altLang="zh-CN" sz="3600">
                <a:solidFill>
                  <a:schemeClr val="accent2"/>
                </a:solidFill>
                <a:latin typeface="Arial Black" panose="020B0604020202020204" pitchFamily="34" charset="0"/>
              </a:rPr>
              <a:t>3</a:t>
            </a:r>
            <a:r>
              <a:rPr lang="zh-CN" altLang="en-US" sz="3600">
                <a:solidFill>
                  <a:schemeClr val="accent2"/>
                </a:solidFill>
                <a:latin typeface="" charset="0"/>
              </a:rPr>
              <a:t>　半群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6562">
                                            <p:txEl>
                                              <p:pRg st="2" end="2"/>
                                            </p:txEl>
                                          </p:spTgt>
                                        </p:tgtEl>
                                        <p:attrNameLst>
                                          <p:attrName>style.visibility</p:attrName>
                                        </p:attrNameLst>
                                      </p:cBhvr>
                                      <p:to>
                                        <p:strVal val="visible"/>
                                      </p:to>
                                    </p:set>
                                    <p:animEffect transition="in" filter="wipe(down)">
                                      <p:cBhvr>
                                        <p:cTn id="7" dur="500"/>
                                        <p:tgtEl>
                                          <p:spTgt spid="66562">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6562">
                                            <p:txEl>
                                              <p:pRg st="3" end="3"/>
                                            </p:txEl>
                                          </p:spTgt>
                                        </p:tgtEl>
                                        <p:attrNameLst>
                                          <p:attrName>style.visibility</p:attrName>
                                        </p:attrNameLst>
                                      </p:cBhvr>
                                      <p:to>
                                        <p:strVal val="visible"/>
                                      </p:to>
                                    </p:set>
                                    <p:animEffect transition="in" filter="wipe(down)">
                                      <p:cBhvr>
                                        <p:cTn id="10" dur="500"/>
                                        <p:tgtEl>
                                          <p:spTgt spid="66562">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66562">
                                            <p:txEl>
                                              <p:pRg st="4" end="4"/>
                                            </p:txEl>
                                          </p:spTgt>
                                        </p:tgtEl>
                                        <p:attrNameLst>
                                          <p:attrName>style.visibility</p:attrName>
                                        </p:attrNameLst>
                                      </p:cBhvr>
                                      <p:to>
                                        <p:strVal val="visible"/>
                                      </p:to>
                                    </p:set>
                                    <p:animEffect transition="in" filter="wipe(down)">
                                      <p:cBhvr>
                                        <p:cTn id="13" dur="500"/>
                                        <p:tgtEl>
                                          <p:spTgt spid="66562">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66562">
                                            <p:txEl>
                                              <p:pRg st="5" end="5"/>
                                            </p:txEl>
                                          </p:spTgt>
                                        </p:tgtEl>
                                        <p:attrNameLst>
                                          <p:attrName>style.visibility</p:attrName>
                                        </p:attrNameLst>
                                      </p:cBhvr>
                                      <p:to>
                                        <p:strVal val="visible"/>
                                      </p:to>
                                    </p:set>
                                    <p:animEffect transition="in" filter="wipe(down)">
                                      <p:cBhvr>
                                        <p:cTn id="16" dur="500"/>
                                        <p:tgtEl>
                                          <p:spTgt spid="6656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DA1B59E4-EA1D-F84A-8697-C0B079D8AC0A}"/>
              </a:ext>
            </a:extLst>
          </p:cNvPr>
          <p:cNvSpPr>
            <a:spLocks noGrp="1" noChangeArrowheads="1"/>
          </p:cNvSpPr>
          <p:nvPr>
            <p:ph type="title" idx="4294967295"/>
          </p:nvPr>
        </p:nvSpPr>
        <p:spPr>
          <a:xfrm>
            <a:off x="755650" y="1836738"/>
            <a:ext cx="7772400" cy="579437"/>
          </a:xfrm>
        </p:spPr>
        <p:txBody>
          <a:bodyPr>
            <a:spAutoFit/>
          </a:bodyPr>
          <a:lstStyle/>
          <a:p>
            <a:pPr eaLnBrk="1" hangingPunct="1">
              <a:spcBef>
                <a:spcPts val="500"/>
              </a:spcBef>
              <a:spcAft>
                <a:spcPts val="500"/>
              </a:spcAft>
            </a:pPr>
            <a:r>
              <a:rPr lang="zh-CN" altLang="en-US">
                <a:latin typeface="" charset="0"/>
              </a:rPr>
              <a:t>作业</a:t>
            </a:r>
            <a:r>
              <a:rPr lang="en-US" altLang="zh-CN">
                <a:latin typeface="" charset="0"/>
              </a:rPr>
              <a:t>5-3</a:t>
            </a:r>
          </a:p>
        </p:txBody>
      </p:sp>
      <p:sp>
        <p:nvSpPr>
          <p:cNvPr id="68610" name="Rectangle 3">
            <a:extLst>
              <a:ext uri="{FF2B5EF4-FFF2-40B4-BE49-F238E27FC236}">
                <a16:creationId xmlns:a16="http://schemas.microsoft.com/office/drawing/2014/main" id="{E1C0F968-FB0F-1642-8515-6C79D3CEA573}"/>
              </a:ext>
            </a:extLst>
          </p:cNvPr>
          <p:cNvSpPr>
            <a:spLocks noGrp="1" noChangeArrowheads="1"/>
          </p:cNvSpPr>
          <p:nvPr>
            <p:ph type="body" idx="4294967295"/>
          </p:nvPr>
        </p:nvSpPr>
        <p:spPr>
          <a:xfrm>
            <a:off x="611188" y="2743200"/>
            <a:ext cx="7772400" cy="4114800"/>
          </a:xfrm>
        </p:spPr>
        <p:txBody>
          <a:bodyPr/>
          <a:lstStyle/>
          <a:p>
            <a:pPr eaLnBrk="1" hangingPunct="1"/>
            <a:r>
              <a:rPr lang="en-US" altLang="zh-CN"/>
              <a:t>P190 (1),(3),(5),(6)</a:t>
            </a:r>
          </a:p>
        </p:txBody>
      </p:sp>
      <p:sp>
        <p:nvSpPr>
          <p:cNvPr id="68611" name="Rectangle 5">
            <a:extLst>
              <a:ext uri="{FF2B5EF4-FFF2-40B4-BE49-F238E27FC236}">
                <a16:creationId xmlns:a16="http://schemas.microsoft.com/office/drawing/2014/main" id="{7D33ACF7-1D44-6149-82A6-6E7A7AF45703}"/>
              </a:ext>
            </a:extLst>
          </p:cNvPr>
          <p:cNvSpPr>
            <a:spLocks noChangeArrowheads="1"/>
          </p:cNvSpPr>
          <p:nvPr/>
        </p:nvSpPr>
        <p:spPr bwMode="auto">
          <a:xfrm>
            <a:off x="1042988" y="404813"/>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spcBef>
                <a:spcPts val="500"/>
              </a:spcBef>
              <a:spcAft>
                <a:spcPts val="500"/>
              </a:spcAft>
            </a:pPr>
            <a:r>
              <a:rPr lang="en-US" altLang="zh-CN" sz="3600">
                <a:solidFill>
                  <a:schemeClr val="accent2"/>
                </a:solidFill>
                <a:latin typeface="" charset="0"/>
              </a:rPr>
              <a:t>5-</a:t>
            </a:r>
            <a:r>
              <a:rPr lang="en-US" altLang="zh-CN" sz="3600">
                <a:solidFill>
                  <a:schemeClr val="accent2"/>
                </a:solidFill>
                <a:latin typeface="Arial Black" panose="020B0604020202020204" pitchFamily="34" charset="0"/>
              </a:rPr>
              <a:t>3</a:t>
            </a:r>
            <a:r>
              <a:rPr lang="zh-CN" altLang="en-US" sz="3600">
                <a:solidFill>
                  <a:schemeClr val="accent2"/>
                </a:solidFill>
                <a:latin typeface="" charset="0"/>
              </a:rPr>
              <a:t>　半群</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D2D668A4-0557-7B4C-9789-F0E2DB9298BA}"/>
              </a:ext>
            </a:extLst>
          </p:cNvPr>
          <p:cNvSpPr>
            <a:spLocks noGrp="1" noChangeArrowheads="1"/>
          </p:cNvSpPr>
          <p:nvPr>
            <p:ph type="title" idx="4294967295"/>
          </p:nvPr>
        </p:nvSpPr>
        <p:spPr>
          <a:xfrm>
            <a:off x="1116013" y="476250"/>
            <a:ext cx="7772400" cy="641350"/>
          </a:xfrm>
        </p:spPr>
        <p:txBody>
          <a:bodyPr>
            <a:spAutoFit/>
          </a:bodyPr>
          <a:lstStyle/>
          <a:p>
            <a:pPr eaLnBrk="1" hangingPunct="1"/>
            <a:r>
              <a:rPr lang="en-US" altLang="zh-CN" sz="3600"/>
              <a:t>5-4 </a:t>
            </a:r>
            <a:r>
              <a:rPr lang="zh-CN" altLang="en-US" sz="3600"/>
              <a:t>群与子群</a:t>
            </a:r>
            <a:r>
              <a:rPr lang="en-US" altLang="zh-CN" sz="3600"/>
              <a:t>(groups and subgroups)</a:t>
            </a:r>
          </a:p>
        </p:txBody>
      </p:sp>
      <p:sp>
        <p:nvSpPr>
          <p:cNvPr id="69634" name="Rectangle 3">
            <a:extLst>
              <a:ext uri="{FF2B5EF4-FFF2-40B4-BE49-F238E27FC236}">
                <a16:creationId xmlns:a16="http://schemas.microsoft.com/office/drawing/2014/main" id="{65650A2F-2B1F-1743-AF27-A80196F6A320}"/>
              </a:ext>
            </a:extLst>
          </p:cNvPr>
          <p:cNvSpPr>
            <a:spLocks noGrp="1" noChangeArrowheads="1"/>
          </p:cNvSpPr>
          <p:nvPr>
            <p:ph type="body" idx="4294967295"/>
          </p:nvPr>
        </p:nvSpPr>
        <p:spPr>
          <a:xfrm>
            <a:off x="468313" y="1773238"/>
            <a:ext cx="7772400" cy="3138487"/>
          </a:xfrm>
        </p:spPr>
        <p:txBody>
          <a:bodyPr/>
          <a:lstStyle/>
          <a:p>
            <a:pPr algn="just" eaLnBrk="1" hangingPunct="1"/>
            <a:r>
              <a:rPr lang="en-US" altLang="zh-CN" sz="3200">
                <a:solidFill>
                  <a:srgbClr val="CC0099"/>
                </a:solidFill>
              </a:rPr>
              <a:t>5-4.1 </a:t>
            </a:r>
            <a:r>
              <a:rPr lang="zh-CN" altLang="en-US" sz="3200">
                <a:solidFill>
                  <a:srgbClr val="CC0099"/>
                </a:solidFill>
              </a:rPr>
              <a:t>群的基本概念</a:t>
            </a:r>
            <a:r>
              <a:rPr lang="en-US" altLang="zh-CN" sz="3200">
                <a:solidFill>
                  <a:srgbClr val="CC0099"/>
                </a:solidFill>
              </a:rPr>
              <a:t>( The concept of group)</a:t>
            </a:r>
          </a:p>
          <a:p>
            <a:pPr eaLnBrk="1" hangingPunct="1">
              <a:spcBef>
                <a:spcPct val="50000"/>
              </a:spcBef>
            </a:pPr>
            <a:r>
              <a:rPr lang="en-US" altLang="zh-CN" sz="3200">
                <a:solidFill>
                  <a:srgbClr val="CC0099"/>
                </a:solidFill>
              </a:rPr>
              <a:t>5-4.2 </a:t>
            </a:r>
            <a:r>
              <a:rPr lang="zh-CN" altLang="en-US" sz="3200">
                <a:solidFill>
                  <a:srgbClr val="CC0099"/>
                </a:solidFill>
              </a:rPr>
              <a:t>群的基本性质</a:t>
            </a:r>
            <a:r>
              <a:rPr lang="en-US" altLang="zh-CN" sz="3200">
                <a:solidFill>
                  <a:srgbClr val="CC0099"/>
                </a:solidFill>
              </a:rPr>
              <a:t>( The properties of groups)</a:t>
            </a:r>
          </a:p>
          <a:p>
            <a:pPr eaLnBrk="1" hangingPunct="1">
              <a:spcBef>
                <a:spcPct val="50000"/>
              </a:spcBef>
            </a:pPr>
            <a:r>
              <a:rPr lang="en-US" altLang="zh-CN" sz="3200">
                <a:solidFill>
                  <a:srgbClr val="CC0099"/>
                </a:solidFill>
              </a:rPr>
              <a:t>5-4.3 </a:t>
            </a:r>
            <a:r>
              <a:rPr lang="zh-CN" altLang="en-US" sz="3200">
                <a:solidFill>
                  <a:srgbClr val="CC0099"/>
                </a:solidFill>
              </a:rPr>
              <a:t>子群</a:t>
            </a:r>
            <a:r>
              <a:rPr lang="en-US" altLang="zh-CN" sz="3200">
                <a:solidFill>
                  <a:srgbClr val="CC0099"/>
                </a:solidFill>
              </a:rPr>
              <a:t>(Subgroups)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7" name="Rectangle 3">
            <a:extLst>
              <a:ext uri="{FF2B5EF4-FFF2-40B4-BE49-F238E27FC236}">
                <a16:creationId xmlns:a16="http://schemas.microsoft.com/office/drawing/2014/main" id="{E86F5214-9847-5549-853A-AF009EA5780D}"/>
              </a:ext>
            </a:extLst>
          </p:cNvPr>
          <p:cNvSpPr>
            <a:spLocks noGrp="1" noChangeArrowheads="1"/>
          </p:cNvSpPr>
          <p:nvPr>
            <p:ph type="body" idx="4294967295"/>
          </p:nvPr>
        </p:nvSpPr>
        <p:spPr>
          <a:xfrm>
            <a:off x="395288" y="1557338"/>
            <a:ext cx="8458200" cy="4343400"/>
          </a:xfrm>
        </p:spPr>
        <p:txBody>
          <a:bodyPr/>
          <a:lstStyle/>
          <a:p>
            <a:pPr eaLnBrk="1" hangingPunct="1">
              <a:spcBef>
                <a:spcPts val="500"/>
              </a:spcBef>
              <a:spcAft>
                <a:spcPts val="500"/>
              </a:spcAft>
            </a:pPr>
            <a:r>
              <a:rPr lang="zh-CN" altLang="en-US">
                <a:solidFill>
                  <a:srgbClr val="FF0000"/>
                </a:solidFill>
                <a:latin typeface="" charset="0"/>
              </a:rPr>
              <a:t>定义</a:t>
            </a:r>
            <a:r>
              <a:rPr lang="en-US" altLang="zh-CN">
                <a:solidFill>
                  <a:srgbClr val="FF0000"/>
                </a:solidFill>
                <a:latin typeface="" charset="0"/>
              </a:rPr>
              <a:t>5-4.1</a:t>
            </a:r>
            <a:r>
              <a:rPr lang="zh-CN" altLang="en-US">
                <a:latin typeface="" charset="0"/>
              </a:rPr>
              <a:t>设</a:t>
            </a:r>
            <a:r>
              <a:rPr lang="en-US" altLang="zh-CN">
                <a:latin typeface="" charset="0"/>
              </a:rPr>
              <a:t>&lt;G,*&gt;</a:t>
            </a:r>
            <a:r>
              <a:rPr lang="zh-CN" altLang="en-US">
                <a:latin typeface="" charset="0"/>
              </a:rPr>
              <a:t>是一个代数系统，其中</a:t>
            </a:r>
            <a:r>
              <a:rPr lang="en-US" altLang="zh-CN">
                <a:latin typeface="" charset="0"/>
              </a:rPr>
              <a:t>G</a:t>
            </a:r>
            <a:r>
              <a:rPr lang="zh-CN" altLang="en-US">
                <a:latin typeface="" charset="0"/>
              </a:rPr>
              <a:t>是非空集合，*是</a:t>
            </a:r>
            <a:r>
              <a:rPr lang="en-US" altLang="zh-CN">
                <a:latin typeface="" charset="0"/>
              </a:rPr>
              <a:t>G</a:t>
            </a:r>
            <a:r>
              <a:rPr lang="zh-CN" altLang="en-US">
                <a:latin typeface="" charset="0"/>
              </a:rPr>
              <a:t>上一个二元运算，如果</a:t>
            </a:r>
          </a:p>
          <a:p>
            <a:pPr eaLnBrk="1" hangingPunct="1">
              <a:spcBef>
                <a:spcPts val="775"/>
              </a:spcBef>
              <a:spcAft>
                <a:spcPts val="500"/>
              </a:spcAft>
            </a:pPr>
            <a:r>
              <a:rPr lang="zh-CN" altLang="en-US">
                <a:latin typeface="" charset="0"/>
              </a:rPr>
              <a:t>   （</a:t>
            </a:r>
            <a:r>
              <a:rPr lang="en-US" altLang="zh-CN">
                <a:latin typeface="" charset="0"/>
              </a:rPr>
              <a:t>1</a:t>
            </a:r>
            <a:r>
              <a:rPr lang="zh-CN" altLang="en-US">
                <a:latin typeface="" charset="0"/>
              </a:rPr>
              <a:t>） 运算*是封闭的。</a:t>
            </a:r>
            <a:br>
              <a:rPr lang="zh-CN" altLang="en-US">
                <a:latin typeface="" charset="0"/>
              </a:rPr>
            </a:br>
            <a:r>
              <a:rPr lang="zh-CN" altLang="en-US">
                <a:latin typeface="" charset="0"/>
              </a:rPr>
              <a:t>（</a:t>
            </a:r>
            <a:r>
              <a:rPr lang="en-US" altLang="zh-CN">
                <a:latin typeface="" charset="0"/>
              </a:rPr>
              <a:t>2</a:t>
            </a:r>
            <a:r>
              <a:rPr lang="zh-CN" altLang="en-US">
                <a:latin typeface="" charset="0"/>
              </a:rPr>
              <a:t>） 运算*是可结合的。</a:t>
            </a:r>
            <a:br>
              <a:rPr lang="zh-CN" altLang="en-US">
                <a:latin typeface="" charset="0"/>
              </a:rPr>
            </a:br>
            <a:r>
              <a:rPr lang="zh-CN" altLang="en-US">
                <a:latin typeface="" charset="0"/>
              </a:rPr>
              <a:t>（</a:t>
            </a:r>
            <a:r>
              <a:rPr lang="en-US" altLang="zh-CN">
                <a:latin typeface="" charset="0"/>
              </a:rPr>
              <a:t>3</a:t>
            </a:r>
            <a:r>
              <a:rPr lang="zh-CN" altLang="en-US">
                <a:latin typeface="" charset="0"/>
              </a:rPr>
              <a:t>） 存在幺元</a:t>
            </a:r>
            <a:r>
              <a:rPr lang="en-US" altLang="zh-CN">
                <a:latin typeface="" charset="0"/>
              </a:rPr>
              <a:t>e</a:t>
            </a:r>
            <a:r>
              <a:rPr lang="zh-CN" altLang="en-US">
                <a:latin typeface="" charset="0"/>
              </a:rPr>
              <a:t>。</a:t>
            </a:r>
            <a:br>
              <a:rPr lang="zh-CN" altLang="en-US">
                <a:latin typeface="" charset="0"/>
              </a:rPr>
            </a:br>
            <a:r>
              <a:rPr lang="zh-CN" altLang="en-US">
                <a:latin typeface="" charset="0"/>
              </a:rPr>
              <a:t>（</a:t>
            </a:r>
            <a:r>
              <a:rPr lang="en-US" altLang="zh-CN">
                <a:latin typeface="" charset="0"/>
              </a:rPr>
              <a:t>4</a:t>
            </a:r>
            <a:r>
              <a:rPr lang="zh-CN" altLang="en-US">
                <a:latin typeface="" charset="0"/>
              </a:rPr>
              <a:t>） 对于每一个元素</a:t>
            </a:r>
            <a:r>
              <a:rPr lang="en-US" altLang="zh-CN">
                <a:latin typeface="" charset="0"/>
              </a:rPr>
              <a:t>x∈G,</a:t>
            </a:r>
            <a:r>
              <a:rPr lang="zh-CN" altLang="en-US">
                <a:latin typeface="" charset="0"/>
              </a:rPr>
              <a:t>存在着它的逆元</a:t>
            </a:r>
            <a:r>
              <a:rPr lang="en-US" altLang="zh-CN">
                <a:latin typeface="" charset="0"/>
              </a:rPr>
              <a:t>x</a:t>
            </a:r>
            <a:r>
              <a:rPr lang="en-US" altLang="zh-CN" baseline="30000">
                <a:latin typeface="" charset="0"/>
              </a:rPr>
              <a:t>-1</a:t>
            </a:r>
            <a:r>
              <a:rPr lang="zh-CN" altLang="en-US">
                <a:latin typeface="" charset="0"/>
              </a:rPr>
              <a:t>。</a:t>
            </a:r>
          </a:p>
          <a:p>
            <a:pPr eaLnBrk="1" hangingPunct="1">
              <a:spcBef>
                <a:spcPts val="775"/>
              </a:spcBef>
              <a:spcAft>
                <a:spcPts val="500"/>
              </a:spcAft>
            </a:pPr>
            <a:r>
              <a:rPr lang="zh-CN" altLang="en-US">
                <a:latin typeface="" charset="0"/>
              </a:rPr>
              <a:t>则称</a:t>
            </a:r>
            <a:r>
              <a:rPr lang="en-US" altLang="zh-CN">
                <a:latin typeface="" charset="0"/>
              </a:rPr>
              <a:t>&lt;G,*&gt;</a:t>
            </a:r>
            <a:r>
              <a:rPr lang="zh-CN" altLang="en-US">
                <a:latin typeface="" charset="0"/>
              </a:rPr>
              <a:t>是一个群。</a:t>
            </a:r>
          </a:p>
        </p:txBody>
      </p:sp>
      <p:sp>
        <p:nvSpPr>
          <p:cNvPr id="70658" name="Rectangle 2">
            <a:extLst>
              <a:ext uri="{FF2B5EF4-FFF2-40B4-BE49-F238E27FC236}">
                <a16:creationId xmlns:a16="http://schemas.microsoft.com/office/drawing/2014/main" id="{ACA776E3-AFB1-1740-8C6D-5FEB8F89B98E}"/>
              </a:ext>
            </a:extLst>
          </p:cNvPr>
          <p:cNvSpPr>
            <a:spLocks noChangeArrowheads="1"/>
          </p:cNvSpPr>
          <p:nvPr/>
        </p:nvSpPr>
        <p:spPr bwMode="auto">
          <a:xfrm>
            <a:off x="1116013" y="476250"/>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3600">
                <a:solidFill>
                  <a:schemeClr val="accent2"/>
                </a:solidFill>
              </a:rPr>
              <a:t>5-4 </a:t>
            </a:r>
            <a:r>
              <a:rPr lang="zh-CN" altLang="en-US" sz="3600">
                <a:solidFill>
                  <a:schemeClr val="accent2"/>
                </a:solidFill>
              </a:rPr>
              <a:t>群与子群</a:t>
            </a:r>
            <a:r>
              <a:rPr lang="en-US" altLang="zh-CN" sz="3600">
                <a:solidFill>
                  <a:schemeClr val="accent2"/>
                </a:solidFill>
              </a:rPr>
              <a:t>(groups and subgroups)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1A55FF9D-38B0-9C44-BF5F-0CD8699C6482}"/>
              </a:ext>
            </a:extLst>
          </p:cNvPr>
          <p:cNvSpPr>
            <a:spLocks noGrp="1" noChangeArrowheads="1"/>
          </p:cNvSpPr>
          <p:nvPr>
            <p:ph type="body" idx="4294967295"/>
          </p:nvPr>
        </p:nvSpPr>
        <p:spPr/>
        <p:txBody>
          <a:bodyPr/>
          <a:lstStyle/>
          <a:p>
            <a:pPr eaLnBrk="1" hangingPunct="1">
              <a:spcBef>
                <a:spcPts val="775"/>
              </a:spcBef>
              <a:spcAft>
                <a:spcPts val="500"/>
              </a:spcAft>
            </a:pPr>
            <a:r>
              <a:rPr lang="zh-CN" altLang="en-US">
                <a:solidFill>
                  <a:srgbClr val="FF0000"/>
                </a:solidFill>
                <a:latin typeface="" charset="0"/>
              </a:rPr>
              <a:t>定义</a:t>
            </a:r>
            <a:r>
              <a:rPr lang="en-US" altLang="zh-CN">
                <a:solidFill>
                  <a:srgbClr val="FF0000"/>
                </a:solidFill>
                <a:latin typeface="" charset="0"/>
              </a:rPr>
              <a:t>5-4.2 </a:t>
            </a:r>
            <a:r>
              <a:rPr lang="en-US" altLang="zh-CN">
                <a:solidFill>
                  <a:schemeClr val="tx2"/>
                </a:solidFill>
                <a:latin typeface="" charset="0"/>
              </a:rPr>
              <a:t>[</a:t>
            </a:r>
            <a:r>
              <a:rPr lang="zh-CN" altLang="en-US">
                <a:solidFill>
                  <a:schemeClr val="tx2"/>
                </a:solidFill>
                <a:latin typeface="" charset="0"/>
              </a:rPr>
              <a:t>有限群</a:t>
            </a:r>
            <a:r>
              <a:rPr lang="en-US" altLang="zh-CN">
                <a:solidFill>
                  <a:schemeClr val="tx2"/>
                </a:solidFill>
                <a:latin typeface="" charset="0"/>
              </a:rPr>
              <a:t>][</a:t>
            </a:r>
            <a:r>
              <a:rPr lang="zh-CN" altLang="en-US">
                <a:solidFill>
                  <a:schemeClr val="tx2"/>
                </a:solidFill>
                <a:latin typeface="" charset="0"/>
              </a:rPr>
              <a:t>无限群</a:t>
            </a:r>
            <a:r>
              <a:rPr lang="en-US" altLang="zh-CN">
                <a:solidFill>
                  <a:schemeClr val="tx2"/>
                </a:solidFill>
                <a:latin typeface="" charset="0"/>
              </a:rPr>
              <a:t>]</a:t>
            </a:r>
          </a:p>
          <a:p>
            <a:pPr eaLnBrk="1" hangingPunct="1">
              <a:spcBef>
                <a:spcPts val="775"/>
              </a:spcBef>
              <a:spcAft>
                <a:spcPts val="500"/>
              </a:spcAft>
            </a:pPr>
            <a:r>
              <a:rPr lang="zh-CN" altLang="en-US">
                <a:latin typeface="" charset="0"/>
              </a:rPr>
              <a:t>设</a:t>
            </a:r>
            <a:r>
              <a:rPr lang="en-US" altLang="zh-CN">
                <a:latin typeface="" charset="0"/>
              </a:rPr>
              <a:t>&lt;G,*&gt;</a:t>
            </a:r>
            <a:r>
              <a:rPr lang="zh-CN" altLang="en-US">
                <a:latin typeface="" charset="0"/>
              </a:rPr>
              <a:t>是一个群。如果</a:t>
            </a:r>
            <a:r>
              <a:rPr lang="en-US" altLang="zh-CN">
                <a:solidFill>
                  <a:schemeClr val="tx2"/>
                </a:solidFill>
                <a:latin typeface="" charset="0"/>
              </a:rPr>
              <a:t>G</a:t>
            </a:r>
            <a:r>
              <a:rPr lang="zh-CN" altLang="en-US">
                <a:solidFill>
                  <a:schemeClr val="tx2"/>
                </a:solidFill>
                <a:latin typeface="" charset="0"/>
              </a:rPr>
              <a:t>是有限集</a:t>
            </a:r>
            <a:r>
              <a:rPr lang="zh-CN" altLang="en-US">
                <a:latin typeface="" charset="0"/>
              </a:rPr>
              <a:t>，那么称</a:t>
            </a:r>
            <a:r>
              <a:rPr lang="en-US" altLang="zh-CN">
                <a:latin typeface="" charset="0"/>
              </a:rPr>
              <a:t>&lt;G,*&gt;</a:t>
            </a:r>
            <a:r>
              <a:rPr lang="zh-CN" altLang="en-US">
                <a:latin typeface="" charset="0"/>
              </a:rPr>
              <a:t>为</a:t>
            </a:r>
            <a:r>
              <a:rPr lang="zh-CN" altLang="en-US">
                <a:solidFill>
                  <a:schemeClr val="tx2"/>
                </a:solidFill>
                <a:latin typeface="" charset="0"/>
              </a:rPr>
              <a:t>有限群</a:t>
            </a:r>
            <a:r>
              <a:rPr lang="zh-CN" altLang="en-US">
                <a:latin typeface="" charset="0"/>
              </a:rPr>
              <a:t>，</a:t>
            </a:r>
            <a:r>
              <a:rPr lang="en-US" altLang="zh-CN">
                <a:latin typeface="" charset="0"/>
              </a:rPr>
              <a:t>G</a:t>
            </a:r>
            <a:r>
              <a:rPr lang="zh-CN" altLang="en-US">
                <a:latin typeface="" charset="0"/>
              </a:rPr>
              <a:t>中元素的个数通常称为该</a:t>
            </a:r>
            <a:r>
              <a:rPr lang="zh-CN" altLang="en-US">
                <a:solidFill>
                  <a:schemeClr val="tx2"/>
                </a:solidFill>
                <a:latin typeface="" charset="0"/>
              </a:rPr>
              <a:t>有限群的阶数</a:t>
            </a:r>
            <a:r>
              <a:rPr lang="zh-CN" altLang="en-US">
                <a:latin typeface="" charset="0"/>
              </a:rPr>
              <a:t>，记为</a:t>
            </a:r>
            <a:r>
              <a:rPr lang="en-US" altLang="zh-CN">
                <a:latin typeface="" charset="0"/>
              </a:rPr>
              <a:t>|G|</a:t>
            </a:r>
            <a:r>
              <a:rPr lang="zh-CN" altLang="en-US">
                <a:latin typeface="" charset="0"/>
              </a:rPr>
              <a:t>；如果</a:t>
            </a:r>
            <a:r>
              <a:rPr lang="en-US" altLang="zh-CN">
                <a:solidFill>
                  <a:schemeClr val="tx2"/>
                </a:solidFill>
                <a:latin typeface="" charset="0"/>
              </a:rPr>
              <a:t>G</a:t>
            </a:r>
            <a:r>
              <a:rPr lang="zh-CN" altLang="en-US">
                <a:solidFill>
                  <a:schemeClr val="tx2"/>
                </a:solidFill>
                <a:latin typeface="" charset="0"/>
              </a:rPr>
              <a:t>是无限集</a:t>
            </a:r>
            <a:r>
              <a:rPr lang="zh-CN" altLang="en-US">
                <a:latin typeface="" charset="0"/>
              </a:rPr>
              <a:t>，则称</a:t>
            </a:r>
            <a:r>
              <a:rPr lang="en-US" altLang="zh-CN">
                <a:latin typeface="" charset="0"/>
              </a:rPr>
              <a:t>&lt;G,*&gt;</a:t>
            </a:r>
            <a:r>
              <a:rPr lang="zh-CN" altLang="en-US">
                <a:latin typeface="" charset="0"/>
              </a:rPr>
              <a:t>为</a:t>
            </a:r>
            <a:r>
              <a:rPr lang="zh-CN" altLang="en-US">
                <a:solidFill>
                  <a:schemeClr val="tx2"/>
                </a:solidFill>
                <a:latin typeface="" charset="0"/>
              </a:rPr>
              <a:t>无限群</a:t>
            </a:r>
            <a:r>
              <a:rPr lang="zh-CN" altLang="en-US">
                <a:latin typeface="" charset="0"/>
              </a:rPr>
              <a:t>。</a:t>
            </a:r>
          </a:p>
        </p:txBody>
      </p:sp>
      <p:sp>
        <p:nvSpPr>
          <p:cNvPr id="71682" name="Rectangle 2">
            <a:extLst>
              <a:ext uri="{FF2B5EF4-FFF2-40B4-BE49-F238E27FC236}">
                <a16:creationId xmlns:a16="http://schemas.microsoft.com/office/drawing/2014/main" id="{C80A0ADF-B0E9-354E-8897-B4B04E60D935}"/>
              </a:ext>
            </a:extLst>
          </p:cNvPr>
          <p:cNvSpPr>
            <a:spLocks noChangeArrowheads="1"/>
          </p:cNvSpPr>
          <p:nvPr/>
        </p:nvSpPr>
        <p:spPr bwMode="auto">
          <a:xfrm>
            <a:off x="1116013" y="476250"/>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3600">
                <a:solidFill>
                  <a:schemeClr val="accent2"/>
                </a:solidFill>
              </a:rPr>
              <a:t>5-4 </a:t>
            </a:r>
            <a:r>
              <a:rPr lang="zh-CN" altLang="en-US" sz="3600">
                <a:solidFill>
                  <a:schemeClr val="accent2"/>
                </a:solidFill>
              </a:rPr>
              <a:t>群与子群</a:t>
            </a:r>
            <a:r>
              <a:rPr lang="en-US" altLang="zh-CN" sz="3600">
                <a:solidFill>
                  <a:schemeClr val="accent2"/>
                </a:solidFill>
              </a:rPr>
              <a:t>(groups and subgroups)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8EB517F2-ECAB-424A-8A40-69B140B4F7E1}"/>
              </a:ext>
            </a:extLst>
          </p:cNvPr>
          <p:cNvSpPr>
            <a:spLocks noGrp="1" noChangeArrowheads="1"/>
          </p:cNvSpPr>
          <p:nvPr>
            <p:ph type="body" idx="4294967295"/>
          </p:nvPr>
        </p:nvSpPr>
        <p:spPr>
          <a:xfrm>
            <a:off x="684213" y="1484313"/>
            <a:ext cx="7772400" cy="4953000"/>
          </a:xfrm>
        </p:spPr>
        <p:txBody>
          <a:bodyPr/>
          <a:lstStyle/>
          <a:p>
            <a:pPr eaLnBrk="1" hangingPunct="1">
              <a:spcBef>
                <a:spcPts val="775"/>
              </a:spcBef>
              <a:spcAft>
                <a:spcPts val="500"/>
              </a:spcAft>
            </a:pPr>
            <a:r>
              <a:rPr lang="en-US" altLang="zh-CN">
                <a:solidFill>
                  <a:schemeClr val="tx2"/>
                </a:solidFill>
              </a:rPr>
              <a:t>【</a:t>
            </a:r>
            <a:r>
              <a:rPr lang="zh-CN" altLang="en-US">
                <a:solidFill>
                  <a:schemeClr val="tx2"/>
                </a:solidFill>
              </a:rPr>
              <a:t>例</a:t>
            </a:r>
            <a:r>
              <a:rPr lang="en-US" altLang="zh-CN">
                <a:solidFill>
                  <a:schemeClr val="tx2"/>
                </a:solidFill>
              </a:rPr>
              <a:t>5.4.1】</a:t>
            </a:r>
            <a:r>
              <a:rPr lang="zh-CN" altLang="en-US">
                <a:latin typeface="" charset="0"/>
              </a:rPr>
              <a:t>设</a:t>
            </a:r>
            <a:r>
              <a:rPr lang="en-US" altLang="zh-CN">
                <a:latin typeface="" charset="0"/>
              </a:rPr>
              <a:t>R={0°</a:t>
            </a:r>
            <a:r>
              <a:rPr lang="zh-CN" altLang="en-US">
                <a:latin typeface="" charset="0"/>
              </a:rPr>
              <a:t>，</a:t>
            </a:r>
            <a:r>
              <a:rPr lang="en-US" altLang="zh-CN">
                <a:latin typeface="" charset="0"/>
              </a:rPr>
              <a:t>60°</a:t>
            </a:r>
            <a:r>
              <a:rPr lang="zh-CN" altLang="en-US">
                <a:latin typeface="" charset="0"/>
              </a:rPr>
              <a:t>，</a:t>
            </a:r>
            <a:r>
              <a:rPr lang="en-US" altLang="zh-CN">
                <a:latin typeface="" charset="0"/>
              </a:rPr>
              <a:t>120°</a:t>
            </a:r>
            <a:r>
              <a:rPr lang="zh-CN" altLang="en-US">
                <a:latin typeface="" charset="0"/>
              </a:rPr>
              <a:t>，</a:t>
            </a:r>
            <a:r>
              <a:rPr lang="en-US" altLang="zh-CN">
                <a:latin typeface="" charset="0"/>
              </a:rPr>
              <a:t>180°</a:t>
            </a:r>
            <a:r>
              <a:rPr lang="zh-CN" altLang="en-US">
                <a:latin typeface="" charset="0"/>
              </a:rPr>
              <a:t>，</a:t>
            </a:r>
            <a:r>
              <a:rPr lang="en-US" altLang="zh-CN">
                <a:latin typeface="" charset="0"/>
              </a:rPr>
              <a:t>240°</a:t>
            </a:r>
            <a:r>
              <a:rPr lang="zh-CN" altLang="en-US">
                <a:latin typeface="" charset="0"/>
              </a:rPr>
              <a:t>，</a:t>
            </a:r>
            <a:r>
              <a:rPr lang="en-US" altLang="zh-CN">
                <a:latin typeface="" charset="0"/>
              </a:rPr>
              <a:t>300°}</a:t>
            </a:r>
            <a:r>
              <a:rPr lang="zh-CN" altLang="en-US">
                <a:latin typeface="" charset="0"/>
              </a:rPr>
              <a:t>表示在平面上几何图形绕形心顺时针旋转角度的六种可能情况，设★是</a:t>
            </a:r>
            <a:r>
              <a:rPr lang="en-US" altLang="zh-CN">
                <a:latin typeface="" charset="0"/>
              </a:rPr>
              <a:t>R</a:t>
            </a:r>
            <a:r>
              <a:rPr lang="zh-CN" altLang="en-US">
                <a:latin typeface="" charset="0"/>
              </a:rPr>
              <a:t>上的二元运算，对于</a:t>
            </a:r>
            <a:r>
              <a:rPr lang="en-US" altLang="zh-CN">
                <a:latin typeface="" charset="0"/>
              </a:rPr>
              <a:t>R</a:t>
            </a:r>
            <a:r>
              <a:rPr lang="zh-CN" altLang="en-US">
                <a:latin typeface="" charset="0"/>
              </a:rPr>
              <a:t>中任意两个元素</a:t>
            </a:r>
            <a:r>
              <a:rPr lang="en-US" altLang="zh-CN">
                <a:latin typeface="" charset="0"/>
              </a:rPr>
              <a:t>a</a:t>
            </a:r>
            <a:r>
              <a:rPr lang="zh-CN" altLang="en-US">
                <a:latin typeface="" charset="0"/>
              </a:rPr>
              <a:t>和</a:t>
            </a:r>
            <a:r>
              <a:rPr lang="en-US" altLang="zh-CN">
                <a:latin typeface="" charset="0"/>
              </a:rPr>
              <a:t>b,a★b</a:t>
            </a:r>
            <a:r>
              <a:rPr lang="zh-CN" altLang="en-US">
                <a:latin typeface="" charset="0"/>
              </a:rPr>
              <a:t>表示平面图形连续旋转</a:t>
            </a:r>
            <a:r>
              <a:rPr lang="en-US" altLang="zh-CN">
                <a:latin typeface="" charset="0"/>
              </a:rPr>
              <a:t>a</a:t>
            </a:r>
            <a:r>
              <a:rPr lang="zh-CN" altLang="en-US">
                <a:latin typeface="" charset="0"/>
              </a:rPr>
              <a:t>和</a:t>
            </a:r>
            <a:r>
              <a:rPr lang="en-US" altLang="zh-CN">
                <a:latin typeface="" charset="0"/>
              </a:rPr>
              <a:t>b</a:t>
            </a:r>
            <a:r>
              <a:rPr lang="zh-CN" altLang="en-US">
                <a:latin typeface="" charset="0"/>
              </a:rPr>
              <a:t>得到的总旋转角度。并规定旋转</a:t>
            </a:r>
            <a:r>
              <a:rPr lang="en-US" altLang="zh-CN">
                <a:latin typeface="" charset="0"/>
              </a:rPr>
              <a:t>360°</a:t>
            </a:r>
            <a:r>
              <a:rPr lang="zh-CN" altLang="en-US">
                <a:latin typeface="" charset="0"/>
              </a:rPr>
              <a:t>等于原来的状态，就看作没有经过旋转。验证</a:t>
            </a:r>
            <a:r>
              <a:rPr lang="en-US" altLang="zh-CN">
                <a:latin typeface="" charset="0"/>
              </a:rPr>
              <a:t>&lt;R,★&gt;</a:t>
            </a:r>
            <a:r>
              <a:rPr lang="zh-CN" altLang="en-US">
                <a:latin typeface="" charset="0"/>
              </a:rPr>
              <a:t>是一个群。</a:t>
            </a:r>
          </a:p>
          <a:p>
            <a:pPr eaLnBrk="1" hangingPunct="1">
              <a:spcBef>
                <a:spcPts val="775"/>
              </a:spcBef>
              <a:spcAft>
                <a:spcPts val="500"/>
              </a:spcAft>
            </a:pPr>
            <a:r>
              <a:rPr lang="zh-CN" altLang="en-US">
                <a:latin typeface="" charset="0"/>
              </a:rPr>
              <a:t>解：</a:t>
            </a:r>
            <a:r>
              <a:rPr lang="zh-CN" altLang="en-US">
                <a:solidFill>
                  <a:schemeClr val="tx2"/>
                </a:solidFill>
                <a:latin typeface="" charset="0"/>
              </a:rPr>
              <a:t>（见书</a:t>
            </a:r>
            <a:r>
              <a:rPr lang="en-US" altLang="zh-CN">
                <a:solidFill>
                  <a:schemeClr val="tx2"/>
                </a:solidFill>
                <a:latin typeface="" charset="0"/>
              </a:rPr>
              <a:t>P191</a:t>
            </a:r>
            <a:r>
              <a:rPr lang="zh-CN" altLang="en-US">
                <a:solidFill>
                  <a:schemeClr val="tx2"/>
                </a:solidFill>
                <a:latin typeface="" charset="0"/>
              </a:rPr>
              <a:t>）</a:t>
            </a:r>
          </a:p>
        </p:txBody>
      </p:sp>
      <p:sp>
        <p:nvSpPr>
          <p:cNvPr id="72706" name="Rectangle 2">
            <a:extLst>
              <a:ext uri="{FF2B5EF4-FFF2-40B4-BE49-F238E27FC236}">
                <a16:creationId xmlns:a16="http://schemas.microsoft.com/office/drawing/2014/main" id="{F3AF9425-822D-534C-857E-71DA2A8EB0AB}"/>
              </a:ext>
            </a:extLst>
          </p:cNvPr>
          <p:cNvSpPr>
            <a:spLocks noChangeArrowheads="1"/>
          </p:cNvSpPr>
          <p:nvPr/>
        </p:nvSpPr>
        <p:spPr bwMode="auto">
          <a:xfrm>
            <a:off x="1116013" y="476250"/>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3600">
                <a:solidFill>
                  <a:schemeClr val="accent2"/>
                </a:solidFill>
              </a:rPr>
              <a:t>5-4 </a:t>
            </a:r>
            <a:r>
              <a:rPr lang="zh-CN" altLang="en-US" sz="3600">
                <a:solidFill>
                  <a:schemeClr val="accent2"/>
                </a:solidFill>
              </a:rPr>
              <a:t>群与子群</a:t>
            </a:r>
            <a:r>
              <a:rPr lang="en-US" altLang="zh-CN" sz="3600">
                <a:solidFill>
                  <a:schemeClr val="accent2"/>
                </a:solidFill>
              </a:rPr>
              <a:t>(groups and subgroups)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6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3172DF93-EEC1-544F-837E-ECA3C8678755}"/>
              </a:ext>
            </a:extLst>
          </p:cNvPr>
          <p:cNvSpPr>
            <a:spLocks noGrp="1" noChangeArrowheads="1"/>
          </p:cNvSpPr>
          <p:nvPr>
            <p:ph type="body" idx="4294967295"/>
          </p:nvPr>
        </p:nvSpPr>
        <p:spPr>
          <a:xfrm>
            <a:off x="214313" y="285750"/>
            <a:ext cx="8748712" cy="6096000"/>
          </a:xfrm>
        </p:spPr>
        <p:txBody>
          <a:bodyPr/>
          <a:lstStyle/>
          <a:p>
            <a:pPr algn="just" eaLnBrk="1" hangingPunct="1"/>
            <a:r>
              <a:rPr lang="en-US" altLang="zh-CN">
                <a:solidFill>
                  <a:srgbClr val="FF0000"/>
                </a:solidFill>
              </a:rPr>
              <a:t>【</a:t>
            </a:r>
            <a:r>
              <a:rPr lang="zh-CN" altLang="en-US">
                <a:solidFill>
                  <a:srgbClr val="FF0000"/>
                </a:solidFill>
              </a:rPr>
              <a:t>例</a:t>
            </a:r>
            <a:r>
              <a:rPr lang="en-US" altLang="zh-CN">
                <a:solidFill>
                  <a:srgbClr val="FF0000"/>
                </a:solidFill>
              </a:rPr>
              <a:t>5.4.2】</a:t>
            </a:r>
          </a:p>
          <a:p>
            <a:pPr algn="just" eaLnBrk="1" hangingPunct="1"/>
            <a:r>
              <a:rPr lang="en-US" altLang="zh-CN" sz="1800"/>
              <a:t>  </a:t>
            </a:r>
            <a:r>
              <a:rPr lang="en-US" altLang="zh-CN"/>
              <a:t>(1)</a:t>
            </a:r>
            <a:r>
              <a:rPr lang="en-US" altLang="zh-CN">
                <a:latin typeface="宋体" panose="02010600030101010101" pitchFamily="2" charset="-122"/>
              </a:rPr>
              <a:t>〈</a:t>
            </a:r>
            <a:r>
              <a:rPr lang="en-US" altLang="zh-CN" i="1"/>
              <a:t>Z</a:t>
            </a:r>
            <a:r>
              <a:rPr lang="en-US" altLang="zh-CN"/>
              <a:t>,+</a:t>
            </a:r>
            <a:r>
              <a:rPr lang="en-US" altLang="zh-CN">
                <a:latin typeface="宋体" panose="02010600030101010101" pitchFamily="2" charset="-122"/>
              </a:rPr>
              <a:t>〉</a:t>
            </a:r>
            <a:r>
              <a:rPr lang="en-US" altLang="zh-CN"/>
              <a:t>,</a:t>
            </a:r>
            <a:r>
              <a:rPr lang="en-US" altLang="zh-CN">
                <a:latin typeface="宋体" panose="02010600030101010101" pitchFamily="2" charset="-122"/>
              </a:rPr>
              <a:t>〈</a:t>
            </a:r>
            <a:r>
              <a:rPr lang="en-US" altLang="zh-CN" i="1"/>
              <a:t>Q</a:t>
            </a:r>
            <a:r>
              <a:rPr lang="en-US" altLang="zh-CN"/>
              <a:t>,+</a:t>
            </a:r>
            <a:r>
              <a:rPr lang="en-US" altLang="zh-CN">
                <a:latin typeface="宋体" panose="02010600030101010101" pitchFamily="2" charset="-122"/>
              </a:rPr>
              <a:t>〉</a:t>
            </a:r>
            <a:r>
              <a:rPr lang="en-US" altLang="zh-CN"/>
              <a:t>,</a:t>
            </a:r>
            <a:r>
              <a:rPr lang="en-US" altLang="zh-CN">
                <a:latin typeface="宋体" panose="02010600030101010101" pitchFamily="2" charset="-122"/>
              </a:rPr>
              <a:t>〈</a:t>
            </a:r>
            <a:r>
              <a:rPr lang="en-US" altLang="zh-CN" i="1"/>
              <a:t>R</a:t>
            </a:r>
            <a:r>
              <a:rPr lang="en-US" altLang="zh-CN"/>
              <a:t>,+</a:t>
            </a:r>
            <a:r>
              <a:rPr lang="en-US" altLang="zh-CN">
                <a:latin typeface="宋体" panose="02010600030101010101" pitchFamily="2" charset="-122"/>
              </a:rPr>
              <a:t>〉</a:t>
            </a:r>
            <a:r>
              <a:rPr lang="en-US" altLang="zh-CN"/>
              <a:t>,</a:t>
            </a:r>
            <a:r>
              <a:rPr lang="en-US" altLang="zh-CN">
                <a:latin typeface="宋体" panose="02010600030101010101" pitchFamily="2" charset="-122"/>
              </a:rPr>
              <a:t>〈</a:t>
            </a:r>
            <a:r>
              <a:rPr lang="en-US" altLang="zh-CN" i="1"/>
              <a:t>C</a:t>
            </a:r>
            <a:r>
              <a:rPr lang="en-US" altLang="zh-CN"/>
              <a:t>,+</a:t>
            </a:r>
            <a:r>
              <a:rPr lang="en-US" altLang="zh-CN">
                <a:latin typeface="宋体" panose="02010600030101010101" pitchFamily="2" charset="-122"/>
              </a:rPr>
              <a:t>〉</a:t>
            </a:r>
            <a:r>
              <a:rPr lang="zh-CN" altLang="en-US">
                <a:latin typeface="宋体" panose="02010600030101010101" pitchFamily="2" charset="-122"/>
              </a:rPr>
              <a:t>均</a:t>
            </a:r>
            <a:r>
              <a:rPr lang="zh-CN" altLang="en-US"/>
              <a:t>为群（加群）</a:t>
            </a:r>
            <a:r>
              <a:rPr lang="en-US" altLang="zh-CN"/>
              <a:t>,</a:t>
            </a:r>
            <a:r>
              <a:rPr lang="zh-CN" altLang="en-US"/>
              <a:t>数</a:t>
            </a:r>
            <a:r>
              <a:rPr lang="en-US" altLang="zh-CN"/>
              <a:t>0 </a:t>
            </a:r>
            <a:r>
              <a:rPr lang="zh-CN" altLang="en-US"/>
              <a:t>为其幺元。</a:t>
            </a:r>
          </a:p>
          <a:p>
            <a:pPr algn="just" eaLnBrk="1" hangingPunct="1"/>
            <a:r>
              <a:rPr lang="zh-CN" altLang="en-US"/>
              <a:t> </a:t>
            </a:r>
            <a:r>
              <a:rPr lang="en-US" altLang="zh-CN"/>
              <a:t>(2) </a:t>
            </a:r>
            <a:r>
              <a:rPr lang="en-US" altLang="zh-CN">
                <a:latin typeface="宋体" panose="02010600030101010101" pitchFamily="2" charset="-122"/>
              </a:rPr>
              <a:t>〈</a:t>
            </a:r>
            <a:r>
              <a:rPr lang="en-US" altLang="zh-CN" i="1"/>
              <a:t>R</a:t>
            </a:r>
            <a:r>
              <a:rPr lang="en-US" altLang="zh-CN"/>
              <a:t>, </a:t>
            </a:r>
            <a:r>
              <a:rPr lang="en-US" altLang="zh-CN">
                <a:latin typeface="Courier New" panose="02070309020205020404" pitchFamily="49" charset="0"/>
              </a:rPr>
              <a:t>·</a:t>
            </a:r>
            <a:r>
              <a:rPr lang="en-US" altLang="zh-CN">
                <a:latin typeface="宋体" panose="02010600030101010101" pitchFamily="2" charset="-122"/>
              </a:rPr>
              <a:t>〉</a:t>
            </a:r>
            <a:r>
              <a:rPr lang="en-US" altLang="zh-CN"/>
              <a:t>,</a:t>
            </a:r>
            <a:r>
              <a:rPr lang="en-US" altLang="zh-CN">
                <a:latin typeface="宋体" panose="02010600030101010101" pitchFamily="2" charset="-122"/>
              </a:rPr>
              <a:t>〈</a:t>
            </a:r>
            <a:r>
              <a:rPr lang="en-US" altLang="zh-CN" i="1"/>
              <a:t>Z</a:t>
            </a:r>
            <a:r>
              <a:rPr lang="en-US" altLang="zh-CN"/>
              <a:t>, </a:t>
            </a:r>
            <a:r>
              <a:rPr lang="en-US" altLang="zh-CN">
                <a:latin typeface="Courier New" panose="02070309020205020404" pitchFamily="49" charset="0"/>
              </a:rPr>
              <a:t>·</a:t>
            </a:r>
            <a:r>
              <a:rPr lang="en-US" altLang="zh-CN">
                <a:latin typeface="宋体" panose="02010600030101010101" pitchFamily="2" charset="-122"/>
              </a:rPr>
              <a:t>〉</a:t>
            </a:r>
            <a:r>
              <a:rPr lang="en-US" altLang="zh-CN"/>
              <a:t>,</a:t>
            </a:r>
            <a:r>
              <a:rPr lang="en-US" altLang="zh-CN">
                <a:latin typeface="宋体" panose="02010600030101010101" pitchFamily="2" charset="-122"/>
              </a:rPr>
              <a:t>〈</a:t>
            </a:r>
            <a:r>
              <a:rPr lang="en-US" altLang="zh-CN" i="1"/>
              <a:t>Q</a:t>
            </a:r>
            <a:r>
              <a:rPr lang="en-US" altLang="zh-CN"/>
              <a:t>, </a:t>
            </a:r>
            <a:r>
              <a:rPr lang="en-US" altLang="zh-CN">
                <a:latin typeface="Courier New" panose="02070309020205020404" pitchFamily="49" charset="0"/>
              </a:rPr>
              <a:t>·</a:t>
            </a:r>
            <a:r>
              <a:rPr lang="en-US" altLang="zh-CN">
                <a:latin typeface="宋体" panose="02010600030101010101" pitchFamily="2" charset="-122"/>
              </a:rPr>
              <a:t>〉</a:t>
            </a:r>
            <a:r>
              <a:rPr lang="zh-CN" altLang="en-US">
                <a:latin typeface="宋体" panose="02010600030101010101" pitchFamily="2" charset="-122"/>
              </a:rPr>
              <a:t>都</a:t>
            </a:r>
            <a:r>
              <a:rPr lang="zh-CN" altLang="en-US"/>
              <a:t>不是群。因为</a:t>
            </a:r>
            <a:r>
              <a:rPr lang="en-US" altLang="zh-CN"/>
              <a:t>0</a:t>
            </a:r>
            <a:r>
              <a:rPr lang="zh-CN" altLang="en-US"/>
              <a:t>没有逆元。</a:t>
            </a:r>
          </a:p>
          <a:p>
            <a:pPr algn="just" eaLnBrk="1" hangingPunct="1"/>
            <a:r>
              <a:rPr lang="en-US" altLang="zh-CN"/>
              <a:t>(3)</a:t>
            </a:r>
            <a:r>
              <a:rPr lang="en-US" altLang="zh-CN">
                <a:latin typeface="宋体" panose="02010600030101010101" pitchFamily="2" charset="-122"/>
              </a:rPr>
              <a:t>〈</a:t>
            </a:r>
            <a:r>
              <a:rPr lang="en-US" altLang="zh-CN" i="1"/>
              <a:t>R</a:t>
            </a:r>
            <a:r>
              <a:rPr lang="en-US" altLang="zh-CN"/>
              <a:t>-{0}, </a:t>
            </a:r>
            <a:r>
              <a:rPr lang="en-US" altLang="zh-CN">
                <a:latin typeface="Courier New" panose="02070309020205020404" pitchFamily="49" charset="0"/>
              </a:rPr>
              <a:t>·</a:t>
            </a:r>
            <a:r>
              <a:rPr lang="en-US" altLang="zh-CN">
                <a:latin typeface="宋体" panose="02010600030101010101" pitchFamily="2" charset="-122"/>
              </a:rPr>
              <a:t>〉,〈</a:t>
            </a:r>
            <a:r>
              <a:rPr lang="en-US" altLang="zh-CN" i="1"/>
              <a:t>Q</a:t>
            </a:r>
            <a:r>
              <a:rPr lang="en-US" altLang="zh-CN">
                <a:latin typeface="宋体" panose="02010600030101010101" pitchFamily="2" charset="-122"/>
              </a:rPr>
              <a:t>-{0},</a:t>
            </a:r>
            <a:r>
              <a:rPr lang="en-US" altLang="zh-CN"/>
              <a:t>·</a:t>
            </a:r>
            <a:r>
              <a:rPr lang="en-US" altLang="zh-CN">
                <a:latin typeface="宋体" panose="02010600030101010101" pitchFamily="2" charset="-122"/>
              </a:rPr>
              <a:t>〉,</a:t>
            </a:r>
            <a:r>
              <a:rPr lang="en-US" altLang="zh-CN"/>
              <a:t>〈Q</a:t>
            </a:r>
            <a:r>
              <a:rPr lang="en-US" altLang="zh-CN" baseline="30000"/>
              <a:t>+</a:t>
            </a:r>
            <a:r>
              <a:rPr lang="en-US" altLang="zh-CN"/>
              <a:t>,</a:t>
            </a:r>
            <a:r>
              <a:rPr lang="en-US" altLang="zh-CN">
                <a:latin typeface="Courier New" panose="02070309020205020404" pitchFamily="49" charset="0"/>
              </a:rPr>
              <a:t>·</a:t>
            </a:r>
            <a:r>
              <a:rPr lang="en-US" altLang="zh-CN"/>
              <a:t>〉</a:t>
            </a:r>
            <a:r>
              <a:rPr lang="zh-CN" altLang="en-US"/>
              <a:t>（正有理数与数乘）</a:t>
            </a:r>
            <a:r>
              <a:rPr lang="zh-CN" altLang="en-US">
                <a:latin typeface="宋体" panose="02010600030101010101" pitchFamily="2" charset="-122"/>
              </a:rPr>
              <a:t>均</a:t>
            </a:r>
            <a:r>
              <a:rPr lang="zh-CN" altLang="en-US"/>
              <a:t>为群，</a:t>
            </a:r>
            <a:r>
              <a:rPr lang="en-US" altLang="zh-CN"/>
              <a:t>1</a:t>
            </a:r>
            <a:r>
              <a:rPr lang="zh-CN" altLang="en-US"/>
              <a:t>为其么元。但</a:t>
            </a:r>
            <a:r>
              <a:rPr lang="en-US" altLang="zh-CN">
                <a:latin typeface="宋体" panose="02010600030101010101" pitchFamily="2" charset="-122"/>
              </a:rPr>
              <a:t>〈</a:t>
            </a:r>
            <a:r>
              <a:rPr lang="en-US" altLang="zh-CN" i="1"/>
              <a:t>Z</a:t>
            </a:r>
            <a:r>
              <a:rPr lang="en-US" altLang="zh-CN">
                <a:latin typeface="宋体" panose="02010600030101010101" pitchFamily="2" charset="-122"/>
              </a:rPr>
              <a:t>-{0},</a:t>
            </a:r>
            <a:r>
              <a:rPr lang="en-US" altLang="zh-CN"/>
              <a:t>·</a:t>
            </a:r>
            <a:r>
              <a:rPr lang="en-US" altLang="zh-CN">
                <a:latin typeface="宋体" panose="02010600030101010101" pitchFamily="2" charset="-122"/>
              </a:rPr>
              <a:t>〉</a:t>
            </a:r>
            <a:r>
              <a:rPr lang="zh-CN" altLang="en-US"/>
              <a:t>不是群。</a:t>
            </a:r>
          </a:p>
          <a:p>
            <a:pPr algn="just" eaLnBrk="1" hangingPunct="1"/>
            <a:r>
              <a:rPr lang="zh-CN" altLang="en-US"/>
              <a:t> </a:t>
            </a:r>
            <a:r>
              <a:rPr lang="en-US" altLang="zh-CN"/>
              <a:t>(4)〈</a:t>
            </a:r>
            <a:r>
              <a:rPr lang="en-US" altLang="zh-CN" i="1"/>
              <a:t>N</a:t>
            </a:r>
            <a:r>
              <a:rPr lang="en-US" altLang="zh-CN" baseline="-25000"/>
              <a:t>4</a:t>
            </a:r>
            <a:r>
              <a:rPr lang="en-US" altLang="zh-CN"/>
              <a:t>,</a:t>
            </a:r>
            <a:r>
              <a:rPr lang="zh-CN" altLang="en-US"/>
              <a:t>＋</a:t>
            </a:r>
            <a:r>
              <a:rPr lang="en-US" altLang="zh-CN" baseline="-25000"/>
              <a:t>4</a:t>
            </a:r>
            <a:r>
              <a:rPr lang="en-US" altLang="zh-CN"/>
              <a:t>〉</a:t>
            </a:r>
            <a:r>
              <a:rPr lang="zh-CN" altLang="en-US"/>
              <a:t>为一</a:t>
            </a:r>
            <a:r>
              <a:rPr lang="en-US" altLang="zh-CN"/>
              <a:t>4</a:t>
            </a:r>
            <a:r>
              <a:rPr lang="zh-CN" altLang="en-US"/>
              <a:t>阶群</a:t>
            </a:r>
            <a:r>
              <a:rPr lang="en-US" altLang="zh-CN"/>
              <a:t>,</a:t>
            </a:r>
            <a:r>
              <a:rPr lang="zh-CN" altLang="en-US"/>
              <a:t>数</a:t>
            </a:r>
            <a:r>
              <a:rPr lang="en-US" altLang="zh-CN"/>
              <a:t>0</a:t>
            </a:r>
            <a:r>
              <a:rPr lang="zh-CN" altLang="en-US"/>
              <a:t>为其么元。</a:t>
            </a:r>
          </a:p>
          <a:p>
            <a:pPr algn="just" eaLnBrk="1" hangingPunct="1"/>
            <a:r>
              <a:rPr lang="en-US" altLang="zh-CN"/>
              <a:t>(5) A≠        ,〈2</a:t>
            </a:r>
            <a:r>
              <a:rPr lang="en-US" altLang="zh-CN" baseline="40000"/>
              <a:t>A</a:t>
            </a:r>
            <a:r>
              <a:rPr lang="en-US" altLang="zh-CN"/>
              <a:t>,∪〉</a:t>
            </a:r>
            <a:r>
              <a:rPr lang="zh-CN" altLang="en-US"/>
              <a:t>是半群，幺元为       ，非空集合无逆元</a:t>
            </a:r>
            <a:r>
              <a:rPr lang="en-US" altLang="zh-CN"/>
              <a:t>,    </a:t>
            </a:r>
            <a:r>
              <a:rPr lang="zh-CN" altLang="en-US"/>
              <a:t>所以不是群。</a:t>
            </a:r>
          </a:p>
        </p:txBody>
      </p:sp>
      <p:graphicFrame>
        <p:nvGraphicFramePr>
          <p:cNvPr id="73730" name="Object 2">
            <a:extLst>
              <a:ext uri="{FF2B5EF4-FFF2-40B4-BE49-F238E27FC236}">
                <a16:creationId xmlns:a16="http://schemas.microsoft.com/office/drawing/2014/main" id="{5C4EAB51-EFE5-5F48-8065-3FF21D6A863A}"/>
              </a:ext>
            </a:extLst>
          </p:cNvPr>
          <p:cNvGraphicFramePr>
            <a:graphicFrameLocks noChangeAspect="1"/>
          </p:cNvGraphicFramePr>
          <p:nvPr/>
        </p:nvGraphicFramePr>
        <p:xfrm>
          <a:off x="1403350" y="5229225"/>
          <a:ext cx="496888" cy="504825"/>
        </p:xfrm>
        <a:graphic>
          <a:graphicData uri="http://schemas.openxmlformats.org/presentationml/2006/ole">
            <mc:AlternateContent xmlns:mc="http://schemas.openxmlformats.org/markup-compatibility/2006">
              <mc:Choice xmlns:v="urn:schemas-microsoft-com:vml" Requires="v">
                <p:oleObj spid="_x0000_s70659" r:id="rId3" imgW="3797300" imgH="4102100" progId="Equation.DSMT4">
                  <p:embed/>
                </p:oleObj>
              </mc:Choice>
              <mc:Fallback>
                <p:oleObj r:id="rId3" imgW="3797300" imgH="4102100" progId="Equation.DSMT4">
                  <p:embed/>
                  <p:pic>
                    <p:nvPicPr>
                      <p:cNvPr id="73730" name="Object 2">
                        <a:extLst>
                          <a:ext uri="{FF2B5EF4-FFF2-40B4-BE49-F238E27FC236}">
                            <a16:creationId xmlns:a16="http://schemas.microsoft.com/office/drawing/2014/main" id="{5C4EAB51-EFE5-5F48-8065-3FF21D6A86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5229225"/>
                        <a:ext cx="49688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3731" name="Object 3">
            <a:extLst>
              <a:ext uri="{FF2B5EF4-FFF2-40B4-BE49-F238E27FC236}">
                <a16:creationId xmlns:a16="http://schemas.microsoft.com/office/drawing/2014/main" id="{044DE7CF-B29A-C843-A256-AECDF70D1559}"/>
              </a:ext>
            </a:extLst>
          </p:cNvPr>
          <p:cNvGraphicFramePr>
            <a:graphicFrameLocks noChangeAspect="1"/>
          </p:cNvGraphicFramePr>
          <p:nvPr/>
        </p:nvGraphicFramePr>
        <p:xfrm>
          <a:off x="6227763" y="5229225"/>
          <a:ext cx="495300" cy="504825"/>
        </p:xfrm>
        <a:graphic>
          <a:graphicData uri="http://schemas.openxmlformats.org/presentationml/2006/ole">
            <mc:AlternateContent xmlns:mc="http://schemas.openxmlformats.org/markup-compatibility/2006">
              <mc:Choice xmlns:v="urn:schemas-microsoft-com:vml" Requires="v">
                <p:oleObj spid="_x0000_s70660" r:id="rId5" imgW="3797300" imgH="4102100" progId="Equation.DSMT4">
                  <p:embed/>
                </p:oleObj>
              </mc:Choice>
              <mc:Fallback>
                <p:oleObj r:id="rId5" imgW="3797300" imgH="4102100" progId="Equation.DSMT4">
                  <p:embed/>
                  <p:pic>
                    <p:nvPicPr>
                      <p:cNvPr id="73731" name="Object 3">
                        <a:extLst>
                          <a:ext uri="{FF2B5EF4-FFF2-40B4-BE49-F238E27FC236}">
                            <a16:creationId xmlns:a16="http://schemas.microsoft.com/office/drawing/2014/main" id="{044DE7CF-B29A-C843-A256-AECDF70D15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7763" y="5229225"/>
                        <a:ext cx="4953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3732" name="Text Box 8">
            <a:extLst>
              <a:ext uri="{FF2B5EF4-FFF2-40B4-BE49-F238E27FC236}">
                <a16:creationId xmlns:a16="http://schemas.microsoft.com/office/drawing/2014/main" id="{9C7814FA-2DD0-D145-824C-BAF0A677006E}"/>
              </a:ext>
            </a:extLst>
          </p:cNvPr>
          <p:cNvSpPr txBox="1">
            <a:spLocks noChangeArrowheads="1"/>
          </p:cNvSpPr>
          <p:nvPr/>
        </p:nvSpPr>
        <p:spPr bwMode="auto">
          <a:xfrm>
            <a:off x="8975725" y="25908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sz="2400" b="0">
              <a:solidFill>
                <a:schemeClr val="tx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050">
            <a:extLst>
              <a:ext uri="{FF2B5EF4-FFF2-40B4-BE49-F238E27FC236}">
                <a16:creationId xmlns:a16="http://schemas.microsoft.com/office/drawing/2014/main" id="{E6A0CDCB-A118-4542-9D32-199A1DE71D94}"/>
              </a:ext>
            </a:extLst>
          </p:cNvPr>
          <p:cNvSpPr>
            <a:spLocks noGrp="1" noChangeArrowheads="1"/>
          </p:cNvSpPr>
          <p:nvPr>
            <p:ph type="body" idx="4294967295"/>
          </p:nvPr>
        </p:nvSpPr>
        <p:spPr>
          <a:xfrm>
            <a:off x="395288" y="1052513"/>
            <a:ext cx="8286750" cy="3827462"/>
          </a:xfrm>
        </p:spPr>
        <p:txBody>
          <a:bodyPr/>
          <a:lstStyle/>
          <a:p>
            <a:pPr algn="just" eaLnBrk="1" hangingPunct="1"/>
            <a:r>
              <a:rPr lang="en-US" altLang="zh-CN">
                <a:solidFill>
                  <a:srgbClr val="FF0000"/>
                </a:solidFill>
              </a:rPr>
              <a:t> 【</a:t>
            </a:r>
            <a:r>
              <a:rPr lang="zh-CN" altLang="en-US">
                <a:solidFill>
                  <a:srgbClr val="FF0000"/>
                </a:solidFill>
              </a:rPr>
              <a:t>例</a:t>
            </a:r>
            <a:r>
              <a:rPr lang="en-US" altLang="zh-CN">
                <a:solidFill>
                  <a:srgbClr val="FF0000"/>
                </a:solidFill>
              </a:rPr>
              <a:t>5.4.3】</a:t>
            </a:r>
            <a:r>
              <a:rPr lang="zh-CN" altLang="en-US" sz="2400"/>
              <a:t>设</a:t>
            </a:r>
            <a:r>
              <a:rPr lang="en-US" altLang="zh-CN" sz="2400" i="1"/>
              <a:t>g</a:t>
            </a:r>
            <a:r>
              <a:rPr lang="en-US" altLang="zh-CN" sz="2400"/>
              <a:t>={e,</a:t>
            </a:r>
            <a:r>
              <a:rPr lang="en-US" altLang="zh-CN" sz="2400" i="1"/>
              <a:t>a</a:t>
            </a:r>
            <a:r>
              <a:rPr lang="en-US" altLang="zh-CN" sz="2400"/>
              <a:t>,</a:t>
            </a:r>
            <a:r>
              <a:rPr lang="en-US" altLang="zh-CN" sz="2400" i="1"/>
              <a:t>b</a:t>
            </a:r>
            <a:r>
              <a:rPr lang="en-US" altLang="zh-CN" sz="2400"/>
              <a:t>,</a:t>
            </a:r>
            <a:r>
              <a:rPr lang="en-US" altLang="zh-CN" sz="2400" i="1"/>
              <a:t>c</a:t>
            </a:r>
            <a:r>
              <a:rPr lang="en-US" altLang="zh-CN" sz="2400"/>
              <a:t>},*</a:t>
            </a:r>
            <a:r>
              <a:rPr lang="zh-CN" altLang="en-US" sz="2400"/>
              <a:t>为</a:t>
            </a:r>
            <a:r>
              <a:rPr lang="en-US" altLang="zh-CN" sz="2400" i="1"/>
              <a:t>G</a:t>
            </a:r>
            <a:r>
              <a:rPr lang="zh-CN" altLang="en-US" sz="2400"/>
              <a:t>上的二元运算，它由表</a:t>
            </a:r>
            <a:r>
              <a:rPr lang="en-US" altLang="zh-CN" sz="2400"/>
              <a:t>5.4.1</a:t>
            </a:r>
            <a:r>
              <a:rPr lang="zh-CN" altLang="en-US" sz="2400"/>
              <a:t>给出</a:t>
            </a:r>
            <a:r>
              <a:rPr lang="en-US" altLang="zh-CN" sz="2400"/>
              <a:t>,</a:t>
            </a:r>
            <a:r>
              <a:rPr lang="zh-CN" altLang="en-US" sz="2400"/>
              <a:t>不难证明</a:t>
            </a:r>
            <a:r>
              <a:rPr lang="en-US" altLang="zh-CN" sz="2400" i="1"/>
              <a:t>G</a:t>
            </a:r>
            <a:r>
              <a:rPr lang="zh-CN" altLang="en-US" sz="2400"/>
              <a:t>是一个群。且</a:t>
            </a:r>
            <a:r>
              <a:rPr lang="en-US" altLang="zh-CN" sz="2400" i="1"/>
              <a:t>e</a:t>
            </a:r>
            <a:r>
              <a:rPr lang="zh-CN" altLang="en-US" sz="2400"/>
              <a:t>是</a:t>
            </a:r>
            <a:r>
              <a:rPr lang="en-US" altLang="zh-CN" sz="2400" i="1"/>
              <a:t>G</a:t>
            </a:r>
            <a:r>
              <a:rPr lang="zh-CN" altLang="en-US" sz="2400"/>
              <a:t>中的幺元；</a:t>
            </a:r>
            <a:r>
              <a:rPr lang="en-US" altLang="zh-CN" sz="2400" i="1"/>
              <a:t>G</a:t>
            </a:r>
            <a:r>
              <a:rPr lang="zh-CN" altLang="en-US" sz="2400"/>
              <a:t>中任何元素的逆元就是它自己，在</a:t>
            </a:r>
            <a:r>
              <a:rPr lang="en-US" altLang="zh-CN" sz="2400" i="1"/>
              <a:t>a</a:t>
            </a:r>
            <a:r>
              <a:rPr lang="en-US" altLang="zh-CN" sz="2400"/>
              <a:t>,</a:t>
            </a:r>
            <a:r>
              <a:rPr lang="en-US" altLang="zh-CN" sz="2400" i="1"/>
              <a:t>b</a:t>
            </a:r>
            <a:r>
              <a:rPr lang="en-US" altLang="zh-CN" sz="2400"/>
              <a:t>,c</a:t>
            </a:r>
            <a:r>
              <a:rPr lang="zh-CN" altLang="en-US" sz="2400"/>
              <a:t>三个元素中，任何两个元素运算的结果都等于另一个元素，这个群称为</a:t>
            </a:r>
            <a:r>
              <a:rPr lang="en-US" altLang="zh-CN" sz="2400" i="1"/>
              <a:t>klein</a:t>
            </a:r>
            <a:r>
              <a:rPr lang="zh-CN" altLang="en-US" sz="2400"/>
              <a:t>四元群。 </a:t>
            </a:r>
          </a:p>
        </p:txBody>
      </p:sp>
      <p:pic>
        <p:nvPicPr>
          <p:cNvPr id="74755" name="Picture 2051" descr="Img00021">
            <a:extLst>
              <a:ext uri="{FF2B5EF4-FFF2-40B4-BE49-F238E27FC236}">
                <a16:creationId xmlns:a16="http://schemas.microsoft.com/office/drawing/2014/main" id="{193A5D53-AE75-E940-94FB-67527F718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068638"/>
            <a:ext cx="5486400" cy="342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a:extLst>
              <a:ext uri="{FF2B5EF4-FFF2-40B4-BE49-F238E27FC236}">
                <a16:creationId xmlns:a16="http://schemas.microsoft.com/office/drawing/2014/main" id="{31672039-1186-5344-B37C-6E350D1DA215}"/>
              </a:ext>
            </a:extLst>
          </p:cNvPr>
          <p:cNvSpPr>
            <a:spLocks noChangeArrowheads="1"/>
          </p:cNvSpPr>
          <p:nvPr/>
        </p:nvSpPr>
        <p:spPr bwMode="auto">
          <a:xfrm>
            <a:off x="1116013" y="476250"/>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3600">
                <a:solidFill>
                  <a:schemeClr val="accent2"/>
                </a:solidFill>
              </a:rPr>
              <a:t>5-4 </a:t>
            </a:r>
            <a:r>
              <a:rPr lang="zh-CN" altLang="en-US" sz="3600">
                <a:solidFill>
                  <a:schemeClr val="accent2"/>
                </a:solidFill>
              </a:rPr>
              <a:t>群与子群</a:t>
            </a:r>
            <a:r>
              <a:rPr lang="en-US" altLang="zh-CN" sz="3600">
                <a:solidFill>
                  <a:schemeClr val="accent2"/>
                </a:solidFill>
              </a:rPr>
              <a:t>(groups and subgroups)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blinds(horizontal)">
                                      <p:cBhvr>
                                        <p:cTn id="7" dur="500"/>
                                        <p:tgtEl>
                                          <p:spTgt spid="74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95A5D155-5094-624F-9215-4733BBC2C1CC}"/>
              </a:ext>
            </a:extLst>
          </p:cNvPr>
          <p:cNvSpPr>
            <a:spLocks noGrp="1" noChangeArrowheads="1"/>
          </p:cNvSpPr>
          <p:nvPr>
            <p:ph type="body" idx="4294967295"/>
          </p:nvPr>
        </p:nvSpPr>
        <p:spPr>
          <a:xfrm>
            <a:off x="0" y="1052513"/>
            <a:ext cx="8458200" cy="4419600"/>
          </a:xfrm>
        </p:spPr>
        <p:txBody>
          <a:bodyPr/>
          <a:lstStyle/>
          <a:p>
            <a:pPr algn="just" eaLnBrk="1" hangingPunct="1"/>
            <a:r>
              <a:rPr lang="en-US" altLang="zh-CN">
                <a:solidFill>
                  <a:srgbClr val="FF0000"/>
                </a:solidFill>
              </a:rPr>
              <a:t> 【</a:t>
            </a:r>
            <a:r>
              <a:rPr lang="zh-CN" altLang="en-US">
                <a:solidFill>
                  <a:srgbClr val="FF0000"/>
                </a:solidFill>
              </a:rPr>
              <a:t>例</a:t>
            </a:r>
            <a:r>
              <a:rPr lang="en-US" altLang="zh-CN">
                <a:solidFill>
                  <a:srgbClr val="FF0000"/>
                </a:solidFill>
              </a:rPr>
              <a:t>5.4.4】</a:t>
            </a:r>
            <a:r>
              <a:rPr lang="zh-CN" altLang="en-US" sz="2400"/>
              <a:t>设</a:t>
            </a:r>
            <a:r>
              <a:rPr lang="en-US" altLang="zh-CN" sz="2400" i="1"/>
              <a:t>g</a:t>
            </a:r>
            <a:r>
              <a:rPr lang="en-US" altLang="zh-CN" sz="2400"/>
              <a:t>={</a:t>
            </a:r>
            <a:r>
              <a:rPr lang="en-US" altLang="zh-CN" sz="2400" i="1"/>
              <a:t>a</a:t>
            </a:r>
            <a:r>
              <a:rPr lang="en-US" altLang="zh-CN" sz="2400"/>
              <a:t>,</a:t>
            </a:r>
            <a:r>
              <a:rPr lang="en-US" altLang="zh-CN" sz="2400" i="1"/>
              <a:t>b</a:t>
            </a:r>
            <a:r>
              <a:rPr lang="en-US" altLang="zh-CN" sz="2400"/>
              <a:t>,</a:t>
            </a:r>
            <a:r>
              <a:rPr lang="en-US" altLang="zh-CN" sz="2400" i="1"/>
              <a:t>c</a:t>
            </a:r>
            <a:r>
              <a:rPr lang="en-US" altLang="zh-CN" sz="2400"/>
              <a:t>,</a:t>
            </a:r>
            <a:r>
              <a:rPr lang="en-US" altLang="zh-CN" sz="2400" i="1"/>
              <a:t>d</a:t>
            </a:r>
            <a:r>
              <a:rPr lang="en-US" altLang="zh-CN" sz="2400"/>
              <a:t>},*</a:t>
            </a:r>
            <a:r>
              <a:rPr lang="zh-CN" altLang="en-US" sz="2400"/>
              <a:t>为</a:t>
            </a:r>
            <a:r>
              <a:rPr lang="en-US" altLang="zh-CN" sz="2400" i="1"/>
              <a:t>G</a:t>
            </a:r>
            <a:r>
              <a:rPr lang="zh-CN" altLang="en-US" sz="2400"/>
              <a:t>上的二元运算，它由表</a:t>
            </a:r>
            <a:r>
              <a:rPr lang="en-US" altLang="zh-CN" sz="2400"/>
              <a:t>5.4.2</a:t>
            </a:r>
            <a:r>
              <a:rPr lang="zh-CN" altLang="en-US" sz="2400"/>
              <a:t>给出</a:t>
            </a:r>
            <a:r>
              <a:rPr lang="en-US" altLang="zh-CN" sz="2400"/>
              <a:t>,</a:t>
            </a:r>
            <a:r>
              <a:rPr lang="zh-CN" altLang="en-US" sz="2400"/>
              <a:t>不难证明</a:t>
            </a:r>
            <a:r>
              <a:rPr lang="en-US" altLang="zh-CN" sz="2400" i="1"/>
              <a:t>G</a:t>
            </a:r>
            <a:r>
              <a:rPr lang="zh-CN" altLang="en-US" sz="2400"/>
              <a:t>是一个群，且</a:t>
            </a:r>
            <a:r>
              <a:rPr lang="en-US" altLang="zh-CN" sz="2400" i="1"/>
              <a:t>e</a:t>
            </a:r>
            <a:r>
              <a:rPr lang="zh-CN" altLang="en-US" sz="2400"/>
              <a:t>是</a:t>
            </a:r>
            <a:r>
              <a:rPr lang="en-US" altLang="zh-CN" sz="2400" i="1"/>
              <a:t>G</a:t>
            </a:r>
            <a:r>
              <a:rPr lang="zh-CN" altLang="en-US" sz="2400"/>
              <a:t>中的幺元；</a:t>
            </a:r>
            <a:r>
              <a:rPr lang="en-US" altLang="zh-CN" sz="2400" i="1"/>
              <a:t>G</a:t>
            </a:r>
            <a:r>
              <a:rPr lang="zh-CN" altLang="en-US" sz="2400"/>
              <a:t>中元素</a:t>
            </a:r>
            <a:r>
              <a:rPr lang="en-US" altLang="zh-CN" sz="2400" i="1"/>
              <a:t>b</a:t>
            </a:r>
            <a:r>
              <a:rPr lang="zh-CN" altLang="en-US" sz="2400"/>
              <a:t>的逆元就是它自己，</a:t>
            </a:r>
            <a:r>
              <a:rPr lang="en-US" altLang="zh-CN" sz="2400" i="1"/>
              <a:t>a</a:t>
            </a:r>
            <a:r>
              <a:rPr lang="zh-CN" altLang="en-US" sz="2400"/>
              <a:t>与</a:t>
            </a:r>
            <a:r>
              <a:rPr lang="en-US" altLang="zh-CN" sz="2400" i="1"/>
              <a:t>c</a:t>
            </a:r>
            <a:r>
              <a:rPr lang="zh-CN" altLang="en-US" sz="2400"/>
              <a:t>互逆。在</a:t>
            </a:r>
            <a:r>
              <a:rPr lang="en-US" altLang="zh-CN" sz="2400" i="1"/>
              <a:t>a</a:t>
            </a:r>
            <a:r>
              <a:rPr lang="en-US" altLang="zh-CN" sz="2400"/>
              <a:t>,</a:t>
            </a:r>
            <a:r>
              <a:rPr lang="en-US" altLang="zh-CN" sz="2400" i="1"/>
              <a:t>b</a:t>
            </a:r>
            <a:r>
              <a:rPr lang="en-US" altLang="zh-CN" sz="2400"/>
              <a:t>,</a:t>
            </a:r>
            <a:r>
              <a:rPr lang="en-US" altLang="zh-CN" sz="2400" i="1"/>
              <a:t>c</a:t>
            </a:r>
            <a:r>
              <a:rPr lang="zh-CN" altLang="en-US" sz="2400"/>
              <a:t>三个元素中，任何两个元素运算的结果都等于另一个元素，这是除了</a:t>
            </a:r>
            <a:r>
              <a:rPr lang="en-US" altLang="zh-CN" sz="2400" i="1"/>
              <a:t>klein</a:t>
            </a:r>
            <a:r>
              <a:rPr lang="zh-CN" altLang="en-US" sz="2400"/>
              <a:t>四元群外的另一个四阶群。</a:t>
            </a:r>
          </a:p>
        </p:txBody>
      </p:sp>
      <p:pic>
        <p:nvPicPr>
          <p:cNvPr id="75779" name="Picture 3" descr="Img00023">
            <a:extLst>
              <a:ext uri="{FF2B5EF4-FFF2-40B4-BE49-F238E27FC236}">
                <a16:creationId xmlns:a16="http://schemas.microsoft.com/office/drawing/2014/main" id="{6AA02BF2-0166-E44F-824A-B4036C69C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3505200"/>
            <a:ext cx="4595812" cy="309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a:extLst>
              <a:ext uri="{FF2B5EF4-FFF2-40B4-BE49-F238E27FC236}">
                <a16:creationId xmlns:a16="http://schemas.microsoft.com/office/drawing/2014/main" id="{049FDBFD-00EE-2842-A45C-88AD08391BF3}"/>
              </a:ext>
            </a:extLst>
          </p:cNvPr>
          <p:cNvSpPr>
            <a:spLocks noChangeArrowheads="1"/>
          </p:cNvSpPr>
          <p:nvPr/>
        </p:nvSpPr>
        <p:spPr bwMode="auto">
          <a:xfrm>
            <a:off x="1116013" y="476250"/>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3600">
                <a:solidFill>
                  <a:schemeClr val="accent2"/>
                </a:solidFill>
              </a:rPr>
              <a:t>5-4 </a:t>
            </a:r>
            <a:r>
              <a:rPr lang="zh-CN" altLang="en-US" sz="3600">
                <a:solidFill>
                  <a:schemeClr val="accent2"/>
                </a:solidFill>
              </a:rPr>
              <a:t>群与子群</a:t>
            </a:r>
            <a:r>
              <a:rPr lang="en-US" altLang="zh-CN" sz="3600">
                <a:solidFill>
                  <a:schemeClr val="accent2"/>
                </a:solidFill>
              </a:rPr>
              <a:t>(groups and subgroups)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5779"/>
                                        </p:tgtEl>
                                        <p:attrNameLst>
                                          <p:attrName>style.visibility</p:attrName>
                                        </p:attrNameLst>
                                      </p:cBhvr>
                                      <p:to>
                                        <p:strVal val="visible"/>
                                      </p:to>
                                    </p:set>
                                    <p:animEffect transition="in" filter="wipe(down)">
                                      <p:cBhvr>
                                        <p:cTn id="7" dur="500"/>
                                        <p:tgtEl>
                                          <p:spTgt spid="75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1" name="Rectangle 3">
            <a:extLst>
              <a:ext uri="{FF2B5EF4-FFF2-40B4-BE49-F238E27FC236}">
                <a16:creationId xmlns:a16="http://schemas.microsoft.com/office/drawing/2014/main" id="{422F7225-3248-264F-AA17-6A72239AF8D0}"/>
              </a:ext>
            </a:extLst>
          </p:cNvPr>
          <p:cNvSpPr>
            <a:spLocks noGrp="1" noChangeArrowheads="1"/>
          </p:cNvSpPr>
          <p:nvPr>
            <p:ph type="body" idx="4294967295"/>
          </p:nvPr>
        </p:nvSpPr>
        <p:spPr>
          <a:xfrm>
            <a:off x="611188" y="1557338"/>
            <a:ext cx="7772400" cy="4768850"/>
          </a:xfrm>
        </p:spPr>
        <p:txBody>
          <a:bodyPr/>
          <a:lstStyle/>
          <a:p>
            <a:pPr marL="0" indent="476250" eaLnBrk="1" hangingPunct="1">
              <a:lnSpc>
                <a:spcPct val="110000"/>
              </a:lnSpc>
              <a:spcBef>
                <a:spcPts val="500"/>
              </a:spcBef>
              <a:spcAft>
                <a:spcPts val="500"/>
              </a:spcAft>
            </a:pPr>
            <a:r>
              <a:rPr lang="zh-CN" altLang="en-US" sz="2400" b="0">
                <a:latin typeface="宋体" panose="02010600030101010101" pitchFamily="2" charset="-122"/>
              </a:rPr>
              <a:t>至于对集合</a:t>
            </a:r>
            <a:r>
              <a:rPr lang="en-US" altLang="zh-CN" sz="2400" b="0">
                <a:latin typeface="宋体" panose="02010600030101010101" pitchFamily="2" charset="-122"/>
              </a:rPr>
              <a:t>R</a:t>
            </a:r>
            <a:r>
              <a:rPr lang="zh-CN" altLang="en-US" sz="2400" b="0">
                <a:latin typeface="宋体" panose="02010600030101010101" pitchFamily="2" charset="-122"/>
              </a:rPr>
              <a:t>上的三个数</a:t>
            </a:r>
            <a:r>
              <a:rPr lang="en-US" altLang="zh-CN" sz="2400" b="0">
                <a:latin typeface="宋体" panose="02010600030101010101" pitchFamily="2" charset="-122"/>
              </a:rPr>
              <a:t>x</a:t>
            </a:r>
            <a:r>
              <a:rPr lang="zh-CN" altLang="en-US" sz="2400" b="0">
                <a:latin typeface="宋体" panose="02010600030101010101" pitchFamily="2" charset="-122"/>
              </a:rPr>
              <a:t>，</a:t>
            </a:r>
            <a:r>
              <a:rPr lang="en-US" altLang="zh-CN" sz="2400" b="0">
                <a:latin typeface="宋体" panose="02010600030101010101" pitchFamily="2" charset="-122"/>
              </a:rPr>
              <a:t>y</a:t>
            </a:r>
            <a:r>
              <a:rPr lang="zh-CN" altLang="en-US" sz="2400" b="0">
                <a:latin typeface="宋体" panose="02010600030101010101" pitchFamily="2" charset="-122"/>
              </a:rPr>
              <a:t>，</a:t>
            </a:r>
            <a:r>
              <a:rPr lang="en-US" altLang="zh-CN" sz="2400" b="0">
                <a:latin typeface="宋体" panose="02010600030101010101" pitchFamily="2" charset="-122"/>
              </a:rPr>
              <a:t>z</a:t>
            </a:r>
            <a:r>
              <a:rPr lang="zh-CN" altLang="en-US" sz="2400" b="0">
                <a:latin typeface="宋体" panose="02010600030101010101" pitchFamily="2" charset="-122"/>
              </a:rPr>
              <a:t>，程序设计语言中的条件算</a:t>
            </a:r>
            <a:r>
              <a:rPr lang="zh-CN" altLang="en-US" sz="2400" b="0">
                <a:latin typeface="" charset="0"/>
              </a:rPr>
              <a:t>术</a:t>
            </a:r>
            <a:r>
              <a:rPr lang="zh-CN" altLang="en-US" sz="2400" b="0">
                <a:latin typeface="宋体" panose="02010600030101010101" pitchFamily="2" charset="-122"/>
              </a:rPr>
              <a:t>表达式</a:t>
            </a:r>
            <a:r>
              <a:rPr lang="en-US" altLang="zh-CN" sz="2400" b="0">
                <a:latin typeface="宋体" panose="02010600030101010101" pitchFamily="2" charset="-122"/>
              </a:rPr>
              <a:t>:</a:t>
            </a:r>
          </a:p>
          <a:p>
            <a:pPr marL="0" indent="476250" eaLnBrk="1" hangingPunct="1">
              <a:lnSpc>
                <a:spcPct val="110000"/>
              </a:lnSpc>
              <a:spcBef>
                <a:spcPts val="500"/>
              </a:spcBef>
              <a:spcAft>
                <a:spcPts val="500"/>
              </a:spcAft>
            </a:pPr>
            <a:r>
              <a:rPr lang="en-US" altLang="zh-CN" sz="2400" b="0">
                <a:latin typeface="宋体" panose="02010600030101010101" pitchFamily="2" charset="-122"/>
              </a:rPr>
              <a:t>if x==0 then y else z</a:t>
            </a:r>
            <a:r>
              <a:rPr lang="zh-CN" altLang="en-US" sz="2400" b="0">
                <a:latin typeface="宋体" panose="02010600030101010101" pitchFamily="2" charset="-122"/>
              </a:rPr>
              <a:t>，</a:t>
            </a:r>
          </a:p>
          <a:p>
            <a:pPr marL="0" indent="476250" eaLnBrk="1" hangingPunct="1">
              <a:lnSpc>
                <a:spcPct val="110000"/>
              </a:lnSpc>
              <a:spcBef>
                <a:spcPts val="500"/>
              </a:spcBef>
              <a:spcAft>
                <a:spcPts val="500"/>
              </a:spcAft>
            </a:pPr>
            <a:r>
              <a:rPr lang="zh-CN" altLang="en-US" sz="2400" b="0">
                <a:solidFill>
                  <a:srgbClr val="CC0099"/>
                </a:solidFill>
                <a:latin typeface="宋体" panose="02010600030101010101" pitchFamily="2" charset="-122"/>
              </a:rPr>
              <a:t>这就是集合</a:t>
            </a:r>
            <a:r>
              <a:rPr lang="en-US" altLang="zh-CN" sz="2400" b="0">
                <a:solidFill>
                  <a:srgbClr val="CC0099"/>
                </a:solidFill>
                <a:latin typeface="宋体" panose="02010600030101010101" pitchFamily="2" charset="-122"/>
              </a:rPr>
              <a:t>R</a:t>
            </a:r>
            <a:r>
              <a:rPr lang="zh-CN" altLang="en-US" sz="2400" b="0">
                <a:solidFill>
                  <a:srgbClr val="CC0099"/>
                </a:solidFill>
                <a:latin typeface="宋体" panose="02010600030101010101" pitchFamily="2" charset="-122"/>
              </a:rPr>
              <a:t>上的三元运算。</a:t>
            </a:r>
          </a:p>
          <a:p>
            <a:pPr marL="0" indent="476250" eaLnBrk="1" hangingPunct="1">
              <a:lnSpc>
                <a:spcPct val="110000"/>
              </a:lnSpc>
              <a:spcBef>
                <a:spcPts val="500"/>
              </a:spcBef>
              <a:spcAft>
                <a:spcPts val="500"/>
              </a:spcAft>
            </a:pPr>
            <a:r>
              <a:rPr lang="zh-CN" altLang="en-US" sz="2400" b="0">
                <a:latin typeface="宋体" panose="02010600030101010101" pitchFamily="2" charset="-122"/>
              </a:rPr>
              <a:t>上述一些例子，有一个共同的特征，就是其运算结果都是在原来的集合</a:t>
            </a:r>
            <a:r>
              <a:rPr lang="en-US" altLang="zh-CN" sz="2400" b="0">
                <a:latin typeface="宋体" panose="02010600030101010101" pitchFamily="2" charset="-122"/>
              </a:rPr>
              <a:t>R</a:t>
            </a:r>
            <a:r>
              <a:rPr lang="zh-CN" altLang="en-US" sz="2400" b="0">
                <a:latin typeface="宋体" panose="02010600030101010101" pitchFamily="2" charset="-122"/>
              </a:rPr>
              <a:t>中，</a:t>
            </a:r>
            <a:r>
              <a:rPr lang="zh-CN" altLang="en-US" sz="2400" b="0">
                <a:solidFill>
                  <a:srgbClr val="CC0099"/>
                </a:solidFill>
                <a:latin typeface="宋体" panose="02010600030101010101" pitchFamily="2" charset="-122"/>
              </a:rPr>
              <a:t>我们称那些具有这种特征的运算是封闭的</a:t>
            </a:r>
            <a:r>
              <a:rPr lang="en-US" altLang="zh-CN" sz="2400" b="0">
                <a:solidFill>
                  <a:srgbClr val="CC0099"/>
                </a:solidFill>
                <a:latin typeface="宋体" panose="02010600030101010101" pitchFamily="2" charset="-122"/>
              </a:rPr>
              <a:t>,</a:t>
            </a:r>
            <a:r>
              <a:rPr lang="zh-CN" altLang="en-US" sz="2400" b="0">
                <a:solidFill>
                  <a:srgbClr val="CC0099"/>
                </a:solidFill>
                <a:latin typeface="宋体" panose="02010600030101010101" pitchFamily="2" charset="-122"/>
              </a:rPr>
              <a:t>简称闭运算。</a:t>
            </a:r>
            <a:r>
              <a:rPr lang="zh-CN" altLang="en-US" sz="2400" b="0">
                <a:latin typeface="宋体" panose="02010600030101010101" pitchFamily="2" charset="-122"/>
              </a:rPr>
              <a:t>相反地，没有这种特征的运算就是</a:t>
            </a:r>
            <a:r>
              <a:rPr lang="zh-CN" altLang="en-US" sz="2400" b="0">
                <a:solidFill>
                  <a:srgbClr val="CC0099"/>
                </a:solidFill>
                <a:latin typeface="宋体" panose="02010600030101010101" pitchFamily="2" charset="-122"/>
              </a:rPr>
              <a:t>不封闭</a:t>
            </a:r>
            <a:r>
              <a:rPr lang="zh-CN" altLang="en-US" sz="2400" b="0">
                <a:latin typeface="宋体" panose="02010600030101010101" pitchFamily="2" charset="-122"/>
              </a:rPr>
              <a:t>的。</a:t>
            </a:r>
            <a:endParaRPr lang="zh-CN" altLang="en-US" sz="2400" b="0">
              <a:latin typeface="" charset="0"/>
            </a:endParaRPr>
          </a:p>
        </p:txBody>
      </p:sp>
      <p:sp>
        <p:nvSpPr>
          <p:cNvPr id="10242" name="Rectangle 2">
            <a:extLst>
              <a:ext uri="{FF2B5EF4-FFF2-40B4-BE49-F238E27FC236}">
                <a16:creationId xmlns:a16="http://schemas.microsoft.com/office/drawing/2014/main" id="{9B3087DE-4A96-9247-8C4A-D8452E051752}"/>
              </a:ext>
            </a:extLst>
          </p:cNvPr>
          <p:cNvSpPr>
            <a:spLocks noChangeArrowheads="1"/>
          </p:cNvSpPr>
          <p:nvPr/>
        </p:nvSpPr>
        <p:spPr bwMode="auto">
          <a:xfrm>
            <a:off x="1042988" y="344488"/>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宋体" panose="02010600030101010101" pitchFamily="2" charset="-122"/>
              </a:rPr>
              <a:t>5-1 </a:t>
            </a:r>
            <a:r>
              <a:rPr lang="zh-CN" altLang="en-US" sz="3600">
                <a:solidFill>
                  <a:schemeClr val="accent2"/>
                </a:solidFill>
                <a:latin typeface="宋体" panose="02010600030101010101" pitchFamily="2" charset="-122"/>
              </a:rPr>
              <a:t>代数系统的引入</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a:extLst>
              <a:ext uri="{FF2B5EF4-FFF2-40B4-BE49-F238E27FC236}">
                <a16:creationId xmlns:a16="http://schemas.microsoft.com/office/drawing/2014/main" id="{1EB4F6CF-B73F-AE45-888F-7000932E30EA}"/>
              </a:ext>
            </a:extLst>
          </p:cNvPr>
          <p:cNvSpPr>
            <a:spLocks noGrp="1" noChangeArrowheads="1"/>
          </p:cNvSpPr>
          <p:nvPr>
            <p:ph type="body" idx="4294967295"/>
          </p:nvPr>
        </p:nvSpPr>
        <p:spPr>
          <a:xfrm>
            <a:off x="611188" y="1484313"/>
            <a:ext cx="7772400" cy="4608512"/>
          </a:xfrm>
        </p:spPr>
        <p:txBody>
          <a:bodyPr/>
          <a:lstStyle/>
          <a:p>
            <a:pPr algn="just" eaLnBrk="1" hangingPunct="1">
              <a:lnSpc>
                <a:spcPct val="120000"/>
              </a:lnSpc>
            </a:pPr>
            <a:r>
              <a:rPr lang="en-US" altLang="zh-CN">
                <a:solidFill>
                  <a:srgbClr val="FF0000"/>
                </a:solidFill>
              </a:rPr>
              <a:t>【</a:t>
            </a:r>
            <a:r>
              <a:rPr lang="zh-CN" altLang="en-US">
                <a:solidFill>
                  <a:srgbClr val="FF0000"/>
                </a:solidFill>
              </a:rPr>
              <a:t>例</a:t>
            </a:r>
            <a:r>
              <a:rPr lang="en-US" altLang="zh-CN">
                <a:solidFill>
                  <a:srgbClr val="FF0000"/>
                </a:solidFill>
              </a:rPr>
              <a:t>5.4.5】</a:t>
            </a:r>
            <a:r>
              <a:rPr lang="zh-CN" altLang="en-US" sz="2400"/>
              <a:t>设</a:t>
            </a:r>
            <a:r>
              <a:rPr lang="en-US" altLang="zh-CN" sz="2400"/>
              <a:t>〈</a:t>
            </a:r>
            <a:r>
              <a:rPr lang="en-US" altLang="zh-CN" sz="2400" i="1"/>
              <a:t>G</a:t>
            </a:r>
            <a:r>
              <a:rPr lang="en-US" altLang="zh-CN" sz="2400"/>
              <a:t>,*〉</a:t>
            </a:r>
            <a:r>
              <a:rPr lang="zh-CN" altLang="en-US" sz="2400"/>
              <a:t>是一个独异点</a:t>
            </a:r>
            <a:r>
              <a:rPr lang="en-US" altLang="zh-CN" sz="2400"/>
              <a:t>,</a:t>
            </a:r>
            <a:r>
              <a:rPr lang="zh-CN" altLang="en-US" sz="2400"/>
              <a:t>并且每个元素都有右逆元</a:t>
            </a:r>
            <a:r>
              <a:rPr lang="en-US" altLang="zh-CN" sz="2400"/>
              <a:t>,</a:t>
            </a:r>
            <a:r>
              <a:rPr lang="zh-CN" altLang="en-US" sz="2400"/>
              <a:t>证明</a:t>
            </a:r>
            <a:r>
              <a:rPr lang="en-US" altLang="zh-CN" sz="2400"/>
              <a:t>〈</a:t>
            </a:r>
            <a:r>
              <a:rPr lang="en-US" altLang="zh-CN" sz="2400" i="1"/>
              <a:t>G</a:t>
            </a:r>
            <a:r>
              <a:rPr lang="en-US" altLang="zh-CN" sz="2400"/>
              <a:t>,*〉</a:t>
            </a:r>
            <a:r>
              <a:rPr lang="zh-CN" altLang="en-US" sz="2400"/>
              <a:t>为群。</a:t>
            </a:r>
          </a:p>
          <a:p>
            <a:pPr eaLnBrk="1" hangingPunct="1">
              <a:lnSpc>
                <a:spcPct val="120000"/>
              </a:lnSpc>
            </a:pPr>
            <a:r>
              <a:rPr lang="zh-CN" altLang="en-US" sz="2400"/>
              <a:t>  </a:t>
            </a:r>
            <a:r>
              <a:rPr lang="zh-CN" altLang="en-US" sz="2400">
                <a:solidFill>
                  <a:srgbClr val="FF5050"/>
                </a:solidFill>
              </a:rPr>
              <a:t>证明</a:t>
            </a:r>
            <a:r>
              <a:rPr lang="zh-CN" altLang="en-US" sz="2400"/>
              <a:t> 设</a:t>
            </a:r>
            <a:r>
              <a:rPr lang="en-US" altLang="zh-CN" sz="2400" i="1"/>
              <a:t>e</a:t>
            </a:r>
            <a:r>
              <a:rPr lang="zh-CN" altLang="en-US" sz="2400"/>
              <a:t>是</a:t>
            </a:r>
            <a:r>
              <a:rPr lang="en-US" altLang="zh-CN" sz="2400"/>
              <a:t>〈</a:t>
            </a:r>
            <a:r>
              <a:rPr lang="en-US" altLang="zh-CN" sz="2400" i="1"/>
              <a:t>G</a:t>
            </a:r>
            <a:r>
              <a:rPr lang="en-US" altLang="zh-CN" sz="2400"/>
              <a:t>,*〉</a:t>
            </a:r>
            <a:r>
              <a:rPr lang="zh-CN" altLang="en-US" sz="2400"/>
              <a:t>中的幺元。每个元素都有右逆元，即     </a:t>
            </a:r>
            <a:r>
              <a:rPr lang="en-US" altLang="zh-CN" sz="2400" i="1"/>
              <a:t>x</a:t>
            </a:r>
            <a:r>
              <a:rPr lang="en-US" altLang="zh-CN" sz="2400"/>
              <a:t>∈</a:t>
            </a:r>
            <a:r>
              <a:rPr lang="en-US" altLang="zh-CN" sz="2400" i="1"/>
              <a:t>G</a:t>
            </a:r>
            <a:r>
              <a:rPr lang="zh-CN" altLang="en-US" sz="2400"/>
              <a:t>，     </a:t>
            </a:r>
            <a:r>
              <a:rPr lang="en-US" altLang="zh-CN" sz="2400" i="1"/>
              <a:t>y</a:t>
            </a:r>
            <a:r>
              <a:rPr lang="en-US" altLang="zh-CN" sz="2400"/>
              <a:t>∈</a:t>
            </a:r>
            <a:r>
              <a:rPr lang="en-US" altLang="zh-CN" sz="2400" i="1"/>
              <a:t>G</a:t>
            </a:r>
            <a:r>
              <a:rPr lang="zh-CN" altLang="en-US" sz="2400"/>
              <a:t>使得</a:t>
            </a:r>
            <a:r>
              <a:rPr lang="en-US" altLang="zh-CN" sz="2400" i="1"/>
              <a:t>x</a:t>
            </a:r>
            <a:r>
              <a:rPr lang="en-US" altLang="zh-CN" sz="2400"/>
              <a:t>*</a:t>
            </a:r>
            <a:r>
              <a:rPr lang="en-US" altLang="zh-CN" sz="2400" i="1"/>
              <a:t>y</a:t>
            </a:r>
            <a:r>
              <a:rPr lang="en-US" altLang="zh-CN" sz="2400"/>
              <a:t>=</a:t>
            </a:r>
            <a:r>
              <a:rPr lang="en-US" altLang="zh-CN" sz="2400" i="1"/>
              <a:t>e</a:t>
            </a:r>
            <a:r>
              <a:rPr lang="zh-CN" altLang="en-US" sz="2400"/>
              <a:t>，而对于此</a:t>
            </a:r>
            <a:r>
              <a:rPr lang="en-US" altLang="zh-CN" sz="2400" i="1"/>
              <a:t>y</a:t>
            </a:r>
            <a:r>
              <a:rPr lang="zh-CN" altLang="en-US" sz="2400"/>
              <a:t>，又     </a:t>
            </a:r>
            <a:r>
              <a:rPr lang="en-US" altLang="zh-CN" sz="2400" i="1"/>
              <a:t>z</a:t>
            </a:r>
            <a:r>
              <a:rPr lang="en-US" altLang="zh-CN" sz="2400"/>
              <a:t>∈</a:t>
            </a:r>
            <a:r>
              <a:rPr lang="en-US" altLang="zh-CN" sz="2400" i="1"/>
              <a:t>G</a:t>
            </a:r>
            <a:r>
              <a:rPr lang="zh-CN" altLang="en-US" sz="2400"/>
              <a:t>使得</a:t>
            </a:r>
            <a:r>
              <a:rPr lang="en-US" altLang="zh-CN" sz="2400" i="1"/>
              <a:t>y</a:t>
            </a:r>
            <a:r>
              <a:rPr lang="en-US" altLang="zh-CN" sz="2400"/>
              <a:t>*</a:t>
            </a:r>
            <a:r>
              <a:rPr lang="en-US" altLang="zh-CN" sz="2400" i="1"/>
              <a:t>z</a:t>
            </a:r>
            <a:r>
              <a:rPr lang="en-US" altLang="zh-CN" sz="2400"/>
              <a:t>=</a:t>
            </a:r>
            <a:r>
              <a:rPr lang="en-US" altLang="zh-CN" sz="2400" i="1"/>
              <a:t>e</a:t>
            </a:r>
            <a:r>
              <a:rPr lang="zh-CN" altLang="en-US" sz="2400"/>
              <a:t>。由于   </a:t>
            </a:r>
            <a:r>
              <a:rPr lang="en-US" altLang="zh-CN" sz="2400" i="1"/>
              <a:t>x</a:t>
            </a:r>
            <a:r>
              <a:rPr lang="en-US" altLang="zh-CN" sz="2400"/>
              <a:t>∈</a:t>
            </a:r>
            <a:r>
              <a:rPr lang="en-US" altLang="zh-CN" sz="2400" i="1"/>
              <a:t>G</a:t>
            </a:r>
            <a:r>
              <a:rPr lang="zh-CN" altLang="en-US" sz="2400"/>
              <a:t>均有</a:t>
            </a:r>
            <a:r>
              <a:rPr lang="en-US" altLang="zh-CN" sz="2400" i="1"/>
              <a:t>x</a:t>
            </a:r>
            <a:r>
              <a:rPr lang="en-US" altLang="zh-CN" sz="2400"/>
              <a:t>*</a:t>
            </a:r>
            <a:r>
              <a:rPr lang="en-US" altLang="zh-CN" sz="2400" i="1"/>
              <a:t>e</a:t>
            </a:r>
            <a:r>
              <a:rPr lang="en-US" altLang="zh-CN" sz="2400"/>
              <a:t>=</a:t>
            </a:r>
            <a:r>
              <a:rPr lang="en-US" altLang="zh-CN" sz="2400" i="1"/>
              <a:t>e</a:t>
            </a:r>
            <a:r>
              <a:rPr lang="en-US" altLang="zh-CN" sz="2400"/>
              <a:t>*</a:t>
            </a:r>
            <a:r>
              <a:rPr lang="en-US" altLang="zh-CN" sz="2400" i="1"/>
              <a:t>x</a:t>
            </a:r>
            <a:r>
              <a:rPr lang="en-US" altLang="zh-CN" sz="2400"/>
              <a:t>=</a:t>
            </a:r>
            <a:r>
              <a:rPr lang="en-US" altLang="zh-CN" sz="2400" i="1"/>
              <a:t>e</a:t>
            </a:r>
            <a:r>
              <a:rPr lang="zh-CN" altLang="en-US" sz="2400"/>
              <a:t>，因此</a:t>
            </a:r>
          </a:p>
          <a:p>
            <a:pPr algn="just" eaLnBrk="1" hangingPunct="1">
              <a:lnSpc>
                <a:spcPct val="120000"/>
              </a:lnSpc>
            </a:pPr>
            <a:r>
              <a:rPr lang="zh-CN" altLang="en-US" sz="2400"/>
              <a:t>                        </a:t>
            </a:r>
            <a:r>
              <a:rPr lang="en-US" altLang="zh-CN" sz="2400" i="1"/>
              <a:t>z</a:t>
            </a:r>
            <a:r>
              <a:rPr lang="en-US" altLang="zh-CN" sz="2400"/>
              <a:t>=</a:t>
            </a:r>
            <a:r>
              <a:rPr lang="en-US" altLang="zh-CN" sz="2400" i="1"/>
              <a:t>e</a:t>
            </a:r>
            <a:r>
              <a:rPr lang="en-US" altLang="zh-CN" sz="2400"/>
              <a:t>*</a:t>
            </a:r>
            <a:r>
              <a:rPr lang="en-US" altLang="zh-CN" sz="2400" i="1"/>
              <a:t>z</a:t>
            </a:r>
            <a:r>
              <a:rPr lang="en-US" altLang="zh-CN" sz="2400"/>
              <a:t>=</a:t>
            </a:r>
            <a:r>
              <a:rPr lang="en-US" altLang="zh-CN" sz="2400" i="1"/>
              <a:t>x</a:t>
            </a:r>
            <a:r>
              <a:rPr lang="en-US" altLang="zh-CN" sz="2400"/>
              <a:t>*</a:t>
            </a:r>
            <a:r>
              <a:rPr lang="en-US" altLang="zh-CN" sz="2400" i="1"/>
              <a:t>y</a:t>
            </a:r>
            <a:r>
              <a:rPr lang="en-US" altLang="zh-CN" sz="2400"/>
              <a:t>*</a:t>
            </a:r>
            <a:r>
              <a:rPr lang="en-US" altLang="zh-CN" sz="2400" i="1"/>
              <a:t>z</a:t>
            </a:r>
            <a:r>
              <a:rPr lang="en-US" altLang="zh-CN" sz="2400"/>
              <a:t>=</a:t>
            </a:r>
            <a:r>
              <a:rPr lang="en-US" altLang="zh-CN" sz="2400" i="1"/>
              <a:t>x</a:t>
            </a:r>
            <a:r>
              <a:rPr lang="en-US" altLang="zh-CN" sz="2400"/>
              <a:t>*</a:t>
            </a:r>
            <a:r>
              <a:rPr lang="en-US" altLang="zh-CN" sz="2400" i="1"/>
              <a:t>e</a:t>
            </a:r>
            <a:r>
              <a:rPr lang="en-US" altLang="zh-CN" sz="2400"/>
              <a:t>=</a:t>
            </a:r>
            <a:r>
              <a:rPr lang="en-US" altLang="zh-CN" sz="2400" i="1"/>
              <a:t>x</a:t>
            </a:r>
            <a:r>
              <a:rPr lang="en-US" altLang="zh-CN" sz="2400"/>
              <a:t></a:t>
            </a:r>
          </a:p>
          <a:p>
            <a:pPr algn="just" eaLnBrk="1" hangingPunct="1">
              <a:lnSpc>
                <a:spcPct val="120000"/>
              </a:lnSpc>
            </a:pPr>
            <a:r>
              <a:rPr lang="en-US" altLang="zh-CN" sz="2400"/>
              <a:t>    </a:t>
            </a:r>
            <a:r>
              <a:rPr lang="zh-CN" altLang="en-US" sz="2400"/>
              <a:t>即 </a:t>
            </a:r>
            <a:r>
              <a:rPr lang="zh-CN" altLang="en-US" sz="2400" i="1"/>
              <a:t>                </a:t>
            </a:r>
            <a:r>
              <a:rPr lang="en-US" altLang="zh-CN" sz="2400" i="1"/>
              <a:t>x</a:t>
            </a:r>
            <a:r>
              <a:rPr lang="en-US" altLang="zh-CN" sz="2400"/>
              <a:t>*</a:t>
            </a:r>
            <a:r>
              <a:rPr lang="en-US" altLang="zh-CN" sz="2400" i="1"/>
              <a:t>y</a:t>
            </a:r>
            <a:r>
              <a:rPr lang="en-US" altLang="zh-CN" sz="2400"/>
              <a:t>=</a:t>
            </a:r>
            <a:r>
              <a:rPr lang="en-US" altLang="zh-CN" sz="2400" i="1"/>
              <a:t>e</a:t>
            </a:r>
            <a:r>
              <a:rPr lang="en-US" altLang="zh-CN" sz="2400"/>
              <a:t>=</a:t>
            </a:r>
            <a:r>
              <a:rPr lang="en-US" altLang="zh-CN" sz="2400" i="1"/>
              <a:t>y</a:t>
            </a:r>
            <a:r>
              <a:rPr lang="en-US" altLang="zh-CN" sz="2400"/>
              <a:t>*</a:t>
            </a:r>
            <a:r>
              <a:rPr lang="en-US" altLang="zh-CN" sz="2400" i="1"/>
              <a:t>z</a:t>
            </a:r>
            <a:r>
              <a:rPr lang="en-US" altLang="zh-CN" sz="2400"/>
              <a:t>=</a:t>
            </a:r>
            <a:r>
              <a:rPr lang="en-US" altLang="zh-CN" sz="2400" i="1"/>
              <a:t>y</a:t>
            </a:r>
            <a:r>
              <a:rPr lang="en-US" altLang="zh-CN" sz="2400"/>
              <a:t>*</a:t>
            </a:r>
            <a:r>
              <a:rPr lang="en-US" altLang="zh-CN" sz="2400" i="1"/>
              <a:t>x</a:t>
            </a:r>
            <a:r>
              <a:rPr lang="en-US" altLang="zh-CN" sz="2400"/>
              <a:t>=</a:t>
            </a:r>
            <a:r>
              <a:rPr lang="en-US" altLang="zh-CN" sz="2400" i="1"/>
              <a:t>e</a:t>
            </a:r>
            <a:r>
              <a:rPr lang="en-US" altLang="zh-CN" sz="2400"/>
              <a:t> </a:t>
            </a:r>
          </a:p>
          <a:p>
            <a:pPr eaLnBrk="1" hangingPunct="1">
              <a:lnSpc>
                <a:spcPct val="120000"/>
              </a:lnSpc>
            </a:pPr>
            <a:r>
              <a:rPr lang="en-US" altLang="zh-CN" sz="2400" i="1"/>
              <a:t>   y</a:t>
            </a:r>
            <a:r>
              <a:rPr lang="zh-CN" altLang="en-US" sz="2400"/>
              <a:t>既是</a:t>
            </a:r>
            <a:r>
              <a:rPr lang="en-US" altLang="zh-CN" sz="2400" i="1"/>
              <a:t>x</a:t>
            </a:r>
            <a:r>
              <a:rPr lang="zh-CN" altLang="en-US" sz="2400"/>
              <a:t>的右逆元，又是</a:t>
            </a:r>
            <a:r>
              <a:rPr lang="en-US" altLang="zh-CN" sz="2400" i="1"/>
              <a:t>x</a:t>
            </a:r>
            <a:r>
              <a:rPr lang="zh-CN" altLang="en-US" sz="2400"/>
              <a:t>的左逆元，故</a:t>
            </a:r>
            <a:r>
              <a:rPr lang="en-US" altLang="zh-CN" sz="2400" i="1"/>
              <a:t>x</a:t>
            </a:r>
            <a:r>
              <a:rPr lang="en-US" altLang="zh-CN" sz="2400"/>
              <a:t>∈</a:t>
            </a:r>
            <a:r>
              <a:rPr lang="en-US" altLang="zh-CN" sz="2400" i="1"/>
              <a:t>G</a:t>
            </a:r>
            <a:r>
              <a:rPr lang="zh-CN" altLang="en-US" sz="2400"/>
              <a:t>均有逆元，</a:t>
            </a:r>
            <a:r>
              <a:rPr lang="en-US" altLang="zh-CN" sz="2400"/>
              <a:t>〈</a:t>
            </a:r>
            <a:r>
              <a:rPr lang="en-US" altLang="zh-CN" sz="2400" i="1"/>
              <a:t>G</a:t>
            </a:r>
            <a:r>
              <a:rPr lang="en-US" altLang="zh-CN" sz="2400"/>
              <a:t>,*〉</a:t>
            </a:r>
            <a:r>
              <a:rPr lang="zh-CN" altLang="en-US" sz="2400"/>
              <a:t>为群。</a:t>
            </a:r>
          </a:p>
        </p:txBody>
      </p:sp>
      <p:graphicFrame>
        <p:nvGraphicFramePr>
          <p:cNvPr id="76802" name="Object 3">
            <a:extLst>
              <a:ext uri="{FF2B5EF4-FFF2-40B4-BE49-F238E27FC236}">
                <a16:creationId xmlns:a16="http://schemas.microsoft.com/office/drawing/2014/main" id="{DE9F00D6-D087-A144-8ED1-2860DD7EA165}"/>
              </a:ext>
            </a:extLst>
          </p:cNvPr>
          <p:cNvGraphicFramePr>
            <a:graphicFrameLocks noChangeAspect="1"/>
          </p:cNvGraphicFramePr>
          <p:nvPr/>
        </p:nvGraphicFramePr>
        <p:xfrm>
          <a:off x="611188" y="2997200"/>
          <a:ext cx="422275" cy="457200"/>
        </p:xfrm>
        <a:graphic>
          <a:graphicData uri="http://schemas.openxmlformats.org/presentationml/2006/ole">
            <mc:AlternateContent xmlns:mc="http://schemas.openxmlformats.org/markup-compatibility/2006">
              <mc:Choice xmlns:v="urn:schemas-microsoft-com:vml" Requires="v">
                <p:oleObj spid="_x0000_s73734" r:id="rId3" imgW="3505200" imgH="3797300" progId="Equation.DSMT4">
                  <p:embed/>
                </p:oleObj>
              </mc:Choice>
              <mc:Fallback>
                <p:oleObj r:id="rId3" imgW="3505200" imgH="3797300" progId="Equation.DSMT4">
                  <p:embed/>
                  <p:pic>
                    <p:nvPicPr>
                      <p:cNvPr id="76802" name="Object 3">
                        <a:extLst>
                          <a:ext uri="{FF2B5EF4-FFF2-40B4-BE49-F238E27FC236}">
                            <a16:creationId xmlns:a16="http://schemas.microsoft.com/office/drawing/2014/main" id="{DE9F00D6-D087-A144-8ED1-2860DD7EA1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997200"/>
                        <a:ext cx="42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6803" name="Object 4">
            <a:extLst>
              <a:ext uri="{FF2B5EF4-FFF2-40B4-BE49-F238E27FC236}">
                <a16:creationId xmlns:a16="http://schemas.microsoft.com/office/drawing/2014/main" id="{CE487CA7-BC47-A042-911B-091FA2D13B7C}"/>
              </a:ext>
            </a:extLst>
          </p:cNvPr>
          <p:cNvGraphicFramePr>
            <a:graphicFrameLocks noChangeAspect="1"/>
          </p:cNvGraphicFramePr>
          <p:nvPr/>
        </p:nvGraphicFramePr>
        <p:xfrm>
          <a:off x="2039938" y="2997200"/>
          <a:ext cx="381000" cy="457200"/>
        </p:xfrm>
        <a:graphic>
          <a:graphicData uri="http://schemas.openxmlformats.org/presentationml/2006/ole">
            <mc:AlternateContent xmlns:mc="http://schemas.openxmlformats.org/markup-compatibility/2006">
              <mc:Choice xmlns:v="urn:schemas-microsoft-com:vml" Requires="v">
                <p:oleObj spid="_x0000_s73735" r:id="rId5" imgW="2921000" imgH="3505200" progId="Equation.DSMT4">
                  <p:embed/>
                </p:oleObj>
              </mc:Choice>
              <mc:Fallback>
                <p:oleObj r:id="rId5" imgW="2921000" imgH="3505200" progId="Equation.DSMT4">
                  <p:embed/>
                  <p:pic>
                    <p:nvPicPr>
                      <p:cNvPr id="76803" name="Object 4">
                        <a:extLst>
                          <a:ext uri="{FF2B5EF4-FFF2-40B4-BE49-F238E27FC236}">
                            <a16:creationId xmlns:a16="http://schemas.microsoft.com/office/drawing/2014/main" id="{CE487CA7-BC47-A042-911B-091FA2D13B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9938" y="2997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6804" name="Object 5">
            <a:extLst>
              <a:ext uri="{FF2B5EF4-FFF2-40B4-BE49-F238E27FC236}">
                <a16:creationId xmlns:a16="http://schemas.microsoft.com/office/drawing/2014/main" id="{742F863E-9756-A846-A630-1BC9369FA143}"/>
              </a:ext>
            </a:extLst>
          </p:cNvPr>
          <p:cNvGraphicFramePr>
            <a:graphicFrameLocks noChangeAspect="1"/>
          </p:cNvGraphicFramePr>
          <p:nvPr/>
        </p:nvGraphicFramePr>
        <p:xfrm>
          <a:off x="6732588" y="3043238"/>
          <a:ext cx="381000" cy="457200"/>
        </p:xfrm>
        <a:graphic>
          <a:graphicData uri="http://schemas.openxmlformats.org/presentationml/2006/ole">
            <mc:AlternateContent xmlns:mc="http://schemas.openxmlformats.org/markup-compatibility/2006">
              <mc:Choice xmlns:v="urn:schemas-microsoft-com:vml" Requires="v">
                <p:oleObj spid="_x0000_s73736" r:id="rId7" imgW="2921000" imgH="3505200" progId="Equation.DSMT4">
                  <p:embed/>
                </p:oleObj>
              </mc:Choice>
              <mc:Fallback>
                <p:oleObj r:id="rId7" imgW="2921000" imgH="3505200" progId="Equation.DSMT4">
                  <p:embed/>
                  <p:pic>
                    <p:nvPicPr>
                      <p:cNvPr id="76804" name="Object 5">
                        <a:extLst>
                          <a:ext uri="{FF2B5EF4-FFF2-40B4-BE49-F238E27FC236}">
                            <a16:creationId xmlns:a16="http://schemas.microsoft.com/office/drawing/2014/main" id="{742F863E-9756-A846-A630-1BC9369FA1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2588" y="3043238"/>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6805" name="Object 6">
            <a:extLst>
              <a:ext uri="{FF2B5EF4-FFF2-40B4-BE49-F238E27FC236}">
                <a16:creationId xmlns:a16="http://schemas.microsoft.com/office/drawing/2014/main" id="{3BB2F822-EF23-C14D-8227-285BB98272B9}"/>
              </a:ext>
            </a:extLst>
          </p:cNvPr>
          <p:cNvGraphicFramePr>
            <a:graphicFrameLocks noChangeAspect="1"/>
          </p:cNvGraphicFramePr>
          <p:nvPr/>
        </p:nvGraphicFramePr>
        <p:xfrm>
          <a:off x="2925763" y="3429000"/>
          <a:ext cx="422275" cy="457200"/>
        </p:xfrm>
        <a:graphic>
          <a:graphicData uri="http://schemas.openxmlformats.org/presentationml/2006/ole">
            <mc:AlternateContent xmlns:mc="http://schemas.openxmlformats.org/markup-compatibility/2006">
              <mc:Choice xmlns:v="urn:schemas-microsoft-com:vml" Requires="v">
                <p:oleObj spid="_x0000_s73737" r:id="rId8" imgW="3505200" imgH="3797300" progId="Equation.DSMT4">
                  <p:embed/>
                </p:oleObj>
              </mc:Choice>
              <mc:Fallback>
                <p:oleObj r:id="rId8" imgW="3505200" imgH="3797300" progId="Equation.DSMT4">
                  <p:embed/>
                  <p:pic>
                    <p:nvPicPr>
                      <p:cNvPr id="76805" name="Object 6">
                        <a:extLst>
                          <a:ext uri="{FF2B5EF4-FFF2-40B4-BE49-F238E27FC236}">
                            <a16:creationId xmlns:a16="http://schemas.microsoft.com/office/drawing/2014/main" id="{3BB2F822-EF23-C14D-8227-285BB98272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5763" y="3429000"/>
                        <a:ext cx="42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6806" name="Object 2">
            <a:extLst>
              <a:ext uri="{FF2B5EF4-FFF2-40B4-BE49-F238E27FC236}">
                <a16:creationId xmlns:a16="http://schemas.microsoft.com/office/drawing/2014/main" id="{164BCD3D-6C97-7843-AB28-CAD5C416D602}"/>
              </a:ext>
            </a:extLst>
          </p:cNvPr>
          <p:cNvGraphicFramePr>
            <a:graphicFrameLocks noChangeAspect="1"/>
          </p:cNvGraphicFramePr>
          <p:nvPr/>
        </p:nvGraphicFramePr>
        <p:xfrm>
          <a:off x="5940425" y="5013325"/>
          <a:ext cx="422275" cy="457200"/>
        </p:xfrm>
        <a:graphic>
          <a:graphicData uri="http://schemas.openxmlformats.org/presentationml/2006/ole">
            <mc:AlternateContent xmlns:mc="http://schemas.openxmlformats.org/markup-compatibility/2006">
              <mc:Choice xmlns:v="urn:schemas-microsoft-com:vml" Requires="v">
                <p:oleObj spid="_x0000_s73738" r:id="rId9" imgW="3505200" imgH="3797300" progId="Equation.DSMT4">
                  <p:embed/>
                </p:oleObj>
              </mc:Choice>
              <mc:Fallback>
                <p:oleObj r:id="rId9" imgW="3505200" imgH="3797300" progId="Equation.DSMT4">
                  <p:embed/>
                  <p:pic>
                    <p:nvPicPr>
                      <p:cNvPr id="76806" name="Object 2">
                        <a:extLst>
                          <a:ext uri="{FF2B5EF4-FFF2-40B4-BE49-F238E27FC236}">
                            <a16:creationId xmlns:a16="http://schemas.microsoft.com/office/drawing/2014/main" id="{164BCD3D-6C97-7843-AB28-CAD5C416D6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425" y="5013325"/>
                        <a:ext cx="42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6807" name="Rectangle 2">
            <a:extLst>
              <a:ext uri="{FF2B5EF4-FFF2-40B4-BE49-F238E27FC236}">
                <a16:creationId xmlns:a16="http://schemas.microsoft.com/office/drawing/2014/main" id="{6231FDBE-49EB-7447-8CEF-FB2A8D3A5A20}"/>
              </a:ext>
            </a:extLst>
          </p:cNvPr>
          <p:cNvSpPr>
            <a:spLocks noChangeArrowheads="1"/>
          </p:cNvSpPr>
          <p:nvPr/>
        </p:nvSpPr>
        <p:spPr bwMode="auto">
          <a:xfrm>
            <a:off x="1116013" y="476250"/>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3600">
                <a:solidFill>
                  <a:schemeClr val="accent2"/>
                </a:solidFill>
              </a:rPr>
              <a:t>5-4 </a:t>
            </a:r>
            <a:r>
              <a:rPr lang="zh-CN" altLang="en-US" sz="3600">
                <a:solidFill>
                  <a:schemeClr val="accent2"/>
                </a:solidFill>
              </a:rPr>
              <a:t>群与子群</a:t>
            </a:r>
            <a:r>
              <a:rPr lang="en-US" altLang="zh-CN" sz="3600">
                <a:solidFill>
                  <a:schemeClr val="accent2"/>
                </a:solidFill>
              </a:rPr>
              <a:t>(groups and subgroups)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6898">
                                            <p:txEl>
                                              <p:pRg st="1" end="1"/>
                                            </p:txEl>
                                          </p:spTgt>
                                        </p:tgtEl>
                                        <p:attrNameLst>
                                          <p:attrName>style.visibility</p:attrName>
                                        </p:attrNameLst>
                                      </p:cBhvr>
                                      <p:to>
                                        <p:strVal val="visible"/>
                                      </p:to>
                                    </p:set>
                                    <p:anim calcmode="lin" valueType="num">
                                      <p:cBhvr additive="base">
                                        <p:cTn id="7" dur="500" fill="hold"/>
                                        <p:tgtEl>
                                          <p:spTgt spid="33689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68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6898">
                                            <p:txEl>
                                              <p:pRg st="2" end="2"/>
                                            </p:txEl>
                                          </p:spTgt>
                                        </p:tgtEl>
                                        <p:attrNameLst>
                                          <p:attrName>style.visibility</p:attrName>
                                        </p:attrNameLst>
                                      </p:cBhvr>
                                      <p:to>
                                        <p:strVal val="visible"/>
                                      </p:to>
                                    </p:set>
                                    <p:anim calcmode="lin" valueType="num">
                                      <p:cBhvr additive="base">
                                        <p:cTn id="13" dur="500" fill="hold"/>
                                        <p:tgtEl>
                                          <p:spTgt spid="33689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68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6898">
                                            <p:txEl>
                                              <p:pRg st="3" end="3"/>
                                            </p:txEl>
                                          </p:spTgt>
                                        </p:tgtEl>
                                        <p:attrNameLst>
                                          <p:attrName>style.visibility</p:attrName>
                                        </p:attrNameLst>
                                      </p:cBhvr>
                                      <p:to>
                                        <p:strVal val="visible"/>
                                      </p:to>
                                    </p:set>
                                    <p:anim calcmode="lin" valueType="num">
                                      <p:cBhvr additive="base">
                                        <p:cTn id="19" dur="500" fill="hold"/>
                                        <p:tgtEl>
                                          <p:spTgt spid="33689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689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36898">
                                            <p:txEl>
                                              <p:pRg st="4" end="4"/>
                                            </p:txEl>
                                          </p:spTgt>
                                        </p:tgtEl>
                                        <p:attrNameLst>
                                          <p:attrName>style.visibility</p:attrName>
                                        </p:attrNameLst>
                                      </p:cBhvr>
                                      <p:to>
                                        <p:strVal val="visible"/>
                                      </p:to>
                                    </p:set>
                                    <p:anim calcmode="lin" valueType="num">
                                      <p:cBhvr additive="base">
                                        <p:cTn id="25" dur="500" fill="hold"/>
                                        <p:tgtEl>
                                          <p:spTgt spid="33689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689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8"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D564C240-D904-0646-B0C4-D4721D1F79AB}"/>
              </a:ext>
            </a:extLst>
          </p:cNvPr>
          <p:cNvSpPr>
            <a:spLocks noGrp="1" noChangeArrowheads="1"/>
          </p:cNvSpPr>
          <p:nvPr>
            <p:ph type="body" idx="4294967295"/>
          </p:nvPr>
        </p:nvSpPr>
        <p:spPr>
          <a:xfrm>
            <a:off x="395288" y="1773238"/>
            <a:ext cx="7772400" cy="4114800"/>
          </a:xfrm>
        </p:spPr>
        <p:txBody>
          <a:bodyPr/>
          <a:lstStyle/>
          <a:p>
            <a:pPr eaLnBrk="1" hangingPunct="1">
              <a:spcBef>
                <a:spcPts val="775"/>
              </a:spcBef>
              <a:spcAft>
                <a:spcPts val="500"/>
              </a:spcAft>
            </a:pPr>
            <a:r>
              <a:rPr lang="en-US" altLang="zh-CN">
                <a:latin typeface="" charset="0"/>
              </a:rPr>
              <a:t>     </a:t>
            </a:r>
            <a:r>
              <a:rPr lang="zh-CN" altLang="en-US">
                <a:latin typeface="" charset="0"/>
              </a:rPr>
              <a:t>至此，我们可以概括地说：广群仅仅是一个具有封闭二元运算的非空集合；半群是一个具有结合运算的广群；独异点是具有幺元的半群；群是每个元素都有逆元的独异点。即有：</a:t>
            </a:r>
          </a:p>
          <a:p>
            <a:pPr eaLnBrk="1" hangingPunct="1">
              <a:spcBef>
                <a:spcPts val="775"/>
              </a:spcBef>
              <a:spcAft>
                <a:spcPts val="500"/>
              </a:spcAft>
            </a:pPr>
            <a:r>
              <a:rPr lang="zh-CN" altLang="en-US">
                <a:latin typeface="" charset="0"/>
              </a:rPr>
              <a:t>        </a:t>
            </a:r>
            <a:r>
              <a:rPr lang="en-US" altLang="zh-CN">
                <a:latin typeface="" charset="0"/>
              </a:rPr>
              <a:t>{</a:t>
            </a:r>
            <a:r>
              <a:rPr lang="zh-CN" altLang="en-US">
                <a:latin typeface="" charset="0"/>
              </a:rPr>
              <a:t>群</a:t>
            </a:r>
            <a:r>
              <a:rPr lang="en-US" altLang="zh-CN">
                <a:latin typeface="" charset="0"/>
              </a:rPr>
              <a:t>}</a:t>
            </a:r>
            <a:r>
              <a:rPr lang="en-US" altLang="zh-CN">
                <a:latin typeface="" charset="0"/>
                <a:sym typeface="Symbol" pitchFamily="2" charset="2"/>
              </a:rPr>
              <a:t></a:t>
            </a:r>
            <a:r>
              <a:rPr lang="en-US" altLang="zh-CN">
                <a:latin typeface="" charset="0"/>
              </a:rPr>
              <a:t>{</a:t>
            </a:r>
            <a:r>
              <a:rPr lang="zh-CN" altLang="en-US">
                <a:latin typeface="" charset="0"/>
              </a:rPr>
              <a:t>独异点</a:t>
            </a:r>
            <a:r>
              <a:rPr lang="en-US" altLang="zh-CN">
                <a:latin typeface="" charset="0"/>
              </a:rPr>
              <a:t>} </a:t>
            </a:r>
            <a:r>
              <a:rPr lang="en-US" altLang="zh-CN">
                <a:latin typeface="" charset="0"/>
                <a:sym typeface="Symbol" pitchFamily="2" charset="2"/>
              </a:rPr>
              <a:t></a:t>
            </a:r>
            <a:r>
              <a:rPr lang="en-US" altLang="zh-CN">
                <a:latin typeface="" charset="0"/>
              </a:rPr>
              <a:t>{</a:t>
            </a:r>
            <a:r>
              <a:rPr lang="zh-CN" altLang="en-US">
                <a:latin typeface="" charset="0"/>
              </a:rPr>
              <a:t>半群</a:t>
            </a:r>
            <a:r>
              <a:rPr lang="en-US" altLang="zh-CN">
                <a:latin typeface="" charset="0"/>
              </a:rPr>
              <a:t>} </a:t>
            </a:r>
            <a:r>
              <a:rPr lang="en-US" altLang="zh-CN">
                <a:latin typeface="" charset="0"/>
                <a:sym typeface="Symbol" pitchFamily="2" charset="2"/>
              </a:rPr>
              <a:t></a:t>
            </a:r>
            <a:r>
              <a:rPr lang="en-US" altLang="zh-CN">
                <a:latin typeface="" charset="0"/>
              </a:rPr>
              <a:t>{</a:t>
            </a:r>
            <a:r>
              <a:rPr lang="zh-CN" altLang="en-US">
                <a:latin typeface="" charset="0"/>
              </a:rPr>
              <a:t>广群</a:t>
            </a:r>
            <a:r>
              <a:rPr lang="en-US" altLang="zh-CN">
                <a:latin typeface="" charset="0"/>
              </a:rPr>
              <a:t>}</a:t>
            </a:r>
          </a:p>
        </p:txBody>
      </p:sp>
      <p:sp>
        <p:nvSpPr>
          <p:cNvPr id="77826" name="Rectangle 2">
            <a:extLst>
              <a:ext uri="{FF2B5EF4-FFF2-40B4-BE49-F238E27FC236}">
                <a16:creationId xmlns:a16="http://schemas.microsoft.com/office/drawing/2014/main" id="{6C4DE633-8527-C648-93AB-D0792CCB281E}"/>
              </a:ext>
            </a:extLst>
          </p:cNvPr>
          <p:cNvSpPr>
            <a:spLocks noChangeArrowheads="1"/>
          </p:cNvSpPr>
          <p:nvPr/>
        </p:nvSpPr>
        <p:spPr bwMode="auto">
          <a:xfrm>
            <a:off x="1116013" y="476250"/>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3600">
                <a:solidFill>
                  <a:schemeClr val="accent2"/>
                </a:solidFill>
              </a:rPr>
              <a:t>5-4 </a:t>
            </a:r>
            <a:r>
              <a:rPr lang="zh-CN" altLang="en-US" sz="3600">
                <a:solidFill>
                  <a:schemeClr val="accent2"/>
                </a:solidFill>
              </a:rPr>
              <a:t>群与子群</a:t>
            </a:r>
            <a:r>
              <a:rPr lang="en-US" altLang="zh-CN" sz="3600">
                <a:solidFill>
                  <a:schemeClr val="accent2"/>
                </a:solidFill>
              </a:rPr>
              <a:t>(groups and subgroups)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33992517-83DA-734A-99CD-0FDB3C5DF750}"/>
              </a:ext>
            </a:extLst>
          </p:cNvPr>
          <p:cNvSpPr>
            <a:spLocks noGrp="1" noChangeArrowheads="1"/>
          </p:cNvSpPr>
          <p:nvPr>
            <p:ph type="body" idx="4294967295"/>
          </p:nvPr>
        </p:nvSpPr>
        <p:spPr>
          <a:xfrm>
            <a:off x="539750" y="1628775"/>
            <a:ext cx="7772400" cy="4537075"/>
          </a:xfrm>
        </p:spPr>
        <p:txBody>
          <a:bodyPr/>
          <a:lstStyle/>
          <a:p>
            <a:pPr eaLnBrk="1" hangingPunct="1">
              <a:lnSpc>
                <a:spcPct val="90000"/>
              </a:lnSpc>
              <a:spcBef>
                <a:spcPts val="775"/>
              </a:spcBef>
              <a:spcAft>
                <a:spcPts val="500"/>
              </a:spcAft>
            </a:pPr>
            <a:r>
              <a:rPr lang="en-US" altLang="zh-CN">
                <a:latin typeface="" charset="0"/>
              </a:rPr>
              <a:t>     </a:t>
            </a:r>
            <a:r>
              <a:rPr lang="zh-CN" altLang="en-US">
                <a:latin typeface="" charset="0"/>
              </a:rPr>
              <a:t>由定理</a:t>
            </a:r>
            <a:r>
              <a:rPr lang="en-US" altLang="zh-CN">
                <a:latin typeface="" charset="0"/>
              </a:rPr>
              <a:t>5-2.4</a:t>
            </a:r>
            <a:r>
              <a:rPr lang="zh-CN" altLang="en-US">
                <a:latin typeface="" charset="0"/>
              </a:rPr>
              <a:t>可知，群中任何一个元素的逆元必定是唯一的。由群中逆元的唯一性，我们可以有以下几个定理。</a:t>
            </a:r>
          </a:p>
          <a:p>
            <a:pPr eaLnBrk="1" hangingPunct="1">
              <a:lnSpc>
                <a:spcPct val="90000"/>
              </a:lnSpc>
              <a:spcBef>
                <a:spcPts val="775"/>
              </a:spcBef>
              <a:spcAft>
                <a:spcPts val="500"/>
              </a:spcAft>
            </a:pPr>
            <a:r>
              <a:rPr lang="zh-CN" altLang="en-US">
                <a:solidFill>
                  <a:srgbClr val="FF0000"/>
                </a:solidFill>
                <a:latin typeface="" charset="0"/>
              </a:rPr>
              <a:t>定理</a:t>
            </a:r>
            <a:r>
              <a:rPr lang="en-US" altLang="zh-CN">
                <a:solidFill>
                  <a:srgbClr val="FF0000"/>
                </a:solidFill>
                <a:latin typeface="" charset="0"/>
              </a:rPr>
              <a:t>5-4.1</a:t>
            </a:r>
            <a:r>
              <a:rPr lang="en-US" altLang="zh-CN">
                <a:latin typeface="" charset="0"/>
              </a:rPr>
              <a:t> </a:t>
            </a:r>
            <a:r>
              <a:rPr lang="zh-CN" altLang="en-US">
                <a:latin typeface="" charset="0"/>
              </a:rPr>
              <a:t>群中不可能有零元。</a:t>
            </a:r>
          </a:p>
          <a:p>
            <a:pPr eaLnBrk="1" hangingPunct="1">
              <a:lnSpc>
                <a:spcPct val="90000"/>
              </a:lnSpc>
              <a:spcBef>
                <a:spcPts val="775"/>
              </a:spcBef>
              <a:spcAft>
                <a:spcPts val="500"/>
              </a:spcAft>
            </a:pPr>
            <a:r>
              <a:rPr lang="zh-CN" altLang="en-US">
                <a:latin typeface="" charset="0"/>
              </a:rPr>
              <a:t>证明</a:t>
            </a:r>
            <a:r>
              <a:rPr lang="en-US" altLang="zh-CN">
                <a:latin typeface="" charset="0"/>
              </a:rPr>
              <a:t>:</a:t>
            </a:r>
            <a:r>
              <a:rPr lang="zh-CN" altLang="en-US">
                <a:latin typeface="" charset="0"/>
              </a:rPr>
              <a:t>当群的阶为</a:t>
            </a:r>
            <a:r>
              <a:rPr lang="en-US" altLang="zh-CN">
                <a:latin typeface="" charset="0"/>
              </a:rPr>
              <a:t>1 </a:t>
            </a:r>
            <a:r>
              <a:rPr lang="zh-CN" altLang="en-US">
                <a:latin typeface="" charset="0"/>
              </a:rPr>
              <a:t>时</a:t>
            </a:r>
            <a:r>
              <a:rPr lang="en-US" altLang="zh-CN">
                <a:latin typeface="" charset="0"/>
              </a:rPr>
              <a:t>(|G|=1) </a:t>
            </a:r>
            <a:r>
              <a:rPr lang="zh-CN" altLang="en-US">
                <a:latin typeface="" charset="0"/>
              </a:rPr>
              <a:t>，它的唯一元素视作幺元。</a:t>
            </a:r>
          </a:p>
          <a:p>
            <a:pPr eaLnBrk="1" hangingPunct="1">
              <a:lnSpc>
                <a:spcPct val="90000"/>
              </a:lnSpc>
              <a:spcBef>
                <a:spcPts val="775"/>
              </a:spcBef>
              <a:spcAft>
                <a:spcPts val="500"/>
              </a:spcAft>
            </a:pPr>
            <a:r>
              <a:rPr lang="zh-CN" altLang="en-US">
                <a:latin typeface="" charset="0"/>
              </a:rPr>
              <a:t>  设</a:t>
            </a:r>
            <a:r>
              <a:rPr lang="en-US" altLang="zh-CN">
                <a:latin typeface="" charset="0"/>
              </a:rPr>
              <a:t>|G|&gt;1</a:t>
            </a:r>
            <a:r>
              <a:rPr lang="zh-CN" altLang="en-US">
                <a:latin typeface="" charset="0"/>
              </a:rPr>
              <a:t>且群</a:t>
            </a:r>
            <a:r>
              <a:rPr lang="en-US" altLang="zh-CN">
                <a:latin typeface="" charset="0"/>
              </a:rPr>
              <a:t>&lt;G,*&gt;</a:t>
            </a:r>
            <a:r>
              <a:rPr lang="zh-CN" altLang="en-US">
                <a:latin typeface="" charset="0"/>
              </a:rPr>
              <a:t>有零元</a:t>
            </a:r>
            <a:r>
              <a:rPr lang="en-US" altLang="zh-CN">
                <a:latin typeface="" charset="0"/>
              </a:rPr>
              <a:t>θ</a:t>
            </a:r>
            <a:r>
              <a:rPr lang="zh-CN" altLang="en-US">
                <a:latin typeface="" charset="0"/>
              </a:rPr>
              <a:t>。</a:t>
            </a:r>
            <a:br>
              <a:rPr lang="zh-CN" altLang="en-US">
                <a:latin typeface="" charset="0"/>
              </a:rPr>
            </a:br>
            <a:r>
              <a:rPr lang="zh-CN" altLang="en-US">
                <a:latin typeface="" charset="0"/>
              </a:rPr>
              <a:t>那么群中任何元素</a:t>
            </a:r>
            <a:r>
              <a:rPr lang="en-US" altLang="zh-CN">
                <a:latin typeface="" charset="0"/>
              </a:rPr>
              <a:t>x∈G,</a:t>
            </a:r>
            <a:r>
              <a:rPr lang="zh-CN" altLang="en-US">
                <a:latin typeface="" charset="0"/>
              </a:rPr>
              <a:t>都有</a:t>
            </a:r>
            <a:r>
              <a:rPr lang="en-US" altLang="zh-CN">
                <a:latin typeface="" charset="0"/>
              </a:rPr>
              <a:t>x*θ=θ*x=θ≠e,</a:t>
            </a:r>
            <a:r>
              <a:rPr lang="zh-CN" altLang="en-US">
                <a:latin typeface="" charset="0"/>
              </a:rPr>
              <a:t>所以，零元</a:t>
            </a:r>
            <a:r>
              <a:rPr lang="en-US" altLang="zh-CN">
                <a:latin typeface="" charset="0"/>
              </a:rPr>
              <a:t>θ</a:t>
            </a:r>
            <a:r>
              <a:rPr lang="zh-CN" altLang="en-US">
                <a:latin typeface="" charset="0"/>
              </a:rPr>
              <a:t>就不存在逆元，这与</a:t>
            </a:r>
            <a:r>
              <a:rPr lang="en-US" altLang="zh-CN">
                <a:latin typeface="" charset="0"/>
              </a:rPr>
              <a:t>&lt;G,*&gt;</a:t>
            </a:r>
            <a:r>
              <a:rPr lang="zh-CN" altLang="en-US">
                <a:latin typeface="" charset="0"/>
              </a:rPr>
              <a:t>是群相矛盾。</a:t>
            </a:r>
          </a:p>
        </p:txBody>
      </p:sp>
      <p:sp>
        <p:nvSpPr>
          <p:cNvPr id="78850" name="Rectangle 2">
            <a:extLst>
              <a:ext uri="{FF2B5EF4-FFF2-40B4-BE49-F238E27FC236}">
                <a16:creationId xmlns:a16="http://schemas.microsoft.com/office/drawing/2014/main" id="{3C8E4F69-1EAC-214C-BAFB-C5792DF7A19A}"/>
              </a:ext>
            </a:extLst>
          </p:cNvPr>
          <p:cNvSpPr>
            <a:spLocks noChangeArrowheads="1"/>
          </p:cNvSpPr>
          <p:nvPr/>
        </p:nvSpPr>
        <p:spPr bwMode="auto">
          <a:xfrm>
            <a:off x="1116013" y="476250"/>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3600">
                <a:solidFill>
                  <a:schemeClr val="accent2"/>
                </a:solidFill>
              </a:rPr>
              <a:t>5-4 </a:t>
            </a:r>
            <a:r>
              <a:rPr lang="zh-CN" altLang="en-US" sz="3600">
                <a:solidFill>
                  <a:schemeClr val="accent2"/>
                </a:solidFill>
              </a:rPr>
              <a:t>群与子群</a:t>
            </a:r>
            <a:r>
              <a:rPr lang="en-US" altLang="zh-CN" sz="3600">
                <a:solidFill>
                  <a:schemeClr val="accent2"/>
                </a:solidFill>
              </a:rPr>
              <a:t>(groups and subgroups)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730">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37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build="p"/>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B3B520B-06E2-E644-8C4D-E5649AA85C8B}"/>
              </a:ext>
            </a:extLst>
          </p:cNvPr>
          <p:cNvSpPr>
            <a:spLocks noGrp="1" noChangeArrowheads="1"/>
          </p:cNvSpPr>
          <p:nvPr>
            <p:ph type="body" idx="4294967295"/>
          </p:nvPr>
        </p:nvSpPr>
        <p:spPr>
          <a:xfrm>
            <a:off x="539750" y="549275"/>
            <a:ext cx="8305800" cy="5903913"/>
          </a:xfrm>
        </p:spPr>
        <p:txBody>
          <a:bodyPr/>
          <a:lstStyle/>
          <a:p>
            <a:pPr eaLnBrk="1" hangingPunct="1">
              <a:spcBef>
                <a:spcPts val="775"/>
              </a:spcBef>
              <a:spcAft>
                <a:spcPts val="500"/>
              </a:spcAft>
            </a:pPr>
            <a:r>
              <a:rPr lang="zh-CN" altLang="en-US">
                <a:solidFill>
                  <a:srgbClr val="FF0000"/>
                </a:solidFill>
                <a:latin typeface="" charset="0"/>
              </a:rPr>
              <a:t>定理</a:t>
            </a:r>
            <a:r>
              <a:rPr lang="en-US" altLang="zh-CN">
                <a:solidFill>
                  <a:srgbClr val="FF0000"/>
                </a:solidFill>
                <a:latin typeface="" charset="0"/>
              </a:rPr>
              <a:t>5-4.2</a:t>
            </a:r>
            <a:r>
              <a:rPr lang="zh-CN" altLang="en-US">
                <a:latin typeface="" charset="0"/>
              </a:rPr>
              <a:t>设</a:t>
            </a:r>
            <a:r>
              <a:rPr lang="en-US" altLang="zh-CN">
                <a:latin typeface="" charset="0"/>
              </a:rPr>
              <a:t>&lt;G,*&gt; </a:t>
            </a:r>
            <a:r>
              <a:rPr lang="zh-CN" altLang="en-US">
                <a:latin typeface="" charset="0"/>
              </a:rPr>
              <a:t>是一个群，对于</a:t>
            </a:r>
            <a:r>
              <a:rPr lang="en-US" altLang="zh-CN">
                <a:latin typeface="" charset="0"/>
              </a:rPr>
              <a:t>a,b∈G,</a:t>
            </a:r>
            <a:r>
              <a:rPr lang="zh-CN" altLang="en-US">
                <a:latin typeface="" charset="0"/>
              </a:rPr>
              <a:t>必存在唯一的</a:t>
            </a:r>
            <a:r>
              <a:rPr lang="en-US" altLang="zh-CN">
                <a:latin typeface="" charset="0"/>
              </a:rPr>
              <a:t>x∈G,</a:t>
            </a:r>
            <a:r>
              <a:rPr lang="zh-CN" altLang="en-US">
                <a:latin typeface="" charset="0"/>
              </a:rPr>
              <a:t>使得</a:t>
            </a:r>
            <a:r>
              <a:rPr lang="en-US" altLang="zh-CN">
                <a:latin typeface="" charset="0"/>
              </a:rPr>
              <a:t>a*x=b</a:t>
            </a:r>
            <a:r>
              <a:rPr lang="zh-CN" altLang="en-US">
                <a:latin typeface="" charset="0"/>
              </a:rPr>
              <a:t>。</a:t>
            </a:r>
          </a:p>
          <a:p>
            <a:pPr eaLnBrk="1" hangingPunct="1">
              <a:spcBef>
                <a:spcPts val="775"/>
              </a:spcBef>
              <a:spcAft>
                <a:spcPts val="500"/>
              </a:spcAft>
            </a:pPr>
            <a:r>
              <a:rPr lang="zh-CN" altLang="en-US">
                <a:latin typeface="" charset="0"/>
              </a:rPr>
              <a:t>证明：设</a:t>
            </a:r>
            <a:r>
              <a:rPr lang="en-US" altLang="zh-CN">
                <a:latin typeface="" charset="0"/>
              </a:rPr>
              <a:t>a</a:t>
            </a:r>
            <a:r>
              <a:rPr lang="zh-CN" altLang="en-US">
                <a:latin typeface="" charset="0"/>
              </a:rPr>
              <a:t>的逆元是</a:t>
            </a:r>
            <a:r>
              <a:rPr lang="en-US" altLang="zh-CN">
                <a:latin typeface="" charset="0"/>
              </a:rPr>
              <a:t>a</a:t>
            </a:r>
            <a:r>
              <a:rPr lang="en-US" altLang="zh-CN" baseline="30000">
                <a:latin typeface="" charset="0"/>
              </a:rPr>
              <a:t>-1</a:t>
            </a:r>
            <a:r>
              <a:rPr lang="zh-CN" altLang="en-US">
                <a:latin typeface="" charset="0"/>
              </a:rPr>
              <a:t>，令</a:t>
            </a:r>
            <a:r>
              <a:rPr lang="en-US" altLang="zh-CN">
                <a:latin typeface="" charset="0"/>
              </a:rPr>
              <a:t>x=a</a:t>
            </a:r>
            <a:r>
              <a:rPr lang="en-US" altLang="zh-CN" baseline="30000">
                <a:latin typeface="" charset="0"/>
              </a:rPr>
              <a:t>-1</a:t>
            </a:r>
            <a:r>
              <a:rPr lang="en-US" altLang="zh-CN">
                <a:latin typeface="" charset="0"/>
              </a:rPr>
              <a:t>*b</a:t>
            </a:r>
            <a:br>
              <a:rPr lang="en-US" altLang="zh-CN">
                <a:latin typeface="" charset="0"/>
              </a:rPr>
            </a:br>
            <a:r>
              <a:rPr lang="zh-CN" altLang="en-US">
                <a:latin typeface="" charset="0"/>
              </a:rPr>
              <a:t>　　　则　</a:t>
            </a:r>
            <a:r>
              <a:rPr lang="en-US" altLang="zh-CN">
                <a:latin typeface="" charset="0"/>
              </a:rPr>
              <a:t>a*x=a*(a</a:t>
            </a:r>
            <a:r>
              <a:rPr lang="en-US" altLang="zh-CN" baseline="30000">
                <a:latin typeface="" charset="0"/>
              </a:rPr>
              <a:t>-1</a:t>
            </a:r>
            <a:r>
              <a:rPr lang="en-US" altLang="zh-CN">
                <a:latin typeface="" charset="0"/>
              </a:rPr>
              <a:t>*b)</a:t>
            </a:r>
            <a:br>
              <a:rPr lang="en-US" altLang="zh-CN">
                <a:latin typeface="" charset="0"/>
              </a:rPr>
            </a:br>
            <a:r>
              <a:rPr lang="zh-CN" altLang="en-US">
                <a:latin typeface="" charset="0"/>
              </a:rPr>
              <a:t>　　　　　</a:t>
            </a:r>
            <a:r>
              <a:rPr lang="en-US" altLang="zh-CN">
                <a:latin typeface="" charset="0"/>
              </a:rPr>
              <a:t>=(a*a</a:t>
            </a:r>
            <a:r>
              <a:rPr lang="en-US" altLang="zh-CN" baseline="30000">
                <a:latin typeface="" charset="0"/>
              </a:rPr>
              <a:t>-1</a:t>
            </a:r>
            <a:r>
              <a:rPr lang="en-US" altLang="zh-CN">
                <a:latin typeface="" charset="0"/>
              </a:rPr>
              <a:t>)*b</a:t>
            </a:r>
            <a:br>
              <a:rPr lang="en-US" altLang="zh-CN">
                <a:latin typeface="" charset="0"/>
              </a:rPr>
            </a:br>
            <a:r>
              <a:rPr lang="zh-CN" altLang="en-US">
                <a:latin typeface="" charset="0"/>
              </a:rPr>
              <a:t>　　　　　</a:t>
            </a:r>
            <a:r>
              <a:rPr lang="en-US" altLang="zh-CN">
                <a:latin typeface="" charset="0"/>
              </a:rPr>
              <a:t>=e*b</a:t>
            </a:r>
            <a:br>
              <a:rPr lang="en-US" altLang="zh-CN">
                <a:latin typeface="" charset="0"/>
              </a:rPr>
            </a:br>
            <a:r>
              <a:rPr lang="zh-CN" altLang="en-US">
                <a:latin typeface="" charset="0"/>
              </a:rPr>
              <a:t>　　　　　</a:t>
            </a:r>
            <a:r>
              <a:rPr lang="en-US" altLang="zh-CN">
                <a:latin typeface="" charset="0"/>
              </a:rPr>
              <a:t>=b</a:t>
            </a:r>
          </a:p>
          <a:p>
            <a:pPr eaLnBrk="1" hangingPunct="1">
              <a:spcBef>
                <a:spcPts val="775"/>
              </a:spcBef>
              <a:spcAft>
                <a:spcPts val="500"/>
              </a:spcAft>
            </a:pPr>
            <a:r>
              <a:rPr lang="zh-CN" altLang="en-US">
                <a:latin typeface="" charset="0"/>
              </a:rPr>
              <a:t>　　　若另有一解</a:t>
            </a:r>
            <a:r>
              <a:rPr lang="en-US" altLang="zh-CN">
                <a:latin typeface="" charset="0"/>
              </a:rPr>
              <a:t>x</a:t>
            </a:r>
            <a:r>
              <a:rPr lang="en-US" altLang="zh-CN" baseline="-25000">
                <a:latin typeface="" charset="0"/>
              </a:rPr>
              <a:t>1</a:t>
            </a:r>
            <a:r>
              <a:rPr lang="en-US" altLang="zh-CN">
                <a:latin typeface="" charset="0"/>
              </a:rPr>
              <a:t>,</a:t>
            </a:r>
            <a:r>
              <a:rPr lang="zh-CN" altLang="en-US">
                <a:latin typeface="" charset="0"/>
              </a:rPr>
              <a:t>满足</a:t>
            </a:r>
            <a:r>
              <a:rPr lang="en-US" altLang="zh-CN">
                <a:latin typeface="" charset="0"/>
              </a:rPr>
              <a:t>a*x</a:t>
            </a:r>
            <a:r>
              <a:rPr lang="en-US" altLang="zh-CN" baseline="-25000">
                <a:latin typeface="" charset="0"/>
              </a:rPr>
              <a:t>1</a:t>
            </a:r>
            <a:r>
              <a:rPr lang="en-US" altLang="zh-CN">
                <a:latin typeface="" charset="0"/>
              </a:rPr>
              <a:t>=b,</a:t>
            </a:r>
            <a:r>
              <a:rPr lang="zh-CN" altLang="en-US">
                <a:latin typeface="" charset="0"/>
              </a:rPr>
              <a:t>则</a:t>
            </a:r>
            <a:br>
              <a:rPr lang="zh-CN" altLang="en-US">
                <a:latin typeface="" charset="0"/>
              </a:rPr>
            </a:br>
            <a:r>
              <a:rPr lang="zh-CN" altLang="en-US">
                <a:latin typeface="" charset="0"/>
              </a:rPr>
              <a:t>　</a:t>
            </a:r>
            <a:r>
              <a:rPr lang="en-US" altLang="zh-CN">
                <a:latin typeface="" charset="0"/>
              </a:rPr>
              <a:t>a</a:t>
            </a:r>
            <a:r>
              <a:rPr lang="en-US" altLang="zh-CN" baseline="30000">
                <a:latin typeface="" charset="0"/>
              </a:rPr>
              <a:t>-1</a:t>
            </a:r>
            <a:r>
              <a:rPr lang="en-US" altLang="zh-CN">
                <a:latin typeface="" charset="0"/>
              </a:rPr>
              <a:t>*(a*x</a:t>
            </a:r>
            <a:r>
              <a:rPr lang="en-US" altLang="zh-CN" baseline="-25000">
                <a:latin typeface="" charset="0"/>
              </a:rPr>
              <a:t>1</a:t>
            </a:r>
            <a:r>
              <a:rPr lang="en-US" altLang="zh-CN">
                <a:latin typeface="" charset="0"/>
              </a:rPr>
              <a:t>)= a</a:t>
            </a:r>
            <a:r>
              <a:rPr lang="en-US" altLang="zh-CN" baseline="30000">
                <a:latin typeface="" charset="0"/>
              </a:rPr>
              <a:t>-1</a:t>
            </a:r>
            <a:r>
              <a:rPr lang="en-US" altLang="zh-CN">
                <a:latin typeface="" charset="0"/>
              </a:rPr>
              <a:t>*b</a:t>
            </a:r>
            <a:br>
              <a:rPr lang="en-US" altLang="zh-CN">
                <a:latin typeface="" charset="0"/>
              </a:rPr>
            </a:br>
            <a:r>
              <a:rPr lang="zh-CN" altLang="en-US">
                <a:latin typeface="" charset="0"/>
              </a:rPr>
              <a:t>即 </a:t>
            </a:r>
            <a:r>
              <a:rPr lang="en-US" altLang="zh-CN">
                <a:latin typeface="" charset="0"/>
              </a:rPr>
              <a:t>x</a:t>
            </a:r>
            <a:r>
              <a:rPr lang="en-US" altLang="zh-CN" baseline="-25000">
                <a:latin typeface="" charset="0"/>
              </a:rPr>
              <a:t>1</a:t>
            </a:r>
            <a:r>
              <a:rPr lang="en-US" altLang="zh-CN">
                <a:latin typeface="" charset="0"/>
              </a:rPr>
              <a:t>= a</a:t>
            </a:r>
            <a:r>
              <a:rPr lang="en-US" altLang="zh-CN" baseline="30000">
                <a:latin typeface="" charset="0"/>
              </a:rPr>
              <a:t>-1</a:t>
            </a:r>
            <a:r>
              <a:rPr lang="en-US" altLang="zh-CN">
                <a:latin typeface="" charset="0"/>
              </a:rPr>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75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475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BBAD36D5-B2B7-F445-9E79-D68DDE2F8DD2}"/>
              </a:ext>
            </a:extLst>
          </p:cNvPr>
          <p:cNvSpPr>
            <a:spLocks noGrp="1" noChangeArrowheads="1"/>
          </p:cNvSpPr>
          <p:nvPr>
            <p:ph type="body" idx="4294967295"/>
          </p:nvPr>
        </p:nvSpPr>
        <p:spPr>
          <a:xfrm>
            <a:off x="685800" y="1066800"/>
            <a:ext cx="7772400" cy="5029200"/>
          </a:xfrm>
        </p:spPr>
        <p:txBody>
          <a:bodyPr/>
          <a:lstStyle/>
          <a:p>
            <a:pPr eaLnBrk="1" hangingPunct="1">
              <a:spcBef>
                <a:spcPts val="775"/>
              </a:spcBef>
              <a:spcAft>
                <a:spcPts val="500"/>
              </a:spcAft>
            </a:pPr>
            <a:r>
              <a:rPr lang="zh-CN" altLang="en-US">
                <a:solidFill>
                  <a:srgbClr val="FF0000"/>
                </a:solidFill>
                <a:latin typeface="" charset="0"/>
              </a:rPr>
              <a:t>定理</a:t>
            </a:r>
            <a:r>
              <a:rPr lang="en-US" altLang="zh-CN">
                <a:solidFill>
                  <a:srgbClr val="FF0000"/>
                </a:solidFill>
                <a:latin typeface="" charset="0"/>
              </a:rPr>
              <a:t>5-4.3</a:t>
            </a:r>
            <a:r>
              <a:rPr lang="zh-CN" altLang="en-US">
                <a:latin typeface="" charset="0"/>
              </a:rPr>
              <a:t>设</a:t>
            </a:r>
            <a:r>
              <a:rPr lang="en-US" altLang="zh-CN">
                <a:latin typeface="" charset="0"/>
              </a:rPr>
              <a:t>&lt;G,*&gt;</a:t>
            </a:r>
            <a:r>
              <a:rPr lang="zh-CN" altLang="en-US">
                <a:latin typeface="" charset="0"/>
              </a:rPr>
              <a:t>是一个群，对于任意的</a:t>
            </a:r>
            <a:r>
              <a:rPr lang="en-US" altLang="zh-CN">
                <a:latin typeface="" charset="0"/>
              </a:rPr>
              <a:t>a,b,c∈G,</a:t>
            </a:r>
            <a:r>
              <a:rPr lang="zh-CN" altLang="en-US">
                <a:latin typeface="" charset="0"/>
              </a:rPr>
              <a:t>如果有</a:t>
            </a:r>
            <a:r>
              <a:rPr lang="en-US" altLang="zh-CN">
                <a:latin typeface="" charset="0"/>
              </a:rPr>
              <a:t>a*b=a*c</a:t>
            </a:r>
            <a:r>
              <a:rPr lang="zh-CN" altLang="en-US">
                <a:latin typeface="" charset="0"/>
              </a:rPr>
              <a:t>或者</a:t>
            </a:r>
            <a:r>
              <a:rPr lang="en-US" altLang="zh-CN">
                <a:latin typeface="" charset="0"/>
              </a:rPr>
              <a:t>b*a=c*a,</a:t>
            </a:r>
            <a:r>
              <a:rPr lang="zh-CN" altLang="en-US">
                <a:latin typeface="" charset="0"/>
              </a:rPr>
              <a:t>则必有</a:t>
            </a:r>
            <a:r>
              <a:rPr lang="en-US" altLang="zh-CN">
                <a:latin typeface="" charset="0"/>
              </a:rPr>
              <a:t>b=c(</a:t>
            </a:r>
            <a:r>
              <a:rPr lang="zh-CN" altLang="en-US">
                <a:latin typeface="" charset="0"/>
              </a:rPr>
              <a:t>消去律，可约性</a:t>
            </a:r>
            <a:r>
              <a:rPr lang="en-US" altLang="zh-CN">
                <a:latin typeface="" charset="0"/>
              </a:rPr>
              <a:t>)</a:t>
            </a:r>
            <a:r>
              <a:rPr lang="zh-CN" altLang="en-US">
                <a:latin typeface="" charset="0"/>
              </a:rPr>
              <a:t>。</a:t>
            </a:r>
          </a:p>
          <a:p>
            <a:pPr eaLnBrk="1" hangingPunct="1">
              <a:spcBef>
                <a:spcPts val="775"/>
              </a:spcBef>
              <a:spcAft>
                <a:spcPts val="500"/>
              </a:spcAft>
            </a:pPr>
            <a:r>
              <a:rPr lang="zh-CN" altLang="en-US">
                <a:solidFill>
                  <a:schemeClr val="tx2"/>
                </a:solidFill>
                <a:latin typeface="" charset="0"/>
              </a:rPr>
              <a:t>证明</a:t>
            </a:r>
            <a:r>
              <a:rPr lang="zh-CN" altLang="en-US">
                <a:latin typeface="" charset="0"/>
              </a:rPr>
              <a:t>　设</a:t>
            </a:r>
            <a:r>
              <a:rPr lang="en-US" altLang="zh-CN">
                <a:latin typeface="" charset="0"/>
              </a:rPr>
              <a:t>a*b=a*c,</a:t>
            </a:r>
            <a:r>
              <a:rPr lang="zh-CN" altLang="en-US">
                <a:latin typeface="" charset="0"/>
              </a:rPr>
              <a:t>且</a:t>
            </a:r>
            <a:r>
              <a:rPr lang="en-US" altLang="zh-CN">
                <a:latin typeface="" charset="0"/>
              </a:rPr>
              <a:t>a</a:t>
            </a:r>
            <a:r>
              <a:rPr lang="zh-CN" altLang="en-US">
                <a:latin typeface="" charset="0"/>
              </a:rPr>
              <a:t>的逆元是</a:t>
            </a:r>
            <a:r>
              <a:rPr lang="en-US" altLang="zh-CN">
                <a:latin typeface="" charset="0"/>
              </a:rPr>
              <a:t>a</a:t>
            </a:r>
            <a:r>
              <a:rPr lang="en-US" altLang="zh-CN" baseline="30000">
                <a:latin typeface="" charset="0"/>
              </a:rPr>
              <a:t>-1</a:t>
            </a:r>
            <a:r>
              <a:rPr lang="en-US" altLang="zh-CN">
                <a:latin typeface="" charset="0"/>
              </a:rPr>
              <a:t>,</a:t>
            </a:r>
            <a:r>
              <a:rPr lang="zh-CN" altLang="en-US">
                <a:latin typeface="" charset="0"/>
              </a:rPr>
              <a:t>则有</a:t>
            </a:r>
            <a:br>
              <a:rPr lang="zh-CN" altLang="en-US">
                <a:latin typeface="" charset="0"/>
              </a:rPr>
            </a:br>
            <a:r>
              <a:rPr lang="zh-CN" altLang="en-US">
                <a:latin typeface="" charset="0"/>
              </a:rPr>
              <a:t>　　　 </a:t>
            </a:r>
            <a:r>
              <a:rPr lang="en-US" altLang="zh-CN">
                <a:latin typeface="" charset="0"/>
              </a:rPr>
              <a:t>a</a:t>
            </a:r>
            <a:r>
              <a:rPr lang="en-US" altLang="zh-CN" baseline="30000">
                <a:latin typeface="" charset="0"/>
              </a:rPr>
              <a:t>-1</a:t>
            </a:r>
            <a:r>
              <a:rPr lang="en-US" altLang="zh-CN">
                <a:latin typeface="" charset="0"/>
              </a:rPr>
              <a:t>*(a*b)= a</a:t>
            </a:r>
            <a:r>
              <a:rPr lang="en-US" altLang="zh-CN" baseline="30000">
                <a:latin typeface="" charset="0"/>
              </a:rPr>
              <a:t>-1</a:t>
            </a:r>
            <a:r>
              <a:rPr lang="en-US" altLang="zh-CN">
                <a:latin typeface="" charset="0"/>
              </a:rPr>
              <a:t>*(a*c)</a:t>
            </a:r>
            <a:br>
              <a:rPr lang="en-US" altLang="zh-CN">
                <a:latin typeface="" charset="0"/>
              </a:rPr>
            </a:br>
            <a:r>
              <a:rPr lang="zh-CN" altLang="en-US">
                <a:latin typeface="" charset="0"/>
              </a:rPr>
              <a:t>　　　</a:t>
            </a:r>
            <a:r>
              <a:rPr lang="en-US" altLang="zh-CN">
                <a:latin typeface="" charset="0"/>
              </a:rPr>
              <a:t>(a</a:t>
            </a:r>
            <a:r>
              <a:rPr lang="en-US" altLang="zh-CN" baseline="30000">
                <a:latin typeface="" charset="0"/>
              </a:rPr>
              <a:t>-1</a:t>
            </a:r>
            <a:r>
              <a:rPr lang="en-US" altLang="zh-CN">
                <a:latin typeface="" charset="0"/>
              </a:rPr>
              <a:t>*a)*b=(a</a:t>
            </a:r>
            <a:r>
              <a:rPr lang="en-US" altLang="zh-CN" baseline="30000">
                <a:latin typeface="" charset="0"/>
              </a:rPr>
              <a:t>-1</a:t>
            </a:r>
            <a:r>
              <a:rPr lang="en-US" altLang="zh-CN">
                <a:latin typeface="" charset="0"/>
              </a:rPr>
              <a:t>*a)*c</a:t>
            </a:r>
            <a:br>
              <a:rPr lang="en-US" altLang="zh-CN">
                <a:latin typeface="" charset="0"/>
              </a:rPr>
            </a:br>
            <a:r>
              <a:rPr lang="zh-CN" altLang="en-US">
                <a:latin typeface="" charset="0"/>
              </a:rPr>
              <a:t>　　　</a:t>
            </a:r>
            <a:r>
              <a:rPr lang="en-US" altLang="zh-CN">
                <a:latin typeface="" charset="0"/>
              </a:rPr>
              <a:t>e*b=e*c</a:t>
            </a:r>
            <a:br>
              <a:rPr lang="en-US" altLang="zh-CN">
                <a:latin typeface="" charset="0"/>
              </a:rPr>
            </a:br>
            <a:r>
              <a:rPr lang="zh-CN" altLang="en-US">
                <a:latin typeface="" charset="0"/>
              </a:rPr>
              <a:t>　　　</a:t>
            </a:r>
            <a:r>
              <a:rPr lang="en-US" altLang="zh-CN">
                <a:latin typeface="" charset="0"/>
              </a:rPr>
              <a:t>b=c</a:t>
            </a:r>
          </a:p>
          <a:p>
            <a:pPr eaLnBrk="1" hangingPunct="1">
              <a:spcBef>
                <a:spcPts val="775"/>
              </a:spcBef>
              <a:spcAft>
                <a:spcPts val="500"/>
              </a:spcAft>
            </a:pPr>
            <a:r>
              <a:rPr lang="zh-CN" altLang="en-US">
                <a:latin typeface="" charset="0"/>
              </a:rPr>
              <a:t>　　　当</a:t>
            </a:r>
            <a:r>
              <a:rPr lang="en-US" altLang="zh-CN">
                <a:latin typeface="" charset="0"/>
              </a:rPr>
              <a:t>b*a=c*a</a:t>
            </a:r>
            <a:r>
              <a:rPr lang="zh-CN" altLang="en-US">
                <a:latin typeface="" charset="0"/>
              </a:rPr>
              <a:t>时，可同样证得</a:t>
            </a:r>
            <a:r>
              <a:rPr lang="en-US" altLang="zh-CN">
                <a:latin typeface="" charset="0"/>
              </a:rPr>
              <a:t>b=c</a:t>
            </a:r>
            <a:r>
              <a:rPr lang="zh-CN" altLang="en-US">
                <a:latin typeface="" charset="0"/>
              </a:rPr>
              <a:t>。</a:t>
            </a:r>
          </a:p>
        </p:txBody>
      </p:sp>
      <p:sp>
        <p:nvSpPr>
          <p:cNvPr id="80898" name="Rectangle 2">
            <a:extLst>
              <a:ext uri="{FF2B5EF4-FFF2-40B4-BE49-F238E27FC236}">
                <a16:creationId xmlns:a16="http://schemas.microsoft.com/office/drawing/2014/main" id="{3F0BF749-EDA1-B542-9A56-3FC83E2ED602}"/>
              </a:ext>
            </a:extLst>
          </p:cNvPr>
          <p:cNvSpPr>
            <a:spLocks noChangeArrowheads="1"/>
          </p:cNvSpPr>
          <p:nvPr/>
        </p:nvSpPr>
        <p:spPr bwMode="auto">
          <a:xfrm>
            <a:off x="1116013" y="476250"/>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3600">
                <a:solidFill>
                  <a:schemeClr val="accent2"/>
                </a:solidFill>
              </a:rPr>
              <a:t>5-4 </a:t>
            </a:r>
            <a:r>
              <a:rPr lang="zh-CN" altLang="en-US" sz="3600">
                <a:solidFill>
                  <a:schemeClr val="accent2"/>
                </a:solidFill>
              </a:rPr>
              <a:t>群与子群</a:t>
            </a:r>
            <a:r>
              <a:rPr lang="en-US" altLang="zh-CN" sz="3600">
                <a:solidFill>
                  <a:schemeClr val="accent2"/>
                </a:solidFill>
              </a:rPr>
              <a:t>(groups and subgroups)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35893D39-AFE4-AB42-9E61-26A2CF258D25}"/>
              </a:ext>
            </a:extLst>
          </p:cNvPr>
          <p:cNvSpPr>
            <a:spLocks noGrp="1" noChangeArrowheads="1"/>
          </p:cNvSpPr>
          <p:nvPr>
            <p:ph type="body" idx="4294967295"/>
          </p:nvPr>
        </p:nvSpPr>
        <p:spPr/>
        <p:txBody>
          <a:bodyPr/>
          <a:lstStyle/>
          <a:p>
            <a:pPr eaLnBrk="1" hangingPunct="1">
              <a:spcBef>
                <a:spcPts val="775"/>
              </a:spcBef>
              <a:spcAft>
                <a:spcPts val="500"/>
              </a:spcAft>
            </a:pPr>
            <a:r>
              <a:rPr lang="zh-CN" altLang="en-US">
                <a:latin typeface="" charset="0"/>
              </a:rPr>
              <a:t>由定理</a:t>
            </a:r>
            <a:r>
              <a:rPr lang="en-US" altLang="zh-CN">
                <a:latin typeface="" charset="0"/>
              </a:rPr>
              <a:t>5-4.3</a:t>
            </a:r>
            <a:r>
              <a:rPr lang="zh-CN" altLang="en-US">
                <a:latin typeface="" charset="0"/>
              </a:rPr>
              <a:t>可知：</a:t>
            </a:r>
            <a:br>
              <a:rPr lang="zh-CN" altLang="en-US">
                <a:latin typeface="" charset="0"/>
              </a:rPr>
            </a:br>
            <a:r>
              <a:rPr lang="zh-CN" altLang="en-US">
                <a:latin typeface="" charset="0"/>
              </a:rPr>
              <a:t>群的运算表中没有两行（或两列）是相同的。为了进一步考察群的运算表所具有的性质，现在引进置换的概念。</a:t>
            </a:r>
          </a:p>
        </p:txBody>
      </p:sp>
      <p:sp>
        <p:nvSpPr>
          <p:cNvPr id="81922" name="Rectangle 2">
            <a:extLst>
              <a:ext uri="{FF2B5EF4-FFF2-40B4-BE49-F238E27FC236}">
                <a16:creationId xmlns:a16="http://schemas.microsoft.com/office/drawing/2014/main" id="{4C6CB740-239E-4C49-84A7-D6FCFEF80215}"/>
              </a:ext>
            </a:extLst>
          </p:cNvPr>
          <p:cNvSpPr>
            <a:spLocks noChangeArrowheads="1"/>
          </p:cNvSpPr>
          <p:nvPr/>
        </p:nvSpPr>
        <p:spPr bwMode="auto">
          <a:xfrm>
            <a:off x="1116013" y="476250"/>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3600">
                <a:solidFill>
                  <a:schemeClr val="accent2"/>
                </a:solidFill>
              </a:rPr>
              <a:t>5-4 </a:t>
            </a:r>
            <a:r>
              <a:rPr lang="zh-CN" altLang="en-US" sz="3600">
                <a:solidFill>
                  <a:schemeClr val="accent2"/>
                </a:solidFill>
              </a:rPr>
              <a:t>群与子群</a:t>
            </a:r>
            <a:r>
              <a:rPr lang="en-US" altLang="zh-CN" sz="3600">
                <a:solidFill>
                  <a:schemeClr val="accent2"/>
                </a:solidFill>
              </a:rPr>
              <a:t>(groups and subgroups)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4BE165A4-37CA-4548-8AAE-4B086D95072F}"/>
              </a:ext>
            </a:extLst>
          </p:cNvPr>
          <p:cNvSpPr>
            <a:spLocks noGrp="1" noChangeArrowheads="1"/>
          </p:cNvSpPr>
          <p:nvPr>
            <p:ph type="body" idx="4294967295"/>
          </p:nvPr>
        </p:nvSpPr>
        <p:spPr>
          <a:xfrm>
            <a:off x="395288" y="1447800"/>
            <a:ext cx="7772400" cy="4429125"/>
          </a:xfrm>
        </p:spPr>
        <p:txBody>
          <a:bodyPr/>
          <a:lstStyle/>
          <a:p>
            <a:pPr eaLnBrk="1" hangingPunct="1">
              <a:spcBef>
                <a:spcPts val="775"/>
              </a:spcBef>
              <a:spcAft>
                <a:spcPts val="500"/>
              </a:spcAft>
            </a:pPr>
            <a:r>
              <a:rPr lang="zh-CN" altLang="en-US" sz="2400">
                <a:solidFill>
                  <a:srgbClr val="FF0000"/>
                </a:solidFill>
                <a:latin typeface="" charset="0"/>
              </a:rPr>
              <a:t>定义</a:t>
            </a:r>
            <a:r>
              <a:rPr lang="en-US" altLang="zh-CN" sz="2400">
                <a:solidFill>
                  <a:srgbClr val="FF0000"/>
                </a:solidFill>
                <a:latin typeface="" charset="0"/>
              </a:rPr>
              <a:t>5-4.3</a:t>
            </a:r>
            <a:r>
              <a:rPr lang="en-US" altLang="zh-CN" sz="2400">
                <a:latin typeface="" charset="0"/>
              </a:rPr>
              <a:t> </a:t>
            </a:r>
            <a:r>
              <a:rPr lang="zh-CN" altLang="en-US" sz="2400">
                <a:latin typeface="" charset="0"/>
              </a:rPr>
              <a:t>设</a:t>
            </a:r>
            <a:r>
              <a:rPr lang="en-US" altLang="zh-CN" sz="2400">
                <a:latin typeface="" charset="0"/>
              </a:rPr>
              <a:t>S</a:t>
            </a:r>
            <a:r>
              <a:rPr lang="zh-CN" altLang="en-US" sz="2400">
                <a:latin typeface="" charset="0"/>
              </a:rPr>
              <a:t>是一个非空集合，从集合</a:t>
            </a:r>
            <a:r>
              <a:rPr lang="en-US" altLang="zh-CN" sz="2400">
                <a:latin typeface="" charset="0"/>
              </a:rPr>
              <a:t>S</a:t>
            </a:r>
            <a:r>
              <a:rPr lang="zh-CN" altLang="en-US" sz="2400">
                <a:latin typeface="" charset="0"/>
              </a:rPr>
              <a:t>到</a:t>
            </a:r>
            <a:r>
              <a:rPr lang="en-US" altLang="zh-CN" sz="2400">
                <a:latin typeface="" charset="0"/>
              </a:rPr>
              <a:t>S</a:t>
            </a:r>
            <a:r>
              <a:rPr lang="zh-CN" altLang="en-US" sz="2400">
                <a:latin typeface="" charset="0"/>
              </a:rPr>
              <a:t>的一个双射称为</a:t>
            </a:r>
            <a:r>
              <a:rPr lang="en-US" altLang="zh-CN" sz="2400">
                <a:latin typeface="" charset="0"/>
              </a:rPr>
              <a:t>S</a:t>
            </a:r>
            <a:r>
              <a:rPr lang="zh-CN" altLang="en-US" sz="2400">
                <a:latin typeface="" charset="0"/>
              </a:rPr>
              <a:t>的一个置换。</a:t>
            </a:r>
          </a:p>
          <a:p>
            <a:pPr eaLnBrk="1" hangingPunct="1">
              <a:spcBef>
                <a:spcPts val="775"/>
              </a:spcBef>
              <a:spcAft>
                <a:spcPts val="500"/>
              </a:spcAft>
            </a:pPr>
            <a:r>
              <a:rPr lang="zh-CN" altLang="en-US" sz="2400">
                <a:latin typeface="" charset="0"/>
              </a:rPr>
              <a:t>例如，对于集合</a:t>
            </a:r>
            <a:r>
              <a:rPr lang="en-US" altLang="zh-CN" sz="2400">
                <a:latin typeface="" charset="0"/>
              </a:rPr>
              <a:t>S={a, b, c, d}</a:t>
            </a:r>
            <a:r>
              <a:rPr lang="zh-CN" altLang="en-US" sz="2400">
                <a:latin typeface="" charset="0"/>
              </a:rPr>
              <a:t>，将</a:t>
            </a:r>
            <a:r>
              <a:rPr lang="en-US" altLang="zh-CN" sz="2400">
                <a:latin typeface="" charset="0"/>
              </a:rPr>
              <a:t>a</a:t>
            </a:r>
            <a:r>
              <a:rPr lang="zh-CN" altLang="en-US" sz="2400">
                <a:latin typeface="" charset="0"/>
              </a:rPr>
              <a:t>映射到</a:t>
            </a:r>
            <a:r>
              <a:rPr lang="en-US" altLang="zh-CN" sz="2400">
                <a:latin typeface="" charset="0"/>
              </a:rPr>
              <a:t>b, b</a:t>
            </a:r>
            <a:r>
              <a:rPr lang="zh-CN" altLang="en-US" sz="2400">
                <a:latin typeface="" charset="0"/>
              </a:rPr>
              <a:t>映射到</a:t>
            </a:r>
            <a:r>
              <a:rPr lang="en-US" altLang="zh-CN" sz="2400">
                <a:latin typeface="" charset="0"/>
              </a:rPr>
              <a:t>d</a:t>
            </a:r>
            <a:r>
              <a:rPr lang="zh-CN" altLang="en-US" sz="2400">
                <a:latin typeface="" charset="0"/>
              </a:rPr>
              <a:t>，</a:t>
            </a:r>
            <a:r>
              <a:rPr lang="en-US" altLang="zh-CN" sz="2400">
                <a:latin typeface="" charset="0"/>
              </a:rPr>
              <a:t>c</a:t>
            </a:r>
            <a:r>
              <a:rPr lang="zh-CN" altLang="en-US" sz="2400">
                <a:latin typeface="" charset="0"/>
              </a:rPr>
              <a:t>映射到</a:t>
            </a:r>
            <a:r>
              <a:rPr lang="en-US" altLang="zh-CN" sz="2400">
                <a:latin typeface="" charset="0"/>
              </a:rPr>
              <a:t>a</a:t>
            </a:r>
            <a:r>
              <a:rPr lang="zh-CN" altLang="en-US" sz="2400">
                <a:latin typeface="" charset="0"/>
              </a:rPr>
              <a:t>，</a:t>
            </a:r>
            <a:r>
              <a:rPr lang="en-US" altLang="zh-CN" sz="2400">
                <a:latin typeface="" charset="0"/>
              </a:rPr>
              <a:t>d</a:t>
            </a:r>
            <a:r>
              <a:rPr lang="zh-CN" altLang="en-US" sz="2400">
                <a:latin typeface="" charset="0"/>
              </a:rPr>
              <a:t>映射到</a:t>
            </a:r>
            <a:r>
              <a:rPr lang="en-US" altLang="zh-CN" sz="2400">
                <a:latin typeface="" charset="0"/>
              </a:rPr>
              <a:t>c</a:t>
            </a:r>
            <a:r>
              <a:rPr lang="zh-CN" altLang="en-US" sz="2400">
                <a:latin typeface="" charset="0"/>
              </a:rPr>
              <a:t>，是一个从</a:t>
            </a:r>
            <a:r>
              <a:rPr lang="en-US" altLang="zh-CN" sz="2400">
                <a:latin typeface="" charset="0"/>
              </a:rPr>
              <a:t>S</a:t>
            </a:r>
            <a:r>
              <a:rPr lang="zh-CN" altLang="en-US" sz="2400">
                <a:latin typeface="" charset="0"/>
              </a:rPr>
              <a:t>到</a:t>
            </a:r>
            <a:r>
              <a:rPr lang="en-US" altLang="zh-CN" sz="2400">
                <a:latin typeface="" charset="0"/>
              </a:rPr>
              <a:t>S</a:t>
            </a:r>
            <a:r>
              <a:rPr lang="zh-CN" altLang="en-US" sz="2400">
                <a:latin typeface="" charset="0"/>
              </a:rPr>
              <a:t>上的一个一对一映射，这个置换可以表示为</a:t>
            </a:r>
          </a:p>
          <a:p>
            <a:pPr eaLnBrk="1" hangingPunct="1">
              <a:spcBef>
                <a:spcPts val="775"/>
              </a:spcBef>
              <a:spcAft>
                <a:spcPts val="500"/>
              </a:spcAft>
            </a:pPr>
            <a:r>
              <a:rPr lang="zh-CN" altLang="en-US">
                <a:latin typeface="" charset="0"/>
              </a:rPr>
              <a:t>       </a:t>
            </a:r>
          </a:p>
        </p:txBody>
      </p:sp>
      <p:graphicFrame>
        <p:nvGraphicFramePr>
          <p:cNvPr id="82946" name="Object 3">
            <a:extLst>
              <a:ext uri="{FF2B5EF4-FFF2-40B4-BE49-F238E27FC236}">
                <a16:creationId xmlns:a16="http://schemas.microsoft.com/office/drawing/2014/main" id="{05E844C7-9ECE-1044-B48B-91FFA6AC986D}"/>
              </a:ext>
            </a:extLst>
          </p:cNvPr>
          <p:cNvGraphicFramePr>
            <a:graphicFrameLocks noChangeAspect="1"/>
          </p:cNvGraphicFramePr>
          <p:nvPr/>
        </p:nvGraphicFramePr>
        <p:xfrm>
          <a:off x="5292725" y="3644900"/>
          <a:ext cx="2895600" cy="1143000"/>
        </p:xfrm>
        <a:graphic>
          <a:graphicData uri="http://schemas.openxmlformats.org/presentationml/2006/ole">
            <mc:AlternateContent xmlns:mc="http://schemas.openxmlformats.org/markup-compatibility/2006">
              <mc:Choice xmlns:v="urn:schemas-microsoft-com:vml" Requires="v">
                <p:oleObj spid="_x0000_s79874" r:id="rId3" imgW="279400" imgH="190500" progId="Equation.3">
                  <p:embed/>
                </p:oleObj>
              </mc:Choice>
              <mc:Fallback>
                <p:oleObj r:id="rId3" imgW="279400" imgH="190500" progId="Equation.3">
                  <p:embed/>
                  <p:pic>
                    <p:nvPicPr>
                      <p:cNvPr id="82946" name="Object 3">
                        <a:extLst>
                          <a:ext uri="{FF2B5EF4-FFF2-40B4-BE49-F238E27FC236}">
                            <a16:creationId xmlns:a16="http://schemas.microsoft.com/office/drawing/2014/main" id="{05E844C7-9ECE-1044-B48B-91FFA6AC98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3644900"/>
                        <a:ext cx="2895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2947" name="Text Box 4">
            <a:extLst>
              <a:ext uri="{FF2B5EF4-FFF2-40B4-BE49-F238E27FC236}">
                <a16:creationId xmlns:a16="http://schemas.microsoft.com/office/drawing/2014/main" id="{06E3ECF8-AA4B-1C40-9C3C-FF11F8B58A31}"/>
              </a:ext>
            </a:extLst>
          </p:cNvPr>
          <p:cNvSpPr txBox="1">
            <a:spLocks noChangeArrowheads="1"/>
          </p:cNvSpPr>
          <p:nvPr/>
        </p:nvSpPr>
        <p:spPr bwMode="auto">
          <a:xfrm>
            <a:off x="762000" y="4800600"/>
            <a:ext cx="7696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chemeClr val="tx1"/>
                </a:solidFill>
              </a:rPr>
              <a:t>即上一行中按任何次序写出集合中的全部元素，而在下一行中写每个对应元素的像。</a:t>
            </a:r>
          </a:p>
        </p:txBody>
      </p:sp>
      <p:sp>
        <p:nvSpPr>
          <p:cNvPr id="82948" name="Rectangle 2">
            <a:extLst>
              <a:ext uri="{FF2B5EF4-FFF2-40B4-BE49-F238E27FC236}">
                <a16:creationId xmlns:a16="http://schemas.microsoft.com/office/drawing/2014/main" id="{B1121FBC-F03C-E248-843A-6C32F4E9E192}"/>
              </a:ext>
            </a:extLst>
          </p:cNvPr>
          <p:cNvSpPr>
            <a:spLocks noChangeArrowheads="1"/>
          </p:cNvSpPr>
          <p:nvPr/>
        </p:nvSpPr>
        <p:spPr bwMode="auto">
          <a:xfrm>
            <a:off x="1116013" y="476250"/>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3600">
                <a:solidFill>
                  <a:schemeClr val="accent2"/>
                </a:solidFill>
              </a:rPr>
              <a:t>5-4 </a:t>
            </a:r>
            <a:r>
              <a:rPr lang="zh-CN" altLang="en-US" sz="3600">
                <a:solidFill>
                  <a:schemeClr val="accent2"/>
                </a:solidFill>
              </a:rPr>
              <a:t>群与子群</a:t>
            </a:r>
            <a:r>
              <a:rPr lang="en-US" altLang="zh-CN" sz="3600">
                <a:solidFill>
                  <a:schemeClr val="accent2"/>
                </a:solidFill>
              </a:rPr>
              <a:t>(groups and subgroups)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2D7868E7-91A3-104A-B631-026E044BC377}"/>
              </a:ext>
            </a:extLst>
          </p:cNvPr>
          <p:cNvSpPr>
            <a:spLocks noGrp="1" noChangeArrowheads="1"/>
          </p:cNvSpPr>
          <p:nvPr>
            <p:ph type="body" idx="4294967295"/>
          </p:nvPr>
        </p:nvSpPr>
        <p:spPr>
          <a:xfrm>
            <a:off x="250825" y="1341438"/>
            <a:ext cx="7991475" cy="4967287"/>
          </a:xfrm>
        </p:spPr>
        <p:txBody>
          <a:bodyPr/>
          <a:lstStyle/>
          <a:p>
            <a:pPr eaLnBrk="1" hangingPunct="1">
              <a:spcBef>
                <a:spcPts val="775"/>
              </a:spcBef>
              <a:spcAft>
                <a:spcPts val="500"/>
              </a:spcAft>
            </a:pPr>
            <a:r>
              <a:rPr lang="zh-CN" altLang="en-US">
                <a:solidFill>
                  <a:srgbClr val="FF0000"/>
                </a:solidFill>
                <a:latin typeface="" charset="0"/>
              </a:rPr>
              <a:t>定理</a:t>
            </a:r>
            <a:r>
              <a:rPr lang="en-US" altLang="zh-CN">
                <a:solidFill>
                  <a:srgbClr val="FF0000"/>
                </a:solidFill>
                <a:latin typeface="" charset="0"/>
              </a:rPr>
              <a:t>5-4.4</a:t>
            </a:r>
            <a:r>
              <a:rPr lang="en-US" altLang="zh-CN">
                <a:solidFill>
                  <a:schemeClr val="tx2"/>
                </a:solidFill>
                <a:latin typeface="" charset="0"/>
              </a:rPr>
              <a:t> </a:t>
            </a:r>
            <a:r>
              <a:rPr lang="zh-CN" altLang="en-US">
                <a:latin typeface="" charset="0"/>
              </a:rPr>
              <a:t>群</a:t>
            </a:r>
            <a:r>
              <a:rPr lang="en-US" altLang="zh-CN">
                <a:latin typeface="" charset="0"/>
              </a:rPr>
              <a:t>&lt;G,*&gt;</a:t>
            </a:r>
            <a:r>
              <a:rPr lang="zh-CN" altLang="en-US">
                <a:latin typeface="" charset="0"/>
              </a:rPr>
              <a:t>的运算表中的每一行或每一列都是</a:t>
            </a:r>
            <a:r>
              <a:rPr lang="en-US" altLang="zh-CN">
                <a:latin typeface="" charset="0"/>
              </a:rPr>
              <a:t>G</a:t>
            </a:r>
            <a:r>
              <a:rPr lang="zh-CN" altLang="en-US">
                <a:latin typeface="" charset="0"/>
              </a:rPr>
              <a:t>的元素的一个置换。</a:t>
            </a:r>
          </a:p>
          <a:p>
            <a:pPr eaLnBrk="1" hangingPunct="1">
              <a:spcBef>
                <a:spcPts val="775"/>
              </a:spcBef>
              <a:spcAft>
                <a:spcPts val="500"/>
              </a:spcAft>
            </a:pPr>
            <a:r>
              <a:rPr lang="zh-CN" altLang="en-US">
                <a:solidFill>
                  <a:schemeClr val="tx2"/>
                </a:solidFill>
                <a:latin typeface="" charset="0"/>
              </a:rPr>
              <a:t>证明：</a:t>
            </a:r>
            <a:r>
              <a:rPr lang="zh-CN" altLang="en-US">
                <a:latin typeface="" charset="0"/>
              </a:rPr>
              <a:t>首先，证明运算表中的任一行或任一列所含</a:t>
            </a:r>
            <a:r>
              <a:rPr lang="en-US" altLang="zh-CN">
                <a:latin typeface="" charset="0"/>
              </a:rPr>
              <a:t>G</a:t>
            </a:r>
            <a:r>
              <a:rPr lang="zh-CN" altLang="en-US">
                <a:latin typeface="" charset="0"/>
              </a:rPr>
              <a:t>中的一个元素不可能多于一次。用反证法，如果对应于元素</a:t>
            </a:r>
            <a:r>
              <a:rPr lang="en-US" altLang="zh-CN">
                <a:latin typeface="" charset="0"/>
              </a:rPr>
              <a:t>a∈G</a:t>
            </a:r>
            <a:r>
              <a:rPr lang="zh-CN" altLang="en-US">
                <a:latin typeface="" charset="0"/>
              </a:rPr>
              <a:t>的那一行中有两个元素都是</a:t>
            </a:r>
            <a:r>
              <a:rPr lang="en-US" altLang="zh-CN">
                <a:latin typeface="" charset="0"/>
              </a:rPr>
              <a:t>c,</a:t>
            </a:r>
            <a:r>
              <a:rPr lang="zh-CN" altLang="en-US">
                <a:latin typeface="" charset="0"/>
              </a:rPr>
              <a:t>即有</a:t>
            </a:r>
            <a:r>
              <a:rPr lang="en-US" altLang="zh-CN">
                <a:latin typeface="" charset="0"/>
              </a:rPr>
              <a:t>b</a:t>
            </a:r>
            <a:r>
              <a:rPr lang="en-US" altLang="zh-CN" baseline="-25000">
                <a:latin typeface="" charset="0"/>
              </a:rPr>
              <a:t>1</a:t>
            </a:r>
            <a:r>
              <a:rPr lang="zh-CN" altLang="en-US">
                <a:latin typeface="" charset="0"/>
              </a:rPr>
              <a:t>，</a:t>
            </a:r>
            <a:r>
              <a:rPr lang="en-US" altLang="zh-CN">
                <a:latin typeface="" charset="0"/>
              </a:rPr>
              <a:t>b</a:t>
            </a:r>
            <a:r>
              <a:rPr lang="en-US" altLang="zh-CN" baseline="-25000">
                <a:latin typeface="" charset="0"/>
              </a:rPr>
              <a:t>2 </a:t>
            </a:r>
            <a:r>
              <a:rPr lang="en-US" altLang="zh-CN">
                <a:latin typeface="" charset="0"/>
              </a:rPr>
              <a:t>∈G</a:t>
            </a:r>
          </a:p>
          <a:p>
            <a:pPr eaLnBrk="1" hangingPunct="1">
              <a:spcBef>
                <a:spcPts val="775"/>
              </a:spcBef>
              <a:spcAft>
                <a:spcPts val="500"/>
              </a:spcAft>
            </a:pPr>
            <a:r>
              <a:rPr lang="en-US" altLang="zh-CN">
                <a:latin typeface="" charset="0"/>
              </a:rPr>
              <a:t>           a*b</a:t>
            </a:r>
            <a:r>
              <a:rPr lang="en-US" altLang="zh-CN" baseline="-25000">
                <a:latin typeface="" charset="0"/>
              </a:rPr>
              <a:t>1</a:t>
            </a:r>
            <a:r>
              <a:rPr lang="en-US" altLang="zh-CN">
                <a:latin typeface="" charset="0"/>
              </a:rPr>
              <a:t>=a*b</a:t>
            </a:r>
            <a:r>
              <a:rPr lang="en-US" altLang="zh-CN" baseline="-25000">
                <a:latin typeface="" charset="0"/>
              </a:rPr>
              <a:t>2</a:t>
            </a:r>
            <a:r>
              <a:rPr lang="en-US" altLang="zh-CN">
                <a:latin typeface="" charset="0"/>
              </a:rPr>
              <a:t>=c </a:t>
            </a:r>
            <a:r>
              <a:rPr lang="zh-CN" altLang="en-US">
                <a:latin typeface="" charset="0"/>
              </a:rPr>
              <a:t>且</a:t>
            </a:r>
            <a:r>
              <a:rPr lang="en-US" altLang="zh-CN">
                <a:latin typeface="" charset="0"/>
              </a:rPr>
              <a:t>b</a:t>
            </a:r>
            <a:r>
              <a:rPr lang="en-US" altLang="zh-CN" baseline="-25000">
                <a:latin typeface="" charset="0"/>
              </a:rPr>
              <a:t>1</a:t>
            </a:r>
            <a:r>
              <a:rPr lang="en-US" altLang="zh-CN">
                <a:latin typeface="" charset="0"/>
              </a:rPr>
              <a:t>≠b</a:t>
            </a:r>
            <a:r>
              <a:rPr lang="en-US" altLang="zh-CN" baseline="-25000">
                <a:latin typeface="" charset="0"/>
              </a:rPr>
              <a:t>2</a:t>
            </a:r>
          </a:p>
          <a:p>
            <a:pPr eaLnBrk="1" hangingPunct="1">
              <a:spcBef>
                <a:spcPts val="775"/>
              </a:spcBef>
              <a:spcAft>
                <a:spcPts val="500"/>
              </a:spcAft>
            </a:pPr>
            <a:r>
              <a:rPr lang="zh-CN" altLang="en-US">
                <a:latin typeface="" charset="0"/>
              </a:rPr>
              <a:t>由可约性可得</a:t>
            </a:r>
            <a:r>
              <a:rPr lang="en-US" altLang="zh-CN">
                <a:latin typeface="" charset="0"/>
              </a:rPr>
              <a:t>b</a:t>
            </a:r>
            <a:r>
              <a:rPr lang="en-US" altLang="zh-CN" baseline="-25000">
                <a:latin typeface="" charset="0"/>
              </a:rPr>
              <a:t>1</a:t>
            </a:r>
            <a:r>
              <a:rPr lang="en-US" altLang="zh-CN">
                <a:latin typeface="" charset="0"/>
              </a:rPr>
              <a:t>=b</a:t>
            </a:r>
            <a:r>
              <a:rPr lang="en-US" altLang="zh-CN" baseline="-25000">
                <a:latin typeface="" charset="0"/>
              </a:rPr>
              <a:t>2</a:t>
            </a:r>
            <a:r>
              <a:rPr lang="en-US" altLang="zh-CN">
                <a:latin typeface="" charset="0"/>
              </a:rPr>
              <a:t>,</a:t>
            </a:r>
            <a:r>
              <a:rPr lang="zh-CN" altLang="en-US">
                <a:latin typeface="" charset="0"/>
              </a:rPr>
              <a:t>这与</a:t>
            </a:r>
            <a:r>
              <a:rPr lang="en-US" altLang="zh-CN">
                <a:latin typeface="" charset="0"/>
              </a:rPr>
              <a:t>b</a:t>
            </a:r>
            <a:r>
              <a:rPr lang="en-US" altLang="zh-CN" baseline="-25000">
                <a:latin typeface="" charset="0"/>
              </a:rPr>
              <a:t>1</a:t>
            </a:r>
            <a:r>
              <a:rPr lang="en-US" altLang="zh-CN">
                <a:latin typeface="" charset="0"/>
              </a:rPr>
              <a:t>≠b</a:t>
            </a:r>
            <a:r>
              <a:rPr lang="en-US" altLang="zh-CN" baseline="-25000">
                <a:latin typeface="" charset="0"/>
              </a:rPr>
              <a:t>2</a:t>
            </a:r>
            <a:r>
              <a:rPr lang="zh-CN" altLang="en-US">
                <a:latin typeface="" charset="0"/>
              </a:rPr>
              <a:t>矛盾。</a:t>
            </a:r>
          </a:p>
        </p:txBody>
      </p:sp>
      <p:sp>
        <p:nvSpPr>
          <p:cNvPr id="83970" name="Rectangle 2">
            <a:extLst>
              <a:ext uri="{FF2B5EF4-FFF2-40B4-BE49-F238E27FC236}">
                <a16:creationId xmlns:a16="http://schemas.microsoft.com/office/drawing/2014/main" id="{B286E277-F825-B24B-8DD6-C97FDD1514B5}"/>
              </a:ext>
            </a:extLst>
          </p:cNvPr>
          <p:cNvSpPr>
            <a:spLocks noChangeArrowheads="1"/>
          </p:cNvSpPr>
          <p:nvPr/>
        </p:nvSpPr>
        <p:spPr bwMode="auto">
          <a:xfrm>
            <a:off x="1116013" y="476250"/>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3600">
                <a:solidFill>
                  <a:schemeClr val="accent2"/>
                </a:solidFill>
              </a:rPr>
              <a:t>5-4 </a:t>
            </a:r>
            <a:r>
              <a:rPr lang="zh-CN" altLang="en-US" sz="3600">
                <a:solidFill>
                  <a:schemeClr val="accent2"/>
                </a:solidFill>
              </a:rPr>
              <a:t>群与子群</a:t>
            </a:r>
            <a:r>
              <a:rPr lang="en-US" altLang="zh-CN" sz="3600">
                <a:solidFill>
                  <a:schemeClr val="accent2"/>
                </a:solidFill>
              </a:rPr>
              <a:t>(groups and subgroups)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22">
                                            <p:txEl>
                                              <p:pRg st="1" end="1"/>
                                            </p:txEl>
                                          </p:spTgt>
                                        </p:tgtEl>
                                        <p:attrNameLst>
                                          <p:attrName>style.visibility</p:attrName>
                                        </p:attrNameLst>
                                      </p:cBhvr>
                                      <p:to>
                                        <p:strVal val="visible"/>
                                      </p:to>
                                    </p:set>
                                    <p:animEffect transition="in" filter="blinds(horizontal)">
                                      <p:cBhvr>
                                        <p:cTn id="7" dur="500"/>
                                        <p:tgtEl>
                                          <p:spTgt spid="8192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1922">
                                            <p:txEl>
                                              <p:pRg st="2" end="2"/>
                                            </p:txEl>
                                          </p:spTgt>
                                        </p:tgtEl>
                                        <p:attrNameLst>
                                          <p:attrName>style.visibility</p:attrName>
                                        </p:attrNameLst>
                                      </p:cBhvr>
                                      <p:to>
                                        <p:strVal val="visible"/>
                                      </p:to>
                                    </p:set>
                                    <p:animEffect transition="in" filter="blinds(horizontal)">
                                      <p:cBhvr>
                                        <p:cTn id="10" dur="500"/>
                                        <p:tgtEl>
                                          <p:spTgt spid="81922">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1922">
                                            <p:txEl>
                                              <p:pRg st="3" end="3"/>
                                            </p:txEl>
                                          </p:spTgt>
                                        </p:tgtEl>
                                        <p:attrNameLst>
                                          <p:attrName>style.visibility</p:attrName>
                                        </p:attrNameLst>
                                      </p:cBhvr>
                                      <p:to>
                                        <p:strVal val="visible"/>
                                      </p:to>
                                    </p:set>
                                    <p:animEffect transition="in" filter="blinds(horizontal)">
                                      <p:cBhvr>
                                        <p:cTn id="13" dur="500"/>
                                        <p:tgtEl>
                                          <p:spTgt spid="819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B799CF8C-C495-214B-8A72-00CDD4A9102A}"/>
              </a:ext>
            </a:extLst>
          </p:cNvPr>
          <p:cNvSpPr>
            <a:spLocks noGrp="1" noChangeArrowheads="1"/>
          </p:cNvSpPr>
          <p:nvPr>
            <p:ph type="body" idx="4294967295"/>
          </p:nvPr>
        </p:nvSpPr>
        <p:spPr>
          <a:xfrm>
            <a:off x="323850" y="1238250"/>
            <a:ext cx="8134350" cy="5359400"/>
          </a:xfrm>
        </p:spPr>
        <p:txBody>
          <a:bodyPr/>
          <a:lstStyle/>
          <a:p>
            <a:pPr eaLnBrk="1" hangingPunct="1">
              <a:spcBef>
                <a:spcPts val="775"/>
              </a:spcBef>
              <a:spcAft>
                <a:spcPts val="500"/>
              </a:spcAft>
            </a:pPr>
            <a:r>
              <a:rPr lang="zh-CN" altLang="en-US">
                <a:latin typeface="" charset="0"/>
              </a:rPr>
              <a:t>其次，要证明</a:t>
            </a:r>
            <a:r>
              <a:rPr lang="en-US" altLang="zh-CN">
                <a:latin typeface="" charset="0"/>
              </a:rPr>
              <a:t>G</a:t>
            </a:r>
            <a:r>
              <a:rPr lang="zh-CN" altLang="en-US">
                <a:latin typeface="" charset="0"/>
              </a:rPr>
              <a:t>中的每一个元素都在运算表的每一行和每一列中出现。</a:t>
            </a:r>
          </a:p>
          <a:p>
            <a:pPr eaLnBrk="1" hangingPunct="1">
              <a:spcBef>
                <a:spcPts val="775"/>
              </a:spcBef>
              <a:spcAft>
                <a:spcPts val="500"/>
              </a:spcAft>
            </a:pPr>
            <a:r>
              <a:rPr lang="zh-CN" altLang="en-US">
                <a:latin typeface="" charset="0"/>
              </a:rPr>
              <a:t>考察对应于元素</a:t>
            </a:r>
            <a:r>
              <a:rPr lang="en-US" altLang="zh-CN">
                <a:latin typeface="" charset="0"/>
              </a:rPr>
              <a:t>a∈G</a:t>
            </a:r>
            <a:r>
              <a:rPr lang="zh-CN" altLang="en-US">
                <a:latin typeface="" charset="0"/>
              </a:rPr>
              <a:t>的那一行，设</a:t>
            </a:r>
            <a:r>
              <a:rPr lang="en-US" altLang="zh-CN">
                <a:latin typeface="" charset="0"/>
              </a:rPr>
              <a:t>b</a:t>
            </a:r>
            <a:r>
              <a:rPr lang="zh-CN" altLang="en-US">
                <a:latin typeface="" charset="0"/>
              </a:rPr>
              <a:t>是</a:t>
            </a:r>
            <a:r>
              <a:rPr lang="en-US" altLang="zh-CN">
                <a:latin typeface="" charset="0"/>
              </a:rPr>
              <a:t>G</a:t>
            </a:r>
            <a:r>
              <a:rPr lang="zh-CN" altLang="en-US">
                <a:latin typeface="" charset="0"/>
              </a:rPr>
              <a:t>中的任一元素，由于</a:t>
            </a:r>
            <a:r>
              <a:rPr lang="en-US" altLang="zh-CN">
                <a:latin typeface="" charset="0"/>
              </a:rPr>
              <a:t>b=a*(a</a:t>
            </a:r>
            <a:r>
              <a:rPr lang="en-US" altLang="zh-CN" baseline="30000">
                <a:latin typeface="" charset="0"/>
              </a:rPr>
              <a:t>-1</a:t>
            </a:r>
            <a:r>
              <a:rPr lang="en-US" altLang="zh-CN">
                <a:latin typeface="" charset="0"/>
              </a:rPr>
              <a:t>*b),</a:t>
            </a:r>
            <a:r>
              <a:rPr lang="zh-CN" altLang="en-US">
                <a:latin typeface="" charset="0"/>
              </a:rPr>
              <a:t>所以</a:t>
            </a:r>
            <a:r>
              <a:rPr lang="en-US" altLang="zh-CN">
                <a:latin typeface="" charset="0"/>
              </a:rPr>
              <a:t>b</a:t>
            </a:r>
            <a:r>
              <a:rPr lang="zh-CN" altLang="en-US">
                <a:latin typeface="" charset="0"/>
              </a:rPr>
              <a:t>必定出现在对应于</a:t>
            </a:r>
            <a:r>
              <a:rPr lang="en-US" altLang="zh-CN">
                <a:latin typeface="" charset="0"/>
              </a:rPr>
              <a:t>a</a:t>
            </a:r>
            <a:r>
              <a:rPr lang="zh-CN" altLang="en-US">
                <a:latin typeface="" charset="0"/>
              </a:rPr>
              <a:t>的那一行中。</a:t>
            </a:r>
          </a:p>
          <a:p>
            <a:pPr eaLnBrk="1" hangingPunct="1">
              <a:spcBef>
                <a:spcPts val="775"/>
              </a:spcBef>
              <a:spcAft>
                <a:spcPts val="500"/>
              </a:spcAft>
            </a:pPr>
            <a:r>
              <a:rPr lang="zh-CN" altLang="en-US">
                <a:latin typeface="" charset="0"/>
              </a:rPr>
              <a:t>再由运算表中没有两行（或两列）相同的事实，便可得出：</a:t>
            </a:r>
            <a:r>
              <a:rPr lang="en-US" altLang="zh-CN">
                <a:latin typeface="" charset="0"/>
              </a:rPr>
              <a:t>&lt;G,*&gt;</a:t>
            </a:r>
            <a:r>
              <a:rPr lang="zh-CN" altLang="en-US">
                <a:latin typeface="" charset="0"/>
              </a:rPr>
              <a:t>的运算表中每一行都是</a:t>
            </a:r>
            <a:r>
              <a:rPr lang="en-US" altLang="zh-CN">
                <a:latin typeface="" charset="0"/>
              </a:rPr>
              <a:t>G</a:t>
            </a:r>
            <a:r>
              <a:rPr lang="zh-CN" altLang="en-US">
                <a:latin typeface="" charset="0"/>
              </a:rPr>
              <a:t>的元素的一个置换，且每一行都是不相同的。同样的结论对于列也是成立的。</a:t>
            </a:r>
          </a:p>
        </p:txBody>
      </p:sp>
      <p:sp>
        <p:nvSpPr>
          <p:cNvPr id="84994" name="Rectangle 2">
            <a:extLst>
              <a:ext uri="{FF2B5EF4-FFF2-40B4-BE49-F238E27FC236}">
                <a16:creationId xmlns:a16="http://schemas.microsoft.com/office/drawing/2014/main" id="{14BF5D91-8DC2-8949-9ED1-5D8EC17E1D43}"/>
              </a:ext>
            </a:extLst>
          </p:cNvPr>
          <p:cNvSpPr>
            <a:spLocks noChangeArrowheads="1"/>
          </p:cNvSpPr>
          <p:nvPr/>
        </p:nvSpPr>
        <p:spPr bwMode="auto">
          <a:xfrm>
            <a:off x="1116013" y="476250"/>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3600">
                <a:solidFill>
                  <a:schemeClr val="accent2"/>
                </a:solidFill>
              </a:rPr>
              <a:t>5-4 </a:t>
            </a:r>
            <a:r>
              <a:rPr lang="zh-CN" altLang="en-US" sz="3600">
                <a:solidFill>
                  <a:schemeClr val="accent2"/>
                </a:solidFill>
              </a:rPr>
              <a:t>群与子群</a:t>
            </a:r>
            <a:r>
              <a:rPr lang="en-US" altLang="zh-CN" sz="3600">
                <a:solidFill>
                  <a:schemeClr val="accent2"/>
                </a:solidFill>
              </a:rPr>
              <a:t>(groups and subgroups)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87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234C812D-200E-2840-8818-E422EC09C7DD}"/>
              </a:ext>
            </a:extLst>
          </p:cNvPr>
          <p:cNvSpPr>
            <a:spLocks noGrp="1" noChangeArrowheads="1"/>
          </p:cNvSpPr>
          <p:nvPr>
            <p:ph type="body" idx="4294967295"/>
          </p:nvPr>
        </p:nvSpPr>
        <p:spPr>
          <a:xfrm>
            <a:off x="428625" y="1530350"/>
            <a:ext cx="8715375" cy="5327650"/>
          </a:xfrm>
        </p:spPr>
        <p:txBody>
          <a:bodyPr/>
          <a:lstStyle/>
          <a:p>
            <a:pPr marL="0" indent="361950" eaLnBrk="1" hangingPunct="1"/>
            <a:r>
              <a:rPr lang="zh-CN" altLang="en-US">
                <a:solidFill>
                  <a:schemeClr val="tx2"/>
                </a:solidFill>
              </a:rPr>
              <a:t>由定理</a:t>
            </a:r>
            <a:r>
              <a:rPr lang="en-US" altLang="zh-CN">
                <a:solidFill>
                  <a:schemeClr val="tx2"/>
                </a:solidFill>
              </a:rPr>
              <a:t>5-4.4</a:t>
            </a:r>
            <a:r>
              <a:rPr lang="zh-CN" altLang="en-US">
                <a:solidFill>
                  <a:schemeClr val="tx2"/>
                </a:solidFill>
              </a:rPr>
              <a:t>可知，特别地，当</a:t>
            </a:r>
            <a:r>
              <a:rPr lang="en-US" altLang="zh-CN" i="1">
                <a:solidFill>
                  <a:schemeClr val="tx2"/>
                </a:solidFill>
              </a:rPr>
              <a:t>G</a:t>
            </a:r>
            <a:r>
              <a:rPr lang="zh-CN" altLang="en-US">
                <a:solidFill>
                  <a:schemeClr val="tx2"/>
                </a:solidFill>
              </a:rPr>
              <a:t>为有限群时，*运算的运算表的每一行（列）都是</a:t>
            </a:r>
            <a:r>
              <a:rPr lang="en-US" altLang="zh-CN" i="1">
                <a:solidFill>
                  <a:schemeClr val="tx2"/>
                </a:solidFill>
              </a:rPr>
              <a:t>G</a:t>
            </a:r>
            <a:r>
              <a:rPr lang="zh-CN" altLang="en-US">
                <a:solidFill>
                  <a:schemeClr val="tx2"/>
                </a:solidFill>
              </a:rPr>
              <a:t>中元素的一个置换。</a:t>
            </a:r>
          </a:p>
          <a:p>
            <a:pPr marL="0" indent="361950" eaLnBrk="1" hangingPunct="1"/>
            <a:r>
              <a:rPr lang="zh-CN" altLang="en-US"/>
              <a:t>对于有限群，运算可用表给出</a:t>
            </a:r>
            <a:r>
              <a:rPr lang="en-US" altLang="zh-CN"/>
              <a:t>,</a:t>
            </a:r>
            <a:r>
              <a:rPr lang="zh-CN" altLang="en-US"/>
              <a:t>称为</a:t>
            </a:r>
            <a:r>
              <a:rPr lang="zh-CN" altLang="en-US">
                <a:solidFill>
                  <a:srgbClr val="FF0000"/>
                </a:solidFill>
              </a:rPr>
              <a:t>群表</a:t>
            </a:r>
            <a:r>
              <a:rPr lang="zh-CN" altLang="en-US"/>
              <a:t>。从而有限群</a:t>
            </a:r>
            <a:r>
              <a:rPr lang="en-US" altLang="zh-CN"/>
              <a:t>〈</a:t>
            </a:r>
            <a:r>
              <a:rPr lang="en-US" altLang="zh-CN" i="1"/>
              <a:t>G</a:t>
            </a:r>
            <a:r>
              <a:rPr lang="zh-CN" altLang="en-US"/>
              <a:t>，*</a:t>
            </a:r>
            <a:r>
              <a:rPr lang="en-US" altLang="zh-CN"/>
              <a:t>〉</a:t>
            </a:r>
            <a:r>
              <a:rPr lang="zh-CN" altLang="en-US"/>
              <a:t>的运算表中没有一行（列）上有两个元素是相同的。因此，当</a:t>
            </a:r>
            <a:r>
              <a:rPr lang="en-US" altLang="zh-CN" i="1"/>
              <a:t>G</a:t>
            </a:r>
            <a:r>
              <a:rPr lang="zh-CN" altLang="en-US"/>
              <a:t>分别为</a:t>
            </a:r>
            <a:r>
              <a:rPr lang="en-US" altLang="zh-CN"/>
              <a:t>1</a:t>
            </a:r>
            <a:r>
              <a:rPr lang="zh-CN" altLang="en-US"/>
              <a:t>，</a:t>
            </a:r>
            <a:r>
              <a:rPr lang="en-US" altLang="zh-CN"/>
              <a:t>2</a:t>
            </a:r>
            <a:r>
              <a:rPr lang="zh-CN" altLang="en-US"/>
              <a:t>，</a:t>
            </a:r>
            <a:r>
              <a:rPr lang="en-US" altLang="zh-CN"/>
              <a:t>3</a:t>
            </a:r>
            <a:r>
              <a:rPr lang="zh-CN" altLang="en-US"/>
              <a:t>阶群时</a:t>
            </a:r>
            <a:r>
              <a:rPr lang="en-US" altLang="zh-CN"/>
              <a:t>,*</a:t>
            </a:r>
            <a:r>
              <a:rPr lang="zh-CN" altLang="en-US"/>
              <a:t>运算都只有一个定义方式</a:t>
            </a:r>
            <a:r>
              <a:rPr lang="en-US" altLang="zh-CN"/>
              <a:t>(</a:t>
            </a:r>
            <a:r>
              <a:rPr lang="zh-CN" altLang="en-US"/>
              <a:t>即不计元素记号的不同</a:t>
            </a:r>
            <a:r>
              <a:rPr lang="en-US" altLang="zh-CN"/>
              <a:t>,</a:t>
            </a:r>
            <a:r>
              <a:rPr lang="zh-CN" altLang="en-US"/>
              <a:t>只有一张定义*运算的运算表</a:t>
            </a:r>
            <a:r>
              <a:rPr lang="en-US" altLang="zh-CN"/>
              <a:t>,</a:t>
            </a:r>
            <a:r>
              <a:rPr lang="zh-CN" altLang="en-US"/>
              <a:t>分别如表</a:t>
            </a:r>
            <a:r>
              <a:rPr lang="en-US" altLang="zh-CN"/>
              <a:t>5.4.3</a:t>
            </a:r>
            <a:r>
              <a:rPr lang="zh-CN" altLang="en-US"/>
              <a:t>、</a:t>
            </a:r>
            <a:r>
              <a:rPr lang="en-US" altLang="zh-CN"/>
              <a:t>5.4.4</a:t>
            </a:r>
            <a:r>
              <a:rPr lang="zh-CN" altLang="en-US"/>
              <a:t>和</a:t>
            </a:r>
            <a:r>
              <a:rPr lang="en-US" altLang="zh-CN"/>
              <a:t>5.4.5</a:t>
            </a:r>
            <a:r>
              <a:rPr lang="zh-CN" altLang="en-US"/>
              <a:t>所示</a:t>
            </a:r>
            <a:r>
              <a:rPr lang="en-US" altLang="zh-CN"/>
              <a:t>),</a:t>
            </a:r>
            <a:r>
              <a:rPr lang="zh-CN" altLang="en-US"/>
              <a:t>于是可以说</a:t>
            </a:r>
            <a:r>
              <a:rPr lang="en-US" altLang="zh-CN"/>
              <a:t>,1,2,3</a:t>
            </a:r>
            <a:r>
              <a:rPr lang="zh-CN" altLang="en-US"/>
              <a:t>阶的群都只有一个。</a:t>
            </a:r>
          </a:p>
        </p:txBody>
      </p:sp>
      <p:sp>
        <p:nvSpPr>
          <p:cNvPr id="86018" name="Rectangle 2">
            <a:extLst>
              <a:ext uri="{FF2B5EF4-FFF2-40B4-BE49-F238E27FC236}">
                <a16:creationId xmlns:a16="http://schemas.microsoft.com/office/drawing/2014/main" id="{BDBB934A-1685-B046-B1DF-BFA2B830AB5D}"/>
              </a:ext>
            </a:extLst>
          </p:cNvPr>
          <p:cNvSpPr>
            <a:spLocks noChangeArrowheads="1"/>
          </p:cNvSpPr>
          <p:nvPr/>
        </p:nvSpPr>
        <p:spPr bwMode="auto">
          <a:xfrm>
            <a:off x="1116013" y="476250"/>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3600">
                <a:solidFill>
                  <a:schemeClr val="accent2"/>
                </a:solidFill>
              </a:rPr>
              <a:t>5-4 </a:t>
            </a:r>
            <a:r>
              <a:rPr lang="zh-CN" altLang="en-US" sz="3600">
                <a:solidFill>
                  <a:schemeClr val="accent2"/>
                </a:solidFill>
              </a:rPr>
              <a:t>群与子群</a:t>
            </a:r>
            <a:r>
              <a:rPr lang="en-US" altLang="zh-CN" sz="3600">
                <a:solidFill>
                  <a:schemeClr val="accent2"/>
                </a:solidFill>
              </a:rPr>
              <a:t>(groups and subgroups)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3">
            <a:extLst>
              <a:ext uri="{FF2B5EF4-FFF2-40B4-BE49-F238E27FC236}">
                <a16:creationId xmlns:a16="http://schemas.microsoft.com/office/drawing/2014/main" id="{895BBBBC-17B9-3B49-8915-488B23196234}"/>
              </a:ext>
            </a:extLst>
          </p:cNvPr>
          <p:cNvSpPr>
            <a:spLocks noGrp="1" noChangeArrowheads="1"/>
          </p:cNvSpPr>
          <p:nvPr>
            <p:ph type="body" idx="4294967295"/>
          </p:nvPr>
        </p:nvSpPr>
        <p:spPr>
          <a:xfrm>
            <a:off x="611188" y="1360488"/>
            <a:ext cx="7772400" cy="2214562"/>
          </a:xfrm>
        </p:spPr>
        <p:txBody>
          <a:bodyPr/>
          <a:lstStyle/>
          <a:p>
            <a:pPr marL="0" indent="576263" eaLnBrk="1" hangingPunct="1">
              <a:spcBef>
                <a:spcPts val="500"/>
              </a:spcBef>
              <a:spcAft>
                <a:spcPts val="500"/>
              </a:spcAft>
            </a:pPr>
            <a:r>
              <a:rPr lang="zh-CN" altLang="en-US" b="0">
                <a:solidFill>
                  <a:srgbClr val="FF0000"/>
                </a:solidFill>
                <a:latin typeface="" charset="0"/>
              </a:rPr>
              <a:t>定义</a:t>
            </a:r>
            <a:r>
              <a:rPr lang="en-US" altLang="zh-CN" b="0">
                <a:solidFill>
                  <a:srgbClr val="FF0000"/>
                </a:solidFill>
                <a:latin typeface="" charset="0"/>
              </a:rPr>
              <a:t>5-1.1 [ n</a:t>
            </a:r>
            <a:r>
              <a:rPr lang="zh-CN" altLang="en-US" b="0">
                <a:solidFill>
                  <a:srgbClr val="FF0000"/>
                </a:solidFill>
                <a:latin typeface="" charset="0"/>
              </a:rPr>
              <a:t>元运算</a:t>
            </a:r>
            <a:r>
              <a:rPr lang="en-US" altLang="zh-CN" b="0">
                <a:solidFill>
                  <a:srgbClr val="FF0000"/>
                </a:solidFill>
                <a:latin typeface="" charset="0"/>
              </a:rPr>
              <a:t>]</a:t>
            </a:r>
            <a:br>
              <a:rPr lang="en-US" altLang="zh-CN" b="0">
                <a:solidFill>
                  <a:srgbClr val="FF0000"/>
                </a:solidFill>
                <a:latin typeface="" charset="0"/>
              </a:rPr>
            </a:br>
            <a:r>
              <a:rPr lang="en-US" altLang="zh-CN" b="0">
                <a:solidFill>
                  <a:schemeClr val="tx2"/>
                </a:solidFill>
                <a:latin typeface="" charset="0"/>
              </a:rPr>
              <a:t>      </a:t>
            </a:r>
            <a:r>
              <a:rPr lang="zh-CN" altLang="en-US" b="0">
                <a:latin typeface="" charset="0"/>
              </a:rPr>
              <a:t>对于集合</a:t>
            </a:r>
            <a:r>
              <a:rPr lang="en-US" altLang="zh-CN" b="0">
                <a:latin typeface="" charset="0"/>
              </a:rPr>
              <a:t>A</a:t>
            </a:r>
            <a:r>
              <a:rPr lang="zh-CN" altLang="en-US" b="0">
                <a:latin typeface="" charset="0"/>
              </a:rPr>
              <a:t>，一个从</a:t>
            </a:r>
            <a:r>
              <a:rPr lang="en-US" altLang="zh-CN" b="0">
                <a:latin typeface="" charset="0"/>
              </a:rPr>
              <a:t>A</a:t>
            </a:r>
            <a:r>
              <a:rPr lang="en-US" altLang="zh-CN" b="0" baseline="30000">
                <a:latin typeface="" charset="0"/>
              </a:rPr>
              <a:t>n</a:t>
            </a:r>
            <a:r>
              <a:rPr lang="zh-CN" altLang="en-US" b="0">
                <a:latin typeface="" charset="0"/>
              </a:rPr>
              <a:t>到</a:t>
            </a:r>
            <a:r>
              <a:rPr lang="en-US" altLang="zh-CN" b="0">
                <a:latin typeface="" charset="0"/>
              </a:rPr>
              <a:t>B</a:t>
            </a:r>
            <a:r>
              <a:rPr lang="zh-CN" altLang="en-US" b="0">
                <a:latin typeface="" charset="0"/>
              </a:rPr>
              <a:t>的映射，称为集合</a:t>
            </a:r>
            <a:r>
              <a:rPr lang="en-US" altLang="zh-CN" b="0">
                <a:latin typeface="" charset="0"/>
              </a:rPr>
              <a:t>A</a:t>
            </a:r>
            <a:r>
              <a:rPr lang="zh-CN" altLang="en-US" b="0">
                <a:latin typeface="" charset="0"/>
              </a:rPr>
              <a:t>上的一个</a:t>
            </a:r>
            <a:r>
              <a:rPr lang="en-US" altLang="zh-CN" b="0">
                <a:latin typeface="" charset="0"/>
              </a:rPr>
              <a:t>n</a:t>
            </a:r>
            <a:r>
              <a:rPr lang="zh-CN" altLang="en-US" b="0">
                <a:latin typeface="" charset="0"/>
              </a:rPr>
              <a:t>元运算。如果</a:t>
            </a:r>
            <a:r>
              <a:rPr lang="en-US" altLang="zh-CN" b="0">
                <a:latin typeface="" charset="0"/>
              </a:rPr>
              <a:t>B</a:t>
            </a:r>
            <a:r>
              <a:rPr lang="en-US" altLang="zh-CN" b="0">
                <a:latin typeface="" charset="0"/>
                <a:sym typeface="Symbol" pitchFamily="2" charset="2"/>
              </a:rPr>
              <a:t></a:t>
            </a:r>
            <a:r>
              <a:rPr lang="en-US" altLang="zh-CN" b="0">
                <a:latin typeface="" charset="0"/>
              </a:rPr>
              <a:t>A</a:t>
            </a:r>
            <a:r>
              <a:rPr lang="zh-CN" altLang="en-US" b="0">
                <a:latin typeface="" charset="0"/>
              </a:rPr>
              <a:t>，则称该</a:t>
            </a:r>
            <a:r>
              <a:rPr lang="en-US" altLang="zh-CN" b="0">
                <a:latin typeface="" charset="0"/>
              </a:rPr>
              <a:t>n</a:t>
            </a:r>
            <a:r>
              <a:rPr lang="zh-CN" altLang="en-US" b="0">
                <a:latin typeface="" charset="0"/>
              </a:rPr>
              <a:t>元运算是封闭的。</a:t>
            </a:r>
          </a:p>
        </p:txBody>
      </p:sp>
      <p:sp>
        <p:nvSpPr>
          <p:cNvPr id="11266" name="Rectangle 3">
            <a:extLst>
              <a:ext uri="{FF2B5EF4-FFF2-40B4-BE49-F238E27FC236}">
                <a16:creationId xmlns:a16="http://schemas.microsoft.com/office/drawing/2014/main" id="{F709027F-4799-2840-8E0D-7F2426EDB244}"/>
              </a:ext>
            </a:extLst>
          </p:cNvPr>
          <p:cNvSpPr txBox="1">
            <a:spLocks noChangeArrowheads="1"/>
          </p:cNvSpPr>
          <p:nvPr/>
        </p:nvSpPr>
        <p:spPr bwMode="auto">
          <a:xfrm>
            <a:off x="615950" y="3860800"/>
            <a:ext cx="777240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576263"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buSzPct val="85000"/>
            </a:pPr>
            <a:r>
              <a:rPr lang="zh-CN" altLang="en-US" sz="2800">
                <a:solidFill>
                  <a:srgbClr val="FF0000"/>
                </a:solidFill>
              </a:rPr>
              <a:t>定义</a:t>
            </a:r>
            <a:r>
              <a:rPr lang="en-US" altLang="zh-CN" sz="2800">
                <a:solidFill>
                  <a:srgbClr val="FF0000"/>
                </a:solidFill>
              </a:rPr>
              <a:t>5-1.2[</a:t>
            </a:r>
            <a:r>
              <a:rPr lang="zh-CN" altLang="en-US" sz="2800">
                <a:solidFill>
                  <a:srgbClr val="FF0000"/>
                </a:solidFill>
              </a:rPr>
              <a:t>代数系统</a:t>
            </a:r>
            <a:r>
              <a:rPr lang="en-US" altLang="zh-CN" sz="2800">
                <a:solidFill>
                  <a:srgbClr val="FF0000"/>
                </a:solidFill>
              </a:rPr>
              <a:t>]</a:t>
            </a:r>
            <a:br>
              <a:rPr lang="en-US" altLang="zh-CN" sz="2800">
                <a:solidFill>
                  <a:srgbClr val="FF0000"/>
                </a:solidFill>
              </a:rPr>
            </a:br>
            <a:r>
              <a:rPr lang="en-US" altLang="zh-CN" sz="2800">
                <a:solidFill>
                  <a:schemeClr val="tx1"/>
                </a:solidFill>
              </a:rPr>
              <a:t>      </a:t>
            </a:r>
            <a:r>
              <a:rPr lang="zh-CN" altLang="en-US" sz="2800">
                <a:solidFill>
                  <a:schemeClr val="tx1"/>
                </a:solidFill>
              </a:rPr>
              <a:t>一个非空集合</a:t>
            </a:r>
            <a:r>
              <a:rPr lang="en-US" altLang="zh-CN" sz="2800">
                <a:solidFill>
                  <a:schemeClr val="tx1"/>
                </a:solidFill>
              </a:rPr>
              <a:t>A</a:t>
            </a:r>
            <a:r>
              <a:rPr lang="zh-CN" altLang="en-US" sz="2800">
                <a:solidFill>
                  <a:schemeClr val="tx1"/>
                </a:solidFill>
              </a:rPr>
              <a:t>连同若干个定义在该集合上的运算</a:t>
            </a:r>
            <a:r>
              <a:rPr lang="en-US" altLang="zh-CN" sz="2800">
                <a:solidFill>
                  <a:schemeClr val="tx1"/>
                </a:solidFill>
              </a:rPr>
              <a:t>f</a:t>
            </a:r>
            <a:r>
              <a:rPr lang="en-US" altLang="zh-CN" sz="2800" baseline="-25000">
                <a:solidFill>
                  <a:schemeClr val="tx1"/>
                </a:solidFill>
              </a:rPr>
              <a:t>1</a:t>
            </a:r>
            <a:r>
              <a:rPr lang="en-US" altLang="zh-CN" sz="2800">
                <a:solidFill>
                  <a:schemeClr val="tx1"/>
                </a:solidFill>
              </a:rPr>
              <a:t>,f</a:t>
            </a:r>
            <a:r>
              <a:rPr lang="en-US" altLang="zh-CN" sz="2800" baseline="-25000">
                <a:solidFill>
                  <a:schemeClr val="tx1"/>
                </a:solidFill>
              </a:rPr>
              <a:t>2</a:t>
            </a:r>
            <a:r>
              <a:rPr lang="en-US" altLang="zh-CN" sz="2800">
                <a:solidFill>
                  <a:schemeClr val="tx1"/>
                </a:solidFill>
              </a:rPr>
              <a:t>,…,f</a:t>
            </a:r>
            <a:r>
              <a:rPr lang="en-US" altLang="zh-CN" sz="2800" baseline="-25000">
                <a:solidFill>
                  <a:schemeClr val="tx1"/>
                </a:solidFill>
              </a:rPr>
              <a:t>k</a:t>
            </a:r>
            <a:r>
              <a:rPr lang="zh-CN" altLang="en-US" sz="2800">
                <a:solidFill>
                  <a:schemeClr val="tx1"/>
                </a:solidFill>
              </a:rPr>
              <a:t>所组成的系统就称为一个代数系统，记作</a:t>
            </a:r>
            <a:r>
              <a:rPr lang="en-US" altLang="zh-CN" sz="2800">
                <a:solidFill>
                  <a:schemeClr val="tx1"/>
                </a:solidFill>
              </a:rPr>
              <a:t>&lt;A,f</a:t>
            </a:r>
            <a:r>
              <a:rPr lang="en-US" altLang="zh-CN" sz="2800" baseline="-25000">
                <a:solidFill>
                  <a:schemeClr val="tx1"/>
                </a:solidFill>
              </a:rPr>
              <a:t>1</a:t>
            </a:r>
            <a:r>
              <a:rPr lang="en-US" altLang="zh-CN" sz="2800">
                <a:solidFill>
                  <a:schemeClr val="tx1"/>
                </a:solidFill>
              </a:rPr>
              <a:t>,f</a:t>
            </a:r>
            <a:r>
              <a:rPr lang="en-US" altLang="zh-CN" sz="2800" baseline="-25000">
                <a:solidFill>
                  <a:schemeClr val="tx1"/>
                </a:solidFill>
              </a:rPr>
              <a:t>2</a:t>
            </a:r>
            <a:r>
              <a:rPr lang="en-US" altLang="zh-CN" sz="2800">
                <a:solidFill>
                  <a:schemeClr val="tx1"/>
                </a:solidFill>
              </a:rPr>
              <a:t>,…,f</a:t>
            </a:r>
            <a:r>
              <a:rPr lang="en-US" altLang="zh-CN" sz="2800" baseline="-25000">
                <a:solidFill>
                  <a:schemeClr val="tx1"/>
                </a:solidFill>
              </a:rPr>
              <a:t>k</a:t>
            </a:r>
            <a:r>
              <a:rPr lang="en-US" altLang="zh-CN" sz="2800">
                <a:solidFill>
                  <a:schemeClr val="tx1"/>
                </a:solidFill>
              </a:rPr>
              <a:t>&gt;</a:t>
            </a:r>
            <a:r>
              <a:rPr lang="zh-CN" altLang="en-US" sz="2800">
                <a:solidFill>
                  <a:schemeClr val="tx1"/>
                </a:solidFill>
              </a:rPr>
              <a:t>。</a:t>
            </a:r>
          </a:p>
        </p:txBody>
      </p:sp>
      <p:sp>
        <p:nvSpPr>
          <p:cNvPr id="11267" name="Rectangle 2">
            <a:extLst>
              <a:ext uri="{FF2B5EF4-FFF2-40B4-BE49-F238E27FC236}">
                <a16:creationId xmlns:a16="http://schemas.microsoft.com/office/drawing/2014/main" id="{D7136DAB-9E3C-4A47-B91F-13882FC93BD7}"/>
              </a:ext>
            </a:extLst>
          </p:cNvPr>
          <p:cNvSpPr>
            <a:spLocks noChangeArrowheads="1"/>
          </p:cNvSpPr>
          <p:nvPr/>
        </p:nvSpPr>
        <p:spPr bwMode="auto">
          <a:xfrm>
            <a:off x="1042988" y="344488"/>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宋体" panose="02010600030101010101" pitchFamily="2" charset="-122"/>
              </a:rPr>
              <a:t>5-1 </a:t>
            </a:r>
            <a:r>
              <a:rPr lang="zh-CN" altLang="en-US" sz="3600">
                <a:solidFill>
                  <a:schemeClr val="accent2"/>
                </a:solidFill>
                <a:latin typeface="宋体" panose="02010600030101010101" pitchFamily="2" charset="-122"/>
              </a:rPr>
              <a:t>代数系统的引入</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7162" name="Group 26">
            <a:extLst>
              <a:ext uri="{FF2B5EF4-FFF2-40B4-BE49-F238E27FC236}">
                <a16:creationId xmlns:a16="http://schemas.microsoft.com/office/drawing/2014/main" id="{EE124400-52B3-7D41-87C0-4B11942AE198}"/>
              </a:ext>
            </a:extLst>
          </p:cNvPr>
          <p:cNvGraphicFramePr>
            <a:graphicFrameLocks noGrp="1"/>
          </p:cNvGraphicFramePr>
          <p:nvPr/>
        </p:nvGraphicFramePr>
        <p:xfrm>
          <a:off x="827088" y="1989138"/>
          <a:ext cx="2819400" cy="1133475"/>
        </p:xfrm>
        <a:graphic>
          <a:graphicData uri="http://schemas.openxmlformats.org/drawingml/2006/table">
            <a:tbl>
              <a:tblPr/>
              <a:tblGrid>
                <a:gridCol w="1417637">
                  <a:extLst>
                    <a:ext uri="{9D8B030D-6E8A-4147-A177-3AD203B41FA5}">
                      <a16:colId xmlns:a16="http://schemas.microsoft.com/office/drawing/2014/main" val="20000"/>
                    </a:ext>
                  </a:extLst>
                </a:gridCol>
                <a:gridCol w="1401763">
                  <a:extLst>
                    <a:ext uri="{9D8B030D-6E8A-4147-A177-3AD203B41FA5}">
                      <a16:colId xmlns:a16="http://schemas.microsoft.com/office/drawing/2014/main" val="20001"/>
                    </a:ext>
                  </a:extLst>
                </a:gridCol>
              </a:tblGrid>
              <a:tr h="566738">
                <a:tc>
                  <a:txBody>
                    <a:bodyPr/>
                    <a:lstStyle/>
                    <a:p>
                      <a:pPr marL="0" marR="0" lvl="0" indent="0" algn="ctr" defTabSz="914400" rtl="0" eaLnBrk="1" fontAlgn="base" latinLnBrk="0" hangingPunct="1">
                        <a:lnSpc>
                          <a:spcPct val="130000"/>
                        </a:lnSpc>
                        <a:spcBef>
                          <a:spcPct val="20000"/>
                        </a:spcBef>
                        <a:spcAft>
                          <a:spcPct val="0"/>
                        </a:spcAft>
                        <a:buClrTx/>
                        <a:buSzTx/>
                        <a:buFontTx/>
                        <a:buNone/>
                      </a:pPr>
                      <a:r>
                        <a:rPr kumimoji="1" lang="en-US" altLang="zh-CN" sz="2000" b="0" i="1" u="none" strike="noStrike" cap="none" normalizeH="0" baseline="0">
                          <a:ln>
                            <a:noFill/>
                          </a:ln>
                          <a:solidFill>
                            <a:schemeClr val="tx1"/>
                          </a:solidFill>
                          <a:effectLst/>
                          <a:latin typeface="Times New Roman" panose="02020503050405090304"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pPr>
                      <a:r>
                        <a:rPr kumimoji="1" lang="en-US" altLang="zh-CN" sz="2000" b="0" i="1" u="none" strike="noStrike" cap="none" normalizeH="0" baseline="0">
                          <a:ln>
                            <a:noFill/>
                          </a:ln>
                          <a:solidFill>
                            <a:schemeClr val="tx1"/>
                          </a:solidFill>
                          <a:effectLst/>
                          <a:latin typeface="Times New Roman" panose="02020503050405090304" pitchFamily="18"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6738">
                <a:tc>
                  <a:txBody>
                    <a:bodyPr/>
                    <a:lstStyle/>
                    <a:p>
                      <a:pPr marL="0" marR="0" lvl="0" indent="0" algn="ctr" defTabSz="914400" rtl="0" eaLnBrk="1" fontAlgn="base" latinLnBrk="0" hangingPunct="1">
                        <a:lnSpc>
                          <a:spcPct val="130000"/>
                        </a:lnSpc>
                        <a:spcBef>
                          <a:spcPct val="20000"/>
                        </a:spcBef>
                        <a:spcAft>
                          <a:spcPct val="0"/>
                        </a:spcAft>
                        <a:buClrTx/>
                        <a:buSzTx/>
                        <a:buFontTx/>
                        <a:buNone/>
                      </a:pPr>
                      <a:r>
                        <a:rPr kumimoji="1" lang="en-US" altLang="zh-CN" sz="2000" b="0" i="1" u="none" strike="noStrike" cap="none" normalizeH="0" baseline="0">
                          <a:ln>
                            <a:noFill/>
                          </a:ln>
                          <a:solidFill>
                            <a:schemeClr val="tx1"/>
                          </a:solidFill>
                          <a:effectLst/>
                          <a:latin typeface="Times New Roman" panose="02020503050405090304" pitchFamily="18" charset="0"/>
                          <a:ea typeface="宋体" pitchFamily="2" charset="-122"/>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pPr>
                      <a:r>
                        <a:rPr kumimoji="1" lang="en-US" altLang="zh-CN" sz="2000" b="0" i="1" u="none" strike="noStrike" cap="none" normalizeH="0" baseline="0">
                          <a:ln>
                            <a:noFill/>
                          </a:ln>
                          <a:solidFill>
                            <a:schemeClr val="tx1"/>
                          </a:solidFill>
                          <a:effectLst/>
                          <a:latin typeface="Times New Roman" panose="02020503050405090304" pitchFamily="18"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7052" name="Text Box 2">
            <a:extLst>
              <a:ext uri="{FF2B5EF4-FFF2-40B4-BE49-F238E27FC236}">
                <a16:creationId xmlns:a16="http://schemas.microsoft.com/office/drawing/2014/main" id="{C572A9A2-0F53-694A-B0FF-F6D222B9FABD}"/>
              </a:ext>
            </a:extLst>
          </p:cNvPr>
          <p:cNvSpPr txBox="1">
            <a:spLocks noChangeArrowheads="1"/>
          </p:cNvSpPr>
          <p:nvPr/>
        </p:nvSpPr>
        <p:spPr bwMode="auto">
          <a:xfrm>
            <a:off x="1403350" y="1341438"/>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0">
                <a:solidFill>
                  <a:schemeClr val="tx1"/>
                </a:solidFill>
              </a:rPr>
              <a:t>表 </a:t>
            </a:r>
            <a:r>
              <a:rPr lang="en-US" altLang="zh-CN" sz="2400" b="0">
                <a:solidFill>
                  <a:schemeClr val="tx1"/>
                </a:solidFill>
              </a:rPr>
              <a:t>5.4.3 </a:t>
            </a:r>
          </a:p>
        </p:txBody>
      </p:sp>
      <p:sp>
        <p:nvSpPr>
          <p:cNvPr id="87053" name="Text Box 14">
            <a:extLst>
              <a:ext uri="{FF2B5EF4-FFF2-40B4-BE49-F238E27FC236}">
                <a16:creationId xmlns:a16="http://schemas.microsoft.com/office/drawing/2014/main" id="{08C321B3-9164-BF4D-A29D-E0F1FF64C57E}"/>
              </a:ext>
            </a:extLst>
          </p:cNvPr>
          <p:cNvSpPr txBox="1">
            <a:spLocks noChangeArrowheads="1"/>
          </p:cNvSpPr>
          <p:nvPr/>
        </p:nvSpPr>
        <p:spPr bwMode="auto">
          <a:xfrm>
            <a:off x="1116013" y="3141663"/>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solidFill>
                  <a:schemeClr val="tx1"/>
                </a:solidFill>
              </a:rPr>
              <a:t>   </a:t>
            </a:r>
            <a:r>
              <a:rPr lang="zh-CN" altLang="en-US" sz="2400" b="0">
                <a:solidFill>
                  <a:schemeClr val="tx1"/>
                </a:solidFill>
              </a:rPr>
              <a:t>表  </a:t>
            </a:r>
            <a:r>
              <a:rPr lang="en-US" altLang="zh-CN" sz="2400" b="0">
                <a:solidFill>
                  <a:schemeClr val="tx1"/>
                </a:solidFill>
              </a:rPr>
              <a:t>5.4.4</a:t>
            </a:r>
          </a:p>
        </p:txBody>
      </p:sp>
      <p:graphicFrame>
        <p:nvGraphicFramePr>
          <p:cNvPr id="347164" name="Group 28">
            <a:extLst>
              <a:ext uri="{FF2B5EF4-FFF2-40B4-BE49-F238E27FC236}">
                <a16:creationId xmlns:a16="http://schemas.microsoft.com/office/drawing/2014/main" id="{CD708441-C413-374A-931C-70DBA5FFAFE5}"/>
              </a:ext>
            </a:extLst>
          </p:cNvPr>
          <p:cNvGraphicFramePr>
            <a:graphicFrameLocks noGrp="1"/>
          </p:cNvGraphicFramePr>
          <p:nvPr/>
        </p:nvGraphicFramePr>
        <p:xfrm>
          <a:off x="611188" y="3644900"/>
          <a:ext cx="2971800" cy="2286000"/>
        </p:xfrm>
        <a:graphic>
          <a:graphicData uri="http://schemas.openxmlformats.org/drawingml/2006/table">
            <a:tbl>
              <a:tblPr/>
              <a:tblGrid>
                <a:gridCol w="617537">
                  <a:extLst>
                    <a:ext uri="{9D8B030D-6E8A-4147-A177-3AD203B41FA5}">
                      <a16:colId xmlns:a16="http://schemas.microsoft.com/office/drawing/2014/main" val="20000"/>
                    </a:ext>
                  </a:extLst>
                </a:gridCol>
                <a:gridCol w="2354263">
                  <a:extLst>
                    <a:ext uri="{9D8B030D-6E8A-4147-A177-3AD203B41FA5}">
                      <a16:colId xmlns:a16="http://schemas.microsoft.com/office/drawing/2014/main" val="20001"/>
                    </a:ext>
                  </a:extLst>
                </a:gridCol>
              </a:tblGrid>
              <a:tr h="708025">
                <a:tc>
                  <a:txBody>
                    <a:bodyPr/>
                    <a:lstStyle/>
                    <a:p>
                      <a:pPr marL="0" marR="0" lvl="0" indent="0" algn="l" defTabSz="914400" rtl="0" eaLnBrk="1" fontAlgn="base" latinLnBrk="0" hangingPunct="1">
                        <a:lnSpc>
                          <a:spcPct val="130000"/>
                        </a:lnSpc>
                        <a:spcBef>
                          <a:spcPct val="20000"/>
                        </a:spcBef>
                        <a:spcAft>
                          <a:spcPct val="0"/>
                        </a:spcAft>
                        <a:buClrTx/>
                        <a:buSzTx/>
                        <a:buFontTx/>
                        <a:buNone/>
                      </a:pPr>
                      <a:r>
                        <a:rPr kumimoji="1" lang="en-US" altLang="zh-CN" sz="2000" b="0" i="1" u="none" strike="noStrike" cap="none" normalizeH="0" baseline="0">
                          <a:ln>
                            <a:noFill/>
                          </a:ln>
                          <a:solidFill>
                            <a:schemeClr val="tx1"/>
                          </a:solidFill>
                          <a:effectLst/>
                          <a:latin typeface="Times New Roman" panose="02020503050405090304"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20000"/>
                        </a:spcBef>
                        <a:spcAft>
                          <a:spcPct val="0"/>
                        </a:spcAft>
                        <a:buClrTx/>
                        <a:buSzTx/>
                        <a:buFontTx/>
                        <a:buNone/>
                      </a:pPr>
                      <a:r>
                        <a:rPr kumimoji="1" lang="en-US" altLang="zh-CN" sz="2000" b="0" i="1" u="none" strike="noStrike" cap="none" normalizeH="0" baseline="0">
                          <a:ln>
                            <a:noFill/>
                          </a:ln>
                          <a:solidFill>
                            <a:schemeClr val="tx1"/>
                          </a:solidFill>
                          <a:effectLst/>
                          <a:latin typeface="Times New Roman" panose="02020503050405090304" pitchFamily="18" charset="0"/>
                          <a:ea typeface="宋体" pitchFamily="2" charset="-122"/>
                        </a:rPr>
                        <a:t>      e          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77975">
                <a:tc>
                  <a:txBody>
                    <a:bodyPr/>
                    <a:lstStyle/>
                    <a:p>
                      <a:pPr marL="0" marR="0" lvl="0" indent="0" algn="l" defTabSz="914400" rtl="0" eaLnBrk="1" fontAlgn="base" latinLnBrk="0" hangingPunct="1">
                        <a:lnSpc>
                          <a:spcPct val="130000"/>
                        </a:lnSpc>
                        <a:spcBef>
                          <a:spcPct val="20000"/>
                        </a:spcBef>
                        <a:spcAft>
                          <a:spcPct val="0"/>
                        </a:spcAft>
                        <a:buClrTx/>
                        <a:buSzTx/>
                        <a:buFontTx/>
                        <a:buNone/>
                      </a:pPr>
                      <a:r>
                        <a:rPr kumimoji="1" lang="en-US" altLang="zh-CN" sz="2000" b="0" i="1" u="none" strike="noStrike" cap="none" normalizeH="0" baseline="0">
                          <a:ln>
                            <a:noFill/>
                          </a:ln>
                          <a:solidFill>
                            <a:schemeClr val="tx1"/>
                          </a:solidFill>
                          <a:effectLst/>
                          <a:latin typeface="Times New Roman" panose="02020503050405090304" pitchFamily="18" charset="0"/>
                          <a:ea typeface="宋体" pitchFamily="2" charset="-122"/>
                        </a:rPr>
                        <a:t>e</a:t>
                      </a:r>
                    </a:p>
                    <a:p>
                      <a:pPr marL="0" marR="0" lvl="0" indent="0" algn="l" defTabSz="914400" rtl="0" eaLnBrk="1" fontAlgn="base" latinLnBrk="0" hangingPunct="1">
                        <a:lnSpc>
                          <a:spcPct val="130000"/>
                        </a:lnSpc>
                        <a:spcBef>
                          <a:spcPct val="20000"/>
                        </a:spcBef>
                        <a:spcAft>
                          <a:spcPct val="0"/>
                        </a:spcAft>
                        <a:buClrTx/>
                        <a:buSzTx/>
                        <a:buFontTx/>
                        <a:buNone/>
                      </a:pPr>
                      <a:r>
                        <a:rPr kumimoji="1" lang="en-US" altLang="zh-CN" sz="2000" b="0" i="1" u="none" strike="noStrike" cap="none" normalizeH="0" baseline="0">
                          <a:ln>
                            <a:noFill/>
                          </a:ln>
                          <a:solidFill>
                            <a:schemeClr val="tx1"/>
                          </a:solidFill>
                          <a:effectLst/>
                          <a:latin typeface="Times New Roman" panose="02020503050405090304" pitchFamily="18"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20000"/>
                        </a:spcBef>
                        <a:spcAft>
                          <a:spcPct val="0"/>
                        </a:spcAft>
                        <a:buClrTx/>
                        <a:buSzTx/>
                        <a:buFontTx/>
                        <a:buNone/>
                      </a:pPr>
                      <a:r>
                        <a:rPr kumimoji="1" lang="en-US" altLang="zh-CN" sz="2000" b="0" i="1" u="none" strike="noStrike" cap="none" normalizeH="0" baseline="0">
                          <a:ln>
                            <a:noFill/>
                          </a:ln>
                          <a:solidFill>
                            <a:schemeClr val="tx1"/>
                          </a:solidFill>
                          <a:effectLst/>
                          <a:latin typeface="Times New Roman" panose="02020503050405090304" pitchFamily="18" charset="0"/>
                          <a:ea typeface="宋体" pitchFamily="2" charset="-122"/>
                        </a:rPr>
                        <a:t>      e          a</a:t>
                      </a:r>
                    </a:p>
                    <a:p>
                      <a:pPr marL="0" marR="0" lvl="0" indent="0" algn="l" defTabSz="914400" rtl="0" eaLnBrk="1" fontAlgn="base" latinLnBrk="0" hangingPunct="1">
                        <a:lnSpc>
                          <a:spcPct val="130000"/>
                        </a:lnSpc>
                        <a:spcBef>
                          <a:spcPct val="20000"/>
                        </a:spcBef>
                        <a:spcAft>
                          <a:spcPct val="0"/>
                        </a:spcAft>
                        <a:buClrTx/>
                        <a:buSzTx/>
                        <a:buFontTx/>
                        <a:buNone/>
                      </a:pPr>
                      <a:r>
                        <a:rPr kumimoji="1" lang="en-US" altLang="zh-CN" sz="2000" b="0" i="1" u="none" strike="noStrike" cap="none" normalizeH="0" baseline="0">
                          <a:ln>
                            <a:noFill/>
                          </a:ln>
                          <a:solidFill>
                            <a:schemeClr val="tx1"/>
                          </a:solidFill>
                          <a:effectLst/>
                          <a:latin typeface="Times New Roman" panose="02020503050405090304" pitchFamily="18" charset="0"/>
                          <a:ea typeface="宋体" pitchFamily="2" charset="-122"/>
                        </a:rPr>
                        <a:t>      a          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7065" name="Text Box 29">
            <a:extLst>
              <a:ext uri="{FF2B5EF4-FFF2-40B4-BE49-F238E27FC236}">
                <a16:creationId xmlns:a16="http://schemas.microsoft.com/office/drawing/2014/main" id="{F70192AA-D814-704B-BBE3-E69A42FB78E6}"/>
              </a:ext>
            </a:extLst>
          </p:cNvPr>
          <p:cNvSpPr txBox="1">
            <a:spLocks noChangeArrowheads="1"/>
          </p:cNvSpPr>
          <p:nvPr/>
        </p:nvSpPr>
        <p:spPr bwMode="auto">
          <a:xfrm>
            <a:off x="5219700" y="2205038"/>
            <a:ext cx="25193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0">
                <a:solidFill>
                  <a:schemeClr val="tx1"/>
                </a:solidFill>
              </a:rPr>
              <a:t>表  </a:t>
            </a:r>
            <a:r>
              <a:rPr lang="en-US" altLang="zh-CN" sz="2800" b="0">
                <a:solidFill>
                  <a:schemeClr val="tx1"/>
                </a:solidFill>
              </a:rPr>
              <a:t>5.4.5</a:t>
            </a:r>
          </a:p>
        </p:txBody>
      </p:sp>
      <p:pic>
        <p:nvPicPr>
          <p:cNvPr id="87066" name="Picture 30" descr="Img00022">
            <a:extLst>
              <a:ext uri="{FF2B5EF4-FFF2-40B4-BE49-F238E27FC236}">
                <a16:creationId xmlns:a16="http://schemas.microsoft.com/office/drawing/2014/main" id="{65AED7B9-DF6C-9141-A6ED-D6138C043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38" y="2781300"/>
            <a:ext cx="4800600" cy="334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67" name="Rectangle 2">
            <a:extLst>
              <a:ext uri="{FF2B5EF4-FFF2-40B4-BE49-F238E27FC236}">
                <a16:creationId xmlns:a16="http://schemas.microsoft.com/office/drawing/2014/main" id="{DC4D9583-1D02-C94C-9987-A5375CEB8A0F}"/>
              </a:ext>
            </a:extLst>
          </p:cNvPr>
          <p:cNvSpPr>
            <a:spLocks noChangeArrowheads="1"/>
          </p:cNvSpPr>
          <p:nvPr/>
        </p:nvSpPr>
        <p:spPr bwMode="auto">
          <a:xfrm>
            <a:off x="1116013" y="476250"/>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3600">
                <a:solidFill>
                  <a:schemeClr val="accent2"/>
                </a:solidFill>
              </a:rPr>
              <a:t>5-4 </a:t>
            </a:r>
            <a:r>
              <a:rPr lang="zh-CN" altLang="en-US" sz="3600">
                <a:solidFill>
                  <a:schemeClr val="accent2"/>
                </a:solidFill>
              </a:rPr>
              <a:t>群与子群</a:t>
            </a:r>
            <a:r>
              <a:rPr lang="en-US" altLang="zh-CN" sz="3600">
                <a:solidFill>
                  <a:schemeClr val="accent2"/>
                </a:solidFill>
              </a:rPr>
              <a:t>(groups and subgroups)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ext Box 2050">
            <a:extLst>
              <a:ext uri="{FF2B5EF4-FFF2-40B4-BE49-F238E27FC236}">
                <a16:creationId xmlns:a16="http://schemas.microsoft.com/office/drawing/2014/main" id="{C0D51A15-455D-7241-910F-558F744056B2}"/>
              </a:ext>
            </a:extLst>
          </p:cNvPr>
          <p:cNvSpPr txBox="1">
            <a:spLocks noChangeArrowheads="1"/>
          </p:cNvSpPr>
          <p:nvPr/>
        </p:nvSpPr>
        <p:spPr bwMode="auto">
          <a:xfrm>
            <a:off x="323850" y="1341438"/>
            <a:ext cx="8382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FF0000"/>
                </a:solidFill>
              </a:rPr>
              <a:t>【</a:t>
            </a:r>
            <a:r>
              <a:rPr lang="zh-CN" altLang="en-US">
                <a:solidFill>
                  <a:srgbClr val="FF0000"/>
                </a:solidFill>
              </a:rPr>
              <a:t>例</a:t>
            </a:r>
            <a:r>
              <a:rPr lang="en-US" altLang="zh-CN">
                <a:solidFill>
                  <a:srgbClr val="FF0000"/>
                </a:solidFill>
              </a:rPr>
              <a:t>5.4.6】</a:t>
            </a:r>
            <a:r>
              <a:rPr lang="zh-CN" altLang="en-US" sz="2800">
                <a:solidFill>
                  <a:schemeClr val="tx1"/>
                </a:solidFill>
              </a:rPr>
              <a:t>在下表的空白处填入适当的元素</a:t>
            </a:r>
            <a:r>
              <a:rPr lang="en-US" altLang="zh-CN" sz="2800">
                <a:solidFill>
                  <a:schemeClr val="tx1"/>
                </a:solidFill>
              </a:rPr>
              <a:t>,</a:t>
            </a:r>
            <a:r>
              <a:rPr lang="zh-CN" altLang="en-US" sz="2800">
                <a:solidFill>
                  <a:schemeClr val="tx1"/>
                </a:solidFill>
              </a:rPr>
              <a:t>使</a:t>
            </a:r>
            <a:r>
              <a:rPr lang="en-US" altLang="zh-CN" sz="2800">
                <a:solidFill>
                  <a:schemeClr val="tx1"/>
                </a:solidFill>
              </a:rPr>
              <a:t>〈{</a:t>
            </a:r>
            <a:r>
              <a:rPr lang="en-US" altLang="zh-CN" sz="2800" i="1">
                <a:solidFill>
                  <a:schemeClr val="tx1"/>
                </a:solidFill>
              </a:rPr>
              <a:t>a</a:t>
            </a:r>
            <a:r>
              <a:rPr lang="en-US" altLang="zh-CN" sz="2800">
                <a:solidFill>
                  <a:schemeClr val="tx1"/>
                </a:solidFill>
              </a:rPr>
              <a:t>,</a:t>
            </a:r>
            <a:r>
              <a:rPr lang="en-US" altLang="zh-CN" sz="2800" i="1">
                <a:solidFill>
                  <a:schemeClr val="tx1"/>
                </a:solidFill>
              </a:rPr>
              <a:t>b</a:t>
            </a:r>
            <a:r>
              <a:rPr lang="en-US" altLang="zh-CN" sz="2800">
                <a:solidFill>
                  <a:schemeClr val="tx1"/>
                </a:solidFill>
              </a:rPr>
              <a:t>,</a:t>
            </a:r>
            <a:r>
              <a:rPr lang="en-US" altLang="zh-CN" sz="2800" i="1">
                <a:solidFill>
                  <a:schemeClr val="tx1"/>
                </a:solidFill>
              </a:rPr>
              <a:t>c</a:t>
            </a:r>
            <a:r>
              <a:rPr lang="en-US" altLang="zh-CN" sz="2800">
                <a:solidFill>
                  <a:schemeClr val="tx1"/>
                </a:solidFill>
              </a:rPr>
              <a:t>},*〉</a:t>
            </a:r>
            <a:r>
              <a:rPr lang="zh-CN" altLang="en-US" sz="2800">
                <a:solidFill>
                  <a:schemeClr val="tx1"/>
                </a:solidFill>
              </a:rPr>
              <a:t>构成群。</a:t>
            </a:r>
          </a:p>
        </p:txBody>
      </p:sp>
      <p:graphicFrame>
        <p:nvGraphicFramePr>
          <p:cNvPr id="307207" name="Group 1031">
            <a:extLst>
              <a:ext uri="{FF2B5EF4-FFF2-40B4-BE49-F238E27FC236}">
                <a16:creationId xmlns:a16="http://schemas.microsoft.com/office/drawing/2014/main" id="{8F7E6CB3-D7FD-5847-8F70-6F73A0CEC70F}"/>
              </a:ext>
            </a:extLst>
          </p:cNvPr>
          <p:cNvGraphicFramePr>
            <a:graphicFrameLocks noGrp="1"/>
          </p:cNvGraphicFramePr>
          <p:nvPr/>
        </p:nvGraphicFramePr>
        <p:xfrm>
          <a:off x="2051050" y="2708275"/>
          <a:ext cx="4800600" cy="3081338"/>
        </p:xfrm>
        <a:graphic>
          <a:graphicData uri="http://schemas.openxmlformats.org/drawingml/2006/table">
            <a:tbl>
              <a:tblPr/>
              <a:tblGrid>
                <a:gridCol w="13716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566922">
                <a:tc>
                  <a:txBody>
                    <a:bodyPr/>
                    <a:lstStyle/>
                    <a:p>
                      <a:pPr marL="0" marR="0" lvl="0" indent="0" algn="ctr" defTabSz="914400" rtl="0" eaLnBrk="1" fontAlgn="base" latinLnBrk="0" hangingPunct="1">
                        <a:lnSpc>
                          <a:spcPct val="13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503050405090304" pitchFamily="18" charset="0"/>
                          <a:ea typeface="宋体" pitchFamily="2" charset="-122"/>
                        </a:rPr>
                        <a: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20000"/>
                        </a:spcBef>
                        <a:spcAft>
                          <a:spcPct val="0"/>
                        </a:spcAft>
                        <a:buClrTx/>
                        <a:buSzTx/>
                        <a:buFontTx/>
                        <a:buNone/>
                      </a:pPr>
                      <a:r>
                        <a:rPr kumimoji="1" lang="en-US" altLang="zh-CN" sz="2400" b="0" i="1" u="none" strike="noStrike" cap="none" normalizeH="0" baseline="0">
                          <a:ln>
                            <a:noFill/>
                          </a:ln>
                          <a:solidFill>
                            <a:schemeClr val="tx1"/>
                          </a:solidFill>
                          <a:effectLst/>
                          <a:latin typeface="Times New Roman" panose="02020503050405090304" pitchFamily="18" charset="0"/>
                          <a:ea typeface="宋体" pitchFamily="2" charset="-122"/>
                        </a:rPr>
                        <a:t>    a          b           c</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14416">
                <a:tc>
                  <a:txBody>
                    <a:bodyPr/>
                    <a:lstStyle/>
                    <a:p>
                      <a:pPr marL="0" marR="0" lvl="0" indent="0" algn="ctr" defTabSz="914400" rtl="0" eaLnBrk="1" fontAlgn="base" latinLnBrk="0" hangingPunct="1">
                        <a:lnSpc>
                          <a:spcPct val="150000"/>
                        </a:lnSpc>
                        <a:spcBef>
                          <a:spcPct val="20000"/>
                        </a:spcBef>
                        <a:spcAft>
                          <a:spcPct val="0"/>
                        </a:spcAft>
                        <a:buClrTx/>
                        <a:buSzTx/>
                        <a:buFontTx/>
                        <a:buNone/>
                      </a:pPr>
                      <a:r>
                        <a:rPr kumimoji="1" lang="en-US" altLang="zh-CN" sz="2400" b="0" i="1" u="none" strike="noStrike" cap="none" normalizeH="0" baseline="0">
                          <a:ln>
                            <a:noFill/>
                          </a:ln>
                          <a:solidFill>
                            <a:schemeClr val="tx1"/>
                          </a:solidFill>
                          <a:effectLst/>
                          <a:latin typeface="Times New Roman" panose="02020503050405090304" pitchFamily="18" charset="0"/>
                          <a:ea typeface="宋体" pitchFamily="2" charset="-122"/>
                        </a:rPr>
                        <a:t> a</a:t>
                      </a:r>
                    </a:p>
                    <a:p>
                      <a:pPr marL="0" marR="0" lvl="0" indent="0" algn="ctr" defTabSz="914400" rtl="0" eaLnBrk="1" fontAlgn="base" latinLnBrk="0" hangingPunct="1">
                        <a:lnSpc>
                          <a:spcPct val="150000"/>
                        </a:lnSpc>
                        <a:spcBef>
                          <a:spcPct val="20000"/>
                        </a:spcBef>
                        <a:spcAft>
                          <a:spcPct val="0"/>
                        </a:spcAft>
                        <a:buClrTx/>
                        <a:buSzTx/>
                        <a:buFontTx/>
                        <a:buNone/>
                      </a:pPr>
                      <a:r>
                        <a:rPr kumimoji="1" lang="en-US" altLang="zh-CN" sz="2400" b="0" i="1" u="none" strike="noStrike" cap="none" normalizeH="0" baseline="0">
                          <a:ln>
                            <a:noFill/>
                          </a:ln>
                          <a:solidFill>
                            <a:schemeClr val="tx1"/>
                          </a:solidFill>
                          <a:effectLst/>
                          <a:latin typeface="Times New Roman" panose="02020503050405090304" pitchFamily="18" charset="0"/>
                          <a:ea typeface="宋体" pitchFamily="2" charset="-122"/>
                        </a:rPr>
                        <a:t> b </a:t>
                      </a:r>
                    </a:p>
                    <a:p>
                      <a:pPr marL="0" marR="0" lvl="0" indent="0" algn="ctr" defTabSz="914400" rtl="0" eaLnBrk="1" fontAlgn="base" latinLnBrk="0" hangingPunct="1">
                        <a:lnSpc>
                          <a:spcPct val="150000"/>
                        </a:lnSpc>
                        <a:spcBef>
                          <a:spcPct val="20000"/>
                        </a:spcBef>
                        <a:spcAft>
                          <a:spcPct val="0"/>
                        </a:spcAft>
                        <a:buClrTx/>
                        <a:buSzTx/>
                        <a:buFontTx/>
                        <a:buNone/>
                      </a:pPr>
                      <a:r>
                        <a:rPr kumimoji="1" lang="en-US" altLang="zh-CN" sz="2400" b="0" i="1" u="none" strike="noStrike" cap="none" normalizeH="0" baseline="0">
                          <a:ln>
                            <a:noFill/>
                          </a:ln>
                          <a:solidFill>
                            <a:schemeClr val="tx1"/>
                          </a:solidFill>
                          <a:effectLst/>
                          <a:latin typeface="Times New Roman" panose="02020503050405090304" pitchFamily="18" charset="0"/>
                          <a:ea typeface="宋体" pitchFamily="2" charset="-122"/>
                        </a:rPr>
                        <a:t>c</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Tx/>
                        <a:buNone/>
                      </a:pPr>
                      <a:r>
                        <a:rPr kumimoji="1" lang="en-US" altLang="zh-CN" sz="2400" b="0" i="1" u="none" strike="noStrike" cap="none" normalizeH="0" baseline="0">
                          <a:ln>
                            <a:noFill/>
                          </a:ln>
                          <a:solidFill>
                            <a:schemeClr val="tx1"/>
                          </a:solidFill>
                          <a:effectLst/>
                          <a:latin typeface="Times New Roman" panose="02020503050405090304" pitchFamily="18" charset="0"/>
                          <a:ea typeface="宋体" pitchFamily="2" charset="-122"/>
                        </a:rPr>
                        <a:t>                a   </a:t>
                      </a:r>
                    </a:p>
                    <a:p>
                      <a:pPr marL="0" marR="0" lvl="0" indent="0" algn="l" defTabSz="914400" rtl="0" eaLnBrk="1" fontAlgn="base" latinLnBrk="0" hangingPunct="1">
                        <a:lnSpc>
                          <a:spcPct val="150000"/>
                        </a:lnSpc>
                        <a:spcBef>
                          <a:spcPct val="20000"/>
                        </a:spcBef>
                        <a:spcAft>
                          <a:spcPct val="0"/>
                        </a:spcAft>
                        <a:buClrTx/>
                        <a:buSzTx/>
                        <a:buFontTx/>
                        <a:buNone/>
                      </a:pPr>
                      <a:r>
                        <a:rPr kumimoji="1" lang="en-US" altLang="zh-CN" sz="2400" b="0" i="1" u="none" strike="noStrike" cap="none" normalizeH="0" baseline="0">
                          <a:ln>
                            <a:noFill/>
                          </a:ln>
                          <a:solidFill>
                            <a:schemeClr val="tx1"/>
                          </a:solidFill>
                          <a:effectLst/>
                          <a:latin typeface="Times New Roman" panose="02020503050405090304" pitchFamily="18" charset="0"/>
                          <a:ea typeface="宋体" pitchFamily="2" charset="-122"/>
                        </a:rPr>
                        <a:t>    a                       c</a:t>
                      </a:r>
                    </a:p>
                    <a:p>
                      <a:pPr marL="0" marR="0" lvl="0" indent="0" algn="l" defTabSz="914400" rtl="0" eaLnBrk="1" fontAlgn="base" latinLnBrk="0" hangingPunct="1">
                        <a:lnSpc>
                          <a:spcPct val="150000"/>
                        </a:lnSpc>
                        <a:spcBef>
                          <a:spcPct val="20000"/>
                        </a:spcBef>
                        <a:spcAft>
                          <a:spcPct val="0"/>
                        </a:spcAft>
                        <a:buClrTx/>
                        <a:buSzTx/>
                        <a:buFontTx/>
                        <a:buNone/>
                      </a:pPr>
                      <a:r>
                        <a:rPr kumimoji="1" lang="en-US" altLang="zh-CN" sz="2400" b="0" i="1" u="none" strike="noStrike" cap="none" normalizeH="0" baseline="0">
                          <a:ln>
                            <a:noFill/>
                          </a:ln>
                          <a:solidFill>
                            <a:schemeClr val="tx1"/>
                          </a:solidFill>
                          <a:effectLst/>
                          <a:latin typeface="Times New Roman" panose="02020503050405090304" pitchFamily="18" charset="0"/>
                          <a:ea typeface="宋体" pitchFamily="2" charset="-122"/>
                        </a:rPr>
                        <a:t>                c</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88077" name="Group 2096">
            <a:extLst>
              <a:ext uri="{FF2B5EF4-FFF2-40B4-BE49-F238E27FC236}">
                <a16:creationId xmlns:a16="http://schemas.microsoft.com/office/drawing/2014/main" id="{9CE01577-D45C-2A41-8A42-823E3C04953A}"/>
              </a:ext>
            </a:extLst>
          </p:cNvPr>
          <p:cNvGrpSpPr>
            <a:grpSpLocks/>
          </p:cNvGrpSpPr>
          <p:nvPr/>
        </p:nvGrpSpPr>
        <p:grpSpPr bwMode="auto">
          <a:xfrm>
            <a:off x="3636963" y="3709988"/>
            <a:ext cx="2590800" cy="1447800"/>
            <a:chOff x="2160" y="2160"/>
            <a:chExt cx="1632" cy="912"/>
          </a:xfrm>
        </p:grpSpPr>
        <p:sp>
          <p:nvSpPr>
            <p:cNvPr id="88078" name="Line 2091">
              <a:extLst>
                <a:ext uri="{FF2B5EF4-FFF2-40B4-BE49-F238E27FC236}">
                  <a16:creationId xmlns:a16="http://schemas.microsoft.com/office/drawing/2014/main" id="{5E32481A-5E47-2349-8B84-BAE8199ECE49}"/>
                </a:ext>
              </a:extLst>
            </p:cNvPr>
            <p:cNvSpPr>
              <a:spLocks noChangeShapeType="1"/>
            </p:cNvSpPr>
            <p:nvPr/>
          </p:nvSpPr>
          <p:spPr bwMode="auto">
            <a:xfrm>
              <a:off x="2160" y="216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79" name="Line 2092">
              <a:extLst>
                <a:ext uri="{FF2B5EF4-FFF2-40B4-BE49-F238E27FC236}">
                  <a16:creationId xmlns:a16="http://schemas.microsoft.com/office/drawing/2014/main" id="{5353AE3D-BF7D-F246-BF47-C6164A312959}"/>
                </a:ext>
              </a:extLst>
            </p:cNvPr>
            <p:cNvSpPr>
              <a:spLocks noChangeShapeType="1"/>
            </p:cNvSpPr>
            <p:nvPr/>
          </p:nvSpPr>
          <p:spPr bwMode="auto">
            <a:xfrm>
              <a:off x="3504" y="216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80" name="Line 2093">
              <a:extLst>
                <a:ext uri="{FF2B5EF4-FFF2-40B4-BE49-F238E27FC236}">
                  <a16:creationId xmlns:a16="http://schemas.microsoft.com/office/drawing/2014/main" id="{0A6EC5CB-38C2-0145-974D-AFFF161E3772}"/>
                </a:ext>
              </a:extLst>
            </p:cNvPr>
            <p:cNvSpPr>
              <a:spLocks noChangeShapeType="1"/>
            </p:cNvSpPr>
            <p:nvPr/>
          </p:nvSpPr>
          <p:spPr bwMode="auto">
            <a:xfrm>
              <a:off x="2736" y="259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81" name="Line 2094">
              <a:extLst>
                <a:ext uri="{FF2B5EF4-FFF2-40B4-BE49-F238E27FC236}">
                  <a16:creationId xmlns:a16="http://schemas.microsoft.com/office/drawing/2014/main" id="{32F1C409-4250-924A-B60C-A0EBA128D69E}"/>
                </a:ext>
              </a:extLst>
            </p:cNvPr>
            <p:cNvSpPr>
              <a:spLocks noChangeShapeType="1"/>
            </p:cNvSpPr>
            <p:nvPr/>
          </p:nvSpPr>
          <p:spPr bwMode="auto">
            <a:xfrm>
              <a:off x="2160" y="3072"/>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82" name="Line 2095">
              <a:extLst>
                <a:ext uri="{FF2B5EF4-FFF2-40B4-BE49-F238E27FC236}">
                  <a16:creationId xmlns:a16="http://schemas.microsoft.com/office/drawing/2014/main" id="{7D0050B0-73EA-B346-A901-1F15E45DBD4E}"/>
                </a:ext>
              </a:extLst>
            </p:cNvPr>
            <p:cNvSpPr>
              <a:spLocks noChangeShapeType="1"/>
            </p:cNvSpPr>
            <p:nvPr/>
          </p:nvSpPr>
          <p:spPr bwMode="auto">
            <a:xfrm>
              <a:off x="3504" y="307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8083" name="Rectangle 2">
            <a:extLst>
              <a:ext uri="{FF2B5EF4-FFF2-40B4-BE49-F238E27FC236}">
                <a16:creationId xmlns:a16="http://schemas.microsoft.com/office/drawing/2014/main" id="{B049BCBF-3CA1-6743-A6D8-6622A635C5B7}"/>
              </a:ext>
            </a:extLst>
          </p:cNvPr>
          <p:cNvSpPr>
            <a:spLocks noChangeArrowheads="1"/>
          </p:cNvSpPr>
          <p:nvPr/>
        </p:nvSpPr>
        <p:spPr bwMode="auto">
          <a:xfrm>
            <a:off x="1116013" y="476250"/>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3600">
                <a:solidFill>
                  <a:schemeClr val="accent2"/>
                </a:solidFill>
              </a:rPr>
              <a:t>5-4 </a:t>
            </a:r>
            <a:r>
              <a:rPr lang="zh-CN" altLang="en-US" sz="3600">
                <a:solidFill>
                  <a:schemeClr val="accent2"/>
                </a:solidFill>
              </a:rPr>
              <a:t>群与子群</a:t>
            </a:r>
            <a:r>
              <a:rPr lang="en-US" altLang="zh-CN" sz="3600">
                <a:solidFill>
                  <a:schemeClr val="accent2"/>
                </a:solidFill>
              </a:rPr>
              <a:t>(groups and subgroups)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ext Box 1026">
            <a:extLst>
              <a:ext uri="{FF2B5EF4-FFF2-40B4-BE49-F238E27FC236}">
                <a16:creationId xmlns:a16="http://schemas.microsoft.com/office/drawing/2014/main" id="{527184F4-08AD-C449-BFFE-CC33044E4F34}"/>
              </a:ext>
            </a:extLst>
          </p:cNvPr>
          <p:cNvSpPr txBox="1">
            <a:spLocks noChangeArrowheads="1"/>
          </p:cNvSpPr>
          <p:nvPr/>
        </p:nvSpPr>
        <p:spPr bwMode="auto">
          <a:xfrm>
            <a:off x="323850" y="1484313"/>
            <a:ext cx="8382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FF0000"/>
                </a:solidFill>
              </a:rPr>
              <a:t>【</a:t>
            </a:r>
            <a:r>
              <a:rPr lang="zh-CN" altLang="en-US">
                <a:solidFill>
                  <a:srgbClr val="FF0000"/>
                </a:solidFill>
              </a:rPr>
              <a:t>例</a:t>
            </a:r>
            <a:r>
              <a:rPr lang="en-US" altLang="zh-CN">
                <a:solidFill>
                  <a:srgbClr val="FF0000"/>
                </a:solidFill>
              </a:rPr>
              <a:t>5.4.6】</a:t>
            </a:r>
            <a:r>
              <a:rPr lang="zh-CN" altLang="en-US" sz="2800">
                <a:solidFill>
                  <a:schemeClr val="tx1"/>
                </a:solidFill>
              </a:rPr>
              <a:t>在下表的空白处填入适当的元素</a:t>
            </a:r>
            <a:r>
              <a:rPr lang="en-US" altLang="zh-CN" sz="2800">
                <a:solidFill>
                  <a:schemeClr val="tx1"/>
                </a:solidFill>
              </a:rPr>
              <a:t>,</a:t>
            </a:r>
            <a:r>
              <a:rPr lang="zh-CN" altLang="en-US" sz="2800">
                <a:solidFill>
                  <a:schemeClr val="tx1"/>
                </a:solidFill>
              </a:rPr>
              <a:t>使</a:t>
            </a:r>
            <a:r>
              <a:rPr lang="en-US" altLang="zh-CN" sz="2800">
                <a:solidFill>
                  <a:schemeClr val="tx1"/>
                </a:solidFill>
              </a:rPr>
              <a:t>〈{</a:t>
            </a:r>
            <a:r>
              <a:rPr lang="en-US" altLang="zh-CN" sz="2800" i="1">
                <a:solidFill>
                  <a:schemeClr val="tx1"/>
                </a:solidFill>
              </a:rPr>
              <a:t>a</a:t>
            </a:r>
            <a:r>
              <a:rPr lang="en-US" altLang="zh-CN" sz="2800">
                <a:solidFill>
                  <a:schemeClr val="tx1"/>
                </a:solidFill>
              </a:rPr>
              <a:t>,</a:t>
            </a:r>
            <a:r>
              <a:rPr lang="en-US" altLang="zh-CN" sz="2800" i="1">
                <a:solidFill>
                  <a:schemeClr val="tx1"/>
                </a:solidFill>
              </a:rPr>
              <a:t>b</a:t>
            </a:r>
            <a:r>
              <a:rPr lang="en-US" altLang="zh-CN" sz="2800">
                <a:solidFill>
                  <a:schemeClr val="tx1"/>
                </a:solidFill>
              </a:rPr>
              <a:t>,</a:t>
            </a:r>
            <a:r>
              <a:rPr lang="en-US" altLang="zh-CN" sz="2800" i="1">
                <a:solidFill>
                  <a:schemeClr val="tx1"/>
                </a:solidFill>
              </a:rPr>
              <a:t>c</a:t>
            </a:r>
            <a:r>
              <a:rPr lang="en-US" altLang="zh-CN" sz="2800">
                <a:solidFill>
                  <a:schemeClr val="tx1"/>
                </a:solidFill>
              </a:rPr>
              <a:t>},*〉</a:t>
            </a:r>
            <a:r>
              <a:rPr lang="zh-CN" altLang="en-US" sz="2800">
                <a:solidFill>
                  <a:schemeClr val="tx1"/>
                </a:solidFill>
              </a:rPr>
              <a:t>构成群。</a:t>
            </a:r>
          </a:p>
        </p:txBody>
      </p:sp>
      <p:graphicFrame>
        <p:nvGraphicFramePr>
          <p:cNvPr id="527363" name="Group 1027">
            <a:extLst>
              <a:ext uri="{FF2B5EF4-FFF2-40B4-BE49-F238E27FC236}">
                <a16:creationId xmlns:a16="http://schemas.microsoft.com/office/drawing/2014/main" id="{C3650670-B663-384F-8B46-9C30A2B59A3A}"/>
              </a:ext>
            </a:extLst>
          </p:cNvPr>
          <p:cNvGraphicFramePr>
            <a:graphicFrameLocks noGrp="1"/>
          </p:cNvGraphicFramePr>
          <p:nvPr/>
        </p:nvGraphicFramePr>
        <p:xfrm>
          <a:off x="1835150" y="2852738"/>
          <a:ext cx="4800600" cy="3200400"/>
        </p:xfrm>
        <a:graphic>
          <a:graphicData uri="http://schemas.openxmlformats.org/drawingml/2006/table">
            <a:tbl>
              <a:tblPr/>
              <a:tblGrid>
                <a:gridCol w="13716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685800">
                <a:tc>
                  <a:txBody>
                    <a:bodyPr/>
                    <a:lstStyle/>
                    <a:p>
                      <a:pPr marL="0" marR="0" lvl="0" indent="0" algn="ctr" defTabSz="914400" rtl="0" eaLnBrk="1" fontAlgn="base" latinLnBrk="0" hangingPunct="1">
                        <a:lnSpc>
                          <a:spcPct val="13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503050405090304"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20000"/>
                        </a:spcBef>
                        <a:spcAft>
                          <a:spcPct val="0"/>
                        </a:spcAft>
                        <a:buClrTx/>
                        <a:buSzTx/>
                        <a:buFontTx/>
                        <a:buNone/>
                      </a:pPr>
                      <a:r>
                        <a:rPr kumimoji="1" lang="en-US" altLang="zh-CN" sz="2400" b="0" i="1" u="none" strike="noStrike" cap="none" normalizeH="0" baseline="0">
                          <a:ln>
                            <a:noFill/>
                          </a:ln>
                          <a:solidFill>
                            <a:schemeClr val="tx1"/>
                          </a:solidFill>
                          <a:effectLst/>
                          <a:latin typeface="Times New Roman" panose="02020503050405090304" pitchFamily="18" charset="0"/>
                          <a:ea typeface="宋体" pitchFamily="2" charset="-122"/>
                        </a:rPr>
                        <a:t>    a          b           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14600">
                <a:tc>
                  <a:txBody>
                    <a:bodyPr/>
                    <a:lstStyle/>
                    <a:p>
                      <a:pPr marL="0" marR="0" lvl="0" indent="0" algn="ctr" defTabSz="914400" rtl="0" eaLnBrk="1" fontAlgn="base" latinLnBrk="0" hangingPunct="1">
                        <a:lnSpc>
                          <a:spcPct val="150000"/>
                        </a:lnSpc>
                        <a:spcBef>
                          <a:spcPct val="20000"/>
                        </a:spcBef>
                        <a:spcAft>
                          <a:spcPct val="0"/>
                        </a:spcAft>
                        <a:buClrTx/>
                        <a:buSzTx/>
                        <a:buFontTx/>
                        <a:buNone/>
                      </a:pPr>
                      <a:r>
                        <a:rPr kumimoji="1" lang="en-US" altLang="zh-CN" sz="2400" b="0" i="1" u="none" strike="noStrike" cap="none" normalizeH="0" baseline="0">
                          <a:ln>
                            <a:noFill/>
                          </a:ln>
                          <a:solidFill>
                            <a:schemeClr val="tx1"/>
                          </a:solidFill>
                          <a:effectLst/>
                          <a:latin typeface="Times New Roman" panose="02020503050405090304" pitchFamily="18" charset="0"/>
                          <a:ea typeface="宋体" pitchFamily="2" charset="-122"/>
                        </a:rPr>
                        <a:t> a</a:t>
                      </a:r>
                    </a:p>
                    <a:p>
                      <a:pPr marL="0" marR="0" lvl="0" indent="0" algn="ctr" defTabSz="914400" rtl="0" eaLnBrk="1" fontAlgn="base" latinLnBrk="0" hangingPunct="1">
                        <a:lnSpc>
                          <a:spcPct val="150000"/>
                        </a:lnSpc>
                        <a:spcBef>
                          <a:spcPct val="20000"/>
                        </a:spcBef>
                        <a:spcAft>
                          <a:spcPct val="0"/>
                        </a:spcAft>
                        <a:buClrTx/>
                        <a:buSzTx/>
                        <a:buFontTx/>
                        <a:buNone/>
                      </a:pPr>
                      <a:r>
                        <a:rPr kumimoji="1" lang="en-US" altLang="zh-CN" sz="2400" b="0" i="1" u="none" strike="noStrike" cap="none" normalizeH="0" baseline="0">
                          <a:ln>
                            <a:noFill/>
                          </a:ln>
                          <a:solidFill>
                            <a:schemeClr val="tx1"/>
                          </a:solidFill>
                          <a:effectLst/>
                          <a:latin typeface="Times New Roman" panose="02020503050405090304" pitchFamily="18" charset="0"/>
                          <a:ea typeface="宋体" pitchFamily="2" charset="-122"/>
                        </a:rPr>
                        <a:t> b </a:t>
                      </a:r>
                    </a:p>
                    <a:p>
                      <a:pPr marL="0" marR="0" lvl="0" indent="0" algn="ctr" defTabSz="914400" rtl="0" eaLnBrk="1" fontAlgn="base" latinLnBrk="0" hangingPunct="1">
                        <a:lnSpc>
                          <a:spcPct val="150000"/>
                        </a:lnSpc>
                        <a:spcBef>
                          <a:spcPct val="20000"/>
                        </a:spcBef>
                        <a:spcAft>
                          <a:spcPct val="0"/>
                        </a:spcAft>
                        <a:buClrTx/>
                        <a:buSzTx/>
                        <a:buFontTx/>
                        <a:buNone/>
                      </a:pPr>
                      <a:r>
                        <a:rPr kumimoji="1" lang="en-US" altLang="zh-CN" sz="2400" b="0" i="1" u="none" strike="noStrike" cap="none" normalizeH="0" baseline="0">
                          <a:ln>
                            <a:noFill/>
                          </a:ln>
                          <a:solidFill>
                            <a:schemeClr val="tx1"/>
                          </a:solidFill>
                          <a:effectLst/>
                          <a:latin typeface="Times New Roman" panose="02020503050405090304" pitchFamily="18" charset="0"/>
                          <a:ea typeface="宋体"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Tx/>
                        <a:buNone/>
                      </a:pPr>
                      <a:r>
                        <a:rPr kumimoji="1" lang="en-US" altLang="zh-CN" sz="2400" b="0" i="1" u="none" strike="noStrike" cap="none" normalizeH="0" baseline="0">
                          <a:ln>
                            <a:noFill/>
                          </a:ln>
                          <a:solidFill>
                            <a:schemeClr val="tx1"/>
                          </a:solidFill>
                          <a:effectLst/>
                          <a:latin typeface="Times New Roman" panose="02020503050405090304" pitchFamily="18" charset="0"/>
                          <a:ea typeface="宋体" pitchFamily="2" charset="-122"/>
                        </a:rPr>
                        <a:t>  </a:t>
                      </a:r>
                      <a:r>
                        <a:rPr kumimoji="1" lang="en-US" altLang="zh-CN" sz="2400" b="0" i="1" u="sng" strike="noStrike" cap="none" normalizeH="0" baseline="0">
                          <a:ln>
                            <a:noFill/>
                          </a:ln>
                          <a:solidFill>
                            <a:srgbClr val="FF0000"/>
                          </a:solidFill>
                          <a:effectLst/>
                          <a:latin typeface="Times New Roman" panose="02020503050405090304" pitchFamily="18" charset="0"/>
                          <a:ea typeface="宋体" pitchFamily="2" charset="-122"/>
                        </a:rPr>
                        <a:t>  c </a:t>
                      </a:r>
                      <a:r>
                        <a:rPr kumimoji="1" lang="en-US" altLang="zh-CN" sz="2400" b="0" i="1" u="none" strike="noStrike" cap="none" normalizeH="0" baseline="0">
                          <a:ln>
                            <a:noFill/>
                          </a:ln>
                          <a:solidFill>
                            <a:srgbClr val="FF0000"/>
                          </a:solidFill>
                          <a:effectLst/>
                          <a:latin typeface="Times New Roman" panose="02020503050405090304" pitchFamily="18" charset="0"/>
                          <a:ea typeface="宋体" pitchFamily="2" charset="-122"/>
                        </a:rPr>
                        <a:t> </a:t>
                      </a:r>
                      <a:r>
                        <a:rPr kumimoji="1" lang="en-US" altLang="zh-CN" sz="2400" b="0" i="1" u="none" strike="noStrike" cap="none" normalizeH="0" baseline="0">
                          <a:ln>
                            <a:noFill/>
                          </a:ln>
                          <a:solidFill>
                            <a:schemeClr val="tx1"/>
                          </a:solidFill>
                          <a:effectLst/>
                          <a:latin typeface="Times New Roman" panose="02020503050405090304" pitchFamily="18" charset="0"/>
                          <a:ea typeface="宋体" pitchFamily="2" charset="-122"/>
                        </a:rPr>
                        <a:t>        a         </a:t>
                      </a:r>
                      <a:r>
                        <a:rPr kumimoji="1" lang="en-US" altLang="zh-CN" sz="2400" b="0" i="1" u="none" strike="noStrike" cap="none" normalizeH="0" baseline="0">
                          <a:ln>
                            <a:noFill/>
                          </a:ln>
                          <a:solidFill>
                            <a:srgbClr val="FF0000"/>
                          </a:solidFill>
                          <a:effectLst/>
                          <a:latin typeface="Times New Roman" panose="02020503050405090304" pitchFamily="18" charset="0"/>
                          <a:ea typeface="宋体" pitchFamily="2" charset="-122"/>
                        </a:rPr>
                        <a:t> </a:t>
                      </a:r>
                      <a:r>
                        <a:rPr kumimoji="1" lang="en-US" altLang="zh-CN" sz="2400" b="0" i="1" u="sng" strike="noStrike" cap="none" normalizeH="0" baseline="0">
                          <a:ln>
                            <a:noFill/>
                          </a:ln>
                          <a:solidFill>
                            <a:srgbClr val="FF0000"/>
                          </a:solidFill>
                          <a:effectLst/>
                          <a:latin typeface="Times New Roman" panose="02020503050405090304" pitchFamily="18" charset="0"/>
                          <a:ea typeface="宋体" pitchFamily="2" charset="-122"/>
                        </a:rPr>
                        <a:t> b </a:t>
                      </a:r>
                      <a:r>
                        <a:rPr kumimoji="1" lang="en-US" altLang="zh-CN" sz="2400" b="0" i="1" u="sng" strike="noStrike" cap="none" normalizeH="0" baseline="0">
                          <a:ln>
                            <a:noFill/>
                          </a:ln>
                          <a:solidFill>
                            <a:schemeClr val="tx1"/>
                          </a:solidFill>
                          <a:effectLst/>
                          <a:latin typeface="Times New Roman" panose="02020503050405090304" pitchFamily="18" charset="0"/>
                          <a:ea typeface="宋体" pitchFamily="2" charset="-122"/>
                        </a:rPr>
                        <a:t> </a:t>
                      </a:r>
                    </a:p>
                    <a:p>
                      <a:pPr marL="0" marR="0" lvl="0" indent="0" algn="l" defTabSz="914400" rtl="0" eaLnBrk="1" fontAlgn="base" latinLnBrk="0" hangingPunct="1">
                        <a:lnSpc>
                          <a:spcPct val="150000"/>
                        </a:lnSpc>
                        <a:spcBef>
                          <a:spcPct val="20000"/>
                        </a:spcBef>
                        <a:spcAft>
                          <a:spcPct val="0"/>
                        </a:spcAft>
                        <a:buClrTx/>
                        <a:buSzTx/>
                        <a:buFontTx/>
                        <a:buNone/>
                      </a:pPr>
                      <a:r>
                        <a:rPr kumimoji="1" lang="en-US" altLang="zh-CN" sz="2400" b="0" i="1" u="none" strike="noStrike" cap="none" normalizeH="0" baseline="0">
                          <a:ln>
                            <a:noFill/>
                          </a:ln>
                          <a:solidFill>
                            <a:schemeClr val="tx1"/>
                          </a:solidFill>
                          <a:effectLst/>
                          <a:latin typeface="Times New Roman" panose="02020503050405090304" pitchFamily="18" charset="0"/>
                          <a:ea typeface="宋体" pitchFamily="2" charset="-122"/>
                        </a:rPr>
                        <a:t>    a        </a:t>
                      </a:r>
                      <a:r>
                        <a:rPr kumimoji="1" lang="en-US" altLang="zh-CN" sz="2400" b="0" i="1" u="none" strike="noStrike" cap="none" normalizeH="0" baseline="0">
                          <a:ln>
                            <a:noFill/>
                          </a:ln>
                          <a:solidFill>
                            <a:srgbClr val="FF0000"/>
                          </a:solidFill>
                          <a:effectLst/>
                          <a:latin typeface="Times New Roman" panose="02020503050405090304" pitchFamily="18" charset="0"/>
                          <a:ea typeface="宋体" pitchFamily="2" charset="-122"/>
                        </a:rPr>
                        <a:t> </a:t>
                      </a:r>
                      <a:r>
                        <a:rPr kumimoji="1" lang="en-US" altLang="zh-CN" sz="2400" b="0" i="1" u="sng" strike="noStrike" cap="none" normalizeH="0" baseline="0">
                          <a:ln>
                            <a:noFill/>
                          </a:ln>
                          <a:solidFill>
                            <a:srgbClr val="FF0000"/>
                          </a:solidFill>
                          <a:effectLst/>
                          <a:latin typeface="Times New Roman" panose="02020503050405090304" pitchFamily="18" charset="0"/>
                          <a:ea typeface="宋体" pitchFamily="2" charset="-122"/>
                        </a:rPr>
                        <a:t> b </a:t>
                      </a:r>
                      <a:r>
                        <a:rPr kumimoji="1" lang="en-US" altLang="zh-CN" sz="2400" b="0" i="1" u="none" strike="noStrike" cap="none" normalizeH="0" baseline="0">
                          <a:ln>
                            <a:noFill/>
                          </a:ln>
                          <a:solidFill>
                            <a:srgbClr val="FF0000"/>
                          </a:solidFill>
                          <a:effectLst/>
                          <a:latin typeface="Times New Roman" panose="02020503050405090304" pitchFamily="18" charset="0"/>
                          <a:ea typeface="宋体" pitchFamily="2" charset="-122"/>
                        </a:rPr>
                        <a:t> </a:t>
                      </a:r>
                      <a:r>
                        <a:rPr kumimoji="1" lang="en-US" altLang="zh-CN" sz="2400" b="0" i="1" u="none" strike="noStrike" cap="none" normalizeH="0" baseline="0">
                          <a:ln>
                            <a:noFill/>
                          </a:ln>
                          <a:solidFill>
                            <a:schemeClr val="tx1"/>
                          </a:solidFill>
                          <a:effectLst/>
                          <a:latin typeface="Times New Roman" panose="02020503050405090304" pitchFamily="18" charset="0"/>
                          <a:ea typeface="宋体" pitchFamily="2" charset="-122"/>
                        </a:rPr>
                        <a:t>         c</a:t>
                      </a:r>
                    </a:p>
                    <a:p>
                      <a:pPr marL="0" marR="0" lvl="0" indent="0" algn="l" defTabSz="914400" rtl="0" eaLnBrk="1" fontAlgn="base" latinLnBrk="0" hangingPunct="1">
                        <a:lnSpc>
                          <a:spcPct val="150000"/>
                        </a:lnSpc>
                        <a:spcBef>
                          <a:spcPct val="20000"/>
                        </a:spcBef>
                        <a:spcAft>
                          <a:spcPct val="0"/>
                        </a:spcAft>
                        <a:buClrTx/>
                        <a:buSzTx/>
                        <a:buFontTx/>
                        <a:buNone/>
                      </a:pPr>
                      <a:r>
                        <a:rPr kumimoji="1" lang="en-US" altLang="zh-CN" sz="2400" b="0" i="1" u="none" strike="noStrike" cap="none" normalizeH="0" baseline="0">
                          <a:ln>
                            <a:noFill/>
                          </a:ln>
                          <a:solidFill>
                            <a:schemeClr val="tx1"/>
                          </a:solidFill>
                          <a:effectLst/>
                          <a:latin typeface="Times New Roman" panose="02020503050405090304" pitchFamily="18" charset="0"/>
                          <a:ea typeface="宋体" pitchFamily="2" charset="-122"/>
                        </a:rPr>
                        <a:t>   </a:t>
                      </a:r>
                      <a:r>
                        <a:rPr kumimoji="1" lang="en-US" altLang="zh-CN" sz="2400" b="0" i="1" u="sng" strike="noStrike" cap="none" normalizeH="0" baseline="0">
                          <a:ln>
                            <a:noFill/>
                          </a:ln>
                          <a:solidFill>
                            <a:srgbClr val="FF0000"/>
                          </a:solidFill>
                          <a:effectLst/>
                          <a:latin typeface="Times New Roman" panose="02020503050405090304" pitchFamily="18" charset="0"/>
                          <a:ea typeface="宋体" pitchFamily="2" charset="-122"/>
                        </a:rPr>
                        <a:t> b </a:t>
                      </a:r>
                      <a:r>
                        <a:rPr kumimoji="1" lang="en-US" altLang="zh-CN" sz="2400" b="0" i="1" u="none" strike="noStrike" cap="none" normalizeH="0" baseline="0">
                          <a:ln>
                            <a:noFill/>
                          </a:ln>
                          <a:solidFill>
                            <a:srgbClr val="FF0000"/>
                          </a:solidFill>
                          <a:effectLst/>
                          <a:latin typeface="Times New Roman" panose="02020503050405090304" pitchFamily="18" charset="0"/>
                          <a:ea typeface="宋体" pitchFamily="2" charset="-122"/>
                        </a:rPr>
                        <a:t> </a:t>
                      </a:r>
                      <a:r>
                        <a:rPr kumimoji="1" lang="en-US" altLang="zh-CN" sz="2400" b="0" i="1" u="none" strike="noStrike" cap="none" normalizeH="0" baseline="0">
                          <a:ln>
                            <a:noFill/>
                          </a:ln>
                          <a:solidFill>
                            <a:schemeClr val="tx1"/>
                          </a:solidFill>
                          <a:effectLst/>
                          <a:latin typeface="Times New Roman" panose="02020503050405090304" pitchFamily="18" charset="0"/>
                          <a:ea typeface="宋体" pitchFamily="2" charset="-122"/>
                        </a:rPr>
                        <a:t>        c          </a:t>
                      </a:r>
                      <a:r>
                        <a:rPr kumimoji="1" lang="en-US" altLang="zh-CN" sz="2400" b="0" i="1" u="sng" strike="noStrike" cap="none" normalizeH="0" baseline="0">
                          <a:ln>
                            <a:noFill/>
                          </a:ln>
                          <a:solidFill>
                            <a:srgbClr val="FF0000"/>
                          </a:solidFill>
                          <a:effectLst/>
                          <a:latin typeface="Times New Roman" panose="02020503050405090304" pitchFamily="18" charset="0"/>
                          <a:ea typeface="宋体" pitchFamily="2" charset="-122"/>
                        </a:rPr>
                        <a:t> a </a:t>
                      </a:r>
                      <a:r>
                        <a:rPr kumimoji="1" lang="en-US" altLang="zh-CN" sz="2400" b="0" i="1" u="none" strike="noStrike" cap="none" normalizeH="0" baseline="0">
                          <a:ln>
                            <a:noFill/>
                          </a:ln>
                          <a:solidFill>
                            <a:srgbClr val="FF0000"/>
                          </a:solidFill>
                          <a:effectLst/>
                          <a:latin typeface="Times New Roman" panose="02020503050405090304" pitchFamily="18" charset="0"/>
                          <a:ea typeface="宋体" pitchFamily="2" charset="-122"/>
                        </a:rPr>
                        <a:t> </a:t>
                      </a:r>
                      <a:r>
                        <a:rPr kumimoji="1" lang="en-US" altLang="zh-CN" sz="2400" b="0" i="1" u="none" strike="noStrike" cap="none" normalizeH="0" baseline="0">
                          <a:ln>
                            <a:noFill/>
                          </a:ln>
                          <a:solidFill>
                            <a:schemeClr val="tx1"/>
                          </a:solidFill>
                          <a:effectLst/>
                          <a:latin typeface="Times New Roman" panose="02020503050405090304" pitchFamily="18" charset="0"/>
                          <a:ea typeface="宋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9101" name="Text Box 1038">
            <a:extLst>
              <a:ext uri="{FF2B5EF4-FFF2-40B4-BE49-F238E27FC236}">
                <a16:creationId xmlns:a16="http://schemas.microsoft.com/office/drawing/2014/main" id="{80747DB0-02D5-DD4B-85AA-7D843AE1A26A}"/>
              </a:ext>
            </a:extLst>
          </p:cNvPr>
          <p:cNvSpPr txBox="1">
            <a:spLocks noChangeArrowheads="1"/>
          </p:cNvSpPr>
          <p:nvPr/>
        </p:nvSpPr>
        <p:spPr bwMode="auto">
          <a:xfrm>
            <a:off x="3505200" y="2971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i="1">
                <a:solidFill>
                  <a:schemeClr val="tx1"/>
                </a:solidFill>
              </a:rPr>
              <a:t>       </a:t>
            </a:r>
          </a:p>
        </p:txBody>
      </p:sp>
      <p:sp>
        <p:nvSpPr>
          <p:cNvPr id="89102" name="Rectangle 2">
            <a:extLst>
              <a:ext uri="{FF2B5EF4-FFF2-40B4-BE49-F238E27FC236}">
                <a16:creationId xmlns:a16="http://schemas.microsoft.com/office/drawing/2014/main" id="{758E0A91-CBE1-7340-B715-4D5685FC473A}"/>
              </a:ext>
            </a:extLst>
          </p:cNvPr>
          <p:cNvSpPr>
            <a:spLocks noChangeArrowheads="1"/>
          </p:cNvSpPr>
          <p:nvPr/>
        </p:nvSpPr>
        <p:spPr bwMode="auto">
          <a:xfrm>
            <a:off x="1116013" y="476250"/>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3600">
                <a:solidFill>
                  <a:schemeClr val="accent2"/>
                </a:solidFill>
              </a:rPr>
              <a:t>5-4 </a:t>
            </a:r>
            <a:r>
              <a:rPr lang="zh-CN" altLang="en-US" sz="3600">
                <a:solidFill>
                  <a:schemeClr val="accent2"/>
                </a:solidFill>
              </a:rPr>
              <a:t>群与子群</a:t>
            </a:r>
            <a:r>
              <a:rPr lang="en-US" altLang="zh-CN" sz="3600">
                <a:solidFill>
                  <a:schemeClr val="accent2"/>
                </a:solidFill>
              </a:rPr>
              <a:t>(groups and subgroups)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a:extLst>
              <a:ext uri="{FF2B5EF4-FFF2-40B4-BE49-F238E27FC236}">
                <a16:creationId xmlns:a16="http://schemas.microsoft.com/office/drawing/2014/main" id="{32B0592E-B695-E74D-9BE0-EA431C7619CC}"/>
              </a:ext>
            </a:extLst>
          </p:cNvPr>
          <p:cNvSpPr>
            <a:spLocks noGrp="1" noChangeArrowheads="1"/>
          </p:cNvSpPr>
          <p:nvPr>
            <p:ph type="body" idx="4294967295"/>
          </p:nvPr>
        </p:nvSpPr>
        <p:spPr/>
        <p:txBody>
          <a:bodyPr/>
          <a:lstStyle/>
          <a:p>
            <a:pPr eaLnBrk="1" hangingPunct="1">
              <a:spcBef>
                <a:spcPts val="775"/>
              </a:spcBef>
              <a:spcAft>
                <a:spcPts val="500"/>
              </a:spcAft>
            </a:pPr>
            <a:r>
              <a:rPr lang="zh-CN" altLang="en-US">
                <a:solidFill>
                  <a:srgbClr val="FF0000"/>
                </a:solidFill>
                <a:latin typeface="" charset="0"/>
              </a:rPr>
              <a:t>定义</a:t>
            </a:r>
            <a:r>
              <a:rPr lang="en-US" altLang="zh-CN">
                <a:solidFill>
                  <a:srgbClr val="FF0000"/>
                </a:solidFill>
                <a:latin typeface="" charset="0"/>
              </a:rPr>
              <a:t>5-4.4</a:t>
            </a:r>
          </a:p>
          <a:p>
            <a:pPr eaLnBrk="1" hangingPunct="1">
              <a:spcBef>
                <a:spcPts val="775"/>
              </a:spcBef>
              <a:spcAft>
                <a:spcPts val="500"/>
              </a:spcAft>
            </a:pPr>
            <a:r>
              <a:rPr lang="zh-CN" altLang="en-US">
                <a:latin typeface="" charset="0"/>
              </a:rPr>
              <a:t>代数系统</a:t>
            </a:r>
            <a:r>
              <a:rPr lang="en-US" altLang="zh-CN">
                <a:latin typeface="" charset="0"/>
              </a:rPr>
              <a:t>&lt;G,*&gt;</a:t>
            </a:r>
            <a:r>
              <a:rPr lang="zh-CN" altLang="en-US">
                <a:latin typeface="" charset="0"/>
              </a:rPr>
              <a:t>中，如果存在</a:t>
            </a:r>
            <a:r>
              <a:rPr lang="en-US" altLang="zh-CN">
                <a:latin typeface="" charset="0"/>
              </a:rPr>
              <a:t>a∈G,</a:t>
            </a:r>
            <a:r>
              <a:rPr lang="zh-CN" altLang="en-US">
                <a:latin typeface="" charset="0"/>
              </a:rPr>
              <a:t>有</a:t>
            </a:r>
            <a:r>
              <a:rPr lang="en-US" altLang="zh-CN">
                <a:latin typeface="" charset="0"/>
              </a:rPr>
              <a:t>a*a=a,</a:t>
            </a:r>
            <a:r>
              <a:rPr lang="zh-CN" altLang="en-US">
                <a:latin typeface="" charset="0"/>
              </a:rPr>
              <a:t>则称</a:t>
            </a:r>
            <a:r>
              <a:rPr lang="en-US" altLang="zh-CN">
                <a:latin typeface="" charset="0"/>
              </a:rPr>
              <a:t>a</a:t>
            </a:r>
            <a:r>
              <a:rPr lang="zh-CN" altLang="en-US">
                <a:latin typeface="" charset="0"/>
              </a:rPr>
              <a:t>为</a:t>
            </a:r>
            <a:r>
              <a:rPr lang="zh-CN" altLang="en-US">
                <a:solidFill>
                  <a:schemeClr val="tx2"/>
                </a:solidFill>
                <a:latin typeface="" charset="0"/>
              </a:rPr>
              <a:t>等幂元</a:t>
            </a:r>
            <a:r>
              <a:rPr lang="zh-CN" altLang="en-US">
                <a:latin typeface="" charset="0"/>
              </a:rPr>
              <a:t>。</a:t>
            </a:r>
          </a:p>
        </p:txBody>
      </p:sp>
      <p:sp>
        <p:nvSpPr>
          <p:cNvPr id="90114" name="Rectangle 2">
            <a:extLst>
              <a:ext uri="{FF2B5EF4-FFF2-40B4-BE49-F238E27FC236}">
                <a16:creationId xmlns:a16="http://schemas.microsoft.com/office/drawing/2014/main" id="{6E942C7E-D01F-2E49-9BB3-2B4461592B1B}"/>
              </a:ext>
            </a:extLst>
          </p:cNvPr>
          <p:cNvSpPr>
            <a:spLocks noChangeArrowheads="1"/>
          </p:cNvSpPr>
          <p:nvPr/>
        </p:nvSpPr>
        <p:spPr bwMode="auto">
          <a:xfrm>
            <a:off x="1116013" y="476250"/>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3600">
                <a:solidFill>
                  <a:schemeClr val="accent2"/>
                </a:solidFill>
              </a:rPr>
              <a:t>5-4 </a:t>
            </a:r>
            <a:r>
              <a:rPr lang="zh-CN" altLang="en-US" sz="3600">
                <a:solidFill>
                  <a:schemeClr val="accent2"/>
                </a:solidFill>
              </a:rPr>
              <a:t>群与子群</a:t>
            </a:r>
            <a:r>
              <a:rPr lang="en-US" altLang="zh-CN" sz="3600">
                <a:solidFill>
                  <a:schemeClr val="accent2"/>
                </a:solidFill>
              </a:rPr>
              <a:t>(groups and subgroups)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56EAFC04-013F-C44A-A292-E2A92D1FE964}"/>
              </a:ext>
            </a:extLst>
          </p:cNvPr>
          <p:cNvSpPr>
            <a:spLocks noGrp="1" noChangeArrowheads="1"/>
          </p:cNvSpPr>
          <p:nvPr>
            <p:ph type="body" idx="4294967295"/>
          </p:nvPr>
        </p:nvSpPr>
        <p:spPr>
          <a:xfrm>
            <a:off x="539750" y="1484313"/>
            <a:ext cx="7772400" cy="4114800"/>
          </a:xfrm>
        </p:spPr>
        <p:txBody>
          <a:bodyPr/>
          <a:lstStyle/>
          <a:p>
            <a:pPr eaLnBrk="1" hangingPunct="1">
              <a:spcBef>
                <a:spcPts val="775"/>
              </a:spcBef>
              <a:spcAft>
                <a:spcPts val="500"/>
              </a:spcAft>
            </a:pPr>
            <a:r>
              <a:rPr lang="zh-CN" altLang="en-US">
                <a:solidFill>
                  <a:srgbClr val="FF0000"/>
                </a:solidFill>
                <a:latin typeface="" charset="0"/>
              </a:rPr>
              <a:t>定理</a:t>
            </a:r>
            <a:r>
              <a:rPr lang="en-US" altLang="zh-CN">
                <a:solidFill>
                  <a:srgbClr val="FF0000"/>
                </a:solidFill>
                <a:latin typeface="" charset="0"/>
              </a:rPr>
              <a:t>5-4.5</a:t>
            </a:r>
            <a:r>
              <a:rPr lang="en-US" altLang="zh-CN">
                <a:solidFill>
                  <a:schemeClr val="tx2"/>
                </a:solidFill>
                <a:latin typeface="" charset="0"/>
              </a:rPr>
              <a:t> </a:t>
            </a:r>
            <a:r>
              <a:rPr lang="zh-CN" altLang="en-US">
                <a:latin typeface="" charset="0"/>
              </a:rPr>
              <a:t>群</a:t>
            </a:r>
            <a:r>
              <a:rPr lang="en-US" altLang="zh-CN">
                <a:latin typeface="" charset="0"/>
              </a:rPr>
              <a:t>&lt;G,*&gt;</a:t>
            </a:r>
            <a:r>
              <a:rPr lang="zh-CN" altLang="en-US">
                <a:latin typeface="" charset="0"/>
              </a:rPr>
              <a:t>中，除幺元</a:t>
            </a:r>
            <a:r>
              <a:rPr lang="en-US" altLang="zh-CN">
                <a:latin typeface="" charset="0"/>
              </a:rPr>
              <a:t>e</a:t>
            </a:r>
            <a:r>
              <a:rPr lang="zh-CN" altLang="en-US">
                <a:latin typeface="" charset="0"/>
              </a:rPr>
              <a:t>外，不可能有任何别的等幂元。</a:t>
            </a:r>
          </a:p>
          <a:p>
            <a:pPr eaLnBrk="1" hangingPunct="1">
              <a:spcBef>
                <a:spcPts val="775"/>
              </a:spcBef>
              <a:spcAft>
                <a:spcPts val="500"/>
              </a:spcAft>
            </a:pPr>
            <a:r>
              <a:rPr lang="zh-CN" altLang="en-US">
                <a:solidFill>
                  <a:schemeClr val="tx2"/>
                </a:solidFill>
                <a:latin typeface="" charset="0"/>
              </a:rPr>
              <a:t>证明：</a:t>
            </a:r>
            <a:r>
              <a:rPr lang="zh-CN" altLang="en-US">
                <a:latin typeface="" charset="0"/>
              </a:rPr>
              <a:t> 因为</a:t>
            </a:r>
            <a:r>
              <a:rPr lang="en-US" altLang="zh-CN">
                <a:latin typeface="" charset="0"/>
              </a:rPr>
              <a:t>e*e=e,</a:t>
            </a:r>
            <a:r>
              <a:rPr lang="zh-CN" altLang="en-US">
                <a:latin typeface="" charset="0"/>
              </a:rPr>
              <a:t>所以</a:t>
            </a:r>
            <a:r>
              <a:rPr lang="en-US" altLang="zh-CN">
                <a:latin typeface="" charset="0"/>
              </a:rPr>
              <a:t>e</a:t>
            </a:r>
            <a:r>
              <a:rPr lang="zh-CN" altLang="en-US">
                <a:latin typeface="" charset="0"/>
              </a:rPr>
              <a:t>是等幂元。</a:t>
            </a:r>
            <a:br>
              <a:rPr lang="zh-CN" altLang="en-US">
                <a:latin typeface="" charset="0"/>
              </a:rPr>
            </a:br>
            <a:r>
              <a:rPr lang="zh-CN" altLang="en-US">
                <a:latin typeface="" charset="0"/>
              </a:rPr>
              <a:t>　　 现设　</a:t>
            </a:r>
            <a:r>
              <a:rPr lang="en-US" altLang="zh-CN">
                <a:latin typeface="" charset="0"/>
              </a:rPr>
              <a:t>a∈A,a≠e</a:t>
            </a:r>
            <a:r>
              <a:rPr lang="zh-CN" altLang="en-US">
                <a:latin typeface="" charset="0"/>
              </a:rPr>
              <a:t>且</a:t>
            </a:r>
            <a:r>
              <a:rPr lang="en-US" altLang="zh-CN">
                <a:latin typeface="" charset="0"/>
              </a:rPr>
              <a:t>a*a=a</a:t>
            </a:r>
            <a:br>
              <a:rPr lang="en-US" altLang="zh-CN">
                <a:latin typeface="" charset="0"/>
              </a:rPr>
            </a:br>
            <a:r>
              <a:rPr lang="zh-CN" altLang="en-US">
                <a:latin typeface="" charset="0"/>
              </a:rPr>
              <a:t>　　 则有　</a:t>
            </a:r>
            <a:r>
              <a:rPr lang="en-US" altLang="zh-CN">
                <a:latin typeface="" charset="0"/>
              </a:rPr>
              <a:t>a=e*a=(a</a:t>
            </a:r>
            <a:r>
              <a:rPr lang="en-US" altLang="zh-CN" baseline="30000">
                <a:latin typeface="" charset="0"/>
              </a:rPr>
              <a:t>-1</a:t>
            </a:r>
            <a:r>
              <a:rPr lang="en-US" altLang="zh-CN">
                <a:latin typeface="" charset="0"/>
              </a:rPr>
              <a:t>*a)*a= a</a:t>
            </a:r>
            <a:r>
              <a:rPr lang="en-US" altLang="zh-CN" baseline="30000">
                <a:latin typeface="" charset="0"/>
              </a:rPr>
              <a:t>-1</a:t>
            </a:r>
            <a:r>
              <a:rPr lang="en-US" altLang="zh-CN">
                <a:latin typeface="" charset="0"/>
              </a:rPr>
              <a:t>*(a*a)</a:t>
            </a:r>
            <a:br>
              <a:rPr lang="en-US" altLang="zh-CN">
                <a:latin typeface="" charset="0"/>
              </a:rPr>
            </a:br>
            <a:r>
              <a:rPr lang="zh-CN" altLang="en-US">
                <a:latin typeface="" charset="0"/>
              </a:rPr>
              <a:t>　　　　　　　　 </a:t>
            </a:r>
            <a:r>
              <a:rPr lang="en-US" altLang="zh-CN">
                <a:latin typeface="" charset="0"/>
              </a:rPr>
              <a:t>= a</a:t>
            </a:r>
            <a:r>
              <a:rPr lang="en-US" altLang="zh-CN" baseline="30000">
                <a:latin typeface="" charset="0"/>
              </a:rPr>
              <a:t>-1</a:t>
            </a:r>
            <a:r>
              <a:rPr lang="en-US" altLang="zh-CN">
                <a:latin typeface="" charset="0"/>
              </a:rPr>
              <a:t>*a=e</a:t>
            </a:r>
            <a:br>
              <a:rPr lang="en-US" altLang="zh-CN">
                <a:latin typeface="" charset="0"/>
              </a:rPr>
            </a:br>
            <a:r>
              <a:rPr lang="zh-CN" altLang="en-US">
                <a:latin typeface="" charset="0"/>
              </a:rPr>
              <a:t>　　 与假设</a:t>
            </a:r>
            <a:r>
              <a:rPr lang="en-US" altLang="zh-CN">
                <a:latin typeface="" charset="0"/>
              </a:rPr>
              <a:t>a≠e</a:t>
            </a:r>
            <a:r>
              <a:rPr lang="zh-CN" altLang="en-US">
                <a:latin typeface="" charset="0"/>
              </a:rPr>
              <a:t>相矛盾。</a:t>
            </a:r>
          </a:p>
        </p:txBody>
      </p:sp>
      <p:sp>
        <p:nvSpPr>
          <p:cNvPr id="91138" name="Rectangle 2">
            <a:extLst>
              <a:ext uri="{FF2B5EF4-FFF2-40B4-BE49-F238E27FC236}">
                <a16:creationId xmlns:a16="http://schemas.microsoft.com/office/drawing/2014/main" id="{30FEA4F5-6EFF-9D42-B435-899E03675EEE}"/>
              </a:ext>
            </a:extLst>
          </p:cNvPr>
          <p:cNvSpPr>
            <a:spLocks noChangeArrowheads="1"/>
          </p:cNvSpPr>
          <p:nvPr/>
        </p:nvSpPr>
        <p:spPr bwMode="auto">
          <a:xfrm>
            <a:off x="1116013" y="476250"/>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3600">
                <a:solidFill>
                  <a:schemeClr val="accent2"/>
                </a:solidFill>
              </a:rPr>
              <a:t>5-4 </a:t>
            </a:r>
            <a:r>
              <a:rPr lang="zh-CN" altLang="en-US" sz="3600">
                <a:solidFill>
                  <a:schemeClr val="accent2"/>
                </a:solidFill>
              </a:rPr>
              <a:t>群与子群</a:t>
            </a:r>
            <a:r>
              <a:rPr lang="en-US" altLang="zh-CN" sz="3600">
                <a:solidFill>
                  <a:schemeClr val="accent2"/>
                </a:solidFill>
              </a:rPr>
              <a:t>(groups and subgroups)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9090">
                                            <p:txEl>
                                              <p:pRg st="1" end="1"/>
                                            </p:txEl>
                                          </p:spTgt>
                                        </p:tgtEl>
                                        <p:attrNameLst>
                                          <p:attrName>style.visibility</p:attrName>
                                        </p:attrNameLst>
                                      </p:cBhvr>
                                      <p:to>
                                        <p:strVal val="visible"/>
                                      </p:to>
                                    </p:set>
                                    <p:animEffect transition="in" filter="wipe(down)">
                                      <p:cBhvr>
                                        <p:cTn id="7" dur="500"/>
                                        <p:tgtEl>
                                          <p:spTgt spid="890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a:extLst>
              <a:ext uri="{FF2B5EF4-FFF2-40B4-BE49-F238E27FC236}">
                <a16:creationId xmlns:a16="http://schemas.microsoft.com/office/drawing/2014/main" id="{74646B4A-2E75-9F4E-9BCD-DB6FC038AC94}"/>
              </a:ext>
            </a:extLst>
          </p:cNvPr>
          <p:cNvSpPr>
            <a:spLocks noGrp="1" noChangeArrowheads="1"/>
          </p:cNvSpPr>
          <p:nvPr>
            <p:ph type="body" idx="4294967295"/>
          </p:nvPr>
        </p:nvSpPr>
        <p:spPr>
          <a:xfrm>
            <a:off x="684213" y="1989138"/>
            <a:ext cx="7772400" cy="2447925"/>
          </a:xfrm>
        </p:spPr>
        <p:txBody>
          <a:bodyPr/>
          <a:lstStyle/>
          <a:p>
            <a:pPr eaLnBrk="1" hangingPunct="1">
              <a:spcBef>
                <a:spcPts val="775"/>
              </a:spcBef>
              <a:spcAft>
                <a:spcPts val="500"/>
              </a:spcAft>
            </a:pPr>
            <a:r>
              <a:rPr lang="zh-CN" altLang="en-US">
                <a:solidFill>
                  <a:srgbClr val="FF0000"/>
                </a:solidFill>
                <a:latin typeface="" charset="0"/>
              </a:rPr>
              <a:t>定义</a:t>
            </a:r>
            <a:r>
              <a:rPr lang="en-US" altLang="zh-CN">
                <a:solidFill>
                  <a:srgbClr val="FF0000"/>
                </a:solidFill>
                <a:latin typeface="" charset="0"/>
              </a:rPr>
              <a:t>5-4.5[</a:t>
            </a:r>
            <a:r>
              <a:rPr lang="zh-CN" altLang="en-US">
                <a:solidFill>
                  <a:srgbClr val="FF0000"/>
                </a:solidFill>
                <a:latin typeface="" charset="0"/>
              </a:rPr>
              <a:t>子群</a:t>
            </a:r>
            <a:r>
              <a:rPr lang="en-US" altLang="zh-CN">
                <a:solidFill>
                  <a:srgbClr val="FF0000"/>
                </a:solidFill>
                <a:latin typeface="" charset="0"/>
              </a:rPr>
              <a:t>]</a:t>
            </a:r>
          </a:p>
          <a:p>
            <a:pPr eaLnBrk="1" hangingPunct="1">
              <a:spcBef>
                <a:spcPts val="775"/>
              </a:spcBef>
              <a:spcAft>
                <a:spcPts val="500"/>
              </a:spcAft>
            </a:pPr>
            <a:r>
              <a:rPr lang="zh-CN" altLang="en-US">
                <a:latin typeface="" charset="0"/>
              </a:rPr>
              <a:t>设</a:t>
            </a:r>
            <a:r>
              <a:rPr lang="en-US" altLang="zh-CN">
                <a:latin typeface="" charset="0"/>
              </a:rPr>
              <a:t>&lt;G,*&gt;</a:t>
            </a:r>
            <a:r>
              <a:rPr lang="zh-CN" altLang="en-US">
                <a:latin typeface="" charset="0"/>
              </a:rPr>
              <a:t>是一个群，</a:t>
            </a:r>
            <a:r>
              <a:rPr lang="en-US" altLang="zh-CN">
                <a:latin typeface="" charset="0"/>
              </a:rPr>
              <a:t>S</a:t>
            </a:r>
            <a:r>
              <a:rPr lang="zh-CN" altLang="en-US">
                <a:latin typeface="" charset="0"/>
              </a:rPr>
              <a:t>是</a:t>
            </a:r>
            <a:r>
              <a:rPr lang="en-US" altLang="zh-CN">
                <a:latin typeface="" charset="0"/>
              </a:rPr>
              <a:t>G</a:t>
            </a:r>
            <a:r>
              <a:rPr lang="zh-CN" altLang="en-US">
                <a:latin typeface="" charset="0"/>
              </a:rPr>
              <a:t>的非空子集，如果</a:t>
            </a:r>
            <a:r>
              <a:rPr lang="en-US" altLang="zh-CN">
                <a:latin typeface="" charset="0"/>
              </a:rPr>
              <a:t>&lt;S,*&gt;</a:t>
            </a:r>
            <a:r>
              <a:rPr lang="zh-CN" altLang="en-US">
                <a:latin typeface="" charset="0"/>
              </a:rPr>
              <a:t>也构成群，则称</a:t>
            </a:r>
            <a:r>
              <a:rPr lang="en-US" altLang="zh-CN">
                <a:latin typeface="" charset="0"/>
              </a:rPr>
              <a:t>&lt;S,*&gt;</a:t>
            </a:r>
            <a:r>
              <a:rPr lang="zh-CN" altLang="en-US">
                <a:latin typeface="" charset="0"/>
              </a:rPr>
              <a:t>是</a:t>
            </a:r>
            <a:r>
              <a:rPr lang="en-US" altLang="zh-CN">
                <a:latin typeface="" charset="0"/>
              </a:rPr>
              <a:t>&lt;G,*&gt;</a:t>
            </a:r>
            <a:r>
              <a:rPr lang="zh-CN" altLang="en-US">
                <a:latin typeface="" charset="0"/>
              </a:rPr>
              <a:t>的一个子群。</a:t>
            </a:r>
          </a:p>
        </p:txBody>
      </p:sp>
      <p:sp>
        <p:nvSpPr>
          <p:cNvPr id="92162" name="Rectangle 2">
            <a:extLst>
              <a:ext uri="{FF2B5EF4-FFF2-40B4-BE49-F238E27FC236}">
                <a16:creationId xmlns:a16="http://schemas.microsoft.com/office/drawing/2014/main" id="{D246AA51-A141-474D-9A91-9FB5494F0CEF}"/>
              </a:ext>
            </a:extLst>
          </p:cNvPr>
          <p:cNvSpPr>
            <a:spLocks noChangeArrowheads="1"/>
          </p:cNvSpPr>
          <p:nvPr/>
        </p:nvSpPr>
        <p:spPr bwMode="auto">
          <a:xfrm>
            <a:off x="1116013" y="476250"/>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3600">
                <a:solidFill>
                  <a:schemeClr val="accent2"/>
                </a:solidFill>
              </a:rPr>
              <a:t>5-4 </a:t>
            </a:r>
            <a:r>
              <a:rPr lang="zh-CN" altLang="en-US" sz="3600">
                <a:solidFill>
                  <a:schemeClr val="accent2"/>
                </a:solidFill>
              </a:rPr>
              <a:t>群与子群</a:t>
            </a:r>
            <a:r>
              <a:rPr lang="en-US" altLang="zh-CN" sz="3600">
                <a:solidFill>
                  <a:schemeClr val="accent2"/>
                </a:solidFill>
              </a:rPr>
              <a:t>(groups and subgroups)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8C6AE979-7F64-104E-B24F-7C88313698B8}"/>
              </a:ext>
            </a:extLst>
          </p:cNvPr>
          <p:cNvSpPr>
            <a:spLocks noGrp="1" noChangeArrowheads="1"/>
          </p:cNvSpPr>
          <p:nvPr>
            <p:ph type="body" idx="4294967295"/>
          </p:nvPr>
        </p:nvSpPr>
        <p:spPr>
          <a:xfrm>
            <a:off x="395288" y="1557338"/>
            <a:ext cx="7772400" cy="4114800"/>
          </a:xfrm>
        </p:spPr>
        <p:txBody>
          <a:bodyPr/>
          <a:lstStyle/>
          <a:p>
            <a:pPr eaLnBrk="1" hangingPunct="1">
              <a:spcBef>
                <a:spcPts val="775"/>
              </a:spcBef>
              <a:spcAft>
                <a:spcPts val="500"/>
              </a:spcAft>
            </a:pPr>
            <a:r>
              <a:rPr lang="zh-CN" altLang="en-US">
                <a:solidFill>
                  <a:srgbClr val="FF0000"/>
                </a:solidFill>
                <a:latin typeface="" charset="0"/>
              </a:rPr>
              <a:t>定理</a:t>
            </a:r>
            <a:r>
              <a:rPr lang="en-US" altLang="zh-CN">
                <a:solidFill>
                  <a:srgbClr val="FF0000"/>
                </a:solidFill>
                <a:latin typeface="" charset="0"/>
              </a:rPr>
              <a:t>5-4.6</a:t>
            </a:r>
            <a:r>
              <a:rPr lang="zh-CN" altLang="en-US">
                <a:latin typeface="" charset="0"/>
              </a:rPr>
              <a:t>设</a:t>
            </a:r>
            <a:r>
              <a:rPr lang="en-US" altLang="zh-CN">
                <a:latin typeface="" charset="0"/>
              </a:rPr>
              <a:t>&lt;G,*&gt;</a:t>
            </a:r>
            <a:r>
              <a:rPr lang="zh-CN" altLang="en-US">
                <a:latin typeface="" charset="0"/>
              </a:rPr>
              <a:t>是一个群，</a:t>
            </a:r>
            <a:r>
              <a:rPr lang="en-US" altLang="zh-CN">
                <a:latin typeface="" charset="0"/>
              </a:rPr>
              <a:t>&lt;S,*&gt;</a:t>
            </a:r>
            <a:r>
              <a:rPr lang="zh-CN" altLang="en-US">
                <a:latin typeface="" charset="0"/>
              </a:rPr>
              <a:t>是</a:t>
            </a:r>
            <a:r>
              <a:rPr lang="en-US" altLang="zh-CN">
                <a:latin typeface="" charset="0"/>
              </a:rPr>
              <a:t>&lt;G,*&gt;</a:t>
            </a:r>
            <a:r>
              <a:rPr lang="zh-CN" altLang="en-US">
                <a:latin typeface="" charset="0"/>
              </a:rPr>
              <a:t>的一个子群，那么，</a:t>
            </a:r>
            <a:r>
              <a:rPr lang="en-US" altLang="zh-CN">
                <a:latin typeface="" charset="0"/>
              </a:rPr>
              <a:t>&lt;G,*&gt;</a:t>
            </a:r>
            <a:r>
              <a:rPr lang="zh-CN" altLang="en-US">
                <a:latin typeface="" charset="0"/>
              </a:rPr>
              <a:t>中的幺元</a:t>
            </a:r>
            <a:r>
              <a:rPr lang="en-US" altLang="zh-CN">
                <a:latin typeface="" charset="0"/>
              </a:rPr>
              <a:t>e</a:t>
            </a:r>
            <a:r>
              <a:rPr lang="zh-CN" altLang="en-US">
                <a:latin typeface="" charset="0"/>
              </a:rPr>
              <a:t>必定也是</a:t>
            </a:r>
            <a:r>
              <a:rPr lang="en-US" altLang="zh-CN">
                <a:latin typeface="" charset="0"/>
              </a:rPr>
              <a:t>&lt;S,*&gt;</a:t>
            </a:r>
            <a:r>
              <a:rPr lang="zh-CN" altLang="en-US">
                <a:latin typeface="" charset="0"/>
              </a:rPr>
              <a:t>中的幺元。</a:t>
            </a:r>
          </a:p>
          <a:p>
            <a:pPr eaLnBrk="1" hangingPunct="1">
              <a:spcBef>
                <a:spcPts val="775"/>
              </a:spcBef>
              <a:spcAft>
                <a:spcPts val="500"/>
              </a:spcAft>
            </a:pPr>
            <a:r>
              <a:rPr lang="zh-CN" altLang="en-US">
                <a:solidFill>
                  <a:srgbClr val="FF0000"/>
                </a:solidFill>
                <a:latin typeface="" charset="0"/>
              </a:rPr>
              <a:t>证明：</a:t>
            </a:r>
            <a:r>
              <a:rPr lang="zh-CN" altLang="en-US">
                <a:latin typeface="" charset="0"/>
              </a:rPr>
              <a:t>设</a:t>
            </a:r>
            <a:r>
              <a:rPr lang="en-US" altLang="zh-CN">
                <a:latin typeface="" charset="0"/>
              </a:rPr>
              <a:t>&lt;S,*&gt;</a:t>
            </a:r>
            <a:r>
              <a:rPr lang="zh-CN" altLang="en-US">
                <a:latin typeface="" charset="0"/>
              </a:rPr>
              <a:t>中的幺元为</a:t>
            </a:r>
            <a:r>
              <a:rPr lang="en-US" altLang="zh-CN">
                <a:latin typeface="" charset="0"/>
              </a:rPr>
              <a:t>e</a:t>
            </a:r>
            <a:r>
              <a:rPr lang="en-US" altLang="zh-CN" baseline="-25000">
                <a:latin typeface="" charset="0"/>
              </a:rPr>
              <a:t>1</a:t>
            </a:r>
            <a:r>
              <a:rPr lang="en-US" altLang="zh-CN">
                <a:latin typeface="" charset="0"/>
              </a:rPr>
              <a:t>, </a:t>
            </a:r>
            <a:r>
              <a:rPr lang="zh-CN" altLang="en-US">
                <a:latin typeface="" charset="0"/>
              </a:rPr>
              <a:t>对于任一</a:t>
            </a:r>
            <a:r>
              <a:rPr lang="en-US" altLang="zh-CN">
                <a:latin typeface="" charset="0"/>
              </a:rPr>
              <a:t>x∈S</a:t>
            </a:r>
            <a:r>
              <a:rPr lang="en-US" altLang="zh-CN">
                <a:latin typeface="" charset="0"/>
                <a:sym typeface="Symbol" pitchFamily="2" charset="2"/>
              </a:rPr>
              <a:t></a:t>
            </a:r>
            <a:r>
              <a:rPr lang="en-US" altLang="zh-CN">
                <a:latin typeface="" charset="0"/>
              </a:rPr>
              <a:t>G, </a:t>
            </a:r>
            <a:r>
              <a:rPr lang="zh-CN" altLang="en-US">
                <a:latin typeface="" charset="0"/>
              </a:rPr>
              <a:t>必有</a:t>
            </a:r>
            <a:r>
              <a:rPr lang="en-US" altLang="zh-CN">
                <a:latin typeface="" charset="0"/>
              </a:rPr>
              <a:t>e</a:t>
            </a:r>
            <a:r>
              <a:rPr lang="en-US" altLang="zh-CN" baseline="-25000">
                <a:latin typeface="" charset="0"/>
              </a:rPr>
              <a:t>1</a:t>
            </a:r>
            <a:r>
              <a:rPr lang="en-US" altLang="zh-CN">
                <a:latin typeface="" charset="0"/>
              </a:rPr>
              <a:t>*x=x=e*x, </a:t>
            </a:r>
            <a:r>
              <a:rPr lang="zh-CN" altLang="en-US">
                <a:latin typeface="" charset="0"/>
              </a:rPr>
              <a:t>故</a:t>
            </a:r>
            <a:r>
              <a:rPr lang="en-US" altLang="zh-CN">
                <a:latin typeface="" charset="0"/>
              </a:rPr>
              <a:t>e</a:t>
            </a:r>
            <a:r>
              <a:rPr lang="en-US" altLang="zh-CN" baseline="-25000">
                <a:latin typeface="" charset="0"/>
              </a:rPr>
              <a:t>1</a:t>
            </a:r>
            <a:r>
              <a:rPr lang="en-US" altLang="zh-CN">
                <a:latin typeface="" charset="0"/>
              </a:rPr>
              <a:t>=e</a:t>
            </a:r>
            <a:r>
              <a:rPr lang="zh-CN" altLang="en-US">
                <a:latin typeface="" charset="0"/>
              </a:rPr>
              <a:t>。</a:t>
            </a:r>
          </a:p>
        </p:txBody>
      </p:sp>
      <p:sp>
        <p:nvSpPr>
          <p:cNvPr id="93186" name="Rectangle 2">
            <a:extLst>
              <a:ext uri="{FF2B5EF4-FFF2-40B4-BE49-F238E27FC236}">
                <a16:creationId xmlns:a16="http://schemas.microsoft.com/office/drawing/2014/main" id="{CD675EE7-BA22-504C-9BCC-67C43AD543F6}"/>
              </a:ext>
            </a:extLst>
          </p:cNvPr>
          <p:cNvSpPr>
            <a:spLocks noChangeArrowheads="1"/>
          </p:cNvSpPr>
          <p:nvPr/>
        </p:nvSpPr>
        <p:spPr bwMode="auto">
          <a:xfrm>
            <a:off x="1116013" y="476250"/>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3600">
                <a:solidFill>
                  <a:schemeClr val="accent2"/>
                </a:solidFill>
              </a:rPr>
              <a:t>5-4 </a:t>
            </a:r>
            <a:r>
              <a:rPr lang="zh-CN" altLang="en-US" sz="3600">
                <a:solidFill>
                  <a:schemeClr val="accent2"/>
                </a:solidFill>
              </a:rPr>
              <a:t>群与子群</a:t>
            </a:r>
            <a:r>
              <a:rPr lang="en-US" altLang="zh-CN" sz="3600">
                <a:solidFill>
                  <a:schemeClr val="accent2"/>
                </a:solidFill>
              </a:rPr>
              <a:t>(groups and subgroups)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1138">
                                            <p:txEl>
                                              <p:pRg st="1" end="1"/>
                                            </p:txEl>
                                          </p:spTgt>
                                        </p:tgtEl>
                                        <p:attrNameLst>
                                          <p:attrName>style.visibility</p:attrName>
                                        </p:attrNameLst>
                                      </p:cBhvr>
                                      <p:to>
                                        <p:strVal val="visible"/>
                                      </p:to>
                                    </p:set>
                                    <p:animEffect transition="in" filter="wipe(down)">
                                      <p:cBhvr>
                                        <p:cTn id="7" dur="500"/>
                                        <p:tgtEl>
                                          <p:spTgt spid="911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a:extLst>
              <a:ext uri="{FF2B5EF4-FFF2-40B4-BE49-F238E27FC236}">
                <a16:creationId xmlns:a16="http://schemas.microsoft.com/office/drawing/2014/main" id="{36DDE8BB-87A5-BC4C-AEF5-496DFF559E6F}"/>
              </a:ext>
            </a:extLst>
          </p:cNvPr>
          <p:cNvSpPr>
            <a:spLocks noGrp="1" noChangeArrowheads="1"/>
          </p:cNvSpPr>
          <p:nvPr>
            <p:ph type="body" idx="4294967295"/>
          </p:nvPr>
        </p:nvSpPr>
        <p:spPr>
          <a:xfrm>
            <a:off x="539750" y="1773238"/>
            <a:ext cx="7772400" cy="2447925"/>
          </a:xfrm>
        </p:spPr>
        <p:txBody>
          <a:bodyPr/>
          <a:lstStyle/>
          <a:p>
            <a:pPr eaLnBrk="1" hangingPunct="1">
              <a:spcBef>
                <a:spcPts val="775"/>
              </a:spcBef>
              <a:spcAft>
                <a:spcPts val="500"/>
              </a:spcAft>
            </a:pPr>
            <a:r>
              <a:rPr lang="zh-CN" altLang="en-US">
                <a:solidFill>
                  <a:srgbClr val="FF0000"/>
                </a:solidFill>
                <a:latin typeface="" charset="0"/>
              </a:rPr>
              <a:t>定义</a:t>
            </a:r>
            <a:r>
              <a:rPr lang="en-US" altLang="zh-CN">
                <a:solidFill>
                  <a:srgbClr val="FF0000"/>
                </a:solidFill>
                <a:latin typeface="" charset="0"/>
              </a:rPr>
              <a:t>5-4.6[</a:t>
            </a:r>
            <a:r>
              <a:rPr lang="zh-CN" altLang="en-US">
                <a:solidFill>
                  <a:srgbClr val="FF0000"/>
                </a:solidFill>
                <a:latin typeface="" charset="0"/>
              </a:rPr>
              <a:t>平凡子群</a:t>
            </a:r>
            <a:r>
              <a:rPr lang="en-US" altLang="zh-CN">
                <a:solidFill>
                  <a:srgbClr val="FF0000"/>
                </a:solidFill>
                <a:latin typeface="" charset="0"/>
              </a:rPr>
              <a:t>]</a:t>
            </a:r>
          </a:p>
          <a:p>
            <a:pPr eaLnBrk="1" hangingPunct="1">
              <a:spcBef>
                <a:spcPts val="775"/>
              </a:spcBef>
              <a:spcAft>
                <a:spcPts val="500"/>
              </a:spcAft>
            </a:pPr>
            <a:r>
              <a:rPr lang="zh-CN" altLang="en-US">
                <a:latin typeface="" charset="0"/>
              </a:rPr>
              <a:t>设</a:t>
            </a:r>
            <a:r>
              <a:rPr lang="en-US" altLang="zh-CN">
                <a:latin typeface="" charset="0"/>
              </a:rPr>
              <a:t>&lt;G,*&gt;</a:t>
            </a:r>
            <a:r>
              <a:rPr lang="zh-CN" altLang="en-US">
                <a:latin typeface="" charset="0"/>
              </a:rPr>
              <a:t>是一个群，</a:t>
            </a:r>
            <a:r>
              <a:rPr lang="en-US" altLang="zh-CN">
                <a:latin typeface="" charset="0"/>
              </a:rPr>
              <a:t>&lt;S,*&gt;</a:t>
            </a:r>
            <a:r>
              <a:rPr lang="zh-CN" altLang="en-US">
                <a:latin typeface="" charset="0"/>
              </a:rPr>
              <a:t>是</a:t>
            </a:r>
            <a:r>
              <a:rPr lang="en-US" altLang="zh-CN">
                <a:latin typeface="" charset="0"/>
              </a:rPr>
              <a:t>&lt;G,*&gt;</a:t>
            </a:r>
            <a:r>
              <a:rPr lang="zh-CN" altLang="en-US">
                <a:latin typeface="" charset="0"/>
              </a:rPr>
              <a:t>的子群，如果 </a:t>
            </a:r>
            <a:r>
              <a:rPr lang="en-US" altLang="zh-CN">
                <a:latin typeface="" charset="0"/>
              </a:rPr>
              <a:t>S={e}</a:t>
            </a:r>
            <a:r>
              <a:rPr lang="zh-CN" altLang="en-US">
                <a:latin typeface="" charset="0"/>
              </a:rPr>
              <a:t>，或者</a:t>
            </a:r>
            <a:r>
              <a:rPr lang="en-US" altLang="zh-CN">
                <a:latin typeface="" charset="0"/>
              </a:rPr>
              <a:t>S=G</a:t>
            </a:r>
            <a:r>
              <a:rPr lang="zh-CN" altLang="en-US">
                <a:latin typeface="" charset="0"/>
              </a:rPr>
              <a:t>，则称</a:t>
            </a:r>
            <a:r>
              <a:rPr lang="en-US" altLang="zh-CN">
                <a:latin typeface="" charset="0"/>
              </a:rPr>
              <a:t>&lt;S,*&gt;</a:t>
            </a:r>
            <a:r>
              <a:rPr lang="zh-CN" altLang="en-US">
                <a:latin typeface="" charset="0"/>
              </a:rPr>
              <a:t>为</a:t>
            </a:r>
            <a:r>
              <a:rPr lang="en-US" altLang="zh-CN">
                <a:latin typeface="" charset="0"/>
              </a:rPr>
              <a:t>&lt;G,*&gt;</a:t>
            </a:r>
            <a:r>
              <a:rPr lang="zh-CN" altLang="en-US">
                <a:latin typeface="" charset="0"/>
              </a:rPr>
              <a:t>的</a:t>
            </a:r>
            <a:r>
              <a:rPr lang="zh-CN" altLang="en-US">
                <a:solidFill>
                  <a:schemeClr val="tx2"/>
                </a:solidFill>
                <a:latin typeface="" charset="0"/>
              </a:rPr>
              <a:t>平凡子群</a:t>
            </a:r>
          </a:p>
        </p:txBody>
      </p:sp>
      <p:sp>
        <p:nvSpPr>
          <p:cNvPr id="94210" name="Rectangle 2">
            <a:extLst>
              <a:ext uri="{FF2B5EF4-FFF2-40B4-BE49-F238E27FC236}">
                <a16:creationId xmlns:a16="http://schemas.microsoft.com/office/drawing/2014/main" id="{CBA625CE-FF27-1C43-8B40-2607DF17997F}"/>
              </a:ext>
            </a:extLst>
          </p:cNvPr>
          <p:cNvSpPr>
            <a:spLocks noChangeArrowheads="1"/>
          </p:cNvSpPr>
          <p:nvPr/>
        </p:nvSpPr>
        <p:spPr bwMode="auto">
          <a:xfrm>
            <a:off x="1116013" y="476250"/>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3600">
                <a:solidFill>
                  <a:schemeClr val="accent2"/>
                </a:solidFill>
              </a:rPr>
              <a:t>5-4 </a:t>
            </a:r>
            <a:r>
              <a:rPr lang="zh-CN" altLang="en-US" sz="3600">
                <a:solidFill>
                  <a:schemeClr val="accent2"/>
                </a:solidFill>
              </a:rPr>
              <a:t>群与子群</a:t>
            </a:r>
            <a:r>
              <a:rPr lang="en-US" altLang="zh-CN" sz="3600">
                <a:solidFill>
                  <a:schemeClr val="accent2"/>
                </a:solidFill>
              </a:rPr>
              <a:t>(groups and subgroups)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4119C472-9F35-3048-9160-C85801FEF63D}"/>
              </a:ext>
            </a:extLst>
          </p:cNvPr>
          <p:cNvSpPr>
            <a:spLocks noGrp="1" noChangeArrowheads="1"/>
          </p:cNvSpPr>
          <p:nvPr>
            <p:ph type="body" idx="4294967295"/>
          </p:nvPr>
        </p:nvSpPr>
        <p:spPr>
          <a:xfrm>
            <a:off x="250825" y="620713"/>
            <a:ext cx="8305800" cy="6048375"/>
          </a:xfrm>
        </p:spPr>
        <p:txBody>
          <a:bodyPr/>
          <a:lstStyle/>
          <a:p>
            <a:pPr eaLnBrk="1" hangingPunct="1">
              <a:spcBef>
                <a:spcPts val="775"/>
              </a:spcBef>
              <a:spcAft>
                <a:spcPts val="500"/>
              </a:spcAft>
            </a:pPr>
            <a:r>
              <a:rPr lang="en-US" altLang="zh-CN" sz="2400">
                <a:solidFill>
                  <a:srgbClr val="FF0000"/>
                </a:solidFill>
              </a:rPr>
              <a:t>【</a:t>
            </a:r>
            <a:r>
              <a:rPr lang="zh-CN" altLang="en-US" sz="2400">
                <a:solidFill>
                  <a:srgbClr val="FF0000"/>
                </a:solidFill>
              </a:rPr>
              <a:t>例</a:t>
            </a:r>
            <a:r>
              <a:rPr lang="en-US" altLang="zh-CN" sz="2400">
                <a:solidFill>
                  <a:srgbClr val="FF0000"/>
                </a:solidFill>
              </a:rPr>
              <a:t>5.4.7】</a:t>
            </a:r>
            <a:r>
              <a:rPr lang="en-US" altLang="zh-CN" sz="2400">
                <a:solidFill>
                  <a:schemeClr val="tx2"/>
                </a:solidFill>
              </a:rPr>
              <a:t> </a:t>
            </a:r>
            <a:r>
              <a:rPr lang="en-US" altLang="zh-CN" sz="2400">
                <a:latin typeface="" charset="0"/>
              </a:rPr>
              <a:t>&lt;I,+&gt;</a:t>
            </a:r>
            <a:r>
              <a:rPr lang="zh-CN" altLang="en-US" sz="2400">
                <a:latin typeface="" charset="0"/>
              </a:rPr>
              <a:t>是一个群，设</a:t>
            </a:r>
            <a:r>
              <a:rPr lang="en-US" altLang="zh-CN" sz="2400">
                <a:latin typeface="" charset="0"/>
              </a:rPr>
              <a:t>I</a:t>
            </a:r>
            <a:r>
              <a:rPr lang="en-US" altLang="zh-CN" sz="2400" baseline="-20000">
                <a:latin typeface="" charset="0"/>
              </a:rPr>
              <a:t>E</a:t>
            </a:r>
            <a:r>
              <a:rPr lang="en-US" altLang="zh-CN" sz="2400">
                <a:latin typeface="" charset="0"/>
              </a:rPr>
              <a:t>={x|x=2n,n∈I},</a:t>
            </a:r>
            <a:r>
              <a:rPr lang="zh-CN" altLang="en-US" sz="2400">
                <a:latin typeface="" charset="0"/>
              </a:rPr>
              <a:t>证明</a:t>
            </a:r>
            <a:r>
              <a:rPr lang="en-US" altLang="zh-CN" sz="2400">
                <a:latin typeface="" charset="0"/>
              </a:rPr>
              <a:t>&lt; I</a:t>
            </a:r>
            <a:r>
              <a:rPr lang="en-US" altLang="zh-CN" sz="2400" baseline="-20000">
                <a:latin typeface="" charset="0"/>
              </a:rPr>
              <a:t>E</a:t>
            </a:r>
            <a:r>
              <a:rPr lang="en-US" altLang="zh-CN" sz="2400">
                <a:latin typeface="" charset="0"/>
              </a:rPr>
              <a:t>,+&gt;</a:t>
            </a:r>
            <a:r>
              <a:rPr lang="zh-CN" altLang="en-US" sz="2400">
                <a:latin typeface="" charset="0"/>
              </a:rPr>
              <a:t>是</a:t>
            </a:r>
            <a:r>
              <a:rPr lang="en-US" altLang="zh-CN" sz="2400">
                <a:latin typeface="" charset="0"/>
              </a:rPr>
              <a:t>&lt;I,+&gt;</a:t>
            </a:r>
            <a:r>
              <a:rPr lang="zh-CN" altLang="en-US" sz="2400">
                <a:latin typeface="" charset="0"/>
              </a:rPr>
              <a:t>的一个子群。</a:t>
            </a:r>
          </a:p>
          <a:p>
            <a:pPr eaLnBrk="1" hangingPunct="1">
              <a:spcBef>
                <a:spcPts val="775"/>
              </a:spcBef>
              <a:spcAft>
                <a:spcPts val="500"/>
              </a:spcAft>
            </a:pPr>
            <a:r>
              <a:rPr lang="zh-CN" altLang="en-US" sz="2400">
                <a:latin typeface="" charset="0"/>
              </a:rPr>
              <a:t>证明：（</a:t>
            </a:r>
            <a:r>
              <a:rPr lang="en-US" altLang="zh-CN" sz="2400">
                <a:latin typeface="" charset="0"/>
              </a:rPr>
              <a:t>1</a:t>
            </a:r>
            <a:r>
              <a:rPr lang="zh-CN" altLang="en-US" sz="2400">
                <a:latin typeface="" charset="0"/>
              </a:rPr>
              <a:t>） 对于任意的</a:t>
            </a:r>
            <a:r>
              <a:rPr lang="en-US" altLang="zh-CN" sz="2400">
                <a:latin typeface="" charset="0"/>
              </a:rPr>
              <a:t>x,y∈I</a:t>
            </a:r>
            <a:r>
              <a:rPr lang="en-US" altLang="zh-CN" sz="2400" baseline="-20000">
                <a:latin typeface="" charset="0"/>
              </a:rPr>
              <a:t>E</a:t>
            </a:r>
            <a:r>
              <a:rPr lang="en-US" altLang="zh-CN" sz="2400">
                <a:latin typeface="" charset="0"/>
              </a:rPr>
              <a:t>,</a:t>
            </a:r>
            <a:r>
              <a:rPr lang="zh-CN" altLang="en-US" sz="2400">
                <a:latin typeface="" charset="0"/>
              </a:rPr>
              <a:t>不妨设</a:t>
            </a:r>
            <a:r>
              <a:rPr lang="en-US" altLang="zh-CN" sz="2400">
                <a:latin typeface="" charset="0"/>
              </a:rPr>
              <a:t>x=2n</a:t>
            </a:r>
            <a:r>
              <a:rPr lang="en-US" altLang="zh-CN" sz="2400" baseline="-20000">
                <a:latin typeface="" charset="0"/>
              </a:rPr>
              <a:t>1</a:t>
            </a:r>
            <a:r>
              <a:rPr lang="en-US" altLang="zh-CN" sz="2400">
                <a:latin typeface="" charset="0"/>
              </a:rPr>
              <a:t>,y=2n</a:t>
            </a:r>
            <a:r>
              <a:rPr lang="en-US" altLang="zh-CN" sz="2400" baseline="-20000">
                <a:latin typeface="" charset="0"/>
              </a:rPr>
              <a:t>2</a:t>
            </a:r>
            <a:r>
              <a:rPr lang="en-US" altLang="zh-CN" sz="2400">
                <a:latin typeface="" charset="0"/>
              </a:rPr>
              <a:t>, n</a:t>
            </a:r>
            <a:r>
              <a:rPr lang="en-US" altLang="zh-CN" sz="2400" baseline="-20000">
                <a:latin typeface="" charset="0"/>
              </a:rPr>
              <a:t>1</a:t>
            </a:r>
            <a:r>
              <a:rPr lang="zh-CN" altLang="en-US" sz="2400">
                <a:latin typeface="" charset="0"/>
              </a:rPr>
              <a:t>，</a:t>
            </a:r>
            <a:r>
              <a:rPr lang="en-US" altLang="zh-CN" sz="2400">
                <a:latin typeface="" charset="0"/>
              </a:rPr>
              <a:t>n</a:t>
            </a:r>
            <a:r>
              <a:rPr lang="en-US" altLang="zh-CN" sz="2400" baseline="-20000">
                <a:latin typeface="" charset="0"/>
              </a:rPr>
              <a:t>2</a:t>
            </a:r>
            <a:r>
              <a:rPr lang="en-US" altLang="zh-CN" sz="2400">
                <a:latin typeface="" charset="0"/>
              </a:rPr>
              <a:t>∈I,</a:t>
            </a:r>
            <a:r>
              <a:rPr lang="zh-CN" altLang="en-US" sz="2400">
                <a:latin typeface="" charset="0"/>
              </a:rPr>
              <a:t>则</a:t>
            </a:r>
            <a:br>
              <a:rPr lang="zh-CN" altLang="en-US" sz="2400">
                <a:latin typeface="" charset="0"/>
              </a:rPr>
            </a:br>
            <a:r>
              <a:rPr lang="zh-CN" altLang="en-US" sz="2400">
                <a:latin typeface="" charset="0"/>
              </a:rPr>
              <a:t>　　　</a:t>
            </a:r>
            <a:r>
              <a:rPr lang="en-US" altLang="zh-CN" sz="2400">
                <a:latin typeface="" charset="0"/>
              </a:rPr>
              <a:t>x+y=2n</a:t>
            </a:r>
            <a:r>
              <a:rPr lang="en-US" altLang="zh-CN" sz="2400" baseline="-20000">
                <a:latin typeface="" charset="0"/>
              </a:rPr>
              <a:t>1</a:t>
            </a:r>
            <a:r>
              <a:rPr lang="en-US" altLang="zh-CN" sz="2400">
                <a:latin typeface="" charset="0"/>
              </a:rPr>
              <a:t>+2n</a:t>
            </a:r>
            <a:r>
              <a:rPr lang="en-US" altLang="zh-CN" sz="2400" baseline="-20000">
                <a:latin typeface="" charset="0"/>
              </a:rPr>
              <a:t>2</a:t>
            </a:r>
            <a:r>
              <a:rPr lang="en-US" altLang="zh-CN" sz="2400">
                <a:latin typeface="" charset="0"/>
              </a:rPr>
              <a:t>=2(n</a:t>
            </a:r>
            <a:r>
              <a:rPr lang="en-US" altLang="zh-CN" sz="2400" baseline="-20000">
                <a:latin typeface="" charset="0"/>
              </a:rPr>
              <a:t>1</a:t>
            </a:r>
            <a:r>
              <a:rPr lang="en-US" altLang="zh-CN" sz="2400">
                <a:latin typeface="" charset="0"/>
              </a:rPr>
              <a:t> +n</a:t>
            </a:r>
            <a:r>
              <a:rPr lang="en-US" altLang="zh-CN" sz="2400" baseline="-20000">
                <a:latin typeface="" charset="0"/>
              </a:rPr>
              <a:t>2</a:t>
            </a:r>
            <a:r>
              <a:rPr lang="en-US" altLang="zh-CN" sz="2400">
                <a:latin typeface="" charset="0"/>
              </a:rPr>
              <a:t>)</a:t>
            </a:r>
            <a:r>
              <a:rPr lang="zh-CN" altLang="en-US" sz="2400">
                <a:latin typeface="" charset="0"/>
              </a:rPr>
              <a:t>，而 </a:t>
            </a:r>
            <a:r>
              <a:rPr lang="en-US" altLang="zh-CN" sz="2400">
                <a:latin typeface="" charset="0"/>
              </a:rPr>
              <a:t>n</a:t>
            </a:r>
            <a:r>
              <a:rPr lang="en-US" altLang="zh-CN" sz="2400" baseline="-20000">
                <a:latin typeface="" charset="0"/>
              </a:rPr>
              <a:t>1</a:t>
            </a:r>
            <a:r>
              <a:rPr lang="en-US" altLang="zh-CN" sz="2400">
                <a:latin typeface="" charset="0"/>
              </a:rPr>
              <a:t>+n</a:t>
            </a:r>
            <a:r>
              <a:rPr lang="en-US" altLang="zh-CN" sz="2400" baseline="-20000">
                <a:latin typeface="" charset="0"/>
              </a:rPr>
              <a:t>2</a:t>
            </a:r>
            <a:r>
              <a:rPr lang="en-US" altLang="zh-CN" sz="2400">
                <a:latin typeface="" charset="0"/>
              </a:rPr>
              <a:t>∈I</a:t>
            </a:r>
            <a:br>
              <a:rPr lang="en-US" altLang="zh-CN" sz="2400">
                <a:latin typeface="" charset="0"/>
              </a:rPr>
            </a:br>
            <a:r>
              <a:rPr lang="zh-CN" altLang="en-US" sz="2400">
                <a:latin typeface="" charset="0"/>
              </a:rPr>
              <a:t>　　　所以 </a:t>
            </a:r>
            <a:r>
              <a:rPr lang="en-US" altLang="zh-CN" sz="2400">
                <a:latin typeface="" charset="0"/>
              </a:rPr>
              <a:t>x+y∈ I</a:t>
            </a:r>
            <a:r>
              <a:rPr lang="en-US" altLang="zh-CN" sz="2400" baseline="-20000">
                <a:latin typeface="" charset="0"/>
              </a:rPr>
              <a:t>E</a:t>
            </a:r>
            <a:r>
              <a:rPr lang="en-US" altLang="zh-CN" sz="2400">
                <a:latin typeface="" charset="0"/>
              </a:rPr>
              <a:t> </a:t>
            </a:r>
            <a:r>
              <a:rPr lang="zh-CN" altLang="en-US" sz="2400">
                <a:latin typeface="" charset="0"/>
              </a:rPr>
              <a:t>，即</a:t>
            </a:r>
            <a:r>
              <a:rPr lang="en-US" altLang="zh-CN" sz="2400">
                <a:latin typeface="" charset="0"/>
              </a:rPr>
              <a:t>+</a:t>
            </a:r>
            <a:r>
              <a:rPr lang="zh-CN" altLang="en-US" sz="2400">
                <a:latin typeface="" charset="0"/>
              </a:rPr>
              <a:t>在</a:t>
            </a:r>
            <a:r>
              <a:rPr lang="en-US" altLang="zh-CN" sz="2400">
                <a:latin typeface="" charset="0"/>
              </a:rPr>
              <a:t>I</a:t>
            </a:r>
            <a:r>
              <a:rPr lang="en-US" altLang="zh-CN" sz="2400" baseline="-20000">
                <a:latin typeface="" charset="0"/>
              </a:rPr>
              <a:t>E</a:t>
            </a:r>
            <a:r>
              <a:rPr lang="en-US" altLang="zh-CN" sz="2400">
                <a:latin typeface="" charset="0"/>
              </a:rPr>
              <a:t> </a:t>
            </a:r>
            <a:r>
              <a:rPr lang="zh-CN" altLang="en-US" sz="2400">
                <a:latin typeface="" charset="0"/>
              </a:rPr>
              <a:t>上封闭。</a:t>
            </a:r>
            <a:endParaRPr lang="en-US" altLang="zh-CN" sz="2400">
              <a:latin typeface="" charset="0"/>
            </a:endParaRPr>
          </a:p>
          <a:p>
            <a:pPr eaLnBrk="1" hangingPunct="1">
              <a:spcBef>
                <a:spcPts val="775"/>
              </a:spcBef>
              <a:spcAft>
                <a:spcPts val="500"/>
              </a:spcAft>
            </a:pPr>
            <a:r>
              <a:rPr lang="en-US" altLang="zh-CN" sz="2400">
                <a:latin typeface="" charset="0"/>
              </a:rPr>
              <a:t>	</a:t>
            </a:r>
            <a:r>
              <a:rPr lang="zh-CN" altLang="en-US" sz="2400">
                <a:latin typeface="" charset="0"/>
              </a:rPr>
              <a:t>（</a:t>
            </a:r>
            <a:r>
              <a:rPr lang="en-US" altLang="zh-CN" sz="2400">
                <a:latin typeface="" charset="0"/>
              </a:rPr>
              <a:t>2</a:t>
            </a:r>
            <a:r>
              <a:rPr lang="zh-CN" altLang="en-US" sz="2400">
                <a:latin typeface="" charset="0"/>
              </a:rPr>
              <a:t>） 运算</a:t>
            </a:r>
            <a:r>
              <a:rPr lang="en-US" altLang="zh-CN" sz="2400">
                <a:latin typeface="" charset="0"/>
              </a:rPr>
              <a:t>+</a:t>
            </a:r>
            <a:r>
              <a:rPr lang="zh-CN" altLang="en-US" sz="2400">
                <a:latin typeface="" charset="0"/>
              </a:rPr>
              <a:t>在</a:t>
            </a:r>
            <a:r>
              <a:rPr lang="en-US" altLang="zh-CN" sz="2400">
                <a:latin typeface="" charset="0"/>
              </a:rPr>
              <a:t>I</a:t>
            </a:r>
            <a:r>
              <a:rPr lang="en-US" altLang="zh-CN" sz="2400" baseline="-20000">
                <a:latin typeface="" charset="0"/>
              </a:rPr>
              <a:t>E</a:t>
            </a:r>
            <a:r>
              <a:rPr lang="en-US" altLang="zh-CN" sz="2400">
                <a:latin typeface="" charset="0"/>
              </a:rPr>
              <a:t> </a:t>
            </a:r>
            <a:r>
              <a:rPr lang="zh-CN" altLang="en-US" sz="2400">
                <a:latin typeface="" charset="0"/>
              </a:rPr>
              <a:t>上保持可结合性。</a:t>
            </a:r>
            <a:br>
              <a:rPr lang="zh-CN" altLang="en-US" sz="2400">
                <a:latin typeface="" charset="0"/>
              </a:rPr>
            </a:br>
            <a:r>
              <a:rPr lang="zh-CN" altLang="en-US" sz="2400">
                <a:latin typeface="" charset="0"/>
              </a:rPr>
              <a:t>（</a:t>
            </a:r>
            <a:r>
              <a:rPr lang="en-US" altLang="zh-CN" sz="2400">
                <a:latin typeface="" charset="0"/>
              </a:rPr>
              <a:t>3</a:t>
            </a:r>
            <a:r>
              <a:rPr lang="zh-CN" altLang="en-US" sz="2400">
                <a:latin typeface="" charset="0"/>
              </a:rPr>
              <a:t>） </a:t>
            </a:r>
            <a:r>
              <a:rPr lang="en-US" altLang="zh-CN" sz="2400">
                <a:latin typeface="" charset="0"/>
              </a:rPr>
              <a:t>&lt;I,+&gt;</a:t>
            </a:r>
            <a:r>
              <a:rPr lang="zh-CN" altLang="en-US" sz="2400">
                <a:latin typeface="" charset="0"/>
              </a:rPr>
              <a:t>中的幺元</a:t>
            </a:r>
            <a:r>
              <a:rPr lang="en-US" altLang="zh-CN" sz="2400">
                <a:latin typeface="" charset="0"/>
              </a:rPr>
              <a:t>0</a:t>
            </a:r>
            <a:r>
              <a:rPr lang="zh-CN" altLang="en-US" sz="2400">
                <a:latin typeface="" charset="0"/>
              </a:rPr>
              <a:t>也在</a:t>
            </a:r>
            <a:r>
              <a:rPr lang="en-US" altLang="zh-CN" sz="2400">
                <a:latin typeface="" charset="0"/>
              </a:rPr>
              <a:t>I</a:t>
            </a:r>
            <a:r>
              <a:rPr lang="en-US" altLang="zh-CN" sz="2400" baseline="-20000">
                <a:latin typeface="" charset="0"/>
              </a:rPr>
              <a:t>E</a:t>
            </a:r>
            <a:r>
              <a:rPr lang="en-US" altLang="zh-CN" sz="2400">
                <a:latin typeface="" charset="0"/>
              </a:rPr>
              <a:t> </a:t>
            </a:r>
            <a:r>
              <a:rPr lang="zh-CN" altLang="en-US" sz="2400">
                <a:latin typeface="" charset="0"/>
              </a:rPr>
              <a:t>中。</a:t>
            </a:r>
            <a:br>
              <a:rPr lang="zh-CN" altLang="en-US" sz="2400">
                <a:latin typeface="" charset="0"/>
              </a:rPr>
            </a:br>
            <a:r>
              <a:rPr lang="zh-CN" altLang="en-US" sz="2400">
                <a:latin typeface="" charset="0"/>
              </a:rPr>
              <a:t>（</a:t>
            </a:r>
            <a:r>
              <a:rPr lang="en-US" altLang="zh-CN" sz="2400">
                <a:latin typeface="" charset="0"/>
              </a:rPr>
              <a:t>4</a:t>
            </a:r>
            <a:r>
              <a:rPr lang="zh-CN" altLang="en-US" sz="2400">
                <a:latin typeface="" charset="0"/>
              </a:rPr>
              <a:t>） 对于任意的</a:t>
            </a:r>
            <a:r>
              <a:rPr lang="en-US" altLang="zh-CN" sz="2400">
                <a:latin typeface="" charset="0"/>
              </a:rPr>
              <a:t>x∈</a:t>
            </a:r>
            <a:r>
              <a:rPr lang="en-US" altLang="zh-CN" sz="2400"/>
              <a:t> I</a:t>
            </a:r>
            <a:r>
              <a:rPr lang="en-US" altLang="zh-CN" sz="2400" baseline="-20000"/>
              <a:t>E</a:t>
            </a:r>
            <a:r>
              <a:rPr lang="en-US" altLang="zh-CN" sz="2400">
                <a:latin typeface="" charset="0"/>
              </a:rPr>
              <a:t>,</a:t>
            </a:r>
            <a:r>
              <a:rPr lang="zh-CN" altLang="en-US" sz="2400">
                <a:latin typeface="" charset="0"/>
              </a:rPr>
              <a:t>必有</a:t>
            </a:r>
            <a:r>
              <a:rPr lang="en-US" altLang="zh-CN" sz="2400">
                <a:latin typeface="" charset="0"/>
              </a:rPr>
              <a:t>n</a:t>
            </a:r>
            <a:r>
              <a:rPr lang="en-US" altLang="zh-CN" sz="2400"/>
              <a:t> ∈I</a:t>
            </a:r>
            <a:r>
              <a:rPr lang="zh-CN" altLang="en-US" sz="2400">
                <a:latin typeface="" charset="0"/>
              </a:rPr>
              <a:t>使得</a:t>
            </a:r>
            <a:r>
              <a:rPr lang="en-US" altLang="zh-CN" sz="2400">
                <a:latin typeface="" charset="0"/>
              </a:rPr>
              <a:t>x=2n,</a:t>
            </a:r>
            <a:r>
              <a:rPr lang="zh-CN" altLang="en-US" sz="2400">
                <a:latin typeface="" charset="0"/>
              </a:rPr>
              <a:t>而</a:t>
            </a:r>
            <a:br>
              <a:rPr lang="zh-CN" altLang="en-US" sz="2400">
                <a:latin typeface="" charset="0"/>
              </a:rPr>
            </a:br>
            <a:r>
              <a:rPr lang="zh-CN" altLang="en-US" sz="2400">
                <a:latin typeface="" charset="0"/>
              </a:rPr>
              <a:t>　　　</a:t>
            </a:r>
            <a:r>
              <a:rPr lang="en-US" altLang="zh-CN" sz="2400"/>
              <a:t>-n∈I</a:t>
            </a:r>
            <a:r>
              <a:rPr lang="zh-CN" altLang="en-US" sz="2400"/>
              <a:t>，即</a:t>
            </a:r>
            <a:r>
              <a:rPr lang="en-US" altLang="zh-CN" sz="2400">
                <a:latin typeface="" charset="0"/>
              </a:rPr>
              <a:t>2(-n)</a:t>
            </a:r>
            <a:r>
              <a:rPr lang="en-US" altLang="zh-CN" sz="2400"/>
              <a:t> =-2n=-x</a:t>
            </a:r>
            <a:r>
              <a:rPr lang="en-US" altLang="zh-CN" sz="2400">
                <a:latin typeface="" charset="0"/>
              </a:rPr>
              <a:t>, </a:t>
            </a:r>
            <a:br>
              <a:rPr lang="en-US" altLang="zh-CN" sz="2400">
                <a:latin typeface="" charset="0"/>
              </a:rPr>
            </a:br>
            <a:r>
              <a:rPr lang="zh-CN" altLang="en-US" sz="2400">
                <a:latin typeface="" charset="0"/>
              </a:rPr>
              <a:t>　　　所以</a:t>
            </a:r>
            <a:r>
              <a:rPr lang="en-US" altLang="zh-CN" sz="2400">
                <a:latin typeface="" charset="0"/>
              </a:rPr>
              <a:t>-x∈ I</a:t>
            </a:r>
            <a:r>
              <a:rPr lang="en-US" altLang="zh-CN" sz="2400" baseline="-20000">
                <a:latin typeface="" charset="0"/>
              </a:rPr>
              <a:t>E</a:t>
            </a:r>
            <a:r>
              <a:rPr lang="en-US" altLang="zh-CN" sz="2400">
                <a:latin typeface="" charset="0"/>
              </a:rPr>
              <a:t> ,</a:t>
            </a:r>
            <a:r>
              <a:rPr lang="zh-CN" altLang="en-US" sz="2400">
                <a:latin typeface="" charset="0"/>
              </a:rPr>
              <a:t>而</a:t>
            </a:r>
            <a:r>
              <a:rPr lang="en-US" altLang="zh-CN" sz="2400">
                <a:latin typeface="" charset="0"/>
              </a:rPr>
              <a:t>x+(-x)=0, </a:t>
            </a:r>
            <a:r>
              <a:rPr lang="zh-CN" altLang="en-US" sz="2400">
                <a:latin typeface="" charset="0"/>
              </a:rPr>
              <a:t>因此，</a:t>
            </a:r>
            <a:r>
              <a:rPr lang="en-US" altLang="zh-CN" sz="2400">
                <a:latin typeface="" charset="0"/>
              </a:rPr>
              <a:t>&lt; I</a:t>
            </a:r>
            <a:r>
              <a:rPr lang="en-US" altLang="zh-CN" sz="2400" baseline="-20000">
                <a:latin typeface="" charset="0"/>
              </a:rPr>
              <a:t>E</a:t>
            </a:r>
            <a:r>
              <a:rPr lang="en-US" altLang="zh-CN" sz="2400">
                <a:latin typeface="" charset="0"/>
              </a:rPr>
              <a:t> ,+&gt;</a:t>
            </a:r>
            <a:r>
              <a:rPr lang="zh-CN" altLang="en-US" sz="2400">
                <a:latin typeface="" charset="0"/>
              </a:rPr>
              <a:t>是</a:t>
            </a:r>
            <a:r>
              <a:rPr lang="en-US" altLang="zh-CN" sz="2400">
                <a:latin typeface="" charset="0"/>
              </a:rPr>
              <a:t>&lt;I,+&gt;</a:t>
            </a:r>
            <a:r>
              <a:rPr lang="zh-CN" altLang="en-US" sz="2400">
                <a:latin typeface="" charset="0"/>
              </a:rPr>
              <a:t>的一个子群。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3186">
                                            <p:txEl>
                                              <p:pRg st="1" end="1"/>
                                            </p:txEl>
                                          </p:spTgt>
                                        </p:tgtEl>
                                        <p:attrNameLst>
                                          <p:attrName>style.visibility</p:attrName>
                                        </p:attrNameLst>
                                      </p:cBhvr>
                                      <p:to>
                                        <p:strVal val="visible"/>
                                      </p:to>
                                    </p:set>
                                    <p:animEffect transition="in" filter="wipe(down)">
                                      <p:cBhvr>
                                        <p:cTn id="7" dur="500"/>
                                        <p:tgtEl>
                                          <p:spTgt spid="9318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93186">
                                            <p:txEl>
                                              <p:pRg st="2" end="2"/>
                                            </p:txEl>
                                          </p:spTgt>
                                        </p:tgtEl>
                                        <p:attrNameLst>
                                          <p:attrName>style.visibility</p:attrName>
                                        </p:attrNameLst>
                                      </p:cBhvr>
                                      <p:to>
                                        <p:strVal val="visible"/>
                                      </p:to>
                                    </p:set>
                                    <p:animEffect transition="in" filter="wipe(down)">
                                      <p:cBhvr>
                                        <p:cTn id="12" dur="500"/>
                                        <p:tgtEl>
                                          <p:spTgt spid="9318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a:extLst>
              <a:ext uri="{FF2B5EF4-FFF2-40B4-BE49-F238E27FC236}">
                <a16:creationId xmlns:a16="http://schemas.microsoft.com/office/drawing/2014/main" id="{47314159-2271-C24B-B205-8FD9F6DE11D2}"/>
              </a:ext>
            </a:extLst>
          </p:cNvPr>
          <p:cNvSpPr>
            <a:spLocks noGrp="1" noChangeArrowheads="1"/>
          </p:cNvSpPr>
          <p:nvPr>
            <p:ph type="body" idx="4294967295"/>
          </p:nvPr>
        </p:nvSpPr>
        <p:spPr>
          <a:xfrm>
            <a:off x="323850" y="333375"/>
            <a:ext cx="8591550" cy="6143625"/>
          </a:xfrm>
        </p:spPr>
        <p:txBody>
          <a:bodyPr/>
          <a:lstStyle/>
          <a:p>
            <a:pPr eaLnBrk="1" hangingPunct="1">
              <a:spcBef>
                <a:spcPts val="775"/>
              </a:spcBef>
              <a:spcAft>
                <a:spcPts val="500"/>
              </a:spcAft>
            </a:pPr>
            <a:r>
              <a:rPr lang="zh-CN" altLang="en-US" sz="2400">
                <a:solidFill>
                  <a:srgbClr val="FF0000"/>
                </a:solidFill>
                <a:latin typeface="" charset="0"/>
              </a:rPr>
              <a:t>定理</a:t>
            </a:r>
            <a:r>
              <a:rPr lang="en-US" altLang="zh-CN" sz="2400">
                <a:solidFill>
                  <a:srgbClr val="FF0000"/>
                </a:solidFill>
                <a:latin typeface="" charset="0"/>
              </a:rPr>
              <a:t>5-4.7</a:t>
            </a:r>
            <a:r>
              <a:rPr lang="zh-CN" altLang="en-US" sz="2400">
                <a:latin typeface="" charset="0"/>
              </a:rPr>
              <a:t>设</a:t>
            </a:r>
            <a:r>
              <a:rPr lang="en-US" altLang="zh-CN" sz="2400">
                <a:latin typeface="" charset="0"/>
              </a:rPr>
              <a:t>&lt;G,*&gt;</a:t>
            </a:r>
            <a:r>
              <a:rPr lang="zh-CN" altLang="en-US" sz="2400">
                <a:latin typeface="" charset="0"/>
              </a:rPr>
              <a:t>是一个群，</a:t>
            </a:r>
            <a:r>
              <a:rPr lang="en-US" altLang="zh-CN" sz="2400">
                <a:latin typeface="" charset="0"/>
              </a:rPr>
              <a:t>B</a:t>
            </a:r>
            <a:r>
              <a:rPr lang="zh-CN" altLang="en-US" sz="2400">
                <a:latin typeface="" charset="0"/>
              </a:rPr>
              <a:t>是</a:t>
            </a:r>
            <a:r>
              <a:rPr lang="en-US" altLang="zh-CN" sz="2400">
                <a:latin typeface="" charset="0"/>
              </a:rPr>
              <a:t>G</a:t>
            </a:r>
            <a:r>
              <a:rPr lang="zh-CN" altLang="en-US" sz="2400">
                <a:latin typeface="" charset="0"/>
              </a:rPr>
              <a:t>的非空子集，如果</a:t>
            </a:r>
            <a:r>
              <a:rPr lang="en-US" altLang="zh-CN" sz="2400">
                <a:latin typeface="" charset="0"/>
              </a:rPr>
              <a:t>B</a:t>
            </a:r>
            <a:r>
              <a:rPr lang="zh-CN" altLang="en-US" sz="2400">
                <a:latin typeface="" charset="0"/>
              </a:rPr>
              <a:t>是一个有限集，那么，只要运算*在</a:t>
            </a:r>
            <a:r>
              <a:rPr lang="en-US" altLang="zh-CN" sz="2400">
                <a:latin typeface="" charset="0"/>
              </a:rPr>
              <a:t>B</a:t>
            </a:r>
            <a:r>
              <a:rPr lang="zh-CN" altLang="en-US" sz="2400">
                <a:latin typeface="" charset="0"/>
              </a:rPr>
              <a:t>上封闭，</a:t>
            </a:r>
            <a:r>
              <a:rPr lang="en-US" altLang="zh-CN" sz="2400">
                <a:latin typeface="" charset="0"/>
              </a:rPr>
              <a:t>&lt;B,*&gt;</a:t>
            </a:r>
            <a:r>
              <a:rPr lang="zh-CN" altLang="en-US" sz="2400">
                <a:latin typeface="" charset="0"/>
              </a:rPr>
              <a:t>必定是</a:t>
            </a:r>
            <a:r>
              <a:rPr lang="en-US" altLang="zh-CN" sz="2400">
                <a:latin typeface="" charset="0"/>
              </a:rPr>
              <a:t>&lt;G,*&gt;</a:t>
            </a:r>
            <a:r>
              <a:rPr lang="zh-CN" altLang="en-US" sz="2400">
                <a:latin typeface="" charset="0"/>
              </a:rPr>
              <a:t>的子群。</a:t>
            </a:r>
          </a:p>
          <a:p>
            <a:pPr eaLnBrk="1" hangingPunct="1">
              <a:spcBef>
                <a:spcPts val="775"/>
              </a:spcBef>
              <a:spcAft>
                <a:spcPts val="500"/>
              </a:spcAft>
            </a:pPr>
            <a:r>
              <a:rPr lang="zh-CN" altLang="en-US" sz="2400">
                <a:solidFill>
                  <a:srgbClr val="FF0000"/>
                </a:solidFill>
                <a:latin typeface="" charset="0"/>
              </a:rPr>
              <a:t>证明：</a:t>
            </a:r>
            <a:r>
              <a:rPr lang="zh-CN" altLang="en-US" sz="2400">
                <a:latin typeface="" charset="0"/>
              </a:rPr>
              <a:t>设</a:t>
            </a:r>
            <a:r>
              <a:rPr lang="en-US" altLang="zh-CN" sz="2400">
                <a:latin typeface="" charset="0"/>
              </a:rPr>
              <a:t>b</a:t>
            </a:r>
            <a:r>
              <a:rPr lang="zh-CN" altLang="en-US" sz="2400">
                <a:latin typeface="" charset="0"/>
              </a:rPr>
              <a:t>是</a:t>
            </a:r>
            <a:r>
              <a:rPr lang="en-US" altLang="zh-CN" sz="2400">
                <a:latin typeface="" charset="0"/>
              </a:rPr>
              <a:t>B</a:t>
            </a:r>
            <a:r>
              <a:rPr lang="zh-CN" altLang="en-US" sz="2400">
                <a:latin typeface="" charset="0"/>
              </a:rPr>
              <a:t>的任一个元素。若*在</a:t>
            </a:r>
            <a:r>
              <a:rPr lang="en-US" altLang="zh-CN" sz="2400">
                <a:latin typeface="" charset="0"/>
              </a:rPr>
              <a:t>B</a:t>
            </a:r>
            <a:r>
              <a:rPr lang="zh-CN" altLang="en-US" sz="2400">
                <a:latin typeface="" charset="0"/>
              </a:rPr>
              <a:t>上封闭，则元素</a:t>
            </a:r>
            <a:r>
              <a:rPr lang="en-US" altLang="zh-CN" sz="2400">
                <a:latin typeface="" charset="0"/>
              </a:rPr>
              <a:t>b</a:t>
            </a:r>
            <a:r>
              <a:rPr lang="en-US" altLang="zh-CN" sz="2400" baseline="30000">
                <a:latin typeface="" charset="0"/>
              </a:rPr>
              <a:t>2</a:t>
            </a:r>
            <a:r>
              <a:rPr lang="en-US" altLang="zh-CN" sz="2400">
                <a:latin typeface="" charset="0"/>
              </a:rPr>
              <a:t>=b*b,b</a:t>
            </a:r>
            <a:r>
              <a:rPr lang="en-US" altLang="zh-CN" sz="2400" baseline="30000">
                <a:latin typeface="" charset="0"/>
              </a:rPr>
              <a:t>3</a:t>
            </a:r>
            <a:r>
              <a:rPr lang="en-US" altLang="zh-CN" sz="2400">
                <a:latin typeface="" charset="0"/>
              </a:rPr>
              <a:t>=b</a:t>
            </a:r>
            <a:r>
              <a:rPr lang="en-US" altLang="zh-CN" sz="2400" baseline="30000">
                <a:latin typeface="" charset="0"/>
              </a:rPr>
              <a:t>2</a:t>
            </a:r>
            <a:r>
              <a:rPr lang="en-US" altLang="zh-CN" sz="2400">
                <a:latin typeface="" charset="0"/>
              </a:rPr>
              <a:t>*b,…</a:t>
            </a:r>
            <a:r>
              <a:rPr lang="zh-CN" altLang="en-US" sz="2400">
                <a:latin typeface="" charset="0"/>
              </a:rPr>
              <a:t>都在</a:t>
            </a:r>
            <a:r>
              <a:rPr lang="en-US" altLang="zh-CN" sz="2400">
                <a:latin typeface="" charset="0"/>
              </a:rPr>
              <a:t>B</a:t>
            </a:r>
            <a:r>
              <a:rPr lang="zh-CN" altLang="en-US" sz="2400">
                <a:latin typeface="" charset="0"/>
              </a:rPr>
              <a:t>中。由于</a:t>
            </a:r>
            <a:r>
              <a:rPr lang="en-US" altLang="zh-CN" sz="2400">
                <a:latin typeface="" charset="0"/>
              </a:rPr>
              <a:t>B</a:t>
            </a:r>
            <a:r>
              <a:rPr lang="zh-CN" altLang="en-US" sz="2400">
                <a:latin typeface="" charset="0"/>
              </a:rPr>
              <a:t>是有限集，所以必存在正整数</a:t>
            </a:r>
            <a:r>
              <a:rPr lang="en-US" altLang="zh-CN" sz="2400">
                <a:latin typeface="" charset="0"/>
              </a:rPr>
              <a:t>i</a:t>
            </a:r>
            <a:r>
              <a:rPr lang="zh-CN" altLang="en-US" sz="2400">
                <a:latin typeface="" charset="0"/>
              </a:rPr>
              <a:t>和</a:t>
            </a:r>
            <a:r>
              <a:rPr lang="en-US" altLang="zh-CN" sz="2400">
                <a:latin typeface="" charset="0"/>
              </a:rPr>
              <a:t>j,</a:t>
            </a:r>
            <a:r>
              <a:rPr lang="zh-CN" altLang="en-US" sz="2400">
                <a:latin typeface="" charset="0"/>
              </a:rPr>
              <a:t>不妨假设</a:t>
            </a:r>
            <a:r>
              <a:rPr lang="en-US" altLang="zh-CN" sz="2400">
                <a:latin typeface="" charset="0"/>
              </a:rPr>
              <a:t>i&lt;j,</a:t>
            </a:r>
            <a:r>
              <a:rPr lang="zh-CN" altLang="en-US" sz="2400">
                <a:latin typeface="" charset="0"/>
              </a:rPr>
              <a:t>使得</a:t>
            </a:r>
          </a:p>
          <a:p>
            <a:pPr eaLnBrk="1" hangingPunct="1">
              <a:spcBef>
                <a:spcPts val="775"/>
              </a:spcBef>
              <a:spcAft>
                <a:spcPts val="500"/>
              </a:spcAft>
            </a:pPr>
            <a:r>
              <a:rPr lang="zh-CN" altLang="en-US" sz="2400">
                <a:latin typeface="" charset="0"/>
              </a:rPr>
              <a:t>        </a:t>
            </a:r>
            <a:r>
              <a:rPr lang="en-US" altLang="zh-CN" sz="2400">
                <a:latin typeface="" charset="0"/>
              </a:rPr>
              <a:t>b</a:t>
            </a:r>
            <a:r>
              <a:rPr lang="en-US" altLang="zh-CN" sz="2400" baseline="30000">
                <a:latin typeface="" charset="0"/>
              </a:rPr>
              <a:t>i</a:t>
            </a:r>
            <a:r>
              <a:rPr lang="en-US" altLang="zh-CN" sz="2400">
                <a:latin typeface="" charset="0"/>
              </a:rPr>
              <a:t> = b</a:t>
            </a:r>
            <a:r>
              <a:rPr lang="en-US" altLang="zh-CN" sz="2400" baseline="30000">
                <a:latin typeface="" charset="0"/>
              </a:rPr>
              <a:t>j</a:t>
            </a:r>
            <a:r>
              <a:rPr lang="en-US" altLang="zh-CN" sz="2400">
                <a:latin typeface="" charset="0"/>
              </a:rPr>
              <a:t> </a:t>
            </a:r>
            <a:r>
              <a:rPr lang="zh-CN" altLang="en-US" sz="2400">
                <a:latin typeface="" charset="0"/>
              </a:rPr>
              <a:t>　即 </a:t>
            </a:r>
            <a:r>
              <a:rPr lang="en-US" altLang="zh-CN" sz="2400">
                <a:latin typeface="" charset="0"/>
              </a:rPr>
              <a:t>b</a:t>
            </a:r>
            <a:r>
              <a:rPr lang="en-US" altLang="zh-CN" sz="2400" baseline="30000">
                <a:latin typeface="" charset="0"/>
              </a:rPr>
              <a:t>i</a:t>
            </a:r>
            <a:r>
              <a:rPr lang="en-US" altLang="zh-CN" sz="2400">
                <a:latin typeface="" charset="0"/>
              </a:rPr>
              <a:t> = b</a:t>
            </a:r>
            <a:r>
              <a:rPr lang="en-US" altLang="zh-CN" sz="2400" baseline="30000">
                <a:latin typeface="" charset="0"/>
              </a:rPr>
              <a:t>i</a:t>
            </a:r>
            <a:r>
              <a:rPr lang="en-US" altLang="zh-CN" sz="2400">
                <a:latin typeface="" charset="0"/>
              </a:rPr>
              <a:t> * b</a:t>
            </a:r>
            <a:r>
              <a:rPr lang="en-US" altLang="zh-CN" sz="2400" baseline="30000">
                <a:latin typeface="" charset="0"/>
              </a:rPr>
              <a:t>j-i</a:t>
            </a:r>
            <a:r>
              <a:rPr lang="en-US" altLang="zh-CN" sz="2400">
                <a:latin typeface="" charset="0"/>
              </a:rPr>
              <a:t>.</a:t>
            </a:r>
            <a:endParaRPr lang="en-US" altLang="zh-CN" sz="2400"/>
          </a:p>
          <a:p>
            <a:pPr eaLnBrk="1" hangingPunct="1">
              <a:spcBef>
                <a:spcPts val="775"/>
              </a:spcBef>
              <a:spcAft>
                <a:spcPts val="500"/>
              </a:spcAft>
            </a:pPr>
            <a:r>
              <a:rPr lang="zh-CN" altLang="en-US" sz="2400">
                <a:latin typeface="" charset="0"/>
              </a:rPr>
              <a:t>这就说明</a:t>
            </a:r>
            <a:r>
              <a:rPr lang="en-US" altLang="zh-CN" sz="2400">
                <a:latin typeface="" charset="0"/>
              </a:rPr>
              <a:t>b</a:t>
            </a:r>
            <a:r>
              <a:rPr lang="en-US" altLang="zh-CN" sz="2400" baseline="30000">
                <a:latin typeface="" charset="0"/>
              </a:rPr>
              <a:t>j-i</a:t>
            </a:r>
            <a:r>
              <a:rPr lang="zh-CN" altLang="en-US" sz="2400">
                <a:latin typeface="" charset="0"/>
              </a:rPr>
              <a:t>是</a:t>
            </a:r>
            <a:r>
              <a:rPr lang="en-US" altLang="zh-CN" sz="2400">
                <a:latin typeface="" charset="0"/>
              </a:rPr>
              <a:t>&lt;G,*&gt;</a:t>
            </a:r>
            <a:r>
              <a:rPr lang="zh-CN" altLang="en-US" sz="2400">
                <a:latin typeface="" charset="0"/>
              </a:rPr>
              <a:t>中的幺元，且这个幺元也在子集</a:t>
            </a:r>
            <a:r>
              <a:rPr lang="en-US" altLang="zh-CN" sz="2400">
                <a:latin typeface="" charset="0"/>
              </a:rPr>
              <a:t>B</a:t>
            </a:r>
            <a:r>
              <a:rPr lang="zh-CN" altLang="en-US" sz="2400">
                <a:latin typeface="" charset="0"/>
              </a:rPr>
              <a:t>中。</a:t>
            </a:r>
            <a:br>
              <a:rPr lang="zh-CN" altLang="en-US" sz="2400">
                <a:latin typeface="" charset="0"/>
              </a:rPr>
            </a:br>
            <a:r>
              <a:rPr lang="zh-CN" altLang="en-US" sz="2400">
                <a:latin typeface="" charset="0"/>
              </a:rPr>
              <a:t>如果</a:t>
            </a:r>
            <a:r>
              <a:rPr lang="en-US" altLang="zh-CN" sz="2400">
                <a:latin typeface="" charset="0"/>
              </a:rPr>
              <a:t>j-i&gt;1,</a:t>
            </a:r>
            <a:r>
              <a:rPr lang="zh-CN" altLang="en-US" sz="2400">
                <a:latin typeface="" charset="0"/>
              </a:rPr>
              <a:t>那么由</a:t>
            </a:r>
            <a:r>
              <a:rPr lang="en-US" altLang="zh-CN" sz="2400">
                <a:latin typeface="" charset="0"/>
              </a:rPr>
              <a:t>b</a:t>
            </a:r>
            <a:r>
              <a:rPr lang="en-US" altLang="zh-CN" sz="2400" baseline="30000">
                <a:latin typeface="" charset="0"/>
              </a:rPr>
              <a:t>j-i</a:t>
            </a:r>
            <a:r>
              <a:rPr lang="en-US" altLang="zh-CN" sz="2400">
                <a:latin typeface="" charset="0"/>
              </a:rPr>
              <a:t> =b* b</a:t>
            </a:r>
            <a:r>
              <a:rPr lang="en-US" altLang="zh-CN" sz="2400" baseline="30000">
                <a:latin typeface="" charset="0"/>
              </a:rPr>
              <a:t>j-i-1</a:t>
            </a:r>
            <a:r>
              <a:rPr lang="zh-CN" altLang="en-US" sz="2400">
                <a:latin typeface="" charset="0"/>
              </a:rPr>
              <a:t>可知</a:t>
            </a:r>
            <a:r>
              <a:rPr lang="en-US" altLang="zh-CN" sz="2400">
                <a:latin typeface="" charset="0"/>
              </a:rPr>
              <a:t>b</a:t>
            </a:r>
            <a:r>
              <a:rPr lang="en-US" altLang="zh-CN" sz="2400" baseline="30000">
                <a:latin typeface="" charset="0"/>
              </a:rPr>
              <a:t>j-i-1</a:t>
            </a:r>
            <a:r>
              <a:rPr lang="zh-CN" altLang="en-US" sz="2400">
                <a:latin typeface="" charset="0"/>
              </a:rPr>
              <a:t>是</a:t>
            </a:r>
            <a:r>
              <a:rPr lang="en-US" altLang="zh-CN" sz="2400">
                <a:latin typeface="" charset="0"/>
              </a:rPr>
              <a:t>b</a:t>
            </a:r>
            <a:r>
              <a:rPr lang="zh-CN" altLang="en-US" sz="2400">
                <a:latin typeface="" charset="0"/>
              </a:rPr>
              <a:t>的逆元，且</a:t>
            </a:r>
            <a:r>
              <a:rPr lang="en-US" altLang="zh-CN" sz="2400">
                <a:latin typeface="" charset="0"/>
              </a:rPr>
              <a:t>b</a:t>
            </a:r>
            <a:r>
              <a:rPr lang="en-US" altLang="zh-CN" sz="2400" baseline="30000">
                <a:latin typeface="" charset="0"/>
              </a:rPr>
              <a:t>j-i-1</a:t>
            </a:r>
            <a:r>
              <a:rPr lang="en-US" altLang="zh-CN" sz="2400">
                <a:latin typeface="" charset="0"/>
              </a:rPr>
              <a:t> ∈B;</a:t>
            </a:r>
            <a:r>
              <a:rPr lang="zh-CN" altLang="en-US" sz="2400">
                <a:latin typeface="" charset="0"/>
              </a:rPr>
              <a:t>如果</a:t>
            </a:r>
            <a:r>
              <a:rPr lang="en-US" altLang="zh-CN" sz="2400">
                <a:latin typeface="" charset="0"/>
              </a:rPr>
              <a:t>j-i=1,</a:t>
            </a:r>
            <a:r>
              <a:rPr lang="zh-CN" altLang="en-US" sz="2400">
                <a:latin typeface="" charset="0"/>
              </a:rPr>
              <a:t>那么由</a:t>
            </a:r>
            <a:r>
              <a:rPr lang="en-US" altLang="zh-CN" sz="2400">
                <a:latin typeface="" charset="0"/>
              </a:rPr>
              <a:t>b</a:t>
            </a:r>
            <a:r>
              <a:rPr lang="en-US" altLang="zh-CN" sz="2400" baseline="30000">
                <a:latin typeface="" charset="0"/>
              </a:rPr>
              <a:t>i</a:t>
            </a:r>
            <a:r>
              <a:rPr lang="en-US" altLang="zh-CN" sz="2400">
                <a:latin typeface="" charset="0"/>
              </a:rPr>
              <a:t> = b</a:t>
            </a:r>
            <a:r>
              <a:rPr lang="en-US" altLang="zh-CN" sz="2400" baseline="30000">
                <a:latin typeface="" charset="0"/>
              </a:rPr>
              <a:t>i</a:t>
            </a:r>
            <a:r>
              <a:rPr lang="en-US" altLang="zh-CN" sz="2400">
                <a:latin typeface="" charset="0"/>
              </a:rPr>
              <a:t>*b</a:t>
            </a:r>
            <a:r>
              <a:rPr lang="zh-CN" altLang="en-US" sz="2400">
                <a:latin typeface="" charset="0"/>
              </a:rPr>
              <a:t>可知</a:t>
            </a:r>
            <a:r>
              <a:rPr lang="en-US" altLang="zh-CN" sz="2400">
                <a:latin typeface="" charset="0"/>
              </a:rPr>
              <a:t>b</a:t>
            </a:r>
            <a:r>
              <a:rPr lang="zh-CN" altLang="en-US" sz="2400">
                <a:latin typeface="" charset="0"/>
              </a:rPr>
              <a:t>就是幺元，而幺元是以自身为逆元的。 因此，</a:t>
            </a:r>
            <a:r>
              <a:rPr lang="en-US" altLang="zh-CN" sz="2400">
                <a:latin typeface="" charset="0"/>
              </a:rPr>
              <a:t>&lt;B,*&gt;</a:t>
            </a:r>
            <a:r>
              <a:rPr lang="zh-CN" altLang="en-US" sz="2400">
                <a:latin typeface="" charset="0"/>
              </a:rPr>
              <a:t>是</a:t>
            </a:r>
            <a:r>
              <a:rPr lang="en-US" altLang="zh-CN" sz="2400">
                <a:latin typeface="" charset="0"/>
              </a:rPr>
              <a:t>&lt;A,*&gt;</a:t>
            </a:r>
            <a:r>
              <a:rPr lang="zh-CN" altLang="en-US" sz="2400">
                <a:latin typeface="" charset="0"/>
              </a:rPr>
              <a:t>的一个子群。</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9" name="Rectangle 3">
            <a:extLst>
              <a:ext uri="{FF2B5EF4-FFF2-40B4-BE49-F238E27FC236}">
                <a16:creationId xmlns:a16="http://schemas.microsoft.com/office/drawing/2014/main" id="{7980B7EB-1DB5-4F47-ADED-81AEF30F8240}"/>
              </a:ext>
            </a:extLst>
          </p:cNvPr>
          <p:cNvSpPr>
            <a:spLocks noGrp="1" noChangeArrowheads="1"/>
          </p:cNvSpPr>
          <p:nvPr>
            <p:ph type="body" idx="4294967295"/>
          </p:nvPr>
        </p:nvSpPr>
        <p:spPr>
          <a:xfrm>
            <a:off x="395288" y="1628775"/>
            <a:ext cx="8218487" cy="4683125"/>
          </a:xfrm>
        </p:spPr>
        <p:txBody>
          <a:bodyPr/>
          <a:lstStyle/>
          <a:p>
            <a:pPr marL="0" indent="576263" eaLnBrk="1" hangingPunct="1">
              <a:lnSpc>
                <a:spcPct val="110000"/>
              </a:lnSpc>
              <a:spcBef>
                <a:spcPts val="500"/>
              </a:spcBef>
              <a:spcAft>
                <a:spcPts val="500"/>
              </a:spcAft>
            </a:pPr>
            <a:r>
              <a:rPr lang="zh-CN" altLang="en-US" b="0">
                <a:latin typeface="" charset="0"/>
              </a:rPr>
              <a:t>正整数集合</a:t>
            </a:r>
            <a:r>
              <a:rPr lang="en-US" altLang="zh-CN" b="0">
                <a:latin typeface="宋体" panose="02010600030101010101" pitchFamily="2" charset="-122"/>
              </a:rPr>
              <a:t>I</a:t>
            </a:r>
            <a:r>
              <a:rPr lang="en-US" altLang="zh-CN" b="0" baseline="30000">
                <a:latin typeface="" charset="0"/>
              </a:rPr>
              <a:t>+</a:t>
            </a:r>
            <a:r>
              <a:rPr lang="zh-CN" altLang="en-US" b="0">
                <a:latin typeface="" charset="0"/>
              </a:rPr>
              <a:t>以及在该集合上的普通加法运算“</a:t>
            </a:r>
            <a:r>
              <a:rPr lang="en-US" altLang="zh-CN" b="0">
                <a:latin typeface="" charset="0"/>
              </a:rPr>
              <a:t>+”</a:t>
            </a:r>
            <a:r>
              <a:rPr lang="zh-CN" altLang="en-US" b="0">
                <a:latin typeface="" charset="0"/>
              </a:rPr>
              <a:t>组成一个代数系统</a:t>
            </a:r>
            <a:r>
              <a:rPr lang="en-US" altLang="zh-CN" b="0">
                <a:latin typeface="" charset="0"/>
              </a:rPr>
              <a:t>&lt;</a:t>
            </a:r>
            <a:r>
              <a:rPr lang="en-US" altLang="zh-CN" b="0">
                <a:latin typeface="宋体" panose="02010600030101010101" pitchFamily="2" charset="-122"/>
              </a:rPr>
              <a:t>I</a:t>
            </a:r>
            <a:r>
              <a:rPr lang="en-US" altLang="zh-CN" b="0" baseline="30000">
                <a:latin typeface="" charset="0"/>
              </a:rPr>
              <a:t>+</a:t>
            </a:r>
            <a:r>
              <a:rPr lang="zh-CN" altLang="en-US" b="0">
                <a:latin typeface="" charset="0"/>
              </a:rPr>
              <a:t>，</a:t>
            </a:r>
            <a:r>
              <a:rPr lang="en-US" altLang="zh-CN" b="0">
                <a:latin typeface="" charset="0"/>
              </a:rPr>
              <a:t>+&gt;</a:t>
            </a:r>
            <a:r>
              <a:rPr lang="zh-CN" altLang="en-US" b="0">
                <a:latin typeface="" charset="0"/>
              </a:rPr>
              <a:t>。</a:t>
            </a:r>
          </a:p>
          <a:p>
            <a:pPr marL="0" indent="576263" eaLnBrk="1" hangingPunct="1">
              <a:lnSpc>
                <a:spcPct val="110000"/>
              </a:lnSpc>
              <a:spcBef>
                <a:spcPts val="500"/>
              </a:spcBef>
              <a:spcAft>
                <a:spcPts val="500"/>
              </a:spcAft>
            </a:pPr>
            <a:r>
              <a:rPr lang="zh-CN" altLang="en-US" b="0">
                <a:latin typeface="" charset="0"/>
              </a:rPr>
              <a:t>又如，一个有限集</a:t>
            </a:r>
            <a:r>
              <a:rPr lang="en-US" altLang="zh-CN" b="0">
                <a:latin typeface="" charset="0"/>
              </a:rPr>
              <a:t>S</a:t>
            </a:r>
            <a:r>
              <a:rPr lang="zh-CN" altLang="en-US" b="0">
                <a:latin typeface="" charset="0"/>
              </a:rPr>
              <a:t>，由</a:t>
            </a:r>
            <a:r>
              <a:rPr lang="en-US" altLang="zh-CN" b="0">
                <a:latin typeface="" charset="0"/>
              </a:rPr>
              <a:t>S</a:t>
            </a:r>
            <a:r>
              <a:rPr lang="zh-CN" altLang="en-US" b="0">
                <a:latin typeface="" charset="0"/>
              </a:rPr>
              <a:t>的幂集</a:t>
            </a:r>
            <a:r>
              <a:rPr lang="en-US" altLang="zh-CN" b="0">
                <a:latin typeface="Monotype Corsiva" panose="03010101010201010101" pitchFamily="66" charset="0"/>
              </a:rPr>
              <a:t>P </a:t>
            </a:r>
            <a:r>
              <a:rPr lang="en-US" altLang="zh-CN" b="0">
                <a:latin typeface="" charset="0"/>
              </a:rPr>
              <a:t>(S)</a:t>
            </a:r>
            <a:r>
              <a:rPr lang="zh-CN" altLang="en-US" b="0">
                <a:latin typeface="" charset="0"/>
              </a:rPr>
              <a:t>以及在该集合上的集合运算“∪”、“∩” 、 “</a:t>
            </a:r>
            <a:r>
              <a:rPr lang="en-US" altLang="zh-CN" b="0">
                <a:latin typeface="" charset="0"/>
              </a:rPr>
              <a:t>~”</a:t>
            </a:r>
            <a:r>
              <a:rPr lang="zh-CN" altLang="en-US" b="0">
                <a:latin typeface="" charset="0"/>
              </a:rPr>
              <a:t>组成一个代数系统</a:t>
            </a:r>
            <a:r>
              <a:rPr lang="en-US" altLang="zh-CN" b="0">
                <a:latin typeface="" charset="0"/>
              </a:rPr>
              <a:t>&lt; </a:t>
            </a:r>
            <a:r>
              <a:rPr lang="en-US" altLang="zh-CN" b="0">
                <a:latin typeface="Monotype Corsiva" panose="03010101010201010101" pitchFamily="66" charset="0"/>
              </a:rPr>
              <a:t>P </a:t>
            </a:r>
            <a:r>
              <a:rPr lang="en-US" altLang="zh-CN" b="0">
                <a:latin typeface="" charset="0"/>
              </a:rPr>
              <a:t>(S),∪,∩,~&gt;</a:t>
            </a:r>
            <a:r>
              <a:rPr lang="zh-CN" altLang="en-US" b="0">
                <a:latin typeface="" charset="0"/>
              </a:rPr>
              <a:t>。</a:t>
            </a:r>
          </a:p>
          <a:p>
            <a:pPr marL="0" indent="576263" eaLnBrk="1" hangingPunct="1">
              <a:lnSpc>
                <a:spcPct val="110000"/>
              </a:lnSpc>
              <a:spcBef>
                <a:spcPts val="500"/>
              </a:spcBef>
              <a:spcAft>
                <a:spcPts val="500"/>
              </a:spcAft>
            </a:pPr>
            <a:r>
              <a:rPr lang="zh-CN" altLang="en-US" b="0">
                <a:latin typeface="" charset="0"/>
              </a:rPr>
              <a:t>虽然，有些代数系统具有不同的形式，但是，他们之间可能有一些共同的运算规律。</a:t>
            </a:r>
          </a:p>
        </p:txBody>
      </p:sp>
      <p:sp>
        <p:nvSpPr>
          <p:cNvPr id="12290" name="Rectangle 2">
            <a:extLst>
              <a:ext uri="{FF2B5EF4-FFF2-40B4-BE49-F238E27FC236}">
                <a16:creationId xmlns:a16="http://schemas.microsoft.com/office/drawing/2014/main" id="{7F3141FE-D745-0542-A0A1-1537198AFEEC}"/>
              </a:ext>
            </a:extLst>
          </p:cNvPr>
          <p:cNvSpPr>
            <a:spLocks noChangeArrowheads="1"/>
          </p:cNvSpPr>
          <p:nvPr/>
        </p:nvSpPr>
        <p:spPr bwMode="auto">
          <a:xfrm>
            <a:off x="1042988" y="344488"/>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宋体" panose="02010600030101010101" pitchFamily="2" charset="-122"/>
              </a:rPr>
              <a:t>5-1 </a:t>
            </a:r>
            <a:r>
              <a:rPr lang="zh-CN" altLang="en-US" sz="3600">
                <a:solidFill>
                  <a:schemeClr val="accent2"/>
                </a:solidFill>
                <a:latin typeface="宋体" panose="02010600030101010101" pitchFamily="2" charset="-122"/>
              </a:rPr>
              <a:t>代数系统的引入</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DD7B65B2-9511-FE46-A2B5-032C0521FA61}"/>
              </a:ext>
            </a:extLst>
          </p:cNvPr>
          <p:cNvSpPr>
            <a:spLocks noGrp="1" noChangeArrowheads="1"/>
          </p:cNvSpPr>
          <p:nvPr>
            <p:ph type="body" idx="4294967295"/>
          </p:nvPr>
        </p:nvSpPr>
        <p:spPr>
          <a:xfrm>
            <a:off x="574675" y="1268413"/>
            <a:ext cx="8569325" cy="4968875"/>
          </a:xfrm>
        </p:spPr>
        <p:txBody>
          <a:bodyPr>
            <a:normAutofit fontScale="92500" lnSpcReduction="10000"/>
          </a:bodyPr>
          <a:lstStyle/>
          <a:p>
            <a:pPr eaLnBrk="1" hangingPunct="1">
              <a:lnSpc>
                <a:spcPct val="90000"/>
              </a:lnSpc>
              <a:spcBef>
                <a:spcPts val="775"/>
              </a:spcBef>
              <a:spcAft>
                <a:spcPts val="500"/>
              </a:spcAft>
            </a:pPr>
            <a:r>
              <a:rPr lang="zh-CN" altLang="en-US" sz="2400">
                <a:solidFill>
                  <a:srgbClr val="FF0000"/>
                </a:solidFill>
                <a:latin typeface="" charset="0"/>
              </a:rPr>
              <a:t>定理</a:t>
            </a:r>
            <a:r>
              <a:rPr lang="en-US" altLang="zh-CN" sz="2400">
                <a:solidFill>
                  <a:srgbClr val="FF0000"/>
                </a:solidFill>
                <a:latin typeface="" charset="0"/>
              </a:rPr>
              <a:t>5-4.8</a:t>
            </a:r>
            <a:r>
              <a:rPr lang="zh-CN" altLang="en-US" sz="2400">
                <a:latin typeface="" charset="0"/>
              </a:rPr>
              <a:t>设</a:t>
            </a:r>
            <a:r>
              <a:rPr lang="en-US" altLang="zh-CN" sz="2400">
                <a:latin typeface="" charset="0"/>
              </a:rPr>
              <a:t>&lt;G,Δ&gt;</a:t>
            </a:r>
            <a:r>
              <a:rPr lang="zh-CN" altLang="en-US" sz="2400">
                <a:latin typeface="" charset="0"/>
              </a:rPr>
              <a:t>是群，</a:t>
            </a:r>
            <a:r>
              <a:rPr lang="en-US" altLang="zh-CN" sz="2400">
                <a:latin typeface="" charset="0"/>
              </a:rPr>
              <a:t>S</a:t>
            </a:r>
            <a:r>
              <a:rPr lang="zh-CN" altLang="en-US" sz="2400">
                <a:latin typeface="" charset="0"/>
              </a:rPr>
              <a:t>是</a:t>
            </a:r>
            <a:r>
              <a:rPr lang="en-US" altLang="zh-CN" sz="2400">
                <a:latin typeface="" charset="0"/>
              </a:rPr>
              <a:t>G</a:t>
            </a:r>
            <a:r>
              <a:rPr lang="zh-CN" altLang="en-US" sz="2400">
                <a:latin typeface="" charset="0"/>
              </a:rPr>
              <a:t>的非空子集，如果对于</a:t>
            </a:r>
            <a:r>
              <a:rPr lang="en-US" altLang="zh-CN" sz="2400">
                <a:latin typeface="" charset="0"/>
              </a:rPr>
              <a:t>S</a:t>
            </a:r>
            <a:r>
              <a:rPr lang="zh-CN" altLang="en-US" sz="2400">
                <a:latin typeface="" charset="0"/>
              </a:rPr>
              <a:t>中的任意元素</a:t>
            </a:r>
            <a:r>
              <a:rPr lang="en-US" altLang="zh-CN" sz="2400">
                <a:latin typeface="" charset="0"/>
              </a:rPr>
              <a:t>a</a:t>
            </a:r>
            <a:r>
              <a:rPr lang="zh-CN" altLang="en-US" sz="2400">
                <a:latin typeface="" charset="0"/>
              </a:rPr>
              <a:t>和</a:t>
            </a:r>
            <a:r>
              <a:rPr lang="en-US" altLang="zh-CN" sz="2400">
                <a:latin typeface="" charset="0"/>
              </a:rPr>
              <a:t>b</a:t>
            </a:r>
            <a:r>
              <a:rPr lang="zh-CN" altLang="en-US" sz="2400">
                <a:latin typeface="" charset="0"/>
              </a:rPr>
              <a:t>有</a:t>
            </a:r>
            <a:r>
              <a:rPr lang="en-US" altLang="zh-CN" sz="2400">
                <a:latin typeface="" charset="0"/>
              </a:rPr>
              <a:t>aΔb</a:t>
            </a:r>
            <a:r>
              <a:rPr lang="en-US" altLang="zh-CN" sz="2400" baseline="30000">
                <a:latin typeface="" charset="0"/>
              </a:rPr>
              <a:t>-1</a:t>
            </a:r>
            <a:r>
              <a:rPr lang="en-US" altLang="zh-CN" sz="2400">
                <a:latin typeface="" charset="0"/>
              </a:rPr>
              <a:t>∈S,</a:t>
            </a:r>
            <a:r>
              <a:rPr lang="zh-CN" altLang="en-US" sz="2400">
                <a:latin typeface="" charset="0"/>
              </a:rPr>
              <a:t>则</a:t>
            </a:r>
            <a:r>
              <a:rPr lang="en-US" altLang="zh-CN" sz="2400">
                <a:latin typeface="" charset="0"/>
              </a:rPr>
              <a:t>&lt;S,Δ&gt;</a:t>
            </a:r>
            <a:r>
              <a:rPr lang="zh-CN" altLang="en-US" sz="2400">
                <a:latin typeface="" charset="0"/>
              </a:rPr>
              <a:t>是</a:t>
            </a:r>
            <a:r>
              <a:rPr lang="en-US" altLang="zh-CN" sz="2400">
                <a:latin typeface="" charset="0"/>
              </a:rPr>
              <a:t>&lt;G,Δ&gt;</a:t>
            </a:r>
            <a:r>
              <a:rPr lang="zh-CN" altLang="en-US" sz="2400">
                <a:latin typeface="" charset="0"/>
              </a:rPr>
              <a:t>的子群。</a:t>
            </a:r>
          </a:p>
          <a:p>
            <a:pPr eaLnBrk="1" hangingPunct="1">
              <a:lnSpc>
                <a:spcPct val="90000"/>
              </a:lnSpc>
              <a:spcBef>
                <a:spcPts val="775"/>
              </a:spcBef>
              <a:spcAft>
                <a:spcPts val="500"/>
              </a:spcAft>
            </a:pPr>
            <a:r>
              <a:rPr lang="zh-CN" altLang="en-US" sz="2400">
                <a:latin typeface="" charset="0"/>
              </a:rPr>
              <a:t>证明：</a:t>
            </a:r>
            <a:r>
              <a:rPr lang="zh-CN" altLang="en-US" sz="2400">
                <a:solidFill>
                  <a:schemeClr val="tx2"/>
                </a:solidFill>
                <a:latin typeface="" charset="0"/>
              </a:rPr>
              <a:t>首先证明，</a:t>
            </a:r>
            <a:r>
              <a:rPr lang="en-US" altLang="zh-CN" sz="2400">
                <a:solidFill>
                  <a:schemeClr val="tx2"/>
                </a:solidFill>
                <a:latin typeface="" charset="0"/>
              </a:rPr>
              <a:t>G</a:t>
            </a:r>
            <a:r>
              <a:rPr lang="zh-CN" altLang="en-US" sz="2400">
                <a:solidFill>
                  <a:schemeClr val="tx2"/>
                </a:solidFill>
                <a:latin typeface="" charset="0"/>
              </a:rPr>
              <a:t>中的幺元</a:t>
            </a:r>
            <a:r>
              <a:rPr lang="en-US" altLang="zh-CN" sz="2400">
                <a:solidFill>
                  <a:schemeClr val="tx2"/>
                </a:solidFill>
                <a:latin typeface="" charset="0"/>
              </a:rPr>
              <a:t>e</a:t>
            </a:r>
            <a:r>
              <a:rPr lang="zh-CN" altLang="en-US" sz="2400">
                <a:solidFill>
                  <a:schemeClr val="tx2"/>
                </a:solidFill>
                <a:latin typeface="" charset="0"/>
              </a:rPr>
              <a:t>也是</a:t>
            </a:r>
            <a:r>
              <a:rPr lang="en-US" altLang="zh-CN" sz="2400">
                <a:solidFill>
                  <a:schemeClr val="tx2"/>
                </a:solidFill>
                <a:latin typeface="" charset="0"/>
              </a:rPr>
              <a:t>S</a:t>
            </a:r>
            <a:r>
              <a:rPr lang="zh-CN" altLang="en-US" sz="2400">
                <a:solidFill>
                  <a:schemeClr val="tx2"/>
                </a:solidFill>
                <a:latin typeface="" charset="0"/>
              </a:rPr>
              <a:t>中的幺元。</a:t>
            </a:r>
            <a:endParaRPr lang="en-US" altLang="zh-CN" sz="2400">
              <a:solidFill>
                <a:schemeClr val="tx2"/>
              </a:solidFill>
              <a:latin typeface="" charset="0"/>
            </a:endParaRPr>
          </a:p>
          <a:p>
            <a:pPr eaLnBrk="1" hangingPunct="1">
              <a:lnSpc>
                <a:spcPct val="90000"/>
              </a:lnSpc>
              <a:spcBef>
                <a:spcPts val="775"/>
              </a:spcBef>
              <a:spcAft>
                <a:spcPts val="500"/>
              </a:spcAft>
            </a:pPr>
            <a:r>
              <a:rPr lang="zh-CN" altLang="en-US" sz="2400">
                <a:latin typeface="" charset="0"/>
              </a:rPr>
              <a:t>　　任取</a:t>
            </a:r>
            <a:r>
              <a:rPr lang="en-US" altLang="zh-CN" sz="2400">
                <a:latin typeface="" charset="0"/>
              </a:rPr>
              <a:t>S</a:t>
            </a:r>
            <a:r>
              <a:rPr lang="zh-CN" altLang="en-US" sz="2400">
                <a:latin typeface="" charset="0"/>
              </a:rPr>
              <a:t>中的元素</a:t>
            </a:r>
            <a:r>
              <a:rPr lang="en-US" altLang="zh-CN" sz="2400">
                <a:latin typeface="" charset="0"/>
              </a:rPr>
              <a:t>a,a∈S</a:t>
            </a:r>
            <a:r>
              <a:rPr lang="en-US" altLang="zh-CN" sz="2400">
                <a:latin typeface="" charset="0"/>
                <a:sym typeface="Symbol" pitchFamily="2" charset="2"/>
              </a:rPr>
              <a:t></a:t>
            </a:r>
            <a:r>
              <a:rPr lang="en-US" altLang="zh-CN" sz="2400">
                <a:latin typeface="" charset="0"/>
              </a:rPr>
              <a:t>G,</a:t>
            </a:r>
            <a:r>
              <a:rPr lang="zh-CN" altLang="en-US" sz="2400">
                <a:latin typeface="" charset="0"/>
              </a:rPr>
              <a:t>所以</a:t>
            </a:r>
            <a:r>
              <a:rPr lang="en-US" altLang="zh-CN" sz="2400">
                <a:latin typeface="" charset="0"/>
              </a:rPr>
              <a:t>e=aΔa</a:t>
            </a:r>
            <a:r>
              <a:rPr lang="en-US" altLang="zh-CN" sz="2400" baseline="30000">
                <a:latin typeface="" charset="0"/>
              </a:rPr>
              <a:t>-1</a:t>
            </a:r>
            <a:r>
              <a:rPr lang="en-US" altLang="zh-CN" sz="2400">
                <a:latin typeface="" charset="0"/>
              </a:rPr>
              <a:t> ∈S</a:t>
            </a:r>
            <a:r>
              <a:rPr lang="zh-CN" altLang="en-US" sz="2400">
                <a:latin typeface="" charset="0"/>
              </a:rPr>
              <a:t>且 </a:t>
            </a:r>
            <a:r>
              <a:rPr lang="en-US" altLang="zh-CN" sz="2400">
                <a:latin typeface="" charset="0"/>
              </a:rPr>
              <a:t>aΔe=eΔa=a,</a:t>
            </a:r>
            <a:r>
              <a:rPr lang="zh-CN" altLang="en-US" sz="2400">
                <a:latin typeface="" charset="0"/>
              </a:rPr>
              <a:t>即</a:t>
            </a:r>
            <a:r>
              <a:rPr lang="en-US" altLang="zh-CN" sz="2400">
                <a:latin typeface="" charset="0"/>
              </a:rPr>
              <a:t>e</a:t>
            </a:r>
            <a:r>
              <a:rPr lang="zh-CN" altLang="en-US" sz="2400">
                <a:latin typeface="" charset="0"/>
              </a:rPr>
              <a:t>也是</a:t>
            </a:r>
            <a:r>
              <a:rPr lang="en-US" altLang="zh-CN" sz="2400">
                <a:latin typeface="" charset="0"/>
              </a:rPr>
              <a:t>S</a:t>
            </a:r>
            <a:r>
              <a:rPr lang="zh-CN" altLang="en-US" sz="2400">
                <a:latin typeface="" charset="0"/>
              </a:rPr>
              <a:t>中的幺元。</a:t>
            </a:r>
            <a:endParaRPr lang="en-US" altLang="zh-CN" sz="2400">
              <a:latin typeface="" charset="0"/>
            </a:endParaRPr>
          </a:p>
          <a:p>
            <a:pPr eaLnBrk="1" hangingPunct="1">
              <a:lnSpc>
                <a:spcPct val="90000"/>
              </a:lnSpc>
              <a:spcBef>
                <a:spcPts val="775"/>
              </a:spcBef>
              <a:spcAft>
                <a:spcPts val="500"/>
              </a:spcAft>
            </a:pPr>
            <a:r>
              <a:rPr lang="zh-CN" altLang="en-US" sz="2400">
                <a:latin typeface="" charset="0"/>
              </a:rPr>
              <a:t>　　 </a:t>
            </a:r>
            <a:r>
              <a:rPr lang="zh-CN" altLang="en-US" sz="2400">
                <a:solidFill>
                  <a:schemeClr val="tx2"/>
                </a:solidFill>
                <a:latin typeface="" charset="0"/>
              </a:rPr>
              <a:t>其次证明，</a:t>
            </a:r>
            <a:r>
              <a:rPr lang="en-US" altLang="zh-CN" sz="2400">
                <a:solidFill>
                  <a:schemeClr val="tx2"/>
                </a:solidFill>
                <a:latin typeface="" charset="0"/>
              </a:rPr>
              <a:t>S</a:t>
            </a:r>
            <a:r>
              <a:rPr lang="zh-CN" altLang="en-US" sz="2400">
                <a:solidFill>
                  <a:schemeClr val="tx2"/>
                </a:solidFill>
                <a:latin typeface="" charset="0"/>
              </a:rPr>
              <a:t>中的每一元素都有逆元。</a:t>
            </a:r>
            <a:endParaRPr lang="en-US" altLang="zh-CN" sz="2400">
              <a:solidFill>
                <a:schemeClr val="tx2"/>
              </a:solidFill>
              <a:latin typeface="" charset="0"/>
            </a:endParaRPr>
          </a:p>
          <a:p>
            <a:pPr eaLnBrk="1" hangingPunct="1">
              <a:lnSpc>
                <a:spcPct val="90000"/>
              </a:lnSpc>
              <a:spcBef>
                <a:spcPts val="775"/>
              </a:spcBef>
              <a:spcAft>
                <a:spcPts val="500"/>
              </a:spcAft>
            </a:pPr>
            <a:r>
              <a:rPr lang="zh-CN" altLang="en-US" sz="2400">
                <a:latin typeface="" charset="0"/>
              </a:rPr>
              <a:t>     对任一</a:t>
            </a:r>
            <a:r>
              <a:rPr lang="en-US" altLang="zh-CN" sz="2400">
                <a:latin typeface="" charset="0"/>
              </a:rPr>
              <a:t>a∈S, </a:t>
            </a:r>
            <a:r>
              <a:rPr lang="zh-CN" altLang="en-US" sz="2400">
                <a:latin typeface="" charset="0"/>
              </a:rPr>
              <a:t>因为</a:t>
            </a:r>
            <a:r>
              <a:rPr lang="en-US" altLang="zh-CN" sz="2400">
                <a:latin typeface="" charset="0"/>
              </a:rPr>
              <a:t>e∈S, </a:t>
            </a:r>
            <a:r>
              <a:rPr lang="zh-CN" altLang="en-US" sz="2400">
                <a:latin typeface="" charset="0"/>
              </a:rPr>
              <a:t>所以</a:t>
            </a:r>
            <a:r>
              <a:rPr lang="en-US" altLang="zh-CN" sz="2400">
                <a:latin typeface="" charset="0"/>
              </a:rPr>
              <a:t>eΔa</a:t>
            </a:r>
            <a:r>
              <a:rPr lang="en-US" altLang="zh-CN" sz="2400" baseline="30000">
                <a:latin typeface="" charset="0"/>
              </a:rPr>
              <a:t>-1</a:t>
            </a:r>
            <a:r>
              <a:rPr lang="en-US" altLang="zh-CN" sz="2400">
                <a:latin typeface="" charset="0"/>
              </a:rPr>
              <a:t>∈S</a:t>
            </a:r>
            <a:r>
              <a:rPr lang="zh-CN" altLang="en-US" sz="2400">
                <a:latin typeface="" charset="0"/>
              </a:rPr>
              <a:t>即</a:t>
            </a:r>
            <a:r>
              <a:rPr lang="en-US" altLang="zh-CN" sz="2400">
                <a:latin typeface="" charset="0"/>
              </a:rPr>
              <a:t>a</a:t>
            </a:r>
            <a:r>
              <a:rPr lang="en-US" altLang="zh-CN" sz="2400" baseline="30000">
                <a:latin typeface="" charset="0"/>
              </a:rPr>
              <a:t>-1</a:t>
            </a:r>
            <a:r>
              <a:rPr lang="en-US" altLang="zh-CN" sz="2400">
                <a:latin typeface="" charset="0"/>
              </a:rPr>
              <a:t>∈S</a:t>
            </a:r>
            <a:r>
              <a:rPr lang="zh-CN" altLang="en-US" sz="2400">
                <a:latin typeface="" charset="0"/>
              </a:rPr>
              <a:t>。</a:t>
            </a:r>
            <a:endParaRPr lang="en-US" altLang="zh-CN" sz="2400">
              <a:latin typeface="" charset="0"/>
            </a:endParaRPr>
          </a:p>
          <a:p>
            <a:pPr eaLnBrk="1" hangingPunct="1">
              <a:lnSpc>
                <a:spcPct val="90000"/>
              </a:lnSpc>
              <a:spcBef>
                <a:spcPts val="775"/>
              </a:spcBef>
              <a:spcAft>
                <a:spcPts val="500"/>
              </a:spcAft>
            </a:pPr>
            <a:r>
              <a:rPr lang="zh-CN" altLang="en-US" sz="2400">
                <a:latin typeface="" charset="0"/>
              </a:rPr>
              <a:t>　　 </a:t>
            </a:r>
            <a:r>
              <a:rPr lang="zh-CN" altLang="en-US" sz="2400">
                <a:solidFill>
                  <a:schemeClr val="tx2"/>
                </a:solidFill>
                <a:latin typeface="" charset="0"/>
              </a:rPr>
              <a:t>最后证明，</a:t>
            </a:r>
            <a:r>
              <a:rPr lang="en-US" altLang="zh-CN" sz="2400">
                <a:solidFill>
                  <a:schemeClr val="tx2"/>
                </a:solidFill>
                <a:latin typeface="" charset="0"/>
              </a:rPr>
              <a:t>Δ</a:t>
            </a:r>
            <a:r>
              <a:rPr lang="zh-CN" altLang="en-US" sz="2400">
                <a:solidFill>
                  <a:schemeClr val="tx2"/>
                </a:solidFill>
                <a:latin typeface="" charset="0"/>
              </a:rPr>
              <a:t>在</a:t>
            </a:r>
            <a:r>
              <a:rPr lang="en-US" altLang="zh-CN" sz="2400">
                <a:solidFill>
                  <a:schemeClr val="tx2"/>
                </a:solidFill>
                <a:latin typeface="" charset="0"/>
              </a:rPr>
              <a:t>S</a:t>
            </a:r>
            <a:r>
              <a:rPr lang="zh-CN" altLang="en-US" sz="2400">
                <a:solidFill>
                  <a:schemeClr val="tx2"/>
                </a:solidFill>
                <a:latin typeface="" charset="0"/>
              </a:rPr>
              <a:t>上是封闭的。</a:t>
            </a:r>
            <a:endParaRPr lang="en-US" altLang="zh-CN" sz="2400">
              <a:solidFill>
                <a:schemeClr val="tx2"/>
              </a:solidFill>
              <a:latin typeface="" charset="0"/>
            </a:endParaRPr>
          </a:p>
          <a:p>
            <a:pPr eaLnBrk="1" hangingPunct="1">
              <a:lnSpc>
                <a:spcPct val="90000"/>
              </a:lnSpc>
              <a:spcBef>
                <a:spcPts val="775"/>
              </a:spcBef>
              <a:spcAft>
                <a:spcPts val="500"/>
              </a:spcAft>
            </a:pPr>
            <a:r>
              <a:rPr lang="zh-CN" altLang="en-US" sz="2400">
                <a:latin typeface="" charset="0"/>
              </a:rPr>
              <a:t>　　 对任意的</a:t>
            </a:r>
            <a:r>
              <a:rPr lang="en-US" altLang="zh-CN" sz="2400">
                <a:latin typeface="" charset="0"/>
              </a:rPr>
              <a:t>a,b∈S</a:t>
            </a:r>
            <a:r>
              <a:rPr lang="zh-CN" altLang="en-US" sz="2400">
                <a:latin typeface="" charset="0"/>
              </a:rPr>
              <a:t>，由上可知</a:t>
            </a:r>
            <a:r>
              <a:rPr lang="en-US" altLang="zh-CN" sz="2400">
                <a:latin typeface="" charset="0"/>
              </a:rPr>
              <a:t>b</a:t>
            </a:r>
            <a:r>
              <a:rPr lang="en-US" altLang="zh-CN" sz="2400" baseline="30000">
                <a:latin typeface="" charset="0"/>
              </a:rPr>
              <a:t>-1</a:t>
            </a:r>
            <a:r>
              <a:rPr lang="en-US" altLang="zh-CN" sz="2400">
                <a:latin typeface="" charset="0"/>
              </a:rPr>
              <a:t>∈S</a:t>
            </a:r>
            <a:br>
              <a:rPr lang="en-US" altLang="zh-CN" sz="2400">
                <a:latin typeface="" charset="0"/>
              </a:rPr>
            </a:br>
            <a:r>
              <a:rPr lang="zh-CN" altLang="en-US" sz="2400">
                <a:latin typeface="" charset="0"/>
              </a:rPr>
              <a:t>　　 而 </a:t>
            </a:r>
            <a:r>
              <a:rPr lang="en-US" altLang="zh-CN" sz="2400">
                <a:latin typeface="" charset="0"/>
              </a:rPr>
              <a:t>b=(b</a:t>
            </a:r>
            <a:r>
              <a:rPr lang="en-US" altLang="zh-CN" sz="2400" baseline="30000">
                <a:latin typeface="" charset="0"/>
              </a:rPr>
              <a:t>-1</a:t>
            </a:r>
            <a:r>
              <a:rPr lang="en-US" altLang="zh-CN" sz="2400">
                <a:latin typeface="" charset="0"/>
              </a:rPr>
              <a:t>)</a:t>
            </a:r>
            <a:r>
              <a:rPr lang="en-US" altLang="zh-CN" sz="2400" baseline="30000">
                <a:latin typeface="" charset="0"/>
              </a:rPr>
              <a:t>-1</a:t>
            </a:r>
            <a:r>
              <a:rPr lang="en-US" altLang="zh-CN" sz="2400">
                <a:latin typeface="" charset="0"/>
              </a:rPr>
              <a:t> </a:t>
            </a:r>
            <a:br>
              <a:rPr lang="en-US" altLang="zh-CN" sz="2400">
                <a:latin typeface="" charset="0"/>
              </a:rPr>
            </a:br>
            <a:r>
              <a:rPr lang="zh-CN" altLang="en-US" sz="2400">
                <a:latin typeface="" charset="0"/>
              </a:rPr>
              <a:t>　　 所以 </a:t>
            </a:r>
            <a:r>
              <a:rPr lang="en-US" altLang="zh-CN" sz="2400">
                <a:latin typeface="" charset="0"/>
              </a:rPr>
              <a:t>aΔb=aΔ (b</a:t>
            </a:r>
            <a:r>
              <a:rPr lang="en-US" altLang="zh-CN" sz="2400" baseline="30000">
                <a:latin typeface="" charset="0"/>
              </a:rPr>
              <a:t>-1</a:t>
            </a:r>
            <a:r>
              <a:rPr lang="en-US" altLang="zh-CN" sz="2400">
                <a:latin typeface="" charset="0"/>
              </a:rPr>
              <a:t>)</a:t>
            </a:r>
            <a:r>
              <a:rPr lang="en-US" altLang="zh-CN" sz="2400" baseline="30000">
                <a:latin typeface="" charset="0"/>
              </a:rPr>
              <a:t>-1</a:t>
            </a:r>
            <a:r>
              <a:rPr lang="en-US" altLang="zh-CN" sz="2400">
                <a:latin typeface="" charset="0"/>
              </a:rPr>
              <a:t> ∈S</a:t>
            </a:r>
            <a:br>
              <a:rPr lang="en-US" altLang="zh-CN" sz="2400">
                <a:latin typeface="" charset="0"/>
              </a:rPr>
            </a:br>
            <a:r>
              <a:rPr lang="zh-CN" altLang="en-US" sz="2400">
                <a:latin typeface="" charset="0"/>
              </a:rPr>
              <a:t>　　 </a:t>
            </a:r>
            <a:r>
              <a:rPr lang="zh-CN" altLang="en-US" sz="2400">
                <a:solidFill>
                  <a:schemeClr val="tx2"/>
                </a:solidFill>
                <a:latin typeface="" charset="0"/>
              </a:rPr>
              <a:t>至于运算</a:t>
            </a:r>
            <a:r>
              <a:rPr lang="en-US" altLang="zh-CN" sz="2400">
                <a:solidFill>
                  <a:schemeClr val="tx2"/>
                </a:solidFill>
                <a:latin typeface="" charset="0"/>
              </a:rPr>
              <a:t>Δ</a:t>
            </a:r>
            <a:r>
              <a:rPr lang="zh-CN" altLang="en-US" sz="2400">
                <a:solidFill>
                  <a:schemeClr val="tx2"/>
                </a:solidFill>
                <a:latin typeface="" charset="0"/>
              </a:rPr>
              <a:t>在</a:t>
            </a:r>
            <a:r>
              <a:rPr lang="en-US" altLang="zh-CN" sz="2400">
                <a:solidFill>
                  <a:schemeClr val="tx2"/>
                </a:solidFill>
                <a:latin typeface="" charset="0"/>
              </a:rPr>
              <a:t>S</a:t>
            </a:r>
            <a:r>
              <a:rPr lang="zh-CN" altLang="en-US" sz="2400">
                <a:solidFill>
                  <a:schemeClr val="tx2"/>
                </a:solidFill>
                <a:latin typeface="" charset="0"/>
              </a:rPr>
              <a:t>上的可结合性是保持的。</a:t>
            </a:r>
          </a:p>
          <a:p>
            <a:pPr eaLnBrk="1" hangingPunct="1">
              <a:lnSpc>
                <a:spcPct val="90000"/>
              </a:lnSpc>
              <a:spcBef>
                <a:spcPts val="775"/>
              </a:spcBef>
              <a:spcAft>
                <a:spcPts val="500"/>
              </a:spcAft>
            </a:pPr>
            <a:r>
              <a:rPr lang="zh-CN" altLang="en-US" sz="2400">
                <a:latin typeface="" charset="0"/>
              </a:rPr>
              <a:t>     因此，</a:t>
            </a:r>
            <a:r>
              <a:rPr lang="en-US" altLang="zh-CN" sz="2400">
                <a:latin typeface="" charset="0"/>
              </a:rPr>
              <a:t>&lt;S,Δ&gt;</a:t>
            </a:r>
            <a:r>
              <a:rPr lang="zh-CN" altLang="en-US" sz="2400">
                <a:latin typeface="" charset="0"/>
              </a:rPr>
              <a:t>是</a:t>
            </a:r>
            <a:r>
              <a:rPr lang="en-US" altLang="zh-CN" sz="2400">
                <a:latin typeface="" charset="0"/>
              </a:rPr>
              <a:t>&lt;G,Δ&gt;</a:t>
            </a:r>
            <a:r>
              <a:rPr lang="zh-CN" altLang="en-US" sz="2400">
                <a:latin typeface="" charset="0"/>
              </a:rPr>
              <a:t>的子群。</a:t>
            </a:r>
          </a:p>
        </p:txBody>
      </p:sp>
      <p:sp>
        <p:nvSpPr>
          <p:cNvPr id="97282" name="Rectangle 2">
            <a:extLst>
              <a:ext uri="{FF2B5EF4-FFF2-40B4-BE49-F238E27FC236}">
                <a16:creationId xmlns:a16="http://schemas.microsoft.com/office/drawing/2014/main" id="{C605B6FB-C6AC-E64A-A6F9-DAE57F0F21CD}"/>
              </a:ext>
            </a:extLst>
          </p:cNvPr>
          <p:cNvSpPr>
            <a:spLocks noChangeArrowheads="1"/>
          </p:cNvSpPr>
          <p:nvPr/>
        </p:nvSpPr>
        <p:spPr bwMode="auto">
          <a:xfrm>
            <a:off x="1116013" y="476250"/>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3600">
                <a:solidFill>
                  <a:schemeClr val="accent2"/>
                </a:solidFill>
              </a:rPr>
              <a:t>5-4 </a:t>
            </a:r>
            <a:r>
              <a:rPr lang="zh-CN" altLang="en-US" sz="3600">
                <a:solidFill>
                  <a:schemeClr val="accent2"/>
                </a:solidFill>
              </a:rPr>
              <a:t>群与子群</a:t>
            </a:r>
            <a:r>
              <a:rPr lang="en-US" altLang="zh-CN" sz="3600">
                <a:solidFill>
                  <a:schemeClr val="accent2"/>
                </a:solidFill>
              </a:rPr>
              <a:t>(groups and subgroups)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5234">
                                            <p:txEl>
                                              <p:pRg st="1" end="1"/>
                                            </p:txEl>
                                          </p:spTgt>
                                        </p:tgtEl>
                                        <p:attrNameLst>
                                          <p:attrName>style.visibility</p:attrName>
                                        </p:attrNameLst>
                                      </p:cBhvr>
                                      <p:to>
                                        <p:strVal val="visible"/>
                                      </p:to>
                                    </p:set>
                                    <p:animEffect transition="in" filter="dissolve">
                                      <p:cBhvr>
                                        <p:cTn id="7" dur="500"/>
                                        <p:tgtEl>
                                          <p:spTgt spid="95234">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5234">
                                            <p:txEl>
                                              <p:pRg st="2" end="2"/>
                                            </p:txEl>
                                          </p:spTgt>
                                        </p:tgtEl>
                                        <p:attrNameLst>
                                          <p:attrName>style.visibility</p:attrName>
                                        </p:attrNameLst>
                                      </p:cBhvr>
                                      <p:to>
                                        <p:strVal val="visible"/>
                                      </p:to>
                                    </p:set>
                                    <p:animEffect transition="in" filter="dissolve">
                                      <p:cBhvr>
                                        <p:cTn id="10" dur="500"/>
                                        <p:tgtEl>
                                          <p:spTgt spid="95234">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95234">
                                            <p:txEl>
                                              <p:pRg st="3" end="3"/>
                                            </p:txEl>
                                          </p:spTgt>
                                        </p:tgtEl>
                                        <p:attrNameLst>
                                          <p:attrName>style.visibility</p:attrName>
                                        </p:attrNameLst>
                                      </p:cBhvr>
                                      <p:to>
                                        <p:strVal val="visible"/>
                                      </p:to>
                                    </p:set>
                                    <p:animEffect transition="in" filter="dissolve">
                                      <p:cBhvr>
                                        <p:cTn id="13" dur="500"/>
                                        <p:tgtEl>
                                          <p:spTgt spid="95234">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95234">
                                            <p:txEl>
                                              <p:pRg st="4" end="4"/>
                                            </p:txEl>
                                          </p:spTgt>
                                        </p:tgtEl>
                                        <p:attrNameLst>
                                          <p:attrName>style.visibility</p:attrName>
                                        </p:attrNameLst>
                                      </p:cBhvr>
                                      <p:to>
                                        <p:strVal val="visible"/>
                                      </p:to>
                                    </p:set>
                                    <p:animEffect transition="in" filter="dissolve">
                                      <p:cBhvr>
                                        <p:cTn id="16" dur="500"/>
                                        <p:tgtEl>
                                          <p:spTgt spid="95234">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95234">
                                            <p:txEl>
                                              <p:pRg st="5" end="5"/>
                                            </p:txEl>
                                          </p:spTgt>
                                        </p:tgtEl>
                                        <p:attrNameLst>
                                          <p:attrName>style.visibility</p:attrName>
                                        </p:attrNameLst>
                                      </p:cBhvr>
                                      <p:to>
                                        <p:strVal val="visible"/>
                                      </p:to>
                                    </p:set>
                                    <p:animEffect transition="in" filter="dissolve">
                                      <p:cBhvr>
                                        <p:cTn id="19" dur="500"/>
                                        <p:tgtEl>
                                          <p:spTgt spid="95234">
                                            <p:txEl>
                                              <p:pRg st="5" end="5"/>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95234">
                                            <p:txEl>
                                              <p:pRg st="6" end="6"/>
                                            </p:txEl>
                                          </p:spTgt>
                                        </p:tgtEl>
                                        <p:attrNameLst>
                                          <p:attrName>style.visibility</p:attrName>
                                        </p:attrNameLst>
                                      </p:cBhvr>
                                      <p:to>
                                        <p:strVal val="visible"/>
                                      </p:to>
                                    </p:set>
                                    <p:animEffect transition="in" filter="dissolve">
                                      <p:cBhvr>
                                        <p:cTn id="22" dur="500"/>
                                        <p:tgtEl>
                                          <p:spTgt spid="95234">
                                            <p:txEl>
                                              <p:pRg st="6" end="6"/>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95234">
                                            <p:txEl>
                                              <p:pRg st="7" end="7"/>
                                            </p:txEl>
                                          </p:spTgt>
                                        </p:tgtEl>
                                        <p:attrNameLst>
                                          <p:attrName>style.visibility</p:attrName>
                                        </p:attrNameLst>
                                      </p:cBhvr>
                                      <p:to>
                                        <p:strVal val="visible"/>
                                      </p:to>
                                    </p:set>
                                    <p:animEffect transition="in" filter="dissolve">
                                      <p:cBhvr>
                                        <p:cTn id="25" dur="500"/>
                                        <p:tgtEl>
                                          <p:spTgt spid="9523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B17798FA-B64C-A149-A634-B68B3828A896}"/>
              </a:ext>
            </a:extLst>
          </p:cNvPr>
          <p:cNvSpPr>
            <a:spLocks noGrp="1" noChangeArrowheads="1"/>
          </p:cNvSpPr>
          <p:nvPr>
            <p:ph type="body" idx="4294967295"/>
          </p:nvPr>
        </p:nvSpPr>
        <p:spPr>
          <a:xfrm>
            <a:off x="395288" y="1628775"/>
            <a:ext cx="8001000" cy="4419600"/>
          </a:xfrm>
        </p:spPr>
        <p:txBody>
          <a:bodyPr/>
          <a:lstStyle/>
          <a:p>
            <a:pPr eaLnBrk="1" hangingPunct="1">
              <a:lnSpc>
                <a:spcPct val="90000"/>
              </a:lnSpc>
              <a:spcBef>
                <a:spcPts val="775"/>
              </a:spcBef>
              <a:spcAft>
                <a:spcPts val="500"/>
              </a:spcAft>
            </a:pPr>
            <a:r>
              <a:rPr lang="en-US" altLang="zh-CN">
                <a:solidFill>
                  <a:srgbClr val="FF0000"/>
                </a:solidFill>
              </a:rPr>
              <a:t>【</a:t>
            </a:r>
            <a:r>
              <a:rPr lang="zh-CN" altLang="en-US">
                <a:solidFill>
                  <a:srgbClr val="FF0000"/>
                </a:solidFill>
              </a:rPr>
              <a:t>例</a:t>
            </a:r>
            <a:r>
              <a:rPr lang="en-US" altLang="zh-CN">
                <a:solidFill>
                  <a:srgbClr val="FF0000"/>
                </a:solidFill>
              </a:rPr>
              <a:t>5.4.8】</a:t>
            </a:r>
            <a:r>
              <a:rPr lang="en-US" altLang="zh-CN">
                <a:latin typeface="" charset="0"/>
              </a:rPr>
              <a:t>Klein</a:t>
            </a:r>
            <a:r>
              <a:rPr lang="zh-CN" altLang="en-US">
                <a:latin typeface="" charset="0"/>
              </a:rPr>
              <a:t>四元群，</a:t>
            </a:r>
            <a:r>
              <a:rPr lang="en-US" altLang="zh-CN"/>
              <a:t> &lt;{e},</a:t>
            </a:r>
            <a:r>
              <a:rPr lang="zh-CN" altLang="en-US"/>
              <a:t> *</a:t>
            </a:r>
            <a:r>
              <a:rPr lang="en-US" altLang="zh-CN"/>
              <a:t>&gt;</a:t>
            </a:r>
            <a:r>
              <a:rPr lang="zh-CN" altLang="en-US"/>
              <a:t>， </a:t>
            </a:r>
            <a:r>
              <a:rPr lang="en-US" altLang="zh-CN"/>
              <a:t>&lt;{e,</a:t>
            </a:r>
            <a:r>
              <a:rPr lang="zh-CN" altLang="en-US"/>
              <a:t> </a:t>
            </a:r>
            <a:r>
              <a:rPr lang="en-US" altLang="zh-CN"/>
              <a:t>a},</a:t>
            </a:r>
            <a:r>
              <a:rPr lang="zh-CN" altLang="en-US"/>
              <a:t> *</a:t>
            </a:r>
            <a:r>
              <a:rPr lang="en-US" altLang="zh-CN"/>
              <a:t>&gt;</a:t>
            </a:r>
            <a:r>
              <a:rPr lang="zh-CN" altLang="en-US"/>
              <a:t>， </a:t>
            </a:r>
            <a:r>
              <a:rPr lang="en-US" altLang="zh-CN"/>
              <a:t>&lt;{e,</a:t>
            </a:r>
            <a:r>
              <a:rPr lang="zh-CN" altLang="en-US"/>
              <a:t> </a:t>
            </a:r>
            <a:r>
              <a:rPr lang="en-US" altLang="zh-CN"/>
              <a:t>b},</a:t>
            </a:r>
            <a:r>
              <a:rPr lang="zh-CN" altLang="en-US"/>
              <a:t> *</a:t>
            </a:r>
            <a:r>
              <a:rPr lang="en-US" altLang="zh-CN"/>
              <a:t>&gt;</a:t>
            </a:r>
            <a:r>
              <a:rPr lang="zh-CN" altLang="en-US"/>
              <a:t>， </a:t>
            </a:r>
            <a:r>
              <a:rPr lang="en-US" altLang="zh-CN"/>
              <a:t>&lt;{e,</a:t>
            </a:r>
            <a:r>
              <a:rPr lang="zh-CN" altLang="en-US"/>
              <a:t> </a:t>
            </a:r>
            <a:r>
              <a:rPr lang="en-US" altLang="zh-CN"/>
              <a:t>c},</a:t>
            </a:r>
            <a:r>
              <a:rPr lang="zh-CN" altLang="en-US"/>
              <a:t> *</a:t>
            </a:r>
            <a:r>
              <a:rPr lang="en-US" altLang="zh-CN"/>
              <a:t>&gt;</a:t>
            </a:r>
            <a:r>
              <a:rPr lang="zh-CN" altLang="en-US"/>
              <a:t>均是其子群</a:t>
            </a:r>
            <a:r>
              <a:rPr lang="zh-CN" altLang="en-US">
                <a:latin typeface="" charset="0"/>
              </a:rPr>
              <a:t>。</a:t>
            </a:r>
            <a:endParaRPr lang="en-US" altLang="zh-CN">
              <a:latin typeface="" charset="0"/>
            </a:endParaRPr>
          </a:p>
          <a:p>
            <a:pPr eaLnBrk="1" hangingPunct="1">
              <a:lnSpc>
                <a:spcPct val="90000"/>
              </a:lnSpc>
              <a:spcBef>
                <a:spcPts val="775"/>
              </a:spcBef>
              <a:spcAft>
                <a:spcPts val="500"/>
              </a:spcAft>
            </a:pPr>
            <a:r>
              <a:rPr lang="en-US" altLang="zh-CN">
                <a:solidFill>
                  <a:srgbClr val="FF0000"/>
                </a:solidFill>
              </a:rPr>
              <a:t>【</a:t>
            </a:r>
            <a:r>
              <a:rPr lang="zh-CN" altLang="en-US">
                <a:solidFill>
                  <a:srgbClr val="FF0000"/>
                </a:solidFill>
              </a:rPr>
              <a:t>例</a:t>
            </a:r>
            <a:r>
              <a:rPr lang="en-US" altLang="zh-CN">
                <a:solidFill>
                  <a:srgbClr val="FF0000"/>
                </a:solidFill>
              </a:rPr>
              <a:t>5.4.9】</a:t>
            </a:r>
            <a:r>
              <a:rPr lang="zh-CN" altLang="en-US">
                <a:latin typeface="" charset="0"/>
              </a:rPr>
              <a:t>设</a:t>
            </a:r>
            <a:r>
              <a:rPr lang="en-US" altLang="zh-CN">
                <a:latin typeface="" charset="0"/>
              </a:rPr>
              <a:t>G</a:t>
            </a:r>
            <a:r>
              <a:rPr lang="zh-CN" altLang="en-US">
                <a:latin typeface="" charset="0"/>
              </a:rPr>
              <a:t>为群，</a:t>
            </a:r>
            <a:r>
              <a:rPr lang="en-US" altLang="zh-CN"/>
              <a:t> a∈G</a:t>
            </a:r>
            <a:r>
              <a:rPr lang="zh-CN" altLang="en-US"/>
              <a:t>，令</a:t>
            </a:r>
            <a:r>
              <a:rPr lang="en-US" altLang="zh-CN"/>
              <a:t>H={a</a:t>
            </a:r>
            <a:r>
              <a:rPr lang="en-US" altLang="zh-CN" baseline="30000"/>
              <a:t>k</a:t>
            </a:r>
            <a:r>
              <a:rPr lang="en-US" altLang="zh-CN"/>
              <a:t>|a∈Z}</a:t>
            </a:r>
            <a:r>
              <a:rPr lang="zh-CN" altLang="en-US"/>
              <a:t>，即</a:t>
            </a:r>
            <a:r>
              <a:rPr lang="en-US" altLang="zh-CN"/>
              <a:t>a</a:t>
            </a:r>
            <a:r>
              <a:rPr lang="zh-CN" altLang="en-US"/>
              <a:t>的所有的幂构成的集合，则</a:t>
            </a:r>
            <a:r>
              <a:rPr lang="en-US" altLang="zh-CN"/>
              <a:t>H</a:t>
            </a:r>
            <a:r>
              <a:rPr lang="zh-CN" altLang="en-US"/>
              <a:t>是</a:t>
            </a:r>
            <a:r>
              <a:rPr lang="en-US" altLang="zh-CN"/>
              <a:t>G</a:t>
            </a:r>
            <a:r>
              <a:rPr lang="zh-CN" altLang="en-US"/>
              <a:t>的子群，称为由</a:t>
            </a:r>
            <a:r>
              <a:rPr lang="en-US" altLang="zh-CN"/>
              <a:t>a</a:t>
            </a:r>
            <a:r>
              <a:rPr lang="zh-CN" altLang="en-US"/>
              <a:t>生成的子群，记作</a:t>
            </a:r>
            <a:r>
              <a:rPr lang="en-US" altLang="zh-CN"/>
              <a:t>&lt;a&gt;</a:t>
            </a:r>
            <a:r>
              <a:rPr lang="zh-CN" altLang="en-US"/>
              <a:t>。</a:t>
            </a:r>
            <a:r>
              <a:rPr lang="en-US" altLang="zh-CN"/>
              <a:t>a</a:t>
            </a:r>
            <a:r>
              <a:rPr lang="zh-CN" altLang="en-US"/>
              <a:t>称为生成元（</a:t>
            </a:r>
            <a:r>
              <a:rPr lang="en-US" altLang="zh-CN"/>
              <a:t>Generator</a:t>
            </a:r>
            <a:r>
              <a:rPr lang="zh-CN" altLang="en-US"/>
              <a:t>）。</a:t>
            </a:r>
          </a:p>
          <a:p>
            <a:pPr eaLnBrk="1" hangingPunct="1">
              <a:lnSpc>
                <a:spcPct val="90000"/>
              </a:lnSpc>
              <a:spcBef>
                <a:spcPts val="775"/>
              </a:spcBef>
              <a:spcAft>
                <a:spcPts val="500"/>
              </a:spcAft>
            </a:pPr>
            <a:r>
              <a:rPr lang="zh-CN" altLang="en-US">
                <a:latin typeface="" charset="0"/>
              </a:rPr>
              <a:t>证明：（略，依据定理</a:t>
            </a:r>
            <a:r>
              <a:rPr lang="en-US" altLang="zh-CN">
                <a:latin typeface="" charset="0"/>
              </a:rPr>
              <a:t>5.4.7</a:t>
            </a:r>
            <a:r>
              <a:rPr lang="zh-CN" altLang="en-US">
                <a:latin typeface="" charset="0"/>
              </a:rPr>
              <a:t>）</a:t>
            </a:r>
          </a:p>
        </p:txBody>
      </p:sp>
      <p:sp>
        <p:nvSpPr>
          <p:cNvPr id="98306" name="Rectangle 2">
            <a:extLst>
              <a:ext uri="{FF2B5EF4-FFF2-40B4-BE49-F238E27FC236}">
                <a16:creationId xmlns:a16="http://schemas.microsoft.com/office/drawing/2014/main" id="{75B94F49-5BCA-DF41-947E-A1D4515985FE}"/>
              </a:ext>
            </a:extLst>
          </p:cNvPr>
          <p:cNvSpPr>
            <a:spLocks noChangeArrowheads="1"/>
          </p:cNvSpPr>
          <p:nvPr/>
        </p:nvSpPr>
        <p:spPr bwMode="auto">
          <a:xfrm>
            <a:off x="1116013" y="476250"/>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3600">
                <a:solidFill>
                  <a:schemeClr val="accent2"/>
                </a:solidFill>
              </a:rPr>
              <a:t>5-4 </a:t>
            </a:r>
            <a:r>
              <a:rPr lang="zh-CN" altLang="en-US" sz="3600">
                <a:solidFill>
                  <a:schemeClr val="accent2"/>
                </a:solidFill>
              </a:rPr>
              <a:t>群与子群</a:t>
            </a:r>
            <a:r>
              <a:rPr lang="en-US" altLang="zh-CN" sz="3600">
                <a:solidFill>
                  <a:schemeClr val="accent2"/>
                </a:solidFill>
              </a:rPr>
              <a:t>(groups and subgroups)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6258">
                                            <p:txEl>
                                              <p:pRg st="2" end="2"/>
                                            </p:txEl>
                                          </p:spTgt>
                                        </p:tgtEl>
                                        <p:attrNameLst>
                                          <p:attrName>style.visibility</p:attrName>
                                        </p:attrNameLst>
                                      </p:cBhvr>
                                      <p:to>
                                        <p:strVal val="visible"/>
                                      </p:to>
                                    </p:set>
                                    <p:animEffect transition="in" filter="dissolve">
                                      <p:cBhvr>
                                        <p:cTn id="7" dur="500"/>
                                        <p:tgtEl>
                                          <p:spTgt spid="962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C47BC76E-75F9-2E4C-B69C-3F80DEF9B1D8}"/>
              </a:ext>
            </a:extLst>
          </p:cNvPr>
          <p:cNvSpPr>
            <a:spLocks noGrp="1" noChangeArrowheads="1"/>
          </p:cNvSpPr>
          <p:nvPr>
            <p:ph type="body" idx="4294967295"/>
          </p:nvPr>
        </p:nvSpPr>
        <p:spPr>
          <a:xfrm>
            <a:off x="395288" y="1628775"/>
            <a:ext cx="8001000" cy="4419600"/>
          </a:xfrm>
        </p:spPr>
        <p:txBody>
          <a:bodyPr/>
          <a:lstStyle/>
          <a:p>
            <a:pPr eaLnBrk="1" hangingPunct="1">
              <a:lnSpc>
                <a:spcPct val="90000"/>
              </a:lnSpc>
              <a:spcBef>
                <a:spcPts val="775"/>
              </a:spcBef>
              <a:spcAft>
                <a:spcPts val="500"/>
              </a:spcAft>
            </a:pPr>
            <a:r>
              <a:rPr lang="en-US" altLang="zh-CN">
                <a:solidFill>
                  <a:srgbClr val="FF0000"/>
                </a:solidFill>
              </a:rPr>
              <a:t>【</a:t>
            </a:r>
            <a:r>
              <a:rPr lang="zh-CN" altLang="en-US">
                <a:solidFill>
                  <a:srgbClr val="FF0000"/>
                </a:solidFill>
              </a:rPr>
              <a:t>例</a:t>
            </a:r>
            <a:r>
              <a:rPr lang="en-US" altLang="zh-CN">
                <a:solidFill>
                  <a:srgbClr val="FF0000"/>
                </a:solidFill>
              </a:rPr>
              <a:t>5.4.10】</a:t>
            </a:r>
            <a:r>
              <a:rPr lang="zh-CN" altLang="en-US">
                <a:latin typeface="" charset="0"/>
              </a:rPr>
              <a:t>设</a:t>
            </a:r>
            <a:r>
              <a:rPr lang="en-US" altLang="zh-CN">
                <a:latin typeface="" charset="0"/>
              </a:rPr>
              <a:t>&lt;H,*&gt;</a:t>
            </a:r>
            <a:r>
              <a:rPr lang="zh-CN" altLang="en-US">
                <a:latin typeface="" charset="0"/>
              </a:rPr>
              <a:t>和</a:t>
            </a:r>
            <a:r>
              <a:rPr lang="en-US" altLang="zh-CN">
                <a:latin typeface="" charset="0"/>
              </a:rPr>
              <a:t>&lt;K,*&gt;</a:t>
            </a:r>
            <a:r>
              <a:rPr lang="zh-CN" altLang="en-US">
                <a:latin typeface="" charset="0"/>
              </a:rPr>
              <a:t>都是群</a:t>
            </a:r>
            <a:r>
              <a:rPr lang="en-US" altLang="zh-CN">
                <a:latin typeface="" charset="0"/>
              </a:rPr>
              <a:t>&lt;G,*&gt;</a:t>
            </a:r>
            <a:r>
              <a:rPr lang="zh-CN" altLang="en-US">
                <a:latin typeface="" charset="0"/>
              </a:rPr>
              <a:t>的子群，试证明</a:t>
            </a:r>
            <a:r>
              <a:rPr lang="en-US" altLang="zh-CN">
                <a:latin typeface="" charset="0"/>
              </a:rPr>
              <a:t>&lt;H∩K,</a:t>
            </a:r>
            <a:r>
              <a:rPr lang="zh-CN" altLang="en-US">
                <a:latin typeface="" charset="0"/>
              </a:rPr>
              <a:t>*</a:t>
            </a:r>
            <a:r>
              <a:rPr lang="en-US" altLang="zh-CN">
                <a:latin typeface="" charset="0"/>
              </a:rPr>
              <a:t>&gt;</a:t>
            </a:r>
            <a:r>
              <a:rPr lang="zh-CN" altLang="en-US">
                <a:latin typeface="" charset="0"/>
              </a:rPr>
              <a:t>也是</a:t>
            </a:r>
            <a:r>
              <a:rPr lang="en-US" altLang="zh-CN">
                <a:latin typeface="" charset="0"/>
              </a:rPr>
              <a:t>&lt;G,*&gt;</a:t>
            </a:r>
            <a:r>
              <a:rPr lang="zh-CN" altLang="en-US">
                <a:latin typeface="" charset="0"/>
              </a:rPr>
              <a:t>的子群。</a:t>
            </a:r>
          </a:p>
          <a:p>
            <a:pPr eaLnBrk="1" hangingPunct="1">
              <a:lnSpc>
                <a:spcPct val="90000"/>
              </a:lnSpc>
              <a:spcBef>
                <a:spcPts val="775"/>
              </a:spcBef>
              <a:spcAft>
                <a:spcPts val="500"/>
              </a:spcAft>
            </a:pPr>
            <a:r>
              <a:rPr lang="zh-CN" altLang="en-US">
                <a:solidFill>
                  <a:schemeClr val="tx2"/>
                </a:solidFill>
                <a:latin typeface="" charset="0"/>
              </a:rPr>
              <a:t>证明：</a:t>
            </a:r>
            <a:r>
              <a:rPr lang="zh-CN" altLang="en-US">
                <a:latin typeface="" charset="0"/>
              </a:rPr>
              <a:t>设任意的</a:t>
            </a:r>
            <a:r>
              <a:rPr lang="en-US" altLang="zh-CN">
                <a:latin typeface="" charset="0"/>
              </a:rPr>
              <a:t>a,b∈H∩K, </a:t>
            </a:r>
          </a:p>
          <a:p>
            <a:pPr eaLnBrk="1" hangingPunct="1">
              <a:lnSpc>
                <a:spcPct val="90000"/>
              </a:lnSpc>
              <a:spcBef>
                <a:spcPts val="775"/>
              </a:spcBef>
              <a:spcAft>
                <a:spcPts val="500"/>
              </a:spcAft>
            </a:pPr>
            <a:r>
              <a:rPr lang="en-US" altLang="zh-CN">
                <a:latin typeface="" charset="0"/>
              </a:rPr>
              <a:t>        </a:t>
            </a:r>
            <a:r>
              <a:rPr lang="zh-CN" altLang="en-US">
                <a:latin typeface="" charset="0"/>
              </a:rPr>
              <a:t>因为</a:t>
            </a:r>
            <a:r>
              <a:rPr lang="en-US" altLang="zh-CN">
                <a:latin typeface="" charset="0"/>
              </a:rPr>
              <a:t>&lt;H,*&gt;</a:t>
            </a:r>
            <a:r>
              <a:rPr lang="zh-CN" altLang="en-US">
                <a:latin typeface="" charset="0"/>
              </a:rPr>
              <a:t>和</a:t>
            </a:r>
            <a:r>
              <a:rPr lang="en-US" altLang="zh-CN">
                <a:latin typeface="" charset="0"/>
              </a:rPr>
              <a:t>&lt;K,*&gt;</a:t>
            </a:r>
            <a:r>
              <a:rPr lang="zh-CN" altLang="en-US">
                <a:latin typeface="" charset="0"/>
              </a:rPr>
              <a:t>都是子群，</a:t>
            </a:r>
          </a:p>
          <a:p>
            <a:pPr eaLnBrk="1" hangingPunct="1">
              <a:lnSpc>
                <a:spcPct val="90000"/>
              </a:lnSpc>
              <a:spcBef>
                <a:spcPts val="775"/>
              </a:spcBef>
              <a:spcAft>
                <a:spcPts val="500"/>
              </a:spcAft>
            </a:pPr>
            <a:r>
              <a:rPr lang="zh-CN" altLang="en-US">
                <a:latin typeface="" charset="0"/>
              </a:rPr>
              <a:t>        所以</a:t>
            </a:r>
            <a:r>
              <a:rPr lang="en-US" altLang="zh-CN">
                <a:latin typeface="" charset="0"/>
              </a:rPr>
              <a:t>b</a:t>
            </a:r>
            <a:r>
              <a:rPr lang="en-US" altLang="zh-CN" baseline="30000">
                <a:latin typeface="" charset="0"/>
              </a:rPr>
              <a:t>-1</a:t>
            </a:r>
            <a:r>
              <a:rPr lang="en-US" altLang="zh-CN">
                <a:latin typeface="" charset="0"/>
              </a:rPr>
              <a:t>∈H∩K,</a:t>
            </a:r>
          </a:p>
          <a:p>
            <a:pPr eaLnBrk="1" hangingPunct="1">
              <a:lnSpc>
                <a:spcPct val="90000"/>
              </a:lnSpc>
              <a:spcBef>
                <a:spcPts val="775"/>
              </a:spcBef>
              <a:spcAft>
                <a:spcPts val="500"/>
              </a:spcAft>
            </a:pPr>
            <a:r>
              <a:rPr lang="en-US" altLang="zh-CN">
                <a:latin typeface="" charset="0"/>
              </a:rPr>
              <a:t>        </a:t>
            </a:r>
            <a:r>
              <a:rPr lang="zh-CN" altLang="en-US">
                <a:latin typeface="" charset="0"/>
              </a:rPr>
              <a:t>由于*在</a:t>
            </a:r>
            <a:r>
              <a:rPr lang="en-US" altLang="zh-CN">
                <a:latin typeface="" charset="0"/>
              </a:rPr>
              <a:t>H</a:t>
            </a:r>
            <a:r>
              <a:rPr lang="zh-CN" altLang="en-US">
                <a:latin typeface="" charset="0"/>
              </a:rPr>
              <a:t>和</a:t>
            </a:r>
            <a:r>
              <a:rPr lang="en-US" altLang="zh-CN">
                <a:latin typeface="" charset="0"/>
              </a:rPr>
              <a:t>K</a:t>
            </a:r>
            <a:r>
              <a:rPr lang="zh-CN" altLang="en-US">
                <a:latin typeface="" charset="0"/>
              </a:rPr>
              <a:t>中的封闭性，</a:t>
            </a:r>
          </a:p>
          <a:p>
            <a:pPr eaLnBrk="1" hangingPunct="1">
              <a:lnSpc>
                <a:spcPct val="90000"/>
              </a:lnSpc>
              <a:spcBef>
                <a:spcPts val="775"/>
              </a:spcBef>
              <a:spcAft>
                <a:spcPts val="500"/>
              </a:spcAft>
            </a:pPr>
            <a:r>
              <a:rPr lang="zh-CN" altLang="en-US">
                <a:latin typeface="" charset="0"/>
              </a:rPr>
              <a:t>        所以</a:t>
            </a:r>
            <a:r>
              <a:rPr lang="en-US" altLang="zh-CN">
                <a:latin typeface="" charset="0"/>
              </a:rPr>
              <a:t>a*b</a:t>
            </a:r>
            <a:r>
              <a:rPr lang="en-US" altLang="zh-CN" baseline="30000">
                <a:latin typeface="" charset="0"/>
              </a:rPr>
              <a:t>-1</a:t>
            </a:r>
            <a:r>
              <a:rPr lang="en-US" altLang="zh-CN">
                <a:latin typeface="" charset="0"/>
              </a:rPr>
              <a:t>∈H∩K,</a:t>
            </a:r>
          </a:p>
          <a:p>
            <a:pPr eaLnBrk="1" hangingPunct="1">
              <a:lnSpc>
                <a:spcPct val="90000"/>
              </a:lnSpc>
              <a:spcBef>
                <a:spcPts val="775"/>
              </a:spcBef>
              <a:spcAft>
                <a:spcPts val="500"/>
              </a:spcAft>
            </a:pPr>
            <a:r>
              <a:rPr lang="en-US" altLang="zh-CN">
                <a:latin typeface="" charset="0"/>
              </a:rPr>
              <a:t>        </a:t>
            </a:r>
            <a:r>
              <a:rPr lang="zh-CN" altLang="en-US">
                <a:latin typeface="" charset="0"/>
              </a:rPr>
              <a:t>由定理</a:t>
            </a:r>
            <a:r>
              <a:rPr lang="en-US" altLang="zh-CN">
                <a:latin typeface="" charset="0"/>
              </a:rPr>
              <a:t>5-4.8</a:t>
            </a:r>
            <a:r>
              <a:rPr lang="zh-CN" altLang="en-US">
                <a:latin typeface="" charset="0"/>
              </a:rPr>
              <a:t>即得</a:t>
            </a:r>
            <a:r>
              <a:rPr lang="en-US" altLang="zh-CN">
                <a:latin typeface="" charset="0"/>
              </a:rPr>
              <a:t>&lt;H∩K,*&gt;</a:t>
            </a:r>
            <a:r>
              <a:rPr lang="zh-CN" altLang="en-US">
                <a:latin typeface="" charset="0"/>
              </a:rPr>
              <a:t>是</a:t>
            </a:r>
            <a:r>
              <a:rPr lang="en-US" altLang="zh-CN">
                <a:latin typeface="" charset="0"/>
              </a:rPr>
              <a:t>&lt;G,*&gt;</a:t>
            </a:r>
            <a:r>
              <a:rPr lang="zh-CN" altLang="en-US">
                <a:latin typeface="" charset="0"/>
              </a:rPr>
              <a:t>的子群。</a:t>
            </a:r>
          </a:p>
        </p:txBody>
      </p:sp>
      <p:sp>
        <p:nvSpPr>
          <p:cNvPr id="99330" name="Rectangle 2">
            <a:extLst>
              <a:ext uri="{FF2B5EF4-FFF2-40B4-BE49-F238E27FC236}">
                <a16:creationId xmlns:a16="http://schemas.microsoft.com/office/drawing/2014/main" id="{3A74E7BC-7E33-6743-A020-A5B7EE33C95E}"/>
              </a:ext>
            </a:extLst>
          </p:cNvPr>
          <p:cNvSpPr>
            <a:spLocks noChangeArrowheads="1"/>
          </p:cNvSpPr>
          <p:nvPr/>
        </p:nvSpPr>
        <p:spPr bwMode="auto">
          <a:xfrm>
            <a:off x="1116013" y="476250"/>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3600">
                <a:solidFill>
                  <a:schemeClr val="accent2"/>
                </a:solidFill>
              </a:rPr>
              <a:t>5-4 </a:t>
            </a:r>
            <a:r>
              <a:rPr lang="zh-CN" altLang="en-US" sz="3600">
                <a:solidFill>
                  <a:schemeClr val="accent2"/>
                </a:solidFill>
              </a:rPr>
              <a:t>群与子群</a:t>
            </a:r>
            <a:r>
              <a:rPr lang="en-US" altLang="zh-CN" sz="3600">
                <a:solidFill>
                  <a:schemeClr val="accent2"/>
                </a:solidFill>
              </a:rPr>
              <a:t>(groups and subgroups)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6258">
                                            <p:txEl>
                                              <p:pRg st="1" end="1"/>
                                            </p:txEl>
                                          </p:spTgt>
                                        </p:tgtEl>
                                        <p:attrNameLst>
                                          <p:attrName>style.visibility</p:attrName>
                                        </p:attrNameLst>
                                      </p:cBhvr>
                                      <p:to>
                                        <p:strVal val="visible"/>
                                      </p:to>
                                    </p:set>
                                    <p:animEffect transition="in" filter="wipe(up)">
                                      <p:cBhvr>
                                        <p:cTn id="7" dur="500"/>
                                        <p:tgtEl>
                                          <p:spTgt spid="96258">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96258">
                                            <p:txEl>
                                              <p:pRg st="2" end="2"/>
                                            </p:txEl>
                                          </p:spTgt>
                                        </p:tgtEl>
                                        <p:attrNameLst>
                                          <p:attrName>style.visibility</p:attrName>
                                        </p:attrNameLst>
                                      </p:cBhvr>
                                      <p:to>
                                        <p:strVal val="visible"/>
                                      </p:to>
                                    </p:set>
                                    <p:animEffect transition="in" filter="wipe(up)">
                                      <p:cBhvr>
                                        <p:cTn id="10" dur="500"/>
                                        <p:tgtEl>
                                          <p:spTgt spid="96258">
                                            <p:txEl>
                                              <p:pRg st="2" end="2"/>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96258">
                                            <p:txEl>
                                              <p:pRg st="3" end="3"/>
                                            </p:txEl>
                                          </p:spTgt>
                                        </p:tgtEl>
                                        <p:attrNameLst>
                                          <p:attrName>style.visibility</p:attrName>
                                        </p:attrNameLst>
                                      </p:cBhvr>
                                      <p:to>
                                        <p:strVal val="visible"/>
                                      </p:to>
                                    </p:set>
                                    <p:animEffect transition="in" filter="wipe(up)">
                                      <p:cBhvr>
                                        <p:cTn id="13" dur="500"/>
                                        <p:tgtEl>
                                          <p:spTgt spid="96258">
                                            <p:txEl>
                                              <p:pRg st="3" end="3"/>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96258">
                                            <p:txEl>
                                              <p:pRg st="4" end="4"/>
                                            </p:txEl>
                                          </p:spTgt>
                                        </p:tgtEl>
                                        <p:attrNameLst>
                                          <p:attrName>style.visibility</p:attrName>
                                        </p:attrNameLst>
                                      </p:cBhvr>
                                      <p:to>
                                        <p:strVal val="visible"/>
                                      </p:to>
                                    </p:set>
                                    <p:animEffect transition="in" filter="wipe(up)">
                                      <p:cBhvr>
                                        <p:cTn id="16" dur="500"/>
                                        <p:tgtEl>
                                          <p:spTgt spid="96258">
                                            <p:txEl>
                                              <p:pRg st="4" end="4"/>
                                            </p:txEl>
                                          </p:spTgt>
                                        </p:tgtEl>
                                      </p:cBhvr>
                                    </p:animEffect>
                                  </p:childTnLst>
                                </p:cTn>
                              </p:par>
                              <p:par>
                                <p:cTn id="17" presetID="22" presetClass="entr" presetSubtype="1" fill="hold" nodeType="withEffect">
                                  <p:stCondLst>
                                    <p:cond delay="0"/>
                                  </p:stCondLst>
                                  <p:childTnLst>
                                    <p:set>
                                      <p:cBhvr>
                                        <p:cTn id="18" dur="1" fill="hold">
                                          <p:stCondLst>
                                            <p:cond delay="0"/>
                                          </p:stCondLst>
                                        </p:cTn>
                                        <p:tgtEl>
                                          <p:spTgt spid="96258">
                                            <p:txEl>
                                              <p:pRg st="5" end="5"/>
                                            </p:txEl>
                                          </p:spTgt>
                                        </p:tgtEl>
                                        <p:attrNameLst>
                                          <p:attrName>style.visibility</p:attrName>
                                        </p:attrNameLst>
                                      </p:cBhvr>
                                      <p:to>
                                        <p:strVal val="visible"/>
                                      </p:to>
                                    </p:set>
                                    <p:animEffect transition="in" filter="wipe(up)">
                                      <p:cBhvr>
                                        <p:cTn id="19" dur="500"/>
                                        <p:tgtEl>
                                          <p:spTgt spid="96258">
                                            <p:txEl>
                                              <p:pRg st="5" end="5"/>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96258">
                                            <p:txEl>
                                              <p:pRg st="6" end="6"/>
                                            </p:txEl>
                                          </p:spTgt>
                                        </p:tgtEl>
                                        <p:attrNameLst>
                                          <p:attrName>style.visibility</p:attrName>
                                        </p:attrNameLst>
                                      </p:cBhvr>
                                      <p:to>
                                        <p:strVal val="visible"/>
                                      </p:to>
                                    </p:set>
                                    <p:animEffect transition="in" filter="wipe(up)">
                                      <p:cBhvr>
                                        <p:cTn id="22" dur="500"/>
                                        <p:tgtEl>
                                          <p:spTgt spid="9625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a:extLst>
              <a:ext uri="{FF2B5EF4-FFF2-40B4-BE49-F238E27FC236}">
                <a16:creationId xmlns:a16="http://schemas.microsoft.com/office/drawing/2014/main" id="{68E8CF8B-13EC-9949-A5E5-FA6A549661AB}"/>
              </a:ext>
            </a:extLst>
          </p:cNvPr>
          <p:cNvSpPr>
            <a:spLocks noGrp="1" noChangeArrowheads="1"/>
          </p:cNvSpPr>
          <p:nvPr>
            <p:ph type="title" idx="4294967295"/>
          </p:nvPr>
        </p:nvSpPr>
        <p:spPr>
          <a:xfrm>
            <a:off x="684213" y="1519238"/>
            <a:ext cx="7772400" cy="641350"/>
          </a:xfrm>
        </p:spPr>
        <p:txBody>
          <a:bodyPr>
            <a:spAutoFit/>
          </a:bodyPr>
          <a:lstStyle/>
          <a:p>
            <a:pPr eaLnBrk="1" hangingPunct="1"/>
            <a:r>
              <a:rPr lang="zh-CN" altLang="en-US" sz="3600"/>
              <a:t>作业</a:t>
            </a:r>
            <a:r>
              <a:rPr lang="en-US" altLang="zh-CN" sz="3600"/>
              <a:t>5-4</a:t>
            </a:r>
          </a:p>
        </p:txBody>
      </p:sp>
      <p:sp>
        <p:nvSpPr>
          <p:cNvPr id="100354" name="Rectangle 3">
            <a:extLst>
              <a:ext uri="{FF2B5EF4-FFF2-40B4-BE49-F238E27FC236}">
                <a16:creationId xmlns:a16="http://schemas.microsoft.com/office/drawing/2014/main" id="{AE2D9EC6-031E-5C4A-9E7C-21D4BEC1F2B2}"/>
              </a:ext>
            </a:extLst>
          </p:cNvPr>
          <p:cNvSpPr>
            <a:spLocks noGrp="1" noChangeArrowheads="1"/>
          </p:cNvSpPr>
          <p:nvPr>
            <p:ph type="body" idx="4294967295"/>
          </p:nvPr>
        </p:nvSpPr>
        <p:spPr>
          <a:xfrm>
            <a:off x="468313" y="2492375"/>
            <a:ext cx="7772400" cy="4114800"/>
          </a:xfrm>
        </p:spPr>
        <p:txBody>
          <a:bodyPr/>
          <a:lstStyle/>
          <a:p>
            <a:pPr eaLnBrk="1" hangingPunct="1">
              <a:spcBef>
                <a:spcPts val="775"/>
              </a:spcBef>
              <a:spcAft>
                <a:spcPts val="500"/>
              </a:spcAft>
            </a:pPr>
            <a:r>
              <a:rPr lang="en-US" altLang="zh-CN" sz="3600">
                <a:latin typeface="" charset="0"/>
              </a:rPr>
              <a:t>P197 (2)</a:t>
            </a:r>
          </a:p>
          <a:p>
            <a:pPr eaLnBrk="1" hangingPunct="1">
              <a:spcBef>
                <a:spcPts val="775"/>
              </a:spcBef>
              <a:spcAft>
                <a:spcPts val="500"/>
              </a:spcAft>
            </a:pPr>
            <a:r>
              <a:rPr lang="en-US" altLang="zh-CN" sz="3600">
                <a:latin typeface="" charset="0"/>
              </a:rPr>
              <a:t>         (3)</a:t>
            </a:r>
          </a:p>
          <a:p>
            <a:pPr eaLnBrk="1" hangingPunct="1">
              <a:spcBef>
                <a:spcPts val="775"/>
              </a:spcBef>
              <a:spcAft>
                <a:spcPts val="500"/>
              </a:spcAft>
            </a:pPr>
            <a:r>
              <a:rPr lang="en-US" altLang="zh-CN" sz="3600">
                <a:latin typeface="" charset="0"/>
              </a:rPr>
              <a:t>         </a:t>
            </a:r>
          </a:p>
        </p:txBody>
      </p:sp>
      <p:sp>
        <p:nvSpPr>
          <p:cNvPr id="100355" name="Rectangle 2">
            <a:extLst>
              <a:ext uri="{FF2B5EF4-FFF2-40B4-BE49-F238E27FC236}">
                <a16:creationId xmlns:a16="http://schemas.microsoft.com/office/drawing/2014/main" id="{693394B4-A14F-854B-95D2-184F31A92B83}"/>
              </a:ext>
            </a:extLst>
          </p:cNvPr>
          <p:cNvSpPr>
            <a:spLocks noChangeArrowheads="1"/>
          </p:cNvSpPr>
          <p:nvPr/>
        </p:nvSpPr>
        <p:spPr bwMode="auto">
          <a:xfrm>
            <a:off x="1116013" y="476250"/>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algn="ctr" eaLnBrk="1" hangingPunct="1"/>
            <a:r>
              <a:rPr lang="en-US" altLang="zh-CN" sz="3600">
                <a:solidFill>
                  <a:schemeClr val="accent2"/>
                </a:solidFill>
              </a:rPr>
              <a:t>5-4 </a:t>
            </a:r>
            <a:r>
              <a:rPr lang="zh-CN" altLang="en-US" sz="3600">
                <a:solidFill>
                  <a:schemeClr val="accent2"/>
                </a:solidFill>
              </a:rPr>
              <a:t>群与子群</a:t>
            </a:r>
            <a:r>
              <a:rPr lang="en-US" altLang="zh-CN" sz="3600">
                <a:solidFill>
                  <a:schemeClr val="accent2"/>
                </a:solidFill>
              </a:rPr>
              <a:t>(groups and subgroups)</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7" name="Rectangle 2">
            <a:extLst>
              <a:ext uri="{FF2B5EF4-FFF2-40B4-BE49-F238E27FC236}">
                <a16:creationId xmlns:a16="http://schemas.microsoft.com/office/drawing/2014/main" id="{9F7A5C8E-824C-DD47-AF11-73910C5BDBA5}"/>
              </a:ext>
            </a:extLst>
          </p:cNvPr>
          <p:cNvSpPr>
            <a:spLocks noGrp="1" noChangeArrowheads="1"/>
          </p:cNvSpPr>
          <p:nvPr>
            <p:ph type="title"/>
          </p:nvPr>
        </p:nvSpPr>
        <p:spPr>
          <a:xfrm>
            <a:off x="1116013" y="620713"/>
            <a:ext cx="7772400" cy="420687"/>
          </a:xfrm>
        </p:spPr>
        <p:txBody>
          <a:bodyPr>
            <a:normAutofit fontScale="90000"/>
          </a:bodyPr>
          <a:lstStyle/>
          <a:p>
            <a:pPr algn="l" eaLnBrk="1" hangingPunct="1">
              <a:spcBef>
                <a:spcPts val="500"/>
              </a:spcBef>
              <a:spcAft>
                <a:spcPts val="500"/>
              </a:spcAft>
            </a:pPr>
            <a:r>
              <a:rPr lang="en-US" altLang="zh-CN" sz="3600">
                <a:latin typeface="" charset="0"/>
              </a:rPr>
              <a:t>5-5</a:t>
            </a:r>
            <a:r>
              <a:rPr lang="en-US" altLang="zh-CN" sz="3600"/>
              <a:t> </a:t>
            </a:r>
            <a:r>
              <a:rPr lang="zh-CN" altLang="en-US" sz="3600">
                <a:latin typeface="" charset="0"/>
              </a:rPr>
              <a:t>阿贝尔群和循环群</a:t>
            </a:r>
          </a:p>
        </p:txBody>
      </p:sp>
      <p:sp>
        <p:nvSpPr>
          <p:cNvPr id="101378" name="Rectangle 3">
            <a:extLst>
              <a:ext uri="{FF2B5EF4-FFF2-40B4-BE49-F238E27FC236}">
                <a16:creationId xmlns:a16="http://schemas.microsoft.com/office/drawing/2014/main" id="{DA0CD073-9622-D74C-8842-2CAC2FEE5BD0}"/>
              </a:ext>
            </a:extLst>
          </p:cNvPr>
          <p:cNvSpPr>
            <a:spLocks noGrp="1" noChangeArrowheads="1"/>
          </p:cNvSpPr>
          <p:nvPr>
            <p:ph idx="1"/>
          </p:nvPr>
        </p:nvSpPr>
        <p:spPr>
          <a:xfrm>
            <a:off x="539750" y="1773238"/>
            <a:ext cx="7772400" cy="3024187"/>
          </a:xfrm>
        </p:spPr>
        <p:txBody>
          <a:bodyPr/>
          <a:lstStyle/>
          <a:p>
            <a:pPr eaLnBrk="1" hangingPunct="1">
              <a:spcBef>
                <a:spcPts val="500"/>
              </a:spcBef>
              <a:spcAft>
                <a:spcPts val="500"/>
              </a:spcAft>
            </a:pPr>
            <a:r>
              <a:rPr lang="zh-CN" altLang="en-US">
                <a:solidFill>
                  <a:srgbClr val="FF0000"/>
                </a:solidFill>
                <a:latin typeface="" charset="0"/>
              </a:rPr>
              <a:t>定义 </a:t>
            </a:r>
            <a:r>
              <a:rPr lang="en-US" altLang="zh-CN">
                <a:solidFill>
                  <a:srgbClr val="FF0000"/>
                </a:solidFill>
                <a:latin typeface="" charset="0"/>
              </a:rPr>
              <a:t>5-5.1</a:t>
            </a:r>
            <a:r>
              <a:rPr lang="zh-CN" altLang="en-US">
                <a:solidFill>
                  <a:srgbClr val="FF0000"/>
                </a:solidFill>
                <a:latin typeface="" charset="0"/>
              </a:rPr>
              <a:t>：</a:t>
            </a:r>
            <a:r>
              <a:rPr lang="zh-CN" altLang="en-US">
                <a:latin typeface="" charset="0"/>
              </a:rPr>
              <a:t>如果群</a:t>
            </a:r>
            <a:r>
              <a:rPr lang="en-US" altLang="zh-CN">
                <a:latin typeface="" charset="0"/>
              </a:rPr>
              <a:t>&lt;G,*&gt;</a:t>
            </a:r>
            <a:r>
              <a:rPr lang="zh-CN" altLang="en-US">
                <a:latin typeface="" charset="0"/>
              </a:rPr>
              <a:t>中的运算*是可交换的，则称该群为</a:t>
            </a:r>
            <a:r>
              <a:rPr lang="zh-CN" altLang="en-US">
                <a:solidFill>
                  <a:srgbClr val="FF0000"/>
                </a:solidFill>
                <a:latin typeface="" charset="0"/>
              </a:rPr>
              <a:t>阿贝尔群</a:t>
            </a:r>
            <a:r>
              <a:rPr lang="zh-CN" altLang="en-US">
                <a:latin typeface="" charset="0"/>
              </a:rPr>
              <a:t>，或称</a:t>
            </a:r>
            <a:r>
              <a:rPr lang="zh-CN" altLang="en-US">
                <a:solidFill>
                  <a:srgbClr val="FF0000"/>
                </a:solidFill>
                <a:latin typeface="" charset="0"/>
              </a:rPr>
              <a:t>交换群</a:t>
            </a:r>
            <a:r>
              <a:rPr lang="zh-CN" altLang="en-US">
                <a:latin typeface="" charset="0"/>
              </a:rPr>
              <a:t>。</a:t>
            </a:r>
          </a:p>
          <a:p>
            <a:pPr eaLnBrk="1" hangingPunct="1">
              <a:spcBef>
                <a:spcPts val="500"/>
              </a:spcBef>
              <a:spcAft>
                <a:spcPts val="500"/>
              </a:spcAft>
            </a:pPr>
            <a:r>
              <a:rPr lang="zh-CN" altLang="en-US">
                <a:latin typeface="" charset="0"/>
              </a:rPr>
              <a:t>例题 </a:t>
            </a:r>
            <a:r>
              <a:rPr lang="en-US" altLang="zh-CN">
                <a:latin typeface="" charset="0"/>
              </a:rPr>
              <a:t>1</a:t>
            </a:r>
            <a:r>
              <a:rPr lang="zh-CN" altLang="en-US">
                <a:latin typeface="" charset="0"/>
              </a:rPr>
              <a:t>： 设</a:t>
            </a:r>
            <a:r>
              <a:rPr lang="en-US" altLang="zh-CN">
                <a:latin typeface="" charset="0"/>
              </a:rPr>
              <a:t>G</a:t>
            </a:r>
            <a:r>
              <a:rPr lang="zh-CN" altLang="en-US">
                <a:latin typeface="" charset="0"/>
              </a:rPr>
              <a:t>为所有</a:t>
            </a:r>
            <a:r>
              <a:rPr lang="en-US" altLang="zh-CN">
                <a:latin typeface="" charset="0"/>
              </a:rPr>
              <a:t>n</a:t>
            </a:r>
            <a:r>
              <a:rPr lang="zh-CN" altLang="en-US">
                <a:latin typeface="" charset="0"/>
              </a:rPr>
              <a:t>阶非奇异（满秩）矩阵的集合，</a:t>
            </a:r>
            <a:r>
              <a:rPr lang="zh-CN" altLang="en-US" baseline="-2000">
                <a:sym typeface="Symbol" pitchFamily="2" charset="2"/>
              </a:rPr>
              <a:t> </a:t>
            </a:r>
            <a:r>
              <a:rPr lang="zh-CN" altLang="en-US"/>
              <a:t>作为定义在集合</a:t>
            </a:r>
            <a:r>
              <a:rPr lang="en-US" altLang="zh-CN"/>
              <a:t>G</a:t>
            </a:r>
            <a:r>
              <a:rPr lang="zh-CN" altLang="en-US"/>
              <a:t>上的</a:t>
            </a:r>
            <a:r>
              <a:rPr lang="zh-CN" altLang="en-US">
                <a:latin typeface="" charset="0"/>
              </a:rPr>
              <a:t>矩阵乘法运算，则</a:t>
            </a:r>
            <a:r>
              <a:rPr lang="en-US" altLang="zh-CN">
                <a:latin typeface="" charset="0"/>
              </a:rPr>
              <a:t>&lt;G,</a:t>
            </a:r>
            <a:r>
              <a:rPr lang="zh-CN" altLang="en-US" baseline="-2000">
                <a:sym typeface="Symbol" pitchFamily="2" charset="2"/>
              </a:rPr>
              <a:t>  </a:t>
            </a:r>
            <a:r>
              <a:rPr lang="en-US" altLang="zh-CN">
                <a:latin typeface="" charset="0"/>
              </a:rPr>
              <a:t>&gt;</a:t>
            </a:r>
            <a:r>
              <a:rPr lang="zh-CN" altLang="en-US">
                <a:latin typeface="" charset="0"/>
              </a:rPr>
              <a:t>是一个不可交换群。</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1" name="Rectangle 3">
            <a:extLst>
              <a:ext uri="{FF2B5EF4-FFF2-40B4-BE49-F238E27FC236}">
                <a16:creationId xmlns:a16="http://schemas.microsoft.com/office/drawing/2014/main" id="{4A26468F-B2DC-9A48-9CDF-E20523F2C5FF}"/>
              </a:ext>
            </a:extLst>
          </p:cNvPr>
          <p:cNvSpPr>
            <a:spLocks noGrp="1" noChangeArrowheads="1"/>
          </p:cNvSpPr>
          <p:nvPr>
            <p:ph idx="1"/>
          </p:nvPr>
        </p:nvSpPr>
        <p:spPr>
          <a:xfrm>
            <a:off x="685800" y="1981200"/>
            <a:ext cx="7848600" cy="4114800"/>
          </a:xfrm>
        </p:spPr>
        <p:txBody>
          <a:bodyPr/>
          <a:lstStyle/>
          <a:p>
            <a:pPr eaLnBrk="1" hangingPunct="1">
              <a:lnSpc>
                <a:spcPct val="90000"/>
              </a:lnSpc>
              <a:spcBef>
                <a:spcPts val="500"/>
              </a:spcBef>
              <a:spcAft>
                <a:spcPts val="500"/>
              </a:spcAft>
            </a:pPr>
            <a:r>
              <a:rPr lang="zh-CN" altLang="en-US">
                <a:solidFill>
                  <a:srgbClr val="FF0000"/>
                </a:solidFill>
                <a:latin typeface="" charset="0"/>
              </a:rPr>
              <a:t>解：</a:t>
            </a:r>
            <a:r>
              <a:rPr lang="zh-CN" altLang="en-US">
                <a:latin typeface="" charset="0"/>
              </a:rPr>
              <a:t> 任意两个</a:t>
            </a:r>
            <a:r>
              <a:rPr lang="en-US" altLang="zh-CN">
                <a:latin typeface="" charset="0"/>
              </a:rPr>
              <a:t>n</a:t>
            </a:r>
            <a:r>
              <a:rPr lang="zh-CN" altLang="en-US">
                <a:latin typeface="" charset="0"/>
              </a:rPr>
              <a:t>阶非奇矩阵相乘后，仍是一个非奇矩阵，所以运算 </a:t>
            </a:r>
            <a:r>
              <a:rPr lang="zh-CN" altLang="en-US" baseline="-2000">
                <a:latin typeface="" charset="0"/>
                <a:sym typeface="Symbol" pitchFamily="2" charset="2"/>
              </a:rPr>
              <a:t></a:t>
            </a:r>
            <a:r>
              <a:rPr lang="zh-CN" altLang="en-US">
                <a:latin typeface="" charset="0"/>
              </a:rPr>
              <a:t>是封闭的。</a:t>
            </a:r>
          </a:p>
          <a:p>
            <a:pPr eaLnBrk="1" hangingPunct="1">
              <a:lnSpc>
                <a:spcPct val="90000"/>
              </a:lnSpc>
              <a:spcBef>
                <a:spcPts val="500"/>
              </a:spcBef>
              <a:spcAft>
                <a:spcPts val="500"/>
              </a:spcAft>
            </a:pPr>
            <a:r>
              <a:rPr lang="zh-CN" altLang="en-US">
                <a:latin typeface="" charset="0"/>
              </a:rPr>
              <a:t>   矩阵乘法运算是可结合的。</a:t>
            </a:r>
            <a:br>
              <a:rPr lang="zh-CN" altLang="en-US">
                <a:latin typeface="" charset="0"/>
              </a:rPr>
            </a:br>
            <a:r>
              <a:rPr lang="en-US" altLang="zh-CN">
                <a:latin typeface="" charset="0"/>
              </a:rPr>
              <a:t>n</a:t>
            </a:r>
            <a:r>
              <a:rPr lang="zh-CN" altLang="en-US">
                <a:latin typeface="" charset="0"/>
              </a:rPr>
              <a:t>阶单位阵</a:t>
            </a:r>
            <a:r>
              <a:rPr lang="en-US" altLang="zh-CN">
                <a:latin typeface="" charset="0"/>
              </a:rPr>
              <a:t>E</a:t>
            </a:r>
            <a:r>
              <a:rPr lang="zh-CN" altLang="en-US">
                <a:latin typeface="" charset="0"/>
              </a:rPr>
              <a:t>是</a:t>
            </a:r>
            <a:r>
              <a:rPr lang="en-US" altLang="zh-CN">
                <a:latin typeface="" charset="0"/>
              </a:rPr>
              <a:t>G</a:t>
            </a:r>
            <a:r>
              <a:rPr lang="zh-CN" altLang="en-US">
                <a:latin typeface="" charset="0"/>
              </a:rPr>
              <a:t>中的幺元。</a:t>
            </a:r>
            <a:br>
              <a:rPr lang="zh-CN" altLang="en-US">
                <a:latin typeface="" charset="0"/>
              </a:rPr>
            </a:br>
            <a:r>
              <a:rPr lang="zh-CN" altLang="en-US">
                <a:latin typeface="" charset="0"/>
              </a:rPr>
              <a:t>任意一个非奇阵</a:t>
            </a:r>
            <a:r>
              <a:rPr lang="en-US" altLang="zh-CN">
                <a:latin typeface="" charset="0"/>
              </a:rPr>
              <a:t>A</a:t>
            </a:r>
            <a:r>
              <a:rPr lang="zh-CN" altLang="en-US">
                <a:latin typeface="" charset="0"/>
              </a:rPr>
              <a:t>存在着唯一的逆阵，使</a:t>
            </a:r>
            <a:r>
              <a:rPr lang="en-US" altLang="zh-CN">
                <a:latin typeface="" charset="0"/>
              </a:rPr>
              <a:t>A </a:t>
            </a:r>
            <a:r>
              <a:rPr lang="en-US" altLang="zh-CN" baseline="-2000">
                <a:latin typeface="" charset="0"/>
                <a:sym typeface="Symbol" pitchFamily="2" charset="2"/>
              </a:rPr>
              <a:t></a:t>
            </a:r>
            <a:r>
              <a:rPr lang="en-US" altLang="zh-CN">
                <a:latin typeface="" charset="0"/>
              </a:rPr>
              <a:t> A</a:t>
            </a:r>
            <a:r>
              <a:rPr lang="en-US" altLang="zh-CN" baseline="30000">
                <a:latin typeface="" charset="0"/>
              </a:rPr>
              <a:t>-1</a:t>
            </a:r>
            <a:r>
              <a:rPr lang="en-US" altLang="zh-CN">
                <a:latin typeface="" charset="0"/>
              </a:rPr>
              <a:t>=A</a:t>
            </a:r>
            <a:r>
              <a:rPr lang="en-US" altLang="zh-CN" baseline="30000">
                <a:latin typeface="" charset="0"/>
              </a:rPr>
              <a:t>-1</a:t>
            </a:r>
            <a:r>
              <a:rPr lang="en-US" altLang="zh-CN">
                <a:latin typeface="" charset="0"/>
              </a:rPr>
              <a:t> </a:t>
            </a:r>
            <a:r>
              <a:rPr lang="en-US" altLang="zh-CN" baseline="-2000">
                <a:latin typeface="" charset="0"/>
                <a:sym typeface="Symbol" pitchFamily="2" charset="2"/>
              </a:rPr>
              <a:t></a:t>
            </a:r>
            <a:r>
              <a:rPr lang="en-US" altLang="zh-CN">
                <a:latin typeface="" charset="0"/>
              </a:rPr>
              <a:t> A=E</a:t>
            </a:r>
            <a:br>
              <a:rPr lang="en-US" altLang="zh-CN">
                <a:latin typeface="" charset="0"/>
              </a:rPr>
            </a:br>
            <a:r>
              <a:rPr lang="zh-CN" altLang="en-US">
                <a:latin typeface="" charset="0"/>
              </a:rPr>
              <a:t>但矩阵乘法是不可交换的，因此，</a:t>
            </a:r>
            <a:r>
              <a:rPr lang="en-US" altLang="zh-CN">
                <a:latin typeface="" charset="0"/>
              </a:rPr>
              <a:t>&lt;G, </a:t>
            </a:r>
            <a:r>
              <a:rPr lang="en-US" altLang="zh-CN" baseline="-2000">
                <a:latin typeface="" charset="0"/>
                <a:sym typeface="Symbol" pitchFamily="2" charset="2"/>
              </a:rPr>
              <a:t></a:t>
            </a:r>
            <a:r>
              <a:rPr lang="en-US" altLang="zh-CN">
                <a:latin typeface="" charset="0"/>
              </a:rPr>
              <a:t> &gt;</a:t>
            </a:r>
            <a:r>
              <a:rPr lang="zh-CN" altLang="en-US">
                <a:latin typeface="" charset="0"/>
              </a:rPr>
              <a:t>是一个不可交换群。</a:t>
            </a:r>
            <a:endParaRPr lang="zh-CN" altLang="en-US"/>
          </a:p>
        </p:txBody>
      </p:sp>
      <p:sp>
        <p:nvSpPr>
          <p:cNvPr id="102402" name="Rectangle 4">
            <a:extLst>
              <a:ext uri="{FF2B5EF4-FFF2-40B4-BE49-F238E27FC236}">
                <a16:creationId xmlns:a16="http://schemas.microsoft.com/office/drawing/2014/main" id="{1E788CE7-422B-7242-AA43-CB7038FA9F32}"/>
              </a:ext>
            </a:extLst>
          </p:cNvPr>
          <p:cNvSpPr>
            <a:spLocks noGrp="1" noChangeArrowheads="1"/>
          </p:cNvSpPr>
          <p:nvPr>
            <p:ph type="title"/>
          </p:nvPr>
        </p:nvSpPr>
        <p:spPr>
          <a:xfrm>
            <a:off x="1116013" y="620713"/>
            <a:ext cx="7772400" cy="420687"/>
          </a:xfrm>
        </p:spPr>
        <p:txBody>
          <a:bodyPr>
            <a:normAutofit fontScale="90000"/>
          </a:bodyPr>
          <a:lstStyle/>
          <a:p>
            <a:pPr algn="l" eaLnBrk="1" hangingPunct="1">
              <a:spcBef>
                <a:spcPts val="500"/>
              </a:spcBef>
              <a:spcAft>
                <a:spcPts val="500"/>
              </a:spcAft>
            </a:pPr>
            <a:r>
              <a:rPr lang="en-US" altLang="zh-CN"/>
              <a:t>5-5 </a:t>
            </a:r>
            <a:r>
              <a:rPr lang="zh-CN" altLang="en-US"/>
              <a:t>阿贝尔群和循环群</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9907" name="Rectangle 3">
            <a:extLst>
              <a:ext uri="{FF2B5EF4-FFF2-40B4-BE49-F238E27FC236}">
                <a16:creationId xmlns:a16="http://schemas.microsoft.com/office/drawing/2014/main" id="{0142B30B-E2B1-5548-B745-FA185F824ADB}"/>
              </a:ext>
            </a:extLst>
          </p:cNvPr>
          <p:cNvSpPr>
            <a:spLocks noGrp="1" noChangeArrowheads="1"/>
          </p:cNvSpPr>
          <p:nvPr>
            <p:ph idx="1"/>
          </p:nvPr>
        </p:nvSpPr>
        <p:spPr>
          <a:xfrm>
            <a:off x="539750" y="1268413"/>
            <a:ext cx="8208963" cy="5486400"/>
          </a:xfrm>
        </p:spPr>
        <p:txBody>
          <a:bodyPr/>
          <a:lstStyle/>
          <a:p>
            <a:pPr eaLnBrk="1" hangingPunct="1">
              <a:spcBef>
                <a:spcPts val="500"/>
              </a:spcBef>
              <a:spcAft>
                <a:spcPts val="500"/>
              </a:spcAft>
            </a:pPr>
            <a:r>
              <a:rPr lang="zh-CN" altLang="en-US" sz="2400">
                <a:solidFill>
                  <a:srgbClr val="FF0000"/>
                </a:solidFill>
                <a:latin typeface="" charset="0"/>
              </a:rPr>
              <a:t>定理</a:t>
            </a:r>
            <a:r>
              <a:rPr lang="en-US" altLang="zh-CN" sz="2400">
                <a:solidFill>
                  <a:srgbClr val="FF0000"/>
                </a:solidFill>
                <a:latin typeface="" charset="0"/>
              </a:rPr>
              <a:t>5-5.1:</a:t>
            </a:r>
            <a:r>
              <a:rPr lang="en-US" altLang="zh-CN" sz="2400" b="0">
                <a:latin typeface="" charset="0"/>
              </a:rPr>
              <a:t> </a:t>
            </a:r>
            <a:r>
              <a:rPr lang="zh-CN" altLang="en-US" sz="2400">
                <a:latin typeface="" charset="0"/>
              </a:rPr>
              <a:t>设</a:t>
            </a:r>
            <a:r>
              <a:rPr lang="en-US" altLang="zh-CN" sz="2400">
                <a:latin typeface="" charset="0"/>
              </a:rPr>
              <a:t>&lt;G,*&gt;</a:t>
            </a:r>
            <a:r>
              <a:rPr lang="zh-CN" altLang="en-US" sz="2400">
                <a:latin typeface="" charset="0"/>
              </a:rPr>
              <a:t>是一个群，</a:t>
            </a:r>
            <a:r>
              <a:rPr lang="en-US" altLang="zh-CN" sz="2400">
                <a:latin typeface="" charset="0"/>
              </a:rPr>
              <a:t>&lt;G,*&gt;</a:t>
            </a:r>
            <a:r>
              <a:rPr lang="zh-CN" altLang="en-US" sz="2400">
                <a:latin typeface="" charset="0"/>
              </a:rPr>
              <a:t>是阿贝尔群的充要条件是对任意的</a:t>
            </a:r>
            <a:r>
              <a:rPr lang="en-US" altLang="zh-CN" sz="2400">
                <a:latin typeface="" charset="0"/>
              </a:rPr>
              <a:t>a,b∈G,</a:t>
            </a:r>
            <a:r>
              <a:rPr lang="zh-CN" altLang="en-US" sz="2400">
                <a:latin typeface="" charset="0"/>
              </a:rPr>
              <a:t>有 </a:t>
            </a:r>
            <a:r>
              <a:rPr lang="en-US" altLang="zh-CN" sz="2400">
                <a:latin typeface="" charset="0"/>
              </a:rPr>
              <a:t>(a*b)*(a*b)=(a*a)*(b*b)</a:t>
            </a:r>
            <a:r>
              <a:rPr lang="zh-CN" altLang="en-US" sz="2400">
                <a:latin typeface="" charset="0"/>
              </a:rPr>
              <a:t>。</a:t>
            </a:r>
          </a:p>
          <a:p>
            <a:pPr eaLnBrk="1" hangingPunct="1">
              <a:spcBef>
                <a:spcPts val="500"/>
              </a:spcBef>
              <a:spcAft>
                <a:spcPts val="500"/>
              </a:spcAft>
            </a:pPr>
            <a:r>
              <a:rPr lang="zh-CN" altLang="en-US" sz="2400">
                <a:solidFill>
                  <a:srgbClr val="FF0000"/>
                </a:solidFill>
                <a:latin typeface="" charset="0"/>
              </a:rPr>
              <a:t>证明</a:t>
            </a:r>
            <a:r>
              <a:rPr lang="en-US" altLang="zh-CN" sz="2400">
                <a:solidFill>
                  <a:srgbClr val="FF0000"/>
                </a:solidFill>
                <a:latin typeface="" charset="0"/>
              </a:rPr>
              <a:t>:</a:t>
            </a:r>
            <a:r>
              <a:rPr lang="en-US" altLang="zh-CN" sz="2400">
                <a:latin typeface="" charset="0"/>
              </a:rPr>
              <a:t> </a:t>
            </a:r>
            <a:r>
              <a:rPr lang="zh-CN" altLang="en-US" sz="2400">
                <a:latin typeface="" charset="0"/>
              </a:rPr>
              <a:t>充分性</a:t>
            </a:r>
          </a:p>
          <a:p>
            <a:pPr eaLnBrk="1" hangingPunct="1">
              <a:spcBef>
                <a:spcPts val="500"/>
              </a:spcBef>
              <a:spcAft>
                <a:spcPts val="500"/>
              </a:spcAft>
            </a:pPr>
            <a:r>
              <a:rPr lang="zh-CN" altLang="en-US" sz="2400">
                <a:latin typeface="" charset="0"/>
              </a:rPr>
              <a:t>　　 设对任意</a:t>
            </a:r>
            <a:r>
              <a:rPr lang="en-US" altLang="zh-CN" sz="2400">
                <a:latin typeface="" charset="0"/>
              </a:rPr>
              <a:t>a,b∈G,</a:t>
            </a:r>
            <a:r>
              <a:rPr lang="zh-CN" altLang="en-US" sz="2400">
                <a:latin typeface="" charset="0"/>
              </a:rPr>
              <a:t>有</a:t>
            </a:r>
            <a:r>
              <a:rPr lang="en-US" altLang="zh-CN" sz="2400">
                <a:latin typeface="" charset="0"/>
              </a:rPr>
              <a:t>(a*b)*(a*b)=(a*a)*(b*b)</a:t>
            </a:r>
            <a:br>
              <a:rPr lang="en-US" altLang="zh-CN" sz="2400">
                <a:latin typeface="" charset="0"/>
              </a:rPr>
            </a:br>
            <a:r>
              <a:rPr lang="zh-CN" altLang="en-US" sz="2400">
                <a:latin typeface="" charset="0"/>
              </a:rPr>
              <a:t>　　 因为 </a:t>
            </a:r>
            <a:r>
              <a:rPr lang="en-US" altLang="zh-CN" sz="2400">
                <a:latin typeface="" charset="0"/>
              </a:rPr>
              <a:t>a*(a*b)*b=(a*a)*(b*b)</a:t>
            </a:r>
            <a:br>
              <a:rPr lang="en-US" altLang="zh-CN" sz="2400">
                <a:latin typeface="" charset="0"/>
              </a:rPr>
            </a:br>
            <a:r>
              <a:rPr lang="zh-CN" altLang="en-US" sz="2400">
                <a:latin typeface="" charset="0"/>
              </a:rPr>
              <a:t>　　　　　　　　　 </a:t>
            </a:r>
            <a:r>
              <a:rPr lang="en-US" altLang="zh-CN" sz="2400">
                <a:latin typeface="" charset="0"/>
              </a:rPr>
              <a:t>=(a*b)*(a*b)</a:t>
            </a:r>
            <a:br>
              <a:rPr lang="en-US" altLang="zh-CN" sz="2400">
                <a:latin typeface="" charset="0"/>
              </a:rPr>
            </a:br>
            <a:r>
              <a:rPr lang="zh-CN" altLang="en-US" sz="2400">
                <a:latin typeface="" charset="0"/>
              </a:rPr>
              <a:t>　　　　　　　　　 </a:t>
            </a:r>
            <a:r>
              <a:rPr lang="en-US" altLang="zh-CN" sz="2400">
                <a:latin typeface="" charset="0"/>
              </a:rPr>
              <a:t>=a*(b*a)*b</a:t>
            </a:r>
            <a:br>
              <a:rPr lang="en-US" altLang="zh-CN" sz="2400">
                <a:latin typeface="" charset="0"/>
              </a:rPr>
            </a:br>
            <a:r>
              <a:rPr lang="zh-CN" altLang="en-US" sz="2400">
                <a:latin typeface="" charset="0"/>
              </a:rPr>
              <a:t>　　 所以 </a:t>
            </a:r>
            <a:r>
              <a:rPr lang="en-US" altLang="zh-CN" sz="2400">
                <a:latin typeface="" charset="0"/>
              </a:rPr>
              <a:t>a</a:t>
            </a:r>
            <a:r>
              <a:rPr lang="en-US" altLang="zh-CN" sz="2400" baseline="30000">
                <a:latin typeface="" charset="0"/>
              </a:rPr>
              <a:t>-1</a:t>
            </a:r>
            <a:r>
              <a:rPr lang="en-US" altLang="zh-CN" sz="2400">
                <a:latin typeface="" charset="0"/>
              </a:rPr>
              <a:t>*(a*(a*b)*b)*b</a:t>
            </a:r>
            <a:r>
              <a:rPr lang="en-US" altLang="zh-CN" sz="2400" baseline="30000">
                <a:latin typeface="" charset="0"/>
              </a:rPr>
              <a:t>-1</a:t>
            </a:r>
            <a:br>
              <a:rPr lang="en-US" altLang="zh-CN" sz="2400">
                <a:latin typeface="" charset="0"/>
              </a:rPr>
            </a:br>
            <a:r>
              <a:rPr lang="zh-CN" altLang="en-US" sz="2400">
                <a:latin typeface="" charset="0"/>
              </a:rPr>
              <a:t>　　　　　 </a:t>
            </a:r>
            <a:r>
              <a:rPr lang="en-US" altLang="zh-CN" sz="2400">
                <a:latin typeface="" charset="0"/>
              </a:rPr>
              <a:t>=a</a:t>
            </a:r>
            <a:r>
              <a:rPr lang="en-US" altLang="zh-CN" sz="2400" baseline="30000">
                <a:latin typeface="" charset="0"/>
              </a:rPr>
              <a:t>-1</a:t>
            </a:r>
            <a:r>
              <a:rPr lang="en-US" altLang="zh-CN" sz="2400">
                <a:latin typeface="" charset="0"/>
              </a:rPr>
              <a:t>*(a*(b*a)*b)* b</a:t>
            </a:r>
            <a:r>
              <a:rPr lang="en-US" altLang="zh-CN" sz="2400" baseline="30000">
                <a:latin typeface="" charset="0"/>
              </a:rPr>
              <a:t>-1</a:t>
            </a:r>
            <a:r>
              <a:rPr lang="en-US" altLang="zh-CN" sz="2400">
                <a:latin typeface="" charset="0"/>
              </a:rPr>
              <a:t> </a:t>
            </a:r>
            <a:br>
              <a:rPr lang="en-US" altLang="zh-CN" sz="2400">
                <a:latin typeface="" charset="0"/>
              </a:rPr>
            </a:br>
            <a:r>
              <a:rPr lang="zh-CN" altLang="en-US" sz="2400">
                <a:latin typeface="" charset="0"/>
              </a:rPr>
              <a:t>　　 即得 </a:t>
            </a:r>
            <a:r>
              <a:rPr lang="en-US" altLang="zh-CN" sz="2400">
                <a:latin typeface="" charset="0"/>
              </a:rPr>
              <a:t>a*b=b*a</a:t>
            </a:r>
            <a:br>
              <a:rPr lang="en-US" altLang="zh-CN" sz="2400">
                <a:latin typeface="" charset="0"/>
              </a:rPr>
            </a:br>
            <a:r>
              <a:rPr lang="zh-CN" altLang="en-US" sz="2400">
                <a:latin typeface="" charset="0"/>
              </a:rPr>
              <a:t>　 因此，群</a:t>
            </a:r>
            <a:r>
              <a:rPr lang="en-US" altLang="zh-CN" sz="2400">
                <a:latin typeface="" charset="0"/>
              </a:rPr>
              <a:t>&lt;G,*&gt;</a:t>
            </a:r>
            <a:r>
              <a:rPr lang="zh-CN" altLang="en-US" sz="2400">
                <a:latin typeface="" charset="0"/>
              </a:rPr>
              <a:t>是阿贝尔群。</a:t>
            </a:r>
          </a:p>
        </p:txBody>
      </p:sp>
      <p:sp>
        <p:nvSpPr>
          <p:cNvPr id="103426" name="Rectangle 4">
            <a:extLst>
              <a:ext uri="{FF2B5EF4-FFF2-40B4-BE49-F238E27FC236}">
                <a16:creationId xmlns:a16="http://schemas.microsoft.com/office/drawing/2014/main" id="{7F6018D6-6637-6F43-8D93-AE2AFD59DD1B}"/>
              </a:ext>
            </a:extLst>
          </p:cNvPr>
          <p:cNvSpPr>
            <a:spLocks noGrp="1" noChangeArrowheads="1"/>
          </p:cNvSpPr>
          <p:nvPr>
            <p:ph type="title"/>
          </p:nvPr>
        </p:nvSpPr>
        <p:spPr>
          <a:xfrm>
            <a:off x="1116013" y="620713"/>
            <a:ext cx="7772400" cy="420687"/>
          </a:xfrm>
        </p:spPr>
        <p:txBody>
          <a:bodyPr>
            <a:normAutofit fontScale="90000"/>
          </a:bodyPr>
          <a:lstStyle/>
          <a:p>
            <a:pPr algn="l" eaLnBrk="1" hangingPunct="1">
              <a:spcBef>
                <a:spcPts val="500"/>
              </a:spcBef>
              <a:spcAft>
                <a:spcPts val="500"/>
              </a:spcAft>
            </a:pPr>
            <a:r>
              <a:rPr lang="en-US" altLang="zh-CN"/>
              <a:t>5-5 </a:t>
            </a:r>
            <a:r>
              <a:rPr lang="zh-CN" altLang="en-US"/>
              <a:t>阿贝尔群和循环群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99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199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9907" grpId="0" build="p"/>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49" name="Rectangle 2">
            <a:extLst>
              <a:ext uri="{FF2B5EF4-FFF2-40B4-BE49-F238E27FC236}">
                <a16:creationId xmlns:a16="http://schemas.microsoft.com/office/drawing/2014/main" id="{E62CEA7A-8DEE-404F-917D-A945FCCB49D2}"/>
              </a:ext>
            </a:extLst>
          </p:cNvPr>
          <p:cNvSpPr>
            <a:spLocks noGrp="1" noChangeArrowheads="1"/>
          </p:cNvSpPr>
          <p:nvPr>
            <p:ph type="title"/>
          </p:nvPr>
        </p:nvSpPr>
        <p:spPr>
          <a:xfrm>
            <a:off x="900113" y="446088"/>
            <a:ext cx="7772400" cy="420687"/>
          </a:xfrm>
        </p:spPr>
        <p:txBody>
          <a:bodyPr>
            <a:normAutofit fontScale="90000"/>
          </a:bodyPr>
          <a:lstStyle/>
          <a:p>
            <a:pPr algn="l" eaLnBrk="1" hangingPunct="1">
              <a:spcBef>
                <a:spcPts val="500"/>
              </a:spcBef>
              <a:spcAft>
                <a:spcPts val="500"/>
              </a:spcAft>
            </a:pPr>
            <a:r>
              <a:rPr lang="zh-CN" altLang="en-US">
                <a:solidFill>
                  <a:schemeClr val="tx1"/>
                </a:solidFill>
                <a:latin typeface="" charset="0"/>
              </a:rPr>
              <a:t>　　 </a:t>
            </a:r>
          </a:p>
        </p:txBody>
      </p:sp>
      <p:sp>
        <p:nvSpPr>
          <p:cNvPr id="104450" name="Rectangle 3">
            <a:extLst>
              <a:ext uri="{FF2B5EF4-FFF2-40B4-BE49-F238E27FC236}">
                <a16:creationId xmlns:a16="http://schemas.microsoft.com/office/drawing/2014/main" id="{082EF66A-321F-2448-B3C5-04839EED409F}"/>
              </a:ext>
            </a:extLst>
          </p:cNvPr>
          <p:cNvSpPr>
            <a:spLocks noGrp="1" noChangeArrowheads="1"/>
          </p:cNvSpPr>
          <p:nvPr>
            <p:ph idx="1"/>
          </p:nvPr>
        </p:nvSpPr>
        <p:spPr/>
        <p:txBody>
          <a:bodyPr/>
          <a:lstStyle/>
          <a:p>
            <a:pPr eaLnBrk="1" hangingPunct="1">
              <a:spcBef>
                <a:spcPts val="500"/>
              </a:spcBef>
              <a:spcAft>
                <a:spcPts val="500"/>
              </a:spcAft>
            </a:pPr>
            <a:r>
              <a:rPr lang="zh-CN" altLang="en-US">
                <a:latin typeface="" charset="0"/>
              </a:rPr>
              <a:t>必要性</a:t>
            </a:r>
            <a:br>
              <a:rPr lang="zh-CN" altLang="en-US">
                <a:latin typeface="" charset="0"/>
              </a:rPr>
            </a:br>
            <a:r>
              <a:rPr lang="zh-CN" altLang="en-US">
                <a:latin typeface="" charset="0"/>
              </a:rPr>
              <a:t>设</a:t>
            </a:r>
            <a:r>
              <a:rPr lang="en-US" altLang="zh-CN">
                <a:latin typeface="" charset="0"/>
              </a:rPr>
              <a:t>&lt;G,*&gt;</a:t>
            </a:r>
            <a:r>
              <a:rPr lang="zh-CN" altLang="en-US">
                <a:latin typeface="" charset="0"/>
              </a:rPr>
              <a:t>是阿贝尔群，则对任意的</a:t>
            </a:r>
            <a:r>
              <a:rPr lang="en-US" altLang="zh-CN">
                <a:latin typeface="" charset="0"/>
              </a:rPr>
              <a:t>a,b∈G </a:t>
            </a:r>
            <a:r>
              <a:rPr lang="zh-CN" altLang="en-US">
                <a:latin typeface="" charset="0"/>
              </a:rPr>
              <a:t>有 </a:t>
            </a:r>
            <a:r>
              <a:rPr lang="en-US" altLang="zh-CN">
                <a:latin typeface="" charset="0"/>
              </a:rPr>
              <a:t>a*b=b*a</a:t>
            </a:r>
            <a:br>
              <a:rPr lang="en-US" altLang="zh-CN">
                <a:latin typeface="" charset="0"/>
              </a:rPr>
            </a:br>
            <a:r>
              <a:rPr lang="zh-CN" altLang="en-US">
                <a:latin typeface="" charset="0"/>
              </a:rPr>
              <a:t>因此 </a:t>
            </a:r>
            <a:r>
              <a:rPr lang="en-US" altLang="zh-CN">
                <a:latin typeface="" charset="0"/>
              </a:rPr>
              <a:t>(a*a)*(b*b)=a*(a*b)*b</a:t>
            </a:r>
            <a:br>
              <a:rPr lang="en-US" altLang="zh-CN">
                <a:latin typeface="" charset="0"/>
              </a:rPr>
            </a:br>
            <a:r>
              <a:rPr lang="zh-CN" altLang="en-US">
                <a:latin typeface="" charset="0"/>
              </a:rPr>
              <a:t>　　　　　 </a:t>
            </a:r>
            <a:r>
              <a:rPr lang="en-US" altLang="zh-CN">
                <a:latin typeface="" charset="0"/>
              </a:rPr>
              <a:t>=a*(b*a)*b</a:t>
            </a:r>
            <a:br>
              <a:rPr lang="en-US" altLang="zh-CN">
                <a:latin typeface="" charset="0"/>
              </a:rPr>
            </a:br>
            <a:r>
              <a:rPr lang="zh-CN" altLang="en-US">
                <a:latin typeface="" charset="0"/>
              </a:rPr>
              <a:t>　　　　　 </a:t>
            </a:r>
            <a:r>
              <a:rPr lang="en-US" altLang="zh-CN">
                <a:latin typeface="" charset="0"/>
              </a:rPr>
              <a:t>=(a*b)*(a*b)</a:t>
            </a:r>
          </a:p>
        </p:txBody>
      </p:sp>
      <p:sp>
        <p:nvSpPr>
          <p:cNvPr id="104451" name="Rectangle 4">
            <a:extLst>
              <a:ext uri="{FF2B5EF4-FFF2-40B4-BE49-F238E27FC236}">
                <a16:creationId xmlns:a16="http://schemas.microsoft.com/office/drawing/2014/main" id="{E8F9D881-D76E-714B-8DC0-11242BF2996C}"/>
              </a:ext>
            </a:extLst>
          </p:cNvPr>
          <p:cNvSpPr>
            <a:spLocks noChangeArrowheads="1"/>
          </p:cNvSpPr>
          <p:nvPr/>
        </p:nvSpPr>
        <p:spPr bwMode="auto">
          <a:xfrm>
            <a:off x="1116013" y="620713"/>
            <a:ext cx="77724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b="1">
                <a:solidFill>
                  <a:schemeClr val="tx2"/>
                </a:solidFill>
                <a:latin typeface="Times New Roman" panose="02020603050405020304" pitchFamily="18" charset="0"/>
                <a:ea typeface="宋体" panose="02010600030101010101" pitchFamily="2" charset="-122"/>
              </a:defRPr>
            </a:lvl1pPr>
            <a:lvl2pPr eaLnBrk="0" hangingPunct="0">
              <a:defRPr sz="3200" b="1">
                <a:solidFill>
                  <a:schemeClr val="tx2"/>
                </a:solidFill>
                <a:latin typeface="Times New Roman" panose="02020603050405020304" pitchFamily="18" charset="0"/>
                <a:ea typeface="宋体" panose="02010600030101010101" pitchFamily="2" charset="-122"/>
              </a:defRPr>
            </a:lvl2pPr>
            <a:lvl3pPr eaLnBrk="0" hangingPunct="0">
              <a:defRPr sz="3200" b="1">
                <a:solidFill>
                  <a:schemeClr val="tx2"/>
                </a:solidFill>
                <a:latin typeface="Times New Roman" panose="02020603050405020304" pitchFamily="18" charset="0"/>
                <a:ea typeface="宋体" panose="02010600030101010101" pitchFamily="2" charset="-122"/>
              </a:defRPr>
            </a:lvl3pPr>
            <a:lvl4pPr eaLnBrk="0" hangingPunct="0">
              <a:defRPr sz="3200" b="1">
                <a:solidFill>
                  <a:schemeClr val="tx2"/>
                </a:solidFill>
                <a:latin typeface="Times New Roman" panose="02020603050405020304" pitchFamily="18" charset="0"/>
                <a:ea typeface="宋体" panose="02010600030101010101" pitchFamily="2" charset="-122"/>
              </a:defRPr>
            </a:lvl4pPr>
            <a:lvl5pPr eaLnBrk="0" hangingPunct="0">
              <a:defRPr sz="3200" b="1">
                <a:solidFill>
                  <a:schemeClr val="tx2"/>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宋体" panose="02010600030101010101" pitchFamily="2" charset="-122"/>
              </a:defRPr>
            </a:lvl9pPr>
          </a:lstStyle>
          <a:p>
            <a:pPr eaLnBrk="1" hangingPunct="1">
              <a:spcBef>
                <a:spcPts val="500"/>
              </a:spcBef>
              <a:spcAft>
                <a:spcPts val="500"/>
              </a:spcAft>
            </a:pPr>
            <a:r>
              <a:rPr lang="en-US" altLang="zh-CN" sz="3600">
                <a:solidFill>
                  <a:schemeClr val="accent2"/>
                </a:solidFill>
                <a:latin typeface="" charset="0"/>
              </a:rPr>
              <a:t>5-5</a:t>
            </a:r>
            <a:r>
              <a:rPr lang="en-US" altLang="zh-CN" sz="3600">
                <a:solidFill>
                  <a:schemeClr val="accent2"/>
                </a:solidFill>
              </a:rPr>
              <a:t> </a:t>
            </a:r>
            <a:r>
              <a:rPr lang="zh-CN" altLang="en-US" sz="3600">
                <a:solidFill>
                  <a:schemeClr val="accent2"/>
                </a:solidFill>
                <a:latin typeface="" charset="0"/>
              </a:rPr>
              <a:t>阿贝尔群和循环群</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1955" name="Rectangle 3">
            <a:extLst>
              <a:ext uri="{FF2B5EF4-FFF2-40B4-BE49-F238E27FC236}">
                <a16:creationId xmlns:a16="http://schemas.microsoft.com/office/drawing/2014/main" id="{C4DCA75C-7CC5-D748-B139-4880E61B4B99}"/>
              </a:ext>
            </a:extLst>
          </p:cNvPr>
          <p:cNvSpPr>
            <a:spLocks noGrp="1" noChangeArrowheads="1"/>
          </p:cNvSpPr>
          <p:nvPr>
            <p:ph idx="1"/>
          </p:nvPr>
        </p:nvSpPr>
        <p:spPr>
          <a:xfrm>
            <a:off x="685800" y="1676400"/>
            <a:ext cx="7772400" cy="3481388"/>
          </a:xfrm>
        </p:spPr>
        <p:txBody>
          <a:bodyPr/>
          <a:lstStyle/>
          <a:p>
            <a:pPr marL="0" indent="0" eaLnBrk="1" hangingPunct="1">
              <a:spcBef>
                <a:spcPts val="500"/>
              </a:spcBef>
              <a:spcAft>
                <a:spcPts val="500"/>
              </a:spcAft>
            </a:pPr>
            <a:r>
              <a:rPr lang="zh-CN" altLang="en-US">
                <a:solidFill>
                  <a:srgbClr val="FF0000"/>
                </a:solidFill>
                <a:latin typeface="" charset="0"/>
              </a:rPr>
              <a:t>定义</a:t>
            </a:r>
            <a:r>
              <a:rPr lang="en-US" altLang="zh-CN">
                <a:solidFill>
                  <a:srgbClr val="FF0000"/>
                </a:solidFill>
                <a:latin typeface="" charset="0"/>
              </a:rPr>
              <a:t>5-5.2</a:t>
            </a:r>
            <a:r>
              <a:rPr lang="zh-CN" altLang="en-US">
                <a:solidFill>
                  <a:srgbClr val="FF0000"/>
                </a:solidFill>
                <a:latin typeface="" charset="0"/>
              </a:rPr>
              <a:t>：</a:t>
            </a:r>
            <a:r>
              <a:rPr lang="zh-CN" altLang="en-US" b="0">
                <a:latin typeface="" charset="0"/>
              </a:rPr>
              <a:t> </a:t>
            </a:r>
            <a:r>
              <a:rPr lang="zh-CN" altLang="en-US">
                <a:latin typeface="" charset="0"/>
              </a:rPr>
              <a:t>设</a:t>
            </a:r>
            <a:r>
              <a:rPr lang="en-US" altLang="zh-CN">
                <a:latin typeface="" charset="0"/>
              </a:rPr>
              <a:t>&lt;G,*&gt;</a:t>
            </a:r>
            <a:r>
              <a:rPr lang="zh-CN" altLang="en-US">
                <a:latin typeface="" charset="0"/>
              </a:rPr>
              <a:t>为群，若在</a:t>
            </a:r>
            <a:r>
              <a:rPr lang="en-US" altLang="zh-CN">
                <a:latin typeface="" charset="0"/>
              </a:rPr>
              <a:t>G</a:t>
            </a:r>
            <a:r>
              <a:rPr lang="zh-CN" altLang="en-US">
                <a:latin typeface="" charset="0"/>
              </a:rPr>
              <a:t>中存在一个元素</a:t>
            </a:r>
            <a:r>
              <a:rPr lang="en-US" altLang="zh-CN">
                <a:latin typeface="" charset="0"/>
              </a:rPr>
              <a:t>a</a:t>
            </a:r>
            <a:r>
              <a:rPr lang="zh-CN" altLang="en-US">
                <a:latin typeface="" charset="0"/>
              </a:rPr>
              <a:t>，使得</a:t>
            </a:r>
            <a:r>
              <a:rPr lang="en-US" altLang="zh-CN">
                <a:latin typeface="" charset="0"/>
              </a:rPr>
              <a:t>G</a:t>
            </a:r>
            <a:r>
              <a:rPr lang="zh-CN" altLang="en-US">
                <a:latin typeface="" charset="0"/>
              </a:rPr>
              <a:t>中的任意元素都由</a:t>
            </a:r>
            <a:r>
              <a:rPr lang="en-US" altLang="zh-CN">
                <a:latin typeface="" charset="0"/>
              </a:rPr>
              <a:t>a</a:t>
            </a:r>
            <a:r>
              <a:rPr lang="zh-CN" altLang="en-US">
                <a:latin typeface="" charset="0"/>
              </a:rPr>
              <a:t>的幂组成，则称该群为循环群，元素</a:t>
            </a:r>
            <a:r>
              <a:rPr lang="en-US" altLang="zh-CN">
                <a:latin typeface="" charset="0"/>
              </a:rPr>
              <a:t>a</a:t>
            </a:r>
            <a:r>
              <a:rPr lang="zh-CN" altLang="en-US">
                <a:latin typeface="" charset="0"/>
              </a:rPr>
              <a:t>称为循环群</a:t>
            </a:r>
            <a:r>
              <a:rPr lang="en-US" altLang="zh-CN">
                <a:latin typeface="" charset="0"/>
              </a:rPr>
              <a:t>G</a:t>
            </a:r>
            <a:r>
              <a:rPr lang="zh-CN" altLang="en-US">
                <a:latin typeface="" charset="0"/>
              </a:rPr>
              <a:t>的生成元。</a:t>
            </a:r>
          </a:p>
          <a:p>
            <a:pPr marL="0" indent="0" eaLnBrk="1" hangingPunct="1">
              <a:spcBef>
                <a:spcPts val="500"/>
              </a:spcBef>
              <a:spcAft>
                <a:spcPts val="500"/>
              </a:spcAft>
            </a:pPr>
            <a:r>
              <a:rPr lang="zh-CN" altLang="en-US">
                <a:latin typeface="" charset="0"/>
              </a:rPr>
              <a:t>例如：</a:t>
            </a:r>
            <a:r>
              <a:rPr lang="en-US" altLang="zh-CN">
                <a:latin typeface="" charset="0"/>
              </a:rPr>
              <a:t>60°</a:t>
            </a:r>
            <a:r>
              <a:rPr lang="zh-CN" altLang="en-US">
                <a:latin typeface="" charset="0"/>
              </a:rPr>
              <a:t>就是群</a:t>
            </a:r>
            <a:r>
              <a:rPr lang="en-US" altLang="zh-CN">
                <a:latin typeface="" charset="0"/>
              </a:rPr>
              <a:t>&lt;{0°</a:t>
            </a:r>
            <a:r>
              <a:rPr lang="zh-CN" altLang="en-US">
                <a:latin typeface="" charset="0"/>
              </a:rPr>
              <a:t>，</a:t>
            </a:r>
            <a:r>
              <a:rPr lang="en-US" altLang="zh-CN">
                <a:latin typeface="" charset="0"/>
              </a:rPr>
              <a:t>60°</a:t>
            </a:r>
            <a:r>
              <a:rPr lang="zh-CN" altLang="en-US">
                <a:latin typeface="" charset="0"/>
              </a:rPr>
              <a:t>，</a:t>
            </a:r>
            <a:r>
              <a:rPr lang="en-US" altLang="zh-CN">
                <a:latin typeface="" charset="0"/>
              </a:rPr>
              <a:t>120°</a:t>
            </a:r>
            <a:r>
              <a:rPr lang="zh-CN" altLang="en-US">
                <a:latin typeface="" charset="0"/>
              </a:rPr>
              <a:t>，</a:t>
            </a:r>
            <a:r>
              <a:rPr lang="en-US" altLang="zh-CN">
                <a:latin typeface="" charset="0"/>
              </a:rPr>
              <a:t>180°</a:t>
            </a:r>
            <a:r>
              <a:rPr lang="zh-CN" altLang="en-US">
                <a:latin typeface="" charset="0"/>
              </a:rPr>
              <a:t>，</a:t>
            </a:r>
            <a:r>
              <a:rPr lang="en-US" altLang="zh-CN">
                <a:latin typeface="" charset="0"/>
              </a:rPr>
              <a:t>240°</a:t>
            </a:r>
            <a:r>
              <a:rPr lang="zh-CN" altLang="en-US">
                <a:latin typeface="" charset="0"/>
              </a:rPr>
              <a:t>，</a:t>
            </a:r>
            <a:r>
              <a:rPr lang="en-US" altLang="zh-CN">
                <a:latin typeface="" charset="0"/>
              </a:rPr>
              <a:t>300°}</a:t>
            </a:r>
            <a:r>
              <a:rPr lang="zh-CN" altLang="en-US">
                <a:latin typeface="" charset="0"/>
              </a:rPr>
              <a:t>，★</a:t>
            </a:r>
            <a:r>
              <a:rPr lang="en-US" altLang="zh-CN">
                <a:latin typeface="" charset="0"/>
              </a:rPr>
              <a:t>&gt;</a:t>
            </a:r>
            <a:r>
              <a:rPr lang="zh-CN" altLang="en-US">
                <a:latin typeface="" charset="0"/>
              </a:rPr>
              <a:t>的生成元，因此，该群是循环群。</a:t>
            </a:r>
          </a:p>
        </p:txBody>
      </p:sp>
      <p:sp>
        <p:nvSpPr>
          <p:cNvPr id="105474" name="Rectangle 4">
            <a:extLst>
              <a:ext uri="{FF2B5EF4-FFF2-40B4-BE49-F238E27FC236}">
                <a16:creationId xmlns:a16="http://schemas.microsoft.com/office/drawing/2014/main" id="{9D97611E-8556-524C-A74B-C99E69C87B14}"/>
              </a:ext>
            </a:extLst>
          </p:cNvPr>
          <p:cNvSpPr>
            <a:spLocks noGrp="1" noChangeArrowheads="1"/>
          </p:cNvSpPr>
          <p:nvPr>
            <p:ph type="title"/>
          </p:nvPr>
        </p:nvSpPr>
        <p:spPr>
          <a:xfrm>
            <a:off x="1116013" y="620713"/>
            <a:ext cx="7772400" cy="420687"/>
          </a:xfrm>
        </p:spPr>
        <p:txBody>
          <a:bodyPr>
            <a:normAutofit fontScale="90000"/>
          </a:bodyPr>
          <a:lstStyle/>
          <a:p>
            <a:pPr algn="l" eaLnBrk="1" hangingPunct="1">
              <a:spcBef>
                <a:spcPts val="500"/>
              </a:spcBef>
              <a:spcAft>
                <a:spcPts val="500"/>
              </a:spcAft>
            </a:pPr>
            <a:r>
              <a:rPr lang="en-US" altLang="zh-CN"/>
              <a:t>5-5 </a:t>
            </a:r>
            <a:r>
              <a:rPr lang="zh-CN" altLang="en-US"/>
              <a:t>阿贝尔群和循环群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19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1955" grpId="0" build="p"/>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2979" name="Rectangle 3">
            <a:extLst>
              <a:ext uri="{FF2B5EF4-FFF2-40B4-BE49-F238E27FC236}">
                <a16:creationId xmlns:a16="http://schemas.microsoft.com/office/drawing/2014/main" id="{D408A9F1-1074-B84B-A23F-A7D34131F86F}"/>
              </a:ext>
            </a:extLst>
          </p:cNvPr>
          <p:cNvSpPr>
            <a:spLocks noGrp="1" noChangeArrowheads="1"/>
          </p:cNvSpPr>
          <p:nvPr>
            <p:ph idx="1"/>
          </p:nvPr>
        </p:nvSpPr>
        <p:spPr>
          <a:xfrm>
            <a:off x="323850" y="1341438"/>
            <a:ext cx="8458200" cy="4267200"/>
          </a:xfrm>
        </p:spPr>
        <p:txBody>
          <a:bodyPr/>
          <a:lstStyle/>
          <a:p>
            <a:pPr eaLnBrk="1" hangingPunct="1">
              <a:spcBef>
                <a:spcPts val="500"/>
              </a:spcBef>
              <a:spcAft>
                <a:spcPts val="500"/>
              </a:spcAft>
            </a:pPr>
            <a:r>
              <a:rPr lang="zh-CN" altLang="en-US">
                <a:solidFill>
                  <a:srgbClr val="FF0000"/>
                </a:solidFill>
                <a:latin typeface="" charset="0"/>
              </a:rPr>
              <a:t>定理</a:t>
            </a:r>
            <a:r>
              <a:rPr lang="en-US" altLang="zh-CN">
                <a:solidFill>
                  <a:srgbClr val="FF0000"/>
                </a:solidFill>
                <a:latin typeface="" charset="0"/>
              </a:rPr>
              <a:t>5-5.2</a:t>
            </a:r>
            <a:r>
              <a:rPr lang="zh-CN" altLang="en-US">
                <a:solidFill>
                  <a:srgbClr val="FF0000"/>
                </a:solidFill>
                <a:latin typeface="" charset="0"/>
              </a:rPr>
              <a:t>：</a:t>
            </a:r>
            <a:r>
              <a:rPr lang="zh-CN" altLang="en-US">
                <a:latin typeface="" charset="0"/>
              </a:rPr>
              <a:t>任何一个循环群必定是阿贝尔群。</a:t>
            </a:r>
          </a:p>
          <a:p>
            <a:pPr eaLnBrk="1" hangingPunct="1">
              <a:spcBef>
                <a:spcPts val="500"/>
              </a:spcBef>
              <a:spcAft>
                <a:spcPts val="500"/>
              </a:spcAft>
            </a:pPr>
            <a:r>
              <a:rPr lang="zh-CN" altLang="en-US">
                <a:latin typeface="" charset="0"/>
              </a:rPr>
              <a:t>证明： 设</a:t>
            </a:r>
            <a:r>
              <a:rPr lang="en-US" altLang="zh-CN">
                <a:latin typeface="" charset="0"/>
              </a:rPr>
              <a:t>&lt;G,*&gt;</a:t>
            </a:r>
            <a:r>
              <a:rPr lang="zh-CN" altLang="en-US">
                <a:latin typeface="" charset="0"/>
              </a:rPr>
              <a:t>是一个循环群，它的生成元是</a:t>
            </a:r>
            <a:r>
              <a:rPr lang="en-US" altLang="zh-CN">
                <a:latin typeface="" charset="0"/>
              </a:rPr>
              <a:t>a,  </a:t>
            </a:r>
            <a:r>
              <a:rPr lang="zh-CN" altLang="en-US">
                <a:latin typeface="" charset="0"/>
              </a:rPr>
              <a:t>那么，对于任意的</a:t>
            </a:r>
            <a:r>
              <a:rPr lang="en-US" altLang="zh-CN">
                <a:latin typeface="" charset="0"/>
              </a:rPr>
              <a:t>x,y∈G,</a:t>
            </a:r>
            <a:r>
              <a:rPr lang="zh-CN" altLang="en-US">
                <a:latin typeface="" charset="0"/>
              </a:rPr>
              <a:t>必有</a:t>
            </a:r>
            <a:r>
              <a:rPr lang="en-US" altLang="zh-CN">
                <a:latin typeface="" charset="0"/>
              </a:rPr>
              <a:t>r,s∈Z</a:t>
            </a:r>
            <a:r>
              <a:rPr lang="zh-CN" altLang="en-US">
                <a:latin typeface="" charset="0"/>
              </a:rPr>
              <a:t>，使得</a:t>
            </a:r>
            <a:r>
              <a:rPr lang="en-US" altLang="zh-CN">
                <a:latin typeface="" charset="0"/>
              </a:rPr>
              <a:t>x=a</a:t>
            </a:r>
            <a:r>
              <a:rPr lang="en-US" altLang="zh-CN" baseline="30000">
                <a:latin typeface="" charset="0"/>
              </a:rPr>
              <a:t>r</a:t>
            </a:r>
            <a:r>
              <a:rPr lang="en-US" altLang="zh-CN">
                <a:latin typeface="" charset="0"/>
              </a:rPr>
              <a:t> </a:t>
            </a:r>
            <a:r>
              <a:rPr lang="zh-CN" altLang="en-US">
                <a:latin typeface="" charset="0"/>
              </a:rPr>
              <a:t>和 </a:t>
            </a:r>
            <a:r>
              <a:rPr lang="en-US" altLang="zh-CN">
                <a:latin typeface="" charset="0"/>
              </a:rPr>
              <a:t>y=a</a:t>
            </a:r>
            <a:r>
              <a:rPr lang="en-US" altLang="zh-CN" baseline="30000">
                <a:latin typeface="" charset="0"/>
              </a:rPr>
              <a:t>s</a:t>
            </a:r>
            <a:r>
              <a:rPr lang="zh-CN" altLang="en-US">
                <a:latin typeface="" charset="0"/>
              </a:rPr>
              <a:t>而且   </a:t>
            </a:r>
            <a:r>
              <a:rPr lang="en-US" altLang="zh-CN">
                <a:latin typeface="" charset="0"/>
              </a:rPr>
              <a:t>x</a:t>
            </a:r>
            <a:r>
              <a:rPr lang="en-US" altLang="zh-CN" baseline="-4000">
                <a:latin typeface="" charset="0"/>
              </a:rPr>
              <a:t>*</a:t>
            </a:r>
            <a:r>
              <a:rPr lang="en-US" altLang="zh-CN">
                <a:latin typeface="" charset="0"/>
              </a:rPr>
              <a:t>y=a</a:t>
            </a:r>
            <a:r>
              <a:rPr lang="en-US" altLang="zh-CN" baseline="30000">
                <a:latin typeface="" charset="0"/>
              </a:rPr>
              <a:t>r</a:t>
            </a:r>
            <a:r>
              <a:rPr lang="en-US" altLang="zh-CN" baseline="-4000">
                <a:latin typeface="" charset="0"/>
              </a:rPr>
              <a:t>*</a:t>
            </a:r>
            <a:r>
              <a:rPr lang="en-US" altLang="zh-CN">
                <a:latin typeface="" charset="0"/>
              </a:rPr>
              <a:t>a</a:t>
            </a:r>
            <a:r>
              <a:rPr lang="en-US" altLang="zh-CN" baseline="30000">
                <a:latin typeface="" charset="0"/>
              </a:rPr>
              <a:t>s</a:t>
            </a:r>
            <a:r>
              <a:rPr lang="en-US" altLang="zh-CN">
                <a:latin typeface="" charset="0"/>
              </a:rPr>
              <a:t>=a</a:t>
            </a:r>
            <a:r>
              <a:rPr lang="en-US" altLang="zh-CN" baseline="30000">
                <a:latin typeface="" charset="0"/>
              </a:rPr>
              <a:t>r+s</a:t>
            </a:r>
            <a:r>
              <a:rPr lang="en-US" altLang="zh-CN">
                <a:latin typeface="" charset="0"/>
              </a:rPr>
              <a:t>=a</a:t>
            </a:r>
            <a:r>
              <a:rPr lang="en-US" altLang="zh-CN" baseline="30000">
                <a:latin typeface="" charset="0"/>
              </a:rPr>
              <a:t>s+r</a:t>
            </a:r>
            <a:r>
              <a:rPr lang="en-US" altLang="zh-CN">
                <a:latin typeface="" charset="0"/>
              </a:rPr>
              <a:t>=a</a:t>
            </a:r>
            <a:r>
              <a:rPr lang="en-US" altLang="zh-CN" baseline="30000">
                <a:latin typeface="" charset="0"/>
              </a:rPr>
              <a:t>s</a:t>
            </a:r>
            <a:r>
              <a:rPr lang="en-US" altLang="zh-CN" baseline="-4000">
                <a:latin typeface="" charset="0"/>
              </a:rPr>
              <a:t>*</a:t>
            </a:r>
            <a:r>
              <a:rPr lang="en-US" altLang="zh-CN">
                <a:latin typeface="" charset="0"/>
              </a:rPr>
              <a:t>a</a:t>
            </a:r>
            <a:r>
              <a:rPr lang="en-US" altLang="zh-CN" baseline="30000">
                <a:latin typeface="" charset="0"/>
              </a:rPr>
              <a:t>r</a:t>
            </a:r>
            <a:r>
              <a:rPr lang="en-US" altLang="zh-CN">
                <a:latin typeface="" charset="0"/>
              </a:rPr>
              <a:t>=y</a:t>
            </a:r>
            <a:r>
              <a:rPr lang="en-US" altLang="zh-CN" baseline="-4000">
                <a:latin typeface="" charset="0"/>
              </a:rPr>
              <a:t>*</a:t>
            </a:r>
            <a:r>
              <a:rPr lang="en-US" altLang="zh-CN">
                <a:latin typeface="" charset="0"/>
              </a:rPr>
              <a:t>x                      </a:t>
            </a:r>
            <a:r>
              <a:rPr lang="zh-CN" altLang="en-US">
                <a:latin typeface="" charset="0"/>
              </a:rPr>
              <a:t>因此， </a:t>
            </a:r>
            <a:r>
              <a:rPr lang="en-US" altLang="zh-CN">
                <a:latin typeface="" charset="0"/>
              </a:rPr>
              <a:t>&lt;G,*&gt;</a:t>
            </a:r>
            <a:r>
              <a:rPr lang="zh-CN" altLang="en-US">
                <a:latin typeface="" charset="0"/>
              </a:rPr>
              <a:t>是一个阿贝尔群。</a:t>
            </a:r>
          </a:p>
          <a:p>
            <a:pPr eaLnBrk="1" hangingPunct="1">
              <a:spcBef>
                <a:spcPts val="500"/>
              </a:spcBef>
              <a:spcAft>
                <a:spcPts val="500"/>
              </a:spcAft>
            </a:pPr>
            <a:r>
              <a:rPr lang="zh-CN" altLang="en-US">
                <a:solidFill>
                  <a:schemeClr val="tx2"/>
                </a:solidFill>
                <a:latin typeface="" charset="0"/>
              </a:rPr>
              <a:t>对于有限循环群，有下面的定理。</a:t>
            </a:r>
          </a:p>
        </p:txBody>
      </p:sp>
      <p:sp>
        <p:nvSpPr>
          <p:cNvPr id="106498" name="Rectangle 4">
            <a:extLst>
              <a:ext uri="{FF2B5EF4-FFF2-40B4-BE49-F238E27FC236}">
                <a16:creationId xmlns:a16="http://schemas.microsoft.com/office/drawing/2014/main" id="{5B332F82-0215-CC41-BF1E-EC34B0761106}"/>
              </a:ext>
            </a:extLst>
          </p:cNvPr>
          <p:cNvSpPr>
            <a:spLocks noGrp="1" noChangeArrowheads="1"/>
          </p:cNvSpPr>
          <p:nvPr>
            <p:ph type="title"/>
          </p:nvPr>
        </p:nvSpPr>
        <p:spPr>
          <a:xfrm>
            <a:off x="1116013" y="620713"/>
            <a:ext cx="7772400" cy="420687"/>
          </a:xfrm>
        </p:spPr>
        <p:txBody>
          <a:bodyPr>
            <a:normAutofit fontScale="90000"/>
          </a:bodyPr>
          <a:lstStyle/>
          <a:p>
            <a:pPr algn="l" eaLnBrk="1" hangingPunct="1">
              <a:spcBef>
                <a:spcPts val="500"/>
              </a:spcBef>
              <a:spcAft>
                <a:spcPts val="500"/>
              </a:spcAft>
            </a:pPr>
            <a:r>
              <a:rPr lang="en-US" altLang="zh-CN"/>
              <a:t>5-5 </a:t>
            </a:r>
            <a:r>
              <a:rPr lang="zh-CN" altLang="en-US"/>
              <a:t>阿贝尔群和循环群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297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29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2979"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5</TotalTime>
  <Words>17186</Words>
  <Application>Microsoft Macintosh PowerPoint</Application>
  <PresentationFormat>全屏显示(4:3)</PresentationFormat>
  <Paragraphs>933</Paragraphs>
  <Slides>154</Slides>
  <Notes>6</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154</vt:i4>
      </vt:variant>
    </vt:vector>
  </HeadingPairs>
  <TitlesOfParts>
    <vt:vector size="173" baseType="lpstr">
      <vt:lpstr>楷体_GB2312</vt:lpstr>
      <vt:lpstr>隶书</vt:lpstr>
      <vt:lpstr>宋体</vt:lpstr>
      <vt:lpstr>幼圆</vt:lpstr>
      <vt:lpstr>_x000b__x000c_</vt:lpstr>
      <vt:lpstr>Arial</vt:lpstr>
      <vt:lpstr>Arial Black</vt:lpstr>
      <vt:lpstr>Calibri</vt:lpstr>
      <vt:lpstr>Comic Sans MS</vt:lpstr>
      <vt:lpstr>Constantia</vt:lpstr>
      <vt:lpstr>Courier New</vt:lpstr>
      <vt:lpstr>Lucida Sans Unicode</vt:lpstr>
      <vt:lpstr>Monotype Corsiva</vt:lpstr>
      <vt:lpstr>Times New Roman</vt:lpstr>
      <vt:lpstr>Wingdings</vt:lpstr>
      <vt:lpstr>Wingdings 2</vt:lpstr>
      <vt:lpstr>Flow</vt:lpstr>
      <vt:lpstr>Equation.DSMT4</vt:lpstr>
      <vt:lpstr>Equation.3</vt:lpstr>
      <vt:lpstr>PowerPoint 演示文稿</vt:lpstr>
      <vt:lpstr>PowerPoint 演示文稿</vt:lpstr>
      <vt:lpstr>PowerPoint 演示文稿</vt:lpstr>
      <vt:lpstr>PowerPoint 演示文稿</vt:lpstr>
      <vt:lpstr>PowerPoint 演示文稿</vt:lpstr>
      <vt:lpstr>5-1 代数系统的引入</vt:lpstr>
      <vt:lpstr>PowerPoint 演示文稿</vt:lpstr>
      <vt:lpstr>PowerPoint 演示文稿</vt:lpstr>
      <vt:lpstr>PowerPoint 演示文稿</vt:lpstr>
      <vt:lpstr>PowerPoint 演示文稿</vt:lpstr>
      <vt:lpstr>5-2　运算及其性质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 5-1，2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作业5-3</vt:lpstr>
      <vt:lpstr>5-4 群与子群(groups and subgroups)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作业5-4</vt:lpstr>
      <vt:lpstr>5-5 阿贝尔群和循环群</vt:lpstr>
      <vt:lpstr>5-5 阿贝尔群和循环群</vt:lpstr>
      <vt:lpstr>5-5 阿贝尔群和循环群</vt:lpstr>
      <vt:lpstr>　　 </vt:lpstr>
      <vt:lpstr>5-5 阿贝尔群和循环群</vt:lpstr>
      <vt:lpstr>5-5 阿贝尔群和循环群</vt:lpstr>
      <vt:lpstr>5-5 阿贝尔群和循环群</vt:lpstr>
      <vt:lpstr>5-5 阿贝尔群和循环群</vt:lpstr>
      <vt:lpstr>5-5 阿贝尔群和循环群</vt:lpstr>
      <vt:lpstr>5-5 阿贝尔群和循环群</vt:lpstr>
      <vt:lpstr>作业 5-5</vt:lpstr>
      <vt:lpstr>5-7　陪集与拉格朗日定理</vt:lpstr>
      <vt:lpstr>5-7　陪集与拉格朗日定理</vt:lpstr>
      <vt:lpstr>5-7　陪集与拉格朗日定理</vt:lpstr>
      <vt:lpstr>5-7　陪集与拉格朗日定理</vt:lpstr>
      <vt:lpstr>5-7　陪集与拉格朗日定理</vt:lpstr>
      <vt:lpstr>5-7　陪集与拉格朗日定理</vt:lpstr>
      <vt:lpstr>5-7　陪集与拉格朗日定理</vt:lpstr>
      <vt:lpstr>5-7　陪集与拉格朗日定理</vt:lpstr>
      <vt:lpstr>5-7　陪集与拉格朗日定理</vt:lpstr>
      <vt:lpstr>作业 5-7 </vt:lpstr>
      <vt:lpstr>5-8　同态与同构</vt:lpstr>
      <vt:lpstr>5-8　同态与同构</vt:lpstr>
      <vt:lpstr>5-8　同态与同构</vt:lpstr>
      <vt:lpstr>5-8　同态与同构</vt:lpstr>
      <vt:lpstr>5-8　同态与同构</vt:lpstr>
      <vt:lpstr>5-8　同态与同构</vt:lpstr>
      <vt:lpstr>5-8　同态与同构</vt:lpstr>
      <vt:lpstr>5-8　同态与同构</vt:lpstr>
      <vt:lpstr>5-8　同态与同构</vt:lpstr>
      <vt:lpstr>5-8　同态与同构</vt:lpstr>
      <vt:lpstr> </vt:lpstr>
      <vt:lpstr>5-8　同态与同构</vt:lpstr>
      <vt:lpstr>5-8　同态与同构</vt:lpstr>
      <vt:lpstr>5-8　同态与同构</vt:lpstr>
      <vt:lpstr>5-8　同态与同构</vt:lpstr>
      <vt:lpstr>5-8　同态与同构</vt:lpstr>
      <vt:lpstr>5-8　同态与同构</vt:lpstr>
      <vt:lpstr>5-8　同态与同构</vt:lpstr>
      <vt:lpstr>5-8　同态与同构</vt:lpstr>
      <vt:lpstr>5-8　同态与同构</vt:lpstr>
      <vt:lpstr>5-8　同态与同构</vt:lpstr>
      <vt:lpstr>5-8　同态与同构</vt:lpstr>
      <vt:lpstr>5-8　同态与同构</vt:lpstr>
      <vt:lpstr>5-8　同态与同构</vt:lpstr>
      <vt:lpstr>5-8　同态与同构</vt:lpstr>
      <vt:lpstr>作业（5-8）</vt:lpstr>
      <vt:lpstr>5-9　环与域</vt:lpstr>
      <vt:lpstr>5-9　环与域</vt:lpstr>
      <vt:lpstr>5-9　环与域</vt:lpstr>
      <vt:lpstr>5-9　环与域</vt:lpstr>
      <vt:lpstr>5-9　环与域</vt:lpstr>
      <vt:lpstr>5-9　环与域</vt:lpstr>
      <vt:lpstr>5-9　环与域</vt:lpstr>
      <vt:lpstr>5-9　环与域</vt:lpstr>
      <vt:lpstr>5-9　环与域</vt:lpstr>
      <vt:lpstr>5-9　环与域</vt:lpstr>
      <vt:lpstr>5-9　环与域</vt:lpstr>
      <vt:lpstr>5-9　环与域</vt:lpstr>
      <vt:lpstr>作业：(5-9)</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Microsoft Office User</cp:lastModifiedBy>
  <cp:revision>851</cp:revision>
  <dcterms:created xsi:type="dcterms:W3CDTF">2012-07-15T18:32:00Z</dcterms:created>
  <dcterms:modified xsi:type="dcterms:W3CDTF">2021-04-12T14:38:20Z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