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gif" ContentType="image/gif"/>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15" r:id="rId4"/>
    <p:sldId id="294" r:id="rId5"/>
    <p:sldId id="317" r:id="rId6"/>
    <p:sldId id="295" r:id="rId7"/>
    <p:sldId id="297" r:id="rId8"/>
    <p:sldId id="362" r:id="rId9"/>
    <p:sldId id="343" r:id="rId10"/>
    <p:sldId id="379" r:id="rId11"/>
    <p:sldId id="370" r:id="rId12"/>
    <p:sldId id="368" r:id="rId13"/>
    <p:sldId id="298" r:id="rId14"/>
    <p:sldId id="367" r:id="rId16"/>
    <p:sldId id="299" r:id="rId17"/>
    <p:sldId id="300" r:id="rId18"/>
    <p:sldId id="301" r:id="rId19"/>
    <p:sldId id="306" r:id="rId20"/>
    <p:sldId id="373" r:id="rId21"/>
    <p:sldId id="376" r:id="rId22"/>
    <p:sldId id="377" r:id="rId23"/>
    <p:sldId id="378" r:id="rId24"/>
    <p:sldId id="380" r:id="rId25"/>
    <p:sldId id="381" r:id="rId26"/>
    <p:sldId id="382" r:id="rId27"/>
    <p:sldId id="309" r:id="rId28"/>
    <p:sldId id="510" r:id="rId29"/>
    <p:sldId id="318" r:id="rId30"/>
    <p:sldId id="319" r:id="rId31"/>
    <p:sldId id="324" r:id="rId32"/>
    <p:sldId id="325" r:id="rId33"/>
    <p:sldId id="326" r:id="rId34"/>
    <p:sldId id="329" r:id="rId35"/>
    <p:sldId id="328" r:id="rId36"/>
    <p:sldId id="509" r:id="rId37"/>
    <p:sldId id="331" r:id="rId38"/>
    <p:sldId id="371" r:id="rId39"/>
    <p:sldId id="372" r:id="rId40"/>
    <p:sldId id="375" r:id="rId41"/>
    <p:sldId id="374" r:id="rId42"/>
    <p:sldId id="341" r:id="rId43"/>
    <p:sldId id="332" r:id="rId44"/>
    <p:sldId id="333" r:id="rId45"/>
    <p:sldId id="334" r:id="rId46"/>
    <p:sldId id="335" r:id="rId47"/>
    <p:sldId id="336" r:id="rId48"/>
    <p:sldId id="577" r:id="rId49"/>
    <p:sldId id="578" r:id="rId50"/>
    <p:sldId id="581" r:id="rId51"/>
    <p:sldId id="320" r:id="rId52"/>
    <p:sldId id="511" r:id="rId53"/>
    <p:sldId id="513" r:id="rId54"/>
    <p:sldId id="514" r:id="rId55"/>
    <p:sldId id="515" r:id="rId56"/>
    <p:sldId id="516" r:id="rId57"/>
    <p:sldId id="517" r:id="rId58"/>
    <p:sldId id="520" r:id="rId59"/>
    <p:sldId id="521" r:id="rId60"/>
    <p:sldId id="525" r:id="rId61"/>
    <p:sldId id="522" r:id="rId62"/>
    <p:sldId id="523" r:id="rId63"/>
    <p:sldId id="524" r:id="rId64"/>
    <p:sldId id="582" r:id="rId65"/>
    <p:sldId id="512" r:id="rId66"/>
    <p:sldId id="508" r:id="rId67"/>
    <p:sldId id="321" r:id="rId68"/>
    <p:sldId id="583" r:id="rId69"/>
    <p:sldId id="584" r:id="rId70"/>
    <p:sldId id="585" r:id="rId71"/>
    <p:sldId id="586" r:id="rId72"/>
    <p:sldId id="587" r:id="rId73"/>
    <p:sldId id="588" r:id="rId74"/>
    <p:sldId id="348" r:id="rId75"/>
    <p:sldId id="589" r:id="rId76"/>
    <p:sldId id="590" r:id="rId77"/>
    <p:sldId id="591" r:id="rId78"/>
    <p:sldId id="592" r:id="rId79"/>
    <p:sldId id="593" r:id="rId80"/>
    <p:sldId id="594" r:id="rId81"/>
    <p:sldId id="595" r:id="rId82"/>
    <p:sldId id="596" r:id="rId83"/>
    <p:sldId id="597" r:id="rId84"/>
    <p:sldId id="598" r:id="rId85"/>
    <p:sldId id="599" r:id="rId86"/>
    <p:sldId id="600" r:id="rId87"/>
    <p:sldId id="601" r:id="rId88"/>
    <p:sldId id="602" r:id="rId89"/>
    <p:sldId id="603" r:id="rId90"/>
    <p:sldId id="604" r:id="rId91"/>
    <p:sldId id="605" r:id="rId92"/>
    <p:sldId id="606" r:id="rId93"/>
    <p:sldId id="607" r:id="rId94"/>
    <p:sldId id="366" r:id="rId95"/>
    <p:sldId id="347" r:id="rId96"/>
    <p:sldId id="349" r:id="rId97"/>
    <p:sldId id="350" r:id="rId98"/>
    <p:sldId id="351" r:id="rId99"/>
    <p:sldId id="352" r:id="rId100"/>
    <p:sldId id="354" r:id="rId101"/>
    <p:sldId id="526" r:id="rId102"/>
    <p:sldId id="608" r:id="rId103"/>
    <p:sldId id="609" r:id="rId104"/>
    <p:sldId id="610" r:id="rId105"/>
    <p:sldId id="611" r:id="rId106"/>
    <p:sldId id="612" r:id="rId107"/>
    <p:sldId id="613" r:id="rId108"/>
    <p:sldId id="614" r:id="rId109"/>
    <p:sldId id="615" r:id="rId110"/>
    <p:sldId id="616" r:id="rId111"/>
    <p:sldId id="617" r:id="rId112"/>
    <p:sldId id="618" r:id="rId113"/>
    <p:sldId id="619" r:id="rId114"/>
    <p:sldId id="620" r:id="rId115"/>
    <p:sldId id="621" r:id="rId116"/>
    <p:sldId id="622" r:id="rId117"/>
    <p:sldId id="529" r:id="rId118"/>
    <p:sldId id="530" r:id="rId119"/>
    <p:sldId id="531" r:id="rId120"/>
    <p:sldId id="322" r:id="rId121"/>
    <p:sldId id="670" r:id="rId122"/>
    <p:sldId id="671" r:id="rId123"/>
    <p:sldId id="672" r:id="rId124"/>
    <p:sldId id="673" r:id="rId125"/>
    <p:sldId id="674" r:id="rId126"/>
    <p:sldId id="675" r:id="rId127"/>
    <p:sldId id="676" r:id="rId128"/>
    <p:sldId id="677" r:id="rId129"/>
    <p:sldId id="705" r:id="rId130"/>
    <p:sldId id="678" r:id="rId131"/>
    <p:sldId id="679" r:id="rId132"/>
    <p:sldId id="680" r:id="rId133"/>
    <p:sldId id="681" r:id="rId134"/>
    <p:sldId id="706" r:id="rId135"/>
    <p:sldId id="707" r:id="rId136"/>
    <p:sldId id="682" r:id="rId137"/>
    <p:sldId id="683" r:id="rId138"/>
    <p:sldId id="684" r:id="rId139"/>
    <p:sldId id="685" r:id="rId140"/>
    <p:sldId id="708" r:id="rId141"/>
    <p:sldId id="686" r:id="rId142"/>
    <p:sldId id="687" r:id="rId143"/>
    <p:sldId id="688" r:id="rId144"/>
    <p:sldId id="689" r:id="rId145"/>
    <p:sldId id="690" r:id="rId146"/>
    <p:sldId id="691" r:id="rId147"/>
    <p:sldId id="692" r:id="rId148"/>
    <p:sldId id="693" r:id="rId149"/>
    <p:sldId id="694" r:id="rId150"/>
    <p:sldId id="695" r:id="rId151"/>
    <p:sldId id="696" r:id="rId152"/>
    <p:sldId id="697" r:id="rId153"/>
    <p:sldId id="698" r:id="rId154"/>
    <p:sldId id="699" r:id="rId155"/>
    <p:sldId id="700" r:id="rId156"/>
    <p:sldId id="701" r:id="rId157"/>
    <p:sldId id="702" r:id="rId158"/>
    <p:sldId id="703" r:id="rId159"/>
    <p:sldId id="704" r:id="rId160"/>
    <p:sldId id="323" r:id="rId161"/>
    <p:sldId id="532" r:id="rId162"/>
    <p:sldId id="357" r:id="rId163"/>
    <p:sldId id="358" r:id="rId164"/>
    <p:sldId id="359" r:id="rId165"/>
    <p:sldId id="361" r:id="rId166"/>
    <p:sldId id="533" r:id="rId167"/>
    <p:sldId id="534" r:id="rId168"/>
    <p:sldId id="364" r:id="rId169"/>
    <p:sldId id="365" r:id="rId170"/>
    <p:sldId id="535" r:id="rId171"/>
    <p:sldId id="536" r:id="rId172"/>
    <p:sldId id="537" r:id="rId173"/>
    <p:sldId id="538" r:id="rId174"/>
    <p:sldId id="539" r:id="rId175"/>
    <p:sldId id="540" r:id="rId176"/>
    <p:sldId id="528" r:id="rId1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p:cViewPr varScale="1">
        <p:scale>
          <a:sx n="87" d="100"/>
          <a:sy n="87" d="100"/>
        </p:scale>
        <p:origin x="1728" y="18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0" Type="http://schemas.openxmlformats.org/officeDocument/2006/relationships/tableStyles" Target="tableStyles.xml"/><Relationship Id="rId18" Type="http://schemas.openxmlformats.org/officeDocument/2006/relationships/slide" Target="slides/slide15.xml"/><Relationship Id="rId179" Type="http://schemas.openxmlformats.org/officeDocument/2006/relationships/viewProps" Target="viewProps.xml"/><Relationship Id="rId178" Type="http://schemas.openxmlformats.org/officeDocument/2006/relationships/presProps" Target="presProps.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notesMaster" Target="notesMasters/notesMaster1.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2" Type="http://schemas.openxmlformats.org/officeDocument/2006/relationships/image" Target="../media/image86.wmf"/><Relationship Id="rId11" Type="http://schemas.openxmlformats.org/officeDocument/2006/relationships/image" Target="../media/image85.wmf"/><Relationship Id="rId10" Type="http://schemas.openxmlformats.org/officeDocument/2006/relationships/image" Target="../media/image84.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9.wmf"/><Relationship Id="rId7" Type="http://schemas.openxmlformats.org/officeDocument/2006/relationships/image" Target="../media/image98.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image" Target="../media/image109.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image" Target="../media/image118.wmf"/><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0" Type="http://schemas.openxmlformats.org/officeDocument/2006/relationships/image" Target="../media/image120.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5.png"/></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38.wmf"/><Relationship Id="rId8" Type="http://schemas.openxmlformats.org/officeDocument/2006/relationships/image" Target="../media/image137.wmf"/><Relationship Id="rId7" Type="http://schemas.openxmlformats.org/officeDocument/2006/relationships/image" Target="../media/image136.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0" Type="http://schemas.openxmlformats.org/officeDocument/2006/relationships/image" Target="../media/image139.wmf"/><Relationship Id="rId1"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6.wmf"/><Relationship Id="rId1" Type="http://schemas.openxmlformats.org/officeDocument/2006/relationships/image" Target="../media/image15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wmf"/><Relationship Id="rId1" Type="http://schemas.openxmlformats.org/officeDocument/2006/relationships/image" Target="../media/image16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6" Type="http://schemas.openxmlformats.org/officeDocument/2006/relationships/image" Target="../media/image46.wmf"/><Relationship Id="rId15" Type="http://schemas.openxmlformats.org/officeDocument/2006/relationships/image" Target="../media/image45.wmf"/><Relationship Id="rId14" Type="http://schemas.openxmlformats.org/officeDocument/2006/relationships/image" Target="../media/image44.wmf"/><Relationship Id="rId13" Type="http://schemas.openxmlformats.org/officeDocument/2006/relationships/image" Target="../media/image43.wmf"/><Relationship Id="rId12" Type="http://schemas.openxmlformats.org/officeDocument/2006/relationships/image" Target="../media/image42.wmf"/><Relationship Id="rId11" Type="http://schemas.openxmlformats.org/officeDocument/2006/relationships/image" Target="../media/image41.wmf"/><Relationship Id="rId10" Type="http://schemas.openxmlformats.org/officeDocument/2006/relationships/image" Target="../media/image40.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3" Type="http://schemas.openxmlformats.org/officeDocument/2006/relationships/image" Target="../media/image63.wmf"/><Relationship Id="rId12" Type="http://schemas.openxmlformats.org/officeDocument/2006/relationships/image" Target="../media/image62.wmf"/><Relationship Id="rId11" Type="http://schemas.openxmlformats.org/officeDocument/2006/relationships/image" Target="../media/image61.wmf"/><Relationship Id="rId10" Type="http://schemas.openxmlformats.org/officeDocument/2006/relationships/image" Target="../media/image60.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上是非自反的应该如何用量词和谓词表达？</a:t>
            </a:r>
            <a:endParaRPr kumimoji="1" lang="zh-CN" altLang="en-US"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eaLnBrk="1" hangingPunct="1"/>
            <a:r>
              <a:rPr lang="en-US" altLang="zh-CN" sz="1200" b="0"/>
              <a:t>*</a:t>
            </a:r>
            <a:endParaRPr lang="en-US" altLang="zh-CN" sz="1200" b="0"/>
          </a:p>
        </p:txBody>
      </p:sp>
      <p:sp>
        <p:nvSpPr>
          <p:cNvPr id="251906" name="Rectangle 2"/>
          <p:cNvSpPr>
            <a:spLocks noRot="1" noTextEdit="1"/>
          </p:cNvSpPr>
          <p:nvPr>
            <p:ph type="sldImg"/>
          </p:nvPr>
        </p:nvSpPr>
        <p:spPr/>
      </p:sp>
      <p:sp>
        <p:nvSpPr>
          <p:cNvPr id="251907" name="Rectangle 3"/>
          <p:cNvSpPr>
            <a:spLocks noGrp="1"/>
          </p:cNvSpPr>
          <p:nvPr>
            <p:ph type="body"/>
          </p:nvPr>
        </p:nvSpPr>
        <p:spPr/>
        <p:txBody>
          <a:bodyPr wrap="square" lIns="91440" tIns="45720" rIns="91440" bIns="45720" anchor="t"/>
          <a:p>
            <a:pPr lvl="0"/>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上是非对称的应该如何用量词和谓词表达？</a:t>
            </a:r>
            <a:endParaRPr kumimoji="1" lang="zh-CN" altLang="en-US" b="1"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6B134D-0EB3-42CB-9322-AA369738187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eaLnBrk="1" hangingPunct="1"/>
            <a:r>
              <a:rPr lang="en-US" altLang="zh-CN" sz="1200" b="0"/>
              <a:t>*</a:t>
            </a:r>
            <a:endParaRPr lang="en-US" altLang="zh-CN" sz="1200" b="0"/>
          </a:p>
        </p:txBody>
      </p:sp>
      <p:sp>
        <p:nvSpPr>
          <p:cNvPr id="238594" name="Rectangle 2"/>
          <p:cNvSpPr>
            <a:spLocks noRot="1" noTextEdit="1"/>
          </p:cNvSpPr>
          <p:nvPr>
            <p:ph type="sldImg"/>
          </p:nvPr>
        </p:nvSpPr>
        <p:spPr/>
      </p:sp>
      <p:sp>
        <p:nvSpPr>
          <p:cNvPr id="238595" name="Rectangle 3"/>
          <p:cNvSpPr>
            <a:spLocks noGrp="1"/>
          </p:cNvSpPr>
          <p:nvPr>
            <p:ph type="body"/>
          </p:nvPr>
        </p:nvSpPr>
        <p:spPr>
          <a:xfrm>
            <a:off x="914400" y="4343400"/>
            <a:ext cx="5029200" cy="1371600"/>
          </a:xfrm>
        </p:spPr>
        <p:txBody>
          <a:bodyPr wrap="square" lIns="91440" tIns="45720" rIns="91440" bIns="45720" anchor="t"/>
          <a:p>
            <a:pPr lvl="0" indent="571500" eaLnBrk="1" hangingPunct="1"/>
            <a:r>
              <a:rPr lang="zh-CN" altLang="en-US" sz="2400"/>
              <a:t>为了更清楚地描述偏序集合中元素间的层次关系，我们先介绍“盖住”的概念。</a:t>
            </a:r>
            <a:endParaRPr lang="zh-CN" altLang="en-US"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eaLnBrk="1" hangingPunct="1"/>
            <a:r>
              <a:rPr lang="en-US" altLang="zh-CN" sz="1200" b="0"/>
              <a:t>*</a:t>
            </a:r>
            <a:endParaRPr lang="en-US" altLang="zh-CN" sz="1200" b="0"/>
          </a:p>
        </p:txBody>
      </p:sp>
      <p:sp>
        <p:nvSpPr>
          <p:cNvPr id="243714" name="Rectangle 2"/>
          <p:cNvSpPr>
            <a:spLocks noRot="1" noTextEdit="1"/>
          </p:cNvSpPr>
          <p:nvPr>
            <p:ph type="sldImg"/>
          </p:nvPr>
        </p:nvSpPr>
        <p:spPr/>
      </p:sp>
      <p:sp>
        <p:nvSpPr>
          <p:cNvPr id="243715" name="Rectangle 3"/>
          <p:cNvSpPr>
            <a:spLocks noGrp="1"/>
          </p:cNvSpPr>
          <p:nvPr>
            <p:ph type="body"/>
          </p:nvPr>
        </p:nvSpPr>
        <p:spPr>
          <a:xfrm>
            <a:off x="914400" y="4343400"/>
            <a:ext cx="5029200" cy="1752600"/>
          </a:xfrm>
        </p:spPr>
        <p:txBody>
          <a:bodyPr wrap="square" lIns="91440" tIns="45720" rIns="91440" bIns="45720" anchor="t"/>
          <a:p>
            <a:pPr lvl="0" eaLnBrk="1" hangingPunct="1"/>
            <a:r>
              <a:rPr lang="zh-CN" altLang="en-US" sz="2400"/>
              <a:t>对于给定偏序集</a:t>
            </a:r>
            <a:r>
              <a:rPr lang="en-US" altLang="zh-CN" sz="2400"/>
              <a:t>&lt;A,&gt;</a:t>
            </a:r>
            <a:r>
              <a:rPr lang="zh-CN" altLang="en-US" sz="2400"/>
              <a:t>，它的盖住关系是唯一的，所以可用盖住的性质画出偏序集合图，或称哈斯（</a:t>
            </a:r>
            <a:r>
              <a:rPr lang="en-US" altLang="zh-CN" sz="2400"/>
              <a:t>Hasse</a:t>
            </a:r>
            <a:r>
              <a:rPr lang="zh-CN" altLang="en-US" sz="2400"/>
              <a:t>）图。</a:t>
            </a:r>
            <a:endParaRPr lang="zh-CN" altLang="en-US"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eaLnBrk="1" hangingPunct="1"/>
            <a:r>
              <a:rPr lang="en-US" altLang="zh-CN" sz="1200" b="0"/>
              <a:t>*</a:t>
            </a:r>
            <a:endParaRPr lang="en-US" altLang="zh-CN" sz="1200" b="0"/>
          </a:p>
        </p:txBody>
      </p:sp>
      <p:sp>
        <p:nvSpPr>
          <p:cNvPr id="243714" name="Rectangle 2"/>
          <p:cNvSpPr>
            <a:spLocks noRot="1" noTextEdit="1"/>
          </p:cNvSpPr>
          <p:nvPr>
            <p:ph type="sldImg"/>
          </p:nvPr>
        </p:nvSpPr>
        <p:spPr/>
      </p:sp>
      <p:sp>
        <p:nvSpPr>
          <p:cNvPr id="243715" name="Rectangle 3"/>
          <p:cNvSpPr>
            <a:spLocks noGrp="1"/>
          </p:cNvSpPr>
          <p:nvPr>
            <p:ph type="body"/>
          </p:nvPr>
        </p:nvSpPr>
        <p:spPr>
          <a:xfrm>
            <a:off x="914400" y="4343400"/>
            <a:ext cx="5029200" cy="1752600"/>
          </a:xfrm>
        </p:spPr>
        <p:txBody>
          <a:bodyPr wrap="square" lIns="91440" tIns="45720" rIns="91440" bIns="45720" anchor="t"/>
          <a:p>
            <a:pPr lvl="0" eaLnBrk="1" hangingPunct="1"/>
            <a:r>
              <a:rPr lang="zh-CN" altLang="en-US" sz="2400"/>
              <a:t>对于给定偏序集</a:t>
            </a:r>
            <a:r>
              <a:rPr lang="en-US" altLang="zh-CN" sz="2400"/>
              <a:t>&lt;A,&gt;</a:t>
            </a:r>
            <a:r>
              <a:rPr lang="zh-CN" altLang="en-US" sz="2400"/>
              <a:t>，它的盖住关系是唯一的，所以可用盖住的性质画出偏序集合图，或称哈斯（</a:t>
            </a:r>
            <a:r>
              <a:rPr lang="en-US" altLang="zh-CN" sz="2400"/>
              <a:t>Hasse</a:t>
            </a:r>
            <a:r>
              <a:rPr lang="zh-CN" altLang="en-US" sz="2400"/>
              <a:t>）图。</a:t>
            </a:r>
            <a:endParaRPr lang="zh-CN" altLang="en-US" sz="2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eaLnBrk="1" hangingPunct="1"/>
            <a:r>
              <a:rPr lang="en-US" altLang="zh-CN" sz="1200" b="0"/>
              <a:t>*</a:t>
            </a:r>
            <a:endParaRPr lang="en-US" altLang="zh-CN" sz="1200" b="0"/>
          </a:p>
        </p:txBody>
      </p:sp>
      <p:sp>
        <p:nvSpPr>
          <p:cNvPr id="246786" name="Rectangle 2"/>
          <p:cNvSpPr>
            <a:spLocks noRot="1" noTextEdit="1"/>
          </p:cNvSpPr>
          <p:nvPr>
            <p:ph type="sldImg"/>
          </p:nvPr>
        </p:nvSpPr>
        <p:spPr/>
      </p:sp>
      <p:sp>
        <p:nvSpPr>
          <p:cNvPr id="246787" name="Rectangle 3"/>
          <p:cNvSpPr>
            <a:spLocks noGrp="1"/>
          </p:cNvSpPr>
          <p:nvPr>
            <p:ph type="body"/>
          </p:nvPr>
        </p:nvSpPr>
        <p:spPr/>
        <p:txBody>
          <a:bodyPr wrap="square" lIns="91440" tIns="45720" rIns="91440" bIns="45720" anchor="t"/>
          <a:p>
            <a:pPr lvl="0"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n-ea"/>
                <a:ea typeface="+mn-ea"/>
                <a:cs typeface="+mj-cs"/>
              </a:defRPr>
            </a:lvl1pPr>
          </a:lstStyle>
          <a:p>
            <a:r>
              <a:rPr kumimoji="0" lang="en-US" dirty="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Times New Roman" panose="02020703060505090304" pitchFamily="18" charset="0"/>
                <a:cs typeface="Times New Roman" panose="02020703060505090304"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endParaRPr kumimoji="0" lang="en-US" dirty="0"/>
          </a:p>
        </p:txBody>
      </p:sp>
      <p:sp>
        <p:nvSpPr>
          <p:cNvPr id="30" name="Date Placeholder 29"/>
          <p:cNvSpPr>
            <a:spLocks noGrp="1"/>
          </p:cNvSpPr>
          <p:nvPr>
            <p:ph type="dt" sz="half" idx="10"/>
          </p:nvPr>
        </p:nvSpPr>
        <p:spPr/>
        <p:txBody>
          <a:bodyPr/>
          <a:lstStyle/>
          <a:p>
            <a:fld id="{74223539-C274-414E-836E-21403C9CE2AE}"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ngti SC" panose="02010800040101010101" pitchFamily="2" charset="-122"/>
                <a:ea typeface="Songti SC" panose="02010800040101010101" pitchFamily="2" charset="-122"/>
              </a:defRPr>
            </a:lvl1pPr>
          </a:lstStyle>
          <a:p>
            <a:r>
              <a:rPr kumimoji="0" lang="en-US" dirty="0"/>
              <a:t>Click to edit Master title style</a:t>
            </a:r>
            <a:endParaRPr kumimoji="0" lang="en-US" dirty="0"/>
          </a:p>
        </p:txBody>
      </p:sp>
      <p:sp>
        <p:nvSpPr>
          <p:cNvPr id="3" name="Content Placeholder 2"/>
          <p:cNvSpPr>
            <a:spLocks noGrp="1"/>
          </p:cNvSpPr>
          <p:nvPr>
            <p:ph idx="1"/>
          </p:nvPr>
        </p:nvSpPr>
        <p:spPr/>
        <p:txBody>
          <a:bodyPr/>
          <a:lstStyle>
            <a:lvl1pPr>
              <a:defRPr>
                <a:latin typeface="Times New Roman" panose="02020703060505090304" pitchFamily="18" charset="0"/>
                <a:cs typeface="Times New Roman" panose="02020703060505090304" pitchFamily="18" charset="0"/>
              </a:defRPr>
            </a:lvl1pPr>
            <a:lvl2pPr>
              <a:defRPr>
                <a:latin typeface="Times New Roman" panose="02020703060505090304" pitchFamily="18" charset="0"/>
                <a:cs typeface="Times New Roman" panose="02020703060505090304" pitchFamily="18" charset="0"/>
              </a:defRPr>
            </a:lvl2pPr>
            <a:lvl3pPr>
              <a:defRPr>
                <a:latin typeface="Times New Roman" panose="02020703060505090304" pitchFamily="18" charset="0"/>
                <a:cs typeface="Times New Roman" panose="02020703060505090304" pitchFamily="18" charset="0"/>
              </a:defRPr>
            </a:lvl3pPr>
            <a:lvl4pPr>
              <a:defRPr>
                <a:latin typeface="Times New Roman" panose="02020703060505090304" pitchFamily="18" charset="0"/>
                <a:cs typeface="Times New Roman" panose="02020703060505090304" pitchFamily="18" charset="0"/>
              </a:defRPr>
            </a:lvl4pPr>
            <a:lvl5pPr>
              <a:defRPr>
                <a:latin typeface="Times New Roman" panose="02020703060505090304" pitchFamily="18" charset="0"/>
                <a:cs typeface="Times New Roman" panose="02020703060505090304" pitchFamily="18" charset="0"/>
              </a:defRPr>
            </a:lvl5p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4CA818A-A27A-2D4E-A463-13274774B01A}" type="slidenum">
              <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Tree>
  </p:cSld>
  <p:clrMapOvr>
    <a:masterClrMapping/>
  </p:clrMapOvr>
  <p:transition spd="med">
    <p:split dir="in"/>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GI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19464" y="-10186"/>
            <a:ext cx="1124536" cy="11245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Times New Roman" panose="02020703060505090304" pitchFamily="18" charset="0"/>
          <a:ea typeface="+mn-ea"/>
          <a:cs typeface="Times New Roman" panose="02020703060505090304" pitchFamily="18" charset="0"/>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Times New Roman" panose="02020703060505090304" pitchFamily="18" charset="0"/>
          <a:ea typeface="+mn-ea"/>
          <a:cs typeface="Times New Roman" panose="02020703060505090304" pitchFamily="18" charset="0"/>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Times New Roman" panose="02020703060505090304" pitchFamily="18" charset="0"/>
          <a:ea typeface="+mn-ea"/>
          <a:cs typeface="Times New Roman" panose="02020703060505090304" pitchFamily="18" charset="0"/>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Times New Roman" panose="02020703060505090304" pitchFamily="18" charset="0"/>
          <a:ea typeface="+mn-ea"/>
          <a:cs typeface="Times New Roman" panose="02020703060505090304" pitchFamily="18" charset="0"/>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Times New Roman" panose="02020703060505090304" pitchFamily="18" charset="0"/>
          <a:ea typeface="+mn-ea"/>
          <a:cs typeface="Times New Roman" panose="02020703060505090304" pitchFamily="18" charset="0"/>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104.wmf"/><Relationship Id="rId7" Type="http://schemas.openxmlformats.org/officeDocument/2006/relationships/oleObject" Target="../embeddings/oleObject84.bin"/><Relationship Id="rId6" Type="http://schemas.openxmlformats.org/officeDocument/2006/relationships/image" Target="../media/image103.wmf"/><Relationship Id="rId5" Type="http://schemas.openxmlformats.org/officeDocument/2006/relationships/oleObject" Target="../embeddings/oleObject83.bin"/><Relationship Id="rId4" Type="http://schemas.openxmlformats.org/officeDocument/2006/relationships/image" Target="../media/image102.wmf"/><Relationship Id="rId3" Type="http://schemas.openxmlformats.org/officeDocument/2006/relationships/oleObject" Target="../embeddings/oleObject82.bin"/><Relationship Id="rId2" Type="http://schemas.openxmlformats.org/officeDocument/2006/relationships/image" Target="../media/image101.wmf"/><Relationship Id="rId14" Type="http://schemas.openxmlformats.org/officeDocument/2006/relationships/vmlDrawing" Target="../drawings/vmlDrawing16.vml"/><Relationship Id="rId13" Type="http://schemas.openxmlformats.org/officeDocument/2006/relationships/slideLayout" Target="../slideLayouts/slideLayout3.xml"/><Relationship Id="rId12" Type="http://schemas.openxmlformats.org/officeDocument/2006/relationships/image" Target="../media/image106.wmf"/><Relationship Id="rId11" Type="http://schemas.openxmlformats.org/officeDocument/2006/relationships/oleObject" Target="../embeddings/oleObject86.bin"/><Relationship Id="rId10" Type="http://schemas.openxmlformats.org/officeDocument/2006/relationships/image" Target="../media/image105.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3.xml"/><Relationship Id="rId4" Type="http://schemas.openxmlformats.org/officeDocument/2006/relationships/image" Target="../media/image108.png"/><Relationship Id="rId3" Type="http://schemas.openxmlformats.org/officeDocument/2006/relationships/oleObject" Target="../embeddings/oleObject88.bin"/><Relationship Id="rId2" Type="http://schemas.openxmlformats.org/officeDocument/2006/relationships/image" Target="../media/image107.wmf"/><Relationship Id="rId1" Type="http://schemas.openxmlformats.org/officeDocument/2006/relationships/oleObject" Target="../embeddings/oleObject87.bin"/></Relationships>
</file>

<file path=ppt/slides/_rels/slide10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3.xml"/><Relationship Id="rId4" Type="http://schemas.openxmlformats.org/officeDocument/2006/relationships/image" Target="../media/image110.png"/><Relationship Id="rId3" Type="http://schemas.openxmlformats.org/officeDocument/2006/relationships/oleObject" Target="../embeddings/oleObject90.bin"/><Relationship Id="rId2" Type="http://schemas.openxmlformats.org/officeDocument/2006/relationships/image" Target="../media/image109.wmf"/><Relationship Id="rId1" Type="http://schemas.openxmlformats.org/officeDocument/2006/relationships/oleObject" Target="../embeddings/oleObject89.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14.wmf"/><Relationship Id="rId7" Type="http://schemas.openxmlformats.org/officeDocument/2006/relationships/oleObject" Target="../embeddings/oleObject94.bin"/><Relationship Id="rId6" Type="http://schemas.openxmlformats.org/officeDocument/2006/relationships/image" Target="../media/image113.wmf"/><Relationship Id="rId5" Type="http://schemas.openxmlformats.org/officeDocument/2006/relationships/oleObject" Target="../embeddings/oleObject93.bin"/><Relationship Id="rId4" Type="http://schemas.openxmlformats.org/officeDocument/2006/relationships/image" Target="../media/image112.wmf"/><Relationship Id="rId3" Type="http://schemas.openxmlformats.org/officeDocument/2006/relationships/oleObject" Target="../embeddings/oleObject92.bin"/><Relationship Id="rId24" Type="http://schemas.openxmlformats.org/officeDocument/2006/relationships/vmlDrawing" Target="../drawings/vmlDrawing19.vml"/><Relationship Id="rId23" Type="http://schemas.openxmlformats.org/officeDocument/2006/relationships/slideLayout" Target="../slideLayouts/slideLayout3.xml"/><Relationship Id="rId22" Type="http://schemas.openxmlformats.org/officeDocument/2006/relationships/oleObject" Target="../embeddings/oleObject102.bin"/><Relationship Id="rId21" Type="http://schemas.openxmlformats.org/officeDocument/2006/relationships/image" Target="../media/image120.wmf"/><Relationship Id="rId20" Type="http://schemas.openxmlformats.org/officeDocument/2006/relationships/oleObject" Target="../embeddings/oleObject101.bin"/><Relationship Id="rId2" Type="http://schemas.openxmlformats.org/officeDocument/2006/relationships/image" Target="../media/image111.wmf"/><Relationship Id="rId19" Type="http://schemas.openxmlformats.org/officeDocument/2006/relationships/image" Target="../media/image119.wmf"/><Relationship Id="rId18" Type="http://schemas.openxmlformats.org/officeDocument/2006/relationships/oleObject" Target="../embeddings/oleObject100.bin"/><Relationship Id="rId17" Type="http://schemas.openxmlformats.org/officeDocument/2006/relationships/image" Target="../media/image118.wmf"/><Relationship Id="rId16" Type="http://schemas.openxmlformats.org/officeDocument/2006/relationships/oleObject" Target="../embeddings/oleObject99.bin"/><Relationship Id="rId15" Type="http://schemas.openxmlformats.org/officeDocument/2006/relationships/image" Target="../media/image117.wmf"/><Relationship Id="rId14" Type="http://schemas.openxmlformats.org/officeDocument/2006/relationships/oleObject" Target="../embeddings/oleObject98.bin"/><Relationship Id="rId13" Type="http://schemas.openxmlformats.org/officeDocument/2006/relationships/image" Target="../media/image116.wmf"/><Relationship Id="rId12" Type="http://schemas.openxmlformats.org/officeDocument/2006/relationships/oleObject" Target="../embeddings/oleObject97.bin"/><Relationship Id="rId11" Type="http://schemas.openxmlformats.org/officeDocument/2006/relationships/oleObject" Target="../embeddings/oleObject96.bin"/><Relationship Id="rId10" Type="http://schemas.openxmlformats.org/officeDocument/2006/relationships/image" Target="../media/image115.wmf"/><Relationship Id="rId1" Type="http://schemas.openxmlformats.org/officeDocument/2006/relationships/oleObject" Target="../embeddings/oleObject91.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14.wmf"/><Relationship Id="rId7" Type="http://schemas.openxmlformats.org/officeDocument/2006/relationships/oleObject" Target="../embeddings/oleObject106.bin"/><Relationship Id="rId6" Type="http://schemas.openxmlformats.org/officeDocument/2006/relationships/image" Target="../media/image113.wmf"/><Relationship Id="rId5" Type="http://schemas.openxmlformats.org/officeDocument/2006/relationships/oleObject" Target="../embeddings/oleObject105.bin"/><Relationship Id="rId4" Type="http://schemas.openxmlformats.org/officeDocument/2006/relationships/image" Target="../media/image112.wmf"/><Relationship Id="rId3" Type="http://schemas.openxmlformats.org/officeDocument/2006/relationships/oleObject" Target="../embeddings/oleObject104.bin"/><Relationship Id="rId2" Type="http://schemas.openxmlformats.org/officeDocument/2006/relationships/image" Target="../media/image111.wmf"/><Relationship Id="rId17" Type="http://schemas.openxmlformats.org/officeDocument/2006/relationships/vmlDrawing" Target="../drawings/vmlDrawing20.vml"/><Relationship Id="rId16" Type="http://schemas.openxmlformats.org/officeDocument/2006/relationships/slideLayout" Target="../slideLayouts/slideLayout3.xml"/><Relationship Id="rId15" Type="http://schemas.openxmlformats.org/officeDocument/2006/relationships/image" Target="../media/image122.wmf"/><Relationship Id="rId14" Type="http://schemas.openxmlformats.org/officeDocument/2006/relationships/oleObject" Target="../embeddings/oleObject110.bin"/><Relationship Id="rId13" Type="http://schemas.openxmlformats.org/officeDocument/2006/relationships/image" Target="../media/image121.wmf"/><Relationship Id="rId12" Type="http://schemas.openxmlformats.org/officeDocument/2006/relationships/oleObject" Target="../embeddings/oleObject109.bin"/><Relationship Id="rId11" Type="http://schemas.openxmlformats.org/officeDocument/2006/relationships/oleObject" Target="../embeddings/oleObject108.bin"/><Relationship Id="rId10" Type="http://schemas.openxmlformats.org/officeDocument/2006/relationships/image" Target="../media/image115.wmf"/><Relationship Id="rId1" Type="http://schemas.openxmlformats.org/officeDocument/2006/relationships/oleObject" Target="../embeddings/oleObject103.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3.xml"/><Relationship Id="rId4" Type="http://schemas.openxmlformats.org/officeDocument/2006/relationships/image" Target="../media/image124.wmf"/><Relationship Id="rId3" Type="http://schemas.openxmlformats.org/officeDocument/2006/relationships/oleObject" Target="../embeddings/oleObject112.bin"/><Relationship Id="rId2" Type="http://schemas.openxmlformats.org/officeDocument/2006/relationships/image" Target="../media/image123.wmf"/><Relationship Id="rId1" Type="http://schemas.openxmlformats.org/officeDocument/2006/relationships/oleObject" Target="../embeddings/oleObject111.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25.png"/><Relationship Id="rId1" Type="http://schemas.openxmlformats.org/officeDocument/2006/relationships/oleObject" Target="../embeddings/oleObject113.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29.wmf"/><Relationship Id="rId7" Type="http://schemas.openxmlformats.org/officeDocument/2006/relationships/oleObject" Target="../embeddings/oleObject117.bin"/><Relationship Id="rId6" Type="http://schemas.openxmlformats.org/officeDocument/2006/relationships/image" Target="../media/image128.wmf"/><Relationship Id="rId5" Type="http://schemas.openxmlformats.org/officeDocument/2006/relationships/oleObject" Target="../embeddings/oleObject116.bin"/><Relationship Id="rId4" Type="http://schemas.openxmlformats.org/officeDocument/2006/relationships/image" Target="../media/image127.wmf"/><Relationship Id="rId3" Type="http://schemas.openxmlformats.org/officeDocument/2006/relationships/oleObject" Target="../embeddings/oleObject115.bin"/><Relationship Id="rId2" Type="http://schemas.openxmlformats.org/officeDocument/2006/relationships/image" Target="../media/image126.wmf"/><Relationship Id="rId10" Type="http://schemas.openxmlformats.org/officeDocument/2006/relationships/vmlDrawing" Target="../drawings/vmlDrawing23.vml"/><Relationship Id="rId1" Type="http://schemas.openxmlformats.org/officeDocument/2006/relationships/oleObject" Target="../embeddings/oleObject114.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9" Type="http://schemas.openxmlformats.org/officeDocument/2006/relationships/image" Target="../media/image133.wmf"/><Relationship Id="rId8" Type="http://schemas.openxmlformats.org/officeDocument/2006/relationships/oleObject" Target="../embeddings/oleObject122.bin"/><Relationship Id="rId7" Type="http://schemas.openxmlformats.org/officeDocument/2006/relationships/oleObject" Target="../embeddings/oleObject121.bin"/><Relationship Id="rId6" Type="http://schemas.openxmlformats.org/officeDocument/2006/relationships/image" Target="../media/image132.wmf"/><Relationship Id="rId5" Type="http://schemas.openxmlformats.org/officeDocument/2006/relationships/oleObject" Target="../embeddings/oleObject120.bin"/><Relationship Id="rId4" Type="http://schemas.openxmlformats.org/officeDocument/2006/relationships/image" Target="../media/image131.wmf"/><Relationship Id="rId3" Type="http://schemas.openxmlformats.org/officeDocument/2006/relationships/oleObject" Target="../embeddings/oleObject119.bin"/><Relationship Id="rId26" Type="http://schemas.openxmlformats.org/officeDocument/2006/relationships/vmlDrawing" Target="../drawings/vmlDrawing24.vml"/><Relationship Id="rId25" Type="http://schemas.openxmlformats.org/officeDocument/2006/relationships/slideLayout" Target="../slideLayouts/slideLayout3.xml"/><Relationship Id="rId24" Type="http://schemas.openxmlformats.org/officeDocument/2006/relationships/oleObject" Target="../embeddings/oleObject131.bin"/><Relationship Id="rId23" Type="http://schemas.openxmlformats.org/officeDocument/2006/relationships/image" Target="../media/image139.wmf"/><Relationship Id="rId22" Type="http://schemas.openxmlformats.org/officeDocument/2006/relationships/oleObject" Target="../embeddings/oleObject130.bin"/><Relationship Id="rId21" Type="http://schemas.openxmlformats.org/officeDocument/2006/relationships/image" Target="../media/image138.wmf"/><Relationship Id="rId20" Type="http://schemas.openxmlformats.org/officeDocument/2006/relationships/oleObject" Target="../embeddings/oleObject129.bin"/><Relationship Id="rId2" Type="http://schemas.openxmlformats.org/officeDocument/2006/relationships/image" Target="../media/image130.wmf"/><Relationship Id="rId19" Type="http://schemas.openxmlformats.org/officeDocument/2006/relationships/oleObject" Target="../embeddings/oleObject128.bin"/><Relationship Id="rId18" Type="http://schemas.openxmlformats.org/officeDocument/2006/relationships/image" Target="../media/image137.wmf"/><Relationship Id="rId17" Type="http://schemas.openxmlformats.org/officeDocument/2006/relationships/oleObject" Target="../embeddings/oleObject127.bin"/><Relationship Id="rId16" Type="http://schemas.openxmlformats.org/officeDocument/2006/relationships/oleObject" Target="../embeddings/oleObject126.bin"/><Relationship Id="rId15" Type="http://schemas.openxmlformats.org/officeDocument/2006/relationships/image" Target="../media/image136.wmf"/><Relationship Id="rId14" Type="http://schemas.openxmlformats.org/officeDocument/2006/relationships/oleObject" Target="../embeddings/oleObject125.bin"/><Relationship Id="rId13" Type="http://schemas.openxmlformats.org/officeDocument/2006/relationships/image" Target="../media/image135.wmf"/><Relationship Id="rId12" Type="http://schemas.openxmlformats.org/officeDocument/2006/relationships/oleObject" Target="../embeddings/oleObject124.bin"/><Relationship Id="rId11" Type="http://schemas.openxmlformats.org/officeDocument/2006/relationships/image" Target="../media/image134.wmf"/><Relationship Id="rId10" Type="http://schemas.openxmlformats.org/officeDocument/2006/relationships/oleObject" Target="../embeddings/oleObject123.bin"/><Relationship Id="rId1" Type="http://schemas.openxmlformats.org/officeDocument/2006/relationships/oleObject" Target="../embeddings/oleObject118.bin"/></Relationships>
</file>

<file path=ppt/slides/_rels/slide124.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3.xml"/><Relationship Id="rId4" Type="http://schemas.openxmlformats.org/officeDocument/2006/relationships/image" Target="../media/image141.wmf"/><Relationship Id="rId3" Type="http://schemas.openxmlformats.org/officeDocument/2006/relationships/oleObject" Target="../embeddings/oleObject133.bin"/><Relationship Id="rId2" Type="http://schemas.openxmlformats.org/officeDocument/2006/relationships/image" Target="../media/image140.wmf"/><Relationship Id="rId1" Type="http://schemas.openxmlformats.org/officeDocument/2006/relationships/oleObject" Target="../embeddings/oleObject132.bin"/></Relationships>
</file>

<file path=ppt/slides/_rels/slide12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5.wmf"/><Relationship Id="rId7" Type="http://schemas.openxmlformats.org/officeDocument/2006/relationships/oleObject" Target="../embeddings/oleObject137.bin"/><Relationship Id="rId6" Type="http://schemas.openxmlformats.org/officeDocument/2006/relationships/image" Target="../media/image144.wmf"/><Relationship Id="rId5" Type="http://schemas.openxmlformats.org/officeDocument/2006/relationships/oleObject" Target="../embeddings/oleObject136.bin"/><Relationship Id="rId4" Type="http://schemas.openxmlformats.org/officeDocument/2006/relationships/image" Target="../media/image143.wmf"/><Relationship Id="rId3" Type="http://schemas.openxmlformats.org/officeDocument/2006/relationships/oleObject" Target="../embeddings/oleObject135.bin"/><Relationship Id="rId2" Type="http://schemas.openxmlformats.org/officeDocument/2006/relationships/image" Target="../media/image142.wmf"/><Relationship Id="rId10" Type="http://schemas.openxmlformats.org/officeDocument/2006/relationships/vmlDrawing" Target="../drawings/vmlDrawing26.vml"/><Relationship Id="rId1" Type="http://schemas.openxmlformats.org/officeDocument/2006/relationships/oleObject" Target="../embeddings/oleObject134.bin"/></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7.png"/><Relationship Id="rId1" Type="http://schemas.openxmlformats.org/officeDocument/2006/relationships/image" Target="../media/image146.png"/></Relationships>
</file>

<file path=ppt/slides/_rels/slide131.xml.rels><?xml version="1.0" encoding="UTF-8" standalone="yes"?>
<Relationships xmlns="http://schemas.openxmlformats.org/package/2006/relationships"><Relationship Id="rId7" Type="http://schemas.openxmlformats.org/officeDocument/2006/relationships/vmlDrawing" Target="../drawings/vmlDrawing27.vml"/><Relationship Id="rId6" Type="http://schemas.openxmlformats.org/officeDocument/2006/relationships/slideLayout" Target="../slideLayouts/slideLayout3.xml"/><Relationship Id="rId5" Type="http://schemas.openxmlformats.org/officeDocument/2006/relationships/oleObject" Target="../embeddings/oleObject140.bin"/><Relationship Id="rId4" Type="http://schemas.openxmlformats.org/officeDocument/2006/relationships/image" Target="../media/image149.wmf"/><Relationship Id="rId3" Type="http://schemas.openxmlformats.org/officeDocument/2006/relationships/oleObject" Target="../embeddings/oleObject139.bin"/><Relationship Id="rId2" Type="http://schemas.openxmlformats.org/officeDocument/2006/relationships/image" Target="../media/image148.wmf"/><Relationship Id="rId1" Type="http://schemas.openxmlformats.org/officeDocument/2006/relationships/oleObject" Target="../embeddings/oleObject138.bin"/></Relationships>
</file>

<file path=ppt/slides/_rels/slide132.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3.xml"/><Relationship Id="rId6" Type="http://schemas.openxmlformats.org/officeDocument/2006/relationships/image" Target="../media/image150.png"/><Relationship Id="rId5" Type="http://schemas.openxmlformats.org/officeDocument/2006/relationships/oleObject" Target="../embeddings/oleObject143.bin"/><Relationship Id="rId4" Type="http://schemas.openxmlformats.org/officeDocument/2006/relationships/image" Target="../media/image149.wmf"/><Relationship Id="rId3" Type="http://schemas.openxmlformats.org/officeDocument/2006/relationships/oleObject" Target="../embeddings/oleObject142.bin"/><Relationship Id="rId2" Type="http://schemas.openxmlformats.org/officeDocument/2006/relationships/image" Target="../media/image148.wmf"/><Relationship Id="rId1" Type="http://schemas.openxmlformats.org/officeDocument/2006/relationships/oleObject" Target="../embeddings/oleObject141.bin"/></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3.xml"/><Relationship Id="rId2" Type="http://schemas.openxmlformats.org/officeDocument/2006/relationships/image" Target="../media/image151.wmf"/><Relationship Id="rId1" Type="http://schemas.openxmlformats.org/officeDocument/2006/relationships/oleObject" Target="../embeddings/oleObject144.bin"/></Relationships>
</file>

<file path=ppt/slides/_rels/slide134.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3.xml"/><Relationship Id="rId3" Type="http://schemas.openxmlformats.org/officeDocument/2006/relationships/image" Target="../media/image151.wmf"/><Relationship Id="rId2" Type="http://schemas.openxmlformats.org/officeDocument/2006/relationships/oleObject" Target="../embeddings/oleObject145.bin"/><Relationship Id="rId1" Type="http://schemas.openxmlformats.org/officeDocument/2006/relationships/image" Target="../media/image152.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9" Type="http://schemas.openxmlformats.org/officeDocument/2006/relationships/image" Target="../media/image150.png"/><Relationship Id="rId8" Type="http://schemas.openxmlformats.org/officeDocument/2006/relationships/image" Target="../media/image156.wmf"/><Relationship Id="rId7" Type="http://schemas.openxmlformats.org/officeDocument/2006/relationships/oleObject" Target="../embeddings/oleObject149.bin"/><Relationship Id="rId6" Type="http://schemas.openxmlformats.org/officeDocument/2006/relationships/image" Target="../media/image155.wmf"/><Relationship Id="rId5" Type="http://schemas.openxmlformats.org/officeDocument/2006/relationships/oleObject" Target="../embeddings/oleObject148.bin"/><Relationship Id="rId4" Type="http://schemas.openxmlformats.org/officeDocument/2006/relationships/image" Target="../media/image154.wmf"/><Relationship Id="rId3" Type="http://schemas.openxmlformats.org/officeDocument/2006/relationships/oleObject" Target="../embeddings/oleObject147.bin"/><Relationship Id="rId2" Type="http://schemas.openxmlformats.org/officeDocument/2006/relationships/image" Target="../media/image153.wmf"/><Relationship Id="rId11" Type="http://schemas.openxmlformats.org/officeDocument/2006/relationships/vmlDrawing" Target="../drawings/vmlDrawing31.vml"/><Relationship Id="rId10" Type="http://schemas.openxmlformats.org/officeDocument/2006/relationships/slideLayout" Target="../slideLayouts/slideLayout3.xml"/><Relationship Id="rId1" Type="http://schemas.openxmlformats.org/officeDocument/2006/relationships/oleObject" Target="../embeddings/oleObject14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9" Type="http://schemas.openxmlformats.org/officeDocument/2006/relationships/image" Target="../media/image150.png"/><Relationship Id="rId8" Type="http://schemas.openxmlformats.org/officeDocument/2006/relationships/image" Target="../media/image156.wmf"/><Relationship Id="rId7" Type="http://schemas.openxmlformats.org/officeDocument/2006/relationships/oleObject" Target="../embeddings/oleObject155.bin"/><Relationship Id="rId6" Type="http://schemas.openxmlformats.org/officeDocument/2006/relationships/oleObject" Target="../embeddings/oleObject154.bin"/><Relationship Id="rId5" Type="http://schemas.openxmlformats.org/officeDocument/2006/relationships/oleObject" Target="../embeddings/oleObject153.bin"/><Relationship Id="rId4" Type="http://schemas.openxmlformats.org/officeDocument/2006/relationships/oleObject" Target="../embeddings/oleObject152.bin"/><Relationship Id="rId3" Type="http://schemas.openxmlformats.org/officeDocument/2006/relationships/oleObject" Target="../embeddings/oleObject151.bin"/><Relationship Id="rId2" Type="http://schemas.openxmlformats.org/officeDocument/2006/relationships/image" Target="../media/image157.wmf"/><Relationship Id="rId13" Type="http://schemas.openxmlformats.org/officeDocument/2006/relationships/vmlDrawing" Target="../drawings/vmlDrawing32.vml"/><Relationship Id="rId12" Type="http://schemas.openxmlformats.org/officeDocument/2006/relationships/slideLayout" Target="../slideLayouts/slideLayout3.xml"/><Relationship Id="rId11" Type="http://schemas.openxmlformats.org/officeDocument/2006/relationships/image" Target="../media/image155.wmf"/><Relationship Id="rId10" Type="http://schemas.openxmlformats.org/officeDocument/2006/relationships/oleObject" Target="../embeddings/oleObject156.bin"/><Relationship Id="rId1" Type="http://schemas.openxmlformats.org/officeDocument/2006/relationships/oleObject" Target="../embeddings/oleObject150.bin"/></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2.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159.wmf"/><Relationship Id="rId1" Type="http://schemas.openxmlformats.org/officeDocument/2006/relationships/oleObject" Target="../embeddings/oleObject157.bin"/></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2.png"/></Relationships>
</file>

<file path=ppt/slides/_rels/slide15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64.png"/><Relationship Id="rId7" Type="http://schemas.openxmlformats.org/officeDocument/2006/relationships/oleObject" Target="../embeddings/oleObject160.bin"/><Relationship Id="rId6" Type="http://schemas.openxmlformats.org/officeDocument/2006/relationships/image" Target="../media/image163.wmf"/><Relationship Id="rId5" Type="http://schemas.openxmlformats.org/officeDocument/2006/relationships/oleObject" Target="../embeddings/oleObject159.bin"/><Relationship Id="rId4" Type="http://schemas.openxmlformats.org/officeDocument/2006/relationships/image" Target="../media/image162.wmf"/><Relationship Id="rId3" Type="http://schemas.openxmlformats.org/officeDocument/2006/relationships/oleObject" Target="../embeddings/oleObject158.bin"/><Relationship Id="rId2" Type="http://schemas.openxmlformats.org/officeDocument/2006/relationships/image" Target="../media/image161.png"/><Relationship Id="rId10" Type="http://schemas.openxmlformats.org/officeDocument/2006/relationships/vmlDrawing" Target="../drawings/vmlDrawing34.vml"/><Relationship Id="rId1" Type="http://schemas.openxmlformats.org/officeDocument/2006/relationships/image" Target="../media/image160.png"/></Relationships>
</file>

<file path=ppt/slides/_rels/slide156.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3.xml"/><Relationship Id="rId5" Type="http://schemas.openxmlformats.org/officeDocument/2006/relationships/image" Target="../media/image167.png"/><Relationship Id="rId4" Type="http://schemas.openxmlformats.org/officeDocument/2006/relationships/image" Target="../media/image166.wmf"/><Relationship Id="rId3" Type="http://schemas.openxmlformats.org/officeDocument/2006/relationships/oleObject" Target="../embeddings/oleObject162.bin"/><Relationship Id="rId2" Type="http://schemas.openxmlformats.org/officeDocument/2006/relationships/image" Target="../media/image165.wmf"/><Relationship Id="rId1" Type="http://schemas.openxmlformats.org/officeDocument/2006/relationships/oleObject" Target="../embeddings/oleObject161.bin"/></Relationships>
</file>

<file path=ppt/slides/_rels/slide157.xml.rels><?xml version="1.0" encoding="UTF-8" standalone="yes"?>
<Relationships xmlns="http://schemas.openxmlformats.org/package/2006/relationships"><Relationship Id="rId9" Type="http://schemas.openxmlformats.org/officeDocument/2006/relationships/image" Target="../media/image172.wmf"/><Relationship Id="rId8" Type="http://schemas.openxmlformats.org/officeDocument/2006/relationships/oleObject" Target="../embeddings/oleObject166.bin"/><Relationship Id="rId7" Type="http://schemas.openxmlformats.org/officeDocument/2006/relationships/image" Target="../media/image171.wmf"/><Relationship Id="rId6" Type="http://schemas.openxmlformats.org/officeDocument/2006/relationships/oleObject" Target="../embeddings/oleObject165.bin"/><Relationship Id="rId5" Type="http://schemas.openxmlformats.org/officeDocument/2006/relationships/image" Target="../media/image170.wmf"/><Relationship Id="rId4" Type="http://schemas.openxmlformats.org/officeDocument/2006/relationships/oleObject" Target="../embeddings/oleObject164.bin"/><Relationship Id="rId3" Type="http://schemas.openxmlformats.org/officeDocument/2006/relationships/image" Target="../media/image169.wmf"/><Relationship Id="rId2" Type="http://schemas.openxmlformats.org/officeDocument/2006/relationships/oleObject" Target="../embeddings/oleObject163.bin"/><Relationship Id="rId11" Type="http://schemas.openxmlformats.org/officeDocument/2006/relationships/vmlDrawing" Target="../drawings/vmlDrawing36.vml"/><Relationship Id="rId10" Type="http://schemas.openxmlformats.org/officeDocument/2006/relationships/slideLayout" Target="../slideLayouts/slideLayout3.xml"/><Relationship Id="rId1" Type="http://schemas.openxmlformats.org/officeDocument/2006/relationships/image" Target="../media/image16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3.jpe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4.jpe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5.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6.jpe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wmf"/><Relationship Id="rId7" Type="http://schemas.openxmlformats.org/officeDocument/2006/relationships/oleObject" Target="../embeddings/oleObject6.bin"/><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 Id="rId3" Type="http://schemas.openxmlformats.org/officeDocument/2006/relationships/oleObject" Target="../embeddings/oleObject4.bin"/><Relationship Id="rId2" Type="http://schemas.openxmlformats.org/officeDocument/2006/relationships/image" Target="../media/image16.wmf"/><Relationship Id="rId12" Type="http://schemas.openxmlformats.org/officeDocument/2006/relationships/vmlDrawing" Target="../drawings/vmlDrawing2.vml"/><Relationship Id="rId11" Type="http://schemas.openxmlformats.org/officeDocument/2006/relationships/slideLayout" Target="../slideLayouts/slideLayout3.xml"/><Relationship Id="rId10" Type="http://schemas.openxmlformats.org/officeDocument/2006/relationships/image" Target="../media/image21.png"/><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3.x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wmf"/><Relationship Id="rId3" Type="http://schemas.openxmlformats.org/officeDocument/2006/relationships/oleObject" Target="../embeddings/oleObject8.bin"/><Relationship Id="rId2" Type="http://schemas.openxmlformats.org/officeDocument/2006/relationships/image" Target="../media/image27.wmf"/><Relationship Id="rId1"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0.wmf"/><Relationship Id="rId1"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34.wmf"/><Relationship Id="rId7" Type="http://schemas.openxmlformats.org/officeDocument/2006/relationships/oleObject" Target="../embeddings/oleObject14.bin"/><Relationship Id="rId6" Type="http://schemas.openxmlformats.org/officeDocument/2006/relationships/image" Target="../media/image33.wmf"/><Relationship Id="rId5" Type="http://schemas.openxmlformats.org/officeDocument/2006/relationships/oleObject" Target="../embeddings/oleObject13.bin"/><Relationship Id="rId4" Type="http://schemas.openxmlformats.org/officeDocument/2006/relationships/image" Target="../media/image32.wmf"/><Relationship Id="rId34" Type="http://schemas.openxmlformats.org/officeDocument/2006/relationships/vmlDrawing" Target="../drawings/vmlDrawing5.vml"/><Relationship Id="rId33" Type="http://schemas.openxmlformats.org/officeDocument/2006/relationships/slideLayout" Target="../slideLayouts/slideLayout3.xml"/><Relationship Id="rId32" Type="http://schemas.openxmlformats.org/officeDocument/2006/relationships/image" Target="../media/image46.wmf"/><Relationship Id="rId31" Type="http://schemas.openxmlformats.org/officeDocument/2006/relationships/oleObject" Target="../embeddings/oleObject26.bin"/><Relationship Id="rId30" Type="http://schemas.openxmlformats.org/officeDocument/2006/relationships/image" Target="../media/image45.wmf"/><Relationship Id="rId3" Type="http://schemas.openxmlformats.org/officeDocument/2006/relationships/oleObject" Target="../embeddings/oleObject12.bin"/><Relationship Id="rId29" Type="http://schemas.openxmlformats.org/officeDocument/2006/relationships/oleObject" Target="../embeddings/oleObject25.bin"/><Relationship Id="rId28" Type="http://schemas.openxmlformats.org/officeDocument/2006/relationships/image" Target="../media/image44.wmf"/><Relationship Id="rId27" Type="http://schemas.openxmlformats.org/officeDocument/2006/relationships/oleObject" Target="../embeddings/oleObject24.bin"/><Relationship Id="rId26" Type="http://schemas.openxmlformats.org/officeDocument/2006/relationships/image" Target="../media/image43.wmf"/><Relationship Id="rId25" Type="http://schemas.openxmlformats.org/officeDocument/2006/relationships/oleObject" Target="../embeddings/oleObject23.bin"/><Relationship Id="rId24" Type="http://schemas.openxmlformats.org/officeDocument/2006/relationships/image" Target="../media/image42.wmf"/><Relationship Id="rId23" Type="http://schemas.openxmlformats.org/officeDocument/2006/relationships/oleObject" Target="../embeddings/oleObject22.bin"/><Relationship Id="rId22" Type="http://schemas.openxmlformats.org/officeDocument/2006/relationships/image" Target="../media/image41.wmf"/><Relationship Id="rId21" Type="http://schemas.openxmlformats.org/officeDocument/2006/relationships/oleObject" Target="../embeddings/oleObject21.bin"/><Relationship Id="rId20" Type="http://schemas.openxmlformats.org/officeDocument/2006/relationships/image" Target="../media/image40.wmf"/><Relationship Id="rId2" Type="http://schemas.openxmlformats.org/officeDocument/2006/relationships/image" Target="../media/image31.wmf"/><Relationship Id="rId19" Type="http://schemas.openxmlformats.org/officeDocument/2006/relationships/oleObject" Target="../embeddings/oleObject20.bin"/><Relationship Id="rId18" Type="http://schemas.openxmlformats.org/officeDocument/2006/relationships/image" Target="../media/image39.wmf"/><Relationship Id="rId17" Type="http://schemas.openxmlformats.org/officeDocument/2006/relationships/oleObject" Target="../embeddings/oleObject19.bin"/><Relationship Id="rId16" Type="http://schemas.openxmlformats.org/officeDocument/2006/relationships/image" Target="../media/image38.wmf"/><Relationship Id="rId15" Type="http://schemas.openxmlformats.org/officeDocument/2006/relationships/oleObject" Target="../embeddings/oleObject18.bin"/><Relationship Id="rId14" Type="http://schemas.openxmlformats.org/officeDocument/2006/relationships/image" Target="../media/image37.wmf"/><Relationship Id="rId13" Type="http://schemas.openxmlformats.org/officeDocument/2006/relationships/oleObject" Target="../embeddings/oleObject17.bin"/><Relationship Id="rId12" Type="http://schemas.openxmlformats.org/officeDocument/2006/relationships/image" Target="../media/image36.wmf"/><Relationship Id="rId11" Type="http://schemas.openxmlformats.org/officeDocument/2006/relationships/oleObject" Target="../embeddings/oleObject16.bin"/><Relationship Id="rId10" Type="http://schemas.openxmlformats.org/officeDocument/2006/relationships/image" Target="../media/image35.wmf"/><Relationship Id="rId1" Type="http://schemas.openxmlformats.org/officeDocument/2006/relationships/oleObject" Target="../embeddings/oleObject11.bin"/></Relationships>
</file>

<file path=ppt/slides/_rels/slide7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0.wmf"/><Relationship Id="rId7" Type="http://schemas.openxmlformats.org/officeDocument/2006/relationships/oleObject" Target="../embeddings/oleObject30.bin"/><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 Id="rId3" Type="http://schemas.openxmlformats.org/officeDocument/2006/relationships/oleObject" Target="../embeddings/oleObject28.bin"/><Relationship Id="rId2" Type="http://schemas.openxmlformats.org/officeDocument/2006/relationships/image" Target="../media/image47.wmf"/><Relationship Id="rId10" Type="http://schemas.openxmlformats.org/officeDocument/2006/relationships/vmlDrawing" Target="../drawings/vmlDrawing6.vml"/><Relationship Id="rId1"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54.wmf"/><Relationship Id="rId7" Type="http://schemas.openxmlformats.org/officeDocument/2006/relationships/oleObject" Target="../embeddings/oleObject34.bin"/><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 Id="rId3" Type="http://schemas.openxmlformats.org/officeDocument/2006/relationships/oleObject" Target="../embeddings/oleObject32.bin"/><Relationship Id="rId29" Type="http://schemas.openxmlformats.org/officeDocument/2006/relationships/vmlDrawing" Target="../drawings/vmlDrawing7.vml"/><Relationship Id="rId28" Type="http://schemas.openxmlformats.org/officeDocument/2006/relationships/slideLayout" Target="../slideLayouts/slideLayout3.xml"/><Relationship Id="rId27" Type="http://schemas.openxmlformats.org/officeDocument/2006/relationships/oleObject" Target="../embeddings/oleObject44.bin"/><Relationship Id="rId26" Type="http://schemas.openxmlformats.org/officeDocument/2006/relationships/image" Target="../media/image63.wmf"/><Relationship Id="rId25" Type="http://schemas.openxmlformats.org/officeDocument/2006/relationships/oleObject" Target="../embeddings/oleObject43.bin"/><Relationship Id="rId24" Type="http://schemas.openxmlformats.org/officeDocument/2006/relationships/image" Target="../media/image62.wmf"/><Relationship Id="rId23" Type="http://schemas.openxmlformats.org/officeDocument/2006/relationships/oleObject" Target="../embeddings/oleObject42.bin"/><Relationship Id="rId22" Type="http://schemas.openxmlformats.org/officeDocument/2006/relationships/image" Target="../media/image61.wmf"/><Relationship Id="rId21" Type="http://schemas.openxmlformats.org/officeDocument/2006/relationships/oleObject" Target="../embeddings/oleObject41.bin"/><Relationship Id="rId20" Type="http://schemas.openxmlformats.org/officeDocument/2006/relationships/image" Target="../media/image60.wmf"/><Relationship Id="rId2" Type="http://schemas.openxmlformats.org/officeDocument/2006/relationships/image" Target="../media/image51.wmf"/><Relationship Id="rId19" Type="http://schemas.openxmlformats.org/officeDocument/2006/relationships/oleObject" Target="../embeddings/oleObject40.bin"/><Relationship Id="rId18" Type="http://schemas.openxmlformats.org/officeDocument/2006/relationships/image" Target="../media/image59.wmf"/><Relationship Id="rId17" Type="http://schemas.openxmlformats.org/officeDocument/2006/relationships/oleObject" Target="../embeddings/oleObject39.bin"/><Relationship Id="rId16" Type="http://schemas.openxmlformats.org/officeDocument/2006/relationships/image" Target="../media/image58.wmf"/><Relationship Id="rId15" Type="http://schemas.openxmlformats.org/officeDocument/2006/relationships/oleObject" Target="../embeddings/oleObject38.bin"/><Relationship Id="rId14" Type="http://schemas.openxmlformats.org/officeDocument/2006/relationships/image" Target="../media/image57.wmf"/><Relationship Id="rId13" Type="http://schemas.openxmlformats.org/officeDocument/2006/relationships/oleObject" Target="../embeddings/oleObject37.bin"/><Relationship Id="rId12" Type="http://schemas.openxmlformats.org/officeDocument/2006/relationships/image" Target="../media/image56.wmf"/><Relationship Id="rId11" Type="http://schemas.openxmlformats.org/officeDocument/2006/relationships/oleObject" Target="../embeddings/oleObject36.bin"/><Relationship Id="rId10" Type="http://schemas.openxmlformats.org/officeDocument/2006/relationships/image" Target="../media/image55.wmf"/><Relationship Id="rId1"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3.xml"/><Relationship Id="rId6" Type="http://schemas.openxmlformats.org/officeDocument/2006/relationships/image" Target="../media/image66.wmf"/><Relationship Id="rId5" Type="http://schemas.openxmlformats.org/officeDocument/2006/relationships/oleObject" Target="../embeddings/oleObject47.bin"/><Relationship Id="rId4" Type="http://schemas.openxmlformats.org/officeDocument/2006/relationships/image" Target="../media/image65.wmf"/><Relationship Id="rId3" Type="http://schemas.openxmlformats.org/officeDocument/2006/relationships/oleObject" Target="../embeddings/oleObject46.bin"/><Relationship Id="rId2" Type="http://schemas.openxmlformats.org/officeDocument/2006/relationships/image" Target="../media/image64.wmf"/><Relationship Id="rId1" Type="http://schemas.openxmlformats.org/officeDocument/2006/relationships/oleObject" Target="../embeddings/oleObject45.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67.wmf"/><Relationship Id="rId1" Type="http://schemas.openxmlformats.org/officeDocument/2006/relationships/oleObject" Target="../embeddings/oleObject48.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1.wmf"/><Relationship Id="rId7" Type="http://schemas.openxmlformats.org/officeDocument/2006/relationships/oleObject" Target="../embeddings/oleObject52.bin"/><Relationship Id="rId6" Type="http://schemas.openxmlformats.org/officeDocument/2006/relationships/image" Target="../media/image70.wmf"/><Relationship Id="rId5" Type="http://schemas.openxmlformats.org/officeDocument/2006/relationships/oleObject" Target="../embeddings/oleObject51.bin"/><Relationship Id="rId4" Type="http://schemas.openxmlformats.org/officeDocument/2006/relationships/image" Target="../media/image69.wmf"/><Relationship Id="rId3" Type="http://schemas.openxmlformats.org/officeDocument/2006/relationships/oleObject" Target="../embeddings/oleObject50.bin"/><Relationship Id="rId2" Type="http://schemas.openxmlformats.org/officeDocument/2006/relationships/image" Target="../media/image68.wmf"/><Relationship Id="rId10" Type="http://schemas.openxmlformats.org/officeDocument/2006/relationships/vmlDrawing" Target="../drawings/vmlDrawing10.vml"/><Relationship Id="rId1" Type="http://schemas.openxmlformats.org/officeDocument/2006/relationships/oleObject" Target="../embeddings/oleObject49.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72.wmf"/><Relationship Id="rId1" Type="http://schemas.openxmlformats.org/officeDocument/2006/relationships/oleObject" Target="../embeddings/oleObject53.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3.xml"/><Relationship Id="rId4" Type="http://schemas.openxmlformats.org/officeDocument/2006/relationships/image" Target="../media/image74.wmf"/><Relationship Id="rId3" Type="http://schemas.openxmlformats.org/officeDocument/2006/relationships/oleObject" Target="../embeddings/oleObject55.bin"/><Relationship Id="rId2" Type="http://schemas.openxmlformats.org/officeDocument/2006/relationships/image" Target="../media/image73.wmf"/><Relationship Id="rId1" Type="http://schemas.openxmlformats.org/officeDocument/2006/relationships/oleObject" Target="../embeddings/oleObject54.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78.wmf"/><Relationship Id="rId7" Type="http://schemas.openxmlformats.org/officeDocument/2006/relationships/oleObject" Target="../embeddings/oleObject59.bin"/><Relationship Id="rId6" Type="http://schemas.openxmlformats.org/officeDocument/2006/relationships/image" Target="../media/image77.wmf"/><Relationship Id="rId5" Type="http://schemas.openxmlformats.org/officeDocument/2006/relationships/oleObject" Target="../embeddings/oleObject58.bin"/><Relationship Id="rId4" Type="http://schemas.openxmlformats.org/officeDocument/2006/relationships/image" Target="../media/image76.wmf"/><Relationship Id="rId3" Type="http://schemas.openxmlformats.org/officeDocument/2006/relationships/oleObject" Target="../embeddings/oleObject57.bin"/><Relationship Id="rId26" Type="http://schemas.openxmlformats.org/officeDocument/2006/relationships/vmlDrawing" Target="../drawings/vmlDrawing13.vml"/><Relationship Id="rId25" Type="http://schemas.openxmlformats.org/officeDocument/2006/relationships/slideLayout" Target="../slideLayouts/slideLayout3.xml"/><Relationship Id="rId24" Type="http://schemas.openxmlformats.org/officeDocument/2006/relationships/image" Target="../media/image86.wmf"/><Relationship Id="rId23" Type="http://schemas.openxmlformats.org/officeDocument/2006/relationships/oleObject" Target="../embeddings/oleObject67.bin"/><Relationship Id="rId22" Type="http://schemas.openxmlformats.org/officeDocument/2006/relationships/image" Target="../media/image85.wmf"/><Relationship Id="rId21" Type="http://schemas.openxmlformats.org/officeDocument/2006/relationships/oleObject" Target="../embeddings/oleObject66.bin"/><Relationship Id="rId20" Type="http://schemas.openxmlformats.org/officeDocument/2006/relationships/image" Target="../media/image84.wmf"/><Relationship Id="rId2" Type="http://schemas.openxmlformats.org/officeDocument/2006/relationships/image" Target="../media/image75.wmf"/><Relationship Id="rId19" Type="http://schemas.openxmlformats.org/officeDocument/2006/relationships/oleObject" Target="../embeddings/oleObject65.bin"/><Relationship Id="rId18" Type="http://schemas.openxmlformats.org/officeDocument/2006/relationships/image" Target="../media/image83.wmf"/><Relationship Id="rId17" Type="http://schemas.openxmlformats.org/officeDocument/2006/relationships/oleObject" Target="../embeddings/oleObject64.bin"/><Relationship Id="rId16" Type="http://schemas.openxmlformats.org/officeDocument/2006/relationships/image" Target="../media/image82.wmf"/><Relationship Id="rId15" Type="http://schemas.openxmlformats.org/officeDocument/2006/relationships/oleObject" Target="../embeddings/oleObject63.bin"/><Relationship Id="rId14" Type="http://schemas.openxmlformats.org/officeDocument/2006/relationships/image" Target="../media/image81.wmf"/><Relationship Id="rId13" Type="http://schemas.openxmlformats.org/officeDocument/2006/relationships/oleObject" Target="../embeddings/oleObject62.bin"/><Relationship Id="rId12" Type="http://schemas.openxmlformats.org/officeDocument/2006/relationships/image" Target="../media/image80.wmf"/><Relationship Id="rId11" Type="http://schemas.openxmlformats.org/officeDocument/2006/relationships/oleObject" Target="../embeddings/oleObject61.bin"/><Relationship Id="rId10" Type="http://schemas.openxmlformats.org/officeDocument/2006/relationships/image" Target="../media/image79.wmf"/><Relationship Id="rId1" Type="http://schemas.openxmlformats.org/officeDocument/2006/relationships/oleObject" Target="../embeddings/oleObject56.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90.wmf"/><Relationship Id="rId7" Type="http://schemas.openxmlformats.org/officeDocument/2006/relationships/oleObject" Target="../embeddings/oleObject71.bin"/><Relationship Id="rId6" Type="http://schemas.openxmlformats.org/officeDocument/2006/relationships/image" Target="../media/image89.wmf"/><Relationship Id="rId5" Type="http://schemas.openxmlformats.org/officeDocument/2006/relationships/oleObject" Target="../embeddings/oleObject70.bin"/><Relationship Id="rId4" Type="http://schemas.openxmlformats.org/officeDocument/2006/relationships/image" Target="../media/image88.wmf"/><Relationship Id="rId3" Type="http://schemas.openxmlformats.org/officeDocument/2006/relationships/oleObject" Target="../embeddings/oleObject69.bin"/><Relationship Id="rId2" Type="http://schemas.openxmlformats.org/officeDocument/2006/relationships/image" Target="../media/image87.wmf"/><Relationship Id="rId12" Type="http://schemas.openxmlformats.org/officeDocument/2006/relationships/vmlDrawing" Target="../drawings/vmlDrawing14.vml"/><Relationship Id="rId11" Type="http://schemas.openxmlformats.org/officeDocument/2006/relationships/slideLayout" Target="../slideLayouts/slideLayout3.xml"/><Relationship Id="rId10" Type="http://schemas.openxmlformats.org/officeDocument/2006/relationships/image" Target="../media/image91.wmf"/><Relationship Id="rId1"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95.wmf"/><Relationship Id="rId7" Type="http://schemas.openxmlformats.org/officeDocument/2006/relationships/oleObject" Target="../embeddings/oleObject76.bin"/><Relationship Id="rId6" Type="http://schemas.openxmlformats.org/officeDocument/2006/relationships/image" Target="../media/image94.wmf"/><Relationship Id="rId5" Type="http://schemas.openxmlformats.org/officeDocument/2006/relationships/oleObject" Target="../embeddings/oleObject75.bin"/><Relationship Id="rId4" Type="http://schemas.openxmlformats.org/officeDocument/2006/relationships/image" Target="../media/image93.wmf"/><Relationship Id="rId3" Type="http://schemas.openxmlformats.org/officeDocument/2006/relationships/oleObject" Target="../embeddings/oleObject74.bin"/><Relationship Id="rId2" Type="http://schemas.openxmlformats.org/officeDocument/2006/relationships/image" Target="../media/image92.wmf"/><Relationship Id="rId18" Type="http://schemas.openxmlformats.org/officeDocument/2006/relationships/vmlDrawing" Target="../drawings/vmlDrawing15.vml"/><Relationship Id="rId17" Type="http://schemas.openxmlformats.org/officeDocument/2006/relationships/slideLayout" Target="../slideLayouts/slideLayout3.xml"/><Relationship Id="rId16" Type="http://schemas.openxmlformats.org/officeDocument/2006/relationships/image" Target="../media/image99.wmf"/><Relationship Id="rId15" Type="http://schemas.openxmlformats.org/officeDocument/2006/relationships/oleObject" Target="../embeddings/oleObject80.bin"/><Relationship Id="rId14" Type="http://schemas.openxmlformats.org/officeDocument/2006/relationships/image" Target="../media/image98.wmf"/><Relationship Id="rId13" Type="http://schemas.openxmlformats.org/officeDocument/2006/relationships/oleObject" Target="../embeddings/oleObject79.bin"/><Relationship Id="rId12" Type="http://schemas.openxmlformats.org/officeDocument/2006/relationships/image" Target="../media/image97.wmf"/><Relationship Id="rId11" Type="http://schemas.openxmlformats.org/officeDocument/2006/relationships/oleObject" Target="../embeddings/oleObject78.bin"/><Relationship Id="rId10" Type="http://schemas.openxmlformats.org/officeDocument/2006/relationships/image" Target="../media/image96.wmf"/><Relationship Id="rId1" Type="http://schemas.openxmlformats.org/officeDocument/2006/relationships/oleObject" Target="../embeddings/oleObject7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tags" Target="../tags/tag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a:t>
            </a:r>
            <a:endParaRPr lang="zh-CN" altLang="en-US" dirty="0"/>
          </a:p>
        </p:txBody>
      </p:sp>
      <p:sp>
        <p:nvSpPr>
          <p:cNvPr id="3" name="Subtitle 2"/>
          <p:cNvSpPr>
            <a:spLocks noGrp="1"/>
          </p:cNvSpPr>
          <p:nvPr>
            <p:ph type="subTitle" idx="1"/>
          </p:nvPr>
        </p:nvSpPr>
        <p:spPr/>
        <p:txBody>
          <a:bodyPr/>
          <a:lstStyle/>
          <a:p>
            <a:r>
              <a:rPr lang="en-US" altLang="zh-CN" dirty="0"/>
              <a:t>Chapter</a:t>
            </a:r>
            <a:r>
              <a:rPr lang="zh-CN" altLang="en-US" dirty="0"/>
              <a:t> </a:t>
            </a:r>
            <a:r>
              <a:rPr lang="en-US" altLang="zh-CN" dirty="0"/>
              <a:t>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一些特殊的关系</a:t>
            </a:r>
            <a:endParaRPr kumimoji="1" lang="zh-CN" altLang="en-US" dirty="0"/>
          </a:p>
        </p:txBody>
      </p:sp>
      <p:sp>
        <p:nvSpPr>
          <p:cNvPr id="3" name="内容占位符 2"/>
          <p:cNvSpPr>
            <a:spLocks noGrp="1"/>
          </p:cNvSpPr>
          <p:nvPr>
            <p:ph idx="1"/>
          </p:nvPr>
        </p:nvSpPr>
        <p:spPr/>
        <p:txBody>
          <a:bodyPr/>
          <a:lstStyle/>
          <a:p>
            <a:r>
              <a:rPr kumimoji="1" lang="zh-CN" altLang="en-US" dirty="0"/>
              <a:t>假设任意非空集合</a:t>
            </a:r>
            <a:r>
              <a:rPr kumimoji="1" lang="en-US" altLang="zh-CN" dirty="0"/>
              <a:t>A</a:t>
            </a:r>
            <a:r>
              <a:rPr kumimoji="1" lang="zh-CN" altLang="en-US" dirty="0"/>
              <a:t>，可以定义集合</a:t>
            </a:r>
            <a:r>
              <a:rPr kumimoji="1" lang="en-US" altLang="zh-CN" dirty="0"/>
              <a:t>A</a:t>
            </a:r>
            <a:r>
              <a:rPr kumimoji="1" lang="zh-CN" altLang="en-US" dirty="0"/>
              <a:t>上的：</a:t>
            </a:r>
            <a:endParaRPr kumimoji="1" lang="en-US" altLang="zh-CN" dirty="0"/>
          </a:p>
          <a:p>
            <a:pPr lvl="1"/>
            <a:r>
              <a:rPr kumimoji="1" lang="zh-CN" altLang="en-US" dirty="0"/>
              <a:t>空关系：</a:t>
            </a:r>
            <a:r>
              <a:rPr lang="en-US" altLang="zh-CN" dirty="0">
                <a:ea typeface="Cambria Math" panose="02040503050406030204"/>
              </a:rPr>
              <a:t>∅</a:t>
            </a:r>
            <a:endParaRPr kumimoji="1" lang="en-US" altLang="zh-CN" dirty="0"/>
          </a:p>
          <a:p>
            <a:pPr lvl="1"/>
            <a:r>
              <a:rPr kumimoji="1" lang="zh-CN" altLang="en-US" dirty="0"/>
              <a:t>恒等关系：</a:t>
            </a:r>
            <a:r>
              <a:rPr kumimoji="1" lang="en-US" altLang="zh-CN" dirty="0"/>
              <a:t> I</a:t>
            </a:r>
            <a:r>
              <a:rPr kumimoji="1" lang="en-US" altLang="zh-CN" baseline="-25000" dirty="0"/>
              <a:t>A</a:t>
            </a:r>
            <a:r>
              <a:rPr kumimoji="1" lang="en-US" altLang="zh-CN" dirty="0"/>
              <a:t>  = { (a, a) | a</a:t>
            </a:r>
            <a:r>
              <a:rPr kumimoji="1" lang="zh-CN" altLang="en-US" dirty="0"/>
              <a:t> </a:t>
            </a:r>
            <a:r>
              <a:rPr lang="en-US" altLang="zh-CN" dirty="0">
                <a:solidFill>
                  <a:schemeClr val="tx1">
                    <a:lumMod val="95000"/>
                    <a:lumOff val="5000"/>
                  </a:schemeClr>
                </a:solidFill>
                <a:ea typeface="Cambria Math" panose="02040503050406030204"/>
                <a:sym typeface="+mn-ea"/>
              </a:rPr>
              <a:t>∊</a:t>
            </a:r>
            <a:r>
              <a:rPr kumimoji="1" lang="en-US" altLang="zh-CN" dirty="0"/>
              <a:t> A }</a:t>
            </a:r>
            <a:endParaRPr kumimoji="1" lang="en-US" altLang="zh-CN" dirty="0"/>
          </a:p>
          <a:p>
            <a:pPr lvl="1"/>
            <a:r>
              <a:rPr kumimoji="1" lang="zh-CN" altLang="en-US" dirty="0"/>
              <a:t>全域关系：</a:t>
            </a:r>
            <a:r>
              <a:rPr kumimoji="1" lang="en-US" altLang="zh-CN" dirty="0"/>
              <a:t> U</a:t>
            </a:r>
            <a:r>
              <a:rPr kumimoji="1" lang="en-US" altLang="zh-CN" baseline="-25000" dirty="0"/>
              <a:t>A</a:t>
            </a:r>
            <a:r>
              <a:rPr kumimoji="1" lang="en-US" altLang="zh-CN" dirty="0"/>
              <a:t> = A</a:t>
            </a:r>
            <a:r>
              <a:rPr lang="en-US" altLang="zh-CN" dirty="0">
                <a:ea typeface="Cambria Math" panose="02040503050406030204"/>
              </a:rPr>
              <a:t> × </a:t>
            </a:r>
            <a:r>
              <a:rPr kumimoji="1" lang="en-US" altLang="zh-CN" dirty="0"/>
              <a:t>A = { (x,</a:t>
            </a:r>
            <a:r>
              <a:rPr kumimoji="1" lang="zh-CN" altLang="en-US" dirty="0"/>
              <a:t> </a:t>
            </a:r>
            <a:r>
              <a:rPr kumimoji="1" lang="en-US" altLang="zh-CN" dirty="0"/>
              <a:t>y) | x</a:t>
            </a:r>
            <a:r>
              <a:rPr lang="en-US" altLang="zh-CN" dirty="0">
                <a:solidFill>
                  <a:schemeClr val="tx1">
                    <a:lumMod val="95000"/>
                    <a:lumOff val="5000"/>
                  </a:schemeClr>
                </a:solidFill>
                <a:ea typeface="Cambria Math" panose="02040503050406030204"/>
                <a:sym typeface="+mn-ea"/>
              </a:rPr>
              <a:t> ∊ </a:t>
            </a:r>
            <a:r>
              <a:rPr kumimoji="1" lang="en-US" altLang="zh-CN" dirty="0"/>
              <a:t>A </a:t>
            </a:r>
            <a:r>
              <a:rPr lang="en-US" altLang="zh-CN" dirty="0">
                <a:ea typeface="Cambria Math" panose="02040503050406030204" pitchFamily="18" charset="0"/>
              </a:rPr>
              <a:t>∧</a:t>
            </a:r>
            <a:r>
              <a:rPr kumimoji="1" lang="en-US" altLang="zh-CN" dirty="0"/>
              <a:t> y</a:t>
            </a:r>
            <a:r>
              <a:rPr lang="en-US" altLang="zh-CN" dirty="0">
                <a:solidFill>
                  <a:schemeClr val="tx1">
                    <a:lumMod val="95000"/>
                    <a:lumOff val="5000"/>
                  </a:schemeClr>
                </a:solidFill>
                <a:ea typeface="Cambria Math" panose="02040503050406030204"/>
                <a:sym typeface="+mn-ea"/>
              </a:rPr>
              <a:t> ∊ </a:t>
            </a:r>
            <a:r>
              <a:rPr kumimoji="1" lang="en-US" altLang="zh-CN" dirty="0"/>
              <a:t>A}</a:t>
            </a:r>
            <a:endParaRPr kumimoji="1"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94" name="Text Box 10"/>
          <p:cNvSpPr txBox="1">
            <a:spLocks noChangeArrowheads="1"/>
          </p:cNvSpPr>
          <p:nvPr/>
        </p:nvSpPr>
        <p:spPr bwMode="auto">
          <a:xfrm>
            <a:off x="142875" y="1857375"/>
            <a:ext cx="8839200" cy="16176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3-11.1   </a:t>
            </a:r>
            <a:r>
              <a:rPr lang="zh-CN" altLang="en-US" sz="2800" b="1">
                <a:latin typeface="Times New Roman" panose="02020703060505090304" pitchFamily="18" charset="0"/>
              </a:rPr>
              <a:t>给定集合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上的关系</a:t>
            </a:r>
            <a:r>
              <a:rPr lang="en-US" altLang="zh-CN" sz="3600" b="1">
                <a:solidFill>
                  <a:srgbClr val="FF3300"/>
                </a:solidFill>
                <a:latin typeface="Times New Roman" panose="02020703060505090304" pitchFamily="18" charset="0"/>
              </a:rPr>
              <a:t>r</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，则称</a:t>
            </a:r>
            <a:r>
              <a:rPr lang="en-US" altLang="zh-CN" sz="3600" b="1">
                <a:solidFill>
                  <a:srgbClr val="FF33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是相容</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关系</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P-131</a:t>
            </a:r>
            <a:r>
              <a:rPr lang="zh-CN" altLang="en-US" sz="2800" b="1">
                <a:latin typeface="Times New Roman" panose="02020703060505090304" pitchFamily="18" charset="0"/>
              </a:rPr>
              <a:t>页例题</a:t>
            </a:r>
            <a:r>
              <a:rPr lang="en-US" altLang="zh-CN" sz="2800" b="1">
                <a:latin typeface="Times New Roman" panose="02020703060505090304" pitchFamily="18" charset="0"/>
              </a:rPr>
              <a:t>1</a:t>
            </a:r>
            <a:r>
              <a:rPr lang="zh-CN" altLang="en-US" sz="2800" b="1">
                <a:latin typeface="Times New Roman" panose="02020703060505090304" pitchFamily="18" charset="0"/>
              </a:rPr>
              <a:t>、</a:t>
            </a:r>
            <a:r>
              <a:rPr lang="en-US" altLang="zh-CN" sz="2800" b="1">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118795" name="Text Box 11"/>
          <p:cNvSpPr txBox="1"/>
          <p:nvPr/>
        </p:nvSpPr>
        <p:spPr>
          <a:xfrm>
            <a:off x="304800" y="3500438"/>
            <a:ext cx="8839200" cy="3021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示例：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上的二元关系，其中：</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2800" b="1">
                <a:latin typeface="Times New Roman" panose="02020703060505090304" pitchFamily="18" charset="0"/>
              </a:rPr>
              <a:t>A={ cat, teacher, cold, desk, knife, by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r={ &lt;x,y&gt; |x,y </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latin typeface="Times New Roman" panose="02020703060505090304" pitchFamily="18" charset="0"/>
              </a:rPr>
              <a:t> A </a:t>
            </a:r>
            <a:r>
              <a:rPr lang="zh-CN" altLang="zh-CN" sz="2800" b="1">
                <a:latin typeface="Times New Roman" panose="02020703060505090304" pitchFamily="18" charset="0"/>
              </a:rPr>
              <a:t>且 </a:t>
            </a:r>
            <a:r>
              <a:rPr lang="en-US" altLang="zh-CN" sz="2800" b="1">
                <a:latin typeface="Times New Roman" panose="02020703060505090304" pitchFamily="18" charset="0"/>
              </a:rPr>
              <a:t>x</a:t>
            </a:r>
            <a:r>
              <a:rPr lang="zh-CN" altLang="zh-CN" sz="2800" b="1">
                <a:latin typeface="Times New Roman" panose="02020703060505090304" pitchFamily="18" charset="0"/>
              </a:rPr>
              <a:t>和</a:t>
            </a:r>
            <a:r>
              <a:rPr lang="en-US" altLang="zh-CN" sz="2800" b="1">
                <a:latin typeface="Times New Roman" panose="02020703060505090304" pitchFamily="18" charset="0"/>
              </a:rPr>
              <a:t>y</a:t>
            </a:r>
            <a:r>
              <a:rPr lang="zh-CN" altLang="zh-CN" sz="2800" b="1">
                <a:latin typeface="Times New Roman" panose="02020703060505090304" pitchFamily="18" charset="0"/>
              </a:rPr>
              <a:t>有相同字母 </a:t>
            </a:r>
            <a:r>
              <a:rPr lang="en-US" altLang="zh-CN" sz="2800" b="1">
                <a:latin typeface="Times New Roman" panose="02020703060505090304" pitchFamily="18" charset="0"/>
              </a:rPr>
              <a:t>}</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2800" b="1">
                <a:latin typeface="Times New Roman" panose="02020703060505090304" pitchFamily="18" charset="0"/>
              </a:rPr>
              <a:t>验证关系</a:t>
            </a:r>
            <a:r>
              <a:rPr lang="en-US" altLang="zh-CN" sz="2800" b="1">
                <a:latin typeface="Times New Roman" panose="02020703060505090304" pitchFamily="18" charset="0"/>
              </a:rPr>
              <a:t>R</a:t>
            </a:r>
            <a:r>
              <a:rPr lang="zh-CN" altLang="en-US" sz="2800" b="1">
                <a:latin typeface="Times New Roman" panose="02020703060505090304" pitchFamily="18" charset="0"/>
              </a:rPr>
              <a:t>是相容关系。</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解：根据定义，只需验证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的矩阵</a:t>
            </a:r>
            <a:r>
              <a:rPr lang="en-US" altLang="zh-CN" sz="3600" b="1">
                <a:solidFill>
                  <a:srgbClr val="FF0000"/>
                </a:solidFill>
                <a:latin typeface="Times New Roman" panose="02020703060505090304" pitchFamily="18" charset="0"/>
              </a:rPr>
              <a:t>M</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如下：</a:t>
            </a:r>
            <a:endParaRPr lang="zh-CN" altLang="en-US" sz="2800" b="1">
              <a:latin typeface="Times New Roman" panose="02020703060505090304" pitchFamily="18" charset="0"/>
            </a:endParaRPr>
          </a:p>
        </p:txBody>
      </p:sp>
      <p:sp>
        <p:nvSpPr>
          <p:cNvPr id="231427" name="Text Box 7"/>
          <p:cNvSpPr txBox="1"/>
          <p:nvPr/>
        </p:nvSpPr>
        <p:spPr>
          <a:xfrm>
            <a:off x="142875" y="142875"/>
            <a:ext cx="8797925" cy="219233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3400" b="1">
                <a:solidFill>
                  <a:schemeClr val="hlink"/>
                </a:solidFill>
              </a:rPr>
              <a:t> </a:t>
            </a:r>
            <a:endParaRPr lang="en-US" altLang="zh-CN" sz="3400" b="1">
              <a:ea typeface="楷体_GB2312" pitchFamily="49" charset="-122"/>
            </a:endParaRPr>
          </a:p>
          <a:p>
            <a:pPr marL="0" lvl="0" indent="0" defTabSz="913130">
              <a:spcBef>
                <a:spcPct val="0"/>
              </a:spcBef>
              <a:buNone/>
            </a:pPr>
            <a:r>
              <a:rPr lang="en-US" altLang="zh-CN" sz="3400" b="1">
                <a:solidFill>
                  <a:schemeClr val="hlink"/>
                </a:solidFill>
              </a:rPr>
              <a:t> </a:t>
            </a:r>
            <a:r>
              <a:rPr lang="en-US" altLang="zh-CN" sz="3400" b="1">
                <a:solidFill>
                  <a:srgbClr val="FF0000"/>
                </a:solidFill>
              </a:rPr>
              <a:t>1. </a:t>
            </a:r>
            <a:r>
              <a:rPr lang="zh-CN" altLang="en-US" sz="3400" b="1">
                <a:solidFill>
                  <a:srgbClr val="FF0000"/>
                </a:solidFill>
                <a:ea typeface="楷体_GB2312" pitchFamily="49" charset="-122"/>
              </a:rPr>
              <a:t>相容关系的定义</a:t>
            </a:r>
            <a:r>
              <a:rPr lang="en-US" altLang="zh-CN" sz="3400" b="1"/>
              <a:t>(</a:t>
            </a:r>
            <a:r>
              <a:rPr lang="en-US" altLang="zh-CN" sz="3400" b="1">
                <a:ea typeface="楷体_GB2312" pitchFamily="49" charset="-122"/>
              </a:rPr>
              <a:t>The definition of</a:t>
            </a:r>
            <a:endParaRPr lang="en-US" altLang="zh-CN" sz="3400" b="1">
              <a:ea typeface="楷体_GB2312" pitchFamily="49" charset="-122"/>
            </a:endParaRPr>
          </a:p>
          <a:p>
            <a:pPr marL="0" lvl="0" indent="0" defTabSz="913130">
              <a:spcBef>
                <a:spcPct val="0"/>
              </a:spcBef>
              <a:buNone/>
            </a:pPr>
            <a:r>
              <a:rPr lang="en-US" altLang="zh-CN" sz="3400" b="1">
                <a:ea typeface="楷体_GB2312" pitchFamily="49" charset="-122"/>
              </a:rPr>
              <a:t>         Compatibility relations)</a:t>
            </a:r>
            <a:endParaRPr lang="en-US" altLang="zh-CN" sz="3400" b="1"/>
          </a:p>
          <a:p>
            <a:pPr marL="0" lvl="0" indent="0" algn="just" defTabSz="913130" eaLnBrk="1" hangingPunct="1">
              <a:spcBef>
                <a:spcPct val="0"/>
              </a:spcBef>
              <a:buNone/>
            </a:pPr>
            <a:r>
              <a:rPr lang="en-US" altLang="zh-CN" sz="3400" b="1">
                <a:solidFill>
                  <a:schemeClr val="hlink"/>
                </a:solidFill>
              </a:rPr>
              <a:t> </a:t>
            </a:r>
            <a:endParaRPr lang="en-US" altLang="zh-CN" sz="3400" b="1">
              <a:ea typeface="楷体_GB2312" pitchFamily="49"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8794"/>
                                        </p:tgtEl>
                                        <p:attrNameLst>
                                          <p:attrName>style.visibility</p:attrName>
                                        </p:attrNameLst>
                                      </p:cBhvr>
                                      <p:to>
                                        <p:strVal val="visible"/>
                                      </p:to>
                                    </p:set>
                                    <p:animEffect transition="in" filter="barn(inHorizontal)">
                                      <p:cBhvr>
                                        <p:cTn id="7" dur="500"/>
                                        <p:tgtEl>
                                          <p:spTgt spid="118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8795">
                                            <p:txEl>
                                              <p:charRg st="0" end="30"/>
                                            </p:txEl>
                                          </p:spTgt>
                                        </p:tgtEl>
                                        <p:attrNameLst>
                                          <p:attrName>style.visibility</p:attrName>
                                        </p:attrNameLst>
                                      </p:cBhvr>
                                      <p:to>
                                        <p:strVal val="visible"/>
                                      </p:to>
                                    </p:set>
                                    <p:anim calcmode="lin" valueType="num">
                                      <p:cBhvr additive="base">
                                        <p:cTn id="12" dur="500" fill="hold"/>
                                        <p:tgtEl>
                                          <p:spTgt spid="118795">
                                            <p:txEl>
                                              <p:charRg st="0" end="3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8795">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8795">
                                            <p:txEl>
                                              <p:charRg st="30" end="76"/>
                                            </p:txEl>
                                          </p:spTgt>
                                        </p:tgtEl>
                                        <p:attrNameLst>
                                          <p:attrName>style.visibility</p:attrName>
                                        </p:attrNameLst>
                                      </p:cBhvr>
                                      <p:to>
                                        <p:strVal val="visible"/>
                                      </p:to>
                                    </p:set>
                                    <p:anim calcmode="lin" valueType="num">
                                      <p:cBhvr additive="base">
                                        <p:cTn id="18" dur="500" fill="hold"/>
                                        <p:tgtEl>
                                          <p:spTgt spid="118795">
                                            <p:txEl>
                                              <p:charRg st="30" end="7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8795">
                                            <p:txEl>
                                              <p:charRg st="30" end="7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8795">
                                            <p:txEl>
                                              <p:charRg st="76" end="112"/>
                                            </p:txEl>
                                          </p:spTgt>
                                        </p:tgtEl>
                                        <p:attrNameLst>
                                          <p:attrName>style.visibility</p:attrName>
                                        </p:attrNameLst>
                                      </p:cBhvr>
                                      <p:to>
                                        <p:strVal val="visible"/>
                                      </p:to>
                                    </p:set>
                                    <p:anim calcmode="lin" valueType="num">
                                      <p:cBhvr additive="base">
                                        <p:cTn id="24" dur="500" fill="hold"/>
                                        <p:tgtEl>
                                          <p:spTgt spid="118795">
                                            <p:txEl>
                                              <p:charRg st="76"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8795">
                                            <p:txEl>
                                              <p:charRg st="76"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8795">
                                            <p:txEl>
                                              <p:charRg st="112" end="128"/>
                                            </p:txEl>
                                          </p:spTgt>
                                        </p:tgtEl>
                                        <p:attrNameLst>
                                          <p:attrName>style.visibility</p:attrName>
                                        </p:attrNameLst>
                                      </p:cBhvr>
                                      <p:to>
                                        <p:strVal val="visible"/>
                                      </p:to>
                                    </p:set>
                                    <p:anim calcmode="lin" valueType="num">
                                      <p:cBhvr additive="base">
                                        <p:cTn id="30" dur="500" fill="hold"/>
                                        <p:tgtEl>
                                          <p:spTgt spid="118795">
                                            <p:txEl>
                                              <p:charRg st="112" end="12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8795">
                                            <p:txEl>
                                              <p:charRg st="112" end="12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8795">
                                            <p:txEl>
                                              <p:charRg st="128" end="153"/>
                                            </p:txEl>
                                          </p:spTgt>
                                        </p:tgtEl>
                                        <p:attrNameLst>
                                          <p:attrName>style.visibility</p:attrName>
                                        </p:attrNameLst>
                                      </p:cBhvr>
                                      <p:to>
                                        <p:strVal val="visible"/>
                                      </p:to>
                                    </p:set>
                                    <p:anim calcmode="lin" valueType="num">
                                      <p:cBhvr additive="base">
                                        <p:cTn id="36" dur="500" fill="hold"/>
                                        <p:tgtEl>
                                          <p:spTgt spid="118795">
                                            <p:txEl>
                                              <p:charRg st="128" end="15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8795">
                                            <p:txEl>
                                              <p:charRg st="128" end="15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8795">
                                            <p:txEl>
                                              <p:charRg st="153" end="169"/>
                                            </p:txEl>
                                          </p:spTgt>
                                        </p:tgtEl>
                                        <p:attrNameLst>
                                          <p:attrName>style.visibility</p:attrName>
                                        </p:attrNameLst>
                                      </p:cBhvr>
                                      <p:to>
                                        <p:strVal val="visible"/>
                                      </p:to>
                                    </p:set>
                                    <p:anim calcmode="lin" valueType="num">
                                      <p:cBhvr additive="base">
                                        <p:cTn id="42" dur="500" fill="hold"/>
                                        <p:tgtEl>
                                          <p:spTgt spid="118795">
                                            <p:txEl>
                                              <p:charRg st="153" end="16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8795">
                                            <p:txEl>
                                              <p:charRg st="153"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4" grpId="0" bldLvl="0" animBg="1"/>
      <p:bldP spid="11879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5" name="Text Box 7"/>
          <p:cNvSpPr txBox="1"/>
          <p:nvPr/>
        </p:nvSpPr>
        <p:spPr>
          <a:xfrm>
            <a:off x="0" y="76200"/>
            <a:ext cx="9220200" cy="6742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800" b="1">
                <a:latin typeface="Times New Roman" panose="02020703060505090304" pitchFamily="18" charset="0"/>
              </a:rPr>
              <a:t>                                                     右元</a:t>
            </a:r>
            <a:r>
              <a:rPr lang="en-US" altLang="zh-CN" sz="2800" b="1">
                <a:latin typeface="Times New Roman" panose="02020703060505090304" pitchFamily="18" charset="0"/>
              </a:rPr>
              <a:t>y</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cat   teacher   cold   desk  knife   by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cat       1         1           1         0        0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teacher      1         1           1         1        1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cold      1         1           1          1        0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左元</a:t>
            </a:r>
            <a:r>
              <a:rPr lang="en-US" altLang="zh-CN" sz="2800" b="1">
                <a:latin typeface="Times New Roman" panose="02020703060505090304" pitchFamily="18" charset="0"/>
              </a:rPr>
              <a:t>x       desk      0         1            1         1        1        0     </a:t>
            </a:r>
            <a:r>
              <a:rPr lang="en-US" altLang="zh-CN" sz="3600" b="1">
                <a:solidFill>
                  <a:srgbClr val="FF0000"/>
                </a:solidFill>
                <a:latin typeface="Times New Roman" panose="02020703060505090304" pitchFamily="18" charset="0"/>
              </a:rPr>
              <a:t>M</a:t>
            </a:r>
            <a:r>
              <a:rPr lang="en-US" altLang="zh-CN" sz="3600" b="1" baseline="-25000">
                <a:solidFill>
                  <a:srgbClr val="FF0000"/>
                </a:solidFill>
                <a:latin typeface="Times New Roman" panose="02020703060505090304" pitchFamily="18" charset="0"/>
              </a:rPr>
              <a:t>R</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knife      0         1            0         1        1        0</a:t>
            </a:r>
            <a:endParaRPr lang="en-US" altLang="zh-CN" sz="2800" b="1">
              <a:latin typeface="Times New Roman" panose="02020703060505090304" pitchFamily="18" charset="0"/>
            </a:endParaRPr>
          </a:p>
          <a:p>
            <a:pPr marL="0" lvl="0" indent="0" eaLnBrk="1" hangingPunct="1">
              <a:spcBef>
                <a:spcPct val="0"/>
              </a:spcBef>
              <a:buNone/>
            </a:pP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by      0        0            0          0       0        1  </a:t>
            </a:r>
            <a:endParaRPr lang="en-US" altLang="zh-CN" sz="2800" b="1">
              <a:latin typeface="Times New Roman" panose="02020703060505090304" pitchFamily="18" charset="0"/>
            </a:endParaRPr>
          </a:p>
          <a:p>
            <a:pPr marL="0" lvl="0" indent="0" eaLnBrk="1" hangingPunct="1">
              <a:spcBef>
                <a:spcPct val="0"/>
              </a:spcBef>
              <a:buNone/>
            </a:pPr>
            <a:r>
              <a:rPr lang="en-US" altLang="zh-CN" sz="3600" b="1">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M</a:t>
            </a:r>
            <a:r>
              <a:rPr lang="en-US" altLang="zh-CN" sz="2800" b="1" baseline="-25000">
                <a:solidFill>
                  <a:srgbClr val="FF0000"/>
                </a:solidFill>
                <a:latin typeface="Times New Roman" panose="02020703060505090304" pitchFamily="18" charset="0"/>
              </a:rPr>
              <a:t>R</a:t>
            </a:r>
            <a:r>
              <a:rPr lang="en-US" altLang="zh-CN" sz="2800" b="1">
                <a:solidFill>
                  <a:srgbClr val="FF0000"/>
                </a:solidFill>
                <a:latin typeface="Times New Roman" panose="02020703060505090304" pitchFamily="18" charset="0"/>
              </a:rPr>
              <a:t> </a:t>
            </a:r>
            <a:r>
              <a:rPr lang="zh-CN" altLang="en-US" sz="2800" b="1">
                <a:solidFill>
                  <a:srgbClr val="FF0000"/>
                </a:solidFill>
                <a:latin typeface="Times New Roman" panose="02020703060505090304" pitchFamily="18" charset="0"/>
              </a:rPr>
              <a:t>主对角线元素全是</a:t>
            </a:r>
            <a:r>
              <a:rPr lang="en-US" altLang="zh-CN" sz="2800" b="1">
                <a:solidFill>
                  <a:srgbClr val="FF0000"/>
                </a:solidFill>
                <a:latin typeface="Times New Roman" panose="02020703060505090304" pitchFamily="18" charset="0"/>
              </a:rPr>
              <a:t>1,</a:t>
            </a:r>
            <a:r>
              <a:rPr lang="zh-CN" altLang="en-US" sz="2800" b="1">
                <a:solidFill>
                  <a:srgbClr val="FF0000"/>
                </a:solidFill>
                <a:latin typeface="Times New Roman" panose="02020703060505090304" pitchFamily="18" charset="0"/>
              </a:rPr>
              <a:t>且对称</a:t>
            </a:r>
            <a:r>
              <a:rPr lang="en-US" altLang="zh-CN" sz="2800" b="1">
                <a:solidFill>
                  <a:srgbClr val="FF0000"/>
                </a:solidFill>
                <a:latin typeface="Times New Roman" panose="02020703060505090304" pitchFamily="18" charset="0"/>
              </a:rPr>
              <a:t>,</a:t>
            </a:r>
            <a:r>
              <a:rPr lang="zh-CN" altLang="en-US" sz="2800" b="1">
                <a:solidFill>
                  <a:srgbClr val="FF0000"/>
                </a:solidFill>
                <a:latin typeface="Times New Roman" panose="02020703060505090304" pitchFamily="18" charset="0"/>
              </a:rPr>
              <a:t>所以</a:t>
            </a:r>
            <a:r>
              <a:rPr lang="en-US" altLang="zh-CN" sz="2800" b="1">
                <a:solidFill>
                  <a:srgbClr val="FF0000"/>
                </a:solidFill>
                <a:latin typeface="Times New Roman" panose="02020703060505090304" pitchFamily="18" charset="0"/>
              </a:rPr>
              <a:t>R</a:t>
            </a:r>
            <a:r>
              <a:rPr lang="zh-CN" altLang="en-US" sz="2800" b="1">
                <a:solidFill>
                  <a:srgbClr val="FF0000"/>
                </a:solidFill>
                <a:latin typeface="Times New Roman" panose="02020703060505090304" pitchFamily="18" charset="0"/>
              </a:rPr>
              <a:t>是自反、对称的</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232450" name="AutoShape 8"/>
          <p:cNvSpPr/>
          <p:nvPr/>
        </p:nvSpPr>
        <p:spPr>
          <a:xfrm>
            <a:off x="1066800" y="1752600"/>
            <a:ext cx="381000" cy="4572000"/>
          </a:xfrm>
          <a:prstGeom prst="leftBrace">
            <a:avLst>
              <a:gd name="adj1" fmla="val 100000"/>
              <a:gd name="adj2" fmla="val 50000"/>
            </a:avLst>
          </a:prstGeom>
          <a:noFill/>
          <a:ln w="317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
        <p:nvSpPr>
          <p:cNvPr id="232451" name="AutoShape 9"/>
          <p:cNvSpPr/>
          <p:nvPr/>
        </p:nvSpPr>
        <p:spPr>
          <a:xfrm>
            <a:off x="2438400" y="1447800"/>
            <a:ext cx="5943600" cy="4876800"/>
          </a:xfrm>
          <a:prstGeom prst="bracketPair">
            <a:avLst>
              <a:gd name="adj" fmla="val 16667"/>
            </a:avLst>
          </a:prstGeom>
          <a:noFill/>
          <a:ln w="317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
        <p:nvSpPr>
          <p:cNvPr id="232452" name="AutoShape 10"/>
          <p:cNvSpPr/>
          <p:nvPr/>
        </p:nvSpPr>
        <p:spPr>
          <a:xfrm>
            <a:off x="3124200" y="76200"/>
            <a:ext cx="5029200" cy="1752600"/>
          </a:xfrm>
          <a:custGeom>
            <a:avLst/>
            <a:gdLst>
              <a:gd name="txL" fmla="*/ 0 w 21600"/>
              <a:gd name="txT" fmla="*/ 0 h 21600"/>
              <a:gd name="txR" fmla="*/ 21600 w 21600"/>
              <a:gd name="txB" fmla="*/ 7713 h 21600"/>
            </a:gdLst>
            <a:ahLst/>
            <a:cxnLst>
              <a:cxn ang="0">
                <a:pos x="2147483646" y="0"/>
              </a:cxn>
              <a:cxn ang="0">
                <a:pos x="2147483646" y="2147483646"/>
              </a:cxn>
              <a:cxn ang="0">
                <a:pos x="2147483646" y="2147483646"/>
              </a:cxn>
              <a:cxn ang="0">
                <a:pos x="2147483646" y="2147483646"/>
              </a:cxn>
            </a:cxnLst>
            <a:rect l="txL" t="txT" r="txR" b="txB"/>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noFill/>
          <a:ln w="25400" cap="flat" cmpd="sng">
            <a:solidFill>
              <a:srgbClr val="FF00FF">
                <a:alpha val="100000"/>
              </a:srgbClr>
            </a:solidFill>
            <a:prstDash val="solid"/>
            <a:miter lim="800000"/>
            <a:headEnd type="none" w="med" len="med"/>
            <a:tailEnd type="none" w="med" len="med"/>
          </a:ln>
        </p:spPr>
        <p:txBody>
          <a:bodyPr/>
          <a:p>
            <a:endParaRPr lang="en-US"/>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arn(inHorizontal)">
                                      <p:cBhvr>
                                        <p:cTn id="7"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20" name="Text Box 4"/>
          <p:cNvSpPr txBox="1"/>
          <p:nvPr/>
        </p:nvSpPr>
        <p:spPr>
          <a:xfrm>
            <a:off x="357188" y="500063"/>
            <a:ext cx="8440737" cy="8064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13</a:t>
            </a:r>
            <a:r>
              <a:rPr lang="en-US" altLang="zh-CN" sz="2800" b="1">
                <a:latin typeface="宋体" panose="02010600030101010101" pitchFamily="2" charset="-122"/>
              </a:rPr>
              <a:t> </a:t>
            </a:r>
            <a:r>
              <a:rPr lang="zh-CN" altLang="en-US" sz="2800" b="1">
                <a:latin typeface="宋体" panose="02010600030101010101" pitchFamily="2" charset="-122"/>
              </a:rPr>
              <a:t>设</a:t>
            </a:r>
            <a:r>
              <a:rPr lang="zh-CN" altLang="en-US" sz="2600" b="1">
                <a:latin typeface="宋体" panose="02010600030101010101" pitchFamily="2" charset="-122"/>
              </a:rPr>
              <a:t>集合</a:t>
            </a:r>
            <a:r>
              <a:rPr lang="en-US" altLang="zh-CN" sz="2600" b="1" i="1"/>
              <a:t>A</a:t>
            </a:r>
            <a:r>
              <a:rPr lang="en-US" altLang="zh-CN" sz="2600" b="1">
                <a:latin typeface="宋体" panose="02010600030101010101" pitchFamily="2" charset="-122"/>
              </a:rPr>
              <a:t>={216</a:t>
            </a:r>
            <a:r>
              <a:rPr lang="zh-CN" altLang="en-US" sz="2600" b="1">
                <a:latin typeface="宋体" panose="02010600030101010101" pitchFamily="2" charset="-122"/>
              </a:rPr>
              <a:t>，</a:t>
            </a:r>
            <a:r>
              <a:rPr lang="en-US" altLang="zh-CN" sz="2600" b="1">
                <a:latin typeface="宋体" panose="02010600030101010101" pitchFamily="2" charset="-122"/>
              </a:rPr>
              <a:t>243</a:t>
            </a:r>
            <a:r>
              <a:rPr lang="zh-CN" altLang="en-US" sz="2600" b="1">
                <a:latin typeface="宋体" panose="02010600030101010101" pitchFamily="2" charset="-122"/>
              </a:rPr>
              <a:t>，</a:t>
            </a:r>
            <a:r>
              <a:rPr lang="en-US" altLang="zh-CN" sz="2600" b="1">
                <a:latin typeface="宋体" panose="02010600030101010101" pitchFamily="2" charset="-122"/>
              </a:rPr>
              <a:t>357</a:t>
            </a:r>
            <a:r>
              <a:rPr lang="zh-CN" altLang="en-US" sz="2600" b="1">
                <a:latin typeface="宋体" panose="02010600030101010101" pitchFamily="2" charset="-122"/>
              </a:rPr>
              <a:t>，</a:t>
            </a:r>
            <a:r>
              <a:rPr lang="en-US" altLang="zh-CN" sz="2600" b="1">
                <a:latin typeface="宋体" panose="02010600030101010101" pitchFamily="2" charset="-122"/>
              </a:rPr>
              <a:t>648}.</a:t>
            </a:r>
            <a:r>
              <a:rPr lang="zh-CN" altLang="en-US" sz="2600" b="1">
                <a:latin typeface="宋体" panose="02010600030101010101" pitchFamily="2" charset="-122"/>
              </a:rPr>
              <a:t>定义</a:t>
            </a:r>
            <a:r>
              <a:rPr lang="en-US" altLang="zh-CN" sz="2600" b="1" i="1"/>
              <a:t>A</a:t>
            </a:r>
            <a:r>
              <a:rPr lang="zh-CN" altLang="en-US" sz="2600" b="1">
                <a:latin typeface="宋体" panose="02010600030101010101" pitchFamily="2" charset="-122"/>
              </a:rPr>
              <a:t>上的关系</a:t>
            </a:r>
            <a:r>
              <a:rPr lang="en-US" altLang="zh-CN" sz="2600" b="1">
                <a:latin typeface="宋体" panose="02010600030101010101" pitchFamily="2" charset="-122"/>
              </a:rPr>
              <a:t>R={〈</a:t>
            </a:r>
            <a:r>
              <a:rPr lang="en-US" altLang="zh-CN" sz="2600" b="1" i="1"/>
              <a:t>x,y</a:t>
            </a:r>
            <a:r>
              <a:rPr lang="en-US" altLang="zh-CN" sz="2600" b="1"/>
              <a:t>〉|</a:t>
            </a:r>
            <a:r>
              <a:rPr lang="en-US" altLang="zh-CN" sz="2600" b="1" i="1"/>
              <a:t>x</a:t>
            </a:r>
            <a:r>
              <a:rPr lang="en-US" altLang="zh-CN" sz="2600" b="1"/>
              <a:t>,</a:t>
            </a:r>
            <a:r>
              <a:rPr lang="en-US" altLang="zh-CN" sz="2600" b="1" i="1"/>
              <a:t>y</a:t>
            </a:r>
            <a:r>
              <a:rPr lang="en-US" altLang="zh-CN" sz="2600" b="1"/>
              <a:t>∈</a:t>
            </a:r>
            <a:r>
              <a:rPr lang="en-US" altLang="zh-CN" sz="2600" b="1" i="1"/>
              <a:t>A</a:t>
            </a:r>
            <a:r>
              <a:rPr lang="zh-CN" altLang="en-US" sz="2600" b="1"/>
              <a:t>，且</a:t>
            </a:r>
            <a:r>
              <a:rPr lang="en-US" altLang="zh-CN" sz="2600" b="1" i="1"/>
              <a:t>x</a:t>
            </a:r>
            <a:r>
              <a:rPr lang="zh-CN" altLang="en-US" sz="2600" b="1"/>
              <a:t>与</a:t>
            </a:r>
            <a:r>
              <a:rPr lang="en-US" altLang="zh-CN" sz="2600" b="1" i="1"/>
              <a:t>y</a:t>
            </a:r>
            <a:r>
              <a:rPr lang="zh-CN" altLang="en-US" sz="2600" b="1">
                <a:latin typeface="宋体" panose="02010600030101010101" pitchFamily="2" charset="-122"/>
              </a:rPr>
              <a:t>中至少有一个相同数字</a:t>
            </a:r>
            <a:r>
              <a:rPr lang="en-US" altLang="zh-CN" sz="2600" b="1">
                <a:latin typeface="宋体" panose="02010600030101010101" pitchFamily="2" charset="-122"/>
              </a:rPr>
              <a:t>}</a:t>
            </a:r>
            <a:r>
              <a:rPr lang="zh-CN" altLang="en-US" sz="2600" b="1">
                <a:latin typeface="宋体" panose="02010600030101010101" pitchFamily="2" charset="-122"/>
              </a:rPr>
              <a:t>， </a:t>
            </a:r>
            <a:endParaRPr lang="zh-CN" altLang="en-US" sz="2600" b="1">
              <a:latin typeface="宋体" panose="02010600030101010101" pitchFamily="2" charset="-122"/>
            </a:endParaRPr>
          </a:p>
        </p:txBody>
      </p:sp>
      <p:sp>
        <p:nvSpPr>
          <p:cNvPr id="265221" name="Text Box 5"/>
          <p:cNvSpPr txBox="1"/>
          <p:nvPr/>
        </p:nvSpPr>
        <p:spPr>
          <a:xfrm>
            <a:off x="571500" y="1643063"/>
            <a:ext cx="7948613"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600" b="1">
                <a:latin typeface="宋体" panose="02010600030101010101" pitchFamily="2" charset="-122"/>
              </a:rPr>
              <a:t>则</a:t>
            </a:r>
            <a:r>
              <a:rPr lang="en-US" altLang="zh-CN" sz="2600" b="1">
                <a:latin typeface="宋体" panose="02010600030101010101" pitchFamily="2" charset="-122"/>
              </a:rPr>
              <a:t>r</a:t>
            </a:r>
            <a:r>
              <a:rPr lang="zh-CN" altLang="en-US" sz="2600" b="1">
                <a:latin typeface="宋体" panose="02010600030101010101" pitchFamily="2" charset="-122"/>
              </a:rPr>
              <a:t>是</a:t>
            </a:r>
            <a:r>
              <a:rPr lang="en-US" altLang="zh-CN" sz="2600" b="1" i="1"/>
              <a:t>A</a:t>
            </a:r>
            <a:r>
              <a:rPr lang="zh-CN" altLang="en-US" sz="2600" b="1">
                <a:latin typeface="宋体" panose="02010600030101010101" pitchFamily="2" charset="-122"/>
              </a:rPr>
              <a:t>上的一个相容关系。但</a:t>
            </a:r>
            <a:r>
              <a:rPr lang="en-US" altLang="zh-CN" sz="2600" b="1">
                <a:latin typeface="宋体" panose="02010600030101010101" pitchFamily="2" charset="-122"/>
              </a:rPr>
              <a:t>r</a:t>
            </a:r>
            <a:r>
              <a:rPr lang="zh-CN" altLang="en-US" sz="2600" b="1">
                <a:latin typeface="宋体" panose="02010600030101010101" pitchFamily="2" charset="-122"/>
              </a:rPr>
              <a:t>不是等价关系。</a:t>
            </a:r>
            <a:endParaRPr lang="zh-CN" altLang="en-US" sz="2600" b="1">
              <a:latin typeface="宋体" panose="02010600030101010101" pitchFamily="2" charset="-122"/>
            </a:endParaRPr>
          </a:p>
        </p:txBody>
      </p:sp>
      <p:sp>
        <p:nvSpPr>
          <p:cNvPr id="67594" name="Text Box 6"/>
          <p:cNvSpPr txBox="1"/>
          <p:nvPr/>
        </p:nvSpPr>
        <p:spPr>
          <a:xfrm>
            <a:off x="342900" y="2500313"/>
            <a:ext cx="8801100" cy="8128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90000"/>
              </a:lnSpc>
              <a:spcBef>
                <a:spcPct val="0"/>
              </a:spcBef>
              <a:buNone/>
            </a:pPr>
            <a:r>
              <a:rPr lang="zh-CN" altLang="en-US" sz="2600" b="1">
                <a:latin typeface="宋体" panose="02010600030101010101" pitchFamily="2" charset="-122"/>
              </a:rPr>
              <a:t>令   </a:t>
            </a:r>
            <a:r>
              <a:rPr lang="en-US" altLang="zh-CN" sz="2600" b="1">
                <a:latin typeface="宋体" panose="02010600030101010101" pitchFamily="2" charset="-122"/>
              </a:rPr>
              <a:t>=216</a:t>
            </a:r>
            <a:r>
              <a:rPr lang="zh-CN" altLang="en-US" sz="2600" b="1">
                <a:latin typeface="宋体" panose="02010600030101010101" pitchFamily="2" charset="-122"/>
              </a:rPr>
              <a:t>，   </a:t>
            </a:r>
            <a:r>
              <a:rPr lang="en-US" altLang="zh-CN" sz="2600" b="1">
                <a:latin typeface="宋体" panose="02010600030101010101" pitchFamily="2" charset="-122"/>
              </a:rPr>
              <a:t>=243</a:t>
            </a:r>
            <a:r>
              <a:rPr lang="zh-CN" altLang="en-US" sz="2600" b="1">
                <a:latin typeface="宋体" panose="02010600030101010101" pitchFamily="2" charset="-122"/>
              </a:rPr>
              <a:t>，  </a:t>
            </a:r>
            <a:r>
              <a:rPr lang="en-US" altLang="zh-CN" sz="2600" b="1">
                <a:latin typeface="宋体" panose="02010600030101010101" pitchFamily="2" charset="-122"/>
              </a:rPr>
              <a:t>= 357</a:t>
            </a:r>
            <a:r>
              <a:rPr lang="zh-CN" altLang="en-US" sz="2600" b="1">
                <a:latin typeface="宋体" panose="02010600030101010101" pitchFamily="2" charset="-122"/>
              </a:rPr>
              <a:t>，  </a:t>
            </a:r>
            <a:r>
              <a:rPr lang="en-US" altLang="zh-CN" sz="2600" b="1">
                <a:latin typeface="宋体" panose="02010600030101010101" pitchFamily="2" charset="-122"/>
              </a:rPr>
              <a:t>= 648</a:t>
            </a:r>
            <a:r>
              <a:rPr lang="zh-CN" altLang="en-US" sz="2600" b="1">
                <a:latin typeface="宋体" panose="02010600030101010101" pitchFamily="2" charset="-122"/>
              </a:rPr>
              <a:t>，则 </a:t>
            </a:r>
            <a:r>
              <a:rPr lang="en-US" altLang="zh-CN" sz="2600" b="1">
                <a:latin typeface="宋体" panose="02010600030101010101" pitchFamily="2" charset="-122"/>
              </a:rPr>
              <a:t>R</a:t>
            </a:r>
            <a:r>
              <a:rPr lang="zh-CN" altLang="en-US" sz="2600" b="1">
                <a:latin typeface="宋体" panose="02010600030101010101" pitchFamily="2" charset="-122"/>
              </a:rPr>
              <a:t>可表示为</a:t>
            </a:r>
            <a:br>
              <a:rPr lang="zh-CN" altLang="en-US" sz="2600" b="1">
                <a:latin typeface="宋体" panose="02010600030101010101" pitchFamily="2" charset="-122"/>
              </a:rPr>
            </a:br>
            <a:endParaRPr lang="zh-CN" altLang="en-US" sz="2600" b="1">
              <a:latin typeface="宋体" panose="02010600030101010101" pitchFamily="2" charset="-122"/>
            </a:endParaRPr>
          </a:p>
        </p:txBody>
      </p:sp>
      <p:graphicFrame>
        <p:nvGraphicFramePr>
          <p:cNvPr id="67586" name="Object 2"/>
          <p:cNvGraphicFramePr>
            <a:graphicFrameLocks noChangeAspect="1"/>
          </p:cNvGraphicFramePr>
          <p:nvPr/>
        </p:nvGraphicFramePr>
        <p:xfrm>
          <a:off x="441325" y="3500438"/>
          <a:ext cx="8701088" cy="544512"/>
        </p:xfrm>
        <a:graphic>
          <a:graphicData uri="http://schemas.openxmlformats.org/presentationml/2006/ole">
            <mc:AlternateContent xmlns:mc="http://schemas.openxmlformats.org/markup-compatibility/2006">
              <mc:Choice xmlns:v="urn:schemas-microsoft-com:vml" Requires="v">
                <p:oleObj spid="_x0000_s3559" name="" r:id="rId1" imgW="57711975" imgH="3514725" progId="Equation.3">
                  <p:embed/>
                </p:oleObj>
              </mc:Choice>
              <mc:Fallback>
                <p:oleObj name="" r:id="rId1" imgW="57711975" imgH="3514725" progId="Equation.3">
                  <p:embed/>
                  <p:pic>
                    <p:nvPicPr>
                      <p:cNvPr id="0" name="Picture 3558"/>
                      <p:cNvPicPr/>
                      <p:nvPr/>
                    </p:nvPicPr>
                    <p:blipFill>
                      <a:blip r:embed="rId2"/>
                      <a:stretch>
                        <a:fillRect/>
                      </a:stretch>
                    </p:blipFill>
                    <p:spPr>
                      <a:xfrm>
                        <a:off x="441325" y="3500438"/>
                        <a:ext cx="8701088" cy="544512"/>
                      </a:xfrm>
                      <a:prstGeom prst="rect">
                        <a:avLst/>
                      </a:prstGeom>
                      <a:noFill/>
                      <a:ln w="38100">
                        <a:noFill/>
                        <a:miter/>
                      </a:ln>
                    </p:spPr>
                  </p:pic>
                </p:oleObj>
              </mc:Fallback>
            </mc:AlternateContent>
          </a:graphicData>
        </a:graphic>
      </p:graphicFrame>
      <p:graphicFrame>
        <p:nvGraphicFramePr>
          <p:cNvPr id="233477" name="Object 3"/>
          <p:cNvGraphicFramePr>
            <a:graphicFrameLocks noChangeAspect="1"/>
          </p:cNvGraphicFramePr>
          <p:nvPr/>
        </p:nvGraphicFramePr>
        <p:xfrm>
          <a:off x="2214563" y="2428875"/>
          <a:ext cx="401637" cy="577850"/>
        </p:xfrm>
        <a:graphic>
          <a:graphicData uri="http://schemas.openxmlformats.org/presentationml/2006/ole">
            <mc:AlternateContent xmlns:mc="http://schemas.openxmlformats.org/markup-compatibility/2006">
              <mc:Choice xmlns:v="urn:schemas-microsoft-com:vml" Requires="v">
                <p:oleObj spid="_x0000_s3560" name="" r:id="rId3" imgW="2190750" imgH="3076575" progId="Equation.3">
                  <p:embed/>
                </p:oleObj>
              </mc:Choice>
              <mc:Fallback>
                <p:oleObj name="" r:id="rId3" imgW="2190750" imgH="3076575" progId="Equation.3">
                  <p:embed/>
                  <p:pic>
                    <p:nvPicPr>
                      <p:cNvPr id="0" name="Picture 3559"/>
                      <p:cNvPicPr/>
                      <p:nvPr/>
                    </p:nvPicPr>
                    <p:blipFill>
                      <a:blip r:embed="rId4"/>
                      <a:stretch>
                        <a:fillRect/>
                      </a:stretch>
                    </p:blipFill>
                    <p:spPr>
                      <a:xfrm>
                        <a:off x="2214563" y="2428875"/>
                        <a:ext cx="401637" cy="577850"/>
                      </a:xfrm>
                      <a:prstGeom prst="rect">
                        <a:avLst/>
                      </a:prstGeom>
                      <a:noFill/>
                      <a:ln w="38100">
                        <a:noFill/>
                        <a:miter/>
                      </a:ln>
                    </p:spPr>
                  </p:pic>
                </p:oleObj>
              </mc:Fallback>
            </mc:AlternateContent>
          </a:graphicData>
        </a:graphic>
      </p:graphicFrame>
      <p:graphicFrame>
        <p:nvGraphicFramePr>
          <p:cNvPr id="233478" name="Object 4"/>
          <p:cNvGraphicFramePr>
            <a:graphicFrameLocks noChangeAspect="1"/>
          </p:cNvGraphicFramePr>
          <p:nvPr/>
        </p:nvGraphicFramePr>
        <p:xfrm>
          <a:off x="3643313" y="2500313"/>
          <a:ext cx="403225" cy="504825"/>
        </p:xfrm>
        <a:graphic>
          <a:graphicData uri="http://schemas.openxmlformats.org/presentationml/2006/ole">
            <mc:AlternateContent xmlns:mc="http://schemas.openxmlformats.org/markup-compatibility/2006">
              <mc:Choice xmlns:v="urn:schemas-microsoft-com:vml" Requires="v">
                <p:oleObj spid="_x0000_s3561" name="" r:id="rId5" imgW="1971675" imgH="2409825" progId="Equation.3">
                  <p:embed/>
                </p:oleObj>
              </mc:Choice>
              <mc:Fallback>
                <p:oleObj name="" r:id="rId5" imgW="1971675" imgH="2409825" progId="Equation.3">
                  <p:embed/>
                  <p:pic>
                    <p:nvPicPr>
                      <p:cNvPr id="0" name="Picture 3560"/>
                      <p:cNvPicPr/>
                      <p:nvPr/>
                    </p:nvPicPr>
                    <p:blipFill>
                      <a:blip r:embed="rId6"/>
                      <a:stretch>
                        <a:fillRect/>
                      </a:stretch>
                    </p:blipFill>
                    <p:spPr>
                      <a:xfrm>
                        <a:off x="3643313" y="2500313"/>
                        <a:ext cx="403225" cy="504825"/>
                      </a:xfrm>
                      <a:prstGeom prst="rect">
                        <a:avLst/>
                      </a:prstGeom>
                      <a:noFill/>
                      <a:ln w="38100">
                        <a:noFill/>
                        <a:miter/>
                      </a:ln>
                    </p:spPr>
                  </p:pic>
                </p:oleObj>
              </mc:Fallback>
            </mc:AlternateContent>
          </a:graphicData>
        </a:graphic>
      </p:graphicFrame>
      <p:graphicFrame>
        <p:nvGraphicFramePr>
          <p:cNvPr id="233479" name="Object 5"/>
          <p:cNvGraphicFramePr>
            <a:graphicFrameLocks noChangeAspect="1"/>
          </p:cNvGraphicFramePr>
          <p:nvPr/>
        </p:nvGraphicFramePr>
        <p:xfrm>
          <a:off x="5214938" y="2428875"/>
          <a:ext cx="442912" cy="577850"/>
        </p:xfrm>
        <a:graphic>
          <a:graphicData uri="http://schemas.openxmlformats.org/presentationml/2006/ole">
            <mc:AlternateContent xmlns:mc="http://schemas.openxmlformats.org/markup-compatibility/2006">
              <mc:Choice xmlns:v="urn:schemas-microsoft-com:vml" Requires="v">
                <p:oleObj spid="_x0000_s3562" name="" r:id="rId7" imgW="2409825" imgH="3076575" progId="Equation.3">
                  <p:embed/>
                </p:oleObj>
              </mc:Choice>
              <mc:Fallback>
                <p:oleObj name="" r:id="rId7" imgW="2409825" imgH="3076575" progId="Equation.3">
                  <p:embed/>
                  <p:pic>
                    <p:nvPicPr>
                      <p:cNvPr id="0" name="Picture 3561"/>
                      <p:cNvPicPr/>
                      <p:nvPr/>
                    </p:nvPicPr>
                    <p:blipFill>
                      <a:blip r:embed="rId8"/>
                      <a:stretch>
                        <a:fillRect/>
                      </a:stretch>
                    </p:blipFill>
                    <p:spPr>
                      <a:xfrm>
                        <a:off x="5214938" y="2428875"/>
                        <a:ext cx="442912" cy="577850"/>
                      </a:xfrm>
                      <a:prstGeom prst="rect">
                        <a:avLst/>
                      </a:prstGeom>
                      <a:noFill/>
                      <a:ln w="38100">
                        <a:noFill/>
                        <a:miter/>
                      </a:ln>
                    </p:spPr>
                  </p:pic>
                </p:oleObj>
              </mc:Fallback>
            </mc:AlternateContent>
          </a:graphicData>
        </a:graphic>
      </p:graphicFrame>
      <p:graphicFrame>
        <p:nvGraphicFramePr>
          <p:cNvPr id="233480" name="Object 6"/>
          <p:cNvGraphicFramePr>
            <a:graphicFrameLocks noChangeAspect="1"/>
          </p:cNvGraphicFramePr>
          <p:nvPr/>
        </p:nvGraphicFramePr>
        <p:xfrm>
          <a:off x="857250" y="2500313"/>
          <a:ext cx="447675" cy="504825"/>
        </p:xfrm>
        <a:graphic>
          <a:graphicData uri="http://schemas.openxmlformats.org/presentationml/2006/ole">
            <mc:AlternateContent xmlns:mc="http://schemas.openxmlformats.org/markup-compatibility/2006">
              <mc:Choice xmlns:v="urn:schemas-microsoft-com:vml" Requires="v">
                <p:oleObj spid="_x0000_s3563" name="" r:id="rId9" imgW="2190750" imgH="2409825" progId="Equation.3">
                  <p:embed/>
                </p:oleObj>
              </mc:Choice>
              <mc:Fallback>
                <p:oleObj name="" r:id="rId9" imgW="2190750" imgH="2409825" progId="Equation.3">
                  <p:embed/>
                  <p:pic>
                    <p:nvPicPr>
                      <p:cNvPr id="0" name="Picture 3562"/>
                      <p:cNvPicPr/>
                      <p:nvPr/>
                    </p:nvPicPr>
                    <p:blipFill>
                      <a:blip r:embed="rId10"/>
                      <a:stretch>
                        <a:fillRect/>
                      </a:stretch>
                    </p:blipFill>
                    <p:spPr>
                      <a:xfrm>
                        <a:off x="857250" y="2500313"/>
                        <a:ext cx="447675" cy="504825"/>
                      </a:xfrm>
                      <a:prstGeom prst="rect">
                        <a:avLst/>
                      </a:prstGeom>
                      <a:noFill/>
                      <a:ln w="38100">
                        <a:noFill/>
                        <a:miter/>
                      </a:ln>
                    </p:spPr>
                  </p:pic>
                </p:oleObj>
              </mc:Fallback>
            </mc:AlternateContent>
          </a:graphicData>
        </a:graphic>
      </p:graphicFrame>
      <p:graphicFrame>
        <p:nvGraphicFramePr>
          <p:cNvPr id="67591" name="Object 7"/>
          <p:cNvGraphicFramePr>
            <a:graphicFrameLocks noChangeAspect="1"/>
          </p:cNvGraphicFramePr>
          <p:nvPr/>
        </p:nvGraphicFramePr>
        <p:xfrm>
          <a:off x="1285875" y="4214813"/>
          <a:ext cx="4135438" cy="544512"/>
        </p:xfrm>
        <a:graphic>
          <a:graphicData uri="http://schemas.openxmlformats.org/presentationml/2006/ole">
            <mc:AlternateContent xmlns:mc="http://schemas.openxmlformats.org/markup-compatibility/2006">
              <mc:Choice xmlns:v="urn:schemas-microsoft-com:vml" Requires="v">
                <p:oleObj spid="_x0000_s3564" name="" r:id="rId11" imgW="27432000" imgH="3514725" progId="Equation.3">
                  <p:embed/>
                </p:oleObj>
              </mc:Choice>
              <mc:Fallback>
                <p:oleObj name="" r:id="rId11" imgW="27432000" imgH="3514725" progId="Equation.3">
                  <p:embed/>
                  <p:pic>
                    <p:nvPicPr>
                      <p:cNvPr id="0" name="Picture 3563"/>
                      <p:cNvPicPr/>
                      <p:nvPr/>
                    </p:nvPicPr>
                    <p:blipFill>
                      <a:blip r:embed="rId12"/>
                      <a:stretch>
                        <a:fillRect/>
                      </a:stretch>
                    </p:blipFill>
                    <p:spPr>
                      <a:xfrm>
                        <a:off x="1285875" y="4214813"/>
                        <a:ext cx="4135438" cy="544512"/>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checkerboard(across)">
                                      <p:cBhvr>
                                        <p:cTn id="7" dur="500"/>
                                        <p:tgtEl>
                                          <p:spTgt spid="26522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65221"/>
                                        </p:tgtEl>
                                        <p:attrNameLst>
                                          <p:attrName>style.visibility</p:attrName>
                                        </p:attrNameLst>
                                      </p:cBhvr>
                                      <p:to>
                                        <p:strVal val="visible"/>
                                      </p:to>
                                    </p:set>
                                    <p:anim calcmode="lin" valueType="num">
                                      <p:cBhvr>
                                        <p:cTn id="12" dur="500" fill="hold"/>
                                        <p:tgtEl>
                                          <p:spTgt spid="265221"/>
                                        </p:tgtEl>
                                        <p:attrNameLst>
                                          <p:attrName>ppt_w</p:attrName>
                                        </p:attrNameLst>
                                      </p:cBhvr>
                                      <p:tavLst>
                                        <p:tav tm="0">
                                          <p:val>
                                            <p:fltVal val="0.000000"/>
                                          </p:val>
                                        </p:tav>
                                        <p:tav tm="100000">
                                          <p:val>
                                            <p:strVal val="#ppt_w"/>
                                          </p:val>
                                        </p:tav>
                                      </p:tavLst>
                                    </p:anim>
                                    <p:anim calcmode="lin" valueType="num">
                                      <p:cBhvr>
                                        <p:cTn id="13" dur="500" fill="hold"/>
                                        <p:tgtEl>
                                          <p:spTgt spid="265221"/>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4"/>
                                        </p:tgtEl>
                                        <p:attrNameLst>
                                          <p:attrName>style.visibility</p:attrName>
                                        </p:attrNameLst>
                                      </p:cBhvr>
                                      <p:to>
                                        <p:strVal val="visible"/>
                                      </p:to>
                                    </p:set>
                                    <p:animEffect transition="in" filter="blinds(horizontal)">
                                      <p:cBhvr>
                                        <p:cTn id="18" dur="500"/>
                                        <p:tgtEl>
                                          <p:spTgt spid="675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7586"/>
                                        </p:tgtEl>
                                        <p:attrNameLst>
                                          <p:attrName>style.visibility</p:attrName>
                                        </p:attrNameLst>
                                      </p:cBhvr>
                                      <p:to>
                                        <p:strVal val="visible"/>
                                      </p:to>
                                    </p:set>
                                    <p:animEffect transition="in" filter="blinds(horizontal)">
                                      <p:cBhvr>
                                        <p:cTn id="23" dur="500"/>
                                        <p:tgtEl>
                                          <p:spTgt spid="67586"/>
                                        </p:tgtEl>
                                      </p:cBhvr>
                                    </p:animEffect>
                                  </p:childTnLst>
                                </p:cTn>
                              </p:par>
                              <p:par>
                                <p:cTn id="24" presetID="3" presetClass="entr" presetSubtype="10" fill="hold" nodeType="withEffect">
                                  <p:stCondLst>
                                    <p:cond delay="0"/>
                                  </p:stCondLst>
                                  <p:childTnLst>
                                    <p:set>
                                      <p:cBhvr>
                                        <p:cTn id="25" dur="1" fill="hold">
                                          <p:stCondLst>
                                            <p:cond delay="0"/>
                                          </p:stCondLst>
                                        </p:cTn>
                                        <p:tgtEl>
                                          <p:spTgt spid="67591"/>
                                        </p:tgtEl>
                                        <p:attrNameLst>
                                          <p:attrName>style.visibility</p:attrName>
                                        </p:attrNameLst>
                                      </p:cBhvr>
                                      <p:to>
                                        <p:strVal val="visible"/>
                                      </p:to>
                                    </p:set>
                                    <p:animEffect transition="in" filter="blinds(horizontal)">
                                      <p:cBhvr>
                                        <p:cTn id="26"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P spid="265221" grpId="0"/>
      <p:bldP spid="6759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Text Box 2"/>
          <p:cNvSpPr txBox="1"/>
          <p:nvPr/>
        </p:nvSpPr>
        <p:spPr>
          <a:xfrm>
            <a:off x="533400" y="1828800"/>
            <a:ext cx="8258175"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solidFill>
                  <a:srgbClr val="9900FF"/>
                </a:solidFill>
                <a:latin typeface="宋体" panose="02010600030101010101" pitchFamily="2" charset="-122"/>
              </a:rPr>
              <a:t>  </a:t>
            </a:r>
            <a:endParaRPr lang="en-US" altLang="zh-CN" sz="2600" b="1">
              <a:latin typeface="宋体" panose="02010600030101010101" pitchFamily="2" charset="-122"/>
            </a:endParaRPr>
          </a:p>
        </p:txBody>
      </p:sp>
      <p:sp>
        <p:nvSpPr>
          <p:cNvPr id="266243" name="Text Box 3"/>
          <p:cNvSpPr txBox="1"/>
          <p:nvPr/>
        </p:nvSpPr>
        <p:spPr>
          <a:xfrm>
            <a:off x="703263" y="2887663"/>
            <a:ext cx="8247062" cy="4159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sz="2600" b="1">
                <a:latin typeface="宋体" panose="02010600030101010101" pitchFamily="2" charset="-122"/>
              </a:rPr>
              <a:t> </a:t>
            </a:r>
            <a:endParaRPr lang="en-US" altLang="zh-CN" sz="2600" b="1">
              <a:latin typeface="宋体" panose="02010600030101010101" pitchFamily="2" charset="-122"/>
            </a:endParaRPr>
          </a:p>
        </p:txBody>
      </p:sp>
      <p:sp>
        <p:nvSpPr>
          <p:cNvPr id="234499" name="Text Box 4"/>
          <p:cNvSpPr txBox="1"/>
          <p:nvPr/>
        </p:nvSpPr>
        <p:spPr>
          <a:xfrm>
            <a:off x="342900" y="4548188"/>
            <a:ext cx="8801100" cy="156051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25450" lvl="0" indent="-425450" defTabSz="913130" eaLnBrk="1" hangingPunct="1">
              <a:lnSpc>
                <a:spcPct val="90000"/>
              </a:lnSpc>
              <a:spcBef>
                <a:spcPct val="0"/>
              </a:spcBef>
              <a:buNone/>
            </a:pPr>
            <a:r>
              <a:rPr lang="zh-CN" altLang="en-US" sz="2600" b="1">
                <a:latin typeface="宋体" panose="02010600030101010101" pitchFamily="2" charset="-122"/>
              </a:rPr>
              <a:t>可以看出相容关系的</a:t>
            </a:r>
            <a:r>
              <a:rPr lang="zh-CN" altLang="en-US" sz="2600" b="1">
                <a:latin typeface="Tahoma" panose="020B0804030504040204" pitchFamily="34" charset="0"/>
              </a:rPr>
              <a:t>关系图有以下特点</a:t>
            </a:r>
            <a:r>
              <a:rPr lang="en-US" altLang="zh-CN" sz="2600" b="1">
                <a:latin typeface="Tahoma" panose="020B0804030504040204" pitchFamily="34" charset="0"/>
              </a:rPr>
              <a:t>:</a:t>
            </a:r>
            <a:endParaRPr lang="en-US" altLang="zh-CN" sz="2600" b="1">
              <a:latin typeface="Tahoma" panose="020B0804030504040204" pitchFamily="34" charset="0"/>
            </a:endParaRPr>
          </a:p>
          <a:p>
            <a:pPr marL="425450" lvl="0" indent="-425450" defTabSz="913130" eaLnBrk="1" hangingPunct="1">
              <a:lnSpc>
                <a:spcPct val="90000"/>
              </a:lnSpc>
              <a:spcBef>
                <a:spcPct val="0"/>
              </a:spcBef>
              <a:buAutoNum type="arabicParenBoth"/>
            </a:pPr>
            <a:r>
              <a:rPr lang="zh-CN" altLang="en-US" sz="2600" b="1">
                <a:latin typeface="Tahoma" panose="020B0804030504040204" pitchFamily="34" charset="0"/>
              </a:rPr>
              <a:t>每个结点都有自环</a:t>
            </a:r>
            <a:r>
              <a:rPr lang="en-US" altLang="zh-CN" sz="2600" b="1">
                <a:latin typeface="Tahoma" panose="020B0804030504040204" pitchFamily="34" charset="0"/>
              </a:rPr>
              <a:t>;</a:t>
            </a:r>
            <a:endParaRPr lang="en-US" altLang="zh-CN" sz="2600" b="1">
              <a:latin typeface="Tahoma" panose="020B0804030504040204" pitchFamily="34" charset="0"/>
            </a:endParaRPr>
          </a:p>
          <a:p>
            <a:pPr marL="425450" lvl="0" indent="-425450" defTabSz="913130" eaLnBrk="1" hangingPunct="1">
              <a:lnSpc>
                <a:spcPct val="90000"/>
              </a:lnSpc>
              <a:spcBef>
                <a:spcPct val="0"/>
              </a:spcBef>
              <a:buAutoNum type="arabicParenBoth"/>
            </a:pPr>
            <a:r>
              <a:rPr lang="zh-CN" altLang="en-US" sz="2600" b="1">
                <a:latin typeface="宋体" panose="02010600030101010101" pitchFamily="2" charset="-122"/>
              </a:rPr>
              <a:t>任意两个</a:t>
            </a:r>
            <a:r>
              <a:rPr lang="zh-CN" altLang="en-US" sz="2600" b="1">
                <a:latin typeface="Tahoma" panose="020B0804030504040204" pitchFamily="34" charset="0"/>
              </a:rPr>
              <a:t>结点之间</a:t>
            </a:r>
            <a:r>
              <a:rPr lang="en-US" altLang="zh-CN" sz="2600" b="1">
                <a:latin typeface="Tahoma" panose="020B0804030504040204" pitchFamily="34" charset="0"/>
              </a:rPr>
              <a:t>,</a:t>
            </a:r>
            <a:r>
              <a:rPr lang="zh-CN" altLang="en-US" sz="2600" b="1">
                <a:latin typeface="Tahoma" panose="020B0804030504040204" pitchFamily="34" charset="0"/>
              </a:rPr>
              <a:t>若有弧线</a:t>
            </a:r>
            <a:r>
              <a:rPr lang="en-US" altLang="zh-CN" sz="2600" b="1">
                <a:latin typeface="Tahoma" panose="020B0804030504040204" pitchFamily="34" charset="0"/>
              </a:rPr>
              <a:t>,</a:t>
            </a:r>
            <a:r>
              <a:rPr lang="zh-CN" altLang="en-US" sz="2600" b="1">
                <a:latin typeface="Tahoma" panose="020B0804030504040204" pitchFamily="34" charset="0"/>
              </a:rPr>
              <a:t>则必为双向的</a:t>
            </a:r>
            <a:r>
              <a:rPr lang="en-US" altLang="zh-CN" sz="2600" b="1">
                <a:latin typeface="Tahoma" panose="020B0804030504040204" pitchFamily="34" charset="0"/>
              </a:rPr>
              <a:t>,</a:t>
            </a:r>
            <a:r>
              <a:rPr lang="zh-CN" altLang="en-US" sz="2600" b="1">
                <a:latin typeface="Tahoma" panose="020B0804030504040204" pitchFamily="34" charset="0"/>
              </a:rPr>
              <a:t>否则没有弧线</a:t>
            </a:r>
            <a:r>
              <a:rPr lang="en-US" altLang="zh-CN" sz="2600" b="1">
                <a:latin typeface="Tahoma" panose="020B0804030504040204" pitchFamily="34" charset="0"/>
              </a:rPr>
              <a:t>.</a:t>
            </a:r>
            <a:endParaRPr lang="en-US" altLang="zh-CN" sz="2600" b="1">
              <a:latin typeface="宋体" panose="02010600030101010101" pitchFamily="2" charset="-122"/>
            </a:endParaRPr>
          </a:p>
        </p:txBody>
      </p:sp>
      <p:sp>
        <p:nvSpPr>
          <p:cNvPr id="234500" name="Text Box 7"/>
          <p:cNvSpPr txBox="1"/>
          <p:nvPr/>
        </p:nvSpPr>
        <p:spPr>
          <a:xfrm>
            <a:off x="3024188" y="0"/>
            <a:ext cx="3798887" cy="763588"/>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en-US" altLang="zh-CN" sz="2200">
              <a:latin typeface="Tahoma" panose="020B0804030504040204" pitchFamily="34" charset="0"/>
            </a:endParaRPr>
          </a:p>
          <a:p>
            <a:pPr marL="0" lvl="0" indent="0" algn="ctr" eaLnBrk="1" hangingPunct="1">
              <a:spcBef>
                <a:spcPct val="0"/>
              </a:spcBef>
              <a:buNone/>
            </a:pPr>
            <a:endParaRPr lang="en-US" altLang="zh-CN" sz="2200">
              <a:latin typeface="Tahoma" panose="020B0804030504040204" pitchFamily="34" charset="0"/>
            </a:endParaRPr>
          </a:p>
        </p:txBody>
      </p:sp>
      <p:sp>
        <p:nvSpPr>
          <p:cNvPr id="234501" name="Text Box 8"/>
          <p:cNvSpPr txBox="1"/>
          <p:nvPr/>
        </p:nvSpPr>
        <p:spPr>
          <a:xfrm>
            <a:off x="1898650" y="793750"/>
            <a:ext cx="2320925" cy="487363"/>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600" b="1">
                <a:latin typeface="Tahoma" panose="020B0804030504040204" pitchFamily="34" charset="0"/>
              </a:rPr>
              <a:t>R</a:t>
            </a:r>
            <a:r>
              <a:rPr lang="zh-CN" altLang="en-US" sz="2600" b="1">
                <a:latin typeface="Tahoma" panose="020B0804030504040204" pitchFamily="34" charset="0"/>
              </a:rPr>
              <a:t>的关系图为</a:t>
            </a:r>
            <a:r>
              <a:rPr lang="en-US" altLang="zh-CN" sz="2600" b="1">
                <a:latin typeface="Tahoma" panose="020B0804030504040204" pitchFamily="34" charset="0"/>
              </a:rPr>
              <a:t>:</a:t>
            </a:r>
            <a:endParaRPr lang="en-US" altLang="zh-CN" sz="2600" b="1">
              <a:latin typeface="Tahoma" panose="020B0804030504040204" pitchFamily="34" charset="0"/>
            </a:endParaRPr>
          </a:p>
        </p:txBody>
      </p:sp>
      <p:sp>
        <p:nvSpPr>
          <p:cNvPr id="234502" name="Text Box 9"/>
          <p:cNvSpPr txBox="1"/>
          <p:nvPr/>
        </p:nvSpPr>
        <p:spPr>
          <a:xfrm>
            <a:off x="5486400" y="722313"/>
            <a:ext cx="2800350" cy="485775"/>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600" b="1">
                <a:latin typeface="Tahoma" panose="020B0804030504040204" pitchFamily="34" charset="0"/>
              </a:rPr>
              <a:t>R</a:t>
            </a:r>
            <a:r>
              <a:rPr lang="zh-CN" altLang="en-US" sz="2600" b="1">
                <a:latin typeface="Tahoma" panose="020B0804030504040204" pitchFamily="34" charset="0"/>
              </a:rPr>
              <a:t>的关系矩阵为</a:t>
            </a:r>
            <a:r>
              <a:rPr lang="en-US" altLang="zh-CN" sz="2600" b="1">
                <a:latin typeface="Tahoma" panose="020B0804030504040204" pitchFamily="34" charset="0"/>
              </a:rPr>
              <a:t>:</a:t>
            </a:r>
            <a:endParaRPr lang="en-US" altLang="zh-CN" sz="2600" b="1">
              <a:latin typeface="Tahoma" panose="020B0804030504040204" pitchFamily="34" charset="0"/>
            </a:endParaRPr>
          </a:p>
        </p:txBody>
      </p:sp>
      <p:grpSp>
        <p:nvGrpSpPr>
          <p:cNvPr id="234503" name="Group 10"/>
          <p:cNvGrpSpPr/>
          <p:nvPr/>
        </p:nvGrpSpPr>
        <p:grpSpPr>
          <a:xfrm>
            <a:off x="1055688" y="1443038"/>
            <a:ext cx="7392987" cy="3036887"/>
            <a:chOff x="720" y="960"/>
            <a:chExt cx="5045" cy="2019"/>
          </a:xfrm>
        </p:grpSpPr>
        <p:graphicFrame>
          <p:nvGraphicFramePr>
            <p:cNvPr id="234504" name="Object 4"/>
            <p:cNvGraphicFramePr>
              <a:graphicFrameLocks noChangeAspect="1"/>
            </p:cNvGraphicFramePr>
            <p:nvPr/>
          </p:nvGraphicFramePr>
          <p:xfrm>
            <a:off x="3216" y="1008"/>
            <a:ext cx="2549" cy="1861"/>
          </p:xfrm>
          <a:graphic>
            <a:graphicData uri="http://schemas.openxmlformats.org/presentationml/2006/ole">
              <mc:AlternateContent xmlns:mc="http://schemas.openxmlformats.org/markup-compatibility/2006">
                <mc:Choice xmlns:v="urn:schemas-microsoft-com:vml" Requires="v">
                  <p:oleObj spid="_x0000_s3565" name="" r:id="rId1" imgW="21726525" imgH="15801975" progId="Equation.3">
                    <p:embed/>
                  </p:oleObj>
                </mc:Choice>
                <mc:Fallback>
                  <p:oleObj name="" r:id="rId1" imgW="21726525" imgH="15801975" progId="Equation.3">
                    <p:embed/>
                    <p:pic>
                      <p:nvPicPr>
                        <p:cNvPr id="0" name="Picture 3564"/>
                        <p:cNvPicPr/>
                        <p:nvPr/>
                      </p:nvPicPr>
                      <p:blipFill>
                        <a:blip r:embed="rId2"/>
                        <a:stretch>
                          <a:fillRect/>
                        </a:stretch>
                      </p:blipFill>
                      <p:spPr>
                        <a:xfrm>
                          <a:off x="3216" y="1008"/>
                          <a:ext cx="2549" cy="1861"/>
                        </a:xfrm>
                        <a:prstGeom prst="rect">
                          <a:avLst/>
                        </a:prstGeom>
                        <a:noFill/>
                        <a:ln w="38100">
                          <a:noFill/>
                          <a:miter/>
                        </a:ln>
                      </p:spPr>
                    </p:pic>
                  </p:oleObj>
                </mc:Fallback>
              </mc:AlternateContent>
            </a:graphicData>
          </a:graphic>
        </p:graphicFrame>
        <p:grpSp>
          <p:nvGrpSpPr>
            <p:cNvPr id="234505" name="Group 12"/>
            <p:cNvGrpSpPr/>
            <p:nvPr/>
          </p:nvGrpSpPr>
          <p:grpSpPr>
            <a:xfrm>
              <a:off x="720" y="960"/>
              <a:ext cx="4896" cy="2019"/>
              <a:chOff x="720" y="960"/>
              <a:chExt cx="4896" cy="2019"/>
            </a:xfrm>
          </p:grpSpPr>
          <p:graphicFrame>
            <p:nvGraphicFramePr>
              <p:cNvPr id="234506" name="Object 5"/>
              <p:cNvGraphicFramePr>
                <a:graphicFrameLocks noChangeAspect="1"/>
              </p:cNvGraphicFramePr>
              <p:nvPr/>
            </p:nvGraphicFramePr>
            <p:xfrm>
              <a:off x="720" y="960"/>
              <a:ext cx="2304" cy="2019"/>
            </p:xfrm>
            <a:graphic>
              <a:graphicData uri="http://schemas.openxmlformats.org/presentationml/2006/ole">
                <mc:AlternateContent xmlns:mc="http://schemas.openxmlformats.org/markup-compatibility/2006">
                  <mc:Choice xmlns:v="urn:schemas-microsoft-com:vml" Requires="v">
                    <p:oleObj spid="_x0000_s3566" name="" r:id="rId3" imgW="1990725" imgH="1743075" progId="Paint.Picture">
                      <p:embed/>
                    </p:oleObj>
                  </mc:Choice>
                  <mc:Fallback>
                    <p:oleObj name="" r:id="rId3" imgW="1990725" imgH="1743075" progId="Paint.Picture">
                      <p:embed/>
                      <p:pic>
                        <p:nvPicPr>
                          <p:cNvPr id="0" name="Picture 3565"/>
                          <p:cNvPicPr/>
                          <p:nvPr/>
                        </p:nvPicPr>
                        <p:blipFill>
                          <a:blip r:embed="rId4"/>
                          <a:stretch>
                            <a:fillRect/>
                          </a:stretch>
                        </p:blipFill>
                        <p:spPr>
                          <a:xfrm>
                            <a:off x="720" y="960"/>
                            <a:ext cx="2304" cy="2019"/>
                          </a:xfrm>
                          <a:prstGeom prst="rect">
                            <a:avLst/>
                          </a:prstGeom>
                          <a:noFill/>
                          <a:ln w="38100">
                            <a:noFill/>
                            <a:miter/>
                          </a:ln>
                        </p:spPr>
                      </p:pic>
                    </p:oleObj>
                  </mc:Fallback>
                </mc:AlternateContent>
              </a:graphicData>
            </a:graphic>
          </p:graphicFrame>
          <p:grpSp>
            <p:nvGrpSpPr>
              <p:cNvPr id="234507" name="Group 14"/>
              <p:cNvGrpSpPr/>
              <p:nvPr/>
            </p:nvGrpSpPr>
            <p:grpSpPr>
              <a:xfrm>
                <a:off x="4128" y="1440"/>
                <a:ext cx="1488" cy="1344"/>
                <a:chOff x="4128" y="1440"/>
                <a:chExt cx="1488" cy="1344"/>
              </a:xfrm>
            </p:grpSpPr>
            <p:sp>
              <p:nvSpPr>
                <p:cNvPr id="234508" name="Line 15"/>
                <p:cNvSpPr/>
                <p:nvPr/>
              </p:nvSpPr>
              <p:spPr>
                <a:xfrm>
                  <a:off x="4128" y="1440"/>
                  <a:ext cx="288" cy="0"/>
                </a:xfrm>
                <a:prstGeom prst="line">
                  <a:avLst/>
                </a:prstGeom>
                <a:ln w="9525" cap="flat" cmpd="sng">
                  <a:solidFill>
                    <a:schemeClr val="tx1"/>
                  </a:solidFill>
                  <a:prstDash val="solid"/>
                  <a:miter/>
                  <a:headEnd type="none" w="med" len="med"/>
                  <a:tailEnd type="none" w="med" len="med"/>
                </a:ln>
              </p:spPr>
            </p:sp>
            <p:sp>
              <p:nvSpPr>
                <p:cNvPr id="234509" name="Line 16"/>
                <p:cNvSpPr/>
                <p:nvPr/>
              </p:nvSpPr>
              <p:spPr>
                <a:xfrm>
                  <a:off x="4416" y="1440"/>
                  <a:ext cx="0" cy="432"/>
                </a:xfrm>
                <a:prstGeom prst="line">
                  <a:avLst/>
                </a:prstGeom>
                <a:ln w="9525" cap="flat" cmpd="sng">
                  <a:solidFill>
                    <a:schemeClr val="tx1"/>
                  </a:solidFill>
                  <a:prstDash val="solid"/>
                  <a:miter/>
                  <a:headEnd type="none" w="med" len="med"/>
                  <a:tailEnd type="none" w="med" len="med"/>
                </a:ln>
              </p:spPr>
            </p:sp>
            <p:sp>
              <p:nvSpPr>
                <p:cNvPr id="234510" name="Line 17"/>
                <p:cNvSpPr/>
                <p:nvPr/>
              </p:nvSpPr>
              <p:spPr>
                <a:xfrm>
                  <a:off x="4416" y="1872"/>
                  <a:ext cx="432" cy="0"/>
                </a:xfrm>
                <a:prstGeom prst="line">
                  <a:avLst/>
                </a:prstGeom>
                <a:ln w="9525" cap="flat" cmpd="sng">
                  <a:solidFill>
                    <a:schemeClr val="tx1"/>
                  </a:solidFill>
                  <a:prstDash val="solid"/>
                  <a:miter/>
                  <a:headEnd type="none" w="med" len="med"/>
                  <a:tailEnd type="none" w="med" len="med"/>
                </a:ln>
              </p:spPr>
            </p:sp>
            <p:sp>
              <p:nvSpPr>
                <p:cNvPr id="234511" name="Line 18"/>
                <p:cNvSpPr/>
                <p:nvPr/>
              </p:nvSpPr>
              <p:spPr>
                <a:xfrm>
                  <a:off x="4848" y="1872"/>
                  <a:ext cx="0" cy="528"/>
                </a:xfrm>
                <a:prstGeom prst="line">
                  <a:avLst/>
                </a:prstGeom>
                <a:ln w="9525" cap="flat" cmpd="sng">
                  <a:solidFill>
                    <a:schemeClr val="tx1"/>
                  </a:solidFill>
                  <a:prstDash val="solid"/>
                  <a:miter/>
                  <a:headEnd type="none" w="med" len="med"/>
                  <a:tailEnd type="none" w="med" len="med"/>
                </a:ln>
              </p:spPr>
            </p:sp>
            <p:sp>
              <p:nvSpPr>
                <p:cNvPr id="234512" name="Line 19"/>
                <p:cNvSpPr/>
                <p:nvPr/>
              </p:nvSpPr>
              <p:spPr>
                <a:xfrm>
                  <a:off x="4848" y="2400"/>
                  <a:ext cx="432" cy="0"/>
                </a:xfrm>
                <a:prstGeom prst="line">
                  <a:avLst/>
                </a:prstGeom>
                <a:ln w="9525" cap="flat" cmpd="sng">
                  <a:solidFill>
                    <a:schemeClr val="tx1"/>
                  </a:solidFill>
                  <a:prstDash val="solid"/>
                  <a:miter/>
                  <a:headEnd type="none" w="med" len="med"/>
                  <a:tailEnd type="none" w="med" len="med"/>
                </a:ln>
              </p:spPr>
            </p:sp>
            <p:sp>
              <p:nvSpPr>
                <p:cNvPr id="234513" name="Line 20"/>
                <p:cNvSpPr/>
                <p:nvPr/>
              </p:nvSpPr>
              <p:spPr>
                <a:xfrm>
                  <a:off x="5280" y="2400"/>
                  <a:ext cx="0" cy="384"/>
                </a:xfrm>
                <a:prstGeom prst="line">
                  <a:avLst/>
                </a:prstGeom>
                <a:ln w="9525" cap="flat" cmpd="sng">
                  <a:solidFill>
                    <a:schemeClr val="tx1"/>
                  </a:solidFill>
                  <a:prstDash val="solid"/>
                  <a:miter/>
                  <a:headEnd type="none" w="med" len="med"/>
                  <a:tailEnd type="none" w="med" len="med"/>
                </a:ln>
              </p:spPr>
            </p:sp>
            <p:sp>
              <p:nvSpPr>
                <p:cNvPr id="234514" name="Line 21"/>
                <p:cNvSpPr/>
                <p:nvPr/>
              </p:nvSpPr>
              <p:spPr>
                <a:xfrm>
                  <a:off x="5280" y="2784"/>
                  <a:ext cx="336" cy="0"/>
                </a:xfrm>
                <a:prstGeom prst="line">
                  <a:avLst/>
                </a:prstGeom>
                <a:ln w="9525" cap="flat" cmpd="sng">
                  <a:solidFill>
                    <a:schemeClr val="tx1"/>
                  </a:solidFill>
                  <a:prstDash val="solid"/>
                  <a:miter/>
                  <a:headEnd type="none" w="med" len="med"/>
                  <a:tailEnd type="none" w="med" len="med"/>
                </a:ln>
              </p:spPr>
            </p:sp>
          </p:grpSp>
        </p:grpSp>
      </p:gr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barn(inHorizontal)">
                                      <p:cBhvr>
                                        <p:cTn id="7" dur="500"/>
                                        <p:tgtEl>
                                          <p:spTgt spid="2662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43"/>
                                        </p:tgtEl>
                                        <p:attrNameLst>
                                          <p:attrName>style.visibility</p:attrName>
                                        </p:attrNameLst>
                                      </p:cBhvr>
                                      <p:to>
                                        <p:strVal val="visible"/>
                                      </p:to>
                                    </p:set>
                                    <p:animEffect transition="in" filter="checkerboard(across)">
                                      <p:cBhvr>
                                        <p:cTn id="12"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Text Box 2"/>
          <p:cNvSpPr txBox="1"/>
          <p:nvPr/>
        </p:nvSpPr>
        <p:spPr>
          <a:xfrm>
            <a:off x="533400" y="1828800"/>
            <a:ext cx="8258175"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solidFill>
                  <a:srgbClr val="9900FF"/>
                </a:solidFill>
                <a:latin typeface="宋体" panose="02010600030101010101" pitchFamily="2" charset="-122"/>
              </a:rPr>
              <a:t>  </a:t>
            </a:r>
            <a:endParaRPr lang="en-US" altLang="zh-CN" sz="2600" b="1">
              <a:latin typeface="宋体" panose="02010600030101010101" pitchFamily="2" charset="-122"/>
            </a:endParaRPr>
          </a:p>
        </p:txBody>
      </p:sp>
      <p:sp>
        <p:nvSpPr>
          <p:cNvPr id="267267" name="Text Box 3"/>
          <p:cNvSpPr txBox="1"/>
          <p:nvPr/>
        </p:nvSpPr>
        <p:spPr>
          <a:xfrm>
            <a:off x="703263" y="2887663"/>
            <a:ext cx="8247062" cy="4159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80000"/>
              </a:lnSpc>
              <a:spcBef>
                <a:spcPct val="0"/>
              </a:spcBef>
              <a:buNone/>
            </a:pPr>
            <a:r>
              <a:rPr lang="en-US" altLang="zh-CN" sz="2600" b="1">
                <a:latin typeface="宋体" panose="02010600030101010101" pitchFamily="2" charset="-122"/>
              </a:rPr>
              <a:t> </a:t>
            </a:r>
            <a:endParaRPr lang="en-US" altLang="zh-CN" sz="2600" b="1">
              <a:latin typeface="宋体" panose="02010600030101010101" pitchFamily="2" charset="-122"/>
            </a:endParaRPr>
          </a:p>
        </p:txBody>
      </p:sp>
      <p:sp>
        <p:nvSpPr>
          <p:cNvPr id="235523" name="Text Box 4"/>
          <p:cNvSpPr txBox="1"/>
          <p:nvPr/>
        </p:nvSpPr>
        <p:spPr>
          <a:xfrm>
            <a:off x="342900" y="3825875"/>
            <a:ext cx="8801100" cy="8128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25450" lvl="0" indent="-425450" defTabSz="913130" eaLnBrk="1" hangingPunct="1">
              <a:lnSpc>
                <a:spcPct val="90000"/>
              </a:lnSpc>
              <a:spcBef>
                <a:spcPct val="0"/>
              </a:spcBef>
              <a:buNone/>
            </a:pPr>
            <a:r>
              <a:rPr lang="zh-CN" altLang="en-US" sz="2600" b="1">
                <a:latin typeface="宋体" panose="02010600030101010101" pitchFamily="2" charset="-122"/>
              </a:rPr>
              <a:t>我们也可以省去    中阶梯折线以上的部分，只用下边的梯形表示相容关系</a:t>
            </a:r>
            <a:r>
              <a:rPr lang="en-US" altLang="zh-CN" sz="2600" b="1">
                <a:latin typeface="宋体" panose="02010600030101010101" pitchFamily="2" charset="-122"/>
              </a:rPr>
              <a:t>R</a:t>
            </a:r>
            <a:r>
              <a:rPr lang="zh-CN" altLang="en-US" sz="2600" b="1">
                <a:latin typeface="宋体" panose="02010600030101010101" pitchFamily="2" charset="-122"/>
              </a:rPr>
              <a:t> 。</a:t>
            </a:r>
            <a:endParaRPr lang="zh-CN" altLang="en-US" sz="2600" b="1">
              <a:latin typeface="Tahoma" panose="020B0804030504040204" pitchFamily="34" charset="0"/>
            </a:endParaRPr>
          </a:p>
        </p:txBody>
      </p:sp>
      <p:sp>
        <p:nvSpPr>
          <p:cNvPr id="235524" name="Text Box 6"/>
          <p:cNvSpPr txBox="1"/>
          <p:nvPr/>
        </p:nvSpPr>
        <p:spPr>
          <a:xfrm>
            <a:off x="1143000" y="214313"/>
            <a:ext cx="6823075" cy="485775"/>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latin typeface="Tahoma" panose="020B0804030504040204" pitchFamily="34" charset="0"/>
              </a:rPr>
              <a:t>因此我们可以将例</a:t>
            </a:r>
            <a:r>
              <a:rPr lang="en-US" altLang="zh-CN" sz="2600" b="1">
                <a:latin typeface="Tahoma" panose="020B0804030504040204" pitchFamily="34" charset="0"/>
              </a:rPr>
              <a:t>13</a:t>
            </a:r>
            <a:r>
              <a:rPr lang="zh-CN" altLang="en-US" sz="2600" b="1">
                <a:latin typeface="Tahoma" panose="020B0804030504040204" pitchFamily="34" charset="0"/>
              </a:rPr>
              <a:t>中</a:t>
            </a:r>
            <a:r>
              <a:rPr lang="en-US" altLang="zh-CN" sz="2600" b="1">
                <a:latin typeface="Tahoma" panose="020B0804030504040204" pitchFamily="34" charset="0"/>
              </a:rPr>
              <a:t>R</a:t>
            </a:r>
            <a:r>
              <a:rPr lang="zh-CN" altLang="en-US" sz="2600" b="1">
                <a:latin typeface="Tahoma" panose="020B0804030504040204" pitchFamily="34" charset="0"/>
              </a:rPr>
              <a:t>   的关系图简化为</a:t>
            </a:r>
            <a:r>
              <a:rPr lang="en-US" altLang="zh-CN" sz="2600" b="1">
                <a:latin typeface="Tahoma" panose="020B0804030504040204" pitchFamily="34" charset="0"/>
              </a:rPr>
              <a:t>:</a:t>
            </a:r>
            <a:endParaRPr lang="en-US" altLang="zh-CN" sz="2600" b="1">
              <a:latin typeface="Tahoma" panose="020B0804030504040204" pitchFamily="34" charset="0"/>
            </a:endParaRPr>
          </a:p>
        </p:txBody>
      </p:sp>
      <p:graphicFrame>
        <p:nvGraphicFramePr>
          <p:cNvPr id="235525" name="Object 3"/>
          <p:cNvGraphicFramePr>
            <a:graphicFrameLocks noChangeAspect="1"/>
          </p:cNvGraphicFramePr>
          <p:nvPr/>
        </p:nvGraphicFramePr>
        <p:xfrm>
          <a:off x="2757488" y="3786188"/>
          <a:ext cx="604837" cy="554037"/>
        </p:xfrm>
        <a:graphic>
          <a:graphicData uri="http://schemas.openxmlformats.org/presentationml/2006/ole">
            <mc:AlternateContent xmlns:mc="http://schemas.openxmlformats.org/markup-compatibility/2006">
              <mc:Choice xmlns:v="urn:schemas-microsoft-com:vml" Requires="v">
                <p:oleObj spid="_x0000_s3567" name="" r:id="rId1" imgW="4171950" imgH="3733800" progId="Equation.3">
                  <p:embed/>
                </p:oleObj>
              </mc:Choice>
              <mc:Fallback>
                <p:oleObj name="" r:id="rId1" imgW="4171950" imgH="3733800" progId="Equation.3">
                  <p:embed/>
                  <p:pic>
                    <p:nvPicPr>
                      <p:cNvPr id="0" name="Picture 3566"/>
                      <p:cNvPicPr/>
                      <p:nvPr/>
                    </p:nvPicPr>
                    <p:blipFill>
                      <a:blip r:embed="rId2"/>
                      <a:stretch>
                        <a:fillRect/>
                      </a:stretch>
                    </p:blipFill>
                    <p:spPr>
                      <a:xfrm>
                        <a:off x="2757488" y="3786188"/>
                        <a:ext cx="604837" cy="554037"/>
                      </a:xfrm>
                      <a:prstGeom prst="rect">
                        <a:avLst/>
                      </a:prstGeom>
                      <a:noFill/>
                      <a:ln w="38100">
                        <a:noFill/>
                        <a:miter/>
                      </a:ln>
                    </p:spPr>
                  </p:pic>
                </p:oleObj>
              </mc:Fallback>
            </mc:AlternateContent>
          </a:graphicData>
        </a:graphic>
      </p:graphicFrame>
      <p:graphicFrame>
        <p:nvGraphicFramePr>
          <p:cNvPr id="235526" name="Object 4"/>
          <p:cNvGraphicFramePr>
            <a:graphicFrameLocks noChangeAspect="1"/>
          </p:cNvGraphicFramePr>
          <p:nvPr/>
        </p:nvGraphicFramePr>
        <p:xfrm>
          <a:off x="2533650" y="774700"/>
          <a:ext cx="3587750" cy="2760663"/>
        </p:xfrm>
        <a:graphic>
          <a:graphicData uri="http://schemas.openxmlformats.org/presentationml/2006/ole">
            <mc:AlternateContent xmlns:mc="http://schemas.openxmlformats.org/markup-compatibility/2006">
              <mc:Choice xmlns:v="urn:schemas-microsoft-com:vml" Requires="v">
                <p:oleObj spid="_x0000_s3568" name="" r:id="rId3" imgW="2362200" imgH="1771650" progId="Paint.Picture">
                  <p:embed/>
                </p:oleObj>
              </mc:Choice>
              <mc:Fallback>
                <p:oleObj name="" r:id="rId3" imgW="2362200" imgH="1771650" progId="Paint.Picture">
                  <p:embed/>
                  <p:pic>
                    <p:nvPicPr>
                      <p:cNvPr id="0" name="Picture 3567"/>
                      <p:cNvPicPr/>
                      <p:nvPr/>
                    </p:nvPicPr>
                    <p:blipFill>
                      <a:blip r:embed="rId4"/>
                      <a:stretch>
                        <a:fillRect/>
                      </a:stretch>
                    </p:blipFill>
                    <p:spPr>
                      <a:xfrm>
                        <a:off x="2533650" y="774700"/>
                        <a:ext cx="3587750" cy="2760663"/>
                      </a:xfrm>
                      <a:prstGeom prst="rect">
                        <a:avLst/>
                      </a:prstGeom>
                      <a:noFill/>
                      <a:ln w="38100">
                        <a:noFill/>
                        <a:miter/>
                      </a:ln>
                    </p:spPr>
                  </p:pic>
                </p:oleObj>
              </mc:Fallback>
            </mc:AlternateContent>
          </a:graphicData>
        </a:graphic>
      </p:graphicFrame>
      <p:sp>
        <p:nvSpPr>
          <p:cNvPr id="235527" name="Text Box 10"/>
          <p:cNvSpPr txBox="1"/>
          <p:nvPr/>
        </p:nvSpPr>
        <p:spPr>
          <a:xfrm>
            <a:off x="3798888" y="4764088"/>
            <a:ext cx="3024187" cy="1193800"/>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0"/>
              </a:spcBef>
              <a:buNone/>
            </a:pPr>
            <a:r>
              <a:rPr lang="en-US" altLang="zh-CN" sz="2200">
                <a:latin typeface="Tahoma" panose="020B0804030504040204" pitchFamily="34" charset="0"/>
              </a:rPr>
              <a:t>a</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b   1</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c   0   1</a:t>
            </a:r>
            <a:endParaRPr lang="en-US" altLang="zh-CN" sz="2200">
              <a:latin typeface="Tahoma" panose="020B0804030504040204" pitchFamily="34" charset="0"/>
            </a:endParaRPr>
          </a:p>
          <a:p>
            <a:pPr marL="0" lvl="0" indent="0" eaLnBrk="1" hangingPunct="1">
              <a:lnSpc>
                <a:spcPct val="80000"/>
              </a:lnSpc>
              <a:spcBef>
                <a:spcPct val="0"/>
              </a:spcBef>
              <a:buNone/>
            </a:pPr>
            <a:r>
              <a:rPr lang="en-US" altLang="zh-CN" sz="2200">
                <a:latin typeface="Tahoma" panose="020B0804030504040204" pitchFamily="34" charset="0"/>
              </a:rPr>
              <a:t>d   1   1   0</a:t>
            </a:r>
            <a:endParaRPr lang="en-US" altLang="zh-CN" sz="2200">
              <a:latin typeface="Tahoma" panose="020B0804030504040204" pitchFamily="34"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barn(inHorizontal)">
                                      <p:cBhvr>
                                        <p:cTn id="7" dur="500"/>
                                        <p:tgtEl>
                                          <p:spTgt spid="2672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checkerboard(across)">
                                      <p:cBhvr>
                                        <p:cTn id="12"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P spid="26726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2"/>
          <p:cNvSpPr/>
          <p:nvPr/>
        </p:nvSpPr>
        <p:spPr>
          <a:xfrm>
            <a:off x="4410075" y="5303838"/>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6" name="Rectangle 3"/>
          <p:cNvSpPr/>
          <p:nvPr/>
        </p:nvSpPr>
        <p:spPr>
          <a:xfrm>
            <a:off x="4410075" y="4953000"/>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7" name="Rectangle 4"/>
          <p:cNvSpPr/>
          <p:nvPr/>
        </p:nvSpPr>
        <p:spPr>
          <a:xfrm>
            <a:off x="4410075" y="42481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8" name="Rectangle 5"/>
          <p:cNvSpPr/>
          <p:nvPr/>
        </p:nvSpPr>
        <p:spPr>
          <a:xfrm>
            <a:off x="4410075" y="3897313"/>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49" name="Rectangle 6"/>
          <p:cNvSpPr/>
          <p:nvPr/>
        </p:nvSpPr>
        <p:spPr>
          <a:xfrm>
            <a:off x="4410075" y="3536950"/>
            <a:ext cx="2514600" cy="360363"/>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50" name="Line 7"/>
          <p:cNvSpPr/>
          <p:nvPr/>
        </p:nvSpPr>
        <p:spPr>
          <a:xfrm>
            <a:off x="1895475" y="3186113"/>
            <a:ext cx="5029200" cy="0"/>
          </a:xfrm>
          <a:prstGeom prst="line">
            <a:avLst/>
          </a:prstGeom>
          <a:ln w="28575" cap="sq" cmpd="sng">
            <a:solidFill>
              <a:schemeClr val="tx1"/>
            </a:solidFill>
            <a:prstDash val="solid"/>
            <a:headEnd type="none" w="med" len="med"/>
            <a:tailEnd type="none" w="med" len="med"/>
          </a:ln>
        </p:spPr>
      </p:sp>
      <p:sp>
        <p:nvSpPr>
          <p:cNvPr id="236551" name="Line 8"/>
          <p:cNvSpPr/>
          <p:nvPr/>
        </p:nvSpPr>
        <p:spPr>
          <a:xfrm>
            <a:off x="1895475" y="3536950"/>
            <a:ext cx="5029200" cy="0"/>
          </a:xfrm>
          <a:prstGeom prst="line">
            <a:avLst/>
          </a:prstGeom>
          <a:ln w="28575" cap="flat" cmpd="sng">
            <a:solidFill>
              <a:schemeClr val="tx1"/>
            </a:solidFill>
            <a:prstDash val="solid"/>
            <a:headEnd type="none" w="med" len="med"/>
            <a:tailEnd type="none" w="med" len="med"/>
          </a:ln>
        </p:spPr>
      </p:sp>
      <p:sp>
        <p:nvSpPr>
          <p:cNvPr id="236552" name="Line 9"/>
          <p:cNvSpPr/>
          <p:nvPr/>
        </p:nvSpPr>
        <p:spPr>
          <a:xfrm>
            <a:off x="1895475" y="3897313"/>
            <a:ext cx="5029200" cy="0"/>
          </a:xfrm>
          <a:prstGeom prst="line">
            <a:avLst/>
          </a:prstGeom>
          <a:ln w="28575" cap="flat" cmpd="sng">
            <a:solidFill>
              <a:schemeClr val="tx1"/>
            </a:solidFill>
            <a:prstDash val="solid"/>
            <a:headEnd type="none" w="med" len="med"/>
            <a:tailEnd type="none" w="med" len="med"/>
          </a:ln>
        </p:spPr>
      </p:sp>
      <p:sp>
        <p:nvSpPr>
          <p:cNvPr id="236553" name="Line 10"/>
          <p:cNvSpPr/>
          <p:nvPr/>
        </p:nvSpPr>
        <p:spPr>
          <a:xfrm>
            <a:off x="1895475" y="4248150"/>
            <a:ext cx="5029200" cy="0"/>
          </a:xfrm>
          <a:prstGeom prst="line">
            <a:avLst/>
          </a:prstGeom>
          <a:ln w="28575" cap="flat" cmpd="sng">
            <a:solidFill>
              <a:schemeClr val="tx1"/>
            </a:solidFill>
            <a:prstDash val="solid"/>
            <a:headEnd type="none" w="med" len="med"/>
            <a:tailEnd type="none" w="med" len="med"/>
          </a:ln>
        </p:spPr>
      </p:sp>
      <p:sp>
        <p:nvSpPr>
          <p:cNvPr id="236554" name="Line 11"/>
          <p:cNvSpPr/>
          <p:nvPr/>
        </p:nvSpPr>
        <p:spPr>
          <a:xfrm>
            <a:off x="1895475" y="4600575"/>
            <a:ext cx="5029200" cy="0"/>
          </a:xfrm>
          <a:prstGeom prst="line">
            <a:avLst/>
          </a:prstGeom>
          <a:ln w="28575" cap="flat" cmpd="sng">
            <a:solidFill>
              <a:schemeClr val="tx1"/>
            </a:solidFill>
            <a:prstDash val="solid"/>
            <a:headEnd type="none" w="med" len="med"/>
            <a:tailEnd type="none" w="med" len="med"/>
          </a:ln>
        </p:spPr>
      </p:sp>
      <p:sp>
        <p:nvSpPr>
          <p:cNvPr id="236555" name="Line 12"/>
          <p:cNvSpPr/>
          <p:nvPr/>
        </p:nvSpPr>
        <p:spPr>
          <a:xfrm>
            <a:off x="1895475" y="4953000"/>
            <a:ext cx="5029200" cy="0"/>
          </a:xfrm>
          <a:prstGeom prst="line">
            <a:avLst/>
          </a:prstGeom>
          <a:ln w="28575" cap="flat" cmpd="sng">
            <a:solidFill>
              <a:schemeClr val="tx1"/>
            </a:solidFill>
            <a:prstDash val="solid"/>
            <a:headEnd type="none" w="med" len="med"/>
            <a:tailEnd type="none" w="med" len="med"/>
          </a:ln>
        </p:spPr>
      </p:sp>
      <p:sp>
        <p:nvSpPr>
          <p:cNvPr id="236556" name="Line 13"/>
          <p:cNvSpPr/>
          <p:nvPr/>
        </p:nvSpPr>
        <p:spPr>
          <a:xfrm>
            <a:off x="1895475" y="5303838"/>
            <a:ext cx="5029200" cy="0"/>
          </a:xfrm>
          <a:prstGeom prst="line">
            <a:avLst/>
          </a:prstGeom>
          <a:ln w="28575" cap="flat" cmpd="sng">
            <a:solidFill>
              <a:schemeClr val="tx1"/>
            </a:solidFill>
            <a:prstDash val="solid"/>
            <a:headEnd type="none" w="med" len="med"/>
            <a:tailEnd type="none" w="med" len="med"/>
          </a:ln>
        </p:spPr>
      </p:sp>
      <p:sp>
        <p:nvSpPr>
          <p:cNvPr id="236557" name="Line 14"/>
          <p:cNvSpPr/>
          <p:nvPr/>
        </p:nvSpPr>
        <p:spPr>
          <a:xfrm>
            <a:off x="1895475" y="5656263"/>
            <a:ext cx="5029200" cy="0"/>
          </a:xfrm>
          <a:prstGeom prst="line">
            <a:avLst/>
          </a:prstGeom>
          <a:ln w="28575" cap="flat" cmpd="sng">
            <a:solidFill>
              <a:schemeClr val="tx1"/>
            </a:solidFill>
            <a:prstDash val="solid"/>
            <a:headEnd type="none" w="med" len="med"/>
            <a:tailEnd type="none" w="med" len="med"/>
          </a:ln>
        </p:spPr>
      </p:sp>
      <p:sp>
        <p:nvSpPr>
          <p:cNvPr id="236558" name="Line 15"/>
          <p:cNvSpPr/>
          <p:nvPr/>
        </p:nvSpPr>
        <p:spPr>
          <a:xfrm>
            <a:off x="1895475" y="3186113"/>
            <a:ext cx="0" cy="2470150"/>
          </a:xfrm>
          <a:prstGeom prst="line">
            <a:avLst/>
          </a:prstGeom>
          <a:ln w="28575" cap="flat" cmpd="sng">
            <a:solidFill>
              <a:schemeClr val="tx1"/>
            </a:solidFill>
            <a:prstDash val="solid"/>
            <a:headEnd type="none" w="med" len="med"/>
            <a:tailEnd type="none" w="med" len="med"/>
          </a:ln>
        </p:spPr>
      </p:sp>
      <p:sp>
        <p:nvSpPr>
          <p:cNvPr id="236559" name="Line 16"/>
          <p:cNvSpPr/>
          <p:nvPr/>
        </p:nvSpPr>
        <p:spPr>
          <a:xfrm>
            <a:off x="4410075" y="3186113"/>
            <a:ext cx="0" cy="2470150"/>
          </a:xfrm>
          <a:prstGeom prst="line">
            <a:avLst/>
          </a:prstGeom>
          <a:ln w="28575" cap="flat" cmpd="sng">
            <a:solidFill>
              <a:schemeClr val="tx1"/>
            </a:solidFill>
            <a:prstDash val="solid"/>
            <a:headEnd type="none" w="med" len="med"/>
            <a:tailEnd type="none" w="med" len="med"/>
          </a:ln>
        </p:spPr>
      </p:sp>
      <p:graphicFrame>
        <p:nvGraphicFramePr>
          <p:cNvPr id="236560" name="Object 2"/>
          <p:cNvGraphicFramePr>
            <a:graphicFrameLocks noChangeAspect="1"/>
          </p:cNvGraphicFramePr>
          <p:nvPr/>
        </p:nvGraphicFramePr>
        <p:xfrm>
          <a:off x="5202238" y="4540250"/>
          <a:ext cx="328612" cy="433388"/>
        </p:xfrm>
        <a:graphic>
          <a:graphicData uri="http://schemas.openxmlformats.org/presentationml/2006/ole">
            <mc:AlternateContent xmlns:mc="http://schemas.openxmlformats.org/markup-compatibility/2006">
              <mc:Choice xmlns:v="urn:schemas-microsoft-com:vml" Requires="v">
                <p:oleObj spid="_x0000_s3569" name="" r:id="rId1" imgW="3076575" imgH="3952875" progId="Equation.3">
                  <p:embed/>
                </p:oleObj>
              </mc:Choice>
              <mc:Fallback>
                <p:oleObj name="" r:id="rId1" imgW="3076575" imgH="3952875" progId="Equation.3">
                  <p:embed/>
                  <p:pic>
                    <p:nvPicPr>
                      <p:cNvPr id="0" name="Picture 3568"/>
                      <p:cNvPicPr/>
                      <p:nvPr/>
                    </p:nvPicPr>
                    <p:blipFill>
                      <a:blip r:embed="rId2"/>
                      <a:stretch>
                        <a:fillRect/>
                      </a:stretch>
                    </p:blipFill>
                    <p:spPr>
                      <a:xfrm>
                        <a:off x="5202238" y="4540250"/>
                        <a:ext cx="328612" cy="433388"/>
                      </a:xfrm>
                      <a:prstGeom prst="rect">
                        <a:avLst/>
                      </a:prstGeom>
                      <a:noFill/>
                      <a:ln w="38100">
                        <a:noFill/>
                        <a:miter/>
                      </a:ln>
                    </p:spPr>
                  </p:pic>
                </p:oleObj>
              </mc:Fallback>
            </mc:AlternateContent>
          </a:graphicData>
        </a:graphic>
      </p:graphicFrame>
      <p:sp>
        <p:nvSpPr>
          <p:cNvPr id="236561" name="Text Box 20"/>
          <p:cNvSpPr txBox="1"/>
          <p:nvPr/>
        </p:nvSpPr>
        <p:spPr>
          <a:xfrm>
            <a:off x="285750" y="1314450"/>
            <a:ext cx="8858250" cy="17081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5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14</a:t>
            </a:r>
            <a:r>
              <a:rPr lang="en-US" altLang="zh-CN" sz="2800" b="1">
                <a:latin typeface="宋体" panose="02010600030101010101" pitchFamily="2" charset="-122"/>
              </a:rPr>
              <a:t> </a:t>
            </a:r>
            <a:r>
              <a:rPr lang="zh-CN" altLang="en-US" sz="2600" b="1">
                <a:latin typeface="宋体" panose="02010600030101010101" pitchFamily="2" charset="-122"/>
              </a:rPr>
              <a:t>设                      是某台微机上</a:t>
            </a:r>
            <a:r>
              <a:rPr lang="en-US" altLang="zh-CN" sz="2600" b="1">
                <a:latin typeface="宋体" panose="02010600030101010101" pitchFamily="2" charset="-122"/>
              </a:rPr>
              <a:t>6</a:t>
            </a:r>
            <a:r>
              <a:rPr lang="zh-CN" altLang="en-US" sz="2600" b="1">
                <a:latin typeface="宋体" panose="02010600030101010101" pitchFamily="2" charset="-122"/>
              </a:rPr>
              <a:t>项任务的集合，有五个子程序   ，   ，   ，  和   供它们选择调用，下表列出了它们调用子程序的情况。</a:t>
            </a:r>
            <a:endParaRPr lang="zh-CN" altLang="en-US" sz="2600" b="1">
              <a:latin typeface="宋体" panose="02010600030101010101" pitchFamily="2" charset="-122"/>
            </a:endParaRPr>
          </a:p>
        </p:txBody>
      </p:sp>
      <p:sp>
        <p:nvSpPr>
          <p:cNvPr id="236562" name="Rectangle 21"/>
          <p:cNvSpPr/>
          <p:nvPr/>
        </p:nvSpPr>
        <p:spPr>
          <a:xfrm>
            <a:off x="1895475" y="494030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5</a:t>
            </a:r>
            <a:endParaRPr lang="en-US" altLang="zh-CN" sz="1700" baseline="-15000">
              <a:latin typeface="Tahoma" panose="020B0804030504040204" pitchFamily="34" charset="0"/>
            </a:endParaRPr>
          </a:p>
        </p:txBody>
      </p:sp>
      <p:sp>
        <p:nvSpPr>
          <p:cNvPr id="236563" name="Rectangle 22"/>
          <p:cNvSpPr/>
          <p:nvPr/>
        </p:nvSpPr>
        <p:spPr>
          <a:xfrm>
            <a:off x="4410075" y="458787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6564" name="Rectangle 23"/>
          <p:cNvSpPr/>
          <p:nvPr/>
        </p:nvSpPr>
        <p:spPr>
          <a:xfrm>
            <a:off x="1895475" y="458787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4</a:t>
            </a:r>
            <a:endParaRPr lang="en-US" altLang="zh-CN" sz="1700" baseline="-15000">
              <a:latin typeface="Tahoma" panose="020B0804030504040204" pitchFamily="34" charset="0"/>
            </a:endParaRPr>
          </a:p>
        </p:txBody>
      </p:sp>
      <p:sp>
        <p:nvSpPr>
          <p:cNvPr id="236565" name="Rectangle 24"/>
          <p:cNvSpPr/>
          <p:nvPr/>
        </p:nvSpPr>
        <p:spPr>
          <a:xfrm>
            <a:off x="1895475" y="42370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3</a:t>
            </a:r>
            <a:endParaRPr lang="en-US" altLang="zh-CN" sz="1700" baseline="-15000">
              <a:latin typeface="Tahoma" panose="020B0804030504040204" pitchFamily="34" charset="0"/>
            </a:endParaRPr>
          </a:p>
        </p:txBody>
      </p:sp>
      <p:sp>
        <p:nvSpPr>
          <p:cNvPr id="236566" name="Rectangle 25"/>
          <p:cNvSpPr/>
          <p:nvPr/>
        </p:nvSpPr>
        <p:spPr>
          <a:xfrm>
            <a:off x="1895475" y="3878263"/>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2</a:t>
            </a:r>
            <a:endParaRPr lang="en-US" altLang="zh-CN" sz="1700" baseline="-15000">
              <a:latin typeface="Tahoma" panose="020B0804030504040204" pitchFamily="34" charset="0"/>
            </a:endParaRPr>
          </a:p>
        </p:txBody>
      </p:sp>
      <p:sp>
        <p:nvSpPr>
          <p:cNvPr id="236567" name="Rectangle 26"/>
          <p:cNvSpPr/>
          <p:nvPr/>
        </p:nvSpPr>
        <p:spPr>
          <a:xfrm>
            <a:off x="1895475" y="3517900"/>
            <a:ext cx="2514600" cy="35877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1</a:t>
            </a:r>
            <a:endParaRPr lang="en-US" altLang="zh-CN" sz="1700" baseline="-15000">
              <a:latin typeface="Tahoma" panose="020B0804030504040204" pitchFamily="34" charset="0"/>
            </a:endParaRPr>
          </a:p>
        </p:txBody>
      </p:sp>
      <p:sp>
        <p:nvSpPr>
          <p:cNvPr id="236568" name="Rectangle 27"/>
          <p:cNvSpPr/>
          <p:nvPr/>
        </p:nvSpPr>
        <p:spPr>
          <a:xfrm>
            <a:off x="4438650" y="31575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调用的子程序</a:t>
            </a:r>
            <a:endParaRPr lang="zh-CN" altLang="en-US" sz="1700">
              <a:latin typeface="Tahoma" panose="020B0804030504040204" pitchFamily="34" charset="0"/>
            </a:endParaRPr>
          </a:p>
        </p:txBody>
      </p:sp>
      <p:sp>
        <p:nvSpPr>
          <p:cNvPr id="236569" name="Rectangle 28"/>
          <p:cNvSpPr/>
          <p:nvPr/>
        </p:nvSpPr>
        <p:spPr>
          <a:xfrm>
            <a:off x="1895475" y="3173413"/>
            <a:ext cx="2514600" cy="352425"/>
          </a:xfrm>
          <a:prstGeom prst="rect">
            <a:avLst/>
          </a:prstGeom>
          <a:noFill/>
          <a:ln w="9525" cap="flat" cmpd="sng">
            <a:solidFill>
              <a:schemeClr val="tx1"/>
            </a:solidFill>
            <a:prstDash val="solid"/>
            <a:miter/>
            <a:headEnd type="none" w="med" len="med"/>
            <a:tailEnd type="none" w="med" len="med"/>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任务名称</a:t>
            </a:r>
            <a:endParaRPr lang="zh-CN" altLang="en-US" sz="1700">
              <a:latin typeface="Tahoma" panose="020B0804030504040204" pitchFamily="34" charset="0"/>
            </a:endParaRPr>
          </a:p>
        </p:txBody>
      </p:sp>
      <p:sp>
        <p:nvSpPr>
          <p:cNvPr id="236570" name="Line 29"/>
          <p:cNvSpPr/>
          <p:nvPr/>
        </p:nvSpPr>
        <p:spPr>
          <a:xfrm>
            <a:off x="6924675" y="3173413"/>
            <a:ext cx="0" cy="2470150"/>
          </a:xfrm>
          <a:prstGeom prst="line">
            <a:avLst/>
          </a:prstGeom>
          <a:ln w="28575" cap="sq" cmpd="sng">
            <a:solidFill>
              <a:schemeClr val="tx1"/>
            </a:solidFill>
            <a:prstDash val="solid"/>
            <a:headEnd type="none" w="med" len="med"/>
            <a:tailEnd type="none" w="med" len="med"/>
          </a:ln>
        </p:spPr>
      </p:sp>
      <p:sp>
        <p:nvSpPr>
          <p:cNvPr id="236571" name="Text Box 32"/>
          <p:cNvSpPr txBox="1"/>
          <p:nvPr/>
        </p:nvSpPr>
        <p:spPr>
          <a:xfrm>
            <a:off x="1895475" y="5249863"/>
            <a:ext cx="2460625" cy="347662"/>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700">
                <a:latin typeface="Tahoma" panose="020B0804030504040204" pitchFamily="34" charset="0"/>
              </a:rPr>
              <a:t>T</a:t>
            </a:r>
            <a:r>
              <a:rPr lang="en-US" altLang="zh-CN" sz="1700" baseline="-15000">
                <a:latin typeface="Tahoma" panose="020B0804030504040204" pitchFamily="34" charset="0"/>
              </a:rPr>
              <a:t>6</a:t>
            </a:r>
            <a:endParaRPr lang="en-US" altLang="zh-CN" sz="1700" baseline="-15000">
              <a:latin typeface="Tahoma" panose="020B0804030504040204" pitchFamily="34" charset="0"/>
            </a:endParaRPr>
          </a:p>
        </p:txBody>
      </p:sp>
      <p:graphicFrame>
        <p:nvGraphicFramePr>
          <p:cNvPr id="236572" name="Object 3"/>
          <p:cNvGraphicFramePr>
            <a:graphicFrameLocks noChangeAspect="1"/>
          </p:cNvGraphicFramePr>
          <p:nvPr/>
        </p:nvGraphicFramePr>
        <p:xfrm>
          <a:off x="5133975" y="3444875"/>
          <a:ext cx="771525" cy="465138"/>
        </p:xfrm>
        <a:graphic>
          <a:graphicData uri="http://schemas.openxmlformats.org/presentationml/2006/ole">
            <mc:AlternateContent xmlns:mc="http://schemas.openxmlformats.org/markup-compatibility/2006">
              <mc:Choice xmlns:v="urn:schemas-microsoft-com:vml" Requires="v">
                <p:oleObj spid="_x0000_s3570" name="" r:id="rId3" imgW="6362700" imgH="3733800" progId="Equation.3">
                  <p:embed/>
                </p:oleObj>
              </mc:Choice>
              <mc:Fallback>
                <p:oleObj name="" r:id="rId3" imgW="6362700" imgH="3733800" progId="Equation.3">
                  <p:embed/>
                  <p:pic>
                    <p:nvPicPr>
                      <p:cNvPr id="0" name="Picture 3569"/>
                      <p:cNvPicPr/>
                      <p:nvPr/>
                    </p:nvPicPr>
                    <p:blipFill>
                      <a:blip r:embed="rId4"/>
                      <a:stretch>
                        <a:fillRect/>
                      </a:stretch>
                    </p:blipFill>
                    <p:spPr>
                      <a:xfrm>
                        <a:off x="5133975" y="3444875"/>
                        <a:ext cx="771525" cy="465138"/>
                      </a:xfrm>
                      <a:prstGeom prst="rect">
                        <a:avLst/>
                      </a:prstGeom>
                      <a:noFill/>
                      <a:ln w="38100">
                        <a:noFill/>
                        <a:miter/>
                      </a:ln>
                    </p:spPr>
                  </p:pic>
                </p:oleObj>
              </mc:Fallback>
            </mc:AlternateContent>
          </a:graphicData>
        </a:graphic>
      </p:graphicFrame>
      <p:graphicFrame>
        <p:nvGraphicFramePr>
          <p:cNvPr id="236573" name="Object 4"/>
          <p:cNvGraphicFramePr>
            <a:graphicFrameLocks noChangeAspect="1"/>
          </p:cNvGraphicFramePr>
          <p:nvPr/>
        </p:nvGraphicFramePr>
        <p:xfrm>
          <a:off x="5132388" y="3806825"/>
          <a:ext cx="773112" cy="476250"/>
        </p:xfrm>
        <a:graphic>
          <a:graphicData uri="http://schemas.openxmlformats.org/presentationml/2006/ole">
            <mc:AlternateContent xmlns:mc="http://schemas.openxmlformats.org/markup-compatibility/2006">
              <mc:Choice xmlns:v="urn:schemas-microsoft-com:vml" Requires="v">
                <p:oleObj spid="_x0000_s3571" name="" r:id="rId5" imgW="6581775" imgH="3952875" progId="Equation.3">
                  <p:embed/>
                </p:oleObj>
              </mc:Choice>
              <mc:Fallback>
                <p:oleObj name="" r:id="rId5" imgW="6581775" imgH="3952875" progId="Equation.3">
                  <p:embed/>
                  <p:pic>
                    <p:nvPicPr>
                      <p:cNvPr id="0" name="Picture 3570"/>
                      <p:cNvPicPr/>
                      <p:nvPr/>
                    </p:nvPicPr>
                    <p:blipFill>
                      <a:blip r:embed="rId6"/>
                      <a:stretch>
                        <a:fillRect/>
                      </a:stretch>
                    </p:blipFill>
                    <p:spPr>
                      <a:xfrm>
                        <a:off x="5132388" y="3806825"/>
                        <a:ext cx="773112" cy="476250"/>
                      </a:xfrm>
                      <a:prstGeom prst="rect">
                        <a:avLst/>
                      </a:prstGeom>
                      <a:noFill/>
                      <a:ln w="38100">
                        <a:noFill/>
                        <a:miter/>
                      </a:ln>
                    </p:spPr>
                  </p:pic>
                </p:oleObj>
              </mc:Fallback>
            </mc:AlternateContent>
          </a:graphicData>
        </a:graphic>
      </p:graphicFrame>
      <p:graphicFrame>
        <p:nvGraphicFramePr>
          <p:cNvPr id="236574" name="Object 5"/>
          <p:cNvGraphicFramePr>
            <a:graphicFrameLocks noChangeAspect="1"/>
          </p:cNvGraphicFramePr>
          <p:nvPr/>
        </p:nvGraphicFramePr>
        <p:xfrm>
          <a:off x="5132388" y="4167188"/>
          <a:ext cx="703262" cy="465137"/>
        </p:xfrm>
        <a:graphic>
          <a:graphicData uri="http://schemas.openxmlformats.org/presentationml/2006/ole">
            <mc:AlternateContent xmlns:mc="http://schemas.openxmlformats.org/markup-compatibility/2006">
              <mc:Choice xmlns:v="urn:schemas-microsoft-com:vml" Requires="v">
                <p:oleObj spid="_x0000_s3572" name="" r:id="rId7" imgW="6143625" imgH="3952875" progId="Equation.3">
                  <p:embed/>
                </p:oleObj>
              </mc:Choice>
              <mc:Fallback>
                <p:oleObj name="" r:id="rId7" imgW="6143625" imgH="3952875" progId="Equation.3">
                  <p:embed/>
                  <p:pic>
                    <p:nvPicPr>
                      <p:cNvPr id="0" name="Picture 3571"/>
                      <p:cNvPicPr/>
                      <p:nvPr/>
                    </p:nvPicPr>
                    <p:blipFill>
                      <a:blip r:embed="rId8"/>
                      <a:stretch>
                        <a:fillRect/>
                      </a:stretch>
                    </p:blipFill>
                    <p:spPr>
                      <a:xfrm>
                        <a:off x="5132388" y="4167188"/>
                        <a:ext cx="703262" cy="465137"/>
                      </a:xfrm>
                      <a:prstGeom prst="rect">
                        <a:avLst/>
                      </a:prstGeom>
                      <a:noFill/>
                      <a:ln w="38100">
                        <a:noFill/>
                        <a:miter/>
                      </a:ln>
                    </p:spPr>
                  </p:pic>
                </p:oleObj>
              </mc:Fallback>
            </mc:AlternateContent>
          </a:graphicData>
        </a:graphic>
      </p:graphicFrame>
      <p:graphicFrame>
        <p:nvGraphicFramePr>
          <p:cNvPr id="236575" name="Object 6"/>
          <p:cNvGraphicFramePr>
            <a:graphicFrameLocks noChangeAspect="1"/>
          </p:cNvGraphicFramePr>
          <p:nvPr/>
        </p:nvGraphicFramePr>
        <p:xfrm>
          <a:off x="5270500" y="4889500"/>
          <a:ext cx="347663" cy="433388"/>
        </p:xfrm>
        <a:graphic>
          <a:graphicData uri="http://schemas.openxmlformats.org/presentationml/2006/ole">
            <mc:AlternateContent xmlns:mc="http://schemas.openxmlformats.org/markup-compatibility/2006">
              <mc:Choice xmlns:v="urn:schemas-microsoft-com:vml" Requires="v">
                <p:oleObj spid="_x0000_s3573" name="" r:id="rId9" imgW="3076575" imgH="3733800" progId="Equation.3">
                  <p:embed/>
                </p:oleObj>
              </mc:Choice>
              <mc:Fallback>
                <p:oleObj name="" r:id="rId9" imgW="3076575" imgH="3733800" progId="Equation.3">
                  <p:embed/>
                  <p:pic>
                    <p:nvPicPr>
                      <p:cNvPr id="0" name="Picture 3572"/>
                      <p:cNvPicPr/>
                      <p:nvPr/>
                    </p:nvPicPr>
                    <p:blipFill>
                      <a:blip r:embed="rId10"/>
                      <a:stretch>
                        <a:fillRect/>
                      </a:stretch>
                    </p:blipFill>
                    <p:spPr>
                      <a:xfrm>
                        <a:off x="5270500" y="4889500"/>
                        <a:ext cx="347663" cy="433388"/>
                      </a:xfrm>
                      <a:prstGeom prst="rect">
                        <a:avLst/>
                      </a:prstGeom>
                      <a:noFill/>
                      <a:ln w="38100">
                        <a:noFill/>
                        <a:miter/>
                      </a:ln>
                    </p:spPr>
                  </p:pic>
                </p:oleObj>
              </mc:Fallback>
            </mc:AlternateContent>
          </a:graphicData>
        </a:graphic>
      </p:graphicFrame>
      <p:graphicFrame>
        <p:nvGraphicFramePr>
          <p:cNvPr id="236576" name="Object 7"/>
          <p:cNvGraphicFramePr>
            <a:graphicFrameLocks noChangeAspect="1"/>
          </p:cNvGraphicFramePr>
          <p:nvPr/>
        </p:nvGraphicFramePr>
        <p:xfrm>
          <a:off x="5341938" y="5249863"/>
          <a:ext cx="327025" cy="433387"/>
        </p:xfrm>
        <a:graphic>
          <a:graphicData uri="http://schemas.openxmlformats.org/presentationml/2006/ole">
            <mc:AlternateContent xmlns:mc="http://schemas.openxmlformats.org/markup-compatibility/2006">
              <mc:Choice xmlns:v="urn:schemas-microsoft-com:vml" Requires="v">
                <p:oleObj spid="_x0000_s3574" name="" r:id="rId11" imgW="3076575" imgH="3952875" progId="Equation.3">
                  <p:embed/>
                </p:oleObj>
              </mc:Choice>
              <mc:Fallback>
                <p:oleObj name="" r:id="rId11" imgW="3076575" imgH="3952875" progId="Equation.3">
                  <p:embed/>
                  <p:pic>
                    <p:nvPicPr>
                      <p:cNvPr id="0" name="Picture 3573"/>
                      <p:cNvPicPr/>
                      <p:nvPr/>
                    </p:nvPicPr>
                    <p:blipFill>
                      <a:blip r:embed="rId2"/>
                      <a:stretch>
                        <a:fillRect/>
                      </a:stretch>
                    </p:blipFill>
                    <p:spPr>
                      <a:xfrm>
                        <a:off x="5341938" y="5249863"/>
                        <a:ext cx="327025" cy="433387"/>
                      </a:xfrm>
                      <a:prstGeom prst="rect">
                        <a:avLst/>
                      </a:prstGeom>
                      <a:noFill/>
                      <a:ln w="38100">
                        <a:noFill/>
                        <a:miter/>
                      </a:ln>
                    </p:spPr>
                  </p:pic>
                </p:oleObj>
              </mc:Fallback>
            </mc:AlternateContent>
          </a:graphicData>
        </a:graphic>
      </p:graphicFrame>
      <p:graphicFrame>
        <p:nvGraphicFramePr>
          <p:cNvPr id="236577" name="Object 8"/>
          <p:cNvGraphicFramePr>
            <a:graphicFrameLocks noChangeAspect="1"/>
          </p:cNvGraphicFramePr>
          <p:nvPr/>
        </p:nvGraphicFramePr>
        <p:xfrm>
          <a:off x="2311400" y="1519238"/>
          <a:ext cx="3449638" cy="563562"/>
        </p:xfrm>
        <a:graphic>
          <a:graphicData uri="http://schemas.openxmlformats.org/presentationml/2006/ole">
            <mc:AlternateContent xmlns:mc="http://schemas.openxmlformats.org/markup-compatibility/2006">
              <mc:Choice xmlns:v="urn:schemas-microsoft-com:vml" Requires="v">
                <p:oleObj spid="_x0000_s3575" name="" r:id="rId12" imgW="24793575" imgH="3952875" progId="Equation.3">
                  <p:embed/>
                </p:oleObj>
              </mc:Choice>
              <mc:Fallback>
                <p:oleObj name="" r:id="rId12" imgW="24793575" imgH="3952875" progId="Equation.3">
                  <p:embed/>
                  <p:pic>
                    <p:nvPicPr>
                      <p:cNvPr id="0" name="Picture 3574"/>
                      <p:cNvPicPr/>
                      <p:nvPr/>
                    </p:nvPicPr>
                    <p:blipFill>
                      <a:blip r:embed="rId13"/>
                      <a:stretch>
                        <a:fillRect/>
                      </a:stretch>
                    </p:blipFill>
                    <p:spPr>
                      <a:xfrm>
                        <a:off x="2311400" y="1519238"/>
                        <a:ext cx="3449638" cy="563562"/>
                      </a:xfrm>
                      <a:prstGeom prst="rect">
                        <a:avLst/>
                      </a:prstGeom>
                      <a:noFill/>
                      <a:ln w="38100">
                        <a:noFill/>
                        <a:miter/>
                      </a:ln>
                    </p:spPr>
                  </p:pic>
                </p:oleObj>
              </mc:Fallback>
            </mc:AlternateContent>
          </a:graphicData>
        </a:graphic>
      </p:graphicFrame>
      <p:grpSp>
        <p:nvGrpSpPr>
          <p:cNvPr id="236578" name="Group 46"/>
          <p:cNvGrpSpPr/>
          <p:nvPr/>
        </p:nvGrpSpPr>
        <p:grpSpPr>
          <a:xfrm>
            <a:off x="3840163" y="1995488"/>
            <a:ext cx="3613150" cy="612775"/>
            <a:chOff x="2651" y="1143"/>
            <a:chExt cx="2465" cy="407"/>
          </a:xfrm>
        </p:grpSpPr>
        <p:graphicFrame>
          <p:nvGraphicFramePr>
            <p:cNvPr id="236579" name="Object 9"/>
            <p:cNvGraphicFramePr>
              <a:graphicFrameLocks noChangeAspect="1"/>
            </p:cNvGraphicFramePr>
            <p:nvPr/>
          </p:nvGraphicFramePr>
          <p:xfrm>
            <a:off x="4800" y="1143"/>
            <a:ext cx="316" cy="407"/>
          </p:xfrm>
          <a:graphic>
            <a:graphicData uri="http://schemas.openxmlformats.org/presentationml/2006/ole">
              <mc:AlternateContent xmlns:mc="http://schemas.openxmlformats.org/markup-compatibility/2006">
                <mc:Choice xmlns:v="urn:schemas-microsoft-com:vml" Requires="v">
                  <p:oleObj spid="_x0000_s3576" name="" r:id="rId14" imgW="3076575" imgH="3952875" progId="Equation.3">
                    <p:embed/>
                  </p:oleObj>
                </mc:Choice>
                <mc:Fallback>
                  <p:oleObj name="" r:id="rId14" imgW="3076575" imgH="3952875" progId="Equation.3">
                    <p:embed/>
                    <p:pic>
                      <p:nvPicPr>
                        <p:cNvPr id="0" name="Picture 3575"/>
                        <p:cNvPicPr/>
                        <p:nvPr/>
                      </p:nvPicPr>
                      <p:blipFill>
                        <a:blip r:embed="rId15"/>
                        <a:stretch>
                          <a:fillRect/>
                        </a:stretch>
                      </p:blipFill>
                      <p:spPr>
                        <a:xfrm>
                          <a:off x="4800" y="1143"/>
                          <a:ext cx="316" cy="407"/>
                        </a:xfrm>
                        <a:prstGeom prst="rect">
                          <a:avLst/>
                        </a:prstGeom>
                        <a:noFill/>
                        <a:ln w="38100">
                          <a:noFill/>
                          <a:miter/>
                        </a:ln>
                      </p:spPr>
                    </p:pic>
                  </p:oleObj>
                </mc:Fallback>
              </mc:AlternateContent>
            </a:graphicData>
          </a:graphic>
        </p:graphicFrame>
        <p:graphicFrame>
          <p:nvGraphicFramePr>
            <p:cNvPr id="236580" name="Object 10"/>
            <p:cNvGraphicFramePr>
              <a:graphicFrameLocks noChangeAspect="1"/>
            </p:cNvGraphicFramePr>
            <p:nvPr/>
          </p:nvGraphicFramePr>
          <p:xfrm>
            <a:off x="2651" y="1154"/>
            <a:ext cx="294" cy="384"/>
          </p:xfrm>
          <a:graphic>
            <a:graphicData uri="http://schemas.openxmlformats.org/presentationml/2006/ole">
              <mc:AlternateContent xmlns:mc="http://schemas.openxmlformats.org/markup-compatibility/2006">
                <mc:Choice xmlns:v="urn:schemas-microsoft-com:vml" Requires="v">
                  <p:oleObj spid="_x0000_s3577" name="" r:id="rId16" imgW="2847975" imgH="3733800" progId="Equation.3">
                    <p:embed/>
                  </p:oleObj>
                </mc:Choice>
                <mc:Fallback>
                  <p:oleObj name="" r:id="rId16" imgW="2847975" imgH="3733800" progId="Equation.3">
                    <p:embed/>
                    <p:pic>
                      <p:nvPicPr>
                        <p:cNvPr id="0" name="Picture 3576"/>
                        <p:cNvPicPr/>
                        <p:nvPr/>
                      </p:nvPicPr>
                      <p:blipFill>
                        <a:blip r:embed="rId17"/>
                        <a:stretch>
                          <a:fillRect/>
                        </a:stretch>
                      </p:blipFill>
                      <p:spPr>
                        <a:xfrm>
                          <a:off x="2651" y="1154"/>
                          <a:ext cx="294" cy="384"/>
                        </a:xfrm>
                        <a:prstGeom prst="rect">
                          <a:avLst/>
                        </a:prstGeom>
                        <a:noFill/>
                        <a:ln w="38100">
                          <a:noFill/>
                          <a:miter/>
                        </a:ln>
                      </p:spPr>
                    </p:pic>
                  </p:oleObj>
                </mc:Fallback>
              </mc:AlternateContent>
            </a:graphicData>
          </a:graphic>
        </p:graphicFrame>
        <p:graphicFrame>
          <p:nvGraphicFramePr>
            <p:cNvPr id="236581" name="Object 11"/>
            <p:cNvGraphicFramePr>
              <a:graphicFrameLocks noChangeAspect="1"/>
            </p:cNvGraphicFramePr>
            <p:nvPr/>
          </p:nvGraphicFramePr>
          <p:xfrm>
            <a:off x="3120" y="1154"/>
            <a:ext cx="316" cy="384"/>
          </p:xfrm>
          <a:graphic>
            <a:graphicData uri="http://schemas.openxmlformats.org/presentationml/2006/ole">
              <mc:AlternateContent xmlns:mc="http://schemas.openxmlformats.org/markup-compatibility/2006">
                <mc:Choice xmlns:v="urn:schemas-microsoft-com:vml" Requires="v">
                  <p:oleObj spid="_x0000_s3578" name="" r:id="rId18" imgW="3076575" imgH="3733800" progId="Equation.3">
                    <p:embed/>
                  </p:oleObj>
                </mc:Choice>
                <mc:Fallback>
                  <p:oleObj name="" r:id="rId18" imgW="3076575" imgH="3733800" progId="Equation.3">
                    <p:embed/>
                    <p:pic>
                      <p:nvPicPr>
                        <p:cNvPr id="0" name="Picture 3577"/>
                        <p:cNvPicPr/>
                        <p:nvPr/>
                      </p:nvPicPr>
                      <p:blipFill>
                        <a:blip r:embed="rId19"/>
                        <a:stretch>
                          <a:fillRect/>
                        </a:stretch>
                      </p:blipFill>
                      <p:spPr>
                        <a:xfrm>
                          <a:off x="3120" y="1154"/>
                          <a:ext cx="316" cy="384"/>
                        </a:xfrm>
                        <a:prstGeom prst="rect">
                          <a:avLst/>
                        </a:prstGeom>
                        <a:noFill/>
                        <a:ln w="38100">
                          <a:noFill/>
                          <a:miter/>
                        </a:ln>
                      </p:spPr>
                    </p:pic>
                  </p:oleObj>
                </mc:Fallback>
              </mc:AlternateContent>
            </a:graphicData>
          </a:graphic>
        </p:graphicFrame>
        <p:graphicFrame>
          <p:nvGraphicFramePr>
            <p:cNvPr id="236582" name="Object 12"/>
            <p:cNvGraphicFramePr>
              <a:graphicFrameLocks noChangeAspect="1"/>
            </p:cNvGraphicFramePr>
            <p:nvPr/>
          </p:nvGraphicFramePr>
          <p:xfrm>
            <a:off x="3696" y="1143"/>
            <a:ext cx="316" cy="407"/>
          </p:xfrm>
          <a:graphic>
            <a:graphicData uri="http://schemas.openxmlformats.org/presentationml/2006/ole">
              <mc:AlternateContent xmlns:mc="http://schemas.openxmlformats.org/markup-compatibility/2006">
                <mc:Choice xmlns:v="urn:schemas-microsoft-com:vml" Requires="v">
                  <p:oleObj spid="_x0000_s3579" name="" r:id="rId20" imgW="3076575" imgH="3952875" progId="Equation.3">
                    <p:embed/>
                  </p:oleObj>
                </mc:Choice>
                <mc:Fallback>
                  <p:oleObj name="" r:id="rId20" imgW="3076575" imgH="3952875" progId="Equation.3">
                    <p:embed/>
                    <p:pic>
                      <p:nvPicPr>
                        <p:cNvPr id="0" name="Picture 3578"/>
                        <p:cNvPicPr/>
                        <p:nvPr/>
                      </p:nvPicPr>
                      <p:blipFill>
                        <a:blip r:embed="rId21"/>
                        <a:stretch>
                          <a:fillRect/>
                        </a:stretch>
                      </p:blipFill>
                      <p:spPr>
                        <a:xfrm>
                          <a:off x="3696" y="1143"/>
                          <a:ext cx="316" cy="407"/>
                        </a:xfrm>
                        <a:prstGeom prst="rect">
                          <a:avLst/>
                        </a:prstGeom>
                        <a:noFill/>
                        <a:ln w="38100">
                          <a:noFill/>
                          <a:miter/>
                        </a:ln>
                      </p:spPr>
                    </p:pic>
                  </p:oleObj>
                </mc:Fallback>
              </mc:AlternateContent>
            </a:graphicData>
          </a:graphic>
        </p:graphicFrame>
        <p:graphicFrame>
          <p:nvGraphicFramePr>
            <p:cNvPr id="236583" name="Object 13"/>
            <p:cNvGraphicFramePr>
              <a:graphicFrameLocks noChangeAspect="1"/>
            </p:cNvGraphicFramePr>
            <p:nvPr/>
          </p:nvGraphicFramePr>
          <p:xfrm>
            <a:off x="4224" y="1154"/>
            <a:ext cx="316" cy="384"/>
          </p:xfrm>
          <a:graphic>
            <a:graphicData uri="http://schemas.openxmlformats.org/presentationml/2006/ole">
              <mc:AlternateContent xmlns:mc="http://schemas.openxmlformats.org/markup-compatibility/2006">
                <mc:Choice xmlns:v="urn:schemas-microsoft-com:vml" Requires="v">
                  <p:oleObj spid="_x0000_s3580" name="" r:id="rId22" imgW="3076575" imgH="3733800" progId="Equation.3">
                    <p:embed/>
                  </p:oleObj>
                </mc:Choice>
                <mc:Fallback>
                  <p:oleObj name="" r:id="rId22" imgW="3076575" imgH="3733800" progId="Equation.3">
                    <p:embed/>
                    <p:pic>
                      <p:nvPicPr>
                        <p:cNvPr id="0" name="Picture 3579"/>
                        <p:cNvPicPr/>
                        <p:nvPr/>
                      </p:nvPicPr>
                      <p:blipFill>
                        <a:blip r:embed="rId10"/>
                        <a:stretch>
                          <a:fillRect/>
                        </a:stretch>
                      </p:blipFill>
                      <p:spPr>
                        <a:xfrm>
                          <a:off x="4224" y="1154"/>
                          <a:ext cx="316" cy="384"/>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Rectangle 2"/>
          <p:cNvSpPr/>
          <p:nvPr/>
        </p:nvSpPr>
        <p:spPr>
          <a:xfrm>
            <a:off x="4295775" y="3033713"/>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0" name="Rectangle 3"/>
          <p:cNvSpPr/>
          <p:nvPr/>
        </p:nvSpPr>
        <p:spPr>
          <a:xfrm>
            <a:off x="4295775" y="2681288"/>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1" name="Rectangle 4"/>
          <p:cNvSpPr/>
          <p:nvPr/>
        </p:nvSpPr>
        <p:spPr>
          <a:xfrm>
            <a:off x="4295775" y="1978025"/>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2" name="Rectangle 5"/>
          <p:cNvSpPr/>
          <p:nvPr/>
        </p:nvSpPr>
        <p:spPr>
          <a:xfrm>
            <a:off x="4295775" y="162560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3" name="Rectangle 6"/>
          <p:cNvSpPr/>
          <p:nvPr/>
        </p:nvSpPr>
        <p:spPr>
          <a:xfrm>
            <a:off x="4295775" y="1266825"/>
            <a:ext cx="2514600" cy="35877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74" name="Line 7"/>
          <p:cNvSpPr/>
          <p:nvPr/>
        </p:nvSpPr>
        <p:spPr>
          <a:xfrm>
            <a:off x="1781175" y="914400"/>
            <a:ext cx="5029200" cy="0"/>
          </a:xfrm>
          <a:prstGeom prst="line">
            <a:avLst/>
          </a:prstGeom>
          <a:ln w="28575" cap="sq" cmpd="sng">
            <a:solidFill>
              <a:schemeClr val="tx1"/>
            </a:solidFill>
            <a:prstDash val="solid"/>
            <a:headEnd type="none" w="med" len="med"/>
            <a:tailEnd type="none" w="med" len="med"/>
          </a:ln>
        </p:spPr>
      </p:sp>
      <p:sp>
        <p:nvSpPr>
          <p:cNvPr id="237575" name="Line 8"/>
          <p:cNvSpPr/>
          <p:nvPr/>
        </p:nvSpPr>
        <p:spPr>
          <a:xfrm>
            <a:off x="1781175" y="1266825"/>
            <a:ext cx="5029200" cy="0"/>
          </a:xfrm>
          <a:prstGeom prst="line">
            <a:avLst/>
          </a:prstGeom>
          <a:ln w="28575" cap="flat" cmpd="sng">
            <a:solidFill>
              <a:schemeClr val="tx1"/>
            </a:solidFill>
            <a:prstDash val="solid"/>
            <a:headEnd type="none" w="med" len="med"/>
            <a:tailEnd type="none" w="med" len="med"/>
          </a:ln>
        </p:spPr>
      </p:sp>
      <p:sp>
        <p:nvSpPr>
          <p:cNvPr id="237576" name="Line 9"/>
          <p:cNvSpPr/>
          <p:nvPr/>
        </p:nvSpPr>
        <p:spPr>
          <a:xfrm>
            <a:off x="1781175" y="1625600"/>
            <a:ext cx="5029200" cy="0"/>
          </a:xfrm>
          <a:prstGeom prst="line">
            <a:avLst/>
          </a:prstGeom>
          <a:ln w="28575" cap="flat" cmpd="sng">
            <a:solidFill>
              <a:schemeClr val="tx1"/>
            </a:solidFill>
            <a:prstDash val="solid"/>
            <a:headEnd type="none" w="med" len="med"/>
            <a:tailEnd type="none" w="med" len="med"/>
          </a:ln>
        </p:spPr>
      </p:sp>
      <p:sp>
        <p:nvSpPr>
          <p:cNvPr id="237577" name="Line 10"/>
          <p:cNvSpPr/>
          <p:nvPr/>
        </p:nvSpPr>
        <p:spPr>
          <a:xfrm>
            <a:off x="1781175" y="1978025"/>
            <a:ext cx="5029200" cy="0"/>
          </a:xfrm>
          <a:prstGeom prst="line">
            <a:avLst/>
          </a:prstGeom>
          <a:ln w="28575" cap="flat" cmpd="sng">
            <a:solidFill>
              <a:schemeClr val="tx1"/>
            </a:solidFill>
            <a:prstDash val="solid"/>
            <a:headEnd type="none" w="med" len="med"/>
            <a:tailEnd type="none" w="med" len="med"/>
          </a:ln>
        </p:spPr>
      </p:sp>
      <p:sp>
        <p:nvSpPr>
          <p:cNvPr id="237578" name="Line 11"/>
          <p:cNvSpPr/>
          <p:nvPr/>
        </p:nvSpPr>
        <p:spPr>
          <a:xfrm>
            <a:off x="1781175" y="2328863"/>
            <a:ext cx="5029200" cy="0"/>
          </a:xfrm>
          <a:prstGeom prst="line">
            <a:avLst/>
          </a:prstGeom>
          <a:ln w="28575" cap="flat" cmpd="sng">
            <a:solidFill>
              <a:schemeClr val="tx1"/>
            </a:solidFill>
            <a:prstDash val="solid"/>
            <a:headEnd type="none" w="med" len="med"/>
            <a:tailEnd type="none" w="med" len="med"/>
          </a:ln>
        </p:spPr>
      </p:sp>
      <p:sp>
        <p:nvSpPr>
          <p:cNvPr id="237579" name="Line 12"/>
          <p:cNvSpPr/>
          <p:nvPr/>
        </p:nvSpPr>
        <p:spPr>
          <a:xfrm>
            <a:off x="1781175" y="2681288"/>
            <a:ext cx="5029200" cy="0"/>
          </a:xfrm>
          <a:prstGeom prst="line">
            <a:avLst/>
          </a:prstGeom>
          <a:ln w="28575" cap="flat" cmpd="sng">
            <a:solidFill>
              <a:schemeClr val="tx1"/>
            </a:solidFill>
            <a:prstDash val="solid"/>
            <a:headEnd type="none" w="med" len="med"/>
            <a:tailEnd type="none" w="med" len="med"/>
          </a:ln>
        </p:spPr>
      </p:sp>
      <p:sp>
        <p:nvSpPr>
          <p:cNvPr id="237580" name="Line 13"/>
          <p:cNvSpPr/>
          <p:nvPr/>
        </p:nvSpPr>
        <p:spPr>
          <a:xfrm>
            <a:off x="1781175" y="3033713"/>
            <a:ext cx="5029200" cy="0"/>
          </a:xfrm>
          <a:prstGeom prst="line">
            <a:avLst/>
          </a:prstGeom>
          <a:ln w="28575" cap="flat" cmpd="sng">
            <a:solidFill>
              <a:schemeClr val="tx1"/>
            </a:solidFill>
            <a:prstDash val="solid"/>
            <a:headEnd type="none" w="med" len="med"/>
            <a:tailEnd type="none" w="med" len="med"/>
          </a:ln>
        </p:spPr>
      </p:sp>
      <p:sp>
        <p:nvSpPr>
          <p:cNvPr id="237581" name="Line 14"/>
          <p:cNvSpPr/>
          <p:nvPr/>
        </p:nvSpPr>
        <p:spPr>
          <a:xfrm>
            <a:off x="1781175" y="3386138"/>
            <a:ext cx="5029200" cy="0"/>
          </a:xfrm>
          <a:prstGeom prst="line">
            <a:avLst/>
          </a:prstGeom>
          <a:ln w="28575" cap="flat" cmpd="sng">
            <a:solidFill>
              <a:schemeClr val="tx1"/>
            </a:solidFill>
            <a:prstDash val="solid"/>
            <a:headEnd type="none" w="med" len="med"/>
            <a:tailEnd type="none" w="med" len="med"/>
          </a:ln>
        </p:spPr>
      </p:sp>
      <p:sp>
        <p:nvSpPr>
          <p:cNvPr id="237582" name="Line 15"/>
          <p:cNvSpPr/>
          <p:nvPr/>
        </p:nvSpPr>
        <p:spPr>
          <a:xfrm>
            <a:off x="1781175" y="914400"/>
            <a:ext cx="0" cy="2471738"/>
          </a:xfrm>
          <a:prstGeom prst="line">
            <a:avLst/>
          </a:prstGeom>
          <a:ln w="28575" cap="flat" cmpd="sng">
            <a:solidFill>
              <a:schemeClr val="tx1"/>
            </a:solidFill>
            <a:prstDash val="solid"/>
            <a:headEnd type="none" w="med" len="med"/>
            <a:tailEnd type="none" w="med" len="med"/>
          </a:ln>
        </p:spPr>
      </p:sp>
      <p:sp>
        <p:nvSpPr>
          <p:cNvPr id="237583" name="Line 16"/>
          <p:cNvSpPr/>
          <p:nvPr/>
        </p:nvSpPr>
        <p:spPr>
          <a:xfrm>
            <a:off x="4295775" y="914400"/>
            <a:ext cx="0" cy="2471738"/>
          </a:xfrm>
          <a:prstGeom prst="line">
            <a:avLst/>
          </a:prstGeom>
          <a:ln w="28575" cap="flat" cmpd="sng">
            <a:solidFill>
              <a:schemeClr val="tx1"/>
            </a:solidFill>
            <a:prstDash val="solid"/>
            <a:headEnd type="none" w="med" len="med"/>
            <a:tailEnd type="none" w="med" len="med"/>
          </a:ln>
        </p:spPr>
      </p:sp>
      <p:sp>
        <p:nvSpPr>
          <p:cNvPr id="319505" name="Text Box 17"/>
          <p:cNvSpPr txBox="1"/>
          <p:nvPr/>
        </p:nvSpPr>
        <p:spPr>
          <a:xfrm>
            <a:off x="1979613" y="4179888"/>
            <a:ext cx="5181600" cy="5222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R</a:t>
            </a:r>
            <a:r>
              <a:rPr lang="zh-CN" altLang="en-US" sz="2800" b="1"/>
              <a:t>是一个相容关系</a:t>
            </a:r>
            <a:r>
              <a:rPr lang="en-US" altLang="zh-CN" sz="2800" b="1"/>
              <a:t>.</a:t>
            </a:r>
            <a:endParaRPr lang="en-US" altLang="zh-CN" sz="2800" b="1"/>
          </a:p>
        </p:txBody>
      </p:sp>
      <p:graphicFrame>
        <p:nvGraphicFramePr>
          <p:cNvPr id="237585" name="Object 2"/>
          <p:cNvGraphicFramePr>
            <a:graphicFrameLocks noChangeAspect="1"/>
          </p:cNvGraphicFramePr>
          <p:nvPr/>
        </p:nvGraphicFramePr>
        <p:xfrm>
          <a:off x="5087938" y="2270125"/>
          <a:ext cx="328612" cy="431800"/>
        </p:xfrm>
        <a:graphic>
          <a:graphicData uri="http://schemas.openxmlformats.org/presentationml/2006/ole">
            <mc:AlternateContent xmlns:mc="http://schemas.openxmlformats.org/markup-compatibility/2006">
              <mc:Choice xmlns:v="urn:schemas-microsoft-com:vml" Requires="v">
                <p:oleObj spid="_x0000_s3581" name="" r:id="rId1" imgW="3076575" imgH="3952875" progId="Equation.3">
                  <p:embed/>
                </p:oleObj>
              </mc:Choice>
              <mc:Fallback>
                <p:oleObj name="" r:id="rId1" imgW="3076575" imgH="3952875" progId="Equation.3">
                  <p:embed/>
                  <p:pic>
                    <p:nvPicPr>
                      <p:cNvPr id="0" name="Picture 3580"/>
                      <p:cNvPicPr/>
                      <p:nvPr/>
                    </p:nvPicPr>
                    <p:blipFill>
                      <a:blip r:embed="rId2"/>
                      <a:stretch>
                        <a:fillRect/>
                      </a:stretch>
                    </p:blipFill>
                    <p:spPr>
                      <a:xfrm>
                        <a:off x="5087938" y="2270125"/>
                        <a:ext cx="328612" cy="431800"/>
                      </a:xfrm>
                      <a:prstGeom prst="rect">
                        <a:avLst/>
                      </a:prstGeom>
                      <a:noFill/>
                      <a:ln w="38100">
                        <a:noFill/>
                        <a:miter/>
                      </a:ln>
                    </p:spPr>
                  </p:pic>
                </p:oleObj>
              </mc:Fallback>
            </mc:AlternateContent>
          </a:graphicData>
        </a:graphic>
      </p:graphicFrame>
      <p:sp>
        <p:nvSpPr>
          <p:cNvPr id="237586" name="Rectangle 21"/>
          <p:cNvSpPr/>
          <p:nvPr/>
        </p:nvSpPr>
        <p:spPr>
          <a:xfrm>
            <a:off x="1781175" y="2670175"/>
            <a:ext cx="2514600" cy="350838"/>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5</a:t>
            </a:r>
            <a:endParaRPr lang="en-US" altLang="zh-CN" sz="1700" baseline="-15000">
              <a:latin typeface="Tahoma" panose="020B0804030504040204" pitchFamily="34" charset="0"/>
            </a:endParaRPr>
          </a:p>
        </p:txBody>
      </p:sp>
      <p:sp>
        <p:nvSpPr>
          <p:cNvPr id="237587" name="Rectangle 22"/>
          <p:cNvSpPr/>
          <p:nvPr/>
        </p:nvSpPr>
        <p:spPr>
          <a:xfrm>
            <a:off x="4295775" y="23177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folHlink"/>
              </a:buClr>
              <a:buSzPct val="60000"/>
              <a:buFont typeface="Wingdings" panose="05000000000000000000" pitchFamily="2" charset="2"/>
              <a:buNone/>
            </a:pPr>
            <a:endParaRPr lang="zh-CN" altLang="zh-CN" sz="1700">
              <a:latin typeface="Tahoma" panose="020B0804030504040204" pitchFamily="34" charset="0"/>
            </a:endParaRPr>
          </a:p>
        </p:txBody>
      </p:sp>
      <p:sp>
        <p:nvSpPr>
          <p:cNvPr id="237588" name="Rectangle 23"/>
          <p:cNvSpPr/>
          <p:nvPr/>
        </p:nvSpPr>
        <p:spPr>
          <a:xfrm>
            <a:off x="1781175" y="2317750"/>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4</a:t>
            </a:r>
            <a:endParaRPr lang="en-US" altLang="zh-CN" sz="1700" baseline="-15000">
              <a:latin typeface="Tahoma" panose="020B0804030504040204" pitchFamily="34" charset="0"/>
            </a:endParaRPr>
          </a:p>
        </p:txBody>
      </p:sp>
      <p:sp>
        <p:nvSpPr>
          <p:cNvPr id="237589" name="Rectangle 24"/>
          <p:cNvSpPr/>
          <p:nvPr/>
        </p:nvSpPr>
        <p:spPr>
          <a:xfrm>
            <a:off x="1781175" y="1965325"/>
            <a:ext cx="2514600" cy="352425"/>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3</a:t>
            </a:r>
            <a:endParaRPr lang="en-US" altLang="zh-CN" sz="1700" baseline="-15000">
              <a:latin typeface="Tahoma" panose="020B0804030504040204" pitchFamily="34" charset="0"/>
            </a:endParaRPr>
          </a:p>
        </p:txBody>
      </p:sp>
      <p:sp>
        <p:nvSpPr>
          <p:cNvPr id="237590" name="Rectangle 25"/>
          <p:cNvSpPr/>
          <p:nvPr/>
        </p:nvSpPr>
        <p:spPr>
          <a:xfrm>
            <a:off x="1781175" y="1608138"/>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2</a:t>
            </a:r>
            <a:endParaRPr lang="en-US" altLang="zh-CN" sz="1700" baseline="-15000">
              <a:latin typeface="Tahoma" panose="020B0804030504040204" pitchFamily="34" charset="0"/>
            </a:endParaRPr>
          </a:p>
        </p:txBody>
      </p:sp>
      <p:sp>
        <p:nvSpPr>
          <p:cNvPr id="237591" name="Rectangle 26"/>
          <p:cNvSpPr/>
          <p:nvPr/>
        </p:nvSpPr>
        <p:spPr>
          <a:xfrm>
            <a:off x="1781175" y="1246188"/>
            <a:ext cx="2514600" cy="360362"/>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en-US" altLang="zh-CN" sz="1700">
                <a:latin typeface="Tahoma" panose="020B0804030504040204" pitchFamily="34" charset="0"/>
              </a:rPr>
              <a:t>T</a:t>
            </a:r>
            <a:r>
              <a:rPr lang="en-US" altLang="zh-CN" sz="1700" baseline="-15000">
                <a:latin typeface="Tahoma" panose="020B0804030504040204" pitchFamily="34" charset="0"/>
              </a:rPr>
              <a:t>1</a:t>
            </a:r>
            <a:endParaRPr lang="en-US" altLang="zh-CN" sz="1700" baseline="-15000">
              <a:latin typeface="Tahoma" panose="020B0804030504040204" pitchFamily="34" charset="0"/>
            </a:endParaRPr>
          </a:p>
        </p:txBody>
      </p:sp>
      <p:sp>
        <p:nvSpPr>
          <p:cNvPr id="237592" name="Rectangle 27"/>
          <p:cNvSpPr/>
          <p:nvPr/>
        </p:nvSpPr>
        <p:spPr>
          <a:xfrm>
            <a:off x="4324350" y="893763"/>
            <a:ext cx="2514600" cy="350837"/>
          </a:xfrm>
          <a:prstGeom prst="rect">
            <a:avLst/>
          </a:prstGeom>
          <a:noFill/>
          <a:ln w="9525">
            <a:noFill/>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调用的子程序</a:t>
            </a:r>
            <a:endParaRPr lang="zh-CN" altLang="en-US" sz="1700">
              <a:latin typeface="Tahoma" panose="020B0804030504040204" pitchFamily="34" charset="0"/>
            </a:endParaRPr>
          </a:p>
        </p:txBody>
      </p:sp>
      <p:sp>
        <p:nvSpPr>
          <p:cNvPr id="237593" name="Rectangle 28"/>
          <p:cNvSpPr/>
          <p:nvPr/>
        </p:nvSpPr>
        <p:spPr>
          <a:xfrm>
            <a:off x="1781175" y="901700"/>
            <a:ext cx="2514600" cy="352425"/>
          </a:xfrm>
          <a:prstGeom prst="rect">
            <a:avLst/>
          </a:prstGeom>
          <a:noFill/>
          <a:ln w="9525" cap="flat" cmpd="sng">
            <a:solidFill>
              <a:schemeClr val="tx1"/>
            </a:solidFill>
            <a:prstDash val="solid"/>
            <a:miter/>
            <a:headEnd type="none" w="med" len="med"/>
            <a:tailEnd type="none" w="med" len="med"/>
          </a:ln>
        </p:spPr>
        <p:txBody>
          <a:bodyPr lIns="91428" tIns="45714" rIns="91428" bIns="45714"/>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buClr>
                <a:schemeClr val="folHlink"/>
              </a:buClr>
              <a:buSzPct val="60000"/>
              <a:buFont typeface="Wingdings" panose="05000000000000000000" pitchFamily="2" charset="2"/>
              <a:buNone/>
            </a:pPr>
            <a:r>
              <a:rPr lang="zh-CN" altLang="en-US" sz="1700">
                <a:latin typeface="Tahoma" panose="020B0804030504040204" pitchFamily="34" charset="0"/>
              </a:rPr>
              <a:t>任务名称</a:t>
            </a:r>
            <a:endParaRPr lang="zh-CN" altLang="en-US" sz="1700">
              <a:latin typeface="Tahoma" panose="020B0804030504040204" pitchFamily="34" charset="0"/>
            </a:endParaRPr>
          </a:p>
        </p:txBody>
      </p:sp>
      <p:sp>
        <p:nvSpPr>
          <p:cNvPr id="237594" name="Line 29"/>
          <p:cNvSpPr/>
          <p:nvPr/>
        </p:nvSpPr>
        <p:spPr>
          <a:xfrm>
            <a:off x="6810375" y="901700"/>
            <a:ext cx="0" cy="2471738"/>
          </a:xfrm>
          <a:prstGeom prst="line">
            <a:avLst/>
          </a:prstGeom>
          <a:ln w="28575" cap="sq" cmpd="sng">
            <a:solidFill>
              <a:schemeClr val="tx1"/>
            </a:solidFill>
            <a:prstDash val="solid"/>
            <a:headEnd type="none" w="med" len="med"/>
            <a:tailEnd type="none" w="med" len="med"/>
          </a:ln>
        </p:spPr>
      </p:sp>
      <p:sp>
        <p:nvSpPr>
          <p:cNvPr id="319518" name="Text Box 30"/>
          <p:cNvSpPr txBox="1"/>
          <p:nvPr/>
        </p:nvSpPr>
        <p:spPr>
          <a:xfrm>
            <a:off x="582613" y="3700463"/>
            <a:ext cx="8001000" cy="89376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600" b="1"/>
              <a:t>定义</a:t>
            </a:r>
            <a:r>
              <a:rPr lang="en-US" altLang="zh-CN" sz="2600" b="1" i="1"/>
              <a:t>A</a:t>
            </a:r>
            <a:r>
              <a:rPr lang="zh-CN" altLang="en-US" sz="2600" b="1"/>
              <a:t>上的关系</a:t>
            </a:r>
            <a:r>
              <a:rPr lang="en-US" altLang="zh-CN" sz="2600" b="1"/>
              <a:t>R={(</a:t>
            </a:r>
            <a:r>
              <a:rPr lang="en-US" altLang="zh-CN" sz="2600" b="1" i="1"/>
              <a:t>x</a:t>
            </a:r>
            <a:r>
              <a:rPr lang="en-US" altLang="zh-CN" sz="2600" b="1"/>
              <a:t>,</a:t>
            </a:r>
            <a:r>
              <a:rPr lang="en-US" altLang="zh-CN" sz="2600" b="1" i="1"/>
              <a:t>y</a:t>
            </a:r>
            <a:r>
              <a:rPr lang="en-US" altLang="zh-CN" sz="2600" b="1"/>
              <a:t>)|</a:t>
            </a:r>
            <a:r>
              <a:rPr lang="en-US" altLang="zh-CN" sz="2600" b="1" i="1"/>
              <a:t>x</a:t>
            </a:r>
            <a:r>
              <a:rPr lang="en-US" altLang="zh-CN" sz="2600" b="1"/>
              <a:t>,</a:t>
            </a:r>
            <a:r>
              <a:rPr lang="en-US" altLang="zh-CN" sz="2600" b="1" i="1"/>
              <a:t>y</a:t>
            </a:r>
            <a:r>
              <a:rPr lang="en-US" altLang="zh-CN" sz="2600" b="1"/>
              <a:t>∈</a:t>
            </a:r>
            <a:r>
              <a:rPr lang="en-US" altLang="zh-CN" sz="2600" b="1" i="1"/>
              <a:t>A</a:t>
            </a:r>
            <a:r>
              <a:rPr lang="zh-CN" altLang="en-US" sz="2600" b="1"/>
              <a:t>且</a:t>
            </a:r>
            <a:r>
              <a:rPr lang="en-US" altLang="zh-CN" sz="2600" b="1" i="1"/>
              <a:t>x</a:t>
            </a:r>
            <a:r>
              <a:rPr lang="zh-CN" altLang="en-US" sz="2600" b="1"/>
              <a:t>与</a:t>
            </a:r>
            <a:r>
              <a:rPr lang="en-US" altLang="zh-CN" sz="2600" b="1" i="1"/>
              <a:t>y</a:t>
            </a:r>
            <a:r>
              <a:rPr lang="zh-CN" altLang="en-US" sz="2600" b="1"/>
              <a:t>调用了相同的子程序</a:t>
            </a:r>
            <a:r>
              <a:rPr lang="en-US" altLang="zh-CN" sz="2600" b="1"/>
              <a:t>},</a:t>
            </a:r>
            <a:endParaRPr lang="en-US" altLang="zh-CN" sz="2600" b="1"/>
          </a:p>
        </p:txBody>
      </p:sp>
      <p:sp>
        <p:nvSpPr>
          <p:cNvPr id="319519" name="Text Box 31"/>
          <p:cNvSpPr txBox="1"/>
          <p:nvPr/>
        </p:nvSpPr>
        <p:spPr>
          <a:xfrm>
            <a:off x="1647825" y="6021388"/>
            <a:ext cx="4572000"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600" b="1"/>
              <a:t>R</a:t>
            </a:r>
            <a:r>
              <a:rPr lang="zh-CN" altLang="en-US" sz="2600" b="1"/>
              <a:t>同时也是一个等价关系</a:t>
            </a:r>
            <a:r>
              <a:rPr lang="en-US" altLang="zh-CN" sz="2600" b="1"/>
              <a:t>.</a:t>
            </a:r>
            <a:endParaRPr lang="en-US" altLang="zh-CN" sz="2600" b="1"/>
          </a:p>
        </p:txBody>
      </p:sp>
      <p:sp>
        <p:nvSpPr>
          <p:cNvPr id="237597" name="Text Box 32"/>
          <p:cNvSpPr txBox="1"/>
          <p:nvPr/>
        </p:nvSpPr>
        <p:spPr>
          <a:xfrm>
            <a:off x="1781175" y="2979738"/>
            <a:ext cx="2460625" cy="347662"/>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700">
                <a:latin typeface="Tahoma" panose="020B0804030504040204" pitchFamily="34" charset="0"/>
              </a:rPr>
              <a:t>T</a:t>
            </a:r>
            <a:r>
              <a:rPr lang="en-US" altLang="zh-CN" sz="1700" baseline="-15000">
                <a:latin typeface="Tahoma" panose="020B0804030504040204" pitchFamily="34" charset="0"/>
              </a:rPr>
              <a:t>6</a:t>
            </a:r>
            <a:endParaRPr lang="en-US" altLang="zh-CN" sz="1700" baseline="-15000">
              <a:latin typeface="Tahoma" panose="020B0804030504040204" pitchFamily="34" charset="0"/>
            </a:endParaRPr>
          </a:p>
        </p:txBody>
      </p:sp>
      <p:graphicFrame>
        <p:nvGraphicFramePr>
          <p:cNvPr id="237598" name="Object 3"/>
          <p:cNvGraphicFramePr>
            <a:graphicFrameLocks noChangeAspect="1"/>
          </p:cNvGraphicFramePr>
          <p:nvPr/>
        </p:nvGraphicFramePr>
        <p:xfrm>
          <a:off x="5019675" y="1174750"/>
          <a:ext cx="771525" cy="465138"/>
        </p:xfrm>
        <a:graphic>
          <a:graphicData uri="http://schemas.openxmlformats.org/presentationml/2006/ole">
            <mc:AlternateContent xmlns:mc="http://schemas.openxmlformats.org/markup-compatibility/2006">
              <mc:Choice xmlns:v="urn:schemas-microsoft-com:vml" Requires="v">
                <p:oleObj spid="_x0000_s3582" name="" r:id="rId3" imgW="6362700" imgH="3733800" progId="Equation.3">
                  <p:embed/>
                </p:oleObj>
              </mc:Choice>
              <mc:Fallback>
                <p:oleObj name="" r:id="rId3" imgW="6362700" imgH="3733800" progId="Equation.3">
                  <p:embed/>
                  <p:pic>
                    <p:nvPicPr>
                      <p:cNvPr id="0" name="Picture 3581"/>
                      <p:cNvPicPr/>
                      <p:nvPr/>
                    </p:nvPicPr>
                    <p:blipFill>
                      <a:blip r:embed="rId4"/>
                      <a:stretch>
                        <a:fillRect/>
                      </a:stretch>
                    </p:blipFill>
                    <p:spPr>
                      <a:xfrm>
                        <a:off x="5019675" y="1174750"/>
                        <a:ext cx="771525" cy="465138"/>
                      </a:xfrm>
                      <a:prstGeom prst="rect">
                        <a:avLst/>
                      </a:prstGeom>
                      <a:noFill/>
                      <a:ln w="38100">
                        <a:noFill/>
                        <a:miter/>
                      </a:ln>
                    </p:spPr>
                  </p:pic>
                </p:oleObj>
              </mc:Fallback>
            </mc:AlternateContent>
          </a:graphicData>
        </a:graphic>
      </p:graphicFrame>
      <p:graphicFrame>
        <p:nvGraphicFramePr>
          <p:cNvPr id="237599" name="Object 4"/>
          <p:cNvGraphicFramePr>
            <a:graphicFrameLocks noChangeAspect="1"/>
          </p:cNvGraphicFramePr>
          <p:nvPr/>
        </p:nvGraphicFramePr>
        <p:xfrm>
          <a:off x="5018088" y="1535113"/>
          <a:ext cx="773112" cy="477837"/>
        </p:xfrm>
        <a:graphic>
          <a:graphicData uri="http://schemas.openxmlformats.org/presentationml/2006/ole">
            <mc:AlternateContent xmlns:mc="http://schemas.openxmlformats.org/markup-compatibility/2006">
              <mc:Choice xmlns:v="urn:schemas-microsoft-com:vml" Requires="v">
                <p:oleObj spid="_x0000_s3583" name="" r:id="rId5" imgW="6581775" imgH="3952875" progId="Equation.3">
                  <p:embed/>
                </p:oleObj>
              </mc:Choice>
              <mc:Fallback>
                <p:oleObj name="" r:id="rId5" imgW="6581775" imgH="3952875" progId="Equation.3">
                  <p:embed/>
                  <p:pic>
                    <p:nvPicPr>
                      <p:cNvPr id="0" name="Picture 3582"/>
                      <p:cNvPicPr/>
                      <p:nvPr/>
                    </p:nvPicPr>
                    <p:blipFill>
                      <a:blip r:embed="rId6"/>
                      <a:stretch>
                        <a:fillRect/>
                      </a:stretch>
                    </p:blipFill>
                    <p:spPr>
                      <a:xfrm>
                        <a:off x="5018088" y="1535113"/>
                        <a:ext cx="773112" cy="477837"/>
                      </a:xfrm>
                      <a:prstGeom prst="rect">
                        <a:avLst/>
                      </a:prstGeom>
                      <a:noFill/>
                      <a:ln w="38100">
                        <a:noFill/>
                        <a:miter/>
                      </a:ln>
                    </p:spPr>
                  </p:pic>
                </p:oleObj>
              </mc:Fallback>
            </mc:AlternateContent>
          </a:graphicData>
        </a:graphic>
      </p:graphicFrame>
      <p:graphicFrame>
        <p:nvGraphicFramePr>
          <p:cNvPr id="237600" name="Object 5"/>
          <p:cNvGraphicFramePr>
            <a:graphicFrameLocks noChangeAspect="1"/>
          </p:cNvGraphicFramePr>
          <p:nvPr/>
        </p:nvGraphicFramePr>
        <p:xfrm>
          <a:off x="5018088" y="1897063"/>
          <a:ext cx="704850" cy="463550"/>
        </p:xfrm>
        <a:graphic>
          <a:graphicData uri="http://schemas.openxmlformats.org/presentationml/2006/ole">
            <mc:AlternateContent xmlns:mc="http://schemas.openxmlformats.org/markup-compatibility/2006">
              <mc:Choice xmlns:v="urn:schemas-microsoft-com:vml" Requires="v">
                <p:oleObj spid="_x0000_s3584" name="" r:id="rId7" imgW="6143625" imgH="3952875" progId="Equation.3">
                  <p:embed/>
                </p:oleObj>
              </mc:Choice>
              <mc:Fallback>
                <p:oleObj name="" r:id="rId7" imgW="6143625" imgH="3952875" progId="Equation.3">
                  <p:embed/>
                  <p:pic>
                    <p:nvPicPr>
                      <p:cNvPr id="0" name="Picture 3583"/>
                      <p:cNvPicPr/>
                      <p:nvPr/>
                    </p:nvPicPr>
                    <p:blipFill>
                      <a:blip r:embed="rId8"/>
                      <a:stretch>
                        <a:fillRect/>
                      </a:stretch>
                    </p:blipFill>
                    <p:spPr>
                      <a:xfrm>
                        <a:off x="5018088" y="1897063"/>
                        <a:ext cx="704850" cy="463550"/>
                      </a:xfrm>
                      <a:prstGeom prst="rect">
                        <a:avLst/>
                      </a:prstGeom>
                      <a:noFill/>
                      <a:ln w="38100">
                        <a:noFill/>
                        <a:miter/>
                      </a:ln>
                    </p:spPr>
                  </p:pic>
                </p:oleObj>
              </mc:Fallback>
            </mc:AlternateContent>
          </a:graphicData>
        </a:graphic>
      </p:graphicFrame>
      <p:graphicFrame>
        <p:nvGraphicFramePr>
          <p:cNvPr id="237601" name="Object 6"/>
          <p:cNvGraphicFramePr>
            <a:graphicFrameLocks noChangeAspect="1"/>
          </p:cNvGraphicFramePr>
          <p:nvPr/>
        </p:nvGraphicFramePr>
        <p:xfrm>
          <a:off x="5156200" y="2617788"/>
          <a:ext cx="347663" cy="433387"/>
        </p:xfrm>
        <a:graphic>
          <a:graphicData uri="http://schemas.openxmlformats.org/presentationml/2006/ole">
            <mc:AlternateContent xmlns:mc="http://schemas.openxmlformats.org/markup-compatibility/2006">
              <mc:Choice xmlns:v="urn:schemas-microsoft-com:vml" Requires="v">
                <p:oleObj spid="_x0000_s3585" name="" r:id="rId9" imgW="3076575" imgH="3733800" progId="Equation.3">
                  <p:embed/>
                </p:oleObj>
              </mc:Choice>
              <mc:Fallback>
                <p:oleObj name="" r:id="rId9" imgW="3076575" imgH="3733800" progId="Equation.3">
                  <p:embed/>
                  <p:pic>
                    <p:nvPicPr>
                      <p:cNvPr id="0" name="Picture 3584"/>
                      <p:cNvPicPr/>
                      <p:nvPr/>
                    </p:nvPicPr>
                    <p:blipFill>
                      <a:blip r:embed="rId10"/>
                      <a:stretch>
                        <a:fillRect/>
                      </a:stretch>
                    </p:blipFill>
                    <p:spPr>
                      <a:xfrm>
                        <a:off x="5156200" y="2617788"/>
                        <a:ext cx="347663" cy="433387"/>
                      </a:xfrm>
                      <a:prstGeom prst="rect">
                        <a:avLst/>
                      </a:prstGeom>
                      <a:noFill/>
                      <a:ln w="38100">
                        <a:noFill/>
                        <a:miter/>
                      </a:ln>
                    </p:spPr>
                  </p:pic>
                </p:oleObj>
              </mc:Fallback>
            </mc:AlternateContent>
          </a:graphicData>
        </a:graphic>
      </p:graphicFrame>
      <p:graphicFrame>
        <p:nvGraphicFramePr>
          <p:cNvPr id="237602" name="Object 7"/>
          <p:cNvGraphicFramePr>
            <a:graphicFrameLocks noChangeAspect="1"/>
          </p:cNvGraphicFramePr>
          <p:nvPr/>
        </p:nvGraphicFramePr>
        <p:xfrm>
          <a:off x="5227638" y="2979738"/>
          <a:ext cx="327025" cy="433387"/>
        </p:xfrm>
        <a:graphic>
          <a:graphicData uri="http://schemas.openxmlformats.org/presentationml/2006/ole">
            <mc:AlternateContent xmlns:mc="http://schemas.openxmlformats.org/markup-compatibility/2006">
              <mc:Choice xmlns:v="urn:schemas-microsoft-com:vml" Requires="v">
                <p:oleObj spid="_x0000_s3586" name="" r:id="rId11" imgW="3076575" imgH="3952875" progId="Equation.3">
                  <p:embed/>
                </p:oleObj>
              </mc:Choice>
              <mc:Fallback>
                <p:oleObj name="" r:id="rId11" imgW="3076575" imgH="3952875" progId="Equation.3">
                  <p:embed/>
                  <p:pic>
                    <p:nvPicPr>
                      <p:cNvPr id="0" name="Picture 3585"/>
                      <p:cNvPicPr/>
                      <p:nvPr/>
                    </p:nvPicPr>
                    <p:blipFill>
                      <a:blip r:embed="rId2"/>
                      <a:stretch>
                        <a:fillRect/>
                      </a:stretch>
                    </p:blipFill>
                    <p:spPr>
                      <a:xfrm>
                        <a:off x="5227638" y="2979738"/>
                        <a:ext cx="327025" cy="433387"/>
                      </a:xfrm>
                      <a:prstGeom prst="rect">
                        <a:avLst/>
                      </a:prstGeom>
                      <a:noFill/>
                      <a:ln w="38100">
                        <a:noFill/>
                        <a:miter/>
                      </a:ln>
                    </p:spPr>
                  </p:pic>
                </p:oleObj>
              </mc:Fallback>
            </mc:AlternateContent>
          </a:graphicData>
        </a:graphic>
      </p:graphicFrame>
      <p:graphicFrame>
        <p:nvGraphicFramePr>
          <p:cNvPr id="237603" name="Object 8"/>
          <p:cNvGraphicFramePr>
            <a:graphicFrameLocks noChangeAspect="1"/>
          </p:cNvGraphicFramePr>
          <p:nvPr/>
        </p:nvGraphicFramePr>
        <p:xfrm>
          <a:off x="122238" y="4792663"/>
          <a:ext cx="9021762" cy="584200"/>
        </p:xfrm>
        <a:graphic>
          <a:graphicData uri="http://schemas.openxmlformats.org/presentationml/2006/ole">
            <mc:AlternateContent xmlns:mc="http://schemas.openxmlformats.org/markup-compatibility/2006">
              <mc:Choice xmlns:v="urn:schemas-microsoft-com:vml" Requires="v">
                <p:oleObj spid="_x0000_s3587" name="" r:id="rId12" imgW="62760225" imgH="3952875" progId="Equation.3">
                  <p:embed/>
                </p:oleObj>
              </mc:Choice>
              <mc:Fallback>
                <p:oleObj name="" r:id="rId12" imgW="62760225" imgH="3952875" progId="Equation.3">
                  <p:embed/>
                  <p:pic>
                    <p:nvPicPr>
                      <p:cNvPr id="0" name="Picture 3586"/>
                      <p:cNvPicPr/>
                      <p:nvPr/>
                    </p:nvPicPr>
                    <p:blipFill>
                      <a:blip r:embed="rId13"/>
                      <a:stretch>
                        <a:fillRect/>
                      </a:stretch>
                    </p:blipFill>
                    <p:spPr>
                      <a:xfrm>
                        <a:off x="122238" y="4792663"/>
                        <a:ext cx="9021762" cy="584200"/>
                      </a:xfrm>
                      <a:prstGeom prst="rect">
                        <a:avLst/>
                      </a:prstGeom>
                      <a:noFill/>
                      <a:ln w="38100">
                        <a:noFill/>
                        <a:miter/>
                      </a:ln>
                    </p:spPr>
                  </p:pic>
                </p:oleObj>
              </mc:Fallback>
            </mc:AlternateContent>
          </a:graphicData>
        </a:graphic>
      </p:graphicFrame>
      <p:graphicFrame>
        <p:nvGraphicFramePr>
          <p:cNvPr id="237604" name="Object 9"/>
          <p:cNvGraphicFramePr>
            <a:graphicFrameLocks noChangeAspect="1"/>
          </p:cNvGraphicFramePr>
          <p:nvPr/>
        </p:nvGraphicFramePr>
        <p:xfrm>
          <a:off x="784225" y="5407025"/>
          <a:ext cx="8062913" cy="531813"/>
        </p:xfrm>
        <a:graphic>
          <a:graphicData uri="http://schemas.openxmlformats.org/presentationml/2006/ole">
            <mc:AlternateContent xmlns:mc="http://schemas.openxmlformats.org/markup-compatibility/2006">
              <mc:Choice xmlns:v="urn:schemas-microsoft-com:vml" Requires="v">
                <p:oleObj spid="_x0000_s3588" name="" r:id="rId14" imgW="61436250" imgH="3952875" progId="Equation.3">
                  <p:embed/>
                </p:oleObj>
              </mc:Choice>
              <mc:Fallback>
                <p:oleObj name="" r:id="rId14" imgW="61436250" imgH="3952875" progId="Equation.3">
                  <p:embed/>
                  <p:pic>
                    <p:nvPicPr>
                      <p:cNvPr id="0" name="Picture 3587"/>
                      <p:cNvPicPr/>
                      <p:nvPr/>
                    </p:nvPicPr>
                    <p:blipFill>
                      <a:blip r:embed="rId15"/>
                      <a:stretch>
                        <a:fillRect/>
                      </a:stretch>
                    </p:blipFill>
                    <p:spPr>
                      <a:xfrm>
                        <a:off x="784225" y="5407025"/>
                        <a:ext cx="8062913" cy="531813"/>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9518"/>
                                        </p:tgtEl>
                                        <p:attrNameLst>
                                          <p:attrName>style.visibility</p:attrName>
                                        </p:attrNameLst>
                                      </p:cBhvr>
                                      <p:to>
                                        <p:strVal val="visible"/>
                                      </p:to>
                                    </p:set>
                                    <p:animEffect transition="in" filter="checkerboard(across)">
                                      <p:cBhvr>
                                        <p:cTn id="7" dur="500"/>
                                        <p:tgtEl>
                                          <p:spTgt spid="3195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9505"/>
                                        </p:tgtEl>
                                        <p:attrNameLst>
                                          <p:attrName>style.visibility</p:attrName>
                                        </p:attrNameLst>
                                      </p:cBhvr>
                                      <p:to>
                                        <p:strVal val="visible"/>
                                      </p:to>
                                    </p:set>
                                    <p:animEffect transition="in" filter="wipe(up)">
                                      <p:cBhvr>
                                        <p:cTn id="12" dur="500"/>
                                        <p:tgtEl>
                                          <p:spTgt spid="3195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9519"/>
                                        </p:tgtEl>
                                        <p:attrNameLst>
                                          <p:attrName>style.visibility</p:attrName>
                                        </p:attrNameLst>
                                      </p:cBhvr>
                                      <p:to>
                                        <p:strVal val="visible"/>
                                      </p:to>
                                    </p:set>
                                    <p:animEffect transition="in" filter="wipe(up)">
                                      <p:cBhvr>
                                        <p:cTn id="17" dur="500"/>
                                        <p:tgtEl>
                                          <p:spTgt spid="319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5" grpId="0"/>
      <p:bldP spid="319518" grpId="0"/>
      <p:bldP spid="31951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2" name="Text Box 10"/>
          <p:cNvSpPr txBox="1"/>
          <p:nvPr/>
        </p:nvSpPr>
        <p:spPr>
          <a:xfrm>
            <a:off x="152400" y="1928813"/>
            <a:ext cx="8991600" cy="21669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3-11.2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相容关系</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C</a:t>
            </a:r>
            <a:r>
              <a:rPr lang="en-US" altLang="zh-CN" sz="3600" b="1">
                <a:solidFill>
                  <a:srgbClr val="FF0000"/>
                </a:solidFill>
                <a:latin typeface="Times New Roman" panose="02020703060505090304" pitchFamily="18" charset="0"/>
                <a:sym typeface="Symbol" pitchFamily="18" charset="2"/>
              </a:rPr>
              <a:t></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a:t>
            </a:r>
            <a:r>
              <a:rPr lang="zh-CN" altLang="en-US" sz="2800" b="1"/>
              <a:t>如果对于</a:t>
            </a:r>
            <a:r>
              <a:rPr lang="en-US" altLang="zh-CN" sz="2800" b="1"/>
              <a:t>C</a:t>
            </a:r>
            <a:r>
              <a:rPr lang="zh-CN" altLang="en-US" sz="2800" b="1"/>
              <a:t>中任意两个元素</a:t>
            </a:r>
            <a:r>
              <a:rPr lang="en-US" altLang="zh-CN" sz="2800" b="1"/>
              <a:t>a</a:t>
            </a:r>
            <a:r>
              <a:rPr lang="en-US" altLang="zh-CN" sz="2800" b="1" baseline="-25000"/>
              <a:t>1</a:t>
            </a:r>
            <a:r>
              <a:rPr lang="en-US" altLang="zh-CN" sz="2800" b="1"/>
              <a:t>,a</a:t>
            </a:r>
            <a:r>
              <a:rPr lang="en-US" altLang="zh-CN" sz="2800" b="1" baseline="-25000"/>
              <a:t>2</a:t>
            </a:r>
            <a:r>
              <a:rPr lang="zh-CN" altLang="en-US" sz="2800" b="1"/>
              <a:t>有</a:t>
            </a:r>
            <a:r>
              <a:rPr lang="en-US" altLang="zh-CN" sz="2800" b="1"/>
              <a:t>a</a:t>
            </a:r>
            <a:r>
              <a:rPr lang="en-US" altLang="zh-CN" sz="2800" b="1" baseline="-25000"/>
              <a:t>1</a:t>
            </a:r>
            <a:r>
              <a:rPr lang="en-US" altLang="zh-CN" sz="2800" b="1">
                <a:solidFill>
                  <a:srgbClr val="FF3300"/>
                </a:solidFill>
              </a:rPr>
              <a:t>r</a:t>
            </a:r>
            <a:r>
              <a:rPr lang="en-US" altLang="zh-CN" sz="2800" b="1"/>
              <a:t>a</a:t>
            </a:r>
            <a:r>
              <a:rPr lang="en-US" altLang="zh-CN" sz="2800" b="1" baseline="-25000"/>
              <a:t>2</a:t>
            </a:r>
            <a:r>
              <a:rPr lang="en-US" altLang="zh-CN" sz="2800" b="1"/>
              <a:t>,</a:t>
            </a:r>
            <a:r>
              <a:rPr lang="zh-CN" altLang="en-US" sz="2800" b="1">
                <a:latin typeface="Times New Roman" panose="02020703060505090304" pitchFamily="18" charset="0"/>
              </a:rPr>
              <a:t>称集合</a:t>
            </a:r>
            <a:r>
              <a:rPr lang="en-US" altLang="zh-CN" sz="3600" b="1">
                <a:solidFill>
                  <a:srgbClr val="FF0000"/>
                </a:solidFill>
                <a:latin typeface="Times New Roman" panose="02020703060505090304" pitchFamily="18" charset="0"/>
              </a:rPr>
              <a:t>C</a:t>
            </a:r>
            <a:r>
              <a:rPr lang="zh-CN" altLang="en-US" sz="2800" b="1">
                <a:latin typeface="宋体" panose="02010600030101010101" pitchFamily="2" charset="-122"/>
              </a:rPr>
              <a:t>是由相容</a:t>
            </a:r>
            <a:r>
              <a:rPr lang="zh-CN" altLang="en-US" sz="2800" b="1">
                <a:latin typeface="Times New Roman" panose="02020703060505090304" pitchFamily="18" charset="0"/>
              </a:rPr>
              <a:t>关系</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产生的相容类</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P-136</a:t>
            </a:r>
            <a:r>
              <a:rPr lang="zh-CN" altLang="en-US" sz="2800" b="1">
                <a:latin typeface="Times New Roman" panose="02020703060505090304" pitchFamily="18" charset="0"/>
              </a:rPr>
              <a:t>页例题</a:t>
            </a:r>
            <a:r>
              <a:rPr lang="en-US" altLang="zh-CN" sz="2800" b="1">
                <a:latin typeface="Times New Roman" panose="02020703060505090304" pitchFamily="18" charset="0"/>
              </a:rPr>
              <a:t>1</a:t>
            </a:r>
            <a:r>
              <a:rPr lang="zh-CN" altLang="en-US" sz="2800" b="1">
                <a:latin typeface="Times New Roman" panose="02020703060505090304" pitchFamily="18" charset="0"/>
              </a:rPr>
              <a:t>、</a:t>
            </a:r>
            <a:r>
              <a:rPr lang="en-US" altLang="zh-CN" sz="2800" b="1">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238594" name="Text Box 2"/>
          <p:cNvSpPr txBox="1"/>
          <p:nvPr/>
        </p:nvSpPr>
        <p:spPr>
          <a:xfrm>
            <a:off x="142875" y="428625"/>
            <a:ext cx="8686800" cy="1508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3400" b="1">
                <a:solidFill>
                  <a:srgbClr val="FF0000"/>
                </a:solidFill>
              </a:rPr>
              <a:t>2. </a:t>
            </a:r>
            <a:r>
              <a:rPr lang="zh-CN" altLang="en-US" sz="3400" b="1">
                <a:solidFill>
                  <a:srgbClr val="FF0000"/>
                </a:solidFill>
                <a:ea typeface="楷体_GB2312" pitchFamily="49" charset="-122"/>
              </a:rPr>
              <a:t>相容关系与覆盖</a:t>
            </a:r>
            <a:r>
              <a:rPr lang="en-US" altLang="zh-CN" sz="2800" b="1">
                <a:ea typeface="楷体_GB2312" pitchFamily="49" charset="-122"/>
              </a:rPr>
              <a:t>(Compatibility</a:t>
            </a:r>
            <a:r>
              <a:rPr lang="zh-CN" altLang="en-US" sz="2800" b="1">
                <a:ea typeface="楷体_GB2312" pitchFamily="49" charset="-122"/>
              </a:rPr>
              <a:t>　</a:t>
            </a:r>
            <a:r>
              <a:rPr lang="en-US" altLang="zh-CN" sz="2800" b="1">
                <a:ea typeface="楷体_GB2312" pitchFamily="49" charset="-122"/>
              </a:rPr>
              <a:t>Relations  &amp; covers) </a:t>
            </a:r>
            <a:endParaRPr lang="en-US" altLang="zh-CN" sz="2800" b="1">
              <a:ea typeface="楷体_GB2312" pitchFamily="49" charset="-122"/>
            </a:endParaRPr>
          </a:p>
          <a:p>
            <a:pPr marL="0" lvl="0" indent="0" algn="just" defTabSz="913130" eaLnBrk="1" hangingPunct="1">
              <a:spcBef>
                <a:spcPct val="0"/>
              </a:spcBef>
              <a:buNone/>
            </a:pPr>
            <a:r>
              <a:rPr lang="en-US" altLang="zh-CN" sz="2800" b="1">
                <a:latin typeface="宋体" panose="02010600030101010101" pitchFamily="2" charset="-122"/>
              </a:rPr>
              <a:t>  </a:t>
            </a:r>
            <a:endParaRPr lang="zh-CN" altLang="en-US" sz="2600" b="1">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0842"/>
                                        </p:tgtEl>
                                        <p:attrNameLst>
                                          <p:attrName>style.visibility</p:attrName>
                                        </p:attrNameLst>
                                      </p:cBhvr>
                                      <p:to>
                                        <p:strVal val="visible"/>
                                      </p:to>
                                    </p:set>
                                    <p:animEffect transition="in" filter="barn(inHorizontal)">
                                      <p:cBhvr>
                                        <p:cTn id="7" dur="500"/>
                                        <p:tgtEl>
                                          <p:spTgt spid="12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3" name="Text Box 11"/>
          <p:cNvSpPr txBox="1"/>
          <p:nvPr/>
        </p:nvSpPr>
        <p:spPr>
          <a:xfrm>
            <a:off x="152400" y="571500"/>
            <a:ext cx="8991600" cy="2185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3-11.3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相容关系</a:t>
            </a:r>
            <a:r>
              <a:rPr lang="zh-CN" altLang="en-US" sz="2800" b="1">
                <a:latin typeface="Times New Roman" panose="02020703060505090304" pitchFamily="18" charset="0"/>
              </a:rPr>
              <a:t>，不能真包含在任何其他相容类中的相容类，称作</a:t>
            </a:r>
            <a:r>
              <a:rPr lang="zh-CN" altLang="en-US" sz="3600" b="1">
                <a:solidFill>
                  <a:srgbClr val="FF0000"/>
                </a:solidFill>
                <a:latin typeface="Times New Roman" panose="02020703060505090304" pitchFamily="18" charset="0"/>
              </a:rPr>
              <a:t>最大相容类</a:t>
            </a:r>
            <a:r>
              <a:rPr lang="zh-CN" altLang="en-US" sz="2800" b="1">
                <a:latin typeface="Times New Roman" panose="02020703060505090304" pitchFamily="18" charset="0"/>
              </a:rPr>
              <a:t>，记为</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
        <p:nvSpPr>
          <p:cNvPr id="72709" name="Text Box 3"/>
          <p:cNvSpPr txBox="1"/>
          <p:nvPr/>
        </p:nvSpPr>
        <p:spPr>
          <a:xfrm>
            <a:off x="642938" y="3000375"/>
            <a:ext cx="714375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例如</a:t>
            </a:r>
            <a:r>
              <a:rPr lang="zh-CN" altLang="en-US" b="1" i="1">
                <a:latin typeface="宋体" panose="02010600030101010101" pitchFamily="2" charset="-122"/>
              </a:rPr>
              <a:t> </a:t>
            </a:r>
            <a:r>
              <a:rPr lang="zh-CN" altLang="en-US" sz="2800" b="1">
                <a:latin typeface="宋体" panose="02010600030101010101" pitchFamily="2" charset="-122"/>
              </a:rPr>
              <a:t> </a:t>
            </a:r>
            <a:r>
              <a:rPr lang="zh-CN" altLang="en-US" sz="2600" b="1">
                <a:latin typeface="宋体" panose="02010600030101010101" pitchFamily="2" charset="-122"/>
              </a:rPr>
              <a:t>例</a:t>
            </a:r>
            <a:r>
              <a:rPr lang="en-US" altLang="zh-CN" sz="2600" b="1">
                <a:latin typeface="宋体" panose="02010600030101010101" pitchFamily="2" charset="-122"/>
              </a:rPr>
              <a:t>13</a:t>
            </a:r>
            <a:r>
              <a:rPr lang="zh-CN" altLang="en-US" sz="2600" b="1">
                <a:latin typeface="宋体" panose="02010600030101010101" pitchFamily="2" charset="-122"/>
              </a:rPr>
              <a:t>中相容关系</a:t>
            </a:r>
            <a:r>
              <a:rPr lang="en-US" altLang="zh-CN" sz="2600" b="1">
                <a:latin typeface="宋体" panose="02010600030101010101" pitchFamily="2" charset="-122"/>
              </a:rPr>
              <a:t>R</a:t>
            </a:r>
            <a:r>
              <a:rPr lang="zh-CN" altLang="en-US" sz="2600" b="1">
                <a:latin typeface="宋体" panose="02010600030101010101" pitchFamily="2" charset="-122"/>
              </a:rPr>
              <a:t>的最大相容类是</a:t>
            </a:r>
            <a:endParaRPr lang="zh-CN" altLang="en-US" sz="2600" b="1">
              <a:latin typeface="宋体" panose="02010600030101010101" pitchFamily="2" charset="-122"/>
            </a:endParaRPr>
          </a:p>
        </p:txBody>
      </p:sp>
      <p:sp>
        <p:nvSpPr>
          <p:cNvPr id="72710" name="Text Box 4"/>
          <p:cNvSpPr txBox="1"/>
          <p:nvPr/>
        </p:nvSpPr>
        <p:spPr>
          <a:xfrm>
            <a:off x="2038350" y="4227513"/>
            <a:ext cx="5414963" cy="49212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例</a:t>
            </a:r>
            <a:r>
              <a:rPr lang="en-US" altLang="zh-CN" sz="2600" b="1">
                <a:latin typeface="宋体" panose="02010600030101010101" pitchFamily="2" charset="-122"/>
              </a:rPr>
              <a:t>14</a:t>
            </a:r>
            <a:r>
              <a:rPr lang="zh-CN" altLang="en-US" sz="2600" b="1">
                <a:latin typeface="宋体" panose="02010600030101010101" pitchFamily="2" charset="-122"/>
              </a:rPr>
              <a:t>中相容关系</a:t>
            </a:r>
            <a:r>
              <a:rPr lang="en-US" altLang="zh-CN" sz="2600" b="1">
                <a:latin typeface="宋体" panose="02010600030101010101" pitchFamily="2" charset="-122"/>
              </a:rPr>
              <a:t>R</a:t>
            </a:r>
            <a:r>
              <a:rPr lang="zh-CN" altLang="en-US" sz="2600" b="1">
                <a:latin typeface="宋体" panose="02010600030101010101" pitchFamily="2" charset="-122"/>
              </a:rPr>
              <a:t>的最大相容类是 </a:t>
            </a:r>
            <a:endParaRPr lang="zh-CN" altLang="en-US" sz="2600" b="1">
              <a:latin typeface="宋体" panose="02010600030101010101" pitchFamily="2" charset="-122"/>
            </a:endParaRPr>
          </a:p>
        </p:txBody>
      </p:sp>
      <p:graphicFrame>
        <p:nvGraphicFramePr>
          <p:cNvPr id="72706" name="Object 2"/>
          <p:cNvGraphicFramePr>
            <a:graphicFrameLocks noChangeAspect="1"/>
          </p:cNvGraphicFramePr>
          <p:nvPr/>
        </p:nvGraphicFramePr>
        <p:xfrm>
          <a:off x="2303463" y="4705350"/>
          <a:ext cx="4083050" cy="668338"/>
        </p:xfrm>
        <a:graphic>
          <a:graphicData uri="http://schemas.openxmlformats.org/presentationml/2006/ole">
            <mc:AlternateContent xmlns:mc="http://schemas.openxmlformats.org/markup-compatibility/2006">
              <mc:Choice xmlns:v="urn:schemas-microsoft-com:vml" Requires="v">
                <p:oleObj spid="_x0000_s3525" name="" r:id="rId1" imgW="24793575" imgH="3952875" progId="Equation.3">
                  <p:embed/>
                </p:oleObj>
              </mc:Choice>
              <mc:Fallback>
                <p:oleObj name="" r:id="rId1" imgW="24793575" imgH="3952875" progId="Equation.3">
                  <p:embed/>
                  <p:pic>
                    <p:nvPicPr>
                      <p:cNvPr id="0" name="Picture 3524"/>
                      <p:cNvPicPr/>
                      <p:nvPr/>
                    </p:nvPicPr>
                    <p:blipFill>
                      <a:blip r:embed="rId2"/>
                      <a:stretch>
                        <a:fillRect/>
                      </a:stretch>
                    </p:blipFill>
                    <p:spPr>
                      <a:xfrm>
                        <a:off x="2303463" y="4705350"/>
                        <a:ext cx="4083050" cy="668338"/>
                      </a:xfrm>
                      <a:prstGeom prst="rect">
                        <a:avLst/>
                      </a:prstGeom>
                      <a:noFill/>
                      <a:ln w="38100">
                        <a:noFill/>
                        <a:miter/>
                      </a:ln>
                    </p:spPr>
                  </p:pic>
                </p:oleObj>
              </mc:Fallback>
            </mc:AlternateContent>
          </a:graphicData>
        </a:graphic>
      </p:graphicFrame>
      <p:graphicFrame>
        <p:nvGraphicFramePr>
          <p:cNvPr id="72707" name="Object 3"/>
          <p:cNvGraphicFramePr>
            <a:graphicFrameLocks noChangeAspect="1"/>
          </p:cNvGraphicFramePr>
          <p:nvPr/>
        </p:nvGraphicFramePr>
        <p:xfrm>
          <a:off x="3101975" y="3544888"/>
          <a:ext cx="2582863" cy="606425"/>
        </p:xfrm>
        <a:graphic>
          <a:graphicData uri="http://schemas.openxmlformats.org/presentationml/2006/ole">
            <mc:AlternateContent xmlns:mc="http://schemas.openxmlformats.org/markup-compatibility/2006">
              <mc:Choice xmlns:v="urn:schemas-microsoft-com:vml" Requires="v">
                <p:oleObj spid="_x0000_s3526" name="" r:id="rId3" imgW="15363825" imgH="3514725" progId="Equation.3">
                  <p:embed/>
                </p:oleObj>
              </mc:Choice>
              <mc:Fallback>
                <p:oleObj name="" r:id="rId3" imgW="15363825" imgH="3514725" progId="Equation.3">
                  <p:embed/>
                  <p:pic>
                    <p:nvPicPr>
                      <p:cNvPr id="0" name="Picture 3525"/>
                      <p:cNvPicPr/>
                      <p:nvPr/>
                    </p:nvPicPr>
                    <p:blipFill>
                      <a:blip r:embed="rId4"/>
                      <a:stretch>
                        <a:fillRect/>
                      </a:stretch>
                    </p:blipFill>
                    <p:spPr>
                      <a:xfrm>
                        <a:off x="3101975" y="3544888"/>
                        <a:ext cx="2582863" cy="606425"/>
                      </a:xfrm>
                      <a:prstGeom prst="rect">
                        <a:avLst/>
                      </a:prstGeom>
                      <a:noFill/>
                      <a:ln w="38100">
                        <a:noFill/>
                        <a:miter/>
                      </a:ln>
                    </p:spPr>
                  </p:pic>
                </p:oleObj>
              </mc:Fallback>
            </mc:AlternateContent>
          </a:graphicData>
        </a:graphic>
      </p:graphicFrame>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arn(inHorizontal)">
                                      <p:cBhvr>
                                        <p:cTn id="7" dur="500"/>
                                        <p:tgtEl>
                                          <p:spTgt spid="120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blinds(horizontal)">
                                      <p:cBhvr>
                                        <p:cTn id="12" dur="500"/>
                                        <p:tgtEl>
                                          <p:spTgt spid="72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7"/>
                                        </p:tgtEl>
                                        <p:attrNameLst>
                                          <p:attrName>style.visibility</p:attrName>
                                        </p:attrNameLst>
                                      </p:cBhvr>
                                      <p:to>
                                        <p:strVal val="visible"/>
                                      </p:to>
                                    </p:set>
                                    <p:animEffect transition="in" filter="blinds(horizontal)">
                                      <p:cBhvr>
                                        <p:cTn id="17" dur="500"/>
                                        <p:tgtEl>
                                          <p:spTgt spid="72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blinds(horizontal)">
                                      <p:cBhvr>
                                        <p:cTn id="22" dur="500"/>
                                        <p:tgtEl>
                                          <p:spTgt spid="727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706"/>
                                        </p:tgtEl>
                                        <p:attrNameLst>
                                          <p:attrName>style.visibility</p:attrName>
                                        </p:attrNameLst>
                                      </p:cBhvr>
                                      <p:to>
                                        <p:strVal val="visible"/>
                                      </p:to>
                                    </p:set>
                                    <p:animEffect transition="in" filter="blinds(horizontal)">
                                      <p:cBhvr>
                                        <p:cTn id="2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p:bldP spid="72709" grpId="0"/>
      <p:bldP spid="727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6" name="Text Box 10"/>
          <p:cNvSpPr txBox="1">
            <a:spLocks noChangeArrowheads="1"/>
          </p:cNvSpPr>
          <p:nvPr/>
        </p:nvSpPr>
        <p:spPr bwMode="auto">
          <a:xfrm>
            <a:off x="304800" y="260350"/>
            <a:ext cx="8839200" cy="1739900"/>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定理</a:t>
            </a:r>
            <a:r>
              <a:rPr lang="en-US" altLang="zh-CN" sz="2600" b="1">
                <a:solidFill>
                  <a:srgbClr val="920092"/>
                </a:solidFill>
                <a:latin typeface="Times New Roman" panose="02020703060505090304" pitchFamily="18" charset="0"/>
              </a:rPr>
              <a:t>3-11.1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是有限集</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相容</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关系</a:t>
            </a:r>
            <a:r>
              <a:rPr lang="zh-CN" altLang="en-US" sz="2800" b="1">
                <a:latin typeface="Times New Roman" panose="02020703060505090304" pitchFamily="18" charset="0"/>
              </a:rPr>
              <a:t>。</a:t>
            </a:r>
            <a:r>
              <a:rPr lang="en-US" altLang="zh-CN" sz="3600" b="1">
                <a:solidFill>
                  <a:srgbClr val="FF0000"/>
                </a:solidFill>
                <a:latin typeface="Times New Roman" panose="02020703060505090304" pitchFamily="18" charset="0"/>
              </a:rPr>
              <a:t>C</a:t>
            </a:r>
            <a:r>
              <a:rPr lang="zh-CN" altLang="en-US" sz="2800" b="1">
                <a:latin typeface="Times New Roman" panose="02020703060505090304" pitchFamily="18" charset="0"/>
              </a:rPr>
              <a:t>是一个</a:t>
            </a:r>
            <a:r>
              <a:rPr lang="zh-CN" altLang="en-US" sz="3600" b="1">
                <a:solidFill>
                  <a:srgbClr val="FF0000"/>
                </a:solidFill>
                <a:latin typeface="Times New Roman" panose="02020703060505090304" pitchFamily="18" charset="0"/>
              </a:rPr>
              <a:t>相容类</a:t>
            </a:r>
            <a:r>
              <a:rPr lang="zh-CN" altLang="en-US" sz="2800" b="1">
                <a:latin typeface="Times New Roman" panose="02020703060505090304" pitchFamily="18" charset="0"/>
              </a:rPr>
              <a:t>，那么，</a:t>
            </a:r>
            <a:r>
              <a:rPr lang="zh-CN" altLang="en-US" sz="3600" b="1">
                <a:solidFill>
                  <a:srgbClr val="FF0000"/>
                </a:solidFill>
                <a:latin typeface="Times New Roman" panose="02020703060505090304" pitchFamily="18" charset="0"/>
              </a:rPr>
              <a:t>必存在一个最大相容类</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，使得</a:t>
            </a:r>
            <a:r>
              <a:rPr lang="en-US" altLang="zh-CN" sz="3600" b="1">
                <a:solidFill>
                  <a:srgbClr val="FF0000"/>
                </a:solidFill>
                <a:latin typeface="Times New Roman" panose="02020703060505090304" pitchFamily="18" charset="0"/>
              </a:rPr>
              <a:t>C </a:t>
            </a:r>
            <a:r>
              <a:rPr lang="en-US" altLang="zh-CN" sz="3600" b="1">
                <a:solidFill>
                  <a:srgbClr val="FF0000"/>
                </a:solidFill>
                <a:latin typeface="Times New Roman" panose="02020703060505090304" pitchFamily="18" charset="0"/>
                <a:sym typeface="Symbol" pitchFamily="18" charset="2"/>
              </a:rPr>
              <a:t></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en-US" altLang="zh-CN" sz="2800" b="1">
                <a:latin typeface="Times New Roman" panose="02020703060505090304" pitchFamily="18" charset="0"/>
              </a:rPr>
              <a:t> </a:t>
            </a: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
        <p:nvSpPr>
          <p:cNvPr id="121867" name="Text Box 11"/>
          <p:cNvSpPr txBox="1"/>
          <p:nvPr/>
        </p:nvSpPr>
        <p:spPr>
          <a:xfrm>
            <a:off x="250825" y="2276475"/>
            <a:ext cx="8642350" cy="3997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en-US" altLang="zh-CN"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证明思路：设</a:t>
            </a:r>
            <a:r>
              <a:rPr lang="en-US" altLang="zh-CN" sz="3600" b="1">
                <a:solidFill>
                  <a:srgbClr val="FF0000"/>
                </a:solidFill>
                <a:latin typeface="宋体" panose="02010600030101010101" pitchFamily="2" charset="-122"/>
              </a:rPr>
              <a:t>A={a</a:t>
            </a:r>
            <a:r>
              <a:rPr lang="en-US" altLang="zh-CN" sz="3600" b="1" baseline="-25000">
                <a:solidFill>
                  <a:srgbClr val="FF0000"/>
                </a:solidFill>
                <a:latin typeface="宋体" panose="02010600030101010101" pitchFamily="2" charset="-122"/>
              </a:rPr>
              <a:t>1</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2</a:t>
            </a:r>
            <a:r>
              <a:rPr lang="en-US" altLang="zh-CN" sz="3600" b="1">
                <a:solidFill>
                  <a:srgbClr val="FF0000"/>
                </a:solidFill>
                <a:latin typeface="宋体" panose="02010600030101010101" pitchFamily="2" charset="-122"/>
              </a:rPr>
              <a:t>,</a:t>
            </a:r>
            <a:r>
              <a:rPr lang="en-US" altLang="zh-CN" sz="3600" b="1">
                <a:solidFill>
                  <a:srgbClr val="FF0000"/>
                </a:solidFill>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n</a:t>
            </a:r>
            <a:r>
              <a:rPr lang="en-US" altLang="zh-CN" sz="3600" b="1">
                <a:solidFill>
                  <a:srgbClr val="FF0000"/>
                </a:solidFill>
                <a:latin typeface="宋体" panose="02010600030101010101" pitchFamily="2" charset="-122"/>
              </a:rPr>
              <a:t>}</a:t>
            </a:r>
            <a:r>
              <a:rPr lang="en-US" altLang="zh-CN" sz="2800" b="1">
                <a:latin typeface="宋体" panose="02010600030101010101" pitchFamily="2" charset="-122"/>
              </a:rPr>
              <a:t> ,</a:t>
            </a:r>
            <a:r>
              <a:rPr lang="zh-CN" altLang="zh-CN" sz="2800" b="1">
                <a:latin typeface="宋体" panose="02010600030101010101" pitchFamily="2" charset="-122"/>
              </a:rPr>
              <a:t>构造相容类序列</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a:t>
            </a:r>
            <a:r>
              <a:rPr lang="en-US" altLang="zh-CN" sz="3600" b="1">
                <a:solidFill>
                  <a:srgbClr val="FF0000"/>
                </a:solidFill>
                <a:latin typeface="宋体" panose="02010600030101010101" pitchFamily="2" charset="-122"/>
              </a:rPr>
              <a:t>C=C</a:t>
            </a:r>
            <a:r>
              <a:rPr lang="en-US" altLang="zh-CN" sz="3600" b="1" baseline="-25000">
                <a:solidFill>
                  <a:srgbClr val="FF0000"/>
                </a:solidFill>
                <a:latin typeface="宋体" panose="02010600030101010101" pitchFamily="2" charset="-122"/>
              </a:rPr>
              <a:t>0</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1</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2</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a:t>
            </a:r>
            <a:r>
              <a:rPr lang="zh-CN" altLang="en-US" sz="3600" b="1">
                <a:solidFill>
                  <a:srgbClr val="FF0000"/>
                </a:solidFill>
                <a:latin typeface="宋体" panose="02010600030101010101" pitchFamily="2" charset="-122"/>
              </a:rPr>
              <a:t>，</a:t>
            </a:r>
            <a:endParaRPr lang="zh-CN" altLang="en-US" sz="36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Times New Roman" panose="02020703060505090304" pitchFamily="18" charset="0"/>
                <a:sym typeface="Symbol" pitchFamily="18" charset="2"/>
              </a:rPr>
              <a:t>且</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i+1</a:t>
            </a:r>
            <a:r>
              <a:rPr lang="en-US" altLang="zh-CN" sz="2800" b="1">
                <a:latin typeface="Times New Roman" panose="02020703060505090304" pitchFamily="18" charset="0"/>
                <a:sym typeface="Symbol" pitchFamily="18" charset="2"/>
              </a:rPr>
              <a:t> = </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en-US" altLang="zh-CN" sz="3600" b="1">
                <a:solidFill>
                  <a:srgbClr val="FF0000"/>
                </a:solidFill>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rPr>
              <a:t>}</a:t>
            </a:r>
            <a:r>
              <a:rPr lang="en-US" altLang="zh-CN" sz="2800" b="1">
                <a:latin typeface="Times New Roman" panose="02020703060505090304" pitchFamily="18" charset="0"/>
                <a:sym typeface="Symbol" pitchFamily="18" charset="2"/>
              </a:rPr>
              <a:t> </a:t>
            </a:r>
            <a:r>
              <a:rPr lang="zh-CN" altLang="en-US" sz="2800" b="1">
                <a:latin typeface="Times New Roman" panose="02020703060505090304" pitchFamily="18" charset="0"/>
                <a:sym typeface="Symbol" pitchFamily="18" charset="2"/>
              </a:rPr>
              <a:t>，</a:t>
            </a:r>
            <a:r>
              <a:rPr lang="zh-CN" altLang="zh-CN" sz="2800" b="1">
                <a:latin typeface="Times New Roman" panose="02020703060505090304" pitchFamily="18" charset="0"/>
                <a:sym typeface="Symbol" pitchFamily="18" charset="2"/>
              </a:rPr>
              <a:t>其中</a:t>
            </a:r>
            <a:r>
              <a:rPr lang="en-US" altLang="zh-CN" sz="2800" b="1">
                <a:latin typeface="Times New Roman" panose="02020703060505090304" pitchFamily="18" charset="0"/>
                <a:sym typeface="Symbol" pitchFamily="18" charset="2"/>
              </a:rPr>
              <a:t>j</a:t>
            </a:r>
            <a:r>
              <a:rPr lang="zh-CN" altLang="en-US" sz="2800" b="1">
                <a:latin typeface="Times New Roman" panose="02020703060505090304" pitchFamily="18" charset="0"/>
                <a:sym typeface="Symbol" pitchFamily="18" charset="2"/>
              </a:rPr>
              <a:t>是满足</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zh-CN" altLang="en-US" sz="2800" b="1">
                <a:latin typeface="Times New Roman" panose="02020703060505090304" pitchFamily="18" charset="0"/>
                <a:sym typeface="Symbol" pitchFamily="18" charset="2"/>
              </a:rPr>
              <a:t>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j</a:t>
            </a:r>
            <a:r>
              <a:rPr lang="zh-CN" altLang="en-US" sz="2800" b="1">
                <a:latin typeface="Times New Roman" panose="02020703060505090304" pitchFamily="18" charset="0"/>
                <a:sym typeface="Symbol" pitchFamily="18" charset="2"/>
              </a:rPr>
              <a:t>与</a:t>
            </a:r>
            <a:r>
              <a:rPr lang="en-US" altLang="zh-CN" sz="3600" b="1">
                <a:solidFill>
                  <a:srgbClr val="FF0000"/>
                </a:solidFill>
                <a:latin typeface="宋体" panose="02010600030101010101" pitchFamily="2" charset="-122"/>
              </a:rPr>
              <a:t>C</a:t>
            </a:r>
            <a:r>
              <a:rPr lang="en-US" altLang="zh-CN" sz="3600" b="1" baseline="-25000">
                <a:solidFill>
                  <a:srgbClr val="FF0000"/>
                </a:solidFill>
                <a:latin typeface="宋体" panose="02010600030101010101" pitchFamily="2" charset="-122"/>
              </a:rPr>
              <a:t>i</a:t>
            </a:r>
            <a:r>
              <a:rPr lang="zh-CN" altLang="en-US" sz="2800" b="1">
                <a:latin typeface="Times New Roman" panose="02020703060505090304" pitchFamily="18" charset="0"/>
                <a:sym typeface="Symbol" pitchFamily="18" charset="2"/>
              </a:rPr>
              <a:t>中各元素都有相容关系的最小足标。</a:t>
            </a:r>
            <a:endParaRPr lang="zh-CN" altLang="en-US" sz="2800" b="1">
              <a:latin typeface="Times New Roman" panose="02020703060505090304" pitchFamily="18" charset="0"/>
              <a:sym typeface="Symbol" pitchFamily="18" charset="2"/>
            </a:endParaRPr>
          </a:p>
          <a:p>
            <a:pPr marL="0" lvl="0" indent="0" eaLnBrk="1" hangingPunct="1">
              <a:spcBef>
                <a:spcPct val="0"/>
              </a:spcBef>
              <a:buNone/>
            </a:pPr>
            <a:r>
              <a:rPr lang="zh-CN" altLang="en-US" sz="2800" b="1">
                <a:latin typeface="Times New Roman" panose="02020703060505090304" pitchFamily="18" charset="0"/>
                <a:sym typeface="Symbol" pitchFamily="18" charset="2"/>
              </a:rPr>
              <a:t>由于</a:t>
            </a:r>
            <a:r>
              <a:rPr lang="en-US" altLang="zh-CN" sz="3600" b="1">
                <a:solidFill>
                  <a:srgbClr val="FF0000"/>
                </a:solidFill>
                <a:latin typeface="Times New Roman" panose="02020703060505090304" pitchFamily="18" charset="0"/>
                <a:sym typeface="Symbol" pitchFamily="18" charset="2"/>
              </a:rPr>
              <a:t>A</a:t>
            </a:r>
            <a:r>
              <a:rPr lang="zh-CN" altLang="en-US" sz="2800" b="1">
                <a:latin typeface="Times New Roman" panose="02020703060505090304" pitchFamily="18" charset="0"/>
                <a:sym typeface="Symbol" pitchFamily="18" charset="2"/>
              </a:rPr>
              <a:t>的元素个数</a:t>
            </a:r>
            <a:r>
              <a:rPr lang="en-US" altLang="zh-CN" sz="3600" b="1">
                <a:solidFill>
                  <a:srgbClr val="FF0000"/>
                </a:solidFill>
                <a:latin typeface="Times New Roman" panose="02020703060505090304" pitchFamily="18" charset="0"/>
                <a:sym typeface="Symbol" pitchFamily="18" charset="2"/>
              </a:rPr>
              <a:t>|A|=n</a:t>
            </a:r>
            <a:r>
              <a:rPr lang="zh-CN" altLang="en-US" sz="2800" b="1">
                <a:latin typeface="Times New Roman" panose="02020703060505090304" pitchFamily="18" charset="0"/>
                <a:sym typeface="Symbol" pitchFamily="18" charset="2"/>
              </a:rPr>
              <a:t>，所以至多经过</a:t>
            </a:r>
            <a:r>
              <a:rPr lang="en-US" altLang="zh-CN" sz="3600" b="1">
                <a:solidFill>
                  <a:srgbClr val="FF0000"/>
                </a:solidFill>
                <a:latin typeface="Times New Roman" panose="02020703060505090304" pitchFamily="18" charset="0"/>
                <a:sym typeface="Symbol" pitchFamily="18" charset="2"/>
              </a:rPr>
              <a:t>n-|C|</a:t>
            </a:r>
            <a:r>
              <a:rPr lang="zh-CN" altLang="en-US" sz="2800" b="1">
                <a:latin typeface="Times New Roman" panose="02020703060505090304" pitchFamily="18" charset="0"/>
                <a:sym typeface="Symbol" pitchFamily="18" charset="2"/>
              </a:rPr>
              <a:t>步，就使这个过程终止，而此序列的最后一个相容类，就是所要找的最大相容类。           </a:t>
            </a:r>
            <a:r>
              <a:rPr lang="zh-CN" altLang="en-US" sz="2600" b="1">
                <a:solidFill>
                  <a:srgbClr val="920092"/>
                </a:solidFill>
                <a:latin typeface="Times New Roman" panose="02020703060505090304" pitchFamily="18" charset="0"/>
              </a:rPr>
              <a:t> </a:t>
            </a:r>
            <a:r>
              <a:rPr lang="zh-CN" altLang="en-US" sz="2800" b="1">
                <a:latin typeface="宋体" panose="02010600030101010101" pitchFamily="2" charset="-122"/>
                <a:sym typeface="Wingdings 2" panose="05020102010507070707" pitchFamily="18" charset="2"/>
              </a:rPr>
              <a:t></a:t>
            </a:r>
            <a:endParaRPr lang="zh-CN" altLang="en-US" sz="2800" b="1" baseline="-30000">
              <a:solidFill>
                <a:srgbClr val="FF0000"/>
              </a:solidFill>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1866"/>
                                        </p:tgtEl>
                                        <p:attrNameLst>
                                          <p:attrName>style.visibility</p:attrName>
                                        </p:attrNameLst>
                                      </p:cBhvr>
                                      <p:to>
                                        <p:strVal val="visible"/>
                                      </p:to>
                                    </p:set>
                                    <p:animEffect transition="in" filter="barn(inHorizontal)">
                                      <p:cBhvr>
                                        <p:cTn id="7" dur="500"/>
                                        <p:tgtEl>
                                          <p:spTgt spid="1218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1867">
                                            <p:txEl>
                                              <p:charRg st="0" end="34"/>
                                            </p:txEl>
                                          </p:spTgt>
                                        </p:tgtEl>
                                        <p:attrNameLst>
                                          <p:attrName>style.visibility</p:attrName>
                                        </p:attrNameLst>
                                      </p:cBhvr>
                                      <p:to>
                                        <p:strVal val="visible"/>
                                      </p:to>
                                    </p:set>
                                    <p:anim calcmode="lin" valueType="num">
                                      <p:cBhvr additive="base">
                                        <p:cTn id="12" dur="500" fill="hold"/>
                                        <p:tgtEl>
                                          <p:spTgt spid="121867">
                                            <p:txEl>
                                              <p:charRg st="0" end="3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1867">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1867">
                                            <p:txEl>
                                              <p:charRg st="34" end="55"/>
                                            </p:txEl>
                                          </p:spTgt>
                                        </p:tgtEl>
                                        <p:attrNameLst>
                                          <p:attrName>style.visibility</p:attrName>
                                        </p:attrNameLst>
                                      </p:cBhvr>
                                      <p:to>
                                        <p:strVal val="visible"/>
                                      </p:to>
                                    </p:set>
                                    <p:anim calcmode="lin" valueType="num">
                                      <p:cBhvr additive="base">
                                        <p:cTn id="18" dur="500" fill="hold"/>
                                        <p:tgtEl>
                                          <p:spTgt spid="121867">
                                            <p:txEl>
                                              <p:charRg st="34" end="5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867">
                                            <p:txEl>
                                              <p:charRg st="34" end="5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1867">
                                            <p:txEl>
                                              <p:charRg st="55" end="106"/>
                                            </p:txEl>
                                          </p:spTgt>
                                        </p:tgtEl>
                                        <p:attrNameLst>
                                          <p:attrName>style.visibility</p:attrName>
                                        </p:attrNameLst>
                                      </p:cBhvr>
                                      <p:to>
                                        <p:strVal val="visible"/>
                                      </p:to>
                                    </p:set>
                                    <p:anim calcmode="lin" valueType="num">
                                      <p:cBhvr additive="base">
                                        <p:cTn id="24" dur="500" fill="hold"/>
                                        <p:tgtEl>
                                          <p:spTgt spid="121867">
                                            <p:txEl>
                                              <p:charRg st="55" end="10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1867">
                                            <p:txEl>
                                              <p:charRg st="55" end="10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1867">
                                            <p:txEl>
                                              <p:charRg st="106" end="181"/>
                                            </p:txEl>
                                          </p:spTgt>
                                        </p:tgtEl>
                                        <p:attrNameLst>
                                          <p:attrName>style.visibility</p:attrName>
                                        </p:attrNameLst>
                                      </p:cBhvr>
                                      <p:to>
                                        <p:strVal val="visible"/>
                                      </p:to>
                                    </p:set>
                                    <p:anim calcmode="lin" valueType="num">
                                      <p:cBhvr additive="base">
                                        <p:cTn id="30" dur="500" fill="hold"/>
                                        <p:tgtEl>
                                          <p:spTgt spid="121867">
                                            <p:txEl>
                                              <p:charRg st="106" end="18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1867">
                                            <p:txEl>
                                              <p:charRg st="106" end="1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bldLvl="0" animBg="1"/>
      <p:bldP spid="121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函数作为关系</a:t>
            </a:r>
            <a:endParaRPr kumimoji="1" lang="zh-CN" altLang="en-US" dirty="0"/>
          </a:p>
        </p:txBody>
      </p:sp>
      <p:sp>
        <p:nvSpPr>
          <p:cNvPr id="3" name="内容占位符 2"/>
          <p:cNvSpPr>
            <a:spLocks noGrp="1"/>
          </p:cNvSpPr>
          <p:nvPr>
            <p:ph idx="1"/>
          </p:nvPr>
        </p:nvSpPr>
        <p:spPr/>
        <p:txBody>
          <a:bodyPr/>
          <a:lstStyle/>
          <a:p>
            <a:r>
              <a:rPr kumimoji="1" lang="zh-CN" altLang="en-US" dirty="0"/>
              <a:t>一个从集合</a:t>
            </a:r>
            <a:r>
              <a:rPr kumimoji="1" lang="en-US" altLang="zh-CN" dirty="0"/>
              <a:t>A</a:t>
            </a:r>
            <a:r>
              <a:rPr kumimoji="1" lang="zh-CN" altLang="en-US" dirty="0"/>
              <a:t>到</a:t>
            </a:r>
            <a:r>
              <a:rPr kumimoji="1" lang="en-US" altLang="zh-CN" dirty="0"/>
              <a:t>B</a:t>
            </a:r>
            <a:r>
              <a:rPr kumimoji="1" lang="zh-CN" altLang="en-US" dirty="0"/>
              <a:t>的函数</a:t>
            </a:r>
            <a:r>
              <a:rPr kumimoji="1" lang="en-US" altLang="zh-CN" dirty="0"/>
              <a:t>f</a:t>
            </a:r>
            <a:r>
              <a:rPr kumimoji="1" lang="zh-CN" altLang="en-US" dirty="0"/>
              <a:t>对</a:t>
            </a:r>
            <a:r>
              <a:rPr kumimoji="1" lang="en-US" altLang="zh-CN" dirty="0"/>
              <a:t>A</a:t>
            </a:r>
            <a:r>
              <a:rPr kumimoji="1" lang="zh-CN" altLang="en-US" dirty="0"/>
              <a:t>中的每一个元素</a:t>
            </a:r>
            <a:r>
              <a:rPr kumimoji="1" lang="en-US" altLang="zh-CN" dirty="0"/>
              <a:t>a</a:t>
            </a:r>
            <a:r>
              <a:rPr kumimoji="1" lang="zh-CN" altLang="en-US" dirty="0"/>
              <a:t>都唯一指定</a:t>
            </a:r>
            <a:r>
              <a:rPr kumimoji="1" lang="en-US" altLang="zh-CN" dirty="0"/>
              <a:t>B</a:t>
            </a:r>
            <a:r>
              <a:rPr kumimoji="1" lang="zh-CN" altLang="en-US" dirty="0"/>
              <a:t>中的元素</a:t>
            </a:r>
            <a:r>
              <a:rPr kumimoji="1" lang="en-US" altLang="zh-CN" dirty="0"/>
              <a:t>b</a:t>
            </a:r>
            <a:r>
              <a:rPr kumimoji="1" lang="zh-CN" altLang="en-US" dirty="0"/>
              <a:t>作为他的像。</a:t>
            </a:r>
            <a:endParaRPr kumimoji="1" lang="en-US" altLang="zh-CN" dirty="0"/>
          </a:p>
          <a:p>
            <a:r>
              <a:rPr kumimoji="1" lang="zh-CN" altLang="en-US" dirty="0"/>
              <a:t>函数</a:t>
            </a:r>
            <a:r>
              <a:rPr kumimoji="1" lang="en-US" altLang="zh-CN" dirty="0"/>
              <a:t>f</a:t>
            </a:r>
            <a:r>
              <a:rPr kumimoji="1" lang="zh-CN" altLang="en-US" dirty="0"/>
              <a:t>可以表示成所有满足</a:t>
            </a:r>
            <a:r>
              <a:rPr kumimoji="1" lang="en-US" altLang="zh-CN" dirty="0"/>
              <a:t>f(a)=b</a:t>
            </a:r>
            <a:r>
              <a:rPr kumimoji="1" lang="zh-CN" altLang="en-US" dirty="0"/>
              <a:t>的序偶</a:t>
            </a:r>
            <a:r>
              <a:rPr kumimoji="1" lang="en-US" altLang="zh-CN" dirty="0"/>
              <a:t>(a,</a:t>
            </a:r>
            <a:r>
              <a:rPr kumimoji="1" lang="zh-CN" altLang="en-US" dirty="0"/>
              <a:t> </a:t>
            </a:r>
            <a:r>
              <a:rPr kumimoji="1" lang="en-US" altLang="zh-CN" dirty="0"/>
              <a:t>b)</a:t>
            </a:r>
            <a:r>
              <a:rPr kumimoji="1" lang="zh-CN" altLang="en-US" dirty="0"/>
              <a:t>的集合，所以它就是一个从</a:t>
            </a:r>
            <a:r>
              <a:rPr kumimoji="1" lang="en-US" altLang="zh-CN" dirty="0"/>
              <a:t>A</a:t>
            </a:r>
            <a:r>
              <a:rPr kumimoji="1" lang="zh-CN" altLang="en-US" dirty="0"/>
              <a:t>到</a:t>
            </a:r>
            <a:r>
              <a:rPr kumimoji="1" lang="en-US" altLang="zh-CN" dirty="0"/>
              <a:t>B</a:t>
            </a:r>
            <a:r>
              <a:rPr kumimoji="1" lang="zh-CN" altLang="en-US" dirty="0"/>
              <a:t>的关系。</a:t>
            </a:r>
            <a:endParaRPr kumimoji="1" lang="en-US" altLang="zh-CN" dirty="0"/>
          </a:p>
          <a:p>
            <a:r>
              <a:rPr kumimoji="1" lang="zh-CN" altLang="en-US" dirty="0"/>
              <a:t>关系不一定是函数，因为关系可以是一对多的，即</a:t>
            </a:r>
            <a:r>
              <a:rPr kumimoji="1" lang="en-US" altLang="zh-CN" dirty="0"/>
              <a:t>A</a:t>
            </a:r>
            <a:r>
              <a:rPr kumimoji="1" lang="zh-CN" altLang="en-US" dirty="0"/>
              <a:t>中一个元素对应</a:t>
            </a:r>
            <a:r>
              <a:rPr kumimoji="1" lang="en-US" altLang="zh-CN" dirty="0"/>
              <a:t>B</a:t>
            </a:r>
            <a:r>
              <a:rPr kumimoji="1" lang="zh-CN" altLang="en-US" dirty="0"/>
              <a:t>中多个元素的关系。例如</a:t>
            </a:r>
            <a:r>
              <a:rPr kumimoji="1" lang="en-US" altLang="zh-CN" dirty="0"/>
              <a:t>R={(a,</a:t>
            </a:r>
            <a:r>
              <a:rPr kumimoji="1" lang="zh-CN" altLang="en-US" dirty="0"/>
              <a:t> </a:t>
            </a:r>
            <a:r>
              <a:rPr kumimoji="1" lang="en-US" altLang="zh-CN" dirty="0"/>
              <a:t>1),</a:t>
            </a:r>
            <a:r>
              <a:rPr kumimoji="1" lang="zh-CN" altLang="en-US" dirty="0"/>
              <a:t> </a:t>
            </a:r>
            <a:r>
              <a:rPr kumimoji="1" lang="en-US" altLang="zh-CN" dirty="0"/>
              <a:t>(a,</a:t>
            </a:r>
            <a:r>
              <a:rPr kumimoji="1" lang="zh-CN" altLang="en-US" dirty="0"/>
              <a:t> </a:t>
            </a:r>
            <a:r>
              <a:rPr kumimoji="1" lang="en-US" altLang="zh-CN" dirty="0"/>
              <a:t>2)}</a:t>
            </a:r>
            <a:r>
              <a:rPr kumimoji="1" lang="zh-CN" altLang="en-US" dirty="0"/>
              <a:t>。</a:t>
            </a:r>
            <a:endParaRPr kumimoji="1" lang="en-US" altLang="zh-CN" dirty="0"/>
          </a:p>
          <a:p>
            <a:r>
              <a:rPr kumimoji="1" lang="zh-CN" altLang="en-US" dirty="0"/>
              <a:t>关系是函数的一般表示。关系是集合，因此函数也可以看成是集合。</a:t>
            </a:r>
            <a:endParaRPr kumimoji="1"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1665" name="Group 17"/>
          <p:cNvGrpSpPr/>
          <p:nvPr/>
        </p:nvGrpSpPr>
        <p:grpSpPr>
          <a:xfrm>
            <a:off x="252413" y="214313"/>
            <a:ext cx="8891587" cy="5786437"/>
            <a:chOff x="172" y="148"/>
            <a:chExt cx="6068" cy="3990"/>
          </a:xfrm>
        </p:grpSpPr>
        <p:sp>
          <p:nvSpPr>
            <p:cNvPr id="241666" name="Text Box 3"/>
            <p:cNvSpPr txBox="1"/>
            <p:nvPr/>
          </p:nvSpPr>
          <p:spPr>
            <a:xfrm>
              <a:off x="336" y="3312"/>
              <a:ext cx="5904" cy="40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41667" name="Text Box 2"/>
            <p:cNvSpPr txBox="1"/>
            <p:nvPr/>
          </p:nvSpPr>
          <p:spPr>
            <a:xfrm>
              <a:off x="172" y="148"/>
              <a:ext cx="5928" cy="9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3600" b="1">
                  <a:latin typeface="楷体_GB2312" pitchFamily="49" charset="-122"/>
                  <a:ea typeface="楷体_GB2312" pitchFamily="49" charset="-122"/>
                </a:rPr>
                <a:t>     </a:t>
              </a:r>
              <a:endParaRPr lang="en-US" altLang="zh-CN" sz="2800" b="1">
                <a:ea typeface="楷体_GB2312" pitchFamily="49" charset="-122"/>
              </a:endParaRPr>
            </a:p>
            <a:p>
              <a:pPr marL="0" lvl="0" indent="0" algn="just" defTabSz="913130" eaLnBrk="1" hangingPunct="1">
                <a:spcBef>
                  <a:spcPct val="0"/>
                </a:spcBef>
                <a:buNone/>
              </a:pPr>
              <a:r>
                <a:rPr lang="zh-CN" altLang="en-US" sz="2600" b="1">
                  <a:latin typeface="宋体" panose="02010600030101010101" pitchFamily="2" charset="-122"/>
                </a:rPr>
                <a:t>根据最大相容类的定义，它可以从相容关系</a:t>
              </a:r>
              <a:r>
                <a:rPr lang="en-US" altLang="zh-CN" sz="2600" b="1">
                  <a:latin typeface="宋体" panose="02010600030101010101" pitchFamily="2" charset="-122"/>
                </a:rPr>
                <a:t>r</a:t>
              </a:r>
              <a:r>
                <a:rPr lang="zh-CN" altLang="en-US" sz="2600" b="1">
                  <a:latin typeface="宋体" panose="02010600030101010101" pitchFamily="2" charset="-122"/>
                </a:rPr>
                <a:t>的简化关系图求得，具体方法是：</a:t>
              </a:r>
              <a:endParaRPr lang="zh-CN" altLang="en-US" sz="2600" b="1">
                <a:latin typeface="宋体" panose="02010600030101010101" pitchFamily="2" charset="-122"/>
              </a:endParaRPr>
            </a:p>
          </p:txBody>
        </p:sp>
        <p:sp>
          <p:nvSpPr>
            <p:cNvPr id="241668" name="Text Box 6"/>
            <p:cNvSpPr txBox="1"/>
            <p:nvPr/>
          </p:nvSpPr>
          <p:spPr>
            <a:xfrm>
              <a:off x="341" y="1288"/>
              <a:ext cx="5472" cy="61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每一个最大完全多边形的顶点集合</a:t>
              </a:r>
              <a:r>
                <a:rPr lang="zh-CN" altLang="en-US" sz="2600" b="1">
                  <a:latin typeface="宋体" panose="02010600030101010101" pitchFamily="2" charset="-122"/>
                </a:rPr>
                <a:t>，是一个最大相容类。</a:t>
              </a:r>
              <a:endParaRPr lang="zh-CN" altLang="en-US" sz="2600" b="1">
                <a:latin typeface="宋体" panose="02010600030101010101" pitchFamily="2" charset="-122"/>
              </a:endParaRPr>
            </a:p>
          </p:txBody>
        </p:sp>
        <p:sp>
          <p:nvSpPr>
            <p:cNvPr id="241669" name="Text Box 9"/>
            <p:cNvSpPr txBox="1"/>
            <p:nvPr/>
          </p:nvSpPr>
          <p:spPr>
            <a:xfrm>
              <a:off x="390" y="2760"/>
              <a:ext cx="5424" cy="59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a:t>
              </a:r>
              <a:r>
                <a:rPr lang="en-US" altLang="zh-CN" sz="2600" b="1">
                  <a:latin typeface="宋体" panose="02010600030101010101" pitchFamily="2" charset="-122"/>
                </a:rPr>
                <a:t>2</a:t>
              </a:r>
              <a:r>
                <a:rPr lang="zh-CN" altLang="en-US" sz="2600" b="1">
                  <a:latin typeface="宋体" panose="02010600030101010101" pitchFamily="2" charset="-122"/>
                </a:rPr>
                <a:t>）</a:t>
              </a:r>
              <a:r>
                <a:rPr lang="en-US" altLang="zh-CN" sz="2600" b="1">
                  <a:latin typeface="宋体" panose="02010600030101010101" pitchFamily="2"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不在完全多边形中的边的两个顶点的集合</a:t>
              </a:r>
              <a:r>
                <a:rPr lang="zh-CN" altLang="en-US" sz="2600" b="1">
                  <a:latin typeface="宋体" panose="02010600030101010101" pitchFamily="2" charset="-122"/>
                </a:rPr>
                <a:t>，也是一个最大相容类。 </a:t>
              </a:r>
              <a:endParaRPr lang="zh-CN" altLang="en-US" sz="2600" b="1">
                <a:latin typeface="宋体" panose="02010600030101010101" pitchFamily="2" charset="-122"/>
              </a:endParaRPr>
            </a:p>
          </p:txBody>
        </p:sp>
        <p:sp>
          <p:nvSpPr>
            <p:cNvPr id="241670" name="Text Box 12"/>
            <p:cNvSpPr txBox="1"/>
            <p:nvPr/>
          </p:nvSpPr>
          <p:spPr>
            <a:xfrm>
              <a:off x="341" y="3520"/>
              <a:ext cx="5472" cy="61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r</a:t>
              </a:r>
              <a:r>
                <a:rPr lang="zh-CN" altLang="en-US" sz="2600" b="1">
                  <a:latin typeface="宋体" panose="02010600030101010101" pitchFamily="2" charset="-122"/>
                </a:rPr>
                <a:t>的简化关系图中，</a:t>
              </a:r>
              <a:r>
                <a:rPr lang="zh-CN" altLang="en-US" sz="2600" b="1">
                  <a:solidFill>
                    <a:srgbClr val="FF0000"/>
                  </a:solidFill>
                  <a:latin typeface="宋体" panose="02010600030101010101" pitchFamily="2" charset="-122"/>
                </a:rPr>
                <a:t>每一个孤立结点的单点集合</a:t>
              </a:r>
              <a:r>
                <a:rPr lang="zh-CN" altLang="en-US" sz="2600" b="1">
                  <a:latin typeface="宋体" panose="02010600030101010101" pitchFamily="2" charset="-122"/>
                </a:rPr>
                <a:t>，是一个最大相容类。</a:t>
              </a:r>
              <a:endParaRPr lang="zh-CN" altLang="en-US" sz="2600" b="1">
                <a:latin typeface="宋体" panose="02010600030101010101" pitchFamily="2" charset="-122"/>
              </a:endParaRPr>
            </a:p>
          </p:txBody>
        </p:sp>
        <p:sp>
          <p:nvSpPr>
            <p:cNvPr id="241671" name="Text Box 14"/>
            <p:cNvSpPr txBox="1"/>
            <p:nvPr/>
          </p:nvSpPr>
          <p:spPr>
            <a:xfrm>
              <a:off x="390" y="2238"/>
              <a:ext cx="5712" cy="327"/>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solidFill>
                    <a:srgbClr val="FF0000"/>
                  </a:solidFill>
                  <a:latin typeface="宋体" panose="02010600030101010101" pitchFamily="2" charset="-122"/>
                </a:rPr>
                <a:t>最大完全多边形</a:t>
              </a:r>
              <a:r>
                <a:rPr lang="en-US" altLang="zh-CN" sz="2600" b="1">
                  <a:latin typeface="宋体" panose="02010600030101010101" pitchFamily="2" charset="-122"/>
                </a:rPr>
                <a:t>:</a:t>
              </a:r>
              <a:r>
                <a:rPr lang="zh-CN" altLang="en-US" sz="2600" b="1">
                  <a:latin typeface="宋体" panose="02010600030101010101" pitchFamily="2" charset="-122"/>
                </a:rPr>
                <a:t>其每个顶点都与其它顶点连接的多边形</a:t>
              </a:r>
              <a:r>
                <a:rPr lang="en-US" altLang="zh-CN" sz="2600" b="1">
                  <a:latin typeface="宋体" panose="02010600030101010101" pitchFamily="2" charset="-122"/>
                </a:rPr>
                <a:t>.</a:t>
              </a:r>
              <a:endParaRPr lang="en-US" altLang="zh-CN" sz="2600" b="1">
                <a:latin typeface="宋体" panose="02010600030101010101" pitchFamily="2" charset="-122"/>
              </a:endParaRPr>
            </a:p>
          </p:txBody>
        </p:sp>
      </p:grpSp>
    </p:spTree>
  </p:cSld>
  <p:clrMapOvr>
    <a:masterClrMapping/>
  </p:clrMapOvr>
  <p:transition spd="med">
    <p:split dir="in"/>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3"/>
          <p:cNvGrpSpPr/>
          <p:nvPr/>
        </p:nvGrpSpPr>
        <p:grpSpPr>
          <a:xfrm>
            <a:off x="492125" y="768350"/>
            <a:ext cx="8651875" cy="4138613"/>
            <a:chOff x="336" y="511"/>
            <a:chExt cx="5904" cy="2752"/>
          </a:xfrm>
        </p:grpSpPr>
        <p:sp>
          <p:nvSpPr>
            <p:cNvPr id="242691" name="Text Box 2"/>
            <p:cNvSpPr txBox="1"/>
            <p:nvPr/>
          </p:nvSpPr>
          <p:spPr>
            <a:xfrm>
              <a:off x="336" y="2853"/>
              <a:ext cx="5904" cy="41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graphicFrame>
          <p:nvGraphicFramePr>
            <p:cNvPr id="242692" name="Object 2"/>
            <p:cNvGraphicFramePr>
              <a:graphicFrameLocks noChangeAspect="1"/>
            </p:cNvGraphicFramePr>
            <p:nvPr/>
          </p:nvGraphicFramePr>
          <p:xfrm>
            <a:off x="1296" y="885"/>
            <a:ext cx="3600" cy="1836"/>
          </p:xfrm>
          <a:graphic>
            <a:graphicData uri="http://schemas.openxmlformats.org/presentationml/2006/ole">
              <mc:AlternateContent xmlns:mc="http://schemas.openxmlformats.org/markup-compatibility/2006">
                <mc:Choice xmlns:v="urn:schemas-microsoft-com:vml" Requires="v">
                  <p:oleObj spid="_x0000_s3527" name="" r:id="rId1" imgW="3790950" imgH="1933575" progId="Paint.Picture">
                    <p:embed/>
                  </p:oleObj>
                </mc:Choice>
                <mc:Fallback>
                  <p:oleObj name="" r:id="rId1" imgW="3790950" imgH="1933575" progId="Paint.Picture">
                    <p:embed/>
                    <p:pic>
                      <p:nvPicPr>
                        <p:cNvPr id="0" name="Picture 3526"/>
                        <p:cNvPicPr/>
                        <p:nvPr/>
                      </p:nvPicPr>
                      <p:blipFill>
                        <a:blip r:embed="rId2"/>
                        <a:stretch>
                          <a:fillRect/>
                        </a:stretch>
                      </p:blipFill>
                      <p:spPr>
                        <a:xfrm>
                          <a:off x="1296" y="885"/>
                          <a:ext cx="3600" cy="1836"/>
                        </a:xfrm>
                        <a:prstGeom prst="rect">
                          <a:avLst/>
                        </a:prstGeom>
                        <a:noFill/>
                        <a:ln w="38100">
                          <a:noFill/>
                          <a:miter/>
                        </a:ln>
                      </p:spPr>
                    </p:pic>
                  </p:oleObj>
                </mc:Fallback>
              </mc:AlternateContent>
            </a:graphicData>
          </a:graphic>
        </p:graphicFrame>
        <p:sp>
          <p:nvSpPr>
            <p:cNvPr id="242693" name="Text Box 5"/>
            <p:cNvSpPr txBox="1"/>
            <p:nvPr/>
          </p:nvSpPr>
          <p:spPr>
            <a:xfrm>
              <a:off x="897" y="511"/>
              <a:ext cx="4944" cy="414"/>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3400" b="1" i="1">
                  <a:solidFill>
                    <a:srgbClr val="CC3300"/>
                  </a:solidFill>
                  <a:latin typeface="宋体" panose="02010600030101010101" pitchFamily="2" charset="-122"/>
                </a:rPr>
                <a:t>例</a:t>
              </a:r>
              <a:r>
                <a:rPr lang="en-US" altLang="zh-CN" sz="3400" b="1" i="1">
                  <a:solidFill>
                    <a:srgbClr val="CC3300"/>
                  </a:solidFill>
                  <a:latin typeface="宋体" panose="02010600030101010101" pitchFamily="2" charset="-122"/>
                </a:rPr>
                <a:t>15</a:t>
              </a:r>
              <a:r>
                <a:rPr lang="en-US" altLang="zh-CN" sz="2600" b="1">
                  <a:latin typeface="宋体" panose="02010600030101010101" pitchFamily="2" charset="-122"/>
                </a:rPr>
                <a:t> </a:t>
              </a:r>
              <a:r>
                <a:rPr lang="zh-CN" altLang="en-US" sz="2600" b="1">
                  <a:latin typeface="宋体" panose="02010600030101010101" pitchFamily="2" charset="-122"/>
                </a:rPr>
                <a:t>设给定相容关系</a:t>
              </a:r>
              <a:r>
                <a:rPr lang="en-US" altLang="zh-CN" sz="2600" b="1">
                  <a:latin typeface="宋体" panose="02010600030101010101" pitchFamily="2" charset="-122"/>
                </a:rPr>
                <a:t>R</a:t>
              </a:r>
              <a:r>
                <a:rPr lang="zh-CN" altLang="en-US" sz="2600" b="1">
                  <a:latin typeface="宋体" panose="02010600030101010101" pitchFamily="2" charset="-122"/>
                </a:rPr>
                <a:t> 的简化关系图如下：</a:t>
              </a:r>
              <a:endParaRPr lang="zh-CN" altLang="en-US" sz="2600" b="1">
                <a:latin typeface="宋体" panose="02010600030101010101" pitchFamily="2" charset="-122"/>
              </a:endParaRPr>
            </a:p>
          </p:txBody>
        </p:sp>
        <p:sp>
          <p:nvSpPr>
            <p:cNvPr id="242694" name="Text Box 8"/>
            <p:cNvSpPr txBox="1"/>
            <p:nvPr/>
          </p:nvSpPr>
          <p:spPr>
            <a:xfrm>
              <a:off x="580" y="2779"/>
              <a:ext cx="5472" cy="33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求出它 </a:t>
              </a:r>
              <a:r>
                <a:rPr lang="en-US" altLang="zh-CN" sz="2600" b="1">
                  <a:latin typeface="宋体" panose="02010600030101010101" pitchFamily="2" charset="-122"/>
                </a:rPr>
                <a:t>R</a:t>
              </a:r>
              <a:r>
                <a:rPr lang="zh-CN" altLang="en-US" sz="2600" b="1">
                  <a:latin typeface="宋体" panose="02010600030101010101" pitchFamily="2" charset="-122"/>
                </a:rPr>
                <a:t>的最大相容类。</a:t>
              </a:r>
              <a:endParaRPr lang="zh-CN" altLang="en-US" sz="2600" b="1">
                <a:latin typeface="宋体" panose="02010600030101010101" pitchFamily="2" charset="-122"/>
              </a:endParaRPr>
            </a:p>
          </p:txBody>
        </p:sp>
      </p:grpSp>
      <p:sp>
        <p:nvSpPr>
          <p:cNvPr id="8" name="Text Box 11"/>
          <p:cNvSpPr txBox="1"/>
          <p:nvPr/>
        </p:nvSpPr>
        <p:spPr>
          <a:xfrm>
            <a:off x="571500" y="5000625"/>
            <a:ext cx="8018463" cy="92868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latin typeface="宋体" panose="02010600030101010101" pitchFamily="2" charset="-122"/>
              </a:rPr>
              <a:t>解：</a:t>
            </a:r>
            <a:r>
              <a:rPr lang="en-US" altLang="zh-CN" sz="2600" b="1">
                <a:latin typeface="宋体" panose="02010600030101010101" pitchFamily="2" charset="-122"/>
              </a:rPr>
              <a:t>R</a:t>
            </a:r>
            <a:r>
              <a:rPr lang="zh-CN" altLang="en-US" sz="2600" b="1">
                <a:latin typeface="宋体" panose="02010600030101010101" pitchFamily="2" charset="-122"/>
              </a:rPr>
              <a:t>的最大相容类为：</a:t>
            </a:r>
            <a:endParaRPr lang="zh-CN" altLang="en-US" sz="2600" b="1">
              <a:latin typeface="宋体" panose="02010600030101010101" pitchFamily="2" charset="-122"/>
            </a:endParaRPr>
          </a:p>
          <a:p>
            <a:pPr marL="0" lvl="0" indent="0" defTabSz="913130" eaLnBrk="1" hangingPunct="1">
              <a:spcBef>
                <a:spcPct val="0"/>
              </a:spcBef>
              <a:buNone/>
            </a:pPr>
            <a:r>
              <a:rPr lang="zh-CN" altLang="en-US" sz="2600" b="1">
                <a:latin typeface="宋体" panose="02010600030101010101" pitchFamily="2" charset="-122"/>
              </a:rPr>
              <a:t>       </a:t>
            </a:r>
            <a:r>
              <a:rPr lang="en-US" altLang="zh-CN" sz="2600" b="1"/>
              <a:t>{</a:t>
            </a:r>
            <a:r>
              <a:rPr lang="en-US" altLang="zh-CN" sz="2600" b="1" i="1"/>
              <a:t>a</a:t>
            </a:r>
            <a:r>
              <a:rPr lang="en-US" altLang="zh-CN" sz="2600" b="1"/>
              <a:t>,</a:t>
            </a:r>
            <a:r>
              <a:rPr lang="en-US" altLang="zh-CN" sz="2600" b="1" i="1"/>
              <a:t>b</a:t>
            </a:r>
            <a:r>
              <a:rPr lang="en-US" altLang="zh-CN" sz="2600" b="1"/>
              <a:t>,</a:t>
            </a:r>
            <a:r>
              <a:rPr lang="en-US" altLang="zh-CN" sz="2600" b="1" i="1"/>
              <a:t>d</a:t>
            </a:r>
            <a:r>
              <a:rPr lang="en-US" altLang="zh-CN" sz="2600" b="1"/>
              <a:t>,</a:t>
            </a:r>
            <a:r>
              <a:rPr lang="en-US" altLang="zh-CN" sz="2600" b="1" i="1"/>
              <a:t>f </a:t>
            </a:r>
            <a:r>
              <a:rPr lang="en-US" altLang="zh-CN" sz="2600" b="1"/>
              <a:t>},{</a:t>
            </a:r>
            <a:r>
              <a:rPr lang="en-US" altLang="zh-CN" sz="2600" b="1" i="1"/>
              <a:t>c</a:t>
            </a:r>
            <a:r>
              <a:rPr lang="en-US" altLang="zh-CN" sz="2600" b="1"/>
              <a:t>,</a:t>
            </a:r>
            <a:r>
              <a:rPr lang="en-US" altLang="zh-CN" sz="2600" b="1" i="1"/>
              <a:t>d</a:t>
            </a:r>
            <a:r>
              <a:rPr lang="en-US" altLang="zh-CN" sz="2600" b="1"/>
              <a:t>,</a:t>
            </a:r>
            <a:r>
              <a:rPr lang="en-US" altLang="zh-CN" sz="2600" b="1" i="1"/>
              <a:t>f </a:t>
            </a:r>
            <a:r>
              <a:rPr lang="en-US" altLang="zh-CN" sz="2600" b="1"/>
              <a:t>},{</a:t>
            </a:r>
            <a:r>
              <a:rPr lang="en-US" altLang="zh-CN" sz="2600" b="1" i="1"/>
              <a:t>d</a:t>
            </a:r>
            <a:r>
              <a:rPr lang="en-US" altLang="zh-CN" sz="2600" b="1"/>
              <a:t>,</a:t>
            </a:r>
            <a:r>
              <a:rPr lang="en-US" altLang="zh-CN" sz="2600" b="1" i="1"/>
              <a:t>e</a:t>
            </a:r>
            <a:r>
              <a:rPr lang="en-US" altLang="zh-CN" sz="2600" b="1"/>
              <a:t>},{</a:t>
            </a:r>
            <a:r>
              <a:rPr lang="en-US" altLang="zh-CN" sz="2600" b="1" i="1"/>
              <a:t>g</a:t>
            </a:r>
            <a:r>
              <a:rPr lang="en-US" altLang="zh-CN" sz="2600" b="1"/>
              <a:t>}</a:t>
            </a:r>
            <a:endParaRPr lang="en-US" altLang="zh-CN" sz="2600" b="1"/>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0" name="Text Box 10"/>
          <p:cNvSpPr txBox="1"/>
          <p:nvPr/>
        </p:nvSpPr>
        <p:spPr>
          <a:xfrm>
            <a:off x="76200" y="304800"/>
            <a:ext cx="8672513" cy="259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3-11.4   </a:t>
            </a:r>
            <a:r>
              <a:rPr lang="zh-CN" altLang="en-US" sz="2800" b="1">
                <a:latin typeface="Times New Roman" panose="02020703060505090304" pitchFamily="18" charset="0"/>
              </a:rPr>
              <a:t>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上给定</a:t>
            </a:r>
            <a:r>
              <a:rPr lang="zh-CN" altLang="en-US" sz="3600" b="1">
                <a:solidFill>
                  <a:srgbClr val="FF0000"/>
                </a:solidFill>
                <a:latin typeface="Times New Roman" panose="02020703060505090304" pitchFamily="18" charset="0"/>
              </a:rPr>
              <a:t>相容关系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，其</a:t>
            </a:r>
            <a:r>
              <a:rPr lang="zh-CN" altLang="en-US" sz="3600" b="1">
                <a:solidFill>
                  <a:srgbClr val="FF0000"/>
                </a:solidFill>
                <a:latin typeface="Times New Roman" panose="02020703060505090304" pitchFamily="18" charset="0"/>
              </a:rPr>
              <a:t>最大相容类的集合</a:t>
            </a:r>
            <a:r>
              <a:rPr lang="zh-CN" altLang="en-US" sz="2800" b="1">
                <a:latin typeface="Times New Roman" panose="02020703060505090304" pitchFamily="18" charset="0"/>
              </a:rPr>
              <a:t>称作</a:t>
            </a:r>
            <a:r>
              <a:rPr lang="zh-CN" altLang="en-US" sz="3600" b="1">
                <a:solidFill>
                  <a:srgbClr val="FF0000"/>
                </a:solidFill>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的完全覆盖</a:t>
            </a:r>
            <a:r>
              <a:rPr lang="zh-CN" altLang="en-US" sz="2800" b="1">
                <a:latin typeface="Times New Roman" panose="02020703060505090304" pitchFamily="18" charset="0"/>
              </a:rPr>
              <a:t>，记作</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 </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给定相容关系</a:t>
            </a:r>
            <a:r>
              <a:rPr lang="en-US" altLang="zh-CN" sz="2800" b="1">
                <a:latin typeface="Times New Roman" panose="02020703060505090304" pitchFamily="18" charset="0"/>
              </a:rPr>
              <a:t>r</a:t>
            </a:r>
            <a:r>
              <a:rPr lang="zh-CN" altLang="en-US" sz="2800" b="1">
                <a:latin typeface="Times New Roman" panose="02020703060505090304" pitchFamily="18" charset="0"/>
              </a:rPr>
              <a:t>，只能对应唯一的完全覆盖。</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示例见</a:t>
            </a:r>
            <a:r>
              <a:rPr lang="en-US" altLang="zh-CN" sz="2800" b="1">
                <a:latin typeface="Times New Roman" panose="02020703060505090304" pitchFamily="18" charset="0"/>
              </a:rPr>
              <a:t>P-138</a:t>
            </a:r>
            <a:r>
              <a:rPr lang="zh-CN" altLang="en-US" sz="2800" b="1">
                <a:latin typeface="Times New Roman" panose="02020703060505090304" pitchFamily="18" charset="0"/>
              </a:rPr>
              <a:t>页例。</a:t>
            </a:r>
            <a:endParaRPr lang="zh-CN" altLang="en-US" sz="2800" b="1">
              <a:latin typeface="Times New Roman" panose="02020703060505090304" pitchFamily="18" charset="0"/>
            </a:endParaRPr>
          </a:p>
        </p:txBody>
      </p:sp>
      <p:sp>
        <p:nvSpPr>
          <p:cNvPr id="122891" name="Text Box 11"/>
          <p:cNvSpPr txBox="1"/>
          <p:nvPr/>
        </p:nvSpPr>
        <p:spPr>
          <a:xfrm>
            <a:off x="0" y="3228975"/>
            <a:ext cx="9144000" cy="2409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3-11.2   </a:t>
            </a:r>
            <a:r>
              <a:rPr lang="zh-CN" altLang="en-US" sz="2800" b="1">
                <a:latin typeface="Times New Roman" panose="02020703060505090304" pitchFamily="18" charset="0"/>
              </a:rPr>
              <a:t>给定集合</a:t>
            </a:r>
            <a:r>
              <a:rPr lang="en-US" altLang="zh-CN" sz="2800" b="1">
                <a:latin typeface="Times New Roman" panose="02020703060505090304" pitchFamily="18" charset="0"/>
              </a:rPr>
              <a:t>A</a:t>
            </a:r>
            <a:r>
              <a:rPr lang="zh-CN" altLang="en-US" sz="2800" b="1">
                <a:latin typeface="Times New Roman" panose="02020703060505090304" pitchFamily="18" charset="0"/>
              </a:rPr>
              <a:t>的覆盖</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n</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a:t>
            </a:r>
            <a:r>
              <a:rPr lang="zh-CN" altLang="en-US" sz="2800" b="1">
                <a:latin typeface="Times New Roman" panose="02020703060505090304" pitchFamily="18" charset="0"/>
              </a:rPr>
              <a:t>由它确定的关系</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3600" b="1">
                <a:solidFill>
                  <a:srgbClr val="FF0000"/>
                </a:solidFill>
                <a:latin typeface="Times New Roman" panose="02020703060505090304" pitchFamily="18" charset="0"/>
              </a:rPr>
              <a:t>R=</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t>∪</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 </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 </a:t>
            </a:r>
            <a:r>
              <a:rPr lang="en-US" altLang="zh-CN" sz="3600" b="1"/>
              <a:t>∪</a:t>
            </a:r>
            <a:r>
              <a:rPr lang="en-US" altLang="zh-CN" sz="3600" b="1">
                <a:solidFill>
                  <a:srgbClr val="FF0000"/>
                </a:solidFill>
                <a:latin typeface="Times New Roman" panose="02020703060505090304" pitchFamily="18" charset="0"/>
              </a:rPr>
              <a:t> … </a:t>
            </a:r>
            <a:r>
              <a:rPr lang="en-US" altLang="zh-CN" sz="3600" b="1"/>
              <a:t>∪</a:t>
            </a:r>
            <a:r>
              <a:rPr lang="en-US" altLang="zh-CN" sz="2800" b="1">
                <a:solidFill>
                  <a:srgbClr val="FF0000"/>
                </a:solidFill>
              </a:rPr>
              <a:t> </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n</a:t>
            </a:r>
            <a:r>
              <a:rPr lang="en-US" altLang="zh-CN" sz="3600" b="1">
                <a:solidFill>
                  <a:srgbClr val="FF0000"/>
                </a:solidFill>
                <a:latin typeface="Times New Roman" panose="02020703060505090304" pitchFamily="18" charset="0"/>
              </a:rPr>
              <a:t> </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 A</a:t>
            </a:r>
            <a:r>
              <a:rPr lang="en-US" altLang="zh-CN" sz="3600" b="1" baseline="-25000">
                <a:solidFill>
                  <a:srgbClr val="FF0000"/>
                </a:solidFill>
                <a:latin typeface="Times New Roman" panose="02020703060505090304" pitchFamily="18" charset="0"/>
              </a:rPr>
              <a:t>n</a:t>
            </a:r>
            <a:endParaRPr lang="en-US" altLang="zh-CN" sz="3600" b="1" baseline="-25000">
              <a:solidFill>
                <a:srgbClr val="FF0000"/>
              </a:solidFill>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是相容关系。</a:t>
            </a:r>
            <a:endParaRPr lang="zh-CN" altLang="en-US" sz="2800" b="1" u="sng">
              <a:solidFill>
                <a:srgbClr val="920092"/>
              </a:solidFill>
              <a:latin typeface="Times New Roman" panose="02020703060505090304" pitchFamily="18" charset="0"/>
            </a:endParaRPr>
          </a:p>
          <a:p>
            <a:pPr marL="0" lvl="0" indent="0" eaLnBrk="1" hangingPunct="1">
              <a:spcBef>
                <a:spcPct val="0"/>
              </a:spcBef>
              <a:buNone/>
            </a:pPr>
            <a:endParaRPr lang="en-US" altLang="zh-CN" sz="2400">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890"/>
                                        </p:tgtEl>
                                        <p:attrNameLst>
                                          <p:attrName>style.visibility</p:attrName>
                                        </p:attrNameLst>
                                      </p:cBhvr>
                                      <p:to>
                                        <p:strVal val="visible"/>
                                      </p:to>
                                    </p:set>
                                    <p:animEffect transition="in" filter="barn(inHorizontal)">
                                      <p:cBhvr>
                                        <p:cTn id="7" dur="500"/>
                                        <p:tgtEl>
                                          <p:spTgt spid="122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891"/>
                                        </p:tgtEl>
                                        <p:attrNameLst>
                                          <p:attrName>style.visibility</p:attrName>
                                        </p:attrNameLst>
                                      </p:cBhvr>
                                      <p:to>
                                        <p:strVal val="visible"/>
                                      </p:to>
                                    </p:set>
                                    <p:anim calcmode="lin" valueType="num">
                                      <p:cBhvr additive="base">
                                        <p:cTn id="12" dur="500" fill="hold"/>
                                        <p:tgtEl>
                                          <p:spTgt spid="122891"/>
                                        </p:tgtEl>
                                        <p:attrNameLst>
                                          <p:attrName>ppt_x</p:attrName>
                                        </p:attrNameLst>
                                      </p:cBhvr>
                                      <p:tavLst>
                                        <p:tav tm="0">
                                          <p:val>
                                            <p:strVal val="0-#ppt_w/2"/>
                                          </p:val>
                                        </p:tav>
                                        <p:tav tm="100000">
                                          <p:val>
                                            <p:strVal val="#ppt_x"/>
                                          </p:val>
                                        </p:tav>
                                      </p:tavLst>
                                    </p:anim>
                                    <p:anim calcmode="lin" valueType="num">
                                      <p:cBhvr additive="base">
                                        <p:cTn id="13" dur="500" fill="hold"/>
                                        <p:tgtEl>
                                          <p:spTgt spid="122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p:bldP spid="12289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14" name="Text Box 10"/>
          <p:cNvSpPr txBox="1"/>
          <p:nvPr/>
        </p:nvSpPr>
        <p:spPr>
          <a:xfrm>
            <a:off x="76200" y="0"/>
            <a:ext cx="9067800" cy="4364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latin typeface="宋体" panose="02010600030101010101" pitchFamily="2" charset="-122"/>
                <a:sym typeface="Wingdings 2" panose="05020102010507070707" pitchFamily="18" charset="2"/>
              </a:rPr>
              <a:t> </a:t>
            </a:r>
            <a:r>
              <a:rPr lang="zh-CN" altLang="en-US" sz="2800" b="1">
                <a:solidFill>
                  <a:srgbClr val="920092"/>
                </a:solidFill>
                <a:latin typeface="Times New Roman" panose="02020703060505090304" pitchFamily="18" charset="0"/>
              </a:rPr>
              <a:t>证明思路：</a:t>
            </a:r>
            <a:r>
              <a:rPr lang="zh-CN" altLang="en-US" sz="3600" b="1">
                <a:solidFill>
                  <a:srgbClr val="FF0000"/>
                </a:solidFill>
                <a:latin typeface="Times New Roman" panose="02020703060505090304" pitchFamily="18" charset="0"/>
              </a:rPr>
              <a:t>第一步证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是自反的</a:t>
            </a:r>
            <a:endParaRPr lang="zh-CN" altLang="en-US" sz="3600" b="1">
              <a:solidFill>
                <a:srgbClr val="FF0000"/>
              </a:solidFill>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因为所有分块</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之并</a:t>
            </a:r>
            <a:r>
              <a:rPr lang="en-US" altLang="zh-CN" sz="2800" b="1">
                <a:latin typeface="Times New Roman" panose="02020703060505090304" pitchFamily="18" charset="0"/>
              </a:rPr>
              <a:t>=</a:t>
            </a:r>
            <a:r>
              <a:rPr lang="zh-CN" altLang="en-US" sz="2800" b="1">
                <a:latin typeface="Times New Roman" panose="02020703060505090304" pitchFamily="18" charset="0"/>
              </a:rPr>
              <a:t>全集</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，所以对于任意的</a:t>
            </a:r>
            <a:r>
              <a:rPr lang="en-US" altLang="zh-CN" sz="3600" b="1">
                <a:solidFill>
                  <a:srgbClr val="FF0000"/>
                </a:solidFill>
                <a:latin typeface="Times New Roman" panose="02020703060505090304" pitchFamily="18" charset="0"/>
              </a:rPr>
              <a:t>x</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zh-CN" altLang="en-US" sz="2800" b="1">
                <a:latin typeface="Times New Roman" panose="02020703060505090304" pitchFamily="18" charset="0"/>
              </a:rPr>
              <a:t>分必存在某个</a:t>
            </a:r>
            <a:r>
              <a:rPr lang="en-US" altLang="zh-CN" sz="3600" b="1">
                <a:solidFill>
                  <a:srgbClr val="FF0000"/>
                </a:solidFill>
                <a:latin typeface="Times New Roman" panose="02020703060505090304" pitchFamily="18" charset="0"/>
              </a:rPr>
              <a:t>j&gt;0</a:t>
            </a:r>
            <a:r>
              <a:rPr lang="zh-CN" altLang="en-US" sz="2800" b="1">
                <a:latin typeface="Times New Roman" panose="02020703060505090304" pitchFamily="18" charset="0"/>
              </a:rPr>
              <a:t>使得</a:t>
            </a:r>
            <a:r>
              <a:rPr lang="en-US" altLang="zh-CN" sz="3600" b="1">
                <a:solidFill>
                  <a:srgbClr val="FF0000"/>
                </a:solidFill>
                <a:latin typeface="Times New Roman" panose="02020703060505090304" pitchFamily="18" charset="0"/>
              </a:rPr>
              <a:t>x</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2800" b="1">
                <a:latin typeface="Times New Roman" panose="02020703060505090304" pitchFamily="18" charset="0"/>
              </a:rPr>
              <a:t> </a:t>
            </a:r>
            <a:r>
              <a:rPr lang="en-US" altLang="zh-CN" sz="3600" b="1">
                <a:latin typeface="Times New Roman" panose="02020703060505090304" pitchFamily="18" charset="0"/>
              </a:rPr>
              <a:t>,&lt;x,x&gt;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j</a:t>
            </a:r>
            <a:r>
              <a:rPr lang="en-US" altLang="zh-CN" sz="2800" b="1">
                <a:latin typeface="Times New Roman" panose="02020703060505090304" pitchFamily="18" charset="0"/>
              </a:rPr>
              <a:t> ,</a:t>
            </a:r>
            <a:r>
              <a:rPr lang="zh-CN" altLang="zh-CN" sz="2800" b="1">
                <a:latin typeface="Times New Roman" panose="02020703060505090304" pitchFamily="18" charset="0"/>
              </a:rPr>
              <a:t>即，自反性证毕。 </a:t>
            </a:r>
            <a:endParaRPr lang="zh-CN" altLang="zh-CN" sz="2800" b="1">
              <a:latin typeface="Times New Roman" panose="02020703060505090304" pitchFamily="18" charset="0"/>
            </a:endParaRPr>
          </a:p>
          <a:p>
            <a:pPr marL="0" lvl="0" indent="0" eaLnBrk="1" hangingPunct="1">
              <a:spcBef>
                <a:spcPct val="0"/>
              </a:spcBef>
              <a:buNone/>
            </a:pPr>
            <a:r>
              <a:rPr lang="zh-CN" altLang="en-US" sz="3600" b="1">
                <a:solidFill>
                  <a:srgbClr val="FF0000"/>
                </a:solidFill>
                <a:latin typeface="Times New Roman" panose="02020703060505090304" pitchFamily="18" charset="0"/>
              </a:rPr>
              <a:t>                   第二步证</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是对称的</a:t>
            </a:r>
            <a:endParaRPr lang="zh-CN" altLang="zh-CN" sz="2800" b="1">
              <a:latin typeface="Times New Roman" panose="02020703060505090304" pitchFamily="18" charset="0"/>
            </a:endParaRPr>
          </a:p>
          <a:p>
            <a:pPr marL="0" lvl="0" indent="0" eaLnBrk="1" hangingPunct="1">
              <a:spcBef>
                <a:spcPct val="0"/>
              </a:spcBef>
              <a:buNone/>
            </a:pPr>
            <a:r>
              <a:rPr lang="zh-CN" altLang="zh-CN" sz="2800" b="1">
                <a:latin typeface="Times New Roman" panose="02020703060505090304" pitchFamily="18" charset="0"/>
              </a:rPr>
              <a:t>       对于任意</a:t>
            </a:r>
            <a:r>
              <a:rPr lang="en-US" altLang="zh-CN" sz="3600" b="1">
                <a:solidFill>
                  <a:srgbClr val="FF0000"/>
                </a:solidFill>
                <a:latin typeface="Times New Roman" panose="02020703060505090304" pitchFamily="18" charset="0"/>
              </a:rPr>
              <a:t>x,y</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a:latin typeface="Times New Roman" panose="02020703060505090304" pitchFamily="18" charset="0"/>
              </a:rPr>
              <a:t>,</a:t>
            </a:r>
            <a:r>
              <a:rPr lang="zh-CN" altLang="en-US" sz="2800" b="1">
                <a:latin typeface="Times New Roman" panose="02020703060505090304" pitchFamily="18" charset="0"/>
              </a:rPr>
              <a:t>且</a:t>
            </a:r>
            <a:r>
              <a:rPr lang="en-US" altLang="zh-CN" sz="3600" b="1">
                <a:solidFill>
                  <a:srgbClr val="FF0000"/>
                </a:solidFill>
                <a:latin typeface="Times New Roman" panose="02020703060505090304" pitchFamily="18" charset="0"/>
              </a:rPr>
              <a:t>&lt;x,y&gt;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r</a:t>
            </a:r>
            <a:r>
              <a:rPr lang="zh-CN" altLang="en-US" sz="2800" b="1">
                <a:latin typeface="Times New Roman" panose="02020703060505090304" pitchFamily="18" charset="0"/>
                <a:sym typeface="Symbol" pitchFamily="18" charset="2"/>
              </a:rPr>
              <a:t>，则必存在某个</a:t>
            </a:r>
            <a:r>
              <a:rPr lang="en-US" altLang="zh-CN" sz="2800" b="1">
                <a:latin typeface="Times New Roman" panose="02020703060505090304" pitchFamily="18" charset="0"/>
                <a:sym typeface="Symbol" pitchFamily="18" charset="2"/>
              </a:rPr>
              <a:t>h&gt;0</a:t>
            </a:r>
            <a:r>
              <a:rPr lang="zh-CN" altLang="en-US" sz="2800" b="1">
                <a:latin typeface="Times New Roman" panose="02020703060505090304" pitchFamily="18" charset="0"/>
                <a:sym typeface="Symbol" pitchFamily="18" charset="2"/>
              </a:rPr>
              <a:t>，使得 </a:t>
            </a:r>
            <a:r>
              <a:rPr lang="en-US" altLang="zh-CN" sz="3600" b="1">
                <a:solidFill>
                  <a:srgbClr val="FF0000"/>
                </a:solidFill>
                <a:latin typeface="Times New Roman" panose="02020703060505090304" pitchFamily="18" charset="0"/>
              </a:rPr>
              <a:t>&lt;x,y&gt;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2800" b="1">
                <a:latin typeface="Times New Roman" panose="02020703060505090304" pitchFamily="18" charset="0"/>
              </a:rPr>
              <a:t> ,</a:t>
            </a:r>
            <a:r>
              <a:rPr lang="zh-CN" altLang="en-US" sz="2800" b="1">
                <a:latin typeface="Times New Roman" panose="02020703060505090304" pitchFamily="18" charset="0"/>
              </a:rPr>
              <a:t>故必有</a:t>
            </a:r>
            <a:r>
              <a:rPr lang="en-US" altLang="zh-CN" sz="3600" b="1">
                <a:solidFill>
                  <a:srgbClr val="FF0000"/>
                </a:solidFill>
                <a:latin typeface="Times New Roman" panose="02020703060505090304" pitchFamily="18" charset="0"/>
              </a:rPr>
              <a:t>&lt;y,x&gt;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3600" b="1" baseline="-25000">
                <a:solidFill>
                  <a:srgbClr val="FF0000"/>
                </a:solidFill>
                <a:latin typeface="Times New Roman" panose="02020703060505090304" pitchFamily="18" charset="0"/>
                <a:ea typeface="MingLiU" panose="02020509000000000000" pitchFamily="49" charset="-120"/>
                <a:sym typeface="Symbol" pitchFamily="18" charset="2"/>
              </a:rPr>
              <a:t>h</a:t>
            </a:r>
            <a:r>
              <a:rPr lang="en-US" altLang="zh-CN" sz="2800" b="1">
                <a:latin typeface="Times New Roman" panose="02020703060505090304" pitchFamily="18" charset="0"/>
              </a:rPr>
              <a:t> </a:t>
            </a:r>
            <a:r>
              <a:rPr lang="zh-CN" altLang="en-US" sz="2800" b="1">
                <a:latin typeface="Times New Roman" panose="02020703060505090304" pitchFamily="18" charset="0"/>
              </a:rPr>
              <a:t>，即</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Times New Roman" panose="02020703060505090304" pitchFamily="18" charset="0"/>
              </a:rPr>
              <a:t>     </a:t>
            </a:r>
            <a:r>
              <a:rPr lang="en-US" altLang="zh-CN" sz="3600" b="1">
                <a:solidFill>
                  <a:srgbClr val="FF0000"/>
                </a:solidFill>
                <a:latin typeface="Times New Roman" panose="02020703060505090304" pitchFamily="18" charset="0"/>
              </a:rPr>
              <a:t>&lt;y,x&gt;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，所以</a:t>
            </a:r>
            <a:r>
              <a:rPr lang="en-US" altLang="zh-CN" sz="2800" b="1">
                <a:latin typeface="Times New Roman" panose="02020703060505090304" pitchFamily="18" charset="0"/>
              </a:rPr>
              <a:t>r</a:t>
            </a:r>
            <a:r>
              <a:rPr lang="zh-CN" altLang="en-US" sz="2800" b="1">
                <a:latin typeface="Times New Roman" panose="02020703060505090304" pitchFamily="18" charset="0"/>
              </a:rPr>
              <a:t>是对称的。</a:t>
            </a:r>
            <a:r>
              <a:rPr lang="zh-CN" altLang="zh-CN" sz="2800" b="1">
                <a:latin typeface="Times New Roman" panose="02020703060505090304" pitchFamily="18" charset="0"/>
              </a:rPr>
              <a:t>对称性证毕。</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p:txBody>
      </p:sp>
      <p:sp>
        <p:nvSpPr>
          <p:cNvPr id="123915" name="Text Box 11"/>
          <p:cNvSpPr txBox="1"/>
          <p:nvPr/>
        </p:nvSpPr>
        <p:spPr>
          <a:xfrm>
            <a:off x="76200" y="4648200"/>
            <a:ext cx="9067800" cy="1495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3-11.3   </a:t>
            </a:r>
            <a:r>
              <a:rPr lang="zh-CN" altLang="en-US" sz="2800" b="1">
                <a:latin typeface="Times New Roman" panose="02020703060505090304" pitchFamily="18" charset="0"/>
              </a:rPr>
              <a:t>集合</a:t>
            </a:r>
            <a:r>
              <a:rPr lang="en-US" altLang="zh-CN" sz="2800" b="1">
                <a:latin typeface="Times New Roman" panose="02020703060505090304" pitchFamily="18" charset="0"/>
              </a:rPr>
              <a:t>A</a:t>
            </a:r>
            <a:r>
              <a:rPr lang="zh-CN" altLang="en-US" sz="2800" b="1">
                <a:latin typeface="Times New Roman" panose="02020703060505090304" pitchFamily="18" charset="0"/>
              </a:rPr>
              <a:t>上的相容关系</a:t>
            </a:r>
            <a:r>
              <a:rPr lang="en-US" altLang="zh-CN" sz="2800" b="1">
                <a:latin typeface="Times New Roman" panose="02020703060505090304" pitchFamily="18" charset="0"/>
              </a:rPr>
              <a:t>r</a:t>
            </a:r>
            <a:r>
              <a:rPr lang="zh-CN" altLang="en-US" sz="2800" b="1">
                <a:latin typeface="Times New Roman" panose="02020703060505090304" pitchFamily="18" charset="0"/>
              </a:rPr>
              <a:t>与完全覆盖</a:t>
            </a:r>
            <a:r>
              <a:rPr lang="en-US" altLang="zh-CN" sz="3600" b="1">
                <a:solidFill>
                  <a:srgbClr val="FF0000"/>
                </a:solidFill>
                <a:latin typeface="Times New Roman" panose="02020703060505090304" pitchFamily="18" charset="0"/>
              </a:rPr>
              <a:t>C</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a:t>
            </a:r>
            <a:r>
              <a:rPr lang="zh-CN" altLang="zh-CN" sz="2800" b="1">
                <a:latin typeface="Times New Roman" panose="02020703060505090304" pitchFamily="18" charset="0"/>
              </a:rPr>
              <a:t>存在一一对应。</a:t>
            </a:r>
            <a:endParaRPr lang="zh-CN" altLang="zh-CN"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en-US" sz="2800" b="1">
                <a:solidFill>
                  <a:srgbClr val="920092"/>
                </a:solidFill>
                <a:latin typeface="Times New Roman" panose="02020703060505090304" pitchFamily="18" charset="0"/>
              </a:rPr>
              <a:t>证明思路：</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14">
                                            <p:txEl>
                                              <p:charRg st="0" end="17"/>
                                            </p:txEl>
                                          </p:spTgt>
                                        </p:tgtEl>
                                        <p:attrNameLst>
                                          <p:attrName>style.visibility</p:attrName>
                                        </p:attrNameLst>
                                      </p:cBhvr>
                                      <p:to>
                                        <p:strVal val="visible"/>
                                      </p:to>
                                    </p:set>
                                    <p:anim calcmode="lin" valueType="num">
                                      <p:cBhvr additive="base">
                                        <p:cTn id="7" dur="500" fill="hold"/>
                                        <p:tgtEl>
                                          <p:spTgt spid="123914">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4">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14">
                                            <p:txEl>
                                              <p:charRg st="17" end="88"/>
                                            </p:txEl>
                                          </p:spTgt>
                                        </p:tgtEl>
                                        <p:attrNameLst>
                                          <p:attrName>style.visibility</p:attrName>
                                        </p:attrNameLst>
                                      </p:cBhvr>
                                      <p:to>
                                        <p:strVal val="visible"/>
                                      </p:to>
                                    </p:set>
                                    <p:anim calcmode="lin" valueType="num">
                                      <p:cBhvr additive="base">
                                        <p:cTn id="13" dur="500" fill="hold"/>
                                        <p:tgtEl>
                                          <p:spTgt spid="123914">
                                            <p:txEl>
                                              <p:charRg st="17"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14">
                                            <p:txEl>
                                              <p:charRg st="17" end="8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14">
                                            <p:txEl>
                                              <p:charRg st="88" end="117"/>
                                            </p:txEl>
                                          </p:spTgt>
                                        </p:tgtEl>
                                        <p:attrNameLst>
                                          <p:attrName>style.visibility</p:attrName>
                                        </p:attrNameLst>
                                      </p:cBhvr>
                                      <p:to>
                                        <p:strVal val="visible"/>
                                      </p:to>
                                    </p:set>
                                    <p:anim calcmode="lin" valueType="num">
                                      <p:cBhvr additive="base">
                                        <p:cTn id="19" dur="500" fill="hold"/>
                                        <p:tgtEl>
                                          <p:spTgt spid="123914">
                                            <p:txEl>
                                              <p:charRg st="88"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4">
                                            <p:txEl>
                                              <p:charRg st="88" end="1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914">
                                            <p:txEl>
                                              <p:charRg st="117" end="187"/>
                                            </p:txEl>
                                          </p:spTgt>
                                        </p:tgtEl>
                                        <p:attrNameLst>
                                          <p:attrName>style.visibility</p:attrName>
                                        </p:attrNameLst>
                                      </p:cBhvr>
                                      <p:to>
                                        <p:strVal val="visible"/>
                                      </p:to>
                                    </p:set>
                                    <p:anim calcmode="lin" valueType="num">
                                      <p:cBhvr additive="base">
                                        <p:cTn id="25" dur="500" fill="hold"/>
                                        <p:tgtEl>
                                          <p:spTgt spid="123914">
                                            <p:txEl>
                                              <p:charRg st="117" end="18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14">
                                            <p:txEl>
                                              <p:charRg st="117" end="18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914">
                                            <p:txEl>
                                              <p:charRg st="187" end="216"/>
                                            </p:txEl>
                                          </p:spTgt>
                                        </p:tgtEl>
                                        <p:attrNameLst>
                                          <p:attrName>style.visibility</p:attrName>
                                        </p:attrNameLst>
                                      </p:cBhvr>
                                      <p:to>
                                        <p:strVal val="visible"/>
                                      </p:to>
                                    </p:set>
                                    <p:anim calcmode="lin" valueType="num">
                                      <p:cBhvr additive="base">
                                        <p:cTn id="31" dur="500" fill="hold"/>
                                        <p:tgtEl>
                                          <p:spTgt spid="123914">
                                            <p:txEl>
                                              <p:charRg st="187" end="2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14">
                                            <p:txEl>
                                              <p:charRg st="187" end="21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3915"/>
                                        </p:tgtEl>
                                        <p:attrNameLst>
                                          <p:attrName>style.visibility</p:attrName>
                                        </p:attrNameLst>
                                      </p:cBhvr>
                                      <p:to>
                                        <p:strVal val="visible"/>
                                      </p:to>
                                    </p:set>
                                    <p:animEffect transition="in" filter="barn(inVertical)">
                                      <p:cBhvr>
                                        <p:cTn id="37" dur="500"/>
                                        <p:tgtEl>
                                          <p:spTgt spid="12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build="p"/>
      <p:bldP spid="12391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61" name="Object 2"/>
          <p:cNvGraphicFramePr>
            <a:graphicFrameLocks noChangeAspect="1"/>
          </p:cNvGraphicFramePr>
          <p:nvPr/>
        </p:nvGraphicFramePr>
        <p:xfrm>
          <a:off x="1093788" y="5270500"/>
          <a:ext cx="7145337" cy="547688"/>
        </p:xfrm>
        <a:graphic>
          <a:graphicData uri="http://schemas.openxmlformats.org/presentationml/2006/ole">
            <mc:AlternateContent xmlns:mc="http://schemas.openxmlformats.org/markup-compatibility/2006">
              <mc:Choice xmlns:v="urn:schemas-microsoft-com:vml" Requires="v">
                <p:oleObj spid="_x0000_s3528" name="" r:id="rId1" imgW="46958250" imgH="3514725" progId="Equation.DSMT4">
                  <p:embed/>
                </p:oleObj>
              </mc:Choice>
              <mc:Fallback>
                <p:oleObj name="" r:id="rId1" imgW="46958250" imgH="3514725" progId="Equation.DSMT4">
                  <p:embed/>
                  <p:pic>
                    <p:nvPicPr>
                      <p:cNvPr id="0" name="Picture 3527"/>
                      <p:cNvPicPr/>
                      <p:nvPr/>
                    </p:nvPicPr>
                    <p:blipFill>
                      <a:blip r:embed="rId2"/>
                      <a:stretch>
                        <a:fillRect/>
                      </a:stretch>
                    </p:blipFill>
                    <p:spPr>
                      <a:xfrm>
                        <a:off x="1093788" y="5270500"/>
                        <a:ext cx="7145337" cy="547688"/>
                      </a:xfrm>
                      <a:prstGeom prst="rect">
                        <a:avLst/>
                      </a:prstGeom>
                      <a:noFill/>
                      <a:ln w="38100">
                        <a:noFill/>
                        <a:miter/>
                      </a:ln>
                    </p:spPr>
                  </p:pic>
                </p:oleObj>
              </mc:Fallback>
            </mc:AlternateContent>
          </a:graphicData>
        </a:graphic>
      </p:graphicFrame>
      <p:grpSp>
        <p:nvGrpSpPr>
          <p:cNvPr id="245762" name="Group 3"/>
          <p:cNvGrpSpPr/>
          <p:nvPr/>
        </p:nvGrpSpPr>
        <p:grpSpPr>
          <a:xfrm>
            <a:off x="285750" y="2120900"/>
            <a:ext cx="8640763" cy="4348163"/>
            <a:chOff x="672" y="1410"/>
            <a:chExt cx="5420" cy="2891"/>
          </a:xfrm>
        </p:grpSpPr>
        <p:grpSp>
          <p:nvGrpSpPr>
            <p:cNvPr id="245764" name="Group 4"/>
            <p:cNvGrpSpPr/>
            <p:nvPr/>
          </p:nvGrpSpPr>
          <p:grpSpPr>
            <a:xfrm>
              <a:off x="672" y="1410"/>
              <a:ext cx="5420" cy="1998"/>
              <a:chOff x="676" y="335"/>
              <a:chExt cx="5420" cy="1998"/>
            </a:xfrm>
          </p:grpSpPr>
          <p:sp>
            <p:nvSpPr>
              <p:cNvPr id="245766" name="Text Box 5"/>
              <p:cNvSpPr txBox="1"/>
              <p:nvPr/>
            </p:nvSpPr>
            <p:spPr>
              <a:xfrm>
                <a:off x="676" y="335"/>
                <a:ext cx="5420" cy="199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latin typeface="宋体" panose="02010600030101010101" pitchFamily="2" charset="-122"/>
                  </a:rPr>
                  <a:t>  </a:t>
                </a:r>
                <a:r>
                  <a:rPr lang="zh-CN" altLang="en-US" b="1" i="1">
                    <a:solidFill>
                      <a:srgbClr val="9900FF"/>
                    </a:solidFill>
                    <a:latin typeface="宋体" panose="02010600030101010101" pitchFamily="2" charset="-122"/>
                  </a:rPr>
                  <a:t>例</a:t>
                </a:r>
                <a:r>
                  <a:rPr lang="en-US" altLang="zh-CN" b="1" i="1">
                    <a:solidFill>
                      <a:srgbClr val="9900FF"/>
                    </a:solidFill>
                    <a:latin typeface="宋体" panose="02010600030101010101" pitchFamily="2" charset="-122"/>
                  </a:rPr>
                  <a:t>16</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latin typeface="宋体" panose="02010600030101010101" pitchFamily="2" charset="-122"/>
                  </a:rPr>
                  <a:t>},</a:t>
                </a:r>
                <a:r>
                  <a:rPr lang="zh-CN" altLang="en-US" sz="2800" b="1">
                    <a:latin typeface="宋体" panose="02010600030101010101" pitchFamily="2" charset="-122"/>
                  </a:rPr>
                  <a:t>集合</a:t>
                </a:r>
                <a:endParaRPr lang="zh-CN" altLang="en-US"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                            和</a:t>
                </a:r>
                <a:endParaRPr lang="zh-CN" altLang="en-US"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        </a:t>
                </a:r>
                <a:endParaRPr lang="zh-CN" altLang="en-US" sz="2800" b="1">
                  <a:latin typeface="宋体" panose="02010600030101010101" pitchFamily="2" charset="-122"/>
                </a:endParaRPr>
              </a:p>
              <a:p>
                <a:pPr marL="0" lvl="0" indent="0" algn="just" defTabSz="913130" eaLnBrk="1" hangingPunct="1">
                  <a:lnSpc>
                    <a:spcPct val="120000"/>
                  </a:lnSpc>
                  <a:spcBef>
                    <a:spcPct val="0"/>
                  </a:spcBef>
                  <a:buNone/>
                </a:pPr>
                <a:endParaRPr lang="en-US" altLang="zh-CN" sz="2800" b="1">
                  <a:latin typeface="宋体" panose="02010600030101010101" pitchFamily="2" charset="-122"/>
                </a:endParaRPr>
              </a:p>
              <a:p>
                <a:pPr marL="0" lvl="0" indent="0" algn="just" defTabSz="913130" eaLnBrk="1" hangingPunct="1">
                  <a:lnSpc>
                    <a:spcPct val="120000"/>
                  </a:lnSpc>
                  <a:spcBef>
                    <a:spcPct val="0"/>
                  </a:spcBef>
                  <a:buNone/>
                </a:pPr>
                <a:r>
                  <a:rPr lang="zh-CN" altLang="en-US" sz="2800" b="1">
                    <a:latin typeface="宋体" panose="02010600030101010101" pitchFamily="2" charset="-122"/>
                  </a:rPr>
                  <a:t>是</a:t>
                </a:r>
                <a:r>
                  <a:rPr lang="en-US" altLang="zh-CN" sz="2800" b="1" i="1"/>
                  <a:t>A</a:t>
                </a:r>
                <a:r>
                  <a:rPr lang="zh-CN" altLang="en-US" sz="2800" b="1">
                    <a:latin typeface="宋体" panose="02010600030101010101" pitchFamily="2" charset="-122"/>
                  </a:rPr>
                  <a:t>的两个不同的覆盖，但根据它们构造出的相容关系均是</a:t>
                </a:r>
                <a:endParaRPr lang="zh-CN" altLang="en-US" sz="2800" b="1">
                  <a:latin typeface="宋体" panose="02010600030101010101" pitchFamily="2" charset="-122"/>
                </a:endParaRPr>
              </a:p>
            </p:txBody>
          </p:sp>
          <p:graphicFrame>
            <p:nvGraphicFramePr>
              <p:cNvPr id="245767" name="Object 4"/>
              <p:cNvGraphicFramePr>
                <a:graphicFrameLocks noChangeAspect="1"/>
              </p:cNvGraphicFramePr>
              <p:nvPr/>
            </p:nvGraphicFramePr>
            <p:xfrm>
              <a:off x="1536" y="768"/>
              <a:ext cx="2352" cy="384"/>
            </p:xfrm>
            <a:graphic>
              <a:graphicData uri="http://schemas.openxmlformats.org/presentationml/2006/ole">
                <mc:AlternateContent xmlns:mc="http://schemas.openxmlformats.org/markup-compatibility/2006">
                  <mc:Choice xmlns:v="urn:schemas-microsoft-com:vml" Requires="v">
                    <p:oleObj spid="_x0000_s3529" name="" r:id="rId3" imgW="22821900" imgH="3733800" progId="Equation.3">
                      <p:embed/>
                    </p:oleObj>
                  </mc:Choice>
                  <mc:Fallback>
                    <p:oleObj name="" r:id="rId3" imgW="22821900" imgH="3733800" progId="Equation.3">
                      <p:embed/>
                      <p:pic>
                        <p:nvPicPr>
                          <p:cNvPr id="0" name="Picture 3528"/>
                          <p:cNvPicPr/>
                          <p:nvPr/>
                        </p:nvPicPr>
                        <p:blipFill>
                          <a:blip r:embed="rId4"/>
                          <a:stretch>
                            <a:fillRect/>
                          </a:stretch>
                        </p:blipFill>
                        <p:spPr>
                          <a:xfrm>
                            <a:off x="1536" y="768"/>
                            <a:ext cx="2352" cy="384"/>
                          </a:xfrm>
                          <a:prstGeom prst="rect">
                            <a:avLst/>
                          </a:prstGeom>
                          <a:noFill/>
                          <a:ln w="38100">
                            <a:noFill/>
                            <a:miter/>
                          </a:ln>
                        </p:spPr>
                      </p:pic>
                    </p:oleObj>
                  </mc:Fallback>
                </mc:AlternateContent>
              </a:graphicData>
            </a:graphic>
          </p:graphicFrame>
          <p:graphicFrame>
            <p:nvGraphicFramePr>
              <p:cNvPr id="245768" name="Object 5"/>
              <p:cNvGraphicFramePr>
                <a:graphicFrameLocks noChangeAspect="1"/>
              </p:cNvGraphicFramePr>
              <p:nvPr/>
            </p:nvGraphicFramePr>
            <p:xfrm>
              <a:off x="1488" y="1200"/>
              <a:ext cx="3552" cy="388"/>
            </p:xfrm>
            <a:graphic>
              <a:graphicData uri="http://schemas.openxmlformats.org/presentationml/2006/ole">
                <mc:AlternateContent xmlns:mc="http://schemas.openxmlformats.org/markup-compatibility/2006">
                  <mc:Choice xmlns:v="urn:schemas-microsoft-com:vml" Requires="v">
                    <p:oleObj spid="_x0000_s3530" name="" r:id="rId5" imgW="34232850" imgH="3733800" progId="Equation.3">
                      <p:embed/>
                    </p:oleObj>
                  </mc:Choice>
                  <mc:Fallback>
                    <p:oleObj name="" r:id="rId5" imgW="34232850" imgH="3733800" progId="Equation.3">
                      <p:embed/>
                      <p:pic>
                        <p:nvPicPr>
                          <p:cNvPr id="0" name="Picture 3529"/>
                          <p:cNvPicPr/>
                          <p:nvPr/>
                        </p:nvPicPr>
                        <p:blipFill>
                          <a:blip r:embed="rId6"/>
                          <a:stretch>
                            <a:fillRect/>
                          </a:stretch>
                        </p:blipFill>
                        <p:spPr>
                          <a:xfrm>
                            <a:off x="1488" y="1200"/>
                            <a:ext cx="3552" cy="388"/>
                          </a:xfrm>
                          <a:prstGeom prst="rect">
                            <a:avLst/>
                          </a:prstGeom>
                          <a:noFill/>
                          <a:ln w="38100">
                            <a:noFill/>
                            <a:miter/>
                          </a:ln>
                        </p:spPr>
                      </p:pic>
                    </p:oleObj>
                  </mc:Fallback>
                </mc:AlternateContent>
              </a:graphicData>
            </a:graphic>
          </p:graphicFrame>
        </p:grpSp>
        <p:graphicFrame>
          <p:nvGraphicFramePr>
            <p:cNvPr id="245765" name="Object 3"/>
            <p:cNvGraphicFramePr>
              <a:graphicFrameLocks noChangeAspect="1"/>
            </p:cNvGraphicFramePr>
            <p:nvPr/>
          </p:nvGraphicFramePr>
          <p:xfrm>
            <a:off x="1268" y="3936"/>
            <a:ext cx="3235" cy="365"/>
          </p:xfrm>
          <a:graphic>
            <a:graphicData uri="http://schemas.openxmlformats.org/presentationml/2006/ole">
              <mc:AlternateContent xmlns:mc="http://schemas.openxmlformats.org/markup-compatibility/2006">
                <mc:Choice xmlns:v="urn:schemas-microsoft-com:vml" Requires="v">
                  <p:oleObj spid="_x0000_s3531" name="" r:id="rId7" imgW="31156275" imgH="3514725" progId="Equation.DSMT4">
                    <p:embed/>
                  </p:oleObj>
                </mc:Choice>
                <mc:Fallback>
                  <p:oleObj name="" r:id="rId7" imgW="31156275" imgH="3514725" progId="Equation.DSMT4">
                    <p:embed/>
                    <p:pic>
                      <p:nvPicPr>
                        <p:cNvPr id="0" name="Picture 3530"/>
                        <p:cNvPicPr/>
                        <p:nvPr/>
                      </p:nvPicPr>
                      <p:blipFill>
                        <a:blip r:embed="rId8"/>
                        <a:stretch>
                          <a:fillRect/>
                        </a:stretch>
                      </p:blipFill>
                      <p:spPr>
                        <a:xfrm>
                          <a:off x="1268" y="3936"/>
                          <a:ext cx="3235" cy="365"/>
                        </a:xfrm>
                        <a:prstGeom prst="rect">
                          <a:avLst/>
                        </a:prstGeom>
                        <a:noFill/>
                        <a:ln w="38100">
                          <a:noFill/>
                          <a:miter/>
                        </a:ln>
                      </p:spPr>
                    </p:pic>
                  </p:oleObj>
                </mc:Fallback>
              </mc:AlternateContent>
            </a:graphicData>
          </a:graphic>
        </p:graphicFrame>
      </p:grpSp>
      <p:sp>
        <p:nvSpPr>
          <p:cNvPr id="245763" name="Text Box 9"/>
          <p:cNvSpPr txBox="1"/>
          <p:nvPr/>
        </p:nvSpPr>
        <p:spPr>
          <a:xfrm>
            <a:off x="500063" y="288925"/>
            <a:ext cx="8432800" cy="1409700"/>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chemeClr val="hlink"/>
                </a:solidFill>
                <a:latin typeface="宋体" panose="02010600030101010101" pitchFamily="2" charset="-122"/>
              </a:rPr>
              <a:t>注意</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由</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3-11.2</a:t>
            </a:r>
            <a:r>
              <a:rPr lang="zh-CN" altLang="en-US" sz="3000" b="1">
                <a:solidFill>
                  <a:schemeClr val="hlink"/>
                </a:solidFill>
                <a:latin typeface="宋体" panose="02010600030101010101" pitchFamily="2" charset="-122"/>
              </a:rPr>
              <a:t>可知</a:t>
            </a:r>
            <a:r>
              <a:rPr lang="en-US" altLang="zh-CN" sz="3000" b="1">
                <a:solidFill>
                  <a:schemeClr val="hlink"/>
                </a:solidFill>
                <a:latin typeface="宋体" panose="02010600030101010101" pitchFamily="2" charset="-122"/>
              </a:rPr>
              <a:t>,</a:t>
            </a:r>
            <a:r>
              <a:rPr lang="zh-CN" altLang="en-US" sz="3000" b="1">
                <a:solidFill>
                  <a:schemeClr val="hlink"/>
                </a:solidFill>
                <a:latin typeface="宋体" panose="02010600030101010101" pitchFamily="2" charset="-122"/>
              </a:rPr>
              <a:t>给定集合</a:t>
            </a:r>
            <a:r>
              <a:rPr lang="en-US" altLang="zh-CN" sz="2800" b="1" i="1">
                <a:solidFill>
                  <a:schemeClr val="hlink"/>
                </a:solidFill>
              </a:rPr>
              <a:t>A</a:t>
            </a:r>
            <a:r>
              <a:rPr lang="zh-CN" altLang="en-US" sz="2800" b="1">
                <a:solidFill>
                  <a:schemeClr val="hlink"/>
                </a:solidFill>
                <a:latin typeface="宋体" panose="02010600030101010101" pitchFamily="2" charset="-122"/>
              </a:rPr>
              <a:t>的任意一个覆盖</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必可在</a:t>
            </a:r>
            <a:r>
              <a:rPr lang="en-US" altLang="zh-CN" sz="2800" b="1" i="1">
                <a:solidFill>
                  <a:schemeClr val="hlink"/>
                </a:solidFill>
              </a:rPr>
              <a:t>A</a:t>
            </a:r>
            <a:r>
              <a:rPr lang="zh-CN" altLang="en-US" sz="2800" b="1">
                <a:solidFill>
                  <a:schemeClr val="hlink"/>
                </a:solidFill>
                <a:latin typeface="宋体" panose="02010600030101010101" pitchFamily="2" charset="-122"/>
              </a:rPr>
              <a:t>上构造一个对应于此覆盖的一个相容关系</a:t>
            </a:r>
            <a:r>
              <a:rPr lang="en-US" altLang="zh-CN" sz="2800" b="1">
                <a:solidFill>
                  <a:schemeClr val="hlink"/>
                </a:solidFill>
                <a:latin typeface="宋体" panose="02010600030101010101" pitchFamily="2" charset="-122"/>
              </a:rPr>
              <a:t>,</a:t>
            </a:r>
            <a:r>
              <a:rPr lang="zh-CN" altLang="en-US" sz="2800" b="1">
                <a:solidFill>
                  <a:schemeClr val="hlink"/>
                </a:solidFill>
                <a:latin typeface="宋体" panose="02010600030101010101" pitchFamily="2" charset="-122"/>
              </a:rPr>
              <a:t>但是两个不同的覆盖却能构造出的相同的相容关系</a:t>
            </a:r>
            <a:r>
              <a:rPr lang="en-US" altLang="zh-CN" sz="2800" b="1">
                <a:solidFill>
                  <a:schemeClr val="hlink"/>
                </a:solidFill>
                <a:latin typeface="宋体" panose="02010600030101010101" pitchFamily="2" charset="-122"/>
              </a:rPr>
              <a:t>.</a:t>
            </a:r>
            <a:endParaRPr lang="en-US" altLang="zh-CN" sz="2800" b="1">
              <a:solidFill>
                <a:schemeClr val="hlink"/>
              </a:solidFill>
              <a:latin typeface="宋体" panose="02010600030101010101" pitchFamily="2" charset="-122"/>
            </a:endParaRPr>
          </a:p>
        </p:txBody>
      </p:sp>
    </p:spTree>
  </p:cSld>
  <p:clrMapOvr>
    <a:masterClrMapping/>
  </p:clrMapOvr>
  <p:transition spd="med">
    <p:split dir="in"/>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相容关系</a:t>
            </a:r>
            <a:endParaRPr kumimoji="1" lang="zh-CN" altLang="en-US" dirty="0"/>
          </a:p>
        </p:txBody>
      </p:sp>
      <p:sp>
        <p:nvSpPr>
          <p:cNvPr id="3" name="内容占位符 2"/>
          <p:cNvSpPr>
            <a:spLocks noGrp="1"/>
          </p:cNvSpPr>
          <p:nvPr>
            <p:ph idx="1"/>
          </p:nvPr>
        </p:nvSpPr>
        <p:spPr/>
        <p:txBody>
          <a:bodyPr/>
          <a:lstStyle/>
          <a:p>
            <a:r>
              <a:rPr kumimoji="1" lang="zh-CN" altLang="en-US" b="1" dirty="0"/>
              <a:t>定义：</a:t>
            </a:r>
            <a:r>
              <a:rPr kumimoji="1" lang="zh-CN" altLang="en-US" dirty="0"/>
              <a:t>给定集合</a:t>
            </a:r>
            <a:r>
              <a:rPr kumimoji="1" lang="en-US" altLang="zh-CN" dirty="0"/>
              <a:t>A</a:t>
            </a:r>
            <a:r>
              <a:rPr kumimoji="1" lang="zh-CN" altLang="en-US" dirty="0"/>
              <a:t>上的关系</a:t>
            </a:r>
            <a:r>
              <a:rPr kumimoji="1" lang="en-US" altLang="zh-CN" dirty="0"/>
              <a:t>R</a:t>
            </a:r>
            <a:r>
              <a:rPr kumimoji="1" lang="zh-CN" altLang="en-US" dirty="0"/>
              <a:t>，若</a:t>
            </a:r>
            <a:r>
              <a:rPr kumimoji="1" lang="en-US" altLang="zh-CN" dirty="0"/>
              <a:t>R</a:t>
            </a:r>
            <a:r>
              <a:rPr kumimoji="1" lang="zh-CN" altLang="en-US" dirty="0"/>
              <a:t>是自反的，对称的，则称</a:t>
            </a:r>
            <a:r>
              <a:rPr kumimoji="1" lang="en-US" altLang="zh-CN" dirty="0"/>
              <a:t>R</a:t>
            </a:r>
            <a:r>
              <a:rPr kumimoji="1" lang="zh-CN" altLang="en-US" dirty="0"/>
              <a:t>是集合</a:t>
            </a:r>
            <a:r>
              <a:rPr kumimoji="1" lang="en-US" altLang="zh-CN" dirty="0"/>
              <a:t>A</a:t>
            </a:r>
            <a:r>
              <a:rPr kumimoji="1" lang="zh-CN" altLang="en-US" dirty="0"/>
              <a:t>上的</a:t>
            </a:r>
            <a:r>
              <a:rPr kumimoji="1" lang="zh-CN" altLang="en-US" b="1" dirty="0">
                <a:solidFill>
                  <a:srgbClr val="FF0000"/>
                </a:solidFill>
              </a:rPr>
              <a:t>相容关系</a:t>
            </a:r>
            <a:r>
              <a:rPr kumimoji="1" lang="zh-CN" altLang="en-US" dirty="0"/>
              <a:t>。</a:t>
            </a:r>
            <a:endParaRPr kumimoji="1" lang="en-US" altLang="zh-CN" dirty="0"/>
          </a:p>
          <a:p>
            <a:pPr lvl="1"/>
            <a:r>
              <a:rPr kumimoji="1" lang="zh-CN" altLang="en-US" dirty="0"/>
              <a:t>相容关系的关系矩阵的对角元全为</a:t>
            </a:r>
            <a:r>
              <a:rPr kumimoji="1" lang="en-US" altLang="zh-CN" dirty="0"/>
              <a:t>1</a:t>
            </a:r>
            <a:r>
              <a:rPr kumimoji="1" lang="zh-CN" altLang="en-US" dirty="0"/>
              <a:t>，且是对称矩阵。</a:t>
            </a:r>
            <a:endParaRPr kumimoji="1" lang="en-US" altLang="zh-CN" dirty="0"/>
          </a:p>
          <a:p>
            <a:pPr lvl="1"/>
            <a:r>
              <a:rPr kumimoji="1" lang="zh-CN" altLang="en-US" dirty="0"/>
              <a:t>相容关系的关系图在每个结点都有自环，且结点间的有向边都是成对出现。（因此在相容关系对应的关系图中我们常用无向边代替成对出现的有向边。）</a:t>
            </a:r>
            <a:endParaRPr kumimoji="1" lang="en-US" altLang="zh-CN" dirty="0"/>
          </a:p>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上的相容关系，若</a:t>
            </a:r>
            <a:r>
              <a:rPr kumimoji="1" lang="en-US" altLang="zh-CN" dirty="0"/>
              <a:t>C</a:t>
            </a:r>
            <a:r>
              <a:rPr lang="en-US" altLang="zh-CN" dirty="0">
                <a:ea typeface="Cambria Math" panose="02040503050406030204"/>
                <a:sym typeface="+mn-ea"/>
              </a:rPr>
              <a:t> ⊆ </a:t>
            </a:r>
            <a:r>
              <a:rPr kumimoji="1" lang="en-US" altLang="zh-CN" dirty="0"/>
              <a:t>A</a:t>
            </a:r>
            <a:r>
              <a:rPr kumimoji="1" lang="zh-CN" altLang="en-US" dirty="0"/>
              <a:t>，如果对于</a:t>
            </a:r>
            <a:r>
              <a:rPr kumimoji="1" lang="en-US" altLang="zh-CN" dirty="0"/>
              <a:t>C</a:t>
            </a:r>
            <a:r>
              <a:rPr kumimoji="1" lang="zh-CN" altLang="en-US" dirty="0"/>
              <a:t>中任意两个元素</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均有</a:t>
            </a:r>
            <a:r>
              <a:rPr kumimoji="1" lang="en-US" altLang="zh-CN" dirty="0"/>
              <a:t>a</a:t>
            </a:r>
            <a:r>
              <a:rPr kumimoji="1" lang="en-US" altLang="zh-CN" baseline="-25000" dirty="0"/>
              <a:t>1</a:t>
            </a:r>
            <a:r>
              <a:rPr kumimoji="1" lang="en-US" altLang="zh-CN" dirty="0"/>
              <a:t>Ra</a:t>
            </a:r>
            <a:r>
              <a:rPr kumimoji="1" lang="en-US" altLang="zh-CN" baseline="-25000" dirty="0"/>
              <a:t>2</a:t>
            </a:r>
            <a:r>
              <a:rPr kumimoji="1" lang="zh-CN" altLang="en-US" dirty="0"/>
              <a:t>，则称</a:t>
            </a:r>
            <a:r>
              <a:rPr kumimoji="1" lang="en-US" altLang="zh-CN" dirty="0"/>
              <a:t>C</a:t>
            </a:r>
            <a:r>
              <a:rPr kumimoji="1" lang="zh-CN" altLang="en-US" dirty="0"/>
              <a:t>是由相容关系</a:t>
            </a:r>
            <a:r>
              <a:rPr kumimoji="1" lang="en-US" altLang="zh-CN" dirty="0"/>
              <a:t>R</a:t>
            </a:r>
            <a:r>
              <a:rPr kumimoji="1" lang="zh-CN" altLang="en-US" dirty="0"/>
              <a:t>产生的</a:t>
            </a:r>
            <a:r>
              <a:rPr kumimoji="1" lang="zh-CN" altLang="en-US" b="1" dirty="0">
                <a:solidFill>
                  <a:srgbClr val="FF0000"/>
                </a:solidFill>
              </a:rPr>
              <a:t>相容类</a:t>
            </a:r>
            <a:r>
              <a:rPr kumimoji="1" lang="zh-CN" altLang="en-US" dirty="0"/>
              <a:t>。</a:t>
            </a:r>
            <a:endParaRPr kumimoji="1"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最大相容类和完全覆盖</a:t>
            </a:r>
            <a:endParaRPr kumimoji="1" lang="zh-CN" altLang="en-US" dirty="0"/>
          </a:p>
        </p:txBody>
      </p:sp>
      <p:sp>
        <p:nvSpPr>
          <p:cNvPr id="3" name="内容占位符 2"/>
          <p:cNvSpPr>
            <a:spLocks noGrp="1"/>
          </p:cNvSpPr>
          <p:nvPr>
            <p:ph idx="1"/>
          </p:nvPr>
        </p:nvSpPr>
        <p:spPr/>
        <p:txBody>
          <a:bodyPr/>
          <a:lstStyle/>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上的相容关系，不能真包含于任何其它相容类的相容类，称为</a:t>
            </a:r>
            <a:r>
              <a:rPr kumimoji="1" lang="zh-CN" altLang="en-US" b="1" dirty="0">
                <a:solidFill>
                  <a:srgbClr val="FF0000"/>
                </a:solidFill>
              </a:rPr>
              <a:t>最大相容类</a:t>
            </a:r>
            <a:r>
              <a:rPr kumimoji="1" lang="zh-CN" altLang="en-US" dirty="0"/>
              <a:t>。记作</a:t>
            </a:r>
            <a:r>
              <a:rPr kumimoji="1" lang="en-US" altLang="zh-CN" dirty="0"/>
              <a:t>C</a:t>
            </a:r>
            <a:r>
              <a:rPr kumimoji="1" lang="en-US" altLang="zh-CN" baseline="-25000" dirty="0"/>
              <a:t>R</a:t>
            </a:r>
            <a:r>
              <a:rPr kumimoji="1" lang="zh-CN" altLang="en-US" dirty="0"/>
              <a:t>。</a:t>
            </a:r>
            <a:endParaRPr kumimoji="1" lang="en-US" altLang="zh-CN" dirty="0"/>
          </a:p>
          <a:p>
            <a:pPr lvl="1"/>
            <a:r>
              <a:rPr kumimoji="1" lang="zh-CN" altLang="en-US" dirty="0"/>
              <a:t>在相容关系对应的关系图中，最大完全多边形的顶点集合，就是最大相容类。</a:t>
            </a:r>
            <a:endParaRPr kumimoji="1" lang="en-US" altLang="zh-CN" dirty="0"/>
          </a:p>
          <a:p>
            <a:r>
              <a:rPr kumimoji="1" lang="zh-CN" altLang="en-US" dirty="0"/>
              <a:t>定义：在集合</a:t>
            </a:r>
            <a:r>
              <a:rPr kumimoji="1" lang="en-US" altLang="zh-CN" dirty="0"/>
              <a:t>A</a:t>
            </a:r>
            <a:r>
              <a:rPr kumimoji="1" lang="zh-CN" altLang="en-US" dirty="0"/>
              <a:t>上给定相容关系</a:t>
            </a:r>
            <a:r>
              <a:rPr kumimoji="1" lang="en-US" altLang="zh-CN" dirty="0"/>
              <a:t>R</a:t>
            </a:r>
            <a:r>
              <a:rPr kumimoji="1" lang="zh-CN" altLang="en-US" dirty="0"/>
              <a:t>，其最大相容类的集合称作</a:t>
            </a:r>
            <a:r>
              <a:rPr kumimoji="1" lang="en-US" altLang="zh-CN" dirty="0"/>
              <a:t>A</a:t>
            </a:r>
            <a:r>
              <a:rPr kumimoji="1" lang="zh-CN" altLang="en-US" dirty="0"/>
              <a:t>的</a:t>
            </a:r>
            <a:r>
              <a:rPr kumimoji="1" lang="zh-CN" altLang="en-US" b="1" dirty="0">
                <a:solidFill>
                  <a:srgbClr val="FF0000"/>
                </a:solidFill>
              </a:rPr>
              <a:t>完全覆盖</a:t>
            </a:r>
            <a:r>
              <a:rPr kumimoji="1" lang="zh-CN" altLang="en-US" dirty="0"/>
              <a:t>，记作</a:t>
            </a:r>
            <a:r>
              <a:rPr kumimoji="1" lang="en-US" altLang="zh-CN" dirty="0"/>
              <a:t>C</a:t>
            </a:r>
            <a:r>
              <a:rPr kumimoji="1" lang="en-US" altLang="zh-CN" baseline="-25000" dirty="0"/>
              <a:t>R</a:t>
            </a:r>
            <a:r>
              <a:rPr kumimoji="1" lang="en-US" altLang="zh-CN" dirty="0"/>
              <a:t>(A)</a:t>
            </a:r>
            <a:r>
              <a:rPr kumimoji="1" lang="zh-CN" altLang="en-US" dirty="0"/>
              <a:t>。</a:t>
            </a:r>
            <a:endParaRPr kumimoji="1"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划分</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等价关系</a:t>
            </a:r>
            <a:r>
              <a:rPr kumimoji="1" lang="zh-CN" altLang="en-US" dirty="0"/>
              <a:t>。</a:t>
            </a:r>
            <a:endParaRPr kumimoji="1" lang="en-US" altLang="zh-CN" b="1" dirty="0"/>
          </a:p>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覆盖</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相容关系</a:t>
            </a:r>
            <a:r>
              <a:rPr kumimoji="1" lang="zh-CN" altLang="en-US" dirty="0"/>
              <a:t>。</a:t>
            </a:r>
            <a:endParaRPr kumimoji="1" lang="en-US" altLang="zh-CN" dirty="0"/>
          </a:p>
          <a:p>
            <a:r>
              <a:rPr kumimoji="1" lang="zh-CN" altLang="en-US" b="1" dirty="0"/>
              <a:t>定理：</a:t>
            </a:r>
            <a:r>
              <a:rPr kumimoji="1" lang="zh-CN" altLang="en-US" dirty="0"/>
              <a:t>集合</a:t>
            </a:r>
            <a:r>
              <a:rPr kumimoji="1" lang="en-US" altLang="zh-CN" dirty="0"/>
              <a:t>A</a:t>
            </a:r>
            <a:r>
              <a:rPr kumimoji="1" lang="zh-CN" altLang="en-US" dirty="0"/>
              <a:t>上的相容关系</a:t>
            </a:r>
            <a:r>
              <a:rPr kumimoji="1" lang="en-US" altLang="zh-CN" dirty="0"/>
              <a:t>R</a:t>
            </a:r>
            <a:r>
              <a:rPr kumimoji="1" lang="zh-CN" altLang="en-US" dirty="0"/>
              <a:t>与完全覆盖</a:t>
            </a:r>
            <a:r>
              <a:rPr kumimoji="1" lang="en-US" altLang="zh-CN" dirty="0"/>
              <a:t>C</a:t>
            </a:r>
            <a:r>
              <a:rPr kumimoji="1" lang="en-US" altLang="zh-CN" baseline="-25000" dirty="0"/>
              <a:t>R</a:t>
            </a:r>
            <a:r>
              <a:rPr kumimoji="1" lang="en-US" altLang="zh-CN" dirty="0"/>
              <a:t>(A)</a:t>
            </a:r>
            <a:r>
              <a:rPr kumimoji="1" lang="zh-CN" altLang="en-US" dirty="0"/>
              <a:t>存在一一对应。</a:t>
            </a:r>
            <a:endParaRPr kumimoji="1" lang="en-US" altLang="zh-CN" dirty="0"/>
          </a:p>
          <a:p>
            <a:endParaRPr kumimoji="1"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b="0" dirty="0"/>
              <a:t>偏序关系</a:t>
            </a:r>
            <a:endParaRPr lang="en-US" b="0" dirty="0"/>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.6</a:t>
            </a:r>
            <a:endParaRPr lang="en-US" dirty="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3"/>
          <p:cNvSpPr>
            <a:spLocks noGrp="1"/>
          </p:cNvSpPr>
          <p:nvPr>
            <p:ph idx="1"/>
          </p:nvPr>
        </p:nvSpPr>
        <p:spPr>
          <a:xfrm>
            <a:off x="684213" y="1989138"/>
            <a:ext cx="8207375" cy="4114800"/>
          </a:xfrm>
        </p:spPr>
        <p:txBody>
          <a:bodyPr vert="horz" wrap="square" lIns="91440" tIns="45720" rIns="91440" bIns="45720" anchor="t"/>
          <a:p>
            <a:pPr eaLnBrk="1" hangingPunct="1">
              <a:buNone/>
            </a:pPr>
            <a:r>
              <a:rPr lang="zh-CN" altLang="en-US" b="1"/>
              <a:t>在这一节中，我们将介绍以下一些序关系：</a:t>
            </a:r>
            <a:endParaRPr lang="zh-CN" altLang="en-US" b="1"/>
          </a:p>
          <a:p>
            <a:pPr eaLnBrk="1" hangingPunct="1"/>
            <a:r>
              <a:rPr lang="zh-CN" altLang="en-US" b="1">
                <a:solidFill>
                  <a:srgbClr val="FF0000"/>
                </a:solidFill>
              </a:rPr>
              <a:t>偏序关系</a:t>
            </a:r>
            <a:endParaRPr lang="zh-CN" altLang="en-US" b="1">
              <a:solidFill>
                <a:srgbClr val="FF0000"/>
              </a:solidFill>
            </a:endParaRPr>
          </a:p>
          <a:p>
            <a:pPr eaLnBrk="1" hangingPunct="1"/>
            <a:r>
              <a:rPr lang="zh-CN" altLang="en-US" b="1"/>
              <a:t>全序关系</a:t>
            </a:r>
            <a:endParaRPr lang="zh-CN" altLang="en-US" b="1"/>
          </a:p>
          <a:p>
            <a:pPr eaLnBrk="1" hangingPunct="1"/>
            <a:r>
              <a:rPr lang="zh-CN" altLang="en-US" b="1"/>
              <a:t>良序关系</a:t>
            </a:r>
            <a:endParaRPr lang="zh-CN" altLang="en-US" b="1"/>
          </a:p>
          <a:p>
            <a:pPr eaLnBrk="1" hangingPunct="1"/>
            <a:endParaRPr lang="zh-CN" altLang="en-US" b="1"/>
          </a:p>
        </p:txBody>
      </p:sp>
      <p:sp>
        <p:nvSpPr>
          <p:cNvPr id="234498" name="Text Box 4"/>
          <p:cNvSpPr txBox="1"/>
          <p:nvPr/>
        </p:nvSpPr>
        <p:spPr>
          <a:xfrm>
            <a:off x="2643188" y="285750"/>
            <a:ext cx="3794125" cy="768350"/>
          </a:xfrm>
          <a:prstGeom prst="rect">
            <a:avLst/>
          </a:prstGeom>
          <a:noFill/>
          <a:ln w="9525">
            <a:noFill/>
          </a:ln>
        </p:spPr>
        <p:txBody>
          <a:bodyPr anchor="t">
            <a:spAutoFit/>
          </a:bodyPr>
          <a:p>
            <a:pPr indent="0" algn="ctr"/>
            <a:r>
              <a:rPr lang="zh-CN" altLang="en-US" sz="4400">
                <a:solidFill>
                  <a:srgbClr val="0000A6"/>
                </a:solidFill>
                <a:latin typeface="楷体_GB2312" pitchFamily="49" charset="-122"/>
                <a:ea typeface="楷体_GB2312" pitchFamily="49" charset="-122"/>
              </a:rPr>
              <a:t>偏序关系</a:t>
            </a:r>
            <a:endParaRPr lang="zh-CN" altLang="en-US" sz="4400">
              <a:solidFill>
                <a:srgbClr val="0000A6"/>
              </a:solidFill>
              <a:latin typeface="楷体_GB2312" pitchFamily="49" charset="-122"/>
              <a:ea typeface="楷体_GB2312" pitchFamily="49" charset="-122"/>
            </a:endParaRPr>
          </a:p>
        </p:txBody>
      </p:sp>
    </p:spTree>
  </p:cSld>
  <p:clrMapOvr>
    <a:masterClrMapping/>
  </p:clrMapOvr>
  <p:transition spd="med">
    <p:spli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自反性</a:t>
            </a:r>
            <a:r>
              <a:rPr lang="en-US" altLang="zh-CN" dirty="0"/>
              <a:t>(reflexive)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a:t>
            </a:r>
            <a:r>
              <a:rPr lang="zh-CN" altLang="en-US" dirty="0">
                <a:solidFill>
                  <a:schemeClr val="tx1">
                    <a:lumMod val="95000"/>
                    <a:lumOff val="5000"/>
                  </a:schemeClr>
                </a:solidFill>
                <a:ea typeface="宋体" panose="02010600030101010101" pitchFamily="2" charset="-122"/>
              </a:rPr>
              <a:t>对每个元素</a:t>
            </a:r>
            <a:r>
              <a:rPr lang="en-US" dirty="0">
                <a:solidFill>
                  <a:schemeClr val="tx1">
                    <a:lumMod val="95000"/>
                    <a:lumOff val="5000"/>
                  </a:schemeClr>
                </a:solidFill>
                <a:ea typeface="Cambria Math" panose="02040503050406030204"/>
              </a:rPr>
              <a:t>a ∊ </a:t>
            </a:r>
            <a:r>
              <a:rPr lang="en-US"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ea typeface="宋体" panose="02010600030101010101" pitchFamily="2" charset="-122"/>
              </a:rPr>
              <a:t>有</a:t>
            </a:r>
            <a:r>
              <a:rPr lang="en-US"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dirty="0">
                <a:solidFill>
                  <a:schemeClr val="tx1">
                    <a:lumMod val="95000"/>
                    <a:lumOff val="5000"/>
                  </a:schemeClr>
                </a:solidFill>
                <a:sym typeface="+mn-ea"/>
              </a:rPr>
              <a:t>a) </a:t>
            </a:r>
            <a:r>
              <a:rPr lang="en-US"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ea typeface="宋体" panose="02010600030101010101" pitchFamily="2" charset="-122"/>
                <a:sym typeface="+mn-ea"/>
              </a:rPr>
              <a:t>，</a:t>
            </a:r>
            <a:r>
              <a:rPr lang="zh-CN" dirty="0">
                <a:solidFill>
                  <a:schemeClr val="tx1">
                    <a:lumMod val="95000"/>
                    <a:lumOff val="5000"/>
                  </a:schemeClr>
                </a:solidFill>
                <a:ea typeface="宋体" panose="02010600030101010101" pitchFamily="2" charset="-122"/>
                <a:sym typeface="+mn-ea"/>
              </a:rPr>
              <a:t>那么</a:t>
            </a:r>
            <a:r>
              <a:rPr lang="zh-CN" altLang="en-US" dirty="0">
                <a:solidFill>
                  <a:schemeClr val="tx1">
                    <a:lumMod val="95000"/>
                    <a:lumOff val="5000"/>
                  </a:schemeClr>
                </a:solidFill>
                <a:ea typeface="宋体" panose="02010600030101010101" pitchFamily="2" charset="-122"/>
                <a:sym typeface="+mn-ea"/>
              </a:rPr>
              <a:t>称</a:t>
            </a:r>
            <a:r>
              <a:rPr lang="zh-CN" dirty="0">
                <a:solidFill>
                  <a:schemeClr val="tx1">
                    <a:lumMod val="95000"/>
                    <a:lumOff val="5000"/>
                  </a:schemeClr>
                </a:solidFill>
                <a:ea typeface="宋体" panose="02010600030101010101" pitchFamily="2" charset="-122"/>
                <a:sym typeface="+mn-ea"/>
              </a:rPr>
              <a:t>定义在集合</a:t>
            </a:r>
            <a:r>
              <a:rPr lang="en-US" altLang="zh-CN" dirty="0">
                <a:solidFill>
                  <a:schemeClr val="tx1">
                    <a:lumMod val="95000"/>
                    <a:lumOff val="5000"/>
                  </a:schemeClr>
                </a:solidFill>
                <a:ea typeface="宋体" panose="02010600030101010101" pitchFamily="2" charset="-122"/>
                <a:sym typeface="+mn-ea"/>
              </a:rPr>
              <a:t>A</a:t>
            </a:r>
            <a:r>
              <a:rPr lang="zh-CN" altLang="en-US" dirty="0">
                <a:solidFill>
                  <a:schemeClr val="tx1">
                    <a:lumMod val="95000"/>
                    <a:lumOff val="5000"/>
                  </a:schemeClr>
                </a:solidFill>
                <a:ea typeface="宋体" panose="02010600030101010101" pitchFamily="2" charset="-122"/>
                <a:sym typeface="+mn-ea"/>
              </a:rPr>
              <a:t>上的关系</a:t>
            </a:r>
            <a:r>
              <a:rPr lang="en-US" altLang="zh-CN" dirty="0">
                <a:solidFill>
                  <a:schemeClr val="tx1">
                    <a:lumMod val="95000"/>
                    <a:lumOff val="5000"/>
                  </a:schemeClr>
                </a:solidFill>
                <a:ea typeface="宋体" panose="02010600030101010101" pitchFamily="2" charset="-122"/>
                <a:sym typeface="+mn-ea"/>
              </a:rPr>
              <a:t>R</a:t>
            </a:r>
            <a:r>
              <a:rPr lang="zh-CN" altLang="en-US" dirty="0">
                <a:solidFill>
                  <a:schemeClr val="tx1">
                    <a:lumMod val="95000"/>
                    <a:lumOff val="5000"/>
                  </a:schemeClr>
                </a:solidFill>
                <a:ea typeface="宋体" panose="02010600030101010101" pitchFamily="2" charset="-122"/>
                <a:sym typeface="+mn-ea"/>
              </a:rPr>
              <a:t>为自反的，即：</a:t>
            </a:r>
            <a:endParaRPr lang="zh-CN" altLang="en-US" dirty="0">
              <a:solidFill>
                <a:schemeClr val="tx1">
                  <a:lumMod val="95000"/>
                  <a:lumOff val="5000"/>
                </a:schemeClr>
              </a:solidFill>
              <a:ea typeface="宋体" panose="02010600030101010101" pitchFamily="2" charset="-122"/>
              <a:sym typeface="+mn-ea"/>
            </a:endParaRPr>
          </a:p>
          <a:p>
            <a:pPr>
              <a:buNone/>
            </a:pPr>
            <a:r>
              <a:rPr lang="zh-CN" altLang="en-US" dirty="0">
                <a:solidFill>
                  <a:schemeClr val="tx1">
                    <a:lumMod val="95000"/>
                    <a:lumOff val="5000"/>
                  </a:schemeClr>
                </a:solidFill>
                <a:ea typeface="宋体" panose="02010600030101010101" pitchFamily="2" charset="-122"/>
                <a:sym typeface="+mn-ea"/>
              </a:rPr>
              <a:t>                      </a:t>
            </a:r>
            <a:r>
              <a:rPr lang="en-US" dirty="0">
                <a:solidFill>
                  <a:schemeClr val="tx1">
                    <a:lumMod val="95000"/>
                    <a:lumOff val="5000"/>
                  </a:schemeClr>
                </a:solidFill>
                <a:ea typeface="Cambria Math" panose="02040503050406030204"/>
              </a:rPr>
              <a:t>∀x</a:t>
            </a:r>
            <a:r>
              <a:rPr lang="en-US" altLang="zh-CN" dirty="0">
                <a:solidFill>
                  <a:schemeClr val="tx1">
                    <a:lumMod val="95000"/>
                    <a:lumOff val="5000"/>
                  </a:schemeClr>
                </a:solidFill>
                <a:ea typeface="Cambria Math" panose="02040503050406030204"/>
              </a:rPr>
              <a:t>(</a:t>
            </a:r>
            <a:r>
              <a:rPr lang="en-US" dirty="0" err="1">
                <a:solidFill>
                  <a:schemeClr val="tx1">
                    <a:lumMod val="95000"/>
                    <a:lumOff val="5000"/>
                  </a:schemeClr>
                </a:solidFill>
                <a:ea typeface="Cambria Math" panose="02040503050406030204"/>
              </a:rPr>
              <a:t>x∊</a:t>
            </a:r>
            <a:r>
              <a:rPr lang="en-US" altLang="zh-CN" dirty="0" err="1">
                <a:solidFill>
                  <a:schemeClr val="tx1">
                    <a:lumMod val="95000"/>
                    <a:lumOff val="5000"/>
                  </a:schemeClr>
                </a:solidFill>
                <a:ea typeface="Cambria Math" panose="02040503050406030204"/>
              </a:rPr>
              <a:t>A</a:t>
            </a:r>
            <a:r>
              <a:rPr lang="en-US"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dirty="0">
                <a:solidFill>
                  <a:schemeClr val="tx1">
                    <a:lumMod val="95000"/>
                    <a:lumOff val="5000"/>
                  </a:schemeClr>
                </a:solidFill>
                <a:ea typeface="Cambria Math" panose="02040503050406030204"/>
              </a:rPr>
              <a:t>x) ∊ R</a:t>
            </a:r>
            <a:r>
              <a:rPr lang="en-US" altLang="zh-CN"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a:buNone/>
            </a:pPr>
            <a:r>
              <a:rPr lang="en-US" b="1" dirty="0">
                <a:solidFill>
                  <a:schemeClr val="tx1">
                    <a:lumMod val="95000"/>
                    <a:lumOff val="5000"/>
                  </a:schemeClr>
                </a:solidFill>
                <a:ea typeface="Cambria Math" panose="02040503050406030204"/>
              </a:rPr>
              <a:t>   </a:t>
            </a:r>
            <a:r>
              <a:rPr lang="zh-CN" altLang="en-US" b="1" dirty="0">
                <a:solidFill>
                  <a:schemeClr val="tx1">
                    <a:lumMod val="95000"/>
                    <a:lumOff val="5000"/>
                  </a:schemeClr>
                </a:solidFill>
                <a:ea typeface="宋体" panose="02010600030101010101" pitchFamily="2" charset="-122"/>
              </a:rPr>
              <a:t>举例</a:t>
            </a:r>
            <a:r>
              <a:rPr lang="zh-CN" altLang="en-US" dirty="0">
                <a:solidFill>
                  <a:schemeClr val="tx1">
                    <a:lumMod val="95000"/>
                    <a:lumOff val="5000"/>
                  </a:schemeClr>
                </a:solidFill>
                <a:ea typeface="宋体" panose="02010600030101010101" pitchFamily="2" charset="-122"/>
              </a:rPr>
              <a:t>：</a:t>
            </a:r>
            <a:r>
              <a:rPr lang="en-US" dirty="0" err="1">
                <a:solidFill>
                  <a:schemeClr val="tx1">
                    <a:lumMod val="95000"/>
                    <a:lumOff val="5000"/>
                  </a:schemeClr>
                </a:solidFill>
                <a:ea typeface="Cambria Math" panose="02040503050406030204"/>
              </a:rPr>
              <a:t>下列关于整数的关系是自反的</a:t>
            </a:r>
            <a:r>
              <a:rPr lang="zh-CN" altLang="en-US"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1</a:t>
            </a:r>
            <a:r>
              <a:rPr lang="en-US" altLang="zh-CN"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a:t>
            </a:r>
            <a:r>
              <a:rPr lang="zh-CN" altLang="en-US" dirty="0">
                <a:solidFill>
                  <a:schemeClr val="tx1">
                    <a:lumMod val="95000"/>
                    <a:lumOff val="5000"/>
                  </a:schemeClr>
                </a:solidFill>
              </a:rPr>
              <a:t> </a:t>
            </a:r>
            <a:r>
              <a:rPr lang="en-US" dirty="0">
                <a:solidFill>
                  <a:schemeClr val="tx1">
                    <a:lumMod val="95000"/>
                    <a:lumOff val="5000"/>
                  </a:schemeClr>
                </a:solidFill>
              </a:rPr>
              <a:t>{(a,</a:t>
            </a:r>
            <a:r>
              <a:rPr lang="zh-CN" altLang="en-US" dirty="0">
                <a:solidFill>
                  <a:schemeClr val="tx1">
                    <a:lumMod val="95000"/>
                    <a:lumOff val="5000"/>
                  </a:schemeClr>
                </a:solidFill>
              </a:rPr>
              <a:t> </a:t>
            </a:r>
            <a:r>
              <a:rPr lang="en-US" dirty="0">
                <a:solidFill>
                  <a:schemeClr val="tx1">
                    <a:lumMod val="95000"/>
                    <a:lumOff val="5000"/>
                  </a:schemeClr>
                </a:solidFill>
              </a:rPr>
              <a:t>b)</a:t>
            </a:r>
            <a:r>
              <a:rPr lang="zh-CN" altLang="en-US" dirty="0">
                <a:solidFill>
                  <a:schemeClr val="tx1">
                    <a:lumMod val="95000"/>
                    <a:lumOff val="5000"/>
                  </a:schemeClr>
                </a:solidFill>
              </a:rPr>
              <a:t> </a:t>
            </a:r>
            <a:r>
              <a:rPr lang="en-US" dirty="0">
                <a:solidFill>
                  <a:schemeClr val="tx1">
                    <a:lumMod val="95000"/>
                    <a:lumOff val="5000"/>
                  </a:schemeClr>
                </a:solidFill>
              </a:rPr>
              <a:t>| a </a:t>
            </a:r>
            <a:r>
              <a:rPr lang="en-US" dirty="0">
                <a:solidFill>
                  <a:schemeClr val="tx1">
                    <a:lumMod val="95000"/>
                    <a:lumOff val="5000"/>
                  </a:schemeClr>
                </a:solidFill>
                <a:ea typeface="Cambria Math" panose="02040503050406030204"/>
              </a:rPr>
              <a:t>≤ b},</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or a = −b},</a:t>
            </a:r>
            <a:endParaRPr lang="en-US" dirty="0">
              <a:solidFill>
                <a:schemeClr val="tx1">
                  <a:lumMod val="95000"/>
                  <a:lumOff val="5000"/>
                </a:schemeClr>
              </a:solidFill>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3</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a:t>
            </a:r>
            <a:endParaRPr lang="en-US" dirty="0">
              <a:solidFill>
                <a:schemeClr val="tx1">
                  <a:lumMod val="95000"/>
                  <a:lumOff val="5000"/>
                </a:schemeClr>
              </a:solidFill>
              <a:ea typeface="Cambria Math" panose="02040503050406030204"/>
            </a:endParaRPr>
          </a:p>
          <a:p>
            <a:pPr lvl="1">
              <a:buNone/>
            </a:pP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ea typeface="Cambria Math" panose="02040503050406030204"/>
              </a:rPr>
              <a:t>下列关系不是</a:t>
            </a:r>
            <a:r>
              <a:rPr lang="zh-CN" altLang="en-US" dirty="0">
                <a:solidFill>
                  <a:schemeClr val="tx1">
                    <a:lumMod val="95000"/>
                    <a:lumOff val="5000"/>
                  </a:schemeClr>
                </a:solidFill>
                <a:ea typeface="宋体" panose="02010600030101010101" pitchFamily="2" charset="-122"/>
              </a:rPr>
              <a:t>自反的</a:t>
            </a:r>
            <a:r>
              <a:rPr lang="en-US"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4</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&gt; b}  (</a:t>
            </a:r>
            <a:r>
              <a:rPr lang="zh-CN" altLang="en-US" dirty="0">
                <a:solidFill>
                  <a:schemeClr val="tx1">
                    <a:lumMod val="95000"/>
                    <a:lumOff val="5000"/>
                  </a:schemeClr>
                </a:solidFill>
                <a:ea typeface="宋体" panose="02010600030101010101" pitchFamily="2" charset="-122"/>
              </a:rPr>
              <a:t>注意</a:t>
            </a:r>
            <a:r>
              <a:rPr lang="en-US" dirty="0">
                <a:solidFill>
                  <a:schemeClr val="tx1">
                    <a:lumMod val="95000"/>
                    <a:lumOff val="5000"/>
                  </a:schemeClr>
                </a:solidFill>
                <a:ea typeface="Cambria Math" panose="02040503050406030204"/>
              </a:rPr>
              <a:t> 3 ≯ 3),</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5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+ 1}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3 ≠3 + 1),</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6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 b </a:t>
            </a:r>
            <a:r>
              <a:rPr lang="en-US" dirty="0">
                <a:solidFill>
                  <a:schemeClr val="tx1">
                    <a:lumMod val="95000"/>
                    <a:lumOff val="5000"/>
                  </a:schemeClr>
                </a:solidFill>
                <a:ea typeface="Cambria Math" panose="02040503050406030204"/>
              </a:rPr>
              <a:t>≤ 3}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4  + 4 ≰ 3).</a:t>
            </a:r>
            <a:endParaRPr lang="en-US" dirty="0">
              <a:solidFill>
                <a:schemeClr val="tx1">
                  <a:lumMod val="95000"/>
                  <a:lumOff val="5000"/>
                </a:schemeClr>
              </a:solidFill>
              <a:ea typeface="Cambria Math" panose="02040503050406030204"/>
            </a:endParaRPr>
          </a:p>
        </p:txBody>
      </p:sp>
      <p:sp>
        <p:nvSpPr>
          <p:cNvPr id="5" name="TextBox 4"/>
          <p:cNvSpPr txBox="1"/>
          <p:nvPr/>
        </p:nvSpPr>
        <p:spPr>
          <a:xfrm>
            <a:off x="5014595" y="3565469"/>
            <a:ext cx="3352800" cy="701731"/>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，则空关系</a:t>
            </a:r>
            <a:r>
              <a:rPr lang="zh-CN" altLang="en-US" sz="1400" dirty="0">
                <a:ea typeface="宋体" panose="02010600030101010101" pitchFamily="2" charset="-122"/>
              </a:rPr>
              <a:t>是自反的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即空集上的空关系是自反的</a:t>
            </a:r>
            <a:r>
              <a:rPr lang="en-US" sz="1400" dirty="0">
                <a:ea typeface="Cambria Math" panose="02040503050406030204"/>
              </a:rPr>
              <a:t>!</a:t>
            </a:r>
            <a:endParaRPr lang="en-US" sz="1400" dirty="0">
              <a:ea typeface="Cambria Math" panose="02040503050406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Text Box 7"/>
          <p:cNvSpPr txBox="1"/>
          <p:nvPr/>
        </p:nvSpPr>
        <p:spPr>
          <a:xfrm>
            <a:off x="450850" y="1585913"/>
            <a:ext cx="8797925" cy="2506662"/>
          </a:xfrm>
          <a:prstGeom prst="rect">
            <a:avLst/>
          </a:prstGeom>
          <a:noFill/>
          <a:ln w="9525">
            <a:noFill/>
          </a:ln>
        </p:spPr>
        <p:txBody>
          <a:bodyPr lIns="91428" tIns="45714" rIns="91428" bIns="45714" anchor="t">
            <a:spAutoFit/>
          </a:bodyPr>
          <a:p>
            <a:pPr indent="0" algn="just" defTabSz="913130">
              <a:lnSpc>
                <a:spcPct val="80000"/>
              </a:lnSpc>
            </a:pPr>
            <a:r>
              <a:rPr lang="en-US" altLang="zh-CN" sz="3400">
                <a:solidFill>
                  <a:srgbClr val="FF0000"/>
                </a:solidFill>
                <a:latin typeface="Arial" panose="020B0604020202090204" pitchFamily="34" charset="0"/>
                <a:ea typeface="宋体" panose="02010600030101010101" pitchFamily="2" charset="-122"/>
              </a:rPr>
              <a:t>1. </a:t>
            </a:r>
            <a:r>
              <a:rPr lang="zh-CN" altLang="en-US" sz="3400">
                <a:solidFill>
                  <a:srgbClr val="FF0000"/>
                </a:solidFill>
                <a:latin typeface="Arial" panose="020B0604020202090204" pitchFamily="34" charset="0"/>
                <a:ea typeface="楷体_GB2312" pitchFamily="49" charset="-122"/>
              </a:rPr>
              <a:t>偏序关系的定义</a:t>
            </a:r>
            <a:r>
              <a:rPr lang="en-US" altLang="zh-CN" sz="3000">
                <a:latin typeface="Arial" panose="020B0604020202090204" pitchFamily="34" charset="0"/>
                <a:ea typeface="宋体" panose="02010600030101010101" pitchFamily="2" charset="-122"/>
              </a:rPr>
              <a:t>(Partially Ordered</a:t>
            </a:r>
            <a:endParaRPr lang="en-US" altLang="zh-CN" sz="3000">
              <a:latin typeface="Arial" panose="020B0604020202090204" pitchFamily="34" charset="0"/>
              <a:ea typeface="宋体" panose="02010600030101010101" pitchFamily="2" charset="-122"/>
            </a:endParaRPr>
          </a:p>
          <a:p>
            <a:pPr indent="0" algn="just" defTabSz="913130">
              <a:lnSpc>
                <a:spcPct val="80000"/>
              </a:lnSpc>
            </a:pPr>
            <a:r>
              <a:rPr lang="en-US" altLang="zh-CN" sz="3000">
                <a:latin typeface="Arial" panose="020B0604020202090204" pitchFamily="34" charset="0"/>
                <a:ea typeface="宋体" panose="02010600030101010101" pitchFamily="2" charset="-122"/>
              </a:rPr>
              <a:t>        </a:t>
            </a:r>
            <a:r>
              <a:rPr lang="en-US" altLang="zh-CN" sz="3000">
                <a:latin typeface="Arial" panose="020B0604020202090204" pitchFamily="34" charset="0"/>
                <a:ea typeface="楷体_GB2312" pitchFamily="49" charset="-122"/>
              </a:rPr>
              <a:t>Relations)</a:t>
            </a:r>
            <a:endParaRPr lang="en-US" altLang="zh-CN" sz="3000">
              <a:latin typeface="Arial" panose="020B0604020202090204" pitchFamily="34" charset="0"/>
              <a:ea typeface="宋体" panose="02010600030101010101" pitchFamily="2" charset="-122"/>
            </a:endParaRPr>
          </a:p>
          <a:p>
            <a:pPr indent="0" algn="just" defTabSz="913130">
              <a:lnSpc>
                <a:spcPct val="80000"/>
              </a:lnSpc>
            </a:pPr>
            <a:r>
              <a:rPr lang="en-US" altLang="zh-CN" sz="3400">
                <a:solidFill>
                  <a:srgbClr val="FF0000"/>
                </a:solidFill>
                <a:latin typeface="Arial" panose="020B0604020202090204" pitchFamily="34" charset="0"/>
                <a:ea typeface="宋体" panose="02010600030101010101" pitchFamily="2" charset="-122"/>
              </a:rPr>
              <a:t>2. </a:t>
            </a:r>
            <a:r>
              <a:rPr lang="zh-CN" altLang="en-US" sz="3400">
                <a:solidFill>
                  <a:srgbClr val="FF0000"/>
                </a:solidFill>
                <a:latin typeface="Arial" panose="020B0604020202090204" pitchFamily="34" charset="0"/>
                <a:ea typeface="楷体_GB2312" pitchFamily="49" charset="-122"/>
              </a:rPr>
              <a:t>偏序关系的哈斯图</a:t>
            </a:r>
            <a:r>
              <a:rPr lang="en-US" altLang="zh-CN" sz="3000">
                <a:latin typeface="Arial" panose="020B0604020202090204" pitchFamily="34" charset="0"/>
                <a:ea typeface="楷体_GB2312" pitchFamily="49" charset="-122"/>
              </a:rPr>
              <a:t>(</a:t>
            </a:r>
            <a:r>
              <a:rPr lang="en-US" altLang="zh-CN" sz="3000">
                <a:latin typeface="Arial" panose="020B0604020202090204" pitchFamily="34" charset="0"/>
                <a:ea typeface="宋体" panose="02010600030101010101" pitchFamily="2" charset="-122"/>
              </a:rPr>
              <a:t>The Hasse Diagram</a:t>
            </a:r>
            <a:endParaRPr lang="en-US" altLang="zh-CN" sz="3000">
              <a:latin typeface="Arial" panose="020B0604020202090204" pitchFamily="34" charset="0"/>
              <a:ea typeface="宋体" panose="02010600030101010101" pitchFamily="2" charset="-122"/>
            </a:endParaRPr>
          </a:p>
          <a:p>
            <a:pPr indent="0" algn="just" defTabSz="913130">
              <a:lnSpc>
                <a:spcPct val="80000"/>
              </a:lnSpc>
            </a:pPr>
            <a:r>
              <a:rPr lang="en-US" altLang="zh-CN" sz="3000">
                <a:latin typeface="Arial" panose="020B0604020202090204" pitchFamily="34" charset="0"/>
                <a:ea typeface="宋体" panose="02010600030101010101" pitchFamily="2" charset="-122"/>
              </a:rPr>
              <a:t>        of Posets</a:t>
            </a:r>
            <a:r>
              <a:rPr lang="en-US" altLang="zh-CN" sz="3000">
                <a:latin typeface="Arial" panose="020B0604020202090204" pitchFamily="34" charset="0"/>
                <a:ea typeface="楷体_GB2312" pitchFamily="49" charset="-122"/>
              </a:rPr>
              <a:t> )</a:t>
            </a:r>
            <a:endParaRPr lang="en-US" altLang="zh-CN" sz="3000">
              <a:latin typeface="Arial" panose="020B0604020202090204" pitchFamily="34" charset="0"/>
              <a:ea typeface="楷体_GB2312" pitchFamily="49" charset="-122"/>
            </a:endParaRPr>
          </a:p>
          <a:p>
            <a:pPr indent="0" defTabSz="913130">
              <a:lnSpc>
                <a:spcPct val="80000"/>
              </a:lnSpc>
            </a:pPr>
            <a:r>
              <a:rPr lang="en-US" altLang="zh-CN" sz="3400">
                <a:solidFill>
                  <a:srgbClr val="FF0000"/>
                </a:solidFill>
                <a:latin typeface="Arial" panose="020B0604020202090204" pitchFamily="34" charset="0"/>
                <a:ea typeface="楷体_GB2312" pitchFamily="49" charset="-122"/>
              </a:rPr>
              <a:t>3. </a:t>
            </a:r>
            <a:r>
              <a:rPr lang="zh-CN" altLang="en-US" sz="3400">
                <a:solidFill>
                  <a:srgbClr val="FF0000"/>
                </a:solidFill>
                <a:latin typeface="Arial" panose="020B0604020202090204" pitchFamily="34" charset="0"/>
                <a:ea typeface="楷体_GB2312" pitchFamily="49" charset="-122"/>
              </a:rPr>
              <a:t>偏序集中特殊位置的元素</a:t>
            </a:r>
            <a:endParaRPr lang="zh-CN" altLang="en-US" sz="3400">
              <a:solidFill>
                <a:srgbClr val="FF0000"/>
              </a:solidFill>
              <a:latin typeface="Arial" panose="020B0604020202090204" pitchFamily="34" charset="0"/>
              <a:ea typeface="楷体_GB2312" pitchFamily="49" charset="-122"/>
            </a:endParaRPr>
          </a:p>
          <a:p>
            <a:pPr indent="0" defTabSz="913130">
              <a:lnSpc>
                <a:spcPct val="80000"/>
              </a:lnSpc>
            </a:pPr>
            <a:r>
              <a:rPr lang="en-US" altLang="zh-CN" sz="3400">
                <a:solidFill>
                  <a:srgbClr val="FF0000"/>
                </a:solidFill>
                <a:latin typeface="Arial" panose="020B0604020202090204" pitchFamily="34" charset="0"/>
                <a:ea typeface="楷体_GB2312" pitchFamily="49" charset="-122"/>
              </a:rPr>
              <a:t>4. </a:t>
            </a:r>
            <a:r>
              <a:rPr lang="zh-CN" altLang="en-US" sz="3400">
                <a:solidFill>
                  <a:srgbClr val="FF0000"/>
                </a:solidFill>
                <a:latin typeface="Arial" panose="020B0604020202090204" pitchFamily="34" charset="0"/>
                <a:ea typeface="楷体_GB2312" pitchFamily="49" charset="-122"/>
              </a:rPr>
              <a:t>几种特殊的偏序集</a:t>
            </a:r>
            <a:endParaRPr lang="zh-CN" altLang="en-US" sz="3400">
              <a:solidFill>
                <a:srgbClr val="FF0000"/>
              </a:solidFill>
              <a:latin typeface="Arial" panose="020B0604020202090204" pitchFamily="34" charset="0"/>
              <a:ea typeface="楷体_GB2312" pitchFamily="49" charset="-122"/>
            </a:endParaRPr>
          </a:p>
        </p:txBody>
      </p:sp>
    </p:spTree>
  </p:cSld>
  <p:clrMapOvr>
    <a:masterClrMapping/>
  </p:clrMapOvr>
  <p:transition spd="med">
    <p:split dir="in"/>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Text Box 25"/>
          <p:cNvSpPr txBox="1"/>
          <p:nvPr/>
        </p:nvSpPr>
        <p:spPr>
          <a:xfrm>
            <a:off x="428625" y="428625"/>
            <a:ext cx="8329613" cy="646113"/>
          </a:xfrm>
          <a:prstGeom prst="rect">
            <a:avLst/>
          </a:prstGeom>
          <a:noFill/>
          <a:ln w="9525">
            <a:noFill/>
          </a:ln>
        </p:spPr>
        <p:txBody>
          <a:bodyPr lIns="91428" tIns="45714" rIns="91428" bIns="45714" anchor="t">
            <a:spAutoFit/>
          </a:bodyPr>
          <a:p>
            <a:pPr indent="0" defTabSz="913130"/>
            <a:r>
              <a:rPr lang="en-US" altLang="zh-CN" sz="3400">
                <a:solidFill>
                  <a:srgbClr val="FF0000"/>
                </a:solidFill>
                <a:latin typeface="Arial" panose="020B0604020202090204" pitchFamily="34" charset="0"/>
                <a:ea typeface="宋体" panose="02010600030101010101" pitchFamily="2" charset="-122"/>
              </a:rPr>
              <a:t>1. </a:t>
            </a:r>
            <a:r>
              <a:rPr lang="zh-CN" altLang="en-US" sz="3600">
                <a:solidFill>
                  <a:srgbClr val="FF0000"/>
                </a:solidFill>
                <a:latin typeface="Arial" panose="020B0604020202090204" pitchFamily="34" charset="0"/>
                <a:ea typeface="楷体_GB2312" pitchFamily="49" charset="-122"/>
              </a:rPr>
              <a:t>偏序关系的定义</a:t>
            </a:r>
            <a:r>
              <a:rPr lang="en-US" altLang="zh-CN" sz="2200">
                <a:solidFill>
                  <a:srgbClr val="FF0000"/>
                </a:solidFill>
                <a:latin typeface="Arial" panose="020B0604020202090204" pitchFamily="34" charset="0"/>
                <a:ea typeface="宋体" panose="02010600030101010101" pitchFamily="2" charset="-122"/>
              </a:rPr>
              <a:t>(Partially Ordered </a:t>
            </a:r>
            <a:r>
              <a:rPr lang="en-US" altLang="zh-CN" sz="2200">
                <a:solidFill>
                  <a:srgbClr val="FF0000"/>
                </a:solidFill>
                <a:latin typeface="Arial" panose="020B0604020202090204" pitchFamily="34" charset="0"/>
                <a:ea typeface="楷体_GB2312" pitchFamily="49" charset="-122"/>
              </a:rPr>
              <a:t>Relations)</a:t>
            </a:r>
            <a:endParaRPr lang="en-US" altLang="zh-CN" sz="2200">
              <a:solidFill>
                <a:srgbClr val="FF0000"/>
              </a:solidFill>
              <a:latin typeface="Arial" panose="020B0604020202090204" pitchFamily="34" charset="0"/>
              <a:ea typeface="楷体_GB2312" pitchFamily="49" charset="-122"/>
            </a:endParaRPr>
          </a:p>
        </p:txBody>
      </p:sp>
      <p:sp>
        <p:nvSpPr>
          <p:cNvPr id="8" name="Text Box 5"/>
          <p:cNvSpPr txBox="1">
            <a:spLocks noChangeArrowheads="1"/>
          </p:cNvSpPr>
          <p:nvPr/>
        </p:nvSpPr>
        <p:spPr bwMode="auto">
          <a:xfrm>
            <a:off x="285750" y="1285875"/>
            <a:ext cx="8715375" cy="3169285"/>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l" defTabSz="914400" rtl="0" eaLnBrk="1" fontAlgn="base" latinLnBrk="0" hangingPunct="1">
              <a:lnSpc>
                <a:spcPct val="100000"/>
              </a:lnSpc>
              <a:spcBef>
                <a:spcPct val="0"/>
              </a:spcBef>
              <a:spcAft>
                <a:spcPct val="0"/>
              </a:spcAft>
              <a:buNone/>
            </a:pPr>
            <a:r>
              <a:rPr kumimoji="0" lang="en-US" altLang="zh-CN" sz="2600" b="1" i="0" u="none" strike="noStrike" kern="1200" cap="none" spc="0" normalizeH="0" baseline="0" noProof="1">
                <a:solidFill>
                  <a:srgbClr val="920092"/>
                </a:solidFill>
                <a:latin typeface="Times New Roman" panose="02020703060505090304" pitchFamily="18" charset="0"/>
                <a:ea typeface="+mn-ea"/>
                <a:cs typeface="+mn-cs"/>
                <a:sym typeface="+mn-ea"/>
              </a:rPr>
              <a:t>        </a:t>
            </a:r>
            <a:r>
              <a:rPr kumimoji="0" lang="zh-CN" altLang="en-US" sz="2600" b="1" i="0" u="none" strike="noStrike" kern="1200" cap="none" spc="0" normalizeH="0" baseline="0" noProof="1">
                <a:solidFill>
                  <a:srgbClr val="920092"/>
                </a:solidFill>
                <a:latin typeface="Times New Roman" panose="02020703060505090304" pitchFamily="18" charset="0"/>
                <a:ea typeface="+mn-ea"/>
                <a:cs typeface="+mn-cs"/>
                <a:sym typeface="+mn-ea"/>
              </a:rPr>
              <a:t>定义</a:t>
            </a:r>
            <a:r>
              <a:rPr kumimoji="0" lang="en-US" altLang="zh-CN" sz="2600" b="1" i="0" u="none" strike="noStrike" kern="1200" cap="none" spc="0" normalizeH="0" baseline="0" noProof="1">
                <a:solidFill>
                  <a:srgbClr val="920092"/>
                </a:solidFill>
                <a:latin typeface="Times New Roman" panose="02020703060505090304" pitchFamily="18" charset="0"/>
                <a:ea typeface="+mn-ea"/>
                <a:cs typeface="+mn-cs"/>
                <a:sym typeface="+mn-ea"/>
              </a:rPr>
              <a:t>1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设</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是一个集合</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上的一个关系</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R</a:t>
            </a:r>
            <a:r>
              <a:rPr kumimoji="0" lang="en-US" altLang="zh-CN" sz="3600" b="1" i="0" u="none" strike="noStrike" kern="1200" cap="none" spc="0" normalizeH="0" baseline="0" noProof="1">
                <a:solidFill>
                  <a:srgbClr val="74003A"/>
                </a:solidFill>
                <a:latin typeface="Times New Roman" panose="02020703060505090304" pitchFamily="18" charset="0"/>
                <a:ea typeface="+mn-ea"/>
                <a:cs typeface="+mn-cs"/>
                <a:sym typeface="+mn-ea"/>
              </a:rPr>
              <a: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满足</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自反性、反对称性和传递性，则称</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R</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是</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上的一个</a:t>
            </a:r>
            <a:r>
              <a:rPr kumimoji="0" lang="zh-CN" altLang="en-US" sz="3600" b="1" i="0" u="none" strike="noStrike" kern="1200" cap="none" spc="0" normalizeH="0" baseline="0" noProof="1">
                <a:solidFill>
                  <a:srgbClr val="FF0000"/>
                </a:solidFill>
                <a:latin typeface="Times New Roman" panose="02020703060505090304" pitchFamily="18" charset="0"/>
                <a:ea typeface="楷体_GB2312" pitchFamily="49" charset="-122"/>
                <a:cs typeface="+mn-cs"/>
                <a:sym typeface="+mn-ea"/>
              </a:rPr>
              <a:t>偏</a:t>
            </a:r>
            <a:r>
              <a:rPr kumimoji="0" lang="zh-CN" altLang="en-US" sz="36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序关系</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，并把它记做</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3200" b="1" i="0" u="none" strike="noStrike" kern="1200" cap="none" spc="0" normalizeH="0" baseline="0" noProof="1">
                <a:solidFill>
                  <a:srgbClr val="FF0000"/>
                </a:solidFill>
                <a:latin typeface="+mn-lt"/>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T Extra" pitchFamily="18" charset="2"/>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；如果集合</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上有偏序关系</a:t>
            </a:r>
            <a:r>
              <a:rPr kumimoji="0" lang="zh-CN" altLang="en-US" sz="3200" b="1" i="0" u="none" strike="noStrike" kern="1200" cap="none" spc="0" normalizeH="0" baseline="0" noProof="1">
                <a:solidFill>
                  <a:srgbClr val="FF0000"/>
                </a:solidFill>
                <a:latin typeface="+mn-lt"/>
                <a:ea typeface="+mn-ea"/>
                <a:cs typeface="+mn-cs"/>
                <a:sym typeface="+mn-ea"/>
              </a:rPr>
              <a:t>≤</a:t>
            </a:r>
            <a:r>
              <a:rPr kumimoji="0" lang="zh-CN" altLang="en-US" sz="3600" b="1" i="0" u="none" strike="noStrike" kern="1200" cap="none" spc="0" normalizeH="0" baseline="0" noProof="1">
                <a:solidFill>
                  <a:srgbClr val="74003A"/>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a:t>
            </a:r>
            <a:r>
              <a:rPr kumimoji="0" lang="zh-CN" altLang="en-US" sz="36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偏序集</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，用序偶</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&lt;A</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zh-CN" altLang="en-US" sz="3200" b="1" i="0" u="none" strike="noStrike" kern="1200" cap="none" spc="0" normalizeH="0" baseline="0" noProof="1">
                <a:solidFill>
                  <a:srgbClr val="FF0000"/>
                </a:solidFill>
                <a:latin typeface="+mn-lt"/>
                <a:ea typeface="+mn-ea"/>
                <a:cs typeface="+mn-cs"/>
                <a:sym typeface="+mn-ea"/>
              </a:rPr>
              <a: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&gt;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表示之。</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Rectangle 3"/>
          <p:cNvSpPr>
            <a:spLocks noGrp="1"/>
          </p:cNvSpPr>
          <p:nvPr>
            <p:ph idx="1"/>
          </p:nvPr>
        </p:nvSpPr>
        <p:spPr>
          <a:xfrm>
            <a:off x="395288" y="871538"/>
            <a:ext cx="8569325" cy="1214437"/>
          </a:xfrm>
        </p:spPr>
        <p:txBody>
          <a:bodyPr vert="horz" wrap="square" lIns="91440" tIns="45720" rIns="91440" bIns="45720" anchor="t"/>
          <a:p>
            <a:pPr marL="0" indent="576580" algn="just" eaLnBrk="1" hangingPunct="1">
              <a:lnSpc>
                <a:spcPct val="120000"/>
              </a:lnSpc>
              <a:buNone/>
            </a:pPr>
            <a:r>
              <a:rPr lang="zh-CN" altLang="en-US" sz="2800" b="1">
                <a:solidFill>
                  <a:srgbClr val="FF0000"/>
                </a:solidFill>
                <a:ea typeface="楷体_GB2312" pitchFamily="49" charset="-122"/>
                <a:sym typeface="Symbol" pitchFamily="18" charset="2"/>
              </a:rPr>
              <a:t>例</a:t>
            </a:r>
            <a:r>
              <a:rPr lang="en-US" altLang="zh-CN" sz="2800" b="1">
                <a:solidFill>
                  <a:srgbClr val="FF0000"/>
                </a:solidFill>
                <a:ea typeface="楷体_GB2312" pitchFamily="49" charset="-122"/>
                <a:sym typeface="Symbol" pitchFamily="18" charset="2"/>
              </a:rPr>
              <a:t>1: </a:t>
            </a:r>
            <a:r>
              <a:rPr lang="zh-CN" altLang="en-US" sz="2800" b="1">
                <a:sym typeface="Symbol" pitchFamily="18" charset="2"/>
              </a:rPr>
              <a:t>验证实数集</a:t>
            </a:r>
            <a:r>
              <a:rPr lang="en-US" altLang="zh-CN" sz="2800" b="1">
                <a:sym typeface="Symbol" pitchFamily="18" charset="2"/>
              </a:rPr>
              <a:t>R</a:t>
            </a:r>
            <a:r>
              <a:rPr lang="zh-CN" altLang="en-US" sz="2800" b="1">
                <a:sym typeface="Symbol" pitchFamily="18" charset="2"/>
              </a:rPr>
              <a:t>上的小于等于关系</a:t>
            </a:r>
            <a:r>
              <a:rPr lang="zh-CN" altLang="en-US" sz="2800" b="1">
                <a:latin typeface="Times New Roman" panose="02020703060505090304" pitchFamily="18" charset="0"/>
                <a:sym typeface="Symbol" pitchFamily="18" charset="2"/>
              </a:rPr>
              <a:t>“</a:t>
            </a:r>
            <a:r>
              <a:rPr lang="zh-CN" altLang="en-US" sz="2800" b="1">
                <a:sym typeface="Symbol" pitchFamily="18" charset="2"/>
              </a:rPr>
              <a:t></a:t>
            </a:r>
            <a:r>
              <a:rPr lang="zh-CN" altLang="en-US" sz="2800" b="1">
                <a:latin typeface="Times New Roman" panose="02020703060505090304" pitchFamily="18" charset="0"/>
                <a:sym typeface="Symbol" pitchFamily="18" charset="2"/>
              </a:rPr>
              <a:t>”</a:t>
            </a:r>
            <a:r>
              <a:rPr lang="zh-CN" altLang="en-US" sz="2800" b="1">
                <a:sym typeface="Symbol" pitchFamily="18" charset="2"/>
              </a:rPr>
              <a:t> 是偏序关系。</a:t>
            </a:r>
            <a:endParaRPr lang="zh-CN" altLang="en-US" sz="2800" b="1">
              <a:sym typeface="Symbol" pitchFamily="18" charset="2"/>
            </a:endParaRPr>
          </a:p>
        </p:txBody>
      </p:sp>
      <p:sp>
        <p:nvSpPr>
          <p:cNvPr id="3" name="Rectangle 3"/>
          <p:cNvSpPr txBox="1"/>
          <p:nvPr/>
        </p:nvSpPr>
        <p:spPr>
          <a:xfrm>
            <a:off x="395288" y="2000250"/>
            <a:ext cx="8569325" cy="4095750"/>
          </a:xfrm>
          <a:prstGeom prst="rect">
            <a:avLst/>
          </a:prstGeom>
          <a:noFill/>
          <a:ln w="9525">
            <a:noFill/>
          </a:ln>
        </p:spPr>
        <p:txBody>
          <a:bodyPr anchor="t"/>
          <a:p>
            <a:pPr indent="576580" algn="just">
              <a:lnSpc>
                <a:spcPct val="120000"/>
              </a:lnSpc>
              <a:spcBef>
                <a:spcPct val="20000"/>
              </a:spcBef>
            </a:pPr>
            <a:r>
              <a:rPr lang="zh-CN" altLang="en-US" sz="2800">
                <a:latin typeface="Arial" panose="020B0604020202090204" pitchFamily="34" charset="0"/>
                <a:ea typeface="宋体" panose="02010600030101010101" pitchFamily="2" charset="-122"/>
                <a:sym typeface="Symbol" pitchFamily="18" charset="2"/>
              </a:rPr>
              <a:t>证明：</a:t>
            </a:r>
            <a:r>
              <a:rPr lang="en-US" altLang="zh-CN" sz="2800">
                <a:latin typeface="Arial" panose="020B0604020202090204" pitchFamily="34" charset="0"/>
                <a:ea typeface="宋体" panose="02010600030101010101" pitchFamily="2" charset="-122"/>
                <a:sym typeface="Symbol" pitchFamily="18" charset="2"/>
              </a:rPr>
              <a:t>1. </a:t>
            </a:r>
            <a:r>
              <a:rPr lang="zh-CN" altLang="en-US" sz="2800">
                <a:latin typeface="Arial" panose="020B0604020202090204" pitchFamily="34" charset="0"/>
                <a:ea typeface="宋体" panose="02010600030101010101" pitchFamily="2" charset="-122"/>
                <a:sym typeface="Symbol" pitchFamily="18" charset="2"/>
              </a:rPr>
              <a:t>对于任何实数</a:t>
            </a:r>
            <a:r>
              <a:rPr lang="en-US" altLang="zh-CN" sz="2800">
                <a:latin typeface="Arial" panose="020B0604020202090204" pitchFamily="34" charset="0"/>
                <a:ea typeface="宋体" panose="02010600030101010101" pitchFamily="2" charset="-122"/>
                <a:sym typeface="Symbol" pitchFamily="18" charset="2"/>
              </a:rPr>
              <a:t>aR,</a:t>
            </a:r>
            <a:r>
              <a:rPr lang="zh-CN" altLang="en-US" sz="2800">
                <a:latin typeface="Arial" panose="020B0604020202090204" pitchFamily="34" charset="0"/>
                <a:ea typeface="宋体" panose="02010600030101010101" pitchFamily="2" charset="-122"/>
                <a:sym typeface="Symbol" pitchFamily="18" charset="2"/>
              </a:rPr>
              <a:t>有</a:t>
            </a:r>
            <a:r>
              <a:rPr lang="en-US" altLang="zh-CN" sz="2800">
                <a:latin typeface="Arial" panose="020B0604020202090204" pitchFamily="34" charset="0"/>
                <a:ea typeface="宋体" panose="02010600030101010101" pitchFamily="2" charset="-122"/>
                <a:sym typeface="Symbol" pitchFamily="18" charset="2"/>
              </a:rPr>
              <a:t>aa</a:t>
            </a:r>
            <a:r>
              <a:rPr lang="zh-CN" altLang="en-US" sz="2800">
                <a:latin typeface="Arial" panose="020B0604020202090204" pitchFamily="34" charset="0"/>
                <a:ea typeface="宋体" panose="02010600030101010101" pitchFamily="2" charset="-122"/>
                <a:sym typeface="Symbol" pitchFamily="18" charset="2"/>
              </a:rPr>
              <a:t>成立，故</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是自反的。</a:t>
            </a:r>
            <a:endParaRPr lang="zh-CN" altLang="en-US" sz="2800">
              <a:latin typeface="Arial" panose="020B0604020202090204" pitchFamily="34" charset="0"/>
              <a:ea typeface="宋体" panose="02010600030101010101" pitchFamily="2" charset="-122"/>
              <a:sym typeface="Symbol" pitchFamily="18" charset="2"/>
            </a:endParaRPr>
          </a:p>
          <a:p>
            <a:pPr indent="576580" algn="just">
              <a:lnSpc>
                <a:spcPct val="120000"/>
              </a:lnSpc>
              <a:spcBef>
                <a:spcPct val="20000"/>
              </a:spcBef>
            </a:pPr>
            <a:r>
              <a:rPr lang="en-US" altLang="zh-CN" sz="2800">
                <a:latin typeface="Arial" panose="020B0604020202090204" pitchFamily="34" charset="0"/>
                <a:ea typeface="宋体" panose="02010600030101010101" pitchFamily="2" charset="-122"/>
                <a:sym typeface="Symbol" pitchFamily="18" charset="2"/>
              </a:rPr>
              <a:t>2. </a:t>
            </a:r>
            <a:r>
              <a:rPr lang="zh-CN" altLang="en-US" sz="2800">
                <a:latin typeface="Arial" panose="020B0604020202090204" pitchFamily="34" charset="0"/>
                <a:ea typeface="宋体" panose="02010600030101010101" pitchFamily="2" charset="-122"/>
                <a:sym typeface="Symbol" pitchFamily="18" charset="2"/>
              </a:rPr>
              <a:t>对于任何实数</a:t>
            </a:r>
            <a:r>
              <a:rPr lang="en-US" altLang="zh-CN" sz="2800">
                <a:latin typeface="Arial" panose="020B0604020202090204" pitchFamily="34" charset="0"/>
                <a:ea typeface="宋体" panose="02010600030101010101" pitchFamily="2" charset="-122"/>
                <a:sym typeface="Symbol" pitchFamily="18" charset="2"/>
              </a:rPr>
              <a:t>a,bR</a:t>
            </a:r>
            <a:r>
              <a:rPr lang="zh-CN" altLang="en-US" sz="2800">
                <a:latin typeface="Arial" panose="020B0604020202090204" pitchFamily="34" charset="0"/>
                <a:ea typeface="宋体" panose="02010600030101010101" pitchFamily="2" charset="-122"/>
                <a:sym typeface="Symbol" pitchFamily="18" charset="2"/>
              </a:rPr>
              <a:t>，如果</a:t>
            </a:r>
            <a:r>
              <a:rPr lang="en-US" altLang="zh-CN" sz="2800">
                <a:latin typeface="Arial" panose="020B0604020202090204" pitchFamily="34" charset="0"/>
                <a:ea typeface="宋体" panose="02010600030101010101" pitchFamily="2" charset="-122"/>
                <a:sym typeface="Symbol" pitchFamily="18" charset="2"/>
              </a:rPr>
              <a:t>ab</a:t>
            </a:r>
            <a:r>
              <a:rPr lang="zh-CN" altLang="en-US" sz="2800">
                <a:latin typeface="Arial" panose="020B0604020202090204" pitchFamily="34" charset="0"/>
                <a:ea typeface="宋体" panose="02010600030101010101" pitchFamily="2" charset="-122"/>
                <a:sym typeface="Symbol" pitchFamily="18" charset="2"/>
              </a:rPr>
              <a:t>，</a:t>
            </a:r>
            <a:r>
              <a:rPr lang="en-US" altLang="zh-CN" sz="2800">
                <a:latin typeface="Arial" panose="020B0604020202090204" pitchFamily="34" charset="0"/>
                <a:ea typeface="宋体" panose="02010600030101010101" pitchFamily="2" charset="-122"/>
                <a:sym typeface="Symbol" pitchFamily="18" charset="2"/>
              </a:rPr>
              <a:t>ba</a:t>
            </a:r>
            <a:r>
              <a:rPr lang="zh-CN" altLang="en-US" sz="2800">
                <a:latin typeface="Arial" panose="020B0604020202090204" pitchFamily="34" charset="0"/>
                <a:ea typeface="宋体" panose="02010600030101010101" pitchFamily="2" charset="-122"/>
                <a:sym typeface="Symbol" pitchFamily="18" charset="2"/>
              </a:rPr>
              <a:t>，则必有</a:t>
            </a:r>
            <a:r>
              <a:rPr lang="en-US" altLang="zh-CN" sz="2800">
                <a:latin typeface="Arial" panose="020B0604020202090204" pitchFamily="34" charset="0"/>
                <a:ea typeface="宋体" panose="02010600030101010101" pitchFamily="2" charset="-122"/>
                <a:sym typeface="Symbol" pitchFamily="18" charset="2"/>
              </a:rPr>
              <a:t>a=b</a:t>
            </a:r>
            <a:r>
              <a:rPr lang="zh-CN" altLang="en-US" sz="2800">
                <a:latin typeface="Arial" panose="020B0604020202090204" pitchFamily="34" charset="0"/>
                <a:ea typeface="宋体" panose="02010600030101010101" pitchFamily="2" charset="-122"/>
                <a:sym typeface="Symbol" pitchFamily="18" charset="2"/>
              </a:rPr>
              <a:t>，故</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是反对称的。</a:t>
            </a:r>
            <a:endParaRPr lang="zh-CN" altLang="en-US" sz="2800">
              <a:latin typeface="Arial" panose="020B0604020202090204" pitchFamily="34" charset="0"/>
              <a:ea typeface="宋体" panose="02010600030101010101" pitchFamily="2" charset="-122"/>
              <a:sym typeface="Symbol" pitchFamily="18" charset="2"/>
            </a:endParaRPr>
          </a:p>
          <a:p>
            <a:pPr indent="576580" algn="just">
              <a:lnSpc>
                <a:spcPct val="120000"/>
              </a:lnSpc>
              <a:spcBef>
                <a:spcPct val="20000"/>
              </a:spcBef>
            </a:pPr>
            <a:r>
              <a:rPr lang="en-US" altLang="zh-CN" sz="2800">
                <a:latin typeface="Arial" panose="020B0604020202090204" pitchFamily="34" charset="0"/>
                <a:ea typeface="宋体" panose="02010600030101010101" pitchFamily="2" charset="-122"/>
                <a:sym typeface="Symbol" pitchFamily="18" charset="2"/>
              </a:rPr>
              <a:t>3. </a:t>
            </a:r>
            <a:r>
              <a:rPr lang="zh-CN" altLang="en-US" sz="2800">
                <a:latin typeface="Arial" panose="020B0604020202090204" pitchFamily="34" charset="0"/>
                <a:ea typeface="宋体" panose="02010600030101010101" pitchFamily="2" charset="-122"/>
                <a:sym typeface="Symbol" pitchFamily="18" charset="2"/>
              </a:rPr>
              <a:t>如果</a:t>
            </a:r>
            <a:r>
              <a:rPr lang="en-US" altLang="zh-CN" sz="2800">
                <a:latin typeface="Arial" panose="020B0604020202090204" pitchFamily="34" charset="0"/>
                <a:ea typeface="宋体" panose="02010600030101010101" pitchFamily="2" charset="-122"/>
                <a:sym typeface="Symbol" pitchFamily="18" charset="2"/>
              </a:rPr>
              <a:t>ab</a:t>
            </a:r>
            <a:r>
              <a:rPr lang="zh-CN" altLang="en-US" sz="2800">
                <a:latin typeface="Arial" panose="020B0604020202090204" pitchFamily="34" charset="0"/>
                <a:ea typeface="宋体" panose="02010600030101010101" pitchFamily="2" charset="-122"/>
                <a:sym typeface="Symbol" pitchFamily="18" charset="2"/>
              </a:rPr>
              <a:t>，</a:t>
            </a:r>
            <a:r>
              <a:rPr lang="en-US" altLang="zh-CN" sz="2800">
                <a:latin typeface="Arial" panose="020B0604020202090204" pitchFamily="34" charset="0"/>
                <a:ea typeface="宋体" panose="02010600030101010101" pitchFamily="2" charset="-122"/>
                <a:sym typeface="Symbol" pitchFamily="18" charset="2"/>
              </a:rPr>
              <a:t>bc </a:t>
            </a:r>
            <a:r>
              <a:rPr lang="zh-CN" altLang="en-US" sz="2800">
                <a:latin typeface="Arial" panose="020B0604020202090204" pitchFamily="34" charset="0"/>
                <a:ea typeface="宋体" panose="02010600030101010101" pitchFamily="2" charset="-122"/>
                <a:sym typeface="Symbol" pitchFamily="18" charset="2"/>
              </a:rPr>
              <a:t>那么必有</a:t>
            </a:r>
            <a:r>
              <a:rPr lang="en-US" altLang="zh-CN" sz="2800">
                <a:latin typeface="Arial" panose="020B0604020202090204" pitchFamily="34" charset="0"/>
                <a:ea typeface="宋体" panose="02010600030101010101" pitchFamily="2" charset="-122"/>
                <a:sym typeface="Symbol" pitchFamily="18" charset="2"/>
              </a:rPr>
              <a:t>ac</a:t>
            </a:r>
            <a:r>
              <a:rPr lang="zh-CN" altLang="en-US" sz="2800">
                <a:latin typeface="Arial" panose="020B0604020202090204" pitchFamily="34" charset="0"/>
                <a:ea typeface="宋体" panose="02010600030101010101" pitchFamily="2" charset="-122"/>
                <a:sym typeface="Symbol" pitchFamily="18" charset="2"/>
              </a:rPr>
              <a:t>，故</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是传递的。</a:t>
            </a:r>
            <a:endParaRPr lang="zh-CN" altLang="en-US" sz="2800">
              <a:latin typeface="Arial" panose="020B0604020202090204" pitchFamily="34" charset="0"/>
              <a:ea typeface="宋体" panose="02010600030101010101" pitchFamily="2" charset="-122"/>
              <a:sym typeface="Symbol" pitchFamily="18" charset="2"/>
            </a:endParaRPr>
          </a:p>
          <a:p>
            <a:pPr indent="576580" algn="just">
              <a:lnSpc>
                <a:spcPct val="120000"/>
              </a:lnSpc>
              <a:spcBef>
                <a:spcPct val="20000"/>
              </a:spcBef>
            </a:pPr>
            <a:r>
              <a:rPr lang="zh-CN" altLang="en-US" sz="2800">
                <a:latin typeface="Arial" panose="020B0604020202090204" pitchFamily="34" charset="0"/>
                <a:ea typeface="宋体" panose="02010600030101010101" pitchFamily="2" charset="-122"/>
                <a:sym typeface="Symbol" pitchFamily="18" charset="2"/>
              </a:rPr>
              <a:t>因此</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a:t>
            </a:r>
            <a:r>
              <a:rPr lang="zh-CN" altLang="en-US" sz="2800">
                <a:latin typeface="Times New Roman" panose="02020703060505090304" pitchFamily="18" charset="0"/>
                <a:ea typeface="宋体" panose="02010600030101010101" pitchFamily="2"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 是一个偏序关系。</a:t>
            </a:r>
            <a:endParaRPr lang="zh-CN" altLang="en-US" sz="2800">
              <a:latin typeface="Arial" panose="020B0604020202090204" pitchFamily="34" charset="0"/>
              <a:ea typeface="宋体" panose="02010600030101010101" pitchFamily="2" charset="-122"/>
              <a:sym typeface="Symbol" pitchFamily="18" charset="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charRg st="0" end="33"/>
                                            </p:txEl>
                                          </p:spTgt>
                                        </p:tgtEl>
                                        <p:attrNameLst>
                                          <p:attrName>style.visibility</p:attrName>
                                        </p:attrNameLst>
                                      </p:cBhvr>
                                      <p:to>
                                        <p:strVal val="visible"/>
                                      </p:to>
                                    </p:set>
                                    <p:anim calcmode="lin" valueType="num">
                                      <p:cBhvr additive="base">
                                        <p:cTn id="11" dur="500" fill="hold"/>
                                        <p:tgtEl>
                                          <p:spTgt spid="3">
                                            <p:txEl>
                                              <p:charRg st="0" end="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charRg st="33" end="76"/>
                                            </p:txEl>
                                          </p:spTgt>
                                        </p:tgtEl>
                                        <p:attrNameLst>
                                          <p:attrName>style.visibility</p:attrName>
                                        </p:attrNameLst>
                                      </p:cBhvr>
                                      <p:to>
                                        <p:strVal val="visible"/>
                                      </p:to>
                                    </p:set>
                                    <p:anim calcmode="lin" valueType="num">
                                      <p:cBhvr additive="base">
                                        <p:cTn id="17" dur="500" fill="hold"/>
                                        <p:tgtEl>
                                          <p:spTgt spid="3">
                                            <p:txEl>
                                              <p:charRg st="33" end="7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charRg st="33" end="7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charRg st="76" end="107"/>
                                            </p:txEl>
                                          </p:spTgt>
                                        </p:tgtEl>
                                        <p:attrNameLst>
                                          <p:attrName>style.visibility</p:attrName>
                                        </p:attrNameLst>
                                      </p:cBhvr>
                                      <p:to>
                                        <p:strVal val="visible"/>
                                      </p:to>
                                    </p:set>
                                    <p:anim calcmode="lin" valueType="num">
                                      <p:cBhvr additive="base">
                                        <p:cTn id="23" dur="500" fill="hold"/>
                                        <p:tgtEl>
                                          <p:spTgt spid="3">
                                            <p:txEl>
                                              <p:charRg st="76" end="10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charRg st="76" end="10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charRg st="107" end="122"/>
                                            </p:txEl>
                                          </p:spTgt>
                                        </p:tgtEl>
                                        <p:attrNameLst>
                                          <p:attrName>style.visibility</p:attrName>
                                        </p:attrNameLst>
                                      </p:cBhvr>
                                      <p:to>
                                        <p:strVal val="visible"/>
                                      </p:to>
                                    </p:set>
                                    <p:anim calcmode="lin" valueType="num">
                                      <p:cBhvr additive="base">
                                        <p:cTn id="29" dur="500" fill="hold"/>
                                        <p:tgtEl>
                                          <p:spTgt spid="3">
                                            <p:txEl>
                                              <p:charRg st="107" end="12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charRg st="107"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Text Box 4"/>
          <p:cNvSpPr txBox="1"/>
          <p:nvPr/>
        </p:nvSpPr>
        <p:spPr>
          <a:xfrm>
            <a:off x="0" y="2357438"/>
            <a:ext cx="9144000" cy="523875"/>
          </a:xfrm>
          <a:prstGeom prst="rect">
            <a:avLst/>
          </a:prstGeom>
          <a:noFill/>
          <a:ln w="9525">
            <a:noFill/>
          </a:ln>
        </p:spPr>
        <p:txBody>
          <a:bodyPr lIns="91428" tIns="45714" rIns="91428" bIns="45714" anchor="t">
            <a:spAutoFit/>
          </a:bodyPr>
          <a:p>
            <a:pPr indent="0" defTabSz="913130"/>
            <a:r>
              <a:rPr lang="en-US" altLang="zh-CN">
                <a:latin typeface="黑体" panose="02010609060101010101" pitchFamily="49" charset="-122"/>
                <a:ea typeface="黑体" panose="02010609060101010101" pitchFamily="49" charset="-122"/>
              </a:rPr>
              <a:t>  </a:t>
            </a:r>
            <a:r>
              <a:rPr lang="zh-CN" altLang="en-US">
                <a:solidFill>
                  <a:schemeClr val="folHlink"/>
                </a:solidFill>
                <a:latin typeface="黑体" panose="02010609060101010101" pitchFamily="49" charset="-122"/>
                <a:ea typeface="黑体" panose="02010609060101010101" pitchFamily="49" charset="-122"/>
              </a:rPr>
              <a:t>证明</a:t>
            </a:r>
            <a:r>
              <a:rPr lang="zh-CN" altLang="en-US">
                <a:latin typeface="黑体" panose="02010609060101010101" pitchFamily="49" charset="-122"/>
                <a:ea typeface="黑体" panose="02010609060101010101" pitchFamily="49" charset="-122"/>
              </a:rPr>
              <a:t> </a:t>
            </a:r>
            <a:r>
              <a:rPr lang="zh-CN" altLang="en-US" sz="2600">
                <a:latin typeface="宋体" panose="02010600030101010101" pitchFamily="2" charset="-122"/>
                <a:ea typeface="宋体" panose="02010600030101010101" pitchFamily="2" charset="-122"/>
              </a:rPr>
              <a:t>对于任意      ，有      ，所以</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是自反的。 </a:t>
            </a:r>
            <a:endParaRPr lang="zh-CN" altLang="en-US" sz="2600">
              <a:latin typeface="宋体" panose="02010600030101010101" pitchFamily="2" charset="-122"/>
              <a:ea typeface="宋体" panose="02010600030101010101" pitchFamily="2" charset="-122"/>
            </a:endParaRPr>
          </a:p>
        </p:txBody>
      </p:sp>
      <p:sp>
        <p:nvSpPr>
          <p:cNvPr id="75793" name="Text Box 5"/>
          <p:cNvSpPr txBox="1"/>
          <p:nvPr/>
        </p:nvSpPr>
        <p:spPr>
          <a:xfrm>
            <a:off x="280988" y="2957513"/>
            <a:ext cx="8651875" cy="1090612"/>
          </a:xfrm>
          <a:prstGeom prst="rect">
            <a:avLst/>
          </a:prstGeom>
          <a:noFill/>
          <a:ln w="9525">
            <a:noFill/>
          </a:ln>
        </p:spPr>
        <p:txBody>
          <a:bodyPr lIns="91428" tIns="45714" rIns="91428" bIns="45714" anchor="t">
            <a:spAutoFit/>
          </a:bodyPr>
          <a:p>
            <a:pPr indent="0" defTabSz="913130">
              <a:lnSpc>
                <a:spcPct val="120000"/>
              </a:lnSpc>
            </a:pPr>
            <a:r>
              <a:rPr lang="en-US" altLang="zh-CN">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对任意          ，若        且         ，则     所以</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是反对称的。 </a:t>
            </a:r>
            <a:endParaRPr lang="zh-CN" altLang="en-US" sz="2600">
              <a:latin typeface="宋体" panose="02010600030101010101" pitchFamily="2" charset="-122"/>
              <a:ea typeface="宋体" panose="02010600030101010101" pitchFamily="2" charset="-122"/>
            </a:endParaRPr>
          </a:p>
        </p:txBody>
      </p:sp>
      <p:sp>
        <p:nvSpPr>
          <p:cNvPr id="239619" name="Text Box 6"/>
          <p:cNvSpPr txBox="1"/>
          <p:nvPr/>
        </p:nvSpPr>
        <p:spPr>
          <a:xfrm>
            <a:off x="211138" y="642938"/>
            <a:ext cx="8932862" cy="584200"/>
          </a:xfrm>
          <a:prstGeom prst="rect">
            <a:avLst/>
          </a:prstGeom>
          <a:noFill/>
          <a:ln w="9525">
            <a:noFill/>
          </a:ln>
        </p:spPr>
        <p:txBody>
          <a:bodyPr lIns="91428" tIns="45714" rIns="91428" bIns="45714" anchor="t">
            <a:spAutoFit/>
          </a:bodyPr>
          <a:p>
            <a:pPr indent="0" defTabSz="913130"/>
            <a:r>
              <a:rPr lang="zh-CN" altLang="en-US" sz="3200" i="1">
                <a:solidFill>
                  <a:srgbClr val="CC3300"/>
                </a:solidFill>
                <a:latin typeface="宋体" panose="02010600030101010101" pitchFamily="2" charset="-122"/>
                <a:ea typeface="宋体" panose="02010600030101010101" pitchFamily="2" charset="-122"/>
              </a:rPr>
              <a:t>例</a:t>
            </a:r>
            <a:r>
              <a:rPr lang="en-US" altLang="zh-CN" sz="3200" i="1">
                <a:solidFill>
                  <a:srgbClr val="CC3300"/>
                </a:solidFill>
                <a:latin typeface="宋体" panose="02010600030101010101" pitchFamily="2" charset="-122"/>
                <a:ea typeface="宋体" panose="02010600030101010101" pitchFamily="2" charset="-122"/>
              </a:rPr>
              <a:t>2</a:t>
            </a:r>
            <a:r>
              <a:rPr lang="en-US" altLang="zh-CN">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全集合</a:t>
            </a:r>
            <a:r>
              <a:rPr lang="en-US" altLang="zh-CN" sz="2600" i="1">
                <a:latin typeface="Arial" panose="020B0604020202090204" pitchFamily="34" charset="0"/>
                <a:ea typeface="宋体" panose="02010600030101010101" pitchFamily="2" charset="-122"/>
              </a:rPr>
              <a:t>U</a:t>
            </a:r>
            <a:r>
              <a:rPr lang="zh-CN" altLang="en-US" sz="2600">
                <a:latin typeface="宋体" panose="02010600030101010101" pitchFamily="2" charset="-122"/>
                <a:ea typeface="宋体" panose="02010600030101010101" pitchFamily="2" charset="-122"/>
              </a:rPr>
              <a:t>的幂集上的</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关系也是一个偏序关系。</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39620" name="Object 2"/>
          <p:cNvGraphicFramePr>
            <a:graphicFrameLocks noChangeAspect="1"/>
          </p:cNvGraphicFramePr>
          <p:nvPr/>
        </p:nvGraphicFramePr>
        <p:xfrm>
          <a:off x="4500563" y="714375"/>
          <a:ext cx="492125" cy="504825"/>
        </p:xfrm>
        <a:graphic>
          <a:graphicData uri="http://schemas.openxmlformats.org/presentationml/2006/ole">
            <mc:AlternateContent xmlns:mc="http://schemas.openxmlformats.org/markup-compatibility/2006">
              <mc:Choice xmlns:v="urn:schemas-microsoft-com:vml" Requires="v">
                <p:oleObj spid="_x0000_s3427" name="" r:id="rId1" imgW="2628900" imgH="2628900" progId="Equation.3">
                  <p:embed/>
                </p:oleObj>
              </mc:Choice>
              <mc:Fallback>
                <p:oleObj name="" r:id="rId1" imgW="2628900" imgH="2628900" progId="Equation.3">
                  <p:embed/>
                  <p:pic>
                    <p:nvPicPr>
                      <p:cNvPr id="0" name="Picture 3426"/>
                      <p:cNvPicPr/>
                      <p:nvPr/>
                    </p:nvPicPr>
                    <p:blipFill>
                      <a:blip r:embed="rId2"/>
                      <a:stretch>
                        <a:fillRect/>
                      </a:stretch>
                    </p:blipFill>
                    <p:spPr>
                      <a:xfrm>
                        <a:off x="4500563" y="714375"/>
                        <a:ext cx="492125" cy="504825"/>
                      </a:xfrm>
                      <a:prstGeom prst="rect">
                        <a:avLst/>
                      </a:prstGeom>
                      <a:noFill/>
                      <a:ln w="38100">
                        <a:noFill/>
                        <a:miter/>
                      </a:ln>
                    </p:spPr>
                  </p:pic>
                </p:oleObj>
              </mc:Fallback>
            </mc:AlternateContent>
          </a:graphicData>
        </a:graphic>
      </p:graphicFrame>
      <p:graphicFrame>
        <p:nvGraphicFramePr>
          <p:cNvPr id="75779" name="Object 3"/>
          <p:cNvGraphicFramePr>
            <a:graphicFrameLocks noChangeAspect="1"/>
          </p:cNvGraphicFramePr>
          <p:nvPr/>
        </p:nvGraphicFramePr>
        <p:xfrm>
          <a:off x="2184718" y="2307590"/>
          <a:ext cx="1196975" cy="541338"/>
        </p:xfrm>
        <a:graphic>
          <a:graphicData uri="http://schemas.openxmlformats.org/presentationml/2006/ole">
            <mc:AlternateContent xmlns:mc="http://schemas.openxmlformats.org/markup-compatibility/2006">
              <mc:Choice xmlns:v="urn:schemas-microsoft-com:vml" Requires="v">
                <p:oleObj spid="_x0000_s3428" name="" r:id="rId3" imgW="7458075" imgH="3295650" progId="Equation.3">
                  <p:embed/>
                </p:oleObj>
              </mc:Choice>
              <mc:Fallback>
                <p:oleObj name="" r:id="rId3" imgW="7458075" imgH="3295650" progId="Equation.3">
                  <p:embed/>
                  <p:pic>
                    <p:nvPicPr>
                      <p:cNvPr id="0" name="Picture 3427"/>
                      <p:cNvPicPr/>
                      <p:nvPr/>
                    </p:nvPicPr>
                    <p:blipFill>
                      <a:blip r:embed="rId4"/>
                      <a:stretch>
                        <a:fillRect/>
                      </a:stretch>
                    </p:blipFill>
                    <p:spPr>
                      <a:xfrm>
                        <a:off x="2184718" y="2307590"/>
                        <a:ext cx="1196975" cy="541338"/>
                      </a:xfrm>
                      <a:prstGeom prst="rect">
                        <a:avLst/>
                      </a:prstGeom>
                      <a:noFill/>
                      <a:ln w="38100">
                        <a:noFill/>
                        <a:miter/>
                      </a:ln>
                    </p:spPr>
                  </p:pic>
                </p:oleObj>
              </mc:Fallback>
            </mc:AlternateContent>
          </a:graphicData>
        </a:graphic>
      </p:graphicFrame>
      <p:graphicFrame>
        <p:nvGraphicFramePr>
          <p:cNvPr id="75780" name="Object 4"/>
          <p:cNvGraphicFramePr>
            <a:graphicFrameLocks noChangeAspect="1"/>
          </p:cNvGraphicFramePr>
          <p:nvPr/>
        </p:nvGraphicFramePr>
        <p:xfrm>
          <a:off x="3781108" y="2307590"/>
          <a:ext cx="1125537" cy="541338"/>
        </p:xfrm>
        <a:graphic>
          <a:graphicData uri="http://schemas.openxmlformats.org/presentationml/2006/ole">
            <mc:AlternateContent xmlns:mc="http://schemas.openxmlformats.org/markup-compatibility/2006">
              <mc:Choice xmlns:v="urn:schemas-microsoft-com:vml" Requires="v">
                <p:oleObj spid="_x0000_s3429" name="" r:id="rId5" imgW="7019925" imgH="3295650" progId="Equation.3">
                  <p:embed/>
                </p:oleObj>
              </mc:Choice>
              <mc:Fallback>
                <p:oleObj name="" r:id="rId5" imgW="7019925" imgH="3295650" progId="Equation.3">
                  <p:embed/>
                  <p:pic>
                    <p:nvPicPr>
                      <p:cNvPr id="0" name="Picture 3428"/>
                      <p:cNvPicPr/>
                      <p:nvPr/>
                    </p:nvPicPr>
                    <p:blipFill>
                      <a:blip r:embed="rId6"/>
                      <a:stretch>
                        <a:fillRect/>
                      </a:stretch>
                    </p:blipFill>
                    <p:spPr>
                      <a:xfrm>
                        <a:off x="3781108" y="2307590"/>
                        <a:ext cx="1125537" cy="541338"/>
                      </a:xfrm>
                      <a:prstGeom prst="rect">
                        <a:avLst/>
                      </a:prstGeom>
                      <a:noFill/>
                      <a:ln w="38100">
                        <a:noFill/>
                        <a:miter/>
                      </a:ln>
                    </p:spPr>
                  </p:pic>
                </p:oleObj>
              </mc:Fallback>
            </mc:AlternateContent>
          </a:graphicData>
        </a:graphic>
      </p:graphicFrame>
      <p:graphicFrame>
        <p:nvGraphicFramePr>
          <p:cNvPr id="75781" name="Object 5"/>
          <p:cNvGraphicFramePr>
            <a:graphicFrameLocks noChangeAspect="1"/>
          </p:cNvGraphicFramePr>
          <p:nvPr/>
        </p:nvGraphicFramePr>
        <p:xfrm>
          <a:off x="6382703" y="2325053"/>
          <a:ext cx="493712" cy="506412"/>
        </p:xfrm>
        <a:graphic>
          <a:graphicData uri="http://schemas.openxmlformats.org/presentationml/2006/ole">
            <mc:AlternateContent xmlns:mc="http://schemas.openxmlformats.org/markup-compatibility/2006">
              <mc:Choice xmlns:v="urn:schemas-microsoft-com:vml" Requires="v">
                <p:oleObj spid="_x0000_s3430" name="" r:id="rId7" imgW="2628900" imgH="2628900" progId="Equation.3">
                  <p:embed/>
                </p:oleObj>
              </mc:Choice>
              <mc:Fallback>
                <p:oleObj name="" r:id="rId7" imgW="2628900" imgH="2628900" progId="Equation.3">
                  <p:embed/>
                  <p:pic>
                    <p:nvPicPr>
                      <p:cNvPr id="0" name="Picture 3429"/>
                      <p:cNvPicPr/>
                      <p:nvPr/>
                    </p:nvPicPr>
                    <p:blipFill>
                      <a:blip r:embed="rId2"/>
                      <a:stretch>
                        <a:fillRect/>
                      </a:stretch>
                    </p:blipFill>
                    <p:spPr>
                      <a:xfrm>
                        <a:off x="6382703" y="2325053"/>
                        <a:ext cx="493712" cy="506412"/>
                      </a:xfrm>
                      <a:prstGeom prst="rect">
                        <a:avLst/>
                      </a:prstGeom>
                      <a:noFill/>
                      <a:ln w="38100">
                        <a:noFill/>
                        <a:miter/>
                      </a:ln>
                    </p:spPr>
                  </p:pic>
                </p:oleObj>
              </mc:Fallback>
            </mc:AlternateContent>
          </a:graphicData>
        </a:graphic>
      </p:graphicFrame>
      <p:graphicFrame>
        <p:nvGraphicFramePr>
          <p:cNvPr id="75782" name="Object 6"/>
          <p:cNvGraphicFramePr>
            <a:graphicFrameLocks noChangeAspect="1"/>
          </p:cNvGraphicFramePr>
          <p:nvPr/>
        </p:nvGraphicFramePr>
        <p:xfrm>
          <a:off x="1685925" y="3046413"/>
          <a:ext cx="1619250" cy="595312"/>
        </p:xfrm>
        <a:graphic>
          <a:graphicData uri="http://schemas.openxmlformats.org/presentationml/2006/ole">
            <mc:AlternateContent xmlns:mc="http://schemas.openxmlformats.org/markup-compatibility/2006">
              <mc:Choice xmlns:v="urn:schemas-microsoft-com:vml" Requires="v">
                <p:oleObj spid="_x0000_s3431" name="" r:id="rId8" imgW="11630025" imgH="4171950" progId="Equation.3">
                  <p:embed/>
                </p:oleObj>
              </mc:Choice>
              <mc:Fallback>
                <p:oleObj name="" r:id="rId8" imgW="11630025" imgH="4171950" progId="Equation.3">
                  <p:embed/>
                  <p:pic>
                    <p:nvPicPr>
                      <p:cNvPr id="0" name="Picture 3430"/>
                      <p:cNvPicPr/>
                      <p:nvPr/>
                    </p:nvPicPr>
                    <p:blipFill>
                      <a:blip r:embed="rId9"/>
                      <a:stretch>
                        <a:fillRect/>
                      </a:stretch>
                    </p:blipFill>
                    <p:spPr>
                      <a:xfrm>
                        <a:off x="1685925" y="3046413"/>
                        <a:ext cx="1619250" cy="595312"/>
                      </a:xfrm>
                      <a:prstGeom prst="rect">
                        <a:avLst/>
                      </a:prstGeom>
                      <a:noFill/>
                      <a:ln w="38100">
                        <a:noFill/>
                        <a:miter/>
                      </a:ln>
                    </p:spPr>
                  </p:pic>
                </p:oleObj>
              </mc:Fallback>
            </mc:AlternateContent>
          </a:graphicData>
        </a:graphic>
      </p:graphicFrame>
      <p:graphicFrame>
        <p:nvGraphicFramePr>
          <p:cNvPr id="75783" name="Object 7"/>
          <p:cNvGraphicFramePr>
            <a:graphicFrameLocks noChangeAspect="1"/>
          </p:cNvGraphicFramePr>
          <p:nvPr/>
        </p:nvGraphicFramePr>
        <p:xfrm>
          <a:off x="3933825" y="3030538"/>
          <a:ext cx="1276350" cy="655637"/>
        </p:xfrm>
        <a:graphic>
          <a:graphicData uri="http://schemas.openxmlformats.org/presentationml/2006/ole">
            <mc:AlternateContent xmlns:mc="http://schemas.openxmlformats.org/markup-compatibility/2006">
              <mc:Choice xmlns:v="urn:schemas-microsoft-com:vml" Requires="v">
                <p:oleObj spid="_x0000_s3432" name="" r:id="rId10" imgW="8334375" imgH="4171950" progId="Equation.3">
                  <p:embed/>
                </p:oleObj>
              </mc:Choice>
              <mc:Fallback>
                <p:oleObj name="" r:id="rId10" imgW="8334375" imgH="4171950" progId="Equation.3">
                  <p:embed/>
                  <p:pic>
                    <p:nvPicPr>
                      <p:cNvPr id="0" name="Picture 3431"/>
                      <p:cNvPicPr/>
                      <p:nvPr/>
                    </p:nvPicPr>
                    <p:blipFill>
                      <a:blip r:embed="rId11"/>
                      <a:stretch>
                        <a:fillRect/>
                      </a:stretch>
                    </p:blipFill>
                    <p:spPr>
                      <a:xfrm>
                        <a:off x="3933825" y="3030538"/>
                        <a:ext cx="1276350" cy="655637"/>
                      </a:xfrm>
                      <a:prstGeom prst="rect">
                        <a:avLst/>
                      </a:prstGeom>
                      <a:noFill/>
                      <a:ln w="38100">
                        <a:noFill/>
                        <a:miter/>
                      </a:ln>
                    </p:spPr>
                  </p:pic>
                </p:oleObj>
              </mc:Fallback>
            </mc:AlternateContent>
          </a:graphicData>
        </a:graphic>
      </p:graphicFrame>
      <p:graphicFrame>
        <p:nvGraphicFramePr>
          <p:cNvPr id="75784" name="Object 8"/>
          <p:cNvGraphicFramePr>
            <a:graphicFrameLocks noChangeAspect="1"/>
          </p:cNvGraphicFramePr>
          <p:nvPr/>
        </p:nvGraphicFramePr>
        <p:xfrm>
          <a:off x="5767388" y="3030538"/>
          <a:ext cx="1266825" cy="649287"/>
        </p:xfrm>
        <a:graphic>
          <a:graphicData uri="http://schemas.openxmlformats.org/presentationml/2006/ole">
            <mc:AlternateContent xmlns:mc="http://schemas.openxmlformats.org/markup-compatibility/2006">
              <mc:Choice xmlns:v="urn:schemas-microsoft-com:vml" Requires="v">
                <p:oleObj spid="_x0000_s3415" name="" r:id="rId12" imgW="8334375" imgH="4171950" progId="Equation.3">
                  <p:embed/>
                </p:oleObj>
              </mc:Choice>
              <mc:Fallback>
                <p:oleObj name="" r:id="rId12" imgW="8334375" imgH="4171950" progId="Equation.3">
                  <p:embed/>
                  <p:pic>
                    <p:nvPicPr>
                      <p:cNvPr id="0" name="Picture 3414"/>
                      <p:cNvPicPr/>
                      <p:nvPr/>
                    </p:nvPicPr>
                    <p:blipFill>
                      <a:blip r:embed="rId13"/>
                      <a:stretch>
                        <a:fillRect/>
                      </a:stretch>
                    </p:blipFill>
                    <p:spPr>
                      <a:xfrm>
                        <a:off x="5767388" y="3030538"/>
                        <a:ext cx="1266825" cy="649287"/>
                      </a:xfrm>
                      <a:prstGeom prst="rect">
                        <a:avLst/>
                      </a:prstGeom>
                      <a:noFill/>
                      <a:ln w="38100">
                        <a:noFill/>
                        <a:miter/>
                      </a:ln>
                    </p:spPr>
                  </p:pic>
                </p:oleObj>
              </mc:Fallback>
            </mc:AlternateContent>
          </a:graphicData>
        </a:graphic>
      </p:graphicFrame>
      <p:graphicFrame>
        <p:nvGraphicFramePr>
          <p:cNvPr id="75785" name="Object 9"/>
          <p:cNvGraphicFramePr>
            <a:graphicFrameLocks noChangeAspect="1"/>
          </p:cNvGraphicFramePr>
          <p:nvPr/>
        </p:nvGraphicFramePr>
        <p:xfrm>
          <a:off x="7878763" y="3030538"/>
          <a:ext cx="1123950" cy="609600"/>
        </p:xfrm>
        <a:graphic>
          <a:graphicData uri="http://schemas.openxmlformats.org/presentationml/2006/ole">
            <mc:AlternateContent xmlns:mc="http://schemas.openxmlformats.org/markup-compatibility/2006">
              <mc:Choice xmlns:v="urn:schemas-microsoft-com:vml" Requires="v">
                <p:oleObj spid="_x0000_s3417" name="" r:id="rId14" imgW="7896225" imgH="4171950" progId="Equation.3">
                  <p:embed/>
                </p:oleObj>
              </mc:Choice>
              <mc:Fallback>
                <p:oleObj name="" r:id="rId14" imgW="7896225" imgH="4171950" progId="Equation.3">
                  <p:embed/>
                  <p:pic>
                    <p:nvPicPr>
                      <p:cNvPr id="0" name="Picture 3416"/>
                      <p:cNvPicPr/>
                      <p:nvPr/>
                    </p:nvPicPr>
                    <p:blipFill>
                      <a:blip r:embed="rId15"/>
                      <a:stretch>
                        <a:fillRect/>
                      </a:stretch>
                    </p:blipFill>
                    <p:spPr>
                      <a:xfrm>
                        <a:off x="7878763" y="3030538"/>
                        <a:ext cx="1123950" cy="609600"/>
                      </a:xfrm>
                      <a:prstGeom prst="rect">
                        <a:avLst/>
                      </a:prstGeom>
                      <a:noFill/>
                      <a:ln w="38100">
                        <a:noFill/>
                        <a:miter/>
                      </a:ln>
                    </p:spPr>
                  </p:pic>
                </p:oleObj>
              </mc:Fallback>
            </mc:AlternateContent>
          </a:graphicData>
        </a:graphic>
      </p:graphicFrame>
      <p:graphicFrame>
        <p:nvGraphicFramePr>
          <p:cNvPr id="75786" name="Object 10"/>
          <p:cNvGraphicFramePr>
            <a:graphicFrameLocks noChangeAspect="1"/>
          </p:cNvGraphicFramePr>
          <p:nvPr/>
        </p:nvGraphicFramePr>
        <p:xfrm>
          <a:off x="1428750" y="3500438"/>
          <a:ext cx="492125" cy="504825"/>
        </p:xfrm>
        <a:graphic>
          <a:graphicData uri="http://schemas.openxmlformats.org/presentationml/2006/ole">
            <mc:AlternateContent xmlns:mc="http://schemas.openxmlformats.org/markup-compatibility/2006">
              <mc:Choice xmlns:v="urn:schemas-microsoft-com:vml" Requires="v">
                <p:oleObj spid="_x0000_s3414" name="" r:id="rId16" imgW="2628900" imgH="2628900" progId="Equation.3">
                  <p:embed/>
                </p:oleObj>
              </mc:Choice>
              <mc:Fallback>
                <p:oleObj name="" r:id="rId16" imgW="2628900" imgH="2628900" progId="Equation.3">
                  <p:embed/>
                  <p:pic>
                    <p:nvPicPr>
                      <p:cNvPr id="0" name="Picture 3413"/>
                      <p:cNvPicPr/>
                      <p:nvPr/>
                    </p:nvPicPr>
                    <p:blipFill>
                      <a:blip r:embed="rId2"/>
                      <a:stretch>
                        <a:fillRect/>
                      </a:stretch>
                    </p:blipFill>
                    <p:spPr>
                      <a:xfrm>
                        <a:off x="1428750" y="3500438"/>
                        <a:ext cx="492125" cy="504825"/>
                      </a:xfrm>
                      <a:prstGeom prst="rect">
                        <a:avLst/>
                      </a:prstGeom>
                      <a:noFill/>
                      <a:ln w="38100">
                        <a:noFill/>
                        <a:miter/>
                      </a:ln>
                    </p:spPr>
                  </p:pic>
                </p:oleObj>
              </mc:Fallback>
            </mc:AlternateContent>
          </a:graphicData>
        </a:graphic>
      </p:graphicFrame>
      <p:grpSp>
        <p:nvGrpSpPr>
          <p:cNvPr id="2" name="Group 16"/>
          <p:cNvGrpSpPr/>
          <p:nvPr/>
        </p:nvGrpSpPr>
        <p:grpSpPr>
          <a:xfrm>
            <a:off x="352425" y="3929063"/>
            <a:ext cx="8791575" cy="1131887"/>
            <a:chOff x="240" y="3648"/>
            <a:chExt cx="6000" cy="753"/>
          </a:xfrm>
        </p:grpSpPr>
        <p:sp>
          <p:nvSpPr>
            <p:cNvPr id="239630" name="Text Box 17"/>
            <p:cNvSpPr txBox="1"/>
            <p:nvPr/>
          </p:nvSpPr>
          <p:spPr>
            <a:xfrm>
              <a:off x="240" y="3648"/>
              <a:ext cx="5904" cy="753"/>
            </a:xfrm>
            <a:prstGeom prst="rect">
              <a:avLst/>
            </a:prstGeom>
            <a:noFill/>
            <a:ln w="9525">
              <a:noFill/>
            </a:ln>
          </p:spPr>
          <p:txBody>
            <a:bodyPr lIns="97962" tIns="48981" rIns="97962" bIns="48981" anchor="t">
              <a:spAutoFit/>
            </a:bodyPr>
            <a:p>
              <a:pPr indent="0" defTabSz="913130">
                <a:lnSpc>
                  <a:spcPct val="120000"/>
                </a:lnSpc>
              </a:pPr>
              <a:r>
                <a:rPr lang="en-US" altLang="zh-CN">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对任意              ，若        ，       ，则 </a:t>
              </a:r>
              <a:endParaRPr lang="zh-CN" altLang="en-US" sz="2600">
                <a:latin typeface="宋体" panose="02010600030101010101" pitchFamily="2" charset="-122"/>
                <a:ea typeface="宋体" panose="02010600030101010101" pitchFamily="2" charset="-122"/>
              </a:endParaRPr>
            </a:p>
            <a:p>
              <a:pPr indent="0" defTabSz="913130">
                <a:lnSpc>
                  <a:spcPct val="120000"/>
                </a:lnSpc>
              </a:pPr>
              <a:r>
                <a:rPr lang="zh-CN" altLang="en-US" sz="2600">
                  <a:latin typeface="宋体" panose="02010600030101010101" pitchFamily="2" charset="-122"/>
                  <a:ea typeface="宋体" panose="02010600030101010101" pitchFamily="2" charset="-122"/>
                </a:rPr>
                <a:t>所以</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是可传递的。 </a:t>
              </a:r>
              <a:endParaRPr lang="zh-CN" altLang="en-US" sz="2600">
                <a:latin typeface="宋体" panose="02010600030101010101" pitchFamily="2" charset="-122"/>
                <a:ea typeface="宋体" panose="02010600030101010101" pitchFamily="2" charset="-122"/>
              </a:endParaRPr>
            </a:p>
          </p:txBody>
        </p:sp>
        <p:graphicFrame>
          <p:nvGraphicFramePr>
            <p:cNvPr id="239631" name="Object 11"/>
            <p:cNvGraphicFramePr>
              <a:graphicFrameLocks noChangeAspect="1"/>
            </p:cNvGraphicFramePr>
            <p:nvPr/>
          </p:nvGraphicFramePr>
          <p:xfrm>
            <a:off x="1152" y="3708"/>
            <a:ext cx="1584" cy="436"/>
          </p:xfrm>
          <a:graphic>
            <a:graphicData uri="http://schemas.openxmlformats.org/presentationml/2006/ole">
              <mc:AlternateContent xmlns:mc="http://schemas.openxmlformats.org/markup-compatibility/2006">
                <mc:Choice xmlns:v="urn:schemas-microsoft-com:vml" Requires="v">
                  <p:oleObj spid="_x0000_s3407" name="" r:id="rId17" imgW="15144750" imgH="4171950" progId="Equation.3">
                    <p:embed/>
                  </p:oleObj>
                </mc:Choice>
                <mc:Fallback>
                  <p:oleObj name="" r:id="rId17" imgW="15144750" imgH="4171950" progId="Equation.3">
                    <p:embed/>
                    <p:pic>
                      <p:nvPicPr>
                        <p:cNvPr id="0" name="Picture 3406"/>
                        <p:cNvPicPr/>
                        <p:nvPr/>
                      </p:nvPicPr>
                      <p:blipFill>
                        <a:blip r:embed="rId18"/>
                        <a:stretch>
                          <a:fillRect/>
                        </a:stretch>
                      </p:blipFill>
                      <p:spPr>
                        <a:xfrm>
                          <a:off x="1152" y="3708"/>
                          <a:ext cx="1584" cy="436"/>
                        </a:xfrm>
                        <a:prstGeom prst="rect">
                          <a:avLst/>
                        </a:prstGeom>
                        <a:noFill/>
                        <a:ln w="38100">
                          <a:noFill/>
                          <a:miter/>
                        </a:ln>
                      </p:spPr>
                    </p:pic>
                  </p:oleObj>
                </mc:Fallback>
              </mc:AlternateContent>
            </a:graphicData>
          </a:graphic>
        </p:graphicFrame>
        <p:graphicFrame>
          <p:nvGraphicFramePr>
            <p:cNvPr id="239632" name="Object 12"/>
            <p:cNvGraphicFramePr>
              <a:graphicFrameLocks noChangeAspect="1"/>
            </p:cNvGraphicFramePr>
            <p:nvPr/>
          </p:nvGraphicFramePr>
          <p:xfrm>
            <a:off x="3120" y="3696"/>
            <a:ext cx="872" cy="436"/>
          </p:xfrm>
          <a:graphic>
            <a:graphicData uri="http://schemas.openxmlformats.org/presentationml/2006/ole">
              <mc:AlternateContent xmlns:mc="http://schemas.openxmlformats.org/markup-compatibility/2006">
                <mc:Choice xmlns:v="urn:schemas-microsoft-com:vml" Requires="v">
                  <p:oleObj spid="_x0000_s3408" name="" r:id="rId19" imgW="8334375" imgH="4171950" progId="Equation.3">
                    <p:embed/>
                  </p:oleObj>
                </mc:Choice>
                <mc:Fallback>
                  <p:oleObj name="" r:id="rId19" imgW="8334375" imgH="4171950" progId="Equation.3">
                    <p:embed/>
                    <p:pic>
                      <p:nvPicPr>
                        <p:cNvPr id="0" name="Picture 3407"/>
                        <p:cNvPicPr/>
                        <p:nvPr/>
                      </p:nvPicPr>
                      <p:blipFill>
                        <a:blip r:embed="rId11"/>
                        <a:stretch>
                          <a:fillRect/>
                        </a:stretch>
                      </p:blipFill>
                      <p:spPr>
                        <a:xfrm>
                          <a:off x="3120" y="3696"/>
                          <a:ext cx="872" cy="436"/>
                        </a:xfrm>
                        <a:prstGeom prst="rect">
                          <a:avLst/>
                        </a:prstGeom>
                        <a:noFill/>
                        <a:ln w="38100">
                          <a:noFill/>
                          <a:miter/>
                        </a:ln>
                      </p:spPr>
                    </p:pic>
                  </p:oleObj>
                </mc:Fallback>
              </mc:AlternateContent>
            </a:graphicData>
          </a:graphic>
        </p:graphicFrame>
        <p:graphicFrame>
          <p:nvGraphicFramePr>
            <p:cNvPr id="239633" name="Object 13"/>
            <p:cNvGraphicFramePr>
              <a:graphicFrameLocks noChangeAspect="1"/>
            </p:cNvGraphicFramePr>
            <p:nvPr/>
          </p:nvGraphicFramePr>
          <p:xfrm>
            <a:off x="4176" y="3696"/>
            <a:ext cx="912" cy="433"/>
          </p:xfrm>
          <a:graphic>
            <a:graphicData uri="http://schemas.openxmlformats.org/presentationml/2006/ole">
              <mc:AlternateContent xmlns:mc="http://schemas.openxmlformats.org/markup-compatibility/2006">
                <mc:Choice xmlns:v="urn:schemas-microsoft-com:vml" Requires="v">
                  <p:oleObj spid="_x0000_s3406" name="" r:id="rId20" imgW="8772525" imgH="4171950" progId="Equation.3">
                    <p:embed/>
                  </p:oleObj>
                </mc:Choice>
                <mc:Fallback>
                  <p:oleObj name="" r:id="rId20" imgW="8772525" imgH="4171950" progId="Equation.3">
                    <p:embed/>
                    <p:pic>
                      <p:nvPicPr>
                        <p:cNvPr id="0" name="Picture 3405"/>
                        <p:cNvPicPr/>
                        <p:nvPr/>
                      </p:nvPicPr>
                      <p:blipFill>
                        <a:blip r:embed="rId21"/>
                        <a:stretch>
                          <a:fillRect/>
                        </a:stretch>
                      </p:blipFill>
                      <p:spPr>
                        <a:xfrm>
                          <a:off x="4176" y="3696"/>
                          <a:ext cx="912" cy="433"/>
                        </a:xfrm>
                        <a:prstGeom prst="rect">
                          <a:avLst/>
                        </a:prstGeom>
                        <a:noFill/>
                        <a:ln w="38100">
                          <a:noFill/>
                          <a:miter/>
                        </a:ln>
                      </p:spPr>
                    </p:pic>
                  </p:oleObj>
                </mc:Fallback>
              </mc:AlternateContent>
            </a:graphicData>
          </a:graphic>
        </p:graphicFrame>
        <p:graphicFrame>
          <p:nvGraphicFramePr>
            <p:cNvPr id="239634" name="Object 14"/>
            <p:cNvGraphicFramePr>
              <a:graphicFrameLocks noChangeAspect="1"/>
            </p:cNvGraphicFramePr>
            <p:nvPr/>
          </p:nvGraphicFramePr>
          <p:xfrm>
            <a:off x="5424" y="3696"/>
            <a:ext cx="816" cy="387"/>
          </p:xfrm>
          <a:graphic>
            <a:graphicData uri="http://schemas.openxmlformats.org/presentationml/2006/ole">
              <mc:AlternateContent xmlns:mc="http://schemas.openxmlformats.org/markup-compatibility/2006">
                <mc:Choice xmlns:v="urn:schemas-microsoft-com:vml" Requires="v">
                  <p:oleObj spid="_x0000_s3410" name="" r:id="rId22" imgW="8334375" imgH="3952875" progId="Equation.3">
                    <p:embed/>
                  </p:oleObj>
                </mc:Choice>
                <mc:Fallback>
                  <p:oleObj name="" r:id="rId22" imgW="8334375" imgH="3952875" progId="Equation.3">
                    <p:embed/>
                    <p:pic>
                      <p:nvPicPr>
                        <p:cNvPr id="0" name="Picture 3409"/>
                        <p:cNvPicPr/>
                        <p:nvPr/>
                      </p:nvPicPr>
                      <p:blipFill>
                        <a:blip r:embed="rId23"/>
                        <a:stretch>
                          <a:fillRect/>
                        </a:stretch>
                      </p:blipFill>
                      <p:spPr>
                        <a:xfrm>
                          <a:off x="5424" y="3696"/>
                          <a:ext cx="816" cy="387"/>
                        </a:xfrm>
                        <a:prstGeom prst="rect">
                          <a:avLst/>
                        </a:prstGeom>
                        <a:noFill/>
                        <a:ln w="38100">
                          <a:noFill/>
                          <a:miter/>
                        </a:ln>
                      </p:spPr>
                    </p:pic>
                  </p:oleObj>
                </mc:Fallback>
              </mc:AlternateContent>
            </a:graphicData>
          </a:graphic>
        </p:graphicFrame>
        <p:graphicFrame>
          <p:nvGraphicFramePr>
            <p:cNvPr id="239635" name="Object 15"/>
            <p:cNvGraphicFramePr>
              <a:graphicFrameLocks noChangeAspect="1"/>
            </p:cNvGraphicFramePr>
            <p:nvPr/>
          </p:nvGraphicFramePr>
          <p:xfrm>
            <a:off x="1023" y="4028"/>
            <a:ext cx="336" cy="336"/>
          </p:xfrm>
          <a:graphic>
            <a:graphicData uri="http://schemas.openxmlformats.org/presentationml/2006/ole">
              <mc:AlternateContent xmlns:mc="http://schemas.openxmlformats.org/markup-compatibility/2006">
                <mc:Choice xmlns:v="urn:schemas-microsoft-com:vml" Requires="v">
                  <p:oleObj spid="_x0000_s3409" name="" r:id="rId24" imgW="2628900" imgH="2628900" progId="Equation.3">
                    <p:embed/>
                  </p:oleObj>
                </mc:Choice>
                <mc:Fallback>
                  <p:oleObj name="" r:id="rId24" imgW="2628900" imgH="2628900" progId="Equation.3">
                    <p:embed/>
                    <p:pic>
                      <p:nvPicPr>
                        <p:cNvPr id="0" name="Picture 3408"/>
                        <p:cNvPicPr/>
                        <p:nvPr/>
                      </p:nvPicPr>
                      <p:blipFill>
                        <a:blip r:embed="rId2"/>
                        <a:stretch>
                          <a:fillRect/>
                        </a:stretch>
                      </p:blipFill>
                      <p:spPr>
                        <a:xfrm>
                          <a:off x="1023" y="4028"/>
                          <a:ext cx="336" cy="336"/>
                        </a:xfrm>
                        <a:prstGeom prst="rect">
                          <a:avLst/>
                        </a:prstGeom>
                        <a:noFill/>
                        <a:ln w="38100">
                          <a:noFill/>
                          <a:miter/>
                        </a:ln>
                      </p:spPr>
                    </p:pic>
                  </p:oleObj>
                </mc:Fallback>
              </mc:AlternateContent>
            </a:graphicData>
          </a:graphic>
        </p:graphicFrame>
      </p:gr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93"/>
                                        </p:tgtEl>
                                        <p:attrNameLst>
                                          <p:attrName>style.visibility</p:attrName>
                                        </p:attrNameLst>
                                      </p:cBhvr>
                                      <p:to>
                                        <p:strVal val="visible"/>
                                      </p:to>
                                    </p:set>
                                    <p:animEffect transition="in" filter="blinds(horizontal)">
                                      <p:cBhvr>
                                        <p:cTn id="7" dur="500"/>
                                        <p:tgtEl>
                                          <p:spTgt spid="75793"/>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gtEl>
                                        <p:attrNameLst>
                                          <p:attrName>style.visibility</p:attrName>
                                        </p:attrNameLst>
                                      </p:cBhvr>
                                      <p:to>
                                        <p:strVal val="visible"/>
                                      </p:to>
                                    </p:set>
                                    <p:animEffect transition="in" filter="blinds(horizontal)">
                                      <p:cBhvr>
                                        <p:cTn id="10" dur="500"/>
                                        <p:tgtEl>
                                          <p:spTgt spid="75779"/>
                                        </p:tgtEl>
                                      </p:cBhvr>
                                    </p:animEffect>
                                  </p:childTnLst>
                                </p:cTn>
                              </p:par>
                              <p:par>
                                <p:cTn id="11" presetID="3" presetClass="entr" presetSubtype="10" fill="hold" nodeType="withEffect">
                                  <p:stCondLst>
                                    <p:cond delay="0"/>
                                  </p:stCondLst>
                                  <p:childTnLst>
                                    <p:set>
                                      <p:cBhvr>
                                        <p:cTn id="12" dur="1" fill="hold">
                                          <p:stCondLst>
                                            <p:cond delay="0"/>
                                          </p:stCondLst>
                                        </p:cTn>
                                        <p:tgtEl>
                                          <p:spTgt spid="75780"/>
                                        </p:tgtEl>
                                        <p:attrNameLst>
                                          <p:attrName>style.visibility</p:attrName>
                                        </p:attrNameLst>
                                      </p:cBhvr>
                                      <p:to>
                                        <p:strVal val="visible"/>
                                      </p:to>
                                    </p:set>
                                    <p:animEffect transition="in" filter="blinds(horizontal)">
                                      <p:cBhvr>
                                        <p:cTn id="13" dur="500"/>
                                        <p:tgtEl>
                                          <p:spTgt spid="75780"/>
                                        </p:tgtEl>
                                      </p:cBhvr>
                                    </p:animEffect>
                                  </p:childTnLst>
                                </p:cTn>
                              </p:par>
                              <p:par>
                                <p:cTn id="14" presetID="3" presetClass="entr" presetSubtype="10" fill="hold" nodeType="withEffect">
                                  <p:stCondLst>
                                    <p:cond delay="0"/>
                                  </p:stCondLst>
                                  <p:childTnLst>
                                    <p:set>
                                      <p:cBhvr>
                                        <p:cTn id="15" dur="1" fill="hold">
                                          <p:stCondLst>
                                            <p:cond delay="0"/>
                                          </p:stCondLst>
                                        </p:cTn>
                                        <p:tgtEl>
                                          <p:spTgt spid="75781"/>
                                        </p:tgtEl>
                                        <p:attrNameLst>
                                          <p:attrName>style.visibility</p:attrName>
                                        </p:attrNameLst>
                                      </p:cBhvr>
                                      <p:to>
                                        <p:strVal val="visible"/>
                                      </p:to>
                                    </p:set>
                                    <p:animEffect transition="in" filter="blinds(horizontal)">
                                      <p:cBhvr>
                                        <p:cTn id="16" dur="500"/>
                                        <p:tgtEl>
                                          <p:spTgt spid="75781"/>
                                        </p:tgtEl>
                                      </p:cBhvr>
                                    </p:animEffect>
                                  </p:childTnLst>
                                </p:cTn>
                              </p:par>
                              <p:par>
                                <p:cTn id="17" presetID="3" presetClass="entr" presetSubtype="10" fill="hold" nodeType="withEffect">
                                  <p:stCondLst>
                                    <p:cond delay="0"/>
                                  </p:stCondLst>
                                  <p:childTnLst>
                                    <p:set>
                                      <p:cBhvr>
                                        <p:cTn id="18" dur="1" fill="hold">
                                          <p:stCondLst>
                                            <p:cond delay="0"/>
                                          </p:stCondLst>
                                        </p:cTn>
                                        <p:tgtEl>
                                          <p:spTgt spid="75782"/>
                                        </p:tgtEl>
                                        <p:attrNameLst>
                                          <p:attrName>style.visibility</p:attrName>
                                        </p:attrNameLst>
                                      </p:cBhvr>
                                      <p:to>
                                        <p:strVal val="visible"/>
                                      </p:to>
                                    </p:set>
                                    <p:animEffect transition="in" filter="blinds(horizontal)">
                                      <p:cBhvr>
                                        <p:cTn id="19" dur="500"/>
                                        <p:tgtEl>
                                          <p:spTgt spid="75782"/>
                                        </p:tgtEl>
                                      </p:cBhvr>
                                    </p:animEffect>
                                  </p:childTnLst>
                                </p:cTn>
                              </p:par>
                              <p:par>
                                <p:cTn id="20" presetID="3" presetClass="entr" presetSubtype="10" fill="hold" nodeType="withEffect">
                                  <p:stCondLst>
                                    <p:cond delay="0"/>
                                  </p:stCondLst>
                                  <p:childTnLst>
                                    <p:set>
                                      <p:cBhvr>
                                        <p:cTn id="21" dur="1" fill="hold">
                                          <p:stCondLst>
                                            <p:cond delay="0"/>
                                          </p:stCondLst>
                                        </p:cTn>
                                        <p:tgtEl>
                                          <p:spTgt spid="75783"/>
                                        </p:tgtEl>
                                        <p:attrNameLst>
                                          <p:attrName>style.visibility</p:attrName>
                                        </p:attrNameLst>
                                      </p:cBhvr>
                                      <p:to>
                                        <p:strVal val="visible"/>
                                      </p:to>
                                    </p:set>
                                    <p:animEffect transition="in" filter="blinds(horizontal)">
                                      <p:cBhvr>
                                        <p:cTn id="22" dur="500"/>
                                        <p:tgtEl>
                                          <p:spTgt spid="75783"/>
                                        </p:tgtEl>
                                      </p:cBhvr>
                                    </p:animEffect>
                                  </p:childTnLst>
                                </p:cTn>
                              </p:par>
                              <p:par>
                                <p:cTn id="23" presetID="3" presetClass="entr" presetSubtype="10" fill="hold" nodeType="withEffect">
                                  <p:stCondLst>
                                    <p:cond delay="0"/>
                                  </p:stCondLst>
                                  <p:childTnLst>
                                    <p:set>
                                      <p:cBhvr>
                                        <p:cTn id="24" dur="1" fill="hold">
                                          <p:stCondLst>
                                            <p:cond delay="0"/>
                                          </p:stCondLst>
                                        </p:cTn>
                                        <p:tgtEl>
                                          <p:spTgt spid="75784"/>
                                        </p:tgtEl>
                                        <p:attrNameLst>
                                          <p:attrName>style.visibility</p:attrName>
                                        </p:attrNameLst>
                                      </p:cBhvr>
                                      <p:to>
                                        <p:strVal val="visible"/>
                                      </p:to>
                                    </p:set>
                                    <p:animEffect transition="in" filter="blinds(horizontal)">
                                      <p:cBhvr>
                                        <p:cTn id="25" dur="500"/>
                                        <p:tgtEl>
                                          <p:spTgt spid="75784"/>
                                        </p:tgtEl>
                                      </p:cBhvr>
                                    </p:animEffect>
                                  </p:childTnLst>
                                </p:cTn>
                              </p:par>
                              <p:par>
                                <p:cTn id="26" presetID="3" presetClass="entr" presetSubtype="10" fill="hold" nodeType="withEffect">
                                  <p:stCondLst>
                                    <p:cond delay="0"/>
                                  </p:stCondLst>
                                  <p:childTnLst>
                                    <p:set>
                                      <p:cBhvr>
                                        <p:cTn id="27" dur="1" fill="hold">
                                          <p:stCondLst>
                                            <p:cond delay="0"/>
                                          </p:stCondLst>
                                        </p:cTn>
                                        <p:tgtEl>
                                          <p:spTgt spid="75785"/>
                                        </p:tgtEl>
                                        <p:attrNameLst>
                                          <p:attrName>style.visibility</p:attrName>
                                        </p:attrNameLst>
                                      </p:cBhvr>
                                      <p:to>
                                        <p:strVal val="visible"/>
                                      </p:to>
                                    </p:set>
                                    <p:animEffect transition="in" filter="blinds(horizontal)">
                                      <p:cBhvr>
                                        <p:cTn id="28" dur="500"/>
                                        <p:tgtEl>
                                          <p:spTgt spid="75785"/>
                                        </p:tgtEl>
                                      </p:cBhvr>
                                    </p:animEffect>
                                  </p:childTnLst>
                                </p:cTn>
                              </p:par>
                              <p:par>
                                <p:cTn id="29" presetID="3" presetClass="entr" presetSubtype="10" fill="hold" nodeType="withEffect">
                                  <p:stCondLst>
                                    <p:cond delay="0"/>
                                  </p:stCondLst>
                                  <p:childTnLst>
                                    <p:set>
                                      <p:cBhvr>
                                        <p:cTn id="30" dur="1" fill="hold">
                                          <p:stCondLst>
                                            <p:cond delay="0"/>
                                          </p:stCondLst>
                                        </p:cTn>
                                        <p:tgtEl>
                                          <p:spTgt spid="75786"/>
                                        </p:tgtEl>
                                        <p:attrNameLst>
                                          <p:attrName>style.visibility</p:attrName>
                                        </p:attrNameLst>
                                      </p:cBhvr>
                                      <p:to>
                                        <p:strVal val="visible"/>
                                      </p:to>
                                    </p:set>
                                    <p:animEffect transition="in" filter="blinds(horizontal)">
                                      <p:cBhvr>
                                        <p:cTn id="31" dur="500"/>
                                        <p:tgtEl>
                                          <p:spTgt spid="75786"/>
                                        </p:tgtEl>
                                      </p:cBhvr>
                                    </p:animEffect>
                                  </p:childTnLst>
                                </p:cTn>
                              </p:par>
                              <p:par>
                                <p:cTn id="32" presetID="3"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Text Box 2"/>
          <p:cNvSpPr txBox="1"/>
          <p:nvPr/>
        </p:nvSpPr>
        <p:spPr>
          <a:xfrm>
            <a:off x="571500" y="669925"/>
            <a:ext cx="8001000" cy="1948815"/>
          </a:xfrm>
          <a:prstGeom prst="rect">
            <a:avLst/>
          </a:prstGeom>
          <a:noFill/>
          <a:ln w="9525">
            <a:noFill/>
          </a:ln>
        </p:spPr>
        <p:txBody>
          <a:bodyPr lIns="91428" tIns="45714" rIns="91428" bIns="45714" anchor="t">
            <a:spAutoFit/>
          </a:bodyPr>
          <a:p>
            <a:pPr indent="0" algn="just" defTabSz="913130">
              <a:lnSpc>
                <a:spcPct val="150000"/>
              </a:lnSpc>
            </a:pPr>
            <a:r>
              <a:rPr lang="en-US" altLang="zh-CN" sz="3200" i="1">
                <a:latin typeface="宋体" panose="02010600030101010101" pitchFamily="2" charset="-122"/>
                <a:ea typeface="宋体" panose="02010600030101010101" pitchFamily="2" charset="-122"/>
              </a:rPr>
              <a:t>  </a:t>
            </a:r>
            <a:r>
              <a:rPr lang="zh-CN" altLang="en-US" sz="3200" i="1">
                <a:solidFill>
                  <a:srgbClr val="CC3300"/>
                </a:solidFill>
                <a:latin typeface="宋体" panose="02010600030101010101" pitchFamily="2" charset="-122"/>
                <a:ea typeface="宋体" panose="02010600030101010101" pitchFamily="2" charset="-122"/>
              </a:rPr>
              <a:t>例</a:t>
            </a:r>
            <a:r>
              <a:rPr lang="en-US" altLang="zh-CN" sz="3200" i="1">
                <a:solidFill>
                  <a:srgbClr val="CC3300"/>
                </a:solidFill>
                <a:latin typeface="宋体" panose="02010600030101010101" pitchFamily="2" charset="-122"/>
                <a:ea typeface="宋体" panose="02010600030101010101" pitchFamily="2" charset="-122"/>
              </a:rPr>
              <a:t>3</a:t>
            </a:r>
            <a:r>
              <a:rPr lang="en-US" altLang="zh-CN">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设</a:t>
            </a:r>
            <a:r>
              <a:rPr lang="en-US" altLang="zh-CN" sz="2800" i="1">
                <a:latin typeface="Arial" panose="020B0604020202090204" pitchFamily="34" charset="0"/>
                <a:ea typeface="宋体" panose="02010600030101010101" pitchFamily="2" charset="-122"/>
              </a:rPr>
              <a:t>A</a:t>
            </a:r>
            <a:r>
              <a:rPr lang="en-US" altLang="zh-CN" sz="2800">
                <a:latin typeface="宋体" panose="02010600030101010101" pitchFamily="2" charset="-122"/>
                <a:ea typeface="宋体" panose="02010600030101010101" pitchFamily="2" charset="-122"/>
              </a:rPr>
              <a:t>={1,2,3,4,6,8,12}</a:t>
            </a:r>
            <a:r>
              <a:rPr lang="zh-CN" altLang="en-US" sz="2800">
                <a:latin typeface="宋体" panose="02010600030101010101" pitchFamily="2" charset="-122"/>
                <a:ea typeface="宋体" panose="02010600030101010101" pitchFamily="2" charset="-122"/>
              </a:rPr>
              <a:t>，定义</a:t>
            </a:r>
            <a:r>
              <a:rPr lang="en-US" altLang="zh-CN" sz="2800" i="1">
                <a:latin typeface="Arial" panose="020B0604020202090204" pitchFamily="34" charset="0"/>
                <a:ea typeface="宋体" panose="02010600030101010101" pitchFamily="2" charset="-122"/>
              </a:rPr>
              <a:t>A</a:t>
            </a:r>
            <a:r>
              <a:rPr lang="zh-CN" altLang="en-US" sz="2800">
                <a:latin typeface="宋体" panose="02010600030101010101" pitchFamily="2" charset="-122"/>
                <a:ea typeface="宋体" panose="02010600030101010101" pitchFamily="2" charset="-122"/>
              </a:rPr>
              <a:t>上的整除关系</a:t>
            </a:r>
            <a:r>
              <a:rPr lang="en-US" altLang="zh-CN" sz="2800">
                <a:latin typeface="宋体" panose="02010600030101010101" pitchFamily="2" charset="-122"/>
                <a:ea typeface="宋体" panose="02010600030101010101" pitchFamily="2" charset="-122"/>
              </a:rPr>
              <a:t>R</a:t>
            </a:r>
            <a:r>
              <a:rPr lang="zh-CN" altLang="en-US" sz="2800">
                <a:latin typeface="宋体" panose="02010600030101010101" pitchFamily="2" charset="-122"/>
                <a:ea typeface="宋体" panose="02010600030101010101" pitchFamily="2" charset="-122"/>
              </a:rPr>
              <a:t>如下：</a:t>
            </a:r>
            <a:endParaRPr lang="zh-CN" altLang="en-US" sz="2800">
              <a:latin typeface="宋体" panose="02010600030101010101" pitchFamily="2" charset="-122"/>
              <a:ea typeface="宋体" panose="02010600030101010101" pitchFamily="2" charset="-122"/>
            </a:endParaRPr>
          </a:p>
          <a:p>
            <a:pPr indent="0" algn="just" defTabSz="913130">
              <a:lnSpc>
                <a:spcPct val="110000"/>
              </a:lnSpc>
            </a:pPr>
            <a:r>
              <a:rPr lang="zh-CN" altLang="en-US" sz="2800">
                <a:latin typeface="宋体" panose="02010600030101010101" pitchFamily="2" charset="-122"/>
                <a:ea typeface="宋体" panose="02010600030101010101" pitchFamily="2" charset="-122"/>
              </a:rPr>
              <a:t>则</a:t>
            </a:r>
            <a:r>
              <a:rPr lang="en-US" altLang="zh-CN" sz="2800">
                <a:latin typeface="宋体" panose="02010600030101010101" pitchFamily="2" charset="-122"/>
                <a:ea typeface="宋体" panose="02010600030101010101" pitchFamily="2" charset="-122"/>
              </a:rPr>
              <a:t>R</a:t>
            </a:r>
            <a:r>
              <a:rPr lang="zh-CN" altLang="en-US" sz="2800">
                <a:latin typeface="宋体" panose="02010600030101010101" pitchFamily="2" charset="-122"/>
                <a:ea typeface="宋体" panose="02010600030101010101" pitchFamily="2" charset="-122"/>
              </a:rPr>
              <a:t>是</a:t>
            </a:r>
            <a:r>
              <a:rPr lang="en-US" altLang="zh-CN" sz="2800" i="1">
                <a:latin typeface="Arial" panose="020B0604020202090204" pitchFamily="34" charset="0"/>
                <a:ea typeface="宋体" panose="02010600030101010101" pitchFamily="2" charset="-122"/>
              </a:rPr>
              <a:t>A</a:t>
            </a:r>
            <a:r>
              <a:rPr lang="zh-CN" altLang="en-US" sz="2800">
                <a:latin typeface="宋体" panose="02010600030101010101" pitchFamily="2" charset="-122"/>
                <a:ea typeface="宋体" panose="02010600030101010101" pitchFamily="2" charset="-122"/>
              </a:rPr>
              <a:t>上的偏序关系。 </a:t>
            </a:r>
            <a:endParaRPr lang="zh-CN" altLang="en-US" sz="2800">
              <a:latin typeface="宋体" panose="02010600030101010101" pitchFamily="2" charset="-122"/>
              <a:ea typeface="宋体" panose="02010600030101010101" pitchFamily="2" charset="-122"/>
            </a:endParaRPr>
          </a:p>
        </p:txBody>
      </p:sp>
      <p:sp>
        <p:nvSpPr>
          <p:cNvPr id="279555" name="Text Box 3"/>
          <p:cNvSpPr txBox="1"/>
          <p:nvPr/>
        </p:nvSpPr>
        <p:spPr>
          <a:xfrm>
            <a:off x="773113" y="3416618"/>
            <a:ext cx="8001000" cy="1197610"/>
          </a:xfrm>
          <a:prstGeom prst="rect">
            <a:avLst/>
          </a:prstGeom>
          <a:noFill/>
          <a:ln w="9525">
            <a:noFill/>
          </a:ln>
        </p:spPr>
        <p:txBody>
          <a:bodyPr lIns="91428" tIns="45714" rIns="91428" bIns="45714" anchor="t">
            <a:spAutoFit/>
          </a:bodyPr>
          <a:p>
            <a:pPr indent="0" defTabSz="913130">
              <a:lnSpc>
                <a:spcPct val="150000"/>
              </a:lnSpc>
            </a:pPr>
            <a:r>
              <a:rPr lang="zh-CN" altLang="en-US" sz="4800" i="1">
                <a:solidFill>
                  <a:srgbClr val="CC3300"/>
                </a:solidFill>
                <a:latin typeface="宋体" panose="02010600030101010101" pitchFamily="2" charset="-122"/>
                <a:ea typeface="宋体" panose="02010600030101010101" pitchFamily="2" charset="-122"/>
              </a:rPr>
              <a:t>例</a:t>
            </a:r>
            <a:r>
              <a:rPr lang="en-US" altLang="zh-CN" sz="4800" i="1">
                <a:solidFill>
                  <a:srgbClr val="CC3300"/>
                </a:solidFill>
                <a:latin typeface="宋体" panose="02010600030101010101" pitchFamily="2" charset="-122"/>
                <a:ea typeface="宋体" panose="02010600030101010101" pitchFamily="2" charset="-122"/>
              </a:rPr>
              <a:t>4 </a:t>
            </a:r>
            <a:r>
              <a:rPr lang="zh-CN" altLang="en-US" sz="3200">
                <a:latin typeface="宋体" panose="02010600030101010101" pitchFamily="2" charset="-122"/>
                <a:ea typeface="宋体" panose="02010600030101010101" pitchFamily="2" charset="-122"/>
              </a:rPr>
              <a:t>正整数集上的整除关系是偏序关系。 </a:t>
            </a:r>
            <a:endParaRPr lang="zh-CN" altLang="en-US" sz="3200">
              <a:latin typeface="宋体" panose="02010600030101010101" pitchFamily="2" charset="-122"/>
              <a:ea typeface="宋体" panose="02010600030101010101" pitchFamily="2" charset="-122"/>
            </a:endParaRPr>
          </a:p>
        </p:txBody>
      </p:sp>
      <p:grpSp>
        <p:nvGrpSpPr>
          <p:cNvPr id="240643" name="Group 4"/>
          <p:cNvGrpSpPr/>
          <p:nvPr/>
        </p:nvGrpSpPr>
        <p:grpSpPr>
          <a:xfrm>
            <a:off x="1028700" y="4403725"/>
            <a:ext cx="7086600" cy="1379905"/>
            <a:chOff x="728" y="2340"/>
            <a:chExt cx="4836" cy="918"/>
          </a:xfrm>
        </p:grpSpPr>
        <p:sp>
          <p:nvSpPr>
            <p:cNvPr id="240644" name="Text Box 5"/>
            <p:cNvSpPr txBox="1"/>
            <p:nvPr/>
          </p:nvSpPr>
          <p:spPr>
            <a:xfrm>
              <a:off x="728" y="2340"/>
              <a:ext cx="4732" cy="351"/>
            </a:xfrm>
            <a:prstGeom prst="rect">
              <a:avLst/>
            </a:prstGeom>
            <a:noFill/>
            <a:ln w="9525">
              <a:noFill/>
            </a:ln>
          </p:spPr>
          <p:txBody>
            <a:bodyPr lIns="97962" tIns="48981" rIns="97962" bIns="48981" anchor="t">
              <a:spAutoFit/>
            </a:bodyPr>
            <a:p>
              <a:pPr indent="0" defTabSz="913130"/>
              <a:r>
                <a:rPr lang="zh-CN" altLang="en-US" sz="2800">
                  <a:latin typeface="宋体" panose="02010600030101010101" pitchFamily="2" charset="-122"/>
                  <a:ea typeface="宋体" panose="02010600030101010101" pitchFamily="2" charset="-122"/>
                </a:rPr>
                <a:t>实数集</a:t>
              </a:r>
              <a:r>
                <a:rPr lang="en-US" altLang="zh-CN" sz="2800">
                  <a:latin typeface="Arial" panose="020B0604020202090204" pitchFamily="34" charset="0"/>
                  <a:ea typeface="宋体" panose="02010600030101010101" pitchFamily="2" charset="-122"/>
                </a:rPr>
                <a:t>R</a:t>
              </a:r>
              <a:r>
                <a:rPr lang="zh-CN" altLang="en-US" sz="2800">
                  <a:latin typeface="宋体" panose="02010600030101010101" pitchFamily="2" charset="-122"/>
                  <a:ea typeface="宋体" panose="02010600030101010101" pitchFamily="2" charset="-122"/>
                </a:rPr>
                <a:t>上的</a:t>
              </a:r>
              <a:r>
                <a:rPr lang="zh-CN" altLang="en-US" sz="2800">
                  <a:latin typeface="Times New Roman" panose="0202070306050509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a:t>
              </a:r>
              <a:r>
                <a:rPr lang="zh-CN" altLang="en-US" sz="2800">
                  <a:latin typeface="Times New Roman" panose="02020703060505090304" pitchFamily="18"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关系不是偏序关系。 </a:t>
              </a:r>
              <a:endParaRPr lang="zh-CN" altLang="en-US" sz="2800">
                <a:latin typeface="宋体" panose="02010600030101010101" pitchFamily="2" charset="-122"/>
                <a:ea typeface="宋体" panose="02010600030101010101" pitchFamily="2" charset="-122"/>
              </a:endParaRPr>
            </a:p>
          </p:txBody>
        </p:sp>
        <p:sp>
          <p:nvSpPr>
            <p:cNvPr id="240645" name="Text Box 6"/>
            <p:cNvSpPr txBox="1"/>
            <p:nvPr/>
          </p:nvSpPr>
          <p:spPr>
            <a:xfrm>
              <a:off x="728" y="2948"/>
              <a:ext cx="4836" cy="310"/>
            </a:xfrm>
            <a:prstGeom prst="rect">
              <a:avLst/>
            </a:prstGeom>
            <a:noFill/>
            <a:ln w="9525">
              <a:noFill/>
            </a:ln>
          </p:spPr>
          <p:txBody>
            <a:bodyPr lIns="97962" tIns="48981" rIns="97962" bIns="48981" anchor="t">
              <a:spAutoFit/>
            </a:bodyPr>
            <a:p>
              <a:pPr indent="0" defTabSz="913130"/>
              <a:r>
                <a:rPr lang="zh-CN" altLang="en-US" sz="2400">
                  <a:latin typeface="宋体" panose="02010600030101010101" pitchFamily="2" charset="-122"/>
                  <a:ea typeface="宋体" panose="02010600030101010101" pitchFamily="2" charset="-122"/>
                </a:rPr>
                <a:t>真包含关系</a:t>
              </a:r>
              <a:r>
                <a:rPr lang="zh-CN" altLang="en-US" sz="2400">
                  <a:latin typeface="Times New Roman" panose="0202070306050509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   </a:t>
              </a:r>
              <a:r>
                <a:rPr lang="zh-CN" altLang="en-US" sz="2400">
                  <a:latin typeface="Times New Roman" panose="0202070306050509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也不是偏序关系。 </a:t>
              </a:r>
              <a:endParaRPr lang="zh-CN" altLang="en-US" sz="2400">
                <a:latin typeface="宋体" panose="02010600030101010101" pitchFamily="2" charset="-122"/>
                <a:ea typeface="宋体" panose="02010600030101010101" pitchFamily="2" charset="-122"/>
              </a:endParaRPr>
            </a:p>
          </p:txBody>
        </p:sp>
        <p:graphicFrame>
          <p:nvGraphicFramePr>
            <p:cNvPr id="240646" name="Object 4"/>
            <p:cNvGraphicFramePr>
              <a:graphicFrameLocks noChangeAspect="1"/>
            </p:cNvGraphicFramePr>
            <p:nvPr/>
          </p:nvGraphicFramePr>
          <p:xfrm>
            <a:off x="2073" y="2978"/>
            <a:ext cx="288" cy="240"/>
          </p:xfrm>
          <a:graphic>
            <a:graphicData uri="http://schemas.openxmlformats.org/presentationml/2006/ole">
              <mc:AlternateContent xmlns:mc="http://schemas.openxmlformats.org/markup-compatibility/2006">
                <mc:Choice xmlns:v="urn:schemas-microsoft-com:vml" Requires="v">
                  <p:oleObj spid="_x0000_s3413" name="" r:id="rId1" imgW="2628900" imgH="2190750" progId="Equation.3">
                    <p:embed/>
                  </p:oleObj>
                </mc:Choice>
                <mc:Fallback>
                  <p:oleObj name="" r:id="rId1" imgW="2628900" imgH="2190750" progId="Equation.3">
                    <p:embed/>
                    <p:pic>
                      <p:nvPicPr>
                        <p:cNvPr id="0" name="Picture 3412"/>
                        <p:cNvPicPr/>
                        <p:nvPr/>
                      </p:nvPicPr>
                      <p:blipFill>
                        <a:blip r:embed="rId2"/>
                        <a:stretch>
                          <a:fillRect/>
                        </a:stretch>
                      </p:blipFill>
                      <p:spPr>
                        <a:xfrm>
                          <a:off x="2073" y="2978"/>
                          <a:ext cx="288" cy="240"/>
                        </a:xfrm>
                        <a:prstGeom prst="rect">
                          <a:avLst/>
                        </a:prstGeom>
                        <a:noFill/>
                        <a:ln w="38100">
                          <a:noFill/>
                          <a:miter/>
                        </a:ln>
                      </p:spPr>
                    </p:pic>
                  </p:oleObj>
                </mc:Fallback>
              </mc:AlternateContent>
            </a:graphicData>
          </a:graphic>
        </p:graphicFrame>
      </p:grpSp>
      <p:graphicFrame>
        <p:nvGraphicFramePr>
          <p:cNvPr id="240647" name="Object 5"/>
          <p:cNvGraphicFramePr>
            <a:graphicFrameLocks noChangeAspect="1"/>
          </p:cNvGraphicFramePr>
          <p:nvPr/>
        </p:nvGraphicFramePr>
        <p:xfrm>
          <a:off x="2496820" y="1536065"/>
          <a:ext cx="4859338" cy="722313"/>
        </p:xfrm>
        <a:graphic>
          <a:graphicData uri="http://schemas.openxmlformats.org/presentationml/2006/ole">
            <mc:AlternateContent xmlns:mc="http://schemas.openxmlformats.org/markup-compatibility/2006">
              <mc:Choice xmlns:v="urn:schemas-microsoft-com:vml" Requires="v">
                <p:oleObj spid="_x0000_s3416" name="" r:id="rId3" imgW="30279975" imgH="4391025" progId="Equation.3">
                  <p:embed/>
                </p:oleObj>
              </mc:Choice>
              <mc:Fallback>
                <p:oleObj name="" r:id="rId3" imgW="30279975" imgH="4391025" progId="Equation.3">
                  <p:embed/>
                  <p:pic>
                    <p:nvPicPr>
                      <p:cNvPr id="0" name="Picture 3415"/>
                      <p:cNvPicPr/>
                      <p:nvPr/>
                    </p:nvPicPr>
                    <p:blipFill>
                      <a:blip r:embed="rId4"/>
                      <a:stretch>
                        <a:fillRect/>
                      </a:stretch>
                    </p:blipFill>
                    <p:spPr>
                      <a:xfrm>
                        <a:off x="2496820" y="1536065"/>
                        <a:ext cx="4859338" cy="722313"/>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blinds(horizontal)">
                                      <p:cBhvr>
                                        <p:cTn id="7" dur="500"/>
                                        <p:tgtEl>
                                          <p:spTgt spid="27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1665" name="Group 25"/>
          <p:cNvGrpSpPr/>
          <p:nvPr/>
        </p:nvGrpSpPr>
        <p:grpSpPr>
          <a:xfrm>
            <a:off x="428625" y="0"/>
            <a:ext cx="8574088" cy="4791075"/>
            <a:chOff x="292" y="0"/>
            <a:chExt cx="5852" cy="3186"/>
          </a:xfrm>
        </p:grpSpPr>
        <p:sp>
          <p:nvSpPr>
            <p:cNvPr id="241666" name="Text Box 2"/>
            <p:cNvSpPr txBox="1"/>
            <p:nvPr/>
          </p:nvSpPr>
          <p:spPr>
            <a:xfrm>
              <a:off x="384" y="0"/>
              <a:ext cx="5760" cy="721"/>
            </a:xfrm>
            <a:prstGeom prst="rect">
              <a:avLst/>
            </a:prstGeom>
            <a:noFill/>
            <a:ln w="9525">
              <a:noFill/>
            </a:ln>
          </p:spPr>
          <p:txBody>
            <a:bodyPr lIns="97962" tIns="48981" rIns="97962" bIns="48981" anchor="t">
              <a:spAutoFit/>
            </a:bodyPr>
            <a:p>
              <a:pPr indent="0" algn="just" defTabSz="913130"/>
              <a:r>
                <a:rPr lang="en-US" altLang="zh-CN" sz="3400">
                  <a:solidFill>
                    <a:srgbClr val="9900FF"/>
                  </a:solidFill>
                  <a:latin typeface="Arial" panose="020B0604020202090204" pitchFamily="34" charset="0"/>
                  <a:ea typeface="宋体" panose="02010600030101010101" pitchFamily="2" charset="-122"/>
                </a:rPr>
                <a:t>    </a:t>
              </a:r>
              <a:r>
                <a:rPr lang="en-US" altLang="zh-CN" sz="3400">
                  <a:solidFill>
                    <a:srgbClr val="FF0000"/>
                  </a:solidFill>
                  <a:latin typeface="Arial" panose="020B0604020202090204" pitchFamily="34" charset="0"/>
                  <a:ea typeface="宋体" panose="02010600030101010101" pitchFamily="2" charset="-122"/>
                </a:rPr>
                <a:t>2. </a:t>
              </a:r>
              <a:r>
                <a:rPr lang="zh-CN" altLang="en-US" sz="3400">
                  <a:solidFill>
                    <a:srgbClr val="FF0000"/>
                  </a:solidFill>
                  <a:latin typeface="Arial" panose="020B0604020202090204" pitchFamily="34" charset="0"/>
                  <a:ea typeface="楷体_GB2312" pitchFamily="49" charset="-122"/>
                </a:rPr>
                <a:t>偏序关系的哈斯图</a:t>
              </a:r>
              <a:r>
                <a:rPr lang="en-US" altLang="zh-CN" sz="3000">
                  <a:latin typeface="Arial" panose="020B0604020202090204" pitchFamily="34" charset="0"/>
                  <a:ea typeface="楷体_GB2312" pitchFamily="49" charset="-122"/>
                </a:rPr>
                <a:t>(</a:t>
              </a:r>
              <a:r>
                <a:rPr lang="en-US" altLang="zh-CN" sz="3000">
                  <a:latin typeface="Arial" panose="020B0604020202090204" pitchFamily="34" charset="0"/>
                  <a:ea typeface="宋体" panose="02010600030101010101" pitchFamily="2" charset="-122"/>
                </a:rPr>
                <a:t>The Hasse Diagram</a:t>
              </a:r>
              <a:endParaRPr lang="en-US" altLang="zh-CN" sz="3000">
                <a:latin typeface="Arial" panose="020B0604020202090204" pitchFamily="34" charset="0"/>
                <a:ea typeface="宋体" panose="02010600030101010101" pitchFamily="2" charset="-122"/>
              </a:endParaRPr>
            </a:p>
            <a:p>
              <a:pPr indent="0" algn="just" defTabSz="913130"/>
              <a:r>
                <a:rPr lang="en-US" altLang="zh-CN" sz="3000">
                  <a:latin typeface="Arial" panose="020B0604020202090204" pitchFamily="34" charset="0"/>
                  <a:ea typeface="宋体" panose="02010600030101010101" pitchFamily="2" charset="-122"/>
                </a:rPr>
                <a:t>        of Posets</a:t>
              </a:r>
              <a:r>
                <a:rPr lang="en-US" altLang="zh-CN" sz="3000">
                  <a:latin typeface="Arial" panose="020B0604020202090204" pitchFamily="34" charset="0"/>
                  <a:ea typeface="楷体_GB2312" pitchFamily="49" charset="-122"/>
                </a:rPr>
                <a:t> )</a:t>
              </a:r>
              <a:endParaRPr lang="en-US" altLang="zh-CN" sz="3000">
                <a:latin typeface="Arial" panose="020B0604020202090204" pitchFamily="34" charset="0"/>
                <a:ea typeface="楷体_GB2312" pitchFamily="49" charset="-122"/>
              </a:endParaRPr>
            </a:p>
          </p:txBody>
        </p:sp>
        <p:sp>
          <p:nvSpPr>
            <p:cNvPr id="241667" name="Text Box 4"/>
            <p:cNvSpPr txBox="1"/>
            <p:nvPr/>
          </p:nvSpPr>
          <p:spPr>
            <a:xfrm>
              <a:off x="292" y="2375"/>
              <a:ext cx="5280" cy="754"/>
            </a:xfrm>
            <a:prstGeom prst="rect">
              <a:avLst/>
            </a:prstGeom>
            <a:noFill/>
            <a:ln w="9525">
              <a:noFill/>
            </a:ln>
          </p:spPr>
          <p:txBody>
            <a:bodyPr lIns="97962" tIns="48981" rIns="97962" bIns="48981" anchor="t">
              <a:spAutoFit/>
            </a:bodyPr>
            <a:p>
              <a:pPr indent="0" defTabSz="913130">
                <a:lnSpc>
                  <a:spcPct val="120000"/>
                </a:lnSpc>
              </a:pPr>
              <a:r>
                <a:rPr lang="zh-CN" altLang="en-US" sz="3000">
                  <a:latin typeface="宋体" panose="02010600030101010101" pitchFamily="2" charset="-122"/>
                  <a:ea typeface="宋体" panose="02010600030101010101" pitchFamily="2" charset="-122"/>
                </a:rPr>
                <a:t>称       为偏序集       中的盖住关系</a:t>
              </a:r>
              <a:endParaRPr lang="en-US" altLang="zh-CN" sz="3000">
                <a:latin typeface="宋体" panose="02010600030101010101" pitchFamily="2" charset="-122"/>
                <a:ea typeface="宋体" panose="02010600030101010101" pitchFamily="2" charset="-122"/>
              </a:endParaRPr>
            </a:p>
            <a:p>
              <a:pPr indent="0" defTabSz="913130">
                <a:lnSpc>
                  <a:spcPct val="120000"/>
                </a:lnSpc>
              </a:pPr>
              <a:r>
                <a:rPr lang="zh-CN" altLang="en-US" sz="3000">
                  <a:latin typeface="宋体" panose="02010600030101010101" pitchFamily="2" charset="-122"/>
                  <a:ea typeface="宋体" panose="02010600030101010101" pitchFamily="2" charset="-122"/>
                </a:rPr>
                <a:t>显然              。</a:t>
              </a:r>
              <a:endParaRPr lang="zh-CN" altLang="en-US" sz="3000">
                <a:latin typeface="宋体" panose="02010600030101010101" pitchFamily="2" charset="-122"/>
                <a:ea typeface="宋体" panose="02010600030101010101" pitchFamily="2" charset="-122"/>
              </a:endParaRPr>
            </a:p>
          </p:txBody>
        </p:sp>
        <p:graphicFrame>
          <p:nvGraphicFramePr>
            <p:cNvPr id="241668" name="Object 3"/>
            <p:cNvGraphicFramePr>
              <a:graphicFrameLocks noChangeAspect="1"/>
            </p:cNvGraphicFramePr>
            <p:nvPr/>
          </p:nvGraphicFramePr>
          <p:xfrm>
            <a:off x="682" y="2423"/>
            <a:ext cx="772" cy="349"/>
          </p:xfrm>
          <a:graphic>
            <a:graphicData uri="http://schemas.openxmlformats.org/presentationml/2006/ole">
              <mc:AlternateContent xmlns:mc="http://schemas.openxmlformats.org/markup-compatibility/2006">
                <mc:Choice xmlns:v="urn:schemas-microsoft-com:vml" Requires="v">
                  <p:oleObj spid="_x0000_s3418" name="" r:id="rId1" imgW="6800850" imgH="3076575" progId="Equation.DSMT4">
                    <p:embed/>
                  </p:oleObj>
                </mc:Choice>
                <mc:Fallback>
                  <p:oleObj name="" r:id="rId1" imgW="6800850" imgH="3076575" progId="Equation.DSMT4">
                    <p:embed/>
                    <p:pic>
                      <p:nvPicPr>
                        <p:cNvPr id="0" name="Picture 3417"/>
                        <p:cNvPicPr/>
                        <p:nvPr/>
                      </p:nvPicPr>
                      <p:blipFill>
                        <a:blip r:embed="rId2"/>
                        <a:stretch>
                          <a:fillRect/>
                        </a:stretch>
                      </p:blipFill>
                      <p:spPr>
                        <a:xfrm>
                          <a:off x="682" y="2423"/>
                          <a:ext cx="772" cy="349"/>
                        </a:xfrm>
                        <a:prstGeom prst="rect">
                          <a:avLst/>
                        </a:prstGeom>
                        <a:noFill/>
                        <a:ln w="38100">
                          <a:noFill/>
                          <a:miter/>
                        </a:ln>
                      </p:spPr>
                    </p:pic>
                  </p:oleObj>
                </mc:Fallback>
              </mc:AlternateContent>
            </a:graphicData>
          </a:graphic>
        </p:graphicFrame>
        <p:graphicFrame>
          <p:nvGraphicFramePr>
            <p:cNvPr id="241669" name="Object 4"/>
            <p:cNvGraphicFramePr>
              <a:graphicFrameLocks noChangeAspect="1"/>
            </p:cNvGraphicFramePr>
            <p:nvPr/>
          </p:nvGraphicFramePr>
          <p:xfrm>
            <a:off x="2632" y="2423"/>
            <a:ext cx="772" cy="398"/>
          </p:xfrm>
          <a:graphic>
            <a:graphicData uri="http://schemas.openxmlformats.org/presentationml/2006/ole">
              <mc:AlternateContent xmlns:mc="http://schemas.openxmlformats.org/markup-compatibility/2006">
                <mc:Choice xmlns:v="urn:schemas-microsoft-com:vml" Requires="v">
                  <p:oleObj spid="_x0000_s3412" name="" r:id="rId3" imgW="6800850" imgH="3514725" progId="Equation.3">
                    <p:embed/>
                  </p:oleObj>
                </mc:Choice>
                <mc:Fallback>
                  <p:oleObj name="" r:id="rId3" imgW="6800850" imgH="3514725" progId="Equation.3">
                    <p:embed/>
                    <p:pic>
                      <p:nvPicPr>
                        <p:cNvPr id="0" name="Picture 3411"/>
                        <p:cNvPicPr/>
                        <p:nvPr/>
                      </p:nvPicPr>
                      <p:blipFill>
                        <a:blip r:embed="rId4"/>
                        <a:stretch>
                          <a:fillRect/>
                        </a:stretch>
                      </p:blipFill>
                      <p:spPr>
                        <a:xfrm>
                          <a:off x="2632" y="2423"/>
                          <a:ext cx="772" cy="398"/>
                        </a:xfrm>
                        <a:prstGeom prst="rect">
                          <a:avLst/>
                        </a:prstGeom>
                        <a:noFill/>
                        <a:ln w="38100">
                          <a:noFill/>
                          <a:miter/>
                        </a:ln>
                      </p:spPr>
                    </p:pic>
                  </p:oleObj>
                </mc:Fallback>
              </mc:AlternateContent>
            </a:graphicData>
          </a:graphic>
        </p:graphicFrame>
        <p:grpSp>
          <p:nvGrpSpPr>
            <p:cNvPr id="241670" name="Group 11"/>
            <p:cNvGrpSpPr/>
            <p:nvPr/>
          </p:nvGrpSpPr>
          <p:grpSpPr>
            <a:xfrm>
              <a:off x="975" y="2803"/>
              <a:ext cx="1450" cy="383"/>
              <a:chOff x="1747" y="2586"/>
              <a:chExt cx="1450" cy="383"/>
            </a:xfrm>
          </p:grpSpPr>
          <p:graphicFrame>
            <p:nvGraphicFramePr>
              <p:cNvPr id="241671" name="Object 9"/>
              <p:cNvGraphicFramePr>
                <a:graphicFrameLocks noChangeAspect="1"/>
              </p:cNvGraphicFramePr>
              <p:nvPr/>
            </p:nvGraphicFramePr>
            <p:xfrm>
              <a:off x="1747" y="2586"/>
              <a:ext cx="1046" cy="374"/>
            </p:xfrm>
            <a:graphic>
              <a:graphicData uri="http://schemas.openxmlformats.org/presentationml/2006/ole">
                <mc:AlternateContent xmlns:mc="http://schemas.openxmlformats.org/markup-compatibility/2006">
                  <mc:Choice xmlns:v="urn:schemas-microsoft-com:vml" Requires="v">
                    <p:oleObj spid="_x0000_s3411" name="" r:id="rId5" imgW="9220200" imgH="3295650" progId="Equation.3">
                      <p:embed/>
                    </p:oleObj>
                  </mc:Choice>
                  <mc:Fallback>
                    <p:oleObj name="" r:id="rId5" imgW="9220200" imgH="3295650" progId="Equation.3">
                      <p:embed/>
                      <p:pic>
                        <p:nvPicPr>
                          <p:cNvPr id="0" name="Picture 3410"/>
                          <p:cNvPicPr/>
                          <p:nvPr/>
                        </p:nvPicPr>
                        <p:blipFill>
                          <a:blip r:embed="rId6"/>
                          <a:stretch>
                            <a:fillRect/>
                          </a:stretch>
                        </p:blipFill>
                        <p:spPr>
                          <a:xfrm>
                            <a:off x="1747" y="2586"/>
                            <a:ext cx="1046" cy="374"/>
                          </a:xfrm>
                          <a:prstGeom prst="rect">
                            <a:avLst/>
                          </a:prstGeom>
                          <a:noFill/>
                          <a:ln w="38100">
                            <a:noFill/>
                            <a:miter/>
                          </a:ln>
                        </p:spPr>
                      </p:pic>
                    </p:oleObj>
                  </mc:Fallback>
                </mc:AlternateContent>
              </a:graphicData>
            </a:graphic>
          </p:graphicFrame>
          <p:graphicFrame>
            <p:nvGraphicFramePr>
              <p:cNvPr id="241672" name="Object 10"/>
              <p:cNvGraphicFramePr>
                <a:graphicFrameLocks noChangeAspect="1"/>
              </p:cNvGraphicFramePr>
              <p:nvPr/>
            </p:nvGraphicFramePr>
            <p:xfrm>
              <a:off x="2917" y="2633"/>
              <a:ext cx="280" cy="336"/>
            </p:xfrm>
            <a:graphic>
              <a:graphicData uri="http://schemas.openxmlformats.org/presentationml/2006/ole">
                <mc:AlternateContent xmlns:mc="http://schemas.openxmlformats.org/markup-compatibility/2006">
                  <mc:Choice xmlns:v="urn:schemas-microsoft-com:vml" Requires="v">
                    <p:oleObj spid="_x0000_s3419" name="" r:id="rId7" imgW="2190750" imgH="2628900" progId="Equation.3">
                      <p:embed/>
                    </p:oleObj>
                  </mc:Choice>
                  <mc:Fallback>
                    <p:oleObj name="" r:id="rId7" imgW="2190750" imgH="2628900" progId="Equation.3">
                      <p:embed/>
                      <p:pic>
                        <p:nvPicPr>
                          <p:cNvPr id="0" name="Picture 3418"/>
                          <p:cNvPicPr/>
                          <p:nvPr/>
                        </p:nvPicPr>
                        <p:blipFill>
                          <a:blip r:embed="rId8"/>
                          <a:stretch>
                            <a:fillRect/>
                          </a:stretch>
                        </p:blipFill>
                        <p:spPr>
                          <a:xfrm>
                            <a:off x="2917" y="2633"/>
                            <a:ext cx="280" cy="336"/>
                          </a:xfrm>
                          <a:prstGeom prst="rect">
                            <a:avLst/>
                          </a:prstGeom>
                          <a:noFill/>
                          <a:ln w="38100">
                            <a:noFill/>
                            <a:miter/>
                          </a:ln>
                        </p:spPr>
                      </p:pic>
                    </p:oleObj>
                  </mc:Fallback>
                </mc:AlternateContent>
              </a:graphicData>
            </a:graphic>
          </p:graphicFrame>
        </p:grpSp>
      </p:grpSp>
      <p:sp>
        <p:nvSpPr>
          <p:cNvPr id="20" name="Text Box 11"/>
          <p:cNvSpPr txBox="1"/>
          <p:nvPr/>
        </p:nvSpPr>
        <p:spPr>
          <a:xfrm>
            <a:off x="214313" y="1143000"/>
            <a:ext cx="8520112" cy="2861310"/>
          </a:xfrm>
          <a:prstGeom prst="rect">
            <a:avLst/>
          </a:prstGeom>
          <a:noFill/>
          <a:ln w="9525">
            <a:noFill/>
          </a:ln>
        </p:spPr>
        <p:txBody>
          <a:bodyPr anchor="t">
            <a:spAutoFit/>
          </a:bodyPr>
          <a:p>
            <a:pPr indent="0"/>
            <a:r>
              <a:rPr lang="en-US" altLang="zh-CN">
                <a:solidFill>
                  <a:srgbClr val="920092"/>
                </a:solidFill>
                <a:latin typeface="Times New Roman" panose="02020703060505090304" pitchFamily="18" charset="0"/>
                <a:ea typeface="宋体" panose="02010600030101010101" pitchFamily="2" charset="-122"/>
              </a:rPr>
              <a:t>     </a:t>
            </a:r>
            <a:r>
              <a:rPr lang="en-US" altLang="zh-CN" sz="2400">
                <a:solidFill>
                  <a:srgbClr val="920092"/>
                </a:solidFill>
                <a:latin typeface="Times New Roman" panose="02020703060505090304" pitchFamily="18" charset="0"/>
                <a:ea typeface="宋体" panose="02010600030101010101" pitchFamily="2" charset="-122"/>
              </a:rPr>
              <a:t> </a:t>
            </a:r>
            <a:r>
              <a:rPr lang="zh-CN" altLang="en-US" sz="2400">
                <a:solidFill>
                  <a:srgbClr val="920092"/>
                </a:solidFill>
                <a:latin typeface="Times New Roman" panose="02020703060505090304" pitchFamily="18" charset="0"/>
                <a:ea typeface="宋体" panose="02010600030101010101" pitchFamily="2" charset="-122"/>
              </a:rPr>
              <a:t>定义</a:t>
            </a:r>
            <a:r>
              <a:rPr lang="en-US" altLang="zh-CN" sz="2400">
                <a:solidFill>
                  <a:srgbClr val="920092"/>
                </a:solidFill>
                <a:latin typeface="Times New Roman" panose="02020703060505090304" pitchFamily="18" charset="0"/>
                <a:ea typeface="宋体" panose="02010600030101010101" pitchFamily="2" charset="-122"/>
              </a:rPr>
              <a:t>2   </a:t>
            </a:r>
            <a:r>
              <a:rPr lang="zh-CN" altLang="en-US" sz="2400">
                <a:latin typeface="Times New Roman" panose="02020703060505090304" pitchFamily="18" charset="0"/>
                <a:ea typeface="宋体" panose="02010600030101010101" pitchFamily="2" charset="-122"/>
              </a:rPr>
              <a:t>在偏序集合</a:t>
            </a:r>
            <a:r>
              <a:rPr lang="en-US" altLang="zh-CN" sz="4400">
                <a:solidFill>
                  <a:srgbClr val="FF0000"/>
                </a:solidFill>
                <a:latin typeface="Times New Roman" panose="02020703060505090304" pitchFamily="18" charset="0"/>
                <a:ea typeface="宋体" panose="02010600030101010101" pitchFamily="2" charset="-122"/>
              </a:rPr>
              <a:t>&lt;A</a:t>
            </a:r>
            <a:r>
              <a:rPr lang="zh-CN" altLang="en-US" sz="4400">
                <a:solidFill>
                  <a:srgbClr val="FF0000"/>
                </a:solidFill>
                <a:latin typeface="Times New Roman" panose="02020703060505090304" pitchFamily="18" charset="0"/>
                <a:ea typeface="宋体" panose="02010600030101010101" pitchFamily="2" charset="-122"/>
              </a:rPr>
              <a:t>， </a:t>
            </a:r>
            <a:r>
              <a:rPr lang="zh-CN" altLang="en-US" sz="4000">
                <a:solidFill>
                  <a:srgbClr val="FF3300"/>
                </a:solidFill>
                <a:latin typeface="Arial" panose="020B0604020202090204" pitchFamily="34" charset="0"/>
                <a:ea typeface="宋体" panose="02010600030101010101" pitchFamily="2" charset="-122"/>
              </a:rPr>
              <a:t>≤</a:t>
            </a:r>
            <a:r>
              <a:rPr lang="zh-CN" altLang="en-US" sz="4400">
                <a:solidFill>
                  <a:srgbClr val="FF0000"/>
                </a:solidFill>
                <a:latin typeface="Times New Roman" panose="02020703060505090304" pitchFamily="18" charset="0"/>
                <a:ea typeface="宋体" panose="02010600030101010101" pitchFamily="2" charset="-122"/>
              </a:rPr>
              <a:t> </a:t>
            </a:r>
            <a:r>
              <a:rPr lang="en-US" altLang="zh-CN" sz="4400">
                <a:solidFill>
                  <a:srgbClr val="FF0000"/>
                </a:solidFill>
                <a:latin typeface="Times New Roman" panose="02020703060505090304" pitchFamily="18" charset="0"/>
                <a:ea typeface="宋体" panose="02010600030101010101" pitchFamily="2" charset="-122"/>
              </a:rPr>
              <a:t>&gt;</a:t>
            </a:r>
            <a:r>
              <a:rPr lang="zh-CN" altLang="en-US" sz="2400">
                <a:latin typeface="Times New Roman" panose="02020703060505090304" pitchFamily="18" charset="0"/>
                <a:ea typeface="宋体" panose="02010600030101010101" pitchFamily="2" charset="-122"/>
              </a:rPr>
              <a:t>中，如果</a:t>
            </a:r>
            <a:r>
              <a:rPr lang="en-US" altLang="zh-CN" sz="4400">
                <a:solidFill>
                  <a:srgbClr val="FF0000"/>
                </a:solidFill>
                <a:latin typeface="Times New Roman" panose="02020703060505090304" pitchFamily="18" charset="0"/>
                <a:ea typeface="宋体" panose="02010600030101010101" pitchFamily="2" charset="-122"/>
              </a:rPr>
              <a:t>x,y</a:t>
            </a:r>
            <a:r>
              <a:rPr lang="en-US" altLang="zh-CN" sz="4400">
                <a:solidFill>
                  <a:srgbClr val="FF0000"/>
                </a:solidFill>
                <a:latin typeface="Times New Roman" panose="02020703060505090304" pitchFamily="18" charset="0"/>
                <a:ea typeface="宋体" panose="02010600030101010101" pitchFamily="2" charset="-122"/>
                <a:sym typeface="Symbol" pitchFamily="18" charset="2"/>
              </a:rPr>
              <a:t>A</a:t>
            </a:r>
            <a:r>
              <a:rPr lang="en-US" altLang="zh-CN" sz="2400">
                <a:latin typeface="Times New Roman" panose="02020703060505090304" pitchFamily="18" charset="0"/>
                <a:ea typeface="宋体" panose="02010600030101010101" pitchFamily="2" charset="-122"/>
              </a:rPr>
              <a:t> </a:t>
            </a:r>
            <a:r>
              <a:rPr lang="zh-CN" altLang="en-US" sz="2400">
                <a:latin typeface="Times New Roman" panose="02020703060505090304" pitchFamily="18" charset="0"/>
                <a:ea typeface="宋体" panose="02010600030101010101" pitchFamily="2" charset="-122"/>
              </a:rPr>
              <a:t>， </a:t>
            </a:r>
            <a:r>
              <a:rPr lang="en-US" altLang="zh-CN" sz="4400">
                <a:solidFill>
                  <a:srgbClr val="FF0000"/>
                </a:solidFill>
                <a:latin typeface="Times New Roman" panose="02020703060505090304" pitchFamily="18" charset="0"/>
                <a:ea typeface="宋体" panose="02010600030101010101" pitchFamily="2" charset="-122"/>
              </a:rPr>
              <a:t>x </a:t>
            </a:r>
            <a:r>
              <a:rPr lang="en-US" altLang="zh-CN" sz="4000">
                <a:solidFill>
                  <a:srgbClr val="FF3300"/>
                </a:solidFill>
                <a:latin typeface="Arial" panose="020B0604020202090204" pitchFamily="34" charset="0"/>
                <a:ea typeface="宋体" panose="02010600030101010101" pitchFamily="2" charset="-122"/>
              </a:rPr>
              <a:t>≤</a:t>
            </a:r>
            <a:r>
              <a:rPr lang="en-US" altLang="zh-CN" sz="2400" b="0">
                <a:latin typeface="Arial" panose="020B0604020202090204" pitchFamily="34" charset="0"/>
                <a:ea typeface="宋体" panose="02010600030101010101" pitchFamily="2" charset="-122"/>
                <a:sym typeface="MT Extra" pitchFamily="18" charset="2"/>
              </a:rPr>
              <a:t> </a:t>
            </a:r>
            <a:r>
              <a:rPr lang="en-US" altLang="zh-CN" sz="4400">
                <a:solidFill>
                  <a:srgbClr val="FF0000"/>
                </a:solidFill>
                <a:latin typeface="Times New Roman" panose="02020703060505090304" pitchFamily="18" charset="0"/>
                <a:ea typeface="宋体" panose="02010600030101010101" pitchFamily="2" charset="-122"/>
              </a:rPr>
              <a:t>y</a:t>
            </a:r>
            <a:r>
              <a:rPr lang="zh-CN" altLang="en-US" sz="4400">
                <a:solidFill>
                  <a:srgbClr val="FF0000"/>
                </a:solidFill>
                <a:latin typeface="Times New Roman" panose="02020703060505090304" pitchFamily="18" charset="0"/>
                <a:ea typeface="宋体" panose="02010600030101010101" pitchFamily="2" charset="-122"/>
              </a:rPr>
              <a:t>， </a:t>
            </a:r>
            <a:r>
              <a:rPr lang="en-US" altLang="zh-CN" sz="4400">
                <a:solidFill>
                  <a:srgbClr val="FF0000"/>
                </a:solidFill>
                <a:latin typeface="Times New Roman" panose="02020703060505090304" pitchFamily="18" charset="0"/>
                <a:ea typeface="宋体" panose="02010600030101010101" pitchFamily="2" charset="-122"/>
              </a:rPr>
              <a:t>x </a:t>
            </a:r>
            <a:r>
              <a:rPr lang="en-US" altLang="zh-CN" sz="4400">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4400">
                <a:solidFill>
                  <a:srgbClr val="FF0000"/>
                </a:solidFill>
                <a:latin typeface="Times New Roman" panose="02020703060505090304" pitchFamily="18" charset="0"/>
                <a:ea typeface="宋体" panose="02010600030101010101" pitchFamily="2" charset="-122"/>
              </a:rPr>
              <a:t> y</a:t>
            </a:r>
            <a:r>
              <a:rPr lang="zh-CN" altLang="en-US" sz="2400">
                <a:latin typeface="Times New Roman" panose="02020703060505090304" pitchFamily="18" charset="0"/>
                <a:ea typeface="宋体" panose="02010600030101010101" pitchFamily="2" charset="-122"/>
              </a:rPr>
              <a:t>，且没有其他元素</a:t>
            </a:r>
            <a:r>
              <a:rPr lang="en-US" altLang="zh-CN" sz="4400">
                <a:solidFill>
                  <a:srgbClr val="FF0000"/>
                </a:solidFill>
                <a:latin typeface="Times New Roman" panose="02020703060505090304" pitchFamily="18" charset="0"/>
                <a:ea typeface="宋体" panose="02010600030101010101" pitchFamily="2" charset="-122"/>
              </a:rPr>
              <a:t>z</a:t>
            </a:r>
            <a:r>
              <a:rPr lang="en-US" altLang="zh-CN" sz="2400">
                <a:latin typeface="Times New Roman" panose="02020703060505090304" pitchFamily="18" charset="0"/>
                <a:ea typeface="宋体" panose="02010600030101010101" pitchFamily="2" charset="-122"/>
              </a:rPr>
              <a:t> </a:t>
            </a:r>
            <a:r>
              <a:rPr lang="zh-CN" altLang="en-US" sz="2400">
                <a:latin typeface="Times New Roman" panose="02020703060505090304" pitchFamily="18" charset="0"/>
                <a:ea typeface="宋体" panose="02010600030101010101" pitchFamily="2" charset="-122"/>
              </a:rPr>
              <a:t>满足</a:t>
            </a:r>
            <a:r>
              <a:rPr lang="en-US" altLang="zh-CN" sz="4400">
                <a:solidFill>
                  <a:srgbClr val="FF0000"/>
                </a:solidFill>
                <a:latin typeface="Times New Roman" panose="02020703060505090304" pitchFamily="18" charset="0"/>
                <a:ea typeface="宋体" panose="02010600030101010101" pitchFamily="2" charset="-122"/>
              </a:rPr>
              <a:t>x </a:t>
            </a:r>
            <a:r>
              <a:rPr lang="en-US" altLang="zh-CN" sz="2400">
                <a:solidFill>
                  <a:srgbClr val="FF3300"/>
                </a:solidFill>
                <a:latin typeface="Arial" panose="020B0604020202090204" pitchFamily="34" charset="0"/>
                <a:ea typeface="宋体" panose="02010600030101010101" pitchFamily="2" charset="-122"/>
              </a:rPr>
              <a:t>≤</a:t>
            </a:r>
            <a:r>
              <a:rPr lang="en-US" altLang="zh-CN" sz="2400" b="0">
                <a:latin typeface="Arial" panose="020B0604020202090204" pitchFamily="34" charset="0"/>
                <a:ea typeface="宋体" panose="02010600030101010101" pitchFamily="2" charset="-122"/>
                <a:sym typeface="MT Extra" pitchFamily="18" charset="2"/>
              </a:rPr>
              <a:t> </a:t>
            </a:r>
            <a:r>
              <a:rPr lang="en-US" altLang="zh-CN" sz="4400">
                <a:solidFill>
                  <a:srgbClr val="FF0000"/>
                </a:solidFill>
                <a:latin typeface="Times New Roman" panose="02020703060505090304" pitchFamily="18" charset="0"/>
                <a:ea typeface="宋体" panose="02010600030101010101" pitchFamily="2" charset="-122"/>
              </a:rPr>
              <a:t>z</a:t>
            </a:r>
            <a:r>
              <a:rPr lang="zh-CN" altLang="en-US" sz="2400">
                <a:latin typeface="Times New Roman" panose="02020703060505090304" pitchFamily="18" charset="0"/>
                <a:ea typeface="宋体" panose="02010600030101010101" pitchFamily="2" charset="-122"/>
              </a:rPr>
              <a:t>、</a:t>
            </a:r>
            <a:r>
              <a:rPr lang="en-US" altLang="zh-CN" sz="4400">
                <a:solidFill>
                  <a:srgbClr val="FF0000"/>
                </a:solidFill>
                <a:latin typeface="Times New Roman" panose="02020703060505090304" pitchFamily="18" charset="0"/>
                <a:ea typeface="宋体" panose="02010600030101010101" pitchFamily="2" charset="-122"/>
              </a:rPr>
              <a:t>z </a:t>
            </a:r>
            <a:r>
              <a:rPr lang="en-US" altLang="zh-CN" sz="2400">
                <a:solidFill>
                  <a:srgbClr val="FF3300"/>
                </a:solidFill>
                <a:latin typeface="Arial" panose="020B0604020202090204" pitchFamily="34" charset="0"/>
                <a:ea typeface="宋体" panose="02010600030101010101" pitchFamily="2" charset="-122"/>
              </a:rPr>
              <a:t>≤</a:t>
            </a:r>
            <a:r>
              <a:rPr lang="en-US" altLang="zh-CN" sz="2400" b="0">
                <a:latin typeface="Arial" panose="020B0604020202090204" pitchFamily="34" charset="0"/>
                <a:ea typeface="宋体" panose="02010600030101010101" pitchFamily="2" charset="-122"/>
                <a:sym typeface="MT Extra" pitchFamily="18" charset="2"/>
              </a:rPr>
              <a:t> </a:t>
            </a:r>
            <a:r>
              <a:rPr lang="en-US" altLang="zh-CN" sz="4400">
                <a:solidFill>
                  <a:srgbClr val="FF0000"/>
                </a:solidFill>
                <a:latin typeface="Times New Roman" panose="02020703060505090304" pitchFamily="18" charset="0"/>
                <a:ea typeface="宋体" panose="02010600030101010101" pitchFamily="2" charset="-122"/>
              </a:rPr>
              <a:t>y</a:t>
            </a:r>
            <a:r>
              <a:rPr lang="zh-CN" altLang="en-US" sz="2400">
                <a:latin typeface="Times New Roman" panose="02020703060505090304" pitchFamily="18" charset="0"/>
                <a:ea typeface="宋体" panose="02010600030101010101" pitchFamily="2" charset="-122"/>
              </a:rPr>
              <a:t>，则称</a:t>
            </a:r>
            <a:r>
              <a:rPr lang="zh-CN" altLang="en-US" sz="4400">
                <a:solidFill>
                  <a:srgbClr val="FF0000"/>
                </a:solidFill>
                <a:latin typeface="Times New Roman" panose="02020703060505090304" pitchFamily="18" charset="0"/>
                <a:ea typeface="宋体" panose="02010600030101010101" pitchFamily="2" charset="-122"/>
              </a:rPr>
              <a:t>元素</a:t>
            </a:r>
            <a:r>
              <a:rPr lang="en-US" altLang="zh-CN" sz="4400">
                <a:solidFill>
                  <a:srgbClr val="FF0000"/>
                </a:solidFill>
                <a:latin typeface="Times New Roman" panose="02020703060505090304" pitchFamily="18" charset="0"/>
                <a:ea typeface="宋体" panose="02010600030101010101" pitchFamily="2" charset="-122"/>
              </a:rPr>
              <a:t>y</a:t>
            </a:r>
            <a:r>
              <a:rPr lang="zh-CN" altLang="en-US" sz="4400">
                <a:solidFill>
                  <a:srgbClr val="FF0000"/>
                </a:solidFill>
                <a:latin typeface="Times New Roman" panose="02020703060505090304" pitchFamily="18" charset="0"/>
                <a:ea typeface="宋体" panose="02010600030101010101" pitchFamily="2" charset="-122"/>
              </a:rPr>
              <a:t>盖住元素</a:t>
            </a:r>
            <a:r>
              <a:rPr lang="en-US" altLang="zh-CN" sz="4400">
                <a:solidFill>
                  <a:srgbClr val="FF0000"/>
                </a:solidFill>
                <a:latin typeface="Times New Roman" panose="02020703060505090304" pitchFamily="18" charset="0"/>
                <a:ea typeface="宋体" panose="02010600030101010101" pitchFamily="2" charset="-122"/>
              </a:rPr>
              <a:t>x</a:t>
            </a:r>
            <a:r>
              <a:rPr lang="zh-CN" altLang="en-US" sz="2400">
                <a:latin typeface="Times New Roman" panose="02020703060505090304" pitchFamily="18" charset="0"/>
                <a:ea typeface="宋体" panose="02010600030101010101" pitchFamily="2" charset="-122"/>
              </a:rPr>
              <a:t>。</a:t>
            </a:r>
            <a:r>
              <a:rPr lang="zh-CN" altLang="zh-CN" sz="2400">
                <a:latin typeface="Times New Roman" panose="02020703060505090304" pitchFamily="18" charset="0"/>
                <a:ea typeface="宋体" panose="02010600030101010101" pitchFamily="2" charset="-122"/>
              </a:rPr>
              <a:t>并且记</a:t>
            </a:r>
            <a:r>
              <a:rPr lang="en-US" altLang="zh-CN" sz="2400">
                <a:solidFill>
                  <a:srgbClr val="FF0000"/>
                </a:solidFill>
                <a:latin typeface="Times New Roman" panose="02020703060505090304" pitchFamily="18" charset="0"/>
                <a:ea typeface="宋体" panose="02010600030101010101" pitchFamily="2" charset="-122"/>
              </a:rPr>
              <a:t>COV={&lt;x</a:t>
            </a:r>
            <a:r>
              <a:rPr lang="zh-CN" altLang="en-US" sz="2400">
                <a:solidFill>
                  <a:srgbClr val="FF0000"/>
                </a:solidFill>
                <a:latin typeface="Times New Roman" panose="02020703060505090304" pitchFamily="18" charset="0"/>
                <a:ea typeface="宋体" panose="02010600030101010101" pitchFamily="2" charset="-122"/>
              </a:rPr>
              <a:t>，</a:t>
            </a:r>
            <a:r>
              <a:rPr lang="en-US" altLang="zh-CN" sz="2400">
                <a:solidFill>
                  <a:srgbClr val="FF0000"/>
                </a:solidFill>
                <a:latin typeface="Times New Roman" panose="02020703060505090304" pitchFamily="18" charset="0"/>
                <a:ea typeface="宋体" panose="02010600030101010101" pitchFamily="2" charset="-122"/>
              </a:rPr>
              <a:t>y&gt;|x</a:t>
            </a:r>
            <a:r>
              <a:rPr lang="zh-CN" altLang="en-US" sz="2400">
                <a:solidFill>
                  <a:srgbClr val="FF0000"/>
                </a:solidFill>
                <a:latin typeface="Times New Roman" panose="02020703060505090304" pitchFamily="18" charset="0"/>
                <a:ea typeface="宋体" panose="02010600030101010101" pitchFamily="2" charset="-122"/>
              </a:rPr>
              <a:t>，</a:t>
            </a:r>
            <a:r>
              <a:rPr lang="en-US" altLang="zh-CN" sz="2400">
                <a:solidFill>
                  <a:srgbClr val="FF0000"/>
                </a:solidFill>
                <a:latin typeface="Times New Roman" panose="02020703060505090304" pitchFamily="18" charset="0"/>
                <a:ea typeface="宋体" panose="02010600030101010101" pitchFamily="2" charset="-122"/>
              </a:rPr>
              <a:t>y</a:t>
            </a:r>
            <a:r>
              <a:rPr lang="en-US" altLang="zh-CN" sz="2400">
                <a:solidFill>
                  <a:srgbClr val="FF0000"/>
                </a:solidFill>
                <a:latin typeface="Arial" panose="020B0604020202090204" pitchFamily="34" charset="0"/>
                <a:ea typeface="宋体" panose="02010600030101010101" pitchFamily="2" charset="-122"/>
              </a:rPr>
              <a:t>∈A</a:t>
            </a:r>
            <a:r>
              <a:rPr lang="zh-CN" altLang="en-US" sz="2400">
                <a:solidFill>
                  <a:srgbClr val="FF0000"/>
                </a:solidFill>
                <a:latin typeface="Arial" panose="020B0604020202090204" pitchFamily="34" charset="0"/>
                <a:ea typeface="宋体" panose="02010600030101010101" pitchFamily="2" charset="-122"/>
              </a:rPr>
              <a:t>；</a:t>
            </a:r>
            <a:r>
              <a:rPr lang="en-US" altLang="zh-CN" sz="2400">
                <a:solidFill>
                  <a:srgbClr val="FF0000"/>
                </a:solidFill>
                <a:latin typeface="Arial" panose="020B0604020202090204" pitchFamily="34" charset="0"/>
                <a:ea typeface="宋体" panose="02010600030101010101" pitchFamily="2" charset="-122"/>
              </a:rPr>
              <a:t>y</a:t>
            </a:r>
            <a:r>
              <a:rPr lang="zh-CN" altLang="en-US" sz="2400">
                <a:solidFill>
                  <a:srgbClr val="FF0000"/>
                </a:solidFill>
                <a:latin typeface="Arial" panose="020B0604020202090204" pitchFamily="34" charset="0"/>
                <a:ea typeface="宋体" panose="02010600030101010101" pitchFamily="2" charset="-122"/>
              </a:rPr>
              <a:t>盖住</a:t>
            </a:r>
            <a:r>
              <a:rPr lang="en-US" altLang="zh-CN" sz="2400">
                <a:solidFill>
                  <a:srgbClr val="FF0000"/>
                </a:solidFill>
                <a:latin typeface="Arial" panose="020B0604020202090204" pitchFamily="34" charset="0"/>
                <a:ea typeface="宋体" panose="02010600030101010101" pitchFamily="2" charset="-122"/>
              </a:rPr>
              <a:t>x</a:t>
            </a:r>
            <a:r>
              <a:rPr lang="en-US" altLang="zh-CN" sz="2400">
                <a:solidFill>
                  <a:srgbClr val="FF0000"/>
                </a:solidFill>
                <a:latin typeface="Times New Roman" panose="02020703060505090304" pitchFamily="18" charset="0"/>
                <a:ea typeface="宋体" panose="02010600030101010101" pitchFamily="2" charset="-122"/>
              </a:rPr>
              <a:t>}</a:t>
            </a:r>
            <a:endParaRPr lang="zh-CN" altLang="zh-CN" sz="2400">
              <a:solidFill>
                <a:srgbClr val="FF0000"/>
              </a:solidFill>
              <a:latin typeface="Times New Roman" panose="02020703060505090304" pitchFamily="18" charset="0"/>
              <a:ea typeface="宋体" panose="02010600030101010101" pitchFamily="2" charset="-122"/>
            </a:endParaRPr>
          </a:p>
          <a:p>
            <a:pPr indent="0"/>
            <a:r>
              <a:rPr lang="en-US" altLang="zh-CN" sz="2400">
                <a:latin typeface="Times New Roman" panose="02020703060505090304" pitchFamily="18" charset="0"/>
                <a:ea typeface="宋体" panose="02010600030101010101" pitchFamily="2" charset="-122"/>
              </a:rPr>
              <a:t>       </a:t>
            </a:r>
            <a:endParaRPr lang="en-US" altLang="zh-CN" sz="2400">
              <a:latin typeface="Times New Roman" panose="02020703060505090304" pitchFamily="18"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3"/>
          <p:cNvSpPr>
            <a:spLocks noGrp="1"/>
          </p:cNvSpPr>
          <p:nvPr>
            <p:ph idx="1"/>
          </p:nvPr>
        </p:nvSpPr>
        <p:spPr>
          <a:xfrm>
            <a:off x="571500" y="357188"/>
            <a:ext cx="7772400" cy="2357437"/>
          </a:xfrm>
        </p:spPr>
        <p:txBody>
          <a:bodyPr vert="horz" wrap="square" lIns="91440" tIns="45720" rIns="91440" bIns="45720" anchor="t"/>
          <a:p>
            <a:pPr marL="0" indent="576580" eaLnBrk="1" hangingPunct="1">
              <a:lnSpc>
                <a:spcPct val="120000"/>
              </a:lnSpc>
              <a:buNone/>
            </a:pPr>
            <a:r>
              <a:rPr lang="zh-CN" altLang="en-US" sz="2800" b="1">
                <a:solidFill>
                  <a:srgbClr val="FF0000"/>
                </a:solidFill>
                <a:latin typeface="楷体_GB2312" pitchFamily="49" charset="-122"/>
                <a:ea typeface="楷体_GB2312" pitchFamily="49" charset="-122"/>
                <a:sym typeface="Symbol" pitchFamily="18" charset="2"/>
              </a:rPr>
              <a:t>例</a:t>
            </a:r>
            <a:r>
              <a:rPr lang="en-US" altLang="zh-CN" sz="2800" b="1">
                <a:solidFill>
                  <a:srgbClr val="FF0000"/>
                </a:solidFill>
                <a:latin typeface="楷体_GB2312" pitchFamily="49" charset="-122"/>
                <a:ea typeface="楷体_GB2312" pitchFamily="49" charset="-122"/>
                <a:sym typeface="Symbol" pitchFamily="18" charset="2"/>
              </a:rPr>
              <a:t>5</a:t>
            </a:r>
            <a:r>
              <a:rPr lang="zh-CN" altLang="en-US" sz="2800" b="1">
                <a:latin typeface="楷体_GB2312" pitchFamily="49" charset="-122"/>
                <a:ea typeface="楷体_GB2312" pitchFamily="49" charset="-122"/>
                <a:sym typeface="Symbol" pitchFamily="18" charset="2"/>
              </a:rPr>
              <a:t>：</a:t>
            </a:r>
            <a:r>
              <a:rPr lang="zh-CN" altLang="en-US" sz="2800" b="1">
                <a:sym typeface="Symbol" pitchFamily="18" charset="2"/>
              </a:rPr>
              <a:t>求盖住集。</a:t>
            </a:r>
            <a:endParaRPr lang="zh-CN" altLang="en-US" sz="2800" b="1">
              <a:sym typeface="Symbol" pitchFamily="18" charset="2"/>
            </a:endParaRPr>
          </a:p>
          <a:p>
            <a:pPr marL="0" indent="576580" eaLnBrk="1" hangingPunct="1">
              <a:lnSpc>
                <a:spcPct val="120000"/>
              </a:lnSpc>
              <a:buNone/>
            </a:pPr>
            <a:r>
              <a:rPr lang="zh-CN" altLang="en-US" sz="2800" b="1">
                <a:sym typeface="Symbol" pitchFamily="18" charset="2"/>
              </a:rPr>
              <a:t>给定集合</a:t>
            </a:r>
            <a:r>
              <a:rPr lang="en-US" altLang="zh-CN" sz="2800" b="1">
                <a:sym typeface="Symbol" pitchFamily="18" charset="2"/>
              </a:rPr>
              <a:t>A={2</a:t>
            </a:r>
            <a:r>
              <a:rPr lang="zh-CN" altLang="en-US" sz="2800" b="1">
                <a:sym typeface="Symbol" pitchFamily="18" charset="2"/>
              </a:rPr>
              <a:t>，</a:t>
            </a:r>
            <a:r>
              <a:rPr lang="en-US" altLang="zh-CN" sz="2800" b="1">
                <a:sym typeface="Symbol" pitchFamily="18" charset="2"/>
              </a:rPr>
              <a:t>3</a:t>
            </a:r>
            <a:r>
              <a:rPr lang="zh-CN" altLang="en-US" sz="2800" b="1">
                <a:sym typeface="Symbol" pitchFamily="18" charset="2"/>
              </a:rPr>
              <a:t>，</a:t>
            </a:r>
            <a:r>
              <a:rPr lang="en-US" altLang="zh-CN" sz="2800" b="1">
                <a:sym typeface="Symbol" pitchFamily="18" charset="2"/>
              </a:rPr>
              <a:t>6</a:t>
            </a:r>
            <a:r>
              <a:rPr lang="zh-CN" altLang="en-US" sz="2800" b="1">
                <a:sym typeface="Symbol" pitchFamily="18" charset="2"/>
              </a:rPr>
              <a:t>，</a:t>
            </a:r>
            <a:r>
              <a:rPr lang="en-US" altLang="zh-CN" sz="2800" b="1">
                <a:sym typeface="Symbol" pitchFamily="18" charset="2"/>
              </a:rPr>
              <a:t>8}</a:t>
            </a:r>
            <a:r>
              <a:rPr lang="zh-CN" altLang="en-US" sz="2800" b="1">
                <a:sym typeface="Symbol" pitchFamily="18" charset="2"/>
              </a:rPr>
              <a:t>，令</a:t>
            </a:r>
            <a:endParaRPr lang="en-US" altLang="zh-CN" sz="2800" b="1">
              <a:sym typeface="Symbol" pitchFamily="18" charset="2"/>
            </a:endParaRPr>
          </a:p>
          <a:p>
            <a:pPr marL="0" indent="576580" eaLnBrk="1" hangingPunct="1">
              <a:lnSpc>
                <a:spcPct val="120000"/>
              </a:lnSpc>
              <a:buNone/>
            </a:pPr>
            <a:r>
              <a:rPr lang="zh-CN" altLang="en-US" sz="2800" b="1">
                <a:sym typeface="Symbol" pitchFamily="18" charset="2"/>
              </a:rPr>
              <a:t>“</a:t>
            </a:r>
            <a:r>
              <a:rPr lang="zh-CN" altLang="en-US" sz="2800">
                <a:solidFill>
                  <a:srgbClr val="FF3300"/>
                </a:solidFill>
              </a:rPr>
              <a:t>≤</a:t>
            </a:r>
            <a:r>
              <a:rPr lang="zh-CN" altLang="en-US" sz="2800" b="1">
                <a:sym typeface="Symbol" pitchFamily="18" charset="2"/>
              </a:rPr>
              <a:t>”</a:t>
            </a:r>
            <a:r>
              <a:rPr lang="zh-CN" altLang="en-US" sz="2800">
                <a:solidFill>
                  <a:srgbClr val="FF3300"/>
                </a:solidFill>
              </a:rPr>
              <a:t> </a:t>
            </a:r>
            <a:r>
              <a:rPr lang="en-US" altLang="zh-CN" sz="2800" b="1">
                <a:sym typeface="Symbol" pitchFamily="18" charset="2"/>
              </a:rPr>
              <a:t>={&lt;x,y&gt;|x|y}</a:t>
            </a:r>
            <a:r>
              <a:rPr lang="zh-CN" altLang="en-US" sz="2800" b="1">
                <a:sym typeface="Symbol" pitchFamily="18" charset="2"/>
              </a:rPr>
              <a:t>，验证“</a:t>
            </a:r>
            <a:r>
              <a:rPr lang="zh-CN" altLang="en-US" sz="2800">
                <a:solidFill>
                  <a:srgbClr val="FF3300"/>
                </a:solidFill>
              </a:rPr>
              <a:t>≤</a:t>
            </a:r>
            <a:r>
              <a:rPr lang="zh-CN" altLang="en-US" sz="2800" b="1">
                <a:sym typeface="Symbol" pitchFamily="18" charset="2"/>
              </a:rPr>
              <a:t>”是偏序关系并求偏序集。</a:t>
            </a:r>
            <a:endParaRPr lang="en-US" altLang="zh-CN" sz="2800" b="1">
              <a:sym typeface="Symbol" pitchFamily="18" charset="2"/>
            </a:endParaRPr>
          </a:p>
        </p:txBody>
      </p:sp>
      <p:sp>
        <p:nvSpPr>
          <p:cNvPr id="4" name="TextBox 3"/>
          <p:cNvSpPr txBox="1"/>
          <p:nvPr/>
        </p:nvSpPr>
        <p:spPr>
          <a:xfrm>
            <a:off x="500063" y="3786188"/>
            <a:ext cx="8215312" cy="1124585"/>
          </a:xfrm>
          <a:prstGeom prst="rect">
            <a:avLst/>
          </a:prstGeom>
          <a:noFill/>
          <a:ln w="9525">
            <a:noFill/>
          </a:ln>
        </p:spPr>
        <p:txBody>
          <a:bodyPr anchor="t">
            <a:spAutoFit/>
          </a:bodyPr>
          <a:p>
            <a:pPr indent="576580">
              <a:lnSpc>
                <a:spcPct val="120000"/>
              </a:lnSpc>
            </a:pPr>
            <a:r>
              <a:rPr lang="zh-CN" altLang="en-US" sz="2800">
                <a:solidFill>
                  <a:srgbClr val="FF0000"/>
                </a:solidFill>
                <a:latin typeface="楷体_GB2312" pitchFamily="49" charset="-122"/>
                <a:ea typeface="楷体_GB2312" pitchFamily="49" charset="-122"/>
                <a:sym typeface="Symbol" pitchFamily="18" charset="2"/>
              </a:rPr>
              <a:t>前面例</a:t>
            </a:r>
            <a:r>
              <a:rPr lang="en-US" altLang="zh-CN" sz="2800">
                <a:solidFill>
                  <a:srgbClr val="FF0000"/>
                </a:solidFill>
                <a:latin typeface="楷体_GB2312" pitchFamily="49" charset="-122"/>
                <a:ea typeface="楷体_GB2312" pitchFamily="49" charset="-122"/>
                <a:sym typeface="Symbol" pitchFamily="18" charset="2"/>
              </a:rPr>
              <a:t>3</a:t>
            </a:r>
            <a:r>
              <a:rPr lang="zh-CN" altLang="en-US" sz="2800">
                <a:latin typeface="楷体_GB2312" pitchFamily="49" charset="-122"/>
                <a:ea typeface="楷体_GB2312" pitchFamily="49"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 设</a:t>
            </a:r>
            <a:r>
              <a:rPr lang="en-US" altLang="zh-CN" sz="2800">
                <a:latin typeface="Arial" panose="020B0604020202090204" pitchFamily="34" charset="0"/>
                <a:ea typeface="宋体" panose="02010600030101010101" pitchFamily="2" charset="-122"/>
                <a:sym typeface="Symbol" pitchFamily="18" charset="2"/>
              </a:rPr>
              <a:t>A</a:t>
            </a:r>
            <a:r>
              <a:rPr lang="zh-CN" altLang="en-US" sz="2800">
                <a:latin typeface="Arial" panose="020B0604020202090204" pitchFamily="34" charset="0"/>
                <a:ea typeface="宋体" panose="02010600030101010101" pitchFamily="2" charset="-122"/>
                <a:sym typeface="Symbol" pitchFamily="18" charset="2"/>
              </a:rPr>
              <a:t>是正整数</a:t>
            </a:r>
            <a:r>
              <a:rPr lang="en-US" altLang="zh-CN" sz="2800">
                <a:latin typeface="Arial" panose="020B0604020202090204" pitchFamily="34" charset="0"/>
                <a:ea typeface="宋体" panose="02010600030101010101" pitchFamily="2" charset="-122"/>
                <a:sym typeface="Symbol" pitchFamily="18" charset="2"/>
              </a:rPr>
              <a:t>12</a:t>
            </a:r>
            <a:r>
              <a:rPr lang="zh-CN" altLang="en-US" sz="2800">
                <a:latin typeface="Arial" panose="020B0604020202090204" pitchFamily="34" charset="0"/>
                <a:ea typeface="宋体" panose="02010600030101010101" pitchFamily="2" charset="-122"/>
                <a:sym typeface="Symbol" pitchFamily="18" charset="2"/>
              </a:rPr>
              <a:t>的因子的集合，并设</a:t>
            </a:r>
            <a:r>
              <a:rPr lang="zh-CN" altLang="en-US" sz="2800">
                <a:solidFill>
                  <a:srgbClr val="FF3300"/>
                </a:solidFill>
                <a:latin typeface="Arial" panose="020B0604020202090204" pitchFamily="34" charset="0"/>
                <a:ea typeface="宋体" panose="02010600030101010101" pitchFamily="2" charset="-122"/>
              </a:rPr>
              <a:t>≤</a:t>
            </a:r>
            <a:r>
              <a:rPr lang="zh-CN" altLang="en-US" sz="2800">
                <a:latin typeface="Arial" panose="020B0604020202090204" pitchFamily="34" charset="0"/>
                <a:ea typeface="宋体" panose="02010600030101010101" pitchFamily="2" charset="-122"/>
                <a:sym typeface="Symbol" pitchFamily="18" charset="2"/>
              </a:rPr>
              <a:t>为整除关系，求</a:t>
            </a:r>
            <a:r>
              <a:rPr lang="en-US" altLang="zh-CN" sz="2800">
                <a:latin typeface="Arial" panose="020B0604020202090204" pitchFamily="34" charset="0"/>
                <a:ea typeface="宋体" panose="02010600030101010101" pitchFamily="2" charset="-122"/>
                <a:sym typeface="Symbol" pitchFamily="18" charset="2"/>
              </a:rPr>
              <a:t>COV A</a:t>
            </a:r>
            <a:endParaRPr lang="en-US" altLang="zh-CN" sz="2800">
              <a:latin typeface="Arial" panose="020B0604020202090204" pitchFamily="34" charset="0"/>
              <a:ea typeface="宋体" panose="02010600030101010101" pitchFamily="2" charset="-122"/>
              <a:sym typeface="Symbol" pitchFamily="18" charset="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charRg st="0" end="16"/>
                                            </p:txEl>
                                          </p:spTgt>
                                        </p:tgtEl>
                                        <p:attrNameLst>
                                          <p:attrName>style.visibility</p:attrName>
                                        </p:attrNameLst>
                                      </p:cBhvr>
                                      <p:to>
                                        <p:strVal val="visible"/>
                                      </p:to>
                                    </p:set>
                                    <p:animEffect transition="in" filter="blinds(horizontal)">
                                      <p:cBhvr>
                                        <p:cTn id="7" dur="500"/>
                                        <p:tgtEl>
                                          <p:spTgt spid="29699">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charRg st="1" end="1"/>
                                            </p:txEl>
                                          </p:spTgt>
                                        </p:tgtEl>
                                        <p:attrNameLst>
                                          <p:attrName>style.visibility</p:attrName>
                                        </p:attrNameLst>
                                      </p:cBhvr>
                                      <p:to>
                                        <p:strVal val="visible"/>
                                      </p:to>
                                    </p:set>
                                    <p:animEffect transition="in" filter="blinds(horizontal)">
                                      <p:cBhvr>
                                        <p:cTn id="12" dur="500"/>
                                        <p:tgtEl>
                                          <p:spTgt spid="29699">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charRg st="34" end="68"/>
                                            </p:txEl>
                                          </p:spTgt>
                                        </p:tgtEl>
                                        <p:attrNameLst>
                                          <p:attrName>style.visibility</p:attrName>
                                        </p:attrNameLst>
                                      </p:cBhvr>
                                      <p:to>
                                        <p:strVal val="visible"/>
                                      </p:to>
                                    </p:set>
                                    <p:animEffect transition="in" filter="blinds(horizontal)">
                                      <p:cBhvr>
                                        <p:cTn id="17" dur="500"/>
                                        <p:tgtEl>
                                          <p:spTgt spid="29699">
                                            <p:txEl>
                                              <p:charRg st="34"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3"/>
          <p:cNvSpPr>
            <a:spLocks noGrp="1"/>
          </p:cNvSpPr>
          <p:nvPr>
            <p:ph idx="1"/>
          </p:nvPr>
        </p:nvSpPr>
        <p:spPr>
          <a:xfrm>
            <a:off x="571500" y="357188"/>
            <a:ext cx="7772400" cy="2357437"/>
          </a:xfrm>
        </p:spPr>
        <p:txBody>
          <a:bodyPr vert="horz" wrap="square" lIns="91440" tIns="45720" rIns="91440" bIns="45720" anchor="t"/>
          <a:p>
            <a:pPr marL="0" indent="576580" eaLnBrk="1" hangingPunct="1">
              <a:lnSpc>
                <a:spcPct val="120000"/>
              </a:lnSpc>
              <a:buNone/>
            </a:pPr>
            <a:r>
              <a:rPr lang="zh-CN" altLang="en-US" sz="2800" b="1">
                <a:solidFill>
                  <a:srgbClr val="FF0000"/>
                </a:solidFill>
                <a:latin typeface="楷体_GB2312" pitchFamily="49" charset="-122"/>
                <a:ea typeface="楷体_GB2312" pitchFamily="49" charset="-122"/>
                <a:sym typeface="Symbol" pitchFamily="18" charset="2"/>
              </a:rPr>
              <a:t>例</a:t>
            </a:r>
            <a:r>
              <a:rPr lang="en-US" altLang="zh-CN" sz="2800" b="1">
                <a:solidFill>
                  <a:srgbClr val="FF0000"/>
                </a:solidFill>
                <a:latin typeface="楷体_GB2312" pitchFamily="49" charset="-122"/>
                <a:ea typeface="楷体_GB2312" pitchFamily="49" charset="-122"/>
                <a:sym typeface="Symbol" pitchFamily="18" charset="2"/>
              </a:rPr>
              <a:t>5</a:t>
            </a:r>
            <a:r>
              <a:rPr lang="zh-CN" altLang="en-US" sz="2800" b="1">
                <a:latin typeface="楷体_GB2312" pitchFamily="49" charset="-122"/>
                <a:ea typeface="楷体_GB2312" pitchFamily="49" charset="-122"/>
                <a:sym typeface="Symbol" pitchFamily="18" charset="2"/>
              </a:rPr>
              <a:t>：</a:t>
            </a:r>
            <a:r>
              <a:rPr lang="zh-CN" altLang="en-US" sz="2800" b="1">
                <a:sym typeface="Symbol" pitchFamily="18" charset="2"/>
              </a:rPr>
              <a:t>求盖住集。</a:t>
            </a:r>
            <a:endParaRPr lang="zh-CN" altLang="en-US" sz="2800" b="1">
              <a:sym typeface="Symbol" pitchFamily="18" charset="2"/>
            </a:endParaRPr>
          </a:p>
          <a:p>
            <a:pPr marL="0" indent="576580" eaLnBrk="1" hangingPunct="1">
              <a:lnSpc>
                <a:spcPct val="120000"/>
              </a:lnSpc>
              <a:buNone/>
            </a:pPr>
            <a:r>
              <a:rPr lang="zh-CN" altLang="en-US" sz="2800" b="1">
                <a:sym typeface="Symbol" pitchFamily="18" charset="2"/>
              </a:rPr>
              <a:t>给定集合</a:t>
            </a:r>
            <a:r>
              <a:rPr lang="en-US" altLang="zh-CN" sz="2800" b="1">
                <a:sym typeface="Symbol" pitchFamily="18" charset="2"/>
              </a:rPr>
              <a:t>A={2</a:t>
            </a:r>
            <a:r>
              <a:rPr lang="zh-CN" altLang="en-US" sz="2800" b="1">
                <a:sym typeface="Symbol" pitchFamily="18" charset="2"/>
              </a:rPr>
              <a:t>，</a:t>
            </a:r>
            <a:r>
              <a:rPr lang="en-US" altLang="zh-CN" sz="2800" b="1">
                <a:sym typeface="Symbol" pitchFamily="18" charset="2"/>
              </a:rPr>
              <a:t>3</a:t>
            </a:r>
            <a:r>
              <a:rPr lang="zh-CN" altLang="en-US" sz="2800" b="1">
                <a:sym typeface="Symbol" pitchFamily="18" charset="2"/>
              </a:rPr>
              <a:t>，</a:t>
            </a:r>
            <a:r>
              <a:rPr lang="en-US" altLang="zh-CN" sz="2800" b="1">
                <a:sym typeface="Symbol" pitchFamily="18" charset="2"/>
              </a:rPr>
              <a:t>6</a:t>
            </a:r>
            <a:r>
              <a:rPr lang="zh-CN" altLang="en-US" sz="2800" b="1">
                <a:sym typeface="Symbol" pitchFamily="18" charset="2"/>
              </a:rPr>
              <a:t>，</a:t>
            </a:r>
            <a:r>
              <a:rPr lang="en-US" altLang="zh-CN" sz="2800" b="1">
                <a:sym typeface="Symbol" pitchFamily="18" charset="2"/>
              </a:rPr>
              <a:t>8}</a:t>
            </a:r>
            <a:r>
              <a:rPr lang="zh-CN" altLang="en-US" sz="2800" b="1">
                <a:sym typeface="Symbol" pitchFamily="18" charset="2"/>
              </a:rPr>
              <a:t>，令</a:t>
            </a:r>
            <a:endParaRPr lang="en-US" altLang="zh-CN" sz="2800" b="1">
              <a:sym typeface="Symbol" pitchFamily="18" charset="2"/>
            </a:endParaRPr>
          </a:p>
          <a:p>
            <a:pPr marL="0" indent="576580" eaLnBrk="1" hangingPunct="1">
              <a:lnSpc>
                <a:spcPct val="120000"/>
              </a:lnSpc>
              <a:buNone/>
            </a:pPr>
            <a:r>
              <a:rPr lang="zh-CN" altLang="en-US" sz="2800" b="1">
                <a:sym typeface="Symbol" pitchFamily="18" charset="2"/>
              </a:rPr>
              <a:t>“</a:t>
            </a:r>
            <a:r>
              <a:rPr lang="zh-CN" altLang="en-US" sz="2800">
                <a:solidFill>
                  <a:srgbClr val="FF3300"/>
                </a:solidFill>
              </a:rPr>
              <a:t>≤</a:t>
            </a:r>
            <a:r>
              <a:rPr lang="zh-CN" altLang="en-US" sz="2800" b="1">
                <a:sym typeface="Symbol" pitchFamily="18" charset="2"/>
              </a:rPr>
              <a:t>”</a:t>
            </a:r>
            <a:r>
              <a:rPr lang="zh-CN" altLang="en-US" sz="2800">
                <a:solidFill>
                  <a:srgbClr val="FF3300"/>
                </a:solidFill>
              </a:rPr>
              <a:t> </a:t>
            </a:r>
            <a:r>
              <a:rPr lang="en-US" altLang="zh-CN" sz="2800" b="1">
                <a:sym typeface="Symbol" pitchFamily="18" charset="2"/>
              </a:rPr>
              <a:t>={&lt;x,y&gt;|x|y}</a:t>
            </a:r>
            <a:r>
              <a:rPr lang="zh-CN" altLang="en-US" sz="2800" b="1">
                <a:sym typeface="Symbol" pitchFamily="18" charset="2"/>
              </a:rPr>
              <a:t>，验证“</a:t>
            </a:r>
            <a:r>
              <a:rPr lang="zh-CN" altLang="en-US" sz="2800">
                <a:solidFill>
                  <a:srgbClr val="FF3300"/>
                </a:solidFill>
              </a:rPr>
              <a:t>≤</a:t>
            </a:r>
            <a:r>
              <a:rPr lang="zh-CN" altLang="en-US" sz="2800" b="1">
                <a:sym typeface="Symbol" pitchFamily="18" charset="2"/>
              </a:rPr>
              <a:t>”是偏序关系并求偏序集。</a:t>
            </a:r>
            <a:endParaRPr lang="en-US" altLang="zh-CN" sz="2800" b="1">
              <a:sym typeface="Symbol" pitchFamily="18" charset="2"/>
            </a:endParaRPr>
          </a:p>
        </p:txBody>
      </p:sp>
      <p:sp>
        <p:nvSpPr>
          <p:cNvPr id="3" name="TextBox 2"/>
          <p:cNvSpPr txBox="1"/>
          <p:nvPr/>
        </p:nvSpPr>
        <p:spPr>
          <a:xfrm>
            <a:off x="500063" y="2928938"/>
            <a:ext cx="7858125" cy="561975"/>
          </a:xfrm>
          <a:prstGeom prst="rect">
            <a:avLst/>
          </a:prstGeom>
          <a:noFill/>
          <a:ln w="9525">
            <a:noFill/>
          </a:ln>
        </p:spPr>
        <p:txBody>
          <a:bodyPr anchor="t">
            <a:spAutoFit/>
          </a:bodyPr>
          <a:p>
            <a:pPr indent="576580">
              <a:lnSpc>
                <a:spcPct val="120000"/>
              </a:lnSpc>
            </a:pPr>
            <a:r>
              <a:rPr lang="en-US" altLang="zh-CN">
                <a:latin typeface="Arial" panose="020B0604020202090204" pitchFamily="34" charset="0"/>
                <a:ea typeface="宋体" panose="02010600030101010101" pitchFamily="2" charset="-122"/>
                <a:sym typeface="Symbol" pitchFamily="18" charset="2"/>
              </a:rPr>
              <a:t>COV</a:t>
            </a:r>
            <a:r>
              <a:rPr lang="en-US" altLang="zh-CN" i="1">
                <a:latin typeface="Arial" panose="020B0604020202090204" pitchFamily="34" charset="0"/>
                <a:ea typeface="宋体" panose="02010600030101010101" pitchFamily="2" charset="-122"/>
                <a:sym typeface="Symbol" pitchFamily="18" charset="2"/>
              </a:rPr>
              <a:t>A</a:t>
            </a:r>
            <a:r>
              <a:rPr lang="en-US" altLang="zh-CN">
                <a:latin typeface="Arial" panose="020B0604020202090204" pitchFamily="34" charset="0"/>
                <a:ea typeface="宋体" panose="02010600030101010101" pitchFamily="2" charset="-122"/>
                <a:sym typeface="Symbol" pitchFamily="18" charset="2"/>
              </a:rPr>
              <a:t>={&lt;2,6&gt;, &lt;2,8&gt; ,&lt;3,6&gt; }</a:t>
            </a:r>
            <a:endParaRPr lang="zh-CN" altLang="en-US">
              <a:latin typeface="Arial" panose="020B0604020202090204" pitchFamily="34" charset="0"/>
              <a:ea typeface="宋体" panose="02010600030101010101" pitchFamily="2" charset="-122"/>
            </a:endParaRPr>
          </a:p>
        </p:txBody>
      </p:sp>
      <p:sp>
        <p:nvSpPr>
          <p:cNvPr id="4" name="TextBox 3"/>
          <p:cNvSpPr txBox="1"/>
          <p:nvPr/>
        </p:nvSpPr>
        <p:spPr>
          <a:xfrm>
            <a:off x="500063" y="3786188"/>
            <a:ext cx="8215312" cy="1124585"/>
          </a:xfrm>
          <a:prstGeom prst="rect">
            <a:avLst/>
          </a:prstGeom>
          <a:noFill/>
          <a:ln w="9525">
            <a:noFill/>
          </a:ln>
        </p:spPr>
        <p:txBody>
          <a:bodyPr anchor="t">
            <a:spAutoFit/>
          </a:bodyPr>
          <a:p>
            <a:pPr indent="576580">
              <a:lnSpc>
                <a:spcPct val="120000"/>
              </a:lnSpc>
            </a:pPr>
            <a:r>
              <a:rPr lang="zh-CN" altLang="en-US" sz="2800">
                <a:solidFill>
                  <a:srgbClr val="FF0000"/>
                </a:solidFill>
                <a:latin typeface="楷体_GB2312" pitchFamily="49" charset="-122"/>
                <a:ea typeface="楷体_GB2312" pitchFamily="49" charset="-122"/>
                <a:sym typeface="Symbol" pitchFamily="18" charset="2"/>
              </a:rPr>
              <a:t>前面例</a:t>
            </a:r>
            <a:r>
              <a:rPr lang="en-US" altLang="zh-CN" sz="2800">
                <a:solidFill>
                  <a:srgbClr val="FF0000"/>
                </a:solidFill>
                <a:latin typeface="楷体_GB2312" pitchFamily="49" charset="-122"/>
                <a:ea typeface="楷体_GB2312" pitchFamily="49" charset="-122"/>
                <a:sym typeface="Symbol" pitchFamily="18" charset="2"/>
              </a:rPr>
              <a:t>3</a:t>
            </a:r>
            <a:r>
              <a:rPr lang="zh-CN" altLang="en-US" sz="2800">
                <a:latin typeface="楷体_GB2312" pitchFamily="49" charset="-122"/>
                <a:ea typeface="楷体_GB2312" pitchFamily="49" charset="-122"/>
                <a:sym typeface="Symbol" pitchFamily="18" charset="2"/>
              </a:rPr>
              <a:t>：</a:t>
            </a:r>
            <a:r>
              <a:rPr lang="zh-CN" altLang="en-US" sz="2800">
                <a:latin typeface="Arial" panose="020B0604020202090204" pitchFamily="34" charset="0"/>
                <a:ea typeface="宋体" panose="02010600030101010101" pitchFamily="2" charset="-122"/>
                <a:sym typeface="Symbol" pitchFamily="18" charset="2"/>
              </a:rPr>
              <a:t> 设</a:t>
            </a:r>
            <a:r>
              <a:rPr lang="en-US" altLang="zh-CN" sz="2800">
                <a:latin typeface="Arial" panose="020B0604020202090204" pitchFamily="34" charset="0"/>
                <a:ea typeface="宋体" panose="02010600030101010101" pitchFamily="2" charset="-122"/>
                <a:sym typeface="Symbol" pitchFamily="18" charset="2"/>
              </a:rPr>
              <a:t>A</a:t>
            </a:r>
            <a:r>
              <a:rPr lang="zh-CN" altLang="en-US" sz="2800">
                <a:latin typeface="Arial" panose="020B0604020202090204" pitchFamily="34" charset="0"/>
                <a:ea typeface="宋体" panose="02010600030101010101" pitchFamily="2" charset="-122"/>
                <a:sym typeface="Symbol" pitchFamily="18" charset="2"/>
              </a:rPr>
              <a:t>是正整数</a:t>
            </a:r>
            <a:r>
              <a:rPr lang="en-US" altLang="zh-CN" sz="2800">
                <a:latin typeface="Arial" panose="020B0604020202090204" pitchFamily="34" charset="0"/>
                <a:ea typeface="宋体" panose="02010600030101010101" pitchFamily="2" charset="-122"/>
                <a:sym typeface="Symbol" pitchFamily="18" charset="2"/>
              </a:rPr>
              <a:t>12</a:t>
            </a:r>
            <a:r>
              <a:rPr lang="zh-CN" altLang="en-US" sz="2800">
                <a:latin typeface="Arial" panose="020B0604020202090204" pitchFamily="34" charset="0"/>
                <a:ea typeface="宋体" panose="02010600030101010101" pitchFamily="2" charset="-122"/>
                <a:sym typeface="Symbol" pitchFamily="18" charset="2"/>
              </a:rPr>
              <a:t>的因子的集合，并设</a:t>
            </a:r>
            <a:r>
              <a:rPr lang="zh-CN" altLang="en-US" sz="2800">
                <a:solidFill>
                  <a:srgbClr val="FF3300"/>
                </a:solidFill>
                <a:latin typeface="Arial" panose="020B0604020202090204" pitchFamily="34" charset="0"/>
                <a:ea typeface="宋体" panose="02010600030101010101" pitchFamily="2" charset="-122"/>
              </a:rPr>
              <a:t>≤</a:t>
            </a:r>
            <a:r>
              <a:rPr lang="zh-CN" altLang="en-US" sz="2800">
                <a:latin typeface="Arial" panose="020B0604020202090204" pitchFamily="34" charset="0"/>
                <a:ea typeface="宋体" panose="02010600030101010101" pitchFamily="2" charset="-122"/>
                <a:sym typeface="Symbol" pitchFamily="18" charset="2"/>
              </a:rPr>
              <a:t>为整除关系，求</a:t>
            </a:r>
            <a:r>
              <a:rPr lang="en-US" altLang="zh-CN" sz="2800">
                <a:latin typeface="Arial" panose="020B0604020202090204" pitchFamily="34" charset="0"/>
                <a:ea typeface="宋体" panose="02010600030101010101" pitchFamily="2" charset="-122"/>
                <a:sym typeface="Symbol" pitchFamily="18" charset="2"/>
              </a:rPr>
              <a:t>COV A</a:t>
            </a:r>
            <a:endParaRPr lang="en-US" altLang="zh-CN" sz="2800">
              <a:latin typeface="Arial" panose="020B0604020202090204" pitchFamily="34" charset="0"/>
              <a:ea typeface="宋体" panose="02010600030101010101" pitchFamily="2" charset="-122"/>
              <a:sym typeface="Symbol" pitchFamily="18" charset="2"/>
            </a:endParaRPr>
          </a:p>
        </p:txBody>
      </p:sp>
      <p:sp>
        <p:nvSpPr>
          <p:cNvPr id="5" name="TextBox 4"/>
          <p:cNvSpPr txBox="1"/>
          <p:nvPr/>
        </p:nvSpPr>
        <p:spPr>
          <a:xfrm>
            <a:off x="500063" y="5500688"/>
            <a:ext cx="8143875" cy="954087"/>
          </a:xfrm>
          <a:prstGeom prst="rect">
            <a:avLst/>
          </a:prstGeom>
          <a:noFill/>
          <a:ln w="9525">
            <a:noFill/>
          </a:ln>
        </p:spPr>
        <p:txBody>
          <a:bodyPr anchor="t">
            <a:spAutoFit/>
          </a:bodyPr>
          <a:p>
            <a:pPr indent="0"/>
            <a:r>
              <a:rPr lang="en-US" altLang="zh-CN">
                <a:latin typeface="Arial" panose="020B0604020202090204" pitchFamily="34" charset="0"/>
                <a:ea typeface="宋体" panose="02010600030101010101" pitchFamily="2" charset="-122"/>
                <a:sym typeface="Symbol" pitchFamily="18" charset="2"/>
              </a:rPr>
              <a:t>COV</a:t>
            </a:r>
            <a:r>
              <a:rPr lang="en-US" altLang="zh-CN" i="1">
                <a:latin typeface="Arial" panose="020B0604020202090204" pitchFamily="34" charset="0"/>
                <a:ea typeface="宋体" panose="02010600030101010101" pitchFamily="2" charset="-122"/>
                <a:sym typeface="Symbol" pitchFamily="18" charset="2"/>
              </a:rPr>
              <a:t>A</a:t>
            </a:r>
            <a:r>
              <a:rPr lang="en-US" altLang="zh-CN">
                <a:latin typeface="Arial" panose="020B0604020202090204" pitchFamily="34" charset="0"/>
                <a:ea typeface="宋体" panose="02010600030101010101" pitchFamily="2" charset="-122"/>
                <a:sym typeface="Symbol" pitchFamily="18" charset="2"/>
              </a:rPr>
              <a:t>={&lt;1,2&gt;,&lt;1,3&gt;,&lt;2,4&gt;,&lt;2,6&gt;,&lt;3,6&gt;,&lt;4,12&gt;,&lt;6,12&gt; }</a:t>
            </a:r>
            <a:r>
              <a:rPr lang="zh-CN" altLang="en-US">
                <a:latin typeface="Arial" panose="020B0604020202090204" pitchFamily="34" charset="0"/>
                <a:ea typeface="宋体" panose="02010600030101010101" pitchFamily="2" charset="-122"/>
                <a:sym typeface="Symbol" pitchFamily="18" charset="2"/>
              </a:rPr>
              <a:t>。</a:t>
            </a:r>
            <a:endParaRPr lang="zh-CN" altLang="en-US">
              <a:latin typeface="Arial" panose="020B0604020202090204" pitchFamily="34"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charRg st="0" end="16"/>
                                            </p:txEl>
                                          </p:spTgt>
                                        </p:tgtEl>
                                        <p:attrNameLst>
                                          <p:attrName>style.visibility</p:attrName>
                                        </p:attrNameLst>
                                      </p:cBhvr>
                                      <p:to>
                                        <p:strVal val="visible"/>
                                      </p:to>
                                    </p:set>
                                    <p:animEffect transition="in" filter="blinds(horizontal)">
                                      <p:cBhvr>
                                        <p:cTn id="7" dur="500"/>
                                        <p:tgtEl>
                                          <p:spTgt spid="29699">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charRg st="34" end="68"/>
                                            </p:txEl>
                                          </p:spTgt>
                                        </p:tgtEl>
                                        <p:attrNameLst>
                                          <p:attrName>style.visibility</p:attrName>
                                        </p:attrNameLst>
                                      </p:cBhvr>
                                      <p:to>
                                        <p:strVal val="visible"/>
                                      </p:to>
                                    </p:set>
                                    <p:animEffect transition="in" filter="blinds(horizontal)">
                                      <p:cBhvr>
                                        <p:cTn id="12" dur="500"/>
                                        <p:tgtEl>
                                          <p:spTgt spid="29699">
                                            <p:txEl>
                                              <p:charRg st="34"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3" grpId="0"/>
      <p:bldP spid="4" grpId="0"/>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Text Box 9"/>
          <p:cNvSpPr txBox="1"/>
          <p:nvPr/>
        </p:nvSpPr>
        <p:spPr>
          <a:xfrm>
            <a:off x="571500" y="714375"/>
            <a:ext cx="7715250" cy="1538288"/>
          </a:xfrm>
          <a:prstGeom prst="rect">
            <a:avLst/>
          </a:prstGeom>
          <a:noFill/>
          <a:ln w="9525">
            <a:noFill/>
          </a:ln>
        </p:spPr>
        <p:txBody>
          <a:bodyPr lIns="91428" tIns="45714" rIns="91428" bIns="45714" anchor="t">
            <a:spAutoFit/>
          </a:bodyPr>
          <a:p>
            <a:pPr indent="0" defTabSz="913130"/>
            <a:r>
              <a:rPr lang="zh-CN" altLang="en-US" sz="3200">
                <a:latin typeface="宋体" panose="02010600030101010101" pitchFamily="2" charset="-122"/>
                <a:ea typeface="宋体" panose="02010600030101010101" pitchFamily="2" charset="-122"/>
              </a:rPr>
              <a:t>哈斯</a:t>
            </a:r>
            <a:r>
              <a:rPr lang="en-US" altLang="zh-CN" sz="3200">
                <a:latin typeface="宋体" panose="02010600030101010101" pitchFamily="2" charset="-122"/>
                <a:ea typeface="宋体" panose="02010600030101010101" pitchFamily="2" charset="-122"/>
              </a:rPr>
              <a:t>(</a:t>
            </a:r>
            <a:r>
              <a:rPr lang="en-US" altLang="zh-CN" sz="2600">
                <a:latin typeface="Arial" panose="020B0604020202090204" pitchFamily="34" charset="0"/>
                <a:ea typeface="宋体" panose="02010600030101010101" pitchFamily="2" charset="-122"/>
              </a:rPr>
              <a:t>Hasse</a:t>
            </a:r>
            <a:r>
              <a:rPr lang="en-US" altLang="zh-CN" sz="2600">
                <a:latin typeface="楷体_GB2312" pitchFamily="49" charset="-122"/>
                <a:ea typeface="宋体" panose="02010600030101010101" pitchFamily="2" charset="-122"/>
              </a:rPr>
              <a:t>)</a:t>
            </a:r>
            <a:r>
              <a:rPr lang="zh-CN" altLang="en-US" sz="3000">
                <a:latin typeface="宋体" panose="02010600030101010101" pitchFamily="2" charset="-122"/>
                <a:ea typeface="宋体" panose="02010600030101010101" pitchFamily="2" charset="-122"/>
              </a:rPr>
              <a:t>根据盖住的概念给出了偏序关系关系图的一种画法</a:t>
            </a:r>
            <a:r>
              <a:rPr lang="en-US" altLang="zh-CN" sz="3000">
                <a:latin typeface="宋体" panose="02010600030101010101" pitchFamily="2" charset="-122"/>
                <a:ea typeface="宋体" panose="02010600030101010101" pitchFamily="2" charset="-122"/>
              </a:rPr>
              <a:t>,</a:t>
            </a:r>
            <a:r>
              <a:rPr lang="zh-CN" altLang="en-US" sz="3000">
                <a:latin typeface="宋体" panose="02010600030101010101" pitchFamily="2" charset="-122"/>
                <a:ea typeface="宋体" panose="02010600030101010101" pitchFamily="2" charset="-122"/>
              </a:rPr>
              <a:t>这种画法画出的图称为哈斯图</a:t>
            </a:r>
            <a:r>
              <a:rPr lang="en-US" altLang="zh-CN" sz="3000">
                <a:latin typeface="宋体" panose="02010600030101010101" pitchFamily="2" charset="-122"/>
                <a:ea typeface="宋体" panose="02010600030101010101" pitchFamily="2" charset="-122"/>
              </a:rPr>
              <a:t>,</a:t>
            </a:r>
            <a:r>
              <a:rPr lang="zh-CN" altLang="en-US" sz="3000">
                <a:latin typeface="宋体" panose="02010600030101010101" pitchFamily="2" charset="-122"/>
                <a:ea typeface="宋体" panose="02010600030101010101" pitchFamily="2" charset="-122"/>
              </a:rPr>
              <a:t>作图规则如下： </a:t>
            </a:r>
            <a:endParaRPr lang="zh-CN" altLang="en-US" sz="3000">
              <a:latin typeface="宋体" panose="02010600030101010101" pitchFamily="2" charset="-122"/>
              <a:ea typeface="宋体" panose="02010600030101010101" pitchFamily="2" charset="-122"/>
            </a:endParaRPr>
          </a:p>
        </p:txBody>
      </p:sp>
      <p:sp>
        <p:nvSpPr>
          <p:cNvPr id="7" name="Text Box 9"/>
          <p:cNvSpPr txBox="1"/>
          <p:nvPr/>
        </p:nvSpPr>
        <p:spPr>
          <a:xfrm>
            <a:off x="228600" y="2571750"/>
            <a:ext cx="8915400" cy="2471738"/>
          </a:xfrm>
          <a:prstGeom prst="rect">
            <a:avLst/>
          </a:prstGeom>
          <a:noFill/>
          <a:ln w="9525">
            <a:noFill/>
          </a:ln>
        </p:spPr>
        <p:txBody>
          <a:bodyPr anchor="t">
            <a:spAutoFit/>
          </a:bodyPr>
          <a:p>
            <a:pPr indent="0"/>
            <a:r>
              <a:rPr lang="en-US" altLang="zh-CN">
                <a:solidFill>
                  <a:srgbClr val="920092"/>
                </a:solidFill>
                <a:latin typeface="Times New Roman" panose="02020703060505090304" pitchFamily="18" charset="0"/>
                <a:ea typeface="宋体" panose="02010600030101010101" pitchFamily="2" charset="-122"/>
              </a:rPr>
              <a:t>      </a:t>
            </a:r>
            <a:r>
              <a:rPr lang="zh-CN" altLang="en-US">
                <a:solidFill>
                  <a:srgbClr val="920092"/>
                </a:solidFill>
                <a:latin typeface="Times New Roman" panose="02020703060505090304" pitchFamily="18" charset="0"/>
                <a:ea typeface="宋体" panose="02010600030101010101" pitchFamily="2" charset="-122"/>
              </a:rPr>
              <a:t>（</a:t>
            </a:r>
            <a:r>
              <a:rPr lang="en-US" altLang="zh-CN">
                <a:solidFill>
                  <a:srgbClr val="920092"/>
                </a:solidFill>
                <a:latin typeface="Times New Roman" panose="02020703060505090304" pitchFamily="18" charset="0"/>
                <a:ea typeface="宋体" panose="02010600030101010101" pitchFamily="2" charset="-122"/>
              </a:rPr>
              <a:t>1</a:t>
            </a:r>
            <a:r>
              <a:rPr lang="zh-CN" altLang="en-US">
                <a:solidFill>
                  <a:srgbClr val="920092"/>
                </a:solidFill>
                <a:latin typeface="Times New Roman" panose="02020703060505090304" pitchFamily="18" charset="0"/>
                <a:ea typeface="宋体" panose="02010600030101010101" pitchFamily="2" charset="-122"/>
              </a:rPr>
              <a:t>）用小圆圈代表元素。</a:t>
            </a:r>
            <a:endParaRPr lang="zh-CN" altLang="en-US">
              <a:solidFill>
                <a:srgbClr val="920092"/>
              </a:solidFill>
              <a:latin typeface="Times New Roman" panose="02020703060505090304" pitchFamily="18" charset="0"/>
              <a:ea typeface="宋体" panose="02010600030101010101" pitchFamily="2" charset="-122"/>
            </a:endParaRPr>
          </a:p>
          <a:p>
            <a:pPr indent="0"/>
            <a:r>
              <a:rPr lang="zh-CN" altLang="en-US">
                <a:solidFill>
                  <a:srgbClr val="920092"/>
                </a:solidFill>
                <a:latin typeface="Times New Roman" panose="02020703060505090304" pitchFamily="18" charset="0"/>
                <a:ea typeface="宋体" panose="02010600030101010101" pitchFamily="2" charset="-122"/>
              </a:rPr>
              <a:t>      （</a:t>
            </a:r>
            <a:r>
              <a:rPr lang="en-US" altLang="zh-CN">
                <a:solidFill>
                  <a:srgbClr val="920092"/>
                </a:solidFill>
                <a:latin typeface="Times New Roman" panose="02020703060505090304" pitchFamily="18" charset="0"/>
                <a:ea typeface="宋体" panose="02010600030101010101" pitchFamily="2" charset="-122"/>
              </a:rPr>
              <a:t>2</a:t>
            </a:r>
            <a:r>
              <a:rPr lang="zh-CN" altLang="en-US">
                <a:solidFill>
                  <a:srgbClr val="920092"/>
                </a:solidFill>
                <a:latin typeface="Times New Roman" panose="02020703060505090304" pitchFamily="18" charset="0"/>
                <a:ea typeface="宋体" panose="02010600030101010101" pitchFamily="2" charset="-122"/>
              </a:rPr>
              <a:t>）如果</a:t>
            </a:r>
            <a:r>
              <a:rPr lang="zh-CN" altLang="en-US">
                <a:latin typeface="Times New Roman" panose="02020703060505090304" pitchFamily="18" charset="0"/>
                <a:ea typeface="宋体" panose="02010600030101010101" pitchFamily="2" charset="-122"/>
              </a:rPr>
              <a:t> </a:t>
            </a:r>
            <a:r>
              <a:rPr lang="en-US" altLang="zh-CN" sz="3600">
                <a:solidFill>
                  <a:srgbClr val="FF0000"/>
                </a:solidFill>
                <a:latin typeface="Times New Roman" panose="02020703060505090304" pitchFamily="18" charset="0"/>
                <a:ea typeface="宋体" panose="02010600030101010101" pitchFamily="2" charset="-122"/>
              </a:rPr>
              <a:t>x </a:t>
            </a:r>
            <a:r>
              <a:rPr lang="en-US" altLang="zh-CN" sz="3200">
                <a:solidFill>
                  <a:srgbClr val="FF3300"/>
                </a:solidFill>
                <a:latin typeface="Arial" panose="020B0604020202090204" pitchFamily="34" charset="0"/>
                <a:ea typeface="宋体" panose="02010600030101010101" pitchFamily="2" charset="-122"/>
              </a:rPr>
              <a:t>≤</a:t>
            </a:r>
            <a:r>
              <a:rPr lang="en-US" altLang="zh-CN" sz="1800" b="0">
                <a:latin typeface="Arial" panose="020B0604020202090204" pitchFamily="34" charset="0"/>
                <a:ea typeface="宋体" panose="02010600030101010101" pitchFamily="2" charset="-122"/>
                <a:sym typeface="MT Extra" pitchFamily="18" charset="2"/>
              </a:rPr>
              <a:t> </a:t>
            </a:r>
            <a:r>
              <a:rPr lang="en-US" altLang="zh-CN" sz="3600">
                <a:solidFill>
                  <a:srgbClr val="FF0000"/>
                </a:solidFill>
                <a:latin typeface="Times New Roman" panose="02020703060505090304" pitchFamily="18" charset="0"/>
                <a:ea typeface="宋体" panose="02010600030101010101" pitchFamily="2" charset="-122"/>
              </a:rPr>
              <a:t>y</a:t>
            </a:r>
            <a:r>
              <a:rPr lang="zh-CN" altLang="en-US" sz="3600">
                <a:solidFill>
                  <a:srgbClr val="FF0000"/>
                </a:solidFill>
                <a:latin typeface="Times New Roman" panose="02020703060505090304" pitchFamily="18" charset="0"/>
                <a:ea typeface="宋体" panose="02010600030101010101" pitchFamily="2" charset="-122"/>
              </a:rPr>
              <a:t>，且</a:t>
            </a:r>
            <a:r>
              <a:rPr lang="en-US" altLang="zh-CN" sz="3600">
                <a:solidFill>
                  <a:srgbClr val="FF0000"/>
                </a:solidFill>
                <a:latin typeface="Times New Roman" panose="02020703060505090304" pitchFamily="18" charset="0"/>
                <a:ea typeface="宋体" panose="02010600030101010101" pitchFamily="2" charset="-122"/>
              </a:rPr>
              <a:t>x </a:t>
            </a:r>
            <a:r>
              <a:rPr lang="en-US" altLang="zh-CN" sz="3600">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a:solidFill>
                  <a:srgbClr val="FF0000"/>
                </a:solidFill>
                <a:latin typeface="Times New Roman" panose="02020703060505090304" pitchFamily="18" charset="0"/>
                <a:ea typeface="宋体" panose="02010600030101010101" pitchFamily="2" charset="-122"/>
              </a:rPr>
              <a:t> y</a:t>
            </a:r>
            <a:r>
              <a:rPr lang="zh-CN" altLang="en-US">
                <a:latin typeface="Times New Roman" panose="02020703060505090304" pitchFamily="18" charset="0"/>
                <a:ea typeface="宋体" panose="02010600030101010101" pitchFamily="2" charset="-122"/>
              </a:rPr>
              <a:t>，则将代表</a:t>
            </a:r>
            <a:r>
              <a:rPr lang="en-US" altLang="zh-CN" sz="3600">
                <a:solidFill>
                  <a:srgbClr val="FF0000"/>
                </a:solidFill>
                <a:latin typeface="Times New Roman" panose="02020703060505090304" pitchFamily="18" charset="0"/>
                <a:ea typeface="宋体" panose="02010600030101010101" pitchFamily="2" charset="-122"/>
              </a:rPr>
              <a:t>y</a:t>
            </a:r>
            <a:r>
              <a:rPr lang="zh-CN" altLang="en-US">
                <a:solidFill>
                  <a:srgbClr val="74003A"/>
                </a:solidFill>
                <a:latin typeface="Times New Roman" panose="02020703060505090304" pitchFamily="18" charset="0"/>
                <a:ea typeface="宋体" panose="02010600030101010101" pitchFamily="2" charset="-122"/>
              </a:rPr>
              <a:t>的</a:t>
            </a:r>
            <a:r>
              <a:rPr lang="zh-CN" altLang="en-US">
                <a:solidFill>
                  <a:srgbClr val="920092"/>
                </a:solidFill>
                <a:latin typeface="Times New Roman" panose="02020703060505090304" pitchFamily="18" charset="0"/>
                <a:ea typeface="宋体" panose="02010600030101010101" pitchFamily="2" charset="-122"/>
              </a:rPr>
              <a:t>小圆圈画在代表</a:t>
            </a:r>
            <a:r>
              <a:rPr lang="en-US" altLang="zh-CN" sz="3600">
                <a:solidFill>
                  <a:srgbClr val="FF0000"/>
                </a:solidFill>
                <a:latin typeface="Times New Roman" panose="02020703060505090304" pitchFamily="18" charset="0"/>
                <a:ea typeface="宋体" panose="02010600030101010101" pitchFamily="2" charset="-122"/>
              </a:rPr>
              <a:t>x</a:t>
            </a:r>
            <a:r>
              <a:rPr lang="zh-CN" altLang="en-US" sz="3600">
                <a:solidFill>
                  <a:srgbClr val="FF0000"/>
                </a:solidFill>
                <a:latin typeface="Times New Roman" panose="02020703060505090304" pitchFamily="18" charset="0"/>
                <a:ea typeface="宋体" panose="02010600030101010101" pitchFamily="2" charset="-122"/>
              </a:rPr>
              <a:t>的</a:t>
            </a:r>
            <a:r>
              <a:rPr lang="zh-CN" altLang="en-US">
                <a:solidFill>
                  <a:srgbClr val="920092"/>
                </a:solidFill>
                <a:latin typeface="Times New Roman" panose="02020703060505090304" pitchFamily="18" charset="0"/>
                <a:ea typeface="宋体" panose="02010600030101010101" pitchFamily="2" charset="-122"/>
              </a:rPr>
              <a:t>小圆圈之上</a:t>
            </a:r>
            <a:r>
              <a:rPr lang="zh-CN" altLang="en-US">
                <a:latin typeface="Times New Roman" panose="02020703060505090304" pitchFamily="18" charset="0"/>
                <a:ea typeface="宋体" panose="02010600030101010101" pitchFamily="2" charset="-122"/>
              </a:rPr>
              <a:t>。</a:t>
            </a:r>
            <a:endParaRPr lang="zh-CN" altLang="en-US">
              <a:latin typeface="Times New Roman" panose="02020703060505090304" pitchFamily="18" charset="0"/>
              <a:ea typeface="宋体" panose="02010600030101010101" pitchFamily="2" charset="-122"/>
            </a:endParaRPr>
          </a:p>
          <a:p>
            <a:pPr indent="0"/>
            <a:r>
              <a:rPr lang="zh-CN" altLang="zh-CN">
                <a:latin typeface="Times New Roman" panose="02020703060505090304" pitchFamily="18" charset="0"/>
                <a:ea typeface="宋体" panose="02010600030101010101" pitchFamily="2" charset="-122"/>
              </a:rPr>
              <a:t>      </a:t>
            </a:r>
            <a:r>
              <a:rPr lang="zh-CN" altLang="zh-CN">
                <a:solidFill>
                  <a:srgbClr val="74003A"/>
                </a:solidFill>
                <a:latin typeface="Times New Roman" panose="02020703060505090304" pitchFamily="18" charset="0"/>
                <a:ea typeface="宋体" panose="02010600030101010101" pitchFamily="2" charset="-122"/>
              </a:rPr>
              <a:t>（3）如果</a:t>
            </a:r>
            <a:r>
              <a:rPr lang="en-US" altLang="zh-CN">
                <a:solidFill>
                  <a:srgbClr val="FF0000"/>
                </a:solidFill>
                <a:latin typeface="Times New Roman" panose="02020703060505090304" pitchFamily="18" charset="0"/>
                <a:ea typeface="宋体" panose="02010600030101010101" pitchFamily="2" charset="-122"/>
              </a:rPr>
              <a:t>&lt;x,y&gt; </a:t>
            </a:r>
            <a:r>
              <a:rPr lang="en-US" altLang="zh-CN">
                <a:solidFill>
                  <a:srgbClr val="FF0000"/>
                </a:solidFill>
                <a:latin typeface="Times New Roman" panose="02020703060505090304" pitchFamily="18" charset="0"/>
                <a:ea typeface="宋体" panose="02010600030101010101" pitchFamily="2" charset="-122"/>
                <a:sym typeface="Symbol" pitchFamily="18" charset="2"/>
              </a:rPr>
              <a:t>COV A</a:t>
            </a:r>
            <a:r>
              <a:rPr lang="en-US" altLang="zh-CN">
                <a:solidFill>
                  <a:srgbClr val="74003A"/>
                </a:solidFill>
                <a:latin typeface="Times New Roman" panose="02020703060505090304" pitchFamily="18" charset="0"/>
                <a:ea typeface="宋体" panose="02010600030101010101" pitchFamily="2" charset="-122"/>
                <a:sym typeface="Symbol" pitchFamily="18" charset="2"/>
              </a:rPr>
              <a:t>,</a:t>
            </a:r>
            <a:r>
              <a:rPr lang="zh-CN" altLang="en-US">
                <a:solidFill>
                  <a:srgbClr val="74003A"/>
                </a:solidFill>
                <a:latin typeface="Times New Roman" panose="02020703060505090304" pitchFamily="18" charset="0"/>
                <a:ea typeface="宋体" panose="02010600030101010101" pitchFamily="2" charset="-122"/>
                <a:sym typeface="Symbol" pitchFamily="18" charset="2"/>
              </a:rPr>
              <a:t>则在</a:t>
            </a:r>
            <a:r>
              <a:rPr lang="en-US" altLang="zh-CN">
                <a:solidFill>
                  <a:srgbClr val="74003A"/>
                </a:solidFill>
                <a:latin typeface="Times New Roman" panose="02020703060505090304" pitchFamily="18" charset="0"/>
                <a:ea typeface="宋体" panose="02010600030101010101" pitchFamily="2" charset="-122"/>
                <a:sym typeface="Symbol" pitchFamily="18" charset="2"/>
              </a:rPr>
              <a:t>x</a:t>
            </a:r>
            <a:r>
              <a:rPr lang="zh-CN" altLang="en-US">
                <a:solidFill>
                  <a:srgbClr val="74003A"/>
                </a:solidFill>
                <a:latin typeface="Times New Roman" panose="02020703060505090304" pitchFamily="18" charset="0"/>
                <a:ea typeface="宋体" panose="02010600030101010101" pitchFamily="2" charset="-122"/>
                <a:sym typeface="Symbol" pitchFamily="18" charset="2"/>
              </a:rPr>
              <a:t>与</a:t>
            </a:r>
            <a:r>
              <a:rPr lang="en-US" altLang="zh-CN">
                <a:solidFill>
                  <a:srgbClr val="74003A"/>
                </a:solidFill>
                <a:latin typeface="Times New Roman" panose="02020703060505090304" pitchFamily="18" charset="0"/>
                <a:ea typeface="宋体" panose="02010600030101010101" pitchFamily="2" charset="-122"/>
                <a:sym typeface="Symbol" pitchFamily="18" charset="2"/>
              </a:rPr>
              <a:t>y</a:t>
            </a:r>
            <a:r>
              <a:rPr lang="zh-CN" altLang="en-US">
                <a:solidFill>
                  <a:srgbClr val="74003A"/>
                </a:solidFill>
                <a:latin typeface="Times New Roman" panose="02020703060505090304" pitchFamily="18" charset="0"/>
                <a:ea typeface="宋体" panose="02010600030101010101" pitchFamily="2" charset="-122"/>
                <a:sym typeface="Symbol" pitchFamily="18" charset="2"/>
              </a:rPr>
              <a:t>之间用直线连接。</a:t>
            </a:r>
            <a:r>
              <a:rPr lang="zh-CN" altLang="en-US">
                <a:latin typeface="Times New Roman" panose="02020703060505090304" pitchFamily="18" charset="0"/>
                <a:ea typeface="宋体" panose="02010600030101010101" pitchFamily="2" charset="-122"/>
              </a:rPr>
              <a:t>     </a:t>
            </a:r>
            <a:endParaRPr lang="zh-CN" altLang="en-US">
              <a:latin typeface="Times New Roman" panose="02020703060505090304" pitchFamily="18"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684213" y="549275"/>
            <a:ext cx="7772400" cy="701675"/>
          </a:xfrm>
        </p:spPr>
        <p:txBody>
          <a:bodyPr vert="horz" wrap="square" lIns="91440" tIns="45720" rIns="91440" bIns="45720" anchor="ctr"/>
          <a:p>
            <a:pPr algn="just" eaLnBrk="1" hangingPunct="1"/>
            <a:r>
              <a:rPr lang="zh-CN" altLang="en-US" sz="4000">
                <a:sym typeface="Symbol" pitchFamily="18" charset="2"/>
              </a:rPr>
              <a:t>例</a:t>
            </a:r>
            <a:r>
              <a:rPr lang="en-US" altLang="zh-CN" sz="4000">
                <a:sym typeface="Symbol" pitchFamily="18" charset="2"/>
              </a:rPr>
              <a:t>3</a:t>
            </a:r>
            <a:r>
              <a:rPr lang="zh-CN" altLang="en-US" sz="4000">
                <a:sym typeface="Symbol" pitchFamily="18" charset="2"/>
              </a:rPr>
              <a:t>的哈斯图</a:t>
            </a:r>
            <a:endParaRPr lang="zh-CN" altLang="en-US" sz="4000">
              <a:sym typeface="Symbol" pitchFamily="18" charset="2"/>
            </a:endParaRPr>
          </a:p>
        </p:txBody>
      </p:sp>
      <p:sp>
        <p:nvSpPr>
          <p:cNvPr id="31748" name="Oval 4"/>
          <p:cNvSpPr/>
          <p:nvPr/>
        </p:nvSpPr>
        <p:spPr>
          <a:xfrm>
            <a:off x="6243638" y="37195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50" name="Text Box 6"/>
          <p:cNvSpPr>
            <a:spLocks noGrp="1"/>
          </p:cNvSpPr>
          <p:nvPr>
            <p:ph idx="1"/>
          </p:nvPr>
        </p:nvSpPr>
        <p:spPr>
          <a:xfrm>
            <a:off x="6319838" y="3871913"/>
            <a:ext cx="304800" cy="457200"/>
          </a:xfrm>
        </p:spPr>
        <p:txBody>
          <a:bodyPr vert="horz" wrap="square" lIns="91440" tIns="45720" rIns="91440" bIns="45720" anchor="t"/>
          <a:p>
            <a:pPr eaLnBrk="1" hangingPunct="1">
              <a:spcBef>
                <a:spcPct val="50000"/>
              </a:spcBef>
              <a:buNone/>
            </a:pPr>
            <a:r>
              <a:rPr lang="en-US" altLang="zh-CN" sz="2400" b="1"/>
              <a:t>1</a:t>
            </a:r>
            <a:endParaRPr lang="en-US" altLang="zh-CN" sz="2400" b="1"/>
          </a:p>
        </p:txBody>
      </p:sp>
      <p:sp>
        <p:nvSpPr>
          <p:cNvPr id="31751" name="Oval 7"/>
          <p:cNvSpPr/>
          <p:nvPr/>
        </p:nvSpPr>
        <p:spPr>
          <a:xfrm flipV="1">
            <a:off x="5634038" y="32623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52" name="Oval 8"/>
          <p:cNvSpPr/>
          <p:nvPr/>
        </p:nvSpPr>
        <p:spPr>
          <a:xfrm>
            <a:off x="6777038" y="32623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53" name="Text Box 9"/>
          <p:cNvSpPr txBox="1"/>
          <p:nvPr/>
        </p:nvSpPr>
        <p:spPr>
          <a:xfrm>
            <a:off x="5253038" y="3186113"/>
            <a:ext cx="304800" cy="457200"/>
          </a:xfrm>
          <a:prstGeom prst="rect">
            <a:avLst/>
          </a:prstGeom>
          <a:noFill/>
          <a:ln w="9525">
            <a:noFill/>
          </a:ln>
        </p:spPr>
        <p:txBody>
          <a:bodyPr anchor="t"/>
          <a:p>
            <a:pPr marL="342900" indent="-342900">
              <a:spcBef>
                <a:spcPct val="50000"/>
              </a:spcBef>
            </a:pPr>
            <a:r>
              <a:rPr lang="en-US" altLang="zh-CN">
                <a:latin typeface="Arial" panose="020B0604020202090204" pitchFamily="34" charset="0"/>
                <a:ea typeface="宋体" panose="02010600030101010101" pitchFamily="2" charset="-122"/>
              </a:rPr>
              <a:t>2</a:t>
            </a:r>
            <a:endParaRPr lang="en-US" altLang="zh-CN">
              <a:latin typeface="Arial" panose="020B0604020202090204" pitchFamily="34" charset="0"/>
              <a:ea typeface="宋体" panose="02010600030101010101" pitchFamily="2" charset="-122"/>
            </a:endParaRPr>
          </a:p>
        </p:txBody>
      </p:sp>
      <p:sp>
        <p:nvSpPr>
          <p:cNvPr id="31754" name="Text Box 10"/>
          <p:cNvSpPr txBox="1"/>
          <p:nvPr/>
        </p:nvSpPr>
        <p:spPr>
          <a:xfrm>
            <a:off x="7005638" y="3186113"/>
            <a:ext cx="457200" cy="457200"/>
          </a:xfrm>
          <a:prstGeom prst="rect">
            <a:avLst/>
          </a:prstGeom>
          <a:noFill/>
          <a:ln w="9525">
            <a:noFill/>
          </a:ln>
        </p:spPr>
        <p:txBody>
          <a:bodyPr anchor="t"/>
          <a:p>
            <a:pPr marL="342900" indent="-342900">
              <a:spcBef>
                <a:spcPct val="50000"/>
              </a:spcBef>
            </a:pPr>
            <a:r>
              <a:rPr lang="en-US" altLang="zh-CN">
                <a:latin typeface="Arial" panose="020B0604020202090204" pitchFamily="34" charset="0"/>
                <a:ea typeface="宋体" panose="02010600030101010101" pitchFamily="2" charset="-122"/>
              </a:rPr>
              <a:t>3</a:t>
            </a:r>
            <a:endParaRPr lang="en-US" altLang="zh-CN">
              <a:latin typeface="Arial" panose="020B0604020202090204" pitchFamily="34" charset="0"/>
              <a:ea typeface="宋体" panose="02010600030101010101" pitchFamily="2" charset="-122"/>
            </a:endParaRPr>
          </a:p>
        </p:txBody>
      </p:sp>
      <p:sp>
        <p:nvSpPr>
          <p:cNvPr id="31755" name="Line 11"/>
          <p:cNvSpPr/>
          <p:nvPr/>
        </p:nvSpPr>
        <p:spPr>
          <a:xfrm flipH="1" flipV="1">
            <a:off x="5710238" y="3414713"/>
            <a:ext cx="533400" cy="381000"/>
          </a:xfrm>
          <a:prstGeom prst="line">
            <a:avLst/>
          </a:prstGeom>
          <a:ln w="31750" cap="flat" cmpd="sng">
            <a:solidFill>
              <a:schemeClr val="tx1"/>
            </a:solidFill>
            <a:prstDash val="solid"/>
            <a:round/>
            <a:headEnd type="none" w="med" len="med"/>
            <a:tailEnd type="none" w="med" len="med"/>
          </a:ln>
        </p:spPr>
      </p:sp>
      <p:sp>
        <p:nvSpPr>
          <p:cNvPr id="31756" name="Line 12"/>
          <p:cNvSpPr/>
          <p:nvPr/>
        </p:nvSpPr>
        <p:spPr>
          <a:xfrm flipV="1">
            <a:off x="6396038" y="3414713"/>
            <a:ext cx="457200" cy="381000"/>
          </a:xfrm>
          <a:prstGeom prst="line">
            <a:avLst/>
          </a:prstGeom>
          <a:ln w="31750" cap="flat" cmpd="sng">
            <a:solidFill>
              <a:schemeClr val="tx1"/>
            </a:solidFill>
            <a:prstDash val="solid"/>
            <a:round/>
            <a:headEnd type="none" w="med" len="med"/>
            <a:tailEnd type="none" w="med" len="med"/>
          </a:ln>
        </p:spPr>
      </p:sp>
      <p:sp>
        <p:nvSpPr>
          <p:cNvPr id="31757" name="Oval 13"/>
          <p:cNvSpPr/>
          <p:nvPr/>
        </p:nvSpPr>
        <p:spPr>
          <a:xfrm>
            <a:off x="5634038" y="23479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58" name="Oval 14"/>
          <p:cNvSpPr/>
          <p:nvPr/>
        </p:nvSpPr>
        <p:spPr>
          <a:xfrm>
            <a:off x="6777038" y="23479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59" name="Oval 15"/>
          <p:cNvSpPr/>
          <p:nvPr/>
        </p:nvSpPr>
        <p:spPr>
          <a:xfrm>
            <a:off x="6243638" y="1662113"/>
            <a:ext cx="152400" cy="1524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indent="0"/>
            <a:endParaRPr lang="zh-CN" altLang="en-US">
              <a:latin typeface="Arial" panose="020B0604020202090204" pitchFamily="34" charset="0"/>
              <a:ea typeface="宋体" panose="02010600030101010101" pitchFamily="2" charset="-122"/>
            </a:endParaRPr>
          </a:p>
        </p:txBody>
      </p:sp>
      <p:sp>
        <p:nvSpPr>
          <p:cNvPr id="31760" name="Line 16"/>
          <p:cNvSpPr/>
          <p:nvPr/>
        </p:nvSpPr>
        <p:spPr>
          <a:xfrm flipV="1">
            <a:off x="5710238" y="2500313"/>
            <a:ext cx="0" cy="762000"/>
          </a:xfrm>
          <a:prstGeom prst="line">
            <a:avLst/>
          </a:prstGeom>
          <a:ln w="31750" cap="flat" cmpd="sng">
            <a:solidFill>
              <a:schemeClr val="tx1"/>
            </a:solidFill>
            <a:prstDash val="solid"/>
            <a:round/>
            <a:headEnd type="none" w="med" len="med"/>
            <a:tailEnd type="none" w="med" len="med"/>
          </a:ln>
        </p:spPr>
      </p:sp>
      <p:sp>
        <p:nvSpPr>
          <p:cNvPr id="31761" name="Line 17"/>
          <p:cNvSpPr/>
          <p:nvPr/>
        </p:nvSpPr>
        <p:spPr>
          <a:xfrm flipV="1">
            <a:off x="6853238" y="2500313"/>
            <a:ext cx="0" cy="762000"/>
          </a:xfrm>
          <a:prstGeom prst="line">
            <a:avLst/>
          </a:prstGeom>
          <a:ln w="31750" cap="flat" cmpd="sng">
            <a:solidFill>
              <a:schemeClr val="tx1"/>
            </a:solidFill>
            <a:prstDash val="solid"/>
            <a:round/>
            <a:headEnd type="none" w="med" len="med"/>
            <a:tailEnd type="none" w="med" len="med"/>
          </a:ln>
        </p:spPr>
      </p:sp>
      <p:sp>
        <p:nvSpPr>
          <p:cNvPr id="31762" name="Line 18"/>
          <p:cNvSpPr/>
          <p:nvPr/>
        </p:nvSpPr>
        <p:spPr>
          <a:xfrm flipV="1">
            <a:off x="5786438" y="1814513"/>
            <a:ext cx="457200" cy="533400"/>
          </a:xfrm>
          <a:prstGeom prst="line">
            <a:avLst/>
          </a:prstGeom>
          <a:ln w="31750" cap="flat" cmpd="sng">
            <a:solidFill>
              <a:schemeClr val="tx1"/>
            </a:solidFill>
            <a:prstDash val="solid"/>
            <a:round/>
            <a:headEnd type="none" w="med" len="med"/>
            <a:tailEnd type="none" w="med" len="med"/>
          </a:ln>
        </p:spPr>
      </p:sp>
      <p:sp>
        <p:nvSpPr>
          <p:cNvPr id="31763" name="Line 19"/>
          <p:cNvSpPr/>
          <p:nvPr/>
        </p:nvSpPr>
        <p:spPr>
          <a:xfrm>
            <a:off x="6396038" y="1814513"/>
            <a:ext cx="457200" cy="609600"/>
          </a:xfrm>
          <a:prstGeom prst="line">
            <a:avLst/>
          </a:prstGeom>
          <a:ln w="31750" cap="flat" cmpd="sng">
            <a:solidFill>
              <a:schemeClr val="tx1"/>
            </a:solidFill>
            <a:prstDash val="solid"/>
            <a:round/>
            <a:headEnd type="none" w="med" len="med"/>
            <a:tailEnd type="none" w="med" len="med"/>
          </a:ln>
        </p:spPr>
      </p:sp>
      <p:sp>
        <p:nvSpPr>
          <p:cNvPr id="31764" name="Line 20"/>
          <p:cNvSpPr/>
          <p:nvPr/>
        </p:nvSpPr>
        <p:spPr>
          <a:xfrm flipV="1">
            <a:off x="5786438" y="2500313"/>
            <a:ext cx="990600" cy="838200"/>
          </a:xfrm>
          <a:prstGeom prst="line">
            <a:avLst/>
          </a:prstGeom>
          <a:ln w="31750" cap="flat" cmpd="sng">
            <a:solidFill>
              <a:schemeClr val="tx1"/>
            </a:solidFill>
            <a:prstDash val="solid"/>
            <a:round/>
            <a:headEnd type="none" w="med" len="med"/>
            <a:tailEnd type="none" w="med" len="med"/>
          </a:ln>
        </p:spPr>
      </p:sp>
      <p:sp>
        <p:nvSpPr>
          <p:cNvPr id="31765" name="Text Box 21"/>
          <p:cNvSpPr txBox="1"/>
          <p:nvPr/>
        </p:nvSpPr>
        <p:spPr>
          <a:xfrm>
            <a:off x="7005638" y="2271713"/>
            <a:ext cx="304800" cy="457200"/>
          </a:xfrm>
          <a:prstGeom prst="rect">
            <a:avLst/>
          </a:prstGeom>
          <a:noFill/>
          <a:ln w="9525">
            <a:noFill/>
          </a:ln>
        </p:spPr>
        <p:txBody>
          <a:bodyPr anchor="t"/>
          <a:p>
            <a:pPr marL="342900" indent="-342900">
              <a:spcBef>
                <a:spcPct val="50000"/>
              </a:spcBef>
            </a:pPr>
            <a:r>
              <a:rPr lang="en-US" altLang="zh-CN">
                <a:latin typeface="Arial" panose="020B0604020202090204" pitchFamily="34" charset="0"/>
                <a:ea typeface="宋体" panose="02010600030101010101" pitchFamily="2" charset="-122"/>
              </a:rPr>
              <a:t>6</a:t>
            </a:r>
            <a:endParaRPr lang="en-US" altLang="zh-CN">
              <a:latin typeface="Arial" panose="020B0604020202090204" pitchFamily="34" charset="0"/>
              <a:ea typeface="宋体" panose="02010600030101010101" pitchFamily="2" charset="-122"/>
            </a:endParaRPr>
          </a:p>
        </p:txBody>
      </p:sp>
      <p:sp>
        <p:nvSpPr>
          <p:cNvPr id="31766" name="Text Box 22"/>
          <p:cNvSpPr txBox="1"/>
          <p:nvPr/>
        </p:nvSpPr>
        <p:spPr>
          <a:xfrm>
            <a:off x="6472238" y="1433513"/>
            <a:ext cx="692150" cy="533400"/>
          </a:xfrm>
          <a:prstGeom prst="rect">
            <a:avLst/>
          </a:prstGeom>
          <a:noFill/>
          <a:ln w="9525">
            <a:noFill/>
          </a:ln>
        </p:spPr>
        <p:txBody>
          <a:bodyPr anchor="t"/>
          <a:p>
            <a:pPr marL="342900" indent="-342900">
              <a:spcBef>
                <a:spcPct val="50000"/>
              </a:spcBef>
            </a:pPr>
            <a:r>
              <a:rPr lang="en-US" altLang="zh-CN">
                <a:latin typeface="Arial" panose="020B0604020202090204" pitchFamily="34" charset="0"/>
                <a:ea typeface="宋体" panose="02010600030101010101" pitchFamily="2" charset="-122"/>
              </a:rPr>
              <a:t>12</a:t>
            </a:r>
            <a:endParaRPr lang="en-US" altLang="zh-CN">
              <a:latin typeface="Arial" panose="020B0604020202090204" pitchFamily="34" charset="0"/>
              <a:ea typeface="宋体" panose="02010600030101010101" pitchFamily="2" charset="-122"/>
            </a:endParaRPr>
          </a:p>
        </p:txBody>
      </p:sp>
      <p:sp>
        <p:nvSpPr>
          <p:cNvPr id="31767" name="Text Box 23"/>
          <p:cNvSpPr txBox="1"/>
          <p:nvPr/>
        </p:nvSpPr>
        <p:spPr>
          <a:xfrm>
            <a:off x="5192713" y="2119313"/>
            <a:ext cx="360362" cy="457200"/>
          </a:xfrm>
          <a:prstGeom prst="rect">
            <a:avLst/>
          </a:prstGeom>
          <a:noFill/>
          <a:ln w="9525">
            <a:noFill/>
          </a:ln>
        </p:spPr>
        <p:txBody>
          <a:bodyPr anchor="t"/>
          <a:p>
            <a:pPr marL="342900" indent="-342900">
              <a:spcBef>
                <a:spcPct val="50000"/>
              </a:spcBef>
            </a:pPr>
            <a:r>
              <a:rPr lang="en-US" altLang="zh-CN">
                <a:latin typeface="Arial" panose="020B0604020202090204" pitchFamily="34" charset="0"/>
                <a:ea typeface="宋体" panose="02010600030101010101" pitchFamily="2" charset="-122"/>
              </a:rPr>
              <a:t>4</a:t>
            </a:r>
            <a:endParaRPr lang="en-US" altLang="zh-CN">
              <a:latin typeface="Arial" panose="020B0604020202090204" pitchFamily="34" charset="0"/>
              <a:ea typeface="宋体" panose="02010600030101010101" pitchFamily="2" charset="-122"/>
            </a:endParaRPr>
          </a:p>
        </p:txBody>
      </p:sp>
      <p:sp>
        <p:nvSpPr>
          <p:cNvPr id="31770" name="Text Box 26"/>
          <p:cNvSpPr txBox="1"/>
          <p:nvPr/>
        </p:nvSpPr>
        <p:spPr>
          <a:xfrm>
            <a:off x="395288" y="4508500"/>
            <a:ext cx="8355012" cy="1630363"/>
          </a:xfrm>
          <a:prstGeom prst="rect">
            <a:avLst/>
          </a:prstGeom>
          <a:noFill/>
          <a:ln w="9525">
            <a:noFill/>
          </a:ln>
        </p:spPr>
        <p:txBody>
          <a:bodyPr anchor="t">
            <a:spAutoFit/>
          </a:bodyPr>
          <a:p>
            <a:pPr indent="576580">
              <a:lnSpc>
                <a:spcPct val="120000"/>
              </a:lnSpc>
              <a:spcBef>
                <a:spcPct val="50000"/>
              </a:spcBef>
            </a:pPr>
            <a:r>
              <a:rPr lang="zh-CN" altLang="en-US">
                <a:latin typeface="Arial" panose="020B0604020202090204" pitchFamily="34" charset="0"/>
                <a:ea typeface="宋体" panose="02010600030101010101" pitchFamily="2" charset="-122"/>
              </a:rPr>
              <a:t>注意到：哈斯图中的边不再需要用有向边。因为若</a:t>
            </a:r>
            <a:r>
              <a:rPr lang="en-US" altLang="zh-CN">
                <a:latin typeface="Arial" panose="020B0604020202090204" pitchFamily="34" charset="0"/>
                <a:ea typeface="宋体" panose="02010600030101010101" pitchFamily="2" charset="-122"/>
              </a:rPr>
              <a:t>u</a:t>
            </a:r>
            <a:r>
              <a:rPr lang="zh-CN" altLang="en-US">
                <a:latin typeface="Arial" panose="020B0604020202090204" pitchFamily="34" charset="0"/>
                <a:ea typeface="宋体" panose="02010600030101010101" pitchFamily="2" charset="-122"/>
              </a:rPr>
              <a:t>，</a:t>
            </a:r>
            <a:r>
              <a:rPr lang="en-US" altLang="zh-CN">
                <a:latin typeface="Arial" panose="020B0604020202090204" pitchFamily="34" charset="0"/>
                <a:ea typeface="宋体" panose="02010600030101010101" pitchFamily="2" charset="-122"/>
              </a:rPr>
              <a:t>v</a:t>
            </a:r>
            <a:r>
              <a:rPr lang="zh-CN" altLang="en-US">
                <a:latin typeface="Arial" panose="020B0604020202090204" pitchFamily="34" charset="0"/>
                <a:ea typeface="宋体" panose="02010600030101010101" pitchFamily="2" charset="-122"/>
              </a:rPr>
              <a:t>两点间有边，且</a:t>
            </a:r>
            <a:r>
              <a:rPr lang="en-US" altLang="zh-CN">
                <a:latin typeface="Arial" panose="020B0604020202090204" pitchFamily="34" charset="0"/>
                <a:ea typeface="宋体" panose="02010600030101010101" pitchFamily="2" charset="-122"/>
              </a:rPr>
              <a:t>u</a:t>
            </a:r>
            <a:r>
              <a:rPr lang="zh-CN" altLang="en-US">
                <a:latin typeface="Arial" panose="020B0604020202090204" pitchFamily="34" charset="0"/>
                <a:ea typeface="宋体" panose="02010600030101010101" pitchFamily="2" charset="-122"/>
              </a:rPr>
              <a:t>在</a:t>
            </a:r>
            <a:r>
              <a:rPr lang="en-US" altLang="zh-CN">
                <a:latin typeface="Arial" panose="020B0604020202090204" pitchFamily="34" charset="0"/>
                <a:ea typeface="宋体" panose="02010600030101010101" pitchFamily="2" charset="-122"/>
              </a:rPr>
              <a:t>v</a:t>
            </a:r>
            <a:r>
              <a:rPr lang="zh-CN" altLang="en-US">
                <a:latin typeface="Arial" panose="020B0604020202090204" pitchFamily="34" charset="0"/>
                <a:ea typeface="宋体" panose="02010600030101010101" pitchFamily="2" charset="-122"/>
              </a:rPr>
              <a:t>的下层，则表示</a:t>
            </a:r>
            <a:r>
              <a:rPr lang="en-US" altLang="zh-CN">
                <a:latin typeface="Arial" panose="020B0604020202090204" pitchFamily="34" charset="0"/>
                <a:ea typeface="宋体" panose="02010600030101010101" pitchFamily="2" charset="-122"/>
              </a:rPr>
              <a:t>u </a:t>
            </a:r>
            <a:r>
              <a:rPr lang="en-US" altLang="zh-CN">
                <a:latin typeface="Arial" panose="020B0604020202090204" pitchFamily="34" charset="0"/>
                <a:ea typeface="宋体" panose="02010600030101010101" pitchFamily="2" charset="-122"/>
                <a:sym typeface="Symbol" pitchFamily="18" charset="2"/>
              </a:rPr>
              <a:t>≤</a:t>
            </a:r>
            <a:r>
              <a:rPr lang="en-US" altLang="zh-CN">
                <a:latin typeface="Arial" panose="020B0604020202090204" pitchFamily="34" charset="0"/>
                <a:ea typeface="宋体" panose="02010600030101010101" pitchFamily="2" charset="-122"/>
              </a:rPr>
              <a:t> v</a:t>
            </a:r>
            <a:r>
              <a:rPr lang="zh-CN" altLang="en-US">
                <a:latin typeface="Arial" panose="020B0604020202090204" pitchFamily="34" charset="0"/>
                <a:ea typeface="宋体" panose="02010600030101010101" pitchFamily="2" charset="-122"/>
              </a:rPr>
              <a:t>，所以边的方向一定是从下层结点指向上层结点的。</a:t>
            </a:r>
            <a:endParaRPr lang="zh-CN" altLang="en-US">
              <a:latin typeface="Arial" panose="020B0604020202090204" pitchFamily="34" charset="0"/>
              <a:ea typeface="宋体" panose="02010600030101010101" pitchFamily="2" charset="-122"/>
            </a:endParaRPr>
          </a:p>
        </p:txBody>
      </p:sp>
      <p:sp>
        <p:nvSpPr>
          <p:cNvPr id="23" name="TextBox 22"/>
          <p:cNvSpPr txBox="1"/>
          <p:nvPr/>
        </p:nvSpPr>
        <p:spPr>
          <a:xfrm>
            <a:off x="285750" y="1714500"/>
            <a:ext cx="4786313" cy="954088"/>
          </a:xfrm>
          <a:prstGeom prst="rect">
            <a:avLst/>
          </a:prstGeom>
          <a:noFill/>
          <a:ln w="9525">
            <a:noFill/>
          </a:ln>
        </p:spPr>
        <p:txBody>
          <a:bodyPr anchor="t">
            <a:spAutoFit/>
          </a:bodyPr>
          <a:p>
            <a:pPr indent="0"/>
            <a:r>
              <a:rPr lang="en-US" altLang="zh-CN">
                <a:latin typeface="Arial" panose="020B0604020202090204" pitchFamily="34" charset="0"/>
                <a:ea typeface="宋体" panose="02010600030101010101" pitchFamily="2" charset="-122"/>
                <a:sym typeface="Symbol" pitchFamily="18" charset="2"/>
              </a:rPr>
              <a:t>COV</a:t>
            </a:r>
            <a:r>
              <a:rPr lang="en-US" altLang="zh-CN" i="1">
                <a:latin typeface="Arial" panose="020B0604020202090204" pitchFamily="34" charset="0"/>
                <a:ea typeface="宋体" panose="02010600030101010101" pitchFamily="2" charset="-122"/>
                <a:sym typeface="Symbol" pitchFamily="18" charset="2"/>
              </a:rPr>
              <a:t>A</a:t>
            </a:r>
            <a:r>
              <a:rPr lang="en-US" altLang="zh-CN">
                <a:latin typeface="Arial" panose="020B0604020202090204" pitchFamily="34" charset="0"/>
                <a:ea typeface="宋体" panose="02010600030101010101" pitchFamily="2" charset="-122"/>
                <a:sym typeface="Symbol" pitchFamily="18" charset="2"/>
              </a:rPr>
              <a:t>={&lt;1,2&gt;,&lt;1,3&gt;,&lt;2,4&gt;,&lt;2,6&gt;,&lt;3,6&gt;,&lt;4,12&gt;,&lt;6,12&gt; }</a:t>
            </a:r>
            <a:endParaRPr lang="zh-CN" altLang="en-US">
              <a:latin typeface="Arial" panose="020B0604020202090204" pitchFamily="34"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50">
                                            <p:txEl>
                                              <p:charRg st="0" end="2"/>
                                            </p:txEl>
                                          </p:spTgt>
                                        </p:tgtEl>
                                        <p:attrNameLst>
                                          <p:attrName>style.visibility</p:attrName>
                                        </p:attrNameLst>
                                      </p:cBhvr>
                                      <p:to>
                                        <p:strVal val="visible"/>
                                      </p:to>
                                    </p:set>
                                  </p:childTnLst>
                                  <p:subTnLst>
                                    <p:audio>
                                      <p:cMediaNode mute="1">
                                        <p:cTn display="0" masterRel="sameClick">
                                          <p:stCondLst>
                                            <p:cond evt="begin" delay="0">
                                              <p:tn val="21"/>
                                            </p:cond>
                                          </p:stCondLst>
                                          <p:endCondLst>
                                            <p:cond evt="onStopAudio" delay="0">
                                              <p:tgtEl>
                                                <p:sldTgt/>
                                              </p:tgtEl>
                                            </p:cond>
                                          </p:endCondLst>
                                        </p:cTn>
                                        <p:tgtEl>
                                          <p:sndTgt r:embed="rId1"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17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7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7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17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17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17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17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17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17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17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17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17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17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317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3176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1770"/>
                                        </p:tgtEl>
                                        <p:attrNameLst>
                                          <p:attrName>style.visibility</p:attrName>
                                        </p:attrNameLst>
                                      </p:cBhvr>
                                      <p:to>
                                        <p:strVal val="visible"/>
                                      </p:to>
                                    </p:set>
                                    <p:anim calcmode="lin" valueType="num">
                                      <p:cBhvr additive="base">
                                        <p:cTn id="95" dur="500" fill="hold"/>
                                        <p:tgtEl>
                                          <p:spTgt spid="31770"/>
                                        </p:tgtEl>
                                        <p:attrNameLst>
                                          <p:attrName>ppt_x</p:attrName>
                                        </p:attrNameLst>
                                      </p:cBhvr>
                                      <p:tavLst>
                                        <p:tav tm="0">
                                          <p:val>
                                            <p:strVal val="0-#ppt_w/2"/>
                                          </p:val>
                                        </p:tav>
                                        <p:tav tm="100000">
                                          <p:val>
                                            <p:strVal val="#ppt_x"/>
                                          </p:val>
                                        </p:tav>
                                      </p:tavLst>
                                    </p:anim>
                                    <p:anim calcmode="lin" valueType="num">
                                      <p:cBhvr additive="base">
                                        <p:cTn id="96"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bldLvl="0" animBg="1"/>
      <p:bldP spid="31750" grpId="0" build="p"/>
      <p:bldP spid="31751" grpId="0" bldLvl="0" animBg="1"/>
      <p:bldP spid="31752" grpId="0" bldLvl="0" animBg="1"/>
      <p:bldP spid="31753" grpId="0"/>
      <p:bldP spid="31754" grpId="0"/>
      <p:bldP spid="31757" grpId="0" bldLvl="0" animBg="1"/>
      <p:bldP spid="31758" grpId="0" bldLvl="0" animBg="1"/>
      <p:bldP spid="31759" grpId="0" bldLvl="0" animBg="1"/>
      <p:bldP spid="31765" grpId="0"/>
      <p:bldP spid="31766" grpId="0"/>
      <p:bldP spid="31767" grpId="0"/>
      <p:bldP spid="31770"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反自反性</a:t>
            </a:r>
            <a:r>
              <a:rPr lang="en-US" altLang="zh-CN" dirty="0"/>
              <a:t>(irreflexive)</a:t>
            </a:r>
            <a:endParaRPr kumimoji="1" lang="zh-CN" altLang="en-US" dirty="0"/>
          </a:p>
        </p:txBody>
      </p:sp>
      <p:sp>
        <p:nvSpPr>
          <p:cNvPr id="3" name="内容占位符 2"/>
          <p:cNvSpPr>
            <a:spLocks noGrp="1"/>
          </p:cNvSpPr>
          <p:nvPr>
            <p:ph idx="1"/>
          </p:nvPr>
        </p:nvSpPr>
        <p:spPr/>
        <p:txBody>
          <a:bodyPr/>
          <a:lstStyle/>
          <a:p>
            <a:pPr marL="363855" indent="-363855">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若对每个元素</a:t>
            </a:r>
            <a:r>
              <a:rPr lang="en-US" altLang="zh-CN" dirty="0">
                <a:solidFill>
                  <a:schemeClr val="tx1">
                    <a:lumMod val="95000"/>
                    <a:lumOff val="5000"/>
                  </a:schemeClr>
                </a:solidFill>
                <a:ea typeface="Cambria Math" panose="02040503050406030204"/>
              </a:rPr>
              <a:t>a ∊ </a:t>
            </a:r>
            <a:r>
              <a:rPr lang="en-US" altLang="zh-CN"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rPr>
              <a:t>有</a:t>
            </a:r>
            <a:r>
              <a:rPr lang="en-US" altLang="zh-CN"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altLang="zh-CN" dirty="0">
                <a:solidFill>
                  <a:schemeClr val="tx1">
                    <a:lumMod val="95000"/>
                    <a:lumOff val="5000"/>
                  </a:schemeClr>
                </a:solidFill>
                <a:sym typeface="+mn-ea"/>
              </a:rPr>
              <a:t>a)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sym typeface="+mn-ea"/>
              </a:rPr>
              <a:t>，</a:t>
            </a:r>
            <a:r>
              <a:rPr lang="zh-CN" altLang="zh-CN" dirty="0">
                <a:solidFill>
                  <a:schemeClr val="tx1">
                    <a:lumMod val="95000"/>
                    <a:lumOff val="5000"/>
                  </a:schemeClr>
                </a:solidFill>
                <a:sym typeface="+mn-ea"/>
              </a:rPr>
              <a:t>那么</a:t>
            </a:r>
            <a:r>
              <a:rPr lang="zh-CN" altLang="en-US" dirty="0">
                <a:solidFill>
                  <a:schemeClr val="tx1">
                    <a:lumMod val="95000"/>
                    <a:lumOff val="5000"/>
                  </a:schemeClr>
                </a:solidFill>
                <a:sym typeface="+mn-ea"/>
              </a:rPr>
              <a:t>称</a:t>
            </a:r>
            <a:r>
              <a:rPr lang="zh-CN" altLang="zh-CN" dirty="0">
                <a:solidFill>
                  <a:schemeClr val="tx1">
                    <a:lumMod val="95000"/>
                    <a:lumOff val="5000"/>
                  </a:schemeClr>
                </a:solidFill>
                <a:sym typeface="+mn-ea"/>
              </a:rPr>
              <a:t>定义在集合</a:t>
            </a:r>
            <a:r>
              <a:rPr lang="en-US" altLang="zh-CN" dirty="0">
                <a:solidFill>
                  <a:schemeClr val="tx1">
                    <a:lumMod val="95000"/>
                    <a:lumOff val="5000"/>
                  </a:schemeClr>
                </a:solidFill>
                <a:sym typeface="+mn-ea"/>
              </a:rPr>
              <a:t>A</a:t>
            </a:r>
            <a:r>
              <a:rPr lang="zh-CN" altLang="en-US" dirty="0">
                <a:solidFill>
                  <a:schemeClr val="tx1">
                    <a:lumMod val="95000"/>
                    <a:lumOff val="5000"/>
                  </a:schemeClr>
                </a:solidFill>
                <a:sym typeface="+mn-ea"/>
              </a:rPr>
              <a:t>上的关系</a:t>
            </a:r>
            <a:r>
              <a:rPr lang="en-US" altLang="zh-CN" dirty="0">
                <a:solidFill>
                  <a:schemeClr val="tx1">
                    <a:lumMod val="95000"/>
                    <a:lumOff val="5000"/>
                  </a:schemeClr>
                </a:solidFill>
                <a:sym typeface="+mn-ea"/>
              </a:rPr>
              <a:t>R</a:t>
            </a:r>
            <a:r>
              <a:rPr lang="zh-CN" altLang="en-US" dirty="0">
                <a:solidFill>
                  <a:schemeClr val="tx1">
                    <a:lumMod val="95000"/>
                    <a:lumOff val="5000"/>
                  </a:schemeClr>
                </a:solidFill>
                <a:sym typeface="+mn-ea"/>
              </a:rPr>
              <a:t>为反自反的，即：</a:t>
            </a:r>
            <a:endParaRPr lang="en-US" altLang="zh-CN" dirty="0">
              <a:ea typeface="Cambria Math" panose="02040503050406030204"/>
            </a:endParaRPr>
          </a:p>
          <a:p>
            <a:pPr marL="363855" indent="-363855">
              <a:buNone/>
            </a:pPr>
            <a:r>
              <a:rPr lang="en-US" altLang="zh-CN" dirty="0">
                <a:solidFill>
                  <a:schemeClr val="tx1">
                    <a:lumMod val="95000"/>
                    <a:lumOff val="5000"/>
                  </a:schemeClr>
                </a:solidFill>
                <a:ea typeface="Cambria Math" panose="02040503050406030204"/>
              </a:rPr>
              <a:t>			∀x(</a:t>
            </a:r>
            <a:r>
              <a:rPr lang="en-US" altLang="zh-CN" dirty="0" err="1">
                <a:solidFill>
                  <a:schemeClr val="tx1">
                    <a:lumMod val="95000"/>
                    <a:lumOff val="5000"/>
                  </a:schemeClr>
                </a:solidFill>
                <a:ea typeface="Cambria Math" panose="02040503050406030204"/>
              </a:rPr>
              <a:t>x∊A</a:t>
            </a:r>
            <a:r>
              <a:rPr lang="en-US" altLang="zh-CN"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altLang="zh-CN" dirty="0">
                <a:solidFill>
                  <a:schemeClr val="tx1">
                    <a:lumMod val="95000"/>
                    <a:lumOff val="5000"/>
                  </a:schemeClr>
                </a:solidFill>
                <a:ea typeface="Cambria Math" panose="02040503050406030204"/>
              </a:rPr>
              <a:t>x)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rPr>
              <a:t> R)</a:t>
            </a:r>
            <a:endParaRPr lang="en-US" altLang="zh-CN" dirty="0">
              <a:solidFill>
                <a:schemeClr val="tx1">
                  <a:lumMod val="95000"/>
                  <a:lumOff val="5000"/>
                </a:schemeClr>
              </a:solidFill>
              <a:ea typeface="Cambria Math" panose="02040503050406030204"/>
            </a:endParaRPr>
          </a:p>
          <a:p>
            <a:pPr>
              <a:buNone/>
            </a:pPr>
            <a:r>
              <a:rPr lang="zh-CN" altLang="en-US" b="1" dirty="0">
                <a:solidFill>
                  <a:schemeClr val="tx1">
                    <a:lumMod val="95000"/>
                    <a:lumOff val="5000"/>
                  </a:schemeClr>
                </a:solidFill>
              </a:rPr>
              <a:t>举例</a:t>
            </a:r>
            <a:r>
              <a:rPr lang="zh-CN" altLang="en-US" dirty="0">
                <a:solidFill>
                  <a:schemeClr val="tx1">
                    <a:lumMod val="95000"/>
                    <a:lumOff val="5000"/>
                  </a:schemeClr>
                </a:solidFill>
              </a:rPr>
              <a:t>：</a:t>
            </a:r>
            <a:r>
              <a:rPr lang="en-US" altLang="zh-CN" dirty="0" err="1">
                <a:solidFill>
                  <a:schemeClr val="tx1">
                    <a:lumMod val="95000"/>
                    <a:lumOff val="5000"/>
                  </a:schemeClr>
                </a:solidFill>
                <a:ea typeface="Cambria Math" panose="02040503050406030204"/>
              </a:rPr>
              <a:t>下列关于整数的关系是</a:t>
            </a:r>
            <a:r>
              <a:rPr lang="zh-CN" altLang="en-US" dirty="0">
                <a:solidFill>
                  <a:schemeClr val="tx1">
                    <a:lumMod val="95000"/>
                    <a:lumOff val="5000"/>
                  </a:schemeClr>
                </a:solidFill>
                <a:ea typeface="Cambria Math" panose="02040503050406030204"/>
              </a:rPr>
              <a:t>反</a:t>
            </a:r>
            <a:r>
              <a:rPr lang="en-US" altLang="zh-CN" dirty="0" err="1">
                <a:solidFill>
                  <a:schemeClr val="tx1">
                    <a:lumMod val="95000"/>
                    <a:lumOff val="5000"/>
                  </a:schemeClr>
                </a:solidFill>
                <a:ea typeface="Cambria Math" panose="02040503050406030204"/>
              </a:rPr>
              <a:t>自反的</a:t>
            </a:r>
            <a:r>
              <a:rPr lang="zh-CN" altLang="en-US" dirty="0">
                <a:solidFill>
                  <a:schemeClr val="tx1">
                    <a:lumMod val="95000"/>
                    <a:lumOff val="5000"/>
                  </a:schemeClr>
                </a:solidFill>
                <a:ea typeface="Cambria Math" panose="02040503050406030204"/>
              </a:rPr>
              <a:t>：</a:t>
            </a:r>
            <a:endParaRPr lang="en-US" altLang="zh-CN" dirty="0">
              <a:solidFill>
                <a:schemeClr val="tx1">
                  <a:lumMod val="95000"/>
                  <a:lumOff val="5000"/>
                </a:schemeClr>
              </a:solidFill>
              <a:ea typeface="Cambria Math" panose="02040503050406030204"/>
            </a:endParaRP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1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{(a,</a:t>
            </a:r>
            <a:r>
              <a:rPr lang="zh-CN" altLang="en-US" dirty="0">
                <a:solidFill>
                  <a:schemeClr val="tx1">
                    <a:lumMod val="95000"/>
                    <a:lumOff val="5000"/>
                  </a:schemeClr>
                </a:solidFill>
              </a:rPr>
              <a:t> </a:t>
            </a:r>
            <a:r>
              <a:rPr lang="en-US" altLang="zh-CN" dirty="0">
                <a:solidFill>
                  <a:schemeClr val="tx1">
                    <a:lumMod val="95000"/>
                    <a:lumOff val="5000"/>
                  </a:schemeClr>
                </a:solidFill>
              </a:rPr>
              <a:t>b)</a:t>
            </a:r>
            <a:r>
              <a:rPr lang="zh-CN" altLang="en-US" dirty="0">
                <a:solidFill>
                  <a:schemeClr val="tx1">
                    <a:lumMod val="95000"/>
                    <a:lumOff val="5000"/>
                  </a:schemeClr>
                </a:solidFill>
              </a:rPr>
              <a:t> </a:t>
            </a:r>
            <a:r>
              <a:rPr lang="en-US" altLang="zh-CN" dirty="0">
                <a:solidFill>
                  <a:schemeClr val="tx1">
                    <a:lumMod val="95000"/>
                    <a:lumOff val="5000"/>
                  </a:schemeClr>
                </a:solidFill>
              </a:rPr>
              <a:t>| a </a:t>
            </a:r>
            <a:r>
              <a:rPr lang="en-US" altLang="zh-CN" dirty="0">
                <a:solidFill>
                  <a:schemeClr val="tx1">
                    <a:lumMod val="95000"/>
                    <a:lumOff val="5000"/>
                  </a:schemeClr>
                </a:solidFill>
                <a:ea typeface="Cambria Math" panose="02040503050406030204"/>
              </a:rPr>
              <a:t>&lt; b},</a:t>
            </a:r>
            <a:endParaRPr lang="en-US" altLang="zh-CN" dirty="0">
              <a:solidFill>
                <a:schemeClr val="tx1">
                  <a:lumMod val="95000"/>
                  <a:lumOff val="5000"/>
                </a:schemeClr>
              </a:solidFill>
              <a:ea typeface="Cambria Math" panose="02040503050406030204"/>
            </a:endParaRP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 </a:t>
            </a:r>
            <a:r>
              <a:rPr lang="en-US" altLang="zh-CN" dirty="0">
                <a:solidFill>
                  <a:schemeClr val="tx1">
                    <a:lumMod val="95000"/>
                    <a:lumOff val="5000"/>
                  </a:schemeClr>
                </a:solidFill>
              </a:rPr>
              <a:t>= {(a,</a:t>
            </a:r>
            <a:r>
              <a:rPr lang="zh-CN" altLang="en-US" dirty="0">
                <a:solidFill>
                  <a:schemeClr val="tx1">
                    <a:lumMod val="95000"/>
                    <a:lumOff val="5000"/>
                  </a:schemeClr>
                </a:solidFill>
              </a:rPr>
              <a:t> </a:t>
            </a:r>
            <a:r>
              <a:rPr lang="en-US" altLang="zh-CN" dirty="0">
                <a:solidFill>
                  <a:schemeClr val="tx1">
                    <a:lumMod val="95000"/>
                    <a:lumOff val="5000"/>
                  </a:schemeClr>
                </a:solidFill>
              </a:rPr>
              <a:t>b) | a </a:t>
            </a:r>
            <a:r>
              <a:rPr lang="zh-CN" altLang="en-US" dirty="0">
                <a:solidFill>
                  <a:schemeClr val="tx1">
                    <a:lumMod val="95000"/>
                    <a:lumOff val="5000"/>
                  </a:schemeClr>
                </a:solidFill>
                <a:ea typeface="Cambria Math" panose="02040503050406030204"/>
              </a:rPr>
              <a:t>≠</a:t>
            </a:r>
            <a:r>
              <a:rPr lang="en-US" altLang="zh-CN" dirty="0">
                <a:solidFill>
                  <a:schemeClr val="tx1">
                    <a:lumMod val="95000"/>
                    <a:lumOff val="5000"/>
                  </a:schemeClr>
                </a:solidFill>
                <a:ea typeface="Cambria Math" panose="02040503050406030204"/>
              </a:rPr>
              <a:t> b}.</a:t>
            </a:r>
            <a:endParaRPr lang="en-US" altLang="zh-CN" dirty="0">
              <a:solidFill>
                <a:schemeClr val="tx1">
                  <a:lumMod val="95000"/>
                  <a:lumOff val="5000"/>
                </a:schemeClr>
              </a:solidFill>
              <a:ea typeface="Cambria Math" panose="02040503050406030204"/>
            </a:endParaRPr>
          </a:p>
          <a:p>
            <a:pPr marL="363855" indent="-363855">
              <a:buNone/>
            </a:pPr>
            <a:endParaRPr lang="en-US" altLang="zh-CN" dirty="0">
              <a:solidFill>
                <a:schemeClr val="tx1">
                  <a:lumMod val="95000"/>
                  <a:lumOff val="5000"/>
                </a:schemeClr>
              </a:solidFill>
              <a:ea typeface="Cambria Math" panose="02040503050406030204"/>
            </a:endParaRPr>
          </a:p>
          <a:p>
            <a:pPr marL="363855" indent="-363855">
              <a:buNone/>
            </a:pPr>
            <a:endParaRPr lang="zh-CN" altLang="en-US" dirty="0">
              <a:solidFill>
                <a:schemeClr val="tx1">
                  <a:lumMod val="95000"/>
                  <a:lumOff val="5000"/>
                </a:schemeClr>
              </a:solidFill>
              <a:sym typeface="+mn-ea"/>
            </a:endParaRPr>
          </a:p>
          <a:p>
            <a:endParaRPr kumimoji="1" lang="zh-CN" altLang="en-US" dirty="0"/>
          </a:p>
        </p:txBody>
      </p:sp>
      <p:sp>
        <p:nvSpPr>
          <p:cNvPr id="4" name="TextBox 4"/>
          <p:cNvSpPr txBox="1"/>
          <p:nvPr/>
        </p:nvSpPr>
        <p:spPr>
          <a:xfrm>
            <a:off x="5014595" y="3869055"/>
            <a:ext cx="3352800" cy="701795"/>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a:t>
            </a:r>
            <a:r>
              <a:rPr lang="en-US" sz="1400" dirty="0" err="1">
                <a:ea typeface="Cambria Math" panose="02040503050406030204"/>
              </a:rPr>
              <a:t>则空关系</a:t>
            </a:r>
            <a:r>
              <a:rPr lang="zh-CN" altLang="en-US" sz="1400" dirty="0">
                <a:ea typeface="宋体" panose="02010600030101010101" pitchFamily="2" charset="-122"/>
              </a:rPr>
              <a:t>是反自反的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即空集上的空关系是反自反的</a:t>
            </a:r>
            <a:r>
              <a:rPr lang="en-US" sz="1400" dirty="0">
                <a:ea typeface="Cambria Math" panose="02040503050406030204"/>
              </a:rPr>
              <a:t>!</a:t>
            </a:r>
            <a:endParaRPr lang="en-US" sz="1400" dirty="0">
              <a:ea typeface="Cambria Math" panose="02040503050406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3596" name="Picture 12"/>
          <p:cNvPicPr>
            <a:picLocks noChangeAspect="1"/>
          </p:cNvPicPr>
          <p:nvPr/>
        </p:nvPicPr>
        <p:blipFill>
          <a:blip r:embed="rId1"/>
          <a:stretch>
            <a:fillRect/>
          </a:stretch>
        </p:blipFill>
        <p:spPr>
          <a:xfrm>
            <a:off x="5643563" y="1428750"/>
            <a:ext cx="2479675" cy="3957638"/>
          </a:xfrm>
          <a:prstGeom prst="rect">
            <a:avLst/>
          </a:prstGeom>
          <a:noFill/>
          <a:ln w="9525">
            <a:noFill/>
          </a:ln>
        </p:spPr>
      </p:pic>
      <p:pic>
        <p:nvPicPr>
          <p:cNvPr id="247810" name="Picture 12"/>
          <p:cNvPicPr>
            <a:picLocks noChangeAspect="1"/>
          </p:cNvPicPr>
          <p:nvPr/>
        </p:nvPicPr>
        <p:blipFill>
          <a:blip r:embed="rId2"/>
          <a:stretch>
            <a:fillRect/>
          </a:stretch>
        </p:blipFill>
        <p:spPr>
          <a:xfrm>
            <a:off x="928688" y="1428750"/>
            <a:ext cx="3856037" cy="2917825"/>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3596"/>
                                        </p:tgtEl>
                                        <p:attrNameLst>
                                          <p:attrName>style.visibility</p:attrName>
                                        </p:attrNameLst>
                                      </p:cBhvr>
                                      <p:to>
                                        <p:strVal val="visible"/>
                                      </p:to>
                                    </p:set>
                                    <p:anim calcmode="lin" valueType="num">
                                      <p:cBhvr additive="base">
                                        <p:cTn id="7" dur="500" fill="hold"/>
                                        <p:tgtEl>
                                          <p:spTgt spid="323596"/>
                                        </p:tgtEl>
                                        <p:attrNameLst>
                                          <p:attrName>ppt_x</p:attrName>
                                        </p:attrNameLst>
                                      </p:cBhvr>
                                      <p:tavLst>
                                        <p:tav tm="0">
                                          <p:val>
                                            <p:strVal val="#ppt_x"/>
                                          </p:val>
                                        </p:tav>
                                        <p:tav tm="100000">
                                          <p:val>
                                            <p:strVal val="#ppt_x"/>
                                          </p:val>
                                        </p:tav>
                                      </p:tavLst>
                                    </p:anim>
                                    <p:anim calcmode="lin" valueType="num">
                                      <p:cBhvr additive="base">
                                        <p:cTn id="8" dur="500" fill="hold"/>
                                        <p:tgtEl>
                                          <p:spTgt spid="323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Text Box 2"/>
          <p:cNvSpPr txBox="1"/>
          <p:nvPr/>
        </p:nvSpPr>
        <p:spPr>
          <a:xfrm>
            <a:off x="609600" y="152400"/>
            <a:ext cx="7605713" cy="1036955"/>
          </a:xfrm>
          <a:prstGeom prst="rect">
            <a:avLst/>
          </a:prstGeom>
          <a:noFill/>
          <a:ln w="9525">
            <a:noFill/>
          </a:ln>
        </p:spPr>
        <p:txBody>
          <a:bodyPr lIns="91428" tIns="45714" rIns="91428" bIns="45714" anchor="t">
            <a:spAutoFit/>
          </a:bodyPr>
          <a:p>
            <a:pPr indent="0" defTabSz="913130">
              <a:lnSpc>
                <a:spcPct val="110000"/>
              </a:lnSpc>
            </a:pPr>
            <a:r>
              <a:rPr lang="en-US" altLang="zh-CN" sz="3200" i="1">
                <a:latin typeface="宋体" panose="02010600030101010101" pitchFamily="2" charset="-122"/>
                <a:ea typeface="宋体" panose="02010600030101010101" pitchFamily="2" charset="-122"/>
              </a:rPr>
              <a:t>  </a:t>
            </a:r>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6</a:t>
            </a:r>
            <a:r>
              <a:rPr lang="en-US" altLang="zh-CN">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设</a:t>
            </a:r>
            <a:r>
              <a:rPr lang="en-US" altLang="zh-CN" sz="2400" i="1">
                <a:latin typeface="Arial" panose="020B0604020202090204" pitchFamily="34" charset="0"/>
                <a:ea typeface="宋体" panose="02010600030101010101" pitchFamily="2" charset="-122"/>
              </a:rPr>
              <a:t>A</a:t>
            </a:r>
            <a:r>
              <a:rPr lang="en-US" altLang="zh-CN" sz="2400">
                <a:latin typeface="Arial" panose="020B0604020202090204" pitchFamily="34" charset="0"/>
                <a:ea typeface="宋体" panose="02010600030101010101" pitchFamily="2" charset="-122"/>
              </a:rPr>
              <a:t>={</a:t>
            </a:r>
            <a:r>
              <a:rPr lang="en-US" altLang="zh-CN" sz="2400" i="1">
                <a:latin typeface="Arial" panose="020B0604020202090204" pitchFamily="34" charset="0"/>
                <a:ea typeface="宋体" panose="02010600030101010101" pitchFamily="2" charset="-122"/>
              </a:rPr>
              <a:t>a,b,c</a:t>
            </a:r>
            <a:r>
              <a:rPr lang="en-US" altLang="zh-CN" sz="2400">
                <a:latin typeface="Arial" panose="020B0604020202090204" pitchFamily="34" charset="0"/>
                <a:ea typeface="宋体" panose="02010600030101010101" pitchFamily="2" charset="-122"/>
              </a:rPr>
              <a:t>}</a:t>
            </a:r>
            <a:r>
              <a:rPr lang="zh-CN" altLang="en-US" sz="2400">
                <a:latin typeface="Arial" panose="020B0604020202090204" pitchFamily="34" charset="0"/>
                <a:ea typeface="宋体" panose="02010600030101010101" pitchFamily="2" charset="-122"/>
              </a:rPr>
              <a:t>，则“    ”关系是</a:t>
            </a:r>
            <a:r>
              <a:rPr lang="en-US" altLang="zh-CN" sz="2400">
                <a:latin typeface="Arial" panose="020B0604020202090204" pitchFamily="34" charset="0"/>
                <a:ea typeface="宋体" panose="02010600030101010101" pitchFamily="2" charset="-122"/>
              </a:rPr>
              <a:t>A</a:t>
            </a:r>
            <a:r>
              <a:rPr lang="zh-CN" altLang="en-US" sz="2400">
                <a:latin typeface="Arial" panose="020B0604020202090204" pitchFamily="34" charset="0"/>
                <a:ea typeface="宋体" panose="02010600030101010101" pitchFamily="2" charset="-122"/>
              </a:rPr>
              <a:t>的幂集上</a:t>
            </a:r>
            <a:r>
              <a:rPr lang="zh-CN" altLang="en-US" sz="2400">
                <a:latin typeface="宋体" panose="02010600030101010101" pitchFamily="2" charset="-122"/>
                <a:ea typeface="宋体" panose="02010600030101010101" pitchFamily="2" charset="-122"/>
              </a:rPr>
              <a:t>的偏序关系， </a:t>
            </a:r>
            <a:endParaRPr lang="zh-CN" altLang="en-US" sz="2400">
              <a:latin typeface="宋体" panose="02010600030101010101" pitchFamily="2" charset="-122"/>
              <a:ea typeface="宋体" panose="02010600030101010101" pitchFamily="2" charset="-122"/>
            </a:endParaRPr>
          </a:p>
        </p:txBody>
      </p:sp>
      <p:sp>
        <p:nvSpPr>
          <p:cNvPr id="248834" name="Text Box 3"/>
          <p:cNvSpPr txBox="1"/>
          <p:nvPr/>
        </p:nvSpPr>
        <p:spPr>
          <a:xfrm>
            <a:off x="990600" y="1371600"/>
            <a:ext cx="7086600" cy="1212850"/>
          </a:xfrm>
          <a:prstGeom prst="rect">
            <a:avLst/>
          </a:prstGeom>
          <a:noFill/>
          <a:ln w="9525">
            <a:noFill/>
          </a:ln>
        </p:spPr>
        <p:txBody>
          <a:bodyPr lIns="91428" tIns="45714" rIns="91428" bIns="45714" anchor="t">
            <a:spAutoFit/>
          </a:bodyPr>
          <a:p>
            <a:pPr indent="0" defTabSz="913130">
              <a:lnSpc>
                <a:spcPct val="130000"/>
              </a:lnSpc>
            </a:pPr>
            <a:endParaRPr lang="en-US" altLang="zh-CN">
              <a:latin typeface="宋体" panose="02010600030101010101" pitchFamily="2" charset="-122"/>
              <a:ea typeface="宋体" panose="02010600030101010101" pitchFamily="2" charset="-122"/>
            </a:endParaRPr>
          </a:p>
          <a:p>
            <a:pPr indent="0" defTabSz="913130">
              <a:lnSpc>
                <a:spcPct val="130000"/>
              </a:lnSpc>
            </a:pPr>
            <a:r>
              <a:rPr lang="zh-CN" altLang="en-US">
                <a:latin typeface="宋体" panose="02010600030101010101" pitchFamily="2" charset="-122"/>
                <a:ea typeface="宋体" panose="02010600030101010101" pitchFamily="2" charset="-122"/>
              </a:rPr>
              <a:t>偏序关系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    </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的哈斯图： </a:t>
            </a:r>
            <a:endParaRPr lang="zh-CN" altLang="en-US">
              <a:latin typeface="宋体" panose="02010600030101010101" pitchFamily="2" charset="-122"/>
              <a:ea typeface="宋体" panose="02010600030101010101" pitchFamily="2" charset="-122"/>
            </a:endParaRPr>
          </a:p>
        </p:txBody>
      </p:sp>
      <p:graphicFrame>
        <p:nvGraphicFramePr>
          <p:cNvPr id="248835" name="Object 2"/>
          <p:cNvGraphicFramePr>
            <a:graphicFrameLocks noChangeAspect="1"/>
          </p:cNvGraphicFramePr>
          <p:nvPr/>
        </p:nvGraphicFramePr>
        <p:xfrm>
          <a:off x="714375" y="1214438"/>
          <a:ext cx="8213725" cy="587375"/>
        </p:xfrm>
        <a:graphic>
          <a:graphicData uri="http://schemas.openxmlformats.org/presentationml/2006/ole">
            <mc:AlternateContent xmlns:mc="http://schemas.openxmlformats.org/markup-compatibility/2006">
              <mc:Choice xmlns:v="urn:schemas-microsoft-com:vml" Requires="v">
                <p:oleObj spid="_x0000_s3101" name="" r:id="rId1" imgW="53540025" imgH="3733800" progId="Equation.3">
                  <p:embed/>
                </p:oleObj>
              </mc:Choice>
              <mc:Fallback>
                <p:oleObj name="" r:id="rId1" imgW="53540025" imgH="3733800" progId="Equation.3">
                  <p:embed/>
                  <p:pic>
                    <p:nvPicPr>
                      <p:cNvPr id="0" name="Picture 3100"/>
                      <p:cNvPicPr/>
                      <p:nvPr/>
                    </p:nvPicPr>
                    <p:blipFill>
                      <a:blip r:embed="rId2"/>
                      <a:stretch>
                        <a:fillRect/>
                      </a:stretch>
                    </p:blipFill>
                    <p:spPr>
                      <a:xfrm>
                        <a:off x="714375" y="1214438"/>
                        <a:ext cx="8213725" cy="587375"/>
                      </a:xfrm>
                      <a:prstGeom prst="rect">
                        <a:avLst/>
                      </a:prstGeom>
                      <a:noFill/>
                      <a:ln w="38100">
                        <a:noFill/>
                        <a:miter/>
                      </a:ln>
                    </p:spPr>
                  </p:pic>
                </p:oleObj>
              </mc:Fallback>
            </mc:AlternateContent>
          </a:graphicData>
        </a:graphic>
      </p:graphicFrame>
      <p:graphicFrame>
        <p:nvGraphicFramePr>
          <p:cNvPr id="248836" name="Object 3"/>
          <p:cNvGraphicFramePr>
            <a:graphicFrameLocks noChangeAspect="1"/>
          </p:cNvGraphicFramePr>
          <p:nvPr/>
        </p:nvGraphicFramePr>
        <p:xfrm>
          <a:off x="4305935" y="286385"/>
          <a:ext cx="531813" cy="546100"/>
        </p:xfrm>
        <a:graphic>
          <a:graphicData uri="http://schemas.openxmlformats.org/presentationml/2006/ole">
            <mc:AlternateContent xmlns:mc="http://schemas.openxmlformats.org/markup-compatibility/2006">
              <mc:Choice xmlns:v="urn:schemas-microsoft-com:vml" Requires="v">
                <p:oleObj spid="_x0000_s3099" name="" r:id="rId3" imgW="2628900" imgH="2628900" progId="Equation.DSMT4">
                  <p:embed/>
                </p:oleObj>
              </mc:Choice>
              <mc:Fallback>
                <p:oleObj name="" r:id="rId3" imgW="2628900" imgH="2628900" progId="Equation.DSMT4">
                  <p:embed/>
                  <p:pic>
                    <p:nvPicPr>
                      <p:cNvPr id="0" name="Picture 3098"/>
                      <p:cNvPicPr/>
                      <p:nvPr/>
                    </p:nvPicPr>
                    <p:blipFill>
                      <a:blip r:embed="rId4"/>
                      <a:stretch>
                        <a:fillRect/>
                      </a:stretch>
                    </p:blipFill>
                    <p:spPr>
                      <a:xfrm>
                        <a:off x="4305935" y="286385"/>
                        <a:ext cx="531813" cy="546100"/>
                      </a:xfrm>
                      <a:prstGeom prst="rect">
                        <a:avLst/>
                      </a:prstGeom>
                      <a:noFill/>
                      <a:ln w="38100">
                        <a:noFill/>
                        <a:miter/>
                      </a:ln>
                    </p:spPr>
                  </p:pic>
                </p:oleObj>
              </mc:Fallback>
            </mc:AlternateContent>
          </a:graphicData>
        </a:graphic>
      </p:graphicFrame>
      <p:graphicFrame>
        <p:nvGraphicFramePr>
          <p:cNvPr id="248837" name="Object 4"/>
          <p:cNvGraphicFramePr>
            <a:graphicFrameLocks noChangeAspect="1"/>
          </p:cNvGraphicFramePr>
          <p:nvPr/>
        </p:nvGraphicFramePr>
        <p:xfrm>
          <a:off x="2189163" y="1827530"/>
          <a:ext cx="531812" cy="546100"/>
        </p:xfrm>
        <a:graphic>
          <a:graphicData uri="http://schemas.openxmlformats.org/presentationml/2006/ole">
            <mc:AlternateContent xmlns:mc="http://schemas.openxmlformats.org/markup-compatibility/2006">
              <mc:Choice xmlns:v="urn:schemas-microsoft-com:vml" Requires="v">
                <p:oleObj spid="_x0000_s3100" name="" r:id="rId5" imgW="2628900" imgH="2628900" progId="Equation.DSMT4">
                  <p:embed/>
                </p:oleObj>
              </mc:Choice>
              <mc:Fallback>
                <p:oleObj name="" r:id="rId5" imgW="2628900" imgH="2628900" progId="Equation.DSMT4">
                  <p:embed/>
                  <p:pic>
                    <p:nvPicPr>
                      <p:cNvPr id="0" name="Picture 3099"/>
                      <p:cNvPicPr/>
                      <p:nvPr/>
                    </p:nvPicPr>
                    <p:blipFill>
                      <a:blip r:embed="rId4"/>
                      <a:stretch>
                        <a:fillRect/>
                      </a:stretch>
                    </p:blipFill>
                    <p:spPr>
                      <a:xfrm>
                        <a:off x="2189163" y="1827530"/>
                        <a:ext cx="531812" cy="546100"/>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Text Box 2"/>
          <p:cNvSpPr txBox="1"/>
          <p:nvPr/>
        </p:nvSpPr>
        <p:spPr>
          <a:xfrm>
            <a:off x="609600" y="152400"/>
            <a:ext cx="7605713" cy="1036955"/>
          </a:xfrm>
          <a:prstGeom prst="rect">
            <a:avLst/>
          </a:prstGeom>
          <a:noFill/>
          <a:ln w="9525">
            <a:noFill/>
          </a:ln>
        </p:spPr>
        <p:txBody>
          <a:bodyPr lIns="91428" tIns="45714" rIns="91428" bIns="45714" anchor="t">
            <a:spAutoFit/>
          </a:bodyPr>
          <a:p>
            <a:pPr indent="0" defTabSz="913130">
              <a:lnSpc>
                <a:spcPct val="110000"/>
              </a:lnSpc>
            </a:pPr>
            <a:r>
              <a:rPr lang="en-US" altLang="zh-CN" sz="3200" i="1">
                <a:latin typeface="宋体" panose="02010600030101010101" pitchFamily="2" charset="-122"/>
                <a:ea typeface="宋体" panose="02010600030101010101" pitchFamily="2" charset="-122"/>
              </a:rPr>
              <a:t>  </a:t>
            </a:r>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6</a:t>
            </a:r>
            <a:r>
              <a:rPr lang="en-US" altLang="zh-CN">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设</a:t>
            </a:r>
            <a:r>
              <a:rPr lang="en-US" altLang="zh-CN" sz="2400" i="1">
                <a:latin typeface="Arial" panose="020B0604020202090204" pitchFamily="34" charset="0"/>
                <a:ea typeface="宋体" panose="02010600030101010101" pitchFamily="2" charset="-122"/>
              </a:rPr>
              <a:t>A</a:t>
            </a:r>
            <a:r>
              <a:rPr lang="en-US" altLang="zh-CN" sz="2400">
                <a:latin typeface="Arial" panose="020B0604020202090204" pitchFamily="34" charset="0"/>
                <a:ea typeface="宋体" panose="02010600030101010101" pitchFamily="2" charset="-122"/>
              </a:rPr>
              <a:t>={</a:t>
            </a:r>
            <a:r>
              <a:rPr lang="en-US" altLang="zh-CN" sz="2400" i="1">
                <a:latin typeface="Arial" panose="020B0604020202090204" pitchFamily="34" charset="0"/>
                <a:ea typeface="宋体" panose="02010600030101010101" pitchFamily="2" charset="-122"/>
              </a:rPr>
              <a:t>a,b,c</a:t>
            </a:r>
            <a:r>
              <a:rPr lang="en-US" altLang="zh-CN" sz="2400">
                <a:latin typeface="Arial" panose="020B0604020202090204" pitchFamily="34" charset="0"/>
                <a:ea typeface="宋体" panose="02010600030101010101" pitchFamily="2" charset="-122"/>
              </a:rPr>
              <a:t>}</a:t>
            </a:r>
            <a:r>
              <a:rPr lang="zh-CN" altLang="en-US" sz="2400">
                <a:latin typeface="Arial" panose="020B0604020202090204" pitchFamily="34" charset="0"/>
                <a:ea typeface="宋体" panose="02010600030101010101" pitchFamily="2" charset="-122"/>
              </a:rPr>
              <a:t>，则“    ”关系是</a:t>
            </a:r>
            <a:r>
              <a:rPr lang="en-US" altLang="zh-CN" sz="2400">
                <a:latin typeface="Arial" panose="020B0604020202090204" pitchFamily="34" charset="0"/>
                <a:ea typeface="宋体" panose="02010600030101010101" pitchFamily="2" charset="-122"/>
              </a:rPr>
              <a:t>A</a:t>
            </a:r>
            <a:r>
              <a:rPr lang="zh-CN" altLang="en-US" sz="2400">
                <a:latin typeface="Arial" panose="020B0604020202090204" pitchFamily="34" charset="0"/>
                <a:ea typeface="宋体" panose="02010600030101010101" pitchFamily="2" charset="-122"/>
              </a:rPr>
              <a:t>的幂集上</a:t>
            </a:r>
            <a:r>
              <a:rPr lang="zh-CN" altLang="en-US" sz="2400">
                <a:latin typeface="宋体" panose="02010600030101010101" pitchFamily="2" charset="-122"/>
                <a:ea typeface="宋体" panose="02010600030101010101" pitchFamily="2" charset="-122"/>
              </a:rPr>
              <a:t>的偏序关系， </a:t>
            </a:r>
            <a:endParaRPr lang="zh-CN" altLang="en-US" sz="2400">
              <a:latin typeface="宋体" panose="02010600030101010101" pitchFamily="2" charset="-122"/>
              <a:ea typeface="宋体" panose="02010600030101010101" pitchFamily="2" charset="-122"/>
            </a:endParaRPr>
          </a:p>
        </p:txBody>
      </p:sp>
      <p:sp>
        <p:nvSpPr>
          <p:cNvPr id="248834" name="Text Box 3"/>
          <p:cNvSpPr txBox="1"/>
          <p:nvPr/>
        </p:nvSpPr>
        <p:spPr>
          <a:xfrm>
            <a:off x="990600" y="1371600"/>
            <a:ext cx="7086600" cy="1212850"/>
          </a:xfrm>
          <a:prstGeom prst="rect">
            <a:avLst/>
          </a:prstGeom>
          <a:noFill/>
          <a:ln w="9525">
            <a:noFill/>
          </a:ln>
        </p:spPr>
        <p:txBody>
          <a:bodyPr lIns="91428" tIns="45714" rIns="91428" bIns="45714" anchor="t">
            <a:spAutoFit/>
          </a:bodyPr>
          <a:p>
            <a:pPr indent="0" defTabSz="913130">
              <a:lnSpc>
                <a:spcPct val="130000"/>
              </a:lnSpc>
            </a:pPr>
            <a:endParaRPr lang="en-US" altLang="zh-CN">
              <a:latin typeface="宋体" panose="02010600030101010101" pitchFamily="2" charset="-122"/>
              <a:ea typeface="宋体" panose="02010600030101010101" pitchFamily="2" charset="-122"/>
            </a:endParaRPr>
          </a:p>
          <a:p>
            <a:pPr indent="0" defTabSz="913130">
              <a:lnSpc>
                <a:spcPct val="130000"/>
              </a:lnSpc>
            </a:pPr>
            <a:r>
              <a:rPr lang="zh-CN" altLang="en-US">
                <a:latin typeface="宋体" panose="02010600030101010101" pitchFamily="2" charset="-122"/>
                <a:ea typeface="宋体" panose="02010600030101010101" pitchFamily="2" charset="-122"/>
              </a:rPr>
              <a:t>偏序关系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    </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的哈斯图： </a:t>
            </a:r>
            <a:endParaRPr lang="zh-CN" altLang="en-US">
              <a:latin typeface="宋体" panose="02010600030101010101" pitchFamily="2" charset="-122"/>
              <a:ea typeface="宋体" panose="02010600030101010101" pitchFamily="2" charset="-122"/>
            </a:endParaRPr>
          </a:p>
        </p:txBody>
      </p:sp>
      <p:graphicFrame>
        <p:nvGraphicFramePr>
          <p:cNvPr id="248835" name="Object 2"/>
          <p:cNvGraphicFramePr>
            <a:graphicFrameLocks noChangeAspect="1"/>
          </p:cNvGraphicFramePr>
          <p:nvPr/>
        </p:nvGraphicFramePr>
        <p:xfrm>
          <a:off x="714375" y="1214438"/>
          <a:ext cx="8213725" cy="587375"/>
        </p:xfrm>
        <a:graphic>
          <a:graphicData uri="http://schemas.openxmlformats.org/presentationml/2006/ole">
            <mc:AlternateContent xmlns:mc="http://schemas.openxmlformats.org/markup-compatibility/2006">
              <mc:Choice xmlns:v="urn:schemas-microsoft-com:vml" Requires="v">
                <p:oleObj spid="_x0000_s3101" name="" r:id="rId1" imgW="53540025" imgH="3733800" progId="Equation.3">
                  <p:embed/>
                </p:oleObj>
              </mc:Choice>
              <mc:Fallback>
                <p:oleObj name="" r:id="rId1" imgW="53540025" imgH="3733800" progId="Equation.3">
                  <p:embed/>
                  <p:pic>
                    <p:nvPicPr>
                      <p:cNvPr id="0" name="Picture 3100"/>
                      <p:cNvPicPr/>
                      <p:nvPr/>
                    </p:nvPicPr>
                    <p:blipFill>
                      <a:blip r:embed="rId2"/>
                      <a:stretch>
                        <a:fillRect/>
                      </a:stretch>
                    </p:blipFill>
                    <p:spPr>
                      <a:xfrm>
                        <a:off x="714375" y="1214438"/>
                        <a:ext cx="8213725" cy="587375"/>
                      </a:xfrm>
                      <a:prstGeom prst="rect">
                        <a:avLst/>
                      </a:prstGeom>
                      <a:noFill/>
                      <a:ln w="38100">
                        <a:noFill/>
                        <a:miter/>
                      </a:ln>
                    </p:spPr>
                  </p:pic>
                </p:oleObj>
              </mc:Fallback>
            </mc:AlternateContent>
          </a:graphicData>
        </a:graphic>
      </p:graphicFrame>
      <p:graphicFrame>
        <p:nvGraphicFramePr>
          <p:cNvPr id="248836" name="Object 3"/>
          <p:cNvGraphicFramePr>
            <a:graphicFrameLocks noChangeAspect="1"/>
          </p:cNvGraphicFramePr>
          <p:nvPr/>
        </p:nvGraphicFramePr>
        <p:xfrm>
          <a:off x="4305935" y="286385"/>
          <a:ext cx="531813" cy="546100"/>
        </p:xfrm>
        <a:graphic>
          <a:graphicData uri="http://schemas.openxmlformats.org/presentationml/2006/ole">
            <mc:AlternateContent xmlns:mc="http://schemas.openxmlformats.org/markup-compatibility/2006">
              <mc:Choice xmlns:v="urn:schemas-microsoft-com:vml" Requires="v">
                <p:oleObj spid="_x0000_s3099" name="" r:id="rId3" imgW="2628900" imgH="2628900" progId="Equation.DSMT4">
                  <p:embed/>
                </p:oleObj>
              </mc:Choice>
              <mc:Fallback>
                <p:oleObj name="" r:id="rId3" imgW="2628900" imgH="2628900" progId="Equation.DSMT4">
                  <p:embed/>
                  <p:pic>
                    <p:nvPicPr>
                      <p:cNvPr id="0" name="Picture 3098"/>
                      <p:cNvPicPr/>
                      <p:nvPr/>
                    </p:nvPicPr>
                    <p:blipFill>
                      <a:blip r:embed="rId4"/>
                      <a:stretch>
                        <a:fillRect/>
                      </a:stretch>
                    </p:blipFill>
                    <p:spPr>
                      <a:xfrm>
                        <a:off x="4305935" y="286385"/>
                        <a:ext cx="531813" cy="546100"/>
                      </a:xfrm>
                      <a:prstGeom prst="rect">
                        <a:avLst/>
                      </a:prstGeom>
                      <a:noFill/>
                      <a:ln w="38100">
                        <a:noFill/>
                        <a:miter/>
                      </a:ln>
                    </p:spPr>
                  </p:pic>
                </p:oleObj>
              </mc:Fallback>
            </mc:AlternateContent>
          </a:graphicData>
        </a:graphic>
      </p:graphicFrame>
      <p:graphicFrame>
        <p:nvGraphicFramePr>
          <p:cNvPr id="248837" name="Object 4"/>
          <p:cNvGraphicFramePr>
            <a:graphicFrameLocks noChangeAspect="1"/>
          </p:cNvGraphicFramePr>
          <p:nvPr/>
        </p:nvGraphicFramePr>
        <p:xfrm>
          <a:off x="2189163" y="1827530"/>
          <a:ext cx="531812" cy="546100"/>
        </p:xfrm>
        <a:graphic>
          <a:graphicData uri="http://schemas.openxmlformats.org/presentationml/2006/ole">
            <mc:AlternateContent xmlns:mc="http://schemas.openxmlformats.org/markup-compatibility/2006">
              <mc:Choice xmlns:v="urn:schemas-microsoft-com:vml" Requires="v">
                <p:oleObj spid="_x0000_s3100" name="" r:id="rId5" imgW="2628900" imgH="2628900" progId="Equation.DSMT4">
                  <p:embed/>
                </p:oleObj>
              </mc:Choice>
              <mc:Fallback>
                <p:oleObj name="" r:id="rId5" imgW="2628900" imgH="2628900" progId="Equation.DSMT4">
                  <p:embed/>
                  <p:pic>
                    <p:nvPicPr>
                      <p:cNvPr id="0" name="Picture 3099"/>
                      <p:cNvPicPr/>
                      <p:nvPr/>
                    </p:nvPicPr>
                    <p:blipFill>
                      <a:blip r:embed="rId4"/>
                      <a:stretch>
                        <a:fillRect/>
                      </a:stretch>
                    </p:blipFill>
                    <p:spPr>
                      <a:xfrm>
                        <a:off x="2189163" y="1827530"/>
                        <a:ext cx="531812" cy="546100"/>
                      </a:xfrm>
                      <a:prstGeom prst="rect">
                        <a:avLst/>
                      </a:prstGeom>
                      <a:noFill/>
                      <a:ln w="38100">
                        <a:noFill/>
                        <a:miter/>
                      </a:ln>
                    </p:spPr>
                  </p:pic>
                </p:oleObj>
              </mc:Fallback>
            </mc:AlternateContent>
          </a:graphicData>
        </a:graphic>
      </p:graphicFrame>
      <p:pic>
        <p:nvPicPr>
          <p:cNvPr id="282635" name="Picture 11"/>
          <p:cNvPicPr>
            <a:picLocks noChangeAspect="1"/>
          </p:cNvPicPr>
          <p:nvPr/>
        </p:nvPicPr>
        <p:blipFill>
          <a:blip r:embed="rId6"/>
          <a:stretch>
            <a:fillRect/>
          </a:stretch>
        </p:blipFill>
        <p:spPr>
          <a:xfrm>
            <a:off x="1857375" y="2714625"/>
            <a:ext cx="4919663" cy="3729038"/>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 calcmode="lin" valueType="num">
                                      <p:cBhvr additive="base">
                                        <p:cTn id="7" dur="500" fill="hold"/>
                                        <p:tgtEl>
                                          <p:spTgt spid="282635"/>
                                        </p:tgtEl>
                                        <p:attrNameLst>
                                          <p:attrName>ppt_x</p:attrName>
                                        </p:attrNameLst>
                                      </p:cBhvr>
                                      <p:tavLst>
                                        <p:tav tm="0">
                                          <p:val>
                                            <p:strVal val="#ppt_x"/>
                                          </p:val>
                                        </p:tav>
                                        <p:tav tm="100000">
                                          <p:val>
                                            <p:strVal val="#ppt_x"/>
                                          </p:val>
                                        </p:tav>
                                      </p:tavLst>
                                    </p:anim>
                                    <p:anim calcmode="lin" valueType="num">
                                      <p:cBhvr additive="base">
                                        <p:cTn id="8" dur="500" fill="hold"/>
                                        <p:tgtEl>
                                          <p:spTgt spid="282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Text Box 2"/>
          <p:cNvSpPr txBox="1"/>
          <p:nvPr/>
        </p:nvSpPr>
        <p:spPr>
          <a:xfrm>
            <a:off x="609600" y="700088"/>
            <a:ext cx="8534400" cy="1812925"/>
          </a:xfrm>
          <a:prstGeom prst="rect">
            <a:avLst/>
          </a:prstGeom>
          <a:noFill/>
          <a:ln w="9525">
            <a:noFill/>
          </a:ln>
        </p:spPr>
        <p:txBody>
          <a:bodyPr lIns="91428" tIns="45714" rIns="91428" bIns="45714" anchor="t">
            <a:spAutoFit/>
          </a:bodyPr>
          <a:p>
            <a:pPr indent="0" defTabSz="913130">
              <a:lnSpc>
                <a:spcPct val="130000"/>
              </a:lnSpc>
            </a:pPr>
            <a:r>
              <a:rPr lang="en-US" altLang="zh-CN" sz="3200" i="1">
                <a:latin typeface="宋体" panose="02010600030101010101" pitchFamily="2" charset="-122"/>
                <a:ea typeface="宋体" panose="02010600030101010101" pitchFamily="2" charset="-122"/>
              </a:rPr>
              <a:t>  </a:t>
            </a:r>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7</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设</a:t>
            </a:r>
            <a:r>
              <a:rPr lang="en-US" altLang="zh-CN" i="1">
                <a:latin typeface="Arial" panose="020B0604020202090204" pitchFamily="34" charset="0"/>
                <a:ea typeface="宋体" panose="02010600030101010101" pitchFamily="2" charset="-122"/>
              </a:rPr>
              <a:t>A</a:t>
            </a:r>
            <a:r>
              <a:rPr lang="en-US" altLang="zh-CN">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{2,3,6,12,24,36}</a:t>
            </a:r>
            <a:r>
              <a:rPr lang="zh-CN" altLang="en-US" sz="2600">
                <a:latin typeface="宋体" panose="02010600030101010101" pitchFamily="2" charset="-122"/>
                <a:ea typeface="宋体" panose="02010600030101010101" pitchFamily="2" charset="-122"/>
              </a:rPr>
              <a:t>，</a:t>
            </a:r>
            <a:r>
              <a:rPr lang="en-US" altLang="zh-CN" sz="2600" i="1">
                <a:latin typeface="Arial" panose="020B0604020202090204" pitchFamily="34" charset="0"/>
                <a:ea typeface="宋体" panose="02010600030101010101" pitchFamily="2" charset="-122"/>
              </a:rPr>
              <a:t>A</a:t>
            </a:r>
            <a:r>
              <a:rPr lang="zh-CN" altLang="en-US" sz="2600">
                <a:latin typeface="宋体" panose="02010600030101010101" pitchFamily="2" charset="-122"/>
                <a:ea typeface="宋体" panose="02010600030101010101" pitchFamily="2" charset="-122"/>
              </a:rPr>
              <a:t>上的整除关系</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是一偏序关系，其</a:t>
            </a:r>
            <a:r>
              <a:rPr lang="zh-CN" altLang="en-US">
                <a:latin typeface="宋体" panose="02010600030101010101" pitchFamily="2" charset="-122"/>
                <a:ea typeface="宋体" panose="02010600030101010101" pitchFamily="2" charset="-122"/>
              </a:rPr>
              <a:t>哈斯图如下： </a:t>
            </a:r>
            <a:endParaRPr lang="zh-CN" altLang="en-US">
              <a:latin typeface="宋体" panose="02010600030101010101" pitchFamily="2" charset="-122"/>
              <a:ea typeface="宋体" panose="02010600030101010101" pitchFamily="2" charset="-122"/>
            </a:endParaRPr>
          </a:p>
          <a:p>
            <a:pPr indent="0" defTabSz="913130">
              <a:lnSpc>
                <a:spcPct val="130000"/>
              </a:lnSpc>
            </a:pPr>
            <a:endParaRPr lang="en-US" altLang="zh-CN" sz="2600">
              <a:latin typeface="宋体" panose="02010600030101010101" pitchFamily="2" charset="-122"/>
              <a:ea typeface="宋体" panose="02010600030101010101" pitchFamily="2" charset="-122"/>
            </a:endParaRPr>
          </a:p>
        </p:txBody>
      </p:sp>
      <p:graphicFrame>
        <p:nvGraphicFramePr>
          <p:cNvPr id="249859" name="Object 2"/>
          <p:cNvGraphicFramePr>
            <a:graphicFrameLocks noChangeAspect="1"/>
          </p:cNvGraphicFramePr>
          <p:nvPr/>
        </p:nvGraphicFramePr>
        <p:xfrm>
          <a:off x="7860030" y="909003"/>
          <a:ext cx="444500" cy="546100"/>
        </p:xfrm>
        <a:graphic>
          <a:graphicData uri="http://schemas.openxmlformats.org/presentationml/2006/ole">
            <mc:AlternateContent xmlns:mc="http://schemas.openxmlformats.org/markup-compatibility/2006">
              <mc:Choice xmlns:v="urn:schemas-microsoft-com:vml" Requires="v">
                <p:oleObj spid="_x0000_s3401" name="" r:id="rId1" imgW="2190750" imgH="2628900" progId="Equation.DSMT4">
                  <p:embed/>
                </p:oleObj>
              </mc:Choice>
              <mc:Fallback>
                <p:oleObj name="" r:id="rId1" imgW="2190750" imgH="2628900" progId="Equation.DSMT4">
                  <p:embed/>
                  <p:pic>
                    <p:nvPicPr>
                      <p:cNvPr id="0" name="Picture 3400"/>
                      <p:cNvPicPr/>
                      <p:nvPr/>
                    </p:nvPicPr>
                    <p:blipFill>
                      <a:blip r:embed="rId2"/>
                      <a:stretch>
                        <a:fillRect/>
                      </a:stretch>
                    </p:blipFill>
                    <p:spPr>
                      <a:xfrm>
                        <a:off x="7860030" y="909003"/>
                        <a:ext cx="444500" cy="546100"/>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Text Box 2"/>
          <p:cNvSpPr txBox="1"/>
          <p:nvPr/>
        </p:nvSpPr>
        <p:spPr>
          <a:xfrm>
            <a:off x="609600" y="700088"/>
            <a:ext cx="8534400" cy="1812925"/>
          </a:xfrm>
          <a:prstGeom prst="rect">
            <a:avLst/>
          </a:prstGeom>
          <a:noFill/>
          <a:ln w="9525">
            <a:noFill/>
          </a:ln>
        </p:spPr>
        <p:txBody>
          <a:bodyPr lIns="91428" tIns="45714" rIns="91428" bIns="45714" anchor="t">
            <a:spAutoFit/>
          </a:bodyPr>
          <a:p>
            <a:pPr indent="0" defTabSz="913130">
              <a:lnSpc>
                <a:spcPct val="130000"/>
              </a:lnSpc>
            </a:pPr>
            <a:r>
              <a:rPr lang="en-US" altLang="zh-CN" sz="3200" i="1">
                <a:latin typeface="宋体" panose="02010600030101010101" pitchFamily="2" charset="-122"/>
                <a:ea typeface="宋体" panose="02010600030101010101" pitchFamily="2" charset="-122"/>
              </a:rPr>
              <a:t>  </a:t>
            </a:r>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7</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设</a:t>
            </a:r>
            <a:r>
              <a:rPr lang="en-US" altLang="zh-CN" i="1">
                <a:latin typeface="Arial" panose="020B0604020202090204" pitchFamily="34" charset="0"/>
                <a:ea typeface="宋体" panose="02010600030101010101" pitchFamily="2" charset="-122"/>
              </a:rPr>
              <a:t>A</a:t>
            </a:r>
            <a:r>
              <a:rPr lang="en-US" altLang="zh-CN">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{2,3,6,12,24,36}</a:t>
            </a:r>
            <a:r>
              <a:rPr lang="zh-CN" altLang="en-US" sz="2600">
                <a:latin typeface="宋体" panose="02010600030101010101" pitchFamily="2" charset="-122"/>
                <a:ea typeface="宋体" panose="02010600030101010101" pitchFamily="2" charset="-122"/>
              </a:rPr>
              <a:t>，</a:t>
            </a:r>
            <a:r>
              <a:rPr lang="en-US" altLang="zh-CN" sz="2600" i="1">
                <a:latin typeface="Arial" panose="020B0604020202090204" pitchFamily="34" charset="0"/>
                <a:ea typeface="宋体" panose="02010600030101010101" pitchFamily="2" charset="-122"/>
              </a:rPr>
              <a:t>A</a:t>
            </a:r>
            <a:r>
              <a:rPr lang="zh-CN" altLang="en-US" sz="2600">
                <a:latin typeface="宋体" panose="02010600030101010101" pitchFamily="2" charset="-122"/>
                <a:ea typeface="宋体" panose="02010600030101010101" pitchFamily="2" charset="-122"/>
              </a:rPr>
              <a:t>上的整除关系</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   是一偏序关系，其</a:t>
            </a:r>
            <a:r>
              <a:rPr lang="zh-CN" altLang="en-US">
                <a:latin typeface="宋体" panose="02010600030101010101" pitchFamily="2" charset="-122"/>
                <a:ea typeface="宋体" panose="02010600030101010101" pitchFamily="2" charset="-122"/>
              </a:rPr>
              <a:t>哈斯图如下： </a:t>
            </a:r>
            <a:endParaRPr lang="zh-CN" altLang="en-US">
              <a:latin typeface="宋体" panose="02010600030101010101" pitchFamily="2" charset="-122"/>
              <a:ea typeface="宋体" panose="02010600030101010101" pitchFamily="2" charset="-122"/>
            </a:endParaRPr>
          </a:p>
          <a:p>
            <a:pPr indent="0" defTabSz="913130">
              <a:lnSpc>
                <a:spcPct val="130000"/>
              </a:lnSpc>
            </a:pPr>
            <a:endParaRPr lang="en-US" altLang="zh-CN" sz="2600">
              <a:latin typeface="宋体" panose="02010600030101010101" pitchFamily="2" charset="-122"/>
              <a:ea typeface="宋体" panose="02010600030101010101" pitchFamily="2" charset="-122"/>
            </a:endParaRPr>
          </a:p>
        </p:txBody>
      </p:sp>
      <p:pic>
        <p:nvPicPr>
          <p:cNvPr id="283653" name="Picture 5"/>
          <p:cNvPicPr>
            <a:picLocks noChangeAspect="1"/>
          </p:cNvPicPr>
          <p:nvPr/>
        </p:nvPicPr>
        <p:blipFill>
          <a:blip r:embed="rId1"/>
          <a:stretch>
            <a:fillRect/>
          </a:stretch>
        </p:blipFill>
        <p:spPr>
          <a:xfrm>
            <a:off x="2909888" y="2406650"/>
            <a:ext cx="2328862" cy="3409950"/>
          </a:xfrm>
          <a:prstGeom prst="rect">
            <a:avLst/>
          </a:prstGeom>
          <a:noFill/>
          <a:ln w="9525">
            <a:noFill/>
          </a:ln>
        </p:spPr>
      </p:pic>
      <p:graphicFrame>
        <p:nvGraphicFramePr>
          <p:cNvPr id="249859" name="Object 2"/>
          <p:cNvGraphicFramePr>
            <a:graphicFrameLocks noChangeAspect="1"/>
          </p:cNvGraphicFramePr>
          <p:nvPr/>
        </p:nvGraphicFramePr>
        <p:xfrm>
          <a:off x="7860030" y="909003"/>
          <a:ext cx="444500" cy="546100"/>
        </p:xfrm>
        <a:graphic>
          <a:graphicData uri="http://schemas.openxmlformats.org/presentationml/2006/ole">
            <mc:AlternateContent xmlns:mc="http://schemas.openxmlformats.org/markup-compatibility/2006">
              <mc:Choice xmlns:v="urn:schemas-microsoft-com:vml" Requires="v">
                <p:oleObj spid="_x0000_s3401" name="" r:id="rId2" imgW="2190750" imgH="2628900" progId="Equation.DSMT4">
                  <p:embed/>
                </p:oleObj>
              </mc:Choice>
              <mc:Fallback>
                <p:oleObj name="" r:id="rId2" imgW="2190750" imgH="2628900" progId="Equation.DSMT4">
                  <p:embed/>
                  <p:pic>
                    <p:nvPicPr>
                      <p:cNvPr id="0" name="Picture 3400"/>
                      <p:cNvPicPr/>
                      <p:nvPr/>
                    </p:nvPicPr>
                    <p:blipFill>
                      <a:blip r:embed="rId3"/>
                      <a:stretch>
                        <a:fillRect/>
                      </a:stretch>
                    </p:blipFill>
                    <p:spPr>
                      <a:xfrm>
                        <a:off x="7860030" y="909003"/>
                        <a:ext cx="444500" cy="546100"/>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3"/>
                                        </p:tgtEl>
                                        <p:attrNameLst>
                                          <p:attrName>style.visibility</p:attrName>
                                        </p:attrNameLst>
                                      </p:cBhvr>
                                      <p:to>
                                        <p:strVal val="visible"/>
                                      </p:to>
                                    </p:set>
                                    <p:anim calcmode="lin" valueType="num">
                                      <p:cBhvr additive="base">
                                        <p:cTn id="7" dur="500" fill="hold"/>
                                        <p:tgtEl>
                                          <p:spTgt spid="283653"/>
                                        </p:tgtEl>
                                        <p:attrNameLst>
                                          <p:attrName>ppt_x</p:attrName>
                                        </p:attrNameLst>
                                      </p:cBhvr>
                                      <p:tavLst>
                                        <p:tav tm="0">
                                          <p:val>
                                            <p:strVal val="#ppt_x"/>
                                          </p:val>
                                        </p:tav>
                                        <p:tav tm="100000">
                                          <p:val>
                                            <p:strVal val="#ppt_x"/>
                                          </p:val>
                                        </p:tav>
                                      </p:tavLst>
                                    </p:anim>
                                    <p:anim calcmode="lin" valueType="num">
                                      <p:cBhvr additive="base">
                                        <p:cTn id="8" dur="500" fill="hold"/>
                                        <p:tgtEl>
                                          <p:spTgt spid="283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Text Box 2"/>
          <p:cNvSpPr txBox="1"/>
          <p:nvPr/>
        </p:nvSpPr>
        <p:spPr>
          <a:xfrm>
            <a:off x="352425" y="433388"/>
            <a:ext cx="7315200" cy="612775"/>
          </a:xfrm>
          <a:prstGeom prst="rect">
            <a:avLst/>
          </a:prstGeom>
          <a:noFill/>
          <a:ln w="9525">
            <a:noFill/>
          </a:ln>
        </p:spPr>
        <p:txBody>
          <a:bodyPr lIns="91428" tIns="45714" rIns="91428" bIns="45714" anchor="t">
            <a:spAutoFit/>
          </a:bodyPr>
          <a:p>
            <a:pPr indent="0" defTabSz="913130"/>
            <a:r>
              <a:rPr lang="en-US" altLang="zh-CN" sz="3400">
                <a:solidFill>
                  <a:srgbClr val="FF0000"/>
                </a:solidFill>
                <a:latin typeface="宋体" panose="02010600030101010101" pitchFamily="2" charset="-122"/>
                <a:ea typeface="宋体" panose="02010600030101010101" pitchFamily="2" charset="-122"/>
              </a:rPr>
              <a:t>   </a:t>
            </a:r>
            <a:r>
              <a:rPr lang="en-US" altLang="zh-CN" sz="3000">
                <a:solidFill>
                  <a:srgbClr val="FF0000"/>
                </a:solidFill>
                <a:latin typeface="Arial" panose="020B0604020202090204" pitchFamily="34" charset="0"/>
                <a:ea typeface="宋体" panose="02010600030101010101" pitchFamily="2" charset="-122"/>
              </a:rPr>
              <a:t>3. </a:t>
            </a:r>
            <a:r>
              <a:rPr lang="zh-CN" altLang="en-US" sz="3000">
                <a:solidFill>
                  <a:srgbClr val="FF0000"/>
                </a:solidFill>
                <a:latin typeface="Arial" panose="020B0604020202090204" pitchFamily="34" charset="0"/>
                <a:ea typeface="宋体" panose="02010600030101010101" pitchFamily="2" charset="-122"/>
              </a:rPr>
              <a:t>偏序集中特殊位置的元素</a:t>
            </a:r>
            <a:endParaRPr lang="zh-CN" altLang="en-US" sz="3000">
              <a:solidFill>
                <a:srgbClr val="FF0000"/>
              </a:solidFill>
              <a:latin typeface="Arial" panose="020B0604020202090204" pitchFamily="34" charset="0"/>
              <a:ea typeface="宋体" panose="02010600030101010101" pitchFamily="2" charset="-122"/>
            </a:endParaRPr>
          </a:p>
        </p:txBody>
      </p:sp>
      <p:sp>
        <p:nvSpPr>
          <p:cNvPr id="284675" name="Text Box 3"/>
          <p:cNvSpPr txBox="1"/>
          <p:nvPr/>
        </p:nvSpPr>
        <p:spPr>
          <a:xfrm>
            <a:off x="357188" y="1227138"/>
            <a:ext cx="8575675" cy="1751965"/>
          </a:xfrm>
          <a:prstGeom prst="rect">
            <a:avLst/>
          </a:prstGeom>
          <a:noFill/>
          <a:ln w="9525">
            <a:noFill/>
          </a:ln>
        </p:spPr>
        <p:txBody>
          <a:bodyPr lIns="91428" tIns="45714" rIns="91428" bIns="45714" anchor="t">
            <a:spAutoFit/>
          </a:bodyPr>
          <a:p>
            <a:pPr indent="0" defTabSz="913130"/>
            <a:r>
              <a:rPr lang="en-US" altLang="zh-CN">
                <a:latin typeface="Arial" panose="020B0604020202090204" pitchFamily="34" charset="0"/>
                <a:ea typeface="宋体" panose="02010600030101010101" pitchFamily="2" charset="-122"/>
              </a:rPr>
              <a:t>        </a:t>
            </a:r>
            <a:r>
              <a:rPr lang="zh-CN" altLang="en-US" sz="3600">
                <a:latin typeface="Arial" panose="020B0604020202090204" pitchFamily="34" charset="0"/>
                <a:ea typeface="宋体" panose="02010600030101010101" pitchFamily="2" charset="-122"/>
              </a:rPr>
              <a:t>既然偏序集的元素之间 具有分明的层次关系，</a:t>
            </a:r>
            <a:endParaRPr lang="zh-CN" altLang="en-US" sz="3600">
              <a:latin typeface="Arial" panose="020B0604020202090204" pitchFamily="34" charset="0"/>
              <a:ea typeface="宋体" panose="02010600030101010101" pitchFamily="2" charset="-122"/>
            </a:endParaRPr>
          </a:p>
          <a:p>
            <a:pPr indent="0" defTabSz="913130"/>
            <a:r>
              <a:rPr lang="zh-CN" altLang="en-US" sz="3600">
                <a:latin typeface="Arial" panose="020B0604020202090204" pitchFamily="34" charset="0"/>
                <a:ea typeface="宋体" panose="02010600030101010101" pitchFamily="2" charset="-122"/>
              </a:rPr>
              <a:t>   则其中必有一些处于特殊位置的元素。</a:t>
            </a:r>
            <a:endParaRPr lang="zh-CN" altLang="en-US" sz="3600">
              <a:latin typeface="Arial" panose="020B0604020202090204" pitchFamily="34" charset="0"/>
              <a:ea typeface="宋体" panose="02010600030101010101" pitchFamily="2" charset="-122"/>
            </a:endParaRPr>
          </a:p>
        </p:txBody>
      </p:sp>
      <p:sp>
        <p:nvSpPr>
          <p:cNvPr id="284714" name="Text Box 42"/>
          <p:cNvSpPr txBox="1"/>
          <p:nvPr/>
        </p:nvSpPr>
        <p:spPr>
          <a:xfrm>
            <a:off x="7315200" y="6172200"/>
            <a:ext cx="685800" cy="527050"/>
          </a:xfrm>
          <a:prstGeom prst="rect">
            <a:avLst/>
          </a:prstGeom>
          <a:noFill/>
          <a:ln w="9525">
            <a:noFill/>
          </a:ln>
        </p:spPr>
        <p:txBody>
          <a:bodyPr lIns="91428" tIns="45714" rIns="91428" bIns="45714" anchor="t">
            <a:spAutoFit/>
          </a:bodyPr>
          <a:p>
            <a:pPr indent="0" defTabSz="913130"/>
            <a:endParaRPr lang="zh-CN" altLang="zh-CN">
              <a:latin typeface="Arial" panose="020B0604020202090204" pitchFamily="34"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nodePh="1">
                                  <p:stCondLst>
                                    <p:cond delay="0"/>
                                  </p:stCondLst>
                                  <p:endCondLst>
                                    <p:cond evt="begin" delay="0">
                                      <p:tn val="12"/>
                                    </p:cond>
                                  </p:endCondLst>
                                  <p:childTnLst>
                                    <p:set>
                                      <p:cBhvr>
                                        <p:cTn id="13" dur="1" fill="hold">
                                          <p:stCondLst>
                                            <p:cond delay="499"/>
                                          </p:stCondLst>
                                        </p:cTn>
                                        <p:tgtEl>
                                          <p:spTgt spid="284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5" grpId="0"/>
      <p:bldP spid="28471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7" name="Text Box 3"/>
          <p:cNvSpPr txBox="1">
            <a:spLocks noChangeArrowheads="1"/>
          </p:cNvSpPr>
          <p:nvPr/>
        </p:nvSpPr>
        <p:spPr bwMode="auto">
          <a:xfrm>
            <a:off x="250825" y="260350"/>
            <a:ext cx="8642350" cy="617220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定义</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5</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6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设</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&lt;A, </a:t>
            </a:r>
            <a:r>
              <a:rPr kumimoji="0" lang="en-US" altLang="en-US" sz="3200" b="1" i="0" u="none" strike="noStrike" kern="1200" cap="none" spc="0" normalizeH="0" baseline="0" noProof="1">
                <a:solidFill>
                  <a:srgbClr val="FF3300"/>
                </a:solidFill>
                <a:latin typeface="+mn-lt"/>
                <a:ea typeface="+mn-ea"/>
                <a:cs typeface="+mn-cs"/>
                <a:sym typeface="MT Extra" pitchFamily="18" charset="2"/>
              </a:rPr>
              <a:t>≤</a:t>
            </a:r>
            <a:r>
              <a:rPr kumimoji="0" lang="en-US" altLang="zh-CN" sz="2800" b="1" i="0" u="none" strike="noStrike" kern="1200" cap="none" spc="0" normalizeH="0" baseline="0" noProof="1">
                <a:solidFill>
                  <a:srgbClr val="FF0000"/>
                </a:solidFill>
                <a:latin typeface="Tahoma" panose="020B0804030504040204" pitchFamily="34"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&gt;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是一个偏序集合，</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 </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 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   （</a:t>
            </a:r>
            <a:r>
              <a:rPr kumimoji="0" lang="en-US" altLang="zh-CN" sz="2800" b="1" i="0" u="none" strike="noStrike" kern="1200" cap="none" spc="0" normalizeH="0" baseline="0" noProof="1">
                <a:solidFill>
                  <a:schemeClr val="tx1"/>
                </a:solidFill>
                <a:latin typeface="宋体" panose="02010600030101010101" pitchFamily="2" charset="-122"/>
                <a:ea typeface="+mn-ea"/>
                <a:cs typeface="+mn-cs"/>
                <a:sym typeface="+mn-ea"/>
              </a:rPr>
              <a:t>1</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）如果</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，并且没有</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，使得</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 </a:t>
            </a:r>
            <a:r>
              <a:rPr kumimoji="0" lang="en-US" altLang="en-US" sz="32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a:t>
            </a:r>
            <a:r>
              <a:rPr kumimoji="0" lang="zh-CN" altLang="zh-CN" sz="2800" b="1" i="0" u="none" strike="noStrike" kern="1200" cap="none" spc="0" normalizeH="0" baseline="0" noProof="1">
                <a:solidFill>
                  <a:schemeClr val="tx1"/>
                </a:solidFill>
                <a:latin typeface="宋体" panose="02010600030101010101" pitchFamily="2" charset="-122"/>
                <a:ea typeface="+mn-ea"/>
                <a:cs typeface="+mn-cs"/>
                <a:sym typeface="+mn-ea"/>
              </a:rPr>
              <a:t>则</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称</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为</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宋体" panose="02010600030101010101" pitchFamily="2" charset="-122"/>
                <a:ea typeface="+mn-ea"/>
                <a:cs typeface="+mn-cs"/>
                <a:sym typeface="+mn-ea"/>
              </a:rPr>
              <a:t>极大元</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a:t>
            </a:r>
            <a:r>
              <a:rPr kumimoji="0" lang="en-US" altLang="zh-CN" sz="2800" b="1" i="1" u="none" strike="noStrike" kern="1200" cap="none" spc="0" normalizeH="0" baseline="0" noProof="1">
                <a:solidFill>
                  <a:srgbClr val="FF0000"/>
                </a:solidFill>
                <a:latin typeface="宋体" panose="02010600030101010101" pitchFamily="2" charset="-122"/>
                <a:ea typeface="+mn-ea"/>
                <a:cs typeface="+mn-cs"/>
                <a:sym typeface="+mn-ea"/>
              </a:rPr>
              <a:t>maximal element</a:t>
            </a:r>
            <a:r>
              <a:rPr kumimoji="0" lang="zh-CN" altLang="en-US" sz="2800" b="1" i="1" u="none" strike="noStrike" kern="1200" cap="none" spc="0" normalizeH="0" baseline="0" noProof="1">
                <a:solidFill>
                  <a:srgbClr val="663300"/>
                </a:solidFill>
                <a:latin typeface="宋体" panose="02010600030101010101" pitchFamily="2" charset="-122"/>
                <a:ea typeface="+mn-ea"/>
                <a:cs typeface="+mn-cs"/>
                <a:sym typeface="+mn-ea"/>
              </a:rPr>
              <a:t>）</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。即</a:t>
            </a:r>
            <a:endPar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     </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为</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之极大元</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b∧b </a:t>
            </a:r>
            <a:r>
              <a:rPr kumimoji="0" lang="en-US" altLang="en-US" sz="32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a:t>
            </a:r>
            <a:endPar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2</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，并且没有</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，使得</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 </a:t>
            </a:r>
            <a:r>
              <a:rPr kumimoji="0" lang="en-US" altLang="en-US" sz="32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极小元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minimal element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为</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之极小元</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x(x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B∧x</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Symbol" pitchFamily="18" charset="2"/>
              </a:rPr>
              <a:t></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b∧x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endParaRPr kumimoji="0" lang="en-US" altLang="zh-CN"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3</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，并且对每一</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mn-ea"/>
              </a:rPr>
              <a:t>则称</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为</a:t>
            </a:r>
            <a:r>
              <a:rPr kumimoji="0" lang="en-US" altLang="zh-CN" sz="2800" b="1" i="0" u="none" strike="noStrike" kern="1200" cap="none" spc="0" normalizeH="0" baseline="0" noProof="1">
                <a:solidFill>
                  <a:srgbClr val="FF0000"/>
                </a:solidFill>
                <a:latin typeface="宋体" panose="02010600030101010101" pitchFamily="2" charset="-122"/>
                <a:ea typeface="+mn-ea"/>
                <a:cs typeface="+mn-cs"/>
                <a:sym typeface="+mn-ea"/>
              </a:rPr>
              <a:t>B</a:t>
            </a:r>
            <a:r>
              <a:rPr kumimoji="0" lang="zh-CN" altLang="en-US" sz="2800" b="1" i="0" u="none" strike="noStrike" kern="1200" cap="none" spc="0" normalizeH="0" baseline="0" noProof="1">
                <a:solidFill>
                  <a:srgbClr val="FF0000"/>
                </a:solidFill>
                <a:latin typeface="宋体" panose="02010600030101010101" pitchFamily="2" charset="-122"/>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宋体" panose="02010600030101010101" pitchFamily="2" charset="-122"/>
                <a:ea typeface="+mn-ea"/>
                <a:cs typeface="+mn-cs"/>
                <a:sym typeface="+mn-ea"/>
              </a:rPr>
              <a:t>最大元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greatest element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之最大元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Symbol" pitchFamily="18" charset="2"/>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x(x</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B→x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endPar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4</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且对每一</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最小元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least element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之最小元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Symbol" pitchFamily="18" charset="2"/>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x(x</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B→b</a:t>
            </a:r>
            <a:r>
              <a:rPr kumimoji="0" lang="en-US" altLang="zh-CN" sz="32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en-US" altLang="en-US" sz="32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endPar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txEl>
                                              <p:charRg st="4294967295" end="4294967295"/>
                                            </p:txEl>
                                          </p:spTgt>
                                        </p:tgtEl>
                                        <p:attrNameLst>
                                          <p:attrName>style.visibility</p:attrName>
                                        </p:attrNameLst>
                                      </p:cBhvr>
                                      <p:to>
                                        <p:strVal val="visible"/>
                                      </p:to>
                                    </p:set>
                                    <p:anim calcmode="lin" valueType="num">
                                      <p:cBhvr additive="base">
                                        <p:cTn id="7" dur="500" fill="hold"/>
                                        <p:tgtEl>
                                          <p:spTgt spid="129027">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7">
                                            <p:txEl>
                                              <p:charRg st="0" end="42"/>
                                            </p:txEl>
                                          </p:spTgt>
                                        </p:tgtEl>
                                        <p:attrNameLst>
                                          <p:attrName>style.visibility</p:attrName>
                                        </p:attrNameLst>
                                      </p:cBhvr>
                                      <p:to>
                                        <p:strVal val="visible"/>
                                      </p:to>
                                    </p:set>
                                    <p:anim calcmode="lin" valueType="num">
                                      <p:cBhvr additive="base">
                                        <p:cTn id="13" dur="500" fill="hold"/>
                                        <p:tgtEl>
                                          <p:spTgt spid="129027">
                                            <p:txEl>
                                              <p:charRg st="0"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027">
                                            <p:txEl>
                                              <p:charRg st="42" end="103"/>
                                            </p:txEl>
                                          </p:spTgt>
                                        </p:tgtEl>
                                        <p:attrNameLst>
                                          <p:attrName>style.visibility</p:attrName>
                                        </p:attrNameLst>
                                      </p:cBhvr>
                                      <p:to>
                                        <p:strVal val="visible"/>
                                      </p:to>
                                    </p:set>
                                    <p:anim calcmode="lin" valueType="num">
                                      <p:cBhvr additive="base">
                                        <p:cTn id="19" dur="500" fill="hold"/>
                                        <p:tgtEl>
                                          <p:spTgt spid="129027">
                                            <p:txEl>
                                              <p:charRg st="42" end="1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7">
                                            <p:txEl>
                                              <p:charRg st="42" end="10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9027">
                                            <p:txEl>
                                              <p:charRg st="103" end="139"/>
                                            </p:txEl>
                                          </p:spTgt>
                                        </p:tgtEl>
                                        <p:attrNameLst>
                                          <p:attrName>style.visibility</p:attrName>
                                        </p:attrNameLst>
                                      </p:cBhvr>
                                      <p:to>
                                        <p:strVal val="visible"/>
                                      </p:to>
                                    </p:set>
                                    <p:anim calcmode="lin" valueType="num">
                                      <p:cBhvr additive="base">
                                        <p:cTn id="25" dur="500" fill="hold"/>
                                        <p:tgtEl>
                                          <p:spTgt spid="129027">
                                            <p:txEl>
                                              <p:charRg st="103" end="13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27">
                                            <p:txEl>
                                              <p:charRg st="103" end="13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9027">
                                            <p:txEl>
                                              <p:charRg st="139" end="202"/>
                                            </p:txEl>
                                          </p:spTgt>
                                        </p:tgtEl>
                                        <p:attrNameLst>
                                          <p:attrName>style.visibility</p:attrName>
                                        </p:attrNameLst>
                                      </p:cBhvr>
                                      <p:to>
                                        <p:strVal val="visible"/>
                                      </p:to>
                                    </p:set>
                                    <p:anim calcmode="lin" valueType="num">
                                      <p:cBhvr additive="base">
                                        <p:cTn id="31" dur="500" fill="hold"/>
                                        <p:tgtEl>
                                          <p:spTgt spid="129027">
                                            <p:txEl>
                                              <p:charRg st="139" end="20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9027">
                                            <p:txEl>
                                              <p:charRg st="139" end="20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9027">
                                            <p:txEl>
                                              <p:charRg st="202" end="243"/>
                                            </p:txEl>
                                          </p:spTgt>
                                        </p:tgtEl>
                                        <p:attrNameLst>
                                          <p:attrName>style.visibility</p:attrName>
                                        </p:attrNameLst>
                                      </p:cBhvr>
                                      <p:to>
                                        <p:strVal val="visible"/>
                                      </p:to>
                                    </p:set>
                                    <p:anim calcmode="lin" valueType="num">
                                      <p:cBhvr additive="base">
                                        <p:cTn id="37" dur="500" fill="hold"/>
                                        <p:tgtEl>
                                          <p:spTgt spid="129027">
                                            <p:txEl>
                                              <p:charRg st="202" end="24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27">
                                            <p:txEl>
                                              <p:charRg st="202" end="24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9027">
                                            <p:txEl>
                                              <p:charRg st="243" end="302"/>
                                            </p:txEl>
                                          </p:spTgt>
                                        </p:tgtEl>
                                        <p:attrNameLst>
                                          <p:attrName>style.visibility</p:attrName>
                                        </p:attrNameLst>
                                      </p:cBhvr>
                                      <p:to>
                                        <p:strVal val="visible"/>
                                      </p:to>
                                    </p:set>
                                    <p:anim calcmode="lin" valueType="num">
                                      <p:cBhvr additive="base">
                                        <p:cTn id="43" dur="500" fill="hold"/>
                                        <p:tgtEl>
                                          <p:spTgt spid="129027">
                                            <p:txEl>
                                              <p:charRg st="243" end="30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9027">
                                            <p:txEl>
                                              <p:charRg st="243" end="30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9027">
                                            <p:txEl>
                                              <p:charRg st="302" end="344"/>
                                            </p:txEl>
                                          </p:spTgt>
                                        </p:tgtEl>
                                        <p:attrNameLst>
                                          <p:attrName>style.visibility</p:attrName>
                                        </p:attrNameLst>
                                      </p:cBhvr>
                                      <p:to>
                                        <p:strVal val="visible"/>
                                      </p:to>
                                    </p:set>
                                    <p:anim calcmode="lin" valueType="num">
                                      <p:cBhvr additive="base">
                                        <p:cTn id="49" dur="500" fill="hold"/>
                                        <p:tgtEl>
                                          <p:spTgt spid="129027">
                                            <p:txEl>
                                              <p:charRg st="302" end="34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9027">
                                            <p:txEl>
                                              <p:charRg st="302" end="34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27">
                                            <p:txEl>
                                              <p:charRg st="344" end="397"/>
                                            </p:txEl>
                                          </p:spTgt>
                                        </p:tgtEl>
                                        <p:attrNameLst>
                                          <p:attrName>style.visibility</p:attrName>
                                        </p:attrNameLst>
                                      </p:cBhvr>
                                      <p:to>
                                        <p:strVal val="visible"/>
                                      </p:to>
                                    </p:set>
                                    <p:anim calcmode="lin" valueType="num">
                                      <p:cBhvr additive="base">
                                        <p:cTn id="55" dur="500" fill="hold"/>
                                        <p:tgtEl>
                                          <p:spTgt spid="129027">
                                            <p:txEl>
                                              <p:charRg st="344" end="39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9027">
                                            <p:txEl>
                                              <p:charRg st="344" end="39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27">
                                            <p:txEl>
                                              <p:charRg st="397" end="438"/>
                                            </p:txEl>
                                          </p:spTgt>
                                        </p:tgtEl>
                                        <p:attrNameLst>
                                          <p:attrName>style.visibility</p:attrName>
                                        </p:attrNameLst>
                                      </p:cBhvr>
                                      <p:to>
                                        <p:strVal val="visible"/>
                                      </p:to>
                                    </p:set>
                                    <p:anim calcmode="lin" valueType="num">
                                      <p:cBhvr additive="base">
                                        <p:cTn id="61" dur="500" fill="hold"/>
                                        <p:tgtEl>
                                          <p:spTgt spid="129027">
                                            <p:txEl>
                                              <p:charRg st="397" end="43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9027">
                                            <p:txEl>
                                              <p:charRg st="397" end="4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1" name="Text Box 3"/>
          <p:cNvSpPr txBox="1"/>
          <p:nvPr/>
        </p:nvSpPr>
        <p:spPr>
          <a:xfrm>
            <a:off x="0" y="-76200"/>
            <a:ext cx="9144000" cy="5791200"/>
          </a:xfrm>
          <a:prstGeom prst="rect">
            <a:avLst/>
          </a:prstGeom>
          <a:noFill/>
          <a:ln w="9525">
            <a:noFill/>
          </a:ln>
        </p:spPr>
        <p:txBody>
          <a:bodyPr anchor="t"/>
          <a:p>
            <a:pPr indent="0"/>
            <a:r>
              <a:rPr lang="en-US" altLang="zh-CN">
                <a:solidFill>
                  <a:srgbClr val="920092"/>
                </a:solidFill>
                <a:latin typeface="Times New Roman" panose="02020703060505090304" pitchFamily="18" charset="0"/>
                <a:ea typeface="宋体" panose="02010600030101010101" pitchFamily="2" charset="-122"/>
              </a:rPr>
              <a:t>       </a:t>
            </a:r>
            <a:r>
              <a:rPr lang="zh-CN" altLang="en-US">
                <a:solidFill>
                  <a:srgbClr val="920092"/>
                </a:solidFill>
                <a:latin typeface="Times New Roman" panose="02020703060505090304" pitchFamily="18" charset="0"/>
                <a:ea typeface="宋体" panose="02010600030101010101" pitchFamily="2" charset="-122"/>
              </a:rPr>
              <a:t>例题</a:t>
            </a:r>
            <a:r>
              <a:rPr lang="en-US" altLang="zh-CN">
                <a:solidFill>
                  <a:srgbClr val="920092"/>
                </a:solidFill>
                <a:latin typeface="Times New Roman" panose="02020703060505090304" pitchFamily="18" charset="0"/>
                <a:ea typeface="宋体" panose="02010600030101010101" pitchFamily="2" charset="-122"/>
              </a:rPr>
              <a:t>8    </a:t>
            </a:r>
            <a:r>
              <a:rPr lang="zh-CN" altLang="en-US">
                <a:latin typeface="Times New Roman" panose="02020703060505090304" pitchFamily="18" charset="0"/>
                <a:ea typeface="宋体" panose="02010600030101010101" pitchFamily="2" charset="-122"/>
              </a:rPr>
              <a:t>设</a:t>
            </a:r>
            <a:r>
              <a:rPr lang="en-US" altLang="zh-CN">
                <a:solidFill>
                  <a:srgbClr val="FF0000"/>
                </a:solidFill>
                <a:latin typeface="Times New Roman" panose="02020703060505090304" pitchFamily="18" charset="0"/>
                <a:ea typeface="宋体" panose="02010600030101010101" pitchFamily="2" charset="-122"/>
              </a:rPr>
              <a:t>&lt;A, </a:t>
            </a:r>
            <a:r>
              <a:rPr lang="en-US" altLang="zh-CN" sz="3600">
                <a:solidFill>
                  <a:srgbClr val="FF0000"/>
                </a:solidFill>
                <a:latin typeface="Times New Roman" panose="02020703060505090304" pitchFamily="18" charset="0"/>
                <a:ea typeface="宋体" panose="02010600030101010101" pitchFamily="2" charset="-122"/>
                <a:sym typeface="MT Extra" pitchFamily="18" charset="2"/>
              </a:rPr>
              <a:t></a:t>
            </a:r>
            <a:r>
              <a:rPr lang="en-US" altLang="zh-CN">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为偏序集， </a:t>
            </a:r>
            <a:r>
              <a:rPr lang="en-US" altLang="zh-CN">
                <a:solidFill>
                  <a:srgbClr val="FF0000"/>
                </a:solidFill>
                <a:latin typeface="Times New Roman" panose="02020703060505090304" pitchFamily="18" charset="0"/>
                <a:ea typeface="宋体" panose="02010600030101010101" pitchFamily="2" charset="-122"/>
              </a:rPr>
              <a:t>B </a:t>
            </a:r>
            <a:r>
              <a:rPr lang="en-US" altLang="zh-CN">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a:solidFill>
                  <a:srgbClr val="FF0000"/>
                </a:solidFill>
                <a:latin typeface="Times New Roman" panose="02020703060505090304" pitchFamily="18" charset="0"/>
                <a:ea typeface="宋体" panose="02010600030101010101" pitchFamily="2" charset="-122"/>
              </a:rPr>
              <a:t> A</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其中</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A={ 2</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3</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5</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7</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14</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15</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21 }     </a:t>
            </a:r>
            <a:endParaRPr lang="en-US" altLang="zh-CN">
              <a:solidFill>
                <a:srgbClr val="FF0000"/>
              </a:solidFill>
              <a:latin typeface="Times New Roman" panose="02020703060505090304" pitchFamily="18" charset="0"/>
              <a:ea typeface="宋体" panose="02010600030101010101" pitchFamily="2" charset="-122"/>
            </a:endParaRPr>
          </a:p>
          <a:p>
            <a:pPr indent="0"/>
            <a:r>
              <a:rPr lang="en-US" altLang="zh-CN">
                <a:solidFill>
                  <a:srgbClr val="FF0000"/>
                </a:solidFill>
                <a:latin typeface="Times New Roman" panose="02020703060505090304" pitchFamily="18"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sym typeface="MT Extra" pitchFamily="18" charset="2"/>
              </a:rPr>
              <a:t>={&lt;2,14&gt;,&lt;3,15&gt;,&lt;3,21&gt;,&lt;5,15&gt;,&lt;7,14&gt;,&lt;7,21&gt;,</a:t>
            </a:r>
            <a:endParaRPr lang="en-US" altLang="zh-CN">
              <a:solidFill>
                <a:srgbClr val="FF0000"/>
              </a:solidFill>
              <a:latin typeface="Times New Roman" panose="02020703060505090304" pitchFamily="18" charset="0"/>
              <a:ea typeface="宋体" panose="02010600030101010101" pitchFamily="2" charset="-122"/>
              <a:sym typeface="MT Extra" pitchFamily="18" charset="2"/>
            </a:endParaRPr>
          </a:p>
          <a:p>
            <a:pPr indent="0"/>
            <a:r>
              <a:rPr lang="en-US" altLang="zh-CN">
                <a:solidFill>
                  <a:srgbClr val="FF0000"/>
                </a:solidFill>
                <a:latin typeface="Times New Roman" panose="02020703060505090304" pitchFamily="18" charset="0"/>
                <a:ea typeface="宋体" panose="02010600030101010101" pitchFamily="2" charset="-122"/>
                <a:sym typeface="MT Extra" pitchFamily="18" charset="2"/>
              </a:rPr>
              <a:t>       &lt;2,2&gt;, &lt;3,3&gt;, &lt;5,5&gt;, &lt;7,7&gt;, &lt;14,14&gt;, &lt;15,15&gt;, &lt;21,21&gt;}</a:t>
            </a:r>
            <a:endParaRPr lang="en-US" altLang="zh-CN">
              <a:latin typeface="Times New Roman" panose="02020703060505090304" pitchFamily="18" charset="0"/>
              <a:ea typeface="宋体" panose="02010600030101010101" pitchFamily="2" charset="-122"/>
            </a:endParaRPr>
          </a:p>
          <a:p>
            <a:pPr indent="0"/>
            <a:r>
              <a:rPr lang="en-US" altLang="zh-CN">
                <a:solidFill>
                  <a:srgbClr val="FF0000"/>
                </a:solidFill>
                <a:latin typeface="Times New Roman" panose="02020703060505090304" pitchFamily="18" charset="0"/>
                <a:ea typeface="宋体" panose="02010600030101010101" pitchFamily="2" charset="-122"/>
              </a:rPr>
              <a:t>       B ={2</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3</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7</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14</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21 }</a:t>
            </a:r>
            <a:r>
              <a:rPr lang="zh-CN" altLang="en-US">
                <a:latin typeface="Times New Roman" panose="02020703060505090304" pitchFamily="18" charset="0"/>
                <a:ea typeface="宋体" panose="02010600030101010101" pitchFamily="2" charset="-122"/>
              </a:rPr>
              <a:t>。</a:t>
            </a:r>
            <a:endParaRPr lang="zh-CN" altLang="en-US">
              <a:latin typeface="Times New Roman" panose="02020703060505090304" pitchFamily="18" charset="0"/>
              <a:ea typeface="宋体" panose="02010600030101010101" pitchFamily="2" charset="-122"/>
            </a:endParaRPr>
          </a:p>
          <a:p>
            <a:pPr indent="0"/>
            <a:r>
              <a:rPr lang="zh-CN" altLang="en-US">
                <a:latin typeface="宋体" panose="02010600030101010101" pitchFamily="2" charset="-122"/>
                <a:ea typeface="宋体" panose="02010600030101010101" pitchFamily="2" charset="-122"/>
              </a:rPr>
              <a:t>    </a:t>
            </a:r>
            <a:r>
              <a:rPr lang="zh-CN" altLang="zh-CN">
                <a:solidFill>
                  <a:srgbClr val="FF0000"/>
                </a:solidFill>
                <a:latin typeface="宋体" panose="02010600030101010101" pitchFamily="2" charset="-122"/>
                <a:ea typeface="宋体" panose="02010600030101010101" pitchFamily="2" charset="-122"/>
              </a:rPr>
              <a:t>求</a:t>
            </a:r>
            <a:r>
              <a:rPr lang="en-US" altLang="zh-CN">
                <a:solidFill>
                  <a:srgbClr val="FF0000"/>
                </a:solidFill>
                <a:latin typeface="宋体" panose="02010600030101010101" pitchFamily="2" charset="-122"/>
                <a:ea typeface="宋体" panose="02010600030101010101" pitchFamily="2" charset="-122"/>
              </a:rPr>
              <a:t>B</a:t>
            </a:r>
            <a:r>
              <a:rPr lang="zh-CN" altLang="zh-CN">
                <a:solidFill>
                  <a:srgbClr val="FF0000"/>
                </a:solidFill>
                <a:latin typeface="宋体" panose="02010600030101010101" pitchFamily="2" charset="-122"/>
                <a:ea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rPr>
              <a:t>极小元</a:t>
            </a:r>
            <a:r>
              <a:rPr lang="en-US" altLang="zh-CN">
                <a:solidFill>
                  <a:srgbClr val="FF0000"/>
                </a:solidFill>
                <a:latin typeface="Times New Roman" panose="02020703060505090304" pitchFamily="18" charset="0"/>
                <a:ea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rPr>
              <a:t>极大元。</a:t>
            </a:r>
            <a:endParaRPr lang="zh-CN" altLang="en-US">
              <a:solidFill>
                <a:srgbClr val="FF0000"/>
              </a:solidFill>
              <a:latin typeface="宋体" panose="02010600030101010101" pitchFamily="2" charset="-122"/>
              <a:ea typeface="宋体" panose="02010600030101010101" pitchFamily="2" charset="-122"/>
            </a:endParaRPr>
          </a:p>
          <a:p>
            <a:pPr indent="0"/>
            <a:r>
              <a:rPr lang="zh-CN" altLang="en-US">
                <a:solidFill>
                  <a:srgbClr val="FF0000"/>
                </a:solidFill>
                <a:latin typeface="宋体" panose="02010600030101010101" pitchFamily="2" charset="-122"/>
                <a:ea typeface="宋体" panose="02010600030101010101" pitchFamily="2" charset="-122"/>
              </a:rPr>
              <a:t>  </a:t>
            </a:r>
            <a:endParaRPr lang="en-US" altLang="zh-CN">
              <a:latin typeface="Times New Roman" panose="02020703060505090304" pitchFamily="18" charset="0"/>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1">
                                            <p:txEl>
                                              <p:charRg st="0" end="37"/>
                                            </p:txEl>
                                          </p:spTgt>
                                        </p:tgtEl>
                                        <p:attrNameLst>
                                          <p:attrName>style.visibility</p:attrName>
                                        </p:attrNameLst>
                                      </p:cBhvr>
                                      <p:to>
                                        <p:strVal val="visible"/>
                                      </p:to>
                                    </p:set>
                                    <p:anim calcmode="lin" valueType="num">
                                      <p:cBhvr additive="base">
                                        <p:cTn id="7" dur="500" fill="hold"/>
                                        <p:tgtEl>
                                          <p:spTgt spid="130051">
                                            <p:txEl>
                                              <p:charRg st="0" end="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51">
                                            <p:txEl>
                                              <p:charRg st="37" end="70"/>
                                            </p:txEl>
                                          </p:spTgt>
                                        </p:tgtEl>
                                        <p:attrNameLst>
                                          <p:attrName>style.visibility</p:attrName>
                                        </p:attrNameLst>
                                      </p:cBhvr>
                                      <p:to>
                                        <p:strVal val="visible"/>
                                      </p:to>
                                    </p:set>
                                    <p:anim calcmode="lin" valueType="num">
                                      <p:cBhvr additive="base">
                                        <p:cTn id="13" dur="500" fill="hold"/>
                                        <p:tgtEl>
                                          <p:spTgt spid="130051">
                                            <p:txEl>
                                              <p:charRg st="37"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charRg st="37" end="7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51">
                                            <p:txEl>
                                              <p:charRg st="70" end="121"/>
                                            </p:txEl>
                                          </p:spTgt>
                                        </p:tgtEl>
                                        <p:attrNameLst>
                                          <p:attrName>style.visibility</p:attrName>
                                        </p:attrNameLst>
                                      </p:cBhvr>
                                      <p:to>
                                        <p:strVal val="visible"/>
                                      </p:to>
                                    </p:set>
                                    <p:anim calcmode="lin" valueType="num">
                                      <p:cBhvr additive="base">
                                        <p:cTn id="19" dur="500" fill="hold"/>
                                        <p:tgtEl>
                                          <p:spTgt spid="130051">
                                            <p:txEl>
                                              <p:charRg st="70" end="12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charRg st="70" end="12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51">
                                            <p:txEl>
                                              <p:charRg st="121" end="183"/>
                                            </p:txEl>
                                          </p:spTgt>
                                        </p:tgtEl>
                                        <p:attrNameLst>
                                          <p:attrName>style.visibility</p:attrName>
                                        </p:attrNameLst>
                                      </p:cBhvr>
                                      <p:to>
                                        <p:strVal val="visible"/>
                                      </p:to>
                                    </p:set>
                                    <p:anim calcmode="lin" valueType="num">
                                      <p:cBhvr additive="base">
                                        <p:cTn id="25" dur="500" fill="hold"/>
                                        <p:tgtEl>
                                          <p:spTgt spid="130051">
                                            <p:txEl>
                                              <p:charRg st="121" end="1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1">
                                            <p:txEl>
                                              <p:charRg st="121" end="18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51">
                                            <p:txEl>
                                              <p:charRg st="183" end="209"/>
                                            </p:txEl>
                                          </p:spTgt>
                                        </p:tgtEl>
                                        <p:attrNameLst>
                                          <p:attrName>style.visibility</p:attrName>
                                        </p:attrNameLst>
                                      </p:cBhvr>
                                      <p:to>
                                        <p:strVal val="visible"/>
                                      </p:to>
                                    </p:set>
                                    <p:anim calcmode="lin" valueType="num">
                                      <p:cBhvr additive="base">
                                        <p:cTn id="31" dur="500" fill="hold"/>
                                        <p:tgtEl>
                                          <p:spTgt spid="130051">
                                            <p:txEl>
                                              <p:charRg st="183" end="20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charRg st="183" end="20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51">
                                            <p:txEl>
                                              <p:charRg st="209" end="226"/>
                                            </p:txEl>
                                          </p:spTgt>
                                        </p:tgtEl>
                                        <p:attrNameLst>
                                          <p:attrName>style.visibility</p:attrName>
                                        </p:attrNameLst>
                                      </p:cBhvr>
                                      <p:to>
                                        <p:strVal val="visible"/>
                                      </p:to>
                                    </p:set>
                                    <p:anim calcmode="lin" valueType="num">
                                      <p:cBhvr additive="base">
                                        <p:cTn id="37" dur="500" fill="hold"/>
                                        <p:tgtEl>
                                          <p:spTgt spid="130051">
                                            <p:txEl>
                                              <p:charRg st="209" end="2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charRg st="209" end="22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51">
                                            <p:txEl>
                                              <p:charRg st="226" end="280"/>
                                            </p:txEl>
                                          </p:spTgt>
                                        </p:tgtEl>
                                        <p:attrNameLst>
                                          <p:attrName>style.visibility</p:attrName>
                                        </p:attrNameLst>
                                      </p:cBhvr>
                                      <p:to>
                                        <p:strVal val="visible"/>
                                      </p:to>
                                    </p:set>
                                    <p:anim calcmode="lin" valueType="num">
                                      <p:cBhvr additive="base">
                                        <p:cTn id="43" dur="500" fill="hold"/>
                                        <p:tgtEl>
                                          <p:spTgt spid="130051">
                                            <p:txEl>
                                              <p:charRg st="226" end="28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051">
                                            <p:txEl>
                                              <p:charRg st="226" end="2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1" name="Text Box 3"/>
          <p:cNvSpPr txBox="1"/>
          <p:nvPr/>
        </p:nvSpPr>
        <p:spPr>
          <a:xfrm>
            <a:off x="0" y="-76200"/>
            <a:ext cx="9144000" cy="5791200"/>
          </a:xfrm>
          <a:prstGeom prst="rect">
            <a:avLst/>
          </a:prstGeom>
          <a:noFill/>
          <a:ln w="9525">
            <a:noFill/>
          </a:ln>
        </p:spPr>
        <p:txBody>
          <a:bodyPr anchor="t"/>
          <a:p>
            <a:pPr indent="0"/>
            <a:r>
              <a:rPr lang="en-US" altLang="zh-CN">
                <a:solidFill>
                  <a:srgbClr val="920092"/>
                </a:solidFill>
                <a:latin typeface="Times New Roman" panose="02020703060505090304" pitchFamily="18" charset="0"/>
                <a:ea typeface="宋体" panose="02010600030101010101" pitchFamily="2" charset="-122"/>
              </a:rPr>
              <a:t>       </a:t>
            </a:r>
            <a:r>
              <a:rPr lang="zh-CN" altLang="en-US">
                <a:solidFill>
                  <a:srgbClr val="920092"/>
                </a:solidFill>
                <a:latin typeface="Times New Roman" panose="02020703060505090304" pitchFamily="18" charset="0"/>
                <a:ea typeface="宋体" panose="02010600030101010101" pitchFamily="2" charset="-122"/>
              </a:rPr>
              <a:t>例题</a:t>
            </a:r>
            <a:r>
              <a:rPr lang="en-US" altLang="zh-CN">
                <a:solidFill>
                  <a:srgbClr val="920092"/>
                </a:solidFill>
                <a:latin typeface="Times New Roman" panose="02020703060505090304" pitchFamily="18" charset="0"/>
                <a:ea typeface="宋体" panose="02010600030101010101" pitchFamily="2" charset="-122"/>
              </a:rPr>
              <a:t>8    </a:t>
            </a:r>
            <a:r>
              <a:rPr lang="zh-CN" altLang="en-US">
                <a:latin typeface="Times New Roman" panose="02020703060505090304" pitchFamily="18" charset="0"/>
                <a:ea typeface="宋体" panose="02010600030101010101" pitchFamily="2" charset="-122"/>
              </a:rPr>
              <a:t>设</a:t>
            </a:r>
            <a:r>
              <a:rPr lang="en-US" altLang="zh-CN">
                <a:solidFill>
                  <a:srgbClr val="FF0000"/>
                </a:solidFill>
                <a:latin typeface="Times New Roman" panose="02020703060505090304" pitchFamily="18" charset="0"/>
                <a:ea typeface="宋体" panose="02010600030101010101" pitchFamily="2" charset="-122"/>
              </a:rPr>
              <a:t>&lt;A, </a:t>
            </a:r>
            <a:r>
              <a:rPr lang="en-US" altLang="zh-CN" sz="3600">
                <a:solidFill>
                  <a:srgbClr val="FF0000"/>
                </a:solidFill>
                <a:latin typeface="Times New Roman" panose="02020703060505090304" pitchFamily="18" charset="0"/>
                <a:ea typeface="宋体" panose="02010600030101010101" pitchFamily="2" charset="-122"/>
                <a:sym typeface="MT Extra" pitchFamily="18" charset="2"/>
              </a:rPr>
              <a:t></a:t>
            </a:r>
            <a:r>
              <a:rPr lang="en-US" altLang="zh-CN">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为偏序集， </a:t>
            </a:r>
            <a:r>
              <a:rPr lang="en-US" altLang="zh-CN">
                <a:solidFill>
                  <a:srgbClr val="FF0000"/>
                </a:solidFill>
                <a:latin typeface="Times New Roman" panose="02020703060505090304" pitchFamily="18" charset="0"/>
                <a:ea typeface="宋体" panose="02010600030101010101" pitchFamily="2" charset="-122"/>
              </a:rPr>
              <a:t>B </a:t>
            </a:r>
            <a:r>
              <a:rPr lang="en-US" altLang="zh-CN">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a:solidFill>
                  <a:srgbClr val="FF0000"/>
                </a:solidFill>
                <a:latin typeface="Times New Roman" panose="02020703060505090304" pitchFamily="18" charset="0"/>
                <a:ea typeface="宋体" panose="02010600030101010101" pitchFamily="2" charset="-122"/>
              </a:rPr>
              <a:t> A</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其中</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A={ 2</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3</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5</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7</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14</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15</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21 }     </a:t>
            </a:r>
            <a:endParaRPr lang="en-US" altLang="zh-CN">
              <a:solidFill>
                <a:srgbClr val="FF0000"/>
              </a:solidFill>
              <a:latin typeface="Times New Roman" panose="02020703060505090304" pitchFamily="18" charset="0"/>
              <a:ea typeface="宋体" panose="02010600030101010101" pitchFamily="2" charset="-122"/>
            </a:endParaRPr>
          </a:p>
          <a:p>
            <a:pPr indent="0"/>
            <a:r>
              <a:rPr lang="en-US" altLang="zh-CN">
                <a:solidFill>
                  <a:srgbClr val="FF0000"/>
                </a:solidFill>
                <a:latin typeface="Times New Roman" panose="02020703060505090304" pitchFamily="18"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sym typeface="MT Extra" pitchFamily="18" charset="2"/>
              </a:rPr>
              <a:t>={&lt;2,14&gt;,&lt;3,15&gt;,&lt;3,21&gt;,&lt;5,15&gt;,&lt;7,14&gt;,&lt;7,21&gt;,</a:t>
            </a:r>
            <a:endParaRPr lang="en-US" altLang="zh-CN">
              <a:solidFill>
                <a:srgbClr val="FF0000"/>
              </a:solidFill>
              <a:latin typeface="Times New Roman" panose="02020703060505090304" pitchFamily="18" charset="0"/>
              <a:ea typeface="宋体" panose="02010600030101010101" pitchFamily="2" charset="-122"/>
              <a:sym typeface="MT Extra" pitchFamily="18" charset="2"/>
            </a:endParaRPr>
          </a:p>
          <a:p>
            <a:pPr indent="0"/>
            <a:r>
              <a:rPr lang="en-US" altLang="zh-CN">
                <a:solidFill>
                  <a:srgbClr val="FF0000"/>
                </a:solidFill>
                <a:latin typeface="Times New Roman" panose="02020703060505090304" pitchFamily="18" charset="0"/>
                <a:ea typeface="宋体" panose="02010600030101010101" pitchFamily="2" charset="-122"/>
                <a:sym typeface="MT Extra" pitchFamily="18" charset="2"/>
              </a:rPr>
              <a:t>       &lt;2,2&gt;, &lt;3,3&gt;, &lt;5,5&gt;, &lt;7,7&gt;, &lt;14,14&gt;, &lt;15,15&gt;, &lt;21,21&gt;}</a:t>
            </a:r>
            <a:endParaRPr lang="en-US" altLang="zh-CN">
              <a:latin typeface="Times New Roman" panose="02020703060505090304" pitchFamily="18" charset="0"/>
              <a:ea typeface="宋体" panose="02010600030101010101" pitchFamily="2" charset="-122"/>
            </a:endParaRPr>
          </a:p>
          <a:p>
            <a:pPr indent="0"/>
            <a:r>
              <a:rPr lang="en-US" altLang="zh-CN">
                <a:solidFill>
                  <a:srgbClr val="FF0000"/>
                </a:solidFill>
                <a:latin typeface="Times New Roman" panose="02020703060505090304" pitchFamily="18" charset="0"/>
                <a:ea typeface="宋体" panose="02010600030101010101" pitchFamily="2" charset="-122"/>
              </a:rPr>
              <a:t>       B ={2</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3</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7</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14</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21 }</a:t>
            </a:r>
            <a:r>
              <a:rPr lang="zh-CN" altLang="en-US">
                <a:latin typeface="Times New Roman" panose="02020703060505090304" pitchFamily="18" charset="0"/>
                <a:ea typeface="宋体" panose="02010600030101010101" pitchFamily="2" charset="-122"/>
              </a:rPr>
              <a:t>。</a:t>
            </a:r>
            <a:endParaRPr lang="zh-CN" altLang="en-US">
              <a:latin typeface="Times New Roman" panose="02020703060505090304" pitchFamily="18" charset="0"/>
              <a:ea typeface="宋体" panose="02010600030101010101" pitchFamily="2" charset="-122"/>
            </a:endParaRPr>
          </a:p>
          <a:p>
            <a:pPr indent="0"/>
            <a:r>
              <a:rPr lang="zh-CN" altLang="en-US">
                <a:latin typeface="宋体" panose="02010600030101010101" pitchFamily="2" charset="-122"/>
                <a:ea typeface="宋体" panose="02010600030101010101" pitchFamily="2" charset="-122"/>
              </a:rPr>
              <a:t>    </a:t>
            </a:r>
            <a:r>
              <a:rPr lang="zh-CN" altLang="zh-CN">
                <a:solidFill>
                  <a:srgbClr val="FF0000"/>
                </a:solidFill>
                <a:latin typeface="宋体" panose="02010600030101010101" pitchFamily="2" charset="-122"/>
                <a:ea typeface="宋体" panose="02010600030101010101" pitchFamily="2" charset="-122"/>
              </a:rPr>
              <a:t>求</a:t>
            </a:r>
            <a:r>
              <a:rPr lang="en-US" altLang="zh-CN">
                <a:solidFill>
                  <a:srgbClr val="FF0000"/>
                </a:solidFill>
                <a:latin typeface="宋体" panose="02010600030101010101" pitchFamily="2" charset="-122"/>
                <a:ea typeface="宋体" panose="02010600030101010101" pitchFamily="2" charset="-122"/>
              </a:rPr>
              <a:t>B</a:t>
            </a:r>
            <a:r>
              <a:rPr lang="zh-CN" altLang="zh-CN">
                <a:solidFill>
                  <a:srgbClr val="FF0000"/>
                </a:solidFill>
                <a:latin typeface="宋体" panose="02010600030101010101" pitchFamily="2" charset="-122"/>
                <a:ea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rPr>
              <a:t>极小元</a:t>
            </a:r>
            <a:r>
              <a:rPr lang="en-US" altLang="zh-CN">
                <a:solidFill>
                  <a:srgbClr val="FF0000"/>
                </a:solidFill>
                <a:latin typeface="Times New Roman" panose="02020703060505090304" pitchFamily="18" charset="0"/>
                <a:ea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rPr>
              <a:t>极大元。</a:t>
            </a:r>
            <a:endParaRPr lang="zh-CN" altLang="en-US">
              <a:solidFill>
                <a:srgbClr val="FF0000"/>
              </a:solidFill>
              <a:latin typeface="宋体" panose="02010600030101010101" pitchFamily="2" charset="-122"/>
              <a:ea typeface="宋体" panose="02010600030101010101" pitchFamily="2" charset="-122"/>
            </a:endParaRPr>
          </a:p>
          <a:p>
            <a:pPr indent="0"/>
            <a:r>
              <a:rPr lang="zh-CN" altLang="en-US">
                <a:solidFill>
                  <a:srgbClr val="FF0000"/>
                </a:solidFill>
                <a:latin typeface="宋体" panose="02010600030101010101" pitchFamily="2" charset="-122"/>
                <a:ea typeface="宋体" panose="02010600030101010101" pitchFamily="2" charset="-122"/>
              </a:rPr>
              <a:t>   </a:t>
            </a:r>
            <a:r>
              <a:rPr lang="en-US" altLang="zh-CN">
                <a:solidFill>
                  <a:srgbClr val="FF0000"/>
                </a:solidFill>
                <a:latin typeface="宋体" panose="02010600030101010101" pitchFamily="2" charset="-122"/>
                <a:ea typeface="宋体" panose="02010600030101010101" pitchFamily="2" charset="-122"/>
              </a:rPr>
              <a:t>COV B</a:t>
            </a:r>
            <a:r>
              <a:rPr lang="en-US" altLang="zh-CN">
                <a:latin typeface="宋体" panose="02010600030101010101" pitchFamily="2" charset="-122"/>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sym typeface="MT Extra" pitchFamily="18" charset="2"/>
              </a:rPr>
              <a:t>={&lt;2,14&gt;,&lt;3,15&gt;,&lt;3,21&gt;,&lt;5,15&gt;,&lt;7,14&gt;,&lt;7,21&gt;}</a:t>
            </a:r>
            <a:endParaRPr lang="en-US" altLang="zh-CN">
              <a:latin typeface="宋体" panose="02010600030101010101" pitchFamily="2" charset="-122"/>
              <a:ea typeface="宋体" panose="02010600030101010101" pitchFamily="2" charset="-122"/>
            </a:endParaRPr>
          </a:p>
          <a:p>
            <a:pPr indent="0"/>
            <a:r>
              <a:rPr lang="en-US" altLang="zh-CN">
                <a:solidFill>
                  <a:srgbClr val="FF0000"/>
                </a:solidFill>
                <a:latin typeface="宋体" panose="02010600030101010101" pitchFamily="2" charset="-122"/>
                <a:ea typeface="宋体" panose="02010600030101010101" pitchFamily="2" charset="-122"/>
              </a:rPr>
              <a:t>   B</a:t>
            </a:r>
            <a:r>
              <a:rPr lang="zh-CN" altLang="en-US">
                <a:solidFill>
                  <a:srgbClr val="FF0000"/>
                </a:solidFill>
                <a:latin typeface="宋体" panose="02010600030101010101" pitchFamily="2" charset="-122"/>
                <a:ea typeface="宋体" panose="02010600030101010101" pitchFamily="2" charset="-122"/>
              </a:rPr>
              <a:t>之极小元</a:t>
            </a:r>
            <a:r>
              <a:rPr lang="en-US" altLang="zh-CN">
                <a:latin typeface="宋体" panose="02010600030101010101" pitchFamily="2" charset="-122"/>
                <a:ea typeface="宋体" panose="02010600030101010101" pitchFamily="2" charset="-122"/>
                <a:sym typeface="Symbol" pitchFamily="18" charset="2"/>
              </a:rPr>
              <a:t>= </a:t>
            </a:r>
            <a:r>
              <a:rPr lang="en-US" altLang="zh-CN">
                <a:solidFill>
                  <a:srgbClr val="FF0000"/>
                </a:solidFill>
                <a:latin typeface="Times New Roman" panose="02020703060505090304" pitchFamily="18" charset="0"/>
                <a:ea typeface="宋体" panose="02010600030101010101" pitchFamily="2" charset="-122"/>
              </a:rPr>
              <a:t>={2</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3</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7 }</a:t>
            </a:r>
            <a:r>
              <a:rPr lang="en-US" altLang="zh-CN">
                <a:latin typeface="Times New Roman" panose="02020703060505090304" pitchFamily="18" charset="0"/>
                <a:ea typeface="宋体" panose="02010600030101010101" pitchFamily="2" charset="-122"/>
              </a:rPr>
              <a:t>, </a:t>
            </a:r>
            <a:r>
              <a:rPr lang="en-US" altLang="zh-CN">
                <a:solidFill>
                  <a:srgbClr val="FF0000"/>
                </a:solidFill>
                <a:latin typeface="宋体" panose="02010600030101010101" pitchFamily="2" charset="-122"/>
                <a:ea typeface="宋体" panose="02010600030101010101" pitchFamily="2" charset="-122"/>
              </a:rPr>
              <a:t>B</a:t>
            </a:r>
            <a:r>
              <a:rPr lang="zh-CN" altLang="en-US">
                <a:solidFill>
                  <a:srgbClr val="FF0000"/>
                </a:solidFill>
                <a:latin typeface="宋体" panose="02010600030101010101" pitchFamily="2" charset="-122"/>
                <a:ea typeface="宋体" panose="02010600030101010101" pitchFamily="2" charset="-122"/>
              </a:rPr>
              <a:t>之极大元</a:t>
            </a:r>
            <a:r>
              <a:rPr lang="en-US" altLang="zh-CN">
                <a:latin typeface="宋体" panose="02010600030101010101" pitchFamily="2" charset="-122"/>
                <a:ea typeface="宋体" panose="02010600030101010101" pitchFamily="2" charset="-122"/>
                <a:sym typeface="Symbol" pitchFamily="18" charset="2"/>
              </a:rPr>
              <a:t>= </a:t>
            </a:r>
            <a:r>
              <a:rPr lang="en-US" altLang="zh-CN">
                <a:solidFill>
                  <a:srgbClr val="FF0000"/>
                </a:solidFill>
                <a:latin typeface="Times New Roman" panose="02020703060505090304" pitchFamily="18" charset="0"/>
                <a:ea typeface="宋体" panose="02010600030101010101" pitchFamily="2" charset="-122"/>
              </a:rPr>
              <a:t>={14</a:t>
            </a:r>
            <a:r>
              <a:rPr lang="zh-CN" altLang="en-US">
                <a:solidFill>
                  <a:srgbClr val="FF0000"/>
                </a:solidFill>
                <a:latin typeface="Times New Roman" panose="02020703060505090304" pitchFamily="18" charset="0"/>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21 }</a:t>
            </a:r>
            <a:r>
              <a:rPr lang="zh-CN" altLang="en-US">
                <a:latin typeface="Times New Roman" panose="02020703060505090304" pitchFamily="18" charset="0"/>
                <a:ea typeface="宋体" panose="02010600030101010101" pitchFamily="2" charset="-122"/>
              </a:rPr>
              <a:t>。</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a:t>
            </a:r>
            <a:r>
              <a:rPr lang="en-US" altLang="zh-CN">
                <a:latin typeface="Times New Roman" panose="02020703060505090304" pitchFamily="18" charset="0"/>
                <a:ea typeface="宋体" panose="02010600030101010101" pitchFamily="2" charset="-122"/>
              </a:rPr>
              <a:t>14               21            15</a:t>
            </a:r>
            <a:endParaRPr lang="en-US" altLang="zh-CN">
              <a:latin typeface="Times New Roman" panose="02020703060505090304" pitchFamily="18" charset="0"/>
              <a:ea typeface="宋体" panose="02010600030101010101" pitchFamily="2" charset="-122"/>
            </a:endParaRPr>
          </a:p>
          <a:p>
            <a:pPr indent="0"/>
            <a:endParaRPr lang="en-US" altLang="zh-CN">
              <a:latin typeface="Times New Roman" panose="02020703060505090304" pitchFamily="18" charset="0"/>
              <a:ea typeface="宋体" panose="02010600030101010101" pitchFamily="2" charset="-122"/>
            </a:endParaRPr>
          </a:p>
          <a:p>
            <a:pPr indent="0"/>
            <a:endParaRPr lang="en-US" altLang="zh-CN">
              <a:latin typeface="Times New Roman" panose="02020703060505090304" pitchFamily="18" charset="0"/>
              <a:ea typeface="宋体" panose="02010600030101010101" pitchFamily="2" charset="-122"/>
            </a:endParaRPr>
          </a:p>
          <a:p>
            <a:pPr indent="0"/>
            <a:endParaRPr lang="en-US" altLang="zh-CN">
              <a:latin typeface="Times New Roman" panose="02020703060505090304" pitchFamily="18" charset="0"/>
              <a:ea typeface="宋体" panose="02010600030101010101" pitchFamily="2" charset="-122"/>
            </a:endParaRPr>
          </a:p>
          <a:p>
            <a:pPr indent="0"/>
            <a:endParaRPr lang="en-US" altLang="zh-CN">
              <a:latin typeface="Times New Roman" panose="02020703060505090304" pitchFamily="18" charset="0"/>
              <a:ea typeface="宋体" panose="02010600030101010101" pitchFamily="2" charset="-122"/>
            </a:endParaRPr>
          </a:p>
        </p:txBody>
      </p:sp>
      <p:sp>
        <p:nvSpPr>
          <p:cNvPr id="253954" name="Oval 9"/>
          <p:cNvSpPr/>
          <p:nvPr/>
        </p:nvSpPr>
        <p:spPr>
          <a:xfrm>
            <a:off x="2362200" y="4038600"/>
            <a:ext cx="228600" cy="228600"/>
          </a:xfrm>
          <a:prstGeom prst="ellipse">
            <a:avLst/>
          </a:prstGeom>
          <a:noFill/>
          <a:ln w="9525">
            <a:noFill/>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55" name="Oval 10"/>
          <p:cNvSpPr/>
          <p:nvPr/>
        </p:nvSpPr>
        <p:spPr>
          <a:xfrm>
            <a:off x="2438400" y="3810000"/>
            <a:ext cx="228600" cy="228600"/>
          </a:xfrm>
          <a:prstGeom prst="ellipse">
            <a:avLst/>
          </a:prstGeom>
          <a:noFill/>
          <a:ln w="9525">
            <a:noFill/>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56" name="Oval 11"/>
          <p:cNvSpPr/>
          <p:nvPr/>
        </p:nvSpPr>
        <p:spPr>
          <a:xfrm>
            <a:off x="2438400" y="40386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57" name="Oval 12"/>
          <p:cNvSpPr/>
          <p:nvPr/>
        </p:nvSpPr>
        <p:spPr>
          <a:xfrm>
            <a:off x="4114800" y="40386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58" name="Oval 13"/>
          <p:cNvSpPr/>
          <p:nvPr/>
        </p:nvSpPr>
        <p:spPr>
          <a:xfrm>
            <a:off x="5638800" y="40386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59" name="Oval 14"/>
          <p:cNvSpPr/>
          <p:nvPr/>
        </p:nvSpPr>
        <p:spPr>
          <a:xfrm>
            <a:off x="1447800" y="54102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60" name="Oval 15"/>
          <p:cNvSpPr/>
          <p:nvPr/>
        </p:nvSpPr>
        <p:spPr>
          <a:xfrm>
            <a:off x="3124200" y="54102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61" name="Oval 16"/>
          <p:cNvSpPr/>
          <p:nvPr/>
        </p:nvSpPr>
        <p:spPr>
          <a:xfrm>
            <a:off x="4648200" y="54102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62" name="Oval 17"/>
          <p:cNvSpPr/>
          <p:nvPr/>
        </p:nvSpPr>
        <p:spPr>
          <a:xfrm>
            <a:off x="6324600" y="5410200"/>
            <a:ext cx="228600" cy="228600"/>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53963" name="Line 18"/>
          <p:cNvSpPr/>
          <p:nvPr/>
        </p:nvSpPr>
        <p:spPr>
          <a:xfrm flipV="1">
            <a:off x="1600200" y="4267200"/>
            <a:ext cx="838200" cy="1143000"/>
          </a:xfrm>
          <a:prstGeom prst="line">
            <a:avLst/>
          </a:prstGeom>
          <a:ln w="25400" cap="flat" cmpd="sng">
            <a:solidFill>
              <a:srgbClr val="FF0000"/>
            </a:solidFill>
            <a:prstDash val="solid"/>
            <a:round/>
            <a:headEnd type="none" w="med" len="med"/>
            <a:tailEnd type="none" w="med" len="med"/>
          </a:ln>
        </p:spPr>
      </p:sp>
      <p:sp>
        <p:nvSpPr>
          <p:cNvPr id="253964" name="Line 19"/>
          <p:cNvSpPr/>
          <p:nvPr/>
        </p:nvSpPr>
        <p:spPr>
          <a:xfrm flipV="1">
            <a:off x="3276600" y="4267200"/>
            <a:ext cx="838200" cy="1143000"/>
          </a:xfrm>
          <a:prstGeom prst="line">
            <a:avLst/>
          </a:prstGeom>
          <a:ln w="25400" cap="flat" cmpd="sng">
            <a:solidFill>
              <a:srgbClr val="FF0000"/>
            </a:solidFill>
            <a:prstDash val="solid"/>
            <a:round/>
            <a:headEnd type="none" w="med" len="med"/>
            <a:tailEnd type="none" w="med" len="med"/>
          </a:ln>
        </p:spPr>
      </p:sp>
      <p:sp>
        <p:nvSpPr>
          <p:cNvPr id="253965" name="Line 20"/>
          <p:cNvSpPr/>
          <p:nvPr/>
        </p:nvSpPr>
        <p:spPr>
          <a:xfrm flipV="1">
            <a:off x="4800600" y="4267200"/>
            <a:ext cx="838200" cy="1143000"/>
          </a:xfrm>
          <a:prstGeom prst="line">
            <a:avLst/>
          </a:prstGeom>
          <a:ln w="25400" cap="flat" cmpd="sng">
            <a:solidFill>
              <a:srgbClr val="FF0000"/>
            </a:solidFill>
            <a:prstDash val="solid"/>
            <a:round/>
            <a:headEnd type="none" w="med" len="med"/>
            <a:tailEnd type="none" w="med" len="med"/>
          </a:ln>
        </p:spPr>
      </p:sp>
      <p:sp>
        <p:nvSpPr>
          <p:cNvPr id="253966" name="Line 21"/>
          <p:cNvSpPr/>
          <p:nvPr/>
        </p:nvSpPr>
        <p:spPr>
          <a:xfrm flipH="1" flipV="1">
            <a:off x="4267200" y="4267200"/>
            <a:ext cx="533400" cy="1143000"/>
          </a:xfrm>
          <a:prstGeom prst="line">
            <a:avLst/>
          </a:prstGeom>
          <a:ln w="25400" cap="flat" cmpd="sng">
            <a:solidFill>
              <a:srgbClr val="FF0000"/>
            </a:solidFill>
            <a:prstDash val="solid"/>
            <a:round/>
            <a:headEnd type="none" w="med" len="med"/>
            <a:tailEnd type="none" w="med" len="med"/>
          </a:ln>
        </p:spPr>
      </p:sp>
      <p:sp>
        <p:nvSpPr>
          <p:cNvPr id="253967" name="Line 22"/>
          <p:cNvSpPr/>
          <p:nvPr/>
        </p:nvSpPr>
        <p:spPr>
          <a:xfrm flipH="1" flipV="1">
            <a:off x="5867400" y="4267200"/>
            <a:ext cx="533400" cy="1143000"/>
          </a:xfrm>
          <a:prstGeom prst="line">
            <a:avLst/>
          </a:prstGeom>
          <a:ln w="25400" cap="flat" cmpd="sng">
            <a:solidFill>
              <a:srgbClr val="FF0000"/>
            </a:solidFill>
            <a:prstDash val="solid"/>
            <a:round/>
            <a:headEnd type="none" w="med" len="med"/>
            <a:tailEnd type="none" w="med" len="med"/>
          </a:ln>
        </p:spPr>
      </p:sp>
      <p:sp>
        <p:nvSpPr>
          <p:cNvPr id="253968" name="Line 23"/>
          <p:cNvSpPr/>
          <p:nvPr/>
        </p:nvSpPr>
        <p:spPr>
          <a:xfrm flipH="1" flipV="1">
            <a:off x="2667000" y="4267200"/>
            <a:ext cx="533400" cy="1143000"/>
          </a:xfrm>
          <a:prstGeom prst="line">
            <a:avLst/>
          </a:prstGeom>
          <a:ln w="25400" cap="flat" cmpd="sng">
            <a:solidFill>
              <a:srgbClr val="FF0000"/>
            </a:solidFill>
            <a:prstDash val="solid"/>
            <a:round/>
            <a:headEnd type="none" w="med" len="med"/>
            <a:tailEnd type="none" w="med" len="med"/>
          </a:ln>
        </p:spPr>
      </p:sp>
      <p:sp>
        <p:nvSpPr>
          <p:cNvPr id="253969" name="Text Box 24"/>
          <p:cNvSpPr txBox="1"/>
          <p:nvPr/>
        </p:nvSpPr>
        <p:spPr>
          <a:xfrm>
            <a:off x="1129030" y="5638800"/>
            <a:ext cx="6200140" cy="645160"/>
          </a:xfrm>
          <a:prstGeom prst="rect">
            <a:avLst/>
          </a:prstGeom>
          <a:noFill/>
          <a:ln w="9525">
            <a:noFill/>
          </a:ln>
        </p:spPr>
        <p:txBody>
          <a:bodyPr wrap="square" anchor="t">
            <a:spAutoFit/>
          </a:bodyPr>
          <a:p>
            <a:pPr indent="0"/>
            <a:r>
              <a:rPr lang="en-US" altLang="zh-CN">
                <a:latin typeface="Times New Roman" panose="02020703060505090304" pitchFamily="18" charset="0"/>
                <a:ea typeface="宋体" panose="02010600030101010101" pitchFamily="2" charset="-122"/>
              </a:rPr>
              <a:t>              2                 7                3                5</a:t>
            </a:r>
            <a:endParaRPr lang="en-US" altLang="zh-CN">
              <a:latin typeface="Times New Roman" panose="02020703060505090304" pitchFamily="18" charset="0"/>
              <a:ea typeface="宋体" panose="02010600030101010101" pitchFamily="2" charset="-122"/>
            </a:endParaRPr>
          </a:p>
          <a:p>
            <a:pPr indent="0"/>
            <a:r>
              <a:rPr lang="en-US" altLang="zh-CN">
                <a:latin typeface="Times New Roman" panose="02020703060505090304" pitchFamily="18" charset="0"/>
                <a:ea typeface="宋体" panose="02010600030101010101" pitchFamily="2" charset="-122"/>
              </a:rPr>
              <a:t>    </a:t>
            </a:r>
            <a:endParaRPr lang="en-US" altLang="zh-CN">
              <a:latin typeface="Times New Roman" panose="02020703060505090304" pitchFamily="18" charset="0"/>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1">
                                            <p:txEl>
                                              <p:charRg st="0" end="37"/>
                                            </p:txEl>
                                          </p:spTgt>
                                        </p:tgtEl>
                                        <p:attrNameLst>
                                          <p:attrName>style.visibility</p:attrName>
                                        </p:attrNameLst>
                                      </p:cBhvr>
                                      <p:to>
                                        <p:strVal val="visible"/>
                                      </p:to>
                                    </p:set>
                                    <p:anim calcmode="lin" valueType="num">
                                      <p:cBhvr additive="base">
                                        <p:cTn id="7" dur="500" fill="hold"/>
                                        <p:tgtEl>
                                          <p:spTgt spid="130051">
                                            <p:txEl>
                                              <p:charRg st="0" end="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51">
                                            <p:txEl>
                                              <p:charRg st="37" end="70"/>
                                            </p:txEl>
                                          </p:spTgt>
                                        </p:tgtEl>
                                        <p:attrNameLst>
                                          <p:attrName>style.visibility</p:attrName>
                                        </p:attrNameLst>
                                      </p:cBhvr>
                                      <p:to>
                                        <p:strVal val="visible"/>
                                      </p:to>
                                    </p:set>
                                    <p:anim calcmode="lin" valueType="num">
                                      <p:cBhvr additive="base">
                                        <p:cTn id="13" dur="500" fill="hold"/>
                                        <p:tgtEl>
                                          <p:spTgt spid="130051">
                                            <p:txEl>
                                              <p:charRg st="37"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charRg st="37" end="7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51">
                                            <p:txEl>
                                              <p:charRg st="70" end="121"/>
                                            </p:txEl>
                                          </p:spTgt>
                                        </p:tgtEl>
                                        <p:attrNameLst>
                                          <p:attrName>style.visibility</p:attrName>
                                        </p:attrNameLst>
                                      </p:cBhvr>
                                      <p:to>
                                        <p:strVal val="visible"/>
                                      </p:to>
                                    </p:set>
                                    <p:anim calcmode="lin" valueType="num">
                                      <p:cBhvr additive="base">
                                        <p:cTn id="19" dur="500" fill="hold"/>
                                        <p:tgtEl>
                                          <p:spTgt spid="130051">
                                            <p:txEl>
                                              <p:charRg st="70" end="12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charRg st="70" end="12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51">
                                            <p:txEl>
                                              <p:charRg st="121" end="183"/>
                                            </p:txEl>
                                          </p:spTgt>
                                        </p:tgtEl>
                                        <p:attrNameLst>
                                          <p:attrName>style.visibility</p:attrName>
                                        </p:attrNameLst>
                                      </p:cBhvr>
                                      <p:to>
                                        <p:strVal val="visible"/>
                                      </p:to>
                                    </p:set>
                                    <p:anim calcmode="lin" valueType="num">
                                      <p:cBhvr additive="base">
                                        <p:cTn id="25" dur="500" fill="hold"/>
                                        <p:tgtEl>
                                          <p:spTgt spid="130051">
                                            <p:txEl>
                                              <p:charRg st="121" end="1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1">
                                            <p:txEl>
                                              <p:charRg st="121" end="18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51">
                                            <p:txEl>
                                              <p:charRg st="183" end="209"/>
                                            </p:txEl>
                                          </p:spTgt>
                                        </p:tgtEl>
                                        <p:attrNameLst>
                                          <p:attrName>style.visibility</p:attrName>
                                        </p:attrNameLst>
                                      </p:cBhvr>
                                      <p:to>
                                        <p:strVal val="visible"/>
                                      </p:to>
                                    </p:set>
                                    <p:anim calcmode="lin" valueType="num">
                                      <p:cBhvr additive="base">
                                        <p:cTn id="31" dur="500" fill="hold"/>
                                        <p:tgtEl>
                                          <p:spTgt spid="130051">
                                            <p:txEl>
                                              <p:charRg st="183" end="20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charRg st="183" end="20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51">
                                            <p:txEl>
                                              <p:charRg st="209" end="226"/>
                                            </p:txEl>
                                          </p:spTgt>
                                        </p:tgtEl>
                                        <p:attrNameLst>
                                          <p:attrName>style.visibility</p:attrName>
                                        </p:attrNameLst>
                                      </p:cBhvr>
                                      <p:to>
                                        <p:strVal val="visible"/>
                                      </p:to>
                                    </p:set>
                                    <p:anim calcmode="lin" valueType="num">
                                      <p:cBhvr additive="base">
                                        <p:cTn id="37" dur="500" fill="hold"/>
                                        <p:tgtEl>
                                          <p:spTgt spid="130051">
                                            <p:txEl>
                                              <p:charRg st="209" end="2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charRg st="209" end="22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51">
                                            <p:txEl>
                                              <p:charRg st="226" end="280"/>
                                            </p:txEl>
                                          </p:spTgt>
                                        </p:tgtEl>
                                        <p:attrNameLst>
                                          <p:attrName>style.visibility</p:attrName>
                                        </p:attrNameLst>
                                      </p:cBhvr>
                                      <p:to>
                                        <p:strVal val="visible"/>
                                      </p:to>
                                    </p:set>
                                    <p:anim calcmode="lin" valueType="num">
                                      <p:cBhvr additive="base">
                                        <p:cTn id="43" dur="500" fill="hold"/>
                                        <p:tgtEl>
                                          <p:spTgt spid="130051">
                                            <p:txEl>
                                              <p:charRg st="226" end="28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051">
                                            <p:txEl>
                                              <p:charRg st="226" end="28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0051">
                                            <p:txEl>
                                              <p:charRg st="280" end="319"/>
                                            </p:txEl>
                                          </p:spTgt>
                                        </p:tgtEl>
                                        <p:attrNameLst>
                                          <p:attrName>style.visibility</p:attrName>
                                        </p:attrNameLst>
                                      </p:cBhvr>
                                      <p:to>
                                        <p:strVal val="visible"/>
                                      </p:to>
                                    </p:set>
                                    <p:anim calcmode="lin" valueType="num">
                                      <p:cBhvr additive="base">
                                        <p:cTn id="49" dur="500" fill="hold"/>
                                        <p:tgtEl>
                                          <p:spTgt spid="130051">
                                            <p:txEl>
                                              <p:charRg st="280" end="31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0051">
                                            <p:txEl>
                                              <p:charRg st="280" end="31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0051">
                                            <p:txEl>
                                              <p:charRg st="319" end="379"/>
                                            </p:txEl>
                                          </p:spTgt>
                                        </p:tgtEl>
                                        <p:attrNameLst>
                                          <p:attrName>style.visibility</p:attrName>
                                        </p:attrNameLst>
                                      </p:cBhvr>
                                      <p:to>
                                        <p:strVal val="visible"/>
                                      </p:to>
                                    </p:set>
                                    <p:anim calcmode="lin" valueType="num">
                                      <p:cBhvr additive="base">
                                        <p:cTn id="55" dur="500" fill="hold"/>
                                        <p:tgtEl>
                                          <p:spTgt spid="130051">
                                            <p:txEl>
                                              <p:charRg st="319" end="37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0051">
                                            <p:txEl>
                                              <p:charRg st="319" end="3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Text Box 2"/>
          <p:cNvSpPr txBox="1"/>
          <p:nvPr/>
        </p:nvSpPr>
        <p:spPr>
          <a:xfrm>
            <a:off x="304800" y="2901950"/>
            <a:ext cx="1752600" cy="523875"/>
          </a:xfrm>
          <a:prstGeom prst="rect">
            <a:avLst/>
          </a:prstGeom>
          <a:noFill/>
          <a:ln w="9525">
            <a:noFill/>
          </a:ln>
        </p:spPr>
        <p:txBody>
          <a:bodyPr lIns="91428" tIns="45714" rIns="91428" bIns="45714" anchor="t">
            <a:spAutoFit/>
          </a:bodyPr>
          <a:p>
            <a:pPr indent="0" defTabSz="913130"/>
            <a:endParaRPr lang="zh-CN" altLang="zh-CN" b="0">
              <a:latin typeface="Verdana" panose="020B08040305040B0204" pitchFamily="34" charset="0"/>
              <a:ea typeface="宋体" panose="02010600030101010101" pitchFamily="2" charset="-122"/>
            </a:endParaRPr>
          </a:p>
        </p:txBody>
      </p:sp>
      <p:sp>
        <p:nvSpPr>
          <p:cNvPr id="254978" name="Text Box 3"/>
          <p:cNvSpPr txBox="1"/>
          <p:nvPr/>
        </p:nvSpPr>
        <p:spPr>
          <a:xfrm>
            <a:off x="685800" y="2673350"/>
            <a:ext cx="1143000" cy="523875"/>
          </a:xfrm>
          <a:prstGeom prst="rect">
            <a:avLst/>
          </a:prstGeom>
          <a:noFill/>
          <a:ln w="9525">
            <a:noFill/>
          </a:ln>
        </p:spPr>
        <p:txBody>
          <a:bodyPr lIns="91428" tIns="45714" rIns="91428" bIns="45714" anchor="t">
            <a:spAutoFit/>
          </a:bodyPr>
          <a:p>
            <a:pPr indent="0" defTabSz="913130"/>
            <a:r>
              <a:rPr lang="en-US" altLang="zh-CN" b="0">
                <a:latin typeface="Verdana" panose="020B08040305040B0204" pitchFamily="34" charset="0"/>
                <a:ea typeface="宋体" panose="02010600030101010101" pitchFamily="2" charset="-122"/>
              </a:rPr>
              <a:t>         </a:t>
            </a:r>
            <a:endParaRPr lang="en-US" altLang="zh-CN" b="0">
              <a:latin typeface="Verdana" panose="020B08040305040B0204" pitchFamily="34" charset="0"/>
              <a:ea typeface="宋体" panose="02010600030101010101" pitchFamily="2" charset="-122"/>
            </a:endParaRPr>
          </a:p>
        </p:txBody>
      </p:sp>
      <p:sp>
        <p:nvSpPr>
          <p:cNvPr id="254979" name="Text Box 5"/>
          <p:cNvSpPr txBox="1"/>
          <p:nvPr/>
        </p:nvSpPr>
        <p:spPr>
          <a:xfrm>
            <a:off x="3733800" y="2901950"/>
            <a:ext cx="762000" cy="523875"/>
          </a:xfrm>
          <a:prstGeom prst="rect">
            <a:avLst/>
          </a:prstGeom>
          <a:noFill/>
          <a:ln w="9525">
            <a:noFill/>
          </a:ln>
        </p:spPr>
        <p:txBody>
          <a:bodyPr lIns="91428" tIns="45714" rIns="91428" bIns="45714" anchor="t">
            <a:spAutoFit/>
          </a:bodyPr>
          <a:p>
            <a:pPr indent="0" defTabSz="913130"/>
            <a:endParaRPr lang="zh-CN" altLang="zh-CN" b="0">
              <a:latin typeface="Verdana" panose="020B08040305040B0204" pitchFamily="34" charset="0"/>
              <a:ea typeface="宋体" panose="02010600030101010101" pitchFamily="2" charset="-122"/>
            </a:endParaRPr>
          </a:p>
        </p:txBody>
      </p:sp>
      <p:sp>
        <p:nvSpPr>
          <p:cNvPr id="254980" name="Text Box 6"/>
          <p:cNvSpPr txBox="1"/>
          <p:nvPr/>
        </p:nvSpPr>
        <p:spPr>
          <a:xfrm>
            <a:off x="6429375" y="3000375"/>
            <a:ext cx="685800" cy="523875"/>
          </a:xfrm>
          <a:prstGeom prst="rect">
            <a:avLst/>
          </a:prstGeom>
          <a:noFill/>
          <a:ln w="9525">
            <a:noFill/>
          </a:ln>
        </p:spPr>
        <p:txBody>
          <a:bodyPr lIns="91428" tIns="45714" rIns="91428" bIns="45714" anchor="t">
            <a:spAutoFit/>
          </a:bodyPr>
          <a:p>
            <a:pPr indent="0" defTabSz="913130"/>
            <a:endParaRPr lang="zh-CN" altLang="zh-CN" b="0">
              <a:latin typeface="Verdana" panose="020B08040305040B0204" pitchFamily="34" charset="0"/>
              <a:ea typeface="宋体" panose="02010600030101010101" pitchFamily="2" charset="-122"/>
            </a:endParaRPr>
          </a:p>
        </p:txBody>
      </p:sp>
      <p:sp>
        <p:nvSpPr>
          <p:cNvPr id="254981" name="Text Box 7"/>
          <p:cNvSpPr txBox="1"/>
          <p:nvPr/>
        </p:nvSpPr>
        <p:spPr>
          <a:xfrm>
            <a:off x="152400" y="4273550"/>
            <a:ext cx="8686800" cy="523875"/>
          </a:xfrm>
          <a:prstGeom prst="rect">
            <a:avLst/>
          </a:prstGeom>
          <a:noFill/>
          <a:ln w="9525">
            <a:noFill/>
          </a:ln>
        </p:spPr>
        <p:txBody>
          <a:bodyPr lIns="91428" tIns="45714" rIns="91428" bIns="45714" anchor="t">
            <a:spAutoFit/>
          </a:bodyPr>
          <a:p>
            <a:pPr indent="0" defTabSz="913130"/>
            <a:r>
              <a:rPr lang="en-US" altLang="zh-CN" b="0">
                <a:latin typeface="Verdana" panose="020B08040305040B0204" pitchFamily="34" charset="0"/>
                <a:ea typeface="宋体" panose="02010600030101010101" pitchFamily="2" charset="-122"/>
              </a:rPr>
              <a:t>    </a:t>
            </a:r>
            <a:endParaRPr lang="en-US" altLang="zh-CN" sz="2600">
              <a:latin typeface="Verdana" panose="020B08040305040B0204" pitchFamily="34" charset="0"/>
              <a:ea typeface="宋体" panose="02010600030101010101" pitchFamily="2" charset="-122"/>
            </a:endParaRPr>
          </a:p>
        </p:txBody>
      </p:sp>
      <p:graphicFrame>
        <p:nvGraphicFramePr>
          <p:cNvPr id="254982" name="Object 3"/>
          <p:cNvGraphicFramePr>
            <a:graphicFrameLocks noChangeAspect="1"/>
          </p:cNvGraphicFramePr>
          <p:nvPr/>
        </p:nvGraphicFramePr>
        <p:xfrm>
          <a:off x="5000625" y="4572000"/>
          <a:ext cx="463550" cy="439738"/>
        </p:xfrm>
        <a:graphic>
          <a:graphicData uri="http://schemas.openxmlformats.org/presentationml/2006/ole">
            <mc:AlternateContent xmlns:mc="http://schemas.openxmlformats.org/markup-compatibility/2006">
              <mc:Choice xmlns:v="urn:schemas-microsoft-com:vml" Requires="v">
                <p:oleObj spid="_x0000_s3402" name="" r:id="rId1" imgW="2847975" imgH="2628900" progId="Equation.3">
                  <p:embed/>
                </p:oleObj>
              </mc:Choice>
              <mc:Fallback>
                <p:oleObj name="" r:id="rId1" imgW="2847975" imgH="2628900" progId="Equation.3">
                  <p:embed/>
                  <p:pic>
                    <p:nvPicPr>
                      <p:cNvPr id="0" name="Picture 3401"/>
                      <p:cNvPicPr/>
                      <p:nvPr/>
                    </p:nvPicPr>
                    <p:blipFill>
                      <a:blip r:embed="rId2"/>
                      <a:stretch>
                        <a:fillRect/>
                      </a:stretch>
                    </p:blipFill>
                    <p:spPr>
                      <a:xfrm>
                        <a:off x="5000625" y="4572000"/>
                        <a:ext cx="463550" cy="439738"/>
                      </a:xfrm>
                      <a:prstGeom prst="rect">
                        <a:avLst/>
                      </a:prstGeom>
                      <a:noFill/>
                      <a:ln w="38100">
                        <a:noFill/>
                        <a:miter/>
                      </a:ln>
                    </p:spPr>
                  </p:pic>
                </p:oleObj>
              </mc:Fallback>
            </mc:AlternateContent>
          </a:graphicData>
        </a:graphic>
      </p:graphicFrame>
      <p:graphicFrame>
        <p:nvGraphicFramePr>
          <p:cNvPr id="254983" name="Object 4"/>
          <p:cNvGraphicFramePr>
            <a:graphicFrameLocks noChangeAspect="1"/>
          </p:cNvGraphicFramePr>
          <p:nvPr/>
        </p:nvGraphicFramePr>
        <p:xfrm>
          <a:off x="7929563" y="4643438"/>
          <a:ext cx="463550" cy="439737"/>
        </p:xfrm>
        <a:graphic>
          <a:graphicData uri="http://schemas.openxmlformats.org/presentationml/2006/ole">
            <mc:AlternateContent xmlns:mc="http://schemas.openxmlformats.org/markup-compatibility/2006">
              <mc:Choice xmlns:v="urn:schemas-microsoft-com:vml" Requires="v">
                <p:oleObj spid="_x0000_s3403" name="" r:id="rId3" imgW="2847975" imgH="2628900" progId="Equation.3">
                  <p:embed/>
                </p:oleObj>
              </mc:Choice>
              <mc:Fallback>
                <p:oleObj name="" r:id="rId3" imgW="2847975" imgH="2628900" progId="Equation.3">
                  <p:embed/>
                  <p:pic>
                    <p:nvPicPr>
                      <p:cNvPr id="0" name="Picture 3402"/>
                      <p:cNvPicPr/>
                      <p:nvPr/>
                    </p:nvPicPr>
                    <p:blipFill>
                      <a:blip r:embed="rId4"/>
                      <a:stretch>
                        <a:fillRect/>
                      </a:stretch>
                    </p:blipFill>
                    <p:spPr>
                      <a:xfrm>
                        <a:off x="7929563" y="4643438"/>
                        <a:ext cx="463550" cy="439737"/>
                      </a:xfrm>
                      <a:prstGeom prst="rect">
                        <a:avLst/>
                      </a:prstGeom>
                      <a:noFill/>
                      <a:ln w="38100">
                        <a:noFill/>
                        <a:miter/>
                      </a:ln>
                    </p:spPr>
                  </p:pic>
                </p:oleObj>
              </mc:Fallback>
            </mc:AlternateContent>
          </a:graphicData>
        </a:graphic>
      </p:graphicFrame>
      <p:sp>
        <p:nvSpPr>
          <p:cNvPr id="254984" name="Text Box 20"/>
          <p:cNvSpPr txBox="1"/>
          <p:nvPr/>
        </p:nvSpPr>
        <p:spPr>
          <a:xfrm>
            <a:off x="500063" y="285750"/>
            <a:ext cx="7878762" cy="917575"/>
          </a:xfrm>
          <a:prstGeom prst="rect">
            <a:avLst/>
          </a:prstGeom>
          <a:noFill/>
          <a:ln w="9525">
            <a:noFill/>
          </a:ln>
        </p:spPr>
        <p:txBody>
          <a:bodyPr lIns="85335" tIns="42668" rIns="85335" bIns="42668" anchor="t">
            <a:spAutoFit/>
          </a:bodyPr>
          <a:p>
            <a:pPr indent="0"/>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9</a:t>
            </a:r>
            <a:r>
              <a:rPr lang="en-US" altLang="zh-CN">
                <a:latin typeface="Arial" panose="020B0604020202090204" pitchFamily="34" charset="0"/>
                <a:ea typeface="宋体" panose="02010600030101010101" pitchFamily="2" charset="-122"/>
              </a:rPr>
              <a:t>. </a:t>
            </a:r>
            <a:r>
              <a:rPr lang="zh-CN" altLang="en-US">
                <a:latin typeface="Arial" panose="020B0604020202090204" pitchFamily="34" charset="0"/>
                <a:ea typeface="宋体" panose="02010600030101010101" pitchFamily="2" charset="-122"/>
              </a:rPr>
              <a:t>设</a:t>
            </a:r>
            <a:r>
              <a:rPr lang="en-US" altLang="zh-CN" i="1">
                <a:latin typeface="Arial" panose="020B0604020202090204" pitchFamily="34" charset="0"/>
                <a:ea typeface="宋体" panose="02010600030101010101" pitchFamily="2" charset="-122"/>
              </a:rPr>
              <a:t>A</a:t>
            </a:r>
            <a:r>
              <a:rPr lang="zh-CN" altLang="en-US">
                <a:latin typeface="Arial" panose="020B0604020202090204" pitchFamily="34" charset="0"/>
                <a:ea typeface="宋体" panose="02010600030101010101" pitchFamily="2" charset="-122"/>
              </a:rPr>
              <a:t>＝｛</a:t>
            </a:r>
            <a:r>
              <a:rPr lang="en-US" altLang="zh-CN" i="1">
                <a:latin typeface="Arial" panose="020B0604020202090204" pitchFamily="34" charset="0"/>
                <a:ea typeface="宋体" panose="02010600030101010101" pitchFamily="2" charset="-122"/>
              </a:rPr>
              <a:t>a</a:t>
            </a:r>
            <a:r>
              <a:rPr lang="en-US" altLang="zh-CN">
                <a:latin typeface="Arial" panose="020B0604020202090204" pitchFamily="34" charset="0"/>
                <a:ea typeface="宋体" panose="02010600030101010101" pitchFamily="2" charset="-122"/>
              </a:rPr>
              <a:t>,</a:t>
            </a:r>
            <a:r>
              <a:rPr lang="en-US" altLang="zh-CN" i="1">
                <a:latin typeface="Arial" panose="020B0604020202090204" pitchFamily="34" charset="0"/>
                <a:ea typeface="宋体" panose="02010600030101010101" pitchFamily="2" charset="-122"/>
              </a:rPr>
              <a:t>b</a:t>
            </a:r>
            <a:r>
              <a:rPr lang="en-US" altLang="zh-CN">
                <a:latin typeface="Arial" panose="020B0604020202090204" pitchFamily="34" charset="0"/>
                <a:ea typeface="宋体" panose="02010600030101010101" pitchFamily="2" charset="-122"/>
              </a:rPr>
              <a:t>,</a:t>
            </a:r>
            <a:r>
              <a:rPr lang="en-US" altLang="zh-CN" i="1">
                <a:latin typeface="Arial" panose="020B0604020202090204" pitchFamily="34" charset="0"/>
                <a:ea typeface="宋体" panose="02010600030101010101" pitchFamily="2" charset="-122"/>
              </a:rPr>
              <a:t>c</a:t>
            </a:r>
            <a:r>
              <a:rPr lang="zh-CN" altLang="en-US">
                <a:latin typeface="Arial" panose="020B0604020202090204" pitchFamily="34" charset="0"/>
                <a:ea typeface="宋体" panose="02010600030101010101" pitchFamily="2" charset="-122"/>
              </a:rPr>
              <a:t>｝，对于偏序集</a:t>
            </a:r>
            <a:endParaRPr lang="zh-CN" altLang="en-US">
              <a:latin typeface="Arial" panose="020B0604020202090204" pitchFamily="34" charset="0"/>
              <a:ea typeface="宋体" panose="02010600030101010101" pitchFamily="2" charset="-122"/>
            </a:endParaRPr>
          </a:p>
          <a:p>
            <a:pPr indent="0" algn="ctr"/>
            <a:endParaRPr lang="en-US" altLang="zh-CN" sz="2200" b="0">
              <a:latin typeface="Tahoma" panose="020B0804030504040204" pitchFamily="34" charset="0"/>
              <a:ea typeface="宋体" panose="02010600030101010101" pitchFamily="2" charset="-122"/>
            </a:endParaRPr>
          </a:p>
        </p:txBody>
      </p:sp>
      <p:sp>
        <p:nvSpPr>
          <p:cNvPr id="286742" name="Text Box 22"/>
          <p:cNvSpPr txBox="1"/>
          <p:nvPr/>
        </p:nvSpPr>
        <p:spPr>
          <a:xfrm>
            <a:off x="633413" y="1519238"/>
            <a:ext cx="6934200" cy="525462"/>
          </a:xfrm>
          <a:prstGeom prst="rect">
            <a:avLst/>
          </a:prstGeom>
          <a:noFill/>
          <a:ln w="9525">
            <a:noFill/>
          </a:ln>
        </p:spPr>
        <p:txBody>
          <a:bodyPr lIns="91428" tIns="45714" rIns="91428" bIns="45714" anchor="t">
            <a:spAutoFit/>
          </a:bodyPr>
          <a:p>
            <a:pPr indent="0" defTabSz="913130"/>
            <a:endParaRPr lang="zh-CN" altLang="zh-CN">
              <a:latin typeface="Arial" panose="020B0604020202090204" pitchFamily="34" charset="0"/>
              <a:ea typeface="宋体" panose="02010600030101010101" pitchFamily="2" charset="-122"/>
            </a:endParaRPr>
          </a:p>
        </p:txBody>
      </p:sp>
      <p:graphicFrame>
        <p:nvGraphicFramePr>
          <p:cNvPr id="268298" name="Table 268297"/>
          <p:cNvGraphicFramePr/>
          <p:nvPr/>
        </p:nvGraphicFramePr>
        <p:xfrm>
          <a:off x="642938" y="4000500"/>
          <a:ext cx="8315325" cy="2643188"/>
        </p:xfrm>
        <a:graphic>
          <a:graphicData uri="http://schemas.openxmlformats.org/drawingml/2006/table">
            <a:tbl>
              <a:tblPr/>
              <a:tblGrid>
                <a:gridCol w="2039938"/>
                <a:gridCol w="1747837"/>
                <a:gridCol w="1728788"/>
                <a:gridCol w="1395412"/>
                <a:gridCol w="1403350"/>
              </a:tblGrid>
              <a:tr h="49847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集合</a:t>
                      </a:r>
                      <a:endParaRPr lang="zh-CN" altLang="en-US" sz="2700">
                        <a:latin typeface="Tahoma" panose="020B0804030504040204" pitchFamily="34" charset="0"/>
                      </a:endParaRPr>
                    </a:p>
                  </a:txBody>
                  <a:tcPr marL="84401" marR="84401" marT="43318" marB="433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极大元</a:t>
                      </a:r>
                      <a:endParaRPr lang="zh-CN" altLang="en-US" sz="2700">
                        <a:latin typeface="Tahoma" panose="020B0804030504040204" pitchFamily="34"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极小元</a:t>
                      </a:r>
                      <a:endParaRPr lang="zh-CN" altLang="en-US" sz="2700">
                        <a:latin typeface="Tahoma" panose="020B0804030504040204" pitchFamily="34"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最大元</a:t>
                      </a:r>
                      <a:endParaRPr lang="zh-CN" altLang="en-US" sz="2700">
                        <a:latin typeface="Tahoma" panose="020B0804030504040204" pitchFamily="34"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最小元</a:t>
                      </a:r>
                      <a:endParaRPr lang="zh-CN" altLang="en-US" sz="2700">
                        <a:latin typeface="Tahoma" panose="020B0804030504040204" pitchFamily="34" charset="0"/>
                      </a:endParaRPr>
                    </a:p>
                  </a:txBody>
                  <a:tcPr marL="84401" marR="84401" marT="43318" marB="433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73088">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18" marB="433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649287">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b</a:t>
                      </a:r>
                      <a:r>
                        <a:rPr lang="en-US" altLang="zh-CN" sz="2500" b="0">
                          <a:latin typeface="Times New Roman" panose="02020703060505090304" pitchFamily="18" charset="0"/>
                        </a:rPr>
                        <a:t>},{</a:t>
                      </a:r>
                      <a:r>
                        <a:rPr lang="en-US" altLang="zh-CN" sz="2500" b="0" i="1">
                          <a:latin typeface="Times New Roman" panose="02020703060505090304" pitchFamily="18" charset="0"/>
                        </a:rPr>
                        <a:t>c</a:t>
                      </a:r>
                      <a:r>
                        <a:rPr lang="en-US" altLang="zh-CN" sz="2500" b="0">
                          <a:latin typeface="Times New Roman" panose="02020703060505090304" pitchFamily="18" charset="0"/>
                        </a:rPr>
                        <a:t>}}</a:t>
                      </a:r>
                      <a:endParaRPr lang="en-US" altLang="zh-CN" sz="2500" b="0">
                        <a:latin typeface="Times New Roman" panose="02020703060505090304" pitchFamily="18" charset="0"/>
                      </a:endParaRPr>
                    </a:p>
                  </a:txBody>
                  <a:tcPr marL="84401" marR="84401" marT="43318" marB="433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 {</a:t>
                      </a:r>
                      <a:r>
                        <a:rPr lang="en-US" altLang="zh-CN" sz="2500" b="0" i="1">
                          <a:latin typeface="Times New Roman" panose="02020703060505090304" pitchFamily="18" charset="0"/>
                        </a:rPr>
                        <a:t>b</a:t>
                      </a:r>
                      <a:r>
                        <a:rPr lang="en-US" altLang="zh-CN" sz="2500" b="0">
                          <a:latin typeface="Times New Roman" panose="02020703060505090304" pitchFamily="18" charset="0"/>
                        </a:rPr>
                        <a:t>}, {</a:t>
                      </a:r>
                      <a:r>
                        <a:rPr lang="en-US" altLang="zh-CN" sz="2500" b="0" i="1">
                          <a:latin typeface="Times New Roman" panose="02020703060505090304" pitchFamily="18" charset="0"/>
                        </a:rPr>
                        <a:t>c</a:t>
                      </a:r>
                      <a:r>
                        <a:rPr lang="en-US" altLang="zh-CN" sz="2500" b="0">
                          <a:latin typeface="Times New Roman" panose="02020703060505090304" pitchFamily="18" charset="0"/>
                        </a:rPr>
                        <a:t>}</a:t>
                      </a:r>
                      <a:endParaRPr lang="en-US" altLang="zh-CN" sz="25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 {</a:t>
                      </a:r>
                      <a:r>
                        <a:rPr lang="en-US" altLang="zh-CN" sz="2500" b="0" i="1">
                          <a:latin typeface="Times New Roman" panose="02020703060505090304" pitchFamily="18" charset="0"/>
                        </a:rPr>
                        <a:t>b</a:t>
                      </a:r>
                      <a:r>
                        <a:rPr lang="en-US" altLang="zh-CN" sz="2500" b="0">
                          <a:latin typeface="Times New Roman" panose="02020703060505090304" pitchFamily="18" charset="0"/>
                        </a:rPr>
                        <a:t>}, {</a:t>
                      </a:r>
                      <a:r>
                        <a:rPr lang="en-US" altLang="zh-CN" sz="2500" b="0" i="1">
                          <a:latin typeface="Times New Roman" panose="02020703060505090304" pitchFamily="18" charset="0"/>
                        </a:rPr>
                        <a:t>c</a:t>
                      </a:r>
                      <a:r>
                        <a:rPr lang="en-US" altLang="zh-CN" sz="2500" b="0">
                          <a:latin typeface="Times New Roman" panose="02020703060505090304" pitchFamily="18" charset="0"/>
                        </a:rPr>
                        <a:t>}</a:t>
                      </a:r>
                      <a:endParaRPr lang="en-US" altLang="zh-CN" sz="25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b="0">
                          <a:latin typeface="Times New Roman" panose="02020703060505090304" pitchFamily="18" charset="0"/>
                        </a:rPr>
                        <a:t>无</a:t>
                      </a:r>
                      <a:endParaRPr lang="zh-CN" altLang="en-US"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b="0">
                          <a:latin typeface="Times New Roman" panose="02020703060505090304" pitchFamily="18" charset="0"/>
                        </a:rPr>
                        <a:t>无</a:t>
                      </a:r>
                      <a:endParaRPr lang="zh-CN" altLang="en-US"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22313">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b</a:t>
                      </a:r>
                      <a:r>
                        <a:rPr lang="en-US" altLang="zh-CN" sz="25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18" marB="433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255018" name="Object 6"/>
          <p:cNvGraphicFramePr>
            <a:graphicFrameLocks noChangeAspect="1"/>
          </p:cNvGraphicFramePr>
          <p:nvPr/>
        </p:nvGraphicFramePr>
        <p:xfrm>
          <a:off x="1071563" y="4500563"/>
          <a:ext cx="908050" cy="587375"/>
        </p:xfrm>
        <a:graphic>
          <a:graphicData uri="http://schemas.openxmlformats.org/presentationml/2006/ole">
            <mc:AlternateContent xmlns:mc="http://schemas.openxmlformats.org/markup-compatibility/2006">
              <mc:Choice xmlns:v="urn:schemas-microsoft-com:vml" Requires="v">
                <p:oleObj spid="_x0000_s3404" name="" r:id="rId5" imgW="5924550" imgH="3733800" progId="Equation.3">
                  <p:embed/>
                </p:oleObj>
              </mc:Choice>
              <mc:Fallback>
                <p:oleObj name="" r:id="rId5" imgW="5924550" imgH="3733800" progId="Equation.3">
                  <p:embed/>
                  <p:pic>
                    <p:nvPicPr>
                      <p:cNvPr id="0" name="Picture 3403"/>
                      <p:cNvPicPr/>
                      <p:nvPr/>
                    </p:nvPicPr>
                    <p:blipFill>
                      <a:blip r:embed="rId6"/>
                      <a:stretch>
                        <a:fillRect/>
                      </a:stretch>
                    </p:blipFill>
                    <p:spPr>
                      <a:xfrm>
                        <a:off x="1071563" y="4500563"/>
                        <a:ext cx="908050" cy="587375"/>
                      </a:xfrm>
                      <a:prstGeom prst="rect">
                        <a:avLst/>
                      </a:prstGeom>
                      <a:noFill/>
                      <a:ln w="38100">
                        <a:noFill/>
                        <a:miter/>
                      </a:ln>
                    </p:spPr>
                  </p:pic>
                </p:oleObj>
              </mc:Fallback>
            </mc:AlternateContent>
          </a:graphicData>
        </a:graphic>
      </p:graphicFrame>
      <p:graphicFrame>
        <p:nvGraphicFramePr>
          <p:cNvPr id="255019" name="Object 8"/>
          <p:cNvGraphicFramePr>
            <a:graphicFrameLocks noChangeAspect="1"/>
          </p:cNvGraphicFramePr>
          <p:nvPr/>
        </p:nvGraphicFramePr>
        <p:xfrm>
          <a:off x="4678363" y="381318"/>
          <a:ext cx="1647825" cy="690562"/>
        </p:xfrm>
        <a:graphic>
          <a:graphicData uri="http://schemas.openxmlformats.org/presentationml/2006/ole">
            <mc:AlternateContent xmlns:mc="http://schemas.openxmlformats.org/markup-compatibility/2006">
              <mc:Choice xmlns:v="urn:schemas-microsoft-com:vml" Requires="v">
                <p:oleObj spid="_x0000_s3405" name="" r:id="rId7" imgW="10753725" imgH="4391025" progId="Equation.3">
                  <p:embed/>
                </p:oleObj>
              </mc:Choice>
              <mc:Fallback>
                <p:oleObj name="" r:id="rId7" imgW="10753725" imgH="4391025" progId="Equation.3">
                  <p:embed/>
                  <p:pic>
                    <p:nvPicPr>
                      <p:cNvPr id="0" name="Picture 3404"/>
                      <p:cNvPicPr/>
                      <p:nvPr/>
                    </p:nvPicPr>
                    <p:blipFill>
                      <a:blip r:embed="rId8"/>
                      <a:stretch>
                        <a:fillRect/>
                      </a:stretch>
                    </p:blipFill>
                    <p:spPr>
                      <a:xfrm>
                        <a:off x="4678363" y="381318"/>
                        <a:ext cx="1647825" cy="690562"/>
                      </a:xfrm>
                      <a:prstGeom prst="rect">
                        <a:avLst/>
                      </a:prstGeom>
                      <a:noFill/>
                      <a:ln w="38100">
                        <a:noFill/>
                        <a:miter/>
                      </a:ln>
                    </p:spPr>
                  </p:pic>
                </p:oleObj>
              </mc:Fallback>
            </mc:AlternateContent>
          </a:graphicData>
        </a:graphic>
      </p:graphicFrame>
      <p:pic>
        <p:nvPicPr>
          <p:cNvPr id="21" name="Picture 11"/>
          <p:cNvPicPr>
            <a:picLocks noChangeAspect="1"/>
          </p:cNvPicPr>
          <p:nvPr/>
        </p:nvPicPr>
        <p:blipFill>
          <a:blip r:embed="rId9"/>
          <a:stretch>
            <a:fillRect/>
          </a:stretch>
        </p:blipFill>
        <p:spPr>
          <a:xfrm>
            <a:off x="2071688" y="1071563"/>
            <a:ext cx="4919662" cy="2714625"/>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67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8298"/>
                                        </p:tgtEl>
                                        <p:attrNameLst>
                                          <p:attrName>style.visibility</p:attrName>
                                        </p:attrNameLst>
                                      </p:cBhvr>
                                      <p:to>
                                        <p:strVal val="visible"/>
                                      </p:to>
                                    </p:set>
                                    <p:anim calcmode="lin" valueType="num">
                                      <p:cBhvr additive="base">
                                        <p:cTn id="17" dur="500" fill="hold"/>
                                        <p:tgtEl>
                                          <p:spTgt spid="268298"/>
                                        </p:tgtEl>
                                        <p:attrNameLst>
                                          <p:attrName>ppt_x</p:attrName>
                                        </p:attrNameLst>
                                      </p:cBhvr>
                                      <p:tavLst>
                                        <p:tav tm="0">
                                          <p:val>
                                            <p:strVal val="#ppt_x"/>
                                          </p:val>
                                        </p:tav>
                                        <p:tav tm="100000">
                                          <p:val>
                                            <p:strVal val="#ppt_x"/>
                                          </p:val>
                                        </p:tav>
                                      </p:tavLst>
                                    </p:anim>
                                    <p:anim calcmode="lin" valueType="num">
                                      <p:cBhvr additive="base">
                                        <p:cTn id="18" dur="500" fill="hold"/>
                                        <p:tgtEl>
                                          <p:spTgt spid="268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对称</a:t>
            </a:r>
            <a:r>
              <a:rPr lang="zh-CN" altLang="en-US" dirty="0"/>
              <a:t>性</a:t>
            </a:r>
            <a:r>
              <a:rPr lang="en-US" altLang="zh-CN" dirty="0"/>
              <a:t>(symmetric)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a:t>
            </a:r>
            <a:r>
              <a:rPr lang="en-US" b="1" dirty="0"/>
              <a:t>:</a:t>
            </a:r>
            <a:r>
              <a:rPr lang="en-US" dirty="0"/>
              <a:t> </a:t>
            </a:r>
            <a:r>
              <a:rPr lang="zh-CN" altLang="en-US" dirty="0"/>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，若只要</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就有</a:t>
            </a:r>
            <a:r>
              <a:rPr lang="en-US" dirty="0"/>
              <a:t> (b,</a:t>
            </a:r>
            <a:r>
              <a:rPr lang="zh-CN" altLang="en-US" dirty="0"/>
              <a:t> </a:t>
            </a:r>
            <a:r>
              <a:rPr lang="en-US" dirty="0"/>
              <a:t>a) </a:t>
            </a:r>
            <a:r>
              <a:rPr lang="en-US" dirty="0">
                <a:latin typeface="Cambria Math" panose="02040503050406030204"/>
                <a:ea typeface="Cambria Math" panose="02040503050406030204"/>
              </a:rPr>
              <a:t>∊ </a:t>
            </a:r>
            <a:r>
              <a:rPr lang="en-US" dirty="0">
                <a:ea typeface="Cambria Math" panose="02040503050406030204"/>
              </a:rPr>
              <a:t>R</a:t>
            </a:r>
            <a:r>
              <a:rPr lang="zh-CN" altLang="en-US" dirty="0">
                <a:ea typeface="宋体" panose="02010600030101010101" pitchFamily="2" charset="-122"/>
              </a:rPr>
              <a:t>，则称定义在集合</a:t>
            </a:r>
            <a:r>
              <a:rPr lang="en-US" altLang="zh-CN" dirty="0">
                <a:ea typeface="宋体" panose="02010600030101010101" pitchFamily="2" charset="-122"/>
              </a:rPr>
              <a:t>A</a:t>
            </a:r>
            <a:r>
              <a:rPr lang="zh-CN" altLang="en-US" dirty="0">
                <a:ea typeface="宋体" panose="02010600030101010101" pitchFamily="2" charset="-122"/>
              </a:rPr>
              <a:t>上的关系</a:t>
            </a:r>
            <a:r>
              <a:rPr lang="en-US" altLang="zh-CN" dirty="0">
                <a:ea typeface="宋体" panose="02010600030101010101" pitchFamily="2" charset="-122"/>
              </a:rPr>
              <a:t>R</a:t>
            </a:r>
            <a:r>
              <a:rPr lang="zh-CN" altLang="en-US" dirty="0">
                <a:ea typeface="宋体" panose="02010600030101010101" pitchFamily="2" charset="-122"/>
              </a:rPr>
              <a:t>是对称的。</a:t>
            </a:r>
            <a:r>
              <a:rPr lang="en-US" altLang="zh-CN" dirty="0">
                <a:ea typeface="宋体" panose="02010600030101010101" pitchFamily="2" charset="-122"/>
              </a:rPr>
              <a:t>R</a:t>
            </a:r>
            <a:r>
              <a:rPr lang="zh-CN" altLang="en-US" dirty="0">
                <a:ea typeface="宋体" panose="02010600030101010101" pitchFamily="2" charset="-122"/>
              </a:rPr>
              <a:t>是对称的，即：</a:t>
            </a:r>
            <a:endParaRPr lang="zh-CN" altLang="en-US" dirty="0">
              <a:ea typeface="宋体" panose="02010600030101010101" pitchFamily="2" charset="-122"/>
            </a:endParaRP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       ∀</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zh-CN" altLang="en-US" dirty="0">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a:t>
            </a:r>
            <a:r>
              <a:rPr lang="en-US" altLang="zh-CN"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a:buNone/>
            </a:pPr>
            <a:r>
              <a:rPr lang="en-US" b="1" dirty="0">
                <a:ea typeface="Cambria Math" panose="02040503050406030204"/>
              </a:rPr>
              <a:t>   </a:t>
            </a:r>
            <a:r>
              <a:rPr lang="zh-CN" altLang="en-US" b="1" dirty="0">
                <a:ea typeface="宋体" panose="02010600030101010101" pitchFamily="2" charset="-122"/>
              </a:rPr>
              <a:t>举例</a:t>
            </a:r>
            <a:r>
              <a:rPr lang="zh-CN" altLang="en-US" dirty="0">
                <a:ea typeface="Cambria Math" panose="02040503050406030204"/>
              </a:rPr>
              <a:t>：</a:t>
            </a:r>
            <a:r>
              <a:rPr lang="en-US" dirty="0" err="1">
                <a:ea typeface="Cambria Math" panose="02040503050406030204"/>
              </a:rPr>
              <a:t>关于整数的下列关系是对称的</a:t>
            </a:r>
            <a:r>
              <a:rPr lang="zh-CN" altLang="en-US" dirty="0">
                <a:ea typeface="Cambria Math" panose="02040503050406030204"/>
              </a:rPr>
              <a:t>：</a:t>
            </a:r>
            <a:endParaRPr lang="en-US" dirty="0">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1</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2</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 b </a:t>
            </a:r>
            <a:r>
              <a:rPr lang="en-US" dirty="0">
                <a:latin typeface="Cambria Math" panose="02040503050406030204"/>
                <a:ea typeface="Cambria Math" panose="02040503050406030204"/>
              </a:rPr>
              <a:t>≤ 3}.</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关于下列关系是</a:t>
            </a:r>
            <a:r>
              <a:rPr lang="zh-CN" altLang="en-US" dirty="0">
                <a:latin typeface="Cambria Math" panose="02040503050406030204"/>
                <a:ea typeface="宋体" panose="02010600030101010101" pitchFamily="2" charset="-122"/>
              </a:rPr>
              <a:t>非</a:t>
            </a:r>
            <a:r>
              <a:rPr lang="en-US" dirty="0">
                <a:latin typeface="Cambria Math" panose="02040503050406030204"/>
                <a:ea typeface="Cambria Math" panose="02040503050406030204"/>
              </a:rPr>
              <a:t>对称的:</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3 ≤ 4,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 4 ≰ 3),</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&gt;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&gt; 3,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 4),</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6</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 3 + 1,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≠4 + 1).</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Text Box 8"/>
          <p:cNvSpPr txBox="1"/>
          <p:nvPr/>
        </p:nvSpPr>
        <p:spPr>
          <a:xfrm>
            <a:off x="6781800" y="2546350"/>
            <a:ext cx="762000" cy="522288"/>
          </a:xfrm>
          <a:prstGeom prst="rect">
            <a:avLst/>
          </a:prstGeom>
          <a:noFill/>
          <a:ln w="9525">
            <a:noFill/>
          </a:ln>
        </p:spPr>
        <p:txBody>
          <a:bodyPr lIns="91428" tIns="45714" rIns="91428" bIns="45714" anchor="t">
            <a:spAutoFit/>
          </a:bodyPr>
          <a:p>
            <a:pPr indent="0" defTabSz="913130"/>
            <a:endParaRPr lang="zh-CN" altLang="zh-CN" b="0">
              <a:latin typeface="Verdana" panose="020B08040305040B0204" pitchFamily="34" charset="0"/>
              <a:ea typeface="宋体" panose="02010600030101010101" pitchFamily="2" charset="-122"/>
            </a:endParaRPr>
          </a:p>
        </p:txBody>
      </p:sp>
      <p:sp>
        <p:nvSpPr>
          <p:cNvPr id="256002" name="Text Box 42"/>
          <p:cNvSpPr txBox="1"/>
          <p:nvPr/>
        </p:nvSpPr>
        <p:spPr>
          <a:xfrm>
            <a:off x="285750" y="285750"/>
            <a:ext cx="8439150" cy="577850"/>
          </a:xfrm>
          <a:prstGeom prst="rect">
            <a:avLst/>
          </a:prstGeom>
          <a:noFill/>
          <a:ln w="9525">
            <a:noFill/>
          </a:ln>
        </p:spPr>
        <p:txBody>
          <a:bodyPr lIns="85335" tIns="42668" rIns="85335" bIns="42668" anchor="t">
            <a:spAutoFit/>
          </a:bodyPr>
          <a:p>
            <a:pPr indent="0" algn="ctr"/>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10</a:t>
            </a:r>
            <a:r>
              <a:rPr lang="en-US" altLang="zh-CN">
                <a:latin typeface="Arial" panose="020B0604020202090204" pitchFamily="34" charset="0"/>
                <a:ea typeface="宋体" panose="02010600030101010101" pitchFamily="2" charset="-122"/>
              </a:rPr>
              <a:t>  </a:t>
            </a:r>
            <a:r>
              <a:rPr lang="zh-CN" altLang="en-US">
                <a:latin typeface="Arial" panose="020B0604020202090204" pitchFamily="34" charset="0"/>
                <a:ea typeface="宋体" panose="02010600030101010101" pitchFamily="2" charset="-122"/>
              </a:rPr>
              <a:t>在</a:t>
            </a:r>
            <a:r>
              <a:rPr lang="zh-CN" altLang="en-US" sz="3200">
                <a:latin typeface="宋体" panose="02010600030101010101" pitchFamily="2" charset="-122"/>
                <a:ea typeface="宋体" panose="02010600030101010101" pitchFamily="2" charset="-122"/>
              </a:rPr>
              <a:t>例</a:t>
            </a:r>
            <a:r>
              <a:rPr lang="en-US" altLang="zh-CN" sz="3200">
                <a:latin typeface="宋体" panose="02010600030101010101" pitchFamily="2" charset="-122"/>
                <a:ea typeface="宋体" panose="02010600030101010101" pitchFamily="2" charset="-122"/>
              </a:rPr>
              <a:t>7</a:t>
            </a:r>
            <a:r>
              <a:rPr lang="zh-CN" altLang="en-US" sz="3200">
                <a:latin typeface="宋体" panose="02010600030101010101" pitchFamily="2" charset="-122"/>
                <a:ea typeface="宋体" panose="02010600030101010101" pitchFamily="2" charset="-122"/>
              </a:rPr>
              <a:t>中取</a:t>
            </a:r>
            <a:r>
              <a:rPr lang="en-US" altLang="zh-CN" sz="3200">
                <a:latin typeface="宋体" panose="02010600030101010101" pitchFamily="2" charset="-122"/>
                <a:ea typeface="宋体" panose="02010600030101010101" pitchFamily="2" charset="-122"/>
              </a:rPr>
              <a:t>B={6</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12}</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C={2</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3</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6}</a:t>
            </a:r>
            <a:r>
              <a:rPr lang="zh-CN" altLang="en-US" sz="3200">
                <a:latin typeface="宋体" panose="02010600030101010101" pitchFamily="2" charset="-122"/>
                <a:ea typeface="宋体" panose="02010600030101010101" pitchFamily="2" charset="-122"/>
              </a:rPr>
              <a:t>，则</a:t>
            </a:r>
            <a:endParaRPr lang="zh-CN" altLang="en-US">
              <a:latin typeface="Arial" panose="020B0604020202090204" pitchFamily="34" charset="0"/>
              <a:ea typeface="宋体" panose="02010600030101010101" pitchFamily="2" charset="-122"/>
            </a:endParaRPr>
          </a:p>
        </p:txBody>
      </p:sp>
      <p:graphicFrame>
        <p:nvGraphicFramePr>
          <p:cNvPr id="269315" name="Table 269314"/>
          <p:cNvGraphicFramePr/>
          <p:nvPr/>
        </p:nvGraphicFramePr>
        <p:xfrm>
          <a:off x="571500" y="4000500"/>
          <a:ext cx="8104188" cy="2506663"/>
        </p:xfrm>
        <a:graphic>
          <a:graphicData uri="http://schemas.openxmlformats.org/drawingml/2006/table">
            <a:tbl>
              <a:tblPr/>
              <a:tblGrid>
                <a:gridCol w="1828800"/>
                <a:gridCol w="1687513"/>
                <a:gridCol w="1617662"/>
                <a:gridCol w="1492250"/>
                <a:gridCol w="1477963"/>
              </a:tblGrid>
              <a:tr h="49847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集合</a:t>
                      </a:r>
                      <a:endParaRPr lang="zh-CN" altLang="en-US" sz="2700">
                        <a:latin typeface="Tahoma" panose="020B0804030504040204" pitchFamily="34" charset="0"/>
                      </a:endParaRPr>
                    </a:p>
                  </a:txBody>
                  <a:tcPr marL="84401" marR="84401" marT="43317" marB="4331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极大元</a:t>
                      </a:r>
                      <a:endParaRPr lang="zh-CN" altLang="en-US" sz="270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极小元</a:t>
                      </a:r>
                      <a:endParaRPr lang="zh-CN" altLang="en-US" sz="270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最大元</a:t>
                      </a:r>
                      <a:r>
                        <a:rPr lang="zh-CN" altLang="en-US" sz="2700" b="0">
                          <a:latin typeface="Tahoma" panose="020B0804030504040204" pitchFamily="34" charset="0"/>
                        </a:rPr>
                        <a:t> </a:t>
                      </a:r>
                      <a:endParaRPr lang="zh-CN" altLang="en-US" sz="2700" b="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最小元</a:t>
                      </a:r>
                      <a:endParaRPr lang="zh-CN" altLang="en-US">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636588">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a:t>
                      </a:r>
                      <a:endParaRPr lang="en-US" altLang="zh-CN" sz="2700" b="0">
                        <a:latin typeface="Times New Roman" panose="02020703060505090304" pitchFamily="18" charset="0"/>
                      </a:endParaRPr>
                    </a:p>
                  </a:txBody>
                  <a:tcPr marL="84401" marR="84401" marT="43317" marB="4331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24,36</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2,3</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无</a:t>
                      </a:r>
                      <a:endParaRPr lang="zh-CN" altLang="en-US" sz="270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无</a:t>
                      </a:r>
                      <a:endParaRPr lang="zh-CN" altLang="en-US" sz="270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649287">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{6,12}</a:t>
                      </a:r>
                      <a:endParaRPr lang="en-US" altLang="zh-CN" sz="2500" b="0">
                        <a:latin typeface="Times New Roman" panose="02020703060505090304" pitchFamily="18" charset="0"/>
                      </a:endParaRPr>
                    </a:p>
                  </a:txBody>
                  <a:tcPr marL="84401" marR="84401" marT="43317" marB="4331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12</a:t>
                      </a:r>
                      <a:endParaRPr lang="en-US" altLang="zh-CN" sz="25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6</a:t>
                      </a:r>
                      <a:endParaRPr lang="en-US" altLang="zh-CN" sz="25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12</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22313">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500" b="0">
                          <a:latin typeface="Times New Roman" panose="02020703060505090304" pitchFamily="18" charset="0"/>
                        </a:rPr>
                        <a:t>{2,3,6}</a:t>
                      </a:r>
                      <a:endParaRPr lang="en-US" altLang="zh-CN" sz="2700" b="0">
                        <a:latin typeface="Times New Roman" panose="02020703060505090304" pitchFamily="18" charset="0"/>
                      </a:endParaRPr>
                    </a:p>
                  </a:txBody>
                  <a:tcPr marL="84401" marR="84401" marT="43317" marB="4331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2,3</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a:t>
                      </a:r>
                      <a:endParaRPr lang="en-US" altLang="zh-CN" sz="2700" b="0">
                        <a:latin typeface="Times New Roman" panose="02020703060505090304" pitchFamily="18" charset="0"/>
                      </a:endParaRPr>
                    </a:p>
                  </a:txBody>
                  <a:tcPr marL="84401" marR="84401" marT="43317" marB="4331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无</a:t>
                      </a:r>
                      <a:endParaRPr lang="zh-CN" altLang="en-US" sz="2700">
                        <a:latin typeface="Tahoma" panose="020B0804030504040204" pitchFamily="34" charset="0"/>
                      </a:endParaRPr>
                    </a:p>
                  </a:txBody>
                  <a:tcPr marL="84401" marR="84401" marT="43317" marB="4331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pic>
        <p:nvPicPr>
          <p:cNvPr id="8" name="Picture 5"/>
          <p:cNvPicPr>
            <a:picLocks noChangeAspect="1"/>
          </p:cNvPicPr>
          <p:nvPr/>
        </p:nvPicPr>
        <p:blipFill>
          <a:blip r:embed="rId1"/>
          <a:stretch>
            <a:fillRect/>
          </a:stretch>
        </p:blipFill>
        <p:spPr>
          <a:xfrm>
            <a:off x="2857500" y="928688"/>
            <a:ext cx="2328863" cy="2786062"/>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Effect transition="in" filter="blinds(horizontal)">
                                      <p:cBhvr>
                                        <p:cTn id="13" dur="500"/>
                                        <p:tgtEl>
                                          <p:spTgt spid="269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5" name="Text Box 3"/>
          <p:cNvSpPr txBox="1">
            <a:spLocks noChangeArrowheads="1"/>
          </p:cNvSpPr>
          <p:nvPr/>
        </p:nvSpPr>
        <p:spPr bwMode="auto">
          <a:xfrm>
            <a:off x="76200" y="1071563"/>
            <a:ext cx="9067800" cy="56943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定理</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3-12.1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令</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&lt;A,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2800" b="1" i="0" u="none" strike="noStrike" kern="1200" cap="none" spc="0" normalizeH="0" baseline="0" noProof="1">
                <a:solidFill>
                  <a:srgbClr val="FF0000"/>
                </a:solidFill>
                <a:latin typeface="Tahoma" panose="020B0804030504040204" pitchFamily="34"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&gt;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为偏序集，且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 </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 A</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楷体_GB2312" pitchFamily="49" charset="-122"/>
                <a:ea typeface="楷体_GB2312" pitchFamily="49" charset="-122"/>
                <a:cs typeface="+mn-cs"/>
                <a:sym typeface="+mn-ea"/>
              </a:rPr>
              <a:t>。</a:t>
            </a:r>
            <a:endParaRPr kumimoji="0" lang="zh-CN" altLang="en-US" sz="2800" b="1" i="0" u="none" strike="noStrike" kern="1200" cap="none" spc="0" normalizeH="0" baseline="0" noProof="1">
              <a:solidFill>
                <a:schemeClr val="tx1"/>
              </a:solidFill>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1</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若</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最大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rgbClr val="74003A"/>
                </a:solidFill>
                <a:latin typeface="Times New Roman" panose="02020703060505090304" pitchFamily="18" charset="0"/>
                <a:ea typeface="+mn-ea"/>
                <a:cs typeface="+mn-cs"/>
                <a:sym typeface="+mn-ea"/>
              </a:rPr>
              <a:t>最小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）元，则</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极大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rgbClr val="74003A"/>
                </a:solidFill>
                <a:latin typeface="Times New Roman" panose="02020703060505090304" pitchFamily="18" charset="0"/>
                <a:ea typeface="+mn-ea"/>
                <a:cs typeface="+mn-cs"/>
                <a:sym typeface="+mn-ea"/>
              </a:rPr>
              <a:t>极小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  </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2</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若</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有</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最大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rgbClr val="74003A"/>
                </a:solidFill>
                <a:latin typeface="Times New Roman" panose="02020703060505090304" pitchFamily="18" charset="0"/>
                <a:ea typeface="+mn-ea"/>
                <a:cs typeface="+mn-cs"/>
                <a:sym typeface="+mn-ea"/>
              </a:rPr>
              <a:t>最小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）元，则</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最大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rgbClr val="74003A"/>
                </a:solidFill>
                <a:latin typeface="Times New Roman" panose="02020703060505090304" pitchFamily="18" charset="0"/>
                <a:ea typeface="+mn-ea"/>
                <a:cs typeface="+mn-cs"/>
                <a:sym typeface="+mn-ea"/>
              </a:rPr>
              <a:t>最小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）元唯一。</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3</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若</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为有限集，则</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极大元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极小元恒存在</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mn-lt"/>
                <a:ea typeface="+mn-ea"/>
                <a:cs typeface="+mn-cs"/>
                <a:sym typeface="+mn-ea"/>
              </a:rPr>
              <a:t> </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Font typeface="Wingdings 2" panose="05020102010507070707" pitchFamily="18" charset="2"/>
              <a:buChar char="¤"/>
            </a:pP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证明思路： </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1</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的证明根据定义，</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有</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最大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3600" b="1" i="0" u="none" strike="noStrike" kern="1200" cap="none" spc="0" normalizeH="0" baseline="0" noProof="1">
                <a:solidFill>
                  <a:srgbClr val="74003A"/>
                </a:solidFill>
                <a:latin typeface="Times New Roman" panose="02020703060505090304" pitchFamily="18" charset="0"/>
                <a:ea typeface="+mn-ea"/>
                <a:cs typeface="+mn-cs"/>
                <a:sym typeface="+mn-ea"/>
              </a:rPr>
              <a:t>最小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）元的条件比有</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极大</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3600" b="1" i="0" u="none" strike="noStrike" kern="1200" cap="none" spc="0" normalizeH="0" baseline="0" noProof="1">
                <a:solidFill>
                  <a:srgbClr val="74003A"/>
                </a:solidFill>
                <a:latin typeface="Times New Roman" panose="02020703060505090304" pitchFamily="18" charset="0"/>
                <a:ea typeface="+mn-ea"/>
                <a:cs typeface="+mn-cs"/>
                <a:sym typeface="+mn-ea"/>
              </a:rPr>
              <a:t>极小</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）元的条件严格。</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 </a:t>
            </a:r>
            <a:endPar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2</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的证明利用反证法；</a:t>
            </a:r>
            <a:endParaRPr kumimoji="0" lang="zh-CN"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3</a:t>
            </a:r>
            <a:r>
              <a:rPr kumimoji="0" lang="zh-CN" altLang="en-US"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a:t>
            </a:r>
            <a:r>
              <a:rPr kumimoji="0" lang="zh-CN" altLang="zh-CN" sz="2800" b="1" i="0" u="none" strike="noStrike" kern="1200" cap="none" spc="0" normalizeH="0" baseline="0" noProof="1">
                <a:solidFill>
                  <a:schemeClr val="tx1"/>
                </a:solidFill>
                <a:effectLst>
                  <a:outerShdw blurRad="38100" dist="38100" dir="2700000">
                    <a:srgbClr val="C0C0C0"/>
                  </a:outerShdw>
                </a:effectLst>
                <a:latin typeface="Times New Roman" panose="02020703060505090304" pitchFamily="18" charset="0"/>
                <a:ea typeface="+mn-ea"/>
                <a:cs typeface="+mn-cs"/>
                <a:sym typeface="+mn-ea"/>
              </a:rPr>
              <a:t>的证明根据定义，直接比较有限个元素，可得到</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极大元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极小元</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Wingdings 2" panose="05020102010507070707" pitchFamily="18" charset="2"/>
              </a:rPr>
              <a:t></a:t>
            </a:r>
            <a:endParaRPr kumimoji="0" lang="zh-CN" altLang="en-US" sz="2800" b="1" i="0" u="none" strike="noStrike" kern="1200" cap="none" spc="0" normalizeH="0" baseline="0" noProof="1">
              <a:solidFill>
                <a:schemeClr val="tx1"/>
              </a:solidFill>
              <a:latin typeface="宋体" panose="02010600030101010101" pitchFamily="2" charset="-122"/>
              <a:ea typeface="+mn-ea"/>
              <a:cs typeface="+mn-cs"/>
              <a:sym typeface="Wingdings 2" panose="05020102010507070707" pitchFamily="18" charset="2"/>
            </a:endParaRPr>
          </a:p>
          <a:p>
            <a:pPr marL="0" marR="0" lvl="0" indent="0" algn="l" defTabSz="914400" rtl="0" eaLnBrk="1" fontAlgn="base" latinLnBrk="0" hangingPunct="1">
              <a:lnSpc>
                <a:spcPct val="100000"/>
              </a:lnSpc>
              <a:spcBef>
                <a:spcPct val="0"/>
              </a:spcBef>
              <a:spcAft>
                <a:spcPct val="0"/>
              </a:spcAft>
              <a:buNone/>
            </a:pPr>
            <a:endParaRPr kumimoji="0" lang="en-US" altLang="zh-CN" sz="2400" b="1" i="0" u="none" strike="noStrike" kern="1200" cap="none" spc="0" normalizeH="0" baseline="0" noProof="1">
              <a:solidFill>
                <a:schemeClr val="tx1"/>
              </a:solidFill>
              <a:latin typeface="+mn-lt"/>
              <a:ea typeface="+mn-ea"/>
              <a:cs typeface="+mn-cs"/>
              <a:sym typeface="+mn-ea"/>
            </a:endParaRPr>
          </a:p>
        </p:txBody>
      </p:sp>
      <p:sp>
        <p:nvSpPr>
          <p:cNvPr id="257026" name="Text Box 7"/>
          <p:cNvSpPr txBox="1"/>
          <p:nvPr/>
        </p:nvSpPr>
        <p:spPr>
          <a:xfrm>
            <a:off x="214313" y="214313"/>
            <a:ext cx="7045325" cy="555625"/>
          </a:xfrm>
          <a:prstGeom prst="rect">
            <a:avLst/>
          </a:prstGeom>
          <a:noFill/>
          <a:ln w="9525">
            <a:noFill/>
          </a:ln>
        </p:spPr>
        <p:txBody>
          <a:bodyPr lIns="91428" tIns="45714" rIns="91428" bIns="45714" anchor="t">
            <a:spAutoFit/>
          </a:bodyPr>
          <a:p>
            <a:pPr indent="0" defTabSz="913130"/>
            <a:r>
              <a:rPr lang="en-US" altLang="zh-CN" b="0">
                <a:solidFill>
                  <a:srgbClr val="0000A6"/>
                </a:solidFill>
                <a:latin typeface="Verdana" panose="020B08040305040B0204" pitchFamily="34" charset="0"/>
                <a:ea typeface="宋体" panose="02010600030101010101" pitchFamily="2" charset="-122"/>
              </a:rPr>
              <a:t>    </a:t>
            </a:r>
            <a:r>
              <a:rPr lang="zh-CN" altLang="en-US" sz="3000">
                <a:solidFill>
                  <a:srgbClr val="0000A6"/>
                </a:solidFill>
                <a:latin typeface="Verdana" panose="020B08040305040B0204" pitchFamily="34" charset="0"/>
                <a:ea typeface="宋体" panose="02010600030101010101" pitchFamily="2" charset="-122"/>
              </a:rPr>
              <a:t>最大（小）元和极大（小）元的性质：</a:t>
            </a:r>
            <a:endParaRPr lang="zh-CN" altLang="en-US" sz="3000">
              <a:solidFill>
                <a:srgbClr val="0000A6"/>
              </a:solidFill>
              <a:latin typeface="Verdana" panose="020B08040305040B0204" pitchFamily="34" charset="0"/>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5">
                                            <p:txEl>
                                              <p:charRg st="4294967295" end="4294967295"/>
                                            </p:txEl>
                                          </p:spTgt>
                                        </p:tgtEl>
                                        <p:attrNameLst>
                                          <p:attrName>style.visibility</p:attrName>
                                        </p:attrNameLst>
                                      </p:cBhvr>
                                      <p:to>
                                        <p:strVal val="visible"/>
                                      </p:to>
                                    </p:set>
                                    <p:anim calcmode="lin" valueType="num">
                                      <p:cBhvr additive="base">
                                        <p:cTn id="7" dur="500" fill="hold"/>
                                        <p:tgtEl>
                                          <p:spTgt spid="13107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5">
                                            <p:txEl>
                                              <p:charRg st="0" end="44"/>
                                            </p:txEl>
                                          </p:spTgt>
                                        </p:tgtEl>
                                        <p:attrNameLst>
                                          <p:attrName>style.visibility</p:attrName>
                                        </p:attrNameLst>
                                      </p:cBhvr>
                                      <p:to>
                                        <p:strVal val="visible"/>
                                      </p:to>
                                    </p:set>
                                    <p:anim calcmode="lin" valueType="num">
                                      <p:cBhvr additive="base">
                                        <p:cTn id="13" dur="500" fill="hold"/>
                                        <p:tgtEl>
                                          <p:spTgt spid="131075">
                                            <p:txEl>
                                              <p:charRg st="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charRg st="0"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075">
                                            <p:txEl>
                                              <p:charRg st="44" end="82"/>
                                            </p:txEl>
                                          </p:spTgt>
                                        </p:tgtEl>
                                        <p:attrNameLst>
                                          <p:attrName>style.visibility</p:attrName>
                                        </p:attrNameLst>
                                      </p:cBhvr>
                                      <p:to>
                                        <p:strVal val="visible"/>
                                      </p:to>
                                    </p:set>
                                    <p:anim calcmode="lin" valueType="num">
                                      <p:cBhvr additive="base">
                                        <p:cTn id="19" dur="500" fill="hold"/>
                                        <p:tgtEl>
                                          <p:spTgt spid="131075">
                                            <p:txEl>
                                              <p:charRg st="44" end="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charRg st="44" end="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1075">
                                            <p:txEl>
                                              <p:charRg st="82" end="114"/>
                                            </p:txEl>
                                          </p:spTgt>
                                        </p:tgtEl>
                                        <p:attrNameLst>
                                          <p:attrName>style.visibility</p:attrName>
                                        </p:attrNameLst>
                                      </p:cBhvr>
                                      <p:to>
                                        <p:strVal val="visible"/>
                                      </p:to>
                                    </p:set>
                                    <p:anim calcmode="lin" valueType="num">
                                      <p:cBhvr additive="base">
                                        <p:cTn id="25" dur="500" fill="hold"/>
                                        <p:tgtEl>
                                          <p:spTgt spid="131075">
                                            <p:txEl>
                                              <p:charRg st="82" end="1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charRg st="82" end="1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075">
                                            <p:txEl>
                                              <p:charRg st="114" end="144"/>
                                            </p:txEl>
                                          </p:spTgt>
                                        </p:tgtEl>
                                        <p:attrNameLst>
                                          <p:attrName>style.visibility</p:attrName>
                                        </p:attrNameLst>
                                      </p:cBhvr>
                                      <p:to>
                                        <p:strVal val="visible"/>
                                      </p:to>
                                    </p:set>
                                    <p:anim calcmode="lin" valueType="num">
                                      <p:cBhvr additive="base">
                                        <p:cTn id="31" dur="500" fill="hold"/>
                                        <p:tgtEl>
                                          <p:spTgt spid="131075">
                                            <p:txEl>
                                              <p:charRg st="114" end="14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5">
                                            <p:txEl>
                                              <p:charRg st="114" end="14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75">
                                            <p:txEl>
                                              <p:charRg st="144" end="189"/>
                                            </p:txEl>
                                          </p:spTgt>
                                        </p:tgtEl>
                                        <p:attrNameLst>
                                          <p:attrName>style.visibility</p:attrName>
                                        </p:attrNameLst>
                                      </p:cBhvr>
                                      <p:to>
                                        <p:strVal val="visible"/>
                                      </p:to>
                                    </p:set>
                                    <p:anim calcmode="lin" valueType="num">
                                      <p:cBhvr additive="base">
                                        <p:cTn id="37" dur="500" fill="hold"/>
                                        <p:tgtEl>
                                          <p:spTgt spid="131075">
                                            <p:txEl>
                                              <p:charRg st="144" end="18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1075">
                                            <p:txEl>
                                              <p:charRg st="144" end="18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1075">
                                            <p:txEl>
                                              <p:charRg st="189" end="202"/>
                                            </p:txEl>
                                          </p:spTgt>
                                        </p:tgtEl>
                                        <p:attrNameLst>
                                          <p:attrName>style.visibility</p:attrName>
                                        </p:attrNameLst>
                                      </p:cBhvr>
                                      <p:to>
                                        <p:strVal val="visible"/>
                                      </p:to>
                                    </p:set>
                                    <p:anim calcmode="lin" valueType="num">
                                      <p:cBhvr additive="base">
                                        <p:cTn id="43" dur="500" fill="hold"/>
                                        <p:tgtEl>
                                          <p:spTgt spid="131075">
                                            <p:txEl>
                                              <p:charRg st="189" end="20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1075">
                                            <p:txEl>
                                              <p:charRg st="189" end="20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1075">
                                            <p:txEl>
                                              <p:charRg st="202" end="244"/>
                                            </p:txEl>
                                          </p:spTgt>
                                        </p:tgtEl>
                                        <p:attrNameLst>
                                          <p:attrName>style.visibility</p:attrName>
                                        </p:attrNameLst>
                                      </p:cBhvr>
                                      <p:to>
                                        <p:strVal val="visible"/>
                                      </p:to>
                                    </p:set>
                                    <p:anim calcmode="lin" valueType="num">
                                      <p:cBhvr additive="base">
                                        <p:cTn id="49" dur="500" fill="hold"/>
                                        <p:tgtEl>
                                          <p:spTgt spid="131075">
                                            <p:txEl>
                                              <p:charRg st="202" end="24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1075">
                                            <p:txEl>
                                              <p:charRg st="202" end="2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9" name="Text Box 3"/>
          <p:cNvSpPr txBox="1">
            <a:spLocks noChangeArrowheads="1"/>
          </p:cNvSpPr>
          <p:nvPr/>
        </p:nvSpPr>
        <p:spPr bwMode="auto">
          <a:xfrm>
            <a:off x="76200" y="304800"/>
            <a:ext cx="9067800" cy="56435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定义</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3-12.7</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8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设</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&lt;A,</a:t>
            </a:r>
            <a:r>
              <a:rPr kumimoji="0" lang="en-US" altLang="zh-CN" sz="2800" b="1" i="0" u="none" strike="noStrike" kern="1200" cap="none" spc="0" normalizeH="0" baseline="0" noProof="1">
                <a:solidFill>
                  <a:srgbClr val="FF0000"/>
                </a:solidFill>
                <a:latin typeface="Tahoma" panose="020B0804030504040204" pitchFamily="34" charset="0"/>
                <a:ea typeface="+mn-ea"/>
                <a:cs typeface="+mn-cs"/>
                <a:sym typeface="+mn-ea"/>
              </a:rPr>
              <a:t> </a:t>
            </a:r>
            <a:r>
              <a:rPr kumimoji="0" lang="en-US" altLang="en-US" sz="2800" b="1" i="0" u="none" strike="noStrike" kern="1200" cap="none" spc="0" normalizeH="0" baseline="0" noProof="1">
                <a:solidFill>
                  <a:srgbClr val="FF3300"/>
                </a:solidFill>
                <a:latin typeface="+mn-lt"/>
                <a:ea typeface="+mn-ea"/>
                <a:cs typeface="+mn-cs"/>
                <a:sym typeface="MT Extra" pitchFamily="18" charset="2"/>
              </a:rPr>
              <a:t>≤</a:t>
            </a:r>
            <a:r>
              <a:rPr kumimoji="0" lang="en-US" altLang="zh-CN" sz="2800" b="1" i="0" u="none" strike="noStrike" kern="1200" cap="none" spc="0" normalizeH="0" baseline="0" noProof="1">
                <a:solidFill>
                  <a:srgbClr val="FF0000"/>
                </a:solidFill>
                <a:latin typeface="Tahoma" panose="020B0804030504040204" pitchFamily="34"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&gt;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为一偏序集，对于</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 </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 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1</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，且对每一</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 </a:t>
            </a:r>
            <a:r>
              <a:rPr kumimoji="0" lang="en-US" altLang="en-US" sz="1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上界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upper bound</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的上界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Symbol" pitchFamily="18" charset="2"/>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x(x</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B→x </a:t>
            </a:r>
            <a:r>
              <a:rPr kumimoji="0" lang="en-US" altLang="en-US" sz="1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endPar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2</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，且对每一</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28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 </a:t>
            </a:r>
            <a:r>
              <a:rPr kumimoji="0" lang="en-US" altLang="en-US" sz="1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下界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lower bound</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rgbClr val="FF0000"/>
                </a:solidFill>
                <a:latin typeface="Times New Roman" panose="02020703060505090304" pitchFamily="18" charset="0"/>
                <a:ea typeface="+mn-ea"/>
                <a:cs typeface="+mn-cs"/>
                <a:sym typeface="+mn-ea"/>
              </a:rPr>
              <a:t>的下界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Symbol" pitchFamily="18" charset="2"/>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x(x</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 </a:t>
            </a:r>
            <a:r>
              <a:rPr kumimoji="0" lang="en-US" altLang="en-US" sz="1800" b="1" i="0" u="none" strike="noStrike" kern="1200" cap="none" spc="0" normalizeH="0" baseline="0" noProof="1">
                <a:solidFill>
                  <a:srgbClr val="FF3300"/>
                </a:solidFill>
                <a:latin typeface="+mn-lt"/>
                <a:ea typeface="+mn-ea"/>
                <a:cs typeface="+mn-cs"/>
                <a:sym typeface="MT Extra" pitchFamily="18" charset="2"/>
              </a:rPr>
              <a:t>≤</a:t>
            </a:r>
            <a:r>
              <a:rPr kumimoji="0" lang="en-US" altLang="zh-CN" sz="1800" b="0" i="0" u="none" strike="noStrike" kern="1200" cap="none" spc="0" normalizeH="0" baseline="0" noProof="1">
                <a:solidFill>
                  <a:schemeClr val="tx1"/>
                </a:solidFill>
                <a:latin typeface="+mn-lt"/>
                <a:ea typeface="+mn-ea"/>
                <a:cs typeface="+mn-cs"/>
                <a:sym typeface="MT Extra" pitchFamily="18" charset="2"/>
              </a:rPr>
              <a:t>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x)</a:t>
            </a:r>
            <a:endPar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3</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是</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的所有上界的集合中的最小元。则称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最小上界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或</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上确界</a:t>
            </a:r>
            <a:r>
              <a:rPr kumimoji="0" lang="en-US" altLang="zh-CN"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LUB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L</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east Upper Bound</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endParaRPr kumimoji="0" lang="zh-CN" altLang="en-US" sz="2800" b="1" i="0" u="none" strike="noStrike" kern="1200" cap="none" spc="0" normalizeH="0" baseline="0" noProof="1">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4</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是</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的所有下界的集合中的最大元。 则称</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为 </a:t>
            </a:r>
            <a:r>
              <a:rPr kumimoji="0" lang="en-US" altLang="zh-CN" sz="28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最大下界</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或</a:t>
            </a:r>
            <a:r>
              <a:rPr kumimoji="0" lang="zh-CN" altLang="en-US"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下确界</a:t>
            </a:r>
            <a:r>
              <a:rPr kumimoji="0" lang="en-US" altLang="zh-CN" sz="28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GLB</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en-US" altLang="zh-CN" sz="2800" b="1" i="1" u="none" strike="noStrike" kern="1200" cap="none" spc="0" normalizeH="0" baseline="0" noProof="1">
                <a:solidFill>
                  <a:srgbClr val="FF0000"/>
                </a:solidFill>
                <a:latin typeface="Times New Roman" panose="02020703060505090304" pitchFamily="18" charset="0"/>
                <a:ea typeface="+mn-ea"/>
                <a:cs typeface="+mn-cs"/>
                <a:sym typeface="+mn-ea"/>
              </a:rPr>
              <a:t>Greatest  Lower Bound</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099">
                                            <p:txEl>
                                              <p:charRg st="4294967295" end="4294967295"/>
                                            </p:txEl>
                                          </p:spTgt>
                                        </p:tgtEl>
                                        <p:attrNameLst>
                                          <p:attrName>style.visibility</p:attrName>
                                        </p:attrNameLst>
                                      </p:cBhvr>
                                      <p:to>
                                        <p:strVal val="visible"/>
                                      </p:to>
                                    </p:set>
                                    <p:anim calcmode="lin" valueType="num">
                                      <p:cBhvr additive="base">
                                        <p:cTn id="7" dur="500" fill="hold"/>
                                        <p:tgtEl>
                                          <p:spTgt spid="132099">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099">
                                            <p:txEl>
                                              <p:charRg st="0" end="44"/>
                                            </p:txEl>
                                          </p:spTgt>
                                        </p:tgtEl>
                                        <p:attrNameLst>
                                          <p:attrName>style.visibility</p:attrName>
                                        </p:attrNameLst>
                                      </p:cBhvr>
                                      <p:to>
                                        <p:strVal val="visible"/>
                                      </p:to>
                                    </p:set>
                                    <p:anim calcmode="lin" valueType="num">
                                      <p:cBhvr additive="base">
                                        <p:cTn id="13" dur="500" fill="hold"/>
                                        <p:tgtEl>
                                          <p:spTgt spid="132099">
                                            <p:txEl>
                                              <p:charRg st="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charRg st="0"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2099">
                                            <p:txEl>
                                              <p:charRg st="44" end="97"/>
                                            </p:txEl>
                                          </p:spTgt>
                                        </p:tgtEl>
                                        <p:attrNameLst>
                                          <p:attrName>style.visibility</p:attrName>
                                        </p:attrNameLst>
                                      </p:cBhvr>
                                      <p:to>
                                        <p:strVal val="visible"/>
                                      </p:to>
                                    </p:set>
                                    <p:anim calcmode="lin" valueType="num">
                                      <p:cBhvr additive="base">
                                        <p:cTn id="19" dur="500" fill="hold"/>
                                        <p:tgtEl>
                                          <p:spTgt spid="132099">
                                            <p:txEl>
                                              <p:charRg st="44" end="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099">
                                            <p:txEl>
                                              <p:charRg st="44" end="9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2099">
                                            <p:txEl>
                                              <p:charRg st="97" end="133"/>
                                            </p:txEl>
                                          </p:spTgt>
                                        </p:tgtEl>
                                        <p:attrNameLst>
                                          <p:attrName>style.visibility</p:attrName>
                                        </p:attrNameLst>
                                      </p:cBhvr>
                                      <p:to>
                                        <p:strVal val="visible"/>
                                      </p:to>
                                    </p:set>
                                    <p:anim calcmode="lin" valueType="num">
                                      <p:cBhvr additive="base">
                                        <p:cTn id="25" dur="500" fill="hold"/>
                                        <p:tgtEl>
                                          <p:spTgt spid="132099">
                                            <p:txEl>
                                              <p:charRg st="97"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2099">
                                            <p:txEl>
                                              <p:charRg st="97" end="13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2099">
                                            <p:txEl>
                                              <p:charRg st="133" end="186"/>
                                            </p:txEl>
                                          </p:spTgt>
                                        </p:tgtEl>
                                        <p:attrNameLst>
                                          <p:attrName>style.visibility</p:attrName>
                                        </p:attrNameLst>
                                      </p:cBhvr>
                                      <p:to>
                                        <p:strVal val="visible"/>
                                      </p:to>
                                    </p:set>
                                    <p:anim calcmode="lin" valueType="num">
                                      <p:cBhvr additive="base">
                                        <p:cTn id="31" dur="500" fill="hold"/>
                                        <p:tgtEl>
                                          <p:spTgt spid="132099">
                                            <p:txEl>
                                              <p:charRg st="133" end="18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2099">
                                            <p:txEl>
                                              <p:charRg st="133" end="18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2099">
                                            <p:txEl>
                                              <p:charRg st="186" end="223"/>
                                            </p:txEl>
                                          </p:spTgt>
                                        </p:tgtEl>
                                        <p:attrNameLst>
                                          <p:attrName>style.visibility</p:attrName>
                                        </p:attrNameLst>
                                      </p:cBhvr>
                                      <p:to>
                                        <p:strVal val="visible"/>
                                      </p:to>
                                    </p:set>
                                    <p:anim calcmode="lin" valueType="num">
                                      <p:cBhvr additive="base">
                                        <p:cTn id="37" dur="500" fill="hold"/>
                                        <p:tgtEl>
                                          <p:spTgt spid="132099">
                                            <p:txEl>
                                              <p:charRg st="186" end="2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2099">
                                            <p:txEl>
                                              <p:charRg st="186" end="22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2099">
                                            <p:txEl>
                                              <p:charRg st="223" end="299"/>
                                            </p:txEl>
                                          </p:spTgt>
                                        </p:tgtEl>
                                        <p:attrNameLst>
                                          <p:attrName>style.visibility</p:attrName>
                                        </p:attrNameLst>
                                      </p:cBhvr>
                                      <p:to>
                                        <p:strVal val="visible"/>
                                      </p:to>
                                    </p:set>
                                    <p:anim calcmode="lin" valueType="num">
                                      <p:cBhvr additive="base">
                                        <p:cTn id="43" dur="500" fill="hold"/>
                                        <p:tgtEl>
                                          <p:spTgt spid="132099">
                                            <p:txEl>
                                              <p:charRg st="223" end="29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2099">
                                            <p:txEl>
                                              <p:charRg st="223" end="29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2099">
                                            <p:txEl>
                                              <p:charRg st="299" end="371"/>
                                            </p:txEl>
                                          </p:spTgt>
                                        </p:tgtEl>
                                        <p:attrNameLst>
                                          <p:attrName>style.visibility</p:attrName>
                                        </p:attrNameLst>
                                      </p:cBhvr>
                                      <p:to>
                                        <p:strVal val="visible"/>
                                      </p:to>
                                    </p:set>
                                    <p:anim calcmode="lin" valueType="num">
                                      <p:cBhvr additive="base">
                                        <p:cTn id="49" dur="500" fill="hold"/>
                                        <p:tgtEl>
                                          <p:spTgt spid="132099">
                                            <p:txEl>
                                              <p:charRg st="299" end="37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2099">
                                            <p:txEl>
                                              <p:charRg st="299" end="37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2099">
                                            <p:txEl>
                                              <p:charRg st="371" end="381"/>
                                            </p:txEl>
                                          </p:spTgt>
                                        </p:tgtEl>
                                        <p:attrNameLst>
                                          <p:attrName>style.visibility</p:attrName>
                                        </p:attrNameLst>
                                      </p:cBhvr>
                                      <p:to>
                                        <p:strVal val="visible"/>
                                      </p:to>
                                    </p:set>
                                    <p:anim calcmode="lin" valueType="num">
                                      <p:cBhvr additive="base">
                                        <p:cTn id="55" dur="500" fill="hold"/>
                                        <p:tgtEl>
                                          <p:spTgt spid="132099">
                                            <p:txEl>
                                              <p:charRg st="371" end="38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2099">
                                            <p:txEl>
                                              <p:charRg st="371" end="3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2385" name="Table 272384"/>
          <p:cNvGraphicFramePr/>
          <p:nvPr/>
        </p:nvGraphicFramePr>
        <p:xfrm>
          <a:off x="357188" y="3929063"/>
          <a:ext cx="8315325" cy="2741613"/>
        </p:xfrm>
        <a:graphic>
          <a:graphicData uri="http://schemas.openxmlformats.org/drawingml/2006/table">
            <a:tbl>
              <a:tblPr/>
              <a:tblGrid>
                <a:gridCol w="2039938"/>
                <a:gridCol w="1687512"/>
                <a:gridCol w="1617663"/>
                <a:gridCol w="1492250"/>
                <a:gridCol w="1477962"/>
              </a:tblGrid>
              <a:tr h="49847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集合</a:t>
                      </a:r>
                      <a:endParaRPr lang="zh-CN" altLang="en-US" sz="2700">
                        <a:latin typeface="Tahoma" panose="020B0804030504040204" pitchFamily="34" charset="0"/>
                      </a:endParaRPr>
                    </a:p>
                  </a:txBody>
                  <a:tcPr marL="84401" marR="84401" marT="43322" marB="43322">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上界</a:t>
                      </a:r>
                      <a:endParaRPr lang="zh-CN" altLang="en-US" sz="2700">
                        <a:latin typeface="Tahoma" panose="020B0804030504040204" pitchFamily="34"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下界</a:t>
                      </a:r>
                      <a:endParaRPr lang="zh-CN" altLang="en-US" sz="2700">
                        <a:latin typeface="Tahoma" panose="020B0804030504040204" pitchFamily="34"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上确界</a:t>
                      </a:r>
                      <a:endParaRPr lang="zh-CN" altLang="en-US" sz="2700">
                        <a:latin typeface="Tahoma" panose="020B0804030504040204" pitchFamily="34"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下确界</a:t>
                      </a:r>
                      <a:endParaRPr lang="zh-CN" altLang="en-US" sz="2700">
                        <a:latin typeface="Tahoma" panose="020B0804030504040204" pitchFamily="34" charset="0"/>
                      </a:endParaRPr>
                    </a:p>
                  </a:txBody>
                  <a:tcPr marL="84401" marR="84401" marT="43322" marB="43322">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601663">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22" marB="43322">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i="1">
                          <a:latin typeface="Times New Roman" panose="02020703060505090304" pitchFamily="18" charset="0"/>
                        </a:rPr>
                        <a:t>a</a:t>
                      </a:r>
                      <a:r>
                        <a:rPr lang="en-US" altLang="zh-CN" sz="2700">
                          <a:latin typeface="Times New Roman" panose="02020703060505090304" pitchFamily="18" charset="0"/>
                        </a:rPr>
                        <a:t>,</a:t>
                      </a:r>
                      <a:r>
                        <a:rPr lang="en-US" altLang="zh-CN" sz="2700" i="1">
                          <a:latin typeface="Times New Roman" panose="02020703060505090304" pitchFamily="18" charset="0"/>
                        </a:rPr>
                        <a:t>b</a:t>
                      </a:r>
                      <a:r>
                        <a:rPr lang="en-US" altLang="zh-CN" sz="2700">
                          <a:latin typeface="Times New Roman" panose="02020703060505090304" pitchFamily="18" charset="0"/>
                        </a:rPr>
                        <a:t>,</a:t>
                      </a:r>
                      <a:r>
                        <a:rPr lang="en-US" altLang="zh-CN" sz="270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649287">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b</a:t>
                      </a:r>
                      <a:r>
                        <a:rPr lang="en-US" altLang="zh-CN" sz="2500" b="0">
                          <a:latin typeface="Times New Roman" panose="02020703060505090304" pitchFamily="18" charset="0"/>
                        </a:rPr>
                        <a:t>},{</a:t>
                      </a:r>
                      <a:r>
                        <a:rPr lang="en-US" altLang="zh-CN" sz="2500" b="0" i="1">
                          <a:latin typeface="Times New Roman" panose="02020703060505090304" pitchFamily="18" charset="0"/>
                        </a:rPr>
                        <a:t>c</a:t>
                      </a:r>
                      <a:r>
                        <a:rPr lang="en-US" altLang="zh-CN" sz="2500" b="0">
                          <a:latin typeface="Times New Roman" panose="02020703060505090304" pitchFamily="18" charset="0"/>
                        </a:rPr>
                        <a:t>}}</a:t>
                      </a:r>
                      <a:endParaRPr lang="en-US" altLang="zh-CN" sz="2500" b="0">
                        <a:latin typeface="Times New Roman" panose="02020703060505090304" pitchFamily="18" charset="0"/>
                      </a:endParaRPr>
                    </a:p>
                  </a:txBody>
                  <a:tcPr marL="84401" marR="84401" marT="43322" marB="43322">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 </a:t>
                      </a:r>
                      <a:endParaRPr lang="en-US" altLang="zh-CN" sz="25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endParaRPr lang="zh-CN"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992188">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a</a:t>
                      </a:r>
                      <a:r>
                        <a:rPr lang="en-US" altLang="zh-CN" sz="2500" b="0">
                          <a:latin typeface="Times New Roman" panose="02020703060505090304" pitchFamily="18" charset="0"/>
                        </a:rPr>
                        <a:t>,</a:t>
                      </a:r>
                      <a:r>
                        <a:rPr lang="en-US" altLang="zh-CN" sz="2500" b="0" i="1">
                          <a:latin typeface="Times New Roman" panose="02020703060505090304" pitchFamily="18" charset="0"/>
                        </a:rPr>
                        <a:t>b</a:t>
                      </a:r>
                      <a:r>
                        <a:rPr lang="en-US" altLang="zh-CN" sz="25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endParaRPr lang="en-US" altLang="zh-CN" sz="2700" b="0">
                        <a:latin typeface="Times New Roman" panose="02020703060505090304" pitchFamily="18" charset="0"/>
                      </a:endParaRPr>
                    </a:p>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r>
                        <a:rPr lang="en-US" altLang="zh-CN" sz="2700" b="0" i="1">
                          <a:latin typeface="Times New Roman" panose="02020703060505090304" pitchFamily="18" charset="0"/>
                        </a:rPr>
                        <a:t>c</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    {</a:t>
                      </a:r>
                      <a:r>
                        <a:rPr lang="en-US" altLang="zh-CN" sz="2700" b="0" i="1">
                          <a:latin typeface="Times New Roman" panose="02020703060505090304" pitchFamily="18" charset="0"/>
                        </a:rPr>
                        <a:t>a</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r>
                        <a:rPr lang="en-US" altLang="zh-CN" sz="2700" b="0" i="1">
                          <a:latin typeface="Times New Roman" panose="02020703060505090304" pitchFamily="18" charset="0"/>
                        </a:rPr>
                        <a:t>b</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t>
                      </a:r>
                      <a:r>
                        <a:rPr lang="en-US" altLang="zh-CN" sz="2700" b="0" i="1">
                          <a:latin typeface="Times New Roman" panose="02020703060505090304" pitchFamily="18" charset="0"/>
                        </a:rPr>
                        <a:t>a</a:t>
                      </a:r>
                      <a:r>
                        <a:rPr lang="en-US" altLang="zh-CN" sz="2700" b="0">
                          <a:latin typeface="Times New Roman" panose="02020703060505090304" pitchFamily="18" charset="0"/>
                        </a:rPr>
                        <a:t>}</a:t>
                      </a:r>
                      <a:endParaRPr lang="en-US" altLang="zh-CN" sz="2700" b="0">
                        <a:latin typeface="Times New Roman" panose="02020703060505090304" pitchFamily="18" charset="0"/>
                      </a:endParaRPr>
                    </a:p>
                  </a:txBody>
                  <a:tcPr marL="84401" marR="84401" marT="43322" marB="43322">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259105" name="Object 4"/>
          <p:cNvGraphicFramePr>
            <a:graphicFrameLocks noChangeAspect="1"/>
          </p:cNvGraphicFramePr>
          <p:nvPr/>
        </p:nvGraphicFramePr>
        <p:xfrm>
          <a:off x="4643438" y="4429125"/>
          <a:ext cx="442912" cy="419100"/>
        </p:xfrm>
        <a:graphic>
          <a:graphicData uri="http://schemas.openxmlformats.org/presentationml/2006/ole">
            <mc:AlternateContent xmlns:mc="http://schemas.openxmlformats.org/markup-compatibility/2006">
              <mc:Choice xmlns:v="urn:schemas-microsoft-com:vml" Requires="v">
                <p:oleObj spid="_x0000_s3383" name="" r:id="rId1" imgW="2847975" imgH="2628900" progId="Equation.3">
                  <p:embed/>
                </p:oleObj>
              </mc:Choice>
              <mc:Fallback>
                <p:oleObj name="" r:id="rId1" imgW="2847975" imgH="2628900" progId="Equation.3">
                  <p:embed/>
                  <p:pic>
                    <p:nvPicPr>
                      <p:cNvPr id="0" name="Picture 3382"/>
                      <p:cNvPicPr/>
                      <p:nvPr/>
                    </p:nvPicPr>
                    <p:blipFill>
                      <a:blip r:embed="rId2"/>
                      <a:stretch>
                        <a:fillRect/>
                      </a:stretch>
                    </p:blipFill>
                    <p:spPr>
                      <a:xfrm>
                        <a:off x="4643438" y="4429125"/>
                        <a:ext cx="442912" cy="419100"/>
                      </a:xfrm>
                      <a:prstGeom prst="rect">
                        <a:avLst/>
                      </a:prstGeom>
                      <a:noFill/>
                      <a:ln w="38100">
                        <a:noFill/>
                        <a:miter/>
                      </a:ln>
                    </p:spPr>
                  </p:pic>
                </p:oleObj>
              </mc:Fallback>
            </mc:AlternateContent>
          </a:graphicData>
        </a:graphic>
      </p:graphicFrame>
      <p:graphicFrame>
        <p:nvGraphicFramePr>
          <p:cNvPr id="259106" name="Object 5"/>
          <p:cNvGraphicFramePr>
            <a:graphicFrameLocks noChangeAspect="1"/>
          </p:cNvGraphicFramePr>
          <p:nvPr/>
        </p:nvGraphicFramePr>
        <p:xfrm>
          <a:off x="7643813" y="4500563"/>
          <a:ext cx="442912" cy="419100"/>
        </p:xfrm>
        <a:graphic>
          <a:graphicData uri="http://schemas.openxmlformats.org/presentationml/2006/ole">
            <mc:AlternateContent xmlns:mc="http://schemas.openxmlformats.org/markup-compatibility/2006">
              <mc:Choice xmlns:v="urn:schemas-microsoft-com:vml" Requires="v">
                <p:oleObj spid="_x0000_s3384" name="" r:id="rId3" imgW="2847975" imgH="2628900" progId="Equation.3">
                  <p:embed/>
                </p:oleObj>
              </mc:Choice>
              <mc:Fallback>
                <p:oleObj name="" r:id="rId3" imgW="2847975" imgH="2628900" progId="Equation.3">
                  <p:embed/>
                  <p:pic>
                    <p:nvPicPr>
                      <p:cNvPr id="0" name="Picture 3383"/>
                      <p:cNvPicPr/>
                      <p:nvPr/>
                    </p:nvPicPr>
                    <p:blipFill>
                      <a:blip r:embed="rId2"/>
                      <a:stretch>
                        <a:fillRect/>
                      </a:stretch>
                    </p:blipFill>
                    <p:spPr>
                      <a:xfrm>
                        <a:off x="7643813" y="4500563"/>
                        <a:ext cx="442912" cy="419100"/>
                      </a:xfrm>
                      <a:prstGeom prst="rect">
                        <a:avLst/>
                      </a:prstGeom>
                      <a:noFill/>
                      <a:ln w="38100">
                        <a:noFill/>
                        <a:miter/>
                      </a:ln>
                    </p:spPr>
                  </p:pic>
                </p:oleObj>
              </mc:Fallback>
            </mc:AlternateContent>
          </a:graphicData>
        </a:graphic>
      </p:graphicFrame>
      <p:graphicFrame>
        <p:nvGraphicFramePr>
          <p:cNvPr id="259107" name="Object 6"/>
          <p:cNvGraphicFramePr>
            <a:graphicFrameLocks noChangeAspect="1"/>
          </p:cNvGraphicFramePr>
          <p:nvPr/>
        </p:nvGraphicFramePr>
        <p:xfrm>
          <a:off x="4643438" y="5143500"/>
          <a:ext cx="442912" cy="419100"/>
        </p:xfrm>
        <a:graphic>
          <a:graphicData uri="http://schemas.openxmlformats.org/presentationml/2006/ole">
            <mc:AlternateContent xmlns:mc="http://schemas.openxmlformats.org/markup-compatibility/2006">
              <mc:Choice xmlns:v="urn:schemas-microsoft-com:vml" Requires="v">
                <p:oleObj spid="_x0000_s3385" name="" r:id="rId4" imgW="2847975" imgH="2628900" progId="Equation.3">
                  <p:embed/>
                </p:oleObj>
              </mc:Choice>
              <mc:Fallback>
                <p:oleObj name="" r:id="rId4" imgW="2847975" imgH="2628900" progId="Equation.3">
                  <p:embed/>
                  <p:pic>
                    <p:nvPicPr>
                      <p:cNvPr id="0" name="Picture 3384"/>
                      <p:cNvPicPr/>
                      <p:nvPr/>
                    </p:nvPicPr>
                    <p:blipFill>
                      <a:blip r:embed="rId2"/>
                      <a:stretch>
                        <a:fillRect/>
                      </a:stretch>
                    </p:blipFill>
                    <p:spPr>
                      <a:xfrm>
                        <a:off x="4643438" y="5143500"/>
                        <a:ext cx="442912" cy="419100"/>
                      </a:xfrm>
                      <a:prstGeom prst="rect">
                        <a:avLst/>
                      </a:prstGeom>
                      <a:noFill/>
                      <a:ln w="38100">
                        <a:noFill/>
                        <a:miter/>
                      </a:ln>
                    </p:spPr>
                  </p:pic>
                </p:oleObj>
              </mc:Fallback>
            </mc:AlternateContent>
          </a:graphicData>
        </a:graphic>
      </p:graphicFrame>
      <p:graphicFrame>
        <p:nvGraphicFramePr>
          <p:cNvPr id="259108" name="Object 7"/>
          <p:cNvGraphicFramePr>
            <a:graphicFrameLocks noChangeAspect="1"/>
          </p:cNvGraphicFramePr>
          <p:nvPr/>
        </p:nvGraphicFramePr>
        <p:xfrm>
          <a:off x="7715250" y="5143500"/>
          <a:ext cx="442913" cy="419100"/>
        </p:xfrm>
        <a:graphic>
          <a:graphicData uri="http://schemas.openxmlformats.org/presentationml/2006/ole">
            <mc:AlternateContent xmlns:mc="http://schemas.openxmlformats.org/markup-compatibility/2006">
              <mc:Choice xmlns:v="urn:schemas-microsoft-com:vml" Requires="v">
                <p:oleObj spid="_x0000_s3386" name="" r:id="rId5" imgW="2847975" imgH="2628900" progId="Equation.3">
                  <p:embed/>
                </p:oleObj>
              </mc:Choice>
              <mc:Fallback>
                <p:oleObj name="" r:id="rId5" imgW="2847975" imgH="2628900" progId="Equation.3">
                  <p:embed/>
                  <p:pic>
                    <p:nvPicPr>
                      <p:cNvPr id="0" name="Picture 3385"/>
                      <p:cNvPicPr/>
                      <p:nvPr/>
                    </p:nvPicPr>
                    <p:blipFill>
                      <a:blip r:embed="rId2"/>
                      <a:stretch>
                        <a:fillRect/>
                      </a:stretch>
                    </p:blipFill>
                    <p:spPr>
                      <a:xfrm>
                        <a:off x="7715250" y="5143500"/>
                        <a:ext cx="442913" cy="419100"/>
                      </a:xfrm>
                      <a:prstGeom prst="rect">
                        <a:avLst/>
                      </a:prstGeom>
                      <a:noFill/>
                      <a:ln w="38100">
                        <a:noFill/>
                        <a:miter/>
                      </a:ln>
                    </p:spPr>
                  </p:pic>
                </p:oleObj>
              </mc:Fallback>
            </mc:AlternateContent>
          </a:graphicData>
        </a:graphic>
      </p:graphicFrame>
      <p:graphicFrame>
        <p:nvGraphicFramePr>
          <p:cNvPr id="259109" name="Object 8"/>
          <p:cNvGraphicFramePr>
            <a:graphicFrameLocks noChangeAspect="1"/>
          </p:cNvGraphicFramePr>
          <p:nvPr/>
        </p:nvGraphicFramePr>
        <p:xfrm>
          <a:off x="4500563" y="6143625"/>
          <a:ext cx="442912" cy="419100"/>
        </p:xfrm>
        <a:graphic>
          <a:graphicData uri="http://schemas.openxmlformats.org/presentationml/2006/ole">
            <mc:AlternateContent xmlns:mc="http://schemas.openxmlformats.org/markup-compatibility/2006">
              <mc:Choice xmlns:v="urn:schemas-microsoft-com:vml" Requires="v">
                <p:oleObj spid="_x0000_s3387" name="" r:id="rId6" imgW="2847975" imgH="2628900" progId="Equation.3">
                  <p:embed/>
                </p:oleObj>
              </mc:Choice>
              <mc:Fallback>
                <p:oleObj name="" r:id="rId6" imgW="2847975" imgH="2628900" progId="Equation.3">
                  <p:embed/>
                  <p:pic>
                    <p:nvPicPr>
                      <p:cNvPr id="0" name="Picture 3386"/>
                      <p:cNvPicPr/>
                      <p:nvPr/>
                    </p:nvPicPr>
                    <p:blipFill>
                      <a:blip r:embed="rId2"/>
                      <a:stretch>
                        <a:fillRect/>
                      </a:stretch>
                    </p:blipFill>
                    <p:spPr>
                      <a:xfrm>
                        <a:off x="4500563" y="6143625"/>
                        <a:ext cx="442912" cy="419100"/>
                      </a:xfrm>
                      <a:prstGeom prst="rect">
                        <a:avLst/>
                      </a:prstGeom>
                      <a:noFill/>
                      <a:ln w="38100">
                        <a:noFill/>
                        <a:miter/>
                      </a:ln>
                    </p:spPr>
                  </p:pic>
                </p:oleObj>
              </mc:Fallback>
            </mc:AlternateContent>
          </a:graphicData>
        </a:graphic>
      </p:graphicFrame>
      <p:sp>
        <p:nvSpPr>
          <p:cNvPr id="259110" name="Text Box 20"/>
          <p:cNvSpPr txBox="1"/>
          <p:nvPr/>
        </p:nvSpPr>
        <p:spPr>
          <a:xfrm>
            <a:off x="500063" y="214313"/>
            <a:ext cx="7878762" cy="1008380"/>
          </a:xfrm>
          <a:prstGeom prst="rect">
            <a:avLst/>
          </a:prstGeom>
          <a:noFill/>
          <a:ln w="9525">
            <a:noFill/>
          </a:ln>
        </p:spPr>
        <p:txBody>
          <a:bodyPr lIns="85335" tIns="42668" rIns="85335" bIns="42668" anchor="t">
            <a:spAutoFit/>
          </a:bodyPr>
          <a:p>
            <a:pPr indent="0"/>
            <a:r>
              <a:rPr lang="zh-CN" altLang="en-US" sz="3200" i="1">
                <a:solidFill>
                  <a:srgbClr val="9900FF"/>
                </a:solidFill>
                <a:latin typeface="宋体" panose="02010600030101010101" pitchFamily="2" charset="-122"/>
                <a:ea typeface="宋体" panose="02010600030101010101" pitchFamily="2" charset="-122"/>
              </a:rPr>
              <a:t>例</a:t>
            </a:r>
            <a:r>
              <a:rPr lang="en-US" altLang="zh-CN" sz="3200" i="1">
                <a:solidFill>
                  <a:srgbClr val="9900FF"/>
                </a:solidFill>
                <a:latin typeface="宋体" panose="02010600030101010101" pitchFamily="2" charset="-122"/>
                <a:ea typeface="宋体" panose="02010600030101010101" pitchFamily="2" charset="-122"/>
              </a:rPr>
              <a:t>11</a:t>
            </a:r>
            <a:r>
              <a:rPr lang="en-US" altLang="zh-CN">
                <a:latin typeface="Arial" panose="020B0604020202090204" pitchFamily="34" charset="0"/>
                <a:ea typeface="宋体" panose="02010600030101010101" pitchFamily="2" charset="-122"/>
              </a:rPr>
              <a:t>  </a:t>
            </a:r>
            <a:r>
              <a:rPr lang="zh-CN" altLang="en-US" sz="2800">
                <a:latin typeface="Arial" panose="020B0604020202090204" pitchFamily="34" charset="0"/>
                <a:ea typeface="宋体" panose="02010600030101010101" pitchFamily="2" charset="-122"/>
              </a:rPr>
              <a:t>设</a:t>
            </a:r>
            <a:r>
              <a:rPr lang="en-US" altLang="zh-CN" sz="2800" i="1">
                <a:latin typeface="Arial" panose="020B0604020202090204" pitchFamily="34" charset="0"/>
                <a:ea typeface="宋体" panose="02010600030101010101" pitchFamily="2" charset="-122"/>
              </a:rPr>
              <a:t>A</a:t>
            </a:r>
            <a:r>
              <a:rPr lang="zh-CN" altLang="en-US" sz="2800">
                <a:latin typeface="Arial" panose="020B0604020202090204" pitchFamily="34" charset="0"/>
                <a:ea typeface="宋体" panose="02010600030101010101" pitchFamily="2" charset="-122"/>
              </a:rPr>
              <a:t>＝｛</a:t>
            </a:r>
            <a:r>
              <a:rPr lang="en-US" altLang="zh-CN" sz="2800" i="1">
                <a:latin typeface="Arial" panose="020B0604020202090204" pitchFamily="34" charset="0"/>
                <a:ea typeface="宋体" panose="02010600030101010101" pitchFamily="2" charset="-122"/>
              </a:rPr>
              <a:t>a</a:t>
            </a:r>
            <a:r>
              <a:rPr lang="en-US" altLang="zh-CN" sz="2800">
                <a:latin typeface="Arial" panose="020B0604020202090204" pitchFamily="34" charset="0"/>
                <a:ea typeface="宋体" panose="02010600030101010101" pitchFamily="2" charset="-122"/>
              </a:rPr>
              <a:t>,</a:t>
            </a:r>
            <a:r>
              <a:rPr lang="en-US" altLang="zh-CN" sz="2800" i="1">
                <a:latin typeface="Arial" panose="020B0604020202090204" pitchFamily="34" charset="0"/>
                <a:ea typeface="宋体" panose="02010600030101010101" pitchFamily="2" charset="-122"/>
              </a:rPr>
              <a:t>b</a:t>
            </a:r>
            <a:r>
              <a:rPr lang="en-US" altLang="zh-CN" sz="2800">
                <a:latin typeface="Arial" panose="020B0604020202090204" pitchFamily="34" charset="0"/>
                <a:ea typeface="宋体" panose="02010600030101010101" pitchFamily="2" charset="-122"/>
              </a:rPr>
              <a:t>,</a:t>
            </a:r>
            <a:r>
              <a:rPr lang="en-US" altLang="zh-CN" sz="2800" i="1">
                <a:latin typeface="Arial" panose="020B0604020202090204" pitchFamily="34" charset="0"/>
                <a:ea typeface="宋体" panose="02010600030101010101" pitchFamily="2" charset="-122"/>
              </a:rPr>
              <a:t>c</a:t>
            </a:r>
            <a:r>
              <a:rPr lang="zh-CN" altLang="en-US" sz="2800">
                <a:latin typeface="Arial" panose="020B0604020202090204" pitchFamily="34" charset="0"/>
                <a:ea typeface="宋体" panose="02010600030101010101" pitchFamily="2" charset="-122"/>
              </a:rPr>
              <a:t>｝，对于偏序集</a:t>
            </a:r>
            <a:endParaRPr lang="zh-CN" altLang="en-US" sz="2800">
              <a:latin typeface="Arial" panose="020B0604020202090204" pitchFamily="34" charset="0"/>
              <a:ea typeface="宋体" panose="02010600030101010101" pitchFamily="2" charset="-122"/>
            </a:endParaRPr>
          </a:p>
          <a:p>
            <a:pPr indent="0" algn="ctr"/>
            <a:endParaRPr lang="zh-CN" altLang="en-US" sz="2800" b="0">
              <a:latin typeface="Arial" panose="020B0604020202090204" pitchFamily="34" charset="0"/>
              <a:ea typeface="宋体" panose="02010600030101010101" pitchFamily="2" charset="-122"/>
            </a:endParaRPr>
          </a:p>
        </p:txBody>
      </p:sp>
      <p:graphicFrame>
        <p:nvGraphicFramePr>
          <p:cNvPr id="259111" name="Object 9"/>
          <p:cNvGraphicFramePr>
            <a:graphicFrameLocks noChangeAspect="1"/>
          </p:cNvGraphicFramePr>
          <p:nvPr/>
        </p:nvGraphicFramePr>
        <p:xfrm>
          <a:off x="6286500" y="142875"/>
          <a:ext cx="1647825" cy="690563"/>
        </p:xfrm>
        <a:graphic>
          <a:graphicData uri="http://schemas.openxmlformats.org/presentationml/2006/ole">
            <mc:AlternateContent xmlns:mc="http://schemas.openxmlformats.org/markup-compatibility/2006">
              <mc:Choice xmlns:v="urn:schemas-microsoft-com:vml" Requires="v">
                <p:oleObj spid="_x0000_s3388" name="" r:id="rId7" imgW="10753725" imgH="4391025" progId="Equation.3">
                  <p:embed/>
                </p:oleObj>
              </mc:Choice>
              <mc:Fallback>
                <p:oleObj name="" r:id="rId7" imgW="10753725" imgH="4391025" progId="Equation.3">
                  <p:embed/>
                  <p:pic>
                    <p:nvPicPr>
                      <p:cNvPr id="0" name="Picture 3387"/>
                      <p:cNvPicPr/>
                      <p:nvPr/>
                    </p:nvPicPr>
                    <p:blipFill>
                      <a:blip r:embed="rId8"/>
                      <a:stretch>
                        <a:fillRect/>
                      </a:stretch>
                    </p:blipFill>
                    <p:spPr>
                      <a:xfrm>
                        <a:off x="6286500" y="142875"/>
                        <a:ext cx="1647825" cy="690563"/>
                      </a:xfrm>
                      <a:prstGeom prst="rect">
                        <a:avLst/>
                      </a:prstGeom>
                      <a:noFill/>
                      <a:ln w="38100">
                        <a:noFill/>
                        <a:miter/>
                      </a:ln>
                    </p:spPr>
                  </p:pic>
                </p:oleObj>
              </mc:Fallback>
            </mc:AlternateContent>
          </a:graphicData>
        </a:graphic>
      </p:graphicFrame>
      <p:pic>
        <p:nvPicPr>
          <p:cNvPr id="259112" name="Picture 11"/>
          <p:cNvPicPr>
            <a:picLocks noChangeAspect="1"/>
          </p:cNvPicPr>
          <p:nvPr/>
        </p:nvPicPr>
        <p:blipFill>
          <a:blip r:embed="rId9"/>
          <a:stretch>
            <a:fillRect/>
          </a:stretch>
        </p:blipFill>
        <p:spPr>
          <a:xfrm>
            <a:off x="2214563" y="1000125"/>
            <a:ext cx="4919662" cy="2714625"/>
          </a:xfrm>
          <a:prstGeom prst="rect">
            <a:avLst/>
          </a:prstGeom>
          <a:noFill/>
          <a:ln w="9525">
            <a:noFill/>
          </a:ln>
        </p:spPr>
      </p:pic>
      <p:graphicFrame>
        <p:nvGraphicFramePr>
          <p:cNvPr id="259113" name="Object 10"/>
          <p:cNvGraphicFramePr>
            <a:graphicFrameLocks noChangeAspect="1"/>
          </p:cNvGraphicFramePr>
          <p:nvPr/>
        </p:nvGraphicFramePr>
        <p:xfrm>
          <a:off x="1071563" y="4500563"/>
          <a:ext cx="908050" cy="587375"/>
        </p:xfrm>
        <a:graphic>
          <a:graphicData uri="http://schemas.openxmlformats.org/presentationml/2006/ole">
            <mc:AlternateContent xmlns:mc="http://schemas.openxmlformats.org/markup-compatibility/2006">
              <mc:Choice xmlns:v="urn:schemas-microsoft-com:vml" Requires="v">
                <p:oleObj spid="_x0000_s3389" name="" r:id="rId10" imgW="5924550" imgH="3733800" progId="Equation.3">
                  <p:embed/>
                </p:oleObj>
              </mc:Choice>
              <mc:Fallback>
                <p:oleObj name="" r:id="rId10" imgW="5924550" imgH="3733800" progId="Equation.3">
                  <p:embed/>
                  <p:pic>
                    <p:nvPicPr>
                      <p:cNvPr id="0" name="Picture 3388"/>
                      <p:cNvPicPr/>
                      <p:nvPr/>
                    </p:nvPicPr>
                    <p:blipFill>
                      <a:blip r:embed="rId11"/>
                      <a:stretch>
                        <a:fillRect/>
                      </a:stretch>
                    </p:blipFill>
                    <p:spPr>
                      <a:xfrm>
                        <a:off x="1071563" y="4500563"/>
                        <a:ext cx="908050" cy="587375"/>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2385"/>
                                        </p:tgtEl>
                                        <p:attrNameLst>
                                          <p:attrName>style.visibility</p:attrName>
                                        </p:attrNameLst>
                                      </p:cBhvr>
                                      <p:to>
                                        <p:strVal val="visible"/>
                                      </p:to>
                                    </p:set>
                                    <p:animEffect transition="in" filter="blinds(horizontal)">
                                      <p:cBhvr>
                                        <p:cTn id="7" dur="500"/>
                                        <p:tgtEl>
                                          <p:spTgt spid="272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Text Box 2"/>
          <p:cNvSpPr txBox="1"/>
          <p:nvPr/>
        </p:nvSpPr>
        <p:spPr>
          <a:xfrm>
            <a:off x="357188" y="142875"/>
            <a:ext cx="8561387" cy="1039813"/>
          </a:xfrm>
          <a:prstGeom prst="rect">
            <a:avLst/>
          </a:prstGeom>
          <a:noFill/>
          <a:ln w="9525">
            <a:noFill/>
          </a:ln>
        </p:spPr>
        <p:txBody>
          <a:bodyPr lIns="85335" tIns="42668" rIns="85335" bIns="42668" anchor="t">
            <a:spAutoFit/>
          </a:bodyPr>
          <a:p>
            <a:pPr indent="0"/>
            <a:r>
              <a:rPr lang="zh-CN" altLang="en-US" sz="3000" i="1">
                <a:solidFill>
                  <a:srgbClr val="9900FF"/>
                </a:solidFill>
                <a:latin typeface="Arial" panose="020B0604020202090204" pitchFamily="34" charset="0"/>
                <a:ea typeface="宋体" panose="02010600030101010101" pitchFamily="2" charset="-122"/>
              </a:rPr>
              <a:t>例</a:t>
            </a:r>
            <a:r>
              <a:rPr lang="en-US" altLang="zh-CN" sz="3000" i="1">
                <a:solidFill>
                  <a:srgbClr val="9900FF"/>
                </a:solidFill>
                <a:latin typeface="Arial" panose="020B0604020202090204" pitchFamily="34" charset="0"/>
                <a:ea typeface="宋体" panose="02010600030101010101" pitchFamily="2" charset="-122"/>
              </a:rPr>
              <a:t>12</a:t>
            </a:r>
            <a:r>
              <a:rPr lang="en-US" altLang="zh-CN" sz="3000">
                <a:latin typeface="Arial" panose="020B0604020202090204" pitchFamily="34" charset="0"/>
                <a:ea typeface="宋体" panose="02010600030101010101" pitchFamily="2" charset="-122"/>
              </a:rPr>
              <a:t>  </a:t>
            </a:r>
            <a:r>
              <a:rPr lang="zh-CN" altLang="en-US" sz="3000">
                <a:latin typeface="Arial" panose="020B0604020202090204" pitchFamily="34" charset="0"/>
                <a:ea typeface="宋体" panose="02010600030101010101" pitchFamily="2" charset="-122"/>
              </a:rPr>
              <a:t>在例</a:t>
            </a:r>
            <a:r>
              <a:rPr lang="en-US" altLang="zh-CN" sz="3000">
                <a:latin typeface="Arial" panose="020B0604020202090204" pitchFamily="34" charset="0"/>
                <a:ea typeface="宋体" panose="02010600030101010101" pitchFamily="2" charset="-122"/>
              </a:rPr>
              <a:t>7</a:t>
            </a:r>
            <a:r>
              <a:rPr lang="zh-CN" altLang="en-US" sz="3000">
                <a:latin typeface="Arial" panose="020B0604020202090204" pitchFamily="34" charset="0"/>
                <a:ea typeface="宋体" panose="02010600030101010101" pitchFamily="2" charset="-122"/>
              </a:rPr>
              <a:t>中取</a:t>
            </a:r>
            <a:r>
              <a:rPr lang="en-US" altLang="zh-CN" sz="3000">
                <a:latin typeface="Arial" panose="020B0604020202090204" pitchFamily="34" charset="0"/>
                <a:ea typeface="宋体" panose="02010600030101010101" pitchFamily="2" charset="-122"/>
              </a:rPr>
              <a:t>B={12,24,36}</a:t>
            </a:r>
            <a:r>
              <a:rPr lang="zh-CN" altLang="en-US" sz="3000">
                <a:latin typeface="Arial" panose="020B0604020202090204" pitchFamily="34" charset="0"/>
                <a:ea typeface="宋体" panose="02010600030101010101" pitchFamily="2" charset="-122"/>
              </a:rPr>
              <a:t>，</a:t>
            </a:r>
            <a:r>
              <a:rPr lang="en-US" altLang="zh-CN" sz="3000">
                <a:latin typeface="Arial" panose="020B0604020202090204" pitchFamily="34" charset="0"/>
                <a:ea typeface="宋体" panose="02010600030101010101" pitchFamily="2" charset="-122"/>
              </a:rPr>
              <a:t>C={2</a:t>
            </a:r>
            <a:r>
              <a:rPr lang="zh-CN" altLang="en-US" sz="3000">
                <a:latin typeface="Arial" panose="020B0604020202090204" pitchFamily="34" charset="0"/>
                <a:ea typeface="宋体" panose="02010600030101010101" pitchFamily="2" charset="-122"/>
              </a:rPr>
              <a:t>，</a:t>
            </a:r>
            <a:r>
              <a:rPr lang="en-US" altLang="zh-CN" sz="3000">
                <a:latin typeface="Arial" panose="020B0604020202090204" pitchFamily="34" charset="0"/>
                <a:ea typeface="宋体" panose="02010600030101010101" pitchFamily="2" charset="-122"/>
              </a:rPr>
              <a:t>3</a:t>
            </a:r>
            <a:r>
              <a:rPr lang="zh-CN" altLang="en-US" sz="3000">
                <a:latin typeface="Arial" panose="020B0604020202090204" pitchFamily="34" charset="0"/>
                <a:ea typeface="宋体" panose="02010600030101010101" pitchFamily="2" charset="-122"/>
              </a:rPr>
              <a:t>，</a:t>
            </a:r>
            <a:r>
              <a:rPr lang="en-US" altLang="zh-CN" sz="3000">
                <a:latin typeface="Arial" panose="020B0604020202090204" pitchFamily="34" charset="0"/>
                <a:ea typeface="宋体" panose="02010600030101010101" pitchFamily="2" charset="-122"/>
              </a:rPr>
              <a:t>6}</a:t>
            </a:r>
            <a:r>
              <a:rPr lang="zh-CN" altLang="en-US" sz="3000">
                <a:latin typeface="Arial" panose="020B0604020202090204" pitchFamily="34" charset="0"/>
                <a:ea typeface="宋体" panose="02010600030101010101" pitchFamily="2" charset="-122"/>
              </a:rPr>
              <a:t>，则</a:t>
            </a:r>
            <a:endParaRPr lang="zh-CN" altLang="en-US" sz="3000">
              <a:latin typeface="Arial" panose="020B0604020202090204" pitchFamily="34" charset="0"/>
              <a:ea typeface="宋体" panose="02010600030101010101" pitchFamily="2" charset="-122"/>
            </a:endParaRPr>
          </a:p>
          <a:p>
            <a:pPr indent="0" algn="ctr"/>
            <a:endParaRPr lang="en-US" altLang="zh-CN" sz="3000" b="0">
              <a:latin typeface="Tahoma" panose="020B0804030504040204" pitchFamily="34" charset="0"/>
              <a:ea typeface="宋体" panose="02010600030101010101" pitchFamily="2" charset="-122"/>
            </a:endParaRPr>
          </a:p>
        </p:txBody>
      </p:sp>
      <p:graphicFrame>
        <p:nvGraphicFramePr>
          <p:cNvPr id="273410" name="Table 273409"/>
          <p:cNvGraphicFramePr/>
          <p:nvPr/>
        </p:nvGraphicFramePr>
        <p:xfrm>
          <a:off x="571500" y="3286125"/>
          <a:ext cx="8104188" cy="3451225"/>
        </p:xfrm>
        <a:graphic>
          <a:graphicData uri="http://schemas.openxmlformats.org/drawingml/2006/table">
            <a:tbl>
              <a:tblPr/>
              <a:tblGrid>
                <a:gridCol w="1828800"/>
                <a:gridCol w="1687513"/>
                <a:gridCol w="1617662"/>
                <a:gridCol w="1493838"/>
                <a:gridCol w="1476375"/>
              </a:tblGrid>
              <a:tr h="49847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集合</a:t>
                      </a:r>
                      <a:endParaRPr lang="zh-CN" altLang="en-US" sz="2700">
                        <a:latin typeface="Tahoma" panose="020B0804030504040204" pitchFamily="34"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上界</a:t>
                      </a:r>
                      <a:endParaRPr lang="zh-CN" altLang="en-US" sz="2700">
                        <a:latin typeface="Tahoma" panose="020B0804030504040204" pitchFamily="34"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下界</a:t>
                      </a:r>
                      <a:endParaRPr lang="zh-CN" altLang="en-US" sz="2700">
                        <a:latin typeface="Tahoma" panose="020B0804030504040204" pitchFamily="34"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上确界</a:t>
                      </a:r>
                      <a:endParaRPr lang="zh-CN" altLang="en-US" sz="2700">
                        <a:latin typeface="Tahoma" panose="020B0804030504040204" pitchFamily="34"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zh-CN" altLang="en-US" sz="2700">
                          <a:latin typeface="Tahoma" panose="020B0804030504040204" pitchFamily="34" charset="0"/>
                        </a:rPr>
                        <a:t>下确界</a:t>
                      </a:r>
                      <a:endParaRPr lang="zh-CN" altLang="en-US" sz="2700">
                        <a:latin typeface="Tahoma" panose="020B0804030504040204" pitchFamily="34"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9847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A</a:t>
                      </a:r>
                      <a:endParaRPr lang="en-US" altLang="zh-CN" sz="2700" b="0">
                        <a:latin typeface="Times New Roman" panose="02020703060505090304" pitchFamily="18"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{12,24,36}</a:t>
                      </a:r>
                      <a:endParaRPr lang="en-US" altLang="zh-CN" sz="2500" b="0">
                        <a:latin typeface="Times New Roman" panose="02020703060505090304" pitchFamily="18"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none</a:t>
                      </a:r>
                      <a:endParaRPr lang="en-US" altLang="zh-CN" sz="25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500" b="0">
                          <a:latin typeface="Times New Roman" panose="02020703060505090304" pitchFamily="18" charset="0"/>
                        </a:rPr>
                        <a:t>2,3,6,12</a:t>
                      </a:r>
                      <a:endParaRPr lang="en-US" altLang="zh-CN" sz="25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12</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500" b="0">
                          <a:latin typeface="Times New Roman" panose="02020703060505090304" pitchFamily="18" charset="0"/>
                        </a:rPr>
                        <a:t>{2,3,6}</a:t>
                      </a:r>
                      <a:endParaRPr lang="en-US" altLang="zh-CN" sz="2700" b="0">
                        <a:latin typeface="Times New Roman" panose="02020703060505090304" pitchFamily="18"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6,12,24,36</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22313">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700" b="0">
                          <a:latin typeface="Times New Roman" panose="02020703060505090304" pitchFamily="18" charset="0"/>
                        </a:rPr>
                        <a:t>{6,12}</a:t>
                      </a:r>
                      <a:endParaRPr lang="en-US" altLang="zh-CN" sz="2700" b="0">
                        <a:latin typeface="Times New Roman" panose="02020703060505090304" pitchFamily="18"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12,24,36</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2,3,6</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12</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6</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722312">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50000"/>
                        </a:spcBef>
                        <a:buNone/>
                      </a:pPr>
                      <a:r>
                        <a:rPr lang="en-US" altLang="zh-CN" sz="2700" b="0">
                          <a:latin typeface="Times New Roman" panose="02020703060505090304" pitchFamily="18" charset="0"/>
                        </a:rPr>
                        <a:t>{24,36}</a:t>
                      </a:r>
                      <a:endParaRPr lang="en-US" altLang="zh-CN" sz="2700" b="0">
                        <a:latin typeface="Times New Roman" panose="02020703060505090304" pitchFamily="18" charset="0"/>
                      </a:endParaRPr>
                    </a:p>
                  </a:txBody>
                  <a:tcPr marL="84401" marR="84401" marT="43320" marB="4332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2,3,6,12</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none</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spcBef>
                          <a:spcPct val="20000"/>
                        </a:spcBef>
                        <a:buClr>
                          <a:schemeClr val="folHlink"/>
                        </a:buClr>
                        <a:buSzPct val="60000"/>
                        <a:buFont typeface="Wingdings" panose="05000000000000000000" pitchFamily="2" charset="2"/>
                        <a:buNone/>
                      </a:pPr>
                      <a:r>
                        <a:rPr lang="en-US" altLang="zh-CN" sz="2700" b="0">
                          <a:latin typeface="Times New Roman" panose="02020703060505090304" pitchFamily="18" charset="0"/>
                        </a:rPr>
                        <a:t>12</a:t>
                      </a:r>
                      <a:endParaRPr lang="en-US" altLang="zh-CN" sz="2700" b="0">
                        <a:latin typeface="Times New Roman" panose="02020703060505090304" pitchFamily="18" charset="0"/>
                      </a:endParaRPr>
                    </a:p>
                  </a:txBody>
                  <a:tcPr marL="84401" marR="84401" marT="43320" marB="4332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pic>
        <p:nvPicPr>
          <p:cNvPr id="260142" name="Picture 5"/>
          <p:cNvPicPr>
            <a:picLocks noChangeAspect="1"/>
          </p:cNvPicPr>
          <p:nvPr/>
        </p:nvPicPr>
        <p:blipFill>
          <a:blip r:embed="rId1"/>
          <a:stretch>
            <a:fillRect/>
          </a:stretch>
        </p:blipFill>
        <p:spPr>
          <a:xfrm>
            <a:off x="3000375" y="785813"/>
            <a:ext cx="2328863" cy="2214562"/>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500" fill="hold"/>
                                        <p:tgtEl>
                                          <p:spTgt spid="273410"/>
                                        </p:tgtEl>
                                        <p:attrNameLst>
                                          <p:attrName>ppt_x</p:attrName>
                                        </p:attrNameLst>
                                      </p:cBhvr>
                                      <p:tavLst>
                                        <p:tav tm="0">
                                          <p:val>
                                            <p:strVal val="#ppt_x"/>
                                          </p:val>
                                        </p:tav>
                                        <p:tav tm="100000">
                                          <p:val>
                                            <p:strVal val="#ppt_x"/>
                                          </p:val>
                                        </p:tav>
                                      </p:tavLst>
                                    </p:anim>
                                    <p:anim calcmode="lin" valueType="num">
                                      <p:cBhvr additive="base">
                                        <p:cTn id="8" dur="500" fill="hold"/>
                                        <p:tgtEl>
                                          <p:spTgt spid="273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Text Box 2"/>
          <p:cNvSpPr txBox="1"/>
          <p:nvPr/>
        </p:nvSpPr>
        <p:spPr>
          <a:xfrm>
            <a:off x="228600" y="1550988"/>
            <a:ext cx="990600" cy="522287"/>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2" name="Text Box 3"/>
          <p:cNvSpPr txBox="1"/>
          <p:nvPr/>
        </p:nvSpPr>
        <p:spPr>
          <a:xfrm>
            <a:off x="3733800" y="1550988"/>
            <a:ext cx="762000" cy="522287"/>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3" name="Text Box 4"/>
          <p:cNvSpPr txBox="1"/>
          <p:nvPr/>
        </p:nvSpPr>
        <p:spPr>
          <a:xfrm>
            <a:off x="6400800" y="1627188"/>
            <a:ext cx="685800" cy="523875"/>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4" name="Text Box 5"/>
          <p:cNvSpPr txBox="1"/>
          <p:nvPr/>
        </p:nvSpPr>
        <p:spPr>
          <a:xfrm>
            <a:off x="1143000" y="1473200"/>
            <a:ext cx="1981200" cy="523875"/>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5" name="Text Box 6"/>
          <p:cNvSpPr txBox="1"/>
          <p:nvPr/>
        </p:nvSpPr>
        <p:spPr>
          <a:xfrm>
            <a:off x="8077200" y="1244600"/>
            <a:ext cx="381000" cy="523875"/>
          </a:xfrm>
          <a:prstGeom prst="rect">
            <a:avLst/>
          </a:prstGeom>
          <a:noFill/>
          <a:ln w="9525">
            <a:noFill/>
          </a:ln>
        </p:spPr>
        <p:txBody>
          <a:bodyPr lIns="91428" tIns="45714" rIns="91428" bIns="45714" anchor="t">
            <a:spAutoFit/>
          </a:bodyPr>
          <a:p>
            <a:pPr indent="0" defTabSz="913130"/>
            <a:r>
              <a:rPr lang="en-US" altLang="zh-CN">
                <a:latin typeface="Verdana" panose="020B08040305040B0204" pitchFamily="34" charset="0"/>
                <a:ea typeface="宋体" panose="02010600030101010101" pitchFamily="2" charset="-122"/>
              </a:rPr>
              <a:t>   </a:t>
            </a:r>
            <a:endParaRPr lang="en-US" altLang="zh-CN">
              <a:latin typeface="Verdana" panose="020B08040305040B0204" pitchFamily="34" charset="0"/>
              <a:ea typeface="宋体" panose="02010600030101010101" pitchFamily="2" charset="-122"/>
            </a:endParaRPr>
          </a:p>
        </p:txBody>
      </p:sp>
      <p:sp>
        <p:nvSpPr>
          <p:cNvPr id="261126" name="Text Box 7"/>
          <p:cNvSpPr txBox="1"/>
          <p:nvPr/>
        </p:nvSpPr>
        <p:spPr>
          <a:xfrm>
            <a:off x="4648200" y="1244600"/>
            <a:ext cx="1752600" cy="523875"/>
          </a:xfrm>
          <a:prstGeom prst="rect">
            <a:avLst/>
          </a:prstGeom>
          <a:noFill/>
          <a:ln w="9525">
            <a:noFill/>
          </a:ln>
        </p:spPr>
        <p:txBody>
          <a:bodyPr lIns="91428" tIns="45714" rIns="91428" bIns="45714" anchor="t">
            <a:spAutoFit/>
          </a:bodyPr>
          <a:p>
            <a:pPr indent="0" defTabSz="913130"/>
            <a:r>
              <a:rPr lang="en-US" altLang="zh-CN">
                <a:latin typeface="Verdana" panose="020B08040305040B0204" pitchFamily="34" charset="0"/>
                <a:ea typeface="宋体" panose="02010600030101010101" pitchFamily="2" charset="-122"/>
              </a:rPr>
              <a:t>    </a:t>
            </a:r>
            <a:endParaRPr lang="en-US" altLang="zh-CN">
              <a:latin typeface="Verdana" panose="020B08040305040B0204" pitchFamily="34" charset="0"/>
              <a:ea typeface="宋体" panose="02010600030101010101" pitchFamily="2" charset="-122"/>
            </a:endParaRPr>
          </a:p>
        </p:txBody>
      </p:sp>
      <p:sp>
        <p:nvSpPr>
          <p:cNvPr id="261127" name="Text Box 8"/>
          <p:cNvSpPr txBox="1"/>
          <p:nvPr/>
        </p:nvSpPr>
        <p:spPr>
          <a:xfrm>
            <a:off x="5105400" y="1244600"/>
            <a:ext cx="1143000" cy="523875"/>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8" name="Text Box 9"/>
          <p:cNvSpPr txBox="1"/>
          <p:nvPr/>
        </p:nvSpPr>
        <p:spPr>
          <a:xfrm>
            <a:off x="6781800" y="4294188"/>
            <a:ext cx="762000" cy="522287"/>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29" name="Text Box 10"/>
          <p:cNvSpPr txBox="1"/>
          <p:nvPr/>
        </p:nvSpPr>
        <p:spPr>
          <a:xfrm>
            <a:off x="5867400" y="3151188"/>
            <a:ext cx="1295400" cy="522287"/>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30" name="Text Box 11"/>
          <p:cNvSpPr txBox="1"/>
          <p:nvPr/>
        </p:nvSpPr>
        <p:spPr>
          <a:xfrm>
            <a:off x="1219200" y="2312988"/>
            <a:ext cx="184150" cy="523875"/>
          </a:xfrm>
          <a:prstGeom prst="rect">
            <a:avLst/>
          </a:prstGeom>
          <a:noFill/>
          <a:ln w="9525">
            <a:noFill/>
          </a:ln>
        </p:spPr>
        <p:txBody>
          <a:bodyPr lIns="91428" tIns="45714" rIns="91428" bIns="45714" anchor="t">
            <a:spAutoFit/>
          </a:bodyPr>
          <a:p>
            <a:pPr indent="0" defTabSz="913130"/>
            <a:endParaRPr lang="zh-CN" altLang="zh-CN">
              <a:latin typeface="Verdana" panose="020B08040305040B0204" pitchFamily="34" charset="0"/>
              <a:ea typeface="宋体" panose="02010600030101010101" pitchFamily="2" charset="-122"/>
            </a:endParaRPr>
          </a:p>
        </p:txBody>
      </p:sp>
      <p:sp>
        <p:nvSpPr>
          <p:cNvPr id="261131" name="Text Box 12"/>
          <p:cNvSpPr txBox="1"/>
          <p:nvPr/>
        </p:nvSpPr>
        <p:spPr>
          <a:xfrm>
            <a:off x="0" y="3530600"/>
            <a:ext cx="8991600" cy="523875"/>
          </a:xfrm>
          <a:prstGeom prst="rect">
            <a:avLst/>
          </a:prstGeom>
          <a:noFill/>
          <a:ln w="9525">
            <a:noFill/>
          </a:ln>
        </p:spPr>
        <p:txBody>
          <a:bodyPr lIns="91428" tIns="45714" rIns="91428" bIns="45714" anchor="t">
            <a:spAutoFit/>
          </a:bodyPr>
          <a:p>
            <a:pPr indent="0" defTabSz="913130"/>
            <a:r>
              <a:rPr lang="en-US" altLang="zh-CN">
                <a:latin typeface="Verdana" panose="020B08040305040B0204" pitchFamily="34" charset="0"/>
                <a:ea typeface="宋体" panose="02010600030101010101" pitchFamily="2" charset="-122"/>
              </a:rPr>
              <a:t>        </a:t>
            </a:r>
            <a:endParaRPr lang="en-US" altLang="zh-CN">
              <a:latin typeface="Verdana" panose="020B08040305040B0204" pitchFamily="34" charset="0"/>
              <a:ea typeface="宋体" panose="02010600030101010101" pitchFamily="2" charset="-122"/>
            </a:endParaRPr>
          </a:p>
        </p:txBody>
      </p:sp>
      <p:sp>
        <p:nvSpPr>
          <p:cNvPr id="261132" name="Text Box 13"/>
          <p:cNvSpPr txBox="1"/>
          <p:nvPr/>
        </p:nvSpPr>
        <p:spPr>
          <a:xfrm>
            <a:off x="384175" y="1519238"/>
            <a:ext cx="8299450" cy="554037"/>
          </a:xfrm>
          <a:prstGeom prst="rect">
            <a:avLst/>
          </a:prstGeom>
          <a:noFill/>
          <a:ln w="9525">
            <a:noFill/>
          </a:ln>
        </p:spPr>
        <p:txBody>
          <a:bodyPr lIns="91428" tIns="45714" rIns="91428" bIns="45714" anchor="t">
            <a:spAutoFit/>
          </a:bodyPr>
          <a:p>
            <a:pPr indent="0" defTabSz="913130"/>
            <a:r>
              <a:rPr lang="en-US" altLang="zh-CN">
                <a:latin typeface="Verdana" panose="020B08040305040B0204" pitchFamily="34" charset="0"/>
                <a:ea typeface="宋体" panose="02010600030101010101" pitchFamily="2" charset="-122"/>
              </a:rPr>
              <a:t>    </a:t>
            </a:r>
            <a:r>
              <a:rPr lang="zh-CN" altLang="en-US" sz="3000">
                <a:latin typeface="Verdana" panose="020B08040305040B0204" pitchFamily="34" charset="0"/>
                <a:ea typeface="宋体" panose="02010600030101010101" pitchFamily="2" charset="-122"/>
              </a:rPr>
              <a:t>通过以上例子可以看出界有以下性质：</a:t>
            </a:r>
            <a:endParaRPr lang="zh-CN" altLang="en-US" sz="3000">
              <a:latin typeface="Verdana" panose="020B08040305040B0204" pitchFamily="34" charset="0"/>
              <a:ea typeface="宋体" panose="02010600030101010101" pitchFamily="2" charset="-122"/>
            </a:endParaRPr>
          </a:p>
        </p:txBody>
      </p:sp>
      <p:sp>
        <p:nvSpPr>
          <p:cNvPr id="259086" name="Text Box 14"/>
          <p:cNvSpPr txBox="1"/>
          <p:nvPr/>
        </p:nvSpPr>
        <p:spPr>
          <a:xfrm>
            <a:off x="152400" y="2336800"/>
            <a:ext cx="8991600" cy="2400300"/>
          </a:xfrm>
          <a:prstGeom prst="rect">
            <a:avLst/>
          </a:prstGeom>
          <a:noFill/>
          <a:ln w="9525">
            <a:noFill/>
          </a:ln>
        </p:spPr>
        <p:txBody>
          <a:bodyPr lIns="91428" tIns="45714" rIns="91428" bIns="45714" anchor="t">
            <a:spAutoFit/>
          </a:bodyPr>
          <a:p>
            <a:pPr indent="0" defTabSz="913130"/>
            <a:r>
              <a:rPr lang="zh-CN" altLang="en-US" sz="3000">
                <a:latin typeface="Arial" panose="020B0604020202090204" pitchFamily="34" charset="0"/>
                <a:ea typeface="宋体" panose="02010600030101010101" pitchFamily="2" charset="-122"/>
              </a:rPr>
              <a:t>（</a:t>
            </a:r>
            <a:r>
              <a:rPr lang="en-US" altLang="zh-CN" sz="3000">
                <a:latin typeface="Arial" panose="020B0604020202090204" pitchFamily="34" charset="0"/>
                <a:ea typeface="宋体" panose="02010600030101010101" pitchFamily="2" charset="-122"/>
              </a:rPr>
              <a:t>1</a:t>
            </a:r>
            <a:r>
              <a:rPr lang="zh-CN" altLang="en-US" sz="3000">
                <a:latin typeface="Arial" panose="020B0604020202090204" pitchFamily="34" charset="0"/>
                <a:ea typeface="宋体" panose="02010600030101010101" pitchFamily="2" charset="-122"/>
              </a:rPr>
              <a:t>）一个集合可能没有上界或下界，若有，则不一定唯一，并且它们可能在</a:t>
            </a:r>
            <a:r>
              <a:rPr lang="en-US" altLang="zh-CN" sz="3000" i="1">
                <a:latin typeface="Arial" panose="020B0604020202090204" pitchFamily="34" charset="0"/>
                <a:ea typeface="宋体" panose="02010600030101010101" pitchFamily="2" charset="-122"/>
              </a:rPr>
              <a:t>B</a:t>
            </a:r>
            <a:r>
              <a:rPr lang="zh-CN" altLang="en-US" sz="3000">
                <a:latin typeface="Arial" panose="020B0604020202090204" pitchFamily="34" charset="0"/>
                <a:ea typeface="宋体" panose="02010600030101010101" pitchFamily="2" charset="-122"/>
              </a:rPr>
              <a:t>中，也可能在</a:t>
            </a:r>
            <a:r>
              <a:rPr lang="en-US" altLang="zh-CN" sz="3000" i="1">
                <a:latin typeface="Arial" panose="020B0604020202090204" pitchFamily="34" charset="0"/>
                <a:ea typeface="宋体" panose="02010600030101010101" pitchFamily="2" charset="-122"/>
              </a:rPr>
              <a:t>B</a:t>
            </a:r>
            <a:r>
              <a:rPr lang="zh-CN" altLang="en-US" sz="3000">
                <a:latin typeface="Arial" panose="020B0604020202090204" pitchFamily="34" charset="0"/>
                <a:ea typeface="宋体" panose="02010600030101010101" pitchFamily="2" charset="-122"/>
              </a:rPr>
              <a:t>外；</a:t>
            </a:r>
            <a:endParaRPr lang="zh-CN" altLang="en-US" sz="3000">
              <a:latin typeface="Arial" panose="020B0604020202090204" pitchFamily="34" charset="0"/>
              <a:ea typeface="宋体" panose="02010600030101010101" pitchFamily="2" charset="-122"/>
            </a:endParaRPr>
          </a:p>
          <a:p>
            <a:pPr indent="0" defTabSz="913130"/>
            <a:r>
              <a:rPr lang="zh-CN" altLang="en-US" sz="3000">
                <a:latin typeface="Arial" panose="020B0604020202090204" pitchFamily="34" charset="0"/>
                <a:ea typeface="宋体" panose="02010600030101010101" pitchFamily="2" charset="-122"/>
              </a:rPr>
              <a:t>（</a:t>
            </a:r>
            <a:r>
              <a:rPr lang="en-US" altLang="zh-CN" sz="3000">
                <a:latin typeface="Arial" panose="020B0604020202090204" pitchFamily="34" charset="0"/>
                <a:ea typeface="宋体" panose="02010600030101010101" pitchFamily="2" charset="-122"/>
              </a:rPr>
              <a:t>2</a:t>
            </a:r>
            <a:r>
              <a:rPr lang="zh-CN" altLang="en-US" sz="3000">
                <a:latin typeface="Arial" panose="020B0604020202090204" pitchFamily="34" charset="0"/>
                <a:ea typeface="宋体" panose="02010600030101010101" pitchFamily="2" charset="-122"/>
              </a:rPr>
              <a:t>）一个集合若有上下确界，必定是唯一的，并且若是</a:t>
            </a:r>
            <a:r>
              <a:rPr lang="en-US" altLang="zh-CN" sz="3000" i="1">
                <a:latin typeface="Arial" panose="020B0604020202090204" pitchFamily="34" charset="0"/>
                <a:ea typeface="宋体" panose="02010600030101010101" pitchFamily="2" charset="-122"/>
              </a:rPr>
              <a:t>B</a:t>
            </a:r>
            <a:r>
              <a:rPr lang="zh-CN" altLang="en-US" sz="3000">
                <a:latin typeface="Arial" panose="020B0604020202090204" pitchFamily="34" charset="0"/>
                <a:ea typeface="宋体" panose="02010600030101010101" pitchFamily="2" charset="-122"/>
              </a:rPr>
              <a:t>的最大（小）元素，则它必是</a:t>
            </a:r>
            <a:r>
              <a:rPr lang="en-US" altLang="zh-CN" sz="3000" i="1">
                <a:latin typeface="Arial" panose="020B0604020202090204" pitchFamily="34" charset="0"/>
                <a:ea typeface="宋体" panose="02010600030101010101" pitchFamily="2" charset="-122"/>
              </a:rPr>
              <a:t>B</a:t>
            </a:r>
            <a:r>
              <a:rPr lang="zh-CN" altLang="en-US" sz="3000">
                <a:latin typeface="Arial" panose="020B0604020202090204" pitchFamily="34" charset="0"/>
                <a:ea typeface="宋体" panose="02010600030101010101" pitchFamily="2" charset="-122"/>
              </a:rPr>
              <a:t>的上（下）确界。</a:t>
            </a:r>
            <a:endParaRPr lang="zh-CN" altLang="en-US" sz="3000">
              <a:latin typeface="Arial" panose="020B0604020202090204" pitchFamily="34"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9086">
                                            <p:txEl>
                                              <p:charRg st="0" end="45"/>
                                            </p:txEl>
                                          </p:spTgt>
                                        </p:tgtEl>
                                        <p:attrNameLst>
                                          <p:attrName>style.visibility</p:attrName>
                                        </p:attrNameLst>
                                      </p:cBhvr>
                                      <p:to>
                                        <p:strVal val="visible"/>
                                      </p:to>
                                    </p:set>
                                    <p:animEffect transition="in" filter="wipe(down)">
                                      <p:cBhvr>
                                        <p:cTn id="7" dur="500"/>
                                        <p:tgtEl>
                                          <p:spTgt spid="25908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9086">
                                            <p:txEl>
                                              <p:charRg st="45" end="94"/>
                                            </p:txEl>
                                          </p:spTgt>
                                        </p:tgtEl>
                                        <p:attrNameLst>
                                          <p:attrName>style.visibility</p:attrName>
                                        </p:attrNameLst>
                                      </p:cBhvr>
                                      <p:to>
                                        <p:strVal val="visible"/>
                                      </p:to>
                                    </p:set>
                                    <p:animEffect transition="in" filter="wipe(down)">
                                      <p:cBhvr>
                                        <p:cTn id="12" dur="500"/>
                                        <p:tgtEl>
                                          <p:spTgt spid="259086">
                                            <p:txEl>
                                              <p:charRg st="45"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6"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Text Box 5">
            <a:hlinkClick r:id="rId1" action="ppaction://hlinksldjump"/>
          </p:cNvPr>
          <p:cNvSpPr txBox="1"/>
          <p:nvPr/>
        </p:nvSpPr>
        <p:spPr>
          <a:xfrm>
            <a:off x="1295400" y="3429000"/>
            <a:ext cx="241300" cy="366713"/>
          </a:xfrm>
          <a:prstGeom prst="rect">
            <a:avLst/>
          </a:prstGeom>
          <a:noFill/>
          <a:ln w="9525">
            <a:noFill/>
          </a:ln>
        </p:spPr>
        <p:txBody>
          <a:bodyPr wrap="none" anchor="t">
            <a:spAutoFit/>
          </a:bodyPr>
          <a:p>
            <a:pPr indent="0"/>
            <a:r>
              <a:rPr lang="en-US" altLang="zh-CN" sz="1800">
                <a:latin typeface="Times New Roman" panose="02020703060505090304" pitchFamily="18" charset="0"/>
                <a:ea typeface="宋体" panose="02010600030101010101" pitchFamily="2" charset="-122"/>
              </a:rPr>
              <a:t> </a:t>
            </a:r>
            <a:endParaRPr lang="en-US" altLang="zh-CN" sz="2600">
              <a:solidFill>
                <a:srgbClr val="920092"/>
              </a:solidFill>
              <a:latin typeface="Times New Roman" panose="02020703060505090304" pitchFamily="18" charset="0"/>
              <a:ea typeface="宋体" panose="02010600030101010101" pitchFamily="2" charset="-122"/>
            </a:endParaRPr>
          </a:p>
        </p:txBody>
      </p:sp>
      <p:sp>
        <p:nvSpPr>
          <p:cNvPr id="262146" name="Line 8"/>
          <p:cNvSpPr/>
          <p:nvPr/>
        </p:nvSpPr>
        <p:spPr>
          <a:xfrm flipH="1" flipV="1">
            <a:off x="1905000" y="4419600"/>
            <a:ext cx="0" cy="457200"/>
          </a:xfrm>
          <a:prstGeom prst="line">
            <a:avLst/>
          </a:prstGeom>
          <a:ln w="28575" cap="flat" cmpd="sng">
            <a:solidFill>
              <a:srgbClr val="FF0000"/>
            </a:solidFill>
            <a:prstDash val="solid"/>
            <a:round/>
            <a:headEnd type="none" w="med" len="med"/>
            <a:tailEnd type="none" w="med" len="med"/>
          </a:ln>
        </p:spPr>
      </p:sp>
      <p:sp>
        <p:nvSpPr>
          <p:cNvPr id="262147" name="Line 9"/>
          <p:cNvSpPr/>
          <p:nvPr/>
        </p:nvSpPr>
        <p:spPr>
          <a:xfrm flipH="1" flipV="1">
            <a:off x="3657600" y="4419600"/>
            <a:ext cx="0" cy="457200"/>
          </a:xfrm>
          <a:prstGeom prst="line">
            <a:avLst/>
          </a:prstGeom>
          <a:ln w="28575" cap="flat" cmpd="sng">
            <a:solidFill>
              <a:srgbClr val="FF0000"/>
            </a:solidFill>
            <a:prstDash val="solid"/>
            <a:round/>
            <a:headEnd type="none" w="med" len="med"/>
            <a:tailEnd type="none" w="med" len="med"/>
          </a:ln>
        </p:spPr>
      </p:sp>
      <p:sp>
        <p:nvSpPr>
          <p:cNvPr id="262148" name="Line 10"/>
          <p:cNvSpPr/>
          <p:nvPr/>
        </p:nvSpPr>
        <p:spPr>
          <a:xfrm flipV="1">
            <a:off x="2057400" y="4343400"/>
            <a:ext cx="1524000" cy="533400"/>
          </a:xfrm>
          <a:prstGeom prst="line">
            <a:avLst/>
          </a:prstGeom>
          <a:ln w="28575" cap="flat" cmpd="sng">
            <a:solidFill>
              <a:srgbClr val="FF0000"/>
            </a:solidFill>
            <a:prstDash val="solid"/>
            <a:round/>
            <a:headEnd type="none" w="med" len="med"/>
            <a:tailEnd type="none" w="med" len="med"/>
          </a:ln>
        </p:spPr>
      </p:sp>
      <p:grpSp>
        <p:nvGrpSpPr>
          <p:cNvPr id="262149" name="Group 11"/>
          <p:cNvGrpSpPr/>
          <p:nvPr/>
        </p:nvGrpSpPr>
        <p:grpSpPr>
          <a:xfrm>
            <a:off x="609600" y="3276600"/>
            <a:ext cx="3884613" cy="3505200"/>
            <a:chOff x="427" y="2064"/>
            <a:chExt cx="2447" cy="2208"/>
          </a:xfrm>
        </p:grpSpPr>
        <p:sp>
          <p:nvSpPr>
            <p:cNvPr id="262150" name="Oval 12"/>
            <p:cNvSpPr/>
            <p:nvPr/>
          </p:nvSpPr>
          <p:spPr>
            <a:xfrm>
              <a:off x="1152" y="264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1" name="Oval 13"/>
            <p:cNvSpPr/>
            <p:nvPr/>
          </p:nvSpPr>
          <p:spPr>
            <a:xfrm>
              <a:off x="2256" y="216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2" name="Oval 14"/>
            <p:cNvSpPr/>
            <p:nvPr/>
          </p:nvSpPr>
          <p:spPr>
            <a:xfrm>
              <a:off x="2256" y="264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3" name="Oval 15"/>
            <p:cNvSpPr/>
            <p:nvPr/>
          </p:nvSpPr>
          <p:spPr>
            <a:xfrm>
              <a:off x="1152" y="3072"/>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4" name="Oval 16"/>
            <p:cNvSpPr/>
            <p:nvPr/>
          </p:nvSpPr>
          <p:spPr>
            <a:xfrm>
              <a:off x="672"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5" name="Oval 17"/>
            <p:cNvSpPr/>
            <p:nvPr/>
          </p:nvSpPr>
          <p:spPr>
            <a:xfrm>
              <a:off x="2256" y="3072"/>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6" name="Oval 18"/>
            <p:cNvSpPr/>
            <p:nvPr/>
          </p:nvSpPr>
          <p:spPr>
            <a:xfrm>
              <a:off x="1968"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7" name="Oval 19"/>
            <p:cNvSpPr/>
            <p:nvPr/>
          </p:nvSpPr>
          <p:spPr>
            <a:xfrm>
              <a:off x="1152" y="216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8" name="Oval 20"/>
            <p:cNvSpPr/>
            <p:nvPr/>
          </p:nvSpPr>
          <p:spPr>
            <a:xfrm>
              <a:off x="2544"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59" name="Oval 21"/>
            <p:cNvSpPr/>
            <p:nvPr/>
          </p:nvSpPr>
          <p:spPr>
            <a:xfrm>
              <a:off x="1680" y="3888"/>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60" name="Oval 22"/>
            <p:cNvSpPr/>
            <p:nvPr/>
          </p:nvSpPr>
          <p:spPr>
            <a:xfrm>
              <a:off x="1488"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61" name="Text Box 23"/>
            <p:cNvSpPr txBox="1"/>
            <p:nvPr/>
          </p:nvSpPr>
          <p:spPr>
            <a:xfrm>
              <a:off x="935" y="2064"/>
              <a:ext cx="169"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j</a:t>
              </a:r>
              <a:endParaRPr lang="en-US" altLang="zh-CN" sz="2400" b="0">
                <a:latin typeface="Times New Roman" panose="02020703060505090304" pitchFamily="18" charset="0"/>
                <a:ea typeface="宋体" panose="02010600030101010101" pitchFamily="2" charset="-122"/>
              </a:endParaRPr>
            </a:p>
          </p:txBody>
        </p:sp>
        <p:sp>
          <p:nvSpPr>
            <p:cNvPr id="262162" name="Text Box 24"/>
            <p:cNvSpPr txBox="1"/>
            <p:nvPr/>
          </p:nvSpPr>
          <p:spPr>
            <a:xfrm>
              <a:off x="2402" y="2064"/>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k</a:t>
              </a:r>
              <a:endParaRPr lang="en-US" altLang="zh-CN" sz="2400" b="0">
                <a:latin typeface="Times New Roman" panose="02020703060505090304" pitchFamily="18" charset="0"/>
                <a:ea typeface="宋体" panose="02010600030101010101" pitchFamily="2" charset="-122"/>
              </a:endParaRPr>
            </a:p>
          </p:txBody>
        </p:sp>
        <p:sp>
          <p:nvSpPr>
            <p:cNvPr id="262163" name="Text Box 25"/>
            <p:cNvSpPr txBox="1"/>
            <p:nvPr/>
          </p:nvSpPr>
          <p:spPr>
            <a:xfrm>
              <a:off x="914" y="2544"/>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h</a:t>
              </a:r>
              <a:endParaRPr lang="en-US" altLang="zh-CN" sz="2400" b="0">
                <a:latin typeface="Times New Roman" panose="02020703060505090304" pitchFamily="18" charset="0"/>
                <a:ea typeface="宋体" panose="02010600030101010101" pitchFamily="2" charset="-122"/>
              </a:endParaRPr>
            </a:p>
          </p:txBody>
        </p:sp>
        <p:sp>
          <p:nvSpPr>
            <p:cNvPr id="262164" name="Text Box 26"/>
            <p:cNvSpPr txBox="1"/>
            <p:nvPr/>
          </p:nvSpPr>
          <p:spPr>
            <a:xfrm>
              <a:off x="2423" y="2544"/>
              <a:ext cx="169"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i</a:t>
              </a:r>
              <a:endParaRPr lang="en-US" altLang="zh-CN" sz="2400" b="0">
                <a:latin typeface="Times New Roman" panose="02020703060505090304" pitchFamily="18" charset="0"/>
                <a:ea typeface="宋体" panose="02010600030101010101" pitchFamily="2" charset="-122"/>
              </a:endParaRPr>
            </a:p>
          </p:txBody>
        </p:sp>
        <p:sp>
          <p:nvSpPr>
            <p:cNvPr id="262165" name="Text Box 27"/>
            <p:cNvSpPr txBox="1"/>
            <p:nvPr/>
          </p:nvSpPr>
          <p:spPr>
            <a:xfrm>
              <a:off x="930" y="2976"/>
              <a:ext cx="180"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f</a:t>
              </a:r>
              <a:endParaRPr lang="en-US" altLang="zh-CN" sz="2400" b="0">
                <a:latin typeface="Times New Roman" panose="02020703060505090304" pitchFamily="18" charset="0"/>
                <a:ea typeface="宋体" panose="02010600030101010101" pitchFamily="2" charset="-122"/>
              </a:endParaRPr>
            </a:p>
          </p:txBody>
        </p:sp>
        <p:sp>
          <p:nvSpPr>
            <p:cNvPr id="262166" name="Text Box 28"/>
            <p:cNvSpPr txBox="1"/>
            <p:nvPr/>
          </p:nvSpPr>
          <p:spPr>
            <a:xfrm>
              <a:off x="2402" y="2976"/>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g</a:t>
              </a:r>
              <a:endParaRPr lang="en-US" altLang="zh-CN" sz="2400" b="0">
                <a:latin typeface="Times New Roman" panose="02020703060505090304" pitchFamily="18" charset="0"/>
                <a:ea typeface="宋体" panose="02010600030101010101" pitchFamily="2" charset="-122"/>
              </a:endParaRPr>
            </a:p>
          </p:txBody>
        </p:sp>
        <p:sp>
          <p:nvSpPr>
            <p:cNvPr id="262167" name="Text Box 29"/>
            <p:cNvSpPr txBox="1"/>
            <p:nvPr/>
          </p:nvSpPr>
          <p:spPr>
            <a:xfrm>
              <a:off x="2673" y="3360"/>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e</a:t>
              </a:r>
              <a:endParaRPr lang="en-US" altLang="zh-CN" sz="2400" b="0">
                <a:latin typeface="Times New Roman" panose="02020703060505090304" pitchFamily="18" charset="0"/>
                <a:ea typeface="宋体" panose="02010600030101010101" pitchFamily="2" charset="-122"/>
              </a:endParaRPr>
            </a:p>
          </p:txBody>
        </p:sp>
        <p:sp>
          <p:nvSpPr>
            <p:cNvPr id="262168" name="Text Box 30"/>
            <p:cNvSpPr txBox="1"/>
            <p:nvPr/>
          </p:nvSpPr>
          <p:spPr>
            <a:xfrm>
              <a:off x="2112" y="3360"/>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d</a:t>
              </a:r>
              <a:endParaRPr lang="en-US" altLang="zh-CN" sz="2400" b="0">
                <a:latin typeface="Times New Roman" panose="02020703060505090304" pitchFamily="18" charset="0"/>
                <a:ea typeface="宋体" panose="02010600030101010101" pitchFamily="2" charset="-122"/>
              </a:endParaRPr>
            </a:p>
          </p:txBody>
        </p:sp>
        <p:sp>
          <p:nvSpPr>
            <p:cNvPr id="262169" name="Text Box 31"/>
            <p:cNvSpPr txBox="1"/>
            <p:nvPr/>
          </p:nvSpPr>
          <p:spPr>
            <a:xfrm>
              <a:off x="1301" y="3360"/>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c</a:t>
              </a:r>
              <a:endParaRPr lang="en-US" altLang="zh-CN" sz="2400" b="0">
                <a:latin typeface="Times New Roman" panose="02020703060505090304" pitchFamily="18" charset="0"/>
                <a:ea typeface="宋体" panose="02010600030101010101" pitchFamily="2" charset="-122"/>
              </a:endParaRPr>
            </a:p>
          </p:txBody>
        </p:sp>
        <p:sp>
          <p:nvSpPr>
            <p:cNvPr id="262170" name="Text Box 32"/>
            <p:cNvSpPr txBox="1"/>
            <p:nvPr/>
          </p:nvSpPr>
          <p:spPr>
            <a:xfrm>
              <a:off x="427" y="3360"/>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b</a:t>
              </a:r>
              <a:endParaRPr lang="en-US" altLang="zh-CN" sz="2400" b="0">
                <a:latin typeface="Times New Roman" panose="02020703060505090304" pitchFamily="18" charset="0"/>
                <a:ea typeface="宋体" panose="02010600030101010101" pitchFamily="2" charset="-122"/>
              </a:endParaRPr>
            </a:p>
          </p:txBody>
        </p:sp>
        <p:sp>
          <p:nvSpPr>
            <p:cNvPr id="262171" name="Text Box 33"/>
            <p:cNvSpPr txBox="1"/>
            <p:nvPr/>
          </p:nvSpPr>
          <p:spPr>
            <a:xfrm>
              <a:off x="1632" y="3984"/>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a</a:t>
              </a:r>
              <a:endParaRPr lang="en-US" altLang="zh-CN" sz="2400" b="0">
                <a:latin typeface="Times New Roman" panose="02020703060505090304" pitchFamily="18" charset="0"/>
                <a:ea typeface="宋体" panose="02010600030101010101" pitchFamily="2" charset="-122"/>
              </a:endParaRPr>
            </a:p>
          </p:txBody>
        </p:sp>
        <p:sp>
          <p:nvSpPr>
            <p:cNvPr id="262172" name="Line 34"/>
            <p:cNvSpPr/>
            <p:nvPr/>
          </p:nvSpPr>
          <p:spPr>
            <a:xfrm flipH="1" flipV="1">
              <a:off x="1584" y="3600"/>
              <a:ext cx="144" cy="336"/>
            </a:xfrm>
            <a:prstGeom prst="line">
              <a:avLst/>
            </a:prstGeom>
            <a:ln w="28575" cap="flat" cmpd="sng">
              <a:solidFill>
                <a:srgbClr val="FF0000"/>
              </a:solidFill>
              <a:prstDash val="solid"/>
              <a:round/>
              <a:headEnd type="none" w="med" len="med"/>
              <a:tailEnd type="none" w="med" len="med"/>
            </a:ln>
          </p:spPr>
        </p:sp>
        <p:sp>
          <p:nvSpPr>
            <p:cNvPr id="262173" name="Line 35"/>
            <p:cNvSpPr/>
            <p:nvPr/>
          </p:nvSpPr>
          <p:spPr>
            <a:xfrm flipH="1" flipV="1">
              <a:off x="2400" y="3168"/>
              <a:ext cx="144" cy="336"/>
            </a:xfrm>
            <a:prstGeom prst="line">
              <a:avLst/>
            </a:prstGeom>
            <a:ln w="28575" cap="flat" cmpd="sng">
              <a:solidFill>
                <a:srgbClr val="FF0000"/>
              </a:solidFill>
              <a:prstDash val="solid"/>
              <a:round/>
              <a:headEnd type="none" w="med" len="med"/>
              <a:tailEnd type="none" w="med" len="med"/>
            </a:ln>
          </p:spPr>
        </p:sp>
        <p:sp>
          <p:nvSpPr>
            <p:cNvPr id="262174" name="Line 36"/>
            <p:cNvSpPr/>
            <p:nvPr/>
          </p:nvSpPr>
          <p:spPr>
            <a:xfrm flipH="1" flipV="1">
              <a:off x="1248" y="3168"/>
              <a:ext cx="240" cy="336"/>
            </a:xfrm>
            <a:prstGeom prst="line">
              <a:avLst/>
            </a:prstGeom>
            <a:ln w="28575" cap="flat" cmpd="sng">
              <a:solidFill>
                <a:srgbClr val="FF0000"/>
              </a:solidFill>
              <a:prstDash val="solid"/>
              <a:round/>
              <a:headEnd type="none" w="med" len="med"/>
              <a:tailEnd type="none" w="med" len="med"/>
            </a:ln>
          </p:spPr>
        </p:sp>
        <p:sp>
          <p:nvSpPr>
            <p:cNvPr id="262175" name="Line 37"/>
            <p:cNvSpPr/>
            <p:nvPr/>
          </p:nvSpPr>
          <p:spPr>
            <a:xfrm flipV="1">
              <a:off x="1776" y="3600"/>
              <a:ext cx="192" cy="336"/>
            </a:xfrm>
            <a:prstGeom prst="line">
              <a:avLst/>
            </a:prstGeom>
            <a:ln w="28575" cap="flat" cmpd="sng">
              <a:solidFill>
                <a:srgbClr val="FF0000"/>
              </a:solidFill>
              <a:prstDash val="solid"/>
              <a:round/>
              <a:headEnd type="none" w="med" len="med"/>
              <a:tailEnd type="none" w="med" len="med"/>
            </a:ln>
          </p:spPr>
        </p:sp>
        <p:sp>
          <p:nvSpPr>
            <p:cNvPr id="262176" name="Line 38"/>
            <p:cNvSpPr/>
            <p:nvPr/>
          </p:nvSpPr>
          <p:spPr>
            <a:xfrm flipV="1">
              <a:off x="2064" y="3168"/>
              <a:ext cx="192" cy="336"/>
            </a:xfrm>
            <a:prstGeom prst="line">
              <a:avLst/>
            </a:prstGeom>
            <a:ln w="28575" cap="flat" cmpd="sng">
              <a:solidFill>
                <a:srgbClr val="FF0000"/>
              </a:solidFill>
              <a:prstDash val="solid"/>
              <a:round/>
              <a:headEnd type="none" w="med" len="med"/>
              <a:tailEnd type="none" w="med" len="med"/>
            </a:ln>
          </p:spPr>
        </p:sp>
        <p:sp>
          <p:nvSpPr>
            <p:cNvPr id="262177" name="Line 39"/>
            <p:cNvSpPr/>
            <p:nvPr/>
          </p:nvSpPr>
          <p:spPr>
            <a:xfrm flipV="1">
              <a:off x="816" y="3216"/>
              <a:ext cx="336" cy="288"/>
            </a:xfrm>
            <a:prstGeom prst="line">
              <a:avLst/>
            </a:prstGeom>
            <a:ln w="28575" cap="flat" cmpd="sng">
              <a:solidFill>
                <a:srgbClr val="FF0000"/>
              </a:solidFill>
              <a:prstDash val="solid"/>
              <a:round/>
              <a:headEnd type="none" w="med" len="med"/>
              <a:tailEnd type="none" w="med" len="med"/>
            </a:ln>
          </p:spPr>
        </p:sp>
        <p:sp>
          <p:nvSpPr>
            <p:cNvPr id="262178" name="Line 40"/>
            <p:cNvSpPr/>
            <p:nvPr/>
          </p:nvSpPr>
          <p:spPr>
            <a:xfrm flipH="1" flipV="1">
              <a:off x="1296" y="2736"/>
              <a:ext cx="1008" cy="336"/>
            </a:xfrm>
            <a:prstGeom prst="line">
              <a:avLst/>
            </a:prstGeom>
            <a:ln w="28575" cap="flat" cmpd="sng">
              <a:solidFill>
                <a:srgbClr val="FF0000"/>
              </a:solidFill>
              <a:prstDash val="solid"/>
              <a:round/>
              <a:headEnd type="none" w="med" len="med"/>
              <a:tailEnd type="none" w="med" len="med"/>
            </a:ln>
          </p:spPr>
        </p:sp>
        <p:sp>
          <p:nvSpPr>
            <p:cNvPr id="262179" name="Line 41"/>
            <p:cNvSpPr/>
            <p:nvPr/>
          </p:nvSpPr>
          <p:spPr>
            <a:xfrm flipH="1" flipV="1">
              <a:off x="1200" y="2304"/>
              <a:ext cx="0" cy="288"/>
            </a:xfrm>
            <a:prstGeom prst="line">
              <a:avLst/>
            </a:prstGeom>
            <a:ln w="28575" cap="flat" cmpd="sng">
              <a:solidFill>
                <a:srgbClr val="FF0000"/>
              </a:solidFill>
              <a:prstDash val="solid"/>
              <a:round/>
              <a:headEnd type="none" w="med" len="med"/>
              <a:tailEnd type="none" w="med" len="med"/>
            </a:ln>
          </p:spPr>
        </p:sp>
        <p:sp>
          <p:nvSpPr>
            <p:cNvPr id="262180" name="Line 42"/>
            <p:cNvSpPr/>
            <p:nvPr/>
          </p:nvSpPr>
          <p:spPr>
            <a:xfrm flipH="1" flipV="1">
              <a:off x="2304" y="2304"/>
              <a:ext cx="0" cy="288"/>
            </a:xfrm>
            <a:prstGeom prst="line">
              <a:avLst/>
            </a:prstGeom>
            <a:ln w="28575" cap="flat" cmpd="sng">
              <a:solidFill>
                <a:srgbClr val="FF0000"/>
              </a:solidFill>
              <a:prstDash val="solid"/>
              <a:round/>
              <a:headEnd type="none" w="med" len="med"/>
              <a:tailEnd type="none" w="med" len="med"/>
            </a:ln>
          </p:spPr>
        </p:sp>
      </p:grpSp>
      <p:sp>
        <p:nvSpPr>
          <p:cNvPr id="262181" name="Line 43"/>
          <p:cNvSpPr/>
          <p:nvPr/>
        </p:nvSpPr>
        <p:spPr>
          <a:xfrm>
            <a:off x="685800" y="4572000"/>
            <a:ext cx="3886200" cy="0"/>
          </a:xfrm>
          <a:prstGeom prst="line">
            <a:avLst/>
          </a:prstGeom>
          <a:ln w="25400" cap="flat" cmpd="sng">
            <a:solidFill>
              <a:srgbClr val="FF00FF"/>
            </a:solidFill>
            <a:prstDash val="sysDot"/>
            <a:round/>
            <a:headEnd type="none" w="med" len="med"/>
            <a:tailEnd type="none" w="med" len="med"/>
          </a:ln>
        </p:spPr>
      </p:sp>
      <p:sp>
        <p:nvSpPr>
          <p:cNvPr id="262182" name="Text Box 44"/>
          <p:cNvSpPr txBox="1"/>
          <p:nvPr/>
        </p:nvSpPr>
        <p:spPr>
          <a:xfrm>
            <a:off x="-76200" y="5364163"/>
            <a:ext cx="455613" cy="579437"/>
          </a:xfrm>
          <a:prstGeom prst="rect">
            <a:avLst/>
          </a:prstGeom>
          <a:noFill/>
          <a:ln w="9525">
            <a:noFill/>
          </a:ln>
        </p:spPr>
        <p:txBody>
          <a:bodyPr wrap="none" anchor="t">
            <a:spAutoFit/>
          </a:bodyPr>
          <a:p>
            <a:pPr indent="0" algn="ctr"/>
            <a:r>
              <a:rPr lang="en-US" altLang="zh-CN" sz="3200">
                <a:solidFill>
                  <a:srgbClr val="CC0099"/>
                </a:solidFill>
                <a:latin typeface="Times New Roman" panose="02020703060505090304" pitchFamily="18" charset="0"/>
                <a:ea typeface="宋体" panose="02010600030101010101" pitchFamily="2" charset="-122"/>
              </a:rPr>
              <a:t>B</a:t>
            </a:r>
            <a:endParaRPr lang="en-US" altLang="zh-CN" sz="2400" b="0">
              <a:latin typeface="Times New Roman" panose="02020703060505090304" pitchFamily="18" charset="0"/>
              <a:ea typeface="宋体" panose="02010600030101010101" pitchFamily="2" charset="-122"/>
            </a:endParaRPr>
          </a:p>
        </p:txBody>
      </p:sp>
      <p:sp>
        <p:nvSpPr>
          <p:cNvPr id="262183" name="Line 45"/>
          <p:cNvSpPr/>
          <p:nvPr/>
        </p:nvSpPr>
        <p:spPr>
          <a:xfrm>
            <a:off x="685800" y="6705600"/>
            <a:ext cx="3886200" cy="0"/>
          </a:xfrm>
          <a:prstGeom prst="line">
            <a:avLst/>
          </a:prstGeom>
          <a:ln w="25400" cap="flat" cmpd="sng">
            <a:solidFill>
              <a:srgbClr val="FF00FF"/>
            </a:solidFill>
            <a:prstDash val="sysDot"/>
            <a:round/>
            <a:headEnd type="none" w="med" len="med"/>
            <a:tailEnd type="none" w="med" len="med"/>
          </a:ln>
        </p:spPr>
      </p:sp>
      <p:grpSp>
        <p:nvGrpSpPr>
          <p:cNvPr id="262184" name="Group 46"/>
          <p:cNvGrpSpPr/>
          <p:nvPr/>
        </p:nvGrpSpPr>
        <p:grpSpPr>
          <a:xfrm>
            <a:off x="5259388" y="3200400"/>
            <a:ext cx="3884612" cy="3505200"/>
            <a:chOff x="427" y="2064"/>
            <a:chExt cx="2447" cy="2208"/>
          </a:xfrm>
        </p:grpSpPr>
        <p:sp>
          <p:nvSpPr>
            <p:cNvPr id="262185" name="Oval 47"/>
            <p:cNvSpPr/>
            <p:nvPr/>
          </p:nvSpPr>
          <p:spPr>
            <a:xfrm>
              <a:off x="1152" y="264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86" name="Oval 48"/>
            <p:cNvSpPr/>
            <p:nvPr/>
          </p:nvSpPr>
          <p:spPr>
            <a:xfrm>
              <a:off x="2256" y="216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87" name="Oval 49"/>
            <p:cNvSpPr/>
            <p:nvPr/>
          </p:nvSpPr>
          <p:spPr>
            <a:xfrm>
              <a:off x="2256" y="264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88" name="Oval 50"/>
            <p:cNvSpPr/>
            <p:nvPr/>
          </p:nvSpPr>
          <p:spPr>
            <a:xfrm>
              <a:off x="1152" y="3072"/>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89" name="Oval 51"/>
            <p:cNvSpPr/>
            <p:nvPr/>
          </p:nvSpPr>
          <p:spPr>
            <a:xfrm>
              <a:off x="672"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0" name="Oval 52"/>
            <p:cNvSpPr/>
            <p:nvPr/>
          </p:nvSpPr>
          <p:spPr>
            <a:xfrm>
              <a:off x="2256" y="3072"/>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1" name="Oval 53"/>
            <p:cNvSpPr/>
            <p:nvPr/>
          </p:nvSpPr>
          <p:spPr>
            <a:xfrm>
              <a:off x="1968"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2" name="Oval 54"/>
            <p:cNvSpPr/>
            <p:nvPr/>
          </p:nvSpPr>
          <p:spPr>
            <a:xfrm>
              <a:off x="1152" y="2160"/>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3" name="Oval 55"/>
            <p:cNvSpPr/>
            <p:nvPr/>
          </p:nvSpPr>
          <p:spPr>
            <a:xfrm>
              <a:off x="2544"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4" name="Oval 56"/>
            <p:cNvSpPr/>
            <p:nvPr/>
          </p:nvSpPr>
          <p:spPr>
            <a:xfrm>
              <a:off x="1680" y="3888"/>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5" name="Oval 57"/>
            <p:cNvSpPr/>
            <p:nvPr/>
          </p:nvSpPr>
          <p:spPr>
            <a:xfrm>
              <a:off x="1488" y="3456"/>
              <a:ext cx="144" cy="144"/>
            </a:xfrm>
            <a:prstGeom prst="ellipse">
              <a:avLst/>
            </a:prstGeom>
            <a:noFill/>
            <a:ln w="25400" cap="flat" cmpd="sng">
              <a:solidFill>
                <a:srgbClr val="FF0000"/>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196" name="Text Box 58"/>
            <p:cNvSpPr txBox="1"/>
            <p:nvPr/>
          </p:nvSpPr>
          <p:spPr>
            <a:xfrm>
              <a:off x="935" y="2064"/>
              <a:ext cx="169"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j</a:t>
              </a:r>
              <a:endParaRPr lang="en-US" altLang="zh-CN" sz="2400" b="0">
                <a:latin typeface="Times New Roman" panose="02020703060505090304" pitchFamily="18" charset="0"/>
                <a:ea typeface="宋体" panose="02010600030101010101" pitchFamily="2" charset="-122"/>
              </a:endParaRPr>
            </a:p>
          </p:txBody>
        </p:sp>
        <p:sp>
          <p:nvSpPr>
            <p:cNvPr id="262197" name="Text Box 59"/>
            <p:cNvSpPr txBox="1"/>
            <p:nvPr/>
          </p:nvSpPr>
          <p:spPr>
            <a:xfrm>
              <a:off x="2402" y="2064"/>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k</a:t>
              </a:r>
              <a:endParaRPr lang="en-US" altLang="zh-CN" sz="2400" b="0">
                <a:latin typeface="Times New Roman" panose="02020703060505090304" pitchFamily="18" charset="0"/>
                <a:ea typeface="宋体" panose="02010600030101010101" pitchFamily="2" charset="-122"/>
              </a:endParaRPr>
            </a:p>
          </p:txBody>
        </p:sp>
        <p:sp>
          <p:nvSpPr>
            <p:cNvPr id="262198" name="Text Box 60"/>
            <p:cNvSpPr txBox="1"/>
            <p:nvPr/>
          </p:nvSpPr>
          <p:spPr>
            <a:xfrm>
              <a:off x="914" y="2544"/>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h</a:t>
              </a:r>
              <a:endParaRPr lang="en-US" altLang="zh-CN" sz="2400" b="0">
                <a:latin typeface="Times New Roman" panose="02020703060505090304" pitchFamily="18" charset="0"/>
                <a:ea typeface="宋体" panose="02010600030101010101" pitchFamily="2" charset="-122"/>
              </a:endParaRPr>
            </a:p>
          </p:txBody>
        </p:sp>
        <p:sp>
          <p:nvSpPr>
            <p:cNvPr id="262199" name="Text Box 61"/>
            <p:cNvSpPr txBox="1"/>
            <p:nvPr/>
          </p:nvSpPr>
          <p:spPr>
            <a:xfrm>
              <a:off x="2423" y="2544"/>
              <a:ext cx="169"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i</a:t>
              </a:r>
              <a:endParaRPr lang="en-US" altLang="zh-CN" sz="2400" b="0">
                <a:latin typeface="Times New Roman" panose="02020703060505090304" pitchFamily="18" charset="0"/>
                <a:ea typeface="宋体" panose="02010600030101010101" pitchFamily="2" charset="-122"/>
              </a:endParaRPr>
            </a:p>
          </p:txBody>
        </p:sp>
        <p:sp>
          <p:nvSpPr>
            <p:cNvPr id="262200" name="Text Box 62"/>
            <p:cNvSpPr txBox="1"/>
            <p:nvPr/>
          </p:nvSpPr>
          <p:spPr>
            <a:xfrm>
              <a:off x="930" y="2976"/>
              <a:ext cx="180"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f</a:t>
              </a:r>
              <a:endParaRPr lang="en-US" altLang="zh-CN" sz="2400" b="0">
                <a:latin typeface="Times New Roman" panose="02020703060505090304" pitchFamily="18" charset="0"/>
                <a:ea typeface="宋体" panose="02010600030101010101" pitchFamily="2" charset="-122"/>
              </a:endParaRPr>
            </a:p>
          </p:txBody>
        </p:sp>
        <p:sp>
          <p:nvSpPr>
            <p:cNvPr id="262201" name="Text Box 63"/>
            <p:cNvSpPr txBox="1"/>
            <p:nvPr/>
          </p:nvSpPr>
          <p:spPr>
            <a:xfrm>
              <a:off x="2402" y="2976"/>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g</a:t>
              </a:r>
              <a:endParaRPr lang="en-US" altLang="zh-CN" sz="2400" b="0">
                <a:latin typeface="Times New Roman" panose="02020703060505090304" pitchFamily="18" charset="0"/>
                <a:ea typeface="宋体" panose="02010600030101010101" pitchFamily="2" charset="-122"/>
              </a:endParaRPr>
            </a:p>
          </p:txBody>
        </p:sp>
        <p:sp>
          <p:nvSpPr>
            <p:cNvPr id="262202" name="Text Box 64"/>
            <p:cNvSpPr txBox="1"/>
            <p:nvPr/>
          </p:nvSpPr>
          <p:spPr>
            <a:xfrm>
              <a:off x="2673" y="3360"/>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e</a:t>
              </a:r>
              <a:endParaRPr lang="en-US" altLang="zh-CN" sz="2400" b="0">
                <a:latin typeface="Times New Roman" panose="02020703060505090304" pitchFamily="18" charset="0"/>
                <a:ea typeface="宋体" panose="02010600030101010101" pitchFamily="2" charset="-122"/>
              </a:endParaRPr>
            </a:p>
          </p:txBody>
        </p:sp>
        <p:sp>
          <p:nvSpPr>
            <p:cNvPr id="262203" name="Text Box 65"/>
            <p:cNvSpPr txBox="1"/>
            <p:nvPr/>
          </p:nvSpPr>
          <p:spPr>
            <a:xfrm>
              <a:off x="2112" y="3360"/>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d</a:t>
              </a:r>
              <a:endParaRPr lang="en-US" altLang="zh-CN" sz="2400" b="0">
                <a:latin typeface="Times New Roman" panose="02020703060505090304" pitchFamily="18" charset="0"/>
                <a:ea typeface="宋体" panose="02010600030101010101" pitchFamily="2" charset="-122"/>
              </a:endParaRPr>
            </a:p>
          </p:txBody>
        </p:sp>
        <p:sp>
          <p:nvSpPr>
            <p:cNvPr id="262204" name="Text Box 66"/>
            <p:cNvSpPr txBox="1"/>
            <p:nvPr/>
          </p:nvSpPr>
          <p:spPr>
            <a:xfrm>
              <a:off x="1301" y="3360"/>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c</a:t>
              </a:r>
              <a:endParaRPr lang="en-US" altLang="zh-CN" sz="2400" b="0">
                <a:latin typeface="Times New Roman" panose="02020703060505090304" pitchFamily="18" charset="0"/>
                <a:ea typeface="宋体" panose="02010600030101010101" pitchFamily="2" charset="-122"/>
              </a:endParaRPr>
            </a:p>
          </p:txBody>
        </p:sp>
        <p:sp>
          <p:nvSpPr>
            <p:cNvPr id="262205" name="Text Box 67"/>
            <p:cNvSpPr txBox="1"/>
            <p:nvPr/>
          </p:nvSpPr>
          <p:spPr>
            <a:xfrm>
              <a:off x="427" y="3360"/>
              <a:ext cx="212"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b</a:t>
              </a:r>
              <a:endParaRPr lang="en-US" altLang="zh-CN" sz="2400" b="0">
                <a:latin typeface="Times New Roman" panose="02020703060505090304" pitchFamily="18" charset="0"/>
                <a:ea typeface="宋体" panose="02010600030101010101" pitchFamily="2" charset="-122"/>
              </a:endParaRPr>
            </a:p>
          </p:txBody>
        </p:sp>
        <p:sp>
          <p:nvSpPr>
            <p:cNvPr id="262206" name="Text Box 68"/>
            <p:cNvSpPr txBox="1"/>
            <p:nvPr/>
          </p:nvSpPr>
          <p:spPr>
            <a:xfrm>
              <a:off x="1632" y="3984"/>
              <a:ext cx="201" cy="288"/>
            </a:xfrm>
            <a:prstGeom prst="rect">
              <a:avLst/>
            </a:prstGeom>
            <a:noFill/>
            <a:ln w="9525">
              <a:noFill/>
            </a:ln>
          </p:spPr>
          <p:txBody>
            <a:bodyPr wrap="none" anchor="t">
              <a:spAutoFit/>
            </a:bodyPr>
            <a:p>
              <a:pPr indent="0" algn="ctr"/>
              <a:r>
                <a:rPr lang="en-US" altLang="zh-CN" sz="2400" b="0">
                  <a:solidFill>
                    <a:srgbClr val="FF0000"/>
                  </a:solidFill>
                  <a:latin typeface="Times New Roman" panose="02020703060505090304" pitchFamily="18" charset="0"/>
                  <a:ea typeface="宋体" panose="02010600030101010101" pitchFamily="2" charset="-122"/>
                </a:rPr>
                <a:t>a</a:t>
              </a:r>
              <a:endParaRPr lang="en-US" altLang="zh-CN" sz="2400" b="0">
                <a:latin typeface="Times New Roman" panose="02020703060505090304" pitchFamily="18" charset="0"/>
                <a:ea typeface="宋体" panose="02010600030101010101" pitchFamily="2" charset="-122"/>
              </a:endParaRPr>
            </a:p>
          </p:txBody>
        </p:sp>
        <p:sp>
          <p:nvSpPr>
            <p:cNvPr id="262207" name="Line 69"/>
            <p:cNvSpPr/>
            <p:nvPr/>
          </p:nvSpPr>
          <p:spPr>
            <a:xfrm flipH="1" flipV="1">
              <a:off x="1584" y="3600"/>
              <a:ext cx="144" cy="336"/>
            </a:xfrm>
            <a:prstGeom prst="line">
              <a:avLst/>
            </a:prstGeom>
            <a:ln w="28575" cap="flat" cmpd="sng">
              <a:solidFill>
                <a:srgbClr val="FF0000"/>
              </a:solidFill>
              <a:prstDash val="solid"/>
              <a:round/>
              <a:headEnd type="none" w="med" len="med"/>
              <a:tailEnd type="none" w="med" len="med"/>
            </a:ln>
          </p:spPr>
        </p:sp>
        <p:sp>
          <p:nvSpPr>
            <p:cNvPr id="262208" name="Line 70"/>
            <p:cNvSpPr/>
            <p:nvPr/>
          </p:nvSpPr>
          <p:spPr>
            <a:xfrm flipH="1" flipV="1">
              <a:off x="2400" y="3168"/>
              <a:ext cx="144" cy="336"/>
            </a:xfrm>
            <a:prstGeom prst="line">
              <a:avLst/>
            </a:prstGeom>
            <a:ln w="28575" cap="flat" cmpd="sng">
              <a:solidFill>
                <a:srgbClr val="FF0000"/>
              </a:solidFill>
              <a:prstDash val="solid"/>
              <a:round/>
              <a:headEnd type="none" w="med" len="med"/>
              <a:tailEnd type="none" w="med" len="med"/>
            </a:ln>
          </p:spPr>
        </p:sp>
        <p:sp>
          <p:nvSpPr>
            <p:cNvPr id="262209" name="Line 71"/>
            <p:cNvSpPr/>
            <p:nvPr/>
          </p:nvSpPr>
          <p:spPr>
            <a:xfrm flipH="1" flipV="1">
              <a:off x="1248" y="3168"/>
              <a:ext cx="240" cy="336"/>
            </a:xfrm>
            <a:prstGeom prst="line">
              <a:avLst/>
            </a:prstGeom>
            <a:ln w="28575" cap="flat" cmpd="sng">
              <a:solidFill>
                <a:srgbClr val="FF0000"/>
              </a:solidFill>
              <a:prstDash val="solid"/>
              <a:round/>
              <a:headEnd type="none" w="med" len="med"/>
              <a:tailEnd type="none" w="med" len="med"/>
            </a:ln>
          </p:spPr>
        </p:sp>
        <p:sp>
          <p:nvSpPr>
            <p:cNvPr id="262210" name="Line 72"/>
            <p:cNvSpPr/>
            <p:nvPr/>
          </p:nvSpPr>
          <p:spPr>
            <a:xfrm flipV="1">
              <a:off x="1776" y="3600"/>
              <a:ext cx="192" cy="336"/>
            </a:xfrm>
            <a:prstGeom prst="line">
              <a:avLst/>
            </a:prstGeom>
            <a:ln w="28575" cap="flat" cmpd="sng">
              <a:solidFill>
                <a:srgbClr val="FF0000"/>
              </a:solidFill>
              <a:prstDash val="solid"/>
              <a:round/>
              <a:headEnd type="none" w="med" len="med"/>
              <a:tailEnd type="none" w="med" len="med"/>
            </a:ln>
          </p:spPr>
        </p:sp>
        <p:sp>
          <p:nvSpPr>
            <p:cNvPr id="262211" name="Line 73"/>
            <p:cNvSpPr/>
            <p:nvPr/>
          </p:nvSpPr>
          <p:spPr>
            <a:xfrm flipV="1">
              <a:off x="2064" y="3168"/>
              <a:ext cx="192" cy="336"/>
            </a:xfrm>
            <a:prstGeom prst="line">
              <a:avLst/>
            </a:prstGeom>
            <a:ln w="28575" cap="flat" cmpd="sng">
              <a:solidFill>
                <a:srgbClr val="FF0000"/>
              </a:solidFill>
              <a:prstDash val="solid"/>
              <a:round/>
              <a:headEnd type="none" w="med" len="med"/>
              <a:tailEnd type="none" w="med" len="med"/>
            </a:ln>
          </p:spPr>
        </p:sp>
        <p:sp>
          <p:nvSpPr>
            <p:cNvPr id="262212" name="Line 74"/>
            <p:cNvSpPr/>
            <p:nvPr/>
          </p:nvSpPr>
          <p:spPr>
            <a:xfrm flipV="1">
              <a:off x="816" y="3216"/>
              <a:ext cx="336" cy="288"/>
            </a:xfrm>
            <a:prstGeom prst="line">
              <a:avLst/>
            </a:prstGeom>
            <a:ln w="28575" cap="flat" cmpd="sng">
              <a:solidFill>
                <a:srgbClr val="FF0000"/>
              </a:solidFill>
              <a:prstDash val="solid"/>
              <a:round/>
              <a:headEnd type="none" w="med" len="med"/>
              <a:tailEnd type="none" w="med" len="med"/>
            </a:ln>
          </p:spPr>
        </p:sp>
        <p:sp>
          <p:nvSpPr>
            <p:cNvPr id="262213" name="Line 75"/>
            <p:cNvSpPr/>
            <p:nvPr/>
          </p:nvSpPr>
          <p:spPr>
            <a:xfrm flipH="1" flipV="1">
              <a:off x="1296" y="2736"/>
              <a:ext cx="1008" cy="336"/>
            </a:xfrm>
            <a:prstGeom prst="line">
              <a:avLst/>
            </a:prstGeom>
            <a:ln w="28575" cap="flat" cmpd="sng">
              <a:solidFill>
                <a:srgbClr val="FF0000"/>
              </a:solidFill>
              <a:prstDash val="solid"/>
              <a:round/>
              <a:headEnd type="none" w="med" len="med"/>
              <a:tailEnd type="none" w="med" len="med"/>
            </a:ln>
          </p:spPr>
        </p:sp>
        <p:sp>
          <p:nvSpPr>
            <p:cNvPr id="262214" name="Line 76"/>
            <p:cNvSpPr/>
            <p:nvPr/>
          </p:nvSpPr>
          <p:spPr>
            <a:xfrm flipH="1" flipV="1">
              <a:off x="1200" y="2304"/>
              <a:ext cx="0" cy="288"/>
            </a:xfrm>
            <a:prstGeom prst="line">
              <a:avLst/>
            </a:prstGeom>
            <a:ln w="28575" cap="flat" cmpd="sng">
              <a:solidFill>
                <a:srgbClr val="FF0000"/>
              </a:solidFill>
              <a:prstDash val="solid"/>
              <a:round/>
              <a:headEnd type="none" w="med" len="med"/>
              <a:tailEnd type="none" w="med" len="med"/>
            </a:ln>
          </p:spPr>
        </p:sp>
        <p:sp>
          <p:nvSpPr>
            <p:cNvPr id="262215" name="Line 77"/>
            <p:cNvSpPr/>
            <p:nvPr/>
          </p:nvSpPr>
          <p:spPr>
            <a:xfrm flipH="1" flipV="1">
              <a:off x="2304" y="2304"/>
              <a:ext cx="0" cy="288"/>
            </a:xfrm>
            <a:prstGeom prst="line">
              <a:avLst/>
            </a:prstGeom>
            <a:ln w="28575" cap="flat" cmpd="sng">
              <a:solidFill>
                <a:srgbClr val="FF0000"/>
              </a:solidFill>
              <a:prstDash val="solid"/>
              <a:round/>
              <a:headEnd type="none" w="med" len="med"/>
              <a:tailEnd type="none" w="med" len="med"/>
            </a:ln>
          </p:spPr>
        </p:sp>
      </p:grpSp>
      <p:sp>
        <p:nvSpPr>
          <p:cNvPr id="262216" name="Text Box 78"/>
          <p:cNvSpPr txBox="1"/>
          <p:nvPr/>
        </p:nvSpPr>
        <p:spPr>
          <a:xfrm>
            <a:off x="228600" y="428625"/>
            <a:ext cx="8915400" cy="2830195"/>
          </a:xfrm>
          <a:prstGeom prst="rect">
            <a:avLst/>
          </a:prstGeom>
          <a:noFill/>
          <a:ln w="9525">
            <a:noFill/>
          </a:ln>
        </p:spPr>
        <p:txBody>
          <a:bodyPr anchor="t">
            <a:spAutoFit/>
          </a:bodyPr>
          <a:p>
            <a:pPr indent="0"/>
            <a:r>
              <a:rPr lang="en-US" altLang="zh-CN" sz="3200">
                <a:latin typeface="Times New Roman" panose="02020703060505090304" pitchFamily="18" charset="0"/>
                <a:ea typeface="宋体" panose="02010600030101010101" pitchFamily="2" charset="-122"/>
              </a:rPr>
              <a:t>      </a:t>
            </a:r>
            <a:r>
              <a:rPr lang="zh-CN" altLang="en-US" sz="3200">
                <a:latin typeface="Times New Roman" panose="02020703060505090304" pitchFamily="18" charset="0"/>
                <a:ea typeface="宋体" panose="02010600030101010101" pitchFamily="2" charset="-122"/>
              </a:rPr>
              <a:t>练习：设</a:t>
            </a:r>
            <a:r>
              <a:rPr lang="en-US" altLang="zh-CN" sz="3200">
                <a:solidFill>
                  <a:srgbClr val="FF0000"/>
                </a:solidFill>
                <a:latin typeface="Times New Roman" panose="02020703060505090304" pitchFamily="18" charset="0"/>
                <a:ea typeface="宋体" panose="02010600030101010101" pitchFamily="2" charset="-122"/>
              </a:rPr>
              <a:t>&lt;A,</a:t>
            </a:r>
            <a:r>
              <a:rPr lang="en-US" altLang="zh-CN" sz="3200">
                <a:solidFill>
                  <a:srgbClr val="FF0000"/>
                </a:solidFill>
                <a:latin typeface="Tahoma" panose="020B0804030504040204" pitchFamily="34" charset="0"/>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sym typeface="MT Extra" pitchFamily="18" charset="2"/>
              </a:rPr>
              <a:t></a:t>
            </a:r>
            <a:r>
              <a:rPr lang="en-US" altLang="zh-CN" sz="3200">
                <a:solidFill>
                  <a:srgbClr val="FF0000"/>
                </a:solidFill>
                <a:latin typeface="Tahoma" panose="020B0804030504040204" pitchFamily="34" charset="0"/>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rPr>
              <a:t>&gt;</a:t>
            </a:r>
            <a:r>
              <a:rPr lang="zh-CN" altLang="en-US" sz="3200">
                <a:latin typeface="Times New Roman" panose="02020703060505090304" pitchFamily="18" charset="0"/>
                <a:ea typeface="宋体" panose="02010600030101010101" pitchFamily="2" charset="-122"/>
              </a:rPr>
              <a:t>为有序集，</a:t>
            </a:r>
            <a:r>
              <a:rPr lang="en-US" altLang="zh-CN" sz="3200">
                <a:solidFill>
                  <a:srgbClr val="FF0000"/>
                </a:solidFill>
                <a:latin typeface="Times New Roman" panose="02020703060505090304" pitchFamily="18" charset="0"/>
                <a:ea typeface="宋体" panose="02010600030101010101" pitchFamily="2" charset="-122"/>
              </a:rPr>
              <a:t>B </a:t>
            </a:r>
            <a:r>
              <a:rPr lang="en-US" altLang="zh-CN" sz="3200">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200">
                <a:solidFill>
                  <a:srgbClr val="FF0000"/>
                </a:solidFill>
                <a:latin typeface="Times New Roman" panose="02020703060505090304" pitchFamily="18" charset="0"/>
                <a:ea typeface="宋体" panose="02010600030101010101" pitchFamily="2" charset="-122"/>
              </a:rPr>
              <a:t> A</a:t>
            </a:r>
            <a:r>
              <a:rPr lang="zh-CN" altLang="en-US" sz="3200">
                <a:latin typeface="Times New Roman" panose="02020703060505090304" pitchFamily="18" charset="0"/>
                <a:ea typeface="宋体" panose="02010600030101010101" pitchFamily="2" charset="-122"/>
              </a:rPr>
              <a:t>。</a:t>
            </a:r>
            <a:endParaRPr lang="zh-CN" altLang="en-US" sz="3200">
              <a:latin typeface="Arial" panose="020B0604020202090204" pitchFamily="34" charset="0"/>
              <a:ea typeface="宋体" panose="02010600030101010101" pitchFamily="2" charset="-122"/>
            </a:endParaRPr>
          </a:p>
          <a:p>
            <a:pPr indent="0"/>
            <a:r>
              <a:rPr lang="zh-CN" altLang="en-US" sz="3200">
                <a:latin typeface="Times New Roman" panose="02020703060505090304" pitchFamily="18" charset="0"/>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rPr>
              <a:t>A={ a</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b</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c</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d</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e</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f</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g</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h</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i</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j</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k }     </a:t>
            </a:r>
            <a:endParaRPr lang="en-US" altLang="zh-CN" sz="3200">
              <a:solidFill>
                <a:srgbClr val="FF0000"/>
              </a:solidFill>
              <a:latin typeface="Times New Roman" panose="02020703060505090304" pitchFamily="18" charset="0"/>
              <a:ea typeface="宋体" panose="02010600030101010101" pitchFamily="2" charset="-122"/>
            </a:endParaRPr>
          </a:p>
          <a:p>
            <a:pPr indent="0"/>
            <a:r>
              <a:rPr lang="en-US" altLang="zh-CN" sz="3200">
                <a:solidFill>
                  <a:srgbClr val="FF0000"/>
                </a:solidFill>
                <a:latin typeface="Times New Roman" panose="02020703060505090304" pitchFamily="18" charset="0"/>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sym typeface="MT Extra" pitchFamily="18" charset="2"/>
              </a:rPr>
              <a:t> </a:t>
            </a:r>
            <a:r>
              <a:rPr lang="zh-CN" altLang="en-US" sz="3200">
                <a:solidFill>
                  <a:srgbClr val="FF0000"/>
                </a:solidFill>
                <a:latin typeface="Times New Roman" panose="02020703060505090304" pitchFamily="18" charset="0"/>
                <a:ea typeface="宋体" panose="02010600030101010101" pitchFamily="2" charset="-122"/>
                <a:sym typeface="MT Extra" pitchFamily="18" charset="2"/>
              </a:rPr>
              <a:t>的哈斯图如下所示。</a:t>
            </a:r>
            <a:endParaRPr lang="zh-CN" altLang="en-US" sz="3200">
              <a:solidFill>
                <a:srgbClr val="FF0000"/>
              </a:solidFill>
              <a:latin typeface="Times New Roman" panose="02020703060505090304" pitchFamily="18" charset="0"/>
              <a:ea typeface="宋体" panose="02010600030101010101" pitchFamily="2" charset="-122"/>
              <a:sym typeface="MT Extra" pitchFamily="18" charset="2"/>
            </a:endParaRPr>
          </a:p>
          <a:p>
            <a:pPr indent="0"/>
            <a:r>
              <a:rPr lang="zh-CN" altLang="en-US" sz="3200">
                <a:solidFill>
                  <a:srgbClr val="FF0000"/>
                </a:solidFill>
                <a:latin typeface="Times New Roman" panose="02020703060505090304" pitchFamily="18" charset="0"/>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rPr>
              <a:t>B ={ a</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b</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c</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d</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e</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f</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g } </a:t>
            </a:r>
            <a:endParaRPr lang="en-US" altLang="zh-CN" sz="3200">
              <a:latin typeface="Times New Roman" panose="02020703060505090304" pitchFamily="18" charset="0"/>
              <a:ea typeface="宋体" panose="02010600030101010101" pitchFamily="2" charset="-122"/>
            </a:endParaRPr>
          </a:p>
          <a:p>
            <a:pPr indent="0"/>
            <a:r>
              <a:rPr lang="en-US" altLang="zh-CN" sz="3200">
                <a:latin typeface="宋体" panose="02010600030101010101" pitchFamily="2" charset="-122"/>
                <a:ea typeface="宋体" panose="02010600030101010101" pitchFamily="2" charset="-122"/>
              </a:rPr>
              <a:t>   </a:t>
            </a:r>
            <a:r>
              <a:rPr lang="en-US" altLang="zh-CN" sz="3200">
                <a:solidFill>
                  <a:srgbClr val="FF0000"/>
                </a:solidFill>
                <a:latin typeface="Times New Roman" panose="02020703060505090304" pitchFamily="18" charset="0"/>
                <a:ea typeface="宋体" panose="02010600030101010101" pitchFamily="2" charset="-122"/>
              </a:rPr>
              <a:t>B</a:t>
            </a:r>
            <a:r>
              <a:rPr lang="en-US" altLang="zh-CN" sz="3200">
                <a:solidFill>
                  <a:srgbClr val="FF0000"/>
                </a:solidFill>
                <a:latin typeface="Courier New" panose="02070609020205090404" pitchFamily="49"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 ={ h</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i</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j</a:t>
            </a:r>
            <a:r>
              <a:rPr lang="zh-CN" altLang="en-US" sz="3200">
                <a:solidFill>
                  <a:srgbClr val="FF0000"/>
                </a:solidFill>
                <a:latin typeface="Times New Roman" panose="02020703060505090304" pitchFamily="18" charset="0"/>
                <a:ea typeface="宋体" panose="02010600030101010101" pitchFamily="2" charset="-122"/>
              </a:rPr>
              <a:t>，</a:t>
            </a:r>
            <a:r>
              <a:rPr lang="en-US" altLang="zh-CN" sz="3200">
                <a:solidFill>
                  <a:srgbClr val="FF0000"/>
                </a:solidFill>
                <a:latin typeface="Times New Roman" panose="02020703060505090304" pitchFamily="18" charset="0"/>
                <a:ea typeface="宋体" panose="02010600030101010101" pitchFamily="2" charset="-122"/>
              </a:rPr>
              <a:t>k } </a:t>
            </a:r>
            <a:endParaRPr lang="en-US" altLang="zh-CN">
              <a:latin typeface="宋体" panose="02010600030101010101" pitchFamily="2" charset="-122"/>
              <a:ea typeface="宋体" panose="02010600030101010101" pitchFamily="2" charset="-122"/>
            </a:endParaRPr>
          </a:p>
          <a:p>
            <a:pPr indent="0"/>
            <a:r>
              <a:rPr lang="en-US" altLang="zh-CN">
                <a:solidFill>
                  <a:srgbClr val="FF0000"/>
                </a:solidFill>
                <a:latin typeface="宋体" panose="02010600030101010101" pitchFamily="2" charset="-122"/>
                <a:ea typeface="宋体" panose="02010600030101010101" pitchFamily="2" charset="-122"/>
              </a:rPr>
              <a:t>   </a:t>
            </a:r>
            <a:endParaRPr lang="en-US" altLang="zh-CN">
              <a:solidFill>
                <a:srgbClr val="FF0000"/>
              </a:solidFill>
              <a:latin typeface="宋体" panose="02010600030101010101" pitchFamily="2" charset="-122"/>
              <a:ea typeface="宋体" panose="02010600030101010101" pitchFamily="2" charset="-122"/>
            </a:endParaRPr>
          </a:p>
        </p:txBody>
      </p:sp>
      <p:sp>
        <p:nvSpPr>
          <p:cNvPr id="262217" name="AutoShape 79"/>
          <p:cNvSpPr/>
          <p:nvPr/>
        </p:nvSpPr>
        <p:spPr>
          <a:xfrm>
            <a:off x="304800" y="4572000"/>
            <a:ext cx="381000" cy="2057400"/>
          </a:xfrm>
          <a:prstGeom prst="leftBrace">
            <a:avLst>
              <a:gd name="adj1" fmla="val 45000"/>
              <a:gd name="adj2" fmla="val 50000"/>
            </a:avLst>
          </a:prstGeom>
          <a:noFill/>
          <a:ln w="9525">
            <a:noFill/>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218" name="AutoShape 80"/>
          <p:cNvSpPr/>
          <p:nvPr/>
        </p:nvSpPr>
        <p:spPr>
          <a:xfrm>
            <a:off x="381000" y="4572000"/>
            <a:ext cx="304800" cy="2057400"/>
          </a:xfrm>
          <a:prstGeom prst="leftBrace">
            <a:avLst>
              <a:gd name="adj1" fmla="val 56250"/>
              <a:gd name="adj2" fmla="val 50000"/>
            </a:avLst>
          </a:prstGeom>
          <a:noFill/>
          <a:ln w="25400" cap="flat" cmpd="sng">
            <a:solidFill>
              <a:srgbClr val="FF00FF"/>
            </a:solidFill>
            <a:prstDash val="solid"/>
            <a:round/>
            <a:headEnd type="none" w="med" len="med"/>
            <a:tailEnd type="none" w="med" len="med"/>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219" name="Line 81"/>
          <p:cNvSpPr/>
          <p:nvPr/>
        </p:nvSpPr>
        <p:spPr>
          <a:xfrm flipV="1">
            <a:off x="6477000" y="4343400"/>
            <a:ext cx="0" cy="457200"/>
          </a:xfrm>
          <a:prstGeom prst="line">
            <a:avLst/>
          </a:prstGeom>
          <a:ln w="28575" cap="flat" cmpd="sng">
            <a:solidFill>
              <a:srgbClr val="FF0000"/>
            </a:solidFill>
            <a:prstDash val="solid"/>
            <a:round/>
            <a:headEnd type="none" w="med" len="med"/>
            <a:tailEnd type="none" w="med" len="med"/>
          </a:ln>
        </p:spPr>
      </p:sp>
      <p:sp>
        <p:nvSpPr>
          <p:cNvPr id="262220" name="Line 82"/>
          <p:cNvSpPr/>
          <p:nvPr/>
        </p:nvSpPr>
        <p:spPr>
          <a:xfrm flipV="1">
            <a:off x="8229600" y="4343400"/>
            <a:ext cx="0" cy="457200"/>
          </a:xfrm>
          <a:prstGeom prst="line">
            <a:avLst/>
          </a:prstGeom>
          <a:ln w="28575" cap="flat" cmpd="sng">
            <a:solidFill>
              <a:srgbClr val="FF0000"/>
            </a:solidFill>
            <a:prstDash val="solid"/>
            <a:round/>
            <a:headEnd type="none" w="med" len="med"/>
            <a:tailEnd type="none" w="med" len="med"/>
          </a:ln>
        </p:spPr>
      </p:sp>
      <p:sp>
        <p:nvSpPr>
          <p:cNvPr id="262221" name="Line 83"/>
          <p:cNvSpPr/>
          <p:nvPr/>
        </p:nvSpPr>
        <p:spPr>
          <a:xfrm flipV="1">
            <a:off x="1905000" y="4419600"/>
            <a:ext cx="0" cy="457200"/>
          </a:xfrm>
          <a:prstGeom prst="line">
            <a:avLst/>
          </a:prstGeom>
          <a:ln w="28575" cap="flat" cmpd="sng">
            <a:solidFill>
              <a:srgbClr val="FF0000"/>
            </a:solidFill>
            <a:prstDash val="solid"/>
            <a:round/>
            <a:headEnd type="none" w="med" len="med"/>
            <a:tailEnd type="none" w="med" len="med"/>
          </a:ln>
        </p:spPr>
      </p:sp>
      <p:sp>
        <p:nvSpPr>
          <p:cNvPr id="262222" name="Line 84"/>
          <p:cNvSpPr/>
          <p:nvPr/>
        </p:nvSpPr>
        <p:spPr>
          <a:xfrm flipV="1">
            <a:off x="3657600" y="4419600"/>
            <a:ext cx="0" cy="457200"/>
          </a:xfrm>
          <a:prstGeom prst="line">
            <a:avLst/>
          </a:prstGeom>
          <a:ln w="28575" cap="flat" cmpd="sng">
            <a:solidFill>
              <a:srgbClr val="FF0000"/>
            </a:solidFill>
            <a:prstDash val="solid"/>
            <a:round/>
            <a:headEnd type="none" w="med" len="med"/>
            <a:tailEnd type="none" w="med" len="med"/>
          </a:ln>
        </p:spPr>
      </p:sp>
      <p:sp>
        <p:nvSpPr>
          <p:cNvPr id="262223" name="Line 85"/>
          <p:cNvSpPr/>
          <p:nvPr/>
        </p:nvSpPr>
        <p:spPr>
          <a:xfrm>
            <a:off x="5257800" y="4495800"/>
            <a:ext cx="3581400" cy="0"/>
          </a:xfrm>
          <a:prstGeom prst="line">
            <a:avLst/>
          </a:prstGeom>
          <a:ln w="25400" cap="flat" cmpd="sng">
            <a:solidFill>
              <a:srgbClr val="FF00FF"/>
            </a:solidFill>
            <a:prstDash val="sysDot"/>
            <a:round/>
            <a:headEnd type="none" w="med" len="med"/>
            <a:tailEnd type="none" w="med" len="med"/>
          </a:ln>
        </p:spPr>
      </p:sp>
      <p:sp>
        <p:nvSpPr>
          <p:cNvPr id="262224" name="Line 86"/>
          <p:cNvSpPr/>
          <p:nvPr/>
        </p:nvSpPr>
        <p:spPr>
          <a:xfrm>
            <a:off x="5257800" y="3124200"/>
            <a:ext cx="3581400" cy="0"/>
          </a:xfrm>
          <a:prstGeom prst="line">
            <a:avLst/>
          </a:prstGeom>
          <a:ln w="25400" cap="flat" cmpd="sng">
            <a:solidFill>
              <a:srgbClr val="FF00FF"/>
            </a:solidFill>
            <a:prstDash val="sysDot"/>
            <a:round/>
            <a:headEnd type="none" w="med" len="med"/>
            <a:tailEnd type="none" w="med" len="med"/>
          </a:ln>
        </p:spPr>
      </p:sp>
      <p:sp>
        <p:nvSpPr>
          <p:cNvPr id="262225" name="AutoShape 87"/>
          <p:cNvSpPr/>
          <p:nvPr/>
        </p:nvSpPr>
        <p:spPr>
          <a:xfrm>
            <a:off x="4953000" y="3048000"/>
            <a:ext cx="381000" cy="2057400"/>
          </a:xfrm>
          <a:prstGeom prst="leftBrace">
            <a:avLst>
              <a:gd name="adj1" fmla="val 45000"/>
              <a:gd name="adj2" fmla="val 50000"/>
            </a:avLst>
          </a:prstGeom>
          <a:noFill/>
          <a:ln w="9525">
            <a:noFill/>
          </a:ln>
        </p:spPr>
        <p:txBody>
          <a:bodyPr wrap="none" anchor="ctr">
            <a:spAutoFit/>
          </a:bodyPr>
          <a:p>
            <a:pPr indent="0"/>
            <a:endParaRPr lang="zh-CN" altLang="en-US">
              <a:latin typeface="Arial" panose="020B0604020202090204" pitchFamily="34" charset="0"/>
              <a:ea typeface="宋体" panose="02010600030101010101" pitchFamily="2" charset="-122"/>
            </a:endParaRPr>
          </a:p>
        </p:txBody>
      </p:sp>
      <p:sp>
        <p:nvSpPr>
          <p:cNvPr id="262226" name="AutoShape 88"/>
          <p:cNvSpPr/>
          <p:nvPr/>
        </p:nvSpPr>
        <p:spPr>
          <a:xfrm>
            <a:off x="5029200" y="3124200"/>
            <a:ext cx="304800" cy="1371600"/>
          </a:xfrm>
          <a:prstGeom prst="leftBrace">
            <a:avLst>
              <a:gd name="adj1" fmla="val 37500"/>
              <a:gd name="adj2" fmla="val 50000"/>
            </a:avLst>
          </a:prstGeom>
          <a:noFill/>
          <a:ln w="28575" cap="flat" cmpd="sng">
            <a:solidFill>
              <a:srgbClr val="FF00FF"/>
            </a:solidFill>
            <a:prstDash val="solid"/>
            <a:round/>
            <a:headEnd type="none" w="med" len="med"/>
            <a:tailEnd type="none" w="med" len="med"/>
          </a:ln>
        </p:spPr>
        <p:txBody>
          <a:bodyPr anchor="ctr">
            <a:spAutoFit/>
          </a:bodyPr>
          <a:p>
            <a:pPr indent="0"/>
            <a:endParaRPr lang="zh-CN" altLang="en-US">
              <a:latin typeface="Arial" panose="020B0604020202090204" pitchFamily="34" charset="0"/>
              <a:ea typeface="宋体" panose="02010600030101010101" pitchFamily="2" charset="-122"/>
            </a:endParaRPr>
          </a:p>
        </p:txBody>
      </p:sp>
      <p:sp>
        <p:nvSpPr>
          <p:cNvPr id="262227" name="Text Box 89"/>
          <p:cNvSpPr txBox="1"/>
          <p:nvPr/>
        </p:nvSpPr>
        <p:spPr>
          <a:xfrm>
            <a:off x="4613275" y="3459163"/>
            <a:ext cx="568325" cy="579437"/>
          </a:xfrm>
          <a:prstGeom prst="rect">
            <a:avLst/>
          </a:prstGeom>
          <a:noFill/>
          <a:ln w="9525">
            <a:noFill/>
          </a:ln>
        </p:spPr>
        <p:txBody>
          <a:bodyPr wrap="none" anchor="t">
            <a:spAutoFit/>
          </a:bodyPr>
          <a:p>
            <a:pPr indent="0" algn="ctr"/>
            <a:r>
              <a:rPr lang="en-US" altLang="zh-CN" sz="3200">
                <a:solidFill>
                  <a:srgbClr val="CC0099"/>
                </a:solidFill>
                <a:latin typeface="Times New Roman" panose="02020703060505090304" pitchFamily="18" charset="0"/>
                <a:ea typeface="宋体" panose="02010600030101010101" pitchFamily="2" charset="-122"/>
              </a:rPr>
              <a:t>B’</a:t>
            </a:r>
            <a:endParaRPr lang="en-US" altLang="zh-CN" sz="2400" b="0">
              <a:latin typeface="Times New Roman" panose="02020703060505090304" pitchFamily="18" charset="0"/>
              <a:ea typeface="宋体" panose="02010600030101010101" pitchFamily="2" charset="-122"/>
            </a:endParaRPr>
          </a:p>
        </p:txBody>
      </p:sp>
      <p:sp>
        <p:nvSpPr>
          <p:cNvPr id="262228" name="Line 10"/>
          <p:cNvSpPr/>
          <p:nvPr/>
        </p:nvSpPr>
        <p:spPr>
          <a:xfrm flipV="1">
            <a:off x="6680200" y="4297363"/>
            <a:ext cx="1524000" cy="533400"/>
          </a:xfrm>
          <a:prstGeom prst="line">
            <a:avLst/>
          </a:prstGeom>
          <a:ln w="28575" cap="flat" cmpd="sng">
            <a:solidFill>
              <a:srgbClr val="FF0000"/>
            </a:solidFill>
            <a:prstDash val="solid"/>
            <a:round/>
            <a:headEnd type="none" w="med" len="med"/>
            <a:tailEnd type="none" w="med" len="med"/>
          </a:ln>
        </p:spPr>
      </p:sp>
    </p:spTree>
  </p:cSld>
  <p:clrMapOvr>
    <a:masterClrMapping/>
  </p:clrMapOvr>
  <p:transition spd="med">
    <p:split orient="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Text Box 2"/>
          <p:cNvSpPr txBox="1"/>
          <p:nvPr/>
        </p:nvSpPr>
        <p:spPr>
          <a:xfrm>
            <a:off x="381000" y="304800"/>
            <a:ext cx="8382000" cy="1169988"/>
          </a:xfrm>
          <a:prstGeom prst="rect">
            <a:avLst/>
          </a:prstGeom>
          <a:noFill/>
          <a:ln w="9525">
            <a:noFill/>
          </a:ln>
        </p:spPr>
        <p:txBody>
          <a:bodyPr lIns="91428" tIns="45714" rIns="91428" bIns="45714" anchor="t">
            <a:spAutoFit/>
          </a:bodyPr>
          <a:p>
            <a:pPr indent="0" algn="just" defTabSz="913130"/>
            <a:r>
              <a:rPr lang="en-US" altLang="zh-CN" sz="3600">
                <a:latin typeface="楷体_GB2312" pitchFamily="49" charset="-122"/>
                <a:ea typeface="楷体_GB2312" pitchFamily="49" charset="-122"/>
              </a:rPr>
              <a:t>   </a:t>
            </a:r>
            <a:r>
              <a:rPr lang="en-US" altLang="zh-CN" sz="3400">
                <a:solidFill>
                  <a:srgbClr val="FF0000"/>
                </a:solidFill>
                <a:latin typeface="Arial" panose="020B0604020202090204" pitchFamily="34" charset="0"/>
                <a:ea typeface="楷体_GB2312" pitchFamily="49" charset="-122"/>
              </a:rPr>
              <a:t>4.  </a:t>
            </a:r>
            <a:r>
              <a:rPr lang="zh-CN" altLang="en-US" sz="3400">
                <a:solidFill>
                  <a:srgbClr val="FF0000"/>
                </a:solidFill>
                <a:latin typeface="Arial" panose="020B0604020202090204" pitchFamily="34" charset="0"/>
                <a:ea typeface="楷体_GB2312" pitchFamily="49" charset="-122"/>
              </a:rPr>
              <a:t>两种特殊的偏序集</a:t>
            </a:r>
            <a:endParaRPr lang="zh-CN" altLang="en-US" sz="3400">
              <a:solidFill>
                <a:srgbClr val="FF0000"/>
              </a:solidFill>
              <a:latin typeface="Arial" panose="020B0604020202090204" pitchFamily="34" charset="0"/>
              <a:ea typeface="楷体_GB2312" pitchFamily="49" charset="-122"/>
            </a:endParaRPr>
          </a:p>
          <a:p>
            <a:pPr indent="0" algn="just" defTabSz="913130"/>
            <a:r>
              <a:rPr lang="zh-CN" altLang="en-US" sz="3400">
                <a:solidFill>
                  <a:srgbClr val="9900FF"/>
                </a:solidFill>
                <a:latin typeface="楷体_GB2312" pitchFamily="49" charset="-122"/>
                <a:ea typeface="楷体_GB2312" pitchFamily="49" charset="-122"/>
              </a:rPr>
              <a:t>   </a:t>
            </a:r>
            <a:r>
              <a:rPr lang="en-US" altLang="zh-CN" sz="3400">
                <a:solidFill>
                  <a:srgbClr val="9900FF"/>
                </a:solidFill>
                <a:latin typeface="楷体_GB2312" pitchFamily="49" charset="-122"/>
                <a:ea typeface="楷体_GB2312" pitchFamily="49" charset="-122"/>
              </a:rPr>
              <a:t>(1) </a:t>
            </a:r>
            <a:r>
              <a:rPr lang="zh-CN" altLang="en-US" sz="3400">
                <a:solidFill>
                  <a:srgbClr val="9900FF"/>
                </a:solidFill>
                <a:latin typeface="楷体_GB2312" pitchFamily="49" charset="-122"/>
                <a:ea typeface="楷体_GB2312" pitchFamily="49" charset="-122"/>
              </a:rPr>
              <a:t>全序或者线序</a:t>
            </a:r>
            <a:endParaRPr lang="zh-CN" altLang="en-US" sz="3400">
              <a:solidFill>
                <a:srgbClr val="9900FF"/>
              </a:solidFill>
              <a:latin typeface="楷体_GB2312" pitchFamily="49" charset="-122"/>
              <a:ea typeface="楷体_GB2312" pitchFamily="49" charset="-122"/>
            </a:endParaRPr>
          </a:p>
        </p:txBody>
      </p:sp>
      <p:sp>
        <p:nvSpPr>
          <p:cNvPr id="9" name="Text Box 3"/>
          <p:cNvSpPr txBox="1">
            <a:spLocks noChangeArrowheads="1"/>
          </p:cNvSpPr>
          <p:nvPr/>
        </p:nvSpPr>
        <p:spPr bwMode="auto">
          <a:xfrm>
            <a:off x="0" y="1714500"/>
            <a:ext cx="9144000" cy="4486275"/>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marR="0" lvl="0" indent="0" algn="l"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       </a:t>
            </a:r>
            <a:r>
              <a:rPr kumimoji="0" lang="zh-CN" altLang="en-US" sz="2800" b="1" i="0" u="none" strike="noStrike" kern="1200" cap="none" spc="0" normalizeH="0" baseline="0" noProof="1">
                <a:solidFill>
                  <a:srgbClr val="920092"/>
                </a:solidFill>
                <a:latin typeface="Times New Roman" panose="02020703060505090304" pitchFamily="18" charset="0"/>
                <a:ea typeface="+mn-ea"/>
                <a:cs typeface="+mn-cs"/>
                <a:sym typeface="+mn-ea"/>
              </a:rPr>
              <a:t>定义</a:t>
            </a:r>
            <a:r>
              <a:rPr kumimoji="0" lang="en-US" altLang="zh-CN" sz="2800" b="1" i="0" u="none" strike="noStrike" kern="1200" cap="none" spc="0" normalizeH="0" baseline="0" noProof="1">
                <a:solidFill>
                  <a:srgbClr val="920092"/>
                </a:solidFill>
                <a:latin typeface="Times New Roman" panose="02020703060505090304" pitchFamily="18" charset="0"/>
                <a:ea typeface="+mn-ea"/>
                <a:cs typeface="+mn-cs"/>
                <a:sym typeface="+mn-ea"/>
              </a:rPr>
              <a:t>3-12.3   </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设</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&lt;A</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zh-CN" altLang="en-US" sz="32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zh-CN" altLang="en-US" sz="3200" b="1" i="0" u="none" strike="noStrike" kern="1200" cap="none" spc="0" normalizeH="0" baseline="0" noProof="1">
                <a:solidFill>
                  <a:srgbClr val="FF3300"/>
                </a:solidFill>
                <a:latin typeface="+mn-lt"/>
                <a:ea typeface="+mn-ea"/>
                <a:cs typeface="+mn-cs"/>
                <a:sym typeface="+mn-ea"/>
              </a:rPr>
              <a: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&gt;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是一个</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偏序集合，在</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的一个子集</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中</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如果每两个元素都是</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有关系的</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y(x,y</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B→x≤y∨y≤x)</a:t>
            </a:r>
            <a:endPar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则称这个子集为</a:t>
            </a:r>
            <a:r>
              <a:rPr kumimoji="0" lang="zh-CN" altLang="en-US" sz="36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链</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en-US" altLang="zh-CN" sz="3600" b="1" i="1" u="none" strike="noStrike" kern="1200" cap="none" spc="0" normalizeH="0" baseline="0" noProof="1">
                <a:solidFill>
                  <a:srgbClr val="FF0000"/>
                </a:solidFill>
                <a:latin typeface="Times New Roman" panose="02020703060505090304" pitchFamily="18" charset="0"/>
                <a:ea typeface="+mn-ea"/>
                <a:cs typeface="+mn-cs"/>
                <a:sym typeface="+mn-ea"/>
              </a:rPr>
              <a:t>chain</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      在</a:t>
            </a:r>
            <a:r>
              <a:rPr kumimoji="0" lang="en-US" altLang="zh-CN" sz="2800" b="1" i="0" u="none" strike="noStrike" kern="1200" cap="none" spc="0" normalizeH="0" baseline="0" noProof="1">
                <a:solidFill>
                  <a:schemeClr val="tx1"/>
                </a:solidFill>
                <a:latin typeface="Times New Roman" panose="02020703060505090304" pitchFamily="18" charset="0"/>
                <a:ea typeface="+mn-ea"/>
                <a:cs typeface="+mn-cs"/>
                <a:sym typeface="+mn-ea"/>
              </a:rPr>
              <a:t>A</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的一个子集</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中，如果每两个元素都是</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无关的</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，即      </a:t>
            </a:r>
            <a:r>
              <a:rPr kumimoji="0" lang="zh-CN" altLang="en-US"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x</a:t>
            </a:r>
            <a:r>
              <a:rPr kumimoji="0" lang="en-US" altLang="zh-CN"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y(x,y</a:t>
            </a:r>
            <a:r>
              <a:rPr kumimoji="0" lang="en-US" altLang="zh-CN"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B∧x</a:t>
            </a:r>
            <a:r>
              <a:rPr kumimoji="0" lang="en-US" altLang="zh-CN"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y→┐x</a:t>
            </a:r>
            <a:r>
              <a:rPr kumimoji="0" lang="en-US" altLang="zh-CN" sz="3600" b="1" i="0" u="none" strike="noStrike" kern="1200" cap="none" spc="0" normalizeH="0" baseline="0" noProof="1">
                <a:solidFill>
                  <a:srgbClr val="FF0000"/>
                </a:solidFill>
                <a:latin typeface="Tahoma" panose="020B0804030504040204" pitchFamily="34" charset="0"/>
                <a:ea typeface="+mn-ea"/>
                <a:cs typeface="+mn-cs"/>
                <a:sym typeface="+mn-ea"/>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y∧┐y</a:t>
            </a:r>
            <a:r>
              <a:rPr kumimoji="0" lang="en-US" altLang="zh-CN" sz="3600" b="1" i="0" u="none" strike="noStrike" kern="1200" cap="none" spc="0" normalizeH="0" baseline="0" noProof="1">
                <a:solidFill>
                  <a:srgbClr val="FF0000"/>
                </a:solidFill>
                <a:latin typeface="Tahoma" panose="020B0804030504040204" pitchFamily="34" charset="0"/>
                <a:ea typeface="+mn-ea"/>
                <a:cs typeface="+mn-cs"/>
                <a:sym typeface="+mn-ea"/>
              </a:rPr>
              <a:t>≤</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x)</a:t>
            </a:r>
            <a:endParaRPr kumimoji="0" lang="en-US" altLang="zh-CN" sz="3600" b="1" i="0" u="none" strike="noStrike" kern="1200" cap="none" spc="0" normalizeH="0" baseline="0" noProof="1">
              <a:solidFill>
                <a:srgbClr val="FF0000"/>
              </a:solidFill>
              <a:latin typeface="+mn-lt"/>
              <a:ea typeface="+mn-ea"/>
              <a:cs typeface="+mn-cs"/>
              <a:sym typeface="+mn-ea"/>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则称</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为</a:t>
            </a:r>
            <a:r>
              <a:rPr kumimoji="0" lang="zh-CN" altLang="en-US" sz="3600" b="1" i="0" u="none" strike="noStrike" kern="1200" cap="none" spc="0" normalizeH="0" baseline="0" noProof="1">
                <a:solidFill>
                  <a:srgbClr val="FF0000"/>
                </a:solidFill>
                <a:effectLst>
                  <a:outerShdw blurRad="38100" dist="38100" dir="2700000">
                    <a:srgbClr val="C0C0C0"/>
                  </a:outerShdw>
                </a:effectLst>
                <a:latin typeface="Times New Roman" panose="02020703060505090304" pitchFamily="18" charset="0"/>
                <a:ea typeface="楷体_GB2312" pitchFamily="49" charset="-122"/>
                <a:cs typeface="+mn-cs"/>
                <a:sym typeface="+mn-ea"/>
              </a:rPr>
              <a:t>反链</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en-US" altLang="zh-CN" sz="3600" b="1" i="1" u="none" strike="noStrike" kern="1200" cap="none" spc="0" normalizeH="0" baseline="0" noProof="1">
                <a:solidFill>
                  <a:srgbClr val="FF0000"/>
                </a:solidFill>
                <a:latin typeface="Times New Roman" panose="02020703060505090304" pitchFamily="18" charset="0"/>
                <a:ea typeface="+mn-ea"/>
                <a:cs typeface="+mn-cs"/>
                <a:sym typeface="+mn-ea"/>
              </a:rPr>
              <a:t>antichain</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a:t>
            </a:r>
            <a:r>
              <a:rPr kumimoji="0" lang="zh-CN" altLang="en-US" sz="2800" b="1" i="0" u="none" strike="noStrike" kern="1200" cap="none" spc="0" normalizeH="0" baseline="0" noProof="1">
                <a:solidFill>
                  <a:schemeClr val="tx1"/>
                </a:solidFill>
                <a:latin typeface="Times New Roman" panose="02020703060505090304" pitchFamily="18" charset="0"/>
                <a:ea typeface="MingLiU" panose="02020509000000000000" pitchFamily="49" charset="-120"/>
                <a:cs typeface="+mn-cs"/>
                <a:sym typeface="Symbol" pitchFamily="18" charset="2"/>
              </a:rPr>
              <a:t>  </a:t>
            </a:r>
            <a:endParaRPr kumimoji="0" lang="zh-CN" altLang="en-US" sz="2800" b="1" i="0" u="none" strike="noStrike" kern="1200" cap="none" spc="0" normalizeH="0" baseline="0" noProof="1">
              <a:solidFill>
                <a:schemeClr val="tx1"/>
              </a:solidFill>
              <a:latin typeface="Times New Roman" panose="02020703060505090304" pitchFamily="18" charset="0"/>
              <a:ea typeface="MingLiU" panose="02020509000000000000" pitchFamily="49" charset="-120"/>
              <a:cs typeface="+mn-cs"/>
              <a:sym typeface="Symbol" pitchFamily="18" charset="2"/>
            </a:endParaRPr>
          </a:p>
          <a:p>
            <a:pPr marL="0" marR="0" lvl="0" indent="0" algn="l"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a:solidFill>
                  <a:schemeClr val="tx1"/>
                </a:solidFill>
                <a:latin typeface="Times New Roman" panose="02020703060505090304" pitchFamily="18" charset="0"/>
                <a:ea typeface="MingLiU" panose="02020509000000000000" pitchFamily="49" charset="-120"/>
                <a:cs typeface="+mn-cs"/>
                <a:sym typeface="Symbol" pitchFamily="18" charset="2"/>
              </a:rPr>
              <a:t>          </a:t>
            </a:r>
            <a:r>
              <a:rPr kumimoji="0" lang="zh-CN" altLang="en-US"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 </a:t>
            </a:r>
            <a:r>
              <a:rPr kumimoji="0" lang="en-US" altLang="zh-CN" sz="3600" b="1" i="0" u="none" strike="noStrike" kern="1200" cap="none" spc="0" normalizeH="0" baseline="0" noProof="1">
                <a:solidFill>
                  <a:srgbClr val="FF0000"/>
                </a:solidFill>
                <a:latin typeface="Times New Roman" panose="02020703060505090304" pitchFamily="18" charset="0"/>
                <a:ea typeface="+mn-ea"/>
                <a:cs typeface="+mn-cs"/>
                <a:sym typeface="+mn-ea"/>
              </a:rPr>
              <a:t>B </a:t>
            </a:r>
            <a:r>
              <a:rPr kumimoji="0" lang="en-US" altLang="zh-CN" sz="3600" b="1" i="0" u="none" strike="noStrike" kern="1200" cap="none" spc="0" normalizeH="0" baseline="0" noProof="1">
                <a:solidFill>
                  <a:srgbClr val="FF0000"/>
                </a:solidFill>
                <a:latin typeface="Times New Roman" panose="02020703060505090304" pitchFamily="18" charset="0"/>
                <a:ea typeface="MingLiU" panose="02020509000000000000" pitchFamily="49" charset="-120"/>
                <a:cs typeface="+mn-cs"/>
                <a:sym typeface="Symbol" pitchFamily="18" charset="2"/>
              </a:rPr>
              <a:t></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称为</a:t>
            </a:r>
            <a:r>
              <a:rPr kumimoji="0" lang="zh-CN" altLang="en-US" sz="3600" b="1" i="0" u="none" strike="noStrike" kern="1200" cap="none" spc="0" normalizeH="0" baseline="0" noProof="1">
                <a:solidFill>
                  <a:srgbClr val="FF0000"/>
                </a:solidFill>
                <a:latin typeface="Times New Roman" panose="02020703060505090304" pitchFamily="18" charset="0"/>
                <a:ea typeface="+mn-ea"/>
                <a:cs typeface="+mn-cs"/>
                <a:sym typeface="+mn-ea"/>
              </a:rPr>
              <a:t>链或反链的长度</a:t>
            </a:r>
            <a:r>
              <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rPr>
              <a:t>。</a:t>
            </a:r>
            <a:endParaRPr kumimoji="0" lang="zh-CN" altLang="en-US" sz="2800" b="1" i="0" u="none" strike="noStrike" kern="1200" cap="none" spc="0" normalizeH="0" baseline="0" noProof="1">
              <a:solidFill>
                <a:schemeClr val="tx1"/>
              </a:solidFill>
              <a:latin typeface="Times New Roman" panose="02020703060505090304" pitchFamily="18" charset="0"/>
              <a:ea typeface="+mn-ea"/>
              <a:cs typeface="+mn-cs"/>
              <a:sym typeface="+mn-ea"/>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3" name="Text Box 3"/>
          <p:cNvSpPr txBox="1"/>
          <p:nvPr/>
        </p:nvSpPr>
        <p:spPr>
          <a:xfrm>
            <a:off x="0" y="457200"/>
            <a:ext cx="8964613" cy="5827713"/>
          </a:xfrm>
          <a:prstGeom prst="rect">
            <a:avLst/>
          </a:prstGeom>
          <a:noFill/>
          <a:ln w="9525">
            <a:noFill/>
          </a:ln>
        </p:spPr>
        <p:txBody>
          <a:bodyPr anchor="t">
            <a:spAutoFit/>
          </a:bodyPr>
          <a:p>
            <a:pPr indent="0"/>
            <a:r>
              <a:rPr lang="en-US" altLang="zh-CN">
                <a:solidFill>
                  <a:srgbClr val="920092"/>
                </a:solidFill>
                <a:latin typeface="Times New Roman" panose="02020703060505090304" pitchFamily="18" charset="0"/>
                <a:ea typeface="宋体" panose="02010600030101010101" pitchFamily="2" charset="-122"/>
              </a:rPr>
              <a:t>       </a:t>
            </a:r>
            <a:r>
              <a:rPr lang="zh-CN" altLang="en-US">
                <a:solidFill>
                  <a:srgbClr val="920092"/>
                </a:solidFill>
                <a:latin typeface="Times New Roman" panose="02020703060505090304" pitchFamily="18" charset="0"/>
                <a:ea typeface="宋体" panose="02010600030101010101" pitchFamily="2" charset="-122"/>
              </a:rPr>
              <a:t>定义</a:t>
            </a:r>
            <a:r>
              <a:rPr lang="en-US" altLang="zh-CN">
                <a:solidFill>
                  <a:srgbClr val="920092"/>
                </a:solidFill>
                <a:latin typeface="Times New Roman" panose="02020703060505090304" pitchFamily="18" charset="0"/>
                <a:ea typeface="宋体" panose="02010600030101010101" pitchFamily="2" charset="-122"/>
              </a:rPr>
              <a:t>3-12.4   </a:t>
            </a:r>
            <a:r>
              <a:rPr lang="zh-CN" altLang="en-US">
                <a:latin typeface="Times New Roman" panose="02020703060505090304" pitchFamily="18" charset="0"/>
                <a:ea typeface="宋体" panose="02010600030101010101" pitchFamily="2" charset="-122"/>
              </a:rPr>
              <a:t>在偏序集</a:t>
            </a:r>
            <a:r>
              <a:rPr lang="en-US" altLang="zh-CN" sz="3600">
                <a:solidFill>
                  <a:srgbClr val="FF0000"/>
                </a:solidFill>
                <a:latin typeface="Times New Roman" panose="02020703060505090304" pitchFamily="18" charset="0"/>
                <a:ea typeface="宋体" panose="02010600030101010101" pitchFamily="2" charset="-122"/>
              </a:rPr>
              <a:t>&lt;A</a:t>
            </a:r>
            <a:r>
              <a:rPr lang="zh-CN" altLang="en-US" sz="3600">
                <a:solidFill>
                  <a:srgbClr val="FF0000"/>
                </a:solidFill>
                <a:latin typeface="Times New Roman" panose="02020703060505090304" pitchFamily="18" charset="0"/>
                <a:ea typeface="宋体" panose="02010600030101010101" pitchFamily="2" charset="-122"/>
              </a:rPr>
              <a:t>， </a:t>
            </a:r>
            <a:r>
              <a:rPr lang="en-US" altLang="en-US" sz="3600">
                <a:solidFill>
                  <a:srgbClr val="FF3300"/>
                </a:solidFill>
                <a:latin typeface="Arial" panose="020B0604020202090204" pitchFamily="34" charset="0"/>
                <a:ea typeface="宋体" panose="02010600030101010101" pitchFamily="2" charset="-122"/>
                <a:sym typeface="MT Extra" pitchFamily="18" charset="2"/>
              </a:rPr>
              <a:t>≤</a:t>
            </a:r>
            <a:r>
              <a:rPr lang="zh-CN" altLang="en-US" sz="3600">
                <a:solidFill>
                  <a:srgbClr val="FF0000"/>
                </a:solidFill>
                <a:latin typeface="Times New Roman" panose="02020703060505090304" pitchFamily="18" charset="0"/>
                <a:ea typeface="宋体" panose="02010600030101010101" pitchFamily="2" charset="-122"/>
              </a:rPr>
              <a:t> </a:t>
            </a:r>
            <a:r>
              <a:rPr lang="en-US" altLang="zh-CN" sz="3600">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中，如果</a:t>
            </a:r>
            <a:r>
              <a:rPr lang="en-US" altLang="zh-CN" sz="3600">
                <a:solidFill>
                  <a:srgbClr val="FF0000"/>
                </a:solidFill>
                <a:latin typeface="Times New Roman" panose="02020703060505090304" pitchFamily="18" charset="0"/>
                <a:ea typeface="宋体" panose="02010600030101010101" pitchFamily="2" charset="-122"/>
              </a:rPr>
              <a:t>A</a:t>
            </a:r>
            <a:r>
              <a:rPr lang="zh-CN" altLang="en-US">
                <a:latin typeface="Times New Roman" panose="02020703060505090304" pitchFamily="18" charset="0"/>
                <a:ea typeface="宋体" panose="02010600030101010101" pitchFamily="2" charset="-122"/>
              </a:rPr>
              <a:t>是一个链，则称</a:t>
            </a:r>
            <a:r>
              <a:rPr lang="en-US" altLang="zh-CN" sz="3600">
                <a:solidFill>
                  <a:srgbClr val="FF0000"/>
                </a:solidFill>
                <a:latin typeface="Times New Roman" panose="02020703060505090304" pitchFamily="18" charset="0"/>
                <a:ea typeface="宋体" panose="02010600030101010101" pitchFamily="2" charset="-122"/>
              </a:rPr>
              <a:t>&lt;A</a:t>
            </a:r>
            <a:r>
              <a:rPr lang="zh-CN" altLang="en-US" sz="3600">
                <a:solidFill>
                  <a:srgbClr val="FF0000"/>
                </a:solidFill>
                <a:latin typeface="Times New Roman" panose="02020703060505090304" pitchFamily="18" charset="0"/>
                <a:ea typeface="宋体" panose="02010600030101010101" pitchFamily="2" charset="-122"/>
              </a:rPr>
              <a:t>， </a:t>
            </a:r>
            <a:r>
              <a:rPr lang="en-US" altLang="en-US" sz="3200">
                <a:solidFill>
                  <a:srgbClr val="FF3300"/>
                </a:solidFill>
                <a:latin typeface="Arial" panose="020B0604020202090204" pitchFamily="34" charset="0"/>
                <a:ea typeface="宋体" panose="02010600030101010101" pitchFamily="2" charset="-122"/>
                <a:sym typeface="MT Extra" pitchFamily="18" charset="2"/>
              </a:rPr>
              <a:t>≤</a:t>
            </a:r>
            <a:r>
              <a:rPr lang="zh-CN" altLang="en-US" sz="3600">
                <a:solidFill>
                  <a:srgbClr val="FF0000"/>
                </a:solidFill>
                <a:latin typeface="Times New Roman" panose="02020703060505090304" pitchFamily="18" charset="0"/>
                <a:ea typeface="宋体" panose="02010600030101010101" pitchFamily="2" charset="-122"/>
              </a:rPr>
              <a:t> </a:t>
            </a:r>
            <a:r>
              <a:rPr lang="en-US" altLang="zh-CN" sz="3600">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为全序集合或称线序集合，在这种情况下，二元关系</a:t>
            </a:r>
            <a:r>
              <a:rPr lang="en-US" altLang="en-US" sz="3200">
                <a:solidFill>
                  <a:srgbClr val="FF3300"/>
                </a:solidFill>
                <a:latin typeface="Arial" panose="020B0604020202090204" pitchFamily="34" charset="0"/>
                <a:ea typeface="宋体" panose="02010600030101010101" pitchFamily="2" charset="-122"/>
                <a:sym typeface="MT Extra" pitchFamily="18" charset="2"/>
              </a:rPr>
              <a:t>≤</a:t>
            </a:r>
            <a:r>
              <a:rPr lang="zh-CN" altLang="en-US">
                <a:latin typeface="Times New Roman" panose="02020703060505090304" pitchFamily="18" charset="0"/>
                <a:ea typeface="宋体" panose="02010600030101010101" pitchFamily="2" charset="-122"/>
              </a:rPr>
              <a:t>称为全序关系或称线序关系。</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全序集</a:t>
            </a:r>
            <a:r>
              <a:rPr lang="en-US" altLang="zh-CN" sz="3600">
                <a:solidFill>
                  <a:srgbClr val="FF0000"/>
                </a:solidFill>
                <a:latin typeface="Times New Roman" panose="02020703060505090304" pitchFamily="18" charset="0"/>
                <a:ea typeface="宋体" panose="02010600030101010101" pitchFamily="2" charset="-122"/>
              </a:rPr>
              <a:t>&lt;A</a:t>
            </a:r>
            <a:r>
              <a:rPr lang="zh-CN" altLang="en-US" sz="3600">
                <a:solidFill>
                  <a:srgbClr val="FF0000"/>
                </a:solidFill>
                <a:latin typeface="Times New Roman" panose="02020703060505090304" pitchFamily="18" charset="0"/>
                <a:ea typeface="宋体" panose="02010600030101010101" pitchFamily="2" charset="-122"/>
              </a:rPr>
              <a:t>， </a:t>
            </a:r>
            <a:r>
              <a:rPr lang="en-US" altLang="en-US" sz="3200">
                <a:solidFill>
                  <a:srgbClr val="FF3300"/>
                </a:solidFill>
                <a:latin typeface="Arial" panose="020B0604020202090204" pitchFamily="34" charset="0"/>
                <a:ea typeface="宋体" panose="02010600030101010101" pitchFamily="2" charset="-122"/>
                <a:sym typeface="MT Extra" pitchFamily="18" charset="2"/>
              </a:rPr>
              <a:t>≤</a:t>
            </a:r>
            <a:r>
              <a:rPr lang="zh-CN" altLang="en-US" sz="3600">
                <a:solidFill>
                  <a:srgbClr val="FF0000"/>
                </a:solidFill>
                <a:latin typeface="Times New Roman" panose="02020703060505090304" pitchFamily="18" charset="0"/>
                <a:ea typeface="宋体" panose="02010600030101010101" pitchFamily="2" charset="-122"/>
              </a:rPr>
              <a:t> </a:t>
            </a:r>
            <a:r>
              <a:rPr lang="en-US" altLang="zh-CN" sz="3600">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就是对任意</a:t>
            </a:r>
            <a:r>
              <a:rPr lang="en-US" altLang="zh-CN" sz="3600">
                <a:solidFill>
                  <a:srgbClr val="FF0000"/>
                </a:solidFill>
                <a:latin typeface="Times New Roman" panose="02020703060505090304" pitchFamily="18" charset="0"/>
                <a:ea typeface="宋体" panose="02010600030101010101" pitchFamily="2" charset="-122"/>
              </a:rPr>
              <a:t>x,y </a:t>
            </a:r>
            <a:r>
              <a:rPr lang="en-US" altLang="zh-CN" sz="3600">
                <a:solidFill>
                  <a:srgbClr val="FF0000"/>
                </a:solidFill>
                <a:latin typeface="Times New Roman" panose="02020703060505090304" pitchFamily="18" charset="0"/>
                <a:ea typeface="宋体" panose="02010600030101010101" pitchFamily="2" charset="-122"/>
                <a:sym typeface="Symbol" pitchFamily="18" charset="2"/>
              </a:rPr>
              <a:t></a:t>
            </a:r>
            <a:r>
              <a:rPr lang="en-US" altLang="zh-CN" sz="3600">
                <a:solidFill>
                  <a:srgbClr val="FF0000"/>
                </a:solidFill>
                <a:latin typeface="Times New Roman" panose="02020703060505090304" pitchFamily="18" charset="0"/>
                <a:ea typeface="宋体" panose="02010600030101010101" pitchFamily="2" charset="-122"/>
              </a:rPr>
              <a:t> A</a:t>
            </a:r>
            <a:r>
              <a:rPr lang="zh-CN" altLang="en-US">
                <a:latin typeface="Times New Roman" panose="02020703060505090304" pitchFamily="18" charset="0"/>
                <a:ea typeface="宋体" panose="02010600030101010101" pitchFamily="2" charset="-122"/>
              </a:rPr>
              <a:t>，或者有</a:t>
            </a:r>
            <a:r>
              <a:rPr lang="en-US" altLang="zh-CN" sz="3600">
                <a:solidFill>
                  <a:srgbClr val="FF0000"/>
                </a:solidFill>
                <a:latin typeface="Times New Roman" panose="02020703060505090304" pitchFamily="18" charset="0"/>
                <a:ea typeface="宋体" panose="02010600030101010101" pitchFamily="2" charset="-122"/>
              </a:rPr>
              <a:t>x </a:t>
            </a:r>
            <a:r>
              <a:rPr lang="en-US" altLang="en-US" sz="3200">
                <a:solidFill>
                  <a:srgbClr val="FF3300"/>
                </a:solidFill>
                <a:latin typeface="Arial" panose="020B0604020202090204" pitchFamily="34" charset="0"/>
                <a:ea typeface="宋体" panose="02010600030101010101" pitchFamily="2" charset="-122"/>
                <a:sym typeface="MT Extra" pitchFamily="18" charset="2"/>
              </a:rPr>
              <a:t>≤</a:t>
            </a:r>
            <a:r>
              <a:rPr lang="en-US" altLang="zh-CN" sz="3600">
                <a:solidFill>
                  <a:srgbClr val="FF0000"/>
                </a:solidFill>
                <a:latin typeface="Times New Roman" panose="02020703060505090304" pitchFamily="18" charset="0"/>
                <a:ea typeface="宋体" panose="02010600030101010101" pitchFamily="2" charset="-122"/>
              </a:rPr>
              <a:t> y </a:t>
            </a:r>
            <a:r>
              <a:rPr lang="zh-CN" altLang="en-US">
                <a:latin typeface="Times New Roman" panose="02020703060505090304" pitchFamily="18" charset="0"/>
                <a:ea typeface="宋体" panose="02010600030101010101" pitchFamily="2" charset="-122"/>
              </a:rPr>
              <a:t>，或者有</a:t>
            </a:r>
            <a:r>
              <a:rPr lang="en-US" altLang="zh-CN" sz="3600">
                <a:solidFill>
                  <a:srgbClr val="FF0000"/>
                </a:solidFill>
                <a:latin typeface="Times New Roman" panose="02020703060505090304" pitchFamily="18" charset="0"/>
                <a:ea typeface="宋体" panose="02010600030101010101" pitchFamily="2" charset="-122"/>
              </a:rPr>
              <a:t>y</a:t>
            </a:r>
            <a:r>
              <a:rPr lang="en-US" altLang="zh-CN">
                <a:latin typeface="Times New Roman" panose="02020703060505090304" pitchFamily="18" charset="0"/>
                <a:ea typeface="宋体" panose="02010600030101010101" pitchFamily="2" charset="-122"/>
              </a:rPr>
              <a:t> </a:t>
            </a:r>
            <a:r>
              <a:rPr lang="en-US" altLang="en-US" sz="3200">
                <a:solidFill>
                  <a:srgbClr val="FF3300"/>
                </a:solidFill>
                <a:latin typeface="Arial" panose="020B0604020202090204" pitchFamily="34" charset="0"/>
                <a:ea typeface="宋体" panose="02010600030101010101" pitchFamily="2" charset="-122"/>
                <a:sym typeface="MT Extra" pitchFamily="18" charset="2"/>
              </a:rPr>
              <a:t>≤</a:t>
            </a:r>
            <a:r>
              <a:rPr lang="en-US" altLang="zh-CN" sz="3600">
                <a:solidFill>
                  <a:srgbClr val="FF0000"/>
                </a:solidFill>
                <a:latin typeface="Times New Roman" panose="02020703060505090304" pitchFamily="18" charset="0"/>
                <a:ea typeface="宋体" panose="02010600030101010101" pitchFamily="2" charset="-122"/>
                <a:sym typeface="MT Extra" pitchFamily="18" charset="2"/>
              </a:rPr>
              <a:t> </a:t>
            </a:r>
            <a:r>
              <a:rPr lang="en-US" altLang="zh-CN" sz="3600">
                <a:solidFill>
                  <a:srgbClr val="FF0000"/>
                </a:solidFill>
                <a:latin typeface="Times New Roman" panose="02020703060505090304" pitchFamily="18" charset="0"/>
                <a:ea typeface="宋体" panose="02010600030101010101" pitchFamily="2" charset="-122"/>
              </a:rPr>
              <a:t>x</a:t>
            </a:r>
            <a:r>
              <a:rPr lang="zh-CN" altLang="en-US">
                <a:latin typeface="Times New Roman" panose="02020703060505090304" pitchFamily="18" charset="0"/>
                <a:ea typeface="宋体" panose="02010600030101010101" pitchFamily="2" charset="-122"/>
              </a:rPr>
              <a:t>成立。</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自然数集合</a:t>
            </a:r>
            <a:r>
              <a:rPr lang="en-US" altLang="zh-CN" sz="3600">
                <a:solidFill>
                  <a:srgbClr val="FF0000"/>
                </a:solidFill>
                <a:latin typeface="Times New Roman" panose="02020703060505090304" pitchFamily="18" charset="0"/>
                <a:ea typeface="宋体" panose="02010600030101010101" pitchFamily="2" charset="-122"/>
              </a:rPr>
              <a:t>N</a:t>
            </a:r>
            <a:r>
              <a:rPr lang="zh-CN" altLang="en-US">
                <a:latin typeface="Times New Roman" panose="02020703060505090304" pitchFamily="18" charset="0"/>
                <a:ea typeface="宋体" panose="02010600030101010101" pitchFamily="2" charset="-122"/>
              </a:rPr>
              <a:t>上的“</a:t>
            </a:r>
            <a:r>
              <a:rPr lang="zh-CN" altLang="en-US" sz="3600">
                <a:solidFill>
                  <a:srgbClr val="FF0000"/>
                </a:solidFill>
                <a:latin typeface="Times New Roman" panose="02020703060505090304" pitchFamily="18" charset="0"/>
                <a:ea typeface="宋体" panose="02010600030101010101" pitchFamily="2" charset="-122"/>
              </a:rPr>
              <a:t>小于等于</a:t>
            </a:r>
            <a:r>
              <a:rPr lang="zh-CN" altLang="en-US">
                <a:latin typeface="Times New Roman" panose="02020703060505090304" pitchFamily="18" charset="0"/>
                <a:ea typeface="宋体" panose="02010600030101010101" pitchFamily="2" charset="-122"/>
              </a:rPr>
              <a:t>”关系</a:t>
            </a:r>
            <a:r>
              <a:rPr lang="zh-CN" altLang="en-US" sz="3600">
                <a:solidFill>
                  <a:srgbClr val="FF0000"/>
                </a:solidFill>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是偏序关系，且对任意</a:t>
            </a:r>
            <a:r>
              <a:rPr lang="en-US" altLang="zh-CN">
                <a:latin typeface="宋体" panose="02010600030101010101" pitchFamily="2" charset="-122"/>
                <a:ea typeface="宋体" panose="02010600030101010101" pitchFamily="2" charset="-122"/>
              </a:rPr>
              <a:t>N</a:t>
            </a:r>
            <a:r>
              <a:rPr lang="zh-CN" altLang="en-US">
                <a:latin typeface="宋体" panose="02010600030101010101" pitchFamily="2" charset="-122"/>
                <a:ea typeface="宋体" panose="02010600030101010101" pitchFamily="2" charset="-122"/>
              </a:rPr>
              <a:t>，必有</a:t>
            </a:r>
            <a:endParaRPr lang="zh-CN" altLang="en-US">
              <a:latin typeface="宋体" panose="02010600030101010101" pitchFamily="2" charset="-122"/>
              <a:ea typeface="宋体" panose="02010600030101010101" pitchFamily="2" charset="-122"/>
            </a:endParaRPr>
          </a:p>
          <a:p>
            <a:pPr indent="0"/>
            <a:r>
              <a:rPr lang="zh-CN" altLang="en-US">
                <a:latin typeface="宋体" panose="02010600030101010101" pitchFamily="2" charset="-122"/>
                <a:ea typeface="宋体" panose="02010600030101010101" pitchFamily="2" charset="-122"/>
              </a:rPr>
              <a:t>      （</a:t>
            </a:r>
            <a:r>
              <a:rPr lang="en-US" altLang="zh-CN" sz="3600">
                <a:solidFill>
                  <a:srgbClr val="FF0000"/>
                </a:solidFill>
                <a:latin typeface="宋体" panose="02010600030101010101" pitchFamily="2" charset="-122"/>
                <a:ea typeface="宋体" panose="02010600030101010101" pitchFamily="2" charset="-122"/>
              </a:rPr>
              <a:t>x ≤y</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）或（</a:t>
            </a:r>
            <a:r>
              <a:rPr lang="en-US" altLang="zh-CN" sz="3600">
                <a:solidFill>
                  <a:srgbClr val="FF0000"/>
                </a:solidFill>
                <a:latin typeface="宋体" panose="02010600030101010101" pitchFamily="2" charset="-122"/>
                <a:ea typeface="宋体" panose="02010600030101010101" pitchFamily="2" charset="-122"/>
              </a:rPr>
              <a:t>y ≤x</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）成立，</a:t>
            </a:r>
            <a:endParaRPr lang="zh-CN" altLang="en-US">
              <a:latin typeface="宋体" panose="02010600030101010101" pitchFamily="2" charset="-122"/>
              <a:ea typeface="宋体" panose="02010600030101010101" pitchFamily="2" charset="-122"/>
            </a:endParaRPr>
          </a:p>
          <a:p>
            <a:pPr indent="0"/>
            <a:r>
              <a:rPr lang="zh-CN" altLang="en-US">
                <a:latin typeface="宋体" panose="02010600030101010101" pitchFamily="2" charset="-122"/>
                <a:ea typeface="宋体" panose="02010600030101010101" pitchFamily="2" charset="-122"/>
              </a:rPr>
              <a:t>    所以</a:t>
            </a:r>
            <a:r>
              <a:rPr lang="en-US" altLang="zh-CN" sz="3600">
                <a:solidFill>
                  <a:srgbClr val="FF0000"/>
                </a:solidFill>
                <a:latin typeface="Times New Roman" panose="02020703060505090304" pitchFamily="18" charset="0"/>
                <a:ea typeface="宋体" panose="02010600030101010101" pitchFamily="2" charset="-122"/>
              </a:rPr>
              <a:t>&lt;A</a:t>
            </a:r>
            <a:r>
              <a:rPr lang="zh-CN" altLang="en-US" sz="3600">
                <a:solidFill>
                  <a:srgbClr val="FF0000"/>
                </a:solidFill>
                <a:latin typeface="Times New Roman" panose="02020703060505090304" pitchFamily="18" charset="0"/>
                <a:ea typeface="宋体" panose="02010600030101010101" pitchFamily="2" charset="-122"/>
              </a:rPr>
              <a:t>， </a:t>
            </a:r>
            <a:r>
              <a:rPr lang="zh-CN" altLang="en-US" sz="3600">
                <a:solidFill>
                  <a:srgbClr val="FF0000"/>
                </a:solidFill>
                <a:latin typeface="宋体" panose="02010600030101010101" pitchFamily="2" charset="-122"/>
                <a:ea typeface="宋体" panose="02010600030101010101" pitchFamily="2" charset="-122"/>
              </a:rPr>
              <a:t>≤</a:t>
            </a:r>
            <a:r>
              <a:rPr lang="zh-CN" altLang="en-US" sz="3600">
                <a:solidFill>
                  <a:srgbClr val="FF0000"/>
                </a:solidFill>
                <a:latin typeface="Times New Roman" panose="02020703060505090304" pitchFamily="18" charset="0"/>
                <a:ea typeface="宋体" panose="02010600030101010101" pitchFamily="2" charset="-122"/>
              </a:rPr>
              <a:t> </a:t>
            </a:r>
            <a:r>
              <a:rPr lang="en-US" altLang="zh-CN" sz="3600">
                <a:solidFill>
                  <a:srgbClr val="FF0000"/>
                </a:solidFill>
                <a:latin typeface="Times New Roman" panose="02020703060505090304" pitchFamily="18" charset="0"/>
                <a:ea typeface="宋体" panose="02010600030101010101" pitchFamily="2" charset="-122"/>
              </a:rPr>
              <a:t>&gt;</a:t>
            </a:r>
            <a:r>
              <a:rPr lang="zh-CN" altLang="en-US">
                <a:latin typeface="宋体" panose="02010600030101010101" pitchFamily="2" charset="-122"/>
                <a:ea typeface="宋体" panose="02010600030101010101" pitchFamily="2" charset="-122"/>
              </a:rPr>
              <a:t>也是全序关系。</a:t>
            </a:r>
            <a:endParaRPr lang="zh-CN" altLang="en-US">
              <a:latin typeface="宋体" panose="02010600030101010101" pitchFamily="2" charset="-122"/>
              <a:ea typeface="宋体" panose="02010600030101010101" pitchFamily="2" charset="-122"/>
            </a:endParaRPr>
          </a:p>
          <a:p>
            <a:pPr indent="0"/>
            <a:r>
              <a:rPr lang="zh-CN" altLang="en-US">
                <a:latin typeface="宋体" panose="02010600030101010101" pitchFamily="2" charset="-122"/>
                <a:ea typeface="宋体" panose="02010600030101010101" pitchFamily="2" charset="-122"/>
              </a:rPr>
              <a:t>  </a:t>
            </a:r>
            <a:r>
              <a:rPr lang="zh-CN" altLang="zh-CN">
                <a:latin typeface="宋体" panose="02010600030101010101" pitchFamily="2" charset="-122"/>
                <a:ea typeface="宋体" panose="02010600030101010101" pitchFamily="2" charset="-122"/>
              </a:rPr>
              <a:t>例</a:t>
            </a:r>
            <a:r>
              <a:rPr lang="en-US" altLang="zh-CN">
                <a:latin typeface="宋体" panose="02010600030101010101" pitchFamily="2" charset="-122"/>
                <a:ea typeface="宋体" panose="02010600030101010101" pitchFamily="2" charset="-122"/>
              </a:rPr>
              <a:t>6</a:t>
            </a:r>
            <a:r>
              <a:rPr lang="zh-CN"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P</a:t>
            </a:r>
            <a:r>
              <a:rPr lang="en-US" altLang="zh-CN" sz="3600">
                <a:latin typeface="宋体" panose="02010600030101010101" pitchFamily="2" charset="-122"/>
                <a:ea typeface="宋体" panose="02010600030101010101" pitchFamily="2" charset="-122"/>
              </a:rPr>
              <a:t>={{</a:t>
            </a:r>
            <a:r>
              <a:rPr lang="en-US" altLang="zh-CN" sz="3600">
                <a:latin typeface="宋体" panose="02010600030101010101" pitchFamily="2" charset="-122"/>
                <a:ea typeface="宋体" panose="02010600030101010101" pitchFamily="2" charset="-122"/>
                <a:sym typeface="SymbolProp BT" pitchFamily="18" charset="2"/>
              </a:rPr>
              <a:t></a:t>
            </a:r>
            <a:r>
              <a:rPr lang="en-US" altLang="zh-CN" sz="3600">
                <a:latin typeface="宋体" panose="02010600030101010101" pitchFamily="2" charset="-122"/>
                <a:ea typeface="宋体" panose="02010600030101010101" pitchFamily="2" charset="-122"/>
              </a:rPr>
              <a:t>},{a},{a,b},{a,b,c}}</a:t>
            </a:r>
            <a:r>
              <a:rPr lang="zh-CN" altLang="zh-CN">
                <a:latin typeface="宋体" panose="02010600030101010101" pitchFamily="2" charset="-122"/>
                <a:ea typeface="宋体" panose="02010600030101010101" pitchFamily="2" charset="-122"/>
              </a:rPr>
              <a:t>上的包含关系</a:t>
            </a:r>
            <a:r>
              <a:rPr lang="zh-CN" altLang="en-US">
                <a:latin typeface="Times New Roman" panose="02020703060505090304" pitchFamily="18" charset="0"/>
                <a:ea typeface="MingLiU" panose="02020509000000000000" pitchFamily="49" charset="-120"/>
                <a:sym typeface="Symbol" pitchFamily="18" charset="2"/>
              </a:rPr>
              <a:t></a:t>
            </a:r>
            <a:r>
              <a:rPr lang="zh-CN" altLang="zh-CN">
                <a:latin typeface="宋体" panose="02010600030101010101" pitchFamily="2" charset="-122"/>
                <a:ea typeface="宋体" panose="02010600030101010101" pitchFamily="2" charset="-122"/>
              </a:rPr>
              <a:t>是</a:t>
            </a:r>
            <a:r>
              <a:rPr lang="zh-CN" altLang="en-US">
                <a:latin typeface="宋体" panose="02010600030101010101" pitchFamily="2" charset="-122"/>
                <a:ea typeface="宋体" panose="02010600030101010101" pitchFamily="2" charset="-122"/>
              </a:rPr>
              <a:t>全序关系</a:t>
            </a:r>
            <a:r>
              <a:rPr lang="zh-CN"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&lt;P, </a:t>
            </a:r>
            <a:r>
              <a:rPr lang="en-US" altLang="zh-CN">
                <a:latin typeface="Times New Roman" panose="02020703060505090304" pitchFamily="18" charset="0"/>
                <a:ea typeface="MingLiU" panose="02020509000000000000" pitchFamily="49" charset="-120"/>
                <a:sym typeface="Symbol" pitchFamily="18" charset="2"/>
              </a:rPr>
              <a:t></a:t>
            </a:r>
            <a:r>
              <a:rPr lang="en-US" altLang="zh-CN">
                <a:latin typeface="宋体" panose="02010600030101010101" pitchFamily="2" charset="-122"/>
                <a:ea typeface="宋体" panose="02010600030101010101" pitchFamily="2" charset="-122"/>
              </a:rPr>
              <a:t> &gt;</a:t>
            </a:r>
            <a:r>
              <a:rPr lang="zh-CN" altLang="zh-CN">
                <a:latin typeface="宋体" panose="02010600030101010101" pitchFamily="2" charset="-122"/>
                <a:ea typeface="宋体" panose="02010600030101010101" pitchFamily="2" charset="-122"/>
              </a:rPr>
              <a:t>是全序集。</a:t>
            </a:r>
            <a:endParaRPr lang="zh-CN" altLang="en-US">
              <a:latin typeface="宋体" panose="02010600030101010101" pitchFamily="2" charset="-122"/>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8003">
                                            <p:txEl>
                                              <p:charRg st="0" end="86"/>
                                            </p:txEl>
                                          </p:spTgt>
                                        </p:tgtEl>
                                        <p:attrNameLst>
                                          <p:attrName>style.visibility</p:attrName>
                                        </p:attrNameLst>
                                      </p:cBhvr>
                                      <p:to>
                                        <p:strVal val="visible"/>
                                      </p:to>
                                    </p:set>
                                    <p:animEffect transition="in" filter="wipe(down)">
                                      <p:cBhvr>
                                        <p:cTn id="7" dur="500"/>
                                        <p:tgtEl>
                                          <p:spTgt spid="128003">
                                            <p:txEl>
                                              <p:charRg st="0"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8003">
                                            <p:txEl>
                                              <p:charRg st="86" end="137"/>
                                            </p:txEl>
                                          </p:spTgt>
                                        </p:tgtEl>
                                        <p:attrNameLst>
                                          <p:attrName>style.visibility</p:attrName>
                                        </p:attrNameLst>
                                      </p:cBhvr>
                                      <p:to>
                                        <p:strVal val="visible"/>
                                      </p:to>
                                    </p:set>
                                    <p:animEffect transition="in" filter="wipe(down)">
                                      <p:cBhvr>
                                        <p:cTn id="12" dur="500"/>
                                        <p:tgtEl>
                                          <p:spTgt spid="128003">
                                            <p:txEl>
                                              <p:charRg st="86" end="1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8003">
                                            <p:txEl>
                                              <p:charRg st="137" end="176"/>
                                            </p:txEl>
                                          </p:spTgt>
                                        </p:tgtEl>
                                        <p:attrNameLst>
                                          <p:attrName>style.visibility</p:attrName>
                                        </p:attrNameLst>
                                      </p:cBhvr>
                                      <p:to>
                                        <p:strVal val="visible"/>
                                      </p:to>
                                    </p:set>
                                    <p:animEffect transition="in" filter="wipe(down)">
                                      <p:cBhvr>
                                        <p:cTn id="17" dur="500"/>
                                        <p:tgtEl>
                                          <p:spTgt spid="128003">
                                            <p:txEl>
                                              <p:charRg st="137" end="1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8003">
                                            <p:txEl>
                                              <p:charRg st="176" end="201"/>
                                            </p:txEl>
                                          </p:spTgt>
                                        </p:tgtEl>
                                        <p:attrNameLst>
                                          <p:attrName>style.visibility</p:attrName>
                                        </p:attrNameLst>
                                      </p:cBhvr>
                                      <p:to>
                                        <p:strVal val="visible"/>
                                      </p:to>
                                    </p:set>
                                    <p:animEffect transition="in" filter="wipe(down)">
                                      <p:cBhvr>
                                        <p:cTn id="22" dur="500"/>
                                        <p:tgtEl>
                                          <p:spTgt spid="128003">
                                            <p:txEl>
                                              <p:charRg st="176"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003">
                                            <p:txEl>
                                              <p:charRg st="201" end="222"/>
                                            </p:txEl>
                                          </p:spTgt>
                                        </p:tgtEl>
                                        <p:attrNameLst>
                                          <p:attrName>style.visibility</p:attrName>
                                        </p:attrNameLst>
                                      </p:cBhvr>
                                      <p:to>
                                        <p:strVal val="visible"/>
                                      </p:to>
                                    </p:set>
                                    <p:animEffect transition="in" filter="wipe(down)">
                                      <p:cBhvr>
                                        <p:cTn id="27" dur="500"/>
                                        <p:tgtEl>
                                          <p:spTgt spid="128003">
                                            <p:txEl>
                                              <p:charRg st="201" end="2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8003">
                                            <p:txEl>
                                              <p:charRg st="222" end="278"/>
                                            </p:txEl>
                                          </p:spTgt>
                                        </p:tgtEl>
                                        <p:attrNameLst>
                                          <p:attrName>style.visibility</p:attrName>
                                        </p:attrNameLst>
                                      </p:cBhvr>
                                      <p:to>
                                        <p:strVal val="visible"/>
                                      </p:to>
                                    </p:set>
                                    <p:animEffect transition="in" filter="wipe(down)">
                                      <p:cBhvr>
                                        <p:cTn id="32" dur="500"/>
                                        <p:tgtEl>
                                          <p:spTgt spid="128003">
                                            <p:txEl>
                                              <p:charRg st="222" end="2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Text Box 2"/>
          <p:cNvSpPr txBox="1"/>
          <p:nvPr/>
        </p:nvSpPr>
        <p:spPr>
          <a:xfrm>
            <a:off x="533400" y="304800"/>
            <a:ext cx="8153400" cy="1293813"/>
          </a:xfrm>
          <a:prstGeom prst="rect">
            <a:avLst/>
          </a:prstGeom>
          <a:noFill/>
          <a:ln w="9525">
            <a:noFill/>
          </a:ln>
        </p:spPr>
        <p:txBody>
          <a:bodyPr lIns="91428" tIns="45714" rIns="91428" bIns="45714" anchor="t">
            <a:spAutoFit/>
          </a:bodyPr>
          <a:p>
            <a:pPr indent="0" defTabSz="913130">
              <a:lnSpc>
                <a:spcPct val="130000"/>
              </a:lnSpc>
            </a:pPr>
            <a:r>
              <a:rPr lang="en-US" altLang="zh-CN" sz="3200" i="1">
                <a:latin typeface="宋体" panose="02010600030101010101" pitchFamily="2" charset="-122"/>
                <a:ea typeface="宋体" panose="02010600030101010101" pitchFamily="2" charset="-122"/>
              </a:rPr>
              <a:t>  </a:t>
            </a:r>
            <a:r>
              <a:rPr lang="zh-CN" altLang="en-US" sz="3200" i="1">
                <a:latin typeface="宋体" panose="02010600030101010101" pitchFamily="2" charset="-122"/>
                <a:ea typeface="宋体" panose="02010600030101010101" pitchFamily="2" charset="-122"/>
              </a:rPr>
              <a:t>例如 </a:t>
            </a:r>
            <a:r>
              <a:rPr lang="zh-CN" altLang="en-US">
                <a:latin typeface="Arial" panose="020B0604020202090204" pitchFamily="34" charset="0"/>
                <a:ea typeface="宋体" panose="02010600030101010101" pitchFamily="2" charset="-122"/>
              </a:rPr>
              <a:t>  实数集</a:t>
            </a:r>
            <a:r>
              <a:rPr lang="en-US" altLang="zh-CN">
                <a:latin typeface="Arial" panose="020B0604020202090204" pitchFamily="34" charset="0"/>
                <a:ea typeface="宋体" panose="02010600030101010101" pitchFamily="2" charset="-122"/>
              </a:rPr>
              <a:t>R</a:t>
            </a:r>
            <a:r>
              <a:rPr lang="zh-CN" altLang="en-US">
                <a:latin typeface="Arial" panose="020B0604020202090204" pitchFamily="34" charset="0"/>
                <a:ea typeface="宋体" panose="02010600030101010101" pitchFamily="2" charset="-122"/>
              </a:rPr>
              <a:t>上的数之间的小于或等于关系“≤”就是</a:t>
            </a:r>
            <a:r>
              <a:rPr lang="en-US" altLang="zh-CN">
                <a:latin typeface="Arial" panose="020B0604020202090204" pitchFamily="34" charset="0"/>
                <a:ea typeface="宋体" panose="02010600030101010101" pitchFamily="2" charset="-122"/>
              </a:rPr>
              <a:t>R</a:t>
            </a:r>
            <a:r>
              <a:rPr lang="zh-CN" altLang="en-US">
                <a:latin typeface="Arial" panose="020B0604020202090204" pitchFamily="34" charset="0"/>
                <a:ea typeface="宋体" panose="02010600030101010101" pitchFamily="2" charset="-122"/>
              </a:rPr>
              <a:t>上的一个全序， </a:t>
            </a:r>
            <a:endParaRPr lang="zh-CN" altLang="en-US">
              <a:latin typeface="Arial" panose="020B0604020202090204" pitchFamily="34" charset="0"/>
              <a:ea typeface="宋体" panose="02010600030101010101" pitchFamily="2" charset="-122"/>
            </a:endParaRPr>
          </a:p>
        </p:txBody>
      </p:sp>
      <p:sp>
        <p:nvSpPr>
          <p:cNvPr id="292868" name="Text Box 4"/>
          <p:cNvSpPr txBox="1"/>
          <p:nvPr/>
        </p:nvSpPr>
        <p:spPr>
          <a:xfrm>
            <a:off x="571500" y="2071688"/>
            <a:ext cx="5334000" cy="1212850"/>
          </a:xfrm>
          <a:prstGeom prst="rect">
            <a:avLst/>
          </a:prstGeom>
          <a:noFill/>
          <a:ln w="9525">
            <a:noFill/>
          </a:ln>
        </p:spPr>
        <p:txBody>
          <a:bodyPr lIns="91428" tIns="45714" rIns="91428" bIns="45714" anchor="t">
            <a:spAutoFit/>
          </a:bodyPr>
          <a:p>
            <a:pPr indent="0" defTabSz="913130">
              <a:lnSpc>
                <a:spcPct val="130000"/>
              </a:lnSpc>
            </a:pPr>
            <a:r>
              <a:rPr lang="en-US" altLang="zh-CN">
                <a:latin typeface="宋体" panose="02010600030101010101" pitchFamily="2" charset="-122"/>
                <a:ea typeface="宋体" panose="02010600030101010101" pitchFamily="2" charset="-122"/>
              </a:rPr>
              <a:t>   </a:t>
            </a:r>
            <a:r>
              <a:rPr lang="en-US" altLang="zh-CN">
                <a:latin typeface="Arial" panose="020B0604020202090204" pitchFamily="34" charset="0"/>
                <a:ea typeface="宋体" panose="02010600030101010101" pitchFamily="2" charset="-122"/>
              </a:rPr>
              <a:t>N</a:t>
            </a:r>
            <a:r>
              <a:rPr lang="zh-CN" altLang="en-US">
                <a:latin typeface="宋体" panose="02010600030101010101" pitchFamily="2" charset="-122"/>
                <a:ea typeface="宋体" panose="02010600030101010101" pitchFamily="2" charset="-122"/>
              </a:rPr>
              <a:t>上的整除关系就仅是一个偏序而不是全序。 </a:t>
            </a:r>
            <a:endParaRPr lang="zh-CN" altLang="en-US">
              <a:latin typeface="宋体" panose="02010600030101010101" pitchFamily="2" charset="-122"/>
              <a:ea typeface="宋体" panose="02010600030101010101" pitchFamily="2" charset="-122"/>
            </a:endParaRPr>
          </a:p>
        </p:txBody>
      </p:sp>
      <p:sp>
        <p:nvSpPr>
          <p:cNvPr id="292869" name="Text Box 5"/>
          <p:cNvSpPr txBox="1"/>
          <p:nvPr/>
        </p:nvSpPr>
        <p:spPr>
          <a:xfrm>
            <a:off x="500063" y="3714750"/>
            <a:ext cx="5791200" cy="1852613"/>
          </a:xfrm>
          <a:prstGeom prst="rect">
            <a:avLst/>
          </a:prstGeom>
          <a:noFill/>
          <a:ln w="9525">
            <a:noFill/>
          </a:ln>
        </p:spPr>
        <p:txBody>
          <a:bodyPr lIns="91428" tIns="45714" rIns="91428" bIns="45714" anchor="t">
            <a:spAutoFit/>
          </a:bodyPr>
          <a:p>
            <a:pPr indent="0" defTabSz="913130">
              <a:lnSpc>
                <a:spcPct val="130000"/>
              </a:lnSpc>
            </a:pPr>
            <a:r>
              <a:rPr lang="en-US" altLang="zh-CN">
                <a:latin typeface="宋体" panose="02010600030101010101" pitchFamily="2" charset="-122"/>
                <a:ea typeface="宋体" panose="02010600030101010101" pitchFamily="2" charset="-122"/>
              </a:rPr>
              <a:t>   </a:t>
            </a:r>
            <a:r>
              <a:rPr lang="zh-CN" altLang="en-US" sz="3200" i="1">
                <a:solidFill>
                  <a:srgbClr val="CC3300"/>
                </a:solidFill>
                <a:latin typeface="宋体" panose="02010600030101010101" pitchFamily="2" charset="-122"/>
                <a:ea typeface="宋体" panose="02010600030101010101" pitchFamily="2" charset="-122"/>
              </a:rPr>
              <a:t>例</a:t>
            </a:r>
            <a:r>
              <a:rPr lang="en-US" altLang="zh-CN" sz="3200" i="1">
                <a:solidFill>
                  <a:srgbClr val="CC3300"/>
                </a:solidFill>
                <a:latin typeface="宋体" panose="02010600030101010101" pitchFamily="2" charset="-122"/>
                <a:ea typeface="宋体" panose="02010600030101010101" pitchFamily="2" charset="-122"/>
              </a:rPr>
              <a:t>13</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设</a:t>
            </a:r>
            <a:r>
              <a:rPr lang="en-US" altLang="zh-CN" i="1">
                <a:latin typeface="Arial" panose="020B0604020202090204" pitchFamily="34" charset="0"/>
                <a:ea typeface="宋体" panose="02010600030101010101" pitchFamily="2" charset="-122"/>
              </a:rPr>
              <a:t>A</a:t>
            </a:r>
            <a:r>
              <a:rPr lang="en-US" altLang="zh-CN">
                <a:latin typeface="宋体" panose="02010600030101010101" pitchFamily="2" charset="-122"/>
                <a:ea typeface="宋体" panose="02010600030101010101" pitchFamily="2" charset="-122"/>
              </a:rPr>
              <a:t>={1,2,8,24,48}</a:t>
            </a:r>
            <a:r>
              <a:rPr lang="zh-CN" altLang="en-US">
                <a:latin typeface="宋体" panose="02010600030101010101" pitchFamily="2" charset="-122"/>
                <a:ea typeface="宋体" panose="02010600030101010101" pitchFamily="2" charset="-122"/>
              </a:rPr>
              <a:t>，则</a:t>
            </a:r>
            <a:r>
              <a:rPr lang="en-US" altLang="zh-CN" i="1">
                <a:latin typeface="Arial" panose="020B0604020202090204" pitchFamily="34" charset="0"/>
                <a:ea typeface="宋体" panose="02010600030101010101" pitchFamily="2" charset="-122"/>
              </a:rPr>
              <a:t>A</a:t>
            </a:r>
            <a:r>
              <a:rPr lang="zh-CN" altLang="en-US">
                <a:latin typeface="宋体" panose="02010600030101010101" pitchFamily="2" charset="-122"/>
                <a:ea typeface="宋体" panose="02010600030101010101" pitchFamily="2" charset="-122"/>
              </a:rPr>
              <a:t>上的整除关系是</a:t>
            </a:r>
            <a:r>
              <a:rPr lang="en-US" altLang="zh-CN" i="1">
                <a:latin typeface="Arial" panose="020B0604020202090204" pitchFamily="34" charset="0"/>
                <a:ea typeface="宋体" panose="02010600030101010101" pitchFamily="2" charset="-122"/>
              </a:rPr>
              <a:t>A</a:t>
            </a:r>
            <a:r>
              <a:rPr lang="zh-CN" altLang="en-US">
                <a:latin typeface="宋体" panose="02010600030101010101" pitchFamily="2" charset="-122"/>
                <a:ea typeface="宋体" panose="02010600030101010101" pitchFamily="2" charset="-122"/>
              </a:rPr>
              <a:t>上的偏序，并且也是一个全序</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p:txBody>
      </p:sp>
      <p:pic>
        <p:nvPicPr>
          <p:cNvPr id="265220" name="Picture 8"/>
          <p:cNvPicPr>
            <a:picLocks noChangeAspect="1"/>
          </p:cNvPicPr>
          <p:nvPr/>
        </p:nvPicPr>
        <p:blipFill>
          <a:blip r:embed="rId1"/>
          <a:stretch>
            <a:fillRect/>
          </a:stretch>
        </p:blipFill>
        <p:spPr>
          <a:xfrm>
            <a:off x="6831013" y="1585913"/>
            <a:ext cx="1117600" cy="4162425"/>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wipe(up)">
                                      <p:cBhvr>
                                        <p:cTn id="7" dur="500"/>
                                        <p:tgtEl>
                                          <p:spTgt spid="29286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 calcmode="lin" valueType="num">
                                      <p:cBhvr>
                                        <p:cTn id="12" dur="500" fill="hold"/>
                                        <p:tgtEl>
                                          <p:spTgt spid="292869"/>
                                        </p:tgtEl>
                                        <p:attrNameLst>
                                          <p:attrName>ppt_w</p:attrName>
                                        </p:attrNameLst>
                                      </p:cBhvr>
                                      <p:tavLst>
                                        <p:tav tm="0">
                                          <p:val>
                                            <p:fltVal val="0.000000"/>
                                          </p:val>
                                        </p:tav>
                                        <p:tav tm="100000">
                                          <p:val>
                                            <p:strVal val="#ppt_w"/>
                                          </p:val>
                                        </p:tav>
                                      </p:tavLst>
                                    </p:anim>
                                    <p:anim calcmode="lin" valueType="num">
                                      <p:cBhvr>
                                        <p:cTn id="13" dur="500" fill="hold"/>
                                        <p:tgtEl>
                                          <p:spTgt spid="29286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反对称</a:t>
            </a:r>
            <a:r>
              <a:rPr lang="zh-CN" altLang="en-US" dirty="0"/>
              <a:t>性</a:t>
            </a:r>
            <a:r>
              <a:rPr lang="en-US" altLang="zh-CN" dirty="0"/>
              <a:t>(antisymmetric)</a:t>
            </a:r>
            <a:endParaRPr lang="en-US" dirty="0"/>
          </a:p>
        </p:txBody>
      </p:sp>
      <p:sp>
        <p:nvSpPr>
          <p:cNvPr id="3" name="Content Placeholder 2"/>
          <p:cNvSpPr>
            <a:spLocks noGrp="1"/>
          </p:cNvSpPr>
          <p:nvPr>
            <p:ph idx="1"/>
          </p:nvPr>
        </p:nvSpPr>
        <p:spPr/>
        <p:txBody>
          <a:bodyPr>
            <a:normAutofit fontScale="90000" lnSpcReduction="20000"/>
          </a:bodyPr>
          <a:lstStyle/>
          <a:p>
            <a:pPr>
              <a:buNone/>
            </a:pPr>
            <a:r>
              <a:rPr lang="zh-CN" altLang="en-US" b="1" dirty="0">
                <a:sym typeface="+mn-ea"/>
              </a:rPr>
              <a:t>定义：</a:t>
            </a:r>
            <a:r>
              <a:rPr lang="zh-CN" altLang="en-US" dirty="0">
                <a:sym typeface="+mn-ea"/>
              </a:rPr>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 </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Cambria Math" panose="02040503050406030204"/>
                <a:sym typeface="+mn-ea"/>
              </a:rPr>
              <a:t> 并</a:t>
            </a:r>
            <a:r>
              <a:rPr lang="zh-CN" altLang="en-US" dirty="0">
                <a:ea typeface="宋体" panose="02010600030101010101" pitchFamily="2" charset="-122"/>
                <a:sym typeface="+mn-ea"/>
              </a:rPr>
              <a:t>且</a:t>
            </a:r>
            <a:r>
              <a:rPr lang="en-US" dirty="0">
                <a:sym typeface="+mn-ea"/>
              </a:rPr>
              <a:t> (b,</a:t>
            </a:r>
            <a:r>
              <a:rPr lang="zh-CN" altLang="en-US" dirty="0">
                <a:sym typeface="+mn-ea"/>
              </a:rPr>
              <a:t> </a:t>
            </a:r>
            <a:r>
              <a:rPr lang="en-US" dirty="0">
                <a:sym typeface="+mn-ea"/>
              </a:rPr>
              <a:t>a)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，则一定有</a:t>
            </a:r>
            <a:r>
              <a:rPr lang="en-US" dirty="0">
                <a:ea typeface="Cambria Math" panose="02040503050406030204"/>
                <a:sym typeface="+mn-ea"/>
              </a:rPr>
              <a:t> a = b</a:t>
            </a:r>
            <a:r>
              <a:rPr lang="zh-CN" altLang="en-US" dirty="0">
                <a:ea typeface="宋体" panose="02010600030101010101" pitchFamily="2" charset="-122"/>
                <a:sym typeface="+mn-ea"/>
              </a:rPr>
              <a:t>，则定义在集合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为反对称的。即</a:t>
            </a:r>
            <a:r>
              <a:rPr lang="en-US" dirty="0">
                <a:ea typeface="Cambria Math" panose="02040503050406030204"/>
              </a:rPr>
              <a:t>R</a:t>
            </a:r>
            <a:r>
              <a:rPr lang="zh-CN" altLang="en-US" dirty="0">
                <a:ea typeface="宋体" panose="02010600030101010101" pitchFamily="2" charset="-122"/>
              </a:rPr>
              <a:t>是反对称的当且仅当</a:t>
            </a:r>
            <a:endParaRPr lang="zh-CN" altLang="en-US" dirty="0">
              <a:ea typeface="宋体" panose="02010600030101010101" pitchFamily="2" charset="-122"/>
            </a:endParaRP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 </a:t>
            </a:r>
            <a:r>
              <a:rPr 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y</a:t>
            </a:r>
            <a:r>
              <a:rPr lang="en-US" altLang="zh-CN" dirty="0">
                <a:latin typeface="Cambria Math" panose="02040503050406030204"/>
                <a:ea typeface="Cambria Math" panose="02040503050406030204"/>
              </a:rPr>
              <a:t>)</a:t>
            </a:r>
            <a:endParaRPr lang="en-US" dirty="0">
              <a:ea typeface="Cambria Math" panose="02040503050406030204"/>
            </a:endParaRPr>
          </a:p>
          <a:p>
            <a:r>
              <a:rPr lang="en-US" b="1" dirty="0" err="1">
                <a:ea typeface="Cambria Math" panose="02040503050406030204"/>
              </a:rPr>
              <a:t>例:</a:t>
            </a:r>
            <a:r>
              <a:rPr lang="en-US" dirty="0" err="1">
                <a:ea typeface="Cambria Math" panose="02040503050406030204"/>
              </a:rPr>
              <a:t>以下关于整数的关系是反对称的</a:t>
            </a:r>
            <a:r>
              <a:rPr lang="en-US" dirty="0">
                <a:ea typeface="Cambria Math" panose="02040503050406030204"/>
              </a:rPr>
              <a:t>:</a:t>
            </a:r>
            <a:endParaRPr lang="en-US" dirty="0">
              <a:ea typeface="Cambria Math" panose="02040503050406030204"/>
            </a:endParaRPr>
          </a:p>
          <a:p>
            <a:pPr lvl="1">
              <a:buNone/>
            </a:pPr>
            <a:r>
              <a:rPr lang="en-US" dirty="0"/>
              <a:t>R</a:t>
            </a:r>
            <a:r>
              <a:rPr lang="en-US" baseline="-25000" dirty="0">
                <a:latin typeface="Cambria Math" panose="02040503050406030204" pitchFamily="18" charset="0"/>
                <a:ea typeface="Cambria Math" panose="02040503050406030204" pitchFamily="18" charset="0"/>
              </a:rPr>
              <a:t>1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latin typeface="Cambria Math" panose="02040503050406030204"/>
              <a:ea typeface="Cambria Math" panose="02040503050406030204"/>
            </a:endParaRPr>
          </a:p>
          <a:p>
            <a:pPr lvl="1">
              <a:buNone/>
            </a:pPr>
            <a:r>
              <a:rPr lang="en-US" dirty="0"/>
              <a:t>R</a:t>
            </a:r>
            <a:r>
              <a:rPr lang="en-US" baseline="-25000" dirty="0">
                <a:latin typeface="Cambria Math" panose="02040503050406030204" pitchFamily="18" charset="0"/>
                <a:ea typeface="Cambria Math" panose="02040503050406030204" pitchFamily="18" charset="0"/>
              </a:rPr>
              <a:t>2 </a:t>
            </a:r>
            <a:r>
              <a:rPr lang="en-US" dirty="0"/>
              <a:t>= {(a,</a:t>
            </a:r>
            <a:r>
              <a:rPr lang="zh-CN" altLang="en-US" dirty="0"/>
              <a:t> </a:t>
            </a:r>
            <a:r>
              <a:rPr lang="en-US" dirty="0"/>
              <a:t>b) | a </a:t>
            </a:r>
            <a:r>
              <a:rPr lang="en-US" dirty="0">
                <a:latin typeface="Cambria Math" panose="02040503050406030204"/>
                <a:ea typeface="Cambria Math" panose="02040503050406030204"/>
              </a:rPr>
              <a:t>&gt;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a:t>
            </a:r>
            <a:endParaRPr lang="en-US" dirty="0">
              <a:latin typeface="Cambria Math" panose="02040503050406030204"/>
              <a:ea typeface="Cambria Math" panose="02040503050406030204"/>
            </a:endParaRPr>
          </a:p>
          <a:p>
            <a:pPr lvl="1">
              <a:buNone/>
            </a:pPr>
            <a:r>
              <a:rPr lang="en-US" dirty="0" err="1">
                <a:latin typeface="Cambria Math" panose="02040503050406030204"/>
                <a:ea typeface="Cambria Math" panose="02040503050406030204"/>
              </a:rPr>
              <a:t>以下关系是</a:t>
            </a:r>
            <a:r>
              <a:rPr lang="zh-CN" altLang="en-US" dirty="0">
                <a:latin typeface="Cambria Math" panose="02040503050406030204"/>
                <a:ea typeface="宋体" panose="02010600030101010101" pitchFamily="2" charset="-122"/>
              </a:rPr>
              <a:t>非</a:t>
            </a:r>
            <a:r>
              <a:rPr lang="en-US" dirty="0" err="1">
                <a:latin typeface="Cambria Math" panose="02040503050406030204"/>
                <a:ea typeface="Cambria Math" panose="02040503050406030204"/>
              </a:rPr>
              <a:t>反对称的</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 </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(注意(1</a:t>
            </a:r>
            <a:r>
              <a:rPr lang="en-US" altLang="zh-CN"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−1)和(- 1,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a:t>
            </a:r>
            <a:r>
              <a:rPr lang="en-US" dirty="0"/>
              <a:t>R</a:t>
            </a:r>
            <a:r>
              <a:rPr lang="en-US" baseline="-25000" dirty="0">
                <a:latin typeface="Cambria Math" panose="02040503050406030204" pitchFamily="18" charset="0"/>
                <a:ea typeface="Cambria Math" panose="02040503050406030204" pitchFamily="18" charset="0"/>
              </a:rPr>
              <a:t>3</a:t>
            </a:r>
            <a:r>
              <a:rPr lang="en-US" dirty="0">
                <a:latin typeface="Cambria Math" panose="02040503050406030204"/>
                <a:ea typeface="Cambria Math" panose="02040503050406030204"/>
              </a:rPr>
              <a:t>),</a:t>
            </a:r>
            <a:endParaRPr lang="en-US" dirty="0"/>
          </a:p>
          <a:p>
            <a:pPr lvl="1">
              <a:buNone/>
            </a:pPr>
            <a:r>
              <a:rPr lang="en-US" dirty="0"/>
              <a:t>R</a:t>
            </a:r>
            <a:r>
              <a:rPr lang="en-US" baseline="-25000" dirty="0">
                <a:latin typeface="Cambria Math" panose="02040503050406030204" pitchFamily="18" charset="0"/>
                <a:ea typeface="Cambria Math" panose="02040503050406030204" pitchFamily="18" charset="0"/>
              </a:rPr>
              <a:t>6 </a:t>
            </a:r>
            <a:r>
              <a:rPr lang="en-US" dirty="0"/>
              <a:t>= {(a,</a:t>
            </a:r>
            <a:r>
              <a:rPr lang="zh-CN" altLang="en-US" dirty="0"/>
              <a:t> </a:t>
            </a:r>
            <a:r>
              <a:rPr lang="en-US" dirty="0"/>
              <a:t>b) | a + b </a:t>
            </a:r>
            <a:r>
              <a:rPr lang="en-US" dirty="0">
                <a:latin typeface="Cambria Math" panose="02040503050406030204"/>
                <a:ea typeface="Cambria Math" panose="02040503050406030204"/>
              </a:rPr>
              <a:t>≤ 3} (注意(1,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2)和(2,</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 </a:t>
            </a:r>
            <a:r>
              <a:rPr lang="en-US" dirty="0"/>
              <a:t>R</a:t>
            </a:r>
            <a:r>
              <a:rPr lang="en-US" baseline="-25000" dirty="0">
                <a:latin typeface="Cambria Math" panose="02040503050406030204" pitchFamily="18" charset="0"/>
                <a:ea typeface="Cambria Math" panose="02040503050406030204" pitchFamily="18" charset="0"/>
              </a:rPr>
              <a:t>6</a:t>
            </a:r>
            <a:r>
              <a:rPr lang="en-US" dirty="0">
                <a:latin typeface="Cambria Math" panose="02040503050406030204"/>
                <a:ea typeface="Cambria Math" panose="02040503050406030204"/>
              </a:rPr>
              <a:t>).</a:t>
            </a:r>
            <a:endParaRPr lang="en-US" dirty="0"/>
          </a:p>
        </p:txBody>
      </p:sp>
      <p:sp>
        <p:nvSpPr>
          <p:cNvPr id="5" name="TextBox 4"/>
          <p:cNvSpPr txBox="1"/>
          <p:nvPr/>
        </p:nvSpPr>
        <p:spPr>
          <a:xfrm>
            <a:off x="4648200" y="3544669"/>
            <a:ext cx="3733800" cy="646331"/>
          </a:xfrm>
          <a:prstGeom prst="rect">
            <a:avLst/>
          </a:prstGeom>
          <a:noFill/>
          <a:ln>
            <a:solidFill>
              <a:schemeClr val="accent1"/>
            </a:solidFill>
          </a:ln>
        </p:spPr>
        <p:txBody>
          <a:bodyPr wrap="square" rtlCol="0">
            <a:spAutoFit/>
          </a:bodyPr>
          <a:lstStyle/>
          <a:p>
            <a:r>
              <a:rPr lang="zh-CN" altLang="en-US" dirty="0"/>
              <a:t>对于任意整数，若</a:t>
            </a:r>
            <a:r>
              <a:rPr lang="en-US" dirty="0"/>
              <a:t> a </a:t>
            </a:r>
            <a:r>
              <a:rPr lang="en-US" dirty="0">
                <a:latin typeface="Cambria Math" panose="02040503050406030204"/>
                <a:ea typeface="Cambria Math" panose="02040503050406030204"/>
              </a:rPr>
              <a:t>≤ b </a:t>
            </a:r>
            <a:r>
              <a:rPr lang="zh-CN" altLang="en-US" dirty="0">
                <a:latin typeface="Cambria Math" panose="02040503050406030204"/>
                <a:ea typeface="Cambria Math" panose="02040503050406030204"/>
              </a:rPr>
              <a:t>且</a:t>
            </a:r>
            <a:r>
              <a:rPr lang="en-US" dirty="0">
                <a:latin typeface="Cambria Math" panose="02040503050406030204"/>
                <a:ea typeface="Cambria Math" panose="02040503050406030204"/>
              </a:rPr>
              <a:t> b</a:t>
            </a:r>
            <a:r>
              <a:rPr lang="en-US" dirty="0"/>
              <a:t> </a:t>
            </a:r>
            <a:r>
              <a:rPr lang="en-US" dirty="0">
                <a:latin typeface="Cambria Math" panose="02040503050406030204"/>
                <a:ea typeface="Cambria Math" panose="02040503050406030204"/>
              </a:rPr>
              <a:t>≤ a</a:t>
            </a:r>
            <a:r>
              <a:rPr lang="zh-CN" altLang="en-US" dirty="0">
                <a:latin typeface="Cambria Math" panose="02040503050406030204"/>
                <a:ea typeface="Cambria Math" panose="02040503050406030204"/>
              </a:rPr>
              <a:t>，</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则</a:t>
            </a:r>
            <a:r>
              <a:rPr lang="en-US" dirty="0">
                <a:latin typeface="Cambria Math" panose="02040503050406030204"/>
                <a:ea typeface="Cambria Math" panose="02040503050406030204"/>
              </a:rPr>
              <a:t>a = b</a:t>
            </a:r>
            <a:r>
              <a:rPr lang="zh-CN" altLang="en-US" dirty="0">
                <a:latin typeface="Cambria Math" panose="02040503050406030204"/>
                <a:ea typeface="Cambria Math" panose="02040503050406030204"/>
              </a:rPr>
              <a:t>。</a:t>
            </a:r>
            <a:endParaRPr lang="en-US" dirty="0"/>
          </a:p>
        </p:txBody>
      </p:sp>
      <p:cxnSp>
        <p:nvCxnSpPr>
          <p:cNvPr id="11" name="Straight Arrow Connector 10"/>
          <p:cNvCxnSpPr/>
          <p:nvPr/>
        </p:nvCxnSpPr>
        <p:spPr>
          <a:xfrm flipH="1">
            <a:off x="3352800" y="3697069"/>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Text Box 2"/>
          <p:cNvSpPr txBox="1"/>
          <p:nvPr/>
        </p:nvSpPr>
        <p:spPr>
          <a:xfrm>
            <a:off x="285750" y="285750"/>
            <a:ext cx="8621713" cy="646113"/>
          </a:xfrm>
          <a:prstGeom prst="rect">
            <a:avLst/>
          </a:prstGeom>
          <a:noFill/>
          <a:ln w="9525">
            <a:noFill/>
          </a:ln>
        </p:spPr>
        <p:txBody>
          <a:bodyPr lIns="91428" tIns="45714" rIns="91428" bIns="45714" anchor="t">
            <a:spAutoFit/>
          </a:bodyPr>
          <a:p>
            <a:pPr indent="0" algn="just" defTabSz="913130"/>
            <a:r>
              <a:rPr lang="en-US" altLang="zh-CN" sz="3600">
                <a:latin typeface="楷体_GB2312" pitchFamily="49" charset="-122"/>
                <a:ea typeface="楷体_GB2312" pitchFamily="49" charset="-122"/>
              </a:rPr>
              <a:t>   </a:t>
            </a:r>
            <a:r>
              <a:rPr lang="en-US" altLang="zh-CN" sz="3400">
                <a:solidFill>
                  <a:srgbClr val="9900FF"/>
                </a:solidFill>
                <a:latin typeface="楷体_GB2312" pitchFamily="49" charset="-122"/>
                <a:ea typeface="楷体_GB2312" pitchFamily="49" charset="-122"/>
              </a:rPr>
              <a:t>2.</a:t>
            </a:r>
            <a:r>
              <a:rPr lang="zh-CN" altLang="en-US" sz="3400">
                <a:solidFill>
                  <a:srgbClr val="9900FF"/>
                </a:solidFill>
                <a:latin typeface="楷体_GB2312" pitchFamily="49" charset="-122"/>
                <a:ea typeface="楷体_GB2312" pitchFamily="49" charset="-122"/>
              </a:rPr>
              <a:t>良序</a:t>
            </a:r>
            <a:endParaRPr lang="zh-CN" altLang="en-US" sz="3400">
              <a:solidFill>
                <a:srgbClr val="9900FF"/>
              </a:solidFill>
              <a:latin typeface="楷体_GB2312" pitchFamily="49" charset="-122"/>
              <a:ea typeface="楷体_GB2312" pitchFamily="49" charset="-122"/>
            </a:endParaRPr>
          </a:p>
        </p:txBody>
      </p:sp>
      <p:sp>
        <p:nvSpPr>
          <p:cNvPr id="293891" name="Text Box 3"/>
          <p:cNvSpPr txBox="1"/>
          <p:nvPr/>
        </p:nvSpPr>
        <p:spPr>
          <a:xfrm>
            <a:off x="142875" y="3000375"/>
            <a:ext cx="9290050" cy="584200"/>
          </a:xfrm>
          <a:prstGeom prst="rect">
            <a:avLst/>
          </a:prstGeom>
          <a:noFill/>
          <a:ln w="9525">
            <a:noFill/>
          </a:ln>
        </p:spPr>
        <p:txBody>
          <a:bodyPr lIns="91428" tIns="45714" rIns="91428" bIns="45714" anchor="t">
            <a:spAutoFit/>
          </a:bodyPr>
          <a:p>
            <a:pPr indent="0" defTabSz="913130"/>
            <a:r>
              <a:rPr lang="zh-CN" altLang="en-US" sz="3200" i="1">
                <a:latin typeface="宋体" panose="02010600030101010101" pitchFamily="2" charset="-122"/>
                <a:ea typeface="宋体" panose="02010600030101010101" pitchFamily="2" charset="-122"/>
              </a:rPr>
              <a:t>例如 </a:t>
            </a:r>
            <a:r>
              <a:rPr lang="en-US" altLang="zh-CN" sz="32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正整数集</a:t>
            </a:r>
            <a:r>
              <a:rPr lang="en-US" altLang="zh-CN">
                <a:latin typeface="Arial" panose="020B0604020202090204" pitchFamily="34" charset="0"/>
                <a:ea typeface="宋体" panose="02010600030101010101" pitchFamily="2" charset="-122"/>
              </a:rPr>
              <a:t>N</a:t>
            </a:r>
            <a:r>
              <a:rPr lang="zh-CN" altLang="en-US">
                <a:latin typeface="宋体" panose="02010600030101010101" pitchFamily="2" charset="-122"/>
                <a:ea typeface="宋体" panose="02010600030101010101" pitchFamily="2" charset="-122"/>
              </a:rPr>
              <a:t>上的小于等于关系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是良序关系。 </a:t>
            </a:r>
            <a:endParaRPr lang="zh-CN" altLang="en-US">
              <a:latin typeface="宋体" panose="02010600030101010101" pitchFamily="2" charset="-122"/>
              <a:ea typeface="宋体" panose="02010600030101010101" pitchFamily="2" charset="-122"/>
            </a:endParaRPr>
          </a:p>
        </p:txBody>
      </p:sp>
      <p:sp>
        <p:nvSpPr>
          <p:cNvPr id="293893" name="Text Box 5"/>
          <p:cNvSpPr txBox="1"/>
          <p:nvPr/>
        </p:nvSpPr>
        <p:spPr>
          <a:xfrm>
            <a:off x="277813" y="3786188"/>
            <a:ext cx="8866187" cy="517525"/>
          </a:xfrm>
          <a:prstGeom prst="rect">
            <a:avLst/>
          </a:prstGeom>
          <a:noFill/>
          <a:ln w="9525">
            <a:noFill/>
          </a:ln>
        </p:spPr>
        <p:txBody>
          <a:bodyPr lIns="85335" tIns="42668" rIns="85335" bIns="42668" anchor="t">
            <a:spAutoFit/>
          </a:bodyPr>
          <a:p>
            <a:pPr indent="0" algn="ctr"/>
            <a:r>
              <a:rPr lang="en-US" altLang="zh-CN">
                <a:latin typeface="宋体" panose="02010600030101010101" pitchFamily="2" charset="-122"/>
                <a:ea typeface="宋体" panose="02010600030101010101" pitchFamily="2" charset="-122"/>
              </a:rPr>
              <a:t>(2)</a:t>
            </a:r>
            <a:r>
              <a:rPr lang="en-US" altLang="zh-CN">
                <a:latin typeface="Arial" panose="020B0604020202090204" pitchFamily="34" charset="0"/>
                <a:ea typeface="宋体" panose="02010600030101010101" pitchFamily="2" charset="-122"/>
              </a:rPr>
              <a:t>I</a:t>
            </a:r>
            <a:r>
              <a:rPr lang="en-US" altLang="zh-CN" baseline="-15000">
                <a:latin typeface="宋体" panose="02010600030101010101" pitchFamily="2" charset="-122"/>
                <a:ea typeface="宋体" panose="02010600030101010101" pitchFamily="2" charset="-122"/>
              </a:rPr>
              <a:t>n </a:t>
            </a:r>
            <a:r>
              <a:rPr lang="en-US" altLang="zh-CN">
                <a:latin typeface="宋体" panose="02010600030101010101" pitchFamily="2" charset="-122"/>
                <a:ea typeface="宋体" panose="02010600030101010101" pitchFamily="2" charset="-122"/>
              </a:rPr>
              <a:t>={1,2,</a:t>
            </a:r>
            <a:r>
              <a:rPr lang="en-US" altLang="zh-CN">
                <a:latin typeface="Times New Roman" panose="02020703060505090304" pitchFamily="18" charset="0"/>
                <a:ea typeface="宋体" panose="02010600030101010101" pitchFamily="2" charset="-122"/>
              </a:rPr>
              <a:t>…</a:t>
            </a:r>
            <a:r>
              <a:rPr lang="en-US" altLang="zh-CN">
                <a:latin typeface="宋体" panose="02010600030101010101" pitchFamily="2" charset="-122"/>
                <a:ea typeface="宋体" panose="02010600030101010101" pitchFamily="2" charset="-122"/>
              </a:rPr>
              <a:t>,n}</a:t>
            </a:r>
            <a:r>
              <a:rPr lang="zh-CN" altLang="en-US">
                <a:latin typeface="宋体" panose="02010600030101010101" pitchFamily="2" charset="-122"/>
                <a:ea typeface="宋体" panose="02010600030101010101" pitchFamily="2" charset="-122"/>
              </a:rPr>
              <a:t>上的小于等于关系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是良序关系。</a:t>
            </a:r>
            <a:endParaRPr lang="zh-CN" altLang="en-US">
              <a:latin typeface="宋体" panose="02010600030101010101" pitchFamily="2" charset="-122"/>
              <a:ea typeface="宋体" panose="02010600030101010101" pitchFamily="2" charset="-122"/>
            </a:endParaRPr>
          </a:p>
        </p:txBody>
      </p:sp>
      <p:sp>
        <p:nvSpPr>
          <p:cNvPr id="293894" name="Text Box 6"/>
          <p:cNvSpPr txBox="1"/>
          <p:nvPr/>
        </p:nvSpPr>
        <p:spPr>
          <a:xfrm>
            <a:off x="285750" y="4500563"/>
            <a:ext cx="8651875" cy="947737"/>
          </a:xfrm>
          <a:prstGeom prst="rect">
            <a:avLst/>
          </a:prstGeom>
          <a:noFill/>
          <a:ln w="9525">
            <a:noFill/>
          </a:ln>
        </p:spPr>
        <p:txBody>
          <a:bodyPr lIns="85335" tIns="42668" rIns="85335" bIns="42668" anchor="t">
            <a:spAutoFit/>
          </a:bodyPr>
          <a:p>
            <a:pPr indent="0"/>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整数集</a:t>
            </a:r>
            <a:r>
              <a:rPr lang="en-US" altLang="zh-CN">
                <a:latin typeface="Arial" panose="020B0604020202090204" pitchFamily="34" charset="0"/>
                <a:ea typeface="宋体" panose="02010600030101010101" pitchFamily="2" charset="-122"/>
              </a:rPr>
              <a:t>Z</a:t>
            </a:r>
            <a:r>
              <a:rPr lang="zh-CN" altLang="en-US">
                <a:latin typeface="宋体" panose="02010600030101010101" pitchFamily="2" charset="-122"/>
                <a:ea typeface="宋体" panose="02010600030101010101" pitchFamily="2" charset="-122"/>
              </a:rPr>
              <a:t>和实数集</a:t>
            </a:r>
            <a:r>
              <a:rPr lang="en-US" altLang="zh-CN">
                <a:latin typeface="Arial" panose="020B0604020202090204" pitchFamily="34" charset="0"/>
                <a:ea typeface="宋体" panose="02010600030101010101" pitchFamily="2" charset="-122"/>
              </a:rPr>
              <a:t>R</a:t>
            </a:r>
            <a:r>
              <a:rPr lang="zh-CN" altLang="en-US">
                <a:latin typeface="宋体" panose="02010600030101010101" pitchFamily="2" charset="-122"/>
                <a:ea typeface="宋体" panose="02010600030101010101" pitchFamily="2" charset="-122"/>
              </a:rPr>
              <a:t>上的小于等于关系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a:t>
            </a:r>
            <a:r>
              <a:rPr lang="zh-CN" altLang="en-US">
                <a:solidFill>
                  <a:srgbClr val="CC3300"/>
                </a:solidFill>
                <a:latin typeface="宋体" panose="02010600030101010101" pitchFamily="2" charset="-122"/>
                <a:ea typeface="宋体" panose="02010600030101010101" pitchFamily="2" charset="-122"/>
              </a:rPr>
              <a:t>不是</a:t>
            </a:r>
            <a:r>
              <a:rPr lang="zh-CN" altLang="en-US">
                <a:latin typeface="宋体" panose="02010600030101010101" pitchFamily="2" charset="-122"/>
                <a:ea typeface="宋体" panose="02010600030101010101" pitchFamily="2" charset="-122"/>
              </a:rPr>
              <a:t>良序关系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因为</a:t>
            </a:r>
            <a:r>
              <a:rPr lang="en-US" altLang="zh-CN">
                <a:latin typeface="Arial" panose="020B0604020202090204" pitchFamily="34" charset="0"/>
                <a:ea typeface="宋体" panose="02010600030101010101" pitchFamily="2" charset="-122"/>
              </a:rPr>
              <a:t>Z</a:t>
            </a:r>
            <a:r>
              <a:rPr lang="zh-CN" altLang="en-US">
                <a:latin typeface="宋体" panose="02010600030101010101" pitchFamily="2" charset="-122"/>
                <a:ea typeface="宋体" panose="02010600030101010101" pitchFamily="2" charset="-122"/>
              </a:rPr>
              <a:t>或</a:t>
            </a:r>
            <a:r>
              <a:rPr lang="en-US" altLang="zh-CN">
                <a:latin typeface="Arial" panose="020B0604020202090204" pitchFamily="34" charset="0"/>
                <a:ea typeface="宋体" panose="02010600030101010101" pitchFamily="2" charset="-122"/>
              </a:rPr>
              <a:t>R</a:t>
            </a:r>
            <a:r>
              <a:rPr lang="zh-CN" altLang="en-US">
                <a:latin typeface="宋体" panose="02010600030101010101" pitchFamily="2" charset="-122"/>
                <a:ea typeface="宋体" panose="02010600030101010101" pitchFamily="2" charset="-122"/>
              </a:rPr>
              <a:t>本身无最小元</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9" name="Text Box 8"/>
          <p:cNvSpPr txBox="1"/>
          <p:nvPr/>
        </p:nvSpPr>
        <p:spPr>
          <a:xfrm>
            <a:off x="500063" y="1143000"/>
            <a:ext cx="7993062" cy="1554163"/>
          </a:xfrm>
          <a:prstGeom prst="rect">
            <a:avLst/>
          </a:prstGeom>
          <a:noFill/>
          <a:ln w="9525">
            <a:noFill/>
          </a:ln>
        </p:spPr>
        <p:txBody>
          <a:bodyPr anchor="t">
            <a:spAutoFit/>
          </a:bodyPr>
          <a:p>
            <a:pPr indent="0">
              <a:spcBef>
                <a:spcPct val="50000"/>
              </a:spcBef>
            </a:pPr>
            <a:r>
              <a:rPr lang="zh-CN" altLang="en-US" sz="3200">
                <a:solidFill>
                  <a:srgbClr val="FF3300"/>
                </a:solidFill>
                <a:latin typeface="Arial" panose="020B0604020202090204" pitchFamily="34" charset="0"/>
                <a:ea typeface="宋体" panose="02010600030101010101" pitchFamily="2" charset="-122"/>
              </a:rPr>
              <a:t>定义</a:t>
            </a:r>
            <a:r>
              <a:rPr lang="en-US" altLang="zh-CN" sz="3200">
                <a:solidFill>
                  <a:srgbClr val="FF3300"/>
                </a:solidFill>
                <a:latin typeface="Arial" panose="020B0604020202090204" pitchFamily="34" charset="0"/>
                <a:ea typeface="宋体" panose="02010600030101010101" pitchFamily="2" charset="-122"/>
              </a:rPr>
              <a:t>3-12.9</a:t>
            </a:r>
            <a:r>
              <a:rPr lang="en-US" altLang="zh-CN" sz="3200">
                <a:latin typeface="Arial" panose="020B0604020202090204" pitchFamily="34" charset="0"/>
                <a:ea typeface="宋体" panose="02010600030101010101" pitchFamily="2" charset="-122"/>
              </a:rPr>
              <a:t> </a:t>
            </a:r>
            <a:r>
              <a:rPr lang="zh-CN" altLang="en-US" sz="3200">
                <a:latin typeface="Arial" panose="020B0604020202090204" pitchFamily="34" charset="0"/>
                <a:ea typeface="宋体" panose="02010600030101010101" pitchFamily="2" charset="-122"/>
              </a:rPr>
              <a:t>任一偏序集合</a:t>
            </a:r>
            <a:r>
              <a:rPr lang="en-US" altLang="zh-CN" sz="3200">
                <a:latin typeface="Arial" panose="020B0604020202090204" pitchFamily="34" charset="0"/>
                <a:ea typeface="宋体" panose="02010600030101010101" pitchFamily="2" charset="-122"/>
              </a:rPr>
              <a:t>,</a:t>
            </a:r>
            <a:r>
              <a:rPr lang="zh-CN" altLang="en-US" sz="3200">
                <a:latin typeface="Arial" panose="020B0604020202090204" pitchFamily="34" charset="0"/>
                <a:ea typeface="宋体" panose="02010600030101010101" pitchFamily="2" charset="-122"/>
              </a:rPr>
              <a:t>假如它的每一个非空子集存在最小元素</a:t>
            </a:r>
            <a:r>
              <a:rPr lang="en-US" altLang="zh-CN" sz="3200">
                <a:latin typeface="Arial" panose="020B0604020202090204" pitchFamily="34" charset="0"/>
                <a:ea typeface="宋体" panose="02010600030101010101" pitchFamily="2" charset="-122"/>
              </a:rPr>
              <a:t>,</a:t>
            </a:r>
            <a:r>
              <a:rPr lang="zh-CN" altLang="en-US" sz="3200">
                <a:latin typeface="Arial" panose="020B0604020202090204" pitchFamily="34" charset="0"/>
                <a:ea typeface="宋体" panose="02010600030101010101" pitchFamily="2" charset="-122"/>
              </a:rPr>
              <a:t>这种偏序集称为良序的</a:t>
            </a:r>
            <a:r>
              <a:rPr lang="en-US" altLang="zh-CN" sz="3200">
                <a:latin typeface="Arial" panose="020B0604020202090204" pitchFamily="34" charset="0"/>
                <a:ea typeface="宋体" panose="02010600030101010101" pitchFamily="2" charset="-122"/>
              </a:rPr>
              <a:t>.</a:t>
            </a:r>
            <a:endParaRPr lang="en-US" altLang="zh-CN" sz="3200">
              <a:latin typeface="Arial" panose="020B0604020202090204" pitchFamily="34" charset="0"/>
              <a:ea typeface="宋体" panose="02010600030101010101" pitchFamily="2" charset="-122"/>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up)">
                                      <p:cBhvr>
                                        <p:cTn id="12" dur="500"/>
                                        <p:tgtEl>
                                          <p:spTgt spid="29389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3893"/>
                                        </p:tgtEl>
                                        <p:attrNameLst>
                                          <p:attrName>style.visibility</p:attrName>
                                        </p:attrNameLst>
                                      </p:cBhvr>
                                      <p:to>
                                        <p:strVal val="visible"/>
                                      </p:to>
                                    </p:set>
                                    <p:anim calcmode="lin" valueType="num">
                                      <p:cBhvr additive="base">
                                        <p:cTn id="17" dur="500" fill="hold"/>
                                        <p:tgtEl>
                                          <p:spTgt spid="293893"/>
                                        </p:tgtEl>
                                        <p:attrNameLst>
                                          <p:attrName>ppt_x</p:attrName>
                                        </p:attrNameLst>
                                      </p:cBhvr>
                                      <p:tavLst>
                                        <p:tav tm="0">
                                          <p:val>
                                            <p:strVal val="#ppt_x"/>
                                          </p:val>
                                        </p:tav>
                                        <p:tav tm="100000">
                                          <p:val>
                                            <p:strVal val="#ppt_x"/>
                                          </p:val>
                                        </p:tav>
                                      </p:tavLst>
                                    </p:anim>
                                    <p:anim calcmode="lin" valueType="num">
                                      <p:cBhvr additive="base">
                                        <p:cTn id="18" dur="500" fill="hold"/>
                                        <p:tgtEl>
                                          <p:spTgt spid="2938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3894"/>
                                        </p:tgtEl>
                                        <p:attrNameLst>
                                          <p:attrName>style.visibility</p:attrName>
                                        </p:attrNameLst>
                                      </p:cBhvr>
                                      <p:to>
                                        <p:strVal val="visible"/>
                                      </p:to>
                                    </p:set>
                                    <p:anim calcmode="lin" valueType="num">
                                      <p:cBhvr additive="base">
                                        <p:cTn id="23" dur="500" fill="hold"/>
                                        <p:tgtEl>
                                          <p:spTgt spid="293894"/>
                                        </p:tgtEl>
                                        <p:attrNameLst>
                                          <p:attrName>ppt_x</p:attrName>
                                        </p:attrNameLst>
                                      </p:cBhvr>
                                      <p:tavLst>
                                        <p:tav tm="0">
                                          <p:val>
                                            <p:strVal val="#ppt_x"/>
                                          </p:val>
                                        </p:tav>
                                        <p:tav tm="100000">
                                          <p:val>
                                            <p:strVal val="#ppt_x"/>
                                          </p:val>
                                        </p:tav>
                                      </p:tavLst>
                                    </p:anim>
                                    <p:anim calcmode="lin" valueType="num">
                                      <p:cBhvr additive="base">
                                        <p:cTn id="24" dur="500" fill="hold"/>
                                        <p:tgtEl>
                                          <p:spTgt spid="293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p:bldP spid="293893" grpId="0"/>
      <p:bldP spid="293894" grpId="0"/>
      <p:bldP spid="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8" name="Text Box 3"/>
          <p:cNvSpPr txBox="1"/>
          <p:nvPr/>
        </p:nvSpPr>
        <p:spPr>
          <a:xfrm>
            <a:off x="228600" y="857250"/>
            <a:ext cx="8915400" cy="2227263"/>
          </a:xfrm>
          <a:prstGeom prst="rect">
            <a:avLst/>
          </a:prstGeom>
          <a:noFill/>
          <a:ln w="9525">
            <a:noFill/>
          </a:ln>
        </p:spPr>
        <p:txBody>
          <a:bodyPr anchor="t">
            <a:spAutoFit/>
          </a:bodyPr>
          <a:p>
            <a:pPr indent="0"/>
            <a:r>
              <a:rPr lang="en-US" altLang="zh-CN">
                <a:solidFill>
                  <a:srgbClr val="920092"/>
                </a:solidFill>
                <a:latin typeface="Times New Roman" panose="02020703060505090304" pitchFamily="18" charset="0"/>
                <a:ea typeface="宋体" panose="02010600030101010101" pitchFamily="2" charset="-122"/>
              </a:rPr>
              <a:t>      </a:t>
            </a:r>
            <a:r>
              <a:rPr lang="zh-CN" altLang="en-US">
                <a:solidFill>
                  <a:srgbClr val="920092"/>
                </a:solidFill>
                <a:latin typeface="Times New Roman" panose="02020703060505090304" pitchFamily="18" charset="0"/>
                <a:ea typeface="宋体" panose="02010600030101010101" pitchFamily="2" charset="-122"/>
              </a:rPr>
              <a:t>定理</a:t>
            </a:r>
            <a:r>
              <a:rPr lang="en-US" altLang="zh-CN">
                <a:solidFill>
                  <a:srgbClr val="920092"/>
                </a:solidFill>
                <a:latin typeface="Times New Roman" panose="02020703060505090304" pitchFamily="18" charset="0"/>
                <a:ea typeface="宋体" panose="02010600030101010101" pitchFamily="2" charset="-122"/>
              </a:rPr>
              <a:t>3-12.2   </a:t>
            </a:r>
            <a:r>
              <a:rPr lang="zh-CN" altLang="en-US">
                <a:latin typeface="Times New Roman" panose="02020703060505090304" pitchFamily="18" charset="0"/>
                <a:ea typeface="宋体" panose="02010600030101010101" pitchFamily="2" charset="-122"/>
              </a:rPr>
              <a:t>每一个良序集合，一定是全序集合。</a:t>
            </a:r>
            <a:endParaRPr lang="zh-CN" altLang="en-US">
              <a:latin typeface="Times New Roman" panose="02020703060505090304" pitchFamily="18" charset="0"/>
              <a:ea typeface="宋体" panose="02010600030101010101" pitchFamily="2" charset="-122"/>
            </a:endParaRPr>
          </a:p>
          <a:p>
            <a:pPr indent="0"/>
            <a:endParaRPr lang="zh-CN" altLang="en-US">
              <a:solidFill>
                <a:srgbClr val="920092"/>
              </a:solidFill>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a:t>
            </a:r>
            <a:r>
              <a:rPr lang="zh-CN" altLang="en-US" sz="2400">
                <a:latin typeface="宋体" panose="02010600030101010101" pitchFamily="2" charset="-122"/>
                <a:ea typeface="宋体" panose="02010600030101010101" pitchFamily="2" charset="-122"/>
                <a:sym typeface="Wingdings 2" panose="05020102010507070707" pitchFamily="18" charset="2"/>
              </a:rPr>
              <a:t></a:t>
            </a:r>
            <a:r>
              <a:rPr lang="zh-CN" altLang="en-US">
                <a:latin typeface="Times New Roman" panose="02020703060505090304" pitchFamily="18" charset="0"/>
                <a:ea typeface="宋体" panose="02010600030101010101" pitchFamily="2" charset="-122"/>
              </a:rPr>
              <a:t> 证明：设</a:t>
            </a:r>
            <a:r>
              <a:rPr lang="en-US" altLang="zh-CN">
                <a:solidFill>
                  <a:srgbClr val="FF0000"/>
                </a:solidFill>
                <a:latin typeface="Times New Roman" panose="02020703060505090304" pitchFamily="18" charset="0"/>
                <a:ea typeface="宋体" panose="02010600030101010101" pitchFamily="2" charset="-122"/>
              </a:rPr>
              <a:t>&lt;A</a:t>
            </a:r>
            <a:r>
              <a:rPr lang="zh-CN" altLang="en-US">
                <a:solidFill>
                  <a:srgbClr val="FF0000"/>
                </a:solidFill>
                <a:latin typeface="Times New Roman" panose="02020703060505090304" pitchFamily="18" charset="0"/>
                <a:ea typeface="宋体" panose="02010600030101010101" pitchFamily="2" charset="-122"/>
              </a:rPr>
              <a:t>， </a:t>
            </a:r>
            <a:r>
              <a:rPr lang="en-US" altLang="en-US" sz="1800">
                <a:solidFill>
                  <a:srgbClr val="FF3300"/>
                </a:solidFill>
                <a:latin typeface="Arial" panose="020B0604020202090204" pitchFamily="34" charset="0"/>
                <a:ea typeface="宋体" panose="02010600030101010101" pitchFamily="2" charset="-122"/>
                <a:sym typeface="MT Extra" pitchFamily="18" charset="2"/>
              </a:rPr>
              <a:t>≤</a:t>
            </a:r>
            <a:r>
              <a:rPr lang="zh-CN" altLang="en-US">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是良序集，那么对任意两个元素</a:t>
            </a:r>
            <a:r>
              <a:rPr lang="en-US" altLang="zh-CN">
                <a:solidFill>
                  <a:srgbClr val="FF0000"/>
                </a:solidFill>
                <a:latin typeface="Times New Roman" panose="02020703060505090304" pitchFamily="18" charset="0"/>
                <a:ea typeface="宋体" panose="02010600030101010101" pitchFamily="2" charset="-122"/>
              </a:rPr>
              <a:t>x,y </a:t>
            </a:r>
            <a:r>
              <a:rPr lang="en-US" altLang="zh-CN">
                <a:solidFill>
                  <a:srgbClr val="FF0000"/>
                </a:solidFill>
                <a:latin typeface="宋体" panose="02010600030101010101" pitchFamily="2" charset="-122"/>
                <a:ea typeface="宋体" panose="02010600030101010101" pitchFamily="2" charset="-122"/>
                <a:sym typeface="Symbol" pitchFamily="18" charset="2"/>
              </a:rPr>
              <a:t></a:t>
            </a:r>
            <a:r>
              <a:rPr lang="en-US" altLang="zh-CN">
                <a:solidFill>
                  <a:srgbClr val="FF0000"/>
                </a:solidFill>
                <a:latin typeface="Times New Roman" panose="02020703060505090304" pitchFamily="18" charset="0"/>
                <a:ea typeface="宋体" panose="02010600030101010101" pitchFamily="2" charset="-122"/>
              </a:rPr>
              <a:t> A</a:t>
            </a:r>
            <a:r>
              <a:rPr lang="zh-CN" altLang="en-US">
                <a:latin typeface="Times New Roman" panose="02020703060505090304" pitchFamily="18" charset="0"/>
                <a:ea typeface="宋体" panose="02010600030101010101" pitchFamily="2" charset="-122"/>
              </a:rPr>
              <a:t>可构成子集</a:t>
            </a:r>
            <a:r>
              <a:rPr lang="en-US" altLang="zh-CN">
                <a:solidFill>
                  <a:srgbClr val="FF0000"/>
                </a:solidFill>
                <a:latin typeface="Times New Roman" panose="02020703060505090304" pitchFamily="18" charset="0"/>
                <a:ea typeface="宋体" panose="02010600030101010101" pitchFamily="2" charset="-122"/>
              </a:rPr>
              <a:t>{x,y}</a:t>
            </a:r>
            <a:r>
              <a:rPr lang="en-US" altLang="zh-CN">
                <a:latin typeface="Times New Roman" panose="02020703060505090304" pitchFamily="18" charset="0"/>
                <a:ea typeface="宋体" panose="02010600030101010101" pitchFamily="2" charset="-122"/>
              </a:rPr>
              <a:t> </a:t>
            </a:r>
            <a:r>
              <a:rPr lang="zh-CN" altLang="en-US">
                <a:latin typeface="Times New Roman" panose="02020703060505090304" pitchFamily="18" charset="0"/>
                <a:ea typeface="宋体" panose="02010600030101010101" pitchFamily="2" charset="-122"/>
              </a:rPr>
              <a:t>，必存在最小元素，这个最小元素不是</a:t>
            </a:r>
            <a:r>
              <a:rPr lang="en-US" altLang="zh-CN">
                <a:solidFill>
                  <a:srgbClr val="FF0000"/>
                </a:solidFill>
                <a:latin typeface="Times New Roman" panose="02020703060505090304" pitchFamily="18" charset="0"/>
                <a:ea typeface="宋体" panose="02010600030101010101" pitchFamily="2" charset="-122"/>
              </a:rPr>
              <a:t>x</a:t>
            </a:r>
            <a:r>
              <a:rPr lang="zh-CN" altLang="en-US">
                <a:latin typeface="Times New Roman" panose="02020703060505090304" pitchFamily="18" charset="0"/>
                <a:ea typeface="宋体" panose="02010600030101010101" pitchFamily="2" charset="-122"/>
              </a:rPr>
              <a:t>就是</a:t>
            </a:r>
            <a:r>
              <a:rPr lang="en-US" altLang="zh-CN">
                <a:solidFill>
                  <a:srgbClr val="FF0000"/>
                </a:solidFill>
                <a:latin typeface="Times New Roman" panose="02020703060505090304" pitchFamily="18" charset="0"/>
                <a:ea typeface="宋体" panose="02010600030101010101" pitchFamily="2" charset="-122"/>
              </a:rPr>
              <a:t>y</a:t>
            </a:r>
            <a:r>
              <a:rPr lang="zh-CN" altLang="en-US">
                <a:latin typeface="Times New Roman" panose="02020703060505090304" pitchFamily="18" charset="0"/>
                <a:ea typeface="宋体" panose="02010600030101010101" pitchFamily="2" charset="-122"/>
              </a:rPr>
              <a:t>，因此一定有</a:t>
            </a:r>
            <a:r>
              <a:rPr lang="en-US" altLang="zh-CN">
                <a:solidFill>
                  <a:srgbClr val="FF0000"/>
                </a:solidFill>
                <a:latin typeface="Times New Roman" panose="02020703060505090304" pitchFamily="18" charset="0"/>
                <a:ea typeface="宋体" panose="02010600030101010101" pitchFamily="2" charset="-122"/>
              </a:rPr>
              <a:t>x </a:t>
            </a:r>
            <a:r>
              <a:rPr lang="en-US" altLang="en-US" sz="1800">
                <a:solidFill>
                  <a:srgbClr val="FF3300"/>
                </a:solidFill>
                <a:latin typeface="Arial" panose="020B0604020202090204" pitchFamily="34" charset="0"/>
                <a:ea typeface="宋体" panose="02010600030101010101" pitchFamily="2" charset="-122"/>
                <a:sym typeface="MT Extra" pitchFamily="18" charset="2"/>
              </a:rPr>
              <a:t>≤</a:t>
            </a:r>
            <a:r>
              <a:rPr lang="en-US" altLang="zh-CN" sz="1800" b="0">
                <a:latin typeface="Arial" panose="020B0604020202090204" pitchFamily="34" charset="0"/>
                <a:ea typeface="宋体" panose="02010600030101010101" pitchFamily="2" charset="-122"/>
                <a:sym typeface="MT Extra" pitchFamily="18" charset="2"/>
              </a:rPr>
              <a:t> </a:t>
            </a:r>
            <a:r>
              <a:rPr lang="en-US" altLang="zh-CN">
                <a:solidFill>
                  <a:srgbClr val="FF0000"/>
                </a:solidFill>
                <a:latin typeface="Times New Roman" panose="02020703060505090304" pitchFamily="18" charset="0"/>
                <a:ea typeface="宋体" panose="02010600030101010101" pitchFamily="2" charset="-122"/>
              </a:rPr>
              <a:t>y</a:t>
            </a:r>
            <a:r>
              <a:rPr lang="zh-CN" altLang="en-US">
                <a:latin typeface="Times New Roman" panose="02020703060505090304" pitchFamily="18" charset="0"/>
                <a:ea typeface="宋体" panose="02010600030101010101" pitchFamily="2" charset="-122"/>
              </a:rPr>
              <a:t>或</a:t>
            </a:r>
            <a:r>
              <a:rPr lang="en-US" altLang="en-US">
                <a:solidFill>
                  <a:srgbClr val="FF0000"/>
                </a:solidFill>
                <a:latin typeface="Times New Roman" panose="02020703060505090304" pitchFamily="18"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y </a:t>
            </a:r>
            <a:r>
              <a:rPr lang="en-US" altLang="en-US" sz="1800">
                <a:solidFill>
                  <a:srgbClr val="FF3300"/>
                </a:solidFill>
                <a:latin typeface="Arial" panose="020B0604020202090204" pitchFamily="34" charset="0"/>
                <a:ea typeface="宋体" panose="02010600030101010101" pitchFamily="2" charset="-122"/>
                <a:sym typeface="MT Extra" pitchFamily="18" charset="2"/>
              </a:rPr>
              <a:t>≤</a:t>
            </a:r>
            <a:r>
              <a:rPr lang="en-US" altLang="zh-CN" sz="1800" b="0">
                <a:latin typeface="Arial" panose="020B0604020202090204" pitchFamily="34" charset="0"/>
                <a:ea typeface="宋体" panose="02010600030101010101" pitchFamily="2" charset="-122"/>
                <a:sym typeface="MT Extra" pitchFamily="18" charset="2"/>
              </a:rPr>
              <a:t> </a:t>
            </a:r>
            <a:r>
              <a:rPr lang="en-US" altLang="zh-CN">
                <a:solidFill>
                  <a:srgbClr val="FF0000"/>
                </a:solidFill>
                <a:latin typeface="Times New Roman" panose="02020703060505090304" pitchFamily="18" charset="0"/>
                <a:ea typeface="宋体" panose="02010600030101010101" pitchFamily="2" charset="-122"/>
              </a:rPr>
              <a:t>x</a:t>
            </a:r>
            <a:r>
              <a:rPr lang="en-US" altLang="zh-CN">
                <a:latin typeface="Times New Roman" panose="02020703060505090304" pitchFamily="18" charset="0"/>
                <a:ea typeface="宋体" panose="02010600030101010101" pitchFamily="2" charset="-122"/>
              </a:rPr>
              <a:t> </a:t>
            </a:r>
            <a:r>
              <a:rPr lang="zh-CN" altLang="en-US">
                <a:latin typeface="Times New Roman" panose="02020703060505090304" pitchFamily="18" charset="0"/>
                <a:ea typeface="宋体" panose="02010600030101010101" pitchFamily="2" charset="-122"/>
              </a:rPr>
              <a:t>。      </a:t>
            </a:r>
            <a:r>
              <a:rPr lang="zh-CN" altLang="en-US" sz="2400">
                <a:latin typeface="宋体" panose="02010600030101010101" pitchFamily="2" charset="-122"/>
                <a:ea typeface="宋体" panose="02010600030101010101" pitchFamily="2" charset="-122"/>
                <a:sym typeface="Wingdings 2" panose="05020102010507070707" pitchFamily="18" charset="2"/>
              </a:rPr>
              <a:t></a:t>
            </a:r>
            <a:r>
              <a:rPr lang="zh-CN" altLang="en-US">
                <a:latin typeface="Times New Roman" panose="02020703060505090304" pitchFamily="18" charset="0"/>
                <a:ea typeface="宋体" panose="02010600030101010101" pitchFamily="2" charset="-122"/>
              </a:rPr>
              <a:t> </a:t>
            </a:r>
            <a:endParaRPr lang="zh-CN" altLang="en-US">
              <a:latin typeface="Times New Roman" panose="02020703060505090304" pitchFamily="18" charset="0"/>
              <a:ea typeface="宋体" panose="02010600030101010101" pitchFamily="2" charset="-122"/>
            </a:endParaRPr>
          </a:p>
        </p:txBody>
      </p:sp>
      <p:sp>
        <p:nvSpPr>
          <p:cNvPr id="4" name="Text Box 3"/>
          <p:cNvSpPr txBox="1"/>
          <p:nvPr/>
        </p:nvSpPr>
        <p:spPr>
          <a:xfrm>
            <a:off x="352425" y="3248025"/>
            <a:ext cx="8861425" cy="585788"/>
          </a:xfrm>
          <a:prstGeom prst="rect">
            <a:avLst/>
          </a:prstGeom>
          <a:noFill/>
          <a:ln w="9525">
            <a:noFill/>
          </a:ln>
        </p:spPr>
        <p:txBody>
          <a:bodyPr lIns="91428" tIns="45714" rIns="91428" bIns="45714" anchor="t">
            <a:spAutoFit/>
          </a:bodyPr>
          <a:p>
            <a:pPr indent="0" defTabSz="913130"/>
            <a:r>
              <a:rPr lang="zh-CN" altLang="en-US" sz="3200" i="1">
                <a:latin typeface="宋体" panose="02010600030101010101" pitchFamily="2" charset="-122"/>
                <a:ea typeface="宋体" panose="02010600030101010101" pitchFamily="2" charset="-122"/>
              </a:rPr>
              <a:t>注意</a:t>
            </a:r>
            <a:r>
              <a:rPr lang="en-US" altLang="zh-CN" sz="3200" i="1">
                <a:latin typeface="宋体" panose="02010600030101010101" pitchFamily="2" charset="-122"/>
                <a:ea typeface="宋体" panose="02010600030101010101" pitchFamily="2" charset="-122"/>
              </a:rPr>
              <a:t>: </a:t>
            </a:r>
            <a:r>
              <a:rPr lang="zh-CN" altLang="en-US" sz="3200">
                <a:solidFill>
                  <a:schemeClr val="hlink"/>
                </a:solidFill>
                <a:latin typeface="宋体" panose="02010600030101010101" pitchFamily="2" charset="-122"/>
                <a:ea typeface="宋体" panose="02010600030101010101" pitchFamily="2" charset="-122"/>
              </a:rPr>
              <a:t>定理</a:t>
            </a:r>
            <a:r>
              <a:rPr lang="en-US" altLang="zh-CN" sz="3200">
                <a:solidFill>
                  <a:schemeClr val="hlink"/>
                </a:solidFill>
                <a:latin typeface="Arial" panose="020B0604020202090204" pitchFamily="34" charset="0"/>
                <a:ea typeface="宋体" panose="02010600030101010101" pitchFamily="2" charset="-122"/>
              </a:rPr>
              <a:t>3-12.2</a:t>
            </a:r>
            <a:r>
              <a:rPr lang="zh-CN" altLang="en-US" sz="3200">
                <a:solidFill>
                  <a:schemeClr val="hlink"/>
                </a:solidFill>
                <a:latin typeface="宋体" panose="02010600030101010101" pitchFamily="2" charset="-122"/>
                <a:ea typeface="宋体" panose="02010600030101010101" pitchFamily="2" charset="-122"/>
              </a:rPr>
              <a:t>的逆不成立</a:t>
            </a:r>
            <a:r>
              <a:rPr lang="zh-CN" altLang="en-US" sz="3200">
                <a:solidFill>
                  <a:srgbClr val="9900FF"/>
                </a:solidFill>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
        <p:nvSpPr>
          <p:cNvPr id="265220" name="Text Box 5"/>
          <p:cNvSpPr txBox="1"/>
          <p:nvPr/>
        </p:nvSpPr>
        <p:spPr>
          <a:xfrm>
            <a:off x="280988" y="3970338"/>
            <a:ext cx="8651875" cy="947737"/>
          </a:xfrm>
          <a:prstGeom prst="rect">
            <a:avLst/>
          </a:prstGeom>
          <a:noFill/>
          <a:ln w="9525">
            <a:noFill/>
          </a:ln>
        </p:spPr>
        <p:txBody>
          <a:bodyPr lIns="85335" tIns="42668" rIns="85335" bIns="42668" anchor="t">
            <a:spAutoFit/>
          </a:bodyPr>
          <a:p>
            <a:pPr indent="0"/>
            <a:r>
              <a:rPr lang="zh-CN" altLang="en-US" i="1">
                <a:latin typeface="宋体" panose="02010600030101010101" pitchFamily="2" charset="-122"/>
                <a:ea typeface="宋体" panose="02010600030101010101" pitchFamily="2" charset="-122"/>
              </a:rPr>
              <a:t>例如</a:t>
            </a:r>
            <a:r>
              <a:rPr lang="en-US" altLang="zh-CN" i="1">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整数集</a:t>
            </a:r>
            <a:r>
              <a:rPr lang="en-US" altLang="zh-CN">
                <a:latin typeface="Arial" panose="020B0604020202090204" pitchFamily="34" charset="0"/>
                <a:ea typeface="宋体" panose="02010600030101010101" pitchFamily="2" charset="-122"/>
              </a:rPr>
              <a:t>Z</a:t>
            </a:r>
            <a:r>
              <a:rPr lang="zh-CN" altLang="en-US">
                <a:latin typeface="宋体" panose="02010600030101010101" pitchFamily="2" charset="-122"/>
                <a:ea typeface="宋体" panose="02010600030101010101" pitchFamily="2" charset="-122"/>
              </a:rPr>
              <a:t>和实数集</a:t>
            </a:r>
            <a:r>
              <a:rPr lang="en-US" altLang="zh-CN">
                <a:latin typeface="Arial" panose="020B0604020202090204" pitchFamily="34" charset="0"/>
                <a:ea typeface="宋体" panose="02010600030101010101" pitchFamily="2" charset="-122"/>
              </a:rPr>
              <a:t>R</a:t>
            </a:r>
            <a:r>
              <a:rPr lang="zh-CN" altLang="en-US">
                <a:latin typeface="宋体" panose="02010600030101010101" pitchFamily="2" charset="-122"/>
                <a:ea typeface="宋体" panose="02010600030101010101" pitchFamily="2" charset="-122"/>
              </a:rPr>
              <a:t>上的小于等于关系</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zh-CN" altLang="en-US">
                <a:latin typeface="Times New Roman" panose="0202070306050509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是全序关系</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但</a:t>
            </a:r>
            <a:r>
              <a:rPr lang="zh-CN" altLang="en-US">
                <a:solidFill>
                  <a:srgbClr val="CC3300"/>
                </a:solidFill>
                <a:latin typeface="宋体" panose="02010600030101010101" pitchFamily="2" charset="-122"/>
                <a:ea typeface="宋体" panose="02010600030101010101" pitchFamily="2" charset="-122"/>
              </a:rPr>
              <a:t>不是</a:t>
            </a:r>
            <a:r>
              <a:rPr lang="zh-CN" altLang="en-US">
                <a:latin typeface="宋体" panose="02010600030101010101" pitchFamily="2" charset="-122"/>
                <a:ea typeface="宋体" panose="02010600030101010101" pitchFamily="2" charset="-122"/>
              </a:rPr>
              <a:t>良序关系 。</a:t>
            </a:r>
            <a:endParaRPr lang="zh-CN" altLang="en-US">
              <a:latin typeface="宋体" panose="02010600030101010101" pitchFamily="2" charset="-122"/>
              <a:ea typeface="宋体" panose="02010600030101010101" pitchFamily="2" charset="-122"/>
            </a:endParaRPr>
          </a:p>
        </p:txBody>
      </p:sp>
      <p:sp>
        <p:nvSpPr>
          <p:cNvPr id="265221" name="Text Box 9"/>
          <p:cNvSpPr txBox="1"/>
          <p:nvPr/>
        </p:nvSpPr>
        <p:spPr>
          <a:xfrm>
            <a:off x="428625" y="5072063"/>
            <a:ext cx="8370888" cy="487362"/>
          </a:xfrm>
          <a:prstGeom prst="rect">
            <a:avLst/>
          </a:prstGeom>
          <a:noFill/>
          <a:ln w="9525">
            <a:noFill/>
          </a:ln>
        </p:spPr>
        <p:txBody>
          <a:bodyPr lIns="85335" tIns="42668" rIns="85335" bIns="42668" anchor="t">
            <a:spAutoFit/>
          </a:bodyPr>
          <a:p>
            <a:pPr indent="0"/>
            <a:r>
              <a:rPr lang="zh-CN" altLang="en-US" sz="2600">
                <a:solidFill>
                  <a:schemeClr val="hlink"/>
                </a:solidFill>
                <a:latin typeface="宋体" panose="02010600030101010101" pitchFamily="2" charset="-122"/>
                <a:ea typeface="宋体" panose="02010600030101010101" pitchFamily="2" charset="-122"/>
              </a:rPr>
              <a:t>但是</a:t>
            </a:r>
            <a:r>
              <a:rPr lang="en-US" altLang="zh-CN" sz="2600">
                <a:solidFill>
                  <a:schemeClr val="hlink"/>
                </a:solidFill>
                <a:latin typeface="宋体" panose="02010600030101010101" pitchFamily="2" charset="-122"/>
                <a:ea typeface="宋体" panose="02010600030101010101" pitchFamily="2" charset="-122"/>
              </a:rPr>
              <a:t>,</a:t>
            </a:r>
            <a:r>
              <a:rPr lang="zh-CN" altLang="en-US" sz="2600">
                <a:solidFill>
                  <a:schemeClr val="hlink"/>
                </a:solidFill>
                <a:latin typeface="宋体" panose="02010600030101010101" pitchFamily="2" charset="-122"/>
                <a:ea typeface="宋体" panose="02010600030101010101" pitchFamily="2" charset="-122"/>
              </a:rPr>
              <a:t>对于有限的全序集</a:t>
            </a:r>
            <a:r>
              <a:rPr lang="en-US" altLang="zh-CN" sz="2600">
                <a:solidFill>
                  <a:schemeClr val="hlink"/>
                </a:solidFill>
                <a:latin typeface="宋体" panose="02010600030101010101" pitchFamily="2" charset="-122"/>
                <a:ea typeface="宋体" panose="02010600030101010101" pitchFamily="2" charset="-122"/>
              </a:rPr>
              <a:t>,</a:t>
            </a:r>
            <a:r>
              <a:rPr lang="zh-CN" altLang="en-US" sz="2600">
                <a:solidFill>
                  <a:schemeClr val="hlink"/>
                </a:solidFill>
                <a:latin typeface="宋体" panose="02010600030101010101" pitchFamily="2" charset="-122"/>
                <a:ea typeface="宋体" panose="02010600030101010101" pitchFamily="2" charset="-122"/>
              </a:rPr>
              <a:t>定理</a:t>
            </a:r>
            <a:r>
              <a:rPr lang="en-US" altLang="zh-CN" sz="2600">
                <a:solidFill>
                  <a:schemeClr val="hlink"/>
                </a:solidFill>
                <a:latin typeface="宋体" panose="02010600030101010101" pitchFamily="2" charset="-122"/>
                <a:ea typeface="宋体" panose="02010600030101010101" pitchFamily="2" charset="-122"/>
              </a:rPr>
              <a:t>3-12.2</a:t>
            </a:r>
            <a:r>
              <a:rPr lang="zh-CN" altLang="en-US" sz="2600">
                <a:solidFill>
                  <a:schemeClr val="hlink"/>
                </a:solidFill>
                <a:latin typeface="宋体" panose="02010600030101010101" pitchFamily="2" charset="-122"/>
                <a:ea typeface="宋体" panose="02010600030101010101" pitchFamily="2" charset="-122"/>
              </a:rPr>
              <a:t>的逆也成立</a:t>
            </a:r>
            <a:r>
              <a:rPr lang="en-US" altLang="zh-CN" sz="2600">
                <a:solidFill>
                  <a:schemeClr val="hlink"/>
                </a:solidFill>
                <a:latin typeface="宋体" panose="02010600030101010101" pitchFamily="2" charset="-122"/>
                <a:ea typeface="宋体" panose="02010600030101010101" pitchFamily="2" charset="-122"/>
              </a:rPr>
              <a:t>.</a:t>
            </a:r>
            <a:r>
              <a:rPr lang="zh-CN" altLang="en-US" sz="2600">
                <a:solidFill>
                  <a:schemeClr val="hlink"/>
                </a:solidFill>
                <a:latin typeface="宋体" panose="02010600030101010101" pitchFamily="2" charset="-122"/>
                <a:ea typeface="宋体" panose="02010600030101010101" pitchFamily="2" charset="-122"/>
              </a:rPr>
              <a:t>即有</a:t>
            </a:r>
            <a:endParaRPr lang="zh-CN" altLang="en-US" sz="2600">
              <a:solidFill>
                <a:schemeClr val="hlink"/>
              </a:solidFill>
              <a:latin typeface="宋体" panose="02010600030101010101" pitchFamily="2" charset="-122"/>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8">
                                            <p:txEl>
                                              <p:charRg st="0" end="34"/>
                                            </p:txEl>
                                          </p:spTgt>
                                        </p:tgtEl>
                                        <p:attrNameLst>
                                          <p:attrName>style.visibility</p:attrName>
                                        </p:attrNameLst>
                                      </p:cBhvr>
                                      <p:to>
                                        <p:strVal val="visible"/>
                                      </p:to>
                                    </p:set>
                                    <p:anim calcmode="lin" valueType="num">
                                      <p:cBhvr additive="base">
                                        <p:cTn id="7" dur="500" fill="hold"/>
                                        <p:tgtEl>
                                          <p:spTgt spid="265218">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8">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218">
                                            <p:txEl>
                                              <p:charRg st="35" end="133"/>
                                            </p:txEl>
                                          </p:spTgt>
                                        </p:tgtEl>
                                        <p:attrNameLst>
                                          <p:attrName>style.visibility</p:attrName>
                                        </p:attrNameLst>
                                      </p:cBhvr>
                                      <p:to>
                                        <p:strVal val="visible"/>
                                      </p:to>
                                    </p:set>
                                    <p:anim calcmode="lin" valueType="num">
                                      <p:cBhvr additive="base">
                                        <p:cTn id="13" dur="500" fill="hold"/>
                                        <p:tgtEl>
                                          <p:spTgt spid="265218">
                                            <p:txEl>
                                              <p:charRg st="35" end="1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218">
                                            <p:txEl>
                                              <p:charRg st="35" end="1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65220"/>
                                        </p:tgtEl>
                                        <p:attrNameLst>
                                          <p:attrName>style.visibility</p:attrName>
                                        </p:attrNameLst>
                                      </p:cBhvr>
                                      <p:to>
                                        <p:strVal val="visible"/>
                                      </p:to>
                                    </p:set>
                                    <p:animEffect transition="in" filter="blinds(horizontal)">
                                      <p:cBhvr>
                                        <p:cTn id="24" dur="500"/>
                                        <p:tgtEl>
                                          <p:spTgt spid="2652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5221"/>
                                        </p:tgtEl>
                                        <p:attrNameLst>
                                          <p:attrName>style.visibility</p:attrName>
                                        </p:attrNameLst>
                                      </p:cBhvr>
                                      <p:to>
                                        <p:strVal val="visible"/>
                                      </p:to>
                                    </p:set>
                                    <p:animEffect transition="in" filter="blinds(horizontal)">
                                      <p:cBhvr>
                                        <p:cTn id="29"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p:bldP spid="4" grpId="0"/>
      <p:bldP spid="265220" grpId="0"/>
      <p:bldP spid="265221"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9" name="Text Box 3"/>
          <p:cNvSpPr txBox="1"/>
          <p:nvPr/>
        </p:nvSpPr>
        <p:spPr>
          <a:xfrm>
            <a:off x="142875" y="500063"/>
            <a:ext cx="8686800" cy="5816600"/>
          </a:xfrm>
          <a:prstGeom prst="rect">
            <a:avLst/>
          </a:prstGeom>
          <a:noFill/>
          <a:ln w="9525">
            <a:noFill/>
          </a:ln>
        </p:spPr>
        <p:txBody>
          <a:bodyPr anchor="t">
            <a:spAutoFit/>
          </a:bodyPr>
          <a:p>
            <a:pPr indent="0"/>
            <a:r>
              <a:rPr lang="en-US" altLang="zh-CN" sz="2600">
                <a:solidFill>
                  <a:srgbClr val="920092"/>
                </a:solidFill>
                <a:latin typeface="Times New Roman" panose="02020703060505090304" pitchFamily="18" charset="0"/>
                <a:ea typeface="宋体" panose="02010600030101010101" pitchFamily="2" charset="-122"/>
              </a:rPr>
              <a:t>        </a:t>
            </a:r>
            <a:r>
              <a:rPr lang="zh-CN" altLang="en-US" sz="2600">
                <a:solidFill>
                  <a:srgbClr val="920092"/>
                </a:solidFill>
                <a:latin typeface="Times New Roman" panose="02020703060505090304" pitchFamily="18" charset="0"/>
                <a:ea typeface="宋体" panose="02010600030101010101" pitchFamily="2" charset="-122"/>
              </a:rPr>
              <a:t>定理</a:t>
            </a:r>
            <a:r>
              <a:rPr lang="en-US" altLang="zh-CN" sz="2600">
                <a:solidFill>
                  <a:srgbClr val="920092"/>
                </a:solidFill>
                <a:latin typeface="Times New Roman" panose="02020703060505090304" pitchFamily="18" charset="0"/>
                <a:ea typeface="宋体" panose="02010600030101010101" pitchFamily="2" charset="-122"/>
              </a:rPr>
              <a:t>3-12.3   </a:t>
            </a:r>
            <a:r>
              <a:rPr lang="zh-CN" altLang="en-US">
                <a:latin typeface="Times New Roman" panose="02020703060505090304" pitchFamily="18" charset="0"/>
                <a:ea typeface="宋体" panose="02010600030101010101" pitchFamily="2" charset="-122"/>
              </a:rPr>
              <a:t>每一个有限的全序集合，一定是良序集合。</a:t>
            </a:r>
            <a:endParaRPr lang="zh-CN" altLang="en-US">
              <a:latin typeface="Times New Roman" panose="02020703060505090304" pitchFamily="18" charset="0"/>
              <a:ea typeface="宋体" panose="02010600030101010101" pitchFamily="2" charset="-122"/>
            </a:endParaRPr>
          </a:p>
          <a:p>
            <a:pPr indent="0"/>
            <a:endParaRPr lang="zh-CN" altLang="en-US" sz="3200">
              <a:latin typeface="Times New Roman" panose="02020703060505090304" pitchFamily="18" charset="0"/>
              <a:ea typeface="宋体" panose="02010600030101010101" pitchFamily="2" charset="-122"/>
            </a:endParaRPr>
          </a:p>
          <a:p>
            <a:pPr indent="0"/>
            <a:r>
              <a:rPr lang="zh-CN" altLang="en-US" sz="2400">
                <a:latin typeface="宋体" panose="02010600030101010101" pitchFamily="2" charset="-122"/>
                <a:ea typeface="宋体" panose="02010600030101010101" pitchFamily="2" charset="-122"/>
                <a:sym typeface="Wingdings 2" panose="05020102010507070707" pitchFamily="18" charset="2"/>
              </a:rPr>
              <a:t>  </a:t>
            </a:r>
            <a:r>
              <a:rPr lang="zh-CN" altLang="en-US">
                <a:latin typeface="Times New Roman" panose="02020703060505090304" pitchFamily="18" charset="0"/>
                <a:ea typeface="宋体" panose="02010600030101010101" pitchFamily="2" charset="-122"/>
              </a:rPr>
              <a:t>证明：设</a:t>
            </a:r>
            <a:r>
              <a:rPr lang="en-US" altLang="zh-CN">
                <a:solidFill>
                  <a:srgbClr val="FF0000"/>
                </a:solidFill>
                <a:latin typeface="Times New Roman" panose="02020703060505090304" pitchFamily="18" charset="0"/>
                <a:ea typeface="宋体" panose="02010600030101010101" pitchFamily="2" charset="-122"/>
              </a:rPr>
              <a:t>A={a</a:t>
            </a:r>
            <a:r>
              <a:rPr lang="en-US" altLang="zh-CN" baseline="-25000">
                <a:solidFill>
                  <a:srgbClr val="FF0000"/>
                </a:solidFill>
                <a:latin typeface="Times New Roman" panose="02020703060505090304" pitchFamily="18" charset="0"/>
                <a:ea typeface="宋体" panose="02010600030101010101" pitchFamily="2" charset="-122"/>
              </a:rPr>
              <a:t>1</a:t>
            </a:r>
            <a:r>
              <a:rPr lang="en-US" altLang="zh-CN">
                <a:solidFill>
                  <a:srgbClr val="FF0000"/>
                </a:solidFill>
                <a:latin typeface="Times New Roman" panose="02020703060505090304" pitchFamily="18" charset="0"/>
                <a:ea typeface="宋体" panose="02010600030101010101" pitchFamily="2" charset="-122"/>
              </a:rPr>
              <a:t>,a</a:t>
            </a:r>
            <a:r>
              <a:rPr lang="en-US" altLang="zh-CN" baseline="-25000">
                <a:solidFill>
                  <a:srgbClr val="FF0000"/>
                </a:solidFill>
                <a:latin typeface="Times New Roman" panose="02020703060505090304" pitchFamily="18" charset="0"/>
                <a:ea typeface="宋体" panose="02010600030101010101" pitchFamily="2" charset="-122"/>
              </a:rPr>
              <a:t>2</a:t>
            </a:r>
            <a:r>
              <a:rPr lang="en-US" altLang="zh-CN">
                <a:solidFill>
                  <a:srgbClr val="FF0000"/>
                </a:solidFill>
                <a:latin typeface="Times New Roman" panose="02020703060505090304" pitchFamily="18" charset="0"/>
                <a:ea typeface="宋体" panose="02010600030101010101" pitchFamily="2" charset="-122"/>
              </a:rPr>
              <a:t>,…,a</a:t>
            </a:r>
            <a:r>
              <a:rPr lang="en-US" altLang="zh-CN" baseline="-25000">
                <a:solidFill>
                  <a:srgbClr val="FF0000"/>
                </a:solidFill>
                <a:latin typeface="Times New Roman" panose="02020703060505090304" pitchFamily="18" charset="0"/>
                <a:ea typeface="宋体" panose="02010600030101010101" pitchFamily="2" charset="-122"/>
              </a:rPr>
              <a:t>n</a:t>
            </a:r>
            <a:r>
              <a:rPr lang="en-US" altLang="zh-CN">
                <a:solidFill>
                  <a:srgbClr val="FF0000"/>
                </a:solidFill>
                <a:latin typeface="Times New Roman" panose="02020703060505090304" pitchFamily="18" charset="0"/>
                <a:ea typeface="宋体" panose="02010600030101010101" pitchFamily="2" charset="-122"/>
              </a:rPr>
              <a:t>}</a:t>
            </a:r>
            <a:r>
              <a:rPr lang="zh-CN" altLang="en-US">
                <a:latin typeface="Times New Roman" panose="02020703060505090304" pitchFamily="18" charset="0"/>
                <a:ea typeface="宋体" panose="02010600030101010101" pitchFamily="2" charset="-122"/>
              </a:rPr>
              <a:t>，令</a:t>
            </a:r>
            <a:r>
              <a:rPr lang="en-US" altLang="zh-CN">
                <a:solidFill>
                  <a:srgbClr val="FF0000"/>
                </a:solidFill>
                <a:latin typeface="Times New Roman" panose="02020703060505090304" pitchFamily="18" charset="0"/>
                <a:ea typeface="宋体" panose="02010600030101010101" pitchFamily="2" charset="-122"/>
              </a:rPr>
              <a:t>&lt;A</a:t>
            </a:r>
            <a:r>
              <a:rPr lang="zh-CN" altLang="en-US">
                <a:solidFill>
                  <a:srgbClr val="FF0000"/>
                </a:solidFill>
                <a:latin typeface="Times New Roman" panose="02020703060505090304" pitchFamily="18" charset="0"/>
                <a:ea typeface="宋体" panose="02010600030101010101" pitchFamily="2" charset="-122"/>
              </a:rPr>
              <a:t>， </a:t>
            </a:r>
            <a:r>
              <a:rPr lang="zh-CN" altLang="en-US" sz="3600">
                <a:solidFill>
                  <a:srgbClr val="FF0000"/>
                </a:solidFill>
                <a:latin typeface="Times New Roman" panose="02020703060505090304" pitchFamily="18" charset="0"/>
                <a:ea typeface="宋体" panose="02010600030101010101" pitchFamily="2" charset="-122"/>
                <a:sym typeface="MT Extra" pitchFamily="18" charset="2"/>
              </a:rPr>
              <a:t></a:t>
            </a:r>
            <a:r>
              <a:rPr lang="zh-CN" altLang="en-US">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是全序集，现假定</a:t>
            </a:r>
            <a:r>
              <a:rPr lang="en-US" altLang="zh-CN">
                <a:solidFill>
                  <a:srgbClr val="FF0000"/>
                </a:solidFill>
                <a:latin typeface="Times New Roman" panose="02020703060505090304" pitchFamily="18" charset="0"/>
                <a:ea typeface="宋体" panose="02010600030101010101" pitchFamily="2" charset="-122"/>
              </a:rPr>
              <a:t>&lt;A</a:t>
            </a:r>
            <a:r>
              <a:rPr lang="zh-CN" altLang="en-US">
                <a:solidFill>
                  <a:srgbClr val="FF0000"/>
                </a:solidFill>
                <a:latin typeface="Times New Roman" panose="02020703060505090304" pitchFamily="18" charset="0"/>
                <a:ea typeface="宋体" panose="02010600030101010101" pitchFamily="2" charset="-122"/>
              </a:rPr>
              <a:t>， </a:t>
            </a:r>
            <a:r>
              <a:rPr lang="zh-CN" altLang="en-US" sz="3600">
                <a:solidFill>
                  <a:srgbClr val="FF0000"/>
                </a:solidFill>
                <a:latin typeface="Times New Roman" panose="02020703060505090304" pitchFamily="18" charset="0"/>
                <a:ea typeface="宋体" panose="02010600030101010101" pitchFamily="2" charset="-122"/>
                <a:sym typeface="MT Extra" pitchFamily="18" charset="2"/>
              </a:rPr>
              <a:t></a:t>
            </a:r>
            <a:r>
              <a:rPr lang="zh-CN" altLang="en-US">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不是良序集合，那么必存在一个非空集合</a:t>
            </a:r>
            <a:r>
              <a:rPr lang="en-US" altLang="zh-CN">
                <a:solidFill>
                  <a:srgbClr val="FF0000"/>
                </a:solidFill>
                <a:latin typeface="Times New Roman" panose="02020703060505090304" pitchFamily="18" charset="0"/>
                <a:ea typeface="宋体" panose="02010600030101010101" pitchFamily="2" charset="-122"/>
              </a:rPr>
              <a:t>B </a:t>
            </a:r>
            <a:r>
              <a:rPr lang="en-US" altLang="zh-CN">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a:solidFill>
                  <a:srgbClr val="FF0000"/>
                </a:solidFill>
                <a:latin typeface="Times New Roman" panose="02020703060505090304" pitchFamily="18" charset="0"/>
                <a:ea typeface="宋体" panose="02010600030101010101" pitchFamily="2" charset="-122"/>
              </a:rPr>
              <a:t> A</a:t>
            </a:r>
            <a:r>
              <a:rPr lang="zh-CN" altLang="en-US">
                <a:latin typeface="Times New Roman" panose="02020703060505090304" pitchFamily="18" charset="0"/>
                <a:ea typeface="宋体" panose="02010600030101010101" pitchFamily="2" charset="-122"/>
              </a:rPr>
              <a:t>，在</a:t>
            </a:r>
            <a:r>
              <a:rPr lang="en-US" altLang="zh-CN">
                <a:solidFill>
                  <a:srgbClr val="FF0000"/>
                </a:solidFill>
                <a:latin typeface="Times New Roman" panose="02020703060505090304" pitchFamily="18" charset="0"/>
                <a:ea typeface="宋体" panose="02010600030101010101" pitchFamily="2" charset="-122"/>
              </a:rPr>
              <a:t>B</a:t>
            </a:r>
            <a:r>
              <a:rPr lang="zh-CN" altLang="en-US">
                <a:latin typeface="Times New Roman" panose="02020703060505090304" pitchFamily="18" charset="0"/>
                <a:ea typeface="宋体" panose="02010600030101010101" pitchFamily="2" charset="-122"/>
              </a:rPr>
              <a:t>中不存在最小元素，由于</a:t>
            </a:r>
            <a:r>
              <a:rPr lang="en-US" altLang="zh-CN">
                <a:solidFill>
                  <a:srgbClr val="FF0000"/>
                </a:solidFill>
                <a:latin typeface="Times New Roman" panose="02020703060505090304" pitchFamily="18" charset="0"/>
                <a:ea typeface="宋体" panose="02010600030101010101" pitchFamily="2" charset="-122"/>
              </a:rPr>
              <a:t>B</a:t>
            </a:r>
            <a:r>
              <a:rPr lang="zh-CN" altLang="en-US">
                <a:latin typeface="Times New Roman" panose="02020703060505090304" pitchFamily="18" charset="0"/>
                <a:ea typeface="宋体" panose="02010600030101010101" pitchFamily="2" charset="-122"/>
              </a:rPr>
              <a:t>是一个有限集合，故一定可以找到两个元素</a:t>
            </a:r>
            <a:r>
              <a:rPr lang="en-US" altLang="zh-CN">
                <a:solidFill>
                  <a:srgbClr val="FF0000"/>
                </a:solidFill>
                <a:latin typeface="Times New Roman" panose="02020703060505090304" pitchFamily="18" charset="0"/>
                <a:ea typeface="宋体" panose="02010600030101010101" pitchFamily="2" charset="-122"/>
              </a:rPr>
              <a:t>x</a:t>
            </a:r>
            <a:r>
              <a:rPr lang="zh-CN" altLang="en-US">
                <a:latin typeface="Times New Roman" panose="02020703060505090304" pitchFamily="18" charset="0"/>
                <a:ea typeface="宋体" panose="02010600030101010101" pitchFamily="2" charset="-122"/>
              </a:rPr>
              <a:t>与</a:t>
            </a:r>
            <a:r>
              <a:rPr lang="en-US" altLang="zh-CN">
                <a:solidFill>
                  <a:srgbClr val="FF0000"/>
                </a:solidFill>
                <a:latin typeface="Times New Roman" panose="02020703060505090304" pitchFamily="18" charset="0"/>
                <a:ea typeface="宋体" panose="02010600030101010101" pitchFamily="2" charset="-122"/>
              </a:rPr>
              <a:t>y</a:t>
            </a:r>
            <a:r>
              <a:rPr lang="zh-CN" altLang="en-US">
                <a:latin typeface="Times New Roman" panose="02020703060505090304" pitchFamily="18" charset="0"/>
                <a:ea typeface="宋体" panose="02010600030101010101" pitchFamily="2" charset="-122"/>
              </a:rPr>
              <a:t>是无关的，由于 </a:t>
            </a:r>
            <a:r>
              <a:rPr lang="en-US" altLang="zh-CN">
                <a:solidFill>
                  <a:srgbClr val="FF0000"/>
                </a:solidFill>
                <a:latin typeface="Times New Roman" panose="02020703060505090304" pitchFamily="18" charset="0"/>
                <a:ea typeface="宋体" panose="02010600030101010101" pitchFamily="2" charset="-122"/>
              </a:rPr>
              <a:t>&lt;A</a:t>
            </a:r>
            <a:r>
              <a:rPr lang="zh-CN" altLang="en-US">
                <a:solidFill>
                  <a:srgbClr val="FF0000"/>
                </a:solidFill>
                <a:latin typeface="Times New Roman" panose="02020703060505090304" pitchFamily="18" charset="0"/>
                <a:ea typeface="宋体" panose="02010600030101010101" pitchFamily="2" charset="-122"/>
              </a:rPr>
              <a:t>， </a:t>
            </a:r>
            <a:r>
              <a:rPr lang="zh-CN" altLang="en-US" sz="3600">
                <a:solidFill>
                  <a:srgbClr val="FF0000"/>
                </a:solidFill>
                <a:latin typeface="Times New Roman" panose="02020703060505090304" pitchFamily="18" charset="0"/>
                <a:ea typeface="宋体" panose="02010600030101010101" pitchFamily="2" charset="-122"/>
                <a:sym typeface="MT Extra" pitchFamily="18" charset="2"/>
              </a:rPr>
              <a:t></a:t>
            </a:r>
            <a:r>
              <a:rPr lang="zh-CN" altLang="en-US">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是全序集，</a:t>
            </a:r>
            <a:r>
              <a:rPr lang="en-US" altLang="zh-CN">
                <a:solidFill>
                  <a:srgbClr val="FF0000"/>
                </a:solidFill>
                <a:latin typeface="Times New Roman" panose="02020703060505090304" pitchFamily="18" charset="0"/>
                <a:ea typeface="宋体" panose="02010600030101010101" pitchFamily="2" charset="-122"/>
              </a:rPr>
              <a:t>x,y</a:t>
            </a:r>
            <a:r>
              <a:rPr lang="en-US" altLang="zh-CN" sz="2400">
                <a:solidFill>
                  <a:srgbClr val="FF0000"/>
                </a:solidFill>
                <a:latin typeface="宋体" panose="02010600030101010101" pitchFamily="2" charset="-122"/>
                <a:ea typeface="宋体" panose="02010600030101010101" pitchFamily="2" charset="-122"/>
              </a:rPr>
              <a:t>∈</a:t>
            </a:r>
            <a:r>
              <a:rPr lang="en-US" altLang="zh-CN">
                <a:solidFill>
                  <a:srgbClr val="FF0000"/>
                </a:solidFill>
                <a:latin typeface="Times New Roman" panose="02020703060505090304" pitchFamily="18" charset="0"/>
                <a:ea typeface="宋体" panose="02010600030101010101" pitchFamily="2" charset="-122"/>
              </a:rPr>
              <a:t>A</a:t>
            </a:r>
            <a:r>
              <a:rPr lang="zh-CN" altLang="en-US">
                <a:latin typeface="Times New Roman" panose="02020703060505090304" pitchFamily="18" charset="0"/>
                <a:ea typeface="宋体" panose="02010600030101010101" pitchFamily="2" charset="-122"/>
              </a:rPr>
              <a:t>，所以</a:t>
            </a:r>
            <a:r>
              <a:rPr lang="en-US" altLang="zh-CN">
                <a:solidFill>
                  <a:srgbClr val="FF0000"/>
                </a:solidFill>
                <a:latin typeface="Times New Roman" panose="02020703060505090304" pitchFamily="18" charset="0"/>
                <a:ea typeface="宋体" panose="02010600030101010101" pitchFamily="2" charset="-122"/>
              </a:rPr>
              <a:t>x,y</a:t>
            </a:r>
            <a:r>
              <a:rPr lang="zh-CN" altLang="en-US">
                <a:latin typeface="Times New Roman" panose="02020703060505090304" pitchFamily="18" charset="0"/>
                <a:ea typeface="宋体" panose="02010600030101010101" pitchFamily="2" charset="-122"/>
              </a:rPr>
              <a:t>必有关系，得出矛盾。故</a:t>
            </a:r>
            <a:r>
              <a:rPr lang="en-US" altLang="zh-CN">
                <a:solidFill>
                  <a:srgbClr val="FF0000"/>
                </a:solidFill>
                <a:latin typeface="Times New Roman" panose="02020703060505090304" pitchFamily="18" charset="0"/>
                <a:ea typeface="宋体" panose="02010600030101010101" pitchFamily="2" charset="-122"/>
              </a:rPr>
              <a:t>&lt;A</a:t>
            </a:r>
            <a:r>
              <a:rPr lang="zh-CN" altLang="en-US">
                <a:solidFill>
                  <a:srgbClr val="FF0000"/>
                </a:solidFill>
                <a:latin typeface="Times New Roman" panose="02020703060505090304" pitchFamily="18" charset="0"/>
                <a:ea typeface="宋体" panose="02010600030101010101" pitchFamily="2" charset="-122"/>
              </a:rPr>
              <a:t>， </a:t>
            </a:r>
            <a:r>
              <a:rPr lang="zh-CN" altLang="en-US" sz="3600">
                <a:solidFill>
                  <a:srgbClr val="FF0000"/>
                </a:solidFill>
                <a:latin typeface="Times New Roman" panose="02020703060505090304" pitchFamily="18" charset="0"/>
                <a:ea typeface="宋体" panose="02010600030101010101" pitchFamily="2" charset="-122"/>
                <a:sym typeface="MT Extra" pitchFamily="18" charset="2"/>
              </a:rPr>
              <a:t></a:t>
            </a:r>
            <a:r>
              <a:rPr lang="zh-CN" altLang="en-US">
                <a:solidFill>
                  <a:srgbClr val="FF0000"/>
                </a:solidFill>
                <a:latin typeface="Tahoma" panose="020B0804030504040204" pitchFamily="34" charset="0"/>
                <a:ea typeface="宋体" panose="02010600030101010101" pitchFamily="2" charset="-122"/>
              </a:rPr>
              <a:t> </a:t>
            </a:r>
            <a:r>
              <a:rPr lang="en-US" altLang="zh-CN">
                <a:solidFill>
                  <a:srgbClr val="FF0000"/>
                </a:solidFill>
                <a:latin typeface="Times New Roman" panose="02020703060505090304" pitchFamily="18" charset="0"/>
                <a:ea typeface="宋体" panose="02010600030101010101" pitchFamily="2" charset="-122"/>
              </a:rPr>
              <a:t>&gt;</a:t>
            </a:r>
            <a:r>
              <a:rPr lang="zh-CN" altLang="en-US">
                <a:latin typeface="Times New Roman" panose="02020703060505090304" pitchFamily="18" charset="0"/>
                <a:ea typeface="宋体" panose="02010600030101010101" pitchFamily="2" charset="-122"/>
              </a:rPr>
              <a:t>是良序集合。</a:t>
            </a:r>
            <a:r>
              <a:rPr lang="zh-CN" altLang="en-US" sz="2400">
                <a:latin typeface="宋体" panose="02010600030101010101" pitchFamily="2" charset="-122"/>
                <a:ea typeface="宋体" panose="02010600030101010101" pitchFamily="2" charset="-122"/>
                <a:sym typeface="Wingdings 2" panose="05020102010507070707" pitchFamily="18" charset="2"/>
              </a:rPr>
              <a:t>           </a:t>
            </a:r>
            <a:r>
              <a:rPr lang="zh-CN" altLang="en-US">
                <a:latin typeface="Times New Roman" panose="02020703060505090304" pitchFamily="18" charset="0"/>
                <a:ea typeface="宋体" panose="02010600030101010101" pitchFamily="2" charset="-122"/>
              </a:rPr>
              <a:t> </a:t>
            </a:r>
            <a:endParaRPr lang="zh-CN" altLang="en-US">
              <a:latin typeface="Times New Roman" panose="02020703060505090304" pitchFamily="18" charset="0"/>
              <a:ea typeface="宋体" panose="02010600030101010101" pitchFamily="2" charset="-122"/>
            </a:endParaRPr>
          </a:p>
          <a:p>
            <a:pPr indent="0"/>
            <a:r>
              <a:rPr lang="zh-CN" altLang="en-US">
                <a:latin typeface="Times New Roman" panose="02020703060505090304" pitchFamily="18" charset="0"/>
                <a:ea typeface="宋体" panose="02010600030101010101" pitchFamily="2" charset="-122"/>
              </a:rPr>
              <a:t>     </a:t>
            </a:r>
            <a:r>
              <a:rPr lang="zh-CN" altLang="en-US">
                <a:solidFill>
                  <a:srgbClr val="FF0000"/>
                </a:solidFill>
                <a:latin typeface="Times New Roman" panose="02020703060505090304" pitchFamily="18" charset="0"/>
                <a:ea typeface="宋体" panose="02010600030101010101" pitchFamily="2" charset="-122"/>
              </a:rPr>
              <a:t>上述结论对于无限的全序集合不一定成立。</a:t>
            </a:r>
            <a:endParaRPr lang="en-US" altLang="zh-CN">
              <a:solidFill>
                <a:srgbClr val="FF0000"/>
              </a:solidFill>
              <a:latin typeface="Times New Roman" panose="02020703060505090304" pitchFamily="18" charset="0"/>
              <a:ea typeface="宋体" panose="02010600030101010101" pitchFamily="2" charset="-122"/>
            </a:endParaRPr>
          </a:p>
          <a:p>
            <a:pPr indent="0"/>
            <a:endParaRPr lang="en-US" altLang="zh-CN">
              <a:solidFill>
                <a:schemeClr val="tx2"/>
              </a:solidFill>
              <a:latin typeface="Arial" panose="020B0604020202090204" pitchFamily="34" charset="0"/>
              <a:ea typeface="宋体" panose="02010600030101010101" pitchFamily="2" charset="-122"/>
            </a:endParaRPr>
          </a:p>
          <a:p>
            <a:pPr indent="0"/>
            <a:r>
              <a:rPr lang="zh-CN" altLang="en-US">
                <a:solidFill>
                  <a:schemeClr val="tx2"/>
                </a:solidFill>
                <a:latin typeface="Arial" panose="020B0604020202090204" pitchFamily="34" charset="0"/>
                <a:ea typeface="宋体" panose="02010600030101010101" pitchFamily="2" charset="-122"/>
              </a:rPr>
              <a:t>拟序关系是一种反自反的、可传递的二元关系。</a:t>
            </a:r>
            <a:endParaRPr lang="zh-CN" altLang="en-US">
              <a:solidFill>
                <a:srgbClr val="FF0000"/>
              </a:solidFill>
              <a:latin typeface="Times New Roman" panose="02020703060505090304" pitchFamily="18" charset="0"/>
              <a:ea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charRg st="0" end="39"/>
                                            </p:txEl>
                                          </p:spTgt>
                                        </p:tgtEl>
                                        <p:attrNameLst>
                                          <p:attrName>style.visibility</p:attrName>
                                        </p:attrNameLst>
                                      </p:cBhvr>
                                      <p:to>
                                        <p:strVal val="visible"/>
                                      </p:to>
                                    </p:set>
                                    <p:anim calcmode="lin" valueType="num">
                                      <p:cBhvr additive="base">
                                        <p:cTn id="7" dur="500" fill="hold"/>
                                        <p:tgtEl>
                                          <p:spTgt spid="137219">
                                            <p:txEl>
                                              <p:charRg st="0" end="3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charRg st="0" end="3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19">
                                            <p:txEl>
                                              <p:charRg st="40" end="214"/>
                                            </p:txEl>
                                          </p:spTgt>
                                        </p:tgtEl>
                                        <p:attrNameLst>
                                          <p:attrName>style.visibility</p:attrName>
                                        </p:attrNameLst>
                                      </p:cBhvr>
                                      <p:to>
                                        <p:strVal val="visible"/>
                                      </p:to>
                                    </p:set>
                                    <p:anim calcmode="lin" valueType="num">
                                      <p:cBhvr additive="base">
                                        <p:cTn id="13" dur="500" fill="hold"/>
                                        <p:tgtEl>
                                          <p:spTgt spid="137219">
                                            <p:txEl>
                                              <p:charRg st="40" end="2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charRg st="40" end="21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19">
                                            <p:txEl>
                                              <p:charRg st="214" end="239"/>
                                            </p:txEl>
                                          </p:spTgt>
                                        </p:tgtEl>
                                        <p:attrNameLst>
                                          <p:attrName>style.visibility</p:attrName>
                                        </p:attrNameLst>
                                      </p:cBhvr>
                                      <p:to>
                                        <p:strVal val="visible"/>
                                      </p:to>
                                    </p:set>
                                    <p:anim calcmode="lin" valueType="num">
                                      <p:cBhvr additive="base">
                                        <p:cTn id="19" dur="500" fill="hold"/>
                                        <p:tgtEl>
                                          <p:spTgt spid="137219">
                                            <p:txEl>
                                              <p:charRg st="214" end="2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charRg st="214" end="2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219">
                                            <p:txEl>
                                              <p:charRg st="240" end="262"/>
                                            </p:txEl>
                                          </p:spTgt>
                                        </p:tgtEl>
                                        <p:attrNameLst>
                                          <p:attrName>style.visibility</p:attrName>
                                        </p:attrNameLst>
                                      </p:cBhvr>
                                      <p:to>
                                        <p:strVal val="visible"/>
                                      </p:to>
                                    </p:set>
                                    <p:anim calcmode="lin" valueType="num">
                                      <p:cBhvr additive="base">
                                        <p:cTn id="25" dur="500" fill="hold"/>
                                        <p:tgtEl>
                                          <p:spTgt spid="137219">
                                            <p:txEl>
                                              <p:charRg st="240" end="26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9">
                                            <p:txEl>
                                              <p:charRg st="240" end="2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Rectangle 3"/>
          <p:cNvSpPr>
            <a:spLocks noGrp="1"/>
          </p:cNvSpPr>
          <p:nvPr>
            <p:ph idx="1"/>
          </p:nvPr>
        </p:nvSpPr>
        <p:spPr>
          <a:xfrm>
            <a:off x="250825" y="2997200"/>
            <a:ext cx="8893175" cy="2016125"/>
          </a:xfrm>
        </p:spPr>
        <p:txBody>
          <a:bodyPr vert="horz" wrap="square" lIns="91440" tIns="45720" rIns="91440" bIns="45720" anchor="t"/>
          <a:p>
            <a:pPr eaLnBrk="1" hangingPunct="1">
              <a:buNone/>
            </a:pPr>
            <a:r>
              <a:rPr lang="zh-CN" altLang="en-US" sz="3600"/>
              <a:t>偏序集 </a:t>
            </a:r>
            <a:r>
              <a:rPr lang="zh-CN" altLang="en-US" sz="3600">
                <a:sym typeface="Symbol" pitchFamily="18" charset="2"/>
              </a:rPr>
              <a:t> 全序集   良序集</a:t>
            </a:r>
            <a:endParaRPr lang="zh-CN" altLang="en-US" sz="3600">
              <a:sym typeface="Symbol" pitchFamily="18" charset="2"/>
            </a:endParaRPr>
          </a:p>
          <a:p>
            <a:pPr eaLnBrk="1" hangingPunct="1">
              <a:buNone/>
            </a:pPr>
            <a:r>
              <a:rPr lang="zh-CN" altLang="en-US" sz="3600">
                <a:sym typeface="Symbol" pitchFamily="18" charset="2"/>
              </a:rPr>
              <a:t>               （链）    （有最小元的全序集）</a:t>
            </a:r>
            <a:endParaRPr lang="zh-CN" altLang="en-US" sz="3600">
              <a:sym typeface="Symbol" pitchFamily="18" charset="2"/>
            </a:endParaRPr>
          </a:p>
        </p:txBody>
      </p:sp>
      <p:graphicFrame>
        <p:nvGraphicFramePr>
          <p:cNvPr id="269314" name="Object 4"/>
          <p:cNvGraphicFramePr>
            <a:graphicFrameLocks noChangeAspect="1"/>
          </p:cNvGraphicFramePr>
          <p:nvPr/>
        </p:nvGraphicFramePr>
        <p:xfrm>
          <a:off x="1258888" y="1412875"/>
          <a:ext cx="2895600" cy="1376363"/>
        </p:xfrm>
        <a:graphic>
          <a:graphicData uri="http://schemas.openxmlformats.org/presentationml/2006/ole">
            <mc:AlternateContent xmlns:mc="http://schemas.openxmlformats.org/markup-compatibility/2006">
              <mc:Choice xmlns:v="urn:schemas-microsoft-com:vml" Requires="v">
                <p:oleObj spid="_x0000_s3390" name="" r:id="rId1" imgW="17554575" imgH="8334375" progId="Equation.3">
                  <p:embed/>
                </p:oleObj>
              </mc:Choice>
              <mc:Fallback>
                <p:oleObj name="" r:id="rId1" imgW="17554575" imgH="8334375" progId="Equation.3">
                  <p:embed/>
                  <p:pic>
                    <p:nvPicPr>
                      <p:cNvPr id="0" name="Picture 3389"/>
                      <p:cNvPicPr/>
                      <p:nvPr/>
                    </p:nvPicPr>
                    <p:blipFill>
                      <a:blip r:embed="rId2">
                        <a:clrChange>
                          <a:clrFrom>
                            <a:srgbClr val="000000"/>
                          </a:clrFrom>
                          <a:clrTo>
                            <a:srgbClr val="000000"/>
                          </a:clrTo>
                        </a:clrChange>
                      </a:blip>
                      <a:stretch>
                        <a:fillRect/>
                      </a:stretch>
                    </p:blipFill>
                    <p:spPr>
                      <a:xfrm>
                        <a:off x="1258888" y="1412875"/>
                        <a:ext cx="2895600" cy="1376363"/>
                      </a:xfrm>
                      <a:prstGeom prst="rect">
                        <a:avLst/>
                      </a:prstGeom>
                      <a:noFill/>
                      <a:ln w="38100">
                        <a:noFill/>
                        <a:miter/>
                      </a:ln>
                    </p:spPr>
                  </p:pic>
                </p:oleObj>
              </mc:Fallback>
            </mc:AlternateContent>
          </a:graphicData>
        </a:graphic>
      </p:graphicFrame>
    </p:spTree>
  </p:cSld>
  <p:clrMapOvr>
    <a:masterClrMapping/>
  </p:clrMapOvr>
  <p:transition spd="med">
    <p:split dir="in"/>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Text Box 2"/>
          <p:cNvSpPr txBox="1"/>
          <p:nvPr/>
        </p:nvSpPr>
        <p:spPr>
          <a:xfrm>
            <a:off x="228600" y="76200"/>
            <a:ext cx="8915400" cy="1785938"/>
          </a:xfrm>
          <a:prstGeom prst="rect">
            <a:avLst/>
          </a:prstGeom>
          <a:noFill/>
          <a:ln w="9525">
            <a:noFill/>
          </a:ln>
        </p:spPr>
        <p:txBody>
          <a:bodyPr lIns="91428" tIns="45714" rIns="91428" bIns="45714" anchor="t">
            <a:spAutoFit/>
          </a:bodyPr>
          <a:p>
            <a:pPr indent="0" algn="ctr" defTabSz="913130"/>
            <a:r>
              <a:rPr lang="zh-CN" altLang="en-US" sz="3000">
                <a:solidFill>
                  <a:srgbClr val="9900FF"/>
                </a:solidFill>
                <a:latin typeface="宋体" panose="02010600030101010101" pitchFamily="2" charset="-122"/>
                <a:ea typeface="宋体" panose="02010600030101010101" pitchFamily="2" charset="-122"/>
              </a:rPr>
              <a:t>综合练习</a:t>
            </a:r>
            <a:r>
              <a:rPr lang="zh-CN" altLang="en-US" sz="3000">
                <a:latin typeface="Times New Roman" panose="02020703060505090304" pitchFamily="18" charset="0"/>
                <a:ea typeface="宋体" panose="02010600030101010101" pitchFamily="2" charset="-122"/>
              </a:rPr>
              <a:t> </a:t>
            </a:r>
            <a:endParaRPr lang="zh-CN" altLang="en-US" sz="3000">
              <a:latin typeface="宋体" panose="02010600030101010101" pitchFamily="2" charset="-122"/>
              <a:ea typeface="宋体" panose="02010600030101010101" pitchFamily="2" charset="-122"/>
            </a:endParaRPr>
          </a:p>
          <a:p>
            <a:pPr indent="0" algn="just" defTabSz="913130"/>
            <a:r>
              <a:rPr lang="en-US" altLang="zh-CN" sz="2600">
                <a:latin typeface="宋体" panose="02010600030101010101" pitchFamily="2" charset="-122"/>
                <a:ea typeface="宋体" panose="02010600030101010101" pitchFamily="2" charset="-122"/>
              </a:rPr>
              <a:t>1.</a:t>
            </a:r>
            <a:r>
              <a:rPr lang="zh-CN" altLang="en-US" sz="2600">
                <a:latin typeface="宋体" panose="02010600030101010101" pitchFamily="2" charset="-122"/>
                <a:ea typeface="宋体" panose="02010600030101010101" pitchFamily="2" charset="-122"/>
              </a:rPr>
              <a:t>对下述论断判断正确与否，在相应括号中键入</a:t>
            </a:r>
            <a:r>
              <a:rPr lang="zh-CN" altLang="en-US" sz="2600">
                <a:latin typeface="Times New Roman" panose="02020703060505090304" pitchFamily="18" charset="0"/>
                <a:ea typeface="宋体" panose="02010600030101010101" pitchFamily="2" charset="-122"/>
              </a:rPr>
              <a:t>“</a:t>
            </a:r>
            <a:r>
              <a:rPr lang="en-US" altLang="zh-CN" sz="2600">
                <a:latin typeface="宋体" panose="02010600030101010101" pitchFamily="2" charset="-122"/>
                <a:ea typeface="宋体" panose="02010600030101010101" pitchFamily="2" charset="-122"/>
              </a:rPr>
              <a:t>Y</a:t>
            </a:r>
            <a:r>
              <a:rPr lang="en-US" altLang="zh-CN"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或</a:t>
            </a:r>
            <a:r>
              <a:rPr lang="zh-CN" altLang="en-US" sz="2600">
                <a:latin typeface="Times New Roman" panose="02020703060505090304" pitchFamily="18" charset="0"/>
                <a:ea typeface="宋体" panose="02010600030101010101" pitchFamily="2" charset="-122"/>
              </a:rPr>
              <a:t>“</a:t>
            </a:r>
            <a:r>
              <a:rPr lang="en-US" altLang="zh-CN" sz="2600">
                <a:latin typeface="宋体" panose="02010600030101010101" pitchFamily="2" charset="-122"/>
                <a:ea typeface="宋体" panose="02010600030101010101" pitchFamily="2" charset="-122"/>
              </a:rPr>
              <a:t>N</a:t>
            </a:r>
            <a:r>
              <a:rPr lang="en-US" altLang="zh-CN"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1</a:t>
            </a:r>
            <a:r>
              <a:rPr lang="zh-CN" altLang="en-US" sz="2600">
                <a:latin typeface="宋体" panose="02010600030101010101" pitchFamily="2" charset="-122"/>
                <a:ea typeface="宋体" panose="02010600030101010101" pitchFamily="2" charset="-122"/>
              </a:rPr>
              <a:t>）设</a:t>
            </a:r>
            <a:r>
              <a:rPr lang="en-US" altLang="zh-CN" sz="2600" i="1">
                <a:latin typeface="Arial" panose="020B0604020202090204" pitchFamily="34" charset="0"/>
                <a:ea typeface="宋体" panose="02010600030101010101" pitchFamily="2" charset="-122"/>
              </a:rPr>
              <a:t>A</a:t>
            </a:r>
            <a:r>
              <a:rPr lang="en-US" altLang="zh-CN" sz="2600">
                <a:latin typeface="宋体" panose="02010600030101010101" pitchFamily="2" charset="-122"/>
                <a:ea typeface="宋体" panose="02010600030101010101" pitchFamily="2" charset="-122"/>
              </a:rPr>
              <a:t>={2,3,6,12,24,36}</a:t>
            </a:r>
            <a:r>
              <a:rPr lang="zh-CN" altLang="en-US" sz="2600">
                <a:latin typeface="宋体" panose="02010600030101010101" pitchFamily="2" charset="-122"/>
                <a:ea typeface="宋体" panose="02010600030101010101" pitchFamily="2" charset="-122"/>
              </a:rPr>
              <a:t>，</a:t>
            </a:r>
            <a:r>
              <a:rPr lang="en-US" altLang="zh-CN" sz="2600" i="1">
                <a:latin typeface="Arial" panose="020B0604020202090204" pitchFamily="34" charset="0"/>
                <a:ea typeface="宋体" panose="02010600030101010101" pitchFamily="2" charset="-122"/>
              </a:rPr>
              <a:t>A</a:t>
            </a:r>
            <a:r>
              <a:rPr lang="zh-CN" altLang="en-US" sz="2600">
                <a:latin typeface="宋体" panose="02010600030101010101" pitchFamily="2" charset="-122"/>
                <a:ea typeface="宋体" panose="02010600030101010101" pitchFamily="2" charset="-122"/>
              </a:rPr>
              <a:t>上的整除关系是一偏序关系，用</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zh-CN" altLang="en-US" sz="2600">
                <a:latin typeface="Times New Roman" panose="02020703060505090304" pitchFamily="18" charset="0"/>
                <a:ea typeface="宋体" panose="02010600030101010101" pitchFamily="2" charset="-122"/>
              </a:rPr>
              <a:t>”</a:t>
            </a:r>
            <a:r>
              <a:rPr lang="zh-CN" altLang="en-US" sz="2600">
                <a:latin typeface="宋体" panose="02010600030101010101" pitchFamily="2" charset="-122"/>
                <a:ea typeface="宋体" panose="02010600030101010101" pitchFamily="2" charset="-122"/>
              </a:rPr>
              <a:t>表示。</a:t>
            </a:r>
            <a:r>
              <a:rPr lang="zh-CN" altLang="en-US" sz="2600">
                <a:latin typeface="Arial" panose="020B0604020202090204" pitchFamily="34" charset="0"/>
                <a:ea typeface="宋体" panose="02010600030101010101" pitchFamily="2" charset="-122"/>
              </a:rPr>
              <a:t> </a:t>
            </a:r>
            <a:endParaRPr lang="zh-CN" altLang="en-US" sz="2600">
              <a:latin typeface="Arial" panose="020B0604020202090204" pitchFamily="34" charset="0"/>
              <a:ea typeface="宋体" panose="02010600030101010101" pitchFamily="2" charset="-122"/>
            </a:endParaRPr>
          </a:p>
        </p:txBody>
      </p:sp>
      <p:sp>
        <p:nvSpPr>
          <p:cNvPr id="295939" name="Text Box 3"/>
          <p:cNvSpPr txBox="1"/>
          <p:nvPr/>
        </p:nvSpPr>
        <p:spPr>
          <a:xfrm>
            <a:off x="3305175" y="2598738"/>
            <a:ext cx="5838825" cy="2540000"/>
          </a:xfrm>
          <a:prstGeom prst="rect">
            <a:avLst/>
          </a:prstGeom>
          <a:noFill/>
          <a:ln w="9525">
            <a:noFill/>
          </a:ln>
        </p:spPr>
        <p:txBody>
          <a:bodyPr lIns="91428" tIns="45714" rIns="91428" bIns="45714" anchor="t">
            <a:spAutoFit/>
          </a:bodyPr>
          <a:p>
            <a:pPr indent="0" defTabSz="913130">
              <a:lnSpc>
                <a:spcPct val="150000"/>
              </a:lnSpc>
            </a:pPr>
            <a:r>
              <a:rPr lang="en-US" altLang="zh-CN" sz="2600">
                <a:latin typeface="宋体" panose="02010600030101010101" pitchFamily="2" charset="-122"/>
                <a:ea typeface="宋体" panose="02010600030101010101" pitchFamily="2" charset="-122"/>
              </a:rPr>
              <a:t>(b)</a:t>
            </a:r>
            <a:r>
              <a:rPr lang="en-US" altLang="zh-CN" sz="2600">
                <a:latin typeface="Times New Roman" panose="02020703060505090304" pitchFamily="18" charset="0"/>
                <a:ea typeface="宋体" panose="02010600030101010101" pitchFamily="2" charset="-122"/>
              </a:rPr>
              <a:t>“</a:t>
            </a:r>
            <a:r>
              <a:rPr lang="en-US" altLang="zh-CN" sz="2600">
                <a:latin typeface="宋体" panose="02010600030101010101" pitchFamily="2" charset="-122"/>
                <a:ea typeface="宋体" panose="02010600030101010101" pitchFamily="2" charset="-122"/>
              </a:rPr>
              <a:t>≤</a:t>
            </a:r>
            <a:r>
              <a:rPr lang="en-US" altLang="zh-CN" sz="2600">
                <a:latin typeface="Times New Roman" panose="02020703060505090304" pitchFamily="18" charset="0"/>
                <a:ea typeface="宋体" panose="02010600030101010101" pitchFamily="2" charset="-122"/>
              </a:rPr>
              <a:t>”</a:t>
            </a:r>
            <a:r>
              <a:rPr lang="en-US" altLang="zh-CN" sz="2600">
                <a:latin typeface="宋体" panose="02010600030101010101" pitchFamily="2" charset="-122"/>
                <a:ea typeface="宋体" panose="02010600030101010101" pitchFamily="2" charset="-122"/>
              </a:rPr>
              <a:t>={〈2,2〉,〈2,6〉,〈3,3〉, 〈3,6〉,〈6,6〉,〈6,12〉,〈12,12〉, 〈12,24〉,〈24,24〉,〈36,36〉} </a:t>
            </a:r>
            <a:endParaRPr lang="en-US" altLang="zh-CN" sz="2600">
              <a:latin typeface="宋体" panose="02010600030101010101" pitchFamily="2" charset="-122"/>
              <a:ea typeface="宋体" panose="02010600030101010101" pitchFamily="2" charset="-122"/>
            </a:endParaRPr>
          </a:p>
          <a:p>
            <a:pPr indent="0" defTabSz="913130">
              <a:lnSpc>
                <a:spcPct val="150000"/>
              </a:lnSpc>
            </a:pPr>
            <a:r>
              <a:rPr lang="en-US" altLang="zh-CN" sz="2600">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        ） </a:t>
            </a:r>
            <a:endParaRPr lang="zh-CN" altLang="en-US" sz="2600">
              <a:latin typeface="宋体" panose="02010600030101010101" pitchFamily="2" charset="-122"/>
              <a:ea typeface="宋体" panose="02010600030101010101" pitchFamily="2" charset="-122"/>
            </a:endParaRPr>
          </a:p>
        </p:txBody>
      </p:sp>
      <p:sp>
        <p:nvSpPr>
          <p:cNvPr id="295940" name="Text Box 4"/>
          <p:cNvSpPr txBox="1"/>
          <p:nvPr/>
        </p:nvSpPr>
        <p:spPr>
          <a:xfrm>
            <a:off x="7215188" y="4500563"/>
            <a:ext cx="762000" cy="498475"/>
          </a:xfrm>
          <a:prstGeom prst="rect">
            <a:avLst/>
          </a:prstGeom>
          <a:noFill/>
          <a:ln w="9525">
            <a:noFill/>
          </a:ln>
        </p:spPr>
        <p:txBody>
          <a:bodyPr lIns="91428" tIns="45714" rIns="91428" bIns="45714" anchor="t">
            <a:spAutoFit/>
          </a:bodyPr>
          <a:p>
            <a:pPr indent="0" defTabSz="913130"/>
            <a:r>
              <a:rPr lang="en-US" altLang="zh-CN" sz="2600">
                <a:latin typeface="宋体" panose="02010600030101010101" pitchFamily="2" charset="-122"/>
                <a:ea typeface="宋体" panose="02010600030101010101" pitchFamily="2" charset="-122"/>
              </a:rPr>
              <a:t>N</a:t>
            </a:r>
            <a:endParaRPr lang="en-US" altLang="zh-CN" sz="2600">
              <a:latin typeface="宋体" panose="02010600030101010101" pitchFamily="2" charset="-122"/>
              <a:ea typeface="宋体" panose="02010600030101010101" pitchFamily="2" charset="-122"/>
            </a:endParaRPr>
          </a:p>
        </p:txBody>
      </p:sp>
      <p:sp>
        <p:nvSpPr>
          <p:cNvPr id="295941" name="Text Box 5"/>
          <p:cNvSpPr txBox="1"/>
          <p:nvPr/>
        </p:nvSpPr>
        <p:spPr>
          <a:xfrm>
            <a:off x="6324600" y="1981200"/>
            <a:ext cx="609600" cy="496888"/>
          </a:xfrm>
          <a:prstGeom prst="rect">
            <a:avLst/>
          </a:prstGeom>
          <a:noFill/>
          <a:ln w="9525">
            <a:noFill/>
          </a:ln>
        </p:spPr>
        <p:txBody>
          <a:bodyPr lIns="91428" tIns="45714" rIns="91428" bIns="45714" anchor="t">
            <a:spAutoFit/>
          </a:bodyPr>
          <a:p>
            <a:pPr indent="0" defTabSz="913130"/>
            <a:r>
              <a:rPr lang="en-US" altLang="zh-CN" sz="2600">
                <a:latin typeface="宋体" panose="02010600030101010101" pitchFamily="2" charset="-122"/>
                <a:ea typeface="宋体" panose="02010600030101010101" pitchFamily="2" charset="-122"/>
              </a:rPr>
              <a:t>Y</a:t>
            </a:r>
            <a:endParaRPr lang="en-US" altLang="zh-CN" sz="2600">
              <a:latin typeface="宋体" panose="02010600030101010101" pitchFamily="2" charset="-122"/>
              <a:ea typeface="宋体" panose="02010600030101010101" pitchFamily="2" charset="-122"/>
            </a:endParaRPr>
          </a:p>
        </p:txBody>
      </p:sp>
      <p:sp>
        <p:nvSpPr>
          <p:cNvPr id="295942" name="Text Box 6"/>
          <p:cNvSpPr txBox="1"/>
          <p:nvPr/>
        </p:nvSpPr>
        <p:spPr>
          <a:xfrm>
            <a:off x="571500" y="5786438"/>
            <a:ext cx="8253413" cy="892175"/>
          </a:xfrm>
          <a:prstGeom prst="rect">
            <a:avLst/>
          </a:prstGeom>
          <a:noFill/>
          <a:ln w="9525">
            <a:noFill/>
          </a:ln>
        </p:spPr>
        <p:txBody>
          <a:bodyPr lIns="91428" tIns="45714" rIns="91428" bIns="45714" anchor="t">
            <a:spAutoFit/>
          </a:bodyPr>
          <a:p>
            <a:pPr indent="0" defTabSz="913130"/>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a:t>
            </a:r>
            <a:r>
              <a:rPr lang="zh-CN" altLang="en-US" sz="2600">
                <a:latin typeface="宋体" panose="02010600030101010101" pitchFamily="2" charset="-122"/>
                <a:ea typeface="宋体" panose="02010600030101010101" pitchFamily="2" charset="-122"/>
              </a:rPr>
              <a:t>）集合</a:t>
            </a:r>
            <a:r>
              <a:rPr lang="en-US" altLang="zh-CN" sz="2600" i="1">
                <a:latin typeface="Arial" panose="020B0604020202090204" pitchFamily="34" charset="0"/>
                <a:ea typeface="宋体" panose="02010600030101010101" pitchFamily="2" charset="-122"/>
              </a:rPr>
              <a:t>A</a:t>
            </a:r>
            <a:r>
              <a:rPr lang="en-US" altLang="zh-CN" sz="2600">
                <a:latin typeface="宋体" panose="02010600030101010101" pitchFamily="2" charset="-122"/>
                <a:ea typeface="宋体" panose="02010600030101010101" pitchFamily="2" charset="-122"/>
              </a:rPr>
              <a:t>={3,9,27,54}</a:t>
            </a:r>
            <a:r>
              <a:rPr lang="zh-CN" altLang="en-US" sz="2600">
                <a:latin typeface="宋体" panose="02010600030101010101" pitchFamily="2" charset="-122"/>
                <a:ea typeface="宋体" panose="02010600030101010101" pitchFamily="2" charset="-122"/>
              </a:rPr>
              <a:t>上的整除关系是</a:t>
            </a:r>
            <a:r>
              <a:rPr lang="en-US" altLang="zh-CN" sz="2600" i="1">
                <a:latin typeface="Arial" panose="020B0604020202090204" pitchFamily="34" charset="0"/>
                <a:ea typeface="宋体" panose="02010600030101010101" pitchFamily="2" charset="-122"/>
              </a:rPr>
              <a:t>A</a:t>
            </a:r>
            <a:r>
              <a:rPr lang="zh-CN" altLang="en-US" sz="2600">
                <a:latin typeface="宋体" panose="02010600030101010101" pitchFamily="2" charset="-122"/>
                <a:ea typeface="宋体" panose="02010600030101010101" pitchFamily="2" charset="-122"/>
              </a:rPr>
              <a:t>上的全序</a:t>
            </a:r>
            <a:endParaRPr lang="zh-CN" altLang="en-US" sz="2600">
              <a:latin typeface="宋体" panose="02010600030101010101" pitchFamily="2" charset="-122"/>
              <a:ea typeface="宋体" panose="02010600030101010101" pitchFamily="2" charset="-122"/>
            </a:endParaRPr>
          </a:p>
          <a:p>
            <a:pPr indent="0" defTabSz="913130"/>
            <a:r>
              <a:rPr lang="zh-CN" altLang="en-US" sz="2600">
                <a:latin typeface="宋体" panose="02010600030101010101" pitchFamily="2" charset="-122"/>
                <a:ea typeface="宋体" panose="02010600030101010101" pitchFamily="2" charset="-122"/>
              </a:rPr>
              <a:t>                                 （        ） </a:t>
            </a:r>
            <a:endParaRPr lang="zh-CN" altLang="en-US" sz="2600">
              <a:latin typeface="宋体" panose="02010600030101010101" pitchFamily="2" charset="-122"/>
              <a:ea typeface="宋体" panose="02010600030101010101" pitchFamily="2" charset="-122"/>
            </a:endParaRPr>
          </a:p>
        </p:txBody>
      </p:sp>
      <p:sp>
        <p:nvSpPr>
          <p:cNvPr id="295943" name="Text Box 7"/>
          <p:cNvSpPr txBox="1"/>
          <p:nvPr/>
        </p:nvSpPr>
        <p:spPr>
          <a:xfrm>
            <a:off x="6929438" y="6143625"/>
            <a:ext cx="609600" cy="498475"/>
          </a:xfrm>
          <a:prstGeom prst="rect">
            <a:avLst/>
          </a:prstGeom>
          <a:noFill/>
          <a:ln w="9525">
            <a:noFill/>
          </a:ln>
        </p:spPr>
        <p:txBody>
          <a:bodyPr lIns="91428" tIns="45714" rIns="91428" bIns="45714" anchor="t">
            <a:spAutoFit/>
          </a:bodyPr>
          <a:p>
            <a:pPr indent="0" defTabSz="913130"/>
            <a:r>
              <a:rPr lang="en-US" altLang="zh-CN" sz="2600">
                <a:latin typeface="宋体" panose="02010600030101010101" pitchFamily="2" charset="-122"/>
                <a:ea typeface="宋体" panose="02010600030101010101" pitchFamily="2" charset="-122"/>
              </a:rPr>
              <a:t>Y</a:t>
            </a:r>
            <a:endParaRPr lang="en-US" altLang="zh-CN" sz="2600">
              <a:latin typeface="宋体" panose="02010600030101010101" pitchFamily="2" charset="-122"/>
              <a:ea typeface="宋体" panose="02010600030101010101" pitchFamily="2" charset="-122"/>
            </a:endParaRPr>
          </a:p>
        </p:txBody>
      </p:sp>
      <p:sp>
        <p:nvSpPr>
          <p:cNvPr id="270343" name="Text Box 8"/>
          <p:cNvSpPr txBox="1"/>
          <p:nvPr/>
        </p:nvSpPr>
        <p:spPr>
          <a:xfrm>
            <a:off x="252413" y="2065338"/>
            <a:ext cx="8686800" cy="492125"/>
          </a:xfrm>
          <a:prstGeom prst="rect">
            <a:avLst/>
          </a:prstGeom>
          <a:noFill/>
          <a:ln w="9525">
            <a:noFill/>
          </a:ln>
        </p:spPr>
        <p:txBody>
          <a:bodyPr lIns="91428" tIns="45714" rIns="91428" bIns="45714" anchor="t">
            <a:spAutoFit/>
          </a:bodyPr>
          <a:p>
            <a:pPr indent="0" algn="just" defTabSz="913130"/>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a</a:t>
            </a:r>
            <a:r>
              <a:rPr lang="zh-CN" altLang="en-US" sz="2600">
                <a:latin typeface="宋体" panose="02010600030101010101" pitchFamily="2" charset="-122"/>
                <a:ea typeface="宋体" panose="02010600030101010101" pitchFamily="2" charset="-122"/>
              </a:rPr>
              <a:t>）该偏序关系的哈斯图是       （        ）    </a:t>
            </a:r>
            <a:endParaRPr lang="zh-CN" altLang="en-US" sz="2600">
              <a:latin typeface="宋体" panose="02010600030101010101" pitchFamily="2" charset="-122"/>
              <a:ea typeface="宋体" panose="02010600030101010101" pitchFamily="2" charset="-122"/>
            </a:endParaRPr>
          </a:p>
        </p:txBody>
      </p:sp>
      <p:pic>
        <p:nvPicPr>
          <p:cNvPr id="270344" name="Picture 10"/>
          <p:cNvPicPr>
            <a:picLocks noChangeAspect="1"/>
          </p:cNvPicPr>
          <p:nvPr/>
        </p:nvPicPr>
        <p:blipFill>
          <a:blip r:embed="rId1"/>
          <a:stretch>
            <a:fillRect/>
          </a:stretch>
        </p:blipFill>
        <p:spPr>
          <a:xfrm>
            <a:off x="915988" y="2678113"/>
            <a:ext cx="2047875" cy="3001962"/>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slide(fromBottom)">
                                      <p:cBhvr>
                                        <p:cTn id="7" dur="500"/>
                                        <p:tgtEl>
                                          <p:spTgt spid="295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39"/>
                                        </p:tgtEl>
                                        <p:attrNameLst>
                                          <p:attrName>style.visibility</p:attrName>
                                        </p:attrNameLst>
                                      </p:cBhvr>
                                      <p:to>
                                        <p:strVal val="visible"/>
                                      </p:to>
                                    </p:set>
                                    <p:animEffect transition="in" filter="blinds(horizontal)">
                                      <p:cBhvr>
                                        <p:cTn id="12" dur="500"/>
                                        <p:tgtEl>
                                          <p:spTgt spid="295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940"/>
                                        </p:tgtEl>
                                        <p:attrNameLst>
                                          <p:attrName>style.visibility</p:attrName>
                                        </p:attrNameLst>
                                      </p:cBhvr>
                                      <p:to>
                                        <p:strVal val="visible"/>
                                      </p:to>
                                    </p:set>
                                    <p:animEffect transition="in" filter="wipe(up)">
                                      <p:cBhvr>
                                        <p:cTn id="17" dur="500"/>
                                        <p:tgtEl>
                                          <p:spTgt spid="2959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5942"/>
                                        </p:tgtEl>
                                        <p:attrNameLst>
                                          <p:attrName>style.visibility</p:attrName>
                                        </p:attrNameLst>
                                      </p:cBhvr>
                                      <p:to>
                                        <p:strVal val="visible"/>
                                      </p:to>
                                    </p:set>
                                    <p:animEffect transition="in" filter="box(in)">
                                      <p:cBhvr>
                                        <p:cTn id="22" dur="500"/>
                                        <p:tgtEl>
                                          <p:spTgt spid="29594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95943"/>
                                        </p:tgtEl>
                                        <p:attrNameLst>
                                          <p:attrName>style.visibility</p:attrName>
                                        </p:attrNameLst>
                                      </p:cBhvr>
                                      <p:to>
                                        <p:strVal val="visible"/>
                                      </p:to>
                                    </p:set>
                                    <p:animEffect transition="in" filter="slide(fromRight)">
                                      <p:cBhvr>
                                        <p:cTn id="27" dur="500"/>
                                        <p:tgtEl>
                                          <p:spTgt spid="295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p:bldP spid="295940" grpId="0"/>
      <p:bldP spid="295941" grpId="0"/>
      <p:bldP spid="295942" grpId="0"/>
      <p:bldP spid="295943"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Text Box 2"/>
          <p:cNvSpPr txBox="1"/>
          <p:nvPr/>
        </p:nvSpPr>
        <p:spPr>
          <a:xfrm>
            <a:off x="703263" y="4764088"/>
            <a:ext cx="7391400" cy="733425"/>
          </a:xfrm>
          <a:prstGeom prst="rect">
            <a:avLst/>
          </a:prstGeom>
          <a:noFill/>
          <a:ln w="9525">
            <a:noFill/>
          </a:ln>
        </p:spPr>
        <p:txBody>
          <a:bodyPr lIns="91428" tIns="45714" rIns="91428" bIns="45714" anchor="t">
            <a:spAutoFit/>
          </a:bodyPr>
          <a:p>
            <a:pPr indent="0" defTabSz="913130">
              <a:lnSpc>
                <a:spcPct val="80000"/>
              </a:lnSpc>
            </a:pPr>
            <a:r>
              <a:rPr lang="en-US" altLang="zh-CN" sz="2600">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解</a:t>
            </a:r>
            <a:r>
              <a:rPr lang="zh-CN" altLang="en-US" sz="2600" b="0">
                <a:latin typeface="宋体" panose="02010600030101010101" pitchFamily="2" charset="-122"/>
                <a:ea typeface="宋体" panose="02010600030101010101" pitchFamily="2" charset="-122"/>
              </a:rPr>
              <a:t>    </a:t>
            </a:r>
            <a:r>
              <a:rPr lang="zh-CN" altLang="en-US" sz="2600">
                <a:latin typeface="宋体" panose="02010600030101010101" pitchFamily="2" charset="-122"/>
                <a:ea typeface="宋体" panose="02010600030101010101" pitchFamily="2" charset="-122"/>
              </a:rPr>
              <a:t>满足上述条件的最小基数的关系</a:t>
            </a:r>
            <a:endParaRPr lang="zh-CN" altLang="en-US" sz="2600">
              <a:latin typeface="宋体" panose="02010600030101010101" pitchFamily="2" charset="-122"/>
              <a:ea typeface="宋体" panose="02010600030101010101" pitchFamily="2" charset="-122"/>
            </a:endParaRPr>
          </a:p>
          <a:p>
            <a:pPr indent="0" defTabSz="913130">
              <a:lnSpc>
                <a:spcPct val="80000"/>
              </a:lnSpc>
            </a:pPr>
            <a:r>
              <a:rPr lang="zh-CN" altLang="en-US" sz="2600">
                <a:latin typeface="宋体" panose="02010600030101010101" pitchFamily="2" charset="-122"/>
                <a:ea typeface="宋体" panose="02010600030101010101" pitchFamily="2" charset="-122"/>
              </a:rPr>
              <a:t>        </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2 </a:t>
            </a:r>
            <a:r>
              <a:rPr lang="en-US" altLang="zh-CN" sz="2600">
                <a:latin typeface="宋体" panose="02010600030101010101" pitchFamily="2" charset="-122"/>
                <a:ea typeface="宋体" panose="02010600030101010101" pitchFamily="2" charset="-122"/>
              </a:rPr>
              <a:t>={〈2,3〉</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〈2,4〉</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〈4,3〉</a:t>
            </a:r>
            <a:r>
              <a:rPr lang="zh-CN" altLang="en-US" sz="2600">
                <a:latin typeface="宋体" panose="02010600030101010101" pitchFamily="2" charset="-122"/>
                <a:ea typeface="宋体" panose="02010600030101010101" pitchFamily="2" charset="-122"/>
              </a:rPr>
              <a:t>｝ </a:t>
            </a:r>
            <a:endParaRPr lang="zh-CN" altLang="en-US" sz="2600">
              <a:latin typeface="宋体" panose="02010600030101010101" pitchFamily="2" charset="-122"/>
              <a:ea typeface="宋体" panose="02010600030101010101" pitchFamily="2" charset="-122"/>
            </a:endParaRPr>
          </a:p>
        </p:txBody>
      </p:sp>
      <p:sp>
        <p:nvSpPr>
          <p:cNvPr id="296963" name="Text Box 3"/>
          <p:cNvSpPr txBox="1"/>
          <p:nvPr/>
        </p:nvSpPr>
        <p:spPr>
          <a:xfrm>
            <a:off x="0" y="5630863"/>
            <a:ext cx="8791575" cy="1012825"/>
          </a:xfrm>
          <a:prstGeom prst="rect">
            <a:avLst/>
          </a:prstGeom>
          <a:noFill/>
          <a:ln w="9525">
            <a:noFill/>
          </a:ln>
        </p:spPr>
        <p:txBody>
          <a:bodyPr lIns="91428" tIns="45714" rIns="91428" bIns="45714" anchor="t">
            <a:spAutoFit/>
          </a:bodyPr>
          <a:p>
            <a:pPr indent="0" algn="just" defTabSz="913130">
              <a:lnSpc>
                <a:spcPct val="115000"/>
              </a:lnSpc>
            </a:pPr>
            <a:r>
              <a:rPr lang="zh-CN" altLang="en-US" sz="2600">
                <a:latin typeface="Arial" panose="020B0604020202090204" pitchFamily="34" charset="0"/>
                <a:ea typeface="宋体" panose="02010600030101010101" pitchFamily="2" charset="-122"/>
              </a:rPr>
              <a:t>一般说，给定</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1</a:t>
            </a:r>
            <a:r>
              <a:rPr lang="zh-CN" altLang="en-US" sz="2600">
                <a:latin typeface="Arial" panose="020B0604020202090204" pitchFamily="34" charset="0"/>
                <a:ea typeface="宋体" panose="02010600030101010101" pitchFamily="2" charset="-122"/>
              </a:rPr>
              <a:t>和</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1</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zh-CN" altLang="en-US" sz="2600">
                <a:latin typeface="Arial" panose="020B0604020202090204" pitchFamily="34" charset="0"/>
                <a:ea typeface="宋体" panose="02010600030101010101" pitchFamily="2" charset="-122"/>
              </a:rPr>
              <a:t>，不能唯一的确定</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 </a:t>
            </a:r>
            <a:r>
              <a:rPr lang="zh-CN" altLang="en-US" sz="2600" baseline="-30000">
                <a:latin typeface="Arial" panose="020B0604020202090204" pitchFamily="34" charset="0"/>
                <a:ea typeface="宋体" panose="02010600030101010101" pitchFamily="2" charset="-122"/>
              </a:rPr>
              <a:t>。</a:t>
            </a:r>
            <a:r>
              <a:rPr lang="zh-CN" altLang="en-US" sz="2600">
                <a:latin typeface="Arial" panose="020B0604020202090204" pitchFamily="34" charset="0"/>
                <a:ea typeface="宋体" panose="02010600030101010101" pitchFamily="2" charset="-122"/>
              </a:rPr>
              <a:t> 例如</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en-US" altLang="zh-CN" sz="2600">
                <a:latin typeface="Arial" panose="020B0604020202090204" pitchFamily="34" charset="0"/>
                <a:ea typeface="宋体" panose="02010600030101010101" pitchFamily="2" charset="-122"/>
              </a:rPr>
              <a:t>=</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〈2,3〉</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〈2,4〉</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〈4,3〉</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〈0,0〉</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〈3,3〉</a:t>
            </a:r>
            <a:r>
              <a:rPr lang="zh-CN" altLang="en-US" sz="2600">
                <a:latin typeface="Arial" panose="020B0604020202090204" pitchFamily="34" charset="0"/>
                <a:ea typeface="宋体" panose="02010600030101010101" pitchFamily="2" charset="-122"/>
              </a:rPr>
              <a:t>｝也可以</a:t>
            </a:r>
            <a:r>
              <a:rPr lang="en-US" altLang="zh-CN" sz="2600">
                <a:latin typeface="Arial" panose="020B0604020202090204" pitchFamily="34" charset="0"/>
                <a:ea typeface="宋体" panose="02010600030101010101" pitchFamily="2" charset="-122"/>
              </a:rPr>
              <a:t>.</a:t>
            </a:r>
            <a:endParaRPr lang="en-US" altLang="zh-CN" sz="2600">
              <a:latin typeface="Arial" panose="020B0604020202090204" pitchFamily="34" charset="0"/>
              <a:ea typeface="宋体" panose="02010600030101010101" pitchFamily="2" charset="-122"/>
            </a:endParaRPr>
          </a:p>
        </p:txBody>
      </p:sp>
      <p:pic>
        <p:nvPicPr>
          <p:cNvPr id="296964" name="Picture 4" descr="1"/>
          <p:cNvPicPr>
            <a:picLocks noChangeAspect="1"/>
          </p:cNvPicPr>
          <p:nvPr/>
        </p:nvPicPr>
        <p:blipFill>
          <a:blip r:embed="rId1">
            <a:clrChange>
              <a:clrFrom>
                <a:srgbClr val="000000"/>
              </a:clrFrom>
              <a:clrTo>
                <a:srgbClr val="000000">
                  <a:alpha val="0"/>
                </a:srgbClr>
              </a:clrTo>
            </a:clrChange>
            <a:lum bright="12000"/>
          </a:blip>
          <a:stretch>
            <a:fillRect/>
          </a:stretch>
        </p:blipFill>
        <p:spPr>
          <a:xfrm>
            <a:off x="4267200" y="2876550"/>
            <a:ext cx="2667000" cy="779463"/>
          </a:xfrm>
          <a:prstGeom prst="rect">
            <a:avLst/>
          </a:prstGeom>
          <a:noFill/>
          <a:ln w="9525">
            <a:noFill/>
          </a:ln>
        </p:spPr>
      </p:pic>
      <p:pic>
        <p:nvPicPr>
          <p:cNvPr id="296965" name="Picture 5" descr="excel1-3"/>
          <p:cNvPicPr>
            <a:picLocks noChangeAspect="1"/>
          </p:cNvPicPr>
          <p:nvPr/>
        </p:nvPicPr>
        <p:blipFill>
          <a:blip r:embed="rId2">
            <a:clrChange>
              <a:clrFrom>
                <a:srgbClr val="000000"/>
              </a:clrFrom>
              <a:clrTo>
                <a:srgbClr val="000000">
                  <a:alpha val="0"/>
                </a:srgbClr>
              </a:clrTo>
            </a:clrChange>
            <a:lum bright="12000"/>
          </a:blip>
          <a:stretch>
            <a:fillRect/>
          </a:stretch>
        </p:blipFill>
        <p:spPr>
          <a:xfrm>
            <a:off x="4267200" y="3206750"/>
            <a:ext cx="2286000" cy="1270000"/>
          </a:xfrm>
          <a:prstGeom prst="rect">
            <a:avLst/>
          </a:prstGeom>
          <a:noFill/>
          <a:ln w="9525">
            <a:noFill/>
          </a:ln>
        </p:spPr>
      </p:pic>
      <p:sp>
        <p:nvSpPr>
          <p:cNvPr id="296966" name="Text Box 6"/>
          <p:cNvSpPr txBox="1"/>
          <p:nvPr/>
        </p:nvSpPr>
        <p:spPr>
          <a:xfrm>
            <a:off x="685800" y="144463"/>
            <a:ext cx="8458200" cy="2173287"/>
          </a:xfrm>
          <a:prstGeom prst="rect">
            <a:avLst/>
          </a:prstGeom>
          <a:noFill/>
          <a:ln w="9525">
            <a:noFill/>
          </a:ln>
        </p:spPr>
        <p:txBody>
          <a:bodyPr lIns="91428" tIns="45714" rIns="91428" bIns="45714" anchor="t">
            <a:spAutoFit/>
          </a:bodyPr>
          <a:p>
            <a:pPr indent="0" algn="just" defTabSz="913130">
              <a:lnSpc>
                <a:spcPct val="130000"/>
              </a:lnSpc>
            </a:pPr>
            <a:r>
              <a:rPr lang="en-US" altLang="zh-CN" sz="2600">
                <a:latin typeface="宋体" panose="02010600030101010101" pitchFamily="2" charset="-122"/>
                <a:ea typeface="宋体" panose="02010600030101010101" pitchFamily="2" charset="-122"/>
              </a:rPr>
              <a:t>2</a:t>
            </a:r>
            <a:r>
              <a:rPr lang="zh-CN" altLang="en-US" sz="2600">
                <a:latin typeface="Arial" panose="020B0604020202090204" pitchFamily="34" charset="0"/>
                <a:ea typeface="宋体" panose="02010600030101010101" pitchFamily="2" charset="-122"/>
              </a:rPr>
              <a:t>．给定</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1</a:t>
            </a:r>
            <a:r>
              <a:rPr lang="en-US" altLang="zh-CN" sz="2600">
                <a:latin typeface="Arial" panose="020B0604020202090204" pitchFamily="34" charset="0"/>
                <a:ea typeface="宋体" panose="02010600030101010101" pitchFamily="2" charset="-122"/>
              </a:rPr>
              <a:t>=</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〈0,1〉,〈1,2〉,〈3,4〉}, R</a:t>
            </a:r>
            <a:r>
              <a:rPr lang="en-US" altLang="zh-CN" sz="2600" baseline="-30000">
                <a:latin typeface="Arial" panose="020B0604020202090204" pitchFamily="34" charset="0"/>
                <a:ea typeface="宋体" panose="02010600030101010101" pitchFamily="2" charset="-122"/>
              </a:rPr>
              <a:t>1</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 </a:t>
            </a:r>
            <a:r>
              <a:rPr lang="en-US" altLang="zh-CN" sz="2600">
                <a:latin typeface="Arial" panose="020B0604020202090204" pitchFamily="34" charset="0"/>
                <a:ea typeface="宋体" panose="02010600030101010101" pitchFamily="2" charset="-122"/>
              </a:rPr>
              <a:t>=</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〈1,3〉</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〈1,4〉</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〈3,3〉</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  </a:t>
            </a:r>
            <a:r>
              <a:rPr lang="zh-CN" altLang="en-US" sz="2600">
                <a:latin typeface="Arial" panose="020B0604020202090204" pitchFamily="34" charset="0"/>
                <a:ea typeface="宋体" panose="02010600030101010101" pitchFamily="2" charset="-122"/>
              </a:rPr>
              <a:t>求满足上述条件的一个基数最小的关系 </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en-US" altLang="zh-CN" sz="2600">
                <a:latin typeface="Arial" panose="020B0604020202090204" pitchFamily="34" charset="0"/>
                <a:ea typeface="宋体" panose="02010600030101010101" pitchFamily="2" charset="-122"/>
              </a:rPr>
              <a:t>. </a:t>
            </a:r>
            <a:r>
              <a:rPr lang="zh-CN" altLang="en-US" sz="2600">
                <a:latin typeface="Arial" panose="020B0604020202090204" pitchFamily="34" charset="0"/>
                <a:ea typeface="宋体" panose="02010600030101010101" pitchFamily="2" charset="-122"/>
              </a:rPr>
              <a:t>一般地说</a:t>
            </a:r>
            <a:r>
              <a:rPr lang="en-US" altLang="zh-CN" sz="2600">
                <a:latin typeface="Arial" panose="020B0604020202090204" pitchFamily="34" charset="0"/>
                <a:ea typeface="宋体" panose="02010600030101010101" pitchFamily="2" charset="-122"/>
              </a:rPr>
              <a:t>,</a:t>
            </a:r>
            <a:r>
              <a:rPr lang="zh-CN" altLang="en-US" sz="2600">
                <a:latin typeface="Arial" panose="020B0604020202090204" pitchFamily="34" charset="0"/>
                <a:ea typeface="宋体" panose="02010600030101010101" pitchFamily="2" charset="-122"/>
              </a:rPr>
              <a:t>若给定</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1</a:t>
            </a:r>
            <a:r>
              <a:rPr lang="zh-CN" altLang="en-US" sz="2600">
                <a:latin typeface="Arial" panose="020B0604020202090204" pitchFamily="34" charset="0"/>
                <a:ea typeface="宋体" panose="02010600030101010101" pitchFamily="2" charset="-122"/>
              </a:rPr>
              <a:t>和</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1</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en-US" altLang="zh-CN" sz="2600">
                <a:latin typeface="Arial" panose="020B0604020202090204" pitchFamily="34" charset="0"/>
                <a:ea typeface="宋体" panose="02010600030101010101" pitchFamily="2" charset="-122"/>
              </a:rPr>
              <a:t> </a:t>
            </a:r>
            <a:r>
              <a:rPr lang="zh-CN" altLang="en-US" sz="2600">
                <a:latin typeface="Arial" panose="020B0604020202090204" pitchFamily="34" charset="0"/>
                <a:ea typeface="宋体" panose="02010600030101010101" pitchFamily="2" charset="-122"/>
              </a:rPr>
              <a:t>，</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en-US" altLang="zh-CN" sz="2600">
                <a:latin typeface="Arial" panose="020B0604020202090204" pitchFamily="34" charset="0"/>
                <a:ea typeface="宋体" panose="02010600030101010101" pitchFamily="2" charset="-122"/>
              </a:rPr>
              <a:t> </a:t>
            </a:r>
            <a:r>
              <a:rPr lang="zh-CN" altLang="en-US" sz="2600">
                <a:latin typeface="Arial" panose="020B0604020202090204" pitchFamily="34" charset="0"/>
                <a:ea typeface="宋体" panose="02010600030101010101" pitchFamily="2" charset="-122"/>
              </a:rPr>
              <a:t>能被唯一地确定吗</a:t>
            </a:r>
            <a:r>
              <a:rPr lang="en-US" altLang="zh-CN" sz="2600">
                <a:latin typeface="Arial" panose="020B0604020202090204" pitchFamily="34" charset="0"/>
                <a:ea typeface="宋体" panose="02010600030101010101" pitchFamily="2" charset="-122"/>
              </a:rPr>
              <a:t>?  </a:t>
            </a:r>
            <a:r>
              <a:rPr lang="zh-CN" altLang="en-US" sz="2600">
                <a:latin typeface="Arial" panose="020B0604020202090204" pitchFamily="34" charset="0"/>
                <a:ea typeface="宋体" panose="02010600030101010101" pitchFamily="2" charset="-122"/>
              </a:rPr>
              <a:t>基数最小的</a:t>
            </a:r>
            <a:r>
              <a:rPr lang="en-US" altLang="zh-CN" sz="2600">
                <a:latin typeface="Arial" panose="020B0604020202090204" pitchFamily="34" charset="0"/>
                <a:ea typeface="宋体" panose="02010600030101010101" pitchFamily="2" charset="-122"/>
              </a:rPr>
              <a:t>R</a:t>
            </a:r>
            <a:r>
              <a:rPr lang="en-US" altLang="zh-CN" sz="2600" baseline="-30000">
                <a:latin typeface="Arial" panose="020B0604020202090204" pitchFamily="34" charset="0"/>
                <a:ea typeface="宋体" panose="02010600030101010101" pitchFamily="2" charset="-122"/>
              </a:rPr>
              <a:t>2</a:t>
            </a:r>
            <a:r>
              <a:rPr lang="zh-CN" altLang="en-US" sz="2600">
                <a:latin typeface="Arial" panose="020B0604020202090204" pitchFamily="34" charset="0"/>
                <a:ea typeface="宋体" panose="02010600030101010101" pitchFamily="2" charset="-122"/>
              </a:rPr>
              <a:t>能被唯一确定吗 ？ </a:t>
            </a:r>
            <a:endParaRPr lang="zh-CN" altLang="en-US" sz="2600">
              <a:latin typeface="Arial" panose="020B0604020202090204" pitchFamily="34" charset="0"/>
              <a:ea typeface="宋体" panose="02010600030101010101" pitchFamily="2" charset="-122"/>
            </a:endParaRPr>
          </a:p>
        </p:txBody>
      </p:sp>
      <p:graphicFrame>
        <p:nvGraphicFramePr>
          <p:cNvPr id="271366" name="Object 2"/>
          <p:cNvGraphicFramePr>
            <a:graphicFrameLocks noChangeAspect="1"/>
          </p:cNvGraphicFramePr>
          <p:nvPr/>
        </p:nvGraphicFramePr>
        <p:xfrm>
          <a:off x="2444750" y="2343150"/>
          <a:ext cx="431800" cy="538163"/>
        </p:xfrm>
        <a:graphic>
          <a:graphicData uri="http://schemas.openxmlformats.org/presentationml/2006/ole">
            <mc:AlternateContent xmlns:mc="http://schemas.openxmlformats.org/markup-compatibility/2006">
              <mc:Choice xmlns:v="urn:schemas-microsoft-com:vml" Requires="v">
                <p:oleObj spid="_x0000_s3391" name="" r:id="rId3" imgW="3076575" imgH="3733800" progId="Equation.3">
                  <p:embed/>
                </p:oleObj>
              </mc:Choice>
              <mc:Fallback>
                <p:oleObj name="" r:id="rId3" imgW="3076575" imgH="3733800" progId="Equation.3">
                  <p:embed/>
                  <p:pic>
                    <p:nvPicPr>
                      <p:cNvPr id="0" name="Picture 3390"/>
                      <p:cNvPicPr/>
                      <p:nvPr/>
                    </p:nvPicPr>
                    <p:blipFill>
                      <a:blip r:embed="rId4">
                        <a:clrChange>
                          <a:clrFrom>
                            <a:srgbClr val="000000"/>
                          </a:clrFrom>
                          <a:clrTo>
                            <a:srgbClr val="FFFFFF"/>
                          </a:clrTo>
                        </a:clrChange>
                      </a:blip>
                      <a:stretch>
                        <a:fillRect/>
                      </a:stretch>
                    </p:blipFill>
                    <p:spPr>
                      <a:xfrm>
                        <a:off x="2444750" y="2343150"/>
                        <a:ext cx="431800" cy="538163"/>
                      </a:xfrm>
                      <a:prstGeom prst="rect">
                        <a:avLst/>
                      </a:prstGeom>
                      <a:noFill/>
                      <a:ln w="38100">
                        <a:noFill/>
                        <a:miter/>
                      </a:ln>
                      <a:effectLst>
                        <a:outerShdw dist="35921" dir="2699999" algn="ctr" rotWithShape="0">
                          <a:schemeClr val="bg2">
                            <a:alpha val="74997"/>
                          </a:schemeClr>
                        </a:outerShdw>
                      </a:effectLst>
                    </p:spPr>
                  </p:pic>
                </p:oleObj>
              </mc:Fallback>
            </mc:AlternateContent>
          </a:graphicData>
        </a:graphic>
      </p:graphicFrame>
      <p:graphicFrame>
        <p:nvGraphicFramePr>
          <p:cNvPr id="271367" name="Object 3"/>
          <p:cNvGraphicFramePr>
            <a:graphicFrameLocks noChangeAspect="1"/>
          </p:cNvGraphicFramePr>
          <p:nvPr/>
        </p:nvGraphicFramePr>
        <p:xfrm>
          <a:off x="5210175" y="2598738"/>
          <a:ext cx="463550" cy="538162"/>
        </p:xfrm>
        <a:graphic>
          <a:graphicData uri="http://schemas.openxmlformats.org/presentationml/2006/ole">
            <mc:AlternateContent xmlns:mc="http://schemas.openxmlformats.org/markup-compatibility/2006">
              <mc:Choice xmlns:v="urn:schemas-microsoft-com:vml" Requires="v">
                <p:oleObj spid="_x0000_s3392" name="" r:id="rId5" imgW="3295650" imgH="3733800" progId="Equation.3">
                  <p:embed/>
                </p:oleObj>
              </mc:Choice>
              <mc:Fallback>
                <p:oleObj name="" r:id="rId5" imgW="3295650" imgH="3733800" progId="Equation.3">
                  <p:embed/>
                  <p:pic>
                    <p:nvPicPr>
                      <p:cNvPr id="0" name="Picture 3391"/>
                      <p:cNvPicPr/>
                      <p:nvPr/>
                    </p:nvPicPr>
                    <p:blipFill>
                      <a:blip r:embed="rId6">
                        <a:clrChange>
                          <a:clrFrom>
                            <a:srgbClr val="000000"/>
                          </a:clrFrom>
                          <a:clrTo>
                            <a:srgbClr val="FFFFFF"/>
                          </a:clrTo>
                        </a:clrChange>
                      </a:blip>
                      <a:stretch>
                        <a:fillRect/>
                      </a:stretch>
                    </p:blipFill>
                    <p:spPr>
                      <a:xfrm>
                        <a:off x="5210175" y="2598738"/>
                        <a:ext cx="463550" cy="538162"/>
                      </a:xfrm>
                      <a:prstGeom prst="rect">
                        <a:avLst/>
                      </a:prstGeom>
                      <a:noFill/>
                      <a:ln w="38100">
                        <a:noFill/>
                        <a:miter/>
                      </a:ln>
                      <a:effectLst>
                        <a:outerShdw dist="35921" dir="2699999" algn="ctr" rotWithShape="0">
                          <a:schemeClr val="bg2">
                            <a:alpha val="74997"/>
                          </a:schemeClr>
                        </a:outerShdw>
                      </a:effectLst>
                    </p:spPr>
                  </p:pic>
                </p:oleObj>
              </mc:Fallback>
            </mc:AlternateContent>
          </a:graphicData>
        </a:graphic>
      </p:graphicFrame>
      <p:grpSp>
        <p:nvGrpSpPr>
          <p:cNvPr id="271368" name="Group 9"/>
          <p:cNvGrpSpPr/>
          <p:nvPr/>
        </p:nvGrpSpPr>
        <p:grpSpPr>
          <a:xfrm>
            <a:off x="1617663" y="2309813"/>
            <a:ext cx="5881687" cy="2509837"/>
            <a:chOff x="1056" y="1488"/>
            <a:chExt cx="4014" cy="1669"/>
          </a:xfrm>
        </p:grpSpPr>
        <p:graphicFrame>
          <p:nvGraphicFramePr>
            <p:cNvPr id="271369" name="Object 4"/>
            <p:cNvGraphicFramePr>
              <a:graphicFrameLocks noChangeAspect="1"/>
            </p:cNvGraphicFramePr>
            <p:nvPr/>
          </p:nvGraphicFramePr>
          <p:xfrm>
            <a:off x="1056" y="1488"/>
            <a:ext cx="4014" cy="1669"/>
          </p:xfrm>
          <a:graphic>
            <a:graphicData uri="http://schemas.openxmlformats.org/presentationml/2006/ole">
              <mc:AlternateContent xmlns:mc="http://schemas.openxmlformats.org/markup-compatibility/2006">
                <mc:Choice xmlns:v="urn:schemas-microsoft-com:vml" Requires="v">
                  <p:oleObj spid="_x0000_s3393" name="" r:id="rId7" imgW="5429250" imgH="2257425" progId="Paint.Picture">
                    <p:embed/>
                  </p:oleObj>
                </mc:Choice>
                <mc:Fallback>
                  <p:oleObj name="" r:id="rId7" imgW="5429250" imgH="2257425" progId="Paint.Picture">
                    <p:embed/>
                    <p:pic>
                      <p:nvPicPr>
                        <p:cNvPr id="0" name="Picture 3392"/>
                        <p:cNvPicPr/>
                        <p:nvPr/>
                      </p:nvPicPr>
                      <p:blipFill>
                        <a:blip r:embed="rId8"/>
                        <a:stretch>
                          <a:fillRect/>
                        </a:stretch>
                      </p:blipFill>
                      <p:spPr>
                        <a:xfrm>
                          <a:off x="1056" y="1488"/>
                          <a:ext cx="4014" cy="1669"/>
                        </a:xfrm>
                        <a:prstGeom prst="rect">
                          <a:avLst/>
                        </a:prstGeom>
                        <a:noFill/>
                        <a:ln w="38100">
                          <a:noFill/>
                          <a:miter/>
                        </a:ln>
                      </p:spPr>
                    </p:pic>
                  </p:oleObj>
                </mc:Fallback>
              </mc:AlternateContent>
            </a:graphicData>
          </a:graphic>
        </p:graphicFrame>
        <p:sp>
          <p:nvSpPr>
            <p:cNvPr id="271370" name="Line 11"/>
            <p:cNvSpPr/>
            <p:nvPr/>
          </p:nvSpPr>
          <p:spPr>
            <a:xfrm flipV="1">
              <a:off x="2976" y="2064"/>
              <a:ext cx="1536" cy="288"/>
            </a:xfrm>
            <a:prstGeom prst="line">
              <a:avLst/>
            </a:prstGeom>
            <a:ln w="9525" cap="flat" cmpd="sng">
              <a:solidFill>
                <a:schemeClr val="tx1"/>
              </a:solidFill>
              <a:prstDash val="solid"/>
              <a:miter/>
              <a:headEnd type="none" w="med" len="med"/>
              <a:tailEnd type="triangle" w="med" len="med"/>
            </a:ln>
          </p:spPr>
        </p:sp>
        <p:sp>
          <p:nvSpPr>
            <p:cNvPr id="271371" name="Line 12"/>
            <p:cNvSpPr/>
            <p:nvPr/>
          </p:nvSpPr>
          <p:spPr>
            <a:xfrm flipV="1">
              <a:off x="3024" y="2112"/>
              <a:ext cx="1392" cy="672"/>
            </a:xfrm>
            <a:prstGeom prst="line">
              <a:avLst/>
            </a:prstGeom>
            <a:ln w="9525" cap="flat" cmpd="sng">
              <a:solidFill>
                <a:schemeClr val="tx1"/>
              </a:solidFill>
              <a:prstDash val="solid"/>
              <a:miter/>
              <a:headEnd type="none" w="med" len="med"/>
              <a:tailEnd type="none" w="med" len="med"/>
            </a:ln>
          </p:spPr>
        </p:sp>
        <p:sp>
          <p:nvSpPr>
            <p:cNvPr id="271372" name="Line 13"/>
            <p:cNvSpPr/>
            <p:nvPr/>
          </p:nvSpPr>
          <p:spPr>
            <a:xfrm>
              <a:off x="2976" y="2400"/>
              <a:ext cx="1488" cy="336"/>
            </a:xfrm>
            <a:prstGeom prst="line">
              <a:avLst/>
            </a:prstGeom>
            <a:ln w="9525" cap="flat" cmpd="sng">
              <a:solidFill>
                <a:schemeClr val="tx1"/>
              </a:solidFill>
              <a:prstDash val="solid"/>
              <a:miter/>
              <a:headEnd type="none" w="med" len="med"/>
              <a:tailEnd type="triangle" w="med" len="med"/>
            </a:ln>
          </p:spPr>
        </p:sp>
      </p:gr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Effect transition="in" filter="blinds(horizontal)">
                                      <p:cBhvr>
                                        <p:cTn id="7" dur="500"/>
                                        <p:tgtEl>
                                          <p:spTgt spid="29696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96964"/>
                                        </p:tgtEl>
                                        <p:attrNameLst>
                                          <p:attrName>style.visibility</p:attrName>
                                        </p:attrNameLst>
                                      </p:cBhvr>
                                      <p:to>
                                        <p:strVal val="visible"/>
                                      </p:to>
                                    </p:set>
                                    <p:anim calcmode="lin" valueType="num">
                                      <p:cBhvr>
                                        <p:cTn id="12" dur="500" fill="hold"/>
                                        <p:tgtEl>
                                          <p:spTgt spid="296964"/>
                                        </p:tgtEl>
                                        <p:attrNameLst>
                                          <p:attrName>ppt_w</p:attrName>
                                        </p:attrNameLst>
                                      </p:cBhvr>
                                      <p:tavLst>
                                        <p:tav tm="0">
                                          <p:val>
                                            <p:fltVal val="0.000000"/>
                                          </p:val>
                                        </p:tav>
                                        <p:tav tm="100000">
                                          <p:val>
                                            <p:strVal val="#ppt_w"/>
                                          </p:val>
                                        </p:tav>
                                      </p:tavLst>
                                    </p:anim>
                                    <p:anim calcmode="lin" valueType="num">
                                      <p:cBhvr>
                                        <p:cTn id="13" dur="500" fill="hold"/>
                                        <p:tgtEl>
                                          <p:spTgt spid="296964"/>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96965"/>
                                        </p:tgtEl>
                                        <p:attrNameLst>
                                          <p:attrName>style.visibility</p:attrName>
                                        </p:attrNameLst>
                                      </p:cBhvr>
                                      <p:to>
                                        <p:strVal val="visible"/>
                                      </p:to>
                                    </p:set>
                                    <p:anim calcmode="lin" valueType="num">
                                      <p:cBhvr>
                                        <p:cTn id="18" dur="500" fill="hold"/>
                                        <p:tgtEl>
                                          <p:spTgt spid="296965"/>
                                        </p:tgtEl>
                                        <p:attrNameLst>
                                          <p:attrName>ppt_w</p:attrName>
                                        </p:attrNameLst>
                                      </p:cBhvr>
                                      <p:tavLst>
                                        <p:tav tm="0">
                                          <p:val>
                                            <p:fltVal val="0.000000"/>
                                          </p:val>
                                        </p:tav>
                                        <p:tav tm="100000">
                                          <p:val>
                                            <p:strVal val="#ppt_w"/>
                                          </p:val>
                                        </p:tav>
                                      </p:tavLst>
                                    </p:anim>
                                    <p:anim calcmode="lin" valueType="num">
                                      <p:cBhvr>
                                        <p:cTn id="19" dur="500" fill="hold"/>
                                        <p:tgtEl>
                                          <p:spTgt spid="296965"/>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296962"/>
                                        </p:tgtEl>
                                        <p:attrNameLst>
                                          <p:attrName>style.visibility</p:attrName>
                                        </p:attrNameLst>
                                      </p:cBhvr>
                                      <p:to>
                                        <p:strVal val="visible"/>
                                      </p:to>
                                    </p:set>
                                    <p:animEffect transition="in" filter="barn(inHorizontal)">
                                      <p:cBhvr>
                                        <p:cTn id="24" dur="500"/>
                                        <p:tgtEl>
                                          <p:spTgt spid="29696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296963"/>
                                        </p:tgtEl>
                                        <p:attrNameLst>
                                          <p:attrName>style.visibility</p:attrName>
                                        </p:attrNameLst>
                                      </p:cBhvr>
                                      <p:to>
                                        <p:strVal val="visible"/>
                                      </p:to>
                                    </p:set>
                                    <p:animEffect transition="in" filter="barn(inHorizontal)">
                                      <p:cBhvr>
                                        <p:cTn id="29"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p:bldP spid="296963" grpId="0"/>
      <p:bldP spid="29696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Text Box 2"/>
          <p:cNvSpPr txBox="1"/>
          <p:nvPr/>
        </p:nvSpPr>
        <p:spPr>
          <a:xfrm>
            <a:off x="500063" y="609600"/>
            <a:ext cx="8429625" cy="609600"/>
          </a:xfrm>
          <a:prstGeom prst="rect">
            <a:avLst/>
          </a:prstGeom>
          <a:noFill/>
          <a:ln w="9525">
            <a:noFill/>
          </a:ln>
        </p:spPr>
        <p:txBody>
          <a:bodyPr lIns="91428" tIns="45714" rIns="91428" bIns="45714" anchor="t">
            <a:spAutoFit/>
          </a:bodyPr>
          <a:p>
            <a:pPr indent="0" defTabSz="913130">
              <a:lnSpc>
                <a:spcPct val="120000"/>
              </a:lnSpc>
            </a:pPr>
            <a:r>
              <a:rPr lang="zh-CN" altLang="en-US">
                <a:latin typeface="宋体" panose="02010600030101010101" pitchFamily="2" charset="-122"/>
                <a:ea typeface="宋体" panose="02010600030101010101" pitchFamily="2" charset="-122"/>
              </a:rPr>
              <a:t>给定</a:t>
            </a:r>
            <a:r>
              <a:rPr lang="en-US" altLang="zh-CN">
                <a:latin typeface="宋体" panose="02010600030101010101" pitchFamily="2" charset="-122"/>
                <a:ea typeface="宋体" panose="02010600030101010101" pitchFamily="2" charset="-122"/>
              </a:rPr>
              <a:t>R</a:t>
            </a:r>
            <a:r>
              <a:rPr lang="en-US" altLang="zh-CN" baseline="-30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R</a:t>
            </a:r>
            <a:r>
              <a:rPr lang="en-US" altLang="zh-CN" baseline="-30000">
                <a:latin typeface="宋体" panose="02010600030101010101" pitchFamily="2" charset="-122"/>
                <a:ea typeface="宋体" panose="02010600030101010101" pitchFamily="2" charset="-122"/>
              </a:rPr>
              <a:t>1</a:t>
            </a:r>
            <a:r>
              <a:rPr lang="en-US" altLang="zh-CN">
                <a:latin typeface="Times New Roman" panose="02020703060505090304" pitchFamily="18" charset="0"/>
                <a:ea typeface="宋体" panose="02010600030101010101" pitchFamily="2" charset="-122"/>
              </a:rPr>
              <a:t>·</a:t>
            </a:r>
            <a:r>
              <a:rPr lang="en-US" altLang="zh-CN">
                <a:latin typeface="宋体" panose="02010600030101010101" pitchFamily="2" charset="-122"/>
                <a:ea typeface="宋体" panose="02010600030101010101" pitchFamily="2" charset="-122"/>
              </a:rPr>
              <a:t>R</a:t>
            </a:r>
            <a:r>
              <a:rPr lang="en-US" altLang="zh-CN" baseline="-30000">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，也不能唯一的确定出最小基数的</a:t>
            </a:r>
            <a:r>
              <a:rPr lang="en-US" altLang="zh-CN">
                <a:latin typeface="宋体" panose="02010600030101010101" pitchFamily="2" charset="-122"/>
                <a:ea typeface="宋体" panose="02010600030101010101" pitchFamily="2" charset="-122"/>
              </a:rPr>
              <a:t>R</a:t>
            </a:r>
            <a:r>
              <a:rPr lang="en-US" altLang="zh-CN" baseline="-30000">
                <a:latin typeface="宋体" panose="02010600030101010101" pitchFamily="2" charset="-122"/>
                <a:ea typeface="宋体" panose="02010600030101010101" pitchFamily="2" charset="-122"/>
              </a:rPr>
              <a:t>2</a:t>
            </a:r>
            <a:r>
              <a:rPr lang="zh-CN" altLang="en-US" baseline="-30000">
                <a:latin typeface="宋体" panose="02010600030101010101" pitchFamily="2" charset="-122"/>
                <a:ea typeface="宋体" panose="02010600030101010101" pitchFamily="2" charset="-122"/>
              </a:rPr>
              <a:t>。</a:t>
            </a:r>
            <a:r>
              <a:rPr lang="zh-CN" altLang="en-US" b="0">
                <a:latin typeface="Arial" panose="020B0604020202090204" pitchFamily="34" charset="0"/>
                <a:ea typeface="宋体" panose="02010600030101010101" pitchFamily="2" charset="-122"/>
              </a:rPr>
              <a:t> </a:t>
            </a:r>
            <a:endParaRPr lang="zh-CN" altLang="en-US" b="0">
              <a:latin typeface="Arial" panose="020B0604020202090204" pitchFamily="34" charset="0"/>
              <a:ea typeface="宋体" panose="02010600030101010101" pitchFamily="2" charset="-122"/>
            </a:endParaRPr>
          </a:p>
        </p:txBody>
      </p:sp>
      <p:sp>
        <p:nvSpPr>
          <p:cNvPr id="297987" name="Text Box 3"/>
          <p:cNvSpPr txBox="1"/>
          <p:nvPr/>
        </p:nvSpPr>
        <p:spPr>
          <a:xfrm>
            <a:off x="809625" y="5414963"/>
            <a:ext cx="7947025" cy="854075"/>
          </a:xfrm>
          <a:prstGeom prst="rect">
            <a:avLst/>
          </a:prstGeom>
          <a:noFill/>
          <a:ln w="9525">
            <a:noFill/>
          </a:ln>
        </p:spPr>
        <p:txBody>
          <a:bodyPr lIns="91428" tIns="45714" rIns="91428" bIns="45714" anchor="t">
            <a:spAutoFit/>
          </a:bodyPr>
          <a:p>
            <a:pPr indent="0" algn="just" defTabSz="913130">
              <a:lnSpc>
                <a:spcPct val="95000"/>
              </a:lnSpc>
            </a:pPr>
            <a:r>
              <a:rPr lang="zh-CN" altLang="en-US" sz="2600">
                <a:latin typeface="宋体" panose="02010600030101010101" pitchFamily="2" charset="-122"/>
                <a:ea typeface="宋体" panose="02010600030101010101" pitchFamily="2" charset="-122"/>
              </a:rPr>
              <a:t>则</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2</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〈2,3〉</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〈2,4〉</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〈4,3〉</a:t>
            </a:r>
            <a:r>
              <a:rPr lang="zh-CN" altLang="en-US" sz="2600">
                <a:latin typeface="宋体" panose="02010600030101010101" pitchFamily="2" charset="-122"/>
                <a:ea typeface="宋体" panose="02010600030101010101" pitchFamily="2" charset="-122"/>
              </a:rPr>
              <a:t>｝或</a:t>
            </a:r>
            <a:endParaRPr lang="zh-CN" altLang="en-US" sz="2600">
              <a:latin typeface="宋体" panose="02010600030101010101" pitchFamily="2" charset="-122"/>
              <a:ea typeface="宋体" panose="02010600030101010101" pitchFamily="2" charset="-122"/>
            </a:endParaRPr>
          </a:p>
          <a:p>
            <a:pPr indent="0" algn="just" defTabSz="913130">
              <a:lnSpc>
                <a:spcPct val="95000"/>
              </a:lnSpc>
            </a:pPr>
            <a:r>
              <a:rPr lang="zh-CN" altLang="en-US" sz="2600">
                <a:latin typeface="宋体" panose="02010600030101010101" pitchFamily="2" charset="-122"/>
                <a:ea typeface="宋体" panose="02010600030101010101" pitchFamily="2" charset="-122"/>
              </a:rPr>
              <a:t>　</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2</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〈2,3〉</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〈2,4〉</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〈3,3〉</a:t>
            </a:r>
            <a:r>
              <a:rPr lang="zh-CN" altLang="en-US" sz="2600">
                <a:latin typeface="宋体" panose="02010600030101010101" pitchFamily="2" charset="-122"/>
                <a:ea typeface="宋体" panose="02010600030101010101" pitchFamily="2" charset="-122"/>
              </a:rPr>
              <a:t>｝都可以。</a:t>
            </a:r>
            <a:endParaRPr lang="zh-CN" altLang="en-US" sz="2600" b="0">
              <a:latin typeface="Arial" panose="020B0604020202090204" pitchFamily="34" charset="0"/>
              <a:ea typeface="宋体" panose="02010600030101010101" pitchFamily="2" charset="-122"/>
            </a:endParaRPr>
          </a:p>
        </p:txBody>
      </p:sp>
      <p:sp>
        <p:nvSpPr>
          <p:cNvPr id="297988" name="Text Box 4"/>
          <p:cNvSpPr txBox="1"/>
          <p:nvPr/>
        </p:nvSpPr>
        <p:spPr>
          <a:xfrm>
            <a:off x="773113" y="1731963"/>
            <a:ext cx="8018462" cy="1173162"/>
          </a:xfrm>
          <a:prstGeom prst="rect">
            <a:avLst/>
          </a:prstGeom>
          <a:noFill/>
          <a:ln w="9525">
            <a:noFill/>
          </a:ln>
        </p:spPr>
        <p:txBody>
          <a:bodyPr lIns="91428" tIns="45714" rIns="91428" bIns="45714" anchor="t">
            <a:spAutoFit/>
          </a:bodyPr>
          <a:p>
            <a:pPr indent="0" algn="just" defTabSz="913130">
              <a:lnSpc>
                <a:spcPct val="135000"/>
              </a:lnSpc>
            </a:pPr>
            <a:r>
              <a:rPr lang="zh-CN" altLang="en-US" sz="2600">
                <a:latin typeface="宋体" panose="02010600030101010101" pitchFamily="2" charset="-122"/>
                <a:ea typeface="宋体" panose="02010600030101010101" pitchFamily="2" charset="-122"/>
              </a:rPr>
              <a:t>例如</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1</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〈0,1〉</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〈1,2〉</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〈3,3〉</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〈3,4〉</a:t>
            </a:r>
            <a:r>
              <a:rPr lang="zh-CN" altLang="en-US" sz="2600">
                <a:latin typeface="宋体" panose="02010600030101010101" pitchFamily="2" charset="-122"/>
                <a:ea typeface="宋体" panose="02010600030101010101" pitchFamily="2" charset="-122"/>
              </a:rPr>
              <a:t>｝，　　　  </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1</a:t>
            </a:r>
            <a:r>
              <a:rPr lang="en-US" altLang="zh-CN" sz="2600">
                <a:latin typeface="Times New Roman" panose="02020703060505090304" pitchFamily="18" charset="0"/>
                <a:ea typeface="宋体" panose="02010600030101010101" pitchFamily="2" charset="-122"/>
              </a:rPr>
              <a:t>·</a:t>
            </a:r>
            <a:r>
              <a:rPr lang="en-US" altLang="zh-CN" sz="2600">
                <a:latin typeface="宋体" panose="02010600030101010101" pitchFamily="2" charset="-122"/>
                <a:ea typeface="宋体" panose="02010600030101010101" pitchFamily="2" charset="-122"/>
              </a:rPr>
              <a:t>R</a:t>
            </a:r>
            <a:r>
              <a:rPr lang="en-US" altLang="zh-CN" sz="2600" baseline="-30000">
                <a:latin typeface="宋体" panose="02010600030101010101" pitchFamily="2" charset="-122"/>
                <a:ea typeface="宋体" panose="02010600030101010101" pitchFamily="2" charset="-122"/>
              </a:rPr>
              <a:t>2</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〈1,3〉</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〈1,4〉</a:t>
            </a:r>
            <a:r>
              <a:rPr lang="zh-CN" altLang="en-US" sz="2600">
                <a:latin typeface="宋体" panose="02010600030101010101" pitchFamily="2" charset="-122"/>
                <a:ea typeface="宋体" panose="02010600030101010101" pitchFamily="2" charset="-122"/>
              </a:rPr>
              <a:t>，</a:t>
            </a:r>
            <a:r>
              <a:rPr lang="en-US" altLang="zh-CN" sz="2600">
                <a:latin typeface="宋体" panose="02010600030101010101" pitchFamily="2" charset="-122"/>
                <a:ea typeface="宋体" panose="02010600030101010101" pitchFamily="2" charset="-122"/>
              </a:rPr>
              <a:t>〈3,3〉</a:t>
            </a:r>
            <a:r>
              <a:rPr lang="zh-CN" altLang="en-US" sz="2600">
                <a:latin typeface="宋体" panose="02010600030101010101" pitchFamily="2" charset="-122"/>
                <a:ea typeface="宋体" panose="02010600030101010101" pitchFamily="2" charset="-122"/>
              </a:rPr>
              <a:t>｝，　　</a:t>
            </a:r>
            <a:endParaRPr lang="zh-CN" altLang="en-US" sz="2600">
              <a:latin typeface="宋体" panose="02010600030101010101" pitchFamily="2" charset="-122"/>
              <a:ea typeface="宋体" panose="02010600030101010101" pitchFamily="2" charset="-122"/>
            </a:endParaRPr>
          </a:p>
        </p:txBody>
      </p:sp>
      <p:graphicFrame>
        <p:nvGraphicFramePr>
          <p:cNvPr id="272388" name="Object 2"/>
          <p:cNvGraphicFramePr>
            <a:graphicFrameLocks noChangeAspect="1"/>
          </p:cNvGraphicFramePr>
          <p:nvPr/>
        </p:nvGraphicFramePr>
        <p:xfrm>
          <a:off x="3373438" y="2895600"/>
          <a:ext cx="431800" cy="538163"/>
        </p:xfrm>
        <a:graphic>
          <a:graphicData uri="http://schemas.openxmlformats.org/presentationml/2006/ole">
            <mc:AlternateContent xmlns:mc="http://schemas.openxmlformats.org/markup-compatibility/2006">
              <mc:Choice xmlns:v="urn:schemas-microsoft-com:vml" Requires="v">
                <p:oleObj spid="_x0000_s3394" name="" r:id="rId1" imgW="3076575" imgH="3733800" progId="Equation.3">
                  <p:embed/>
                </p:oleObj>
              </mc:Choice>
              <mc:Fallback>
                <p:oleObj name="" r:id="rId1" imgW="3076575" imgH="3733800" progId="Equation.3">
                  <p:embed/>
                  <p:pic>
                    <p:nvPicPr>
                      <p:cNvPr id="0" name="Picture 3393"/>
                      <p:cNvPicPr/>
                      <p:nvPr/>
                    </p:nvPicPr>
                    <p:blipFill>
                      <a:blip r:embed="rId2">
                        <a:clrChange>
                          <a:clrFrom>
                            <a:srgbClr val="000000"/>
                          </a:clrFrom>
                          <a:clrTo>
                            <a:srgbClr val="FFFFFF"/>
                          </a:clrTo>
                        </a:clrChange>
                      </a:blip>
                      <a:stretch>
                        <a:fillRect/>
                      </a:stretch>
                    </p:blipFill>
                    <p:spPr>
                      <a:xfrm>
                        <a:off x="3373438" y="2895600"/>
                        <a:ext cx="431800" cy="538163"/>
                      </a:xfrm>
                      <a:prstGeom prst="rect">
                        <a:avLst/>
                      </a:prstGeom>
                      <a:noFill/>
                      <a:ln w="38100">
                        <a:noFill/>
                        <a:miter/>
                      </a:ln>
                    </p:spPr>
                  </p:pic>
                </p:oleObj>
              </mc:Fallback>
            </mc:AlternateContent>
          </a:graphicData>
        </a:graphic>
      </p:graphicFrame>
      <p:graphicFrame>
        <p:nvGraphicFramePr>
          <p:cNvPr id="272389" name="Object 3"/>
          <p:cNvGraphicFramePr>
            <a:graphicFrameLocks noChangeAspect="1"/>
          </p:cNvGraphicFramePr>
          <p:nvPr/>
        </p:nvGraphicFramePr>
        <p:xfrm>
          <a:off x="6003925" y="2895600"/>
          <a:ext cx="466725" cy="544513"/>
        </p:xfrm>
        <a:graphic>
          <a:graphicData uri="http://schemas.openxmlformats.org/presentationml/2006/ole">
            <mc:AlternateContent xmlns:mc="http://schemas.openxmlformats.org/markup-compatibility/2006">
              <mc:Choice xmlns:v="urn:schemas-microsoft-com:vml" Requires="v">
                <p:oleObj spid="_x0000_s3395" name="" r:id="rId3" imgW="3295650" imgH="3733800" progId="Equation.3">
                  <p:embed/>
                </p:oleObj>
              </mc:Choice>
              <mc:Fallback>
                <p:oleObj name="" r:id="rId3" imgW="3295650" imgH="3733800" progId="Equation.3">
                  <p:embed/>
                  <p:pic>
                    <p:nvPicPr>
                      <p:cNvPr id="0" name="Picture 3394"/>
                      <p:cNvPicPr/>
                      <p:nvPr/>
                    </p:nvPicPr>
                    <p:blipFill>
                      <a:blip r:embed="rId4">
                        <a:clrChange>
                          <a:clrFrom>
                            <a:srgbClr val="000000"/>
                          </a:clrFrom>
                          <a:clrTo>
                            <a:srgbClr val="FFFFFF"/>
                          </a:clrTo>
                        </a:clrChange>
                      </a:blip>
                      <a:stretch>
                        <a:fillRect/>
                      </a:stretch>
                    </p:blipFill>
                    <p:spPr>
                      <a:xfrm>
                        <a:off x="6003925" y="2895600"/>
                        <a:ext cx="466725" cy="544513"/>
                      </a:xfrm>
                      <a:prstGeom prst="rect">
                        <a:avLst/>
                      </a:prstGeom>
                      <a:noFill/>
                      <a:ln w="38100">
                        <a:noFill/>
                        <a:miter/>
                      </a:ln>
                    </p:spPr>
                  </p:pic>
                </p:oleObj>
              </mc:Fallback>
            </mc:AlternateContent>
          </a:graphicData>
        </a:graphic>
      </p:graphicFrame>
      <p:pic>
        <p:nvPicPr>
          <p:cNvPr id="272390" name="Picture 16"/>
          <p:cNvPicPr>
            <a:picLocks noChangeAspect="1"/>
          </p:cNvPicPr>
          <p:nvPr/>
        </p:nvPicPr>
        <p:blipFill>
          <a:blip r:embed="rId5"/>
          <a:stretch>
            <a:fillRect/>
          </a:stretch>
        </p:blipFill>
        <p:spPr>
          <a:xfrm>
            <a:off x="1247775" y="2951163"/>
            <a:ext cx="6619875" cy="2417762"/>
          </a:xfrm>
          <a:prstGeom prst="rect">
            <a:avLst/>
          </a:prstGeom>
          <a:noFill/>
          <a:ln w="9525">
            <a:noFill/>
          </a:ln>
        </p:spPr>
      </p:pic>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additive="base">
                                        <p:cTn id="7" dur="500" fill="hold"/>
                                        <p:tgtEl>
                                          <p:spTgt spid="297988"/>
                                        </p:tgtEl>
                                        <p:attrNameLst>
                                          <p:attrName>ppt_x</p:attrName>
                                        </p:attrNameLst>
                                      </p:cBhvr>
                                      <p:tavLst>
                                        <p:tav tm="0">
                                          <p:val>
                                            <p:strVal val="0-#ppt_w/2"/>
                                          </p:val>
                                        </p:tav>
                                        <p:tav tm="100000">
                                          <p:val>
                                            <p:strVal val="#ppt_x"/>
                                          </p:val>
                                        </p:tav>
                                      </p:tavLst>
                                    </p:anim>
                                    <p:anim calcmode="lin" valueType="num">
                                      <p:cBhvr additive="base">
                                        <p:cTn id="8"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87"/>
                                        </p:tgtEl>
                                        <p:attrNameLst>
                                          <p:attrName>style.visibility</p:attrName>
                                        </p:attrNameLst>
                                      </p:cBhvr>
                                      <p:to>
                                        <p:strVal val="visible"/>
                                      </p:to>
                                    </p:set>
                                    <p:anim calcmode="lin" valueType="num">
                                      <p:cBhvr additive="base">
                                        <p:cTn id="13" dur="500" fill="hold"/>
                                        <p:tgtEl>
                                          <p:spTgt spid="297987"/>
                                        </p:tgtEl>
                                        <p:attrNameLst>
                                          <p:attrName>ppt_x</p:attrName>
                                        </p:attrNameLst>
                                      </p:cBhvr>
                                      <p:tavLst>
                                        <p:tav tm="0">
                                          <p:val>
                                            <p:strVal val="#ppt_x"/>
                                          </p:val>
                                        </p:tav>
                                        <p:tav tm="100000">
                                          <p:val>
                                            <p:strVal val="#ppt_x"/>
                                          </p:val>
                                        </p:tav>
                                      </p:tavLst>
                                    </p:anim>
                                    <p:anim calcmode="lin" valueType="num">
                                      <p:cBhvr additive="base">
                                        <p:cTn id="14" dur="500" fill="hold"/>
                                        <p:tgtEl>
                                          <p:spTgt spid="297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p:bldP spid="297988"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Text Box 3"/>
          <p:cNvSpPr txBox="1"/>
          <p:nvPr/>
        </p:nvSpPr>
        <p:spPr>
          <a:xfrm>
            <a:off x="214313" y="214313"/>
            <a:ext cx="8548687" cy="2308225"/>
          </a:xfrm>
          <a:prstGeom prst="rect">
            <a:avLst/>
          </a:prstGeom>
          <a:noFill/>
          <a:ln w="9525">
            <a:noFill/>
          </a:ln>
        </p:spPr>
        <p:txBody>
          <a:bodyPr lIns="91428" tIns="45714" rIns="91428" bIns="45714" anchor="t">
            <a:spAutoFit/>
          </a:bodyPr>
          <a:p>
            <a:pPr indent="0" defTabSz="913130"/>
            <a:r>
              <a:rPr lang="en-US" altLang="zh-CN" sz="3200">
                <a:latin typeface="宋体" panose="02010600030101010101" pitchFamily="2" charset="-122"/>
                <a:ea typeface="宋体" panose="02010600030101010101" pitchFamily="2" charset="-122"/>
              </a:rPr>
              <a:t>3 .</a:t>
            </a:r>
            <a:r>
              <a:rPr lang="zh-CN" altLang="en-US">
                <a:latin typeface="宋体" panose="02010600030101010101" pitchFamily="2" charset="-122"/>
                <a:ea typeface="宋体" panose="02010600030101010101" pitchFamily="2" charset="-122"/>
              </a:rPr>
              <a:t>有人说，集合</a:t>
            </a:r>
            <a:r>
              <a:rPr lang="en-US" altLang="zh-CN" i="1">
                <a:latin typeface="Arial" panose="020B0604020202090204" pitchFamily="34" charset="0"/>
                <a:ea typeface="宋体" panose="02010600030101010101" pitchFamily="2" charset="-122"/>
              </a:rPr>
              <a:t>A</a:t>
            </a:r>
            <a:r>
              <a:rPr lang="zh-CN" altLang="en-US">
                <a:latin typeface="宋体" panose="02010600030101010101" pitchFamily="2" charset="-122"/>
                <a:ea typeface="宋体" panose="02010600030101010101" pitchFamily="2" charset="-122"/>
              </a:rPr>
              <a:t>上的关系</a:t>
            </a:r>
            <a:r>
              <a:rPr lang="en-US" altLang="zh-CN">
                <a:latin typeface="宋体" panose="02010600030101010101" pitchFamily="2" charset="-122"/>
                <a:ea typeface="宋体" panose="02010600030101010101" pitchFamily="2" charset="-122"/>
              </a:rPr>
              <a:t>R</a:t>
            </a:r>
            <a:r>
              <a:rPr lang="zh-CN" altLang="en-US">
                <a:latin typeface="宋体" panose="02010600030101010101" pitchFamily="2" charset="-122"/>
                <a:ea typeface="宋体" panose="02010600030101010101" pitchFamily="2" charset="-122"/>
              </a:rPr>
              <a:t> ，如果是对称的且可</a:t>
            </a:r>
            <a:endParaRPr lang="zh-CN" altLang="en-US">
              <a:latin typeface="宋体" panose="02010600030101010101" pitchFamily="2" charset="-122"/>
              <a:ea typeface="宋体" panose="02010600030101010101" pitchFamily="2" charset="-122"/>
            </a:endParaRPr>
          </a:p>
          <a:p>
            <a:pPr indent="0" defTabSz="913130"/>
            <a:r>
              <a:rPr lang="zh-CN" altLang="en-US">
                <a:latin typeface="宋体" panose="02010600030101010101" pitchFamily="2" charset="-122"/>
                <a:ea typeface="宋体" panose="02010600030101010101" pitchFamily="2" charset="-122"/>
              </a:rPr>
              <a:t>　　传递，则它也是自反的。其理由是，从</a:t>
            </a:r>
            <a:endParaRPr lang="zh-CN" altLang="en-US">
              <a:latin typeface="宋体" panose="02010600030101010101" pitchFamily="2" charset="-122"/>
              <a:ea typeface="宋体" panose="02010600030101010101" pitchFamily="2" charset="-122"/>
            </a:endParaRPr>
          </a:p>
          <a:p>
            <a:pPr indent="0" defTabSz="913130"/>
            <a:endParaRPr lang="zh-CN" altLang="en-US">
              <a:latin typeface="宋体" panose="02010600030101010101" pitchFamily="2" charset="-122"/>
              <a:ea typeface="宋体" panose="02010600030101010101" pitchFamily="2" charset="-122"/>
            </a:endParaRPr>
          </a:p>
          <a:p>
            <a:pPr indent="0" defTabSz="913130"/>
            <a:endParaRPr lang="zh-CN" altLang="en-US">
              <a:latin typeface="宋体" panose="02010600030101010101" pitchFamily="2" charset="-122"/>
              <a:ea typeface="宋体" panose="02010600030101010101" pitchFamily="2" charset="-122"/>
            </a:endParaRPr>
          </a:p>
          <a:p>
            <a:pPr indent="0" defTabSz="913130"/>
            <a:endParaRPr lang="en-US" altLang="zh-CN" b="0">
              <a:latin typeface="Arial" panose="020B0604020202090204" pitchFamily="34" charset="0"/>
              <a:ea typeface="宋体" panose="02010600030101010101" pitchFamily="2" charset="-122"/>
            </a:endParaRPr>
          </a:p>
        </p:txBody>
      </p:sp>
      <p:pic>
        <p:nvPicPr>
          <p:cNvPr id="273410" name="Picture 4" descr="4"/>
          <p:cNvPicPr>
            <a:picLocks noChangeAspect="1"/>
          </p:cNvPicPr>
          <p:nvPr/>
        </p:nvPicPr>
        <p:blipFill>
          <a:blip r:embed="rId1">
            <a:clrChange>
              <a:clrFrom>
                <a:srgbClr val="000000"/>
              </a:clrFrom>
              <a:clrTo>
                <a:srgbClr val="000000">
                  <a:alpha val="0"/>
                </a:srgbClr>
              </a:clrTo>
            </a:clrChange>
          </a:blip>
          <a:stretch>
            <a:fillRect/>
          </a:stretch>
        </p:blipFill>
        <p:spPr>
          <a:xfrm>
            <a:off x="1295400" y="2286000"/>
            <a:ext cx="1752600" cy="979488"/>
          </a:xfrm>
          <a:prstGeom prst="rect">
            <a:avLst/>
          </a:prstGeom>
          <a:noFill/>
          <a:ln w="9525">
            <a:noFill/>
          </a:ln>
        </p:spPr>
      </p:pic>
      <p:pic>
        <p:nvPicPr>
          <p:cNvPr id="273411" name="Picture 5" descr="4"/>
          <p:cNvPicPr>
            <a:picLocks noChangeAspect="1"/>
          </p:cNvPicPr>
          <p:nvPr/>
        </p:nvPicPr>
        <p:blipFill>
          <a:blip r:embed="rId1">
            <a:clrChange>
              <a:clrFrom>
                <a:srgbClr val="000000"/>
              </a:clrFrom>
              <a:clrTo>
                <a:srgbClr val="000000">
                  <a:alpha val="0"/>
                </a:srgbClr>
              </a:clrTo>
            </a:clrChange>
          </a:blip>
          <a:stretch>
            <a:fillRect/>
          </a:stretch>
        </p:blipFill>
        <p:spPr>
          <a:xfrm>
            <a:off x="5181600" y="2286000"/>
            <a:ext cx="1524000" cy="996950"/>
          </a:xfrm>
          <a:prstGeom prst="rect">
            <a:avLst/>
          </a:prstGeom>
          <a:noFill/>
          <a:ln w="9525">
            <a:noFill/>
          </a:ln>
        </p:spPr>
      </p:pic>
      <p:sp>
        <p:nvSpPr>
          <p:cNvPr id="273412" name="Line 6"/>
          <p:cNvSpPr/>
          <p:nvPr/>
        </p:nvSpPr>
        <p:spPr>
          <a:xfrm>
            <a:off x="3048000" y="2768600"/>
            <a:ext cx="2133600" cy="0"/>
          </a:xfrm>
          <a:prstGeom prst="line">
            <a:avLst/>
          </a:prstGeom>
          <a:ln w="57150" cap="flat" cmpd="thickThin">
            <a:solidFill>
              <a:srgbClr val="008000"/>
            </a:solidFill>
            <a:prstDash val="solid"/>
            <a:round/>
            <a:headEnd type="none" w="med" len="med"/>
            <a:tailEnd type="triangle" w="med" len="med"/>
          </a:ln>
        </p:spPr>
      </p:sp>
      <p:sp>
        <p:nvSpPr>
          <p:cNvPr id="273413" name="Text Box 7"/>
          <p:cNvSpPr txBox="1"/>
          <p:nvPr/>
        </p:nvSpPr>
        <p:spPr>
          <a:xfrm>
            <a:off x="3224213" y="2333625"/>
            <a:ext cx="1543050" cy="523875"/>
          </a:xfrm>
          <a:prstGeom prst="rect">
            <a:avLst/>
          </a:prstGeom>
          <a:noFill/>
          <a:ln w="9525">
            <a:noFill/>
          </a:ln>
        </p:spPr>
        <p:txBody>
          <a:bodyPr lIns="91428" tIns="45714" rIns="91428" bIns="45714" anchor="t">
            <a:spAutoFit/>
          </a:bodyPr>
          <a:p>
            <a:pPr indent="0" algn="ctr" defTabSz="913130"/>
            <a:r>
              <a:rPr lang="zh-CN" altLang="en-US">
                <a:latin typeface="Arial" panose="020B0604020202090204" pitchFamily="34" charset="0"/>
                <a:ea typeface="宋体" panose="02010600030101010101" pitchFamily="2" charset="-122"/>
              </a:rPr>
              <a:t>对称性</a:t>
            </a:r>
            <a:endParaRPr lang="zh-CN" altLang="en-US">
              <a:latin typeface="Arial" panose="020B0604020202090204" pitchFamily="34" charset="0"/>
              <a:ea typeface="宋体" panose="02010600030101010101" pitchFamily="2" charset="-122"/>
            </a:endParaRPr>
          </a:p>
        </p:txBody>
      </p:sp>
      <p:pic>
        <p:nvPicPr>
          <p:cNvPr id="273414" name="Picture 8" descr="4"/>
          <p:cNvPicPr>
            <a:picLocks noChangeAspect="1"/>
          </p:cNvPicPr>
          <p:nvPr/>
        </p:nvPicPr>
        <p:blipFill>
          <a:blip r:embed="rId1">
            <a:clrChange>
              <a:clrFrom>
                <a:srgbClr val="000000"/>
              </a:clrFrom>
              <a:clrTo>
                <a:srgbClr val="000000">
                  <a:alpha val="0"/>
                </a:srgbClr>
              </a:clrTo>
            </a:clrChange>
          </a:blip>
          <a:stretch>
            <a:fillRect/>
          </a:stretch>
        </p:blipFill>
        <p:spPr>
          <a:xfrm>
            <a:off x="3282950" y="4370388"/>
            <a:ext cx="1665288" cy="1008062"/>
          </a:xfrm>
          <a:prstGeom prst="rect">
            <a:avLst/>
          </a:prstGeom>
          <a:noFill/>
          <a:ln w="9525">
            <a:noFill/>
          </a:ln>
        </p:spPr>
      </p:pic>
      <p:sp>
        <p:nvSpPr>
          <p:cNvPr id="273415" name="Line 9"/>
          <p:cNvSpPr/>
          <p:nvPr/>
        </p:nvSpPr>
        <p:spPr>
          <a:xfrm>
            <a:off x="2092325" y="3276600"/>
            <a:ext cx="1784350" cy="1158875"/>
          </a:xfrm>
          <a:prstGeom prst="line">
            <a:avLst/>
          </a:prstGeom>
          <a:ln w="57150" cap="flat" cmpd="thickThin">
            <a:solidFill>
              <a:srgbClr val="008000"/>
            </a:solidFill>
            <a:prstDash val="solid"/>
            <a:round/>
            <a:headEnd type="none" w="med" len="med"/>
            <a:tailEnd type="triangle" w="med" len="med"/>
          </a:ln>
        </p:spPr>
      </p:sp>
      <p:sp>
        <p:nvSpPr>
          <p:cNvPr id="273416" name="Line 10"/>
          <p:cNvSpPr/>
          <p:nvPr/>
        </p:nvSpPr>
        <p:spPr>
          <a:xfrm flipH="1">
            <a:off x="4413250" y="3276600"/>
            <a:ext cx="1606550" cy="1158875"/>
          </a:xfrm>
          <a:prstGeom prst="line">
            <a:avLst/>
          </a:prstGeom>
          <a:ln w="57150" cap="flat" cmpd="thickThin">
            <a:solidFill>
              <a:srgbClr val="008000"/>
            </a:solidFill>
            <a:prstDash val="solid"/>
            <a:round/>
            <a:headEnd type="none" w="med" len="med"/>
            <a:tailEnd type="triangle" w="med" len="med"/>
          </a:ln>
        </p:spPr>
      </p:sp>
      <p:sp>
        <p:nvSpPr>
          <p:cNvPr id="273417" name="Text Box 11"/>
          <p:cNvSpPr txBox="1"/>
          <p:nvPr/>
        </p:nvSpPr>
        <p:spPr>
          <a:xfrm>
            <a:off x="3400425" y="3921125"/>
            <a:ext cx="1487488" cy="522288"/>
          </a:xfrm>
          <a:prstGeom prst="rect">
            <a:avLst/>
          </a:prstGeom>
          <a:noFill/>
          <a:ln w="9525">
            <a:noFill/>
          </a:ln>
        </p:spPr>
        <p:txBody>
          <a:bodyPr lIns="91428" tIns="45714" rIns="91428" bIns="45714" anchor="t">
            <a:spAutoFit/>
          </a:bodyPr>
          <a:p>
            <a:pPr indent="0" algn="ctr" defTabSz="913130"/>
            <a:r>
              <a:rPr lang="zh-CN" altLang="en-US">
                <a:latin typeface="Arial" panose="020B0604020202090204" pitchFamily="34" charset="0"/>
                <a:ea typeface="宋体" panose="02010600030101010101" pitchFamily="2" charset="-122"/>
              </a:rPr>
              <a:t>传递性</a:t>
            </a:r>
            <a:endParaRPr lang="zh-CN" altLang="en-US">
              <a:latin typeface="Arial" panose="020B0604020202090204" pitchFamily="34" charset="0"/>
              <a:ea typeface="宋体" panose="02010600030101010101" pitchFamily="2" charset="-122"/>
            </a:endParaRPr>
          </a:p>
        </p:txBody>
      </p:sp>
      <p:sp>
        <p:nvSpPr>
          <p:cNvPr id="302092" name="Text Box 12"/>
          <p:cNvSpPr txBox="1"/>
          <p:nvPr/>
        </p:nvSpPr>
        <p:spPr>
          <a:xfrm>
            <a:off x="500063" y="5357813"/>
            <a:ext cx="7643812" cy="1077912"/>
          </a:xfrm>
          <a:prstGeom prst="rect">
            <a:avLst/>
          </a:prstGeom>
          <a:noFill/>
          <a:ln w="9525">
            <a:noFill/>
          </a:ln>
        </p:spPr>
        <p:txBody>
          <a:bodyPr lIns="91428" tIns="45714" rIns="91428" bIns="45714" anchor="t">
            <a:spAutoFit/>
          </a:bodyPr>
          <a:p>
            <a:pPr indent="0" defTabSz="913130"/>
            <a:r>
              <a:rPr lang="zh-CN" altLang="en-US" sz="3200">
                <a:latin typeface="宋体" panose="02010600030101010101" pitchFamily="2" charset="-122"/>
                <a:ea typeface="宋体" panose="02010600030101010101" pitchFamily="2" charset="-122"/>
              </a:rPr>
              <a:t>例 </a:t>
            </a:r>
            <a:r>
              <a:rPr lang="zh-CN" altLang="en-US">
                <a:latin typeface="宋体" panose="02010600030101010101" pitchFamily="2" charset="-122"/>
                <a:ea typeface="宋体" panose="02010600030101010101" pitchFamily="2" charset="-122"/>
              </a:rPr>
              <a:t>  设 </a:t>
            </a:r>
            <a:r>
              <a:rPr lang="en-US" altLang="zh-CN" i="1">
                <a:latin typeface="Arial" panose="020B0604020202090204" pitchFamily="34" charset="0"/>
                <a:ea typeface="宋体" panose="02010600030101010101" pitchFamily="2" charset="-122"/>
              </a:rPr>
              <a:t>A</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1,2</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indent="0" defTabSz="913130"/>
            <a:r>
              <a:rPr lang="en-US" altLang="zh-CN" sz="3200">
                <a:latin typeface="宋体" panose="02010600030101010101" pitchFamily="2" charset="-122"/>
                <a:ea typeface="宋体" panose="02010600030101010101" pitchFamily="2" charset="-122"/>
              </a:rPr>
              <a:t>R</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〈1,2〉,〈2,1〉,〈1,1〉,〈2,2〉}</a:t>
            </a:r>
            <a:endParaRPr lang="en-US" altLang="zh-CN">
              <a:latin typeface="宋体" panose="02010600030101010101" pitchFamily="2" charset="-122"/>
              <a:ea typeface="宋体" panose="02010600030101010101" pitchFamily="2" charset="-122"/>
            </a:endParaRPr>
          </a:p>
        </p:txBody>
      </p:sp>
      <p:graphicFrame>
        <p:nvGraphicFramePr>
          <p:cNvPr id="273419" name="Object 3"/>
          <p:cNvGraphicFramePr>
            <a:graphicFrameLocks noChangeAspect="1"/>
          </p:cNvGraphicFramePr>
          <p:nvPr/>
        </p:nvGraphicFramePr>
        <p:xfrm>
          <a:off x="1357313" y="642938"/>
          <a:ext cx="7643812" cy="1892300"/>
        </p:xfrm>
        <a:graphic>
          <a:graphicData uri="http://schemas.openxmlformats.org/presentationml/2006/ole">
            <mc:AlternateContent xmlns:mc="http://schemas.openxmlformats.org/markup-compatibility/2006">
              <mc:Choice xmlns:v="urn:schemas-microsoft-com:vml" Requires="v">
                <p:oleObj spid="_x0000_s3378" name="" r:id="rId2" imgW="37518975" imgH="12944475" progId="Equation.3">
                  <p:embed/>
                </p:oleObj>
              </mc:Choice>
              <mc:Fallback>
                <p:oleObj name="" r:id="rId2" imgW="37518975" imgH="12944475" progId="Equation.3">
                  <p:embed/>
                  <p:pic>
                    <p:nvPicPr>
                      <p:cNvPr id="0" name="Picture 3377"/>
                      <p:cNvPicPr/>
                      <p:nvPr/>
                    </p:nvPicPr>
                    <p:blipFill>
                      <a:blip r:embed="rId3"/>
                      <a:stretch>
                        <a:fillRect/>
                      </a:stretch>
                    </p:blipFill>
                    <p:spPr>
                      <a:xfrm>
                        <a:off x="1357313" y="642938"/>
                        <a:ext cx="7643812" cy="1892300"/>
                      </a:xfrm>
                      <a:prstGeom prst="rect">
                        <a:avLst/>
                      </a:prstGeom>
                      <a:noFill/>
                      <a:ln w="38100">
                        <a:noFill/>
                        <a:miter/>
                      </a:ln>
                    </p:spPr>
                  </p:pic>
                </p:oleObj>
              </mc:Fallback>
            </mc:AlternateContent>
          </a:graphicData>
        </a:graphic>
      </p:graphicFrame>
      <p:graphicFrame>
        <p:nvGraphicFramePr>
          <p:cNvPr id="273420" name="Object 4"/>
          <p:cNvGraphicFramePr>
            <a:graphicFrameLocks noChangeAspect="1"/>
          </p:cNvGraphicFramePr>
          <p:nvPr/>
        </p:nvGraphicFramePr>
        <p:xfrm>
          <a:off x="5343525" y="2454275"/>
          <a:ext cx="1128713" cy="687388"/>
        </p:xfrm>
        <a:graphic>
          <a:graphicData uri="http://schemas.openxmlformats.org/presentationml/2006/ole">
            <mc:AlternateContent xmlns:mc="http://schemas.openxmlformats.org/markup-compatibility/2006">
              <mc:Choice xmlns:v="urn:schemas-microsoft-com:vml" Requires="v">
                <p:oleObj spid="_x0000_s3379" name="" r:id="rId4" imgW="7019925" imgH="4171950" progId="Equation.3">
                  <p:embed/>
                </p:oleObj>
              </mc:Choice>
              <mc:Fallback>
                <p:oleObj name="" r:id="rId4" imgW="7019925" imgH="4171950" progId="Equation.3">
                  <p:embed/>
                  <p:pic>
                    <p:nvPicPr>
                      <p:cNvPr id="0" name="Picture 3378"/>
                      <p:cNvPicPr/>
                      <p:nvPr/>
                    </p:nvPicPr>
                    <p:blipFill>
                      <a:blip r:embed="rId5"/>
                      <a:stretch>
                        <a:fillRect/>
                      </a:stretch>
                    </p:blipFill>
                    <p:spPr>
                      <a:xfrm>
                        <a:off x="5343525" y="2454275"/>
                        <a:ext cx="1128713" cy="687388"/>
                      </a:xfrm>
                      <a:prstGeom prst="rect">
                        <a:avLst/>
                      </a:prstGeom>
                      <a:noFill/>
                      <a:ln w="38100">
                        <a:noFill/>
                        <a:miter/>
                      </a:ln>
                    </p:spPr>
                  </p:pic>
                </p:oleObj>
              </mc:Fallback>
            </mc:AlternateContent>
          </a:graphicData>
        </a:graphic>
      </p:graphicFrame>
      <p:graphicFrame>
        <p:nvGraphicFramePr>
          <p:cNvPr id="273421" name="Object 5"/>
          <p:cNvGraphicFramePr>
            <a:graphicFrameLocks noChangeAspect="1"/>
          </p:cNvGraphicFramePr>
          <p:nvPr/>
        </p:nvGraphicFramePr>
        <p:xfrm>
          <a:off x="1617663" y="2382838"/>
          <a:ext cx="1125537" cy="685800"/>
        </p:xfrm>
        <a:graphic>
          <a:graphicData uri="http://schemas.openxmlformats.org/presentationml/2006/ole">
            <mc:AlternateContent xmlns:mc="http://schemas.openxmlformats.org/markup-compatibility/2006">
              <mc:Choice xmlns:v="urn:schemas-microsoft-com:vml" Requires="v">
                <p:oleObj spid="_x0000_s3381" name="" r:id="rId6" imgW="7019925" imgH="4171950" progId="Equation.3">
                  <p:embed/>
                </p:oleObj>
              </mc:Choice>
              <mc:Fallback>
                <p:oleObj name="" r:id="rId6" imgW="7019925" imgH="4171950" progId="Equation.3">
                  <p:embed/>
                  <p:pic>
                    <p:nvPicPr>
                      <p:cNvPr id="0" name="Picture 3380"/>
                      <p:cNvPicPr/>
                      <p:nvPr/>
                    </p:nvPicPr>
                    <p:blipFill>
                      <a:blip r:embed="rId7"/>
                      <a:stretch>
                        <a:fillRect/>
                      </a:stretch>
                    </p:blipFill>
                    <p:spPr>
                      <a:xfrm>
                        <a:off x="1617663" y="2382838"/>
                        <a:ext cx="1125537" cy="685800"/>
                      </a:xfrm>
                      <a:prstGeom prst="rect">
                        <a:avLst/>
                      </a:prstGeom>
                      <a:noFill/>
                      <a:ln w="38100">
                        <a:noFill/>
                        <a:miter/>
                      </a:ln>
                    </p:spPr>
                  </p:pic>
                </p:oleObj>
              </mc:Fallback>
            </mc:AlternateContent>
          </a:graphicData>
        </a:graphic>
      </p:graphicFrame>
      <p:graphicFrame>
        <p:nvGraphicFramePr>
          <p:cNvPr id="273422" name="Object 6"/>
          <p:cNvGraphicFramePr>
            <a:graphicFrameLocks noChangeAspect="1"/>
          </p:cNvGraphicFramePr>
          <p:nvPr/>
        </p:nvGraphicFramePr>
        <p:xfrm>
          <a:off x="3446463" y="4548188"/>
          <a:ext cx="1125537" cy="693737"/>
        </p:xfrm>
        <a:graphic>
          <a:graphicData uri="http://schemas.openxmlformats.org/presentationml/2006/ole">
            <mc:AlternateContent xmlns:mc="http://schemas.openxmlformats.org/markup-compatibility/2006">
              <mc:Choice xmlns:v="urn:schemas-microsoft-com:vml" Requires="v">
                <p:oleObj spid="_x0000_s3380" name="" r:id="rId8" imgW="6581775" imgH="3952875" progId="Equation.3">
                  <p:embed/>
                </p:oleObj>
              </mc:Choice>
              <mc:Fallback>
                <p:oleObj name="" r:id="rId8" imgW="6581775" imgH="3952875" progId="Equation.3">
                  <p:embed/>
                  <p:pic>
                    <p:nvPicPr>
                      <p:cNvPr id="0" name="Picture 3379"/>
                      <p:cNvPicPr/>
                      <p:nvPr/>
                    </p:nvPicPr>
                    <p:blipFill>
                      <a:blip r:embed="rId9"/>
                      <a:stretch>
                        <a:fillRect/>
                      </a:stretch>
                    </p:blipFill>
                    <p:spPr>
                      <a:xfrm>
                        <a:off x="3446463" y="4548188"/>
                        <a:ext cx="1125537" cy="693737"/>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92"/>
                                        </p:tgtEl>
                                        <p:attrNameLst>
                                          <p:attrName>style.visibility</p:attrName>
                                        </p:attrNameLst>
                                      </p:cBhvr>
                                      <p:to>
                                        <p:strVal val="visible"/>
                                      </p:to>
                                    </p:set>
                                    <p:anim calcmode="lin" valueType="num">
                                      <p:cBhvr additive="base">
                                        <p:cTn id="7" dur="500" fill="hold"/>
                                        <p:tgtEl>
                                          <p:spTgt spid="302092"/>
                                        </p:tgtEl>
                                        <p:attrNameLst>
                                          <p:attrName>ppt_x</p:attrName>
                                        </p:attrNameLst>
                                      </p:cBhvr>
                                      <p:tavLst>
                                        <p:tav tm="0">
                                          <p:val>
                                            <p:strVal val="0-#ppt_w/2"/>
                                          </p:val>
                                        </p:tav>
                                        <p:tav tm="100000">
                                          <p:val>
                                            <p:strVal val="#ppt_x"/>
                                          </p:val>
                                        </p:tav>
                                      </p:tavLst>
                                    </p:anim>
                                    <p:anim calcmode="lin" valueType="num">
                                      <p:cBhvr additive="base">
                                        <p:cTn id="8" dur="500" fill="hold"/>
                                        <p:tgtEl>
                                          <p:spTgt spid="302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2"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en-US" dirty="0"/>
              <a:t>偏序和偏序集</a:t>
            </a:r>
            <a:endParaRPr lang="en-US" dirty="0"/>
          </a:p>
          <a:p>
            <a:r>
              <a:rPr lang="en-US" dirty="0"/>
              <a:t>字典顺序</a:t>
            </a:r>
            <a:endParaRPr lang="en-US" dirty="0"/>
          </a:p>
          <a:p>
            <a:r>
              <a:rPr lang="en-US" dirty="0" err="1"/>
              <a:t>哈塞图</a:t>
            </a:r>
            <a:r>
              <a:rPr lang="zh-CN" altLang="en-US" dirty="0"/>
              <a:t>（哈斯图）</a:t>
            </a:r>
            <a:endParaRPr lang="en-US" altLang="zh-CN" dirty="0"/>
          </a:p>
          <a:p>
            <a:r>
              <a:rPr lang="zh-CN" altLang="en-US" dirty="0"/>
              <a:t>极大（小）元、最大（小）元</a:t>
            </a:r>
            <a:endParaRPr lang="en-US" dirty="0"/>
          </a:p>
          <a:p>
            <a:r>
              <a:rPr lang="en-US" dirty="0"/>
              <a:t>格</a:t>
            </a:r>
            <a:endParaRPr lang="en-US" dirty="0"/>
          </a:p>
          <a:p>
            <a:r>
              <a:rPr lang="en-US" dirty="0"/>
              <a:t>拓扑排序</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偏序</a:t>
            </a:r>
            <a:endParaRPr kumimoji="1" lang="zh-CN" altLang="en-US" dirty="0"/>
          </a:p>
        </p:txBody>
      </p:sp>
      <p:sp>
        <p:nvSpPr>
          <p:cNvPr id="3" name="内容占位符 2"/>
          <p:cNvSpPr>
            <a:spLocks noGrp="1"/>
          </p:cNvSpPr>
          <p:nvPr>
            <p:ph idx="1"/>
          </p:nvPr>
        </p:nvSpPr>
        <p:spPr/>
        <p:txBody>
          <a:bodyPr/>
          <a:lstStyle/>
          <a:p>
            <a:r>
              <a:rPr lang="en-US" altLang="zh-CN" b="1" dirty="0"/>
              <a:t>定义1</a:t>
            </a:r>
            <a:r>
              <a:rPr lang="zh-CN" altLang="en-US" b="1" dirty="0"/>
              <a:t>：</a:t>
            </a:r>
            <a:r>
              <a:rPr lang="en-US" altLang="zh-CN" dirty="0" err="1"/>
              <a:t>如果在集合S上的关系R是自反的、反对称的和传递的，则称其为</a:t>
            </a:r>
            <a:r>
              <a:rPr lang="en-US" altLang="zh-CN" b="1" dirty="0" err="1">
                <a:solidFill>
                  <a:srgbClr val="FF0000"/>
                </a:solidFill>
              </a:rPr>
              <a:t>偏序</a:t>
            </a:r>
            <a:r>
              <a:rPr lang="en-US" altLang="zh-CN" b="1" dirty="0">
                <a:solidFill>
                  <a:srgbClr val="FF0000"/>
                </a:solidFill>
              </a:rPr>
              <a:t>(Partial</a:t>
            </a:r>
            <a:r>
              <a:rPr lang="zh-CN" altLang="en-US" b="1" dirty="0">
                <a:solidFill>
                  <a:srgbClr val="FF0000"/>
                </a:solidFill>
              </a:rPr>
              <a:t> </a:t>
            </a:r>
            <a:r>
              <a:rPr lang="en-US" altLang="zh-CN" b="1" dirty="0">
                <a:solidFill>
                  <a:srgbClr val="FF0000"/>
                </a:solidFill>
              </a:rPr>
              <a:t>order)</a:t>
            </a:r>
            <a:r>
              <a:rPr lang="en-US" altLang="zh-CN" dirty="0"/>
              <a:t>。</a:t>
            </a:r>
            <a:r>
              <a:rPr lang="en-US" altLang="zh-CN" dirty="0" err="1"/>
              <a:t>集合S与其定义在</a:t>
            </a:r>
            <a:r>
              <a:rPr lang="zh-CN" altLang="en-US" dirty="0"/>
              <a:t>其</a:t>
            </a:r>
            <a:r>
              <a:rPr lang="en-US" altLang="zh-CN" dirty="0" err="1"/>
              <a:t>上的偏序R一起称为</a:t>
            </a:r>
            <a:r>
              <a:rPr lang="en-US" altLang="zh-CN" b="1" dirty="0" err="1">
                <a:solidFill>
                  <a:srgbClr val="FF0000"/>
                </a:solidFill>
              </a:rPr>
              <a:t>偏序集</a:t>
            </a:r>
            <a:r>
              <a:rPr lang="en-US" altLang="zh-CN" b="1" dirty="0">
                <a:solidFill>
                  <a:srgbClr val="FF0000"/>
                </a:solidFill>
              </a:rPr>
              <a:t>(</a:t>
            </a:r>
            <a:r>
              <a:rPr lang="en-US" altLang="zh-CN" b="1" dirty="0" err="1">
                <a:solidFill>
                  <a:srgbClr val="FF0000"/>
                </a:solidFill>
              </a:rPr>
              <a:t>Poset</a:t>
            </a:r>
            <a:r>
              <a:rPr lang="en-US" altLang="zh-CN" b="1" dirty="0">
                <a:solidFill>
                  <a:srgbClr val="FF0000"/>
                </a:solidFill>
              </a:rPr>
              <a:t>)</a:t>
            </a:r>
            <a:r>
              <a:rPr lang="en-US" altLang="zh-CN" dirty="0"/>
              <a:t>，</a:t>
            </a:r>
            <a:r>
              <a:rPr lang="en-US" altLang="zh-CN" dirty="0" err="1"/>
              <a:t>用</a:t>
            </a:r>
            <a:r>
              <a:rPr lang="en-US" altLang="zh-CN" dirty="0"/>
              <a:t>(S, R)</a:t>
            </a:r>
            <a:r>
              <a:rPr lang="en-US" altLang="zh-CN" dirty="0" err="1"/>
              <a:t>表示。集合S中的成员称为偏序集的元素</a:t>
            </a:r>
            <a:r>
              <a:rPr lang="en-US" altLang="zh-CN" dirty="0"/>
              <a:t>。</a:t>
            </a:r>
            <a:endParaRPr lang="en-US" altLang="zh-CN" dirty="0"/>
          </a:p>
          <a:p>
            <a:pPr lvl="1"/>
            <a:r>
              <a:rPr lang="zh-CN" altLang="en-US" dirty="0"/>
              <a:t>常将偏序关系</a:t>
            </a:r>
            <a:r>
              <a:rPr lang="en-US" altLang="zh-CN" dirty="0"/>
              <a:t>R</a:t>
            </a:r>
            <a:r>
              <a:rPr lang="zh-CN" altLang="en-US" dirty="0"/>
              <a:t>记为“≼”，并将 </a:t>
            </a:r>
            <a:r>
              <a:rPr lang="en-US" altLang="zh-CN" dirty="0" err="1"/>
              <a:t>xRy</a:t>
            </a:r>
            <a:r>
              <a:rPr lang="zh-CN" altLang="en-US" dirty="0"/>
              <a:t>记为</a:t>
            </a:r>
            <a:r>
              <a:rPr lang="en-US" altLang="zh-CN" dirty="0"/>
              <a:t>x</a:t>
            </a:r>
            <a:r>
              <a:rPr lang="zh-CN" altLang="en-US" dirty="0"/>
              <a:t> ≼ </a:t>
            </a:r>
            <a:r>
              <a:rPr lang="en-US" altLang="zh-CN" dirty="0"/>
              <a:t>y</a:t>
            </a:r>
            <a:r>
              <a:rPr lang="zh-CN" altLang="en-US" dirty="0"/>
              <a:t>。</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err="1"/>
              <a:t>传递</a:t>
            </a:r>
            <a:r>
              <a:rPr lang="zh-CN" altLang="en-US" dirty="0"/>
              <a:t>性</a:t>
            </a:r>
            <a:r>
              <a:rPr lang="en-US" altLang="zh-CN" dirty="0"/>
              <a:t>(transitive)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定义：若对于任意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a:t>
            </a:r>
            <a:r>
              <a:rPr lang="zh-CN" altLang="en-US" dirty="0">
                <a:ea typeface="Cambria Math" panose="02040503050406030204"/>
                <a:sym typeface="+mn-ea"/>
              </a:rPr>
              <a:t> </a:t>
            </a:r>
            <a:r>
              <a:rPr lang="en-US" dirty="0">
                <a:ea typeface="Cambria Math" panose="02040503050406030204"/>
                <a:sym typeface="+mn-ea"/>
              </a:rPr>
              <a:t>c ∊ A</a:t>
            </a:r>
            <a:r>
              <a:rPr lang="en-US" altLang="zh-CN" dirty="0">
                <a:ea typeface="宋体" panose="02010600030101010101" pitchFamily="2" charset="-122"/>
                <a:sym typeface="+mn-ea"/>
              </a:rPr>
              <a:t>,</a:t>
            </a:r>
            <a:r>
              <a:rPr lang="zh-CN" altLang="en-US" dirty="0">
                <a:ea typeface="宋体" panose="02010600030101010101" pitchFamily="2" charset="-122"/>
                <a:sym typeface="+mn-ea"/>
              </a:rPr>
              <a:t> </a:t>
            </a:r>
            <a:r>
              <a:rPr lang="en-US" dirty="0">
                <a:sym typeface="+mn-ea"/>
              </a:rPr>
              <a:t>(a,</a:t>
            </a:r>
            <a:r>
              <a:rPr lang="zh-CN" altLang="en-US" dirty="0">
                <a:sym typeface="+mn-ea"/>
              </a:rPr>
              <a:t> </a:t>
            </a:r>
            <a:r>
              <a:rPr lang="en-US" dirty="0">
                <a:sym typeface="+mn-ea"/>
              </a:rPr>
              <a:t>b) </a:t>
            </a:r>
            <a:r>
              <a:rPr lang="en-US" dirty="0">
                <a:ea typeface="Cambria Math" panose="02040503050406030204"/>
                <a:sym typeface="+mn-ea"/>
              </a:rPr>
              <a:t>∊ R</a:t>
            </a:r>
            <a:r>
              <a:rPr lang="zh-CN" altLang="en-US" b="1" dirty="0">
                <a:ea typeface="宋体" panose="02010600030101010101" pitchFamily="2" charset="-122"/>
                <a:sym typeface="+mn-ea"/>
              </a:rPr>
              <a:t>且</a:t>
            </a:r>
            <a:r>
              <a:rPr lang="en-US" dirty="0">
                <a:sym typeface="+mn-ea"/>
              </a:rPr>
              <a:t>(b,</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则</a:t>
            </a:r>
            <a:r>
              <a:rPr lang="en-US" dirty="0">
                <a:sym typeface="+mn-ea"/>
              </a:rPr>
              <a:t>(a,</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，那么定义在集合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就满足传递性。即，</a:t>
            </a:r>
            <a:r>
              <a:rPr lang="en-US" altLang="zh-CN" dirty="0">
                <a:ea typeface="宋体" panose="02010600030101010101" pitchFamily="2" charset="-122"/>
                <a:sym typeface="+mn-ea"/>
              </a:rPr>
              <a:t>R</a:t>
            </a:r>
            <a:r>
              <a:rPr lang="zh-CN" altLang="en-US" dirty="0">
                <a:ea typeface="宋体" panose="02010600030101010101" pitchFamily="2" charset="-122"/>
                <a:sym typeface="+mn-ea"/>
              </a:rPr>
              <a:t>是传递的当且仅当</a:t>
            </a:r>
            <a:r>
              <a:rPr lang="en-US" dirty="0">
                <a:ea typeface="Cambria Math" panose="02040503050406030204"/>
              </a:rPr>
              <a:t> ∀</a:t>
            </a:r>
            <a:r>
              <a:rPr lang="en-US" dirty="0" err="1">
                <a:ea typeface="Cambria Math" panose="02040503050406030204"/>
              </a:rPr>
              <a:t>a∀b∀c</a:t>
            </a:r>
            <a:r>
              <a:rPr lang="en-US" altLang="zh-CN" dirty="0">
                <a:ea typeface="Cambria Math" panose="02040503050406030204"/>
              </a:rPr>
              <a:t>((</a:t>
            </a:r>
            <a:r>
              <a:rPr lang="en-US" dirty="0">
                <a:ea typeface="Cambria Math" panose="02040503050406030204"/>
              </a:rPr>
              <a:t>(a, b) ∊ R ∧ (b, c) ∊ R) ⟶ (a, c) ∊ R</a:t>
            </a:r>
            <a:r>
              <a:rPr lang="en-US" altLang="zh-CN" dirty="0">
                <a:ea typeface="Cambria Math" panose="02040503050406030204"/>
              </a:rPr>
              <a:t>)</a:t>
            </a:r>
            <a:endParaRPr lang="en-US" dirty="0">
              <a:ea typeface="Cambria Math" panose="02040503050406030204"/>
            </a:endParaRPr>
          </a:p>
          <a:p>
            <a:r>
              <a:rPr lang="en-US" b="1" dirty="0" err="1">
                <a:ea typeface="Cambria Math" panose="02040503050406030204"/>
              </a:rPr>
              <a:t>例</a:t>
            </a:r>
            <a:r>
              <a:rPr lang="zh-CN" altLang="en-US" b="1" dirty="0">
                <a:ea typeface="Cambria Math" panose="02040503050406030204"/>
              </a:rPr>
              <a:t>：</a:t>
            </a:r>
            <a:r>
              <a:rPr lang="en-US" dirty="0" err="1">
                <a:ea typeface="Cambria Math" panose="02040503050406030204"/>
              </a:rPr>
              <a:t>以下关于整数的关系是传递的</a:t>
            </a:r>
            <a:r>
              <a:rPr lang="en-US" dirty="0">
                <a:ea typeface="Cambria Math" panose="02040503050406030204"/>
              </a:rPr>
              <a:t>:</a:t>
            </a:r>
            <a:endParaRPr lang="en-US" dirty="0">
              <a:ea typeface="Cambria Math" panose="02040503050406030204"/>
            </a:endParaRPr>
          </a:p>
          <a:p>
            <a:pPr marL="408305" lvl="1" indent="0">
              <a:buNone/>
            </a:pPr>
            <a:r>
              <a:rPr lang="en-US" dirty="0">
                <a:ea typeface="Cambria Math" panose="02040503050406030204"/>
              </a:rPr>
              <a:t>R</a:t>
            </a:r>
            <a:r>
              <a:rPr lang="en-US" baseline="-25000" dirty="0">
                <a:ea typeface="Cambria Math" panose="02040503050406030204" pitchFamily="18" charset="0"/>
              </a:rPr>
              <a:t>1 </a:t>
            </a:r>
            <a:r>
              <a:rPr lang="en-US" dirty="0"/>
              <a:t>=</a:t>
            </a:r>
            <a:r>
              <a:rPr lang="zh-CN" altLang="en-US" dirty="0"/>
              <a:t> </a:t>
            </a:r>
            <a:r>
              <a:rPr lang="en-US" dirty="0"/>
              <a:t>{(a, b) | a </a:t>
            </a:r>
            <a:r>
              <a:rPr lang="en-US" dirty="0">
                <a:ea typeface="Cambria Math" panose="02040503050406030204"/>
              </a:rPr>
              <a:t>≤ b},</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2 </a:t>
            </a:r>
            <a:r>
              <a:rPr lang="en-US" dirty="0"/>
              <a:t>= {(a, b) | a </a:t>
            </a:r>
            <a:r>
              <a:rPr lang="en-US" dirty="0">
                <a:ea typeface="Cambria Math" panose="02040503050406030204"/>
              </a:rPr>
              <a:t>&gt; b},</a:t>
            </a:r>
            <a:endParaRPr lang="en-US" dirty="0"/>
          </a:p>
          <a:p>
            <a:pPr lvl="1">
              <a:buNone/>
            </a:pPr>
            <a:r>
              <a:rPr lang="en-US" dirty="0"/>
              <a:t>R</a:t>
            </a:r>
            <a:r>
              <a:rPr lang="en-US" baseline="-25000" dirty="0">
                <a:ea typeface="Cambria Math" panose="02040503050406030204" pitchFamily="18" charset="0"/>
              </a:rPr>
              <a:t>3 </a:t>
            </a:r>
            <a:r>
              <a:rPr lang="en-US" dirty="0"/>
              <a:t>= {(a, b) | a </a:t>
            </a:r>
            <a:r>
              <a:rPr lang="en-US" dirty="0">
                <a:ea typeface="Cambria Math" panose="02040503050406030204"/>
              </a:rPr>
              <a:t>= b  or a = −b},</a:t>
            </a:r>
            <a:endParaRPr lang="en-US" dirty="0"/>
          </a:p>
          <a:p>
            <a:pPr lvl="1">
              <a:buNone/>
            </a:pPr>
            <a:r>
              <a:rPr lang="en-US" dirty="0"/>
              <a:t>R</a:t>
            </a:r>
            <a:r>
              <a:rPr lang="en-US" baseline="-25000" dirty="0">
                <a:ea typeface="Cambria Math" panose="02040503050406030204" pitchFamily="18" charset="0"/>
              </a:rPr>
              <a:t>4 </a:t>
            </a:r>
            <a:r>
              <a:rPr lang="en-US" dirty="0"/>
              <a:t>= {(a, b) | a </a:t>
            </a:r>
            <a:r>
              <a:rPr lang="en-US" dirty="0">
                <a:ea typeface="Cambria Math" panose="02040503050406030204"/>
              </a:rPr>
              <a:t>= b}.</a:t>
            </a:r>
            <a:endParaRPr lang="en-US" dirty="0">
              <a:ea typeface="Cambria Math" panose="02040503050406030204"/>
            </a:endParaRPr>
          </a:p>
          <a:p>
            <a:pPr lvl="1">
              <a:buNone/>
            </a:pPr>
            <a:r>
              <a:rPr lang="en-US" dirty="0" err="1">
                <a:ea typeface="Cambria Math" panose="02040503050406030204"/>
              </a:rPr>
              <a:t>以下关系是</a:t>
            </a:r>
            <a:r>
              <a:rPr lang="zh-CN" altLang="en-US" dirty="0">
                <a:ea typeface="宋体" panose="02010600030101010101" pitchFamily="2" charset="-122"/>
              </a:rPr>
              <a:t>非</a:t>
            </a:r>
            <a:r>
              <a:rPr lang="en-US" dirty="0" err="1">
                <a:ea typeface="Cambria Math" panose="02040503050406030204"/>
              </a:rPr>
              <a:t>传递的</a:t>
            </a:r>
            <a:r>
              <a:rPr lang="en-US" dirty="0">
                <a:ea typeface="Cambria Math" panose="02040503050406030204"/>
              </a:rPr>
              <a:t>:</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5 </a:t>
            </a:r>
            <a:r>
              <a:rPr lang="en-US" dirty="0"/>
              <a:t>= {(a, b) | a </a:t>
            </a:r>
            <a:r>
              <a:rPr lang="en-US" dirty="0">
                <a:ea typeface="Cambria Math" panose="02040503050406030204"/>
              </a:rPr>
              <a:t>= b + 1</a:t>
            </a:r>
            <a:r>
              <a:rPr lang="en-US" altLang="zh-CN" dirty="0">
                <a:ea typeface="Cambria Math" panose="02040503050406030204"/>
              </a:rPr>
              <a:t>}</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6 </a:t>
            </a:r>
            <a:r>
              <a:rPr lang="en-US" dirty="0"/>
              <a:t>= {(a, b) | a + b </a:t>
            </a:r>
            <a:r>
              <a:rPr lang="en-US" dirty="0">
                <a:ea typeface="Cambria Math" panose="02040503050406030204"/>
              </a:rPr>
              <a:t>≤ 3}</a:t>
            </a:r>
            <a:endParaRPr lang="en-US" b="1" dirty="0">
              <a:ea typeface="Cambria Math" panose="02040503050406030204"/>
            </a:endParaRPr>
          </a:p>
        </p:txBody>
      </p:sp>
      <p:grpSp>
        <p:nvGrpSpPr>
          <p:cNvPr id="4" name="组合 3"/>
          <p:cNvGrpSpPr/>
          <p:nvPr/>
        </p:nvGrpSpPr>
        <p:grpSpPr>
          <a:xfrm>
            <a:off x="3429000" y="3581400"/>
            <a:ext cx="5410200" cy="369332"/>
            <a:chOff x="3429000" y="3244334"/>
            <a:chExt cx="5410200" cy="369332"/>
          </a:xfrm>
        </p:grpSpPr>
        <p:cxnSp>
          <p:nvCxnSpPr>
            <p:cNvPr id="6" name="Straight Arrow Connector 5"/>
            <p:cNvCxnSpPr/>
            <p:nvPr/>
          </p:nvCxnSpPr>
          <p:spPr>
            <a:xfrm flipH="1">
              <a:off x="3429000" y="34290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43400" y="3244334"/>
              <a:ext cx="4495800" cy="369332"/>
            </a:xfrm>
            <a:prstGeom prst="rect">
              <a:avLst/>
            </a:prstGeom>
            <a:noFill/>
            <a:ln>
              <a:solidFill>
                <a:schemeClr val="accent1"/>
              </a:solidFill>
            </a:ln>
          </p:spPr>
          <p:txBody>
            <a:bodyPr wrap="square" rtlCol="0">
              <a:spAutoFit/>
            </a:bodyPr>
            <a:lstStyle/>
            <a:p>
              <a:r>
                <a:rPr lang="en-US" dirty="0"/>
                <a:t>对于每一个整数, a </a:t>
              </a:r>
              <a:r>
                <a:rPr lang="en-US" dirty="0">
                  <a:latin typeface="Cambria Math" panose="02040503050406030204"/>
                  <a:ea typeface="Cambria Math" panose="02040503050406030204"/>
                </a:rPr>
                <a:t>≤ b</a:t>
              </a:r>
              <a:r>
                <a:rPr lang="zh-CN" altLang="en-US" dirty="0"/>
                <a:t>且</a:t>
              </a:r>
              <a:r>
                <a:rPr lang="en-US" dirty="0"/>
                <a:t> b </a:t>
              </a:r>
              <a:r>
                <a:rPr lang="en-US" dirty="0">
                  <a:latin typeface="Cambria Math" panose="02040503050406030204"/>
                  <a:ea typeface="Cambria Math" panose="02040503050406030204"/>
                </a:rPr>
                <a:t>≤ </a:t>
              </a:r>
              <a:r>
                <a:rPr lang="en-US" dirty="0">
                  <a:ea typeface="Cambria Math" panose="02040503050406030204"/>
                </a:rPr>
                <a:t>c</a:t>
              </a:r>
              <a:r>
                <a:rPr lang="en-US" dirty="0">
                  <a:latin typeface="Cambria Math" panose="02040503050406030204"/>
                  <a:ea typeface="Cambria Math" panose="02040503050406030204"/>
                </a:rPr>
                <a:t>,</a:t>
              </a:r>
              <a:r>
                <a:rPr lang="zh-CN" altLang="en-US" dirty="0">
                  <a:latin typeface="Cambria Math" panose="02040503050406030204"/>
                  <a:ea typeface="宋体" panose="02010600030101010101" pitchFamily="2" charset="-122"/>
                </a:rPr>
                <a:t>那么</a:t>
              </a:r>
              <a:r>
                <a:rPr lang="en-US" dirty="0">
                  <a:latin typeface="Cambria Math" panose="02040503050406030204"/>
                  <a:ea typeface="Cambria Math" panose="02040503050406030204"/>
                </a:rPr>
                <a:t> </a:t>
              </a:r>
              <a:r>
                <a:rPr lang="en-US" dirty="0"/>
                <a:t>b </a:t>
              </a:r>
              <a:r>
                <a:rPr lang="en-US" dirty="0">
                  <a:latin typeface="Cambria Math" panose="02040503050406030204"/>
                  <a:ea typeface="Cambria Math" panose="02040503050406030204"/>
                </a:rPr>
                <a:t>≤ </a:t>
              </a:r>
              <a:r>
                <a:rPr lang="en-US" dirty="0">
                  <a:ea typeface="Cambria Math" panose="02040503050406030204"/>
                </a:rPr>
                <a:t>c. </a:t>
              </a:r>
              <a:r>
                <a:rPr lang="en-US" dirty="0">
                  <a:latin typeface="Cambria Math" panose="02040503050406030204"/>
                  <a:ea typeface="Cambria Math" panose="02040503050406030204"/>
                </a:rPr>
                <a:t> </a:t>
              </a:r>
              <a:r>
                <a:rPr lang="en-US" dirty="0"/>
                <a:t>  </a:t>
              </a:r>
              <a:endParaRPr lang="en-US" dirty="0"/>
            </a:p>
          </p:txBody>
        </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lstStyle/>
          <a:p>
            <a:pPr>
              <a:buNone/>
            </a:pPr>
            <a:r>
              <a:rPr lang="en-US" b="1" dirty="0"/>
              <a:t>例1</a:t>
            </a:r>
            <a:r>
              <a:rPr lang="zh-CN" altLang="en-US" b="1" dirty="0"/>
              <a:t>：</a:t>
            </a:r>
            <a:r>
              <a:rPr lang="zh-CN" altLang="en-US" dirty="0"/>
              <a:t>证明</a:t>
            </a:r>
            <a:r>
              <a:rPr lang="en-US" dirty="0"/>
              <a:t>“</a:t>
            </a:r>
            <a:r>
              <a:rPr lang="en-US" dirty="0" err="1"/>
              <a:t>大于等于”关系</a:t>
            </a:r>
            <a:r>
              <a:rPr lang="en-US" dirty="0"/>
              <a:t>(≥)是整数集上的偏序。</a:t>
            </a:r>
            <a:endParaRPr lang="en-US" dirty="0"/>
          </a:p>
          <a:p>
            <a:pPr lvl="1"/>
            <a:r>
              <a:rPr lang="en-US" dirty="0" err="1"/>
              <a:t>自反性</a:t>
            </a:r>
            <a:r>
              <a:rPr lang="zh-CN" altLang="en-US" dirty="0"/>
              <a:t>：</a:t>
            </a:r>
            <a:r>
              <a:rPr lang="en-US" dirty="0" err="1"/>
              <a:t>对于</a:t>
            </a:r>
            <a:r>
              <a:rPr lang="zh-CN" altLang="en-US" dirty="0"/>
              <a:t>任意</a:t>
            </a:r>
            <a:r>
              <a:rPr lang="en-US" dirty="0" err="1"/>
              <a:t>整数a</a:t>
            </a:r>
            <a:r>
              <a:rPr lang="zh-CN" altLang="en-US" dirty="0"/>
              <a:t>，</a:t>
            </a:r>
            <a:r>
              <a:rPr lang="en-US" dirty="0"/>
              <a:t>a</a:t>
            </a:r>
            <a:r>
              <a:rPr lang="zh-CN" altLang="en-US" dirty="0"/>
              <a:t> </a:t>
            </a:r>
            <a:r>
              <a:rPr lang="en-US" dirty="0"/>
              <a:t>≥</a:t>
            </a:r>
            <a:r>
              <a:rPr lang="zh-CN" altLang="en-US" dirty="0"/>
              <a:t> </a:t>
            </a:r>
            <a:r>
              <a:rPr lang="en-US" dirty="0"/>
              <a:t>a。</a:t>
            </a:r>
            <a:endParaRPr lang="en-US" dirty="0"/>
          </a:p>
          <a:p>
            <a:pPr lvl="1"/>
            <a:r>
              <a:rPr lang="en-US" dirty="0" err="1"/>
              <a:t>反对称性</a:t>
            </a:r>
            <a:r>
              <a:rPr lang="zh-CN" altLang="en-US" dirty="0"/>
              <a:t>：</a:t>
            </a:r>
            <a:r>
              <a:rPr lang="en-US" dirty="0" err="1"/>
              <a:t>如果a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a，则a</a:t>
            </a:r>
            <a:r>
              <a:rPr lang="en-US" dirty="0"/>
              <a:t> = b。</a:t>
            </a:r>
            <a:endParaRPr lang="en-US" dirty="0"/>
          </a:p>
          <a:p>
            <a:pPr lvl="1"/>
            <a:r>
              <a:rPr lang="en-US" dirty="0" err="1"/>
              <a:t>传递性</a:t>
            </a:r>
            <a:r>
              <a:rPr lang="zh-CN" altLang="en-US" dirty="0"/>
              <a:t>：</a:t>
            </a:r>
            <a:r>
              <a:rPr lang="en-US" dirty="0" err="1"/>
              <a:t>若a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c，则a</a:t>
            </a:r>
            <a:r>
              <a:rPr lang="zh-CN" altLang="en-US" dirty="0"/>
              <a:t> </a:t>
            </a:r>
            <a:r>
              <a:rPr lang="en-US" dirty="0"/>
              <a:t>≥</a:t>
            </a:r>
            <a:r>
              <a:rPr lang="zh-CN" altLang="en-US" dirty="0"/>
              <a:t> </a:t>
            </a:r>
            <a:r>
              <a:rPr lang="en-US" dirty="0"/>
              <a:t>c。</a:t>
            </a:r>
            <a:endParaRPr lang="en-US" dirty="0"/>
          </a:p>
          <a:p>
            <a:pPr lvl="1">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zh-CN" altLang="en-US" dirty="0"/>
              <a:t>整除关系“</a:t>
            </a:r>
            <a:r>
              <a:rPr lang="en-US" altLang="zh-CN" dirty="0"/>
              <a:t>|</a:t>
            </a:r>
            <a:r>
              <a:rPr lang="zh-CN" altLang="en-US" dirty="0"/>
              <a:t>”是正整数集合上的偏序。</a:t>
            </a:r>
            <a:endParaRPr lang="en-US" dirty="0"/>
          </a:p>
          <a:p>
            <a:pPr lvl="1"/>
            <a:r>
              <a:rPr lang="en-US" altLang="zh-CN" dirty="0" err="1"/>
              <a:t>自反性</a:t>
            </a:r>
            <a:r>
              <a:rPr lang="zh-CN" altLang="en-US" dirty="0"/>
              <a:t>：对于任意</a:t>
            </a:r>
            <a:r>
              <a:rPr lang="en-US" altLang="zh-CN" dirty="0" err="1"/>
              <a:t>整数</a:t>
            </a:r>
            <a:r>
              <a:rPr lang="zh-CN" altLang="en-US" dirty="0"/>
              <a:t>，都有</a:t>
            </a:r>
            <a:r>
              <a:rPr lang="en-US" altLang="zh-CN" dirty="0"/>
              <a:t>a</a:t>
            </a:r>
            <a:r>
              <a:rPr lang="zh-CN" altLang="en-US" dirty="0"/>
              <a:t> </a:t>
            </a:r>
            <a:r>
              <a:rPr lang="en-US" altLang="zh-CN" dirty="0"/>
              <a:t>|</a:t>
            </a:r>
            <a:r>
              <a:rPr lang="zh-CN" altLang="en-US" dirty="0"/>
              <a:t> </a:t>
            </a:r>
            <a:r>
              <a:rPr lang="en-US" altLang="zh-CN" dirty="0"/>
              <a:t>a</a:t>
            </a:r>
            <a:r>
              <a:rPr lang="zh-CN" altLang="en-US" dirty="0">
                <a:ea typeface="Cambria Math" panose="02040503050406030204"/>
              </a:rPr>
              <a:t>。</a:t>
            </a:r>
            <a:endParaRPr lang="en-US" dirty="0"/>
          </a:p>
          <a:p>
            <a:pPr lvl="1"/>
            <a:r>
              <a:rPr lang="en-US" dirty="0" err="1"/>
              <a:t>反对称性</a:t>
            </a:r>
            <a:r>
              <a:rPr lang="zh-CN" altLang="en-US" dirty="0"/>
              <a:t>：</a:t>
            </a:r>
            <a:r>
              <a:rPr lang="en-US" dirty="0" err="1"/>
              <a:t>如果a和b是正整数</a:t>
            </a:r>
            <a:r>
              <a:rPr lang="en-US" dirty="0"/>
              <a:t>， a | b </a:t>
            </a:r>
            <a:r>
              <a:rPr lang="zh-CN" altLang="en-US" dirty="0"/>
              <a:t>和</a:t>
            </a:r>
            <a:r>
              <a:rPr lang="en-US" dirty="0"/>
              <a:t> b | a, </a:t>
            </a:r>
            <a:r>
              <a:rPr lang="zh-CN" altLang="en-US" dirty="0"/>
              <a:t>那么</a:t>
            </a:r>
            <a:r>
              <a:rPr lang="en-US" dirty="0"/>
              <a:t> a = b</a:t>
            </a:r>
            <a:r>
              <a:rPr lang="zh-CN" altLang="en-US" dirty="0"/>
              <a:t>。</a:t>
            </a:r>
            <a:endParaRPr lang="en-US" dirty="0"/>
          </a:p>
          <a:p>
            <a:pPr lvl="1"/>
            <a:r>
              <a:rPr lang="en-US" dirty="0" err="1"/>
              <a:t>传递性</a:t>
            </a:r>
            <a:r>
              <a:rPr lang="zh-CN" altLang="en-US" dirty="0"/>
              <a:t>：</a:t>
            </a:r>
            <a:r>
              <a:rPr lang="en-US" dirty="0" err="1"/>
              <a:t>假设a</a:t>
            </a:r>
            <a:r>
              <a:rPr lang="zh-CN" altLang="en-US" dirty="0"/>
              <a:t>整</a:t>
            </a:r>
            <a:r>
              <a:rPr lang="en-US" dirty="0" err="1"/>
              <a:t>除b</a:t>
            </a:r>
            <a:r>
              <a:rPr lang="zh-CN" altLang="en-US" dirty="0"/>
              <a:t>，</a:t>
            </a:r>
            <a:r>
              <a:rPr lang="en-US" dirty="0"/>
              <a:t>b</a:t>
            </a:r>
            <a:r>
              <a:rPr lang="zh-CN" altLang="en-US" dirty="0"/>
              <a:t>整</a:t>
            </a:r>
            <a:r>
              <a:rPr lang="en-US" dirty="0" err="1"/>
              <a:t>除c，则有正整数k和m</a:t>
            </a:r>
            <a:r>
              <a:rPr lang="en-US" dirty="0"/>
              <a:t>,  b = </a:t>
            </a:r>
            <a:r>
              <a:rPr lang="en-US" dirty="0" err="1"/>
              <a:t>ak</a:t>
            </a:r>
            <a:r>
              <a:rPr lang="en-US" dirty="0"/>
              <a:t> </a:t>
            </a:r>
            <a:r>
              <a:rPr lang="zh-CN" altLang="en-US" dirty="0"/>
              <a:t>和</a:t>
            </a:r>
            <a:r>
              <a:rPr lang="en-US" dirty="0"/>
              <a:t> c = </a:t>
            </a:r>
            <a:r>
              <a:rPr lang="en-US" dirty="0" err="1"/>
              <a:t>bm</a:t>
            </a:r>
            <a:r>
              <a:rPr lang="zh-CN" altLang="en-US" dirty="0"/>
              <a:t>。那么</a:t>
            </a:r>
            <a:r>
              <a:rPr lang="en-US" dirty="0"/>
              <a:t>c = a(km)</a:t>
            </a:r>
            <a:r>
              <a:rPr lang="zh-CN" altLang="en-US" dirty="0"/>
              <a:t>，</a:t>
            </a:r>
            <a:r>
              <a:rPr lang="en-US" dirty="0" err="1"/>
              <a:t>故</a:t>
            </a:r>
            <a:r>
              <a:rPr lang="en-US" dirty="0"/>
              <a:t> a </a:t>
            </a:r>
            <a:r>
              <a:rPr lang="zh-CN" altLang="en-US" dirty="0"/>
              <a:t>整除</a:t>
            </a:r>
            <a:r>
              <a:rPr lang="en-US" dirty="0"/>
              <a:t>c</a:t>
            </a:r>
            <a:r>
              <a:rPr lang="zh-CN" altLang="en-US" dirty="0"/>
              <a:t>。因此这个关系是传递的。</a:t>
            </a:r>
            <a:endParaRPr lang="zh-CN" altLang="en-US" dirty="0"/>
          </a:p>
          <a:p>
            <a:pPr lvl="1"/>
            <a:r>
              <a:rPr lang="en-US" dirty="0"/>
              <a:t>(</a:t>
            </a:r>
            <a:r>
              <a:rPr lang="en-US" b="1" dirty="0"/>
              <a:t>Z</a:t>
            </a:r>
            <a:r>
              <a:rPr lang="en-US" baseline="30000" dirty="0"/>
              <a:t>+</a:t>
            </a:r>
            <a:r>
              <a:rPr lang="en-US" dirty="0"/>
              <a:t>, </a:t>
            </a:r>
            <a:r>
              <a:rPr lang="en-US" altLang="zh-CN" dirty="0"/>
              <a:t>|</a:t>
            </a:r>
            <a:r>
              <a:rPr lang="en-US" dirty="0"/>
              <a:t>) </a:t>
            </a:r>
            <a:r>
              <a:rPr lang="zh-CN" altLang="en-US" dirty="0"/>
              <a:t>是偏序集。</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endParaRPr lang="zh-CN" altLang="en-US" dirty="0"/>
          </a:p>
        </p:txBody>
      </p:sp>
      <p:sp>
        <p:nvSpPr>
          <p:cNvPr id="3" name="Content Placeholder 2"/>
          <p:cNvSpPr>
            <a:spLocks noGrp="1"/>
          </p:cNvSpPr>
          <p:nvPr>
            <p:ph idx="1"/>
          </p:nvPr>
        </p:nvSpPr>
        <p:spPr/>
        <p:txBody>
          <a:bodyPr/>
          <a:lstStyle/>
          <a:p>
            <a:pPr>
              <a:buNone/>
            </a:pPr>
            <a:r>
              <a:rPr lang="en-US" b="1" dirty="0">
                <a:latin typeface="宋体" panose="02010600030101010101" pitchFamily="2" charset="-122"/>
                <a:ea typeface="宋体" panose="02010600030101010101" pitchFamily="2" charset="-122"/>
                <a:cs typeface="宋体" panose="02010600030101010101" pitchFamily="2" charset="-122"/>
              </a:rPr>
              <a:t>例3</a:t>
            </a:r>
            <a:r>
              <a:rPr lang="zh-CN" altLang="en-US" b="1" dirty="0">
                <a:latin typeface="宋体" panose="02010600030101010101" pitchFamily="2" charset="-122"/>
                <a:ea typeface="宋体" panose="02010600030101010101" pitchFamily="2" charset="-122"/>
                <a:cs typeface="宋体" panose="02010600030101010101" pitchFamily="2" charset="-122"/>
              </a:rPr>
              <a:t>：</a:t>
            </a:r>
            <a:r>
              <a:rPr lang="zh-CN" altLang="en-US" dirty="0"/>
              <a:t>证明</a:t>
            </a:r>
            <a:r>
              <a:rPr lang="en-US" dirty="0" err="1"/>
              <a:t>包含关系</a:t>
            </a:r>
            <a:r>
              <a:rPr lang="en-US" dirty="0"/>
              <a:t>(⊆)是</a:t>
            </a:r>
            <a:r>
              <a:rPr lang="zh-CN" altLang="en-US" dirty="0"/>
              <a:t>定义在集合</a:t>
            </a:r>
            <a:r>
              <a:rPr lang="en-US" altLang="zh-CN" dirty="0"/>
              <a:t>S</a:t>
            </a:r>
            <a:r>
              <a:rPr lang="zh-CN" altLang="en-US" dirty="0"/>
              <a:t>的</a:t>
            </a:r>
            <a:r>
              <a:rPr lang="en-US" dirty="0"/>
              <a:t>幂集上</a:t>
            </a:r>
            <a:r>
              <a:rPr lang="zh-CN" altLang="en-US" dirty="0"/>
              <a:t>的偏序。</a:t>
            </a:r>
            <a:endParaRPr lang="zh-CN" altLang="en-US" dirty="0"/>
          </a:p>
          <a:p>
            <a:pPr lvl="1" algn="l"/>
            <a:r>
              <a:rPr lang="en-US" dirty="0"/>
              <a:t> </a:t>
            </a:r>
            <a:r>
              <a:rPr lang="en-US" sz="2400" dirty="0" err="1"/>
              <a:t>自反性</a:t>
            </a:r>
            <a:r>
              <a:rPr lang="zh-CN" altLang="en-US" sz="2400" dirty="0"/>
              <a:t>：</a:t>
            </a:r>
            <a:r>
              <a:rPr lang="en-US" sz="2400" dirty="0" err="1"/>
              <a:t>当A是S的子集时，A</a:t>
            </a:r>
            <a:r>
              <a:rPr lang="en-US" sz="2400" dirty="0"/>
              <a:t> ⊆ A</a:t>
            </a:r>
            <a:r>
              <a:rPr lang="zh-CN" altLang="en-US" sz="2400" dirty="0"/>
              <a:t>。</a:t>
            </a:r>
            <a:endParaRPr lang="en-US" dirty="0"/>
          </a:p>
          <a:p>
            <a:pPr lvl="1" algn="l"/>
            <a:r>
              <a:rPr lang="en-US" dirty="0"/>
              <a:t> </a:t>
            </a:r>
            <a:r>
              <a:rPr lang="en-US" dirty="0" err="1"/>
              <a:t>反对称性</a:t>
            </a:r>
            <a:r>
              <a:rPr lang="zh-CN" altLang="en-US" dirty="0"/>
              <a:t>：因为</a:t>
            </a:r>
            <a:r>
              <a:rPr lang="en-US" altLang="zh-CN" dirty="0"/>
              <a:t>A</a:t>
            </a:r>
            <a:r>
              <a:rPr lang="zh-CN" altLang="en-US" dirty="0"/>
              <a:t>，</a:t>
            </a:r>
            <a:r>
              <a:rPr lang="en-US" altLang="zh-CN" dirty="0"/>
              <a:t>B</a:t>
            </a:r>
            <a:r>
              <a:rPr lang="zh-CN" altLang="en-US" dirty="0"/>
              <a:t>都是</a:t>
            </a:r>
            <a:r>
              <a:rPr lang="en-US" altLang="zh-CN" dirty="0"/>
              <a:t>S</a:t>
            </a:r>
            <a:r>
              <a:rPr lang="zh-CN" altLang="en-US" dirty="0"/>
              <a:t>的子集，因此如果</a:t>
            </a:r>
            <a:r>
              <a:rPr lang="en-US" dirty="0"/>
              <a:t>A ⊆ B</a:t>
            </a:r>
            <a:r>
              <a:rPr lang="zh-CN" altLang="en-US" dirty="0"/>
              <a:t>且</a:t>
            </a:r>
            <a:r>
              <a:rPr lang="en-US" dirty="0"/>
              <a:t>B ⊆ A</a:t>
            </a:r>
            <a:r>
              <a:rPr lang="zh-CN" altLang="en-US" dirty="0"/>
              <a:t>，则</a:t>
            </a:r>
            <a:r>
              <a:rPr lang="en-US" altLang="zh-CN" dirty="0"/>
              <a:t>A</a:t>
            </a:r>
            <a:r>
              <a:rPr lang="en-US" dirty="0"/>
              <a:t> =</a:t>
            </a:r>
            <a:r>
              <a:rPr lang="zh-CN" altLang="en-US" dirty="0"/>
              <a:t> </a:t>
            </a:r>
            <a:r>
              <a:rPr lang="en-US" dirty="0"/>
              <a:t>B</a:t>
            </a:r>
            <a:r>
              <a:rPr lang="zh-CN" altLang="en-US" dirty="0"/>
              <a:t>。</a:t>
            </a:r>
            <a:endParaRPr lang="en-US" dirty="0"/>
          </a:p>
          <a:p>
            <a:pPr lvl="1"/>
            <a:r>
              <a:rPr lang="en-US" dirty="0" err="1"/>
              <a:t>传递性</a:t>
            </a:r>
            <a:r>
              <a:rPr lang="zh-CN" altLang="en-US" dirty="0"/>
              <a:t>：由集合包含的定义可知，</a:t>
            </a:r>
            <a:r>
              <a:rPr lang="en-US" dirty="0" err="1"/>
              <a:t>如果</a:t>
            </a:r>
            <a:r>
              <a:rPr lang="en-US" dirty="0"/>
              <a:t> A </a:t>
            </a:r>
            <a:r>
              <a:rPr lang="en-US" dirty="0">
                <a:latin typeface="Cambria Math" panose="02040503050406030204"/>
                <a:ea typeface="Cambria Math" panose="02040503050406030204"/>
              </a:rPr>
              <a:t>⊆ </a:t>
            </a:r>
            <a:r>
              <a:rPr lang="en-US" dirty="0"/>
              <a:t>B </a:t>
            </a:r>
            <a:r>
              <a:rPr lang="zh-CN" altLang="en-US" dirty="0"/>
              <a:t>且</a:t>
            </a:r>
            <a:r>
              <a:rPr lang="en-US" dirty="0"/>
              <a:t>B </a:t>
            </a:r>
            <a:r>
              <a:rPr lang="en-US" dirty="0">
                <a:latin typeface="Cambria Math" panose="02040503050406030204"/>
                <a:ea typeface="Cambria Math" panose="02040503050406030204"/>
              </a:rPr>
              <a:t>⊆</a:t>
            </a:r>
            <a:r>
              <a:rPr lang="en-US" dirty="0"/>
              <a:t> C</a:t>
            </a:r>
            <a:r>
              <a:rPr lang="zh-CN" altLang="en-US" dirty="0"/>
              <a:t>，那么</a:t>
            </a:r>
            <a:r>
              <a:rPr lang="en-US" dirty="0"/>
              <a:t> A </a:t>
            </a:r>
            <a:r>
              <a:rPr lang="en-US" dirty="0">
                <a:latin typeface="Cambria Math" panose="02040503050406030204"/>
                <a:ea typeface="Cambria Math" panose="02040503050406030204"/>
              </a:rPr>
              <a:t>⊆</a:t>
            </a:r>
            <a:r>
              <a:rPr lang="en-US" dirty="0"/>
              <a:t> C</a:t>
            </a:r>
            <a:r>
              <a:rPr lang="zh-CN" altLang="en-US" dirty="0"/>
              <a:t>。</a:t>
            </a:r>
            <a:endParaRPr lang="en-US" dirty="0"/>
          </a:p>
          <a:p>
            <a:pPr>
              <a:buNone/>
            </a:pP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字典顺序</a:t>
            </a:r>
            <a:endParaRPr lang="zh-CN" altLang="en-US" dirty="0"/>
          </a:p>
        </p:txBody>
      </p:sp>
      <p:sp>
        <p:nvSpPr>
          <p:cNvPr id="3" name="Content Placeholder 2"/>
          <p:cNvSpPr>
            <a:spLocks noGrp="1"/>
          </p:cNvSpPr>
          <p:nvPr>
            <p:ph idx="1"/>
          </p:nvPr>
        </p:nvSpPr>
        <p:spPr/>
        <p:txBody>
          <a:bodyPr>
            <a:normAutofit fontScale="87500"/>
          </a:bodyPr>
          <a:lstStyle/>
          <a:p>
            <a:pPr>
              <a:buNone/>
            </a:pPr>
            <a:r>
              <a:rPr lang="zh-CN" altLang="en-US" b="1" dirty="0"/>
              <a:t>定义：</a:t>
            </a:r>
            <a:r>
              <a:rPr lang="zh-CN" altLang="en-US" dirty="0"/>
              <a:t>给定两个偏序集</a:t>
            </a:r>
            <a:r>
              <a:rPr lang="en-US" dirty="0"/>
              <a:t>(A</a:t>
            </a:r>
            <a:r>
              <a:rPr lang="en-US" baseline="-25000" dirty="0">
                <a:ea typeface="Cambria Math" panose="02040503050406030204" pitchFamily="18" charset="0"/>
              </a:rPr>
              <a:t>1</a:t>
            </a:r>
            <a:r>
              <a:rPr lang="en-US" dirty="0"/>
              <a:t>,</a:t>
            </a:r>
            <a:r>
              <a:rPr lang="zh-CN" altLang="en-US" dirty="0"/>
              <a:t> </a:t>
            </a:r>
            <a:r>
              <a:rPr lang="en-US" dirty="0">
                <a:ea typeface="Cambria Math" panose="02040503050406030204"/>
              </a:rPr>
              <a:t>≼</a:t>
            </a:r>
            <a:r>
              <a:rPr lang="en-US" baseline="-25000" dirty="0">
                <a:ea typeface="Cambria Math" panose="02040503050406030204"/>
              </a:rPr>
              <a:t>1</a:t>
            </a:r>
            <a:r>
              <a:rPr lang="en-US" dirty="0"/>
              <a:t>) </a:t>
            </a:r>
            <a:r>
              <a:rPr lang="zh-CN" altLang="en-US" dirty="0"/>
              <a:t>和</a:t>
            </a:r>
            <a:r>
              <a:rPr lang="en-US" dirty="0"/>
              <a:t> (A</a:t>
            </a:r>
            <a:r>
              <a:rPr lang="en-US" baseline="-25000" dirty="0">
                <a:ea typeface="Cambria Math" panose="02040503050406030204" pitchFamily="18" charset="0"/>
              </a:rPr>
              <a:t>2</a:t>
            </a:r>
            <a:r>
              <a:rPr lang="en-US" dirty="0"/>
              <a:t>,</a:t>
            </a:r>
            <a:r>
              <a:rPr lang="zh-CN" altLang="en-US" dirty="0"/>
              <a:t> </a:t>
            </a:r>
            <a:r>
              <a:rPr lang="en-US" dirty="0">
                <a:ea typeface="Cambria Math" panose="02040503050406030204"/>
              </a:rPr>
              <a:t>≼</a:t>
            </a:r>
            <a:r>
              <a:rPr lang="en-US" baseline="-25000" dirty="0">
                <a:ea typeface="Cambria Math" panose="02040503050406030204"/>
              </a:rPr>
              <a:t>2</a:t>
            </a:r>
            <a:r>
              <a:rPr lang="en-US" dirty="0"/>
              <a:t>)</a:t>
            </a:r>
            <a:r>
              <a:rPr lang="zh-CN" altLang="en-US" dirty="0"/>
              <a:t>，</a:t>
            </a:r>
            <a:r>
              <a:rPr lang="en-US" dirty="0"/>
              <a:t>A</a:t>
            </a:r>
            <a:r>
              <a:rPr lang="en-US" baseline="-25000" dirty="0">
                <a:ea typeface="Cambria Math" panose="02040503050406030204" pitchFamily="18" charset="0"/>
              </a:rPr>
              <a:t>1 </a:t>
            </a:r>
            <a:r>
              <a:rPr lang="en-US" dirty="0">
                <a:ea typeface="Cambria Math" panose="02040503050406030204"/>
              </a:rPr>
              <a:t>⨉</a:t>
            </a:r>
            <a:r>
              <a:rPr lang="en-US" dirty="0"/>
              <a:t> A</a:t>
            </a:r>
            <a:r>
              <a:rPr lang="en-US" baseline="-25000" dirty="0">
                <a:ea typeface="Cambria Math" panose="02040503050406030204" pitchFamily="18" charset="0"/>
              </a:rPr>
              <a:t>2</a:t>
            </a:r>
            <a:r>
              <a:rPr lang="en-US" dirty="0"/>
              <a:t> </a:t>
            </a:r>
            <a:r>
              <a:rPr lang="zh-CN" altLang="en-US" dirty="0"/>
              <a:t>的</a:t>
            </a:r>
            <a:r>
              <a:rPr lang="zh-CN" altLang="en-US" dirty="0">
                <a:sym typeface="+mn-ea"/>
              </a:rPr>
              <a:t>字典顺序</a:t>
            </a:r>
            <a:r>
              <a:rPr lang="zh-CN" altLang="en-US" dirty="0"/>
              <a:t>被定义为</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a:t>
            </a:r>
            <a:r>
              <a:rPr lang="zh-CN" altLang="en-US" dirty="0"/>
              <a:t>小于</a:t>
            </a:r>
            <a:r>
              <a:rPr lang="en-US" dirty="0"/>
              <a:t>(b</a:t>
            </a:r>
            <a:r>
              <a:rPr lang="en-US" baseline="-25000" dirty="0">
                <a:ea typeface="Cambria Math" panose="02040503050406030204" pitchFamily="18" charset="0"/>
              </a:rPr>
              <a:t>1</a:t>
            </a:r>
            <a:r>
              <a:rPr lang="en-US" dirty="0"/>
              <a:t>,b</a:t>
            </a:r>
            <a:r>
              <a:rPr lang="en-US" baseline="-25000" dirty="0">
                <a:ea typeface="Cambria Math" panose="02040503050406030204" pitchFamily="18" charset="0"/>
              </a:rPr>
              <a:t>2</a:t>
            </a:r>
            <a:r>
              <a:rPr lang="en-US" dirty="0"/>
              <a:t>)</a:t>
            </a:r>
            <a:r>
              <a:rPr lang="zh-CN" altLang="en-US" dirty="0"/>
              <a:t>，即</a:t>
            </a:r>
            <a:endParaRPr lang="zh-CN" altLang="en-US" dirty="0"/>
          </a:p>
          <a:p>
            <a:pPr>
              <a:buNone/>
            </a:pPr>
            <a:r>
              <a:rPr lang="zh-CN" altLang="en-US" dirty="0"/>
              <a:t>   </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a:t>
            </a:r>
            <a:r>
              <a:rPr lang="en-US" dirty="0">
                <a:ea typeface="Cambria Math" panose="02040503050406030204"/>
              </a:rPr>
              <a:t> ≺</a:t>
            </a:r>
            <a:r>
              <a:rPr lang="en-US" dirty="0"/>
              <a:t> (b</a:t>
            </a:r>
            <a:r>
              <a:rPr lang="en-US" baseline="-25000" dirty="0">
                <a:ea typeface="Cambria Math" panose="02040503050406030204" pitchFamily="18" charset="0"/>
              </a:rPr>
              <a:t>1</a:t>
            </a:r>
            <a:r>
              <a:rPr lang="en-US" dirty="0"/>
              <a:t>,</a:t>
            </a:r>
            <a:r>
              <a:rPr lang="zh-CN" altLang="en-US" dirty="0"/>
              <a:t> </a:t>
            </a:r>
            <a:r>
              <a:rPr lang="en-US" dirty="0"/>
              <a:t>b</a:t>
            </a:r>
            <a:r>
              <a:rPr lang="en-US" baseline="-25000" dirty="0">
                <a:ea typeface="Cambria Math" panose="02040503050406030204" pitchFamily="18" charset="0"/>
              </a:rPr>
              <a:t>2</a:t>
            </a:r>
            <a:r>
              <a:rPr lang="en-US" dirty="0"/>
              <a:t>), </a:t>
            </a:r>
            <a:endParaRPr lang="en-US" dirty="0"/>
          </a:p>
          <a:p>
            <a:pPr>
              <a:buNone/>
            </a:pPr>
            <a:r>
              <a:rPr lang="en-US" dirty="0"/>
              <a:t>    </a:t>
            </a:r>
            <a:r>
              <a:rPr lang="zh-CN" altLang="en-US" dirty="0"/>
              <a:t>或者</a:t>
            </a:r>
            <a:r>
              <a:rPr lang="en-US" dirty="0"/>
              <a:t>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1 </a:t>
            </a:r>
            <a:r>
              <a:rPr lang="en-US" dirty="0"/>
              <a:t>b</a:t>
            </a:r>
            <a:r>
              <a:rPr lang="en-US" baseline="-25000" dirty="0">
                <a:ea typeface="Cambria Math" panose="02040503050406030204" pitchFamily="18" charset="0"/>
              </a:rPr>
              <a:t>1</a:t>
            </a:r>
            <a:r>
              <a:rPr lang="en-US" dirty="0"/>
              <a:t> </a:t>
            </a:r>
            <a:r>
              <a:rPr lang="zh-CN" altLang="en-US" dirty="0"/>
              <a:t>或者</a:t>
            </a:r>
            <a:r>
              <a:rPr lang="en-US" dirty="0"/>
              <a:t> 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 </a:t>
            </a:r>
            <a:r>
              <a:rPr lang="en-US" dirty="0"/>
              <a:t>b</a:t>
            </a:r>
            <a:r>
              <a:rPr lang="en-US" baseline="-25000" dirty="0">
                <a:ea typeface="Cambria Math" panose="02040503050406030204" pitchFamily="18" charset="0"/>
              </a:rPr>
              <a:t>1</a:t>
            </a:r>
            <a:r>
              <a:rPr lang="en-US" dirty="0"/>
              <a:t> </a:t>
            </a:r>
            <a:r>
              <a:rPr lang="zh-CN" altLang="en-US" dirty="0"/>
              <a:t>且</a:t>
            </a:r>
            <a:r>
              <a:rPr lang="en-US" dirty="0"/>
              <a:t>a</a:t>
            </a:r>
            <a:r>
              <a:rPr lang="en-US" baseline="-25000" dirty="0">
                <a:ea typeface="Cambria Math" panose="02040503050406030204" pitchFamily="18" charset="0"/>
              </a:rPr>
              <a:t>2</a:t>
            </a:r>
            <a:r>
              <a:rPr lang="en-US" dirty="0">
                <a:ea typeface="Cambria Math" panose="02040503050406030204"/>
              </a:rPr>
              <a:t> ≺</a:t>
            </a:r>
            <a:r>
              <a:rPr lang="en-US" baseline="-25000" dirty="0">
                <a:ea typeface="Cambria Math" panose="02040503050406030204"/>
              </a:rPr>
              <a:t>2 </a:t>
            </a:r>
            <a:r>
              <a:rPr lang="en-US" dirty="0"/>
              <a:t>b</a:t>
            </a:r>
            <a:r>
              <a:rPr lang="en-US" baseline="-25000" dirty="0">
                <a:ea typeface="Cambria Math" panose="02040503050406030204" pitchFamily="18" charset="0"/>
              </a:rPr>
              <a:t>2</a:t>
            </a:r>
            <a:r>
              <a:rPr lang="en-US" dirty="0"/>
              <a:t>.</a:t>
            </a:r>
            <a:endParaRPr lang="en-US" dirty="0"/>
          </a:p>
          <a:p>
            <a:r>
              <a:rPr lang="en-US" dirty="0" err="1"/>
              <a:t>这个定义可以很容易地扩展到字符串的字典顺序</a:t>
            </a:r>
            <a:r>
              <a:rPr lang="zh-CN" altLang="en-US" dirty="0"/>
              <a:t>。</a:t>
            </a:r>
            <a:br>
              <a:rPr lang="en-US" altLang="zh-CN" dirty="0"/>
            </a:br>
            <a:endParaRPr lang="en-US" b="1" dirty="0"/>
          </a:p>
          <a:p>
            <a:pPr marL="0" indent="0">
              <a:buNone/>
            </a:pPr>
            <a:r>
              <a:rPr lang="en-US" b="1" dirty="0" err="1"/>
              <a:t>例如</a:t>
            </a:r>
            <a:r>
              <a:rPr lang="zh-CN" altLang="en-US" b="1" dirty="0"/>
              <a:t>：</a:t>
            </a:r>
            <a:r>
              <a:rPr lang="en-US" dirty="0" err="1"/>
              <a:t>考虑小写英文字母的字符串。字典</a:t>
            </a:r>
            <a:r>
              <a:rPr lang="zh-CN" altLang="en-US" dirty="0"/>
              <a:t>顺序</a:t>
            </a:r>
            <a:r>
              <a:rPr lang="en-US" dirty="0"/>
              <a:t>可以使用字母表中字母的顺序来定义。这与字典中使用的顺序相同。</a:t>
            </a:r>
            <a:endParaRPr lang="en-US" dirty="0"/>
          </a:p>
          <a:p>
            <a:pPr lvl="1"/>
            <a:r>
              <a:rPr lang="en-US" dirty="0"/>
              <a:t>discreet </a:t>
            </a:r>
            <a:r>
              <a:rPr lang="en-US" dirty="0">
                <a:ea typeface="Cambria Math" panose="02040503050406030204"/>
              </a:rPr>
              <a:t>≺</a:t>
            </a:r>
            <a:r>
              <a:rPr lang="en-US" dirty="0"/>
              <a:t> discrete, 因为这些</a:t>
            </a:r>
            <a:r>
              <a:rPr lang="zh-CN" altLang="en-US" dirty="0"/>
              <a:t>字符串</a:t>
            </a:r>
            <a:r>
              <a:rPr lang="en-US" dirty="0"/>
              <a:t>在第七个位置不同 </a:t>
            </a:r>
            <a:r>
              <a:rPr lang="zh-CN" altLang="en-US" dirty="0"/>
              <a:t>且</a:t>
            </a:r>
            <a:r>
              <a:rPr lang="en-US" dirty="0"/>
              <a:t>e </a:t>
            </a:r>
            <a:r>
              <a:rPr lang="en-US" dirty="0">
                <a:ea typeface="Cambria Math" panose="02040503050406030204"/>
              </a:rPr>
              <a:t>≺</a:t>
            </a:r>
            <a:r>
              <a:rPr lang="en-US" dirty="0"/>
              <a:t> t. </a:t>
            </a:r>
            <a:endParaRPr lang="en-US" dirty="0"/>
          </a:p>
          <a:p>
            <a:pPr lvl="1"/>
            <a:r>
              <a:rPr lang="en-US" dirty="0"/>
              <a:t>discreet </a:t>
            </a:r>
            <a:r>
              <a:rPr lang="en-US" dirty="0">
                <a:ea typeface="Cambria Math" panose="02040503050406030204"/>
              </a:rPr>
              <a:t>≺</a:t>
            </a:r>
            <a:r>
              <a:rPr lang="en-US" dirty="0"/>
              <a:t> discreetness, 因为前八个字母一致，但第二个字符串更长。 </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可比性</a:t>
            </a:r>
            <a:endParaRPr kumimoji="1" lang="zh-CN" altLang="en-US" dirty="0"/>
          </a:p>
        </p:txBody>
      </p:sp>
      <p:sp>
        <p:nvSpPr>
          <p:cNvPr id="3" name="内容占位符 2"/>
          <p:cNvSpPr>
            <a:spLocks noGrp="1"/>
          </p:cNvSpPr>
          <p:nvPr>
            <p:ph idx="1"/>
          </p:nvPr>
        </p:nvSpPr>
        <p:spPr/>
        <p:txBody>
          <a:bodyPr/>
          <a:lstStyle/>
          <a:p>
            <a:r>
              <a:rPr lang="zh-CN" altLang="en-US" b="1" dirty="0"/>
              <a:t>定义</a:t>
            </a:r>
            <a:r>
              <a:rPr lang="en-US" altLang="zh-CN" b="1" dirty="0">
                <a:ea typeface="Cambria Math" panose="02040503050406030204" pitchFamily="18" charset="0"/>
              </a:rPr>
              <a:t>2</a:t>
            </a:r>
            <a:r>
              <a:rPr lang="zh-CN" altLang="en-US" dirty="0"/>
              <a:t>：偏序集</a:t>
            </a:r>
            <a:r>
              <a:rPr lang="en-US" altLang="zh-CN" dirty="0"/>
              <a:t>(S,</a:t>
            </a:r>
            <a:r>
              <a:rPr lang="zh-CN" altLang="en-US" dirty="0"/>
              <a:t> </a:t>
            </a:r>
            <a:r>
              <a:rPr lang="en-US" altLang="zh-CN" dirty="0">
                <a:ea typeface="Cambria Math" panose="02040503050406030204"/>
              </a:rPr>
              <a:t>≼</a:t>
            </a:r>
            <a:r>
              <a:rPr lang="en-US" altLang="zh-CN" dirty="0"/>
              <a:t>)</a:t>
            </a:r>
            <a:r>
              <a:rPr lang="zh-CN" altLang="en-US" dirty="0"/>
              <a:t>中的元素</a:t>
            </a:r>
            <a:r>
              <a:rPr lang="en-US" altLang="zh-CN" dirty="0"/>
              <a:t>a</a:t>
            </a:r>
            <a:r>
              <a:rPr lang="zh-CN" altLang="en-US" dirty="0"/>
              <a:t>和</a:t>
            </a:r>
            <a:r>
              <a:rPr lang="en-US" altLang="zh-CN" dirty="0"/>
              <a:t>b</a:t>
            </a:r>
            <a:r>
              <a:rPr lang="zh-CN" altLang="en-US" dirty="0"/>
              <a:t>成为</a:t>
            </a:r>
            <a:r>
              <a:rPr lang="zh-CN" altLang="en-US" b="1" dirty="0">
                <a:solidFill>
                  <a:srgbClr val="FF0000"/>
                </a:solidFill>
              </a:rPr>
              <a:t>可比的</a:t>
            </a:r>
            <a:r>
              <a:rPr lang="zh-CN" altLang="en-US" dirty="0"/>
              <a:t>，如果</a:t>
            </a:r>
            <a:r>
              <a:rPr lang="en-US" altLang="zh-CN" dirty="0"/>
              <a:t>a </a:t>
            </a:r>
            <a:r>
              <a:rPr lang="en-US" altLang="zh-CN" dirty="0">
                <a:ea typeface="Cambria Math" panose="02040503050406030204"/>
              </a:rPr>
              <a:t>≼</a:t>
            </a:r>
            <a:r>
              <a:rPr lang="en-US" altLang="zh-CN" dirty="0"/>
              <a:t> b</a:t>
            </a:r>
            <a:r>
              <a:rPr lang="zh-CN" altLang="en-US" dirty="0"/>
              <a:t>或者</a:t>
            </a:r>
            <a:r>
              <a:rPr lang="en-US" altLang="zh-CN" dirty="0"/>
              <a:t>b </a:t>
            </a:r>
            <a:r>
              <a:rPr lang="en-US" altLang="zh-CN" dirty="0">
                <a:ea typeface="Cambria Math" panose="02040503050406030204"/>
              </a:rPr>
              <a:t>≼</a:t>
            </a:r>
            <a:r>
              <a:rPr lang="en-US" altLang="zh-CN" dirty="0"/>
              <a:t> a</a:t>
            </a:r>
            <a:r>
              <a:rPr lang="zh-CN" altLang="en-US" dirty="0"/>
              <a:t>。当</a:t>
            </a:r>
            <a:r>
              <a:rPr lang="en-US" altLang="zh-CN" dirty="0"/>
              <a:t>a</a:t>
            </a:r>
            <a:r>
              <a:rPr lang="zh-CN" altLang="en-US" dirty="0"/>
              <a:t>和</a:t>
            </a:r>
            <a:r>
              <a:rPr lang="en-US" altLang="zh-CN" dirty="0"/>
              <a:t>b</a:t>
            </a:r>
            <a:r>
              <a:rPr lang="zh-CN" altLang="en-US" dirty="0"/>
              <a:t>是</a:t>
            </a:r>
            <a:r>
              <a:rPr lang="en-US" altLang="zh-CN" dirty="0"/>
              <a:t>S</a:t>
            </a:r>
            <a:r>
              <a:rPr lang="zh-CN" altLang="en-US" dirty="0"/>
              <a:t>中的元素既没有</a:t>
            </a:r>
            <a:r>
              <a:rPr lang="en-US" altLang="zh-CN" dirty="0"/>
              <a:t>a </a:t>
            </a:r>
            <a:r>
              <a:rPr lang="en-US" altLang="zh-CN" dirty="0">
                <a:ea typeface="Cambria Math" panose="02040503050406030204"/>
              </a:rPr>
              <a:t>≼</a:t>
            </a:r>
            <a:r>
              <a:rPr lang="en-US" altLang="zh-CN" dirty="0"/>
              <a:t> b </a:t>
            </a:r>
            <a:r>
              <a:rPr lang="zh-CN" altLang="en-US" dirty="0"/>
              <a:t>也没有</a:t>
            </a:r>
            <a:r>
              <a:rPr lang="en-US" altLang="zh-CN" dirty="0"/>
              <a:t>b </a:t>
            </a:r>
            <a:r>
              <a:rPr lang="en-US" altLang="zh-CN" dirty="0">
                <a:ea typeface="Cambria Math" panose="02040503050406030204"/>
              </a:rPr>
              <a:t>≼</a:t>
            </a:r>
            <a:r>
              <a:rPr lang="en-US" altLang="zh-CN" dirty="0"/>
              <a:t> a</a:t>
            </a:r>
            <a:r>
              <a:rPr lang="zh-CN" altLang="en-US" dirty="0"/>
              <a:t>，那么</a:t>
            </a:r>
            <a:r>
              <a:rPr lang="en-US" altLang="zh-CN" dirty="0"/>
              <a:t>a</a:t>
            </a:r>
            <a:r>
              <a:rPr lang="zh-CN" altLang="en-US" dirty="0"/>
              <a:t>和</a:t>
            </a:r>
            <a:r>
              <a:rPr lang="en-US" altLang="zh-CN" dirty="0"/>
              <a:t>b</a:t>
            </a:r>
            <a:r>
              <a:rPr lang="zh-CN" altLang="en-US" dirty="0"/>
              <a:t>是</a:t>
            </a:r>
            <a:r>
              <a:rPr lang="zh-CN" altLang="en-US" b="1" dirty="0">
                <a:solidFill>
                  <a:srgbClr val="FF0000"/>
                </a:solidFill>
              </a:rPr>
              <a:t>不可比的</a:t>
            </a:r>
            <a:r>
              <a:rPr lang="zh-CN" altLang="en-US" dirty="0"/>
              <a:t>。</a:t>
            </a:r>
            <a:endParaRPr lang="en-US" altLang="zh-CN" dirty="0"/>
          </a:p>
          <a:p>
            <a:r>
              <a:rPr lang="zh-CN" altLang="en-US" b="1" dirty="0"/>
              <a:t>定义</a:t>
            </a:r>
            <a:r>
              <a:rPr lang="en-US" altLang="zh-CN" b="1" dirty="0"/>
              <a:t> </a:t>
            </a:r>
            <a:r>
              <a:rPr lang="en-US" altLang="zh-CN" b="1" dirty="0">
                <a:ea typeface="Cambria Math" panose="02040503050406030204" pitchFamily="18" charset="0"/>
              </a:rPr>
              <a:t>3</a:t>
            </a:r>
            <a:r>
              <a:rPr lang="zh-CN" altLang="en-US" b="1" dirty="0">
                <a:ea typeface="Cambria Math" panose="02040503050406030204" pitchFamily="18" charset="0"/>
              </a:rPr>
              <a:t>：</a:t>
            </a:r>
            <a:r>
              <a:rPr lang="zh-CN" altLang="en-US" dirty="0"/>
              <a:t>如果</a:t>
            </a:r>
            <a:r>
              <a:rPr lang="en-US" altLang="zh-CN" dirty="0"/>
              <a:t>  (S,</a:t>
            </a:r>
            <a:r>
              <a:rPr lang="zh-CN" altLang="en-US" dirty="0"/>
              <a:t> </a:t>
            </a:r>
            <a:r>
              <a:rPr lang="en-US" altLang="zh-CN" dirty="0">
                <a:ea typeface="Cambria Math" panose="02040503050406030204"/>
              </a:rPr>
              <a:t>≼</a:t>
            </a:r>
            <a:r>
              <a:rPr lang="en-US" altLang="zh-CN" dirty="0"/>
              <a:t>)</a:t>
            </a:r>
            <a:r>
              <a:rPr lang="zh-CN" altLang="en-US" dirty="0"/>
              <a:t>是偏序集，且</a:t>
            </a:r>
            <a:r>
              <a:rPr lang="en-US" altLang="zh-CN" dirty="0"/>
              <a:t>S</a:t>
            </a:r>
            <a:r>
              <a:rPr lang="zh-CN" altLang="en-US" dirty="0"/>
              <a:t>中的每对元素都是可比的，则</a:t>
            </a:r>
            <a:r>
              <a:rPr lang="en-US" altLang="zh-CN" dirty="0"/>
              <a:t>S</a:t>
            </a:r>
            <a:r>
              <a:rPr lang="zh-CN" altLang="en-US" dirty="0"/>
              <a:t>称为</a:t>
            </a:r>
            <a:r>
              <a:rPr lang="zh-CN" altLang="en-US" b="1" dirty="0">
                <a:solidFill>
                  <a:srgbClr val="FF0000"/>
                </a:solidFill>
              </a:rPr>
              <a:t>全序集</a:t>
            </a:r>
            <a:r>
              <a:rPr lang="zh-CN" altLang="en-US" dirty="0"/>
              <a:t>或者</a:t>
            </a:r>
            <a:r>
              <a:rPr lang="zh-CN" altLang="en-US" b="1" dirty="0">
                <a:solidFill>
                  <a:srgbClr val="FF0000"/>
                </a:solidFill>
              </a:rPr>
              <a:t>线序集</a:t>
            </a:r>
            <a:r>
              <a:rPr lang="zh-CN" altLang="en-US" dirty="0"/>
              <a:t>，且</a:t>
            </a:r>
            <a:r>
              <a:rPr lang="en-US" altLang="zh-CN" dirty="0">
                <a:ea typeface="Cambria Math" panose="02040503050406030204"/>
              </a:rPr>
              <a:t>≼</a:t>
            </a:r>
            <a:r>
              <a:rPr lang="zh-CN" altLang="en-US" dirty="0"/>
              <a:t>称为</a:t>
            </a:r>
            <a:r>
              <a:rPr lang="zh-CN" altLang="en-US" dirty="0">
                <a:sym typeface="+mn-ea"/>
              </a:rPr>
              <a:t>全序或者线序。一个全序集也称为链。</a:t>
            </a:r>
            <a:endParaRPr lang="en-US" altLang="zh-CN" dirty="0"/>
          </a:p>
          <a:p>
            <a:r>
              <a:rPr lang="zh-CN" altLang="en-US" b="1" dirty="0"/>
              <a:t>定义</a:t>
            </a:r>
            <a:r>
              <a:rPr lang="en-US" altLang="zh-CN" b="1" dirty="0"/>
              <a:t> </a:t>
            </a:r>
            <a:r>
              <a:rPr lang="en-US" altLang="zh-CN" b="1" dirty="0">
                <a:ea typeface="Cambria Math" panose="02040503050406030204" pitchFamily="18" charset="0"/>
              </a:rPr>
              <a:t>4</a:t>
            </a:r>
            <a:r>
              <a:rPr lang="zh-CN" altLang="en-US" dirty="0"/>
              <a:t>：对于偏序集</a:t>
            </a:r>
            <a:r>
              <a:rPr lang="en-US" altLang="zh-CN" dirty="0"/>
              <a:t>(S,</a:t>
            </a:r>
            <a:r>
              <a:rPr lang="zh-CN" altLang="en-US" dirty="0"/>
              <a:t> </a:t>
            </a:r>
            <a:r>
              <a:rPr lang="en-US" altLang="zh-CN" dirty="0">
                <a:ea typeface="Cambria Math" panose="02040503050406030204"/>
              </a:rPr>
              <a:t>≼</a:t>
            </a:r>
            <a:r>
              <a:rPr lang="en-US" altLang="zh-CN" dirty="0"/>
              <a:t>) </a:t>
            </a:r>
            <a:r>
              <a:rPr lang="zh-CN" altLang="en-US" dirty="0"/>
              <a:t>，如果</a:t>
            </a:r>
            <a:r>
              <a:rPr lang="en-US" altLang="zh-CN" dirty="0"/>
              <a:t> </a:t>
            </a:r>
            <a:r>
              <a:rPr lang="en-US" altLang="zh-CN" dirty="0">
                <a:ea typeface="Cambria Math" panose="02040503050406030204"/>
              </a:rPr>
              <a:t>≼</a:t>
            </a:r>
            <a:r>
              <a:rPr lang="en-US" altLang="zh-CN" dirty="0"/>
              <a:t> </a:t>
            </a:r>
            <a:r>
              <a:rPr lang="zh-CN" altLang="en-US" dirty="0"/>
              <a:t>是全序，并且</a:t>
            </a:r>
            <a:r>
              <a:rPr lang="en-US" altLang="zh-CN" dirty="0"/>
              <a:t>S</a:t>
            </a:r>
            <a:r>
              <a:rPr lang="zh-CN" altLang="en-US" dirty="0"/>
              <a:t>的每个非空子集都有一个最小元素，就称它为良序集。</a:t>
            </a:r>
            <a:endParaRPr lang="en-US" altLang="zh-CN"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覆盖关系 </a:t>
            </a:r>
            <a:r>
              <a:rPr kumimoji="1" lang="en-US" altLang="zh-CN" dirty="0"/>
              <a:t>(</a:t>
            </a:r>
            <a:r>
              <a:rPr kumimoji="1" lang="zh-CN" altLang="en-US" dirty="0"/>
              <a:t>盖住关系</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zh-CN" altLang="en-US" dirty="0"/>
              <a:t>定义：设</a:t>
            </a:r>
            <a:r>
              <a:rPr kumimoji="1" lang="en-US" altLang="zh-CN" dirty="0"/>
              <a:t>(A, </a:t>
            </a:r>
            <a:r>
              <a:rPr lang="en-US" altLang="zh-CN" dirty="0">
                <a:ea typeface="Cambria Math" panose="02040503050406030204"/>
              </a:rPr>
              <a:t>≼</a:t>
            </a:r>
            <a:r>
              <a:rPr kumimoji="1" lang="en-US" altLang="zh-CN" dirty="0">
                <a:ea typeface="Cambria Math" panose="02040503050406030204"/>
              </a:rPr>
              <a:t>)</a:t>
            </a:r>
            <a:r>
              <a:rPr kumimoji="1" lang="zh-CN" altLang="en-US" dirty="0"/>
              <a:t>是偏序集，若有</a:t>
            </a:r>
            <a:r>
              <a:rPr kumimoji="1" lang="en-US" altLang="zh-CN" dirty="0"/>
              <a:t>x, y</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rPr>
              <a:t>≼</a:t>
            </a:r>
            <a:r>
              <a:rPr kumimoji="1" lang="en-US" altLang="zh-CN" dirty="0"/>
              <a:t> y </a:t>
            </a:r>
            <a:r>
              <a:rPr kumimoji="1" lang="zh-CN" altLang="en-US" dirty="0"/>
              <a:t>，且</a:t>
            </a:r>
            <a:r>
              <a:rPr kumimoji="1" lang="en-US" altLang="zh-CN" dirty="0"/>
              <a:t>x </a:t>
            </a:r>
            <a:r>
              <a:rPr kumimoji="1" lang="zh-CN" altLang="en-US" dirty="0"/>
              <a:t>≠</a:t>
            </a:r>
            <a:r>
              <a:rPr kumimoji="1" lang="en-US" altLang="zh-CN" dirty="0"/>
              <a:t> y</a:t>
            </a:r>
            <a:r>
              <a:rPr kumimoji="1" lang="zh-CN" altLang="en-US" dirty="0"/>
              <a:t>，且不存在其它元素</a:t>
            </a:r>
            <a:r>
              <a:rPr kumimoji="1" lang="en-US" altLang="zh-CN" dirty="0"/>
              <a:t>z</a:t>
            </a:r>
            <a:r>
              <a:rPr kumimoji="1" lang="zh-CN" altLang="en-US" dirty="0"/>
              <a:t>， </a:t>
            </a:r>
            <a:r>
              <a:rPr kumimoji="1" lang="en-US" altLang="zh-CN" dirty="0"/>
              <a:t>z</a:t>
            </a:r>
            <a:r>
              <a:rPr kumimoji="1" lang="zh-CN" altLang="en-US" dirty="0"/>
              <a:t> ∈ </a:t>
            </a:r>
            <a:r>
              <a:rPr kumimoji="1" lang="en-US" altLang="zh-CN" dirty="0"/>
              <a:t>A</a:t>
            </a:r>
            <a:r>
              <a:rPr kumimoji="1" lang="zh-CN" altLang="en-US" dirty="0"/>
              <a:t>，使得</a:t>
            </a:r>
            <a:r>
              <a:rPr kumimoji="1" lang="en-US" altLang="zh-CN" dirty="0"/>
              <a:t>x </a:t>
            </a:r>
            <a:r>
              <a:rPr lang="en-US" altLang="zh-CN" dirty="0">
                <a:ea typeface="Cambria Math" panose="02040503050406030204"/>
              </a:rPr>
              <a:t>≼</a:t>
            </a:r>
            <a:r>
              <a:rPr kumimoji="1" lang="en-US" altLang="zh-CN" dirty="0"/>
              <a:t> z </a:t>
            </a:r>
            <a:r>
              <a:rPr lang="en-US" altLang="zh-CN" dirty="0">
                <a:ea typeface="Cambria Math" panose="02040503050406030204" pitchFamily="18" charset="0"/>
              </a:rPr>
              <a:t>∧</a:t>
            </a:r>
            <a:r>
              <a:rPr kumimoji="1" lang="en-US" altLang="zh-CN" dirty="0"/>
              <a:t> z </a:t>
            </a:r>
            <a:r>
              <a:rPr lang="en-US" altLang="zh-CN" dirty="0">
                <a:ea typeface="Cambria Math" panose="02040503050406030204"/>
              </a:rPr>
              <a:t>≼</a:t>
            </a:r>
            <a:r>
              <a:rPr kumimoji="1" lang="en-US" altLang="zh-CN" dirty="0"/>
              <a:t> y</a:t>
            </a:r>
            <a:r>
              <a:rPr kumimoji="1" lang="zh-CN" altLang="en-US" dirty="0"/>
              <a:t>，则称元素</a:t>
            </a:r>
            <a:r>
              <a:rPr kumimoji="1" lang="en-US" altLang="zh-CN" dirty="0"/>
              <a:t>y</a:t>
            </a:r>
            <a:r>
              <a:rPr kumimoji="1" lang="zh-CN" altLang="en-US" dirty="0"/>
              <a:t>盖住元素</a:t>
            </a:r>
            <a:r>
              <a:rPr kumimoji="1" lang="en-US" altLang="zh-CN" dirty="0"/>
              <a:t>x</a:t>
            </a:r>
            <a:r>
              <a:rPr kumimoji="1" lang="zh-CN" altLang="en-US" dirty="0"/>
              <a:t>。并且记盖住集为：</a:t>
            </a:r>
            <a:endParaRPr kumimoji="1" lang="zh-CN" altLang="en-US" dirty="0"/>
          </a:p>
          <a:p>
            <a:pPr lvl="1"/>
            <a:r>
              <a:rPr kumimoji="1" lang="en-US" altLang="zh-CN" dirty="0"/>
              <a:t>COV(A)</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 </a:t>
            </a:r>
            <a:r>
              <a:rPr kumimoji="1" lang="en-US" altLang="zh-CN" dirty="0"/>
              <a:t>A</a:t>
            </a:r>
            <a:r>
              <a:rPr kumimoji="1" lang="zh-CN" altLang="en-US" dirty="0"/>
              <a:t>且</a:t>
            </a:r>
            <a:r>
              <a:rPr kumimoji="1" lang="en-US" altLang="zh-CN" dirty="0"/>
              <a:t>y</a:t>
            </a:r>
            <a:r>
              <a:rPr kumimoji="1" lang="zh-CN" altLang="en-US" dirty="0"/>
              <a:t>盖住</a:t>
            </a:r>
            <a:r>
              <a:rPr kumimoji="1" lang="en-US" altLang="zh-CN" dirty="0"/>
              <a:t>x}</a:t>
            </a:r>
            <a:r>
              <a:rPr kumimoji="1" lang="zh-CN" altLang="en-US" dirty="0"/>
              <a:t>。</a:t>
            </a:r>
            <a:endParaRPr kumimoji="1"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哈</a:t>
            </a:r>
            <a:r>
              <a:rPr lang="zh-CN" altLang="en-US" dirty="0"/>
              <a:t>塞</a:t>
            </a:r>
            <a:r>
              <a:rPr lang="en-US" dirty="0" err="1"/>
              <a:t>图</a:t>
            </a:r>
            <a:r>
              <a:rPr lang="zh-CN" altLang="en-US" dirty="0"/>
              <a:t> </a:t>
            </a:r>
            <a:r>
              <a:rPr lang="en-US" altLang="zh-CN" dirty="0"/>
              <a:t>(</a:t>
            </a:r>
            <a:r>
              <a:rPr lang="en-US" altLang="zh-CN" dirty="0" err="1"/>
              <a:t>Hasse</a:t>
            </a:r>
            <a:r>
              <a:rPr lang="zh-CN" altLang="en-US" dirty="0"/>
              <a:t> </a:t>
            </a:r>
            <a:r>
              <a:rPr lang="en-US" altLang="zh-CN" dirty="0"/>
              <a:t>diagram)</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pPr>
              <a:buNone/>
            </a:pPr>
            <a:r>
              <a:rPr lang="en-US" b="1" dirty="0" err="1"/>
              <a:t>定义</a:t>
            </a:r>
            <a:r>
              <a:rPr lang="zh-CN" altLang="en-US" b="1" dirty="0"/>
              <a:t>：</a:t>
            </a:r>
            <a:r>
              <a:rPr lang="zh-CN" altLang="en-US" dirty="0"/>
              <a:t>哈塞</a:t>
            </a:r>
            <a:r>
              <a:rPr lang="en-US" dirty="0" err="1"/>
              <a:t>图是</a:t>
            </a:r>
            <a:r>
              <a:rPr lang="zh-CN" altLang="en-US" dirty="0"/>
              <a:t>偏</a:t>
            </a:r>
            <a:r>
              <a:rPr lang="en-US" dirty="0" err="1"/>
              <a:t>序的可视化表示，它忽略了由于</a:t>
            </a:r>
            <a:r>
              <a:rPr lang="zh-CN" altLang="en-US" dirty="0"/>
              <a:t>自反</a:t>
            </a:r>
            <a:r>
              <a:rPr lang="en-US" dirty="0" err="1"/>
              <a:t>性和传递性而必须出现的边</a:t>
            </a:r>
            <a:r>
              <a:rPr lang="en-US" dirty="0"/>
              <a:t>。</a:t>
            </a:r>
            <a:endParaRPr lang="en-US" dirty="0"/>
          </a:p>
          <a:p>
            <a:pPr>
              <a:buNone/>
            </a:pPr>
            <a:r>
              <a:rPr lang="en-US" dirty="0"/>
              <a:t>    </a:t>
            </a:r>
            <a:endParaRPr lang="en-US" dirty="0"/>
          </a:p>
          <a:p>
            <a:pPr>
              <a:buNone/>
            </a:pPr>
            <a:r>
              <a:rPr lang="en-US" dirty="0"/>
              <a:t>   </a:t>
            </a:r>
            <a:endParaRPr lang="en-US" dirty="0"/>
          </a:p>
          <a:p>
            <a:pPr>
              <a:buNone/>
            </a:pPr>
            <a:endParaRPr lang="en-US" dirty="0"/>
          </a:p>
          <a:p>
            <a:pPr>
              <a:buNone/>
            </a:pPr>
            <a:endParaRPr lang="en-US" dirty="0"/>
          </a:p>
          <a:p>
            <a:pPr>
              <a:buNone/>
            </a:pPr>
            <a:endParaRPr lang="en-US" dirty="0"/>
          </a:p>
          <a:p>
            <a:pPr>
              <a:buNone/>
            </a:pPr>
            <a:r>
              <a:rPr lang="en-US" dirty="0" err="1"/>
              <a:t>偏序如上图</a:t>
            </a:r>
            <a:r>
              <a:rPr lang="en-US" dirty="0"/>
              <a:t>(a)</a:t>
            </a:r>
            <a:r>
              <a:rPr lang="en-US" dirty="0" err="1"/>
              <a:t>所示</a:t>
            </a:r>
            <a:r>
              <a:rPr lang="en-US" dirty="0"/>
              <a:t>。(b)</a:t>
            </a:r>
            <a:r>
              <a:rPr lang="en-US" dirty="0" err="1"/>
              <a:t>中删除了由于自反性而产生的循环</a:t>
            </a:r>
            <a:r>
              <a:rPr lang="en-US" dirty="0"/>
              <a:t>。(c)</a:t>
            </a:r>
            <a:r>
              <a:rPr lang="en-US" dirty="0" err="1"/>
              <a:t>中删除了由于传递性而必须出现的边</a:t>
            </a:r>
            <a:r>
              <a:rPr lang="en-US" dirty="0"/>
              <a:t>。(a)</a:t>
            </a:r>
            <a:r>
              <a:rPr lang="en-US" dirty="0" err="1"/>
              <a:t>中偏序的哈塞图如</a:t>
            </a:r>
            <a:r>
              <a:rPr lang="en-US" dirty="0"/>
              <a:t>(c)</a:t>
            </a:r>
            <a:r>
              <a:rPr lang="en-US" dirty="0" err="1"/>
              <a:t>中所示</a:t>
            </a:r>
            <a:r>
              <a:rPr lang="en-US" dirty="0"/>
              <a:t>。</a:t>
            </a:r>
            <a:endParaRPr lang="en-US" dirty="0"/>
          </a:p>
        </p:txBody>
      </p:sp>
      <p:pic>
        <p:nvPicPr>
          <p:cNvPr id="4" name="Picture 3" descr="0830.jpg"/>
          <p:cNvPicPr>
            <a:picLocks noChangeAspect="1"/>
          </p:cNvPicPr>
          <p:nvPr/>
        </p:nvPicPr>
        <p:blipFill>
          <a:blip r:embed="rId1" cstate="print"/>
          <a:stretch>
            <a:fillRect/>
          </a:stretch>
        </p:blipFill>
        <p:spPr>
          <a:xfrm>
            <a:off x="3009900" y="2819400"/>
            <a:ext cx="3124200" cy="2357526"/>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构造</a:t>
            </a:r>
            <a:r>
              <a:rPr lang="zh-CN" altLang="en-US" dirty="0"/>
              <a:t>哈塞</a:t>
            </a:r>
            <a:r>
              <a:rPr lang="en-US" dirty="0"/>
              <a:t>图的过程</a:t>
            </a:r>
            <a:r>
              <a:rPr lang="en-US" altLang="zh-CN" dirty="0"/>
              <a:t>-1</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sym typeface="+mn-ea"/>
              </a:rPr>
              <a:t>使用</a:t>
            </a:r>
            <a:r>
              <a:rPr lang="zh-CN" altLang="en-US" dirty="0">
                <a:sym typeface="+mn-ea"/>
              </a:rPr>
              <a:t>哈塞</a:t>
            </a:r>
            <a:r>
              <a:rPr lang="en-US" dirty="0" err="1">
                <a:sym typeface="+mn-ea"/>
              </a:rPr>
              <a:t>图</a:t>
            </a:r>
            <a:r>
              <a:rPr lang="zh-CN" altLang="en-US" dirty="0">
                <a:sym typeface="+mn-ea"/>
              </a:rPr>
              <a:t>表示</a:t>
            </a:r>
            <a:r>
              <a:rPr lang="en-US" dirty="0" err="1"/>
              <a:t>一个有限偏序集</a:t>
            </a:r>
            <a:r>
              <a:rPr lang="en-US" dirty="0">
                <a:sym typeface="+mn-ea"/>
              </a:rPr>
              <a:t>(S,</a:t>
            </a:r>
            <a:r>
              <a:rPr lang="zh-CN" altLang="en-US" dirty="0">
                <a:sym typeface="+mn-ea"/>
              </a:rPr>
              <a:t> </a:t>
            </a:r>
            <a:r>
              <a:rPr lang="en-US" dirty="0">
                <a:ea typeface="Cambria Math" panose="02040503050406030204"/>
                <a:sym typeface="+mn-ea"/>
              </a:rPr>
              <a:t>≼</a:t>
            </a:r>
            <a:r>
              <a:rPr lang="en-US" dirty="0">
                <a:sym typeface="+mn-ea"/>
              </a:rPr>
              <a:t>)</a:t>
            </a:r>
            <a:r>
              <a:rPr lang="zh-CN" altLang="en-US" dirty="0">
                <a:sym typeface="+mn-ea"/>
              </a:rPr>
              <a:t>，</a:t>
            </a:r>
            <a:r>
              <a:rPr lang="en-US" dirty="0" err="1"/>
              <a:t>从关系的有向图开始</a:t>
            </a:r>
            <a:r>
              <a:rPr lang="zh-CN" altLang="en-US" dirty="0"/>
              <a:t>：</a:t>
            </a:r>
            <a:endParaRPr lang="en-US" dirty="0"/>
          </a:p>
          <a:p>
            <a:pPr lvl="1"/>
            <a:r>
              <a:rPr lang="en-US" dirty="0" err="1"/>
              <a:t>根据自反特性，移除每个顶点上的</a:t>
            </a:r>
            <a:r>
              <a:rPr lang="zh-CN" altLang="en-US" dirty="0"/>
              <a:t>自</a:t>
            </a:r>
            <a:r>
              <a:rPr lang="en-US" dirty="0" err="1"/>
              <a:t>环</a:t>
            </a:r>
            <a:r>
              <a:rPr lang="en-US" dirty="0"/>
              <a:t>(a, a)</a:t>
            </a:r>
            <a:r>
              <a:rPr lang="zh-CN" altLang="en-US" dirty="0"/>
              <a:t>；</a:t>
            </a:r>
            <a:endParaRPr lang="en-US" dirty="0"/>
          </a:p>
          <a:p>
            <a:pPr lvl="1">
              <a:lnSpc>
                <a:spcPct val="150000"/>
              </a:lnSpc>
            </a:pPr>
            <a:r>
              <a:rPr lang="en-US" dirty="0"/>
              <a:t>删除所有边(x, y)的元素</a:t>
            </a:r>
            <a:r>
              <a:rPr lang="zh-CN" altLang="en-US" dirty="0"/>
              <a:t>使得</a:t>
            </a:r>
            <a:r>
              <a:rPr lang="en-US" dirty="0">
                <a:sym typeface="+mn-ea"/>
              </a:rPr>
              <a:t>z </a:t>
            </a:r>
            <a:r>
              <a:rPr lang="en-US" dirty="0">
                <a:ea typeface="Cambria Math" panose="02040503050406030204"/>
                <a:sym typeface="+mn-ea"/>
              </a:rPr>
              <a:t>∈ </a:t>
            </a:r>
            <a:r>
              <a:rPr lang="en-US" dirty="0">
                <a:sym typeface="+mn-ea"/>
              </a:rPr>
              <a:t>S</a:t>
            </a:r>
            <a:r>
              <a:rPr lang="zh-CN" altLang="en-US" dirty="0">
                <a:sym typeface="+mn-ea"/>
              </a:rPr>
              <a:t>满足</a:t>
            </a:r>
            <a:r>
              <a:rPr lang="en-US" dirty="0">
                <a:sym typeface="+mn-ea"/>
              </a:rPr>
              <a:t>x </a:t>
            </a:r>
            <a:r>
              <a:rPr lang="en-US" altLang="zh-CN" dirty="0">
                <a:ea typeface="Cambria Math" panose="02040503050406030204"/>
                <a:sym typeface="+mn-ea"/>
              </a:rPr>
              <a:t>≼</a:t>
            </a:r>
            <a:r>
              <a:rPr lang="en-US" dirty="0">
                <a:ea typeface="Cambria Math" panose="02040503050406030204"/>
                <a:sym typeface="+mn-ea"/>
              </a:rPr>
              <a:t> </a:t>
            </a:r>
            <a:r>
              <a:rPr lang="en-US" dirty="0">
                <a:sym typeface="+mn-ea"/>
              </a:rPr>
              <a:t>z</a:t>
            </a:r>
            <a:r>
              <a:rPr lang="zh-CN" altLang="en-US" dirty="0">
                <a:sym typeface="+mn-ea"/>
              </a:rPr>
              <a:t>和</a:t>
            </a:r>
            <a:r>
              <a:rPr lang="en-US" dirty="0">
                <a:sym typeface="+mn-ea"/>
              </a:rPr>
              <a:t>z </a:t>
            </a:r>
            <a:r>
              <a:rPr lang="en-US" altLang="zh-CN" dirty="0">
                <a:ea typeface="Cambria Math" panose="02040503050406030204"/>
                <a:sym typeface="+mn-ea"/>
              </a:rPr>
              <a:t>≼</a:t>
            </a:r>
            <a:r>
              <a:rPr lang="en-US" dirty="0">
                <a:sym typeface="+mn-ea"/>
              </a:rPr>
              <a:t> y </a:t>
            </a:r>
            <a:r>
              <a:rPr lang="zh-CN" altLang="en-US" dirty="0">
                <a:sym typeface="+mn-ea"/>
              </a:rPr>
              <a:t>。</a:t>
            </a:r>
            <a:r>
              <a:rPr lang="en-US" dirty="0" err="1"/>
              <a:t>这些边由于传递性必须出现</a:t>
            </a:r>
            <a:r>
              <a:rPr lang="zh-CN" altLang="en-US" dirty="0"/>
              <a:t>；</a:t>
            </a:r>
            <a:endParaRPr lang="en-US" dirty="0"/>
          </a:p>
          <a:p>
            <a:pPr lvl="1">
              <a:lnSpc>
                <a:spcPct val="150000"/>
              </a:lnSpc>
            </a:pPr>
            <a:r>
              <a:rPr lang="en-US" dirty="0" err="1"/>
              <a:t>排列每条边，使其初始顶点位于终端顶点之下。去掉所有的箭头，因为所有的边都指向它们的顶点</a:t>
            </a:r>
            <a:r>
              <a:rPr lang="zh-CN" altLang="en-US" dirty="0"/>
              <a:t>。</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构造</a:t>
            </a:r>
            <a:r>
              <a:rPr lang="zh-CN" altLang="en-US" dirty="0"/>
              <a:t>哈塞</a:t>
            </a:r>
            <a:r>
              <a:rPr lang="en-US" altLang="zh-CN" dirty="0"/>
              <a:t>图的过程-2</a:t>
            </a:r>
            <a:r>
              <a:rPr lang="zh-CN" altLang="en-US" dirty="0"/>
              <a:t> </a:t>
            </a:r>
            <a:r>
              <a:rPr lang="en-US" altLang="zh-CN" dirty="0"/>
              <a:t>(</a:t>
            </a:r>
            <a:r>
              <a:rPr lang="zh-CN" altLang="en-US" dirty="0"/>
              <a:t>推荐</a:t>
            </a:r>
            <a:r>
              <a:rPr lang="en-US" altLang="zh-CN" dirty="0"/>
              <a:t>)</a:t>
            </a:r>
            <a:endParaRPr kumimoji="1" lang="zh-CN" altLang="en-US" dirty="0"/>
          </a:p>
        </p:txBody>
      </p:sp>
      <p:sp>
        <p:nvSpPr>
          <p:cNvPr id="3" name="内容占位符 2"/>
          <p:cNvSpPr>
            <a:spLocks noGrp="1"/>
          </p:cNvSpPr>
          <p:nvPr>
            <p:ph idx="1"/>
          </p:nvPr>
        </p:nvSpPr>
        <p:spPr/>
        <p:txBody>
          <a:bodyPr/>
          <a:lstStyle/>
          <a:p>
            <a:r>
              <a:rPr lang="en-US" altLang="zh-CN" dirty="0" err="1">
                <a:sym typeface="+mn-ea"/>
              </a:rPr>
              <a:t>使用</a:t>
            </a:r>
            <a:r>
              <a:rPr lang="zh-CN" altLang="en-US" dirty="0">
                <a:sym typeface="+mn-ea"/>
              </a:rPr>
              <a:t>哈塞</a:t>
            </a:r>
            <a:r>
              <a:rPr lang="en-US" altLang="zh-CN" dirty="0" err="1">
                <a:sym typeface="+mn-ea"/>
              </a:rPr>
              <a:t>图</a:t>
            </a:r>
            <a:r>
              <a:rPr lang="zh-CN" altLang="en-US" dirty="0"/>
              <a:t>表示</a:t>
            </a:r>
            <a:r>
              <a:rPr lang="en-US" altLang="zh-CN" dirty="0" err="1"/>
              <a:t>一个有限偏序集</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a:t>
            </a:r>
            <a:r>
              <a:rPr lang="zh-CN" altLang="en-US" dirty="0"/>
              <a:t>从偏序集开始：</a:t>
            </a:r>
            <a:endParaRPr lang="en-US" altLang="zh-CN" dirty="0"/>
          </a:p>
          <a:p>
            <a:pPr lvl="1"/>
            <a:r>
              <a:rPr lang="zh-CN" altLang="en-US" dirty="0"/>
              <a:t>用小圆圈代表集合</a:t>
            </a:r>
            <a:r>
              <a:rPr lang="en-US" altLang="zh-CN" dirty="0"/>
              <a:t>S</a:t>
            </a:r>
            <a:r>
              <a:rPr lang="zh-CN" altLang="en-US" dirty="0"/>
              <a:t>中的元素；</a:t>
            </a:r>
            <a:endParaRPr lang="en-US" altLang="zh-CN" dirty="0"/>
          </a:p>
          <a:p>
            <a:pPr lvl="1"/>
            <a:r>
              <a:rPr lang="zh-CN" altLang="en-US" dirty="0"/>
              <a:t>若</a:t>
            </a:r>
            <a:r>
              <a:rPr kumimoji="1" lang="en-US" altLang="zh-CN" dirty="0"/>
              <a:t>x </a:t>
            </a:r>
            <a:r>
              <a:rPr kumimoji="1" lang="zh-CN" altLang="en-US" dirty="0"/>
              <a:t>≠</a:t>
            </a:r>
            <a:r>
              <a:rPr kumimoji="1" lang="en-US" altLang="zh-CN" dirty="0"/>
              <a:t> y </a:t>
            </a:r>
            <a:r>
              <a:rPr kumimoji="1" lang="zh-CN" altLang="en-US" dirty="0"/>
              <a:t>且 </a:t>
            </a:r>
            <a:r>
              <a:rPr lang="en-US" altLang="zh-CN" dirty="0">
                <a:sym typeface="+mn-ea"/>
              </a:rPr>
              <a:t>x </a:t>
            </a:r>
            <a:r>
              <a:rPr lang="en-US" altLang="zh-CN" dirty="0">
                <a:ea typeface="Cambria Math" panose="02040503050406030204"/>
                <a:sym typeface="+mn-ea"/>
              </a:rPr>
              <a:t>≼ y</a:t>
            </a:r>
            <a:r>
              <a:rPr lang="zh-CN" altLang="en-US" dirty="0">
                <a:ea typeface="Cambria Math" panose="02040503050406030204"/>
                <a:sym typeface="+mn-ea"/>
              </a:rPr>
              <a:t>，则将代表</a:t>
            </a:r>
            <a:r>
              <a:rPr lang="en-US" altLang="zh-CN" dirty="0">
                <a:ea typeface="Cambria Math" panose="02040503050406030204"/>
                <a:sym typeface="+mn-ea"/>
              </a:rPr>
              <a:t>y</a:t>
            </a:r>
            <a:r>
              <a:rPr lang="zh-CN" altLang="en-US" dirty="0">
                <a:ea typeface="Cambria Math" panose="02040503050406030204"/>
                <a:sym typeface="+mn-ea"/>
              </a:rPr>
              <a:t>的小圆圈画在代表</a:t>
            </a:r>
            <a:r>
              <a:rPr lang="en-US" altLang="zh-CN" dirty="0">
                <a:ea typeface="Cambria Math" panose="02040503050406030204"/>
                <a:sym typeface="+mn-ea"/>
              </a:rPr>
              <a:t>x</a:t>
            </a:r>
            <a:r>
              <a:rPr lang="zh-CN" altLang="en-US" dirty="0">
                <a:ea typeface="Cambria Math" panose="02040503050406030204"/>
                <a:sym typeface="+mn-ea"/>
              </a:rPr>
              <a:t>的小圆圈的上方；</a:t>
            </a:r>
            <a:endParaRPr lang="en-US" altLang="zh-CN" dirty="0">
              <a:ea typeface="Cambria Math" panose="02040503050406030204"/>
              <a:sym typeface="+mn-ea"/>
            </a:endParaRPr>
          </a:p>
          <a:p>
            <a:pPr lvl="1"/>
            <a:r>
              <a:rPr lang="zh-CN" altLang="en-US" dirty="0">
                <a:ea typeface="Cambria Math" panose="02040503050406030204"/>
                <a:sym typeface="+mn-ea"/>
              </a:rPr>
              <a:t>若</a:t>
            </a:r>
            <a:r>
              <a:rPr lang="en-US" altLang="zh-CN" dirty="0">
                <a:ea typeface="Cambria Math" panose="02040503050406030204"/>
                <a:sym typeface="+mn-ea"/>
              </a:rPr>
              <a:t>(x,</a:t>
            </a:r>
            <a:r>
              <a:rPr lang="zh-CN" altLang="en-US" dirty="0">
                <a:ea typeface="Cambria Math" panose="02040503050406030204"/>
                <a:sym typeface="+mn-ea"/>
              </a:rPr>
              <a:t> </a:t>
            </a:r>
            <a:r>
              <a:rPr lang="en-US" altLang="zh-CN" dirty="0">
                <a:ea typeface="Cambria Math" panose="02040503050406030204"/>
                <a:sym typeface="+mn-ea"/>
              </a:rPr>
              <a:t>y)</a:t>
            </a:r>
            <a:r>
              <a:rPr lang="zh-CN" altLang="en-US" dirty="0">
                <a:ea typeface="Cambria Math" panose="02040503050406030204"/>
                <a:sym typeface="+mn-ea"/>
              </a:rPr>
              <a:t> </a:t>
            </a:r>
            <a:r>
              <a:rPr kumimoji="1" lang="zh-CN" altLang="en-US" dirty="0"/>
              <a:t>∈ </a:t>
            </a:r>
            <a:r>
              <a:rPr kumimoji="1" lang="en-US" altLang="zh-CN" dirty="0"/>
              <a:t>COV(A)</a:t>
            </a:r>
            <a:r>
              <a:rPr kumimoji="1" lang="zh-CN" altLang="en-US" dirty="0"/>
              <a:t>，则在代表</a:t>
            </a:r>
            <a:r>
              <a:rPr kumimoji="1" lang="en-US" altLang="zh-CN" dirty="0"/>
              <a:t>x</a:t>
            </a:r>
            <a:r>
              <a:rPr kumimoji="1" lang="zh-CN" altLang="en-US" dirty="0"/>
              <a:t>的小圆圈和代表</a:t>
            </a:r>
            <a:r>
              <a:rPr kumimoji="1" lang="en-US" altLang="zh-CN" dirty="0"/>
              <a:t>y</a:t>
            </a:r>
            <a:r>
              <a:rPr kumimoji="1" lang="zh-CN" altLang="en-US" dirty="0"/>
              <a:t>的小圆圈之间连一条直线。</a:t>
            </a:r>
            <a:endParaRPr lang="en-US" altLang="zh-C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哈塞图举例</a:t>
            </a:r>
            <a:endParaRPr kumimoji="1" lang="zh-CN" altLang="en-US" dirty="0"/>
          </a:p>
        </p:txBody>
      </p:sp>
      <p:sp>
        <p:nvSpPr>
          <p:cNvPr id="3" name="内容占位符 2"/>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，画出幂集</a:t>
            </a:r>
            <a:r>
              <a:rPr lang="en-US" altLang="zh-CN" sz="2800" dirty="0">
                <a:latin typeface="Brush Script MT" panose="03060802040406070304" pitchFamily="66" charset="-122"/>
              </a:rPr>
              <a:t>P</a:t>
            </a:r>
            <a:r>
              <a:rPr lang="zh-CN" altLang="en-US" sz="2800" dirty="0">
                <a:latin typeface="Brush Script MT" panose="03060802040406070304" pitchFamily="66" charset="-122"/>
              </a:rPr>
              <a:t> </a:t>
            </a:r>
            <a:r>
              <a:rPr lang="en-US" altLang="zh-CN" sz="2800" dirty="0"/>
              <a:t>(S)</a:t>
            </a:r>
            <a:r>
              <a:rPr lang="zh-CN" altLang="en-US" sz="2800" dirty="0">
                <a:ea typeface="Cambria Math" panose="02040503050406030204" pitchFamily="18" charset="0"/>
              </a:rPr>
              <a:t>上的偏序</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ea typeface="Cambria Math" panose="02040503050406030204" pitchFamily="18" charset="0"/>
              </a:rPr>
              <a:t>B)</a:t>
            </a:r>
            <a:r>
              <a:rPr lang="zh-CN" altLang="en-US" sz="2800" dirty="0">
                <a:ea typeface="Cambria Math" panose="02040503050406030204" pitchFamily="18" charset="0"/>
              </a:rPr>
              <a:t> </a:t>
            </a:r>
            <a:r>
              <a:rPr lang="en-US" altLang="zh-CN" sz="2800" dirty="0">
                <a:ea typeface="Cambria Math" panose="02040503050406030204" pitchFamily="18" charset="0"/>
              </a:rPr>
              <a:t>|</a:t>
            </a:r>
            <a:r>
              <a:rPr lang="zh-CN" altLang="en-US" sz="2800" dirty="0">
                <a:ea typeface="Cambria Math" panose="02040503050406030204" pitchFamily="18" charset="0"/>
              </a:rPr>
              <a:t> </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t>⊆</a:t>
            </a:r>
            <a:r>
              <a:rPr lang="zh-CN" altLang="en-US" sz="2800" dirty="0"/>
              <a:t> </a:t>
            </a:r>
            <a:r>
              <a:rPr lang="en-US" altLang="zh-CN" sz="2800" dirty="0"/>
              <a:t>B</a:t>
            </a:r>
            <a:r>
              <a:rPr lang="en-US" altLang="zh-CN" sz="2800" dirty="0">
                <a:ea typeface="Cambria Math" panose="02040503050406030204" pitchFamily="18" charset="0"/>
              </a:rPr>
              <a:t>}</a:t>
            </a:r>
            <a:r>
              <a:rPr lang="zh-CN" altLang="en-US" sz="2800" dirty="0">
                <a:ea typeface="Cambria Math" panose="02040503050406030204" pitchFamily="18" charset="0"/>
              </a:rPr>
              <a:t>的哈塞图。</a:t>
            </a:r>
            <a:endParaRPr kumimoji="1" lang="zh-CN" altLang="en-US" dirty="0"/>
          </a:p>
        </p:txBody>
      </p:sp>
      <p:pic>
        <p:nvPicPr>
          <p:cNvPr id="4" name="图片 3"/>
          <p:cNvPicPr>
            <a:picLocks noChangeAspect="1"/>
          </p:cNvPicPr>
          <p:nvPr/>
        </p:nvPicPr>
        <p:blipFill rotWithShape="1">
          <a:blip r:embed="rId1"/>
          <a:srcRect l="19166" t="9880" r="26667" b="2359"/>
          <a:stretch>
            <a:fillRect/>
          </a:stretch>
        </p:blipFill>
        <p:spPr>
          <a:xfrm>
            <a:off x="3162300" y="3117635"/>
            <a:ext cx="2819400" cy="30362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关系的运算</a:t>
            </a:r>
            <a:endParaRPr lang="zh-CN" altLang="en-US" dirty="0"/>
          </a:p>
        </p:txBody>
      </p:sp>
      <p:sp>
        <p:nvSpPr>
          <p:cNvPr id="3" name="Content Placeholder 2"/>
          <p:cNvSpPr>
            <a:spLocks noGrp="1"/>
          </p:cNvSpPr>
          <p:nvPr>
            <p:ph idx="1"/>
          </p:nvPr>
        </p:nvSpPr>
        <p:spPr/>
        <p:txBody>
          <a:bodyPr/>
          <a:lstStyle/>
          <a:p>
            <a:r>
              <a:rPr lang="zh-CN" altLang="en-US" dirty="0"/>
              <a:t>给定两个关系</a:t>
            </a:r>
            <a:r>
              <a:rPr lang="en-US" dirty="0"/>
              <a:t>R</a:t>
            </a:r>
            <a:r>
              <a:rPr lang="en-US" baseline="-25000" dirty="0">
                <a:ea typeface="Cambria Math" panose="02040503050406030204" pitchFamily="18" charset="0"/>
              </a:rPr>
              <a:t>1</a:t>
            </a:r>
            <a:r>
              <a:rPr lang="zh-CN" altLang="en-US" dirty="0"/>
              <a:t>和</a:t>
            </a:r>
            <a:r>
              <a:rPr lang="en-US" dirty="0"/>
              <a:t>R</a:t>
            </a:r>
            <a:r>
              <a:rPr lang="en-US" baseline="-25000" dirty="0">
                <a:ea typeface="Cambria Math" panose="02040503050406030204" pitchFamily="18" charset="0"/>
              </a:rPr>
              <a:t>2</a:t>
            </a:r>
            <a:r>
              <a:rPr lang="zh-CN" altLang="en-US" dirty="0">
                <a:ea typeface="Cambria Math" panose="02040503050406030204" pitchFamily="18" charset="0"/>
              </a:rPr>
              <a:t>，</a:t>
            </a:r>
            <a:r>
              <a:rPr lang="en-US" dirty="0" err="1"/>
              <a:t>我们可以使用基本的集合操作</a:t>
            </a:r>
            <a:r>
              <a:rPr lang="zh-CN" altLang="en-US" dirty="0"/>
              <a:t>对他们进行运算</a:t>
            </a:r>
            <a:r>
              <a:rPr lang="en-US" dirty="0"/>
              <a:t>，</a:t>
            </a:r>
            <a:r>
              <a:rPr lang="en-US" dirty="0" err="1"/>
              <a:t>形成新的关系，如</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 </a:t>
            </a:r>
            <a:r>
              <a:rPr lang="en-US" dirty="0"/>
              <a:t>R</a:t>
            </a:r>
            <a:r>
              <a:rPr lang="en-US" baseline="-25000" dirty="0">
                <a:ea typeface="Cambria Math" panose="02040503050406030204" pitchFamily="18" charset="0"/>
              </a:rPr>
              <a:t>2</a:t>
            </a:r>
            <a:r>
              <a:rPr lang="zh-CN" altLang="en-US" dirty="0"/>
              <a:t>和</a:t>
            </a:r>
            <a:r>
              <a:rPr lang="en-US" dirty="0"/>
              <a:t>R</a:t>
            </a:r>
            <a:r>
              <a:rPr lang="en-US" baseline="-25000" dirty="0">
                <a:ea typeface="Cambria Math" panose="02040503050406030204" pitchFamily="18" charset="0"/>
              </a:rPr>
              <a:t>2</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1</a:t>
            </a:r>
            <a:r>
              <a:rPr lang="zh-CN" altLang="en-US" baseline="-25000" dirty="0">
                <a:ea typeface="Cambria Math" panose="02040503050406030204" pitchFamily="18" charset="0"/>
              </a:rPr>
              <a:t>。</a:t>
            </a:r>
            <a:endParaRPr lang="en-US" dirty="0"/>
          </a:p>
          <a:p>
            <a:r>
              <a:rPr lang="en-US" b="1" dirty="0" err="1"/>
              <a:t>例</a:t>
            </a:r>
            <a:r>
              <a:rPr lang="zh-CN" altLang="en-US" b="1" dirty="0"/>
              <a:t>：</a:t>
            </a:r>
            <a:r>
              <a:rPr lang="en-US" dirty="0" err="1"/>
              <a:t>设</a:t>
            </a:r>
            <a:r>
              <a:rPr lang="en-US" dirty="0"/>
              <a:t> A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en-US" altLang="zh-CN" dirty="0">
                <a:ea typeface="Cambria Math" panose="02040503050406030204" pitchFamily="18" charset="0"/>
              </a:rPr>
              <a:t>}</a:t>
            </a:r>
            <a:r>
              <a:rPr lang="zh-CN" altLang="en-US" dirty="0"/>
              <a:t>和</a:t>
            </a:r>
            <a:r>
              <a:rPr lang="en-US" dirty="0"/>
              <a:t>B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4</a:t>
            </a:r>
            <a:r>
              <a:rPr lang="en-US" dirty="0"/>
              <a:t>}</a:t>
            </a:r>
            <a:r>
              <a:rPr lang="zh-CN" altLang="en-US" dirty="0"/>
              <a:t>。关系</a:t>
            </a:r>
            <a:r>
              <a:rPr lang="en-US" dirty="0"/>
              <a:t>R</a:t>
            </a:r>
            <a:r>
              <a:rPr lang="en-US" baseline="-25000" dirty="0">
                <a:ea typeface="Cambria Math" panose="02040503050406030204" pitchFamily="18" charset="0"/>
              </a:rPr>
              <a:t>1</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3</a:t>
            </a:r>
            <a:r>
              <a:rPr lang="en-US" dirty="0"/>
              <a:t>)} </a:t>
            </a:r>
            <a:r>
              <a:rPr lang="zh-CN" altLang="en-US" dirty="0"/>
              <a:t>和</a:t>
            </a:r>
            <a:r>
              <a:rPr lang="en-US" dirty="0"/>
              <a:t>R</a:t>
            </a:r>
            <a:r>
              <a:rPr lang="en-US" baseline="-25000" dirty="0">
                <a:ea typeface="Cambria Math" panose="02040503050406030204" pitchFamily="18" charset="0"/>
              </a:rPr>
              <a:t>2</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3</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4</a:t>
            </a:r>
            <a:r>
              <a:rPr lang="en-US" dirty="0"/>
              <a:t>)}可以使用基本的集合操作组合成新的关系</a:t>
            </a:r>
            <a:r>
              <a:rPr lang="zh-CN" altLang="en-US" dirty="0"/>
              <a:t>：</a:t>
            </a:r>
            <a:endParaRPr lang="zh-CN" altLang="en-US" dirty="0"/>
          </a:p>
        </p:txBody>
      </p:sp>
      <p:sp>
        <p:nvSpPr>
          <p:cNvPr id="8" name="TextBox 7"/>
          <p:cNvSpPr txBox="1"/>
          <p:nvPr/>
        </p:nvSpPr>
        <p:spPr>
          <a:xfrm>
            <a:off x="814705" y="4510405"/>
            <a:ext cx="70866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endParaRPr lang="en-US" sz="2400" dirty="0"/>
          </a:p>
        </p:txBody>
      </p:sp>
      <p:sp>
        <p:nvSpPr>
          <p:cNvPr id="9" name="TextBox 8"/>
          <p:cNvSpPr txBox="1"/>
          <p:nvPr/>
        </p:nvSpPr>
        <p:spPr>
          <a:xfrm>
            <a:off x="776462" y="5163820"/>
            <a:ext cx="2590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 </a:t>
            </a:r>
            <a:endParaRPr lang="en-US" sz="2400" dirty="0"/>
          </a:p>
        </p:txBody>
      </p:sp>
      <p:sp>
        <p:nvSpPr>
          <p:cNvPr id="10" name="TextBox 9"/>
          <p:cNvSpPr txBox="1"/>
          <p:nvPr/>
        </p:nvSpPr>
        <p:spPr>
          <a:xfrm>
            <a:off x="4070268" y="5122017"/>
            <a:ext cx="3733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 </a:t>
            </a:r>
            <a:r>
              <a:rPr lang="en-US" sz="2400" dirty="0"/>
              <a:t>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endParaRPr lang="en-US" sz="2400" dirty="0"/>
          </a:p>
        </p:txBody>
      </p:sp>
      <p:sp>
        <p:nvSpPr>
          <p:cNvPr id="11" name="TextBox 10"/>
          <p:cNvSpPr txBox="1"/>
          <p:nvPr/>
        </p:nvSpPr>
        <p:spPr>
          <a:xfrm>
            <a:off x="776462" y="5817235"/>
            <a:ext cx="6019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2</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1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极大（小）元、最大（小）元</a:t>
            </a:r>
            <a:endParaRPr kumimoji="1" lang="zh-CN" altLang="en-US" dirty="0"/>
          </a:p>
        </p:txBody>
      </p:sp>
      <p:sp>
        <p:nvSpPr>
          <p:cNvPr id="3" name="内容占位符 2"/>
          <p:cNvSpPr>
            <a:spLocks noGrp="1"/>
          </p:cNvSpPr>
          <p:nvPr>
            <p:ph idx="1"/>
          </p:nvPr>
        </p:nvSpPr>
        <p:spPr/>
        <p:txBody>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y </a:t>
            </a:r>
            <a:r>
              <a:rPr lang="en-US" altLang="zh-CN" dirty="0">
                <a:ea typeface="Cambria Math" panose="02040503050406030204"/>
                <a:sym typeface="+mn-ea"/>
              </a:rPr>
              <a:t>≼</a:t>
            </a:r>
            <a:r>
              <a:rPr kumimoji="1" lang="en-US" altLang="zh-CN" dirty="0"/>
              <a:t> x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的极大元</a:t>
            </a:r>
            <a:r>
              <a:rPr kumimoji="1" lang="en-US" altLang="zh-CN" dirty="0"/>
              <a:t>(maximal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x </a:t>
            </a:r>
            <a:r>
              <a:rPr lang="en-US" altLang="zh-CN" dirty="0">
                <a:ea typeface="Cambria Math" panose="02040503050406030204"/>
                <a:sym typeface="+mn-ea"/>
              </a:rPr>
              <a:t>≼</a:t>
            </a:r>
            <a:r>
              <a:rPr kumimoji="1" lang="en-US" altLang="zh-CN" dirty="0"/>
              <a:t> y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的极小元</a:t>
            </a:r>
            <a:r>
              <a:rPr kumimoji="1" lang="en-US" altLang="zh-CN" dirty="0"/>
              <a:t>(minimal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x </a:t>
            </a:r>
            <a:r>
              <a:rPr lang="en-US" altLang="zh-CN" dirty="0">
                <a:ea typeface="Cambria Math" panose="02040503050406030204"/>
                <a:sym typeface="+mn-ea"/>
              </a:rPr>
              <a:t>≼</a:t>
            </a:r>
            <a:r>
              <a:rPr kumimoji="1" lang="en-US" altLang="zh-CN" dirty="0"/>
              <a:t> y)</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的最大元</a:t>
            </a:r>
            <a:r>
              <a:rPr kumimoji="1" lang="en-US" altLang="zh-CN" dirty="0"/>
              <a:t>(greatest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y </a:t>
            </a:r>
            <a:r>
              <a:rPr lang="en-US" altLang="zh-CN" dirty="0">
                <a:ea typeface="Cambria Math" panose="02040503050406030204"/>
                <a:sym typeface="+mn-ea"/>
              </a:rPr>
              <a:t>≼</a:t>
            </a:r>
            <a:r>
              <a:rPr kumimoji="1" lang="en-US" altLang="zh-CN" dirty="0"/>
              <a:t> x)</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的最小元</a:t>
            </a:r>
            <a:r>
              <a:rPr kumimoji="1" lang="en-US" altLang="zh-CN" dirty="0"/>
              <a:t>(least element)</a:t>
            </a:r>
            <a:r>
              <a:rPr kumimoji="1" lang="zh-CN" altLang="en-US" dirty="0"/>
              <a:t>。</a:t>
            </a:r>
            <a:endParaRPr kumimoji="1" lang="en-US" altLang="zh-CN"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举例</a:t>
            </a:r>
            <a:endParaRPr kumimoji="1" lang="zh-CN" altLang="en-US" dirty="0"/>
          </a:p>
        </p:txBody>
      </p:sp>
      <p:sp>
        <p:nvSpPr>
          <p:cNvPr id="3" name="内容占位符 2"/>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，幂集</a:t>
            </a:r>
            <a:r>
              <a:rPr lang="en-US" altLang="zh-CN" sz="2400" dirty="0">
                <a:latin typeface="Brush Script MT" panose="03060802040406070304" pitchFamily="66" charset="-122"/>
              </a:rPr>
              <a:t>P</a:t>
            </a:r>
            <a:r>
              <a:rPr lang="zh-CN" altLang="en-US" sz="2400" dirty="0">
                <a:latin typeface="Brush Script MT" panose="03060802040406070304" pitchFamily="66" charset="-122"/>
              </a:rPr>
              <a:t> </a:t>
            </a:r>
            <a:r>
              <a:rPr lang="en-US" altLang="zh-CN" sz="2400" dirty="0"/>
              <a:t>(S)</a:t>
            </a:r>
            <a:r>
              <a:rPr lang="zh-CN" altLang="en-US" sz="2400" dirty="0">
                <a:ea typeface="Cambria Math" panose="02040503050406030204" pitchFamily="18" charset="0"/>
              </a:rPr>
              <a:t>上的偏序</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B</a:t>
            </a:r>
            <a:r>
              <a:rPr lang="en-US" altLang="zh-CN" sz="2400" dirty="0">
                <a:ea typeface="Cambria Math" panose="02040503050406030204" pitchFamily="18" charset="0"/>
              </a:rPr>
              <a:t>}</a:t>
            </a:r>
            <a:r>
              <a:rPr lang="zh-CN" altLang="en-US" sz="2400" dirty="0">
                <a:ea typeface="Cambria Math" panose="02040503050406030204" pitchFamily="18" charset="0"/>
              </a:rPr>
              <a:t>的哈塞图如下，求集合</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的极大元、极小元、最大元、最小元。</a:t>
            </a:r>
            <a:endParaRPr kumimoji="1" lang="zh-CN" altLang="en-US" dirty="0"/>
          </a:p>
        </p:txBody>
      </p:sp>
      <p:pic>
        <p:nvPicPr>
          <p:cNvPr id="4" name="图片 3"/>
          <p:cNvPicPr>
            <a:picLocks noChangeAspect="1"/>
          </p:cNvPicPr>
          <p:nvPr/>
        </p:nvPicPr>
        <p:blipFill rotWithShape="1">
          <a:blip r:embed="rId1"/>
          <a:srcRect l="19166" t="9880" r="26667" b="2359"/>
          <a:stretch>
            <a:fillRect/>
          </a:stretch>
        </p:blipFill>
        <p:spPr>
          <a:xfrm>
            <a:off x="3162300" y="3516923"/>
            <a:ext cx="2819400" cy="3036277"/>
          </a:xfrm>
          <a:prstGeom prst="rect">
            <a:avLst/>
          </a:prstGeom>
        </p:spPr>
      </p:pic>
      <p:sp>
        <p:nvSpPr>
          <p:cNvPr id="5" name="矩形 4"/>
          <p:cNvSpPr/>
          <p:nvPr/>
        </p:nvSpPr>
        <p:spPr>
          <a:xfrm>
            <a:off x="6477000" y="5325070"/>
            <a:ext cx="2514600" cy="923330"/>
          </a:xfrm>
          <a:prstGeom prst="rect">
            <a:avLst/>
          </a:prstGeom>
        </p:spPr>
        <p:txBody>
          <a:bodyPr wrap="square">
            <a:spAutoFit/>
          </a:bodyPr>
          <a:lstStyle/>
          <a:p>
            <a:r>
              <a:rPr lang="zh-CN" altLang="en-US" dirty="0">
                <a:ea typeface="Cambria Math" panose="02040503050406030204" pitchFamily="18" charset="0"/>
              </a:rPr>
              <a:t>最大元、最小元</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存在，但是如果存在，那么</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是唯一的。</a:t>
            </a:r>
            <a:endParaRPr lang="zh-CN" altLang="en-US" dirty="0"/>
          </a:p>
        </p:txBody>
      </p:sp>
      <p:sp>
        <p:nvSpPr>
          <p:cNvPr id="6" name="矩形 5"/>
          <p:cNvSpPr/>
          <p:nvPr/>
        </p:nvSpPr>
        <p:spPr>
          <a:xfrm>
            <a:off x="6477000" y="4549248"/>
            <a:ext cx="2514600" cy="646331"/>
          </a:xfrm>
          <a:prstGeom prst="rect">
            <a:avLst/>
          </a:prstGeom>
        </p:spPr>
        <p:txBody>
          <a:bodyPr wrap="square">
            <a:spAutoFit/>
          </a:bodyPr>
          <a:lstStyle/>
          <a:p>
            <a:r>
              <a:rPr lang="zh-CN" altLang="en-US" dirty="0">
                <a:ea typeface="Cambria Math" panose="02040503050406030204" pitchFamily="18" charset="0"/>
              </a:rPr>
              <a:t>极大元、极小元</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存在，但</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是唯一的。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a:t>
            </a:r>
            <a:r>
              <a:rPr kumimoji="1" lang="en-US" altLang="zh-CN" dirty="0"/>
              <a:t>(</a:t>
            </a:r>
            <a:r>
              <a:rPr kumimoji="1" lang="zh-CN" altLang="en-US" dirty="0"/>
              <a:t>下</a:t>
            </a:r>
            <a:r>
              <a:rPr kumimoji="1" lang="en-US" altLang="zh-CN" dirty="0"/>
              <a:t>)</a:t>
            </a:r>
            <a:r>
              <a:rPr kumimoji="1" lang="zh-CN" altLang="en-US" dirty="0"/>
              <a:t>界、上</a:t>
            </a:r>
            <a:r>
              <a:rPr kumimoji="1" lang="en-US" altLang="zh-CN" dirty="0"/>
              <a:t>(</a:t>
            </a:r>
            <a:r>
              <a:rPr kumimoji="1" lang="zh-CN" altLang="en-US" dirty="0"/>
              <a:t>下</a:t>
            </a:r>
            <a:r>
              <a:rPr kumimoji="1" lang="en-US" altLang="zh-CN" dirty="0"/>
              <a:t>)</a:t>
            </a:r>
            <a:r>
              <a:rPr kumimoji="1" lang="zh-CN" altLang="en-US" dirty="0"/>
              <a:t>确界</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935480"/>
                <a:ext cx="8229600" cy="4617720"/>
              </a:xfrm>
            </p:spPr>
            <p:txBody>
              <a:bodyPr>
                <a:normAutofit/>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sym typeface="+mn-ea"/>
                  </a:rPr>
                  <a:t>≼ </a:t>
                </a:r>
                <a:r>
                  <a:rPr kumimoji="1" lang="en-US" altLang="zh-CN" dirty="0"/>
                  <a:t>a</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的上界</a:t>
                </a:r>
                <a:r>
                  <a:rPr kumimoji="1" lang="en-US" altLang="zh-CN" dirty="0"/>
                  <a:t>(upper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的上界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x </a:t>
                </a:r>
                <a:r>
                  <a:rPr lang="en-US" altLang="zh-CN" dirty="0">
                    <a:ea typeface="Cambria Math" panose="02040503050406030204"/>
                    <a:sym typeface="+mn-ea"/>
                  </a:rPr>
                  <a:t>≼</a:t>
                </a:r>
                <a:r>
                  <a:rPr kumimoji="1" lang="en-US" altLang="zh-CN" dirty="0"/>
                  <a:t> a)</a:t>
                </a:r>
                <a:endParaRPr kumimoji="1" lang="en-US" altLang="zh-CN" dirty="0"/>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a </a:t>
                </a:r>
                <a:r>
                  <a:rPr lang="en-US" altLang="zh-CN" dirty="0">
                    <a:ea typeface="Cambria Math" panose="02040503050406030204"/>
                    <a:sym typeface="+mn-ea"/>
                  </a:rPr>
                  <a:t>≼ </a:t>
                </a:r>
                <a:r>
                  <a:rPr kumimoji="1" lang="en-US" altLang="zh-CN" dirty="0"/>
                  <a:t>x</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的下界</a:t>
                </a:r>
                <a:r>
                  <a:rPr kumimoji="1" lang="en-US" altLang="zh-CN" dirty="0"/>
                  <a:t>(lower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的下界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a </a:t>
                </a:r>
                <a:r>
                  <a:rPr lang="en-US" altLang="zh-CN" dirty="0">
                    <a:ea typeface="Cambria Math" panose="02040503050406030204"/>
                    <a:sym typeface="+mn-ea"/>
                  </a:rPr>
                  <a:t>≼</a:t>
                </a:r>
                <a:r>
                  <a:rPr kumimoji="1" lang="en-US" altLang="zh-CN" dirty="0"/>
                  <a:t> x)</a:t>
                </a:r>
                <a:endParaRPr kumimoji="1" lang="en-US" altLang="zh-CN" dirty="0"/>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的上界集合中的最小元。则称</a:t>
                </a:r>
                <a:r>
                  <a:rPr kumimoji="1" lang="en-US" altLang="zh-CN" dirty="0"/>
                  <a:t>a</a:t>
                </a:r>
                <a:r>
                  <a:rPr kumimoji="1" lang="zh-CN" altLang="en-US" dirty="0"/>
                  <a:t>为 </a:t>
                </a:r>
                <a:r>
                  <a:rPr kumimoji="1" lang="en-US" altLang="zh-CN" dirty="0"/>
                  <a:t>A</a:t>
                </a:r>
                <a:r>
                  <a:rPr kumimoji="1" lang="zh-CN" altLang="en-US" dirty="0"/>
                  <a:t>的最小上界或上确界</a:t>
                </a:r>
                <a:r>
                  <a:rPr kumimoji="1" lang="en-US" altLang="zh-CN" dirty="0"/>
                  <a:t>LUB</a:t>
                </a:r>
                <a:r>
                  <a:rPr kumimoji="1" lang="zh-CN" altLang="en-US" dirty="0"/>
                  <a:t> </a:t>
                </a:r>
                <a:r>
                  <a:rPr kumimoji="1" lang="en-US" altLang="zh-CN" dirty="0"/>
                  <a:t>(Least Upper Bound)</a:t>
                </a:r>
                <a:r>
                  <a:rPr kumimoji="1" lang="zh-CN" altLang="en-US" dirty="0"/>
                  <a:t>。</a:t>
                </a:r>
                <a:endParaRPr kumimoji="1" lang="en-US" altLang="zh-CN" dirty="0"/>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的下界集合中的最大元。则称</a:t>
                </a:r>
                <a:r>
                  <a:rPr kumimoji="1" lang="en-US" altLang="zh-CN" dirty="0"/>
                  <a:t>a</a:t>
                </a:r>
                <a:r>
                  <a:rPr kumimoji="1" lang="zh-CN" altLang="en-US" dirty="0"/>
                  <a:t>为 </a:t>
                </a:r>
                <a:r>
                  <a:rPr kumimoji="1" lang="en-US" altLang="zh-CN" dirty="0"/>
                  <a:t>A</a:t>
                </a:r>
                <a:r>
                  <a:rPr kumimoji="1" lang="zh-CN" altLang="en-US" dirty="0"/>
                  <a:t>的最大下界或下确界</a:t>
                </a:r>
                <a:r>
                  <a:rPr kumimoji="1" lang="en-US" altLang="zh-CN" dirty="0"/>
                  <a:t>GLB</a:t>
                </a:r>
                <a:r>
                  <a:rPr kumimoji="1" lang="zh-CN" altLang="en-US" dirty="0"/>
                  <a:t> </a:t>
                </a:r>
                <a:r>
                  <a:rPr kumimoji="1" lang="en-US" altLang="zh-CN" dirty="0"/>
                  <a:t>(Greatest Lower Bound)</a:t>
                </a:r>
                <a:r>
                  <a:rPr kumimoji="1" lang="zh-CN" altLang="en-US" dirty="0"/>
                  <a:t>。</a:t>
                </a:r>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935480"/>
                <a:ext cx="8229600" cy="461772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格</a:t>
            </a:r>
            <a:endParaRPr kumimoji="1" lang="zh-CN" altLang="en-US" dirty="0"/>
          </a:p>
        </p:txBody>
      </p:sp>
      <p:sp>
        <p:nvSpPr>
          <p:cNvPr id="3" name="内容占位符 2"/>
          <p:cNvSpPr>
            <a:spLocks noGrp="1"/>
          </p:cNvSpPr>
          <p:nvPr>
            <p:ph idx="1"/>
          </p:nvPr>
        </p:nvSpPr>
        <p:spPr/>
        <p:txBody>
          <a:bodyPr/>
          <a:lstStyle/>
          <a:p>
            <a:r>
              <a:rPr kumimoji="1" lang="zh-CN" altLang="en-US" dirty="0"/>
              <a:t>如果一个偏序集的每一对元素都有上确界和下确界，就称这个偏序集为格。</a:t>
            </a:r>
            <a:endParaRPr kumimoji="1" lang="zh-CN" altLang="en-US" dirty="0"/>
          </a:p>
        </p:txBody>
      </p:sp>
      <p:grpSp>
        <p:nvGrpSpPr>
          <p:cNvPr id="6" name="组合 5"/>
          <p:cNvGrpSpPr/>
          <p:nvPr/>
        </p:nvGrpSpPr>
        <p:grpSpPr>
          <a:xfrm>
            <a:off x="1600200" y="3034525"/>
            <a:ext cx="5715000" cy="3378467"/>
            <a:chOff x="990600" y="1066800"/>
            <a:chExt cx="7239000" cy="4279392"/>
          </a:xfrm>
        </p:grpSpPr>
        <p:pic>
          <p:nvPicPr>
            <p:cNvPr id="4" name="图片 3"/>
            <p:cNvPicPr>
              <a:picLocks noChangeAspect="1"/>
            </p:cNvPicPr>
            <p:nvPr/>
          </p:nvPicPr>
          <p:blipFill rotWithShape="1">
            <a:blip r:embed="rId1"/>
            <a:srcRect l="10833" t="16150" r="10000" b="21165"/>
            <a:stretch>
              <a:fillRect/>
            </a:stretch>
          </p:blipFill>
          <p:spPr>
            <a:xfrm>
              <a:off x="990600" y="1066800"/>
              <a:ext cx="7239000" cy="3810000"/>
            </a:xfrm>
            <a:prstGeom prst="rect">
              <a:avLst/>
            </a:prstGeom>
          </p:spPr>
        </p:pic>
        <p:pic>
          <p:nvPicPr>
            <p:cNvPr id="5" name="图片 4"/>
            <p:cNvPicPr>
              <a:picLocks noChangeAspect="1"/>
            </p:cNvPicPr>
            <p:nvPr/>
          </p:nvPicPr>
          <p:blipFill rotWithShape="1">
            <a:blip r:embed="rId1"/>
            <a:srcRect l="31667" t="83850" r="15833" b="9881"/>
            <a:stretch>
              <a:fillRect/>
            </a:stretch>
          </p:blipFill>
          <p:spPr>
            <a:xfrm>
              <a:off x="2171700" y="4965192"/>
              <a:ext cx="4800600" cy="381000"/>
            </a:xfrm>
            <a:prstGeom prst="rect">
              <a:avLst/>
            </a:prstGeom>
          </p:spPr>
        </p:pic>
      </p:gr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5.5&amp;5.6</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5.5</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6</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15</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29</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31</a:t>
            </a:r>
            <a:endParaRPr kumimoji="1" lang="en-US" altLang="zh-CN" dirty="0">
              <a:latin typeface="Times New Roman" panose="02020703060505090304" pitchFamily="18" charset="0"/>
              <a:cs typeface="Times New Roman" panose="02020703060505090304" pitchFamily="18" charset="0"/>
            </a:endParaRPr>
          </a:p>
          <a:p>
            <a:r>
              <a:rPr kumimoji="1" lang="en-US" altLang="zh-CN" dirty="0">
                <a:latin typeface="Times New Roman" panose="02020703060505090304" pitchFamily="18" charset="0"/>
                <a:cs typeface="Times New Roman" panose="02020703060505090304" pitchFamily="18" charset="0"/>
              </a:rPr>
              <a:t>5.6</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24</a:t>
            </a:r>
            <a:r>
              <a:rPr kumimoji="1" lang="zh-CN" altLang="en-US" dirty="0">
                <a:latin typeface="Times New Roman" panose="02020703060505090304" pitchFamily="18" charset="0"/>
                <a:cs typeface="Times New Roman" panose="02020703060505090304" pitchFamily="18" charset="0"/>
              </a:rPr>
              <a:t>，</a:t>
            </a:r>
            <a:r>
              <a:rPr kumimoji="1" lang="en-US" altLang="zh-CN">
                <a:latin typeface="Times New Roman" panose="02020703060505090304" pitchFamily="18" charset="0"/>
                <a:cs typeface="Times New Roman" panose="02020703060505090304" pitchFamily="18" charset="0"/>
              </a:rPr>
              <a:t>33</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关系的合成</a:t>
            </a:r>
            <a:r>
              <a:rPr kumimoji="1" lang="en-US" altLang="zh-CN" dirty="0"/>
              <a:t>(composite)</a:t>
            </a:r>
            <a:endParaRPr kumimoji="1" lang="zh-CN" altLang="en-US" dirty="0"/>
          </a:p>
        </p:txBody>
      </p:sp>
      <p:sp>
        <p:nvSpPr>
          <p:cNvPr id="3" name="内容占位符 2"/>
          <p:cNvSpPr>
            <a:spLocks noGrp="1"/>
          </p:cNvSpPr>
          <p:nvPr>
            <p:ph idx="1"/>
          </p:nvPr>
        </p:nvSpPr>
        <p:spPr/>
        <p:txBody>
          <a:bodyPr/>
          <a:lstStyle/>
          <a:p>
            <a:r>
              <a:rPr lang="zh-CN" altLang="en-US" b="1" dirty="0"/>
              <a:t>定义</a:t>
            </a:r>
            <a:r>
              <a:rPr lang="en-US" altLang="zh-CN" b="1" dirty="0"/>
              <a:t>:</a:t>
            </a:r>
            <a:r>
              <a:rPr lang="en-US" altLang="zh-CN" dirty="0"/>
              <a:t>  </a:t>
            </a:r>
            <a:r>
              <a:rPr lang="zh-CN" altLang="en-US" dirty="0"/>
              <a:t>假设</a:t>
            </a:r>
            <a:r>
              <a:rPr lang="en-US" altLang="zh-CN" dirty="0"/>
              <a:t>R</a:t>
            </a:r>
            <a:r>
              <a:rPr lang="en-US" altLang="zh-CN" baseline="-25000" dirty="0">
                <a:ea typeface="Cambria Math" panose="02040503050406030204" pitchFamily="18" charset="0"/>
              </a:rPr>
              <a:t>1</a:t>
            </a:r>
            <a:r>
              <a:rPr lang="en-US" altLang="zh-CN" dirty="0"/>
              <a:t>是集合A到集合B的关系</a:t>
            </a:r>
            <a:r>
              <a:rPr lang="zh-CN" altLang="en-US" dirty="0"/>
              <a:t>，</a:t>
            </a:r>
            <a:r>
              <a:rPr lang="en-US" altLang="zh-CN" dirty="0"/>
              <a:t>R</a:t>
            </a:r>
            <a:r>
              <a:rPr lang="en-US" altLang="zh-CN" baseline="-25000" dirty="0">
                <a:ea typeface="Cambria Math" panose="02040503050406030204" pitchFamily="18" charset="0"/>
              </a:rPr>
              <a:t>2</a:t>
            </a:r>
            <a:r>
              <a:rPr lang="en-US" altLang="zh-CN" dirty="0"/>
              <a:t>是</a:t>
            </a:r>
            <a:r>
              <a:rPr lang="zh-CN" altLang="en-US" dirty="0"/>
              <a:t>集合</a:t>
            </a:r>
            <a:r>
              <a:rPr lang="en-US" altLang="zh-CN" dirty="0" err="1"/>
              <a:t>B到集合C的关系</a:t>
            </a:r>
            <a:r>
              <a:rPr lang="en-US" altLang="zh-CN" dirty="0"/>
              <a:t>。</a:t>
            </a:r>
            <a:r>
              <a:rPr lang="zh-CN" altLang="en-US" dirty="0"/>
              <a:t>则</a:t>
            </a:r>
            <a:r>
              <a:rPr lang="en-US" altLang="zh-CN" dirty="0"/>
              <a:t>R</a:t>
            </a:r>
            <a:r>
              <a:rPr lang="en-US" altLang="zh-CN" baseline="-25000" dirty="0">
                <a:ea typeface="Cambria Math" panose="02040503050406030204" pitchFamily="18" charset="0"/>
              </a:rPr>
              <a:t>2</a:t>
            </a:r>
            <a:r>
              <a:rPr lang="en-US" altLang="zh-CN" dirty="0"/>
              <a:t>和R</a:t>
            </a:r>
            <a:r>
              <a:rPr lang="en-US" altLang="zh-CN" baseline="-25000" dirty="0">
                <a:ea typeface="Cambria Math" panose="02040503050406030204" pitchFamily="18" charset="0"/>
              </a:rPr>
              <a:t>1</a:t>
            </a:r>
            <a:r>
              <a:rPr lang="en-US" altLang="zh-CN" dirty="0"/>
              <a:t>的</a:t>
            </a:r>
            <a:r>
              <a:rPr lang="zh-CN" altLang="en-US" dirty="0"/>
              <a:t>合成</a:t>
            </a:r>
            <a:r>
              <a:rPr lang="en-US" altLang="zh-CN" dirty="0" err="1"/>
              <a:t>是A到C的关系</a:t>
            </a:r>
            <a:r>
              <a:rPr lang="zh-CN" altLang="en-US" dirty="0"/>
              <a:t>，其元素满足：</a:t>
            </a:r>
            <a:endParaRPr lang="en-US" altLang="zh-CN" dirty="0"/>
          </a:p>
          <a:p>
            <a:pPr lvl="1"/>
            <a:r>
              <a:rPr lang="zh-CN" altLang="en-US" dirty="0">
                <a:ea typeface="Cambria Math" panose="02040503050406030204" pitchFamily="18" charset="0"/>
                <a:sym typeface="Symbol" panose="05050102010706020507"/>
              </a:rPr>
              <a:t>若</a:t>
            </a:r>
            <a:r>
              <a:rPr lang="en-US" altLang="zh-CN" dirty="0">
                <a:ea typeface="Cambria Math" panose="02040503050406030204" pitchFamily="18" charset="0"/>
                <a:sym typeface="Symbol" panose="05050102010706020507"/>
              </a:rPr>
              <a:t>y</a:t>
            </a:r>
            <a:r>
              <a:rPr lang="zh-CN" altLang="en-US" dirty="0">
                <a:ea typeface="Cambria Math" panose="02040503050406030204" pitchFamily="18" charset="0"/>
                <a:sym typeface="Symbol" panose="05050102010706020507"/>
              </a:rPr>
              <a:t> </a:t>
            </a:r>
            <a:r>
              <a:rPr lang="en-US" altLang="zh-CN" dirty="0">
                <a:ea typeface="Cambria Math" panose="02040503050406030204"/>
              </a:rPr>
              <a:t>∊ B</a:t>
            </a:r>
            <a:r>
              <a:rPr lang="zh-CN" altLang="en-US" dirty="0">
                <a:ea typeface="Cambria Math" panose="02040503050406030204" pitchFamily="18" charset="0"/>
                <a:sym typeface="Symbol" panose="05050102010706020507"/>
              </a:rPr>
              <a:t>，使得</a:t>
            </a:r>
            <a:r>
              <a:rPr lang="en-US" altLang="zh-CN" dirty="0"/>
              <a:t>(x,</a:t>
            </a:r>
            <a:r>
              <a:rPr lang="zh-CN" altLang="en-US" dirty="0"/>
              <a:t> </a:t>
            </a:r>
            <a:r>
              <a:rPr lang="en-US" altLang="zh-CN" dirty="0"/>
              <a:t>y)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1</a:t>
            </a:r>
            <a:r>
              <a:rPr lang="zh-CN" altLang="en-US" dirty="0"/>
              <a:t>且</a:t>
            </a:r>
            <a:r>
              <a:rPr lang="en-US" altLang="zh-CN" dirty="0"/>
              <a:t>(y,</a:t>
            </a:r>
            <a:r>
              <a:rPr lang="zh-CN" altLang="en-US" dirty="0"/>
              <a:t> </a:t>
            </a:r>
            <a:r>
              <a:rPr lang="en-US" altLang="zh-CN" dirty="0"/>
              <a:t>z)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dirty="0"/>
              <a:t>，则</a:t>
            </a:r>
            <a:r>
              <a:rPr lang="en-US" altLang="zh-CN" dirty="0"/>
              <a:t>(x,</a:t>
            </a:r>
            <a:r>
              <a:rPr lang="zh-CN" altLang="en-US" dirty="0"/>
              <a:t> </a:t>
            </a:r>
            <a:r>
              <a:rPr lang="en-US" altLang="zh-CN" dirty="0"/>
              <a:t>z)</a:t>
            </a:r>
            <a:r>
              <a:rPr lang="zh-CN" altLang="en-US" dirty="0"/>
              <a:t>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a:t>
            </a:r>
            <a:endParaRPr lang="en-US" altLang="zh-CN" dirty="0"/>
          </a:p>
          <a:p>
            <a:pPr lvl="1"/>
            <a:r>
              <a:rPr lang="zh-CN" altLang="en-US" dirty="0"/>
              <a:t>符号</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表示关系</a:t>
            </a:r>
            <a:r>
              <a:rPr lang="en-US" altLang="zh-CN" dirty="0"/>
              <a:t>R</a:t>
            </a:r>
            <a:r>
              <a:rPr lang="en-US" altLang="zh-CN" baseline="-25000" dirty="0">
                <a:ea typeface="Cambria Math" panose="02040503050406030204" pitchFamily="18" charset="0"/>
              </a:rPr>
              <a:t>1</a:t>
            </a:r>
            <a:r>
              <a:rPr lang="zh-CN" altLang="en-US" dirty="0"/>
              <a:t>与</a:t>
            </a:r>
            <a:r>
              <a:rPr lang="en-US" altLang="zh-CN" dirty="0"/>
              <a:t>R</a:t>
            </a:r>
            <a:r>
              <a:rPr lang="en-US" altLang="zh-CN" baseline="-25000" dirty="0">
                <a:ea typeface="Cambria Math" panose="02040503050406030204" pitchFamily="18" charset="0"/>
              </a:rPr>
              <a:t>2</a:t>
            </a:r>
            <a:r>
              <a:rPr lang="zh-CN" altLang="en-US" dirty="0"/>
              <a:t>的合成。</a:t>
            </a:r>
            <a:endParaRPr lang="en-US" altLang="zh-CN" dirty="0"/>
          </a:p>
          <a:p>
            <a:r>
              <a:rPr lang="zh-CN" altLang="en-US" dirty="0">
                <a:solidFill>
                  <a:srgbClr val="FF0000"/>
                </a:solidFill>
              </a:rPr>
              <a:t>特别注意：国内教材与国外教材在</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zh-CN" altLang="en-US" dirty="0">
                <a:solidFill>
                  <a:srgbClr val="FF0000"/>
                </a:solidFill>
              </a:rPr>
              <a:t>与</a:t>
            </a:r>
            <a:r>
              <a:rPr lang="en-US" altLang="zh-CN" dirty="0">
                <a:solidFill>
                  <a:srgbClr val="FF0000"/>
                </a:solidFill>
              </a:rPr>
              <a:t>R</a:t>
            </a:r>
            <a:r>
              <a:rPr lang="en-US" altLang="zh-CN" baseline="-25000" dirty="0">
                <a:solidFill>
                  <a:srgbClr val="FF0000"/>
                </a:solidFill>
                <a:ea typeface="Cambria Math" panose="02040503050406030204" pitchFamily="18" charset="0"/>
              </a:rPr>
              <a:t>2</a:t>
            </a:r>
            <a:r>
              <a:rPr lang="zh-CN" altLang="en-US" dirty="0">
                <a:solidFill>
                  <a:srgbClr val="FF0000"/>
                </a:solidFill>
              </a:rPr>
              <a:t>的顺序上是相反的。即国内教材都写成</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en-US" altLang="zh-CN" dirty="0">
                <a:solidFill>
                  <a:srgbClr val="FF0000"/>
                </a:solidFill>
                <a:ea typeface="Cambria Math" panose="02040503050406030204"/>
              </a:rPr>
              <a:t> ∘ </a:t>
            </a:r>
            <a:r>
              <a:rPr lang="en-US" altLang="zh-CN" dirty="0">
                <a:solidFill>
                  <a:srgbClr val="FF0000"/>
                </a:solidFill>
              </a:rPr>
              <a:t>R</a:t>
            </a:r>
            <a:r>
              <a:rPr lang="en-US" altLang="zh-CN" baseline="-25000" dirty="0">
                <a:solidFill>
                  <a:srgbClr val="FF0000"/>
                </a:solidFill>
                <a:ea typeface="Cambria Math" panose="02040503050406030204" pitchFamily="18" charset="0"/>
              </a:rPr>
              <a:t>2 </a:t>
            </a:r>
            <a:r>
              <a:rPr lang="zh-CN" altLang="en-US" dirty="0">
                <a:solidFill>
                  <a:srgbClr val="FF0000"/>
                </a:solidFill>
              </a:rPr>
              <a:t>。在本课程中我们按照本书作者的写法。但是同学们以后在遇到关系的合成问题时，需仔细思考上下文，判断用哪一种顺序。</a:t>
            </a:r>
            <a:endParaRPr lang="en-US" altLang="zh-CN"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逆关系</a:t>
            </a:r>
            <a:r>
              <a:rPr kumimoji="1" lang="en-US" altLang="zh-CN" dirty="0"/>
              <a:t>(reverse)</a:t>
            </a:r>
            <a:endParaRPr kumimoji="1" lang="zh-CN" altLang="en-US" dirty="0"/>
          </a:p>
        </p:txBody>
      </p:sp>
      <p:sp>
        <p:nvSpPr>
          <p:cNvPr id="3" name="内容占位符 2"/>
          <p:cNvSpPr>
            <a:spLocks noGrp="1"/>
          </p:cNvSpPr>
          <p:nvPr>
            <p:ph idx="1"/>
          </p:nvPr>
        </p:nvSpPr>
        <p:spPr/>
        <p:txBody>
          <a:bodyPr/>
          <a:lstStyle/>
          <a:p>
            <a:r>
              <a:rPr kumimoji="1" lang="zh-CN" altLang="en-US" dirty="0"/>
              <a:t>设</a:t>
            </a:r>
            <a:r>
              <a:rPr kumimoji="1" lang="en-US" altLang="zh-CN" dirty="0"/>
              <a:t>R</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的二元关系，则其逆关系</a:t>
            </a:r>
            <a:r>
              <a:rPr kumimoji="1" lang="en-US" altLang="zh-CN" dirty="0"/>
              <a:t>R</a:t>
            </a:r>
            <a:r>
              <a:rPr kumimoji="1" lang="en-US" altLang="zh-CN" baseline="30000" dirty="0"/>
              <a:t>c</a:t>
            </a:r>
            <a:r>
              <a:rPr kumimoji="1" lang="zh-CN" altLang="en-US" dirty="0"/>
              <a:t>是从</a:t>
            </a:r>
            <a:r>
              <a:rPr kumimoji="1" lang="en-US" altLang="zh-CN" dirty="0"/>
              <a:t>Y</a:t>
            </a:r>
            <a:r>
              <a:rPr kumimoji="1" lang="zh-CN" altLang="en-US" dirty="0"/>
              <a:t>到</a:t>
            </a:r>
            <a:r>
              <a:rPr kumimoji="1" lang="en-US" altLang="zh-CN" dirty="0"/>
              <a:t>X</a:t>
            </a:r>
            <a:r>
              <a:rPr kumimoji="1" lang="zh-CN" altLang="en-US" dirty="0"/>
              <a:t>的二元关系：</a:t>
            </a:r>
            <a:br>
              <a:rPr kumimoji="1" lang="en-US" altLang="zh-CN" dirty="0"/>
            </a:br>
            <a:r>
              <a:rPr kumimoji="1" lang="en-US" altLang="zh-CN" dirty="0"/>
              <a:t>		R</a:t>
            </a:r>
            <a:r>
              <a:rPr kumimoji="1" lang="en-US" altLang="zh-CN" baseline="30000" dirty="0"/>
              <a:t>c</a:t>
            </a:r>
            <a:r>
              <a:rPr kumimoji="1" lang="en-US" altLang="zh-CN" dirty="0"/>
              <a:t> = {(y,</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lang="en-US" altLang="zh-CN" dirty="0">
                <a:ea typeface="Cambria Math" panose="02040503050406030204"/>
              </a:rPr>
              <a:t> ∊ </a:t>
            </a:r>
            <a:r>
              <a:rPr kumimoji="1" lang="en-US" altLang="zh-CN" dirty="0"/>
              <a:t>R}.</a:t>
            </a:r>
            <a:endParaRPr kumimoji="1" lang="en-US" altLang="zh-CN" dirty="0"/>
          </a:p>
          <a:p>
            <a:r>
              <a:rPr kumimoji="1" lang="zh-CN" altLang="en-US" dirty="0"/>
              <a:t>很显然，</a:t>
            </a:r>
            <a:r>
              <a:rPr kumimoji="1" lang="en-US" altLang="zh-CN" dirty="0"/>
              <a:t>(R</a:t>
            </a:r>
            <a:r>
              <a:rPr kumimoji="1" lang="en-US" altLang="zh-CN" baseline="30000" dirty="0"/>
              <a:t>c</a:t>
            </a:r>
            <a:r>
              <a:rPr kumimoji="1" lang="en-US" altLang="zh-CN" dirty="0"/>
              <a:t>)</a:t>
            </a:r>
            <a:r>
              <a:rPr kumimoji="1" lang="en-US" altLang="zh-CN" baseline="50000" dirty="0"/>
              <a:t>c</a:t>
            </a:r>
            <a:r>
              <a:rPr kumimoji="1" lang="zh-CN" altLang="en-US" dirty="0"/>
              <a:t> </a:t>
            </a:r>
            <a:r>
              <a:rPr kumimoji="1" lang="en-US" altLang="zh-CN" dirty="0"/>
              <a:t>=</a:t>
            </a:r>
            <a:r>
              <a:rPr kumimoji="1" lang="zh-CN" altLang="en-US" dirty="0"/>
              <a:t> </a:t>
            </a:r>
            <a:r>
              <a:rPr kumimoji="1" lang="en-US" altLang="zh-CN" dirty="0"/>
              <a:t>R</a:t>
            </a:r>
            <a:r>
              <a:rPr kumimoji="1" lang="zh-CN" altLang="en-US" dirty="0"/>
              <a:t>。</a:t>
            </a:r>
            <a:endParaRPr kumimoji="1" lang="en-US" altLang="zh-CN" dirty="0"/>
          </a:p>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a:t>
            </a:r>
            <a:r>
              <a:rPr lang="en-US" dirty="0" err="1"/>
              <a:t>章总结</a:t>
            </a:r>
            <a:endParaRPr lang="en-US" dirty="0"/>
          </a:p>
        </p:txBody>
      </p:sp>
      <p:sp>
        <p:nvSpPr>
          <p:cNvPr id="3" name="Content Placeholder 2"/>
          <p:cNvSpPr>
            <a:spLocks noGrp="1"/>
          </p:cNvSpPr>
          <p:nvPr>
            <p:ph idx="1"/>
          </p:nvPr>
        </p:nvSpPr>
        <p:spPr/>
        <p:txBody>
          <a:bodyPr>
            <a:normAutofit/>
          </a:bodyPr>
          <a:lstStyle/>
          <a:p>
            <a:r>
              <a:rPr lang="en-US" dirty="0"/>
              <a:t>关系及其性质</a:t>
            </a:r>
            <a:endParaRPr lang="en-US" dirty="0"/>
          </a:p>
          <a:p>
            <a:r>
              <a:rPr lang="en-US" dirty="0" err="1"/>
              <a:t>关系</a:t>
            </a:r>
            <a:r>
              <a:rPr lang="zh-CN" altLang="en-US" dirty="0"/>
              <a:t>的表示</a:t>
            </a:r>
            <a:endParaRPr lang="en-US" dirty="0"/>
          </a:p>
          <a:p>
            <a:r>
              <a:rPr lang="en-US" dirty="0"/>
              <a:t>关系的</a:t>
            </a:r>
            <a:r>
              <a:rPr lang="zh-CN" altLang="en-US" dirty="0"/>
              <a:t>闭包</a:t>
            </a:r>
            <a:r>
              <a:rPr lang="en-US" dirty="0"/>
              <a:t> </a:t>
            </a:r>
            <a:endParaRPr lang="en-US" dirty="0"/>
          </a:p>
          <a:p>
            <a:r>
              <a:rPr lang="en-US" dirty="0"/>
              <a:t>等价关系</a:t>
            </a:r>
            <a:endParaRPr lang="en-US" dirty="0"/>
          </a:p>
          <a:p>
            <a:r>
              <a:rPr lang="zh-CN" altLang="en-US" dirty="0"/>
              <a:t>偏</a:t>
            </a:r>
            <a:r>
              <a:rPr lang="en-US" dirty="0" err="1"/>
              <a:t>序</a:t>
            </a:r>
            <a:r>
              <a:rPr lang="zh-CN" altLang="en-US" dirty="0"/>
              <a:t>关系</a:t>
            </a: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关系合成与逆关系举例</a:t>
            </a:r>
            <a:endParaRPr kumimoji="1" lang="zh-CN" altLang="en-US" dirty="0"/>
          </a:p>
        </p:txBody>
      </p:sp>
      <p:sp>
        <p:nvSpPr>
          <p:cNvPr id="3" name="内容占位符 2"/>
          <p:cNvSpPr>
            <a:spLocks noGrp="1"/>
          </p:cNvSpPr>
          <p:nvPr>
            <p:ph idx="1"/>
          </p:nvPr>
        </p:nvSpPr>
        <p:spPr/>
        <p:txBody>
          <a:bodyPr/>
          <a:lstStyle/>
          <a:p>
            <a:r>
              <a:rPr kumimoji="1" lang="zh-CN" altLang="en-US" dirty="0"/>
              <a:t>例：设 </a:t>
            </a:r>
            <a:r>
              <a:rPr kumimoji="1" lang="en-US" altLang="zh-CN" dirty="0"/>
              <a:t>R={(a,</a:t>
            </a:r>
            <a:r>
              <a:rPr kumimoji="1" lang="zh-CN" altLang="en-US" dirty="0"/>
              <a:t> </a:t>
            </a:r>
            <a:r>
              <a:rPr kumimoji="1" lang="en-US" altLang="zh-CN" dirty="0"/>
              <a:t>b), (c, d)}, S={(b, e), (d, c)}.</a:t>
            </a:r>
            <a:br>
              <a:rPr kumimoji="1" lang="en-US" altLang="zh-CN" dirty="0"/>
            </a:br>
            <a:r>
              <a:rPr kumimoji="1" lang="zh-CN" altLang="en-US" dirty="0"/>
              <a:t>求：</a:t>
            </a:r>
            <a:r>
              <a:rPr kumimoji="1" lang="en-US" altLang="zh-CN" dirty="0"/>
              <a:t>(1) R</a:t>
            </a:r>
            <a:r>
              <a:rPr kumimoji="1" lang="en-US" altLang="zh-CN" baseline="30000" dirty="0"/>
              <a:t>c</a:t>
            </a:r>
            <a:r>
              <a:rPr kumimoji="1" lang="zh-CN" altLang="en-US" dirty="0"/>
              <a:t>，</a:t>
            </a:r>
            <a:r>
              <a:rPr kumimoji="1" lang="en-US" altLang="zh-CN" dirty="0"/>
              <a:t> S</a:t>
            </a:r>
            <a:r>
              <a:rPr kumimoji="1" lang="en-US" altLang="zh-CN" baseline="30000" dirty="0"/>
              <a:t>c</a:t>
            </a:r>
            <a:r>
              <a:rPr kumimoji="1" lang="en-US" altLang="zh-CN" dirty="0"/>
              <a:t> </a:t>
            </a:r>
            <a:br>
              <a:rPr kumimoji="1" lang="en-US" altLang="zh-CN" dirty="0"/>
            </a:br>
            <a:r>
              <a:rPr kumimoji="1" lang="en-US" altLang="zh-CN" dirty="0"/>
              <a:t>	(2) R</a:t>
            </a:r>
            <a:r>
              <a:rPr lang="en-US" altLang="zh-CN" dirty="0">
                <a:ea typeface="Cambria Math" panose="02040503050406030204"/>
              </a:rPr>
              <a:t>∘</a:t>
            </a:r>
            <a:r>
              <a:rPr kumimoji="1" lang="en-US" altLang="zh-CN" dirty="0"/>
              <a:t>S, S</a:t>
            </a:r>
            <a:r>
              <a:rPr lang="en-US" altLang="zh-CN" dirty="0">
                <a:ea typeface="Cambria Math" panose="02040503050406030204"/>
              </a:rPr>
              <a:t>∘</a:t>
            </a:r>
            <a:r>
              <a:rPr kumimoji="1" lang="en-US" altLang="zh-CN" dirty="0"/>
              <a:t>R</a:t>
            </a:r>
            <a:endParaRPr kumimoji="1" lang="en-US" altLang="zh-CN" dirty="0"/>
          </a:p>
          <a:p>
            <a:r>
              <a:rPr kumimoji="1" lang="zh-CN" altLang="en-US" dirty="0"/>
              <a:t>解：</a:t>
            </a:r>
            <a:r>
              <a:rPr kumimoji="1" lang="en-US" altLang="zh-CN" dirty="0"/>
              <a:t>(1) R</a:t>
            </a:r>
            <a:r>
              <a:rPr kumimoji="1" lang="en-US" altLang="zh-CN" baseline="30000" dirty="0"/>
              <a:t>c</a:t>
            </a:r>
            <a:r>
              <a:rPr kumimoji="1" lang="en-US" altLang="zh-CN" dirty="0"/>
              <a:t> = {(b, a), (d, c)}</a:t>
            </a:r>
            <a:br>
              <a:rPr kumimoji="1" lang="en-US" altLang="zh-CN" dirty="0"/>
            </a:br>
            <a:r>
              <a:rPr kumimoji="1" lang="en-US" altLang="zh-CN" dirty="0"/>
              <a:t>	     </a:t>
            </a:r>
            <a:r>
              <a:rPr kumimoji="1" lang="zh-CN" altLang="en-US" dirty="0"/>
              <a:t> </a:t>
            </a:r>
            <a:r>
              <a:rPr kumimoji="1" lang="en-US" altLang="zh-CN" dirty="0"/>
              <a:t>S</a:t>
            </a:r>
            <a:r>
              <a:rPr kumimoji="1" lang="en-US" altLang="zh-CN" baseline="30000" dirty="0"/>
              <a:t>c</a:t>
            </a:r>
            <a:r>
              <a:rPr kumimoji="1" lang="en-US" altLang="zh-CN" dirty="0"/>
              <a:t> = {(e, b), (c, d)}.</a:t>
            </a:r>
            <a:br>
              <a:rPr kumimoji="1" lang="en-US" altLang="zh-CN" dirty="0"/>
            </a:br>
            <a:r>
              <a:rPr kumimoji="1" lang="en-US" altLang="zh-CN" dirty="0"/>
              <a:t>	(2) S</a:t>
            </a:r>
            <a:r>
              <a:rPr lang="en-US" altLang="zh-CN" dirty="0">
                <a:ea typeface="Cambria Math" panose="02040503050406030204"/>
              </a:rPr>
              <a:t>∘</a:t>
            </a:r>
            <a:r>
              <a:rPr kumimoji="1" lang="en-US" altLang="zh-CN" dirty="0"/>
              <a:t>R ={(a, e), (c, c)}</a:t>
            </a:r>
            <a:br>
              <a:rPr kumimoji="1" lang="en-US" altLang="zh-CN" dirty="0"/>
            </a:br>
            <a:r>
              <a:rPr kumimoji="1" lang="en-US" altLang="zh-CN" dirty="0"/>
              <a:t>	</a:t>
            </a:r>
            <a:r>
              <a:rPr kumimoji="1" lang="zh-CN" altLang="en-US" dirty="0"/>
              <a:t> </a:t>
            </a:r>
            <a:r>
              <a:rPr kumimoji="1" lang="en-US" altLang="zh-CN" dirty="0"/>
              <a:t>     R</a:t>
            </a:r>
            <a:r>
              <a:rPr lang="en-US" altLang="zh-CN" dirty="0">
                <a:ea typeface="Cambria Math" panose="02040503050406030204"/>
              </a:rPr>
              <a:t>∘</a:t>
            </a:r>
            <a:r>
              <a:rPr kumimoji="1" lang="en-US" altLang="zh-CN" dirty="0"/>
              <a:t>S ={(d, d)}.</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935480"/>
                <a:ext cx="8229600" cy="4770120"/>
              </a:xfrm>
            </p:spPr>
            <p:txBody>
              <a:bodyPr>
                <a:normAutofit/>
              </a:bodyPr>
              <a:lstStyle/>
              <a:p>
                <a:r>
                  <a:rPr kumimoji="1" lang="zh-CN" altLang="en-US" b="1" dirty="0"/>
                  <a:t>定理</a:t>
                </a:r>
                <a:r>
                  <a:rPr kumimoji="1" lang="en-US" altLang="zh-CN" b="1" dirty="0"/>
                  <a:t>1</a:t>
                </a:r>
                <a:r>
                  <a:rPr kumimoji="1" lang="zh-CN" altLang="en-US" b="1" dirty="0"/>
                  <a:t>：</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en-US" altLang="zh-CN" dirty="0"/>
                  <a:t>,</a:t>
                </a:r>
                <a:r>
                  <a:rPr kumimoji="1" lang="zh-CN" altLang="en-US" dirty="0"/>
                  <a:t> </a:t>
                </a:r>
                <a:r>
                  <a:rPr kumimoji="1" lang="en-US" altLang="zh-CN" dirty="0"/>
                  <a:t>R</a:t>
                </a:r>
                <a:r>
                  <a:rPr kumimoji="1" lang="en-US" altLang="zh-CN" baseline="-25000" dirty="0"/>
                  <a:t>3</a:t>
                </a:r>
                <a:r>
                  <a:rPr kumimoji="1" lang="zh-CN" altLang="en-US" dirty="0"/>
                  <a:t>为关系。</a:t>
                </a:r>
                <a:r>
                  <a:rPr kumimoji="1" lang="en-US" altLang="zh-CN" dirty="0"/>
                  <a:t>R</a:t>
                </a:r>
                <a:r>
                  <a:rPr kumimoji="1" lang="en-US" altLang="zh-CN" baseline="-25000" dirty="0"/>
                  <a:t>1</a:t>
                </a:r>
                <a:r>
                  <a:rPr kumimoji="1" lang="zh-CN" altLang="en-US" dirty="0"/>
                  <a:t>是集合</a:t>
                </a:r>
                <a:r>
                  <a:rPr kumimoji="1" lang="en-US" altLang="zh-CN" dirty="0"/>
                  <a:t>Z</a:t>
                </a:r>
                <a:r>
                  <a:rPr kumimoji="1" lang="zh-CN" altLang="en-US" dirty="0"/>
                  <a:t>到集合</a:t>
                </a:r>
                <a:r>
                  <a:rPr kumimoji="1" lang="en-US" altLang="zh-CN" dirty="0"/>
                  <a:t>W</a:t>
                </a:r>
                <a:r>
                  <a:rPr kumimoji="1" lang="zh-CN" altLang="en-US" dirty="0"/>
                  <a:t>的关系，</a:t>
                </a:r>
                <a:r>
                  <a:rPr kumimoji="1" lang="en-US" altLang="zh-CN" dirty="0"/>
                  <a:t>R</a:t>
                </a:r>
                <a:r>
                  <a:rPr kumimoji="1" lang="en-US" altLang="zh-CN" baseline="-25000" dirty="0"/>
                  <a:t>2</a:t>
                </a:r>
                <a:r>
                  <a:rPr kumimoji="1" lang="zh-CN" altLang="en-US" dirty="0"/>
                  <a:t>是集合</a:t>
                </a:r>
                <a:r>
                  <a:rPr kumimoji="1" lang="en-US" altLang="zh-CN" dirty="0"/>
                  <a:t>Y</a:t>
                </a:r>
                <a:r>
                  <a:rPr kumimoji="1" lang="zh-CN" altLang="en-US" dirty="0"/>
                  <a:t>到集合</a:t>
                </a:r>
                <a:r>
                  <a:rPr kumimoji="1" lang="en-US" altLang="zh-CN" dirty="0"/>
                  <a:t>Z</a:t>
                </a:r>
                <a:r>
                  <a:rPr kumimoji="1" lang="zh-CN" altLang="en-US" dirty="0"/>
                  <a:t>的关系，</a:t>
                </a:r>
                <a:r>
                  <a:rPr kumimoji="1" lang="en-US" altLang="zh-CN" dirty="0"/>
                  <a:t>R</a:t>
                </a:r>
                <a:r>
                  <a:rPr kumimoji="1" lang="en-US" altLang="zh-CN" baseline="-25000" dirty="0"/>
                  <a:t>3</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的关系，则</a:t>
                </a:r>
                <a:r>
                  <a:rPr kumimoji="1" lang="en-US" altLang="zh-CN" dirty="0"/>
                  <a:t>(R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 = R</a:t>
                </a:r>
                <a:r>
                  <a:rPr kumimoji="1" lang="en-US" altLang="zh-CN" baseline="-25000" dirty="0"/>
                  <a:t>1</a:t>
                </a:r>
                <a:r>
                  <a:rPr lang="en-US" altLang="zh-CN" dirty="0">
                    <a:ea typeface="Cambria Math" panose="02040503050406030204"/>
                  </a:rPr>
                  <a:t> ∘</a:t>
                </a:r>
                <a:r>
                  <a:rPr lang="zh-CN" altLang="en-US" dirty="0">
                    <a:ea typeface="Cambria Math" panose="02040503050406030204"/>
                  </a:rPr>
                  <a:t> </a:t>
                </a:r>
                <a:r>
                  <a:rPr kumimoji="1" lang="en-US" altLang="zh-CN" dirty="0"/>
                  <a:t>(R</a:t>
                </a:r>
                <a:r>
                  <a:rPr kumimoji="1" lang="en-US" altLang="zh-CN" baseline="-25000" dirty="0"/>
                  <a:t>2</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a:t>
                </a:r>
                <a:r>
                  <a:rPr kumimoji="1" lang="zh-CN" altLang="en-US" dirty="0"/>
                  <a:t>。</a:t>
                </a:r>
                <a:endParaRPr kumimoji="1" lang="en-US" altLang="zh-CN" dirty="0"/>
              </a:p>
              <a:p>
                <a:r>
                  <a:rPr kumimoji="1" lang="zh-CN" altLang="en-US" dirty="0"/>
                  <a:t>证明：</a:t>
                </a:r>
                <a:r>
                  <a:rPr kumimoji="1" lang="en-US" altLang="zh-CN" dirty="0"/>
                  <a:t> </a:t>
                </a:r>
                <a:r>
                  <a:rPr lang="en-US" altLang="zh-CN" dirty="0">
                    <a:sym typeface="Symbol" panose="05050102010706020507"/>
                  </a:rPr>
                  <a:t>(</a:t>
                </a:r>
                <a:r>
                  <a:rPr kumimoji="1" lang="en-US" altLang="zh-CN" dirty="0"/>
                  <a:t>x,</a:t>
                </a:r>
                <a:r>
                  <a:rPr kumimoji="1" lang="zh-CN" altLang="en-US" dirty="0"/>
                  <a:t> </a:t>
                </a:r>
                <a:r>
                  <a:rPr kumimoji="1" lang="en-US" altLang="zh-CN" dirty="0"/>
                  <a:t>w), </a:t>
                </a:r>
                <a:br>
                  <a:rPr kumimoji="1" lang="en-US" altLang="zh-CN" dirty="0"/>
                </a:br>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(y, w) </a:t>
                </a:r>
                <a:r>
                  <a:rPr lang="en-US" altLang="zh-CN" dirty="0">
                    <a:ea typeface="Cambria Math" panose="02040503050406030204"/>
                  </a:rPr>
                  <a:t>∊</a:t>
                </a:r>
                <a:r>
                  <a:rPr kumimoji="1" lang="en-US" altLang="zh-CN" dirty="0"/>
                  <a:t> (R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a:t>
                </a:r>
                <a:r>
                  <a:rPr kumimoji="1" lang="en-US" altLang="zh-CN" dirty="0"/>
                  <a:t> (x,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lang="en-US" altLang="zh-CN" dirty="0">
                    <a:sym typeface="Symbol" panose="05050102010706020507"/>
                  </a:rPr>
                  <a:t> </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(y, z)</a:t>
                </a:r>
                <a:r>
                  <a:rPr lang="en-US" altLang="zh-CN" dirty="0">
                    <a:ea typeface="Cambria Math" panose="02040503050406030204"/>
                  </a:rPr>
                  <a:t> ∊ </a:t>
                </a:r>
                <a:r>
                  <a:rPr kumimoji="1" lang="en-US" altLang="zh-CN" dirty="0"/>
                  <a:t>R</a:t>
                </a:r>
                <a:r>
                  <a:rPr kumimoji="1" lang="en-US" altLang="zh-CN" baseline="-25000" dirty="0"/>
                  <a:t>2</a:t>
                </a:r>
                <a:r>
                  <a:rPr lang="en-US" altLang="zh-CN" dirty="0">
                    <a:ea typeface="Cambria Math" panose="02040503050406030204" pitchFamily="18" charset="0"/>
                  </a:rPr>
                  <a:t> ∧ (z, w) </a:t>
                </a:r>
                <a:r>
                  <a:rPr lang="en-US" altLang="zh-CN" dirty="0">
                    <a:ea typeface="Cambria Math" panose="02040503050406030204"/>
                  </a:rPr>
                  <a:t>∊ </a:t>
                </a:r>
                <a:r>
                  <a:rPr kumimoji="1" lang="en-US" altLang="zh-CN" dirty="0"/>
                  <a:t>R</a:t>
                </a:r>
                <a:r>
                  <a:rPr kumimoji="1" lang="en-US" altLang="zh-CN" baseline="-25000" dirty="0"/>
                  <a:t>1</a:t>
                </a:r>
                <a:r>
                  <a:rPr lang="en-US" altLang="zh-CN" dirty="0">
                    <a:ea typeface="Cambria Math" panose="02040503050406030204"/>
                  </a:rPr>
                  <a:t>) </a:t>
                </a:r>
                <a:r>
                  <a:rPr lang="en-US" altLang="zh-CN" dirty="0">
                    <a:ea typeface="Cambria Math" panose="02040503050406030204" pitchFamily="18" charset="0"/>
                  </a:rPr>
                  <a:t>∧ </a:t>
                </a:r>
                <a:r>
                  <a:rPr kumimoji="1" lang="en-US" altLang="zh-CN" dirty="0"/>
                  <a:t>(x,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(x, z)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r>
                  <a:rPr lang="en-US" altLang="zh-CN" dirty="0">
                    <a:ea typeface="Cambria Math" panose="02040503050406030204" pitchFamily="18" charset="0"/>
                  </a:rPr>
                  <a:t>∧ (z, w)</a:t>
                </a:r>
                <a:r>
                  <a:rPr lang="en-US" altLang="zh-CN" dirty="0">
                    <a:ea typeface="Cambria Math" panose="02040503050406030204"/>
                  </a:rPr>
                  <a:t> ∊ </a:t>
                </a:r>
                <a:r>
                  <a:rPr kumimoji="1" lang="en-US" altLang="zh-CN" dirty="0"/>
                  <a:t>R</a:t>
                </a:r>
                <a:r>
                  <a:rPr kumimoji="1" lang="en-US" altLang="zh-CN" baseline="-25000" dirty="0"/>
                  <a:t>1</a:t>
                </a:r>
                <a:r>
                  <a:rPr lang="en-US" altLang="zh-CN" dirty="0">
                    <a:ea typeface="Cambria Math" panose="02040503050406030204" pitchFamily="18" charset="0"/>
                  </a:rPr>
                  <a:t>))</a:t>
                </a:r>
                <a:br>
                  <a:rPr lang="en-US" altLang="zh-CN" dirty="0">
                    <a:ea typeface="Cambria Math" panose="02040503050406030204" pitchFamily="18" charset="0"/>
                  </a:rPr>
                </a:br>
                <a:r>
                  <a:rPr lang="en-US" altLang="zh-CN" dirty="0">
                    <a:ea typeface="Cambria Math" panose="02040503050406030204" pitchFamily="18" charset="0"/>
                  </a:rPr>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endParaRPr kumimoji="1" lang="en-US" altLang="zh-CN" dirty="0"/>
              </a:p>
              <a:p>
                <a:r>
                  <a:rPr kumimoji="1" lang="zh-CN" altLang="en-US" dirty="0">
                    <a:solidFill>
                      <a:srgbClr val="FF0000"/>
                    </a:solidFill>
                  </a:rPr>
                  <a:t>本定理说明合成运算满足结合律。</a:t>
                </a:r>
                <a:endParaRPr kumimoji="1" lang="en-US" altLang="zh-CN" dirty="0">
                  <a:solidFill>
                    <a:srgbClr val="FF0000"/>
                  </a:solidFill>
                </a:endParaRPr>
              </a:p>
              <a:p>
                <a:endParaRPr kumimoji="1" lang="zh-CN" altLang="en-US" dirty="0"/>
              </a:p>
              <a:p>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935480"/>
                <a:ext cx="8229600" cy="4770120"/>
              </a:xfrm>
              <a:blipFill rotWithShape="1">
                <a:blip r:embed="rId1"/>
                <a:stretch>
                  <a:fillRect b="-2385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假设</a:t>
                </a:r>
                <a:r>
                  <a:rPr kumimoji="1" lang="en-US" altLang="zh-CN" dirty="0"/>
                  <a:t>R, 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都是集合</a:t>
                </a:r>
                <a:r>
                  <a:rPr kumimoji="1" lang="en-US" altLang="zh-CN" dirty="0"/>
                  <a:t>A</a:t>
                </a:r>
                <a:r>
                  <a:rPr kumimoji="1" lang="zh-CN" altLang="en-US" dirty="0"/>
                  <a:t>到集合</a:t>
                </a:r>
                <a:r>
                  <a:rPr kumimoji="1" lang="en-US" altLang="zh-CN" dirty="0"/>
                  <a:t>B</a:t>
                </a:r>
                <a:r>
                  <a:rPr kumimoji="1" lang="zh-CN" altLang="en-US" dirty="0"/>
                  <a:t>的关系，则如下集合等式皆成立：</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baseline="30000"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baseline="30000" dirty="0"/>
              </a:p>
              <a:p>
                <a:pPr lvl="1"/>
                <a:r>
                  <a:rPr lang="en-US" altLang="zh-CN" dirty="0"/>
                  <a:t>(</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oMath>
                </a14:m>
                <a:r>
                  <a:rPr lang="en-US" altLang="zh-CN" dirty="0"/>
                  <a:t>)</a:t>
                </a:r>
                <a:r>
                  <a:rPr kumimoji="1" lang="en-US" altLang="zh-CN" baseline="30000" dirty="0"/>
                  <a:t> c</a:t>
                </a:r>
                <a:r>
                  <a:rPr lang="en-US" altLang="zh-CN" dirty="0"/>
                  <a:t> = </a:t>
                </a:r>
                <a14:m>
                  <m:oMath xmlns:m="http://schemas.openxmlformats.org/officeDocument/2006/math">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R</m:t>
                            </m:r>
                          </m:e>
                          <m:sup>
                            <m:r>
                              <m:rPr>
                                <m:sty m:val="p"/>
                              </m:rPr>
                              <a:rPr lang="en-US" altLang="zh-CN">
                                <a:latin typeface="Cambria Math" panose="02040503050406030204" pitchFamily="18" charset="0"/>
                              </a:rPr>
                              <m:t>c</m:t>
                            </m:r>
                          </m:sup>
                        </m:sSup>
                      </m:e>
                    </m:acc>
                  </m:oMath>
                </a14:m>
                <a:r>
                  <a:rPr lang="zh-CN" altLang="zh-CN" dirty="0"/>
                  <a:t> </a:t>
                </a:r>
                <a:r>
                  <a:rPr lang="zh-CN" altLang="en-US" dirty="0"/>
                  <a:t>，此处的</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r>
                      <a:rPr lang="en-US" altLang="zh-CN" i="1">
                        <a:latin typeface="Cambria Math" panose="02040503050406030204" pitchFamily="18" charset="0"/>
                      </a:rPr>
                      <m:t> </m:t>
                    </m:r>
                  </m:oMath>
                </a14:m>
                <a:r>
                  <a:rPr lang="en-US" altLang="zh-CN" dirty="0"/>
                  <a:t>=</a:t>
                </a:r>
                <a:r>
                  <a:rPr kumimoji="1" lang="en-US" altLang="zh-CN" dirty="0"/>
                  <a:t> A </a:t>
                </a:r>
                <a:r>
                  <a:rPr lang="en-US" altLang="zh-CN" dirty="0">
                    <a:ea typeface="Cambria Math" panose="02040503050406030204"/>
                    <a:sym typeface="+mn-ea"/>
                  </a:rPr>
                  <a:t>⨉ </a:t>
                </a:r>
                <a:r>
                  <a:rPr kumimoji="1" lang="en-US" altLang="zh-CN" dirty="0"/>
                  <a:t>B – R</a:t>
                </a:r>
                <a:r>
                  <a:rPr kumimoji="1" lang="zh-CN" altLang="en-US" dirty="0"/>
                  <a:t>。</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dirty="0"/>
              </a:p>
              <a:p>
                <a:pPr lvl="1"/>
                <a:r>
                  <a:rPr kumimoji="1" lang="en-US" altLang="zh-CN" dirty="0"/>
                  <a:t>(A </a:t>
                </a:r>
                <a:r>
                  <a:rPr lang="en-US" altLang="zh-CN" dirty="0">
                    <a:ea typeface="Cambria Math" panose="02040503050406030204"/>
                    <a:sym typeface="+mn-ea"/>
                  </a:rPr>
                  <a:t>⨉ </a:t>
                </a:r>
                <a:r>
                  <a:rPr kumimoji="1" lang="en-US" altLang="zh-CN" dirty="0"/>
                  <a:t>B)</a:t>
                </a:r>
                <a:r>
                  <a:rPr kumimoji="1" lang="en-US" altLang="zh-CN" baseline="30000" dirty="0"/>
                  <a:t> c</a:t>
                </a:r>
                <a:r>
                  <a:rPr kumimoji="1" lang="en-US" altLang="zh-CN" dirty="0"/>
                  <a:t> = B </a:t>
                </a:r>
                <a:r>
                  <a:rPr lang="en-US" altLang="zh-CN" dirty="0">
                    <a:ea typeface="Cambria Math" panose="02040503050406030204"/>
                    <a:sym typeface="+mn-ea"/>
                  </a:rPr>
                  <a:t>⨉ </a:t>
                </a:r>
                <a:r>
                  <a:rPr kumimoji="1" lang="en-US" altLang="zh-CN" dirty="0"/>
                  <a:t>A</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3</a:t>
                </a:r>
                <a:r>
                  <a:rPr kumimoji="1" lang="zh-CN" altLang="en-US" b="1" dirty="0"/>
                  <a:t>：</a:t>
                </a:r>
                <a:r>
                  <a:rPr kumimoji="1" lang="zh-CN" altLang="en-US" dirty="0"/>
                  <a:t>假设</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分别是集合</a:t>
                </a:r>
                <a:r>
                  <a:rPr kumimoji="1" lang="en-US" altLang="zh-CN" dirty="0"/>
                  <a:t>Y</a:t>
                </a:r>
                <a:r>
                  <a:rPr kumimoji="1" lang="zh-CN" altLang="en-US" dirty="0"/>
                  <a:t>到</a:t>
                </a:r>
                <a:r>
                  <a:rPr kumimoji="1" lang="en-US" altLang="zh-CN" dirty="0"/>
                  <a:t>Z</a:t>
                </a:r>
                <a:r>
                  <a:rPr kumimoji="1" lang="zh-CN" altLang="en-US" dirty="0"/>
                  <a:t>，以及集合</a:t>
                </a:r>
                <a:r>
                  <a:rPr kumimoji="1" lang="en-US" altLang="zh-CN" dirty="0"/>
                  <a:t>X</a:t>
                </a:r>
                <a:r>
                  <a:rPr kumimoji="1" lang="zh-CN" altLang="en-US" dirty="0"/>
                  <a:t>到</a:t>
                </a:r>
                <a:r>
                  <a:rPr kumimoji="1" lang="en-US" altLang="zh-CN" dirty="0"/>
                  <a:t>Y</a:t>
                </a:r>
                <a:r>
                  <a:rPr kumimoji="1" lang="zh-CN" altLang="en-US" dirty="0"/>
                  <a:t>的关系，则 </a:t>
                </a:r>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dirty="0"/>
                  <a:t> </a:t>
                </a:r>
                <a:endParaRPr kumimoji="1" lang="en-US" altLang="zh-CN" dirty="0"/>
              </a:p>
              <a:p>
                <a:pPr marL="276225" indent="-276225"/>
                <a:r>
                  <a:rPr kumimoji="1" lang="zh-CN" altLang="en-US" dirty="0"/>
                  <a:t>证明：</a:t>
                </a:r>
                <a:r>
                  <a:rPr lang="en-US" altLang="zh-CN" dirty="0">
                    <a:sym typeface="Symbol" panose="05050102010706020507"/>
                  </a:rPr>
                  <a:t> (</a:t>
                </a:r>
                <a:r>
                  <a:rPr kumimoji="1" lang="en-US" altLang="zh-CN" dirty="0"/>
                  <a:t>y,</a:t>
                </a:r>
                <a:r>
                  <a:rPr kumimoji="1" lang="zh-CN" altLang="en-US" dirty="0"/>
                  <a:t> </a:t>
                </a:r>
                <a:r>
                  <a:rPr kumimoji="1" lang="en-US" altLang="zh-CN" dirty="0"/>
                  <a:t>x), </a:t>
                </a:r>
                <a:br>
                  <a:rPr kumimoji="1" lang="en-US" altLang="zh-CN" dirty="0"/>
                </a:br>
                <a:r>
                  <a:rPr kumimoji="1" lang="en-US" altLang="zh-CN" dirty="0"/>
                  <a:t>    (z,</a:t>
                </a:r>
                <a:r>
                  <a:rPr kumimoji="1" lang="zh-CN" altLang="en-US" dirty="0"/>
                  <a:t> </a:t>
                </a:r>
                <a:r>
                  <a:rPr kumimoji="1" lang="en-US" altLang="zh-CN" dirty="0"/>
                  <a:t>x)</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r>
                  <a:rPr kumimoji="1" lang="zh-CN" altLang="en-US" baseline="30000" dirty="0"/>
                  <a:t> </a:t>
                </a:r>
                <a:r>
                  <a:rPr kumimoji="1" lang="en-US" altLang="zh-CN" baseline="30000" dirty="0"/>
                  <a:t>c</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z)</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br>
                  <a:rPr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(x, y)</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 (y, z) </a:t>
                </a:r>
                <a:r>
                  <a:rPr lang="en-US" altLang="zh-CN" dirty="0">
                    <a:ea typeface="Cambria Math" panose="02040503050406030204"/>
                  </a:rPr>
                  <a:t>∊ </a:t>
                </a:r>
                <a:r>
                  <a:rPr kumimoji="1" lang="en-US" altLang="zh-CN" dirty="0"/>
                  <a:t>R</a:t>
                </a:r>
                <a:r>
                  <a:rPr kumimoji="1" lang="en-US" altLang="zh-CN" baseline="-25000" dirty="0"/>
                  <a:t>1</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(y, x)</a:t>
                </a:r>
                <a:r>
                  <a:rPr lang="en-US" altLang="zh-CN" dirty="0">
                    <a:ea typeface="Cambria Math" panose="02040503050406030204"/>
                  </a:rPr>
                  <a:t> ∊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en-US" altLang="zh-CN" dirty="0"/>
                  <a:t> </a:t>
                </a:r>
                <a:r>
                  <a:rPr lang="en-US" altLang="zh-CN" dirty="0">
                    <a:ea typeface="Cambria Math" panose="02040503050406030204" pitchFamily="18" charset="0"/>
                  </a:rPr>
                  <a:t>∧ (z, y) </a:t>
                </a:r>
                <a:r>
                  <a:rPr lang="en-US" altLang="zh-CN" dirty="0">
                    <a:ea typeface="Cambria Math" panose="02040503050406030204"/>
                  </a:rPr>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endParaRPr kumimoji="1" lang="en-US" altLang="zh-CN" dirty="0"/>
              </a:p>
              <a:p>
                <a:pPr marL="276225" indent="-276225"/>
                <a:r>
                  <a:rPr kumimoji="1" lang="zh-CN" altLang="en-US" dirty="0"/>
                  <a:t>本定理说明合成运算和逆运算在交换运算顺序的时候，参与运算的关系也要交换顺序。</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假设</a:t>
                </a:r>
                <a:r>
                  <a:rPr kumimoji="1" lang="en-US" altLang="zh-CN" dirty="0"/>
                  <a:t>R</a:t>
                </a:r>
                <a:r>
                  <a:rPr kumimoji="1" lang="zh-CN" altLang="en-US" dirty="0"/>
                  <a:t>为集合</a:t>
                </a:r>
                <a:r>
                  <a:rPr kumimoji="1" lang="en-US" altLang="zh-CN" dirty="0"/>
                  <a:t>A</a:t>
                </a:r>
                <a:r>
                  <a:rPr kumimoji="1" lang="zh-CN" altLang="en-US" dirty="0"/>
                  <a:t>上的二元关系，则有如下等价命题：</a:t>
                </a:r>
                <a:endParaRPr kumimoji="1" lang="en-US" altLang="zh-CN" dirty="0"/>
              </a:p>
              <a:p>
                <a:pPr lvl="1"/>
                <a:r>
                  <a:rPr kumimoji="1" lang="en-US" altLang="zh-CN" dirty="0"/>
                  <a:t>R</a:t>
                </a:r>
                <a:r>
                  <a:rPr kumimoji="1" lang="zh-CN" altLang="en-US" dirty="0"/>
                  <a:t>是自反的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en-US" altLang="zh-CN" dirty="0"/>
              </a:p>
              <a:p>
                <a:pPr lvl="1"/>
                <a:r>
                  <a:rPr kumimoji="1" lang="en-US" altLang="zh-CN" dirty="0"/>
                  <a:t>R</a:t>
                </a:r>
                <a:r>
                  <a:rPr kumimoji="1" lang="zh-CN" altLang="en-US" dirty="0"/>
                  <a:t>是对称的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 </a:t>
                </a:r>
                <a:r>
                  <a:rPr lang="en-US" altLang="zh-CN" dirty="0"/>
                  <a:t>R</a:t>
                </a:r>
                <a:r>
                  <a:rPr kumimoji="1" lang="en-US" altLang="zh-CN" baseline="30000" dirty="0"/>
                  <a:t>c</a:t>
                </a:r>
                <a:endParaRPr kumimoji="1" lang="en-US" altLang="zh-CN" dirty="0"/>
              </a:p>
              <a:p>
                <a:pPr lvl="1"/>
                <a:r>
                  <a:rPr kumimoji="1" lang="en-US" altLang="zh-CN" dirty="0"/>
                  <a:t>R</a:t>
                </a:r>
                <a:r>
                  <a:rPr kumimoji="1" lang="zh-CN" altLang="en-US" dirty="0"/>
                  <a:t>是反对称的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a:t>
                </a:r>
                <a:r>
                  <a:rPr lang="en-US" altLang="zh-CN" dirty="0">
                    <a:ea typeface="Cambria Math" panose="02040503050406030204"/>
                  </a:rPr>
                  <a:t>∩</a:t>
                </a:r>
                <a:r>
                  <a:rPr kumimoji="1" lang="en-US" altLang="zh-CN" dirty="0"/>
                  <a:t> </a:t>
                </a:r>
                <a:r>
                  <a:rPr lang="en-US" altLang="zh-CN" dirty="0"/>
                  <a:t>R</a:t>
                </a:r>
                <a:r>
                  <a:rPr kumimoji="1" lang="en-US" altLang="zh-CN" baseline="30000" dirty="0"/>
                  <a:t>c</a:t>
                </a:r>
                <a:r>
                  <a:rPr kumimoji="1" lang="en-US" altLang="zh-CN" dirty="0"/>
                  <a:t> </a:t>
                </a:r>
                <a:r>
                  <a:rPr lang="en-US" altLang="zh-CN" dirty="0">
                    <a:latin typeface="Cambria Math" panose="02040503050406030204" pitchFamily="18" charset="0"/>
                    <a:ea typeface="Cambria Math" panose="02040503050406030204" pitchFamily="18" charset="0"/>
                  </a:rPr>
                  <a:t>⊆</a:t>
                </a:r>
                <a:r>
                  <a:rPr kumimoji="1" lang="en-US" altLang="zh-CN" dirty="0"/>
                  <a:t> I</a:t>
                </a:r>
                <a:r>
                  <a:rPr kumimoji="1" lang="en-US" altLang="zh-CN" baseline="-25000" dirty="0"/>
                  <a:t>A</a:t>
                </a:r>
                <a:endParaRPr kumimoji="1" lang="en-US" altLang="zh-CN" dirty="0"/>
              </a:p>
              <a:p>
                <a:pPr lvl="1"/>
                <a:r>
                  <a:rPr kumimoji="1" lang="en-US" altLang="zh-CN" dirty="0"/>
                  <a:t>R</a:t>
                </a:r>
                <a:r>
                  <a:rPr kumimoji="1" lang="zh-CN" altLang="en-US" dirty="0"/>
                  <a:t>是传递的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lang="en-US" altLang="zh-CN" dirty="0"/>
                  <a:t>R </a:t>
                </a:r>
                <a:r>
                  <a:rPr lang="en-US" altLang="zh-CN" dirty="0">
                    <a:ea typeface="Cambria Math" panose="02040503050406030204"/>
                  </a:rPr>
                  <a:t>∘</a:t>
                </a:r>
                <a:r>
                  <a:rPr lang="en-US" altLang="zh-CN" dirty="0"/>
                  <a:t> R</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关系的幂</a:t>
            </a:r>
            <a:endParaRPr lang="en-US" dirty="0"/>
          </a:p>
        </p:txBody>
      </p:sp>
      <p:sp>
        <p:nvSpPr>
          <p:cNvPr id="3" name="Content Placeholder 2"/>
          <p:cNvSpPr>
            <a:spLocks noGrp="1"/>
          </p:cNvSpPr>
          <p:nvPr>
            <p:ph idx="1"/>
          </p:nvPr>
        </p:nvSpPr>
        <p:spPr/>
        <p:txBody>
          <a:bodyPr>
            <a:normAutofit/>
          </a:bodyPr>
          <a:lstStyle/>
          <a:p>
            <a:pPr>
              <a:buNone/>
            </a:pPr>
            <a:r>
              <a:rPr lang="zh-CN" altLang="en-US" dirty="0"/>
              <a:t>定义：</a:t>
            </a:r>
            <a:r>
              <a:rPr lang="en-US" dirty="0" err="1"/>
              <a:t>设R是</a:t>
            </a:r>
            <a:r>
              <a:rPr lang="zh-CN" altLang="en-US" dirty="0"/>
              <a:t>集合</a:t>
            </a:r>
            <a:r>
              <a:rPr lang="en-US" dirty="0" err="1">
                <a:sym typeface="+mn-ea"/>
              </a:rPr>
              <a:t>A</a:t>
            </a:r>
            <a:r>
              <a:rPr lang="en-US" dirty="0" err="1"/>
              <a:t>上的二元关系，则关系R的幂</a:t>
            </a:r>
            <a:r>
              <a:rPr lang="en-US" dirty="0" err="1">
                <a:sym typeface="+mn-ea"/>
              </a:rPr>
              <a:t>R</a:t>
            </a:r>
            <a:r>
              <a:rPr lang="en-US" baseline="30000" dirty="0" err="1">
                <a:sym typeface="+mn-ea"/>
              </a:rPr>
              <a:t>n</a:t>
            </a:r>
            <a:r>
              <a:rPr lang="en-US" dirty="0">
                <a:sym typeface="+mn-ea"/>
              </a:rPr>
              <a:t> </a:t>
            </a:r>
            <a:r>
              <a:rPr lang="en-US" dirty="0" err="1"/>
              <a:t>可</a:t>
            </a:r>
            <a:r>
              <a:rPr lang="zh-CN" altLang="en-US" dirty="0"/>
              <a:t>以递归地</a:t>
            </a:r>
            <a:r>
              <a:rPr lang="en-US" dirty="0" err="1"/>
              <a:t>定义为</a:t>
            </a:r>
            <a:r>
              <a:rPr lang="en-US" dirty="0"/>
              <a:t>: </a:t>
            </a:r>
            <a:endParaRPr lang="en-US" dirty="0"/>
          </a:p>
          <a:p>
            <a:pPr lvl="1"/>
            <a:r>
              <a:rPr lang="zh-CN" altLang="en-US" dirty="0"/>
              <a:t>第一步</a:t>
            </a:r>
            <a:r>
              <a:rPr lang="en-US" dirty="0"/>
              <a:t>: R</a:t>
            </a:r>
            <a:r>
              <a:rPr lang="en-US" baseline="30000" dirty="0">
                <a:ea typeface="Cambria Math" panose="02040503050406030204" pitchFamily="18" charset="0"/>
              </a:rPr>
              <a:t>1</a:t>
            </a:r>
            <a:r>
              <a:rPr lang="en-US" dirty="0"/>
              <a:t> = R</a:t>
            </a:r>
            <a:endParaRPr lang="en-US" dirty="0"/>
          </a:p>
          <a:p>
            <a:pPr lvl="1"/>
            <a:r>
              <a:rPr lang="zh-CN" altLang="en-US" dirty="0"/>
              <a:t>归纳步骤</a:t>
            </a:r>
            <a:r>
              <a:rPr lang="en-US" dirty="0"/>
              <a:t>:  R</a:t>
            </a:r>
            <a:r>
              <a:rPr lang="en-US" baseline="30000" dirty="0"/>
              <a:t>n+</a:t>
            </a:r>
            <a:r>
              <a:rPr lang="en-US" baseline="30000" dirty="0">
                <a:ea typeface="Cambria Math" panose="02040503050406030204" pitchFamily="18" charset="0"/>
              </a:rPr>
              <a:t>1</a:t>
            </a:r>
            <a:r>
              <a:rPr lang="en-US" dirty="0"/>
              <a:t> = </a:t>
            </a:r>
            <a:r>
              <a:rPr lang="en-US" dirty="0" err="1"/>
              <a:t>R</a:t>
            </a:r>
            <a:r>
              <a:rPr lang="en-US" baseline="30000" dirty="0" err="1"/>
              <a:t>n</a:t>
            </a:r>
            <a:r>
              <a:rPr lang="en-US" baseline="30000" dirty="0"/>
              <a:t> </a:t>
            </a:r>
            <a:r>
              <a:rPr lang="en-US" dirty="0">
                <a:ea typeface="Cambria Math" panose="02040503050406030204"/>
              </a:rPr>
              <a:t>∘</a:t>
            </a:r>
            <a:r>
              <a:rPr lang="en-US" dirty="0"/>
              <a:t> R</a:t>
            </a:r>
            <a:endParaRPr lang="en-US" dirty="0"/>
          </a:p>
          <a:p>
            <a:pPr>
              <a:buNone/>
            </a:pPr>
            <a:r>
              <a:rPr lang="en-US" dirty="0" err="1">
                <a:solidFill>
                  <a:srgbClr val="FF0000"/>
                </a:solidFill>
                <a:sym typeface="+mn-ea"/>
              </a:rPr>
              <a:t>由以下定理</a:t>
            </a:r>
            <a:r>
              <a:rPr lang="zh-CN" altLang="en-US" dirty="0">
                <a:solidFill>
                  <a:srgbClr val="FF0000"/>
                </a:solidFill>
                <a:sym typeface="+mn-ea"/>
              </a:rPr>
              <a:t>证明</a:t>
            </a:r>
            <a:r>
              <a:rPr lang="en-US" dirty="0">
                <a:solidFill>
                  <a:srgbClr val="FF0000"/>
                </a:solidFill>
              </a:rPr>
              <a:t>传递关系的幂是</a:t>
            </a:r>
            <a:r>
              <a:rPr lang="zh-CN" altLang="en-US" dirty="0">
                <a:solidFill>
                  <a:srgbClr val="FF0000"/>
                </a:solidFill>
              </a:rPr>
              <a:t>该</a:t>
            </a:r>
            <a:r>
              <a:rPr lang="en-US" dirty="0">
                <a:solidFill>
                  <a:srgbClr val="FF0000"/>
                </a:solidFill>
              </a:rPr>
              <a:t>关系的子集。 </a:t>
            </a:r>
            <a:endParaRPr lang="en-US" dirty="0">
              <a:solidFill>
                <a:srgbClr val="FF0000"/>
              </a:solidFill>
            </a:endParaRPr>
          </a:p>
          <a:p>
            <a:pPr>
              <a:buNone/>
            </a:pPr>
            <a:r>
              <a:rPr lang="zh-CN" altLang="en-US" dirty="0"/>
              <a:t>定理：集合</a:t>
            </a:r>
            <a:r>
              <a:rPr lang="en-US" altLang="zh-CN" dirty="0"/>
              <a:t>A</a:t>
            </a:r>
            <a:r>
              <a:rPr lang="zh-CN" altLang="en-US" dirty="0"/>
              <a:t>上的关系</a:t>
            </a:r>
            <a:r>
              <a:rPr lang="en-US" altLang="zh-CN" dirty="0"/>
              <a:t>R</a:t>
            </a:r>
            <a:r>
              <a:rPr lang="zh-CN" altLang="en-US" dirty="0"/>
              <a:t>是满足传递性，当且仅当对于  </a:t>
            </a:r>
            <a:r>
              <a:rPr lang="en-US" dirty="0">
                <a:sym typeface="+mn-ea"/>
              </a:rPr>
              <a:t>n = </a:t>
            </a:r>
            <a:r>
              <a:rPr lang="en-US" dirty="0">
                <a:ea typeface="Cambria Math" panose="02040503050406030204" pitchFamily="18" charset="0"/>
                <a:sym typeface="+mn-ea"/>
              </a:rPr>
              <a:t>1,</a:t>
            </a:r>
            <a:r>
              <a:rPr lang="zh-CN" altLang="en-US" dirty="0">
                <a:ea typeface="Cambria Math" panose="02040503050406030204" pitchFamily="18" charset="0"/>
                <a:sym typeface="+mn-ea"/>
              </a:rPr>
              <a:t> </a:t>
            </a:r>
            <a:r>
              <a:rPr lang="en-US" dirty="0">
                <a:ea typeface="Cambria Math" panose="02040503050406030204" pitchFamily="18" charset="0"/>
                <a:sym typeface="+mn-ea"/>
              </a:rPr>
              <a:t>2,</a:t>
            </a:r>
            <a:r>
              <a:rPr lang="zh-CN" altLang="en-US" dirty="0">
                <a:ea typeface="Cambria Math" panose="02040503050406030204" pitchFamily="18" charset="0"/>
                <a:sym typeface="+mn-ea"/>
              </a:rPr>
              <a:t> </a:t>
            </a:r>
            <a:r>
              <a:rPr lang="en-US" dirty="0">
                <a:ea typeface="Cambria Math" panose="02040503050406030204" pitchFamily="18" charset="0"/>
                <a:sym typeface="+mn-ea"/>
              </a:rPr>
              <a:t>3</a:t>
            </a:r>
            <a:r>
              <a:rPr lang="en-US" altLang="zh-CN" dirty="0">
                <a:ea typeface="Cambria Math" panose="02040503050406030204" pitchFamily="18" charset="0"/>
                <a:sym typeface="+mn-ea"/>
              </a:rPr>
              <a:t>,</a:t>
            </a:r>
            <a:r>
              <a:rPr lang="en-US" dirty="0">
                <a:ea typeface="Cambria Math" panose="02040503050406030204" pitchFamily="18" charset="0"/>
                <a:sym typeface="+mn-ea"/>
              </a:rPr>
              <a:t> </a:t>
            </a:r>
            <a:r>
              <a:rPr lang="en-US" dirty="0">
                <a:sym typeface="+mn-ea"/>
              </a:rPr>
              <a:t>….</a:t>
            </a:r>
            <a:r>
              <a:rPr lang="zh-CN" altLang="en-US" dirty="0">
                <a:sym typeface="+mn-ea"/>
              </a:rPr>
              <a:t> 有</a:t>
            </a:r>
            <a:r>
              <a:rPr lang="en-US" dirty="0" err="1"/>
              <a:t>R</a:t>
            </a:r>
            <a:r>
              <a:rPr lang="en-US" baseline="30000" dirty="0" err="1"/>
              <a:t>n</a:t>
            </a:r>
            <a:r>
              <a:rPr lang="en-US" dirty="0"/>
              <a:t> </a:t>
            </a:r>
            <a:r>
              <a:rPr lang="en-US" dirty="0">
                <a:ea typeface="Cambria Math" panose="02040503050406030204"/>
              </a:rPr>
              <a:t>⊆</a:t>
            </a:r>
            <a:r>
              <a:rPr lang="en-US" dirty="0"/>
              <a:t> R </a:t>
            </a:r>
            <a:r>
              <a:rPr lang="zh-CN" altLang="en-US" dirty="0"/>
              <a:t>。</a:t>
            </a:r>
            <a:r>
              <a:rPr lang="en-US" dirty="0"/>
              <a:t> (</a:t>
            </a:r>
            <a:r>
              <a:rPr lang="en-US" dirty="0" err="1"/>
              <a:t>数学归纳法证明见</a:t>
            </a:r>
            <a:r>
              <a:rPr lang="zh-CN" altLang="en-US" dirty="0"/>
              <a:t>教材</a:t>
            </a:r>
            <a:r>
              <a:rPr lang="en-US" dirty="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5.1</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5.1</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3</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26</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关系的表示</a:t>
            </a:r>
            <a:endParaRPr lang="zh-CN" altLang="en-US" dirty="0"/>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.3</a:t>
            </a:r>
            <a:endParaRPr lang="en-US"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zh-CN" altLang="en-US" dirty="0"/>
              <a:t>用矩阵表示关系</a:t>
            </a:r>
            <a:endParaRPr lang="zh-CN" altLang="en-US" dirty="0"/>
          </a:p>
          <a:p>
            <a:r>
              <a:rPr lang="zh-CN" altLang="en-US" dirty="0"/>
              <a:t>用图示关系</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a:t>
            </a:r>
            <a:endParaRPr lang="en-US" dirty="0"/>
          </a:p>
        </p:txBody>
      </p:sp>
      <p:sp>
        <p:nvSpPr>
          <p:cNvPr id="3" name="Content Placeholder 2"/>
          <p:cNvSpPr>
            <a:spLocks noGrp="1"/>
          </p:cNvSpPr>
          <p:nvPr>
            <p:ph idx="1"/>
          </p:nvPr>
        </p:nvSpPr>
        <p:spPr/>
        <p:txBody>
          <a:bodyPr>
            <a:normAutofit lnSpcReduction="10000"/>
          </a:bodyPr>
          <a:lstStyle/>
          <a:p>
            <a:r>
              <a:rPr lang="en-US" dirty="0"/>
              <a:t>有穷集之间的关系可用0 - 1矩阵表示</a:t>
            </a:r>
            <a:r>
              <a:rPr lang="zh-CN" altLang="en-US" dirty="0"/>
              <a:t>。</a:t>
            </a:r>
            <a:endParaRPr lang="en-US" dirty="0"/>
          </a:p>
          <a:p>
            <a:r>
              <a:rPr lang="zh-CN" altLang="en-US" dirty="0"/>
              <a:t>假设</a:t>
            </a:r>
            <a:r>
              <a:rPr lang="en-US" altLang="zh-CN" dirty="0"/>
              <a:t>R</a:t>
            </a:r>
            <a:r>
              <a:rPr lang="zh-CN" altLang="en-US" dirty="0"/>
              <a:t>是从</a:t>
            </a:r>
            <a:r>
              <a:rPr lang="en-US" dirty="0"/>
              <a:t> A =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 a</a:t>
            </a:r>
            <a:r>
              <a:rPr lang="en-US" baseline="-25000" dirty="0"/>
              <a:t>m</a:t>
            </a:r>
            <a:r>
              <a:rPr lang="en-US" dirty="0"/>
              <a:t>}</a:t>
            </a:r>
            <a:r>
              <a:rPr lang="zh-CN" altLang="en-US" dirty="0"/>
              <a:t>到</a:t>
            </a:r>
            <a:r>
              <a:rPr lang="en-US" dirty="0"/>
              <a:t> B = {b</a:t>
            </a:r>
            <a:r>
              <a:rPr lang="en-US" baseline="-25000" dirty="0">
                <a:ea typeface="Cambria Math" panose="02040503050406030204" pitchFamily="18" charset="0"/>
              </a:rPr>
              <a:t>1</a:t>
            </a:r>
            <a:r>
              <a:rPr lang="en-US" dirty="0"/>
              <a:t>, b</a:t>
            </a:r>
            <a:r>
              <a:rPr lang="en-US" baseline="-25000" dirty="0">
                <a:ea typeface="Cambria Math" panose="02040503050406030204" pitchFamily="18" charset="0"/>
              </a:rPr>
              <a:t>2</a:t>
            </a:r>
            <a:r>
              <a:rPr lang="en-US" dirty="0"/>
              <a:t>, …, </a:t>
            </a:r>
            <a:r>
              <a:rPr lang="en-US" dirty="0" err="1"/>
              <a:t>b</a:t>
            </a:r>
            <a:r>
              <a:rPr lang="en-US" baseline="-25000" dirty="0" err="1"/>
              <a:t>n</a:t>
            </a:r>
            <a:r>
              <a:rPr lang="en-US" dirty="0"/>
              <a:t>}</a:t>
            </a:r>
            <a:r>
              <a:rPr lang="zh-CN" altLang="en-US" dirty="0"/>
              <a:t>的关系。</a:t>
            </a:r>
            <a:endParaRPr lang="en-US" dirty="0"/>
          </a:p>
          <a:p>
            <a:pPr lvl="1"/>
            <a:r>
              <a:rPr lang="en-US" dirty="0"/>
              <a:t>这两个集合的元素可以以任意的顺序列出。当A = B时，我们使用相同的顺序。 </a:t>
            </a:r>
            <a:endParaRPr lang="en-US" dirty="0"/>
          </a:p>
          <a:p>
            <a:r>
              <a:rPr lang="en-US" dirty="0"/>
              <a:t>关系R由矩阵表示 M</a:t>
            </a:r>
            <a:r>
              <a:rPr lang="en-US" baseline="-25000" dirty="0"/>
              <a:t>R</a:t>
            </a:r>
            <a:r>
              <a:rPr lang="en-US" dirty="0"/>
              <a:t> = [</a:t>
            </a:r>
            <a:r>
              <a:rPr lang="en-US" dirty="0" err="1"/>
              <a:t>m</a:t>
            </a:r>
            <a:r>
              <a:rPr lang="en-US" baseline="-25000" dirty="0" err="1"/>
              <a:t>ij</a:t>
            </a:r>
            <a:r>
              <a:rPr lang="en-US" dirty="0"/>
              <a:t>], </a:t>
            </a:r>
            <a:endParaRPr lang="en-US" dirty="0"/>
          </a:p>
          <a:p>
            <a:endParaRPr lang="en-US" dirty="0"/>
          </a:p>
          <a:p>
            <a:pPr>
              <a:buNone/>
            </a:pPr>
            <a:endParaRPr lang="en-US" dirty="0"/>
          </a:p>
          <a:p>
            <a:r>
              <a:rPr lang="en-US" dirty="0" err="1"/>
              <a:t>当a</a:t>
            </a:r>
            <a:r>
              <a:rPr lang="en-US" baseline="-25000" dirty="0" err="1">
                <a:ea typeface="Cambria Math" panose="02040503050406030204" pitchFamily="18" charset="0"/>
              </a:rPr>
              <a:t>i</a:t>
            </a:r>
            <a:r>
              <a:rPr lang="en-US" dirty="0" err="1"/>
              <a:t>与b</a:t>
            </a:r>
            <a:r>
              <a:rPr lang="en-US" baseline="-25000" dirty="0" err="1">
                <a:ea typeface="Cambria Math" panose="02040503050406030204" pitchFamily="18" charset="0"/>
              </a:rPr>
              <a:t>j</a:t>
            </a:r>
            <a:r>
              <a:rPr lang="en-US" dirty="0" err="1"/>
              <a:t>相关</a:t>
            </a:r>
            <a:r>
              <a:rPr lang="zh-CN" altLang="en-US" dirty="0"/>
              <a:t>（满足关系</a:t>
            </a:r>
            <a:r>
              <a:rPr lang="en-US" altLang="zh-CN" dirty="0"/>
              <a:t>R</a:t>
            </a:r>
            <a:r>
              <a:rPr lang="zh-CN" altLang="en-US" dirty="0"/>
              <a:t>）</a:t>
            </a:r>
            <a:r>
              <a:rPr lang="en-US" dirty="0" err="1"/>
              <a:t>时，表示R的矩阵的</a:t>
            </a:r>
            <a:r>
              <a:rPr lang="en-US" dirty="0"/>
              <a:t>(</a:t>
            </a:r>
            <a:r>
              <a:rPr lang="en-US" dirty="0" err="1"/>
              <a:t>i</a:t>
            </a:r>
            <a:r>
              <a:rPr lang="en-US" dirty="0"/>
              <a:t>,</a:t>
            </a:r>
            <a:r>
              <a:rPr lang="zh-CN" altLang="en-US" dirty="0"/>
              <a:t> </a:t>
            </a:r>
            <a:r>
              <a:rPr lang="en-US" dirty="0"/>
              <a:t>j)项为1，如果a</a:t>
            </a:r>
            <a:r>
              <a:rPr lang="en-US" baseline="-25000" dirty="0">
                <a:ea typeface="Cambria Math" panose="02040503050406030204" pitchFamily="18" charset="0"/>
              </a:rPr>
              <a:t>i</a:t>
            </a:r>
            <a:r>
              <a:rPr lang="en-US" dirty="0"/>
              <a:t>与b</a:t>
            </a:r>
            <a:r>
              <a:rPr lang="en-US" baseline="-25000" dirty="0">
                <a:ea typeface="Cambria Math" panose="02040503050406030204" pitchFamily="18" charset="0"/>
              </a:rPr>
              <a:t>j</a:t>
            </a:r>
            <a:r>
              <a:rPr lang="en-US" dirty="0"/>
              <a:t>无关，则为0。</a:t>
            </a:r>
            <a:endParaRPr lang="en-US"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2942590" y="4419600"/>
            <a:ext cx="2760345"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latin typeface="Songti SC" panose="02010800040101010101" pitchFamily="2" charset="-122"/>
                <a:ea typeface="Songti SC" panose="02010800040101010101" pitchFamily="2" charset="-122"/>
                <a:sym typeface="+mn-ea"/>
              </a:rPr>
              <a:t>关系及其性质</a:t>
            </a:r>
            <a:endParaRPr lang="en-US" b="0" dirty="0">
              <a:latin typeface="Songti SC" panose="02010800040101010101" pitchFamily="2" charset="-122"/>
              <a:ea typeface="Songti SC" panose="02010800040101010101" pitchFamily="2" charset="-122"/>
            </a:endParaRPr>
          </a:p>
        </p:txBody>
      </p:sp>
      <p:sp>
        <p:nvSpPr>
          <p:cNvPr id="3" name="Subtitle 2"/>
          <p:cNvSpPr>
            <a:spLocks noGrp="1"/>
          </p:cNvSpPr>
          <p:nvPr>
            <p:ph type="subTitle" idx="1"/>
          </p:nvPr>
        </p:nvSpPr>
        <p:spPr/>
        <p:txBody>
          <a:bodyPr/>
          <a:lstStyle/>
          <a:p>
            <a:r>
              <a:rPr lang="en-US" altLang="zh-CN" dirty="0"/>
              <a:t>Section</a:t>
            </a:r>
            <a:r>
              <a:rPr lang="zh-CN" altLang="en-US" dirty="0"/>
              <a:t> </a:t>
            </a:r>
            <a:r>
              <a:rPr lang="en-US" altLang="zh-CN" dirty="0"/>
              <a:t>5.1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用矩阵表示关系的例子</a:t>
            </a:r>
            <a:endParaRPr lang="en-US" dirty="0"/>
          </a:p>
        </p:txBody>
      </p:sp>
      <p:sp>
        <p:nvSpPr>
          <p:cNvPr id="3" name="Content Placeholder 2"/>
          <p:cNvSpPr>
            <a:spLocks noGrp="1"/>
          </p:cNvSpPr>
          <p:nvPr>
            <p:ph idx="1"/>
          </p:nvPr>
        </p:nvSpPr>
        <p:spPr/>
        <p:txBody>
          <a:bodyPr/>
          <a:lstStyle/>
          <a:p>
            <a:pPr>
              <a:buNone/>
            </a:pPr>
            <a:r>
              <a:rPr lang="en-US" b="1" dirty="0"/>
              <a:t>例1</a:t>
            </a:r>
            <a:r>
              <a:rPr lang="zh-CN" altLang="en-US" b="1" dirty="0"/>
              <a:t>：</a:t>
            </a:r>
            <a:r>
              <a:rPr lang="en-US" dirty="0" err="1"/>
              <a:t>假设A</a:t>
            </a:r>
            <a:r>
              <a:rPr lang="en-US" dirty="0"/>
              <a:t> = {1,</a:t>
            </a:r>
            <a:r>
              <a:rPr lang="zh-CN" altLang="en-US" dirty="0"/>
              <a:t> </a:t>
            </a:r>
            <a:r>
              <a:rPr lang="en-US" dirty="0"/>
              <a:t>2,</a:t>
            </a:r>
            <a:r>
              <a:rPr lang="zh-CN" altLang="en-US" dirty="0"/>
              <a:t> </a:t>
            </a:r>
            <a:r>
              <a:rPr lang="en-US" dirty="0"/>
              <a:t>3}，B ={1,</a:t>
            </a:r>
            <a:r>
              <a:rPr lang="zh-CN" altLang="en-US" dirty="0"/>
              <a:t> </a:t>
            </a:r>
            <a:r>
              <a:rPr lang="en-US" dirty="0"/>
              <a:t>2}。</a:t>
            </a:r>
            <a:r>
              <a:rPr lang="zh-CN" altLang="en-US" dirty="0"/>
              <a:t>令</a:t>
            </a:r>
            <a:r>
              <a:rPr lang="en-US" dirty="0"/>
              <a:t>R是</a:t>
            </a:r>
            <a:r>
              <a:rPr lang="zh-CN" altLang="en-US" dirty="0"/>
              <a:t>从</a:t>
            </a:r>
            <a:r>
              <a:rPr lang="en-US" altLang="zh-CN" dirty="0"/>
              <a:t>A</a:t>
            </a:r>
            <a:r>
              <a:rPr lang="zh-CN" altLang="en-US" dirty="0"/>
              <a:t>到</a:t>
            </a:r>
            <a:r>
              <a:rPr lang="en-US" altLang="zh-CN" dirty="0"/>
              <a:t>B</a:t>
            </a:r>
            <a:r>
              <a:rPr lang="zh-CN" altLang="en-US" dirty="0"/>
              <a:t>关系，如果</a:t>
            </a:r>
            <a:r>
              <a:rPr lang="en-US" dirty="0">
                <a:sym typeface="+mn-ea"/>
              </a:rPr>
              <a:t>a </a:t>
            </a:r>
            <a:r>
              <a:rPr lang="en-US" dirty="0">
                <a:ea typeface="Cambria Math" panose="02040503050406030204"/>
                <a:sym typeface="+mn-ea"/>
              </a:rPr>
              <a:t>∈</a:t>
            </a:r>
            <a:r>
              <a:rPr lang="en-US" dirty="0">
                <a:sym typeface="+mn-ea"/>
              </a:rPr>
              <a:t> A,   b </a:t>
            </a:r>
            <a:r>
              <a:rPr lang="en-US" dirty="0">
                <a:ea typeface="Cambria Math" panose="02040503050406030204"/>
                <a:sym typeface="+mn-ea"/>
              </a:rPr>
              <a:t>∈</a:t>
            </a:r>
            <a:r>
              <a:rPr lang="en-US" dirty="0">
                <a:sym typeface="+mn-ea"/>
              </a:rPr>
              <a:t>  B, </a:t>
            </a:r>
            <a:r>
              <a:rPr lang="zh-CN" altLang="en-US" dirty="0">
                <a:sym typeface="+mn-ea"/>
              </a:rPr>
              <a:t>且</a:t>
            </a:r>
            <a:r>
              <a:rPr lang="en-US" dirty="0">
                <a:sym typeface="+mn-ea"/>
              </a:rPr>
              <a:t> a &gt; b</a:t>
            </a:r>
            <a:r>
              <a:rPr lang="zh-CN" altLang="en-US" dirty="0">
                <a:sym typeface="+mn-ea"/>
              </a:rPr>
              <a:t>，则</a:t>
            </a:r>
            <a:r>
              <a:rPr lang="en-US" dirty="0">
                <a:sym typeface="+mn-ea"/>
              </a:rPr>
              <a:t>(a,</a:t>
            </a:r>
            <a:r>
              <a:rPr lang="zh-CN" altLang="en-US" dirty="0">
                <a:sym typeface="+mn-ea"/>
              </a:rPr>
              <a:t> </a:t>
            </a:r>
            <a:r>
              <a:rPr lang="en-US" dirty="0">
                <a:sym typeface="+mn-ea"/>
              </a:rPr>
              <a:t>b)</a:t>
            </a:r>
            <a:r>
              <a:rPr lang="zh-CN" altLang="en-US" dirty="0">
                <a:sym typeface="+mn-ea"/>
              </a:rPr>
              <a:t>属于</a:t>
            </a:r>
            <a:r>
              <a:rPr lang="en-US" altLang="zh-CN" dirty="0">
                <a:sym typeface="+mn-ea"/>
              </a:rPr>
              <a:t>R</a:t>
            </a:r>
            <a:r>
              <a:rPr lang="zh-CN" altLang="en-US" dirty="0">
                <a:sym typeface="+mn-ea"/>
              </a:rPr>
              <a:t>，</a:t>
            </a:r>
            <a:r>
              <a:rPr lang="en-US" dirty="0"/>
              <a:t>那么表示R的矩阵是什么(假设元素的顺序与递增的数值顺序相同)?</a:t>
            </a:r>
            <a:endParaRPr lang="en-US" dirty="0"/>
          </a:p>
          <a:p>
            <a:pPr>
              <a:buNone/>
            </a:pPr>
            <a:r>
              <a:rPr lang="zh-CN" altLang="en-US" b="1" dirty="0"/>
              <a:t>解：</a:t>
            </a:r>
            <a:r>
              <a:rPr lang="zh-CN" altLang="en-US" dirty="0"/>
              <a:t>由于</a:t>
            </a:r>
            <a:r>
              <a:rPr lang="en-US" dirty="0"/>
              <a:t>R =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1</a:t>
            </a:r>
            <a:r>
              <a:rPr lang="en-US" dirty="0"/>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2</a:t>
            </a:r>
            <a:r>
              <a:rPr lang="en-US" dirty="0"/>
              <a:t>)}, </a:t>
            </a:r>
            <a:r>
              <a:rPr lang="zh-CN" altLang="en-US" dirty="0"/>
              <a:t>矩阵为</a:t>
            </a:r>
            <a:endParaRPr lang="zh-CN" alt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3182620" y="4603751"/>
            <a:ext cx="192786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用矩阵表示关系的例子</a:t>
            </a:r>
            <a:endParaRPr lang="en-US" dirty="0"/>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en-US" dirty="0" err="1"/>
              <a:t>设A</a:t>
            </a:r>
            <a:r>
              <a:rPr lang="en-US" dirty="0"/>
              <a:t> = {a</a:t>
            </a:r>
            <a:r>
              <a:rPr lang="en-US" baseline="-25000" dirty="0"/>
              <a:t>1</a:t>
            </a:r>
            <a:r>
              <a:rPr lang="en-US" dirty="0"/>
              <a:t>,</a:t>
            </a:r>
            <a:r>
              <a:rPr lang="zh-CN" altLang="en-US" dirty="0"/>
              <a:t> </a:t>
            </a:r>
            <a:r>
              <a:rPr lang="en-US" dirty="0"/>
              <a:t>a</a:t>
            </a:r>
            <a:r>
              <a:rPr lang="en-US" baseline="-25000" dirty="0"/>
              <a:t>2</a:t>
            </a:r>
            <a:r>
              <a:rPr lang="en-US" dirty="0"/>
              <a:t>, a</a:t>
            </a:r>
            <a:r>
              <a:rPr lang="en-US" baseline="-25000" dirty="0"/>
              <a:t>3</a:t>
            </a:r>
            <a:r>
              <a:rPr lang="en-US" dirty="0"/>
              <a:t>}，B = {b</a:t>
            </a:r>
            <a:r>
              <a:rPr lang="en-US" baseline="-25000" dirty="0"/>
              <a:t>1</a:t>
            </a:r>
            <a:r>
              <a:rPr lang="en-US" dirty="0"/>
              <a:t>,</a:t>
            </a:r>
            <a:r>
              <a:rPr lang="zh-CN" altLang="en-US" dirty="0"/>
              <a:t> </a:t>
            </a:r>
            <a:r>
              <a:rPr lang="en-US" dirty="0"/>
              <a:t>b</a:t>
            </a:r>
            <a:r>
              <a:rPr lang="en-US" baseline="-25000" dirty="0"/>
              <a:t>2</a:t>
            </a:r>
            <a:r>
              <a:rPr lang="en-US" dirty="0"/>
              <a:t>, b</a:t>
            </a:r>
            <a:r>
              <a:rPr lang="en-US" baseline="-25000" dirty="0"/>
              <a:t>3</a:t>
            </a:r>
            <a:r>
              <a:rPr lang="en-US" dirty="0"/>
              <a:t>,</a:t>
            </a:r>
            <a:r>
              <a:rPr lang="zh-CN" altLang="en-US" dirty="0"/>
              <a:t> </a:t>
            </a:r>
            <a:r>
              <a:rPr lang="en-US" dirty="0"/>
              <a:t>b</a:t>
            </a:r>
            <a:r>
              <a:rPr lang="en-US" baseline="-25000" dirty="0"/>
              <a:t>4</a:t>
            </a:r>
            <a:r>
              <a:rPr lang="en-US" dirty="0"/>
              <a:t>, b</a:t>
            </a:r>
            <a:r>
              <a:rPr lang="en-US" baseline="-25000" dirty="0"/>
              <a:t>5</a:t>
            </a:r>
            <a:r>
              <a:rPr lang="en-US" dirty="0"/>
              <a:t>}。哪些有序对在关系R中由矩阵表示</a:t>
            </a:r>
            <a:r>
              <a:rPr lang="zh-CN" altLang="en-US" dirty="0"/>
              <a:t>为</a:t>
            </a:r>
            <a:endParaRPr lang="en-US" dirty="0"/>
          </a:p>
          <a:p>
            <a:pPr>
              <a:buNone/>
            </a:pPr>
            <a:endParaRPr lang="en-US" dirty="0"/>
          </a:p>
          <a:p>
            <a:pPr>
              <a:buNone/>
            </a:pPr>
            <a:endParaRPr lang="en-US" dirty="0"/>
          </a:p>
          <a:p>
            <a:pPr>
              <a:buNone/>
            </a:pPr>
            <a:endParaRPr lang="en-US" dirty="0"/>
          </a:p>
          <a:p>
            <a:pPr>
              <a:buNone/>
            </a:pPr>
            <a:r>
              <a:rPr lang="en-US" b="1" dirty="0" err="1"/>
              <a:t>解:</a:t>
            </a:r>
            <a:r>
              <a:rPr lang="en-US" dirty="0" err="1"/>
              <a:t>由于R</a:t>
            </a:r>
            <a:r>
              <a:rPr lang="zh-CN" altLang="en-US" dirty="0"/>
              <a:t>是</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a:t>
            </a:r>
            <a:r>
              <a:rPr lang="en-US" dirty="0"/>
              <a:t>的有序对(a</a:t>
            </a:r>
            <a:r>
              <a:rPr lang="en-US" baseline="-25000" dirty="0"/>
              <a:t>i</a:t>
            </a:r>
            <a:r>
              <a:rPr lang="en-US" dirty="0"/>
              <a:t>,</a:t>
            </a:r>
            <a:r>
              <a:rPr lang="zh-CN" altLang="en-US" dirty="0"/>
              <a:t> </a:t>
            </a:r>
            <a:r>
              <a:rPr lang="en-US" dirty="0" err="1"/>
              <a:t>b</a:t>
            </a:r>
            <a:r>
              <a:rPr lang="en-US" baseline="-25000" dirty="0" err="1"/>
              <a:t>j</a:t>
            </a:r>
            <a:r>
              <a:rPr lang="en-US" dirty="0"/>
              <a:t>)组成，因此有:</a:t>
            </a:r>
            <a:endParaRPr lang="en-US" dirty="0"/>
          </a:p>
          <a:p>
            <a:pPr>
              <a:buNone/>
            </a:pPr>
            <a:endParaRPr lang="en-US" dirty="0"/>
          </a:p>
          <a:p>
            <a:pPr>
              <a:buNone/>
            </a:pPr>
            <a:r>
              <a:rPr lang="en-US" sz="2000" dirty="0"/>
              <a:t>          R = {(a</a:t>
            </a:r>
            <a:r>
              <a:rPr lang="en-US" sz="2000" baseline="-25000" dirty="0">
                <a:ea typeface="Cambria Math" panose="02040503050406030204" pitchFamily="18" charset="0"/>
              </a:rPr>
              <a:t>1</a:t>
            </a:r>
            <a:r>
              <a:rPr lang="en-US" sz="2000" dirty="0">
                <a:ea typeface="Cambria Math" panose="02040503050406030204" pitchFamily="18" charset="0"/>
              </a:rPr>
              <a:t>, b</a:t>
            </a:r>
            <a:r>
              <a:rPr lang="en-US" sz="2000" baseline="-25000" dirty="0">
                <a:ea typeface="Cambria Math" panose="02040503050406030204" pitchFamily="18" charset="0"/>
              </a:rPr>
              <a:t>2</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1</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4</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1</a:t>
            </a:r>
            <a:r>
              <a:rPr lang="en-US" sz="2000" dirty="0"/>
              <a:t>), {(a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5</a:t>
            </a:r>
            <a:r>
              <a:rPr lang="en-US" sz="2000" dirty="0"/>
              <a:t>)}. </a:t>
            </a:r>
            <a:endParaRPr lang="en-US" sz="2000"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2684145" y="3065780"/>
            <a:ext cx="308229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集合A上的关系矩阵</a:t>
            </a:r>
            <a:endParaRPr lang="en-US" dirty="0"/>
          </a:p>
        </p:txBody>
      </p:sp>
      <p:sp>
        <p:nvSpPr>
          <p:cNvPr id="3" name="Content Placeholder 2"/>
          <p:cNvSpPr>
            <a:spLocks noGrp="1"/>
          </p:cNvSpPr>
          <p:nvPr>
            <p:ph idx="1"/>
          </p:nvPr>
        </p:nvSpPr>
        <p:spPr/>
        <p:txBody>
          <a:bodyPr/>
          <a:lstStyle/>
          <a:p>
            <a:r>
              <a:rPr lang="en-US" dirty="0"/>
              <a:t>如果R是自反关系，则</a:t>
            </a:r>
            <a:r>
              <a:rPr lang="en-US" dirty="0">
                <a:sym typeface="+mn-ea"/>
              </a:rPr>
              <a:t>M</a:t>
            </a:r>
            <a:r>
              <a:rPr lang="en-US" baseline="-25000" dirty="0">
                <a:sym typeface="+mn-ea"/>
              </a:rPr>
              <a:t>R</a:t>
            </a:r>
            <a:r>
              <a:rPr lang="en-US" dirty="0">
                <a:sym typeface="+mn-ea"/>
              </a:rPr>
              <a:t> </a:t>
            </a:r>
            <a:r>
              <a:rPr lang="en-US" dirty="0"/>
              <a:t>主对角线上的所有元素都等于1。</a:t>
            </a:r>
            <a:endParaRPr lang="en-US" dirty="0"/>
          </a:p>
          <a:p>
            <a:endParaRPr lang="en-US" dirty="0"/>
          </a:p>
          <a:p>
            <a:pPr>
              <a:buNone/>
            </a:pPr>
            <a:endParaRPr lang="en-US" dirty="0"/>
          </a:p>
          <a:p>
            <a:pPr marL="0" indent="0">
              <a:buNone/>
            </a:pPr>
            <a:endParaRPr lang="en-US" dirty="0"/>
          </a:p>
          <a:p>
            <a:r>
              <a:rPr lang="en-US" dirty="0"/>
              <a:t>R是对称</a:t>
            </a:r>
            <a:r>
              <a:rPr lang="zh-CN" altLang="en-US" dirty="0"/>
              <a:t>的</a:t>
            </a:r>
            <a:r>
              <a:rPr lang="en-US" dirty="0"/>
              <a:t>当且仅当</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时，</a:t>
            </a:r>
            <a:r>
              <a:rPr lang="zh-CN" altLang="en-US" dirty="0"/>
              <a:t>就有</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。当且仅当</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或当i≠j时</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，R是反对称关系</a:t>
            </a:r>
            <a:r>
              <a:rPr lang="zh-CN" altLang="en-US" dirty="0"/>
              <a:t>。</a:t>
            </a:r>
            <a:endParaRPr lang="en-US" dirty="0"/>
          </a:p>
          <a:p>
            <a:endParaRPr lang="en-US" dirty="0"/>
          </a:p>
        </p:txBody>
      </p:sp>
      <p:pic>
        <p:nvPicPr>
          <p:cNvPr id="4" name="Content Placeholder 3" descr="0803.jpg"/>
          <p:cNvPicPr>
            <a:picLocks noChangeAspect="1"/>
          </p:cNvPicPr>
          <p:nvPr/>
        </p:nvPicPr>
        <p:blipFill>
          <a:blip r:embed="rId1" cstate="print"/>
          <a:stretch>
            <a:fillRect/>
          </a:stretch>
        </p:blipFill>
        <p:spPr>
          <a:xfrm>
            <a:off x="3781425" y="2487783"/>
            <a:ext cx="1581150" cy="1606154"/>
          </a:xfrm>
          <a:prstGeom prst="rect">
            <a:avLst/>
          </a:prstGeom>
        </p:spPr>
      </p:pic>
      <p:pic>
        <p:nvPicPr>
          <p:cNvPr id="5" name="Content Placeholder 5" descr="0804.jpg"/>
          <p:cNvPicPr>
            <a:picLocks noChangeAspect="1"/>
          </p:cNvPicPr>
          <p:nvPr/>
        </p:nvPicPr>
        <p:blipFill>
          <a:blip r:embed="rId2" cstate="print"/>
          <a:stretch>
            <a:fillRect/>
          </a:stretch>
        </p:blipFill>
        <p:spPr>
          <a:xfrm>
            <a:off x="2933700" y="5108895"/>
            <a:ext cx="3276600" cy="16511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集合A上关系的例子</a:t>
            </a:r>
            <a:endParaRPr lang="en-US" dirty="0"/>
          </a:p>
        </p:txBody>
      </p:sp>
      <p:sp>
        <p:nvSpPr>
          <p:cNvPr id="7" name="Content Placeholder 6"/>
          <p:cNvSpPr>
            <a:spLocks noGrp="1"/>
          </p:cNvSpPr>
          <p:nvPr>
            <p:ph idx="1"/>
          </p:nvPr>
        </p:nvSpPr>
        <p:spPr/>
        <p:txBody>
          <a:bodyPr>
            <a:normAutofit/>
          </a:bodyPr>
          <a:lstStyle/>
          <a:p>
            <a:pPr>
              <a:buNone/>
            </a:pPr>
            <a:r>
              <a:rPr lang="en-US" b="1" dirty="0"/>
              <a:t>例3</a:t>
            </a:r>
            <a:r>
              <a:rPr lang="zh-CN" altLang="en-US" b="1" dirty="0"/>
              <a:t>：</a:t>
            </a:r>
            <a:r>
              <a:rPr lang="en-US" dirty="0" err="1"/>
              <a:t>假设集合上的关系R由矩阵表示</a:t>
            </a:r>
            <a:r>
              <a:rPr lang="zh-CN" altLang="en-US" dirty="0"/>
              <a:t>，R是自反的，对称的和反对称的?</a:t>
            </a:r>
            <a:endParaRPr lang="zh-CN" altLang="en-US" dirty="0"/>
          </a:p>
          <a:p>
            <a:pPr>
              <a:buNone/>
            </a:pPr>
            <a:endParaRPr lang="en-US" dirty="0"/>
          </a:p>
          <a:p>
            <a:pPr>
              <a:buNone/>
            </a:pPr>
            <a:endParaRPr lang="en-US" dirty="0"/>
          </a:p>
          <a:p>
            <a:pPr>
              <a:buNone/>
            </a:pPr>
            <a:r>
              <a:rPr lang="en-US" b="1" dirty="0"/>
              <a:t>   </a:t>
            </a:r>
            <a:r>
              <a:rPr lang="en-US" dirty="0"/>
              <a:t> </a:t>
            </a:r>
            <a:endParaRPr lang="en-US" dirty="0"/>
          </a:p>
          <a:p>
            <a:pPr>
              <a:buNone/>
            </a:pPr>
            <a:r>
              <a:rPr lang="en-US" b="1" dirty="0" err="1"/>
              <a:t>解</a:t>
            </a:r>
            <a:r>
              <a:rPr lang="zh-CN" altLang="en-US" b="1" dirty="0"/>
              <a:t>：</a:t>
            </a:r>
            <a:r>
              <a:rPr lang="en-US" dirty="0"/>
              <a:t>因为所有的对角元素都等于1，所以R是自反的。因为</a:t>
            </a:r>
            <a:r>
              <a:rPr lang="en-US" dirty="0">
                <a:sym typeface="+mn-ea"/>
              </a:rPr>
              <a:t>M</a:t>
            </a:r>
            <a:r>
              <a:rPr lang="en-US" baseline="-25000" dirty="0">
                <a:sym typeface="+mn-ea"/>
              </a:rPr>
              <a:t>R</a:t>
            </a:r>
            <a:r>
              <a:rPr lang="en-US" dirty="0"/>
              <a:t>是对称的，所以R是对称的。</a:t>
            </a:r>
            <a:endParaRPr lang="en-US" dirty="0"/>
          </a:p>
        </p:txBody>
      </p:sp>
      <p:pic>
        <p:nvPicPr>
          <p:cNvPr id="10" name="Picture 9" descr="addin_tmp.png"/>
          <p:cNvPicPr>
            <a:picLocks noChangeAspect="1"/>
          </p:cNvPicPr>
          <p:nvPr>
            <p:custDataLst>
              <p:tags r:id="rId1"/>
            </p:custDataLst>
          </p:nvPr>
        </p:nvPicPr>
        <p:blipFill>
          <a:blip r:embed="rId2" cstate="print"/>
          <a:stretch>
            <a:fillRect/>
          </a:stretch>
        </p:blipFill>
        <p:spPr>
          <a:xfrm>
            <a:off x="2666999" y="2819400"/>
            <a:ext cx="3084907"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使用有向图示关系</a:t>
            </a:r>
            <a:endParaRPr kumimoji="1" lang="zh-CN" altLang="en-US" dirty="0"/>
          </a:p>
        </p:txBody>
      </p:sp>
      <p:sp>
        <p:nvSpPr>
          <p:cNvPr id="3" name="内容占位符 2"/>
          <p:cNvSpPr>
            <a:spLocks noGrp="1"/>
          </p:cNvSpPr>
          <p:nvPr>
            <p:ph idx="1"/>
          </p:nvPr>
        </p:nvSpPr>
        <p:spPr/>
        <p:txBody>
          <a:bodyPr/>
          <a:lstStyle/>
          <a:p>
            <a:r>
              <a:rPr lang="zh-CN" altLang="en-US" dirty="0"/>
              <a:t>定义：一个有向图由顶点集合V(或节点)和边(或弧)的</a:t>
            </a:r>
            <a:r>
              <a:rPr lang="zh-CN" altLang="en-US" dirty="0">
                <a:sym typeface="+mn-ea"/>
              </a:rPr>
              <a:t>集合E</a:t>
            </a:r>
            <a:r>
              <a:rPr lang="zh-CN" altLang="en-US" dirty="0"/>
              <a:t>有组成。其中边集是</a:t>
            </a:r>
            <a:r>
              <a:rPr lang="en-US" altLang="zh-CN" dirty="0"/>
              <a:t>V</a:t>
            </a:r>
            <a:r>
              <a:rPr lang="zh-CN" altLang="en-US" dirty="0"/>
              <a:t>中元素的有序对的集合。顶点a称为边(a, b)的初始顶点，顶点b称为这条边的终端顶点。</a:t>
            </a:r>
            <a:endParaRPr lang="en-US" altLang="zh-CN" dirty="0"/>
          </a:p>
          <a:p>
            <a:pPr lvl="1"/>
            <a:r>
              <a:rPr lang="en-US" altLang="zh-CN" dirty="0" err="1"/>
              <a:t>表示边</a:t>
            </a:r>
            <a:r>
              <a:rPr lang="en-US" altLang="zh-CN" dirty="0"/>
              <a:t>(a,</a:t>
            </a:r>
            <a:r>
              <a:rPr lang="zh-CN" altLang="en-US" dirty="0"/>
              <a:t> </a:t>
            </a:r>
            <a:r>
              <a:rPr lang="en-US" altLang="zh-CN" dirty="0"/>
              <a:t>a)</a:t>
            </a:r>
            <a:r>
              <a:rPr lang="en-US" altLang="zh-CN" dirty="0" err="1"/>
              <a:t>的边称为环</a:t>
            </a:r>
            <a:r>
              <a:rPr lang="en-US" altLang="zh-CN" dirty="0"/>
              <a:t>。</a:t>
            </a:r>
            <a:endParaRPr lang="en-US" altLang="zh-CN" dirty="0"/>
          </a:p>
          <a:p>
            <a:pPr marL="0" indent="0">
              <a:buNone/>
            </a:pPr>
            <a:endParaRPr lang="en-US" altLang="zh-CN" b="1" dirty="0"/>
          </a:p>
          <a:p>
            <a:pPr marL="0" indent="0">
              <a:buNone/>
            </a:pPr>
            <a:r>
              <a:rPr lang="zh-CN" altLang="en-US" b="1" dirty="0"/>
              <a:t>举例</a:t>
            </a:r>
            <a:r>
              <a:rPr lang="zh-CN" altLang="en-US" b="1" dirty="0">
                <a:ea typeface="Cambria Math" panose="02040503050406030204" pitchFamily="18" charset="0"/>
              </a:rPr>
              <a:t>：</a:t>
            </a:r>
            <a:r>
              <a:rPr lang="en-US" altLang="zh-CN" dirty="0" err="1"/>
              <a:t>图中有顶点a</a:t>
            </a:r>
            <a:r>
              <a:rPr lang="en-US" altLang="zh-CN" dirty="0"/>
              <a:t>,</a:t>
            </a:r>
            <a:r>
              <a:rPr lang="zh-CN" altLang="en-US" dirty="0"/>
              <a:t> </a:t>
            </a:r>
            <a:r>
              <a:rPr lang="en-US" altLang="zh-CN" dirty="0"/>
              <a:t>b,</a:t>
            </a:r>
            <a:r>
              <a:rPr lang="zh-CN" altLang="en-US" dirty="0"/>
              <a:t> </a:t>
            </a:r>
            <a:r>
              <a:rPr lang="en-US" altLang="zh-CN" dirty="0"/>
              <a:t>c,</a:t>
            </a:r>
            <a:r>
              <a:rPr lang="zh-CN" altLang="en-US" dirty="0"/>
              <a:t> </a:t>
            </a:r>
            <a:r>
              <a:rPr lang="en-US" altLang="zh-CN" dirty="0" err="1"/>
              <a:t>d和边</a:t>
            </a:r>
            <a:br>
              <a:rPr lang="en-US" altLang="zh-CN" dirty="0"/>
            </a:br>
            <a:r>
              <a:rPr lang="en-US" altLang="zh-CN" dirty="0"/>
              <a:t>(a, b), (a, d), (b, b), (b, d), (c, a), (c, b), (d, b)</a:t>
            </a:r>
            <a:br>
              <a:rPr lang="en-US" altLang="zh-CN" dirty="0"/>
            </a:br>
            <a:r>
              <a:rPr lang="en-US" altLang="zh-CN" dirty="0" err="1"/>
              <a:t>的有向图如图所示</a:t>
            </a:r>
            <a:r>
              <a:rPr lang="en-US" altLang="zh-CN" dirty="0"/>
              <a:t>。</a:t>
            </a:r>
            <a:endParaRPr kumimoji="1" lang="zh-CN" altLang="en-US" dirty="0"/>
          </a:p>
        </p:txBody>
      </p:sp>
      <p:pic>
        <p:nvPicPr>
          <p:cNvPr id="4" name="Content Placeholder 3" descr="0805.jpg"/>
          <p:cNvPicPr>
            <a:picLocks noChangeAspect="1"/>
          </p:cNvPicPr>
          <p:nvPr/>
        </p:nvPicPr>
        <p:blipFill>
          <a:blip r:embed="rId1" cstate="print"/>
          <a:stretch>
            <a:fillRect/>
          </a:stretch>
        </p:blipFill>
        <p:spPr>
          <a:xfrm>
            <a:off x="6934200" y="4422905"/>
            <a:ext cx="2057400" cy="233685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表示关系的有向图的例子</a:t>
            </a:r>
            <a:endParaRPr lang="en-US" dirty="0"/>
          </a:p>
        </p:txBody>
      </p:sp>
      <p:sp>
        <p:nvSpPr>
          <p:cNvPr id="3" name="Content Placeholder 2"/>
          <p:cNvSpPr>
            <a:spLocks noGrp="1"/>
          </p:cNvSpPr>
          <p:nvPr>
            <p:ph idx="1"/>
          </p:nvPr>
        </p:nvSpPr>
        <p:spPr>
          <a:xfrm>
            <a:off x="457200" y="1935480"/>
            <a:ext cx="8229600" cy="4389120"/>
          </a:xfrm>
        </p:spPr>
        <p:txBody>
          <a:bodyPr>
            <a:normAutofit/>
          </a:bodyPr>
          <a:lstStyle/>
          <a:p>
            <a:pPr>
              <a:buNone/>
            </a:pPr>
            <a:r>
              <a:rPr lang="en-US" b="1" dirty="0"/>
              <a:t>例8</a:t>
            </a:r>
            <a:r>
              <a:rPr lang="zh-CN" altLang="en-US" b="1" dirty="0"/>
              <a:t>：</a:t>
            </a:r>
            <a:r>
              <a:rPr lang="en-US" dirty="0" err="1"/>
              <a:t>关系中的有序对是用</a:t>
            </a:r>
            <a:r>
              <a:rPr lang="en-US" dirty="0" err="1">
                <a:sym typeface="+mn-ea"/>
              </a:rPr>
              <a:t>什么表示</a:t>
            </a:r>
            <a:r>
              <a:rPr lang="en-US" dirty="0" err="1"/>
              <a:t>这个有向图</a:t>
            </a:r>
            <a:r>
              <a:rPr lang="en-US" dirty="0"/>
              <a:t>?</a:t>
            </a:r>
            <a:endParaRPr lang="en-US" dirty="0"/>
          </a:p>
          <a:p>
            <a:pPr>
              <a:buNone/>
            </a:pPr>
            <a:endParaRPr lang="en-US" dirty="0"/>
          </a:p>
          <a:p>
            <a:pPr>
              <a:buNone/>
            </a:pPr>
            <a:endParaRPr lang="en-US" dirty="0"/>
          </a:p>
          <a:p>
            <a:pPr>
              <a:buNone/>
            </a:pPr>
            <a:r>
              <a:rPr lang="en-US" dirty="0"/>
              <a:t>    </a:t>
            </a:r>
            <a:endParaRPr lang="en-US" dirty="0"/>
          </a:p>
          <a:p>
            <a:pPr>
              <a:buNone/>
            </a:pPr>
            <a:endParaRPr lang="en-US" dirty="0"/>
          </a:p>
          <a:p>
            <a:pPr>
              <a:buNone/>
            </a:pPr>
            <a:endParaRPr lang="en-US" dirty="0"/>
          </a:p>
          <a:p>
            <a:pPr>
              <a:buNone/>
            </a:pPr>
            <a:r>
              <a:rPr lang="en-US" b="1" dirty="0" err="1"/>
              <a:t>解</a:t>
            </a:r>
            <a:r>
              <a:rPr lang="zh-CN" altLang="en-US" b="1" dirty="0"/>
              <a:t>：</a:t>
            </a:r>
            <a:r>
              <a:rPr lang="en-US" dirty="0" err="1"/>
              <a:t>关系中的有序对</a:t>
            </a:r>
            <a:r>
              <a:rPr lang="zh-CN" altLang="en-US" dirty="0"/>
              <a:t>包括</a:t>
            </a:r>
            <a:r>
              <a:rPr lang="en-US" sz="2800" i="1" dirty="0"/>
              <a:t> </a:t>
            </a:r>
            <a:r>
              <a:rPr lang="en-US" sz="2800" dirty="0"/>
              <a:t>(</a:t>
            </a:r>
            <a:r>
              <a:rPr lang="en-US" sz="2800" dirty="0">
                <a:ea typeface="Cambria Math" panose="02040503050406030204" pitchFamily="18" charset="0"/>
              </a:rPr>
              <a:t>1, 3</a:t>
            </a:r>
            <a:r>
              <a:rPr lang="en-US" sz="2800" dirty="0"/>
              <a:t>), (</a:t>
            </a:r>
            <a:r>
              <a:rPr lang="en-US" sz="2800" dirty="0">
                <a:ea typeface="Cambria Math" panose="02040503050406030204" pitchFamily="18" charset="0"/>
              </a:rPr>
              <a:t>1, 4</a:t>
            </a:r>
            <a:r>
              <a:rPr lang="en-US" sz="2800" dirty="0"/>
              <a:t>), (</a:t>
            </a:r>
            <a:r>
              <a:rPr lang="en-US" sz="2800" dirty="0">
                <a:ea typeface="Cambria Math" panose="02040503050406030204" pitchFamily="18" charset="0"/>
              </a:rPr>
              <a:t>2, 1</a:t>
            </a:r>
            <a:r>
              <a:rPr lang="en-US" sz="2800" dirty="0"/>
              <a:t>), (</a:t>
            </a:r>
            <a:r>
              <a:rPr lang="en-US" sz="2800" dirty="0">
                <a:ea typeface="Cambria Math" panose="02040503050406030204" pitchFamily="18" charset="0"/>
              </a:rPr>
              <a:t>2, 2</a:t>
            </a:r>
            <a:r>
              <a:rPr lang="en-US" sz="2800" dirty="0"/>
              <a:t>), </a:t>
            </a:r>
            <a:br>
              <a:rPr lang="en-US" sz="2800" dirty="0"/>
            </a:br>
            <a:r>
              <a:rPr lang="en-US" sz="2800" dirty="0"/>
              <a:t>(</a:t>
            </a:r>
            <a:r>
              <a:rPr lang="en-US" sz="2800" dirty="0">
                <a:ea typeface="Cambria Math" panose="02040503050406030204" pitchFamily="18" charset="0"/>
              </a:rPr>
              <a:t>2, 3</a:t>
            </a:r>
            <a:r>
              <a:rPr lang="en-US" sz="2800" dirty="0"/>
              <a:t>), (</a:t>
            </a:r>
            <a:r>
              <a:rPr lang="en-US" sz="2800" dirty="0">
                <a:ea typeface="Cambria Math" panose="02040503050406030204" pitchFamily="18" charset="0"/>
              </a:rPr>
              <a:t>3, 1</a:t>
            </a:r>
            <a:r>
              <a:rPr lang="en-US" sz="2800" dirty="0"/>
              <a:t>), (</a:t>
            </a:r>
            <a:r>
              <a:rPr lang="en-US" sz="2800" dirty="0">
                <a:ea typeface="Cambria Math" panose="02040503050406030204" pitchFamily="18" charset="0"/>
              </a:rPr>
              <a:t>3, 3</a:t>
            </a:r>
            <a:r>
              <a:rPr lang="en-US" sz="2800" dirty="0"/>
              <a:t>), (</a:t>
            </a:r>
            <a:r>
              <a:rPr lang="en-US" sz="2800" dirty="0">
                <a:ea typeface="Cambria Math" panose="02040503050406030204" pitchFamily="18" charset="0"/>
              </a:rPr>
              <a:t>4, 1</a:t>
            </a:r>
            <a:r>
              <a:rPr lang="en-US" sz="2800" dirty="0"/>
              <a:t>)</a:t>
            </a:r>
            <a:r>
              <a:rPr lang="zh-CN" altLang="en-US" sz="2800" dirty="0"/>
              <a:t> 和</a:t>
            </a:r>
            <a:r>
              <a:rPr lang="en-US" sz="2800" dirty="0"/>
              <a:t> (</a:t>
            </a:r>
            <a:r>
              <a:rPr lang="en-US" sz="2800" dirty="0">
                <a:ea typeface="Cambria Math" panose="02040503050406030204" pitchFamily="18" charset="0"/>
              </a:rPr>
              <a:t>4, 3</a:t>
            </a:r>
            <a:r>
              <a:rPr lang="en-US" sz="2800" dirty="0"/>
              <a:t>)</a:t>
            </a:r>
            <a:r>
              <a:rPr lang="zh-CN" altLang="en-US" sz="2800" dirty="0"/>
              <a:t>。</a:t>
            </a:r>
            <a:endParaRPr lang="en-US" dirty="0"/>
          </a:p>
        </p:txBody>
      </p:sp>
      <p:pic>
        <p:nvPicPr>
          <p:cNvPr id="6" name="Content Placeholder 5" descr="0807.jpg"/>
          <p:cNvPicPr>
            <a:picLocks noChangeAspect="1"/>
          </p:cNvPicPr>
          <p:nvPr/>
        </p:nvPicPr>
        <p:blipFill>
          <a:blip r:embed="rId1" cstate="print"/>
          <a:stretch>
            <a:fillRect/>
          </a:stretch>
        </p:blipFill>
        <p:spPr>
          <a:xfrm>
            <a:off x="2971800" y="2611470"/>
            <a:ext cx="1828800" cy="1960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自反关系的表示</a:t>
            </a:r>
            <a:endParaRPr kumimoji="1" lang="zh-CN" altLang="en-US" dirty="0"/>
          </a:p>
        </p:txBody>
      </p:sp>
      <p:sp>
        <p:nvSpPr>
          <p:cNvPr id="3" name="内容占位符 2"/>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是自反的：</a:t>
            </a:r>
            <a:endParaRPr kumimoji="1" lang="en-US" altLang="zh-CN" dirty="0"/>
          </a:p>
          <a:p>
            <a:pPr lvl="1"/>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en-US" altLang="zh-CN" dirty="0"/>
          </a:p>
          <a:p>
            <a:pPr lvl="1"/>
            <a:r>
              <a:rPr kumimoji="1" lang="en-US" altLang="zh-CN" dirty="0"/>
              <a:t>M</a:t>
            </a:r>
            <a:r>
              <a:rPr kumimoji="1" lang="en-US" altLang="zh-CN" baseline="-25000" dirty="0"/>
              <a:t>R</a:t>
            </a:r>
            <a:r>
              <a:rPr kumimoji="1" lang="zh-CN" altLang="en-US" dirty="0"/>
              <a:t>主对角线上的元素全为</a:t>
            </a:r>
            <a:r>
              <a:rPr kumimoji="1" lang="en-US" altLang="zh-CN" dirty="0"/>
              <a:t>1</a:t>
            </a:r>
            <a:r>
              <a:rPr kumimoji="1" lang="zh-CN" altLang="en-US" dirty="0"/>
              <a:t>。</a:t>
            </a:r>
            <a:endParaRPr kumimoji="1" lang="en-US" altLang="zh-CN" dirty="0"/>
          </a:p>
          <a:p>
            <a:pPr lvl="1"/>
            <a:r>
              <a:rPr kumimoji="1" lang="en-US" altLang="zh-CN" dirty="0"/>
              <a:t>G</a:t>
            </a:r>
            <a:r>
              <a:rPr kumimoji="1" lang="en-US" altLang="zh-CN" baseline="-25000" dirty="0"/>
              <a:t>R</a:t>
            </a:r>
            <a:r>
              <a:rPr kumimoji="1" lang="zh-CN" altLang="en-US" dirty="0"/>
              <a:t>的每个顶点处均有自环。</a:t>
            </a:r>
            <a:endParaRPr kumimoji="1" lang="en-US" altLang="zh-CN" dirty="0"/>
          </a:p>
          <a:p>
            <a:r>
              <a:rPr kumimoji="1" lang="zh-CN" altLang="en-US" dirty="0"/>
              <a:t>自反关系再举例：</a:t>
            </a:r>
            <a:endParaRPr kumimoji="1" lang="en-US" altLang="zh-CN" dirty="0"/>
          </a:p>
          <a:p>
            <a:pPr lvl="1"/>
            <a:r>
              <a:rPr kumimoji="1" lang="zh-CN" altLang="en-US" dirty="0"/>
              <a:t>平面上三角形的全等关系。</a:t>
            </a:r>
            <a:endParaRPr kumimoji="1" lang="zh-CN" altLang="en-US" dirty="0"/>
          </a:p>
          <a:p>
            <a:pPr lvl="1"/>
            <a:r>
              <a:rPr kumimoji="1" lang="zh-CN" altLang="en-US" dirty="0"/>
              <a:t>实数集中实数的小于等于关系。</a:t>
            </a:r>
            <a:endParaRPr kumimoji="1" lang="zh-CN" altLang="en-US" dirty="0"/>
          </a:p>
          <a:p>
            <a:pPr lvl="1"/>
            <a:r>
              <a:rPr kumimoji="1" lang="zh-CN" altLang="en-US" dirty="0"/>
              <a:t>幂集上的集合的相等、包含关系。</a:t>
            </a:r>
            <a:endParaRPr kumimoji="1" lang="zh-CN" altLang="en-US" dirty="0"/>
          </a:p>
          <a:p>
            <a:pPr lvl="1"/>
            <a:r>
              <a:rPr kumimoji="1" lang="zh-CN" altLang="en-US" dirty="0"/>
              <a:t>命题集合上的命题的等价、蕴含关系。</a:t>
            </a: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对称关系的表示</a:t>
            </a:r>
            <a:endParaRPr kumimoji="1" lang="zh-CN" altLang="en-US" dirty="0"/>
          </a:p>
        </p:txBody>
      </p:sp>
      <p:sp>
        <p:nvSpPr>
          <p:cNvPr id="3" name="内容占位符 2"/>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是对称的：</a:t>
            </a:r>
            <a:endParaRPr kumimoji="1" lang="en-US" altLang="zh-CN" dirty="0"/>
          </a:p>
          <a:p>
            <a:pPr lvl="1"/>
            <a:r>
              <a:rPr kumimoji="1" lang="en-US" altLang="zh-CN" dirty="0"/>
              <a:t>M</a:t>
            </a:r>
            <a:r>
              <a:rPr kumimoji="1" lang="en-US" altLang="zh-CN" baseline="-25000" dirty="0"/>
              <a:t>R</a:t>
            </a:r>
            <a:r>
              <a:rPr kumimoji="1" lang="zh-CN" altLang="en-US" dirty="0"/>
              <a:t>是对称矩阵。</a:t>
            </a:r>
            <a:endParaRPr kumimoji="1" lang="en-US" altLang="zh-CN" dirty="0"/>
          </a:p>
          <a:p>
            <a:pPr lvl="1"/>
            <a:r>
              <a:rPr kumimoji="1" lang="en-US" altLang="zh-CN" dirty="0"/>
              <a:t>G</a:t>
            </a:r>
            <a:r>
              <a:rPr kumimoji="1" lang="en-US" altLang="zh-CN" baseline="-25000" dirty="0"/>
              <a:t>R</a:t>
            </a:r>
            <a:r>
              <a:rPr kumimoji="1" lang="zh-CN" altLang="en-US" dirty="0"/>
              <a:t>任意一对节点之间要么没有边，要么有一对方向相反的有向边。</a:t>
            </a:r>
            <a:endParaRPr kumimoji="1" lang="en-US" altLang="zh-CN" dirty="0"/>
          </a:p>
          <a:p>
            <a:r>
              <a:rPr kumimoji="1" lang="zh-CN" altLang="en-US" dirty="0"/>
              <a:t>对称关系再举例：</a:t>
            </a:r>
            <a:endParaRPr kumimoji="1" lang="en-US" altLang="zh-CN" dirty="0"/>
          </a:p>
          <a:p>
            <a:pPr lvl="1"/>
            <a:r>
              <a:rPr kumimoji="1" lang="zh-CN" altLang="en-US" dirty="0"/>
              <a:t>平面上三角形的相似关系。</a:t>
            </a:r>
            <a:endParaRPr kumimoji="1" lang="zh-CN" altLang="en-US" dirty="0"/>
          </a:p>
          <a:p>
            <a:pPr lvl="1"/>
            <a:r>
              <a:rPr kumimoji="1" lang="zh-CN" altLang="en-US" dirty="0"/>
              <a:t>人群中人之间的同学、同事、邻居关系。</a:t>
            </a:r>
            <a:endParaRPr kumimoji="1" lang="zh-CN" altLang="en-US" dirty="0"/>
          </a:p>
          <a:p>
            <a:pPr lvl="1"/>
            <a:r>
              <a:rPr kumimoji="1" lang="zh-CN" altLang="en-US" dirty="0"/>
              <a:t>幂集中集合相等的关系。</a:t>
            </a:r>
            <a:endParaRPr kumimoji="1" lang="zh-CN" altLang="en-US" dirty="0"/>
          </a:p>
          <a:p>
            <a:pPr lvl="1"/>
            <a:r>
              <a:rPr kumimoji="1" lang="zh-CN" altLang="en-US" dirty="0"/>
              <a:t>命题集合上的命题的等价关系。</a:t>
            </a:r>
            <a:endParaRPr kumimoji="1" lang="zh-CN" altLang="en-US" dirty="0"/>
          </a:p>
          <a:p>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关系</a:t>
            </a:r>
            <a:r>
              <a:rPr lang="zh-CN" altLang="en-US" dirty="0">
                <a:latin typeface="宋体" panose="02010600030101010101" pitchFamily="2" charset="-122"/>
                <a:ea typeface="宋体" panose="02010600030101010101" pitchFamily="2" charset="-122"/>
              </a:rPr>
              <a:t>合成的表示</a:t>
            </a:r>
            <a:endParaRPr kumimoji="1" lang="zh-CN" altLang="en-US" dirty="0"/>
          </a:p>
        </p:txBody>
      </p:sp>
      <p:sp>
        <p:nvSpPr>
          <p:cNvPr id="3" name="内容占位符 2"/>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45000" dirty="0"/>
              <a:t>1</a:t>
            </a:r>
            <a:r>
              <a:rPr kumimoji="1" lang="en-US" altLang="zh-CN" baseline="-25000" dirty="0"/>
              <a:t> ∘ R</a:t>
            </a:r>
            <a:r>
              <a:rPr kumimoji="1" lang="en-US" altLang="zh-CN" baseline="-45000" dirty="0"/>
              <a:t>2</a:t>
            </a:r>
            <a:r>
              <a:rPr kumimoji="1" lang="en-US" altLang="zh-CN" baseline="-25000" dirty="0"/>
              <a:t> </a:t>
            </a:r>
            <a:r>
              <a:rPr kumimoji="1" lang="en-US" altLang="zh-CN" dirty="0"/>
              <a:t>= M</a:t>
            </a:r>
            <a:r>
              <a:rPr kumimoji="1" lang="en-US" altLang="zh-CN" baseline="-25000" dirty="0"/>
              <a:t>R2</a:t>
            </a:r>
            <a:r>
              <a:rPr kumimoji="1" lang="en-US" altLang="zh-CN" dirty="0"/>
              <a:t> </a:t>
            </a:r>
            <a:r>
              <a:rPr kumimoji="1" lang="zh-CN" altLang="en-US" sz="1600" dirty="0"/>
              <a:t>◉</a:t>
            </a:r>
            <a:r>
              <a:rPr kumimoji="1" lang="en-US" altLang="zh-CN" dirty="0"/>
              <a:t> M</a:t>
            </a:r>
            <a:r>
              <a:rPr kumimoji="1" lang="en-US" altLang="zh-CN" baseline="-25000" dirty="0"/>
              <a:t>R1</a:t>
            </a:r>
            <a:r>
              <a:rPr kumimoji="1" lang="zh-CN" altLang="en-US" dirty="0"/>
              <a:t>（</a:t>
            </a:r>
            <a:r>
              <a:rPr kumimoji="1" lang="zh-CN" altLang="en-US" sz="1600" dirty="0"/>
              <a:t>◉</a:t>
            </a:r>
            <a:r>
              <a:rPr kumimoji="1" lang="zh-CN" altLang="en-US" dirty="0"/>
              <a:t>表示矩阵的布尔积，见</a:t>
            </a:r>
            <a:r>
              <a:rPr kumimoji="1" lang="en-US" altLang="zh-CN" dirty="0"/>
              <a:t>2.6.4</a:t>
            </a:r>
            <a:r>
              <a:rPr kumimoji="1" lang="zh-CN" altLang="en-US" dirty="0"/>
              <a:t>节）</a:t>
            </a:r>
            <a:endParaRPr kumimoji="1" lang="en-US" altLang="zh-CN" dirty="0"/>
          </a:p>
          <a:p>
            <a:r>
              <a:rPr kumimoji="1" lang="zh-CN" altLang="en-US" dirty="0"/>
              <a:t>关系图</a:t>
            </a:r>
            <a:endParaRPr kumimoji="1" lang="zh-CN" altLang="en-US" dirty="0"/>
          </a:p>
        </p:txBody>
      </p:sp>
      <p:grpSp>
        <p:nvGrpSpPr>
          <p:cNvPr id="4" name="组合 3"/>
          <p:cNvGrpSpPr/>
          <p:nvPr/>
        </p:nvGrpSpPr>
        <p:grpSpPr>
          <a:xfrm>
            <a:off x="1828800" y="3321696"/>
            <a:ext cx="5576164" cy="2944168"/>
            <a:chOff x="1066800" y="1595110"/>
            <a:chExt cx="7514304" cy="3967490"/>
          </a:xfrm>
        </p:grpSpPr>
        <p:sp>
          <p:nvSpPr>
            <p:cNvPr id="5"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2176790"/>
              <a:ext cx="381000" cy="523220"/>
            </a:xfrm>
            <a:prstGeom prst="rect">
              <a:avLst/>
            </a:prstGeom>
            <a:noFill/>
          </p:spPr>
          <p:txBody>
            <a:bodyPr wrap="square" rtlCol="0">
              <a:spAutoFit/>
            </a:bodyPr>
            <a:lstStyle/>
            <a:p>
              <a:r>
                <a:rPr lang="en-US" sz="2800" i="1" dirty="0"/>
                <a:t>a</a:t>
              </a:r>
              <a:endParaRPr lang="en-US" sz="2800" i="1" dirty="0"/>
            </a:p>
          </p:txBody>
        </p:sp>
        <p:sp>
          <p:nvSpPr>
            <p:cNvPr id="9" name="Oval 9"/>
            <p:cNvSpPr/>
            <p:nvPr/>
          </p:nvSpPr>
          <p:spPr>
            <a:xfrm>
              <a:off x="4572000" y="207548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p:cNvSpPr/>
            <p:nvPr/>
          </p:nvSpPr>
          <p:spPr>
            <a:xfrm>
              <a:off x="4572000" y="474105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6"/>
            <p:cNvSpPr/>
            <p:nvPr/>
          </p:nvSpPr>
          <p:spPr>
            <a:xfrm>
              <a:off x="6705600" y="469169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p:cNvSpPr txBox="1"/>
            <p:nvPr/>
          </p:nvSpPr>
          <p:spPr>
            <a:xfrm>
              <a:off x="1600200" y="3167390"/>
              <a:ext cx="381000" cy="523220"/>
            </a:xfrm>
            <a:prstGeom prst="rect">
              <a:avLst/>
            </a:prstGeom>
            <a:noFill/>
          </p:spPr>
          <p:txBody>
            <a:bodyPr wrap="square" rtlCol="0">
              <a:spAutoFit/>
            </a:bodyPr>
            <a:lstStyle/>
            <a:p>
              <a:r>
                <a:rPr lang="en-US" sz="2800" i="1" dirty="0"/>
                <a:t>b</a:t>
              </a:r>
              <a:endParaRPr lang="en-US" sz="2800" i="1" dirty="0"/>
            </a:p>
          </p:txBody>
        </p:sp>
        <p:sp>
          <p:nvSpPr>
            <p:cNvPr id="18" name="TextBox 18"/>
            <p:cNvSpPr txBox="1"/>
            <p:nvPr/>
          </p:nvSpPr>
          <p:spPr>
            <a:xfrm>
              <a:off x="1600200" y="4157990"/>
              <a:ext cx="381000" cy="523220"/>
            </a:xfrm>
            <a:prstGeom prst="rect">
              <a:avLst/>
            </a:prstGeom>
            <a:noFill/>
          </p:spPr>
          <p:txBody>
            <a:bodyPr wrap="square" rtlCol="0">
              <a:spAutoFit/>
            </a:bodyPr>
            <a:lstStyle/>
            <a:p>
              <a:r>
                <a:rPr lang="en-US" sz="2800" i="1" dirty="0"/>
                <a:t>c</a:t>
              </a:r>
              <a:endParaRPr lang="en-US" sz="2800" i="1" dirty="0"/>
            </a:p>
          </p:txBody>
        </p:sp>
        <p:sp>
          <p:nvSpPr>
            <p:cNvPr id="19" name="TextBox 19"/>
            <p:cNvSpPr txBox="1"/>
            <p:nvPr/>
          </p:nvSpPr>
          <p:spPr>
            <a:xfrm>
              <a:off x="7467600" y="1628858"/>
              <a:ext cx="381000" cy="523220"/>
            </a:xfrm>
            <a:prstGeom prst="rect">
              <a:avLst/>
            </a:prstGeom>
            <a:noFill/>
          </p:spPr>
          <p:txBody>
            <a:bodyPr wrap="square" rtlCol="0">
              <a:spAutoFit/>
            </a:bodyPr>
            <a:lstStyle/>
            <a:p>
              <a:r>
                <a:rPr lang="en-US" sz="2800" i="1" dirty="0"/>
                <a:t>w</a:t>
              </a:r>
              <a:endParaRPr lang="en-US" sz="2800" i="1" dirty="0"/>
            </a:p>
          </p:txBody>
        </p:sp>
        <p:sp>
          <p:nvSpPr>
            <p:cNvPr id="20" name="TextBox 20"/>
            <p:cNvSpPr txBox="1"/>
            <p:nvPr/>
          </p:nvSpPr>
          <p:spPr>
            <a:xfrm>
              <a:off x="7471287" y="2461506"/>
              <a:ext cx="381000" cy="523220"/>
            </a:xfrm>
            <a:prstGeom prst="rect">
              <a:avLst/>
            </a:prstGeom>
            <a:noFill/>
          </p:spPr>
          <p:txBody>
            <a:bodyPr wrap="square" rtlCol="0">
              <a:spAutoFit/>
            </a:bodyPr>
            <a:lstStyle/>
            <a:p>
              <a:r>
                <a:rPr lang="en-US" sz="2800" i="1" dirty="0"/>
                <a:t>x</a:t>
              </a:r>
              <a:endParaRPr lang="en-US" sz="2800" i="1" dirty="0"/>
            </a:p>
          </p:txBody>
        </p:sp>
        <p:sp>
          <p:nvSpPr>
            <p:cNvPr id="21" name="TextBox 21"/>
            <p:cNvSpPr txBox="1"/>
            <p:nvPr/>
          </p:nvSpPr>
          <p:spPr>
            <a:xfrm>
              <a:off x="7471287" y="3294154"/>
              <a:ext cx="381000" cy="523220"/>
            </a:xfrm>
            <a:prstGeom prst="rect">
              <a:avLst/>
            </a:prstGeom>
            <a:noFill/>
          </p:spPr>
          <p:txBody>
            <a:bodyPr wrap="square" rtlCol="0">
              <a:spAutoFit/>
            </a:bodyPr>
            <a:lstStyle/>
            <a:p>
              <a:r>
                <a:rPr lang="en-US" sz="2800" i="1" dirty="0"/>
                <a:t>y</a:t>
              </a:r>
              <a:endParaRPr lang="en-US" sz="2800" i="1" dirty="0"/>
            </a:p>
          </p:txBody>
        </p:sp>
        <p:sp>
          <p:nvSpPr>
            <p:cNvPr id="22" name="TextBox 22"/>
            <p:cNvSpPr txBox="1"/>
            <p:nvPr/>
          </p:nvSpPr>
          <p:spPr>
            <a:xfrm>
              <a:off x="7467600" y="4661764"/>
              <a:ext cx="381000" cy="523220"/>
            </a:xfrm>
            <a:prstGeom prst="rect">
              <a:avLst/>
            </a:prstGeom>
            <a:noFill/>
          </p:spPr>
          <p:txBody>
            <a:bodyPr wrap="square" rtlCol="0">
              <a:spAutoFit/>
            </a:bodyPr>
            <a:lstStyle/>
            <a:p>
              <a:r>
                <a:rPr lang="en-US" sz="2800" i="1" dirty="0"/>
                <a:t>z</a:t>
              </a:r>
              <a:endParaRPr lang="en-US" sz="2800" i="1" dirty="0"/>
            </a:p>
          </p:txBody>
        </p:sp>
        <p:sp>
          <p:nvSpPr>
            <p:cNvPr id="23" name="TextBox 23"/>
            <p:cNvSpPr txBox="1"/>
            <p:nvPr/>
          </p:nvSpPr>
          <p:spPr>
            <a:xfrm>
              <a:off x="3048001" y="1600200"/>
              <a:ext cx="762000" cy="622129"/>
            </a:xfrm>
            <a:prstGeom prst="rect">
              <a:avLst/>
            </a:prstGeom>
            <a:noFill/>
            <a:ln>
              <a:solidFill>
                <a:srgbClr val="FF0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r>
                <a:rPr lang="en-US" sz="2400" baseline="-25000" dirty="0">
                  <a:latin typeface="Times New Roman" panose="02020703060505090304" pitchFamily="18" charset="0"/>
                  <a:ea typeface="Cambria Math" panose="02040503050406030204" pitchFamily="18" charset="0"/>
                  <a:cs typeface="Times New Roman" panose="02020703060505090304" pitchFamily="18" charset="0"/>
                </a:rPr>
                <a:t>1</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sp>
          <p:nvSpPr>
            <p:cNvPr id="24" name="TextBox 24"/>
            <p:cNvSpPr txBox="1"/>
            <p:nvPr/>
          </p:nvSpPr>
          <p:spPr>
            <a:xfrm>
              <a:off x="5486400" y="1600200"/>
              <a:ext cx="762000" cy="622129"/>
            </a:xfrm>
            <a:prstGeom prst="rect">
              <a:avLst/>
            </a:prstGeom>
            <a:noFill/>
            <a:ln>
              <a:solidFill>
                <a:srgbClr val="FFC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r>
                <a:rPr lang="en-US" sz="2400" baseline="-25000" dirty="0">
                  <a:latin typeface="Times New Roman" panose="02020703060505090304" pitchFamily="18" charset="0"/>
                  <a:ea typeface="Cambria Math" panose="02040503050406030204" pitchFamily="18" charset="0"/>
                  <a:cs typeface="Times New Roman" panose="02020703060505090304" pitchFamily="18" charset="0"/>
                </a:rPr>
                <a:t>2</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25"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32"/>
            <p:cNvCxnSpPr/>
            <p:nvPr/>
          </p:nvCxnSpPr>
          <p:spPr>
            <a:xfrm>
              <a:off x="5105400" y="2352021"/>
              <a:ext cx="1524000" cy="3911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ight Brace 33"/>
            <p:cNvSpPr/>
            <p:nvPr/>
          </p:nvSpPr>
          <p:spPr>
            <a:xfrm>
              <a:off x="5105400" y="1595110"/>
              <a:ext cx="609600" cy="396749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e 35"/>
            <p:cNvSpPr/>
            <p:nvPr/>
          </p:nvSpPr>
          <p:spPr>
            <a:xfrm>
              <a:off x="1066800" y="16764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6"/>
            <p:cNvSpPr/>
            <p:nvPr/>
          </p:nvSpPr>
          <p:spPr>
            <a:xfrm>
              <a:off x="7971504" y="1676400"/>
              <a:ext cx="609600" cy="38100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e 38"/>
            <p:cNvSpPr/>
            <p:nvPr/>
          </p:nvSpPr>
          <p:spPr>
            <a:xfrm>
              <a:off x="3721510" y="1604768"/>
              <a:ext cx="609600" cy="3957832"/>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9"/>
            <p:cNvSpPr txBox="1"/>
            <p:nvPr/>
          </p:nvSpPr>
          <p:spPr>
            <a:xfrm>
              <a:off x="3998042" y="2847668"/>
              <a:ext cx="381000" cy="523220"/>
            </a:xfrm>
            <a:prstGeom prst="rect">
              <a:avLst/>
            </a:prstGeom>
            <a:noFill/>
          </p:spPr>
          <p:txBody>
            <a:bodyPr wrap="square" rtlCol="0">
              <a:spAutoFit/>
            </a:bodyPr>
            <a:lstStyle/>
            <a:p>
              <a:r>
                <a:rPr lang="en-US" sz="2800" i="1" dirty="0"/>
                <a:t>n</a:t>
              </a:r>
              <a:endParaRPr lang="en-US" sz="2800" i="1" dirty="0"/>
            </a:p>
          </p:txBody>
        </p:sp>
        <p:sp>
          <p:nvSpPr>
            <p:cNvPr id="35" name="TextBox 40"/>
            <p:cNvSpPr txBox="1"/>
            <p:nvPr/>
          </p:nvSpPr>
          <p:spPr>
            <a:xfrm>
              <a:off x="3962400" y="1753450"/>
              <a:ext cx="381000" cy="523221"/>
            </a:xfrm>
            <a:prstGeom prst="rect">
              <a:avLst/>
            </a:prstGeom>
            <a:noFill/>
          </p:spPr>
          <p:txBody>
            <a:bodyPr wrap="square" rtlCol="0">
              <a:spAutoFit/>
            </a:bodyPr>
            <a:lstStyle/>
            <a:p>
              <a:r>
                <a:rPr lang="en-US" sz="2800" i="1" dirty="0"/>
                <a:t>m</a:t>
              </a:r>
              <a:endParaRPr lang="en-US" sz="2800" i="1" dirty="0"/>
            </a:p>
          </p:txBody>
        </p:sp>
        <p:sp>
          <p:nvSpPr>
            <p:cNvPr id="36" name="TextBox 41"/>
            <p:cNvSpPr txBox="1"/>
            <p:nvPr/>
          </p:nvSpPr>
          <p:spPr>
            <a:xfrm>
              <a:off x="3984523" y="3611580"/>
              <a:ext cx="381000" cy="523221"/>
            </a:xfrm>
            <a:prstGeom prst="rect">
              <a:avLst/>
            </a:prstGeom>
            <a:noFill/>
          </p:spPr>
          <p:txBody>
            <a:bodyPr wrap="square" rtlCol="0">
              <a:spAutoFit/>
            </a:bodyPr>
            <a:lstStyle/>
            <a:p>
              <a:r>
                <a:rPr lang="en-US" sz="2800" i="1" dirty="0"/>
                <a:t>o</a:t>
              </a:r>
              <a:endParaRPr lang="en-US" sz="2800" i="1" dirty="0"/>
            </a:p>
          </p:txBody>
        </p:sp>
        <p:sp>
          <p:nvSpPr>
            <p:cNvPr id="37" name="TextBox 42"/>
            <p:cNvSpPr txBox="1"/>
            <p:nvPr/>
          </p:nvSpPr>
          <p:spPr>
            <a:xfrm>
              <a:off x="4038600" y="4535747"/>
              <a:ext cx="381000" cy="523221"/>
            </a:xfrm>
            <a:prstGeom prst="rect">
              <a:avLst/>
            </a:prstGeom>
            <a:noFill/>
          </p:spPr>
          <p:txBody>
            <a:bodyPr wrap="square" rtlCol="0">
              <a:spAutoFit/>
            </a:bodyPr>
            <a:lstStyle/>
            <a:p>
              <a:r>
                <a:rPr lang="en-US" sz="2800" i="1" dirty="0"/>
                <a:t>p</a:t>
              </a:r>
              <a:endParaRPr lang="en-US" sz="2800" i="1" dirty="0"/>
            </a:p>
          </p:txBody>
        </p:sp>
      </p:grpSp>
      <p:sp>
        <p:nvSpPr>
          <p:cNvPr id="38" name="TextBox 37"/>
          <p:cNvSpPr txBox="1"/>
          <p:nvPr/>
        </p:nvSpPr>
        <p:spPr>
          <a:xfrm>
            <a:off x="2209800" y="6324600"/>
            <a:ext cx="4724400" cy="461665"/>
          </a:xfrm>
          <a:prstGeom prst="rect">
            <a:avLst/>
          </a:prstGeom>
          <a:noFill/>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 R</a:t>
            </a:r>
            <a:r>
              <a:rPr lang="en-US" altLang="zh-CN" sz="2400" baseline="-25000" dirty="0">
                <a:latin typeface="Times New Roman" panose="02020703060505090304" pitchFamily="18" charset="0"/>
                <a:ea typeface="Cambria Math" panose="02040503050406030204" pitchFamily="18" charset="0"/>
                <a:cs typeface="Times New Roman" panose="02020703060505090304" pitchFamily="18" charset="0"/>
              </a:rPr>
              <a:t>2</a:t>
            </a:r>
            <a:r>
              <a:rPr lang="zh-CN" altLang="en-US" sz="2400" baseline="-25000" dirty="0">
                <a:latin typeface="Times New Roman" panose="02020703060505090304" pitchFamily="18" charset="0"/>
                <a:ea typeface="Cambria Math" panose="02040503050406030204" pitchFamily="18" charset="0"/>
                <a:cs typeface="Times New Roman" panose="02020703060505090304" pitchFamily="18" charset="0"/>
              </a:rPr>
              <a:t> </a:t>
            </a:r>
            <a:r>
              <a:rPr lang="en-US" sz="2400" dirty="0">
                <a:latin typeface="Times New Roman" panose="02020703060505090304" pitchFamily="18" charset="0"/>
                <a:ea typeface="Cambria Math" panose="02040503050406030204"/>
                <a:cs typeface="Times New Roman" panose="02020703060505090304" pitchFamily="18" charset="0"/>
              </a:rPr>
              <a:t>∘</a:t>
            </a:r>
            <a:r>
              <a:rPr lang="en-US" sz="2400" dirty="0">
                <a:latin typeface="Times New Roman" panose="02020703060505090304" pitchFamily="18" charset="0"/>
                <a:cs typeface="Times New Roman" panose="02020703060505090304" pitchFamily="18" charset="0"/>
              </a:rPr>
              <a:t> R</a:t>
            </a:r>
            <a:r>
              <a:rPr lang="en-US" altLang="zh-CN" sz="2400" baseline="-25000" dirty="0">
                <a:latin typeface="Times New Roman" panose="02020703060505090304" pitchFamily="18" charset="0"/>
                <a:ea typeface="Cambria Math" panose="02040503050406030204" pitchFamily="18" charset="0"/>
                <a:cs typeface="Times New Roman" panose="02020703060505090304" pitchFamily="18" charset="0"/>
              </a:rPr>
              <a:t>1</a:t>
            </a:r>
            <a:r>
              <a:rPr lang="en-US" sz="2400" baseline="-25000" dirty="0">
                <a:latin typeface="Times New Roman" panose="02020703060505090304" pitchFamily="18" charset="0"/>
                <a:cs typeface="Times New Roman" panose="02020703060505090304" pitchFamily="18" charset="0"/>
              </a:rPr>
              <a:t>  </a:t>
            </a:r>
            <a:r>
              <a:rPr lang="en-US" sz="2400" dirty="0">
                <a:latin typeface="Times New Roman" panose="02020703060505090304" pitchFamily="18" charset="0"/>
                <a:cs typeface="Times New Roman" panose="02020703060505090304" pitchFamily="18" charset="0"/>
              </a:rPr>
              <a:t>= {(b,</a:t>
            </a:r>
            <a:r>
              <a:rPr lang="zh-CN" altLang="en-US" sz="2400" dirty="0">
                <a:latin typeface="Times New Roman" panose="02020703060505090304" pitchFamily="18" charset="0"/>
                <a:cs typeface="Times New Roman" panose="02020703060505090304" pitchFamily="18" charset="0"/>
              </a:rPr>
              <a:t> </a:t>
            </a:r>
            <a:r>
              <a:rPr lang="en-US" altLang="zh-CN" sz="2400" dirty="0">
                <a:latin typeface="Times New Roman" panose="02020703060505090304" pitchFamily="18" charset="0"/>
                <a:cs typeface="Times New Roman" panose="02020703060505090304" pitchFamily="18" charset="0"/>
              </a:rPr>
              <a:t>x</a:t>
            </a:r>
            <a:r>
              <a:rPr lang="en-US" sz="2400" dirty="0">
                <a:latin typeface="Times New Roman" panose="02020703060505090304" pitchFamily="18" charset="0"/>
                <a:cs typeface="Times New Roman" panose="02020703060505090304" pitchFamily="18" charset="0"/>
              </a:rPr>
              <a:t>),</a:t>
            </a:r>
            <a:r>
              <a:rPr lang="zh-CN" altLang="en-US" sz="2400" dirty="0">
                <a:latin typeface="Times New Roman" panose="02020703060505090304" pitchFamily="18" charset="0"/>
                <a:cs typeface="Times New Roman" panose="02020703060505090304" pitchFamily="18" charset="0"/>
              </a:rPr>
              <a:t> </a:t>
            </a:r>
            <a:r>
              <a:rPr lang="en-US"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 </a:t>
            </a:r>
            <a:r>
              <a:rPr lang="en-US" altLang="zh-CN" sz="2400" dirty="0">
                <a:latin typeface="Times New Roman" panose="02020703060505090304" pitchFamily="18" charset="0"/>
                <a:cs typeface="Times New Roman" panose="02020703060505090304" pitchFamily="18" charset="0"/>
              </a:rPr>
              <a:t>z</a:t>
            </a:r>
            <a:r>
              <a:rPr 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逆关系的表示</a:t>
            </a:r>
            <a:endParaRPr kumimoji="1" lang="zh-CN" altLang="en-US" dirty="0"/>
          </a:p>
        </p:txBody>
      </p:sp>
      <p:sp>
        <p:nvSpPr>
          <p:cNvPr id="3" name="内容占位符 2"/>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12000" dirty="0"/>
              <a:t>c</a:t>
            </a:r>
            <a:r>
              <a:rPr kumimoji="1" lang="en-US" altLang="zh-CN" dirty="0"/>
              <a:t> = (M</a:t>
            </a:r>
            <a:r>
              <a:rPr kumimoji="1" lang="en-US" altLang="zh-CN" baseline="-25000" dirty="0"/>
              <a:t>R</a:t>
            </a:r>
            <a:r>
              <a:rPr kumimoji="1" lang="en-US" altLang="zh-CN" dirty="0"/>
              <a:t>)</a:t>
            </a:r>
            <a:r>
              <a:rPr kumimoji="1" lang="en-US" altLang="zh-CN" baseline="30000" dirty="0"/>
              <a:t>T</a:t>
            </a:r>
            <a:endParaRPr kumimoji="1" lang="en-US" altLang="zh-CN" baseline="30000" dirty="0"/>
          </a:p>
          <a:p>
            <a:r>
              <a:rPr kumimoji="1" lang="zh-CN" altLang="en-US" dirty="0"/>
              <a:t>关系图</a:t>
            </a:r>
            <a:endParaRPr kumimoji="1" lang="zh-CN" altLang="en-US" dirty="0"/>
          </a:p>
        </p:txBody>
      </p:sp>
      <p:grpSp>
        <p:nvGrpSpPr>
          <p:cNvPr id="44" name="组合 43"/>
          <p:cNvGrpSpPr/>
          <p:nvPr/>
        </p:nvGrpSpPr>
        <p:grpSpPr>
          <a:xfrm>
            <a:off x="1223707" y="3418624"/>
            <a:ext cx="2544569" cy="3136808"/>
            <a:chOff x="1223707" y="3418624"/>
            <a:chExt cx="2544569" cy="3136808"/>
          </a:xfrm>
        </p:grpSpPr>
        <p:sp>
          <p:nvSpPr>
            <p:cNvPr id="5" name="Oval 3"/>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23707" y="3732773"/>
              <a:ext cx="282730" cy="388268"/>
            </a:xfrm>
            <a:prstGeom prst="rect">
              <a:avLst/>
            </a:prstGeom>
            <a:noFill/>
          </p:spPr>
          <p:txBody>
            <a:bodyPr wrap="square" rtlCol="0">
              <a:spAutoFit/>
            </a:bodyPr>
            <a:lstStyle/>
            <a:p>
              <a:r>
                <a:rPr lang="en-US" sz="2800" i="1" dirty="0"/>
                <a:t>a</a:t>
              </a:r>
              <a:endParaRPr lang="en-US" sz="2800" i="1" dirty="0"/>
            </a:p>
          </p:txBody>
        </p:sp>
        <p:sp>
          <p:nvSpPr>
            <p:cNvPr id="9" name="Oval 9"/>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p:cNvSpPr txBox="1"/>
            <p:nvPr/>
          </p:nvSpPr>
          <p:spPr>
            <a:xfrm>
              <a:off x="1223707" y="4467871"/>
              <a:ext cx="282730" cy="388268"/>
            </a:xfrm>
            <a:prstGeom prst="rect">
              <a:avLst/>
            </a:prstGeom>
            <a:noFill/>
          </p:spPr>
          <p:txBody>
            <a:bodyPr wrap="square" rtlCol="0">
              <a:spAutoFit/>
            </a:bodyPr>
            <a:lstStyle/>
            <a:p>
              <a:r>
                <a:rPr lang="en-US" sz="2800" i="1" dirty="0"/>
                <a:t>b</a:t>
              </a:r>
              <a:endParaRPr lang="en-US" sz="2800" i="1" dirty="0"/>
            </a:p>
          </p:txBody>
        </p:sp>
        <p:sp>
          <p:nvSpPr>
            <p:cNvPr id="18" name="TextBox 18"/>
            <p:cNvSpPr txBox="1"/>
            <p:nvPr/>
          </p:nvSpPr>
          <p:spPr>
            <a:xfrm>
              <a:off x="1223707" y="5202969"/>
              <a:ext cx="282730" cy="388268"/>
            </a:xfrm>
            <a:prstGeom prst="rect">
              <a:avLst/>
            </a:prstGeom>
            <a:noFill/>
          </p:spPr>
          <p:txBody>
            <a:bodyPr wrap="square" rtlCol="0">
              <a:spAutoFit/>
            </a:bodyPr>
            <a:lstStyle/>
            <a:p>
              <a:r>
                <a:rPr lang="en-US" sz="2800" i="1" dirty="0"/>
                <a:t>c</a:t>
              </a:r>
              <a:endParaRPr lang="en-US" sz="2800" i="1" dirty="0"/>
            </a:p>
          </p:txBody>
        </p:sp>
        <p:sp>
          <p:nvSpPr>
            <p:cNvPr id="23" name="TextBox 23"/>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lang="en-US" sz="2400" dirty="0">
                  <a:latin typeface="Times New Roman" panose="02020703060505090304" pitchFamily="18" charset="0"/>
                  <a:cs typeface="Times New Roman" panose="02020703060505090304" pitchFamily="18" charset="0"/>
                </a:rPr>
                <a:t>R</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25" name="Straight Arrow Connector 26"/>
            <p:cNvCxnSpPr/>
            <p:nvPr/>
          </p:nvCxnSpPr>
          <p:spPr>
            <a:xfrm flipV="1">
              <a:off x="2071897" y="3926907"/>
              <a:ext cx="1271796" cy="6785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p:nvPr/>
          </p:nvCxnSpPr>
          <p:spPr>
            <a:xfrm>
              <a:off x="2015351" y="4096545"/>
              <a:ext cx="1413649" cy="14946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9"/>
            <p:cNvSpPr txBox="1"/>
            <p:nvPr/>
          </p:nvSpPr>
          <p:spPr>
            <a:xfrm>
              <a:off x="3003081" y="4230614"/>
              <a:ext cx="282730" cy="388268"/>
            </a:xfrm>
            <a:prstGeom prst="rect">
              <a:avLst/>
            </a:prstGeom>
            <a:noFill/>
          </p:spPr>
          <p:txBody>
            <a:bodyPr wrap="square" rtlCol="0">
              <a:spAutoFit/>
            </a:bodyPr>
            <a:lstStyle/>
            <a:p>
              <a:r>
                <a:rPr lang="en-US" sz="2800" i="1" dirty="0"/>
                <a:t>n</a:t>
              </a:r>
              <a:endParaRPr lang="en-US" sz="2800" i="1" dirty="0"/>
            </a:p>
          </p:txBody>
        </p:sp>
        <p:sp>
          <p:nvSpPr>
            <p:cNvPr id="35" name="TextBox 40"/>
            <p:cNvSpPr txBox="1"/>
            <p:nvPr/>
          </p:nvSpPr>
          <p:spPr>
            <a:xfrm>
              <a:off x="2976632" y="3418624"/>
              <a:ext cx="282730" cy="388268"/>
            </a:xfrm>
            <a:prstGeom prst="rect">
              <a:avLst/>
            </a:prstGeom>
            <a:noFill/>
          </p:spPr>
          <p:txBody>
            <a:bodyPr wrap="square" rtlCol="0">
              <a:spAutoFit/>
            </a:bodyPr>
            <a:lstStyle/>
            <a:p>
              <a:r>
                <a:rPr lang="en-US" sz="2800" i="1" dirty="0"/>
                <a:t>m</a:t>
              </a:r>
              <a:endParaRPr lang="en-US" sz="2800" i="1" dirty="0"/>
            </a:p>
          </p:txBody>
        </p:sp>
        <p:sp>
          <p:nvSpPr>
            <p:cNvPr id="36" name="TextBox 41"/>
            <p:cNvSpPr txBox="1"/>
            <p:nvPr/>
          </p:nvSpPr>
          <p:spPr>
            <a:xfrm>
              <a:off x="2993049" y="4797492"/>
              <a:ext cx="282730" cy="388268"/>
            </a:xfrm>
            <a:prstGeom prst="rect">
              <a:avLst/>
            </a:prstGeom>
            <a:noFill/>
          </p:spPr>
          <p:txBody>
            <a:bodyPr wrap="square" rtlCol="0">
              <a:spAutoFit/>
            </a:bodyPr>
            <a:lstStyle/>
            <a:p>
              <a:r>
                <a:rPr lang="en-US" sz="2800" i="1" dirty="0"/>
                <a:t>o</a:t>
              </a:r>
              <a:endParaRPr lang="en-US" sz="2800" i="1" dirty="0"/>
            </a:p>
          </p:txBody>
        </p:sp>
        <p:sp>
          <p:nvSpPr>
            <p:cNvPr id="37" name="TextBox 42"/>
            <p:cNvSpPr txBox="1"/>
            <p:nvPr/>
          </p:nvSpPr>
          <p:spPr>
            <a:xfrm>
              <a:off x="3033178" y="5483292"/>
              <a:ext cx="282730" cy="388268"/>
            </a:xfrm>
            <a:prstGeom prst="rect">
              <a:avLst/>
            </a:prstGeom>
            <a:noFill/>
          </p:spPr>
          <p:txBody>
            <a:bodyPr wrap="square" rtlCol="0">
              <a:spAutoFit/>
            </a:bodyPr>
            <a:lstStyle/>
            <a:p>
              <a:r>
                <a:rPr lang="en-US" sz="2800" i="1" dirty="0"/>
                <a:t>p</a:t>
              </a:r>
              <a:endParaRPr lang="en-US" sz="2800" i="1" dirty="0"/>
            </a:p>
          </p:txBody>
        </p:sp>
        <p:cxnSp>
          <p:nvCxnSpPr>
            <p:cNvPr id="40" name="Straight Arrow Connector 26"/>
            <p:cNvCxnSpPr/>
            <p:nvPr/>
          </p:nvCxnSpPr>
          <p:spPr>
            <a:xfrm flipV="1">
              <a:off x="2071897" y="4618882"/>
              <a:ext cx="1357103" cy="7575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886357" y="3389127"/>
            <a:ext cx="2544569" cy="3136808"/>
            <a:chOff x="1223707" y="3418624"/>
            <a:chExt cx="2544569" cy="3136808"/>
          </a:xfrm>
        </p:grpSpPr>
        <p:sp>
          <p:nvSpPr>
            <p:cNvPr id="46" name="Oval 3"/>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5"/>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6"/>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7"/>
            <p:cNvSpPr txBox="1"/>
            <p:nvPr/>
          </p:nvSpPr>
          <p:spPr>
            <a:xfrm>
              <a:off x="1223707" y="3732773"/>
              <a:ext cx="282730" cy="388268"/>
            </a:xfrm>
            <a:prstGeom prst="rect">
              <a:avLst/>
            </a:prstGeom>
            <a:noFill/>
          </p:spPr>
          <p:txBody>
            <a:bodyPr wrap="square" rtlCol="0">
              <a:spAutoFit/>
            </a:bodyPr>
            <a:lstStyle/>
            <a:p>
              <a:r>
                <a:rPr lang="en-US" sz="2800" i="1" dirty="0"/>
                <a:t>a</a:t>
              </a:r>
              <a:endParaRPr lang="en-US" sz="2800" i="1" dirty="0"/>
            </a:p>
          </p:txBody>
        </p:sp>
        <p:sp>
          <p:nvSpPr>
            <p:cNvPr id="50" name="Oval 9"/>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0"/>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1"/>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2"/>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17"/>
            <p:cNvSpPr txBox="1"/>
            <p:nvPr/>
          </p:nvSpPr>
          <p:spPr>
            <a:xfrm>
              <a:off x="1223707" y="4467871"/>
              <a:ext cx="282730" cy="388268"/>
            </a:xfrm>
            <a:prstGeom prst="rect">
              <a:avLst/>
            </a:prstGeom>
            <a:noFill/>
          </p:spPr>
          <p:txBody>
            <a:bodyPr wrap="square" rtlCol="0">
              <a:spAutoFit/>
            </a:bodyPr>
            <a:lstStyle/>
            <a:p>
              <a:r>
                <a:rPr lang="en-US" sz="2800" i="1" dirty="0"/>
                <a:t>b</a:t>
              </a:r>
              <a:endParaRPr lang="en-US" sz="2800" i="1" dirty="0"/>
            </a:p>
          </p:txBody>
        </p:sp>
        <p:sp>
          <p:nvSpPr>
            <p:cNvPr id="55" name="TextBox 18"/>
            <p:cNvSpPr txBox="1"/>
            <p:nvPr/>
          </p:nvSpPr>
          <p:spPr>
            <a:xfrm>
              <a:off x="1223707" y="5202969"/>
              <a:ext cx="282730" cy="388268"/>
            </a:xfrm>
            <a:prstGeom prst="rect">
              <a:avLst/>
            </a:prstGeom>
            <a:noFill/>
          </p:spPr>
          <p:txBody>
            <a:bodyPr wrap="square" rtlCol="0">
              <a:spAutoFit/>
            </a:bodyPr>
            <a:lstStyle/>
            <a:p>
              <a:r>
                <a:rPr lang="en-US" sz="2800" i="1" dirty="0"/>
                <a:t>c</a:t>
              </a:r>
              <a:endParaRPr lang="en-US" sz="2800" i="1" dirty="0"/>
            </a:p>
          </p:txBody>
        </p:sp>
        <p:sp>
          <p:nvSpPr>
            <p:cNvPr id="56" name="TextBox 23"/>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kumimoji="1" lang="en-US" altLang="zh-CN" sz="2400" dirty="0"/>
                <a:t>R</a:t>
              </a:r>
              <a:r>
                <a:rPr kumimoji="1" lang="en-US" altLang="zh-CN" sz="2400" baseline="30000" dirty="0"/>
                <a:t>c</a:t>
              </a:r>
              <a:endParaRPr lang="en-US" sz="2400" baseline="-25000" dirty="0">
                <a:latin typeface="Times New Roman" panose="02020703060505090304" pitchFamily="18" charset="0"/>
                <a:ea typeface="Cambria Math" panose="02040503050406030204" pitchFamily="18" charset="0"/>
                <a:cs typeface="Times New Roman" panose="02020703060505090304" pitchFamily="18" charset="0"/>
              </a:endParaRPr>
            </a:p>
          </p:txBody>
        </p:sp>
        <p:cxnSp>
          <p:nvCxnSpPr>
            <p:cNvPr id="57" name="Straight Arrow Connector 26"/>
            <p:cNvCxnSpPr/>
            <p:nvPr/>
          </p:nvCxnSpPr>
          <p:spPr>
            <a:xfrm flipV="1">
              <a:off x="2071897" y="3926907"/>
              <a:ext cx="1271796" cy="67855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28"/>
            <p:cNvCxnSpPr/>
            <p:nvPr/>
          </p:nvCxnSpPr>
          <p:spPr>
            <a:xfrm>
              <a:off x="2015351" y="4096545"/>
              <a:ext cx="1413649" cy="149469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39"/>
            <p:cNvSpPr txBox="1"/>
            <p:nvPr/>
          </p:nvSpPr>
          <p:spPr>
            <a:xfrm>
              <a:off x="3003081" y="4230614"/>
              <a:ext cx="282730" cy="388268"/>
            </a:xfrm>
            <a:prstGeom prst="rect">
              <a:avLst/>
            </a:prstGeom>
            <a:noFill/>
          </p:spPr>
          <p:txBody>
            <a:bodyPr wrap="square" rtlCol="0">
              <a:spAutoFit/>
            </a:bodyPr>
            <a:lstStyle/>
            <a:p>
              <a:r>
                <a:rPr lang="en-US" sz="2800" i="1" dirty="0"/>
                <a:t>n</a:t>
              </a:r>
              <a:endParaRPr lang="en-US" sz="2800" i="1" dirty="0"/>
            </a:p>
          </p:txBody>
        </p:sp>
        <p:sp>
          <p:nvSpPr>
            <p:cNvPr id="60" name="TextBox 40"/>
            <p:cNvSpPr txBox="1"/>
            <p:nvPr/>
          </p:nvSpPr>
          <p:spPr>
            <a:xfrm>
              <a:off x="2976632" y="3418624"/>
              <a:ext cx="282730" cy="388268"/>
            </a:xfrm>
            <a:prstGeom prst="rect">
              <a:avLst/>
            </a:prstGeom>
            <a:noFill/>
          </p:spPr>
          <p:txBody>
            <a:bodyPr wrap="square" rtlCol="0">
              <a:spAutoFit/>
            </a:bodyPr>
            <a:lstStyle/>
            <a:p>
              <a:r>
                <a:rPr lang="en-US" sz="2800" i="1" dirty="0"/>
                <a:t>m</a:t>
              </a:r>
              <a:endParaRPr lang="en-US" sz="2800" i="1" dirty="0"/>
            </a:p>
          </p:txBody>
        </p:sp>
        <p:sp>
          <p:nvSpPr>
            <p:cNvPr id="61" name="TextBox 41"/>
            <p:cNvSpPr txBox="1"/>
            <p:nvPr/>
          </p:nvSpPr>
          <p:spPr>
            <a:xfrm>
              <a:off x="2993049" y="4797492"/>
              <a:ext cx="282730" cy="388268"/>
            </a:xfrm>
            <a:prstGeom prst="rect">
              <a:avLst/>
            </a:prstGeom>
            <a:noFill/>
          </p:spPr>
          <p:txBody>
            <a:bodyPr wrap="square" rtlCol="0">
              <a:spAutoFit/>
            </a:bodyPr>
            <a:lstStyle/>
            <a:p>
              <a:r>
                <a:rPr lang="en-US" sz="2800" i="1" dirty="0"/>
                <a:t>o</a:t>
              </a:r>
              <a:endParaRPr lang="en-US" sz="2800" i="1" dirty="0"/>
            </a:p>
          </p:txBody>
        </p:sp>
        <p:sp>
          <p:nvSpPr>
            <p:cNvPr id="62" name="TextBox 42"/>
            <p:cNvSpPr txBox="1"/>
            <p:nvPr/>
          </p:nvSpPr>
          <p:spPr>
            <a:xfrm>
              <a:off x="3033178" y="5483292"/>
              <a:ext cx="282730" cy="388268"/>
            </a:xfrm>
            <a:prstGeom prst="rect">
              <a:avLst/>
            </a:prstGeom>
            <a:noFill/>
          </p:spPr>
          <p:txBody>
            <a:bodyPr wrap="square" rtlCol="0">
              <a:spAutoFit/>
            </a:bodyPr>
            <a:lstStyle/>
            <a:p>
              <a:r>
                <a:rPr lang="en-US" sz="2800" i="1" dirty="0"/>
                <a:t>p</a:t>
              </a:r>
              <a:endParaRPr lang="en-US" sz="2800" i="1" dirty="0"/>
            </a:p>
          </p:txBody>
        </p:sp>
        <p:cxnSp>
          <p:nvCxnSpPr>
            <p:cNvPr id="63" name="Straight Arrow Connector 26"/>
            <p:cNvCxnSpPr/>
            <p:nvPr/>
          </p:nvCxnSpPr>
          <p:spPr>
            <a:xfrm flipV="1">
              <a:off x="2071897" y="4618882"/>
              <a:ext cx="1357103" cy="75757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zh-CN" altLang="en-US" dirty="0"/>
              <a:t>二元关系</a:t>
            </a:r>
            <a:endParaRPr lang="en-US" altLang="zh-CN" dirty="0"/>
          </a:p>
          <a:p>
            <a:r>
              <a:rPr lang="zh-CN" altLang="en-US" dirty="0"/>
              <a:t>函数作为关系</a:t>
            </a:r>
            <a:endParaRPr lang="en-US" dirty="0"/>
          </a:p>
          <a:p>
            <a:pPr marL="233680" indent="-233680"/>
            <a:r>
              <a:rPr lang="en-US" dirty="0" err="1"/>
              <a:t>关系</a:t>
            </a:r>
            <a:r>
              <a:rPr lang="zh-CN" altLang="en-US" dirty="0"/>
              <a:t>的性质</a:t>
            </a:r>
            <a:endParaRPr lang="en-US" dirty="0"/>
          </a:p>
          <a:p>
            <a:pPr lvl="1"/>
            <a:r>
              <a:rPr lang="en-US" dirty="0" err="1"/>
              <a:t>自反</a:t>
            </a:r>
            <a:r>
              <a:rPr lang="zh-CN" altLang="en-US" dirty="0"/>
              <a:t>和反自反关系</a:t>
            </a:r>
            <a:endParaRPr lang="en-US" dirty="0"/>
          </a:p>
          <a:p>
            <a:pPr lvl="1"/>
            <a:r>
              <a:rPr lang="en-US" dirty="0"/>
              <a:t>对称和反对称关系</a:t>
            </a:r>
            <a:endParaRPr lang="en-US" dirty="0"/>
          </a:p>
          <a:p>
            <a:pPr lvl="1" algn="l"/>
            <a:r>
              <a:rPr lang="en-US" dirty="0" err="1"/>
              <a:t>传递关系</a:t>
            </a:r>
            <a:endParaRPr lang="en-US" dirty="0"/>
          </a:p>
          <a:p>
            <a:r>
              <a:rPr lang="en-US" dirty="0" err="1"/>
              <a:t>关系</a:t>
            </a:r>
            <a:r>
              <a:rPr lang="zh-CN" altLang="en-US" dirty="0"/>
              <a:t>的组合</a:t>
            </a:r>
            <a:endParaRPr lang="en-US" altLang="zh-CN" dirty="0"/>
          </a:p>
          <a:p>
            <a:r>
              <a:rPr lang="zh-CN" altLang="en-US" dirty="0"/>
              <a:t>与关系的性质有关的重要定理</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从关系的有向图中确定该关系</a:t>
            </a:r>
            <a:br>
              <a:rPr lang="en-US" dirty="0"/>
            </a:br>
            <a:r>
              <a:rPr lang="en-US" dirty="0" err="1"/>
              <a:t>具有哪些属性</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dirty="0" err="1"/>
              <a:t>自反性</a:t>
            </a:r>
            <a:r>
              <a:rPr lang="zh-CN" altLang="en-US" dirty="0"/>
              <a:t>：</a:t>
            </a:r>
            <a:r>
              <a:rPr lang="en-US" dirty="0" err="1"/>
              <a:t>所有顶点上</a:t>
            </a:r>
            <a:r>
              <a:rPr lang="zh-CN" altLang="en-US" dirty="0"/>
              <a:t>都有自环</a:t>
            </a:r>
            <a:r>
              <a:rPr lang="en-US" dirty="0"/>
              <a:t>。</a:t>
            </a:r>
            <a:endParaRPr lang="en-US" dirty="0"/>
          </a:p>
          <a:p>
            <a:pPr>
              <a:buNone/>
            </a:pPr>
            <a:r>
              <a:rPr lang="zh-CN" altLang="en-US" dirty="0"/>
              <a:t>反自反性：所有顶点都没有自环。</a:t>
            </a:r>
            <a:endParaRPr lang="en-US" dirty="0"/>
          </a:p>
          <a:p>
            <a:pPr>
              <a:buNone/>
            </a:pPr>
            <a:r>
              <a:rPr lang="en-US" dirty="0" err="1"/>
              <a:t>对称性</a:t>
            </a:r>
            <a:r>
              <a:rPr lang="zh-CN" altLang="en-US" dirty="0"/>
              <a:t>：</a:t>
            </a:r>
            <a:r>
              <a:rPr lang="en-US" dirty="0" err="1"/>
              <a:t>如果</a:t>
            </a:r>
            <a:r>
              <a:rPr lang="en-US" dirty="0"/>
              <a:t>(x,</a:t>
            </a:r>
            <a:r>
              <a:rPr lang="zh-CN" altLang="en-US" dirty="0"/>
              <a:t> </a:t>
            </a:r>
            <a:r>
              <a:rPr lang="en-US" dirty="0"/>
              <a:t>y)</a:t>
            </a:r>
            <a:r>
              <a:rPr lang="zh-CN" altLang="en-US" dirty="0"/>
              <a:t>有</a:t>
            </a:r>
            <a:r>
              <a:rPr lang="en-US" dirty="0" err="1"/>
              <a:t>一条边，那么</a:t>
            </a:r>
            <a:r>
              <a:rPr lang="en-US" dirty="0"/>
              <a:t>(y,</a:t>
            </a:r>
            <a:r>
              <a:rPr lang="zh-CN" altLang="en-US" dirty="0"/>
              <a:t> </a:t>
            </a:r>
            <a:r>
              <a:rPr lang="en-US" dirty="0"/>
              <a:t>x)</a:t>
            </a:r>
            <a:r>
              <a:rPr lang="en-US" dirty="0" err="1"/>
              <a:t>也</a:t>
            </a:r>
            <a:r>
              <a:rPr lang="zh-CN" altLang="en-US" dirty="0"/>
              <a:t>有</a:t>
            </a:r>
            <a:r>
              <a:rPr lang="en-US" dirty="0" err="1"/>
              <a:t>一条边</a:t>
            </a:r>
            <a:r>
              <a:rPr lang="en-US" dirty="0"/>
              <a:t>。</a:t>
            </a:r>
            <a:endParaRPr lang="en-US" dirty="0"/>
          </a:p>
          <a:p>
            <a:pPr>
              <a:buNone/>
            </a:pPr>
            <a:r>
              <a:rPr lang="en-US" dirty="0" err="1"/>
              <a:t>反对称性</a:t>
            </a:r>
            <a:r>
              <a:rPr lang="zh-CN" altLang="en-US" dirty="0"/>
              <a:t>：</a:t>
            </a:r>
            <a:r>
              <a:rPr lang="en-US" dirty="0" err="1"/>
              <a:t>如果x≠y</a:t>
            </a:r>
            <a:r>
              <a:rPr lang="zh-CN" altLang="en-US" dirty="0"/>
              <a:t>时，</a:t>
            </a:r>
            <a:r>
              <a:rPr lang="en-US" dirty="0">
                <a:sym typeface="+mn-ea"/>
              </a:rPr>
              <a:t>(x,</a:t>
            </a:r>
            <a:r>
              <a:rPr lang="zh-CN" altLang="en-US" dirty="0">
                <a:sym typeface="+mn-ea"/>
              </a:rPr>
              <a:t> </a:t>
            </a:r>
            <a:r>
              <a:rPr lang="en-US" dirty="0">
                <a:sym typeface="+mn-ea"/>
              </a:rPr>
              <a:t>y) </a:t>
            </a:r>
            <a:r>
              <a:rPr lang="zh-CN" altLang="en-US" dirty="0">
                <a:sym typeface="+mn-ea"/>
              </a:rPr>
              <a:t>有</a:t>
            </a:r>
            <a:r>
              <a:rPr lang="en-US" dirty="0" err="1"/>
              <a:t>边，则</a:t>
            </a:r>
            <a:r>
              <a:rPr lang="en-US" dirty="0"/>
              <a:t>(y,</a:t>
            </a:r>
            <a:r>
              <a:rPr lang="zh-CN" altLang="en-US" dirty="0"/>
              <a:t> </a:t>
            </a:r>
            <a:r>
              <a:rPr lang="en-US" dirty="0"/>
              <a:t>x)</a:t>
            </a:r>
            <a:r>
              <a:rPr lang="zh-CN" altLang="en-US" dirty="0"/>
              <a:t>没有</a:t>
            </a:r>
            <a:r>
              <a:rPr lang="en-US" dirty="0" err="1"/>
              <a:t>边</a:t>
            </a:r>
            <a:r>
              <a:rPr lang="en-US" dirty="0"/>
              <a:t>。</a:t>
            </a:r>
            <a:endParaRPr lang="en-US" dirty="0"/>
          </a:p>
          <a:p>
            <a:pPr>
              <a:buNone/>
            </a:pPr>
            <a:r>
              <a:rPr lang="zh-CN" altLang="en-US" dirty="0"/>
              <a:t>传递</a:t>
            </a:r>
            <a:r>
              <a:rPr lang="en-US" dirty="0" err="1"/>
              <a:t>性</a:t>
            </a:r>
            <a:r>
              <a:rPr lang="zh-CN" altLang="en-US" dirty="0"/>
              <a:t>：</a:t>
            </a:r>
            <a:r>
              <a:rPr lang="en-US" dirty="0" err="1"/>
              <a:t>如果</a:t>
            </a:r>
            <a:r>
              <a:rPr lang="en-US" dirty="0"/>
              <a:t>(</a:t>
            </a:r>
            <a:r>
              <a:rPr lang="en-US" dirty="0" err="1"/>
              <a:t>x,y</a:t>
            </a:r>
            <a:r>
              <a:rPr lang="zh-CN" altLang="en-US" dirty="0"/>
              <a:t> </a:t>
            </a:r>
            <a:r>
              <a:rPr lang="en-US" dirty="0"/>
              <a:t>)和(y,</a:t>
            </a:r>
            <a:r>
              <a:rPr lang="zh-CN" altLang="en-US" dirty="0"/>
              <a:t> </a:t>
            </a:r>
            <a:r>
              <a:rPr lang="en-US" dirty="0"/>
              <a:t>z)</a:t>
            </a:r>
            <a:r>
              <a:rPr lang="zh-CN" altLang="en-US" dirty="0"/>
              <a:t>有</a:t>
            </a:r>
            <a:r>
              <a:rPr lang="en-US" dirty="0" err="1"/>
              <a:t>边，那么</a:t>
            </a:r>
            <a:r>
              <a:rPr lang="en-US" dirty="0"/>
              <a:t>(x,</a:t>
            </a:r>
            <a:r>
              <a:rPr lang="zh-CN" altLang="en-US" dirty="0"/>
              <a:t> </a:t>
            </a:r>
            <a:r>
              <a:rPr lang="en-US" dirty="0"/>
              <a:t>z)</a:t>
            </a:r>
            <a:r>
              <a:rPr lang="en-US" dirty="0" err="1"/>
              <a:t>也</a:t>
            </a:r>
            <a:r>
              <a:rPr lang="zh-CN" altLang="en-US" dirty="0"/>
              <a:t>有</a:t>
            </a:r>
            <a:r>
              <a:rPr lang="en-US" dirty="0" err="1"/>
              <a:t>边</a:t>
            </a:r>
            <a:r>
              <a:rPr lang="en-US" dirty="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endParaRPr lang="en-US" dirty="0"/>
          </a:p>
        </p:txBody>
      </p:sp>
      <p:sp>
        <p:nvSpPr>
          <p:cNvPr id="17" name="TextBox 16"/>
          <p:cNvSpPr txBox="1"/>
          <p:nvPr/>
        </p:nvSpPr>
        <p:spPr>
          <a:xfrm>
            <a:off x="609600" y="4724400"/>
            <a:ext cx="8001000"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不，不是每个顶点都有一个</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不，不是每个顶点都没有自环。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是，从一个顶点到另一个顶点没有边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p:txBody>
      </p:sp>
      <p:grpSp>
        <p:nvGrpSpPr>
          <p:cNvPr id="3" name="组合 2"/>
          <p:cNvGrpSpPr/>
          <p:nvPr/>
        </p:nvGrpSpPr>
        <p:grpSpPr>
          <a:xfrm>
            <a:off x="2819400" y="2219980"/>
            <a:ext cx="2590800" cy="1971020"/>
            <a:chOff x="2819400" y="2219980"/>
            <a:chExt cx="2590800" cy="1971020"/>
          </a:xfrm>
        </p:grpSpPr>
        <p:sp>
          <p:nvSpPr>
            <p:cNvPr id="4" name="Oval 3"/>
            <p:cNvSpPr/>
            <p:nvPr/>
          </p:nvSpPr>
          <p:spPr>
            <a:xfrm>
              <a:off x="3276600" y="241161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05400" y="24206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054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766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129016" y="2219980"/>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819400" y="2564012"/>
              <a:ext cx="381000" cy="523220"/>
            </a:xfrm>
            <a:prstGeom prst="rect">
              <a:avLst/>
            </a:prstGeom>
            <a:noFill/>
          </p:spPr>
          <p:txBody>
            <a:bodyPr wrap="square" rtlCol="0">
              <a:spAutoFit/>
            </a:bodyPr>
            <a:lstStyle/>
            <a:p>
              <a:r>
                <a:rPr lang="en-US" sz="2800" i="1" dirty="0"/>
                <a:t>a</a:t>
              </a:r>
              <a:endParaRPr lang="en-US" sz="2800" i="1" dirty="0"/>
            </a:p>
          </p:txBody>
        </p:sp>
        <p:sp>
          <p:nvSpPr>
            <p:cNvPr id="42" name="TextBox 41"/>
            <p:cNvSpPr txBox="1"/>
            <p:nvPr/>
          </p:nvSpPr>
          <p:spPr>
            <a:xfrm>
              <a:off x="4648200" y="3667780"/>
              <a:ext cx="381000" cy="523220"/>
            </a:xfrm>
            <a:prstGeom prst="rect">
              <a:avLst/>
            </a:prstGeom>
            <a:noFill/>
          </p:spPr>
          <p:txBody>
            <a:bodyPr wrap="square" rtlCol="0">
              <a:spAutoFit/>
            </a:bodyPr>
            <a:lstStyle/>
            <a:p>
              <a:r>
                <a:rPr lang="en-US" sz="2800" i="1" dirty="0"/>
                <a:t>d</a:t>
              </a:r>
              <a:endParaRPr lang="en-US" sz="2800" i="1" dirty="0"/>
            </a:p>
          </p:txBody>
        </p:sp>
        <p:sp>
          <p:nvSpPr>
            <p:cNvPr id="43" name="TextBox 42"/>
            <p:cNvSpPr txBox="1"/>
            <p:nvPr/>
          </p:nvSpPr>
          <p:spPr>
            <a:xfrm>
              <a:off x="2895600" y="3667780"/>
              <a:ext cx="381000" cy="523220"/>
            </a:xfrm>
            <a:prstGeom prst="rect">
              <a:avLst/>
            </a:prstGeom>
            <a:noFill/>
          </p:spPr>
          <p:txBody>
            <a:bodyPr wrap="square" rtlCol="0">
              <a:spAutoFit/>
            </a:bodyPr>
            <a:lstStyle/>
            <a:p>
              <a:r>
                <a:rPr lang="en-US" sz="2800" i="1" dirty="0"/>
                <a:t>c</a:t>
              </a:r>
              <a:endParaRPr lang="en-US" sz="2800" i="1" dirty="0"/>
            </a:p>
          </p:txBody>
        </p:sp>
        <p:sp>
          <p:nvSpPr>
            <p:cNvPr id="44" name="TextBox 43"/>
            <p:cNvSpPr txBox="1"/>
            <p:nvPr/>
          </p:nvSpPr>
          <p:spPr>
            <a:xfrm>
              <a:off x="4648200" y="2534960"/>
              <a:ext cx="381000" cy="523220"/>
            </a:xfrm>
            <a:prstGeom prst="rect">
              <a:avLst/>
            </a:prstGeom>
            <a:noFill/>
          </p:spPr>
          <p:txBody>
            <a:bodyPr wrap="square" rtlCol="0">
              <a:spAutoFit/>
            </a:bodyPr>
            <a:lstStyle/>
            <a:p>
              <a:r>
                <a:rPr lang="en-US" sz="2800" i="1" dirty="0"/>
                <a:t>b</a:t>
              </a:r>
              <a:endParaRPr lang="en-US" sz="2800" i="1" dirty="0"/>
            </a:p>
          </p:txBody>
        </p:sp>
      </p:grpSp>
      <p:sp>
        <p:nvSpPr>
          <p:cNvPr id="15"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dissolve">
                                      <p:cBhvr>
                                        <p:cTn id="10" dur="500"/>
                                        <p:tgtEl>
                                          <p:spTgt spid="1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dissolve">
                                      <p:cBhvr>
                                        <p:cTn id="13" dur="500"/>
                                        <p:tgtEl>
                                          <p:spTgt spid="1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dissolve">
                                      <p:cBhvr>
                                        <p:cTn id="16" dur="500"/>
                                        <p:tgtEl>
                                          <p:spTgt spid="1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dissolve">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09900" y="2133600"/>
            <a:ext cx="3124200" cy="1971020"/>
            <a:chOff x="1905000" y="2590800"/>
            <a:chExt cx="3124200" cy="197102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endParaRPr lang="en-US" sz="2800" i="1" dirty="0"/>
            </a:p>
          </p:txBody>
        </p:sp>
        <p:sp>
          <p:nvSpPr>
            <p:cNvPr id="34" name="Oval 33"/>
            <p:cNvSpPr/>
            <p:nvPr/>
          </p:nvSpPr>
          <p:spPr>
            <a:xfrm>
              <a:off x="2286000" y="415939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8" name="TextBox 16"/>
          <p:cNvSpPr txBox="1"/>
          <p:nvPr/>
        </p:nvSpPr>
        <p:spPr>
          <a:xfrm>
            <a:off x="609599" y="4724400"/>
            <a:ext cx="8077193"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不，不是每个顶点都有一个</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b</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从b</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和从</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a:t>
            </a:r>
            <a:r>
              <a:rPr lang="en-US" sz="2400" dirty="0" err="1">
                <a:latin typeface="Times New Roman" panose="02020703060505090304" pitchFamily="18" charset="0"/>
                <a:cs typeface="Times New Roman" panose="02020703060505090304" pitchFamily="18" charset="0"/>
              </a:rPr>
              <a:t>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都有边，但是</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没有边。</a:t>
            </a:r>
            <a:endParaRPr lang="en-US" sz="2400" dirty="0">
              <a:latin typeface="Times New Roman" panose="02020703060505090304" pitchFamily="18" charset="0"/>
              <a:cs typeface="Times New Roman" panose="02020703060505090304" pitchFamily="18" charset="0"/>
            </a:endParaRPr>
          </a:p>
        </p:txBody>
      </p:sp>
      <p:sp>
        <p:nvSpPr>
          <p:cNvPr id="19"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dissolve">
                                      <p:cBhvr>
                                        <p:cTn id="10" dur="500"/>
                                        <p:tgtEl>
                                          <p:spTgt spid="1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dissolve">
                                      <p:cBhvr>
                                        <p:cTn id="13" dur="500"/>
                                        <p:tgtEl>
                                          <p:spTgt spid="1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dissolve">
                                      <p:cBhvr>
                                        <p:cTn id="16" dur="500"/>
                                        <p:tgtEl>
                                          <p:spTgt spid="1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dissolve">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14600" y="2286000"/>
            <a:ext cx="3657600" cy="1913978"/>
            <a:chOff x="1828800" y="2590800"/>
            <a:chExt cx="3657600" cy="1913978"/>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19483" y="40716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8400" y="2990509"/>
              <a:ext cx="0" cy="980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667000" y="2895600"/>
              <a:ext cx="1981200" cy="1180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endParaRPr lang="en-US" sz="2800" i="1" dirty="0"/>
            </a:p>
          </p:txBody>
        </p:sp>
        <p:sp>
          <p:nvSpPr>
            <p:cNvPr id="20" name="TextBox 19"/>
            <p:cNvSpPr txBox="1"/>
            <p:nvPr/>
          </p:nvSpPr>
          <p:spPr>
            <a:xfrm>
              <a:off x="5105400" y="3981558"/>
              <a:ext cx="381000" cy="523220"/>
            </a:xfrm>
            <a:prstGeom prst="rect">
              <a:avLst/>
            </a:prstGeom>
            <a:noFill/>
          </p:spPr>
          <p:txBody>
            <a:bodyPr wrap="square" rtlCol="0">
              <a:spAutoFit/>
            </a:bodyPr>
            <a:lstStyle/>
            <a:p>
              <a:r>
                <a:rPr lang="en-US" sz="2800" i="1" dirty="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endParaRPr lang="en-US" sz="2800" i="1" dirty="0"/>
            </a:p>
          </p:txBody>
        </p:sp>
        <p:sp>
          <p:nvSpPr>
            <p:cNvPr id="23" name="TextBox 22"/>
            <p:cNvSpPr txBox="1"/>
            <p:nvPr/>
          </p:nvSpPr>
          <p:spPr>
            <a:xfrm>
              <a:off x="5105400" y="2672090"/>
              <a:ext cx="381000" cy="523220"/>
            </a:xfrm>
            <a:prstGeom prst="rect">
              <a:avLst/>
            </a:prstGeom>
            <a:noFill/>
          </p:spPr>
          <p:txBody>
            <a:bodyPr wrap="square" rtlCol="0">
              <a:spAutoFit/>
            </a:bodyPr>
            <a:lstStyle/>
            <a:p>
              <a:r>
                <a:rPr lang="en-US" sz="2800" i="1" dirty="0"/>
                <a:t>b</a:t>
              </a:r>
              <a:endParaRPr lang="en-US" sz="2800" i="1" dirty="0"/>
            </a:p>
          </p:txBody>
        </p:sp>
        <p:sp>
          <p:nvSpPr>
            <p:cNvPr id="24" name="Oval 23"/>
            <p:cNvSpPr/>
            <p:nvPr/>
          </p:nvSpPr>
          <p:spPr>
            <a:xfrm>
              <a:off x="2286000" y="407602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3</a:t>
            </a:r>
            <a:endParaRPr lang="en-US" dirty="0"/>
          </a:p>
        </p:txBody>
      </p:sp>
      <p:sp>
        <p:nvSpPr>
          <p:cNvPr id="26" name="TextBox 16"/>
          <p:cNvSpPr txBox="1"/>
          <p:nvPr/>
        </p:nvSpPr>
        <p:spPr>
          <a:xfrm>
            <a:off x="609599" y="4724400"/>
            <a:ext cx="8077193"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c</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三个节点之间都只有一条边。</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都有边，于是</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有边。</a:t>
            </a:r>
            <a:endParaRPr lang="en-US" sz="2400" dirty="0">
              <a:latin typeface="Times New Roman" panose="02020703060505090304" pitchFamily="18" charset="0"/>
              <a:cs typeface="Times New Roman" panose="020207030605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dissolve">
                                      <p:cBhvr>
                                        <p:cTn id="10" dur="500"/>
                                        <p:tgtEl>
                                          <p:spTgt spid="2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dissolve">
                                      <p:cBhvr>
                                        <p:cTn id="13" dur="500"/>
                                        <p:tgtEl>
                                          <p:spTgt spid="2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6">
                                            <p:txEl>
                                              <p:pRg st="3" end="3"/>
                                            </p:txEl>
                                          </p:spTgt>
                                        </p:tgtEl>
                                        <p:attrNameLst>
                                          <p:attrName>style.visibility</p:attrName>
                                        </p:attrNameLst>
                                      </p:cBhvr>
                                      <p:to>
                                        <p:strVal val="visible"/>
                                      </p:to>
                                    </p:set>
                                    <p:animEffect transition="in" filter="dissolve">
                                      <p:cBhvr>
                                        <p:cTn id="16" dur="500"/>
                                        <p:tgtEl>
                                          <p:spTgt spid="2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animEffect transition="in" filter="dissolve">
                                      <p:cBhvr>
                                        <p:cTn id="19"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txBox="1"/>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800040101010101" pitchFamily="2" charset="-122"/>
                <a:ea typeface="Songti SC" panose="020108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4</a:t>
            </a:r>
            <a:endParaRPr lang="en-US" dirty="0"/>
          </a:p>
        </p:txBody>
      </p:sp>
      <p:sp>
        <p:nvSpPr>
          <p:cNvPr id="23" name="TextBox 16"/>
          <p:cNvSpPr txBox="1"/>
          <p:nvPr/>
        </p:nvSpPr>
        <p:spPr>
          <a:xfrm>
            <a:off x="609599" y="4724400"/>
            <a:ext cx="8229600" cy="1938992"/>
          </a:xfrm>
          <a:prstGeom prst="rect">
            <a:avLst/>
          </a:prstGeom>
          <a:noFill/>
        </p:spPr>
        <p:txBody>
          <a:bodyPr wrap="square" rtlCol="0">
            <a:spAutoFit/>
          </a:bodyPr>
          <a:lstStyle/>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自反</a:t>
            </a:r>
            <a:r>
              <a:rPr lang="en-US" sz="2400" dirty="0" err="1">
                <a:latin typeface="Times New Roman" panose="02020703060505090304" pitchFamily="18" charset="0"/>
                <a:cs typeface="Times New Roman" panose="02020703060505090304" pitchFamily="18" charset="0"/>
              </a:rPr>
              <a:t>性</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	</a:t>
            </a:r>
            <a:r>
              <a:rPr lang="en-US" sz="2400" dirty="0" err="1">
                <a:latin typeface="Times New Roman" panose="02020703060505090304" pitchFamily="18" charset="0"/>
                <a:cs typeface="Times New Roman" panose="02020703060505090304" pitchFamily="18" charset="0"/>
              </a:rPr>
              <a:t>不，不是每个顶点都有</a:t>
            </a:r>
            <a:r>
              <a:rPr lang="zh-CN" altLang="en-US" sz="2400" dirty="0">
                <a:latin typeface="Times New Roman" panose="02020703060505090304" pitchFamily="18" charset="0"/>
                <a:cs typeface="Times New Roman" panose="02020703060505090304" pitchFamily="18" charset="0"/>
              </a:rPr>
              <a:t>自</a:t>
            </a:r>
            <a:r>
              <a:rPr lang="en-US" sz="2400" dirty="0" err="1">
                <a:latin typeface="Times New Roman" panose="02020703060505090304" pitchFamily="18" charset="0"/>
                <a:cs typeface="Times New Roman" panose="02020703060505090304" pitchFamily="18" charset="0"/>
              </a:rPr>
              <a:t>环</a:t>
            </a:r>
            <a:r>
              <a:rPr lang="zh-CN" altLang="en-US" sz="2400" dirty="0">
                <a:latin typeface="Times New Roman" panose="02020703060505090304" pitchFamily="18" charset="0"/>
                <a:cs typeface="Times New Roman" panose="02020703060505090304" pitchFamily="18" charset="0"/>
              </a:rPr>
              <a:t>。</a:t>
            </a:r>
            <a:endParaRPr lang="en-US" altLang="zh-CN"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反自反性？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是，所有顶点都没有自环。</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zh-CN" altLang="en-US" sz="2400" dirty="0">
                <a:latin typeface="Times New Roman" panose="02020703060505090304" pitchFamily="18" charset="0"/>
                <a:cs typeface="Times New Roman" panose="02020703060505090304" pitchFamily="18" charset="0"/>
              </a:rPr>
              <a:t>对称性？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不</a:t>
            </a:r>
            <a:r>
              <a:rPr lang="en-US" sz="2400" dirty="0">
                <a:latin typeface="Times New Roman" panose="02020703060505090304" pitchFamily="18" charset="0"/>
                <a:cs typeface="Times New Roman" panose="02020703060505090304" pitchFamily="18" charset="0"/>
              </a:rPr>
              <a:t>，</a:t>
            </a:r>
            <a:r>
              <a:rPr lang="en-US" sz="2400" dirty="0" err="1">
                <a:latin typeface="Times New Roman" panose="02020703060505090304" pitchFamily="18" charset="0"/>
                <a:cs typeface="Times New Roman" panose="02020703060505090304" pitchFamily="18" charset="0"/>
              </a:rPr>
              <a:t>从a</a:t>
            </a:r>
            <a:r>
              <a:rPr lang="zh-CN" altLang="en-US" sz="2400" dirty="0">
                <a:latin typeface="Times New Roman" panose="02020703060505090304" pitchFamily="18" charset="0"/>
                <a:cs typeface="Times New Roman" panose="02020703060505090304" pitchFamily="18" charset="0"/>
              </a:rPr>
              <a:t>到</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有边，但是</a:t>
            </a:r>
            <a:r>
              <a:rPr lang="en-US" altLang="zh-CN" sz="2400" dirty="0" err="1">
                <a:latin typeface="Times New Roman" panose="02020703060505090304" pitchFamily="18" charset="0"/>
                <a:cs typeface="Times New Roman" panose="02020703060505090304" pitchFamily="18" charset="0"/>
              </a:rPr>
              <a:t>d</a:t>
            </a:r>
            <a:r>
              <a:rPr lang="en-US" sz="2400" dirty="0" err="1">
                <a:latin typeface="Times New Roman" panose="02020703060505090304" pitchFamily="18" charset="0"/>
                <a:cs typeface="Times New Roman" panose="02020703060505090304" pitchFamily="18" charset="0"/>
              </a:rPr>
              <a:t>到a没有边</a:t>
            </a:r>
            <a:r>
              <a:rPr lang="zh-CN" altLang="en-US" sz="2400" dirty="0">
                <a:latin typeface="Times New Roman" panose="02020703060505090304" pitchFamily="18" charset="0"/>
                <a:cs typeface="Times New Roman" panose="02020703060505090304" pitchFamily="18" charset="0"/>
              </a:rPr>
              <a:t>。</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反对称</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a:t>
            </a:r>
            <a:r>
              <a:rPr 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a</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d</a:t>
            </a:r>
            <a:r>
              <a:rPr lang="zh-CN" altLang="en-US" sz="2400" dirty="0">
                <a:latin typeface="Times New Roman" panose="02020703060505090304" pitchFamily="18" charset="0"/>
                <a:cs typeface="Times New Roman" panose="02020703060505090304" pitchFamily="18" charset="0"/>
              </a:rPr>
              <a:t>，</a:t>
            </a:r>
            <a:r>
              <a:rPr lang="en-US" altLang="zh-CN" sz="2400" dirty="0">
                <a:latin typeface="Times New Roman" panose="02020703060505090304" pitchFamily="18" charset="0"/>
                <a:cs typeface="Times New Roman" panose="02020703060505090304" pitchFamily="18" charset="0"/>
              </a:rPr>
              <a:t>b</a:t>
            </a:r>
            <a:r>
              <a:rPr lang="zh-CN" altLang="en-US" sz="2400" dirty="0">
                <a:latin typeface="Times New Roman" panose="02020703060505090304" pitchFamily="18" charset="0"/>
                <a:cs typeface="Times New Roman" panose="02020703060505090304" pitchFamily="18" charset="0"/>
              </a:rPr>
              <a:t>和</a:t>
            </a:r>
            <a:r>
              <a:rPr lang="en-US" altLang="zh-CN" sz="2400" dirty="0">
                <a:latin typeface="Times New Roman" panose="02020703060505090304" pitchFamily="18" charset="0"/>
                <a:cs typeface="Times New Roman" panose="02020703060505090304" pitchFamily="18" charset="0"/>
              </a:rPr>
              <a:t>c</a:t>
            </a:r>
            <a:r>
              <a:rPr lang="zh-CN" altLang="en-US" sz="2400" dirty="0">
                <a:latin typeface="Times New Roman" panose="02020703060505090304" pitchFamily="18" charset="0"/>
                <a:cs typeface="Times New Roman" panose="02020703060505090304" pitchFamily="18" charset="0"/>
              </a:rPr>
              <a:t>两对节点之间都只有一条边。</a:t>
            </a:r>
            <a:endParaRPr lang="en-US" sz="2400" dirty="0">
              <a:latin typeface="Times New Roman" panose="02020703060505090304" pitchFamily="18" charset="0"/>
              <a:cs typeface="Times New Roman" panose="02020703060505090304" pitchFamily="18" charset="0"/>
            </a:endParaRPr>
          </a:p>
          <a:p>
            <a:pPr>
              <a:buFont typeface="Arial" panose="020B0604020202090204" pitchFamily="34" charset="0"/>
              <a:buChar char="•"/>
            </a:pPr>
            <a:r>
              <a:rPr lang="en-US" sz="2400" dirty="0" err="1">
                <a:latin typeface="Times New Roman" panose="02020703060505090304" pitchFamily="18" charset="0"/>
                <a:cs typeface="Times New Roman" panose="02020703060505090304" pitchFamily="18" charset="0"/>
              </a:rPr>
              <a:t>传递</a:t>
            </a:r>
            <a:r>
              <a:rPr lang="zh-CN" altLang="en-US" sz="2400" dirty="0">
                <a:latin typeface="Times New Roman" panose="02020703060505090304" pitchFamily="18" charset="0"/>
                <a:cs typeface="Times New Roman" panose="02020703060505090304" pitchFamily="18" charset="0"/>
              </a:rPr>
              <a:t>性？</a:t>
            </a:r>
            <a:r>
              <a:rPr lang="en-US" altLang="zh-CN" sz="2400" dirty="0">
                <a:latin typeface="Times New Roman" panose="02020703060505090304" pitchFamily="18" charset="0"/>
                <a:cs typeface="Times New Roman" panose="02020703060505090304" pitchFamily="18" charset="0"/>
              </a:rPr>
              <a:t>	</a:t>
            </a:r>
            <a:r>
              <a:rPr lang="zh-CN" altLang="en-US" sz="2400" dirty="0">
                <a:latin typeface="Times New Roman" panose="02020703060505090304" pitchFamily="18" charset="0"/>
                <a:cs typeface="Times New Roman" panose="02020703060505090304" pitchFamily="18" charset="0"/>
              </a:rPr>
              <a:t>是。简单的图容易看出来，复杂的图怎么办？</a:t>
            </a:r>
            <a:endParaRPr lang="en-US" sz="2400" dirty="0">
              <a:latin typeface="Times New Roman" panose="02020703060505090304" pitchFamily="18" charset="0"/>
              <a:cs typeface="Times New Roman" panose="02020703060505090304" pitchFamily="18" charset="0"/>
            </a:endParaRPr>
          </a:p>
        </p:txBody>
      </p:sp>
      <p:grpSp>
        <p:nvGrpSpPr>
          <p:cNvPr id="5" name="组合 4"/>
          <p:cNvGrpSpPr/>
          <p:nvPr/>
        </p:nvGrpSpPr>
        <p:grpSpPr>
          <a:xfrm>
            <a:off x="2705100" y="2362200"/>
            <a:ext cx="3733800" cy="1860079"/>
            <a:chOff x="1828800" y="2589771"/>
            <a:chExt cx="3733800" cy="1860079"/>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62500" y="25897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62500" y="39613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667000" y="2819400"/>
              <a:ext cx="2057400" cy="12141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76830" y="2852410"/>
              <a:ext cx="2047570" cy="12583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endParaRPr lang="en-US" sz="2800" i="1" dirty="0"/>
            </a:p>
          </p:txBody>
        </p:sp>
        <p:sp>
          <p:nvSpPr>
            <p:cNvPr id="15" name="TextBox 14"/>
            <p:cNvSpPr txBox="1"/>
            <p:nvPr/>
          </p:nvSpPr>
          <p:spPr>
            <a:xfrm>
              <a:off x="5174226" y="3926630"/>
              <a:ext cx="381000" cy="523220"/>
            </a:xfrm>
            <a:prstGeom prst="rect">
              <a:avLst/>
            </a:prstGeom>
            <a:noFill/>
          </p:spPr>
          <p:txBody>
            <a:bodyPr wrap="square" rtlCol="0">
              <a:spAutoFit/>
            </a:bodyPr>
            <a:lstStyle/>
            <a:p>
              <a:r>
                <a:rPr lang="en-US" sz="2800" i="1" dirty="0"/>
                <a:t>d</a:t>
              </a:r>
              <a:endParaRPr lang="en-US" sz="2800" i="1" dirty="0"/>
            </a:p>
          </p:txBody>
        </p:sp>
        <p:sp>
          <p:nvSpPr>
            <p:cNvPr id="16" name="TextBox 15"/>
            <p:cNvSpPr txBox="1"/>
            <p:nvPr/>
          </p:nvSpPr>
          <p:spPr>
            <a:xfrm>
              <a:off x="1828800" y="3856048"/>
              <a:ext cx="381000" cy="523220"/>
            </a:xfrm>
            <a:prstGeom prst="rect">
              <a:avLst/>
            </a:prstGeom>
            <a:noFill/>
          </p:spPr>
          <p:txBody>
            <a:bodyPr wrap="square" rtlCol="0">
              <a:spAutoFit/>
            </a:bodyPr>
            <a:lstStyle/>
            <a:p>
              <a:r>
                <a:rPr lang="en-US" sz="2800" i="1" dirty="0"/>
                <a:t>c</a:t>
              </a:r>
              <a:endParaRPr lang="en-US" sz="2800" i="1" dirty="0"/>
            </a:p>
          </p:txBody>
        </p:sp>
        <p:sp>
          <p:nvSpPr>
            <p:cNvPr id="19" name="TextBox 18"/>
            <p:cNvSpPr txBox="1"/>
            <p:nvPr/>
          </p:nvSpPr>
          <p:spPr>
            <a:xfrm>
              <a:off x="5181600" y="2632961"/>
              <a:ext cx="381000" cy="523220"/>
            </a:xfrm>
            <a:prstGeom prst="rect">
              <a:avLst/>
            </a:prstGeom>
            <a:noFill/>
          </p:spPr>
          <p:txBody>
            <a:bodyPr wrap="square" rtlCol="0">
              <a:spAutoFit/>
            </a:bodyPr>
            <a:lstStyle/>
            <a:p>
              <a:r>
                <a:rPr lang="en-US" sz="2800" i="1" dirty="0"/>
                <a:t>b</a:t>
              </a:r>
              <a:endParaRPr lang="en-US" sz="2800" i="1" dirty="0"/>
            </a:p>
          </p:txBody>
        </p:sp>
        <p:sp>
          <p:nvSpPr>
            <p:cNvPr id="24" name="Oval 3"/>
            <p:cNvSpPr/>
            <p:nvPr/>
          </p:nvSpPr>
          <p:spPr>
            <a:xfrm>
              <a:off x="2279853" y="396525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dissolve">
                                      <p:cBhvr>
                                        <p:cTn id="10" dur="500"/>
                                        <p:tgtEl>
                                          <p:spTgt spid="2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dissolve">
                                      <p:cBhvr>
                                        <p:cTn id="13" dur="500"/>
                                        <p:tgtEl>
                                          <p:spTgt spid="2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dissolve">
                                      <p:cBhvr>
                                        <p:cTn id="16" dur="500"/>
                                        <p:tgtEl>
                                          <p:spTgt spid="2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Effect transition="in" filter="dissolve">
                                      <p:cBhvr>
                                        <p:cTn id="19"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err="1"/>
              <a:t>关系的</a:t>
            </a:r>
            <a:r>
              <a:rPr lang="zh-CN" altLang="en-US" sz="4000" dirty="0"/>
              <a:t>幂</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2</a:t>
              </a:r>
              <a:endParaRPr lang="en-US" sz="3200" baseline="30000" dirty="0">
                <a:latin typeface="Cambria Math" panose="02040503050406030204" pitchFamily="18" charset="0"/>
                <a:ea typeface="Cambria Math" panose="02040503050406030204"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3</a:t>
            </a:r>
            <a:endParaRPr lang="en-US" sz="3200" baseline="30000" dirty="0">
              <a:latin typeface="Cambria Math" panose="02040503050406030204" pitchFamily="18" charset="0"/>
              <a:ea typeface="Cambria Math" panose="02040503050406030204"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4</a:t>
              </a:r>
              <a:endParaRPr lang="en-US" sz="3200" baseline="30000" dirty="0">
                <a:latin typeface="Cambria Math" panose="02040503050406030204" pitchFamily="18" charset="0"/>
                <a:ea typeface="Cambria Math" panose="02040503050406030204" pitchFamily="18" charset="0"/>
              </a:endParaRPr>
            </a:p>
          </p:txBody>
        </p:sp>
      </p:grpSp>
      <p:sp>
        <p:nvSpPr>
          <p:cNvPr id="80" name="TextBox 79"/>
          <p:cNvSpPr txBox="1"/>
          <p:nvPr/>
        </p:nvSpPr>
        <p:spPr>
          <a:xfrm>
            <a:off x="533400" y="6167735"/>
            <a:ext cx="8077200" cy="400110"/>
          </a:xfrm>
          <a:prstGeom prst="rect">
            <a:avLst/>
          </a:prstGeom>
          <a:noFill/>
          <a:ln>
            <a:solidFill>
              <a:schemeClr val="tx2"/>
            </a:solidFill>
          </a:ln>
        </p:spPr>
        <p:txBody>
          <a:bodyPr wrap="square" rtlCol="0">
            <a:spAutoFit/>
          </a:bodyPr>
          <a:lstStyle/>
          <a:p>
            <a:pPr algn="ctr"/>
            <a:r>
              <a:rPr lang="en-US" altLang="zh-CN" sz="2000" dirty="0">
                <a:latin typeface="Times New Roman" panose="02020703060505090304" pitchFamily="18" charset="0"/>
                <a:cs typeface="Times New Roman" panose="02020703060505090304" pitchFamily="18" charset="0"/>
                <a:sym typeface="+mn-ea"/>
              </a:rPr>
              <a:t>R</a:t>
            </a:r>
            <a:r>
              <a:rPr lang="en-US" altLang="zh-CN" sz="2000" baseline="30000" dirty="0">
                <a:latin typeface="Times New Roman" panose="02020703060505090304" pitchFamily="18" charset="0"/>
                <a:ea typeface="Cambria Math" panose="02040503050406030204" pitchFamily="18" charset="0"/>
                <a:cs typeface="Times New Roman" panose="02020703060505090304" pitchFamily="18" charset="0"/>
                <a:sym typeface="+mn-ea"/>
              </a:rPr>
              <a:t>n</a:t>
            </a:r>
            <a:r>
              <a:rPr lang="zh-CN" altLang="en-US" sz="2000" dirty="0">
                <a:latin typeface="Times New Roman" panose="02020703060505090304" pitchFamily="18" charset="0"/>
                <a:cs typeface="Times New Roman" panose="02020703060505090304" pitchFamily="18" charset="0"/>
              </a:rPr>
              <a:t>子图</a:t>
            </a:r>
            <a:r>
              <a:rPr lang="en-US" altLang="zh-CN" sz="2000" dirty="0" err="1">
                <a:latin typeface="Times New Roman" panose="02020703060505090304" pitchFamily="18" charset="0"/>
                <a:cs typeface="Times New Roman" panose="02020703060505090304" pitchFamily="18" charset="0"/>
              </a:rPr>
              <a:t>中</a:t>
            </a:r>
            <a:r>
              <a:rPr lang="zh-CN" altLang="en-US" sz="2000" dirty="0">
                <a:latin typeface="Times New Roman" panose="02020703060505090304" pitchFamily="18" charset="0"/>
                <a:cs typeface="Times New Roman" panose="02020703060505090304" pitchFamily="18" charset="0"/>
              </a:rPr>
              <a:t>的边表示 </a:t>
            </a:r>
            <a:r>
              <a:rPr lang="en-US" sz="2000" dirty="0">
                <a:latin typeface="Times New Roman" panose="02020703060505090304" pitchFamily="18" charset="0"/>
                <a:cs typeface="Times New Roman" panose="02020703060505090304" pitchFamily="18" charset="0"/>
              </a:rPr>
              <a:t>(x,</a:t>
            </a:r>
            <a:r>
              <a:rPr lang="zh-CN" altLang="en-US" sz="2000" dirty="0">
                <a:latin typeface="Times New Roman" panose="02020703060505090304" pitchFamily="18" charset="0"/>
                <a:cs typeface="Times New Roman" panose="02020703060505090304" pitchFamily="18" charset="0"/>
              </a:rPr>
              <a:t> </a:t>
            </a:r>
            <a:r>
              <a:rPr lang="en-US" sz="2000" dirty="0">
                <a:latin typeface="Times New Roman" panose="02020703060505090304" pitchFamily="18" charset="0"/>
                <a:cs typeface="Times New Roman" panose="02020703060505090304" pitchFamily="18" charset="0"/>
              </a:rPr>
              <a:t>y)</a:t>
            </a:r>
            <a:r>
              <a:rPr lang="en-US" sz="2000" dirty="0" err="1">
                <a:latin typeface="Times New Roman" panose="02020703060505090304" pitchFamily="18" charset="0"/>
                <a:cs typeface="Times New Roman" panose="02020703060505090304" pitchFamily="18" charset="0"/>
              </a:rPr>
              <a:t>在</a:t>
            </a:r>
            <a:r>
              <a:rPr lang="en-US" sz="2000" dirty="0">
                <a:latin typeface="Times New Roman" panose="02020703060505090304" pitchFamily="18" charset="0"/>
                <a:cs typeface="Times New Roman" panose="02020703060505090304" pitchFamily="18" charset="0"/>
                <a:sym typeface="+mn-ea"/>
              </a:rPr>
              <a:t> </a:t>
            </a:r>
            <a:r>
              <a:rPr lang="en-US" sz="2000" dirty="0" err="1">
                <a:latin typeface="Times New Roman" panose="02020703060505090304" pitchFamily="18" charset="0"/>
                <a:cs typeface="Times New Roman" panose="02020703060505090304" pitchFamily="18" charset="0"/>
                <a:sym typeface="+mn-ea"/>
              </a:rPr>
              <a:t>R</a:t>
            </a:r>
            <a:r>
              <a:rPr lang="en-US" sz="2000" dirty="0" err="1">
                <a:latin typeface="Times New Roman" panose="02020703060505090304" pitchFamily="18" charset="0"/>
                <a:cs typeface="Times New Roman" panose="02020703060505090304" pitchFamily="18" charset="0"/>
              </a:rPr>
              <a:t>中有长度为n的路径</a:t>
            </a:r>
            <a:r>
              <a:rPr lang="en-US" sz="2000" dirty="0">
                <a:latin typeface="Times New Roman" panose="02020703060505090304" pitchFamily="18" charset="0"/>
                <a:cs typeface="Times New Roman" panose="02020703060505090304" pitchFamily="18" charset="0"/>
              </a:rPr>
              <a:t>(沿着箭头的方向)</a:t>
            </a:r>
            <a:endParaRPr lang="en-US" sz="2000" dirty="0">
              <a:latin typeface="Times New Roman" panose="02020703060505090304" pitchFamily="18" charset="0"/>
              <a:cs typeface="Times New Roman" panose="02020703060505090304"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8961" name="Group 3"/>
          <p:cNvGrpSpPr/>
          <p:nvPr/>
        </p:nvGrpSpPr>
        <p:grpSpPr>
          <a:xfrm>
            <a:off x="384175" y="433388"/>
            <a:ext cx="8356600" cy="4973637"/>
            <a:chOff x="262" y="288"/>
            <a:chExt cx="5703" cy="3307"/>
          </a:xfrm>
        </p:grpSpPr>
        <p:sp>
          <p:nvSpPr>
            <p:cNvPr id="168962" name="Text Box 4"/>
            <p:cNvSpPr txBox="1"/>
            <p:nvPr/>
          </p:nvSpPr>
          <p:spPr>
            <a:xfrm>
              <a:off x="516" y="288"/>
              <a:ext cx="5252" cy="109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70000"/>
                </a:lnSpc>
                <a:spcBef>
                  <a:spcPct val="50000"/>
                </a:spcBef>
                <a:buNone/>
              </a:pPr>
              <a:r>
                <a:rPr lang="zh-CN" altLang="en-US" b="1" i="1">
                  <a:solidFill>
                    <a:srgbClr val="9900FF"/>
                  </a:solidFill>
                  <a:latin typeface="宋体" panose="02010600030101010101" pitchFamily="2" charset="-122"/>
                </a:rPr>
                <a:t>例</a:t>
              </a:r>
              <a:r>
                <a:rPr lang="en-US" altLang="zh-CN" b="1" i="1">
                  <a:solidFill>
                    <a:srgbClr val="9900FF"/>
                  </a:solidFill>
                  <a:latin typeface="宋体" panose="02010600030101010101" pitchFamily="2" charset="-122"/>
                </a:rPr>
                <a:t>8</a:t>
              </a:r>
              <a:r>
                <a:rPr lang="en-US" altLang="zh-CN" sz="2800" b="1">
                  <a:latin typeface="宋体" panose="02010600030101010101" pitchFamily="2" charset="-122"/>
                </a:rPr>
                <a:t>.  </a:t>
              </a:r>
              <a:r>
                <a:rPr lang="zh-CN" altLang="en-US" sz="2800" b="1">
                  <a:latin typeface="宋体" panose="02010600030101010101" pitchFamily="2" charset="-122"/>
                </a:rPr>
                <a:t>下图给出了集合               上的关系   的关系图，试画出关系   和   的关系图。 </a:t>
              </a:r>
              <a:endParaRPr lang="zh-CN" altLang="en-US" sz="2800" b="1">
                <a:latin typeface="宋体" panose="02010600030101010101" pitchFamily="2" charset="-122"/>
              </a:endParaRPr>
            </a:p>
          </p:txBody>
        </p:sp>
        <p:graphicFrame>
          <p:nvGraphicFramePr>
            <p:cNvPr id="168963" name="Object 5"/>
            <p:cNvGraphicFramePr>
              <a:graphicFrameLocks noChangeAspect="1"/>
            </p:cNvGraphicFramePr>
            <p:nvPr/>
          </p:nvGraphicFramePr>
          <p:xfrm>
            <a:off x="3147" y="528"/>
            <a:ext cx="1776" cy="355"/>
          </p:xfrm>
          <a:graphic>
            <a:graphicData uri="http://schemas.openxmlformats.org/presentationml/2006/ole">
              <mc:AlternateContent xmlns:mc="http://schemas.openxmlformats.org/markup-compatibility/2006">
                <mc:Choice xmlns:v="urn:schemas-microsoft-com:vml" Requires="v">
                  <p:oleObj spid="_x0000_s3207" name="" r:id="rId1" imgW="17554575" imgH="3514725" progId="Equation.3">
                    <p:embed/>
                  </p:oleObj>
                </mc:Choice>
                <mc:Fallback>
                  <p:oleObj name="" r:id="rId1" imgW="17554575" imgH="3514725" progId="Equation.3">
                    <p:embed/>
                    <p:pic>
                      <p:nvPicPr>
                        <p:cNvPr id="0" name="Picture 3206"/>
                        <p:cNvPicPr/>
                        <p:nvPr/>
                      </p:nvPicPr>
                      <p:blipFill>
                        <a:blip r:embed="rId2"/>
                        <a:stretch>
                          <a:fillRect/>
                        </a:stretch>
                      </p:blipFill>
                      <p:spPr>
                        <a:xfrm>
                          <a:off x="3147" y="528"/>
                          <a:ext cx="1776" cy="355"/>
                        </a:xfrm>
                        <a:prstGeom prst="rect">
                          <a:avLst/>
                        </a:prstGeom>
                        <a:noFill/>
                        <a:ln w="38100">
                          <a:noFill/>
                          <a:miter/>
                        </a:ln>
                      </p:spPr>
                    </p:pic>
                  </p:oleObj>
                </mc:Fallback>
              </mc:AlternateContent>
            </a:graphicData>
          </a:graphic>
        </p:graphicFrame>
        <p:graphicFrame>
          <p:nvGraphicFramePr>
            <p:cNvPr id="168964" name="Object 6"/>
            <p:cNvGraphicFramePr>
              <a:graphicFrameLocks noChangeAspect="1"/>
            </p:cNvGraphicFramePr>
            <p:nvPr/>
          </p:nvGraphicFramePr>
          <p:xfrm>
            <a:off x="843" y="1008"/>
            <a:ext cx="354" cy="384"/>
          </p:xfrm>
          <a:graphic>
            <a:graphicData uri="http://schemas.openxmlformats.org/presentationml/2006/ole">
              <mc:AlternateContent xmlns:mc="http://schemas.openxmlformats.org/markup-compatibility/2006">
                <mc:Choice xmlns:v="urn:schemas-microsoft-com:vml" Requires="v">
                  <p:oleObj spid="_x0000_s3206" name="" r:id="rId3" imgW="2628900" imgH="2847975" progId="Equation.3">
                    <p:embed/>
                  </p:oleObj>
                </mc:Choice>
                <mc:Fallback>
                  <p:oleObj name="" r:id="rId3" imgW="2628900" imgH="2847975" progId="Equation.3">
                    <p:embed/>
                    <p:pic>
                      <p:nvPicPr>
                        <p:cNvPr id="0" name="Picture 3205"/>
                        <p:cNvPicPr/>
                        <p:nvPr/>
                      </p:nvPicPr>
                      <p:blipFill>
                        <a:blip r:embed="rId4"/>
                        <a:stretch>
                          <a:fillRect/>
                        </a:stretch>
                      </p:blipFill>
                      <p:spPr>
                        <a:xfrm>
                          <a:off x="843" y="1008"/>
                          <a:ext cx="354" cy="384"/>
                        </a:xfrm>
                        <a:prstGeom prst="rect">
                          <a:avLst/>
                        </a:prstGeom>
                        <a:noFill/>
                        <a:ln w="38100">
                          <a:noFill/>
                          <a:miter/>
                        </a:ln>
                      </p:spPr>
                    </p:pic>
                  </p:oleObj>
                </mc:Fallback>
              </mc:AlternateContent>
            </a:graphicData>
          </a:graphic>
        </p:graphicFrame>
        <p:graphicFrame>
          <p:nvGraphicFramePr>
            <p:cNvPr id="168965" name="Object 7"/>
            <p:cNvGraphicFramePr>
              <a:graphicFrameLocks noChangeAspect="1"/>
            </p:cNvGraphicFramePr>
            <p:nvPr/>
          </p:nvGraphicFramePr>
          <p:xfrm>
            <a:off x="3627" y="960"/>
            <a:ext cx="342" cy="384"/>
          </p:xfrm>
          <a:graphic>
            <a:graphicData uri="http://schemas.openxmlformats.org/presentationml/2006/ole">
              <mc:AlternateContent xmlns:mc="http://schemas.openxmlformats.org/markup-compatibility/2006">
                <mc:Choice xmlns:v="urn:schemas-microsoft-com:vml" Requires="v">
                  <p:oleObj spid="_x0000_s3211" name="" r:id="rId5" imgW="3514725" imgH="3952875" progId="Equation.3">
                    <p:embed/>
                  </p:oleObj>
                </mc:Choice>
                <mc:Fallback>
                  <p:oleObj name="" r:id="rId5" imgW="3514725" imgH="3952875" progId="Equation.3">
                    <p:embed/>
                    <p:pic>
                      <p:nvPicPr>
                        <p:cNvPr id="0" name="Picture 3210"/>
                        <p:cNvPicPr/>
                        <p:nvPr/>
                      </p:nvPicPr>
                      <p:blipFill>
                        <a:blip r:embed="rId6"/>
                        <a:stretch>
                          <a:fillRect/>
                        </a:stretch>
                      </p:blipFill>
                      <p:spPr>
                        <a:xfrm>
                          <a:off x="3627" y="960"/>
                          <a:ext cx="342" cy="384"/>
                        </a:xfrm>
                        <a:prstGeom prst="rect">
                          <a:avLst/>
                        </a:prstGeom>
                        <a:noFill/>
                        <a:ln w="38100">
                          <a:noFill/>
                          <a:miter/>
                        </a:ln>
                      </p:spPr>
                    </p:pic>
                  </p:oleObj>
                </mc:Fallback>
              </mc:AlternateContent>
            </a:graphicData>
          </a:graphic>
        </p:graphicFrame>
        <p:graphicFrame>
          <p:nvGraphicFramePr>
            <p:cNvPr id="168966" name="Object 8"/>
            <p:cNvGraphicFramePr>
              <a:graphicFrameLocks noChangeAspect="1"/>
            </p:cNvGraphicFramePr>
            <p:nvPr/>
          </p:nvGraphicFramePr>
          <p:xfrm>
            <a:off x="4203" y="960"/>
            <a:ext cx="341" cy="384"/>
          </p:xfrm>
          <a:graphic>
            <a:graphicData uri="http://schemas.openxmlformats.org/presentationml/2006/ole">
              <mc:AlternateContent xmlns:mc="http://schemas.openxmlformats.org/markup-compatibility/2006">
                <mc:Choice xmlns:v="urn:schemas-microsoft-com:vml" Requires="v">
                  <p:oleObj spid="_x0000_s3210" name="" r:id="rId7" imgW="3514725" imgH="3952875" progId="Equation.3">
                    <p:embed/>
                  </p:oleObj>
                </mc:Choice>
                <mc:Fallback>
                  <p:oleObj name="" r:id="rId7" imgW="3514725" imgH="3952875" progId="Equation.3">
                    <p:embed/>
                    <p:pic>
                      <p:nvPicPr>
                        <p:cNvPr id="0" name="Picture 3209"/>
                        <p:cNvPicPr/>
                        <p:nvPr/>
                      </p:nvPicPr>
                      <p:blipFill>
                        <a:blip r:embed="rId8"/>
                        <a:stretch>
                          <a:fillRect/>
                        </a:stretch>
                      </p:blipFill>
                      <p:spPr>
                        <a:xfrm>
                          <a:off x="4203" y="960"/>
                          <a:ext cx="341" cy="384"/>
                        </a:xfrm>
                        <a:prstGeom prst="rect">
                          <a:avLst/>
                        </a:prstGeom>
                        <a:noFill/>
                        <a:ln w="38100">
                          <a:noFill/>
                          <a:miter/>
                        </a:ln>
                      </p:spPr>
                    </p:pic>
                  </p:oleObj>
                </mc:Fallback>
              </mc:AlternateContent>
            </a:graphicData>
          </a:graphic>
        </p:graphicFrame>
        <p:grpSp>
          <p:nvGrpSpPr>
            <p:cNvPr id="168967" name="Group 9"/>
            <p:cNvGrpSpPr/>
            <p:nvPr/>
          </p:nvGrpSpPr>
          <p:grpSpPr>
            <a:xfrm>
              <a:off x="262" y="1826"/>
              <a:ext cx="5703" cy="1769"/>
              <a:chOff x="262" y="1826"/>
              <a:chExt cx="5703" cy="1769"/>
            </a:xfrm>
          </p:grpSpPr>
          <p:pic>
            <p:nvPicPr>
              <p:cNvPr id="168968" name="Picture 10"/>
              <p:cNvPicPr>
                <a:picLocks noChangeAspect="1"/>
              </p:cNvPicPr>
              <p:nvPr/>
            </p:nvPicPr>
            <p:blipFill>
              <a:blip r:embed="rId9"/>
              <a:stretch>
                <a:fillRect/>
              </a:stretch>
            </p:blipFill>
            <p:spPr>
              <a:xfrm>
                <a:off x="262" y="1872"/>
                <a:ext cx="1677" cy="1723"/>
              </a:xfrm>
              <a:prstGeom prst="rect">
                <a:avLst/>
              </a:prstGeom>
              <a:noFill/>
              <a:ln w="9525">
                <a:noFill/>
              </a:ln>
            </p:spPr>
          </p:pic>
          <p:pic>
            <p:nvPicPr>
              <p:cNvPr id="168969" name="Picture 11"/>
              <p:cNvPicPr>
                <a:picLocks noChangeAspect="1"/>
              </p:cNvPicPr>
              <p:nvPr/>
            </p:nvPicPr>
            <p:blipFill>
              <a:blip r:embed="rId10"/>
              <a:stretch>
                <a:fillRect/>
              </a:stretch>
            </p:blipFill>
            <p:spPr>
              <a:xfrm>
                <a:off x="2167" y="1826"/>
                <a:ext cx="3798" cy="1746"/>
              </a:xfrm>
              <a:prstGeom prst="rect">
                <a:avLst/>
              </a:prstGeom>
              <a:noFill/>
              <a:ln w="9525">
                <a:noFill/>
              </a:ln>
            </p:spPr>
          </p:pic>
        </p:grpSp>
      </p:grpSp>
    </p:spTree>
  </p:cSld>
  <p:clrMapOvr>
    <a:masterClrMapping/>
  </p:clrMapOvr>
  <p:transition spd="med">
    <p:split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Rectangle 2"/>
          <p:cNvSpPr>
            <a:spLocks noGrp="1"/>
          </p:cNvSpPr>
          <p:nvPr>
            <p:ph idx="1"/>
          </p:nvPr>
        </p:nvSpPr>
        <p:spPr>
          <a:xfrm>
            <a:off x="755650" y="1268413"/>
            <a:ext cx="7667625" cy="4129087"/>
          </a:xfrm>
        </p:spPr>
        <p:txBody>
          <a:bodyPr vert="horz" wrap="square" lIns="91440" tIns="45720" rIns="91440" bIns="45720" anchor="t"/>
          <a:p>
            <a:pPr marL="0" indent="576580" algn="just" eaLnBrk="1" hangingPunct="1">
              <a:lnSpc>
                <a:spcPct val="120000"/>
              </a:lnSpc>
              <a:buNone/>
            </a:pPr>
            <a:r>
              <a:rPr lang="zh-CN" altLang="en-US" u="sng">
                <a:solidFill>
                  <a:srgbClr val="FF0000"/>
                </a:solidFill>
              </a:rPr>
              <a:t>练习</a:t>
            </a:r>
            <a:r>
              <a:rPr lang="en-US" altLang="zh-CN" u="sng">
                <a:solidFill>
                  <a:srgbClr val="FF0000"/>
                </a:solidFill>
              </a:rPr>
              <a:t>:</a:t>
            </a:r>
            <a:r>
              <a:rPr lang="en-US" altLang="zh-CN" u="sng">
                <a:solidFill>
                  <a:schemeClr val="tx2"/>
                </a:solidFill>
              </a:rPr>
              <a:t> </a:t>
            </a:r>
            <a:r>
              <a:rPr lang="zh-CN" altLang="en-US"/>
              <a:t>设 </a:t>
            </a:r>
            <a:r>
              <a:rPr lang="en-US" altLang="zh-CN"/>
              <a:t>A={a,b,c}, </a:t>
            </a:r>
            <a:endParaRPr lang="en-US" altLang="zh-CN"/>
          </a:p>
          <a:p>
            <a:pPr marL="0" indent="576580" algn="just" eaLnBrk="1" hangingPunct="1">
              <a:lnSpc>
                <a:spcPct val="120000"/>
              </a:lnSpc>
              <a:buNone/>
            </a:pPr>
            <a:r>
              <a:rPr lang="en-US" altLang="zh-CN"/>
              <a:t>         R</a:t>
            </a:r>
            <a:r>
              <a:rPr lang="en-US" altLang="zh-CN" baseline="-20000"/>
              <a:t>1</a:t>
            </a:r>
            <a:r>
              <a:rPr lang="en-US" altLang="zh-CN"/>
              <a:t>={&lt;a,a&gt;,&lt;a,b&gt;,&lt;b,a&gt;,&lt;b,c&gt;},</a:t>
            </a:r>
            <a:endParaRPr lang="en-US" altLang="zh-CN"/>
          </a:p>
          <a:p>
            <a:pPr marL="0" indent="576580" algn="just" eaLnBrk="1" hangingPunct="1">
              <a:lnSpc>
                <a:spcPct val="120000"/>
              </a:lnSpc>
              <a:buNone/>
            </a:pPr>
            <a:r>
              <a:rPr lang="en-US" altLang="zh-CN"/>
              <a:t>         R</a:t>
            </a:r>
            <a:r>
              <a:rPr lang="en-US" altLang="zh-CN" baseline="-20000"/>
              <a:t>2</a:t>
            </a:r>
            <a:r>
              <a:rPr lang="en-US" altLang="zh-CN"/>
              <a:t>={&lt;a,b&gt;,&lt;a,c&gt;,&lt;b,c&gt;}, </a:t>
            </a:r>
            <a:endParaRPr lang="en-US" altLang="zh-CN"/>
          </a:p>
          <a:p>
            <a:pPr marL="0" indent="576580" algn="just" eaLnBrk="1" hangingPunct="1">
              <a:lnSpc>
                <a:spcPct val="120000"/>
              </a:lnSpc>
              <a:buNone/>
            </a:pPr>
            <a:r>
              <a:rPr lang="zh-CN" altLang="en-US"/>
              <a:t>用</a:t>
            </a:r>
            <a:r>
              <a:rPr lang="en-US" altLang="zh-CN"/>
              <a:t>M</a:t>
            </a:r>
            <a:r>
              <a:rPr lang="en-US" altLang="zh-CN" baseline="-25000"/>
              <a:t>R1</a:t>
            </a:r>
            <a:r>
              <a:rPr lang="en-US" altLang="zh-CN"/>
              <a:t>, M</a:t>
            </a:r>
            <a:r>
              <a:rPr lang="en-US" altLang="zh-CN" baseline="-20000"/>
              <a:t>R2</a:t>
            </a:r>
            <a:r>
              <a:rPr lang="zh-CN" altLang="en-US"/>
              <a:t>确定</a:t>
            </a:r>
            <a:r>
              <a:rPr lang="en-US" altLang="zh-CN"/>
              <a:t>M</a:t>
            </a:r>
            <a:r>
              <a:rPr lang="en-US" altLang="zh-CN" baseline="-25000"/>
              <a:t>R1</a:t>
            </a:r>
            <a:r>
              <a:rPr lang="en-US" altLang="zh-CN" baseline="30000"/>
              <a:t>c</a:t>
            </a:r>
            <a:r>
              <a:rPr lang="en-US" altLang="zh-CN"/>
              <a:t> , M</a:t>
            </a:r>
            <a:r>
              <a:rPr lang="en-US" altLang="zh-CN" baseline="-20000"/>
              <a:t>R2</a:t>
            </a:r>
            <a:r>
              <a:rPr lang="en-US" altLang="zh-CN" baseline="30000"/>
              <a:t>c</a:t>
            </a:r>
            <a:r>
              <a:rPr lang="en-US" altLang="zh-CN"/>
              <a:t>, M</a:t>
            </a:r>
            <a:r>
              <a:rPr lang="en-US" altLang="zh-CN" baseline="-25000"/>
              <a:t>R1</a:t>
            </a:r>
            <a:r>
              <a:rPr lang="en-US" altLang="zh-CN" baseline="-30000"/>
              <a:t>°</a:t>
            </a:r>
            <a:r>
              <a:rPr lang="en-US" altLang="zh-CN" baseline="-25000"/>
              <a:t>R1</a:t>
            </a:r>
            <a:r>
              <a:rPr lang="en-US" altLang="zh-CN"/>
              <a:t>, M</a:t>
            </a:r>
            <a:r>
              <a:rPr lang="en-US" altLang="zh-CN" baseline="-20000"/>
              <a:t>R1</a:t>
            </a:r>
            <a:r>
              <a:rPr lang="en-US" altLang="zh-CN" baseline="-30000"/>
              <a:t>°</a:t>
            </a:r>
            <a:r>
              <a:rPr lang="en-US" altLang="zh-CN" baseline="-20000"/>
              <a:t>R2</a:t>
            </a:r>
            <a:r>
              <a:rPr lang="en-US" altLang="zh-CN"/>
              <a:t>, M</a:t>
            </a:r>
            <a:r>
              <a:rPr lang="en-US" altLang="zh-CN" baseline="-20000"/>
              <a:t>R2</a:t>
            </a:r>
            <a:r>
              <a:rPr lang="en-US" altLang="zh-CN" baseline="-25000"/>
              <a:t>°</a:t>
            </a:r>
            <a:r>
              <a:rPr lang="en-US" altLang="zh-CN" baseline="-20000"/>
              <a:t>R1</a:t>
            </a:r>
            <a:r>
              <a:rPr lang="en-US" altLang="zh-CN"/>
              <a:t>, </a:t>
            </a:r>
            <a:r>
              <a:rPr lang="zh-CN" altLang="en-US"/>
              <a:t>从而求出它们的集合表达式</a:t>
            </a:r>
            <a:r>
              <a:rPr lang="en-US" altLang="zh-CN"/>
              <a:t>.</a:t>
            </a:r>
            <a:endParaRPr lang="en-US" altLang="zh-CN"/>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2">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2">
                                            <p:txEl>
                                              <p:charRg st="18"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2">
                                            <p:txEl>
                                              <p:charRg st="57" end="9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02">
                                            <p:txEl>
                                              <p:charRg st="91"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idx="1"/>
          </p:nvPr>
        </p:nvSpPr>
        <p:spPr>
          <a:xfrm>
            <a:off x="685800" y="1600200"/>
            <a:ext cx="8153400" cy="4495800"/>
          </a:xfrm>
        </p:spPr>
        <p:txBody>
          <a:bodyPr vert="horz" wrap="square" lIns="91440" tIns="45720" rIns="91440" bIns="45720" anchor="t"/>
          <a:p>
            <a:pPr algn="just" eaLnBrk="1" hangingPunct="1">
              <a:lnSpc>
                <a:spcPct val="120000"/>
              </a:lnSpc>
              <a:buNone/>
            </a:pPr>
            <a:r>
              <a:rPr lang="zh-CN" altLang="en-US"/>
              <a:t>解</a:t>
            </a:r>
            <a:r>
              <a:rPr lang="en-US" altLang="zh-CN"/>
              <a:t>: R</a:t>
            </a:r>
            <a:r>
              <a:rPr lang="en-US" altLang="zh-CN" baseline="-25000"/>
              <a:t>1</a:t>
            </a:r>
            <a:r>
              <a:rPr lang="en-US" altLang="zh-CN" baseline="30000"/>
              <a:t>c </a:t>
            </a:r>
            <a:r>
              <a:rPr lang="en-US" altLang="zh-CN"/>
              <a:t>= {&lt;a,a&gt;,&lt;a,b&gt;,&lt;b,a&gt;,&lt;c,b&gt;} </a:t>
            </a:r>
            <a:endParaRPr lang="en-US" altLang="zh-CN"/>
          </a:p>
          <a:p>
            <a:pPr algn="just" eaLnBrk="1" hangingPunct="1">
              <a:lnSpc>
                <a:spcPct val="120000"/>
              </a:lnSpc>
              <a:buNone/>
            </a:pPr>
            <a:r>
              <a:rPr lang="en-US" altLang="zh-CN"/>
              <a:t>      R</a:t>
            </a:r>
            <a:r>
              <a:rPr lang="en-US" altLang="zh-CN" baseline="-20000"/>
              <a:t>2</a:t>
            </a:r>
            <a:r>
              <a:rPr lang="en-US" altLang="zh-CN" baseline="30000"/>
              <a:t>c </a:t>
            </a:r>
            <a:r>
              <a:rPr lang="en-US" altLang="zh-CN"/>
              <a:t>= {&lt;b,a&gt;,&lt;c,a&gt;,&lt;c,b&gt;}</a:t>
            </a:r>
            <a:endParaRPr lang="en-US" altLang="zh-CN"/>
          </a:p>
          <a:p>
            <a:pPr eaLnBrk="1" hangingPunct="1">
              <a:lnSpc>
                <a:spcPct val="120000"/>
              </a:lnSpc>
              <a:buNone/>
            </a:pPr>
            <a:r>
              <a:rPr lang="en-US" altLang="zh-CN"/>
              <a:t>      R</a:t>
            </a:r>
            <a:r>
              <a:rPr lang="en-US" altLang="zh-CN" baseline="-25000"/>
              <a:t>1</a:t>
            </a:r>
            <a:r>
              <a:rPr lang="en-US" altLang="zh-CN" baseline="-6000"/>
              <a:t>°</a:t>
            </a:r>
            <a:r>
              <a:rPr lang="en-US" altLang="zh-CN"/>
              <a:t>R</a:t>
            </a:r>
            <a:r>
              <a:rPr lang="en-US" altLang="zh-CN" baseline="-25000"/>
              <a:t>1</a:t>
            </a:r>
            <a:r>
              <a:rPr lang="en-US" altLang="zh-CN" baseline="30000"/>
              <a:t> </a:t>
            </a:r>
            <a:r>
              <a:rPr lang="en-US" altLang="zh-CN"/>
              <a:t>=    {&lt;a,a&gt;,&lt;a,b&gt;,&lt;a,c&gt;,&lt;b,a&gt;,&lt;b,b&gt;}.</a:t>
            </a:r>
            <a:endParaRPr lang="en-US" altLang="zh-CN"/>
          </a:p>
          <a:p>
            <a:pPr algn="just" eaLnBrk="1" hangingPunct="1">
              <a:lnSpc>
                <a:spcPct val="120000"/>
              </a:lnSpc>
              <a:buNone/>
            </a:pPr>
            <a:r>
              <a:rPr lang="en-US" altLang="zh-CN"/>
              <a:t>      R</a:t>
            </a:r>
            <a:r>
              <a:rPr lang="en-US" altLang="zh-CN" baseline="-25000"/>
              <a:t>2</a:t>
            </a:r>
            <a:r>
              <a:rPr lang="en-US" altLang="zh-CN" baseline="-6000"/>
              <a:t>°</a:t>
            </a:r>
            <a:r>
              <a:rPr lang="en-US" altLang="zh-CN"/>
              <a:t>R</a:t>
            </a:r>
            <a:r>
              <a:rPr lang="en-US" altLang="zh-CN" baseline="-20000"/>
              <a:t>1</a:t>
            </a:r>
            <a:r>
              <a:rPr lang="en-US" altLang="zh-CN" baseline="30000"/>
              <a:t> </a:t>
            </a:r>
            <a:r>
              <a:rPr lang="en-US" altLang="zh-CN"/>
              <a:t>= {&lt;a,b&gt;,&lt;a,c&gt;,&lt;b,b&gt;,&lt;b,c&gt;}.</a:t>
            </a:r>
            <a:endParaRPr lang="en-US" altLang="zh-CN"/>
          </a:p>
          <a:p>
            <a:pPr algn="just" eaLnBrk="1" hangingPunct="1">
              <a:lnSpc>
                <a:spcPct val="120000"/>
              </a:lnSpc>
              <a:buNone/>
            </a:pPr>
            <a:r>
              <a:rPr lang="en-US" altLang="zh-CN"/>
              <a:t>      R</a:t>
            </a:r>
            <a:r>
              <a:rPr lang="en-US" altLang="zh-CN" baseline="-20000"/>
              <a:t>1</a:t>
            </a:r>
            <a:r>
              <a:rPr lang="en-US" altLang="zh-CN" baseline="-6000"/>
              <a:t>°</a:t>
            </a:r>
            <a:r>
              <a:rPr lang="en-US" altLang="zh-CN"/>
              <a:t>R</a:t>
            </a:r>
            <a:r>
              <a:rPr lang="en-US" altLang="zh-CN" baseline="-25000"/>
              <a:t>2</a:t>
            </a:r>
            <a:r>
              <a:rPr lang="en-US" altLang="zh-CN" baseline="30000"/>
              <a:t> </a:t>
            </a:r>
            <a:r>
              <a:rPr lang="en-US" altLang="zh-CN"/>
              <a:t>= {&lt;a,b&gt;,&lt;a,c&gt;}.</a:t>
            </a:r>
            <a:endParaRPr lang="en-US" altLang="zh-CN"/>
          </a:p>
        </p:txBody>
      </p:sp>
    </p:spTree>
  </p:cSld>
  <p:clrMapOvr>
    <a:masterClrMapping/>
  </p:clrMapOvr>
  <p:transition spd="med">
    <p:split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关系的闭包</a:t>
            </a:r>
            <a:endParaRPr lang="en-US" b="0" dirty="0">
              <a:latin typeface="Times New Roman" panose="02020703060505090304" pitchFamily="18" charset="0"/>
              <a:cs typeface="Times New Roman" panose="0202070306050509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a:t>
            </a:r>
            <a:r>
              <a:rPr lang="en-US" altLang="zh-CN" dirty="0">
                <a:ea typeface="宋体" panose="02010600030101010101" pitchFamily="2" charset="-122"/>
              </a:rPr>
              <a:t>4</a:t>
            </a:r>
            <a:endParaRPr lang="en-US"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ngti SC" panose="02010800040101010101" pitchFamily="2" charset="-122"/>
                <a:ea typeface="Songti SC" panose="02010800040101010101" pitchFamily="2" charset="-122"/>
                <a:sym typeface="+mn-ea"/>
              </a:rPr>
              <a:t>二元关系</a:t>
            </a:r>
            <a:endParaRPr lang="en-US" dirty="0">
              <a:latin typeface="Songti SC" panose="02010800040101010101" pitchFamily="2" charset="-122"/>
              <a:ea typeface="Songti SC" panose="02010800040101010101" pitchFamily="2" charset="-122"/>
              <a:sym typeface="+mn-ea"/>
            </a:endParaRPr>
          </a:p>
        </p:txBody>
      </p:sp>
      <p:sp>
        <p:nvSpPr>
          <p:cNvPr id="3" name="Content Placeholder 2"/>
          <p:cNvSpPr>
            <a:spLocks noGrp="1"/>
          </p:cNvSpPr>
          <p:nvPr>
            <p:ph idx="1"/>
          </p:nvPr>
        </p:nvSpPr>
        <p:spPr/>
        <p:txBody>
          <a:bodyPr/>
          <a:lstStyle/>
          <a:p>
            <a:pPr>
              <a:buNone/>
            </a:pPr>
            <a:r>
              <a:rPr lang="zh-CN" altLang="en-US" b="1" dirty="0"/>
              <a:t>定义：</a:t>
            </a:r>
            <a:r>
              <a:rPr lang="en-US" dirty="0" err="1"/>
              <a:t>从集合A到集合B的二元关系</a:t>
            </a:r>
            <a:r>
              <a:rPr lang="en-US" dirty="0" err="1">
                <a:sym typeface="+mn-ea"/>
              </a:rPr>
              <a:t>R</a:t>
            </a:r>
            <a:r>
              <a:rPr lang="zh-CN" altLang="en-US" dirty="0">
                <a:sym typeface="+mn-ea"/>
              </a:rPr>
              <a:t>是</a:t>
            </a:r>
            <a:r>
              <a:rPr lang="en-US" altLang="zh-CN" dirty="0">
                <a:ea typeface="Cambria Math" panose="02040503050406030204"/>
              </a:rPr>
              <a:t>A × B</a:t>
            </a:r>
            <a:r>
              <a:rPr lang="zh-CN" altLang="en-US" dirty="0">
                <a:sym typeface="+mn-ea"/>
              </a:rPr>
              <a:t>的</a:t>
            </a:r>
            <a:r>
              <a:rPr lang="en-US" dirty="0" err="1"/>
              <a:t>子集</a:t>
            </a:r>
            <a:r>
              <a:rPr lang="zh-CN" altLang="en-US" dirty="0"/>
              <a:t>，即</a:t>
            </a:r>
            <a:r>
              <a:rPr lang="en-US" dirty="0"/>
              <a:t>R </a:t>
            </a:r>
            <a:r>
              <a:rPr lang="en-US" dirty="0">
                <a:ea typeface="Cambria Math" panose="02040503050406030204"/>
              </a:rPr>
              <a:t>⊆ A × B</a:t>
            </a:r>
            <a:r>
              <a:rPr lang="zh-CN" altLang="en-US" dirty="0">
                <a:ea typeface="Cambria Math" panose="02040503050406030204"/>
              </a:rPr>
              <a:t>。换言之，任一序偶的集合即确定了一个关系。</a:t>
            </a:r>
            <a:endParaRPr lang="en-US" dirty="0">
              <a:ea typeface="Cambria Math" panose="02040503050406030204"/>
            </a:endParaRPr>
          </a:p>
          <a:p>
            <a:pPr>
              <a:buNone/>
            </a:pPr>
            <a:r>
              <a:rPr lang="zh-CN" altLang="en-US" b="1" dirty="0">
                <a:ea typeface="宋体" panose="02010600030101010101" pitchFamily="2" charset="-122"/>
              </a:rPr>
              <a:t>举例：</a:t>
            </a:r>
            <a:r>
              <a:rPr lang="zh-CN" altLang="en-US" dirty="0">
                <a:ea typeface="宋体" panose="02010600030101010101" pitchFamily="2" charset="-122"/>
              </a:rPr>
              <a:t>令</a:t>
            </a:r>
            <a:r>
              <a:rPr lang="en-US" dirty="0">
                <a:ea typeface="Cambria Math" panose="02040503050406030204"/>
              </a:rPr>
              <a:t> A = {</a:t>
            </a:r>
            <a:r>
              <a:rPr lang="en-US" dirty="0">
                <a:ea typeface="Cambria Math" panose="02040503050406030204" pitchFamily="18" charset="0"/>
              </a:rPr>
              <a:t>0</a:t>
            </a:r>
            <a:r>
              <a:rPr lang="en-US" dirty="0">
                <a:ea typeface="Cambria Math" panose="02040503050406030204"/>
              </a:rPr>
              <a:t>,</a:t>
            </a:r>
            <a:r>
              <a:rPr lang="zh-CN" altLang="en-US" dirty="0">
                <a:ea typeface="Cambria Math" panose="02040503050406030204"/>
              </a:rPr>
              <a:t>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ea typeface="Cambria Math" panose="02040503050406030204"/>
              </a:rPr>
              <a:t>} </a:t>
            </a:r>
            <a:r>
              <a:rPr lang="zh-CN" altLang="en-US" dirty="0">
                <a:ea typeface="宋体" panose="02010600030101010101" pitchFamily="2" charset="-122"/>
              </a:rPr>
              <a:t>且</a:t>
            </a:r>
            <a:r>
              <a:rPr lang="en-US" dirty="0">
                <a:ea typeface="Cambria Math" panose="02040503050406030204"/>
              </a:rPr>
              <a:t> B = {a,</a:t>
            </a:r>
            <a:r>
              <a:rPr lang="zh-CN" altLang="en-US" dirty="0">
                <a:ea typeface="Cambria Math" panose="02040503050406030204"/>
              </a:rPr>
              <a:t> </a:t>
            </a:r>
            <a:r>
              <a:rPr lang="en-US" dirty="0">
                <a:ea typeface="Cambria Math" panose="02040503050406030204"/>
              </a:rPr>
              <a:t>b} </a:t>
            </a:r>
            <a:endParaRPr lang="en-US" dirty="0">
              <a:ea typeface="Cambria Math" panose="02040503050406030204"/>
            </a:endParaRPr>
          </a:p>
          <a:p>
            <a:pPr lvl="1"/>
            <a:r>
              <a:rPr lang="en-US" dirty="0">
                <a:ea typeface="Cambria Math" panose="02040503050406030204"/>
              </a:rPr>
              <a:t>{(</a:t>
            </a:r>
            <a:r>
              <a:rPr lang="en-US" dirty="0">
                <a:ea typeface="Cambria Math" panose="02040503050406030204" pitchFamily="18" charset="0"/>
              </a:rPr>
              <a:t>0, </a:t>
            </a:r>
            <a:r>
              <a:rPr lang="en-US" dirty="0">
                <a:ea typeface="Cambria Math" panose="02040503050406030204"/>
              </a:rPr>
              <a:t>a), (</a:t>
            </a:r>
            <a:r>
              <a:rPr lang="en-US" dirty="0">
                <a:ea typeface="Cambria Math" panose="02040503050406030204" pitchFamily="18" charset="0"/>
              </a:rPr>
              <a:t>0, </a:t>
            </a:r>
            <a:r>
              <a:rPr lang="en-US" dirty="0">
                <a:ea typeface="Cambria Math" panose="02040503050406030204"/>
              </a:rPr>
              <a:t>b),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a:rPr>
              <a:t>a), (</a:t>
            </a:r>
            <a:r>
              <a:rPr lang="en-US" dirty="0">
                <a:ea typeface="Cambria Math" panose="02040503050406030204" pitchFamily="18" charset="0"/>
              </a:rPr>
              <a:t>2, </a:t>
            </a:r>
            <a:r>
              <a:rPr lang="en-US" dirty="0">
                <a:ea typeface="Cambria Math" panose="02040503050406030204"/>
              </a:rPr>
              <a:t>b)} </a:t>
            </a:r>
            <a:r>
              <a:rPr lang="en-US" dirty="0" err="1">
                <a:ea typeface="Cambria Math" panose="02040503050406030204"/>
              </a:rPr>
              <a:t>是</a:t>
            </a:r>
            <a:r>
              <a:rPr lang="en-US" dirty="0" err="1">
                <a:ea typeface="Cambria Math" panose="02040503050406030204"/>
                <a:sym typeface="+mn-ea"/>
              </a:rPr>
              <a:t>A</a:t>
            </a:r>
            <a:r>
              <a:rPr lang="en-US" dirty="0" err="1">
                <a:ea typeface="Cambria Math" panose="02040503050406030204"/>
              </a:rPr>
              <a:t>到B的关系</a:t>
            </a:r>
            <a:r>
              <a:rPr lang="zh-CN" altLang="en-US" dirty="0">
                <a:ea typeface="Cambria Math" panose="02040503050406030204"/>
              </a:rPr>
              <a:t>。 </a:t>
            </a:r>
            <a:endParaRPr lang="en-US" dirty="0">
              <a:ea typeface="Cambria Math" panose="02040503050406030204"/>
            </a:endParaRPr>
          </a:p>
          <a:p>
            <a:endParaRPr lang="en-US" dirty="0">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章节小结</a:t>
            </a:r>
            <a:endParaRPr kumimoji="1" lang="zh-CN" altLang="en-US" dirty="0"/>
          </a:p>
        </p:txBody>
      </p:sp>
      <p:sp>
        <p:nvSpPr>
          <p:cNvPr id="3" name="内容占位符 2"/>
          <p:cNvSpPr>
            <a:spLocks noGrp="1"/>
          </p:cNvSpPr>
          <p:nvPr>
            <p:ph idx="1"/>
          </p:nvPr>
        </p:nvSpPr>
        <p:spPr/>
        <p:txBody>
          <a:bodyPr/>
          <a:lstStyle/>
          <a:p>
            <a:r>
              <a:rPr kumimoji="1" lang="zh-CN" altLang="en-US" dirty="0"/>
              <a:t>关系的闭包（自反、对称、传递）</a:t>
            </a:r>
            <a:endParaRPr kumimoji="1" lang="en-US" altLang="zh-CN" dirty="0"/>
          </a:p>
          <a:p>
            <a:r>
              <a:rPr kumimoji="1" lang="zh-CN" altLang="en-US" dirty="0"/>
              <a:t>与闭包相关的重要定理</a:t>
            </a:r>
            <a:endParaRPr kumimoji="1" lang="en-US" altLang="zh-CN" dirty="0"/>
          </a:p>
          <a:p>
            <a:r>
              <a:rPr kumimoji="1" lang="en-US" altLang="zh-CN" dirty="0" err="1"/>
              <a:t>Warshall</a:t>
            </a:r>
            <a:r>
              <a:rPr kumimoji="1" lang="zh-CN" altLang="en-US" dirty="0"/>
              <a:t>算法</a:t>
            </a:r>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关系的闭包</a:t>
            </a:r>
            <a:endParaRPr kumimoji="1" lang="zh-CN" altLang="en-US" dirty="0"/>
          </a:p>
        </p:txBody>
      </p:sp>
      <p:sp>
        <p:nvSpPr>
          <p:cNvPr id="3" name="内容占位符 2"/>
          <p:cNvSpPr>
            <a:spLocks noGrp="1"/>
          </p:cNvSpPr>
          <p:nvPr>
            <p:ph idx="1"/>
          </p:nvPr>
        </p:nvSpPr>
        <p:spPr/>
        <p:txBody>
          <a:bodyPr/>
          <a:lstStyle/>
          <a:p>
            <a:r>
              <a:rPr kumimoji="1" lang="zh-CN" altLang="en-US" dirty="0"/>
              <a:t>一般说来，集合</a:t>
            </a:r>
            <a:r>
              <a:rPr kumimoji="1" lang="en-US" altLang="zh-CN" dirty="0"/>
              <a:t>A</a:t>
            </a:r>
            <a:r>
              <a:rPr kumimoji="1" lang="zh-CN" altLang="en-US" dirty="0"/>
              <a:t>上的关系</a:t>
            </a:r>
            <a:r>
              <a:rPr kumimoji="1" lang="en-US" altLang="zh-CN" dirty="0"/>
              <a:t>R</a:t>
            </a:r>
            <a:r>
              <a:rPr kumimoji="1" lang="zh-CN" altLang="en-US" dirty="0"/>
              <a:t>可能并不具备我们所需要的性质</a:t>
            </a:r>
            <a:r>
              <a:rPr kumimoji="1" lang="en-US" altLang="zh-CN" dirty="0"/>
              <a:t>P</a:t>
            </a:r>
            <a:r>
              <a:rPr kumimoji="1" lang="zh-CN" altLang="en-US" dirty="0"/>
              <a:t>，例如自反性、对称性、传递性。</a:t>
            </a:r>
            <a:endParaRPr kumimoji="1" lang="en-US" altLang="zh-CN" dirty="0"/>
          </a:p>
          <a:p>
            <a:r>
              <a:rPr kumimoji="1" lang="zh-CN" altLang="en-US" dirty="0"/>
              <a:t>对于不满足性质</a:t>
            </a:r>
            <a:r>
              <a:rPr kumimoji="1" lang="en-US" altLang="zh-CN" dirty="0"/>
              <a:t>P</a:t>
            </a:r>
            <a:r>
              <a:rPr kumimoji="1" lang="zh-CN" altLang="en-US" dirty="0"/>
              <a:t>的关系，我们可以通过补充一些序偶来构造出新的关系</a:t>
            </a:r>
            <a:r>
              <a:rPr kumimoji="1" lang="en-US" altLang="zh-CN" dirty="0"/>
              <a:t>S</a:t>
            </a:r>
            <a:r>
              <a:rPr kumimoji="1" lang="zh-CN" altLang="en-US" dirty="0"/>
              <a:t>，使得</a:t>
            </a:r>
            <a:r>
              <a:rPr kumimoji="1" lang="en-US" altLang="zh-CN" dirty="0"/>
              <a:t>S</a:t>
            </a:r>
            <a:r>
              <a:rPr kumimoji="1" lang="zh-CN" altLang="en-US" dirty="0"/>
              <a:t>包含了</a:t>
            </a:r>
            <a:r>
              <a:rPr kumimoji="1" lang="en-US" altLang="zh-CN" dirty="0"/>
              <a:t>R</a:t>
            </a:r>
            <a:r>
              <a:rPr kumimoji="1" lang="zh-CN" altLang="en-US" dirty="0"/>
              <a:t>并且满足性质</a:t>
            </a:r>
            <a:r>
              <a:rPr kumimoji="1" lang="en-US" altLang="zh-CN" dirty="0"/>
              <a:t>P</a:t>
            </a:r>
            <a:r>
              <a:rPr kumimoji="1" lang="zh-CN" altLang="en-US" dirty="0"/>
              <a:t>。</a:t>
            </a:r>
            <a:endParaRPr kumimoji="1" lang="en-US" altLang="zh-CN" dirty="0"/>
          </a:p>
          <a:p>
            <a:r>
              <a:rPr kumimoji="1" lang="zh-CN" altLang="en-US" dirty="0"/>
              <a:t>可想而知，这些新的关系</a:t>
            </a:r>
            <a:r>
              <a:rPr kumimoji="1" lang="en-US" altLang="zh-CN" dirty="0"/>
              <a:t>S</a:t>
            </a:r>
            <a:r>
              <a:rPr kumimoji="1" lang="zh-CN" altLang="en-US" dirty="0"/>
              <a:t>是有很多种可能的，即包含了</a:t>
            </a:r>
            <a:r>
              <a:rPr kumimoji="1" lang="en-US" altLang="zh-CN" dirty="0"/>
              <a:t>R</a:t>
            </a:r>
            <a:r>
              <a:rPr kumimoji="1" lang="zh-CN" altLang="en-US" dirty="0"/>
              <a:t>且满足性质</a:t>
            </a:r>
            <a:r>
              <a:rPr kumimoji="1" lang="en-US" altLang="zh-CN" dirty="0"/>
              <a:t>P</a:t>
            </a:r>
            <a:r>
              <a:rPr kumimoji="1" lang="zh-CN" altLang="en-US" dirty="0"/>
              <a:t>的关系</a:t>
            </a:r>
            <a:r>
              <a:rPr kumimoji="1" lang="en-US" altLang="zh-CN" dirty="0"/>
              <a:t>S</a:t>
            </a:r>
            <a:r>
              <a:rPr kumimoji="1" lang="zh-CN" altLang="en-US" dirty="0"/>
              <a:t>不唯一。</a:t>
            </a:r>
            <a:endParaRPr kumimoji="1" lang="en-US" altLang="zh-CN" dirty="0"/>
          </a:p>
          <a:p>
            <a:r>
              <a:rPr kumimoji="1" lang="zh-CN" altLang="en-US" dirty="0"/>
              <a:t>我们能够从这些关系</a:t>
            </a:r>
            <a:r>
              <a:rPr kumimoji="1" lang="en-US" altLang="zh-CN" dirty="0"/>
              <a:t>S</a:t>
            </a:r>
            <a:r>
              <a:rPr kumimoji="1" lang="zh-CN" altLang="en-US" dirty="0"/>
              <a:t>中找到一个特殊的关系</a:t>
            </a:r>
            <a:r>
              <a:rPr kumimoji="1" lang="en-US" altLang="zh-CN" dirty="0"/>
              <a:t>S’</a:t>
            </a:r>
            <a:r>
              <a:rPr kumimoji="1" lang="zh-CN" altLang="en-US" dirty="0"/>
              <a:t>，它是其他所有关系</a:t>
            </a:r>
            <a:r>
              <a:rPr kumimoji="1" lang="en-US" altLang="zh-CN" dirty="0"/>
              <a:t>S</a:t>
            </a:r>
            <a:r>
              <a:rPr kumimoji="1" lang="zh-CN" altLang="en-US" dirty="0"/>
              <a:t>的子集，我们称</a:t>
            </a:r>
            <a:r>
              <a:rPr kumimoji="1" lang="en-US" altLang="zh-CN" dirty="0"/>
              <a:t>S’</a:t>
            </a:r>
            <a:r>
              <a:rPr kumimoji="1" lang="zh-CN" altLang="en-US" dirty="0"/>
              <a:t>是关系</a:t>
            </a:r>
            <a:r>
              <a:rPr kumimoji="1" lang="en-US" altLang="zh-CN" dirty="0"/>
              <a:t>R</a:t>
            </a:r>
            <a:r>
              <a:rPr kumimoji="1" lang="zh-CN" altLang="en-US" dirty="0"/>
              <a:t>的关于性质</a:t>
            </a:r>
            <a:r>
              <a:rPr kumimoji="1" lang="en-US" altLang="zh-CN" dirty="0"/>
              <a:t>P</a:t>
            </a:r>
            <a:r>
              <a:rPr kumimoji="1" lang="zh-CN" altLang="en-US" dirty="0"/>
              <a:t>的闭包。</a:t>
            </a:r>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自反闭包</a:t>
            </a:r>
            <a:r>
              <a:rPr kumimoji="1" lang="en-US" altLang="zh-CN" dirty="0"/>
              <a:t>(reflexive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的最小自反关系，称为</a:t>
            </a:r>
            <a:r>
              <a:rPr kumimoji="1" lang="en-US" altLang="zh-CN" dirty="0"/>
              <a:t>R</a:t>
            </a:r>
            <a:r>
              <a:rPr kumimoji="1" lang="zh-CN" altLang="en-US" dirty="0"/>
              <a:t>的自反闭包，记作</a:t>
            </a:r>
            <a:r>
              <a:rPr kumimoji="1" lang="en-US" altLang="zh-CN" dirty="0"/>
              <a:t>r(R)</a:t>
            </a:r>
            <a:r>
              <a:rPr kumimoji="1" lang="zh-CN" altLang="en-US" dirty="0"/>
              <a:t>。</a:t>
            </a:r>
            <a:endParaRPr kumimoji="1" lang="en-US" altLang="zh-CN" dirty="0"/>
          </a:p>
          <a:p>
            <a:pPr lvl="1"/>
            <a:r>
              <a:rPr kumimoji="1" lang="en-US" altLang="zh-CN" dirty="0"/>
              <a:t>r(R)</a:t>
            </a:r>
            <a:r>
              <a:rPr kumimoji="1" lang="zh-CN" altLang="en-US" dirty="0"/>
              <a:t>是自反的；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r(R)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自反</a:t>
            </a:r>
            <a:r>
              <a:rPr kumimoji="1" lang="en-US" altLang="zh-CN" dirty="0"/>
              <a:t>) </a:t>
            </a:r>
            <a:r>
              <a:rPr lang="en-US" altLang="zh-CN" dirty="0">
                <a:ea typeface="Cambria Math" panose="02040503050406030204"/>
              </a:rPr>
              <a:t>⟶</a:t>
            </a:r>
            <a:r>
              <a:rPr kumimoji="1" lang="en-US" altLang="zh-CN" dirty="0"/>
              <a:t> r(R)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对称闭包</a:t>
            </a:r>
            <a:r>
              <a:rPr kumimoji="1" lang="en-US" altLang="zh-CN" dirty="0"/>
              <a:t>(symmetric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的最小对称关系，称为</a:t>
            </a:r>
            <a:r>
              <a:rPr kumimoji="1" lang="en-US" altLang="zh-CN" dirty="0"/>
              <a:t>R</a:t>
            </a:r>
            <a:r>
              <a:rPr kumimoji="1" lang="zh-CN" altLang="en-US" dirty="0"/>
              <a:t>的对称闭包，记作</a:t>
            </a:r>
            <a:r>
              <a:rPr kumimoji="1" lang="en-US" altLang="zh-CN" dirty="0"/>
              <a:t>s(R)</a:t>
            </a:r>
            <a:r>
              <a:rPr kumimoji="1" lang="zh-CN" altLang="en-US" dirty="0"/>
              <a:t>。</a:t>
            </a:r>
            <a:endParaRPr kumimoji="1" lang="en-US" altLang="zh-CN" dirty="0"/>
          </a:p>
          <a:p>
            <a:pPr lvl="1"/>
            <a:r>
              <a:rPr kumimoji="1" lang="en-US" altLang="zh-CN" dirty="0"/>
              <a:t>s(R)</a:t>
            </a:r>
            <a:r>
              <a:rPr kumimoji="1" lang="zh-CN" altLang="en-US" dirty="0"/>
              <a:t>是对称的；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s(R)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对称</a:t>
            </a:r>
            <a:r>
              <a:rPr kumimoji="1" lang="en-US" altLang="zh-CN" dirty="0"/>
              <a:t>) </a:t>
            </a:r>
            <a:r>
              <a:rPr lang="en-US" altLang="zh-CN" dirty="0">
                <a:ea typeface="Cambria Math" panose="02040503050406030204"/>
              </a:rPr>
              <a:t>⟶</a:t>
            </a:r>
            <a:r>
              <a:rPr kumimoji="1" lang="en-US" altLang="zh-CN" dirty="0"/>
              <a:t> s(R)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传递闭包</a:t>
            </a:r>
            <a:r>
              <a:rPr kumimoji="1" lang="en-US" altLang="zh-CN" dirty="0"/>
              <a:t>(transitive closure)</a:t>
            </a:r>
            <a:endParaRPr kumimoji="1" lang="zh-CN" altLang="en-US" dirty="0"/>
          </a:p>
        </p:txBody>
      </p:sp>
      <p:sp>
        <p:nvSpPr>
          <p:cNvPr id="3" name="内容占位符 2"/>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的最小传递关系，称为</a:t>
            </a:r>
            <a:r>
              <a:rPr kumimoji="1" lang="en-US" altLang="zh-CN" dirty="0"/>
              <a:t>R</a:t>
            </a:r>
            <a:r>
              <a:rPr kumimoji="1" lang="zh-CN" altLang="en-US" dirty="0"/>
              <a:t>的传递闭包，记作</a:t>
            </a:r>
            <a:r>
              <a:rPr kumimoji="1" lang="en-US" altLang="zh-CN" dirty="0"/>
              <a:t>t(R)</a:t>
            </a:r>
            <a:r>
              <a:rPr kumimoji="1" lang="zh-CN" altLang="en-US" dirty="0"/>
              <a:t>，有时也记为</a:t>
            </a:r>
            <a:r>
              <a:rPr kumimoji="1" lang="en-US" altLang="zh-CN" dirty="0"/>
              <a:t>R</a:t>
            </a:r>
            <a:r>
              <a:rPr kumimoji="1" lang="zh-CN" altLang="en-US" baseline="30000" dirty="0"/>
              <a:t>*</a:t>
            </a:r>
            <a:r>
              <a:rPr kumimoji="1" lang="zh-CN" altLang="en-US" dirty="0"/>
              <a:t>或</a:t>
            </a:r>
            <a:r>
              <a:rPr kumimoji="1" lang="en-US" altLang="zh-CN" dirty="0"/>
              <a:t>R</a:t>
            </a:r>
            <a:r>
              <a:rPr kumimoji="1" lang="en-US" altLang="zh-CN" baseline="30000" dirty="0"/>
              <a:t>+</a:t>
            </a:r>
            <a:r>
              <a:rPr kumimoji="1" lang="zh-CN" altLang="en-US" dirty="0"/>
              <a:t>。</a:t>
            </a:r>
            <a:endParaRPr kumimoji="1" lang="en-US" altLang="zh-CN" dirty="0"/>
          </a:p>
          <a:p>
            <a:pPr lvl="1"/>
            <a:r>
              <a:rPr kumimoji="1" lang="en-US" altLang="zh-CN" dirty="0"/>
              <a:t>t(R)</a:t>
            </a:r>
            <a:r>
              <a:rPr kumimoji="1" lang="zh-CN" altLang="en-US" dirty="0"/>
              <a:t>是传递的；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t(R)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传递</a:t>
            </a:r>
            <a:r>
              <a:rPr kumimoji="1" lang="en-US" altLang="zh-CN" dirty="0"/>
              <a:t>) </a:t>
            </a:r>
            <a:r>
              <a:rPr lang="en-US" altLang="zh-CN" dirty="0">
                <a:ea typeface="Cambria Math" panose="02040503050406030204"/>
              </a:rPr>
              <a:t>⟶</a:t>
            </a:r>
            <a:r>
              <a:rPr kumimoji="1" lang="en-US" altLang="zh-CN" dirty="0"/>
              <a:t> t(R)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b="1" dirty="0"/>
                  <a:t>定理</a:t>
                </a:r>
                <a:r>
                  <a:rPr kumimoji="1" lang="en-US" altLang="zh-CN" b="1" dirty="0"/>
                  <a:t>1</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，以下几组命题等价：</a:t>
                </a:r>
                <a:endParaRPr kumimoji="1" lang="en-US" altLang="zh-CN" dirty="0"/>
              </a:p>
              <a:p>
                <a:pPr lvl="1"/>
                <a:r>
                  <a:rPr kumimoji="1" lang="en-US" altLang="zh-CN" dirty="0"/>
                  <a:t>R</a:t>
                </a:r>
                <a:r>
                  <a:rPr kumimoji="1" lang="zh-CN" altLang="en-US" dirty="0"/>
                  <a:t>自反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r(R) = R</a:t>
                </a:r>
                <a:endParaRPr kumimoji="1" lang="en-US" altLang="zh-CN" dirty="0"/>
              </a:p>
              <a:p>
                <a:pPr lvl="1"/>
                <a:r>
                  <a:rPr kumimoji="1" lang="en-US" altLang="zh-CN" dirty="0"/>
                  <a:t>R</a:t>
                </a:r>
                <a:r>
                  <a:rPr kumimoji="1" lang="zh-CN" altLang="en-US" dirty="0"/>
                  <a:t>对称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s(R) = R</a:t>
                </a:r>
                <a:endParaRPr kumimoji="1" lang="en-US" altLang="zh-CN" dirty="0"/>
              </a:p>
              <a:p>
                <a:pPr lvl="1"/>
                <a:r>
                  <a:rPr kumimoji="1" lang="en-US" altLang="zh-CN" dirty="0"/>
                  <a:t>R</a:t>
                </a:r>
                <a:r>
                  <a:rPr kumimoji="1" lang="zh-CN" altLang="en-US" dirty="0"/>
                  <a:t>传递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t(R) = R</a:t>
                </a:r>
                <a:endParaRPr kumimoji="1" lang="en-US" altLang="zh-CN" dirty="0"/>
              </a:p>
              <a:p>
                <a:r>
                  <a:rPr kumimoji="1" lang="zh-CN" altLang="en-US" dirty="0"/>
                  <a:t>证明：充分性：因为</a:t>
                </a:r>
                <a:r>
                  <a:rPr kumimoji="1" lang="en-US" altLang="zh-CN" dirty="0"/>
                  <a:t>R</a:t>
                </a:r>
                <a:r>
                  <a:rPr lang="en-US" altLang="zh-CN" dirty="0">
                    <a:ea typeface="Cambria Math" panose="02040503050406030204" pitchFamily="18" charset="0"/>
                  </a:rPr>
                  <a:t> ⊆</a:t>
                </a:r>
                <a:r>
                  <a:rPr lang="zh-CN" altLang="en-US" dirty="0">
                    <a:ea typeface="Cambria Math" panose="02040503050406030204" pitchFamily="18" charset="0"/>
                  </a:rPr>
                  <a:t> </a:t>
                </a:r>
                <a:r>
                  <a:rPr lang="en-US" altLang="zh-CN" dirty="0">
                    <a:ea typeface="Cambria Math" panose="02040503050406030204" pitchFamily="18" charset="0"/>
                  </a:rPr>
                  <a:t>R</a:t>
                </a:r>
                <a:r>
                  <a:rPr lang="zh-CN" altLang="en-US" dirty="0">
                    <a:ea typeface="Cambria Math" panose="02040503050406030204" pitchFamily="18" charset="0"/>
                  </a:rPr>
                  <a:t>并且</a:t>
                </a:r>
                <a:r>
                  <a:rPr lang="en-US" altLang="zh-CN" dirty="0">
                    <a:ea typeface="Cambria Math" panose="02040503050406030204" pitchFamily="18" charset="0"/>
                  </a:rPr>
                  <a:t>R</a:t>
                </a:r>
                <a:r>
                  <a:rPr lang="zh-CN" altLang="en-US" dirty="0">
                    <a:ea typeface="Cambria Math" panose="02040503050406030204" pitchFamily="18" charset="0"/>
                  </a:rPr>
                  <a:t>自反，根据闭包的定义，</a:t>
                </a:r>
                <a:r>
                  <a:rPr kumimoji="1" lang="en-US" altLang="zh-CN" dirty="0"/>
                  <a:t>r(R) </a:t>
                </a:r>
                <a:r>
                  <a:rPr lang="en-US" altLang="zh-CN" dirty="0">
                    <a:ea typeface="Cambria Math" panose="02040503050406030204" pitchFamily="18" charset="0"/>
                  </a:rPr>
                  <a:t>⊆</a:t>
                </a:r>
                <a:r>
                  <a:rPr kumimoji="1" lang="en-US" altLang="zh-CN" dirty="0"/>
                  <a:t> R</a:t>
                </a:r>
                <a:r>
                  <a:rPr kumimoji="1" lang="zh-CN" altLang="en-US" dirty="0"/>
                  <a:t>；同时，还是根据闭包的定义知</a:t>
                </a:r>
                <a:r>
                  <a:rPr kumimoji="1" lang="en-US" altLang="zh-CN" dirty="0"/>
                  <a:t>R </a:t>
                </a:r>
                <a:r>
                  <a:rPr lang="en-US" altLang="zh-CN" dirty="0">
                    <a:ea typeface="Cambria Math" panose="02040503050406030204" pitchFamily="18" charset="0"/>
                  </a:rPr>
                  <a:t>⊆</a:t>
                </a:r>
                <a:r>
                  <a:rPr kumimoji="1" lang="en-US" altLang="zh-CN" dirty="0"/>
                  <a:t> r(R)</a:t>
                </a:r>
                <a:r>
                  <a:rPr kumimoji="1" lang="zh-CN" altLang="en-US" dirty="0"/>
                  <a:t>，因此</a:t>
                </a:r>
                <a:r>
                  <a:rPr kumimoji="1" lang="en-US" altLang="zh-CN" dirty="0"/>
                  <a:t>r(R) = R</a:t>
                </a:r>
                <a:r>
                  <a:rPr kumimoji="1" lang="zh-CN" altLang="en-US" dirty="0"/>
                  <a:t>；必要性：因为</a:t>
                </a:r>
                <a:r>
                  <a:rPr kumimoji="1" lang="en-US" altLang="zh-CN" dirty="0"/>
                  <a:t>r(R)</a:t>
                </a:r>
                <a:r>
                  <a:rPr kumimoji="1" lang="zh-CN" altLang="en-US" dirty="0"/>
                  <a:t>，且</a:t>
                </a:r>
                <a:r>
                  <a:rPr kumimoji="1" lang="en-US" altLang="zh-CN" dirty="0"/>
                  <a:t>R </a:t>
                </a:r>
                <a:r>
                  <a:rPr kumimoji="1" lang="en-US" altLang="zh-CN" dirty="0">
                    <a:ea typeface="Cambria Math" panose="02040503050406030204" pitchFamily="18" charset="0"/>
                  </a:rPr>
                  <a:t>=</a:t>
                </a:r>
                <a:r>
                  <a:rPr kumimoji="1" lang="en-US" altLang="zh-CN" dirty="0"/>
                  <a:t> r(R)</a:t>
                </a:r>
                <a:r>
                  <a:rPr kumimoji="1" lang="zh-CN" altLang="en-US" dirty="0"/>
                  <a:t>，故</a:t>
                </a:r>
                <a:r>
                  <a:rPr kumimoji="1" lang="en-US" altLang="zh-CN" dirty="0"/>
                  <a:t>R</a:t>
                </a:r>
                <a:r>
                  <a:rPr kumimoji="1" lang="zh-CN" altLang="en-US" dirty="0"/>
                  <a:t>自反。</a:t>
                </a:r>
                <a:endParaRPr kumimoji="1" lang="en-US" altLang="zh-CN" dirty="0"/>
              </a:p>
              <a:p>
                <a:r>
                  <a:rPr kumimoji="1" lang="zh-CN" altLang="en-US" dirty="0"/>
                  <a:t>对称、传递的情况证明过程类似。</a:t>
                </a:r>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且</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a:t>
            </a:r>
            <a:r>
              <a:rPr kumimoji="1" lang="zh-CN" altLang="en-US" dirty="0"/>
              <a:t>，则以下几组集合包含式成立：</a:t>
            </a:r>
            <a:endParaRPr kumimoji="1" lang="en-US" altLang="zh-CN" dirty="0"/>
          </a:p>
          <a:p>
            <a:pPr lvl="1"/>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endParaRPr kumimoji="1" lang="en-US" altLang="zh-CN" dirty="0"/>
          </a:p>
          <a:p>
            <a:pPr lvl="1"/>
            <a:r>
              <a:rPr kumimoji="1" lang="en-US" altLang="zh-CN" dirty="0"/>
              <a:t>s(R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s(R</a:t>
            </a:r>
            <a:r>
              <a:rPr kumimoji="1" lang="en-US" altLang="zh-CN" baseline="-25000" dirty="0"/>
              <a:t>2</a:t>
            </a:r>
            <a:r>
              <a:rPr kumimoji="1" lang="en-US" altLang="zh-CN" dirty="0"/>
              <a:t>)</a:t>
            </a:r>
            <a:endParaRPr kumimoji="1" lang="en-US" altLang="zh-CN" dirty="0"/>
          </a:p>
          <a:p>
            <a:pPr lvl="1"/>
            <a:r>
              <a:rPr kumimoji="1" lang="en-US" altLang="zh-CN" dirty="0"/>
              <a:t>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t(R</a:t>
            </a:r>
            <a:r>
              <a:rPr kumimoji="1" lang="en-US" altLang="zh-CN" baseline="-25000" dirty="0"/>
              <a:t>2</a:t>
            </a:r>
            <a:r>
              <a:rPr kumimoji="1" lang="en-US" altLang="zh-CN" dirty="0"/>
              <a:t>)</a:t>
            </a:r>
            <a:endParaRPr kumimoji="1" lang="en-US" altLang="zh-CN" dirty="0"/>
          </a:p>
          <a:p>
            <a:r>
              <a:rPr kumimoji="1" lang="zh-CN" altLang="en-US" dirty="0"/>
              <a:t>证明：因为</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，且</a:t>
            </a:r>
            <a:r>
              <a:rPr kumimoji="1" lang="en-US" altLang="zh-CN" dirty="0"/>
              <a:t>r(R</a:t>
            </a:r>
            <a:r>
              <a:rPr kumimoji="1" lang="en-US" altLang="zh-CN" baseline="-25000" dirty="0"/>
              <a:t>2</a:t>
            </a:r>
            <a:r>
              <a:rPr kumimoji="1" lang="en-US" altLang="zh-CN" dirty="0"/>
              <a:t>)</a:t>
            </a:r>
            <a:r>
              <a:rPr kumimoji="1" lang="zh-CN" altLang="en-US" dirty="0"/>
              <a:t>自反，因此</a:t>
            </a:r>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a:t>
            </a:r>
            <a:endParaRPr kumimoji="1" lang="en-US" altLang="zh-CN" dirty="0"/>
          </a:p>
          <a:p>
            <a:r>
              <a:rPr kumimoji="1" lang="zh-CN" altLang="en-US" dirty="0"/>
              <a:t>对称、传递的情况证明过程类似。</a:t>
            </a:r>
            <a:endParaRPr kumimoji="1"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b="1" dirty="0"/>
              <a:t>定理</a:t>
            </a:r>
            <a:r>
              <a:rPr kumimoji="1" lang="en-US" altLang="zh-CN" b="1" dirty="0"/>
              <a:t>3</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，则以下几组集合等式及包含式成立：</a:t>
            </a:r>
            <a:endParaRPr kumimoji="1" lang="en-US" altLang="zh-CN" dirty="0"/>
          </a:p>
          <a:p>
            <a:pPr lvl="1"/>
            <a:r>
              <a:rPr kumimoji="1" lang="en-US" altLang="zh-CN" dirty="0"/>
              <a:t>r(R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r(R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r>
              <a:rPr kumimoji="1" lang="zh-CN" altLang="en-US" dirty="0"/>
              <a:t> </a:t>
            </a:r>
            <a:endParaRPr kumimoji="1" lang="en-US" altLang="zh-CN" dirty="0"/>
          </a:p>
          <a:p>
            <a:pPr lvl="1"/>
            <a:r>
              <a:rPr kumimoji="1" lang="en-US" altLang="zh-CN" dirty="0"/>
              <a:t>s(R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s(R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 </a:t>
            </a:r>
            <a:endParaRPr kumimoji="1" lang="en-US" altLang="zh-CN" dirty="0"/>
          </a:p>
          <a:p>
            <a:pPr lvl="1"/>
            <a:r>
              <a:rPr kumimoji="1" lang="en-US" altLang="zh-CN" dirty="0"/>
              <a:t>t(R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t(R</a:t>
            </a:r>
            <a:r>
              <a:rPr kumimoji="1" lang="en-US" altLang="zh-CN" baseline="-25000" dirty="0"/>
              <a:t>2</a:t>
            </a:r>
            <a:r>
              <a:rPr kumimoji="1" lang="en-US" altLang="zh-CN" dirty="0"/>
              <a:t>)</a:t>
            </a:r>
            <a:r>
              <a:rPr lang="zh-CN" altLang="en-US" dirty="0"/>
              <a:t> </a:t>
            </a:r>
            <a:r>
              <a:rPr lang="en-US" altLang="zh-CN" dirty="0">
                <a:ea typeface="Cambria Math" panose="02040503050406030204" pitchFamily="18" charset="0"/>
              </a:rPr>
              <a:t>⊆ </a:t>
            </a:r>
            <a:r>
              <a:rPr kumimoji="1" lang="en-US" altLang="zh-CN" dirty="0"/>
              <a:t>t(R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endParaRPr kumimoji="1" lang="en-US" altLang="zh-CN" dirty="0"/>
          </a:p>
          <a:p>
            <a:r>
              <a:rPr kumimoji="1" lang="zh-CN" altLang="en-US" sz="2400" dirty="0"/>
              <a:t>证明：因为</a:t>
            </a:r>
            <a:r>
              <a:rPr kumimoji="1" lang="en-US" altLang="zh-CN" sz="2400" dirty="0"/>
              <a:t>R</a:t>
            </a:r>
            <a:r>
              <a:rPr kumimoji="1" lang="en-US" altLang="zh-CN" sz="2400" baseline="-25000" dirty="0"/>
              <a:t>1</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zh-CN" altLang="en-US" sz="2400" dirty="0">
                <a:ea typeface="Cambria Math" panose="02040503050406030204" pitchFamily="18" charset="0"/>
              </a:rPr>
              <a:t>并且</a:t>
            </a:r>
            <a:r>
              <a:rPr kumimoji="1" lang="en-US" altLang="zh-CN" sz="2400" dirty="0"/>
              <a:t>R</a:t>
            </a:r>
            <a:r>
              <a:rPr kumimoji="1" lang="en-US" altLang="zh-CN" sz="2400" baseline="-25000" dirty="0"/>
              <a:t>2</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 </a:t>
            </a:r>
            <a:r>
              <a:rPr lang="zh-CN" altLang="en-US" sz="2400" dirty="0">
                <a:ea typeface="Cambria Math" panose="02040503050406030204" pitchFamily="18" charset="0"/>
              </a:rPr>
              <a:t>，由定理</a:t>
            </a:r>
            <a:r>
              <a:rPr lang="en-US" altLang="zh-CN" sz="2400" dirty="0">
                <a:ea typeface="Cambria Math" panose="02040503050406030204" pitchFamily="18" charset="0"/>
              </a:rPr>
              <a:t>2</a:t>
            </a:r>
            <a:r>
              <a:rPr lang="zh-CN" altLang="en-US" sz="2400" dirty="0">
                <a:ea typeface="Cambria Math" panose="02040503050406030204" pitchFamily="18" charset="0"/>
              </a:rPr>
              <a:t>可知</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并且</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，因此</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；反过来，</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并且</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自反，因此</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kumimoji="1" lang="zh-CN" altLang="en-US" sz="2400" dirty="0"/>
              <a:t>。综上所述，</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t>=</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a:p>
            <a:r>
              <a:rPr kumimoji="1" lang="zh-CN" altLang="en-US" sz="2400" dirty="0"/>
              <a:t>对称的证明过程类似，但由于</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不一定传递，因此仅有</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t(R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重要定理</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，存在如下几组等式：</a:t>
            </a:r>
            <a:endParaRPr kumimoji="1" lang="en-US" altLang="zh-CN" dirty="0"/>
          </a:p>
          <a:p>
            <a:pPr lvl="1"/>
            <a:r>
              <a:rPr kumimoji="1" lang="en-US" altLang="zh-CN" sz="2200" dirty="0" err="1"/>
              <a:t>rs</a:t>
            </a:r>
            <a:r>
              <a:rPr kumimoji="1" lang="en-US" altLang="zh-CN" sz="2200" dirty="0"/>
              <a:t>(R) = </a:t>
            </a:r>
            <a:r>
              <a:rPr kumimoji="1" lang="en-US" altLang="zh-CN" sz="2200" dirty="0" err="1"/>
              <a:t>sr</a:t>
            </a:r>
            <a:r>
              <a:rPr kumimoji="1" lang="en-US" altLang="zh-CN" sz="2200" dirty="0"/>
              <a:t>(R)</a:t>
            </a:r>
            <a:endParaRPr kumimoji="1" lang="en-US" altLang="zh-CN" sz="2200" dirty="0"/>
          </a:p>
          <a:p>
            <a:pPr lvl="1"/>
            <a:r>
              <a:rPr kumimoji="1" lang="en-US" altLang="zh-CN" sz="2200" dirty="0"/>
              <a:t>rt(R) = tr(R)</a:t>
            </a:r>
            <a:endParaRPr kumimoji="1" lang="en-US" altLang="zh-CN" sz="2200" dirty="0"/>
          </a:p>
          <a:p>
            <a:pPr lvl="1"/>
            <a:r>
              <a:rPr kumimoji="1" lang="en-US" altLang="zh-CN" sz="2200" dirty="0" err="1"/>
              <a:t>st</a:t>
            </a:r>
            <a:r>
              <a:rPr kumimoji="1" lang="en-US" altLang="zh-CN" sz="2200" dirty="0"/>
              <a:t>(R) </a:t>
            </a:r>
            <a:r>
              <a:rPr lang="en-US" altLang="zh-CN" sz="2000" dirty="0">
                <a:ea typeface="Cambria Math" panose="02040503050406030204" pitchFamily="18" charset="0"/>
              </a:rPr>
              <a:t>⊆</a:t>
            </a:r>
            <a:r>
              <a:rPr kumimoji="1" lang="en-US" altLang="zh-CN" sz="2200" dirty="0"/>
              <a:t> </a:t>
            </a:r>
            <a:r>
              <a:rPr kumimoji="1" lang="en-US" altLang="zh-CN" sz="2200" dirty="0" err="1"/>
              <a:t>ts</a:t>
            </a:r>
            <a:r>
              <a:rPr kumimoji="1" lang="en-US" altLang="zh-CN" sz="2200" dirty="0"/>
              <a:t>(R)</a:t>
            </a:r>
            <a:endParaRPr kumimoji="1" lang="en-US" altLang="zh-CN"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如何求解关系的闭包</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zh-CN" altLang="en-US" dirty="0"/>
              <a:t>给定一个非空集合</a:t>
            </a:r>
            <a:r>
              <a:rPr kumimoji="1" lang="en-US" altLang="zh-CN" dirty="0"/>
              <a:t>A</a:t>
            </a:r>
            <a:r>
              <a:rPr kumimoji="1" lang="zh-CN" altLang="en-US" dirty="0"/>
              <a:t>上的关系</a:t>
            </a:r>
            <a:r>
              <a:rPr kumimoji="1" lang="en-US" altLang="zh-CN" dirty="0"/>
              <a:t>R</a:t>
            </a:r>
            <a:r>
              <a:rPr kumimoji="1" lang="zh-CN" altLang="en-US" dirty="0"/>
              <a:t>，如何得到</a:t>
            </a:r>
            <a:r>
              <a:rPr kumimoji="1" lang="en-US" altLang="zh-CN" dirty="0"/>
              <a:t>R</a:t>
            </a:r>
            <a:r>
              <a:rPr kumimoji="1" lang="zh-CN" altLang="en-US" dirty="0"/>
              <a:t>的自反、对称、传递闭包呢？</a:t>
            </a:r>
            <a:endParaRPr kumimoji="1" lang="en-US" altLang="zh-CN" dirty="0"/>
          </a:p>
          <a:p>
            <a:r>
              <a:rPr kumimoji="1" lang="zh-CN" altLang="en-US" sz="2400" b="1" dirty="0"/>
              <a:t>定理</a:t>
            </a:r>
            <a:r>
              <a:rPr kumimoji="1" lang="en-US" altLang="zh-CN" sz="2400" b="1" dirty="0"/>
              <a:t>5</a:t>
            </a:r>
            <a:r>
              <a:rPr kumimoji="1" lang="zh-CN" altLang="en-US" sz="2400" b="1" dirty="0"/>
              <a:t>：</a:t>
            </a:r>
            <a:r>
              <a:rPr kumimoji="1" lang="zh-CN" altLang="en-US" sz="2400" dirty="0"/>
              <a:t>对于非空集合</a:t>
            </a:r>
            <a:r>
              <a:rPr kumimoji="1" lang="en-US" altLang="zh-CN" sz="2400" dirty="0"/>
              <a:t>A</a:t>
            </a:r>
            <a:r>
              <a:rPr kumimoji="1" lang="zh-CN" altLang="en-US" sz="2400" dirty="0"/>
              <a:t>上的关系</a:t>
            </a:r>
            <a:r>
              <a:rPr kumimoji="1" lang="en-US" altLang="zh-CN" sz="2400" dirty="0"/>
              <a:t>R</a:t>
            </a:r>
            <a:r>
              <a:rPr kumimoji="1" lang="zh-CN" altLang="en-US" sz="2400" dirty="0"/>
              <a:t>，有如下等式成立：</a:t>
            </a:r>
            <a:endParaRPr kumimoji="1" lang="en-US" altLang="zh-CN" sz="2400" dirty="0"/>
          </a:p>
          <a:p>
            <a:pPr lvl="1"/>
            <a:r>
              <a:rPr kumimoji="1" lang="en-US" altLang="zh-CN" sz="2200" dirty="0"/>
              <a:t>r(R)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kumimoji="1" lang="en-US" altLang="zh-CN" sz="2200" dirty="0"/>
              <a:t>I</a:t>
            </a:r>
            <a:r>
              <a:rPr kumimoji="1" lang="en-US" altLang="zh-CN" sz="2200" baseline="-25000" dirty="0"/>
              <a:t>A</a:t>
            </a:r>
            <a:endParaRPr kumimoji="1" lang="en-US" altLang="zh-CN" sz="2200" baseline="-25000" dirty="0"/>
          </a:p>
          <a:p>
            <a:pPr lvl="1"/>
            <a:r>
              <a:rPr kumimoji="1" lang="en-US" altLang="zh-CN" sz="2200" dirty="0"/>
              <a:t>s(R)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lang="en-US" altLang="zh-CN" sz="2000" dirty="0"/>
              <a:t>R</a:t>
            </a:r>
            <a:r>
              <a:rPr lang="en-US" altLang="zh-CN" sz="2000" baseline="30000" dirty="0"/>
              <a:t>c</a:t>
            </a:r>
            <a:endParaRPr lang="en-US" altLang="zh-CN" sz="2000" baseline="30000" dirty="0"/>
          </a:p>
          <a:p>
            <a:pPr lvl="1"/>
            <a:r>
              <a:rPr kumimoji="1" lang="en-US" altLang="zh-CN" sz="2200" dirty="0"/>
              <a:t>t(R) = R</a:t>
            </a:r>
            <a:r>
              <a:rPr kumimoji="1" lang="zh-CN" altLang="en-US" sz="2200" dirty="0"/>
              <a:t> </a:t>
            </a:r>
            <a:r>
              <a:rPr lang="en-US" altLang="zh-CN" sz="2200" dirty="0">
                <a:ea typeface="Cambria Math" panose="02040503050406030204"/>
              </a:rPr>
              <a:t>∪ </a:t>
            </a:r>
            <a:r>
              <a:rPr lang="en-US" altLang="zh-CN" sz="2200" dirty="0"/>
              <a:t>R</a:t>
            </a:r>
            <a:r>
              <a:rPr lang="en-US" altLang="zh-CN" sz="2200" baseline="30000" dirty="0"/>
              <a:t>2</a:t>
            </a:r>
            <a:r>
              <a:rPr lang="en-US" altLang="zh-CN" sz="2200" dirty="0">
                <a:ea typeface="Cambria Math" panose="02040503050406030204"/>
              </a:rPr>
              <a:t> ∪ </a:t>
            </a:r>
            <a:r>
              <a:rPr lang="en-US" altLang="zh-CN" sz="2200" dirty="0"/>
              <a:t>R</a:t>
            </a:r>
            <a:r>
              <a:rPr lang="en-US" altLang="zh-CN" sz="2200" baseline="30000" dirty="0"/>
              <a:t>3 </a:t>
            </a:r>
            <a:r>
              <a:rPr lang="en-US" altLang="zh-CN" sz="2200" dirty="0">
                <a:ea typeface="Cambria Math" panose="02040503050406030204"/>
              </a:rPr>
              <a:t>∪ … …</a:t>
            </a:r>
            <a:endParaRPr lang="en-US" altLang="zh-CN" sz="2200" dirty="0">
              <a:ea typeface="Cambria Math" panose="02040503050406030204"/>
            </a:endParaRPr>
          </a:p>
          <a:p>
            <a:r>
              <a:rPr kumimoji="1" lang="zh-CN" altLang="en-US" sz="2000" dirty="0">
                <a:ea typeface="Cambria Math" panose="02040503050406030204"/>
              </a:rPr>
              <a:t>证明：∵ </a:t>
            </a:r>
            <a:r>
              <a:rPr kumimoji="1" lang="en-US" altLang="zh-CN" sz="2000" dirty="0">
                <a:ea typeface="Cambria Math" panose="02040503050406030204"/>
              </a:rPr>
              <a:t>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zh-CN" altLang="en-US" sz="2000" dirty="0">
                <a:ea typeface="Cambria Math" panose="02040503050406030204"/>
              </a:rPr>
              <a:t>并且</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baseline="30000" dirty="0">
                <a:ea typeface="Cambria Math" panose="02040503050406030204"/>
              </a:rPr>
              <a:t>2</a:t>
            </a:r>
            <a:r>
              <a:rPr lang="zh-CN" altLang="en-US" sz="2000" baseline="30000" dirty="0">
                <a:ea typeface="Cambria Math" panose="02040503050406030204"/>
              </a:rPr>
              <a:t> </a:t>
            </a:r>
            <a:r>
              <a:rPr lang="en-US" altLang="zh-CN" sz="2000" dirty="0">
                <a:ea typeface="Cambria Math" panose="02040503050406030204"/>
              </a:rPr>
              <a:t>=</a:t>
            </a:r>
            <a:r>
              <a:rPr lang="en-US" altLang="zh-CN" sz="2000" dirty="0"/>
              <a:t> 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en-US" altLang="zh-CN" sz="2000" dirty="0">
                <a:ea typeface="Cambria Math" panose="02040503050406030204"/>
              </a:rPr>
              <a:t>	</a:t>
            </a:r>
            <a:r>
              <a:rPr lang="zh-CN" altLang="en-US" sz="2000" dirty="0">
                <a:ea typeface="Cambria Math" panose="02040503050406030204"/>
              </a:rPr>
              <a:t>   ∴ </a:t>
            </a:r>
            <a:r>
              <a:rPr kumimoji="1" lang="en-US" altLang="zh-CN" sz="2000" dirty="0"/>
              <a:t>t(R) </a:t>
            </a:r>
            <a:r>
              <a:rPr lang="en-US" altLang="zh-CN" sz="2000" dirty="0">
                <a:ea typeface="Cambria Math" panose="02040503050406030204" pitchFamily="18" charset="0"/>
              </a:rPr>
              <a:t>⊆</a:t>
            </a:r>
            <a:r>
              <a:rPr kumimoji="1" lang="en-US" altLang="zh-CN" sz="2000" dirty="0"/>
              <a:t>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zh-CN" altLang="en-US" sz="2000" dirty="0">
                <a:ea typeface="Cambria Math" panose="02040503050406030204"/>
              </a:rPr>
              <a:t>反过来，</a:t>
            </a:r>
            <a:r>
              <a:rPr kumimoji="1" lang="zh-CN" altLang="en-US" sz="2000" dirty="0">
                <a:ea typeface="Cambria Math" panose="02040503050406030204"/>
              </a:rPr>
              <a:t>∵</a:t>
            </a:r>
            <a:r>
              <a:rPr kumimoji="1" lang="en-US" altLang="zh-CN" sz="2000" dirty="0">
                <a:ea typeface="Cambria Math" panose="02040503050406030204"/>
              </a:rPr>
              <a:t> 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br>
              <a:rPr kumimoji="1" lang="en-US" altLang="zh-CN" sz="2000" dirty="0"/>
            </a:br>
            <a:r>
              <a:rPr kumimoji="1" lang="en-US" altLang="zh-CN" sz="2000" dirty="0"/>
              <a:t>	</a:t>
            </a:r>
            <a:r>
              <a:rPr kumimoji="1" lang="zh-CN" altLang="en-US" sz="2000" dirty="0"/>
              <a:t>       </a:t>
            </a:r>
            <a:r>
              <a:rPr lang="zh-CN" altLang="en-US"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lang="en-US" altLang="zh-CN" sz="2000" baseline="30000" dirty="0"/>
              <a:t>2</a:t>
            </a:r>
            <a:r>
              <a:rPr lang="en-US" altLang="zh-CN" sz="2000" dirty="0">
                <a:ea typeface="Cambria Math" panose="02040503050406030204"/>
              </a:rPr>
              <a:t> </a:t>
            </a:r>
            <a:r>
              <a:rPr lang="en-US" altLang="zh-CN" sz="2000" dirty="0">
                <a:ea typeface="Cambria Math" panose="02040503050406030204" pitchFamily="18" charset="0"/>
              </a:rPr>
              <a:t>⊆</a:t>
            </a:r>
            <a:r>
              <a:rPr lang="zh-CN" altLang="en-US" sz="2000" dirty="0">
                <a:ea typeface="Cambria Math" panose="02040503050406030204" pitchFamily="18" charset="0"/>
              </a:rPr>
              <a:t> </a:t>
            </a:r>
            <a:r>
              <a:rPr kumimoji="1" lang="en-US" altLang="zh-CN" sz="2000" dirty="0"/>
              <a:t>t(R)</a:t>
            </a:r>
            <a:endParaRPr kumimoji="1" lang="en-US" altLang="zh-CN" sz="2000" dirty="0"/>
          </a:p>
          <a:p>
            <a:pPr marL="0" indent="0">
              <a:buNone/>
            </a:pPr>
            <a:r>
              <a:rPr kumimoji="1" lang="zh-CN" altLang="en-US" sz="2000" dirty="0">
                <a:ea typeface="Cambria Math" panose="02040503050406030204"/>
              </a:rPr>
              <a:t>    同理可证，</a:t>
            </a:r>
            <a:r>
              <a:rPr lang="en-US" altLang="zh-CN" sz="2000" dirty="0"/>
              <a:t>R</a:t>
            </a:r>
            <a:r>
              <a:rPr lang="en-US" altLang="zh-CN" sz="2000" baseline="30000" dirty="0"/>
              <a:t>n</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kumimoji="1" lang="zh-CN" altLang="en-US" sz="2000" dirty="0"/>
              <a:t>，因此</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endParaRPr kumimoji="1" lang="en-US" altLang="zh-CN" sz="2000" dirty="0"/>
          </a:p>
          <a:p>
            <a:pPr marL="0" indent="0">
              <a:buNone/>
            </a:pPr>
            <a:r>
              <a:rPr kumimoji="1" lang="zh-CN" altLang="en-US" sz="2000" dirty="0">
                <a:ea typeface="Cambria Math" panose="02040503050406030204"/>
              </a:rPr>
              <a:t>    综上所述，</a:t>
            </a:r>
            <a:r>
              <a:rPr kumimoji="1" lang="en-US" altLang="zh-CN" sz="2000" dirty="0"/>
              <a:t>t(R) =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400" dirty="0">
                <a:ea typeface="Cambria Math" panose="02040503050406030204"/>
              </a:rPr>
            </a:br>
            <a:endParaRPr kumimoji="1" lang="en-US" altLang="zh-CN" sz="2400" dirty="0"/>
          </a:p>
          <a:p>
            <a:endParaRPr lang="en-US" altLang="zh-CN" sz="2400" dirty="0">
              <a:ea typeface="Cambria Math" panose="02040503050406030204"/>
            </a:endParaRPr>
          </a:p>
        </p:txBody>
      </p:sp>
      <p:sp>
        <p:nvSpPr>
          <p:cNvPr id="4" name="矩形 3"/>
          <p:cNvSpPr/>
          <p:nvPr/>
        </p:nvSpPr>
        <p:spPr>
          <a:xfrm>
            <a:off x="4343400" y="3316069"/>
            <a:ext cx="3877985" cy="646331"/>
          </a:xfrm>
          <a:prstGeom prst="rect">
            <a:avLst/>
          </a:prstGeom>
          <a:noFill/>
          <a:ln>
            <a:solidFill>
              <a:schemeClr val="tx2"/>
            </a:solidFill>
          </a:ln>
        </p:spPr>
        <p:txBody>
          <a:bodyPr wrap="none">
            <a:spAutoFit/>
          </a:bodyPr>
          <a:lstStyle/>
          <a:p>
            <a:r>
              <a:rPr kumimoji="1" lang="zh-CN" altLang="en-US" dirty="0">
                <a:latin typeface="Times New Roman" panose="02020703060505090304" pitchFamily="18" charset="0"/>
                <a:ea typeface="Cambria Math" panose="02040503050406030204"/>
                <a:cs typeface="Times New Roman" panose="02020703060505090304" pitchFamily="18" charset="0"/>
              </a:rPr>
              <a:t>自反闭包和对称闭包的情况</a:t>
            </a:r>
            <a:endParaRPr kumimoji="1" lang="en-US" altLang="zh-CN" dirty="0">
              <a:latin typeface="Times New Roman" panose="02020703060505090304" pitchFamily="18" charset="0"/>
              <a:ea typeface="Cambria Math" panose="02040503050406030204"/>
              <a:cs typeface="Times New Roman" panose="02020703060505090304" pitchFamily="18" charset="0"/>
            </a:endParaRPr>
          </a:p>
          <a:p>
            <a:r>
              <a:rPr kumimoji="1" lang="zh-CN" altLang="en-US" dirty="0">
                <a:latin typeface="Times New Roman" panose="02020703060505090304" pitchFamily="18" charset="0"/>
                <a:ea typeface="Cambria Math" panose="02040503050406030204"/>
                <a:cs typeface="Times New Roman" panose="02020703060505090304" pitchFamily="18" charset="0"/>
              </a:rPr>
              <a:t>请对照</a:t>
            </a:r>
            <a:r>
              <a:rPr kumimoji="1" lang="en-US" altLang="zh-CN" dirty="0">
                <a:latin typeface="Times New Roman" panose="02020703060505090304" pitchFamily="18" charset="0"/>
                <a:ea typeface="Cambria Math" panose="02040503050406030204"/>
                <a:cs typeface="Times New Roman" panose="02020703060505090304" pitchFamily="18" charset="0"/>
              </a:rPr>
              <a:t>5.1</a:t>
            </a:r>
            <a:r>
              <a:rPr kumimoji="1" lang="zh-CN" altLang="en-US" dirty="0">
                <a:latin typeface="Times New Roman" panose="02020703060505090304" pitchFamily="18" charset="0"/>
                <a:ea typeface="Cambria Math" panose="02040503050406030204"/>
                <a:cs typeface="Times New Roman" panose="02020703060505090304" pitchFamily="18" charset="0"/>
              </a:rPr>
              <a:t>节定理</a:t>
            </a:r>
            <a:r>
              <a:rPr kumimoji="1" lang="en-US" altLang="zh-CN" dirty="0">
                <a:latin typeface="Times New Roman" panose="02020703060505090304" pitchFamily="18" charset="0"/>
                <a:ea typeface="Cambria Math" panose="02040503050406030204"/>
                <a:cs typeface="Times New Roman" panose="02020703060505090304" pitchFamily="18" charset="0"/>
              </a:rPr>
              <a:t>4</a:t>
            </a:r>
            <a:r>
              <a:rPr kumimoji="1" lang="zh-CN" altLang="en-US" dirty="0">
                <a:latin typeface="Times New Roman" panose="02020703060505090304" pitchFamily="18" charset="0"/>
                <a:ea typeface="Cambria Math" panose="02040503050406030204"/>
                <a:cs typeface="Times New Roman" panose="02020703060505090304" pitchFamily="18" charset="0"/>
              </a:rPr>
              <a:t>进行理解和证明。 </a:t>
            </a:r>
            <a:endParaRPr lang="zh-CN" altLang="en-US" dirty="0">
              <a:latin typeface="Times New Roman" panose="02020703060505090304" pitchFamily="18" charset="0"/>
              <a:cs typeface="Times New Roman" panose="02020703060505090304" pitchFamily="18" charset="0"/>
            </a:endParaRPr>
          </a:p>
        </p:txBody>
      </p:sp>
      <p:cxnSp>
        <p:nvCxnSpPr>
          <p:cNvPr id="5" name="Straight Arrow Connector 10"/>
          <p:cNvCxnSpPr/>
          <p:nvPr/>
        </p:nvCxnSpPr>
        <p:spPr>
          <a:xfrm flipH="1">
            <a:off x="2971800" y="36576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单个</a:t>
            </a:r>
            <a:r>
              <a:rPr lang="en-US" dirty="0" err="1"/>
              <a:t>集合上的二元关系</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zh-CN" altLang="en-US" b="1" dirty="0"/>
              <a:t>定义</a:t>
            </a:r>
            <a:r>
              <a:rPr lang="en-US" b="1" dirty="0"/>
              <a:t>:</a:t>
            </a:r>
            <a:r>
              <a:rPr lang="en-US" dirty="0"/>
              <a:t> 集合A上的二元关系R是A×A或A到A的关系的子集。</a:t>
            </a:r>
            <a:endParaRPr lang="en-US" dirty="0"/>
          </a:p>
          <a:p>
            <a:pPr>
              <a:buNone/>
            </a:pPr>
            <a:r>
              <a:rPr lang="en-US" b="1" dirty="0"/>
              <a:t>   </a:t>
            </a:r>
            <a:r>
              <a:rPr lang="zh-CN" altLang="en-US" b="1" dirty="0"/>
              <a:t>举例</a:t>
            </a:r>
            <a:r>
              <a:rPr lang="en-US" dirty="0"/>
              <a:t>:</a:t>
            </a:r>
            <a:endParaRPr lang="en-US" dirty="0"/>
          </a:p>
          <a:p>
            <a:pPr lvl="1"/>
            <a:r>
              <a:rPr lang="en-US" dirty="0" err="1"/>
              <a:t>假设A</a:t>
            </a:r>
            <a:r>
              <a:rPr lang="en-US" dirty="0"/>
              <a:t> = {a,</a:t>
            </a:r>
            <a:r>
              <a:rPr lang="zh-CN" altLang="en-US" dirty="0"/>
              <a:t> </a:t>
            </a:r>
            <a:r>
              <a:rPr lang="en-US" dirty="0"/>
              <a:t>b,</a:t>
            </a:r>
            <a:r>
              <a:rPr lang="zh-CN" altLang="en-US" dirty="0"/>
              <a:t> </a:t>
            </a:r>
            <a:r>
              <a:rPr lang="en-US" dirty="0"/>
              <a:t>c}</a:t>
            </a:r>
            <a:r>
              <a:rPr lang="zh-CN" altLang="en-US" dirty="0"/>
              <a:t>且</a:t>
            </a:r>
            <a:r>
              <a:rPr lang="en-US" dirty="0"/>
              <a:t> R = {(a,</a:t>
            </a:r>
            <a:r>
              <a:rPr lang="zh-CN" altLang="en-US" dirty="0"/>
              <a:t> </a:t>
            </a:r>
            <a:r>
              <a:rPr lang="en-US" dirty="0"/>
              <a:t>a),</a:t>
            </a:r>
            <a:r>
              <a:rPr lang="zh-CN" altLang="en-US" dirty="0"/>
              <a:t> </a:t>
            </a:r>
            <a:r>
              <a:rPr lang="en-US" dirty="0"/>
              <a:t>(a,</a:t>
            </a:r>
            <a:r>
              <a:rPr lang="zh-CN" altLang="en-US" dirty="0"/>
              <a:t> </a:t>
            </a:r>
            <a:r>
              <a:rPr lang="en-US" dirty="0"/>
              <a:t>b), (a,</a:t>
            </a:r>
            <a:r>
              <a:rPr lang="zh-CN" altLang="en-US" dirty="0"/>
              <a:t> </a:t>
            </a:r>
            <a:r>
              <a:rPr lang="en-US" dirty="0"/>
              <a:t>c)}</a:t>
            </a:r>
            <a:r>
              <a:rPr lang="zh-CN" altLang="en-US" dirty="0"/>
              <a:t>是</a:t>
            </a:r>
            <a:r>
              <a:rPr lang="en-US" altLang="zh-CN" dirty="0" err="1"/>
              <a:t>A</a:t>
            </a:r>
            <a:r>
              <a:rPr lang="en-US" dirty="0" err="1"/>
              <a:t>上的关系</a:t>
            </a:r>
            <a:r>
              <a:rPr lang="zh-CN" altLang="en-US" dirty="0"/>
              <a:t>。</a:t>
            </a:r>
            <a:r>
              <a:rPr lang="en-US" dirty="0"/>
              <a:t> </a:t>
            </a:r>
            <a:endParaRPr lang="en-US" dirty="0"/>
          </a:p>
          <a:p>
            <a:pPr lvl="1"/>
            <a:r>
              <a:rPr lang="zh-CN" altLang="en-US" dirty="0"/>
              <a:t>令</a:t>
            </a:r>
            <a:r>
              <a:rPr lang="en-US" dirty="0"/>
              <a:t>A = {</a:t>
            </a:r>
            <a:r>
              <a:rPr lang="en-US" dirty="0">
                <a:ea typeface="Cambria Math" panose="02040503050406030204" pitchFamily="18" charset="0"/>
              </a:rPr>
              <a:t>1, 2, 3, 4</a:t>
            </a:r>
            <a:r>
              <a:rPr lang="en-US" dirty="0"/>
              <a:t>}</a:t>
            </a:r>
            <a:r>
              <a:rPr lang="zh-CN" altLang="en-US" dirty="0"/>
              <a:t>。</a:t>
            </a:r>
            <a:r>
              <a:rPr lang="en-US" dirty="0" err="1"/>
              <a:t>关系R</a:t>
            </a:r>
            <a:r>
              <a:rPr lang="en-US" dirty="0"/>
              <a:t> = {(a, b) | a </a:t>
            </a:r>
            <a:r>
              <a:rPr lang="zh-CN" altLang="en-US" dirty="0"/>
              <a:t>整除</a:t>
            </a:r>
            <a:r>
              <a:rPr lang="en-US" dirty="0">
                <a:ea typeface="Cambria Math" panose="02040503050406030204"/>
              </a:rPr>
              <a:t> b} </a:t>
            </a:r>
            <a:r>
              <a:rPr lang="en-US" dirty="0" err="1">
                <a:sym typeface="+mn-ea"/>
              </a:rPr>
              <a:t>中的有序对为</a:t>
            </a:r>
            <a:r>
              <a:rPr lang="zh-CN" altLang="en-US" dirty="0">
                <a:sym typeface="+mn-ea"/>
              </a:rPr>
              <a:t>：</a:t>
            </a:r>
            <a:endParaRPr lang="en-US" dirty="0">
              <a:ea typeface="Cambria Math" panose="02040503050406030204"/>
            </a:endParaRPr>
          </a:p>
          <a:p>
            <a:pPr lvl="1">
              <a:buNone/>
            </a:pPr>
            <a:r>
              <a:rPr lang="en-US" dirty="0">
                <a:ea typeface="Cambria Math" panose="02040503050406030204"/>
              </a:rPr>
              <a:t>     (1,</a:t>
            </a:r>
            <a:r>
              <a:rPr lang="zh-CN" altLang="en-US" dirty="0">
                <a:ea typeface="Cambria Math" panose="02040503050406030204"/>
              </a:rPr>
              <a:t> </a:t>
            </a:r>
            <a:r>
              <a:rPr lang="en-US" dirty="0">
                <a:ea typeface="Cambria Math" panose="02040503050406030204"/>
              </a:rPr>
              <a:t>1), (1, 2), (1,</a:t>
            </a:r>
            <a:r>
              <a:rPr lang="zh-CN" altLang="en-US" dirty="0">
                <a:ea typeface="Cambria Math" panose="02040503050406030204"/>
              </a:rPr>
              <a:t> </a:t>
            </a:r>
            <a:r>
              <a:rPr lang="en-US" dirty="0">
                <a:ea typeface="Cambria Math" panose="02040503050406030204"/>
              </a:rPr>
              <a:t>3), (1, 4), (2, 2), (2, 4), (3, 3)</a:t>
            </a:r>
            <a:r>
              <a:rPr lang="zh-CN" altLang="en-US" dirty="0">
                <a:ea typeface="Cambria Math" panose="02040503050406030204"/>
              </a:rPr>
              <a:t> </a:t>
            </a:r>
            <a:r>
              <a:rPr lang="zh-CN" altLang="en-US" dirty="0">
                <a:ea typeface="宋体" panose="02010600030101010101" pitchFamily="2" charset="-122"/>
              </a:rPr>
              <a:t>和</a:t>
            </a:r>
            <a:r>
              <a:rPr lang="en-US" dirty="0">
                <a:ea typeface="Cambria Math" panose="02040503050406030204"/>
              </a:rPr>
              <a:t> (4, 4)</a:t>
            </a:r>
            <a:r>
              <a:rPr lang="zh-CN" altLang="en-US" dirty="0">
                <a:ea typeface="Cambria Math" panose="02040503050406030204"/>
              </a:rPr>
              <a: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用矩阵乘法求</a:t>
            </a:r>
            <a:r>
              <a:rPr kumimoji="1" lang="en-US" altLang="zh-CN" dirty="0"/>
              <a:t>R</a:t>
            </a:r>
            <a:r>
              <a:rPr kumimoji="1" lang="zh-CN" altLang="en-US" dirty="0"/>
              <a:t>的传递闭包</a:t>
            </a:r>
            <a:endParaRPr kumimoji="1" lang="zh-CN" altLang="en-US" dirty="0"/>
          </a:p>
        </p:txBody>
      </p:sp>
      <p:sp>
        <p:nvSpPr>
          <p:cNvPr id="3" name="内容占位符 2"/>
          <p:cNvSpPr>
            <a:spLocks noGrp="1"/>
          </p:cNvSpPr>
          <p:nvPr>
            <p:ph idx="1"/>
          </p:nvPr>
        </p:nvSpPr>
        <p:spPr/>
        <p:txBody>
          <a:bodyPr/>
          <a:lstStyle/>
          <a:p>
            <a:r>
              <a:rPr kumimoji="1" lang="zh-CN" altLang="en-US" b="1" dirty="0"/>
              <a:t>定理</a:t>
            </a:r>
            <a:r>
              <a:rPr kumimoji="1" lang="en-US" altLang="zh-CN" b="1" dirty="0"/>
              <a:t>6</a:t>
            </a:r>
            <a:r>
              <a:rPr kumimoji="1" lang="zh-CN" altLang="en-US" b="1" dirty="0"/>
              <a:t>：</a:t>
            </a:r>
            <a:r>
              <a:rPr kumimoji="1" lang="zh-CN" altLang="en-US" dirty="0"/>
              <a:t>假设</a:t>
            </a:r>
            <a:r>
              <a:rPr kumimoji="1" lang="en-US" altLang="zh-CN" dirty="0"/>
              <a:t>A</a:t>
            </a:r>
            <a:r>
              <a:rPr kumimoji="1" lang="zh-CN" altLang="en-US" dirty="0"/>
              <a:t>是含有</a:t>
            </a:r>
            <a:r>
              <a:rPr kumimoji="1" lang="en-US" altLang="zh-CN" dirty="0"/>
              <a:t>n</a:t>
            </a:r>
            <a:r>
              <a:rPr kumimoji="1" lang="zh-CN" altLang="en-US" dirty="0"/>
              <a:t>个元素的非空集合，</a:t>
            </a:r>
            <a:r>
              <a:rPr kumimoji="1" lang="en-US" altLang="zh-CN" dirty="0"/>
              <a:t>R</a:t>
            </a:r>
            <a:r>
              <a:rPr kumimoji="1" lang="zh-CN" altLang="en-US" dirty="0"/>
              <a:t>是</a:t>
            </a:r>
            <a:r>
              <a:rPr kumimoji="1" lang="en-US" altLang="zh-CN" dirty="0"/>
              <a:t>A</a:t>
            </a:r>
            <a:r>
              <a:rPr kumimoji="1" lang="zh-CN" altLang="en-US" dirty="0"/>
              <a:t>上的二元关系，则必存在一个正整数</a:t>
            </a:r>
            <a:r>
              <a:rPr kumimoji="1" lang="en-US" altLang="zh-CN" dirty="0"/>
              <a:t>k</a:t>
            </a:r>
            <a:r>
              <a:rPr kumimoji="1" lang="zh-CN" altLang="en-US" dirty="0"/>
              <a:t>≤</a:t>
            </a:r>
            <a:r>
              <a:rPr kumimoji="1" lang="en-US" altLang="zh-CN" dirty="0"/>
              <a:t>n</a:t>
            </a:r>
            <a:r>
              <a:rPr kumimoji="1" lang="zh-CN" altLang="en-US" dirty="0"/>
              <a:t>，使得</a:t>
            </a:r>
            <a:br>
              <a:rPr kumimoji="1" lang="en-US" altLang="zh-CN" dirty="0"/>
            </a:br>
            <a:r>
              <a:rPr kumimoji="1" lang="en-US" altLang="zh-CN" sz="2800" dirty="0"/>
              <a:t>t(R) = R</a:t>
            </a:r>
            <a:r>
              <a:rPr kumimoji="1" lang="zh-CN" altLang="en-US" sz="2800" dirty="0"/>
              <a:t> </a:t>
            </a:r>
            <a:r>
              <a:rPr lang="en-US" altLang="zh-CN" sz="2800" dirty="0">
                <a:ea typeface="Cambria Math" panose="02040503050406030204"/>
              </a:rPr>
              <a:t>∪ </a:t>
            </a:r>
            <a:r>
              <a:rPr lang="en-US" altLang="zh-CN" sz="2800" dirty="0"/>
              <a:t>R</a:t>
            </a:r>
            <a:r>
              <a:rPr lang="en-US" altLang="zh-CN" sz="2800" baseline="30000" dirty="0"/>
              <a:t>2</a:t>
            </a:r>
            <a:r>
              <a:rPr lang="en-US" altLang="zh-CN" sz="2800" dirty="0">
                <a:ea typeface="Cambria Math" panose="02040503050406030204"/>
              </a:rPr>
              <a:t> ∪ </a:t>
            </a:r>
            <a:r>
              <a:rPr lang="en-US" altLang="zh-CN" sz="2800" dirty="0"/>
              <a:t>R</a:t>
            </a:r>
            <a:r>
              <a:rPr lang="en-US" altLang="zh-CN" sz="2800" baseline="30000" dirty="0"/>
              <a:t>3 </a:t>
            </a:r>
            <a:r>
              <a:rPr lang="en-US" altLang="zh-CN" sz="2800" dirty="0">
                <a:ea typeface="Cambria Math" panose="02040503050406030204"/>
              </a:rPr>
              <a:t>∪ … … ∪ </a:t>
            </a:r>
            <a:r>
              <a:rPr lang="en-US" altLang="zh-CN" sz="2800" dirty="0" err="1"/>
              <a:t>R</a:t>
            </a:r>
            <a:r>
              <a:rPr lang="en-US" altLang="zh-CN" sz="2800" baseline="30000" dirty="0" err="1"/>
              <a:t>k</a:t>
            </a:r>
            <a:r>
              <a:rPr lang="en-US" altLang="zh-CN" sz="2800" baseline="30000" dirty="0"/>
              <a:t> </a:t>
            </a:r>
            <a:endParaRPr lang="en-US" altLang="zh-CN" sz="2800" baseline="30000" dirty="0"/>
          </a:p>
          <a:p>
            <a:r>
              <a:rPr lang="zh-CN" altLang="en-US" sz="2400" dirty="0">
                <a:ea typeface="Cambria Math" panose="02040503050406030204"/>
              </a:rPr>
              <a:t>证明：记</a:t>
            </a:r>
            <a:r>
              <a:rPr kumimoji="1" lang="en-US" altLang="zh-CN" sz="2400" dirty="0"/>
              <a:t>t(R) </a:t>
            </a:r>
            <a:r>
              <a:rPr lang="en-US" altLang="zh-CN" sz="2400" dirty="0">
                <a:ea typeface="Cambria Math" panose="02040503050406030204"/>
              </a:rPr>
              <a:t>=R</a:t>
            </a:r>
            <a:r>
              <a:rPr lang="zh-CN" altLang="en-US" sz="2400" baseline="30000" dirty="0">
                <a:ea typeface="Cambria Math" panose="02040503050406030204"/>
              </a:rPr>
              <a:t>*</a:t>
            </a:r>
            <a:r>
              <a:rPr lang="zh-CN" altLang="en-US" sz="2400" dirty="0">
                <a:ea typeface="Cambria Math" panose="02040503050406030204"/>
              </a:rPr>
              <a:t>，假设</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a:t>
            </a:r>
            <a:r>
              <a:rPr lang="zh-CN" altLang="en-US" sz="2400" dirty="0">
                <a:ea typeface="Cambria Math" panose="02040503050406030204"/>
              </a:rPr>
              <a:t> </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 </a:t>
            </a:r>
            <a:r>
              <a:rPr lang="en-US" altLang="zh-CN" sz="2400" dirty="0">
                <a:ea typeface="Cambria Math" panose="02040503050406030204"/>
              </a:rPr>
              <a:t>∊ A</a:t>
            </a:r>
            <a:r>
              <a:rPr lang="zh-CN" altLang="en-US" sz="2400" dirty="0">
                <a:ea typeface="Cambria Math" panose="02040503050406030204"/>
              </a:rPr>
              <a:t>且</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zh-CN" altLang="en-US" sz="2400" baseline="30000" dirty="0">
                <a:ea typeface="Cambria Math" panose="02040503050406030204"/>
              </a:rPr>
              <a:t>*</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，则存在一个</a:t>
            </a:r>
            <a:r>
              <a:rPr lang="en-US" altLang="zh-CN" sz="2400" dirty="0">
                <a:ea typeface="Cambria Math" panose="02040503050406030204"/>
              </a:rPr>
              <a:t>k</a:t>
            </a:r>
            <a:r>
              <a:rPr lang="zh-CN" altLang="en-US" sz="2400" dirty="0">
                <a:ea typeface="Cambria Math" panose="02040503050406030204"/>
              </a:rPr>
              <a:t>，使得</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en-US" altLang="zh-CN" sz="2400" baseline="30000" dirty="0" err="1">
                <a:ea typeface="Cambria Math" panose="02040503050406030204"/>
              </a:rPr>
              <a:t>k</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成立。即存在如下一系列序偶</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Ra</a:t>
            </a:r>
            <a:r>
              <a:rPr lang="en-US" altLang="zh-CN" sz="2400" baseline="-25000" dirty="0">
                <a:ea typeface="Cambria Math" panose="02040503050406030204"/>
              </a:rPr>
              <a:t>1</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1</a:t>
            </a:r>
            <a:r>
              <a:rPr lang="en-US" altLang="zh-CN" sz="2400" dirty="0">
                <a:ea typeface="Cambria Math" panose="02040503050406030204"/>
              </a:rPr>
              <a:t>Ra</a:t>
            </a:r>
            <a:r>
              <a:rPr lang="en-US" altLang="zh-CN" sz="2400" baseline="-25000" dirty="0">
                <a:ea typeface="Cambria Math" panose="02040503050406030204"/>
              </a:rPr>
              <a:t>2</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2</a:t>
            </a:r>
            <a:r>
              <a:rPr lang="en-US" altLang="zh-CN" sz="2400" dirty="0">
                <a:ea typeface="Cambria Math" panose="02040503050406030204"/>
              </a:rPr>
              <a:t>Ra</a:t>
            </a:r>
            <a:r>
              <a:rPr lang="en-US" altLang="zh-CN" sz="2400" baseline="-25000" dirty="0">
                <a:ea typeface="Cambria Math" panose="02040503050406030204"/>
              </a:rPr>
              <a:t>3</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k-1</a:t>
            </a:r>
            <a:r>
              <a:rPr lang="en-US" altLang="zh-CN" sz="2400" dirty="0">
                <a:ea typeface="Cambria Math" panose="02040503050406030204"/>
              </a:rPr>
              <a:t>Ra</a:t>
            </a:r>
            <a:r>
              <a:rPr lang="en-US" altLang="zh-CN" sz="2400" baseline="-25000" dirty="0">
                <a:ea typeface="Cambria Math" panose="02040503050406030204"/>
              </a:rPr>
              <a:t>j</a:t>
            </a:r>
            <a:r>
              <a:rPr lang="zh-CN" altLang="en-US" sz="2400" dirty="0">
                <a:ea typeface="Cambria Math" panose="02040503050406030204"/>
              </a:rPr>
              <a:t>。用反证法，假设满足此序列的最小的</a:t>
            </a:r>
            <a:r>
              <a:rPr lang="en-US" altLang="zh-CN" sz="2400" dirty="0">
                <a:ea typeface="Cambria Math" panose="02040503050406030204"/>
              </a:rPr>
              <a:t>k&gt;n</a:t>
            </a:r>
            <a:r>
              <a:rPr lang="zh-CN" altLang="en-US" sz="2400" dirty="0">
                <a:ea typeface="Cambria Math" panose="02040503050406030204"/>
              </a:rPr>
              <a:t>，那么在这个序列中一定有</a:t>
            </a:r>
            <a:r>
              <a:rPr lang="en-US" altLang="zh-CN" sz="2400" dirty="0">
                <a:ea typeface="Cambria Math" panose="02040503050406030204"/>
              </a:rPr>
              <a:t>0</a:t>
            </a:r>
            <a:r>
              <a:rPr lang="zh-CN" altLang="en-US" sz="2400" dirty="0">
                <a:ea typeface="Cambria Math" panose="02040503050406030204"/>
              </a:rPr>
              <a:t>≤</a:t>
            </a:r>
            <a:r>
              <a:rPr lang="en-US" altLang="zh-CN" sz="2400" dirty="0">
                <a:ea typeface="Cambria Math" panose="02040503050406030204"/>
              </a:rPr>
              <a:t>s&lt;t</a:t>
            </a:r>
            <a:r>
              <a:rPr lang="zh-CN" altLang="en-US" sz="2400" dirty="0">
                <a:ea typeface="Cambria Math" panose="02040503050406030204"/>
              </a:rPr>
              <a:t>≤</a:t>
            </a:r>
            <a:r>
              <a:rPr lang="en-US" altLang="zh-CN" sz="2400" dirty="0">
                <a:ea typeface="Cambria Math" panose="02040503050406030204"/>
              </a:rPr>
              <a:t>k</a:t>
            </a:r>
            <a:r>
              <a:rPr lang="zh-CN" altLang="en-US" sz="2400" dirty="0">
                <a:ea typeface="Cambria Math" panose="02040503050406030204"/>
              </a:rPr>
              <a:t>，使得</a:t>
            </a:r>
            <a:r>
              <a:rPr lang="en-US" altLang="zh-CN" sz="2400" dirty="0">
                <a:ea typeface="Cambria Math" panose="02040503050406030204"/>
              </a:rPr>
              <a:t>a</a:t>
            </a:r>
            <a:r>
              <a:rPr lang="en-US" altLang="zh-CN" sz="2400" baseline="-25000" dirty="0">
                <a:ea typeface="Cambria Math" panose="02040503050406030204"/>
              </a:rPr>
              <a:t>s</a:t>
            </a:r>
            <a:r>
              <a:rPr lang="en-US" altLang="zh-CN" sz="2400" dirty="0">
                <a:ea typeface="Cambria Math" panose="02040503050406030204"/>
              </a:rPr>
              <a:t>=a</a:t>
            </a:r>
            <a:r>
              <a:rPr lang="en-US" altLang="zh-CN" sz="2400" baseline="-25000" dirty="0">
                <a:ea typeface="Cambria Math" panose="02040503050406030204"/>
              </a:rPr>
              <a:t>t</a:t>
            </a:r>
            <a:r>
              <a:rPr lang="zh-CN" altLang="en-US" sz="2400" dirty="0">
                <a:ea typeface="Cambria Math" panose="02040503050406030204"/>
              </a:rPr>
              <a:t>。故该序列可以重写为</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i</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2</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s-1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s</a:t>
            </a:r>
            <a:r>
              <a:rPr lang="en-US" altLang="zh-CN" sz="2400" dirty="0">
                <a:ea typeface="Cambria Math" panose="02040503050406030204"/>
              </a:rPr>
              <a:t>,</a:t>
            </a:r>
            <a:r>
              <a:rPr lang="zh-CN" altLang="en-US" sz="2400" dirty="0">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t</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t+1</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k-1</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j</a:t>
            </a:r>
            <a:r>
              <a:rPr lang="zh-CN" altLang="en-US" sz="2400" dirty="0">
                <a:ea typeface="Cambria Math" panose="02040503050406030204"/>
              </a:rPr>
              <a:t>，其中红色部分有</a:t>
            </a:r>
            <a:r>
              <a:rPr lang="en-US" altLang="zh-CN" sz="2400" dirty="0">
                <a:ea typeface="Cambria Math" panose="02040503050406030204"/>
              </a:rPr>
              <a:t>s</a:t>
            </a:r>
            <a:r>
              <a:rPr lang="zh-CN" altLang="en-US" sz="2400" dirty="0">
                <a:ea typeface="Cambria Math" panose="02040503050406030204"/>
              </a:rPr>
              <a:t>个序偶，绿色部分有</a:t>
            </a:r>
            <a:r>
              <a:rPr lang="en-US" altLang="zh-CN" sz="2400" dirty="0">
                <a:ea typeface="Cambria Math" panose="02040503050406030204"/>
              </a:rPr>
              <a:t>k-t</a:t>
            </a:r>
            <a:r>
              <a:rPr lang="zh-CN" altLang="en-US" sz="2400" dirty="0">
                <a:ea typeface="Cambria Math" panose="02040503050406030204"/>
              </a:rPr>
              <a:t>个序偶。令</a:t>
            </a:r>
            <a:r>
              <a:rPr lang="en-US" altLang="zh-CN" sz="2400" dirty="0">
                <a:ea typeface="Cambria Math" panose="02040503050406030204"/>
              </a:rPr>
              <a:t>p=</a:t>
            </a:r>
            <a:r>
              <a:rPr lang="en-US" altLang="zh-CN" sz="2400" dirty="0" err="1">
                <a:ea typeface="Cambria Math" panose="02040503050406030204"/>
              </a:rPr>
              <a:t>s+k-t</a:t>
            </a:r>
            <a:r>
              <a:rPr lang="zh-CN" altLang="en-US" sz="2400" dirty="0">
                <a:ea typeface="Cambria Math" panose="02040503050406030204"/>
              </a:rPr>
              <a:t>，易知</a:t>
            </a:r>
            <a:r>
              <a:rPr lang="en-US" altLang="zh-CN" sz="2400" dirty="0">
                <a:ea typeface="Cambria Math" panose="02040503050406030204"/>
              </a:rPr>
              <a:t>p&lt;k</a:t>
            </a:r>
            <a:r>
              <a:rPr lang="zh-CN" altLang="en-US" sz="2400" dirty="0">
                <a:ea typeface="Cambria Math" panose="02040503050406030204"/>
              </a:rPr>
              <a:t>。这与</a:t>
            </a:r>
            <a:r>
              <a:rPr lang="en-US" altLang="zh-CN" sz="2400" dirty="0">
                <a:ea typeface="Cambria Math" panose="02040503050406030204"/>
              </a:rPr>
              <a:t>k</a:t>
            </a:r>
            <a:r>
              <a:rPr lang="zh-CN" altLang="en-US" sz="2400" dirty="0">
                <a:ea typeface="Cambria Math" panose="02040503050406030204"/>
              </a:rPr>
              <a:t>是最小的矛盾，因此</a:t>
            </a:r>
            <a:r>
              <a:rPr lang="en-US" altLang="zh-CN" sz="2400" dirty="0">
                <a:ea typeface="Cambria Math" panose="02040503050406030204"/>
              </a:rPr>
              <a:t>k</a:t>
            </a:r>
            <a:r>
              <a:rPr lang="zh-CN" altLang="en-US" sz="2400" dirty="0">
                <a:ea typeface="Cambria Math" panose="02040503050406030204"/>
              </a:rPr>
              <a:t>≤</a:t>
            </a:r>
            <a:r>
              <a:rPr lang="en-US" altLang="zh-CN" sz="2400" dirty="0">
                <a:ea typeface="Cambria Math" panose="02040503050406030204"/>
              </a:rPr>
              <a:t>n</a:t>
            </a:r>
            <a:r>
              <a:rPr lang="zh-CN" altLang="en-US" sz="2400" dirty="0">
                <a:ea typeface="Cambria Math" panose="02040503050406030204"/>
              </a:rPr>
              <a:t>。</a:t>
            </a:r>
            <a:endParaRPr kumimoji="1"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a:t>
            </a:r>
            <a:r>
              <a:rPr kumimoji="1" lang="en-US" altLang="zh-CN" dirty="0" err="1"/>
              <a:t>Warshall</a:t>
            </a:r>
            <a:r>
              <a:rPr kumimoji="1" lang="zh-CN" altLang="en-US" dirty="0"/>
              <a:t>算法求传递闭包</a:t>
            </a:r>
            <a:endParaRPr kumimoji="1" lang="zh-CN" altLang="en-US" dirty="0"/>
          </a:p>
        </p:txBody>
      </p:sp>
      <p:sp>
        <p:nvSpPr>
          <p:cNvPr id="3" name="内容占位符 2"/>
          <p:cNvSpPr>
            <a:spLocks noGrp="1"/>
          </p:cNvSpPr>
          <p:nvPr>
            <p:ph idx="1"/>
          </p:nvPr>
        </p:nvSpPr>
        <p:spPr/>
        <p:txBody>
          <a:bodyPr/>
          <a:lstStyle/>
          <a:p>
            <a:r>
              <a:rPr kumimoji="1" lang="en-US" altLang="zh-CN" dirty="0" err="1"/>
              <a:t>Warshall</a:t>
            </a:r>
            <a:r>
              <a:rPr kumimoji="1" lang="en-US" altLang="zh-CN" dirty="0"/>
              <a:t> </a:t>
            </a:r>
            <a:r>
              <a:rPr kumimoji="1" lang="zh-CN" altLang="en-US" dirty="0"/>
              <a:t>在</a:t>
            </a:r>
            <a:r>
              <a:rPr kumimoji="1" lang="en-US" altLang="zh-CN" dirty="0"/>
              <a:t>1962</a:t>
            </a:r>
            <a:r>
              <a:rPr kumimoji="1" lang="zh-CN" altLang="en-US" dirty="0"/>
              <a:t>年提出了</a:t>
            </a:r>
            <a:r>
              <a:rPr kumimoji="1" lang="en-US" altLang="zh-CN" dirty="0"/>
              <a:t>R</a:t>
            </a:r>
            <a:r>
              <a:rPr kumimoji="1" lang="en-US" altLang="zh-CN" baseline="30000" dirty="0"/>
              <a:t>+</a:t>
            </a:r>
            <a:r>
              <a:rPr kumimoji="1" lang="zh-CN" altLang="en-US" dirty="0"/>
              <a:t>的一个有效算法如下：</a:t>
            </a:r>
            <a:endParaRPr kumimoji="1" lang="zh-CN" altLang="en-US" dirty="0"/>
          </a:p>
          <a:p>
            <a:pPr lvl="1"/>
            <a:r>
              <a:rPr kumimoji="1" lang="en-US" altLang="zh-CN" dirty="0"/>
              <a:t>(1)</a:t>
            </a:r>
            <a:r>
              <a:rPr kumimoji="1" lang="zh-CN" altLang="en-US" dirty="0"/>
              <a:t> 置新矩阵</a:t>
            </a:r>
            <a:r>
              <a:rPr kumimoji="1" lang="en-US" altLang="zh-CN" dirty="0"/>
              <a:t>A</a:t>
            </a:r>
            <a:r>
              <a:rPr kumimoji="1" lang="zh-CN" altLang="en-US" dirty="0"/>
              <a:t> </a:t>
            </a:r>
            <a:r>
              <a:rPr kumimoji="1" lang="en-US" altLang="zh-CN" dirty="0"/>
              <a:t>=</a:t>
            </a:r>
            <a:r>
              <a:rPr kumimoji="1" lang="zh-CN" altLang="en-US" dirty="0"/>
              <a:t> </a:t>
            </a:r>
            <a:r>
              <a:rPr kumimoji="1" lang="en-US" altLang="zh-CN" dirty="0"/>
              <a:t>M</a:t>
            </a:r>
            <a:r>
              <a:rPr kumimoji="1" lang="en-US" altLang="zh-CN" baseline="-25000" dirty="0"/>
              <a:t>R</a:t>
            </a:r>
            <a:endParaRPr kumimoji="1" lang="en-US" altLang="zh-CN" baseline="-25000" dirty="0"/>
          </a:p>
          <a:p>
            <a:pPr lvl="1"/>
            <a:r>
              <a:rPr kumimoji="1" lang="en-US" altLang="zh-CN" dirty="0"/>
              <a:t>(2)</a:t>
            </a:r>
            <a:r>
              <a:rPr kumimoji="1" lang="zh-CN" altLang="en-US" dirty="0"/>
              <a:t> 置</a:t>
            </a:r>
            <a:r>
              <a:rPr kumimoji="1" lang="en-US" altLang="zh-CN" dirty="0" err="1"/>
              <a:t>i</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lvl="1"/>
            <a:r>
              <a:rPr kumimoji="1" lang="en-US" altLang="zh-CN" dirty="0"/>
              <a:t>(3)</a:t>
            </a:r>
            <a:r>
              <a:rPr kumimoji="1" lang="zh-CN" altLang="en-US" dirty="0"/>
              <a:t>对所有</a:t>
            </a:r>
            <a:r>
              <a:rPr kumimoji="1" lang="en-US" altLang="zh-CN" dirty="0"/>
              <a:t>j</a:t>
            </a:r>
            <a:r>
              <a:rPr kumimoji="1" lang="zh-CN" altLang="en-US" dirty="0"/>
              <a:t>，如果</a:t>
            </a:r>
            <a:r>
              <a:rPr kumimoji="1" lang="en-US" altLang="zh-CN" dirty="0"/>
              <a:t>A[j, </a:t>
            </a:r>
            <a:r>
              <a:rPr kumimoji="1" lang="en-US" altLang="zh-CN" dirty="0" err="1"/>
              <a:t>i</a:t>
            </a:r>
            <a:r>
              <a:rPr kumimoji="1" lang="en-US" altLang="zh-CN" dirty="0"/>
              <a:t>]</a:t>
            </a:r>
            <a:r>
              <a:rPr kumimoji="1" lang="zh-CN" altLang="en-US" dirty="0"/>
              <a:t> </a:t>
            </a:r>
            <a:r>
              <a:rPr kumimoji="1" lang="en-US" altLang="zh-CN" dirty="0"/>
              <a:t>=</a:t>
            </a:r>
            <a:r>
              <a:rPr kumimoji="1" lang="zh-CN" altLang="en-US" dirty="0"/>
              <a:t> </a:t>
            </a:r>
            <a:r>
              <a:rPr kumimoji="1" lang="en-US" altLang="zh-CN" dirty="0"/>
              <a:t>1</a:t>
            </a:r>
            <a:r>
              <a:rPr kumimoji="1" lang="zh-CN" altLang="en-US" dirty="0"/>
              <a:t>，则对</a:t>
            </a:r>
            <a:r>
              <a:rPr kumimoji="1" lang="en-US" altLang="zh-CN" dirty="0"/>
              <a:t>k=1,</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n</a:t>
            </a:r>
            <a:r>
              <a:rPr kumimoji="1" lang="zh-CN" altLang="en-US" dirty="0"/>
              <a:t>，计算 </a:t>
            </a:r>
            <a:r>
              <a:rPr kumimoji="1" lang="en-US" altLang="zh-CN" dirty="0"/>
              <a:t>		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a:t>
            </a:r>
            <a:r>
              <a:rPr kumimoji="1" lang="en-US" altLang="zh-CN" dirty="0" err="1"/>
              <a:t>i</a:t>
            </a:r>
            <a:r>
              <a:rPr kumimoji="1" lang="en-US" altLang="zh-CN" dirty="0"/>
              <a:t>,</a:t>
            </a:r>
            <a:r>
              <a:rPr kumimoji="1" lang="zh-CN" altLang="en-US" dirty="0"/>
              <a:t> </a:t>
            </a:r>
            <a:r>
              <a:rPr kumimoji="1" lang="en-US" altLang="zh-CN" dirty="0"/>
              <a:t>k]</a:t>
            </a:r>
            <a:endParaRPr kumimoji="1" lang="en-US" altLang="zh-CN" dirty="0"/>
          </a:p>
          <a:p>
            <a:pPr lvl="1"/>
            <a:r>
              <a:rPr kumimoji="1" lang="en-US" altLang="zh-CN" dirty="0"/>
              <a:t>(4)</a:t>
            </a:r>
            <a:r>
              <a:rPr kumimoji="1" lang="zh-CN" altLang="en-US" dirty="0"/>
              <a:t> </a:t>
            </a:r>
            <a:r>
              <a:rPr kumimoji="1" lang="en-US" altLang="zh-CN" dirty="0" err="1"/>
              <a:t>i</a:t>
            </a:r>
            <a:r>
              <a:rPr kumimoji="1" lang="zh-CN" altLang="en-US" dirty="0"/>
              <a:t> </a:t>
            </a:r>
            <a:r>
              <a:rPr kumimoji="1" lang="en-US" altLang="zh-CN" dirty="0"/>
              <a:t>= i+1</a:t>
            </a:r>
            <a:endParaRPr kumimoji="1" lang="en-US" altLang="zh-CN" dirty="0"/>
          </a:p>
          <a:p>
            <a:pPr lvl="1"/>
            <a:r>
              <a:rPr kumimoji="1" lang="en-US" altLang="zh-CN" dirty="0"/>
              <a:t>(5)</a:t>
            </a:r>
            <a:r>
              <a:rPr kumimoji="1" lang="zh-CN" altLang="en-US" dirty="0"/>
              <a:t>如果 </a:t>
            </a:r>
            <a:r>
              <a:rPr kumimoji="1" lang="en-US" altLang="zh-CN" dirty="0" err="1"/>
              <a:t>i</a:t>
            </a:r>
            <a:r>
              <a:rPr kumimoji="1" lang="zh-CN" altLang="en-US" dirty="0"/>
              <a:t> ≤ </a:t>
            </a:r>
            <a:r>
              <a:rPr kumimoji="1" lang="en-US" altLang="zh-CN" dirty="0"/>
              <a:t>n</a:t>
            </a:r>
            <a:r>
              <a:rPr kumimoji="1" lang="zh-CN" altLang="en-US" dirty="0"/>
              <a:t>，则转到步骤</a:t>
            </a:r>
            <a:r>
              <a:rPr kumimoji="1" lang="en-US" altLang="zh-CN" dirty="0"/>
              <a:t>(3)</a:t>
            </a:r>
            <a:r>
              <a:rPr kumimoji="1" lang="zh-CN" altLang="en-US" dirty="0"/>
              <a:t>。否则，算法停止。</a:t>
            </a:r>
            <a:endParaRPr kumimoji="1" lang="zh-CN" altLang="en-US" dirty="0"/>
          </a:p>
          <a:p>
            <a:endParaRPr kumimoji="1"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5585" name="Group 17"/>
          <p:cNvGrpSpPr/>
          <p:nvPr/>
        </p:nvGrpSpPr>
        <p:grpSpPr>
          <a:xfrm>
            <a:off x="762000" y="152400"/>
            <a:ext cx="7848600" cy="6397625"/>
            <a:chOff x="520" y="101"/>
            <a:chExt cx="5356" cy="4254"/>
          </a:xfrm>
        </p:grpSpPr>
        <p:sp>
          <p:nvSpPr>
            <p:cNvPr id="195586" name="Text Box 2"/>
            <p:cNvSpPr txBox="1"/>
            <p:nvPr/>
          </p:nvSpPr>
          <p:spPr>
            <a:xfrm>
              <a:off x="520" y="101"/>
              <a:ext cx="5356" cy="1028"/>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b="1">
                  <a:solidFill>
                    <a:srgbClr val="9900FF"/>
                  </a:solidFill>
                  <a:latin typeface="宋体" panose="02010600030101010101" pitchFamily="2" charset="-122"/>
                </a:rPr>
                <a:t>3.</a:t>
              </a:r>
              <a:r>
                <a:rPr lang="zh-CN" altLang="en-US" b="1">
                  <a:solidFill>
                    <a:srgbClr val="9900FF"/>
                  </a:solidFill>
                  <a:latin typeface="宋体" panose="02010600030101010101" pitchFamily="2" charset="-122"/>
                </a:rPr>
                <a:t>利用关系图求 </a:t>
              </a:r>
              <a:r>
                <a:rPr lang="en-US" altLang="zh-CN" b="1">
                  <a:solidFill>
                    <a:srgbClr val="9900FF"/>
                  </a:solidFill>
                  <a:latin typeface="宋体" panose="02010600030101010101" pitchFamily="2" charset="-122"/>
                </a:rPr>
                <a:t>R</a:t>
              </a:r>
              <a:r>
                <a:rPr lang="zh-CN" altLang="en-US" b="1">
                  <a:solidFill>
                    <a:srgbClr val="9900FF"/>
                  </a:solidFill>
                  <a:latin typeface="宋体" panose="02010600030101010101" pitchFamily="2" charset="-122"/>
                </a:rPr>
                <a:t> 的闭包</a:t>
              </a:r>
              <a:endParaRPr lang="zh-CN" altLang="en-US" b="1">
                <a:solidFill>
                  <a:srgbClr val="9900FF"/>
                </a:solidFill>
                <a:latin typeface="宋体" panose="02010600030101010101" pitchFamily="2" charset="-122"/>
              </a:endParaRPr>
            </a:p>
            <a:p>
              <a:pPr marL="0" lvl="0" indent="0" defTabSz="913130" eaLnBrk="1" hangingPunct="1">
                <a:spcBef>
                  <a:spcPct val="0"/>
                </a:spcBef>
                <a:buNone/>
              </a:pPr>
              <a:r>
                <a:rPr lang="zh-CN" altLang="en-US" b="1" i="1">
                  <a:latin typeface="宋体" panose="02010600030101010101" pitchFamily="2" charset="-122"/>
                </a:rPr>
                <a:t>例</a:t>
              </a:r>
              <a:r>
                <a:rPr lang="en-US" altLang="zh-CN" b="1" i="1">
                  <a:latin typeface="宋体" panose="02010600030101010101" pitchFamily="2" charset="-122"/>
                </a:rPr>
                <a:t>4</a:t>
              </a:r>
              <a:r>
                <a:rPr lang="en-US" altLang="zh-CN" sz="2800" b="1"/>
                <a:t>    </a:t>
              </a:r>
              <a:r>
                <a:rPr lang="zh-CN" altLang="en-US" sz="2800" b="1">
                  <a:latin typeface="宋体" panose="02010600030101010101" pitchFamily="2" charset="-122"/>
                </a:rPr>
                <a:t>对例</a:t>
              </a:r>
              <a:r>
                <a:rPr lang="en-US" altLang="zh-CN" sz="2800" b="1">
                  <a:latin typeface="宋体" panose="02010600030101010101" pitchFamily="2" charset="-122"/>
                </a:rPr>
                <a:t>3</a:t>
              </a:r>
              <a:r>
                <a:rPr lang="zh-CN" altLang="en-US" sz="2800" b="1">
                  <a:latin typeface="宋体" panose="02010600030101010101" pitchFamily="2" charset="-122"/>
                </a:rPr>
                <a:t>中的关系 </a:t>
              </a:r>
              <a:r>
                <a:rPr lang="en-US" altLang="zh-CN" sz="2800" b="1">
                  <a:latin typeface="宋体" panose="02010600030101010101" pitchFamily="2" charset="-122"/>
                </a:rPr>
                <a:t>R</a:t>
              </a:r>
              <a:r>
                <a:rPr lang="zh-CN" altLang="en-US" sz="2800" b="1">
                  <a:latin typeface="宋体" panose="02010600030101010101" pitchFamily="2" charset="-122"/>
                </a:rPr>
                <a:t> ，利用关系图求其闭包。</a:t>
              </a:r>
              <a:endParaRPr lang="zh-CN" altLang="en-US" sz="2800" b="1">
                <a:latin typeface="宋体" panose="02010600030101010101" pitchFamily="2" charset="-122"/>
              </a:endParaRPr>
            </a:p>
            <a:p>
              <a:pPr marL="0" lvl="0" indent="0" defTabSz="913130" eaLnBrk="1" hangingPunct="1">
                <a:spcBef>
                  <a:spcPct val="0"/>
                </a:spcBef>
                <a:buNone/>
              </a:pPr>
              <a:endParaRPr lang="en-US" altLang="zh-CN" sz="2800" b="1"/>
            </a:p>
          </p:txBody>
        </p:sp>
        <p:sp>
          <p:nvSpPr>
            <p:cNvPr id="195587" name="Text Box 4"/>
            <p:cNvSpPr txBox="1"/>
            <p:nvPr/>
          </p:nvSpPr>
          <p:spPr>
            <a:xfrm>
              <a:off x="1248" y="2282"/>
              <a:ext cx="1300"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88" name="Text Box 5"/>
            <p:cNvSpPr txBox="1"/>
            <p:nvPr/>
          </p:nvSpPr>
          <p:spPr>
            <a:xfrm>
              <a:off x="3747" y="2209"/>
              <a:ext cx="1612" cy="43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3600" b="1">
                  <a:latin typeface="宋体" panose="02010600030101010101" pitchFamily="2" charset="-122"/>
                </a:rPr>
                <a:t>r</a:t>
              </a:r>
              <a:r>
                <a:rPr lang="en-US" altLang="zh-CN" sz="2800" b="1">
                  <a:latin typeface="Arial Narrow" panose="020B07060202020A0204" pitchFamily="34" charset="0"/>
                </a:rPr>
                <a:t>(R) </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89" name="Text Box 7"/>
            <p:cNvSpPr txBox="1"/>
            <p:nvPr/>
          </p:nvSpPr>
          <p:spPr>
            <a:xfrm>
              <a:off x="3704" y="3952"/>
              <a:ext cx="1924"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b="1">
                  <a:latin typeface="宋体" panose="02010600030101010101" pitchFamily="2" charset="-122"/>
                </a:rPr>
                <a:t>t</a:t>
              </a:r>
              <a:r>
                <a:rPr lang="en-US" altLang="zh-CN" sz="2000" b="1">
                  <a:latin typeface="宋体" panose="02010600030101010101" pitchFamily="2" charset="-122"/>
                </a:rPr>
                <a:t>(R)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sp>
          <p:nvSpPr>
            <p:cNvPr id="195590" name="Text Box 9"/>
            <p:cNvSpPr txBox="1"/>
            <p:nvPr/>
          </p:nvSpPr>
          <p:spPr>
            <a:xfrm>
              <a:off x="1092" y="4003"/>
              <a:ext cx="161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s(R)</a:t>
              </a:r>
              <a:r>
                <a:rPr lang="zh-CN" altLang="en-US" sz="2800" b="1">
                  <a:latin typeface="宋体" panose="02010600030101010101" pitchFamily="2" charset="-122"/>
                </a:rPr>
                <a:t>的关系图</a:t>
              </a:r>
              <a:endParaRPr lang="zh-CN" altLang="en-US" sz="2800" b="1">
                <a:latin typeface="宋体" panose="02010600030101010101" pitchFamily="2" charset="-122"/>
              </a:endParaRPr>
            </a:p>
          </p:txBody>
        </p:sp>
        <p:pic>
          <p:nvPicPr>
            <p:cNvPr id="195591" name="Picture 13"/>
            <p:cNvPicPr>
              <a:picLocks noChangeAspect="1"/>
            </p:cNvPicPr>
            <p:nvPr/>
          </p:nvPicPr>
          <p:blipFill>
            <a:blip r:embed="rId1"/>
            <a:stretch>
              <a:fillRect/>
            </a:stretch>
          </p:blipFill>
          <p:spPr>
            <a:xfrm>
              <a:off x="1215" y="1010"/>
              <a:ext cx="1361" cy="1246"/>
            </a:xfrm>
            <a:prstGeom prst="rect">
              <a:avLst/>
            </a:prstGeom>
            <a:noFill/>
            <a:ln w="9525">
              <a:noFill/>
            </a:ln>
          </p:spPr>
        </p:pic>
        <p:pic>
          <p:nvPicPr>
            <p:cNvPr id="195592" name="Picture 14"/>
            <p:cNvPicPr>
              <a:picLocks noChangeAspect="1"/>
            </p:cNvPicPr>
            <p:nvPr/>
          </p:nvPicPr>
          <p:blipFill>
            <a:blip r:embed="rId2"/>
            <a:stretch>
              <a:fillRect/>
            </a:stretch>
          </p:blipFill>
          <p:spPr>
            <a:xfrm>
              <a:off x="3619" y="919"/>
              <a:ext cx="1406" cy="1381"/>
            </a:xfrm>
            <a:prstGeom prst="rect">
              <a:avLst/>
            </a:prstGeom>
            <a:noFill/>
            <a:ln w="9525">
              <a:noFill/>
            </a:ln>
          </p:spPr>
        </p:pic>
        <p:pic>
          <p:nvPicPr>
            <p:cNvPr id="195593" name="Picture 15"/>
            <p:cNvPicPr>
              <a:picLocks noChangeAspect="1"/>
            </p:cNvPicPr>
            <p:nvPr/>
          </p:nvPicPr>
          <p:blipFill>
            <a:blip r:embed="rId3"/>
            <a:stretch>
              <a:fillRect/>
            </a:stretch>
          </p:blipFill>
          <p:spPr>
            <a:xfrm>
              <a:off x="1170" y="2643"/>
              <a:ext cx="1315" cy="1220"/>
            </a:xfrm>
            <a:prstGeom prst="rect">
              <a:avLst/>
            </a:prstGeom>
            <a:noFill/>
            <a:ln w="9525">
              <a:noFill/>
            </a:ln>
          </p:spPr>
        </p:pic>
        <p:pic>
          <p:nvPicPr>
            <p:cNvPr id="195594" name="Picture 16"/>
            <p:cNvPicPr>
              <a:picLocks noChangeAspect="1"/>
            </p:cNvPicPr>
            <p:nvPr/>
          </p:nvPicPr>
          <p:blipFill>
            <a:blip r:embed="rId4"/>
            <a:stretch>
              <a:fillRect/>
            </a:stretch>
          </p:blipFill>
          <p:spPr>
            <a:xfrm>
              <a:off x="3664" y="2643"/>
              <a:ext cx="1390" cy="1406"/>
            </a:xfrm>
            <a:prstGeom prst="rect">
              <a:avLst/>
            </a:prstGeom>
            <a:noFill/>
            <a:ln w="9525">
              <a:noFill/>
            </a:ln>
          </p:spPr>
        </p:pic>
      </p:grpSp>
    </p:spTree>
  </p:cSld>
  <p:clrMapOvr>
    <a:masterClrMapping/>
  </p:clrMapOvr>
  <p:transition spd="med">
    <p:split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5.3&amp;5.4</a:t>
            </a:r>
            <a:r>
              <a:rPr kumimoji="1" lang="zh-CN" altLang="en-US" dirty="0">
                <a:latin typeface="+mn-ea"/>
                <a:ea typeface="+mn-ea"/>
              </a:rPr>
              <a:t>作业</a:t>
            </a:r>
            <a:endParaRPr kumimoji="1" lang="zh-CN" altLang="en-US" dirty="0">
              <a:latin typeface="+mn-ea"/>
              <a:ea typeface="+mn-ea"/>
            </a:endParaRPr>
          </a:p>
        </p:txBody>
      </p:sp>
      <p:sp>
        <p:nvSpPr>
          <p:cNvPr id="3" name="内容占位符 2"/>
          <p:cNvSpPr>
            <a:spLocks noGrp="1"/>
          </p:cNvSpPr>
          <p:nvPr>
            <p:ph idx="1"/>
          </p:nvPr>
        </p:nvSpPr>
        <p:spPr/>
        <p:txBody>
          <a:bodyPr/>
          <a:lstStyle/>
          <a:p>
            <a:r>
              <a:rPr kumimoji="1" lang="en-US" altLang="zh-CN" dirty="0">
                <a:latin typeface="Times New Roman" panose="02020703060505090304" pitchFamily="18" charset="0"/>
                <a:cs typeface="Times New Roman" panose="02020703060505090304" pitchFamily="18" charset="0"/>
              </a:rPr>
              <a:t>5.3</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6</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8</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14</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16</a:t>
            </a:r>
            <a:endParaRPr kumimoji="1" lang="en-US" altLang="zh-CN" dirty="0">
              <a:latin typeface="Times New Roman" panose="02020703060505090304" pitchFamily="18" charset="0"/>
              <a:cs typeface="Times New Roman" panose="02020703060505090304" pitchFamily="18" charset="0"/>
            </a:endParaRPr>
          </a:p>
          <a:p>
            <a:r>
              <a:rPr kumimoji="1" lang="en-US" altLang="zh-CN" dirty="0">
                <a:latin typeface="Times New Roman" panose="02020703060505090304" pitchFamily="18" charset="0"/>
                <a:cs typeface="Times New Roman" panose="02020703060505090304" pitchFamily="18" charset="0"/>
              </a:rPr>
              <a:t>5.4</a:t>
            </a:r>
            <a:endParaRPr kumimoji="1" lang="en-US" altLang="zh-CN" dirty="0">
              <a:latin typeface="Times New Roman" panose="02020703060505090304" pitchFamily="18" charset="0"/>
              <a:cs typeface="Times New Roman" panose="02020703060505090304" pitchFamily="18" charset="0"/>
            </a:endParaRPr>
          </a:p>
          <a:p>
            <a:pPr lvl="1"/>
            <a:r>
              <a:rPr kumimoji="1" lang="en-US" altLang="zh-CN" dirty="0">
                <a:latin typeface="Times New Roman" panose="02020703060505090304" pitchFamily="18" charset="0"/>
                <a:cs typeface="Times New Roman" panose="02020703060505090304" pitchFamily="18" charset="0"/>
              </a:rPr>
              <a:t>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7</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10</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11</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12</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13</a:t>
            </a:r>
            <a:r>
              <a:rPr kumimoji="1" lang="zh-CN" altLang="en-US" dirty="0">
                <a:latin typeface="Times New Roman" panose="02020703060505090304" pitchFamily="18" charset="0"/>
                <a:cs typeface="Times New Roman" panose="02020703060505090304" pitchFamily="18" charset="0"/>
              </a:rPr>
              <a:t>，</a:t>
            </a:r>
            <a:r>
              <a:rPr kumimoji="1" lang="en-US" altLang="zh-CN" dirty="0">
                <a:latin typeface="Times New Roman" panose="02020703060505090304" pitchFamily="18" charset="0"/>
                <a:cs typeface="Times New Roman" panose="02020703060505090304" pitchFamily="18" charset="0"/>
              </a:rPr>
              <a:t>14</a:t>
            </a:r>
            <a:endParaRPr kumimoji="1" lang="en-US" altLang="zh-CN" dirty="0">
              <a:latin typeface="Times New Roman" panose="02020703060505090304" pitchFamily="18" charset="0"/>
              <a:cs typeface="Times New Roman" panose="0202070306050509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等价关系与相容关系</a:t>
            </a:r>
            <a:endParaRPr lang="en-US" b="0" dirty="0">
              <a:latin typeface="Times New Roman" panose="02020703060505090304" pitchFamily="18" charset="0"/>
              <a:cs typeface="Times New Roman" panose="0202070306050509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.5</a:t>
            </a:r>
            <a:endParaRPr lang="en-US"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endParaRPr lang="zh-CN" altLang="en-US" dirty="0"/>
          </a:p>
        </p:txBody>
      </p:sp>
      <p:sp>
        <p:nvSpPr>
          <p:cNvPr id="3" name="Content Placeholder 2"/>
          <p:cNvSpPr>
            <a:spLocks noGrp="1"/>
          </p:cNvSpPr>
          <p:nvPr>
            <p:ph idx="1"/>
          </p:nvPr>
        </p:nvSpPr>
        <p:spPr/>
        <p:txBody>
          <a:bodyPr>
            <a:normAutofit/>
          </a:bodyPr>
          <a:lstStyle/>
          <a:p>
            <a:r>
              <a:rPr lang="en-US" dirty="0"/>
              <a:t>等价关系</a:t>
            </a:r>
            <a:endParaRPr lang="en-US" dirty="0"/>
          </a:p>
          <a:p>
            <a:r>
              <a:rPr lang="en-US" dirty="0"/>
              <a:t>等价类</a:t>
            </a:r>
            <a:endParaRPr lang="en-US" dirty="0"/>
          </a:p>
          <a:p>
            <a:r>
              <a:rPr lang="en-US" dirty="0"/>
              <a:t>等价类和</a:t>
            </a:r>
            <a:r>
              <a:rPr lang="zh-CN" altLang="en-US" dirty="0"/>
              <a:t>划分</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3" name="Text Box 5">
            <a:hlinkClick r:id="" action="ppaction://noaction"/>
          </p:cNvPr>
          <p:cNvSpPr txBox="1"/>
          <p:nvPr/>
        </p:nvSpPr>
        <p:spPr>
          <a:xfrm>
            <a:off x="368300" y="504825"/>
            <a:ext cx="2730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a:latin typeface="Times New Roman" panose="02020703060505090304" pitchFamily="18" charset="0"/>
              </a:rPr>
              <a:t> </a:t>
            </a:r>
            <a:endParaRPr lang="en-US" altLang="zh-CN" b="1">
              <a:latin typeface="Times New Roman" panose="02020703060505090304" pitchFamily="18" charset="0"/>
            </a:endParaRPr>
          </a:p>
        </p:txBody>
      </p:sp>
      <p:sp>
        <p:nvSpPr>
          <p:cNvPr id="201730" name="Text Box 8"/>
          <p:cNvSpPr txBox="1"/>
          <p:nvPr/>
        </p:nvSpPr>
        <p:spPr>
          <a:xfrm>
            <a:off x="2195513" y="0"/>
            <a:ext cx="4968875"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a:solidFill>
                  <a:srgbClr val="FF0000"/>
                </a:solidFill>
                <a:latin typeface="楷体_GB2312" pitchFamily="49" charset="-122"/>
                <a:ea typeface="楷体_GB2312" pitchFamily="49" charset="-122"/>
              </a:rPr>
              <a:t>集合的划分与覆盖</a:t>
            </a:r>
            <a:endParaRPr lang="zh-CN" altLang="en-US" b="1">
              <a:latin typeface="楷体_GB2312" pitchFamily="49" charset="-122"/>
              <a:ea typeface="楷体_GB2312" pitchFamily="49" charset="-122"/>
            </a:endParaRPr>
          </a:p>
        </p:txBody>
      </p:sp>
      <p:sp>
        <p:nvSpPr>
          <p:cNvPr id="104457" name="Text Box 9"/>
          <p:cNvSpPr txBox="1"/>
          <p:nvPr/>
        </p:nvSpPr>
        <p:spPr>
          <a:xfrm>
            <a:off x="76200" y="457200"/>
            <a:ext cx="9067800" cy="36614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若把一个集合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分成若干个叫做分块的非空子集，使得</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中每个元素至少属于一个分块，那么，这些分块的全体构成的集合叫做</a:t>
            </a:r>
            <a:r>
              <a:rPr lang="en-US" altLang="zh-CN" sz="3600" b="1">
                <a:solidFill>
                  <a:srgbClr val="FF0000"/>
                </a:solidFill>
                <a:latin typeface="宋体" panose="02010600030101010101" pitchFamily="2" charset="-122"/>
              </a:rPr>
              <a:t>A</a:t>
            </a:r>
            <a:r>
              <a:rPr lang="zh-CN" altLang="en-US" sz="2800" b="1">
                <a:solidFill>
                  <a:srgbClr val="FF0000"/>
                </a:solidFill>
                <a:latin typeface="宋体" panose="02010600030101010101" pitchFamily="2" charset="-122"/>
              </a:rPr>
              <a:t>的一个</a:t>
            </a:r>
            <a:r>
              <a:rPr lang="zh-CN" altLang="en-US" b="1">
                <a:solidFill>
                  <a:srgbClr val="FF0000"/>
                </a:solidFill>
                <a:latin typeface="宋体" panose="02010600030101010101" pitchFamily="2" charset="-122"/>
              </a:rPr>
              <a:t>覆盖</a:t>
            </a:r>
            <a:r>
              <a:rPr lang="zh-CN" altLang="en-US" sz="2800" b="1">
                <a:latin typeface="宋体" panose="02010600030101010101" pitchFamily="2" charset="-122"/>
              </a:rPr>
              <a:t>。如果</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中每个元素属于且仅属于一个分块，那么，这些分块的全体构成的集合叫做</a:t>
            </a:r>
            <a:r>
              <a:rPr lang="en-US" altLang="zh-CN" sz="3600" b="1">
                <a:solidFill>
                  <a:srgbClr val="FF0000"/>
                </a:solidFill>
                <a:latin typeface="宋体" panose="02010600030101010101" pitchFamily="2" charset="-122"/>
              </a:rPr>
              <a:t>A</a:t>
            </a:r>
            <a:r>
              <a:rPr lang="zh-CN" altLang="en-US" sz="3600" b="1">
                <a:solidFill>
                  <a:srgbClr val="FF0000"/>
                </a:solidFill>
                <a:latin typeface="宋体" panose="02010600030101010101" pitchFamily="2" charset="-122"/>
              </a:rPr>
              <a:t>的一个划分</a:t>
            </a:r>
            <a:r>
              <a:rPr lang="zh-CN" altLang="en-US" sz="3600" b="1">
                <a:solidFill>
                  <a:srgbClr val="FF0000"/>
                </a:solidFill>
                <a:latin typeface="Times New Roman" panose="02020703060505090304" pitchFamily="18" charset="0"/>
              </a:rPr>
              <a:t>（</a:t>
            </a:r>
            <a:r>
              <a:rPr lang="en-US" altLang="zh-CN" sz="3600" b="1" i="1">
                <a:solidFill>
                  <a:srgbClr val="FF0000"/>
                </a:solidFill>
                <a:latin typeface="Times New Roman" panose="02020703060505090304" pitchFamily="18" charset="0"/>
              </a:rPr>
              <a:t>partitions</a:t>
            </a:r>
            <a:r>
              <a:rPr lang="zh-CN" altLang="en-US" sz="3600" b="1">
                <a:solidFill>
                  <a:srgbClr val="FF0000"/>
                </a:solidFill>
                <a:latin typeface="Times New Roman" panose="02020703060505090304" pitchFamily="18" charset="0"/>
              </a:rPr>
              <a:t>），</a:t>
            </a:r>
            <a:r>
              <a:rPr lang="zh-CN" altLang="en-US" sz="3600" b="1">
                <a:solidFill>
                  <a:srgbClr val="FF0000"/>
                </a:solidFill>
                <a:latin typeface="宋体" panose="02010600030101010101" pitchFamily="2" charset="-122"/>
              </a:rPr>
              <a:t>（或分划）。</a:t>
            </a:r>
            <a:endParaRPr lang="zh-CN" altLang="en-US" sz="3600" b="1">
              <a:solidFill>
                <a:srgbClr val="FF0000"/>
              </a:solidFill>
            </a:endParaRPr>
          </a:p>
          <a:p>
            <a:pPr marL="0" lvl="0" indent="0" eaLnBrk="1" hangingPunct="1">
              <a:spcBef>
                <a:spcPct val="0"/>
              </a:spcBef>
              <a:buNone/>
            </a:pPr>
            <a:r>
              <a:rPr lang="zh-CN" altLang="en-US" sz="2400" b="1">
                <a:latin typeface="Times New Roman" panose="02020703060505090304" pitchFamily="18" charset="0"/>
              </a:rPr>
              <a:t>       </a:t>
            </a:r>
            <a:endParaRPr lang="zh-CN" altLang="en-US" sz="2400" b="1">
              <a:latin typeface="Times New Roman" panose="02020703060505090304" pitchFamily="18" charset="0"/>
            </a:endParaRPr>
          </a:p>
        </p:txBody>
      </p:sp>
      <p:sp>
        <p:nvSpPr>
          <p:cNvPr id="104458" name="Text Box 10"/>
          <p:cNvSpPr txBox="1"/>
          <p:nvPr/>
        </p:nvSpPr>
        <p:spPr>
          <a:xfrm>
            <a:off x="179388" y="3644900"/>
            <a:ext cx="8763000" cy="308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3-9.1’   </a:t>
            </a:r>
            <a:r>
              <a:rPr lang="zh-CN" altLang="en-US" sz="2800" b="1">
                <a:latin typeface="宋体" panose="02010600030101010101" pitchFamily="2" charset="-122"/>
              </a:rPr>
              <a:t>令</a:t>
            </a:r>
            <a:r>
              <a:rPr lang="en-US" altLang="zh-CN" sz="2800" b="1">
                <a:latin typeface="宋体" panose="02010600030101010101" pitchFamily="2" charset="-122"/>
              </a:rPr>
              <a:t>A</a:t>
            </a:r>
            <a:r>
              <a:rPr lang="zh-CN" altLang="en-US" sz="2800" b="1">
                <a:latin typeface="宋体" panose="02010600030101010101" pitchFamily="2" charset="-122"/>
              </a:rPr>
              <a:t>为给定非空集合，</a:t>
            </a:r>
            <a:r>
              <a:rPr lang="en-US" altLang="zh-CN" sz="2800" b="1">
                <a:latin typeface="宋体" panose="02010600030101010101" pitchFamily="2" charset="-122"/>
              </a:rPr>
              <a:t>S={S</a:t>
            </a:r>
            <a:r>
              <a:rPr lang="en-US" altLang="zh-CN" sz="2800" b="1" baseline="-25000">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S</a:t>
            </a:r>
            <a:r>
              <a:rPr lang="en-US" altLang="zh-CN" sz="2800" b="1" baseline="-25000">
                <a:latin typeface="宋体" panose="02010600030101010101" pitchFamily="2" charset="-122"/>
              </a:rPr>
              <a:t>2</a:t>
            </a:r>
            <a:r>
              <a:rPr lang="zh-CN" altLang="en-US" sz="2800" b="1">
                <a:latin typeface="宋体" panose="0201060003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S</a:t>
            </a:r>
            <a:r>
              <a:rPr lang="en-US" altLang="zh-CN" sz="2800" b="1" baseline="-25000">
                <a:latin typeface="宋体" panose="02010600030101010101" pitchFamily="2" charset="-122"/>
              </a:rPr>
              <a:t>m</a:t>
            </a:r>
            <a:r>
              <a:rPr lang="en-US" altLang="zh-CN" sz="2800" b="1">
                <a:latin typeface="宋体" panose="02010600030101010101" pitchFamily="2" charset="-122"/>
              </a:rPr>
              <a:t>},                        </a:t>
            </a:r>
            <a:r>
              <a:rPr lang="en-US" altLang="zh-CN" sz="2000" b="1">
                <a:latin typeface="宋体" panose="02010600030101010101" pitchFamily="2" charset="-122"/>
              </a:rPr>
              <a:t>m</a:t>
            </a:r>
            <a:endParaRPr lang="en-US" altLang="zh-CN"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其中</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solidFill>
                  <a:srgbClr val="FF0000"/>
                </a:solidFill>
                <a:latin typeface="Times New Roman" panose="02020703060505090304" pitchFamily="18" charset="0"/>
                <a:sym typeface="Symbol" pitchFamily="18" charset="2"/>
              </a:rPr>
              <a:t></a:t>
            </a:r>
            <a:r>
              <a:rPr lang="en-US" altLang="zh-CN" sz="2800" b="1">
                <a:latin typeface="宋体" panose="02010600030101010101" pitchFamily="2" charset="-122"/>
              </a:rPr>
              <a:t>A,S</a:t>
            </a:r>
            <a:r>
              <a:rPr lang="en-US" altLang="zh-CN" sz="2800" b="1" baseline="-25000">
                <a:latin typeface="宋体" panose="02010600030101010101" pitchFamily="2" charset="-122"/>
              </a:rPr>
              <a:t>i</a:t>
            </a:r>
            <a:r>
              <a:rPr lang="en-US" altLang="zh-CN" sz="2400" b="1">
                <a:latin typeface="宋体" panose="02010600030101010101" pitchFamily="2" charset="-122"/>
              </a:rPr>
              <a:t>≠</a:t>
            </a:r>
            <a:r>
              <a:rPr lang="en-US" altLang="zh-CN" sz="2400" b="1">
                <a:latin typeface="宋体" panose="02010600030101010101" pitchFamily="2" charset="-122"/>
                <a:sym typeface="SymbolProp BT" pitchFamily="18" charset="2"/>
              </a:rPr>
              <a:t>(</a:t>
            </a:r>
            <a:r>
              <a:rPr lang="en-US" altLang="zh-CN" sz="2800" b="1">
                <a:latin typeface="宋体" panose="02010600030101010101" pitchFamily="2" charset="-122"/>
              </a:rPr>
              <a:t>i=1,2,</a:t>
            </a:r>
            <a:r>
              <a:rPr lang="en-US" altLang="zh-CN" sz="2800" b="1">
                <a:latin typeface="Times New Roman" panose="02020703060505090304" pitchFamily="18" charset="0"/>
              </a:rPr>
              <a:t>…</a:t>
            </a:r>
            <a:r>
              <a:rPr lang="en-US" altLang="zh-CN" sz="2800" b="1">
                <a:latin typeface="宋体" panose="02010600030101010101" pitchFamily="2" charset="-122"/>
              </a:rPr>
              <a:t>,m)</a:t>
            </a:r>
            <a:r>
              <a:rPr lang="zh-CN" altLang="zh-CN" sz="2800" b="1">
                <a:latin typeface="宋体" panose="02010600030101010101" pitchFamily="2" charset="-122"/>
              </a:rPr>
              <a:t>且</a:t>
            </a:r>
            <a:r>
              <a:rPr lang="zh-CN" altLang="en-US" sz="2800" b="1"/>
              <a:t>∪</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latin typeface="宋体" panose="02010600030101010101" pitchFamily="2" charset="-122"/>
              </a:rPr>
              <a:t> =A</a:t>
            </a:r>
            <a:r>
              <a:rPr lang="zh-CN" altLang="en-US" sz="2800" b="1">
                <a:latin typeface="宋体" panose="02010600030101010101" pitchFamily="2" charset="-122"/>
              </a:rPr>
              <a:t>，</a:t>
            </a:r>
            <a:r>
              <a:rPr lang="zh-CN" altLang="zh-CN" sz="2800" b="1">
                <a:latin typeface="宋体" panose="02010600030101010101" pitchFamily="2" charset="-122"/>
              </a:rPr>
              <a:t>集合</a:t>
            </a:r>
            <a:r>
              <a:rPr lang="en-US" altLang="zh-CN" sz="2800" b="1">
                <a:latin typeface="宋体" panose="02010600030101010101" pitchFamily="2" charset="-122"/>
              </a:rPr>
              <a:t>S</a:t>
            </a:r>
            <a:r>
              <a:rPr lang="zh-CN" altLang="zh-CN" sz="2800" b="1">
                <a:latin typeface="宋体" panose="02010600030101010101" pitchFamily="2" charset="-122"/>
              </a:rPr>
              <a:t>称为集</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a:t>
            </a:r>
            <a:r>
              <a:rPr lang="en-US" altLang="zh-CN" sz="2000" b="1">
                <a:latin typeface="宋体" panose="02010600030101010101" pitchFamily="2" charset="-122"/>
              </a:rPr>
              <a:t>i=1</a:t>
            </a:r>
            <a:endParaRPr lang="en-US"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合</a:t>
            </a:r>
            <a:r>
              <a:rPr lang="en-US" altLang="zh-CN" sz="2800" b="1">
                <a:latin typeface="宋体" panose="02010600030101010101" pitchFamily="2" charset="-122"/>
              </a:rPr>
              <a:t>A</a:t>
            </a:r>
            <a:r>
              <a:rPr lang="zh-CN" altLang="zh-CN" sz="2800" b="1">
                <a:latin typeface="宋体" panose="02010600030101010101" pitchFamily="2" charset="-122"/>
              </a:rPr>
              <a:t>的覆盖。    </a:t>
            </a:r>
            <a:endParaRPr lang="zh-CN" altLang="zh-CN"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如果除上述条件外，另有</a:t>
            </a:r>
            <a:r>
              <a:rPr lang="en-US" altLang="zh-CN" sz="2800" b="1">
                <a:latin typeface="宋体" panose="02010600030101010101" pitchFamily="2" charset="-122"/>
              </a:rPr>
              <a:t>S</a:t>
            </a:r>
            <a:r>
              <a:rPr lang="en-US" altLang="zh-CN" sz="2800" b="1" baseline="-25000">
                <a:latin typeface="宋体" panose="02010600030101010101" pitchFamily="2" charset="-122"/>
              </a:rPr>
              <a:t>i</a:t>
            </a:r>
            <a:r>
              <a:rPr lang="en-US" altLang="zh-CN" sz="2800" b="1"/>
              <a:t>∩</a:t>
            </a:r>
            <a:r>
              <a:rPr lang="en-US" altLang="zh-CN" sz="2800" b="1">
                <a:latin typeface="宋体" panose="02010600030101010101" pitchFamily="2" charset="-122"/>
              </a:rPr>
              <a:t>S</a:t>
            </a:r>
            <a:r>
              <a:rPr lang="en-US" altLang="zh-CN" sz="2800" b="1" baseline="-25000">
                <a:latin typeface="宋体" panose="02010600030101010101" pitchFamily="2" charset="-122"/>
              </a:rPr>
              <a:t>j</a:t>
            </a:r>
            <a:r>
              <a:rPr lang="zh-CN" altLang="en-US" sz="2800" b="1">
                <a:latin typeface="宋体" panose="02010600030101010101" pitchFamily="2" charset="-122"/>
              </a:rPr>
              <a:t>（</a:t>
            </a:r>
            <a:r>
              <a:rPr lang="en-US" altLang="zh-CN" sz="2800" b="1">
                <a:latin typeface="宋体" panose="02010600030101010101" pitchFamily="2" charset="-122"/>
              </a:rPr>
              <a:t>i</a:t>
            </a:r>
            <a:r>
              <a:rPr lang="en-US" altLang="zh-CN" sz="2400" b="1">
                <a:latin typeface="宋体" panose="02010600030101010101" pitchFamily="2" charset="-122"/>
              </a:rPr>
              <a:t>≠</a:t>
            </a:r>
            <a:r>
              <a:rPr lang="en-US" altLang="zh-CN" sz="2800" b="1">
                <a:latin typeface="宋体" panose="02010600030101010101" pitchFamily="2" charset="-122"/>
              </a:rPr>
              <a:t>j</a:t>
            </a:r>
            <a:r>
              <a:rPr lang="zh-CN" altLang="en-US" sz="2800" b="1">
                <a:latin typeface="宋体" panose="02010600030101010101" pitchFamily="2" charset="-122"/>
              </a:rPr>
              <a:t>）</a:t>
            </a:r>
            <a:r>
              <a:rPr lang="zh-CN" altLang="zh-CN" sz="2800" b="1">
                <a:latin typeface="宋体" panose="02010600030101010101" pitchFamily="2" charset="-122"/>
              </a:rPr>
              <a:t>则集合</a:t>
            </a:r>
            <a:r>
              <a:rPr lang="en-US" altLang="zh-CN" sz="2800" b="1">
                <a:latin typeface="宋体" panose="02010600030101010101" pitchFamily="2" charset="-122"/>
              </a:rPr>
              <a:t>S</a:t>
            </a:r>
            <a:r>
              <a:rPr lang="zh-CN" altLang="zh-CN" sz="2800" b="1">
                <a:latin typeface="宋体" panose="02010600030101010101" pitchFamily="2" charset="-122"/>
              </a:rPr>
              <a:t>称为集合</a:t>
            </a:r>
            <a:r>
              <a:rPr lang="en-US" altLang="zh-CN" sz="2800" b="1">
                <a:latin typeface="宋体" panose="02010600030101010101" pitchFamily="2" charset="-122"/>
              </a:rPr>
              <a:t>A</a:t>
            </a:r>
            <a:r>
              <a:rPr lang="zh-CN" altLang="zh-CN" sz="2800" b="1">
                <a:latin typeface="宋体" panose="02010600030101010101" pitchFamily="2" charset="-122"/>
              </a:rPr>
              <a:t>的划分。 </a:t>
            </a:r>
            <a:endParaRPr lang="zh-CN" altLang="en-US" sz="2800" b="1">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104453"/>
                                        </p:tgtEl>
                                        <p:attrNameLst>
                                          <p:attrName>style.visibility</p:attrName>
                                        </p:attrNameLst>
                                      </p:cBhvr>
                                      <p:to>
                                        <p:strVal val="visible"/>
                                      </p:to>
                                    </p:set>
                                    <p:animEffect transition="in" filter="blinds(vertical)">
                                      <p:cBhvr>
                                        <p:cTn id="7" dur="300"/>
                                        <p:tgtEl>
                                          <p:spTgt spid="1044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457"/>
                                        </p:tgtEl>
                                        <p:attrNameLst>
                                          <p:attrName>style.visibility</p:attrName>
                                        </p:attrNameLst>
                                      </p:cBhvr>
                                      <p:to>
                                        <p:strVal val="visible"/>
                                      </p:to>
                                    </p:set>
                                    <p:animEffect transition="in" filter="checkerboard(across)">
                                      <p:cBhvr>
                                        <p:cTn id="12" dur="500"/>
                                        <p:tgtEl>
                                          <p:spTgt spid="1044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458"/>
                                        </p:tgtEl>
                                        <p:attrNameLst>
                                          <p:attrName>style.visibility</p:attrName>
                                        </p:attrNameLst>
                                      </p:cBhvr>
                                      <p:to>
                                        <p:strVal val="visible"/>
                                      </p:to>
                                    </p:set>
                                    <p:animEffect transition="in" filter="checkerboard(across)">
                                      <p:cBhvr>
                                        <p:cTn id="17"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7" grpId="0"/>
      <p:bldP spid="1044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3" name="Rectangle 3"/>
          <p:cNvSpPr>
            <a:spLocks noGrp="1"/>
          </p:cNvSpPr>
          <p:nvPr>
            <p:ph idx="1"/>
          </p:nvPr>
        </p:nvSpPr>
        <p:spPr>
          <a:xfrm>
            <a:off x="685800" y="1752600"/>
            <a:ext cx="8207375" cy="4343400"/>
          </a:xfrm>
        </p:spPr>
        <p:txBody>
          <a:bodyPr vert="horz" wrap="square" lIns="91440" tIns="45720" rIns="91440" bIns="45720" anchor="t"/>
          <a:p>
            <a:pPr>
              <a:lnSpc>
                <a:spcPct val="120000"/>
              </a:lnSpc>
              <a:buNone/>
            </a:pPr>
            <a:r>
              <a:rPr lang="zh-CN" altLang="en-US" b="1">
                <a:solidFill>
                  <a:schemeClr val="tx2"/>
                </a:solidFill>
              </a:rPr>
              <a:t>例</a:t>
            </a:r>
            <a:r>
              <a:rPr lang="en-US" altLang="zh-CN" b="1">
                <a:solidFill>
                  <a:schemeClr val="tx2"/>
                </a:solidFill>
              </a:rPr>
              <a:t>:</a:t>
            </a:r>
            <a:r>
              <a:rPr lang="zh-CN" altLang="en-US" b="1"/>
              <a:t>判断以下集合是否为集合</a:t>
            </a:r>
            <a:r>
              <a:rPr lang="en-US" altLang="zh-CN" b="1"/>
              <a:t>A</a:t>
            </a:r>
            <a:r>
              <a:rPr lang="zh-CN" altLang="en-US" b="1"/>
              <a:t>的覆盖？  其中</a:t>
            </a:r>
            <a:r>
              <a:rPr lang="en-US" altLang="zh-CN" b="1"/>
              <a:t>A={ a,b,c,d,e,f}</a:t>
            </a:r>
            <a:endParaRPr lang="en-US" altLang="zh-CN" b="1"/>
          </a:p>
          <a:p>
            <a:pPr>
              <a:lnSpc>
                <a:spcPct val="120000"/>
              </a:lnSpc>
              <a:buNone/>
            </a:pPr>
            <a:r>
              <a:rPr lang="zh-CN" altLang="en-US" b="1"/>
              <a:t>（</a:t>
            </a:r>
            <a:r>
              <a:rPr lang="en-US" altLang="zh-CN" b="1"/>
              <a:t>1</a:t>
            </a:r>
            <a:r>
              <a:rPr lang="zh-CN" altLang="en-US" b="1"/>
              <a:t>）</a:t>
            </a:r>
            <a:r>
              <a:rPr lang="en-US" altLang="zh-CN" b="1"/>
              <a:t>S</a:t>
            </a:r>
            <a:r>
              <a:rPr lang="en-US" altLang="zh-CN" b="1" baseline="-25000"/>
              <a:t>1</a:t>
            </a:r>
            <a:r>
              <a:rPr lang="en-US" altLang="zh-CN" b="1"/>
              <a:t>= {</a:t>
            </a:r>
            <a:r>
              <a:rPr lang="en-US" altLang="zh-CN" b="1">
                <a:sym typeface="Symbol" pitchFamily="18" charset="2"/>
              </a:rPr>
              <a:t>,</a:t>
            </a:r>
            <a:r>
              <a:rPr lang="en-US" altLang="zh-CN" b="1"/>
              <a:t> {a,b},{c,d},{f}}</a:t>
            </a:r>
            <a:endParaRPr lang="en-US" altLang="zh-CN" b="1"/>
          </a:p>
          <a:p>
            <a:pPr>
              <a:lnSpc>
                <a:spcPct val="120000"/>
              </a:lnSpc>
              <a:buNone/>
            </a:pPr>
            <a:r>
              <a:rPr lang="zh-CN" altLang="en-US" b="1"/>
              <a:t>（</a:t>
            </a:r>
            <a:r>
              <a:rPr lang="en-US" altLang="zh-CN" b="1"/>
              <a:t>2</a:t>
            </a:r>
            <a:r>
              <a:rPr lang="zh-CN" altLang="en-US" b="1"/>
              <a:t>）</a:t>
            </a:r>
            <a:r>
              <a:rPr lang="en-US" altLang="zh-CN" b="1"/>
              <a:t>S</a:t>
            </a:r>
            <a:r>
              <a:rPr lang="en-US" altLang="zh-CN" b="1" baseline="-25000"/>
              <a:t>2</a:t>
            </a:r>
            <a:r>
              <a:rPr lang="en-US" altLang="zh-CN" b="1"/>
              <a:t>= {{a,b},{c,d},{f,g}}</a:t>
            </a:r>
            <a:endParaRPr lang="en-US" altLang="zh-CN" b="1"/>
          </a:p>
          <a:p>
            <a:pPr>
              <a:lnSpc>
                <a:spcPct val="120000"/>
              </a:lnSpc>
              <a:buNone/>
            </a:pPr>
            <a:r>
              <a:rPr lang="zh-CN" altLang="en-US" b="1"/>
              <a:t>（</a:t>
            </a:r>
            <a:r>
              <a:rPr lang="en-US" altLang="zh-CN" b="1"/>
              <a:t>3</a:t>
            </a:r>
            <a:r>
              <a:rPr lang="zh-CN" altLang="en-US" b="1"/>
              <a:t>）</a:t>
            </a:r>
            <a:r>
              <a:rPr lang="en-US" altLang="zh-CN" b="1"/>
              <a:t>S</a:t>
            </a:r>
            <a:r>
              <a:rPr lang="en-US" altLang="zh-CN" b="1" baseline="-25000"/>
              <a:t>3</a:t>
            </a:r>
            <a:r>
              <a:rPr lang="en-US" altLang="zh-CN" b="1"/>
              <a:t>= {{a,b},{c,d},{f} }</a:t>
            </a:r>
            <a:endParaRPr lang="en-US" altLang="zh-CN" b="1"/>
          </a:p>
          <a:p>
            <a:pPr>
              <a:lnSpc>
                <a:spcPct val="120000"/>
              </a:lnSpc>
              <a:buNone/>
            </a:pPr>
            <a:r>
              <a:rPr lang="zh-CN" altLang="en-US" b="1"/>
              <a:t>（</a:t>
            </a:r>
            <a:r>
              <a:rPr lang="en-US" altLang="zh-CN" b="1"/>
              <a:t>4</a:t>
            </a:r>
            <a:r>
              <a:rPr lang="zh-CN" altLang="en-US" b="1"/>
              <a:t>）</a:t>
            </a:r>
            <a:r>
              <a:rPr lang="en-US" altLang="zh-CN" b="1"/>
              <a:t>S</a:t>
            </a:r>
            <a:r>
              <a:rPr lang="en-US" altLang="zh-CN" b="1" baseline="-25000"/>
              <a:t>4</a:t>
            </a:r>
            <a:r>
              <a:rPr lang="en-US" altLang="zh-CN" b="1"/>
              <a:t>= { {a,b},{c,d,e},{e,f} }</a:t>
            </a:r>
            <a:endParaRPr lang="en-US" altLang="zh-CN" b="1"/>
          </a:p>
        </p:txBody>
      </p:sp>
      <p:sp>
        <p:nvSpPr>
          <p:cNvPr id="107524" name="Text Box 4"/>
          <p:cNvSpPr txBox="1"/>
          <p:nvPr/>
        </p:nvSpPr>
        <p:spPr>
          <a:xfrm>
            <a:off x="6948488" y="3068638"/>
            <a:ext cx="11525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5" name="Text Box 5"/>
          <p:cNvSpPr txBox="1"/>
          <p:nvPr/>
        </p:nvSpPr>
        <p:spPr>
          <a:xfrm>
            <a:off x="6948488" y="3789363"/>
            <a:ext cx="10096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6" name="Text Box 6"/>
          <p:cNvSpPr txBox="1"/>
          <p:nvPr/>
        </p:nvSpPr>
        <p:spPr>
          <a:xfrm>
            <a:off x="6948488" y="4437063"/>
            <a:ext cx="10096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7527" name="Text Box 7"/>
          <p:cNvSpPr txBox="1"/>
          <p:nvPr/>
        </p:nvSpPr>
        <p:spPr>
          <a:xfrm>
            <a:off x="7308850" y="5157788"/>
            <a:ext cx="5064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07524"/>
                                        </p:tgtEl>
                                        <p:attrNameLst>
                                          <p:attrName>style.visibility</p:attrName>
                                        </p:attrNameLst>
                                      </p:cBhvr>
                                      <p:to>
                                        <p:strVal val="visible"/>
                                      </p:to>
                                    </p:set>
                                    <p:anim calcmode="lin" valueType="num">
                                      <p:cBhvr additive="base">
                                        <p:cTn id="15" dur="500" fill="hold"/>
                                        <p:tgtEl>
                                          <p:spTgt spid="107524"/>
                                        </p:tgtEl>
                                        <p:attrNameLst>
                                          <p:attrName>ppt_x</p:attrName>
                                        </p:attrNameLst>
                                      </p:cBhvr>
                                      <p:tavLst>
                                        <p:tav tm="0">
                                          <p:val>
                                            <p:strVal val="#ppt_x"/>
                                          </p:val>
                                        </p:tav>
                                        <p:tav tm="100000">
                                          <p:val>
                                            <p:strVal val="#ppt_x"/>
                                          </p:val>
                                        </p:tav>
                                      </p:tavLst>
                                    </p:anim>
                                    <p:anim calcmode="lin" valueType="num">
                                      <p:cBhvr additive="base">
                                        <p:cTn id="16"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7523">
                                            <p:txEl>
                                              <p:charRg st="67" end="9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7525"/>
                                        </p:tgtEl>
                                        <p:attrNameLst>
                                          <p:attrName>style.visibility</p:attrName>
                                        </p:attrNameLst>
                                      </p:cBhvr>
                                      <p:to>
                                        <p:strVal val="visible"/>
                                      </p:to>
                                    </p:set>
                                    <p:anim calcmode="lin" valueType="num">
                                      <p:cBhvr additive="base">
                                        <p:cTn id="25" dur="500" fill="hold"/>
                                        <p:tgtEl>
                                          <p:spTgt spid="107525"/>
                                        </p:tgtEl>
                                        <p:attrNameLst>
                                          <p:attrName>ppt_x</p:attrName>
                                        </p:attrNameLst>
                                      </p:cBhvr>
                                      <p:tavLst>
                                        <p:tav tm="0">
                                          <p:val>
                                            <p:strVal val="#ppt_x"/>
                                          </p:val>
                                        </p:tav>
                                        <p:tav tm="100000">
                                          <p:val>
                                            <p:strVal val="#ppt_x"/>
                                          </p:val>
                                        </p:tav>
                                      </p:tavLst>
                                    </p:anim>
                                    <p:anim calcmode="lin" valueType="num">
                                      <p:cBhvr additive="base">
                                        <p:cTn id="26" dur="500" fill="hold"/>
                                        <p:tgtEl>
                                          <p:spTgt spid="1075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7523">
                                            <p:txEl>
                                              <p:charRg st="94" end="12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07526"/>
                                        </p:tgtEl>
                                        <p:attrNameLst>
                                          <p:attrName>style.visibility</p:attrName>
                                        </p:attrNameLst>
                                      </p:cBhvr>
                                      <p:to>
                                        <p:strVal val="visible"/>
                                      </p:to>
                                    </p:set>
                                    <p:anim calcmode="lin" valueType="num">
                                      <p:cBhvr additive="base">
                                        <p:cTn id="35" dur="500" fill="hold"/>
                                        <p:tgtEl>
                                          <p:spTgt spid="107526"/>
                                        </p:tgtEl>
                                        <p:attrNameLst>
                                          <p:attrName>ppt_x</p:attrName>
                                        </p:attrNameLst>
                                      </p:cBhvr>
                                      <p:tavLst>
                                        <p:tav tm="0">
                                          <p:val>
                                            <p:strVal val="#ppt_x"/>
                                          </p:val>
                                        </p:tav>
                                        <p:tav tm="100000">
                                          <p:val>
                                            <p:strVal val="#ppt_x"/>
                                          </p:val>
                                        </p:tav>
                                      </p:tavLst>
                                    </p:anim>
                                    <p:anim calcmode="lin" valueType="num">
                                      <p:cBhvr additive="base">
                                        <p:cTn id="36" dur="500" fill="hold"/>
                                        <p:tgtEl>
                                          <p:spTgt spid="10752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7523">
                                            <p:txEl>
                                              <p:charRg st="120" end="15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07527"/>
                                        </p:tgtEl>
                                        <p:attrNameLst>
                                          <p:attrName>style.visibility</p:attrName>
                                        </p:attrNameLst>
                                      </p:cBhvr>
                                      <p:to>
                                        <p:strVal val="visible"/>
                                      </p:to>
                                    </p:set>
                                    <p:anim calcmode="lin" valueType="num">
                                      <p:cBhvr additive="base">
                                        <p:cTn id="45" dur="500" fill="hold"/>
                                        <p:tgtEl>
                                          <p:spTgt spid="107527"/>
                                        </p:tgtEl>
                                        <p:attrNameLst>
                                          <p:attrName>ppt_x</p:attrName>
                                        </p:attrNameLst>
                                      </p:cBhvr>
                                      <p:tavLst>
                                        <p:tav tm="0">
                                          <p:val>
                                            <p:strVal val="#ppt_x"/>
                                          </p:val>
                                        </p:tav>
                                        <p:tav tm="100000">
                                          <p:val>
                                            <p:strVal val="#ppt_x"/>
                                          </p:val>
                                        </p:tav>
                                      </p:tavLst>
                                    </p:anim>
                                    <p:anim calcmode="lin" valueType="num">
                                      <p:cBhvr additive="base">
                                        <p:cTn id="46" dur="500" fill="hold"/>
                                        <p:tgtEl>
                                          <p:spTgt spid="1075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P spid="107524" grpId="0"/>
      <p:bldP spid="107525" grpId="0"/>
      <p:bldP spid="107526" grpId="0"/>
      <p:bldP spid="1075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56" name="Text Box 12"/>
          <p:cNvSpPr txBox="1"/>
          <p:nvPr/>
        </p:nvSpPr>
        <p:spPr>
          <a:xfrm>
            <a:off x="7524750" y="4149725"/>
            <a:ext cx="64928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47" name="Rectangle 3"/>
          <p:cNvSpPr>
            <a:spLocks noGrp="1"/>
          </p:cNvSpPr>
          <p:nvPr>
            <p:ph idx="1"/>
          </p:nvPr>
        </p:nvSpPr>
        <p:spPr>
          <a:xfrm>
            <a:off x="428625" y="857250"/>
            <a:ext cx="7991475" cy="5761038"/>
          </a:xfrm>
        </p:spPr>
        <p:txBody>
          <a:bodyPr vert="horz" wrap="square" lIns="91440" tIns="45720" rIns="91440" bIns="45720" anchor="t"/>
          <a:p>
            <a:pPr>
              <a:lnSpc>
                <a:spcPct val="120000"/>
              </a:lnSpc>
              <a:buNone/>
            </a:pPr>
            <a:r>
              <a:rPr lang="zh-CN" altLang="en-US" b="1">
                <a:solidFill>
                  <a:schemeClr val="tx2"/>
                </a:solidFill>
              </a:rPr>
              <a:t>例</a:t>
            </a:r>
            <a:r>
              <a:rPr lang="en-US" altLang="zh-CN" b="1">
                <a:solidFill>
                  <a:schemeClr val="tx2"/>
                </a:solidFill>
              </a:rPr>
              <a:t>: </a:t>
            </a:r>
            <a:r>
              <a:rPr lang="zh-CN" altLang="en-US" b="1"/>
              <a:t>判断以下集合是否为集合</a:t>
            </a:r>
            <a:r>
              <a:rPr lang="en-US" altLang="zh-CN" b="1"/>
              <a:t>A</a:t>
            </a:r>
            <a:r>
              <a:rPr lang="zh-CN" altLang="en-US" b="1"/>
              <a:t>的划分？  其中</a:t>
            </a:r>
            <a:r>
              <a:rPr lang="en-US" altLang="zh-CN" b="1"/>
              <a:t>A={ a,b,c,d,e,f}</a:t>
            </a:r>
            <a:endParaRPr lang="en-US" altLang="zh-CN" b="1"/>
          </a:p>
          <a:p>
            <a:pPr>
              <a:lnSpc>
                <a:spcPct val="120000"/>
              </a:lnSpc>
              <a:buNone/>
            </a:pPr>
            <a:r>
              <a:rPr lang="zh-CN" altLang="en-US" b="1"/>
              <a:t>（</a:t>
            </a:r>
            <a:r>
              <a:rPr lang="en-US" altLang="zh-CN" b="1"/>
              <a:t>1</a:t>
            </a:r>
            <a:r>
              <a:rPr lang="zh-CN" altLang="en-US" b="1"/>
              <a:t>）</a:t>
            </a:r>
            <a:r>
              <a:rPr lang="en-US" altLang="zh-CN" b="1"/>
              <a:t>S</a:t>
            </a:r>
            <a:r>
              <a:rPr lang="en-US" altLang="zh-CN" b="1" baseline="-25000"/>
              <a:t>1</a:t>
            </a:r>
            <a:r>
              <a:rPr lang="en-US" altLang="zh-CN" b="1"/>
              <a:t>= {</a:t>
            </a:r>
            <a:r>
              <a:rPr lang="en-US" altLang="zh-CN" b="1">
                <a:sym typeface="Symbol" pitchFamily="18" charset="2"/>
              </a:rPr>
              <a:t>,</a:t>
            </a:r>
            <a:r>
              <a:rPr lang="en-US" altLang="zh-CN" b="1"/>
              <a:t> {a,b,c,d},{f } }</a:t>
            </a:r>
            <a:endParaRPr lang="en-US" altLang="zh-CN" b="1"/>
          </a:p>
          <a:p>
            <a:pPr>
              <a:lnSpc>
                <a:spcPct val="120000"/>
              </a:lnSpc>
              <a:buNone/>
            </a:pPr>
            <a:r>
              <a:rPr lang="zh-CN" altLang="en-US" b="1"/>
              <a:t>（</a:t>
            </a:r>
            <a:r>
              <a:rPr lang="en-US" altLang="zh-CN" b="1"/>
              <a:t>2</a:t>
            </a:r>
            <a:r>
              <a:rPr lang="zh-CN" altLang="en-US" b="1"/>
              <a:t>）</a:t>
            </a:r>
            <a:r>
              <a:rPr lang="en-US" altLang="zh-CN" b="1"/>
              <a:t>S</a:t>
            </a:r>
            <a:r>
              <a:rPr lang="en-US" altLang="zh-CN" b="1" baseline="-25000"/>
              <a:t>4</a:t>
            </a:r>
            <a:r>
              <a:rPr lang="en-US" altLang="zh-CN" b="1"/>
              <a:t>= { {a,b},{c,d,e},{e,f } }</a:t>
            </a:r>
            <a:endParaRPr lang="en-US" altLang="zh-CN" b="1"/>
          </a:p>
          <a:p>
            <a:pPr>
              <a:lnSpc>
                <a:spcPct val="120000"/>
              </a:lnSpc>
              <a:buNone/>
            </a:pPr>
            <a:r>
              <a:rPr lang="zh-CN" altLang="en-US" b="1"/>
              <a:t>（</a:t>
            </a:r>
            <a:r>
              <a:rPr lang="en-US" altLang="zh-CN" b="1"/>
              <a:t>3</a:t>
            </a:r>
            <a:r>
              <a:rPr lang="zh-CN" altLang="en-US" b="1"/>
              <a:t>）</a:t>
            </a:r>
            <a:r>
              <a:rPr lang="en-US" altLang="zh-CN" b="1"/>
              <a:t>S</a:t>
            </a:r>
            <a:r>
              <a:rPr lang="en-US" altLang="zh-CN" b="1" baseline="-25000"/>
              <a:t>5</a:t>
            </a:r>
            <a:r>
              <a:rPr lang="en-US" altLang="zh-CN" b="1"/>
              <a:t>= { {a,b},{c,d},{e,f } }</a:t>
            </a:r>
            <a:endParaRPr lang="en-US" altLang="zh-CN" b="1"/>
          </a:p>
          <a:p>
            <a:pPr>
              <a:lnSpc>
                <a:spcPct val="120000"/>
              </a:lnSpc>
              <a:buNone/>
            </a:pPr>
            <a:r>
              <a:rPr lang="zh-CN" altLang="en-US" b="1"/>
              <a:t>（</a:t>
            </a:r>
            <a:r>
              <a:rPr lang="en-US" altLang="zh-CN" b="1"/>
              <a:t>4</a:t>
            </a:r>
            <a:r>
              <a:rPr lang="zh-CN" altLang="en-US" b="1"/>
              <a:t>）</a:t>
            </a:r>
            <a:r>
              <a:rPr lang="en-US" altLang="zh-CN" b="1"/>
              <a:t>S</a:t>
            </a:r>
            <a:r>
              <a:rPr lang="en-US" altLang="zh-CN" b="1" baseline="-25000"/>
              <a:t>6</a:t>
            </a:r>
            <a:r>
              <a:rPr lang="en-US" altLang="zh-CN" b="1"/>
              <a:t>= { {a},{b},{c},{d},{e},{f } }</a:t>
            </a:r>
            <a:endParaRPr lang="en-US" altLang="zh-CN" b="1"/>
          </a:p>
          <a:p>
            <a:pPr>
              <a:lnSpc>
                <a:spcPct val="120000"/>
              </a:lnSpc>
              <a:buNone/>
            </a:pPr>
            <a:r>
              <a:rPr lang="zh-CN" altLang="en-US" b="1"/>
              <a:t>（</a:t>
            </a:r>
            <a:r>
              <a:rPr lang="en-US" altLang="zh-CN" b="1"/>
              <a:t>5</a:t>
            </a:r>
            <a:r>
              <a:rPr lang="zh-CN" altLang="en-US" b="1"/>
              <a:t>）</a:t>
            </a:r>
            <a:r>
              <a:rPr lang="en-US" altLang="zh-CN" b="1"/>
              <a:t>S</a:t>
            </a:r>
            <a:r>
              <a:rPr lang="en-US" altLang="zh-CN" b="1" baseline="-25000"/>
              <a:t>7</a:t>
            </a:r>
            <a:r>
              <a:rPr lang="en-US" altLang="zh-CN" b="1"/>
              <a:t>= { {a,b, c,d, e,f } }</a:t>
            </a:r>
            <a:endParaRPr lang="en-US" altLang="zh-CN" b="1"/>
          </a:p>
          <a:p>
            <a:pPr>
              <a:lnSpc>
                <a:spcPct val="120000"/>
              </a:lnSpc>
              <a:buNone/>
            </a:pPr>
            <a:r>
              <a:rPr lang="zh-CN" altLang="en-US" b="1">
                <a:solidFill>
                  <a:schemeClr val="tx2"/>
                </a:solidFill>
              </a:rPr>
              <a:t>我们看到对于一个给定集合</a:t>
            </a:r>
            <a:r>
              <a:rPr lang="en-US" altLang="zh-CN" b="1">
                <a:solidFill>
                  <a:schemeClr val="tx2"/>
                </a:solidFill>
              </a:rPr>
              <a:t>, </a:t>
            </a:r>
            <a:r>
              <a:rPr lang="zh-CN" altLang="en-US" b="1">
                <a:solidFill>
                  <a:schemeClr val="tx2"/>
                </a:solidFill>
              </a:rPr>
              <a:t>划分不唯一</a:t>
            </a:r>
            <a:endParaRPr lang="zh-CN" altLang="en-US" b="1">
              <a:solidFill>
                <a:schemeClr val="tx2"/>
              </a:solidFill>
            </a:endParaRPr>
          </a:p>
        </p:txBody>
      </p:sp>
      <p:sp>
        <p:nvSpPr>
          <p:cNvPr id="108550" name="Text Box 6"/>
          <p:cNvSpPr txBox="1"/>
          <p:nvPr/>
        </p:nvSpPr>
        <p:spPr>
          <a:xfrm>
            <a:off x="7092950" y="2060575"/>
            <a:ext cx="11525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8551" name="Text Box 7"/>
          <p:cNvSpPr txBox="1"/>
          <p:nvPr/>
        </p:nvSpPr>
        <p:spPr>
          <a:xfrm>
            <a:off x="7092950" y="2781300"/>
            <a:ext cx="11525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不是</a:t>
            </a:r>
            <a:endParaRPr lang="zh-CN" altLang="en-US" b="1">
              <a:solidFill>
                <a:schemeClr val="tx2"/>
              </a:solidFill>
            </a:endParaRPr>
          </a:p>
        </p:txBody>
      </p:sp>
      <p:sp>
        <p:nvSpPr>
          <p:cNvPr id="108554" name="Text Box 10"/>
          <p:cNvSpPr txBox="1"/>
          <p:nvPr/>
        </p:nvSpPr>
        <p:spPr>
          <a:xfrm>
            <a:off x="7524750" y="3429000"/>
            <a:ext cx="6477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55" name="Text Box 11"/>
          <p:cNvSpPr txBox="1"/>
          <p:nvPr/>
        </p:nvSpPr>
        <p:spPr>
          <a:xfrm>
            <a:off x="7524750" y="4724400"/>
            <a:ext cx="64928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是</a:t>
            </a:r>
            <a:endParaRPr lang="zh-CN" altLang="en-US" b="1">
              <a:solidFill>
                <a:schemeClr val="tx2"/>
              </a:solidFill>
            </a:endParaRPr>
          </a:p>
        </p:txBody>
      </p:sp>
      <p:sp>
        <p:nvSpPr>
          <p:cNvPr id="108548" name="Text Box 4"/>
          <p:cNvSpPr txBox="1"/>
          <p:nvPr/>
        </p:nvSpPr>
        <p:spPr>
          <a:xfrm>
            <a:off x="6934200" y="4149725"/>
            <a:ext cx="2209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最大划分</a:t>
            </a:r>
            <a:endParaRPr lang="zh-CN" altLang="en-US" b="1">
              <a:solidFill>
                <a:schemeClr val="tx2"/>
              </a:solidFill>
            </a:endParaRPr>
          </a:p>
        </p:txBody>
      </p:sp>
      <p:sp>
        <p:nvSpPr>
          <p:cNvPr id="108549" name="Text Box 5"/>
          <p:cNvSpPr txBox="1"/>
          <p:nvPr/>
        </p:nvSpPr>
        <p:spPr>
          <a:xfrm>
            <a:off x="6948488" y="4724400"/>
            <a:ext cx="20161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a:solidFill>
                  <a:schemeClr val="tx2"/>
                </a:solidFill>
              </a:rPr>
              <a:t>最小划分</a:t>
            </a:r>
            <a:endParaRPr lang="zh-CN" altLang="en-US" b="1">
              <a:solidFill>
                <a:schemeClr val="tx2"/>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txEl>
                                              <p:charRg st="40"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08550"/>
                                        </p:tgtEl>
                                        <p:attrNameLst>
                                          <p:attrName>style.visibility</p:attrName>
                                        </p:attrNameLst>
                                      </p:cBhvr>
                                      <p:to>
                                        <p:strVal val="visible"/>
                                      </p:to>
                                    </p:set>
                                    <p:anim calcmode="lin" valueType="num">
                                      <p:cBhvr additive="base">
                                        <p:cTn id="15" dur="500" fill="hold"/>
                                        <p:tgtEl>
                                          <p:spTgt spid="108550"/>
                                        </p:tgtEl>
                                        <p:attrNameLst>
                                          <p:attrName>ppt_x</p:attrName>
                                        </p:attrNameLst>
                                      </p:cBhvr>
                                      <p:tavLst>
                                        <p:tav tm="0">
                                          <p:val>
                                            <p:strVal val="#ppt_x"/>
                                          </p:val>
                                        </p:tav>
                                        <p:tav tm="100000">
                                          <p:val>
                                            <p:strVal val="#ppt_x"/>
                                          </p:val>
                                        </p:tav>
                                      </p:tavLst>
                                    </p:anim>
                                    <p:anim calcmode="lin" valueType="num">
                                      <p:cBhvr additive="base">
                                        <p:cTn id="16" dur="500" fill="hold"/>
                                        <p:tgtEl>
                                          <p:spTgt spid="10855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8547">
                                            <p:txEl>
                                              <p:charRg st="68" end="10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8551"/>
                                        </p:tgtEl>
                                        <p:attrNameLst>
                                          <p:attrName>style.visibility</p:attrName>
                                        </p:attrNameLst>
                                      </p:cBhvr>
                                      <p:to>
                                        <p:strVal val="visible"/>
                                      </p:to>
                                    </p:set>
                                    <p:anim calcmode="lin" valueType="num">
                                      <p:cBhvr additive="base">
                                        <p:cTn id="25" dur="500" fill="hold"/>
                                        <p:tgtEl>
                                          <p:spTgt spid="108551"/>
                                        </p:tgtEl>
                                        <p:attrNameLst>
                                          <p:attrName>ppt_x</p:attrName>
                                        </p:attrNameLst>
                                      </p:cBhvr>
                                      <p:tavLst>
                                        <p:tav tm="0">
                                          <p:val>
                                            <p:strVal val="#ppt_x"/>
                                          </p:val>
                                        </p:tav>
                                        <p:tav tm="100000">
                                          <p:val>
                                            <p:strVal val="#ppt_x"/>
                                          </p:val>
                                        </p:tav>
                                      </p:tavLst>
                                    </p:anim>
                                    <p:anim calcmode="lin" valueType="num">
                                      <p:cBhvr additive="base">
                                        <p:cTn id="26" dur="500" fill="hold"/>
                                        <p:tgtEl>
                                          <p:spTgt spid="10855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547">
                                            <p:txEl>
                                              <p:charRg st="100" end="13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08554"/>
                                        </p:tgtEl>
                                        <p:attrNameLst>
                                          <p:attrName>style.visibility</p:attrName>
                                        </p:attrNameLst>
                                      </p:cBhvr>
                                      <p:to>
                                        <p:strVal val="visible"/>
                                      </p:to>
                                    </p:set>
                                    <p:anim calcmode="lin" valueType="num">
                                      <p:cBhvr additive="base">
                                        <p:cTn id="35" dur="500" fill="hold"/>
                                        <p:tgtEl>
                                          <p:spTgt spid="108554"/>
                                        </p:tgtEl>
                                        <p:attrNameLst>
                                          <p:attrName>ppt_x</p:attrName>
                                        </p:attrNameLst>
                                      </p:cBhvr>
                                      <p:tavLst>
                                        <p:tav tm="0">
                                          <p:val>
                                            <p:strVal val="#ppt_x"/>
                                          </p:val>
                                        </p:tav>
                                        <p:tav tm="100000">
                                          <p:val>
                                            <p:strVal val="#ppt_x"/>
                                          </p:val>
                                        </p:tav>
                                      </p:tavLst>
                                    </p:anim>
                                    <p:anim calcmode="lin" valueType="num">
                                      <p:cBhvr additive="base">
                                        <p:cTn id="36" dur="500" fill="hold"/>
                                        <p:tgtEl>
                                          <p:spTgt spid="108554"/>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8547">
                                            <p:txEl>
                                              <p:charRg st="130" end="16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1085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8547">
                                            <p:txEl>
                                              <p:charRg st="166" end="19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5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0" nodeType="clickEffect">
                                  <p:stCondLst>
                                    <p:cond delay="0"/>
                                  </p:stCondLst>
                                  <p:childTnLst>
                                    <p:animEffect transition="out" filter="wipe(down)">
                                      <p:cBhvr>
                                        <p:cTn id="56" dur="500"/>
                                        <p:tgtEl>
                                          <p:spTgt spid="108556"/>
                                        </p:tgtEl>
                                      </p:cBhvr>
                                    </p:animEffect>
                                    <p:set>
                                      <p:cBhvr>
                                        <p:cTn id="57" dur="1" fill="hold">
                                          <p:stCondLst>
                                            <p:cond delay="499"/>
                                          </p:stCondLst>
                                        </p:cTn>
                                        <p:tgtEl>
                                          <p:spTgt spid="1085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08555"/>
                                        </p:tgtEl>
                                      </p:cBhvr>
                                    </p:animEffect>
                                    <p:set>
                                      <p:cBhvr>
                                        <p:cTn id="62" dur="1" fill="hold">
                                          <p:stCondLst>
                                            <p:cond delay="499"/>
                                          </p:stCondLst>
                                        </p:cTn>
                                        <p:tgtEl>
                                          <p:spTgt spid="10855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08548"/>
                                        </p:tgtEl>
                                        <p:attrNameLst>
                                          <p:attrName>style.visibility</p:attrName>
                                        </p:attrNameLst>
                                      </p:cBhvr>
                                      <p:to>
                                        <p:strVal val="visible"/>
                                      </p:to>
                                    </p:set>
                                    <p:anim calcmode="lin" valueType="num">
                                      <p:cBhvr additive="base">
                                        <p:cTn id="67" dur="500" fill="hold"/>
                                        <p:tgtEl>
                                          <p:spTgt spid="108548"/>
                                        </p:tgtEl>
                                        <p:attrNameLst>
                                          <p:attrName>ppt_x</p:attrName>
                                        </p:attrNameLst>
                                      </p:cBhvr>
                                      <p:tavLst>
                                        <p:tav tm="0">
                                          <p:val>
                                            <p:strVal val="#ppt_x"/>
                                          </p:val>
                                        </p:tav>
                                        <p:tav tm="100000">
                                          <p:val>
                                            <p:strVal val="#ppt_x"/>
                                          </p:val>
                                        </p:tav>
                                      </p:tavLst>
                                    </p:anim>
                                    <p:anim calcmode="lin" valueType="num">
                                      <p:cBhvr additive="base">
                                        <p:cTn id="68" dur="500" fill="hold"/>
                                        <p:tgtEl>
                                          <p:spTgt spid="10854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08549"/>
                                        </p:tgtEl>
                                        <p:attrNameLst>
                                          <p:attrName>style.visibility</p:attrName>
                                        </p:attrNameLst>
                                      </p:cBhvr>
                                      <p:to>
                                        <p:strVal val="visible"/>
                                      </p:to>
                                    </p:set>
                                    <p:anim calcmode="lin" valueType="num">
                                      <p:cBhvr additive="base">
                                        <p:cTn id="73" dur="500" fill="hold"/>
                                        <p:tgtEl>
                                          <p:spTgt spid="108549"/>
                                        </p:tgtEl>
                                        <p:attrNameLst>
                                          <p:attrName>ppt_x</p:attrName>
                                        </p:attrNameLst>
                                      </p:cBhvr>
                                      <p:tavLst>
                                        <p:tav tm="0">
                                          <p:val>
                                            <p:strVal val="#ppt_x"/>
                                          </p:val>
                                        </p:tav>
                                        <p:tav tm="100000">
                                          <p:val>
                                            <p:strVal val="#ppt_x"/>
                                          </p:val>
                                        </p:tav>
                                      </p:tavLst>
                                    </p:anim>
                                    <p:anim calcmode="lin" valueType="num">
                                      <p:cBhvr additive="base">
                                        <p:cTn id="74" dur="500" fill="hold"/>
                                        <p:tgtEl>
                                          <p:spTgt spid="108549"/>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8547">
                                            <p:txEl>
                                              <p:charRg st="194" end="2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p:bldP spid="108556" grpId="1"/>
      <p:bldP spid="108547" grpId="0" build="p"/>
      <p:bldP spid="108550" grpId="0"/>
      <p:bldP spid="108551" grpId="0"/>
      <p:bldP spid="108554" grpId="0"/>
      <p:bldP spid="108555" grpId="0"/>
      <p:bldP spid="108555" grpId="1"/>
      <p:bldP spid="108548" grpId="0"/>
      <p:bldP spid="10854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81" name="Text Box 9"/>
          <p:cNvSpPr txBox="1"/>
          <p:nvPr/>
        </p:nvSpPr>
        <p:spPr>
          <a:xfrm>
            <a:off x="76200" y="785813"/>
            <a:ext cx="9067800"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若</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与</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是同一集合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的两种划分</a:t>
            </a:r>
            <a:r>
              <a:rPr lang="zh-CN" altLang="en-US" sz="2800" b="1">
                <a:latin typeface="Times New Roman" panose="02020703060505090304" pitchFamily="18" charset="0"/>
              </a:rPr>
              <a:t>。则其中所有</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3600" b="1">
                <a:solidFill>
                  <a:srgbClr val="FF0000"/>
                </a:solidFill>
                <a:latin typeface="宋体" panose="02010600030101010101" pitchFamily="2" charset="-122"/>
              </a:rPr>
              <a:t>≠</a:t>
            </a:r>
            <a:r>
              <a:rPr lang="en-US" altLang="zh-CN" sz="3600" b="1">
                <a:solidFill>
                  <a:srgbClr val="FF0000"/>
                </a:solidFill>
                <a:latin typeface="宋体" panose="02010600030101010101" pitchFamily="2" charset="-122"/>
                <a:sym typeface="SymbolProp BT" pitchFamily="18" charset="2"/>
              </a:rPr>
              <a:t></a:t>
            </a:r>
            <a:r>
              <a:rPr lang="zh-CN" altLang="en-US" sz="2800" b="1">
                <a:latin typeface="Times New Roman" panose="02020703060505090304" pitchFamily="18" charset="0"/>
              </a:rPr>
              <a:t>组成的集合，称为是原来两个划分的</a:t>
            </a:r>
            <a:r>
              <a:rPr lang="zh-CN" altLang="en-US" sz="3600" b="1">
                <a:solidFill>
                  <a:srgbClr val="FF0000"/>
                </a:solidFill>
                <a:latin typeface="Times New Roman" panose="02020703060505090304" pitchFamily="18" charset="0"/>
              </a:rPr>
              <a:t>交叉划分</a:t>
            </a:r>
            <a:r>
              <a:rPr lang="zh-CN" altLang="en-US" sz="2800" b="1">
                <a:latin typeface="Times New Roman" panose="02020703060505090304" pitchFamily="18" charset="0"/>
              </a:rPr>
              <a:t>。</a:t>
            </a:r>
            <a:endParaRPr lang="zh-CN" altLang="en-US" sz="2800" b="1">
              <a:latin typeface="Times New Roman" panose="02020703060505090304" pitchFamily="18" charset="0"/>
            </a:endParaRPr>
          </a:p>
        </p:txBody>
      </p:sp>
      <p:sp>
        <p:nvSpPr>
          <p:cNvPr id="4" name="TextBox 3"/>
          <p:cNvSpPr txBox="1"/>
          <p:nvPr/>
        </p:nvSpPr>
        <p:spPr>
          <a:xfrm>
            <a:off x="428625" y="2643188"/>
            <a:ext cx="828675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t>例如：</a:t>
            </a:r>
            <a:r>
              <a:rPr lang="en-US" altLang="zh-CN" sz="2800" b="1"/>
              <a:t>X</a:t>
            </a:r>
            <a:r>
              <a:rPr lang="zh-CN" altLang="en-US" sz="2800" b="1"/>
              <a:t>：所有生物的集合，可分割成</a:t>
            </a:r>
            <a:r>
              <a:rPr lang="en-US" altLang="zh-CN" sz="2800" b="1"/>
              <a:t>{P</a:t>
            </a:r>
            <a:r>
              <a:rPr lang="zh-CN" altLang="en-US" sz="2800" b="1"/>
              <a:t>，</a:t>
            </a:r>
            <a:r>
              <a:rPr lang="en-US" altLang="zh-CN" sz="2800" b="1"/>
              <a:t>A}</a:t>
            </a:r>
            <a:r>
              <a:rPr lang="zh-CN" altLang="en-US" sz="2800" b="1"/>
              <a:t>，其中，</a:t>
            </a:r>
            <a:r>
              <a:rPr lang="en-US" altLang="zh-CN" sz="2800" b="1"/>
              <a:t>P</a:t>
            </a:r>
            <a:r>
              <a:rPr lang="zh-CN" altLang="en-US" sz="2800" b="1"/>
              <a:t>：植物，</a:t>
            </a:r>
            <a:r>
              <a:rPr lang="en-US" altLang="zh-CN" sz="2800" b="1"/>
              <a:t>A</a:t>
            </a:r>
            <a:r>
              <a:rPr lang="zh-CN" altLang="en-US" sz="2800" b="1"/>
              <a:t>：动物。</a:t>
            </a:r>
            <a:r>
              <a:rPr lang="en-US" altLang="zh-CN" sz="2800" b="1"/>
              <a:t>X</a:t>
            </a:r>
            <a:r>
              <a:rPr lang="zh-CN" altLang="en-US" sz="2800" b="1"/>
              <a:t>也可构成</a:t>
            </a:r>
            <a:r>
              <a:rPr lang="en-US" altLang="zh-CN" sz="2800" b="1"/>
              <a:t>{E</a:t>
            </a:r>
            <a:r>
              <a:rPr lang="zh-CN" altLang="en-US" sz="2800" b="1"/>
              <a:t>，</a:t>
            </a:r>
            <a:r>
              <a:rPr lang="en-US" altLang="zh-CN" sz="2800" b="1"/>
              <a:t>F}</a:t>
            </a:r>
            <a:r>
              <a:rPr lang="zh-CN" altLang="en-US" sz="2800" b="1"/>
              <a:t>，其中，</a:t>
            </a:r>
            <a:r>
              <a:rPr lang="en-US" altLang="zh-CN" sz="2800" b="1"/>
              <a:t>E</a:t>
            </a:r>
            <a:r>
              <a:rPr lang="zh-CN" altLang="en-US" sz="2800" b="1"/>
              <a:t>：史前生物，</a:t>
            </a:r>
            <a:r>
              <a:rPr lang="en-US" altLang="zh-CN" sz="2800" b="1"/>
              <a:t>F</a:t>
            </a:r>
            <a:r>
              <a:rPr lang="zh-CN" altLang="en-US" sz="2800" b="1"/>
              <a:t>：史后生物，则其交叉划分为</a:t>
            </a:r>
            <a:r>
              <a:rPr lang="en-US" altLang="zh-CN" sz="2800" b="1"/>
              <a:t>Q={P</a:t>
            </a:r>
            <a:r>
              <a:rPr lang="en-US" altLang="zh-CN" sz="2800" b="1">
                <a:latin typeface="宋体" panose="02010600030101010101" pitchFamily="2" charset="-122"/>
              </a:rPr>
              <a:t> ∩E</a:t>
            </a:r>
            <a:r>
              <a:rPr lang="zh-CN" altLang="en-US" sz="2800" b="1">
                <a:latin typeface="宋体" panose="02010600030101010101" pitchFamily="2" charset="-122"/>
              </a:rPr>
              <a:t>，</a:t>
            </a:r>
            <a:r>
              <a:rPr lang="en-US" altLang="zh-CN" sz="2800" b="1"/>
              <a:t> P</a:t>
            </a:r>
            <a:r>
              <a:rPr lang="en-US" altLang="zh-CN" sz="2800" b="1">
                <a:latin typeface="宋体" panose="02010600030101010101" pitchFamily="2" charset="-122"/>
              </a:rPr>
              <a:t> ∩F</a:t>
            </a:r>
            <a:r>
              <a:rPr lang="zh-CN" altLang="en-US" sz="2800" b="1">
                <a:latin typeface="宋体" panose="02010600030101010101" pitchFamily="2" charset="-122"/>
              </a:rPr>
              <a:t>，</a:t>
            </a:r>
            <a:r>
              <a:rPr lang="en-US" altLang="zh-CN" sz="2800" b="1"/>
              <a:t> A</a:t>
            </a:r>
            <a:r>
              <a:rPr lang="en-US" altLang="zh-CN" sz="2800" b="1">
                <a:latin typeface="宋体" panose="02010600030101010101" pitchFamily="2" charset="-122"/>
              </a:rPr>
              <a:t> ∩E</a:t>
            </a:r>
            <a:r>
              <a:rPr lang="zh-CN" altLang="en-US" sz="2800" b="1">
                <a:latin typeface="宋体" panose="02010600030101010101" pitchFamily="2" charset="-122"/>
              </a:rPr>
              <a:t>，</a:t>
            </a:r>
            <a:r>
              <a:rPr lang="en-US" altLang="zh-CN" sz="2800" b="1"/>
              <a:t> A</a:t>
            </a:r>
            <a:r>
              <a:rPr lang="en-US" altLang="zh-CN" sz="2800" b="1">
                <a:latin typeface="宋体" panose="02010600030101010101" pitchFamily="2" charset="-122"/>
              </a:rPr>
              <a:t>∩F</a:t>
            </a:r>
            <a:r>
              <a:rPr lang="en-US" altLang="zh-CN" sz="2800" b="1"/>
              <a:t>}</a:t>
            </a:r>
            <a:endParaRPr lang="zh-CN" altLang="en-US" sz="2800" b="1"/>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barn(inVertical)">
                                      <p:cBhvr>
                                        <p:cTn id="7" dur="500"/>
                                        <p:tgtEl>
                                          <p:spTgt spid="1054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单个</a:t>
            </a:r>
            <a:r>
              <a:rPr lang="en-US" dirty="0" err="1">
                <a:sym typeface="+mn-ea"/>
              </a:rPr>
              <a:t>集合上的二元关系</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sz="2400" b="1" dirty="0" err="1"/>
              <a:t>问</a:t>
            </a:r>
            <a:r>
              <a:rPr lang="zh-CN" altLang="en-US" sz="2400" b="1" dirty="0"/>
              <a:t>：</a:t>
            </a:r>
            <a:r>
              <a:rPr lang="zh-CN" altLang="en-US" sz="2400" dirty="0"/>
              <a:t>含有</a:t>
            </a:r>
            <a:r>
              <a:rPr lang="en-US" altLang="zh-CN" sz="2400" dirty="0"/>
              <a:t>n</a:t>
            </a:r>
            <a:r>
              <a:rPr lang="zh-CN" altLang="en-US" sz="2400" dirty="0"/>
              <a:t>个元素的集合</a:t>
            </a:r>
            <a:r>
              <a:rPr lang="en-US" altLang="zh-CN" sz="2400" dirty="0"/>
              <a:t>A</a:t>
            </a:r>
            <a:r>
              <a:rPr lang="zh-CN" altLang="en-US" sz="2400" dirty="0"/>
              <a:t>上</a:t>
            </a:r>
            <a:r>
              <a:rPr lang="en-US" sz="2400" dirty="0" err="1"/>
              <a:t>有多少个关系</a:t>
            </a:r>
            <a:r>
              <a:rPr lang="en-US" sz="2400" dirty="0"/>
              <a:t>?</a:t>
            </a:r>
            <a:endParaRPr lang="en-US" sz="2400" dirty="0"/>
          </a:p>
          <a:p>
            <a:pPr marL="274320" lvl="2" indent="-274320">
              <a:buClr>
                <a:schemeClr val="accent3"/>
              </a:buClr>
              <a:buSzPct val="95000"/>
              <a:buNone/>
            </a:pPr>
            <a:endParaRPr lang="en-US" altLang="zh-CN" sz="2400" b="1" dirty="0"/>
          </a:p>
          <a:p>
            <a:pPr marL="274320" lvl="2" indent="-274320">
              <a:buClr>
                <a:schemeClr val="accent3"/>
              </a:buClr>
              <a:buSzPct val="95000"/>
              <a:buNone/>
            </a:pPr>
            <a:r>
              <a:rPr lang="zh-CN" altLang="en-US" sz="2400" b="1" dirty="0"/>
              <a:t>解</a:t>
            </a:r>
            <a:r>
              <a:rPr lang="en-US" sz="2400" b="1" dirty="0"/>
              <a:t>: </a:t>
            </a:r>
            <a:r>
              <a:rPr lang="en-US" sz="2400" dirty="0"/>
              <a:t> 因为A上的关系是</a:t>
            </a:r>
            <a:r>
              <a:rPr lang="en-US" sz="2400" dirty="0">
                <a:sym typeface="+mn-ea"/>
              </a:rPr>
              <a:t>A </a:t>
            </a:r>
            <a:r>
              <a:rPr lang="en-US" sz="2400" dirty="0">
                <a:ea typeface="Cambria Math" panose="02040503050406030204"/>
                <a:sym typeface="+mn-ea"/>
              </a:rPr>
              <a:t>⨉</a:t>
            </a:r>
            <a:r>
              <a:rPr lang="en-US" sz="2400" dirty="0">
                <a:sym typeface="+mn-ea"/>
              </a:rPr>
              <a:t> </a:t>
            </a:r>
            <a:r>
              <a:rPr lang="en-US" sz="2400" dirty="0" err="1">
                <a:sym typeface="+mn-ea"/>
              </a:rPr>
              <a:t>A</a:t>
            </a:r>
            <a:r>
              <a:rPr lang="en-US" sz="2400" dirty="0" err="1"/>
              <a:t>的子集</a:t>
            </a:r>
            <a:r>
              <a:rPr lang="zh-CN" altLang="en-US" sz="2400" dirty="0"/>
              <a:t>，</a:t>
            </a:r>
            <a:r>
              <a:rPr lang="en-US" sz="2400" dirty="0" err="1"/>
              <a:t>我们计算</a:t>
            </a:r>
            <a:r>
              <a:rPr lang="en-US" sz="2400" dirty="0" err="1">
                <a:sym typeface="+mn-ea"/>
              </a:rPr>
              <a:t>A</a:t>
            </a:r>
            <a:r>
              <a:rPr lang="en-US" sz="2400" dirty="0">
                <a:sym typeface="+mn-ea"/>
              </a:rPr>
              <a:t> </a:t>
            </a:r>
            <a:r>
              <a:rPr lang="en-US" sz="2400" dirty="0">
                <a:ea typeface="Cambria Math" panose="02040503050406030204"/>
                <a:sym typeface="+mn-ea"/>
              </a:rPr>
              <a:t>×</a:t>
            </a:r>
            <a:r>
              <a:rPr lang="en-US" sz="2400" dirty="0">
                <a:sym typeface="+mn-ea"/>
              </a:rPr>
              <a:t> A</a:t>
            </a:r>
            <a:r>
              <a:rPr lang="zh-CN" altLang="en-US" sz="2400" dirty="0">
                <a:sym typeface="+mn-ea"/>
              </a:rPr>
              <a:t>的</a:t>
            </a:r>
            <a:r>
              <a:rPr lang="en-US" sz="2400" dirty="0" err="1"/>
              <a:t>子集</a:t>
            </a:r>
            <a:r>
              <a:rPr lang="en-US" sz="2400" dirty="0"/>
              <a:t> </a:t>
            </a:r>
            <a:r>
              <a:rPr lang="zh-CN" altLang="en-US" sz="2400" dirty="0"/>
              <a:t>。</a:t>
            </a:r>
            <a:r>
              <a:rPr lang="zh-CN" altLang="en-US" sz="2400" dirty="0">
                <a:ea typeface="宋体" panose="02010600030101010101" pitchFamily="2" charset="-122"/>
              </a:rPr>
              <a:t>由于</a:t>
            </a:r>
            <a:r>
              <a:rPr lang="zh-CN" altLang="en-US" sz="2400" dirty="0">
                <a:ea typeface="宋体" panose="02010600030101010101" pitchFamily="2" charset="-122"/>
                <a:sym typeface="+mn-ea"/>
              </a:rPr>
              <a:t>当</a:t>
            </a:r>
            <a:r>
              <a:rPr lang="en-US" sz="2400" dirty="0">
                <a:ea typeface="Cambria Math" panose="02040503050406030204" pitchFamily="18" charset="0"/>
                <a:sym typeface="+mn-ea"/>
              </a:rPr>
              <a:t> A </a:t>
            </a:r>
            <a:r>
              <a:rPr lang="zh-CN" altLang="en-US" sz="2400" dirty="0">
                <a:ea typeface="宋体" panose="02010600030101010101" pitchFamily="2" charset="-122"/>
                <a:sym typeface="+mn-ea"/>
              </a:rPr>
              <a:t>有 </a:t>
            </a:r>
            <a:r>
              <a:rPr lang="en-US" sz="2400" dirty="0">
                <a:ea typeface="Cambria Math" panose="02040503050406030204" pitchFamily="18" charset="0"/>
                <a:sym typeface="+mn-ea"/>
              </a:rPr>
              <a:t>n </a:t>
            </a:r>
            <a:r>
              <a:rPr lang="zh-CN" altLang="en-US" sz="2400" dirty="0">
                <a:ea typeface="宋体" panose="02010600030101010101" pitchFamily="2" charset="-122"/>
                <a:sym typeface="+mn-ea"/>
              </a:rPr>
              <a:t>个元素时</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en-US" sz="2400" dirty="0">
                <a:ea typeface="Cambria Math" panose="02040503050406030204" pitchFamily="18" charset="0"/>
              </a:rPr>
              <a:t> </a:t>
            </a:r>
            <a:r>
              <a:rPr lang="zh-CN" altLang="en-US" sz="2400" dirty="0">
                <a:ea typeface="宋体" panose="02010600030101010101" pitchFamily="2" charset="-122"/>
              </a:rPr>
              <a:t>有</a:t>
            </a:r>
            <a:r>
              <a:rPr lang="en-US" sz="2400" dirty="0">
                <a:ea typeface="Cambria Math" panose="02040503050406030204" pitchFamily="18" charset="0"/>
              </a:rPr>
              <a:t>n</a:t>
            </a:r>
            <a:r>
              <a:rPr lang="en-US" sz="2400" baseline="30000" dirty="0">
                <a:ea typeface="Cambria Math" panose="02040503050406030204" pitchFamily="18" charset="0"/>
              </a:rPr>
              <a:t>2</a:t>
            </a:r>
            <a:r>
              <a:rPr lang="en-US" sz="2400" dirty="0">
                <a:ea typeface="Cambria Math" panose="02040503050406030204" pitchFamily="18" charset="0"/>
              </a:rPr>
              <a:t> </a:t>
            </a:r>
            <a:r>
              <a:rPr lang="zh-CN" altLang="en-US" sz="2400" dirty="0">
                <a:ea typeface="宋体" panose="02010600030101010101" pitchFamily="2" charset="-122"/>
              </a:rPr>
              <a:t>个元素</a:t>
            </a:r>
            <a:r>
              <a:rPr lang="zh-CN" altLang="en-US" sz="2400" dirty="0">
                <a:ea typeface="Cambria Math" panose="02040503050406030204" pitchFamily="18" charset="0"/>
              </a:rPr>
              <a:t>，</a:t>
            </a:r>
            <a:r>
              <a:rPr lang="zh-CN" altLang="en-US" sz="2400" dirty="0">
                <a:ea typeface="宋体" panose="02010600030101010101" pitchFamily="2" charset="-122"/>
              </a:rPr>
              <a:t>并且</a:t>
            </a:r>
            <a:r>
              <a:rPr lang="en-US" sz="2400" dirty="0">
                <a:ea typeface="Cambria Math" panose="02040503050406030204" pitchFamily="18" charset="0"/>
              </a:rPr>
              <a:t>m</a:t>
            </a:r>
            <a:r>
              <a:rPr lang="zh-CN" altLang="en-US" sz="2400" dirty="0">
                <a:ea typeface="宋体" panose="02010600030101010101" pitchFamily="2" charset="-122"/>
              </a:rPr>
              <a:t>个元素的集合有</a:t>
            </a:r>
            <a:r>
              <a:rPr lang="en-US" sz="2400" dirty="0">
                <a:ea typeface="Cambria Math" panose="02040503050406030204" pitchFamily="18" charset="0"/>
              </a:rPr>
              <a:t> 2</a:t>
            </a:r>
            <a:r>
              <a:rPr lang="en-US" sz="2400" baseline="30000" dirty="0">
                <a:ea typeface="Cambria Math" panose="02040503050406030204" pitchFamily="18" charset="0"/>
              </a:rPr>
              <a:t>m</a:t>
            </a:r>
            <a:r>
              <a:rPr lang="en-US" sz="2400" dirty="0">
                <a:ea typeface="Cambria Math" panose="02040503050406030204" pitchFamily="18" charset="0"/>
              </a:rPr>
              <a:t> </a:t>
            </a:r>
            <a:r>
              <a:rPr lang="zh-CN" altLang="en-US" sz="2400" dirty="0">
                <a:ea typeface="宋体" panose="02010600030101010101" pitchFamily="2" charset="-122"/>
              </a:rPr>
              <a:t>个子集</a:t>
            </a:r>
            <a:r>
              <a:rPr lang="zh-CN" altLang="en-US" sz="2400" dirty="0">
                <a:ea typeface="Cambria Math" panose="02040503050406030204" pitchFamily="18" charset="0"/>
              </a:rPr>
              <a:t>，</a:t>
            </a:r>
            <a:r>
              <a:rPr lang="zh-CN" altLang="en-US" sz="2400" dirty="0">
                <a:ea typeface="宋体" panose="02010600030101010101" pitchFamily="2" charset="-122"/>
              </a:rPr>
              <a:t>所以</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zh-CN" altLang="en-US" sz="2400" dirty="0"/>
              <a:t>的子集有       个</a:t>
            </a:r>
            <a:r>
              <a:rPr lang="zh-CN" altLang="en-US" sz="2400" dirty="0">
                <a:ea typeface="Cambria Math" panose="02040503050406030204" pitchFamily="18" charset="0"/>
              </a:rPr>
              <a:t>。</a:t>
            </a:r>
            <a:r>
              <a:rPr lang="zh-CN" altLang="en-US" sz="2400" dirty="0">
                <a:ea typeface="宋体" panose="02010600030101010101" pitchFamily="2" charset="-122"/>
              </a:rPr>
              <a:t>于是在集合</a:t>
            </a:r>
            <a:r>
              <a:rPr lang="en-US" altLang="zh-CN" sz="2400" dirty="0">
                <a:ea typeface="宋体" panose="02010600030101010101" pitchFamily="2" charset="-122"/>
              </a:rPr>
              <a:t>A</a:t>
            </a:r>
            <a:r>
              <a:rPr lang="zh-CN" altLang="en-US" sz="2400" dirty="0">
                <a:ea typeface="宋体" panose="02010600030101010101" pitchFamily="2" charset="-122"/>
              </a:rPr>
              <a:t>上有    </a:t>
            </a:r>
            <a:r>
              <a:rPr lang="en-US" sz="2400" dirty="0">
                <a:ea typeface="Cambria Math" panose="02040503050406030204" pitchFamily="18" charset="0"/>
              </a:rPr>
              <a:t>  </a:t>
            </a:r>
            <a:r>
              <a:rPr lang="zh-CN" altLang="en-US" sz="2400" dirty="0">
                <a:ea typeface="宋体" panose="02010600030101010101" pitchFamily="2" charset="-122"/>
              </a:rPr>
              <a:t>个关系。</a:t>
            </a:r>
            <a:r>
              <a:rPr lang="zh-CN" altLang="en-US" sz="2400" dirty="0">
                <a:solidFill>
                  <a:srgbClr val="FF0000"/>
                </a:solidFill>
                <a:ea typeface="宋体" panose="02010600030101010101" pitchFamily="2" charset="-122"/>
              </a:rPr>
              <a:t>这个数量其实就是</a:t>
            </a:r>
            <a:r>
              <a:rPr lang="en-US" altLang="zh-CN" sz="2400" dirty="0">
                <a:solidFill>
                  <a:srgbClr val="FF0000"/>
                </a:solidFill>
                <a:ea typeface="宋体" panose="02010600030101010101" pitchFamily="2" charset="-122"/>
              </a:rPr>
              <a:t>|</a:t>
            </a:r>
            <a:r>
              <a:rPr lang="en-US" altLang="zh-CN" sz="2400" dirty="0">
                <a:solidFill>
                  <a:srgbClr val="FF0000"/>
                </a:solidFill>
              </a:rPr>
              <a:t> </a:t>
            </a:r>
            <a:r>
              <a:rPr lang="en-US" altLang="zh-CN" sz="2400" dirty="0">
                <a:solidFill>
                  <a:srgbClr val="FF0000"/>
                </a:solidFill>
                <a:latin typeface="Brush Script MT" panose="03060802040406070304" pitchFamily="66" charset="-122"/>
              </a:rPr>
              <a:t>P</a:t>
            </a:r>
            <a:r>
              <a:rPr lang="zh-CN" altLang="en-US" sz="2400" dirty="0">
                <a:solidFill>
                  <a:srgbClr val="FF0000"/>
                </a:solidFill>
                <a:latin typeface="Brush Script MT" panose="03060802040406070304" pitchFamily="66" charset="-122"/>
              </a:rPr>
              <a:t> </a:t>
            </a:r>
            <a:r>
              <a:rPr lang="en-US" altLang="zh-CN" sz="2400" dirty="0">
                <a:solidFill>
                  <a:srgbClr val="FF0000"/>
                </a:solidFill>
              </a:rPr>
              <a:t>(A </a:t>
            </a:r>
            <a:r>
              <a:rPr lang="en-US" altLang="zh-CN" sz="2400" dirty="0">
                <a:solidFill>
                  <a:srgbClr val="FF0000"/>
                </a:solidFill>
                <a:ea typeface="Cambria Math" panose="02040503050406030204"/>
              </a:rPr>
              <a:t>×</a:t>
            </a:r>
            <a:r>
              <a:rPr lang="en-US" altLang="zh-CN" sz="2400" dirty="0">
                <a:solidFill>
                  <a:srgbClr val="FF0000"/>
                </a:solidFill>
              </a:rPr>
              <a:t> A)</a:t>
            </a:r>
            <a:r>
              <a:rPr lang="en-US" altLang="zh-CN" sz="2400" dirty="0">
                <a:solidFill>
                  <a:srgbClr val="FF0000"/>
                </a:solidFill>
                <a:ea typeface="Cambria Math" panose="02040503050406030204" pitchFamily="18" charset="0"/>
              </a:rPr>
              <a:t> </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a:t>
            </a:r>
            <a:endParaRPr lang="en-US" sz="2400" dirty="0">
              <a:solidFill>
                <a:srgbClr val="FF0000"/>
              </a:solidFill>
            </a:endParaRPr>
          </a:p>
        </p:txBody>
      </p:sp>
      <p:graphicFrame>
        <p:nvGraphicFramePr>
          <p:cNvPr id="40964" name="Object 4"/>
          <p:cNvGraphicFramePr>
            <a:graphicFrameLocks noChangeAspect="1"/>
          </p:cNvGraphicFramePr>
          <p:nvPr/>
        </p:nvGraphicFramePr>
        <p:xfrm>
          <a:off x="6477000" y="3462337"/>
          <a:ext cx="612775" cy="728663"/>
        </p:xfrm>
        <a:graphic>
          <a:graphicData uri="http://schemas.openxmlformats.org/presentationml/2006/ole">
            <mc:AlternateContent xmlns:mc="http://schemas.openxmlformats.org/markup-compatibility/2006">
              <mc:Choice xmlns:v="urn:schemas-microsoft-com:vml" Requires="v">
                <p:oleObj spid="_x0000_s2641" name="Equation" r:id="rId1" imgW="4876800" imgH="5791200" progId="Equation.DSMT4">
                  <p:embed/>
                </p:oleObj>
              </mc:Choice>
              <mc:Fallback>
                <p:oleObj name="Equation" r:id="rId1" imgW="4876800" imgH="5791200" progId="Equation.DSMT4">
                  <p:embed/>
                  <p:pic>
                    <p:nvPicPr>
                      <p:cNvPr id="0" name="Object 4"/>
                      <p:cNvPicPr>
                        <a:picLocks noChangeAspect="1"/>
                      </p:cNvPicPr>
                      <p:nvPr/>
                    </p:nvPicPr>
                    <p:blipFill>
                      <a:blip r:embed="rId2"/>
                      <a:stretch>
                        <a:fillRect/>
                      </a:stretch>
                    </p:blipFill>
                    <p:spPr>
                      <a:xfrm>
                        <a:off x="6477000" y="3462337"/>
                        <a:ext cx="612775" cy="728663"/>
                      </a:xfrm>
                      <a:prstGeom prst="rect">
                        <a:avLst/>
                      </a:prstGeom>
                      <a:noFill/>
                      <a:ln w="9525">
                        <a:noFill/>
                      </a:ln>
                    </p:spPr>
                  </p:pic>
                </p:oleObj>
              </mc:Fallback>
            </mc:AlternateContent>
          </a:graphicData>
        </a:graphic>
      </p:graphicFrame>
      <p:graphicFrame>
        <p:nvGraphicFramePr>
          <p:cNvPr id="40965" name="Object 5"/>
          <p:cNvGraphicFramePr>
            <a:graphicFrameLocks noChangeAspect="1"/>
          </p:cNvGraphicFramePr>
          <p:nvPr/>
        </p:nvGraphicFramePr>
        <p:xfrm>
          <a:off x="2209800" y="3810000"/>
          <a:ext cx="612775" cy="728663"/>
        </p:xfrm>
        <a:graphic>
          <a:graphicData uri="http://schemas.openxmlformats.org/presentationml/2006/ole">
            <mc:AlternateContent xmlns:mc="http://schemas.openxmlformats.org/markup-compatibility/2006">
              <mc:Choice xmlns:v="urn:schemas-microsoft-com:vml" Requires="v">
                <p:oleObj spid="_x0000_s2642" name="Equation" r:id="rId3" imgW="4876800" imgH="5791200" progId="Equation.DSMT4">
                  <p:embed/>
                </p:oleObj>
              </mc:Choice>
              <mc:Fallback>
                <p:oleObj name="Equation" r:id="rId3" imgW="4876800" imgH="5791200" progId="Equation.DSMT4">
                  <p:embed/>
                  <p:pic>
                    <p:nvPicPr>
                      <p:cNvPr id="0" name="Object 5"/>
                      <p:cNvPicPr>
                        <a:picLocks noChangeAspect="1"/>
                      </p:cNvPicPr>
                      <p:nvPr/>
                    </p:nvPicPr>
                    <p:blipFill>
                      <a:blip r:embed="rId2"/>
                      <a:stretch>
                        <a:fillRect/>
                      </a:stretch>
                    </p:blipFill>
                    <p:spPr>
                      <a:xfrm>
                        <a:off x="2209800" y="3810000"/>
                        <a:ext cx="612775" cy="7286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64"/>
                                        </p:tgtEl>
                                        <p:attrNameLst>
                                          <p:attrName>style.visibility</p:attrName>
                                        </p:attrNameLst>
                                      </p:cBhvr>
                                      <p:to>
                                        <p:strVal val="visible"/>
                                      </p:to>
                                    </p:set>
                                    <p:animEffect transition="in" filter="dissolve">
                                      <p:cBhvr>
                                        <p:cTn id="10" dur="500"/>
                                        <p:tgtEl>
                                          <p:spTgt spid="40964"/>
                                        </p:tgtEl>
                                      </p:cBhvr>
                                    </p:animEffect>
                                  </p:childTnLst>
                                </p:cTn>
                              </p:par>
                              <p:par>
                                <p:cTn id="11" presetID="9" presetClass="entr" presetSubtype="0" fill="hold"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dissolve">
                                      <p:cBhvr>
                                        <p:cTn id="13"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4" name="Text Box 8"/>
          <p:cNvSpPr txBox="1"/>
          <p:nvPr/>
        </p:nvSpPr>
        <p:spPr>
          <a:xfrm>
            <a:off x="76200" y="142875"/>
            <a:ext cx="9067800" cy="43999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与</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3600" b="1">
                <a:solidFill>
                  <a:srgbClr val="FF0000"/>
                </a:solidFill>
                <a:latin typeface="Times New Roman" panose="02020703060505090304" pitchFamily="18" charset="0"/>
              </a:rPr>
              <a:t>是</a:t>
            </a:r>
            <a:r>
              <a:rPr lang="zh-CN" altLang="en-US" sz="2800" b="1">
                <a:latin typeface="Times New Roman" panose="02020703060505090304" pitchFamily="18" charset="0"/>
              </a:rPr>
              <a:t>同一集合</a:t>
            </a:r>
            <a:r>
              <a:rPr lang="en-US" altLang="zh-CN" sz="3600" b="1">
                <a:solidFill>
                  <a:srgbClr val="FF0000"/>
                </a:solidFill>
                <a:latin typeface="Times New Roman" panose="02020703060505090304" pitchFamily="18" charset="0"/>
              </a:rPr>
              <a:t>X</a:t>
            </a:r>
            <a:r>
              <a:rPr lang="zh-CN" altLang="en-US" sz="2800" b="1">
                <a:latin typeface="Times New Roman" panose="02020703060505090304" pitchFamily="18" charset="0"/>
              </a:rPr>
              <a:t>的两种划分。则</a:t>
            </a:r>
            <a:r>
              <a:rPr lang="zh-CN" altLang="en-US" sz="3600" b="1">
                <a:solidFill>
                  <a:srgbClr val="FF0000"/>
                </a:solidFill>
                <a:latin typeface="Times New Roman" panose="02020703060505090304" pitchFamily="18" charset="0"/>
              </a:rPr>
              <a:t>其交叉划分</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en-US" sz="3600" b="1">
                <a:solidFill>
                  <a:srgbClr val="FF0000"/>
                </a:solidFill>
                <a:latin typeface="Times New Roman" panose="02020703060505090304" pitchFamily="18" charset="0"/>
              </a:rPr>
              <a:t>亦是原集合的一种划分</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 </a:t>
            </a:r>
            <a:r>
              <a:rPr lang="zh-CN" altLang="zh-CN" sz="2800" b="1">
                <a:latin typeface="Times New Roman" panose="02020703060505090304" pitchFamily="18" charset="0"/>
              </a:rPr>
              <a:t>证明思路：</a:t>
            </a:r>
            <a:r>
              <a:rPr lang="zh-CN" altLang="zh-CN" sz="3600" b="1">
                <a:latin typeface="Times New Roman" panose="02020703060505090304" pitchFamily="18" charset="0"/>
              </a:rPr>
              <a:t>先证：</a:t>
            </a:r>
            <a:r>
              <a:rPr lang="zh-CN" altLang="zh-CN" sz="3600" b="1">
                <a:solidFill>
                  <a:srgbClr val="FF0000"/>
                </a:solidFill>
                <a:latin typeface="Times New Roman" panose="02020703060505090304" pitchFamily="18" charset="0"/>
              </a:rPr>
              <a:t>任意两块之交= </a:t>
            </a:r>
            <a:r>
              <a:rPr lang="en-US" altLang="zh-CN" sz="3600" b="1">
                <a:solidFill>
                  <a:srgbClr val="FF0000"/>
                </a:solidFill>
                <a:latin typeface="宋体" panose="02010600030101010101" pitchFamily="2" charset="-122"/>
                <a:sym typeface="SymbolProp BT" pitchFamily="18" charset="2"/>
              </a:rPr>
              <a:t></a:t>
            </a:r>
            <a:endParaRPr lang="zh-CN" altLang="zh-CN" sz="3600" b="1">
              <a:solidFill>
                <a:srgbClr val="FF0000"/>
              </a:solidFill>
              <a:latin typeface="Times New Roman" panose="02020703060505090304" pitchFamily="18" charset="0"/>
            </a:endParaRPr>
          </a:p>
          <a:p>
            <a:pPr marL="0" lvl="0" indent="0" eaLnBrk="1" hangingPunct="1">
              <a:spcBef>
                <a:spcPct val="0"/>
              </a:spcBef>
              <a:buNone/>
            </a:pPr>
            <a:r>
              <a:rPr lang="zh-CN" altLang="zh-CN" sz="2800" b="1">
                <a:latin typeface="Times New Roman" panose="02020703060505090304" pitchFamily="18" charset="0"/>
              </a:rPr>
              <a:t>      考察交叉划分集合中的任意两个元素：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h</a:t>
            </a:r>
            <a:r>
              <a:rPr lang="zh-CN" altLang="en-US" sz="3600" b="1">
                <a:solidFill>
                  <a:srgbClr val="FF0000"/>
                </a:solidFill>
                <a:latin typeface="宋体" panose="02010600030101010101" pitchFamily="2" charset="-122"/>
              </a:rPr>
              <a:t>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k</a:t>
            </a:r>
            <a:r>
              <a:rPr lang="zh-CN" altLang="en-US" sz="2800" b="1">
                <a:latin typeface="Times New Roman" panose="02020703060505090304" pitchFamily="18" charset="0"/>
              </a:rPr>
              <a:t>中之交</a:t>
            </a:r>
            <a:r>
              <a:rPr lang="zh-CN" altLang="en-US" sz="3600" b="1">
                <a:latin typeface="Times New Roman" panose="02020703060505090304" pitchFamily="18" charset="0"/>
              </a:rPr>
              <a:t>“</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h</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t>
            </a:r>
            <a:r>
              <a:rPr lang="en-US" altLang="zh-CN" sz="3600" b="1">
                <a:latin typeface="Times New Roman" panose="02020703060505090304" pitchFamily="18" charset="0"/>
              </a:rPr>
              <a:t>(</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k</a:t>
            </a:r>
            <a:r>
              <a:rPr lang="en-US" altLang="zh-CN" sz="3600" b="1">
                <a:latin typeface="Times New Roman" panose="02020703060505090304" pitchFamily="18" charset="0"/>
              </a:rPr>
              <a:t>)”</a:t>
            </a:r>
            <a:endParaRPr lang="en-US" altLang="zh-CN" sz="2800" b="1">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3600" b="1">
                <a:latin typeface="Times New Roman" panose="02020703060505090304" pitchFamily="18" charset="0"/>
              </a:rPr>
              <a:t>再证：</a:t>
            </a:r>
            <a:r>
              <a:rPr lang="zh-CN" altLang="en-US" sz="3600" b="1">
                <a:solidFill>
                  <a:srgbClr val="FF0000"/>
                </a:solidFill>
                <a:latin typeface="Times New Roman" panose="02020703060505090304" pitchFamily="18" charset="0"/>
              </a:rPr>
              <a:t>所有</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en-US" sz="3600" b="1">
                <a:solidFill>
                  <a:srgbClr val="FF0000"/>
                </a:solidFill>
                <a:latin typeface="Times New Roman" panose="02020703060505090304" pitchFamily="18" charset="0"/>
              </a:rPr>
              <a:t>之并</a:t>
            </a:r>
            <a:r>
              <a:rPr lang="en-US" altLang="zh-CN" sz="3600" b="1">
                <a:solidFill>
                  <a:srgbClr val="FF0000"/>
                </a:solidFill>
                <a:latin typeface="Times New Roman" panose="02020703060505090304" pitchFamily="18" charset="0"/>
              </a:rPr>
              <a:t>=X</a:t>
            </a:r>
            <a:endParaRPr lang="en-US" altLang="zh-CN" sz="3600" b="1">
              <a:solidFill>
                <a:srgbClr val="FF0000"/>
              </a:solidFill>
              <a:latin typeface="Times New Roman" panose="02020703060505090304" pitchFamily="18" charset="0"/>
            </a:endParaRPr>
          </a:p>
          <a:p>
            <a:pPr marL="0" lvl="0" indent="0" eaLnBrk="1" hangingPunct="1">
              <a:spcBef>
                <a:spcPct val="0"/>
              </a:spcBef>
              <a:buNone/>
            </a:pPr>
            <a:r>
              <a:rPr lang="en-US" altLang="zh-CN" sz="2800" b="1">
                <a:latin typeface="Times New Roman" panose="02020703060505090304" pitchFamily="18" charset="0"/>
              </a:rPr>
              <a:t>      </a:t>
            </a:r>
            <a:r>
              <a:rPr lang="zh-CN" altLang="en-US" sz="2800" b="1">
                <a:latin typeface="Times New Roman" panose="02020703060505090304" pitchFamily="18" charset="0"/>
              </a:rPr>
              <a:t>反方向使用</a:t>
            </a:r>
            <a:r>
              <a:rPr lang="zh-CN" altLang="en-US" sz="2800" b="1">
                <a:solidFill>
                  <a:srgbClr val="FF0000"/>
                </a:solidFill>
                <a:latin typeface="宋体" panose="02010600030101010101" pitchFamily="2" charset="-122"/>
              </a:rPr>
              <a:t>∩</a:t>
            </a:r>
            <a:r>
              <a:rPr lang="zh-CN" altLang="en-US" sz="2800" b="1">
                <a:latin typeface="Times New Roman" panose="02020703060505090304" pitchFamily="18" charset="0"/>
              </a:rPr>
              <a:t>对</a:t>
            </a:r>
            <a:r>
              <a:rPr lang="zh-CN" altLang="en-US" sz="2800" b="1">
                <a:solidFill>
                  <a:srgbClr val="FF0000"/>
                </a:solidFill>
              </a:rPr>
              <a:t>∪</a:t>
            </a:r>
            <a:r>
              <a:rPr lang="zh-CN" altLang="en-US" sz="2800" b="1">
                <a:latin typeface="Times New Roman" panose="02020703060505090304" pitchFamily="18" charset="0"/>
              </a:rPr>
              <a:t>的分配律 ，提取公因子。</a:t>
            </a:r>
            <a:r>
              <a:rPr lang="zh-CN" altLang="en-US" sz="2800" b="1">
                <a:latin typeface="宋体" panose="02010600030101010101" pitchFamily="2" charset="-122"/>
                <a:sym typeface="Wingdings 2" panose="05020102010507070707" pitchFamily="18" charset="2"/>
              </a:rPr>
              <a:t> </a:t>
            </a:r>
            <a:endParaRPr lang="zh-CN" altLang="en-US" sz="2800" b="1">
              <a:latin typeface="宋体" panose="02010600030101010101" pitchFamily="2" charset="-122"/>
              <a:sym typeface="Wingdings 2" panose="05020102010507070707" pitchFamily="18" charset="2"/>
            </a:endParaRPr>
          </a:p>
        </p:txBody>
      </p:sp>
      <p:sp>
        <p:nvSpPr>
          <p:cNvPr id="106505" name="Text Box 9"/>
          <p:cNvSpPr txBox="1"/>
          <p:nvPr/>
        </p:nvSpPr>
        <p:spPr>
          <a:xfrm>
            <a:off x="76200" y="4492625"/>
            <a:ext cx="9067800" cy="1739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3-9.3   </a:t>
            </a:r>
            <a:r>
              <a:rPr lang="zh-CN" altLang="en-US" sz="2800" b="1">
                <a:latin typeface="Times New Roman" panose="02020703060505090304" pitchFamily="18" charset="0"/>
              </a:rPr>
              <a:t>给定</a:t>
            </a:r>
            <a:r>
              <a:rPr lang="en-US" altLang="zh-CN" sz="3600" b="1">
                <a:solidFill>
                  <a:srgbClr val="FF0000"/>
                </a:solidFill>
                <a:latin typeface="Times New Roman" panose="02020703060505090304" pitchFamily="18" charset="0"/>
              </a:rPr>
              <a:t>X</a:t>
            </a:r>
            <a:r>
              <a:rPr lang="zh-CN" altLang="en-US" sz="2800" b="1">
                <a:latin typeface="Times New Roman" panose="02020703060505090304" pitchFamily="18" charset="0"/>
              </a:rPr>
              <a:t>的任意两个划分</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和 </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，若对于每一个</a:t>
            </a:r>
            <a:r>
              <a:rPr lang="en-US" altLang="zh-CN" sz="3600" b="1">
                <a:solidFill>
                  <a:srgbClr val="FF0000"/>
                </a:solidFill>
              </a:rPr>
              <a:t>A</a:t>
            </a:r>
            <a:r>
              <a:rPr lang="en-US" altLang="zh-CN" sz="3600" b="1" baseline="-25000">
                <a:solidFill>
                  <a:srgbClr val="FF0000"/>
                </a:solidFill>
              </a:rPr>
              <a:t>j</a:t>
            </a:r>
            <a:r>
              <a:rPr lang="zh-CN" altLang="en-US" sz="2800" b="1">
                <a:latin typeface="Times New Roman" panose="02020703060505090304" pitchFamily="18" charset="0"/>
              </a:rPr>
              <a:t>均有</a:t>
            </a:r>
            <a:r>
              <a:rPr lang="en-US" altLang="zh-CN" sz="3600" b="1">
                <a:solidFill>
                  <a:srgbClr val="FF0000"/>
                </a:solidFill>
              </a:rPr>
              <a:t>B</a:t>
            </a:r>
            <a:r>
              <a:rPr lang="en-US" altLang="zh-CN" sz="3600" b="1" baseline="-25000">
                <a:solidFill>
                  <a:srgbClr val="FF0000"/>
                </a:solidFill>
              </a:rPr>
              <a:t>k</a:t>
            </a:r>
            <a:r>
              <a:rPr lang="zh-CN" altLang="en-US" sz="2800" b="1">
                <a:latin typeface="Times New Roman" panose="02020703060505090304" pitchFamily="18" charset="0"/>
              </a:rPr>
              <a:t>使</a:t>
            </a:r>
            <a:r>
              <a:rPr lang="en-US" altLang="zh-CN" sz="3600" b="1">
                <a:solidFill>
                  <a:srgbClr val="FF0000"/>
                </a:solidFill>
              </a:rPr>
              <a:t>A</a:t>
            </a:r>
            <a:r>
              <a:rPr lang="en-US" altLang="zh-CN" sz="3600" b="1" baseline="-25000">
                <a:solidFill>
                  <a:srgbClr val="FF0000"/>
                </a:solidFill>
              </a:rPr>
              <a:t>j</a:t>
            </a:r>
            <a:r>
              <a:rPr lang="en-US" altLang="zh-CN" sz="3600"/>
              <a:t> </a:t>
            </a:r>
            <a:r>
              <a:rPr lang="en-US" altLang="zh-CN" sz="3600" b="1">
                <a:solidFill>
                  <a:srgbClr val="FF0000"/>
                </a:solidFill>
                <a:sym typeface="Symbol" pitchFamily="18" charset="2"/>
              </a:rPr>
              <a:t></a:t>
            </a:r>
            <a:r>
              <a:rPr lang="en-US" altLang="zh-CN" sz="3600"/>
              <a:t> </a:t>
            </a:r>
            <a:r>
              <a:rPr lang="en-US" altLang="zh-CN" sz="3600" b="1">
                <a:solidFill>
                  <a:srgbClr val="FF0000"/>
                </a:solidFill>
              </a:rPr>
              <a:t>B</a:t>
            </a:r>
            <a:r>
              <a:rPr lang="en-US" altLang="zh-CN" sz="3600" b="1" baseline="-25000">
                <a:solidFill>
                  <a:srgbClr val="FF0000"/>
                </a:solidFill>
              </a:rPr>
              <a:t>k</a:t>
            </a:r>
            <a:r>
              <a:rPr lang="en-US" altLang="zh-CN" sz="1800"/>
              <a:t> </a:t>
            </a:r>
            <a:r>
              <a:rPr lang="zh-CN" altLang="en-US" sz="2800" b="1">
                <a:latin typeface="Times New Roman" panose="02020703060505090304" pitchFamily="18" charset="0"/>
              </a:rPr>
              <a:t>，则</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称为是 </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en-US" altLang="zh-CN" sz="2800" b="1">
                <a:latin typeface="Times New Roman" panose="02020703060505090304" pitchFamily="18" charset="0"/>
              </a:rPr>
              <a:t> </a:t>
            </a:r>
            <a:r>
              <a:rPr lang="zh-CN" altLang="en-US" sz="2800" b="1">
                <a:latin typeface="Times New Roman" panose="02020703060505090304" pitchFamily="18" charset="0"/>
              </a:rPr>
              <a:t>的加细</a:t>
            </a:r>
            <a:r>
              <a:rPr lang="en-US" altLang="zh-CN" sz="2800" b="1">
                <a:latin typeface="Times New Roman" panose="02020703060505090304" pitchFamily="18" charset="0"/>
              </a:rPr>
              <a:t>.</a:t>
            </a:r>
            <a:endParaRPr lang="en-US" altLang="zh-CN" sz="2800" b="1">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4">
                                            <p:txEl>
                                              <p:charRg st="0" end="77"/>
                                            </p:txEl>
                                          </p:spTgt>
                                        </p:tgtEl>
                                        <p:attrNameLst>
                                          <p:attrName>style.visibility</p:attrName>
                                        </p:attrNameLst>
                                      </p:cBhvr>
                                      <p:to>
                                        <p:strVal val="visible"/>
                                      </p:to>
                                    </p:set>
                                    <p:anim calcmode="lin" valueType="num">
                                      <p:cBhvr additive="base">
                                        <p:cTn id="7" dur="500" fill="hold"/>
                                        <p:tgtEl>
                                          <p:spTgt spid="106504">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4">
                                            <p:txEl>
                                              <p:charRg st="0" end="7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504">
                                            <p:txEl>
                                              <p:charRg st="77" end="98"/>
                                            </p:txEl>
                                          </p:spTgt>
                                        </p:tgtEl>
                                        <p:attrNameLst>
                                          <p:attrName>style.visibility</p:attrName>
                                        </p:attrNameLst>
                                      </p:cBhvr>
                                      <p:to>
                                        <p:strVal val="visible"/>
                                      </p:to>
                                    </p:set>
                                    <p:anim calcmode="lin" valueType="num">
                                      <p:cBhvr additive="base">
                                        <p:cTn id="13" dur="500" fill="hold"/>
                                        <p:tgtEl>
                                          <p:spTgt spid="106504">
                                            <p:txEl>
                                              <p:charRg st="77" end="9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04">
                                            <p:txEl>
                                              <p:charRg st="77" end="9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504">
                                            <p:txEl>
                                              <p:charRg st="98" end="154"/>
                                            </p:txEl>
                                          </p:spTgt>
                                        </p:tgtEl>
                                        <p:attrNameLst>
                                          <p:attrName>style.visibility</p:attrName>
                                        </p:attrNameLst>
                                      </p:cBhvr>
                                      <p:to>
                                        <p:strVal val="visible"/>
                                      </p:to>
                                    </p:set>
                                    <p:anim calcmode="lin" valueType="num">
                                      <p:cBhvr additive="base">
                                        <p:cTn id="19" dur="500" fill="hold"/>
                                        <p:tgtEl>
                                          <p:spTgt spid="106504">
                                            <p:txEl>
                                              <p:charRg st="98" end="1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04">
                                            <p:txEl>
                                              <p:charRg st="98" end="15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504">
                                            <p:txEl>
                                              <p:charRg st="154" end="194"/>
                                            </p:txEl>
                                          </p:spTgt>
                                        </p:tgtEl>
                                        <p:attrNameLst>
                                          <p:attrName>style.visibility</p:attrName>
                                        </p:attrNameLst>
                                      </p:cBhvr>
                                      <p:to>
                                        <p:strVal val="visible"/>
                                      </p:to>
                                    </p:set>
                                    <p:anim calcmode="lin" valueType="num">
                                      <p:cBhvr additive="base">
                                        <p:cTn id="25" dur="500" fill="hold"/>
                                        <p:tgtEl>
                                          <p:spTgt spid="106504">
                                            <p:txEl>
                                              <p:charRg st="154" end="19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04">
                                            <p:txEl>
                                              <p:charRg st="154" end="19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504">
                                            <p:txEl>
                                              <p:charRg st="194" end="223"/>
                                            </p:txEl>
                                          </p:spTgt>
                                        </p:tgtEl>
                                        <p:attrNameLst>
                                          <p:attrName>style.visibility</p:attrName>
                                        </p:attrNameLst>
                                      </p:cBhvr>
                                      <p:to>
                                        <p:strVal val="visible"/>
                                      </p:to>
                                    </p:set>
                                    <p:anim calcmode="lin" valueType="num">
                                      <p:cBhvr additive="base">
                                        <p:cTn id="31" dur="500" fill="hold"/>
                                        <p:tgtEl>
                                          <p:spTgt spid="106504">
                                            <p:txEl>
                                              <p:charRg st="194" end="2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504">
                                            <p:txEl>
                                              <p:charRg st="194" end="2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6505"/>
                                        </p:tgtEl>
                                        <p:attrNameLst>
                                          <p:attrName>style.visibility</p:attrName>
                                        </p:attrNameLst>
                                      </p:cBhvr>
                                      <p:to>
                                        <p:strVal val="visible"/>
                                      </p:to>
                                    </p:set>
                                    <p:animEffect transition="in" filter="blinds(horizontal)">
                                      <p:cBhvr>
                                        <p:cTn id="37" dur="500"/>
                                        <p:tgtEl>
                                          <p:spTgt spid="106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4" grpId="0" build="p"/>
      <p:bldP spid="10650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33" name="Text Box 13"/>
          <p:cNvSpPr txBox="1"/>
          <p:nvPr/>
        </p:nvSpPr>
        <p:spPr>
          <a:xfrm>
            <a:off x="323850" y="765175"/>
            <a:ext cx="8640763" cy="3046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   </a:t>
            </a:r>
            <a:r>
              <a:rPr lang="zh-CN" altLang="en-US" sz="2800" b="1">
                <a:latin typeface="Times New Roman" panose="02020703060505090304" pitchFamily="18" charset="0"/>
              </a:rPr>
              <a:t>任何两种划分的交叉划分，都是原来各划分的加细。</a:t>
            </a:r>
            <a:endParaRPr lang="zh-CN" altLang="en-US" sz="2800" b="1">
              <a:solidFill>
                <a:srgbClr val="920092"/>
              </a:solidFill>
              <a:latin typeface="Times New Roman" panose="02020703060505090304" pitchFamily="18" charset="0"/>
            </a:endParaRPr>
          </a:p>
          <a:p>
            <a:pPr marL="0" lvl="0" indent="0" eaLnBrk="1" hangingPunct="1">
              <a:spcBef>
                <a:spcPct val="0"/>
              </a:spcBef>
              <a:buNone/>
            </a:pPr>
            <a:r>
              <a:rPr lang="zh-CN" altLang="en-US" sz="2800" b="1">
                <a:solidFill>
                  <a:srgbClr val="920092"/>
                </a:solidFill>
                <a:latin typeface="Times New Roman" panose="02020703060505090304" pitchFamily="18" charset="0"/>
              </a:rPr>
              <a:t>    证明思路：设</a:t>
            </a:r>
            <a:r>
              <a:rPr lang="zh-CN" altLang="en-US" sz="2800" b="1">
                <a:latin typeface="Times New Roman" panose="02020703060505090304" pitchFamily="18" charset="0"/>
              </a:rPr>
              <a:t>划分</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和</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2</a:t>
            </a:r>
            <a:r>
              <a:rPr lang="en-US" altLang="zh-CN" sz="3600" b="1">
                <a:solidFill>
                  <a:srgbClr val="FF0000"/>
                </a:solidFill>
                <a:latin typeface="Times New Roman" panose="02020703060505090304" pitchFamily="18" charset="0"/>
              </a:rPr>
              <a:t>,…,B</a:t>
            </a:r>
            <a:r>
              <a:rPr lang="en-US" altLang="zh-CN" sz="3600" b="1" baseline="-25000">
                <a:solidFill>
                  <a:srgbClr val="FF0000"/>
                </a:solidFill>
                <a:latin typeface="Times New Roman" panose="02020703060505090304" pitchFamily="18" charset="0"/>
              </a:rPr>
              <a:t>s</a:t>
            </a:r>
            <a:r>
              <a:rPr lang="en-US" altLang="zh-CN" sz="3600" b="1">
                <a:solidFill>
                  <a:srgbClr val="FF0000"/>
                </a:solidFill>
                <a:latin typeface="Times New Roman" panose="02020703060505090304" pitchFamily="18" charset="0"/>
              </a:rPr>
              <a:t>}</a:t>
            </a:r>
            <a:r>
              <a:rPr lang="zh-CN" altLang="en-US" sz="2800" b="1">
                <a:latin typeface="Times New Roman" panose="02020703060505090304" pitchFamily="18" charset="0"/>
              </a:rPr>
              <a:t>的交叉划分为</a:t>
            </a:r>
            <a:r>
              <a:rPr lang="en-US" altLang="zh-CN" sz="3600" b="1">
                <a:solidFill>
                  <a:srgbClr val="FF0000"/>
                </a:solidFill>
                <a:latin typeface="Times New Roman" panose="02020703060505090304" pitchFamily="18" charset="0"/>
              </a:rPr>
              <a:t>T</a:t>
            </a:r>
            <a:r>
              <a:rPr lang="zh-CN" altLang="en-US" sz="2800" b="1">
                <a:latin typeface="Times New Roman" panose="02020703060505090304" pitchFamily="18" charset="0"/>
              </a:rPr>
              <a:t>，</a:t>
            </a:r>
            <a:r>
              <a:rPr lang="zh-CN" altLang="zh-CN" sz="2800" b="1">
                <a:latin typeface="Times New Roman" panose="02020703060505090304" pitchFamily="18" charset="0"/>
              </a:rPr>
              <a:t>对</a:t>
            </a:r>
            <a:r>
              <a:rPr lang="en-US" altLang="zh-CN" sz="3600" b="1">
                <a:solidFill>
                  <a:srgbClr val="FF0000"/>
                </a:solidFill>
                <a:latin typeface="Times New Roman" panose="02020703060505090304" pitchFamily="18" charset="0"/>
              </a:rPr>
              <a:t>T</a:t>
            </a:r>
            <a:r>
              <a:rPr lang="zh-CN" altLang="zh-CN" sz="2800" b="1">
                <a:latin typeface="Times New Roman" panose="02020703060505090304" pitchFamily="18" charset="0"/>
              </a:rPr>
              <a:t>中任意元素</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zh-CN" altLang="zh-CN" sz="2800" b="1">
                <a:latin typeface="Times New Roman" panose="02020703060505090304" pitchFamily="18" charset="0"/>
              </a:rPr>
              <a:t>必有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sym typeface="Symbol" pitchFamily="18" charset="2"/>
              </a:rPr>
              <a:t></a:t>
            </a:r>
            <a:r>
              <a:rPr lang="en-US" altLang="zh-CN" sz="2800" b="1">
                <a:latin typeface="Times New Roman" panose="02020703060505090304" pitchFamily="18" charset="0"/>
              </a:rPr>
              <a:t> </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zh-CN" altLang="zh-CN" sz="2800" b="1">
                <a:latin typeface="Times New Roman" panose="02020703060505090304" pitchFamily="18" charset="0"/>
              </a:rPr>
              <a:t>和</a:t>
            </a:r>
            <a:r>
              <a:rPr lang="en-US" altLang="zh-CN" sz="3600" b="1">
                <a:solidFill>
                  <a:srgbClr val="FF0000"/>
                </a:solidFill>
                <a:latin typeface="宋体" panose="02010600030101010101" pitchFamily="2" charset="-122"/>
              </a:rPr>
              <a:t>A</a:t>
            </a:r>
            <a:r>
              <a:rPr lang="en-US" altLang="zh-CN" sz="3600" b="1" baseline="-25000">
                <a:solidFill>
                  <a:srgbClr val="FF0000"/>
                </a:solidFill>
                <a:latin typeface="宋体" panose="02010600030101010101" pitchFamily="2" charset="-122"/>
              </a:rPr>
              <a:t>i</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 </a:t>
            </a:r>
            <a:r>
              <a:rPr lang="en-US" altLang="zh-CN" sz="3600" b="1">
                <a:solidFill>
                  <a:srgbClr val="FF0000"/>
                </a:solidFill>
                <a:latin typeface="Times New Roman" panose="02020703060505090304" pitchFamily="18" charset="0"/>
                <a:sym typeface="Symbol" pitchFamily="18" charset="2"/>
              </a:rPr>
              <a:t></a:t>
            </a:r>
            <a:r>
              <a:rPr lang="en-US" altLang="zh-CN" sz="3600" b="1" baseline="-25000">
                <a:solidFill>
                  <a:srgbClr val="FF0000"/>
                </a:solidFill>
                <a:latin typeface="宋体" panose="02010600030101010101" pitchFamily="2" charset="-122"/>
              </a:rPr>
              <a:t> </a:t>
            </a:r>
            <a:r>
              <a:rPr lang="en-US" altLang="zh-CN" sz="3600" b="1">
                <a:solidFill>
                  <a:srgbClr val="FF0000"/>
                </a:solidFill>
                <a:latin typeface="宋体" panose="02010600030101010101" pitchFamily="2" charset="-122"/>
              </a:rPr>
              <a:t>B</a:t>
            </a:r>
            <a:r>
              <a:rPr lang="en-US" altLang="zh-CN" sz="3600" b="1" baseline="-25000">
                <a:solidFill>
                  <a:srgbClr val="FF0000"/>
                </a:solidFill>
                <a:latin typeface="宋体" panose="02010600030101010101" pitchFamily="2" charset="-122"/>
              </a:rPr>
              <a:t>j</a:t>
            </a:r>
            <a:r>
              <a:rPr lang="en-US" altLang="zh-CN" sz="2800" b="1">
                <a:latin typeface="Times New Roman" panose="02020703060505090304" pitchFamily="18" charset="0"/>
              </a:rPr>
              <a:t> </a:t>
            </a:r>
            <a:r>
              <a:rPr lang="zh-CN" altLang="en-US" sz="2800" b="1">
                <a:latin typeface="Times New Roman" panose="02020703060505090304" pitchFamily="18" charset="0"/>
              </a:rPr>
              <a:t>，</a:t>
            </a:r>
            <a:r>
              <a:rPr lang="zh-CN" altLang="zh-CN" sz="2800" b="1">
                <a:latin typeface="Times New Roman" panose="02020703060505090304" pitchFamily="18" charset="0"/>
              </a:rPr>
              <a:t>故</a:t>
            </a:r>
            <a:r>
              <a:rPr lang="en-US" altLang="zh-CN" sz="2800" b="1">
                <a:latin typeface="Times New Roman" panose="02020703060505090304" pitchFamily="18" charset="0"/>
              </a:rPr>
              <a:t>T</a:t>
            </a:r>
            <a:r>
              <a:rPr lang="zh-CN" altLang="zh-CN" sz="2800" b="1">
                <a:latin typeface="Times New Roman" panose="02020703060505090304" pitchFamily="18" charset="0"/>
              </a:rPr>
              <a:t>必是原划分的加细。</a:t>
            </a:r>
            <a:endParaRPr lang="zh-CN" altLang="en-US" sz="2800" b="1">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33">
                                            <p:txEl>
                                              <p:charRg st="0" end="40"/>
                                            </p:txEl>
                                          </p:spTgt>
                                        </p:tgtEl>
                                        <p:attrNameLst>
                                          <p:attrName>style.visibility</p:attrName>
                                        </p:attrNameLst>
                                      </p:cBhvr>
                                      <p:to>
                                        <p:strVal val="visible"/>
                                      </p:to>
                                    </p:set>
                                    <p:anim calcmode="lin" valueType="num">
                                      <p:cBhvr additive="base">
                                        <p:cTn id="7" dur="500" fill="hold"/>
                                        <p:tgtEl>
                                          <p:spTgt spid="107533">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33">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33">
                                            <p:txEl>
                                              <p:charRg st="40" end="135"/>
                                            </p:txEl>
                                          </p:spTgt>
                                        </p:tgtEl>
                                        <p:attrNameLst>
                                          <p:attrName>style.visibility</p:attrName>
                                        </p:attrNameLst>
                                      </p:cBhvr>
                                      <p:to>
                                        <p:strVal val="visible"/>
                                      </p:to>
                                    </p:set>
                                    <p:anim calcmode="lin" valueType="num">
                                      <p:cBhvr additive="base">
                                        <p:cTn id="13" dur="500" fill="hold"/>
                                        <p:tgtEl>
                                          <p:spTgt spid="107533">
                                            <p:txEl>
                                              <p:charRg st="40" end="1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33">
                                            <p:txEl>
                                              <p:charRg st="40"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等价关系</a:t>
            </a:r>
            <a:endParaRPr lang="en-US" dirty="0"/>
          </a:p>
        </p:txBody>
      </p:sp>
      <p:sp>
        <p:nvSpPr>
          <p:cNvPr id="3" name="Content Placeholder 2"/>
          <p:cNvSpPr>
            <a:spLocks noGrp="1"/>
          </p:cNvSpPr>
          <p:nvPr>
            <p:ph idx="1"/>
          </p:nvPr>
        </p:nvSpPr>
        <p:spPr/>
        <p:txBody>
          <a:bodyPr/>
          <a:lstStyle/>
          <a:p>
            <a:pPr>
              <a:buNone/>
            </a:pPr>
            <a:r>
              <a:rPr lang="en-US" b="1" dirty="0"/>
              <a:t>定义1</a:t>
            </a:r>
            <a:r>
              <a:rPr lang="zh-CN" altLang="en-US" b="1" dirty="0"/>
              <a:t>：</a:t>
            </a:r>
            <a:r>
              <a:rPr lang="en-US" dirty="0" err="1"/>
              <a:t>如果集合A上的关系是自反的、对称的和传递的，则称其为</a:t>
            </a:r>
            <a:r>
              <a:rPr lang="en-US" b="1" dirty="0" err="1">
                <a:solidFill>
                  <a:srgbClr val="FF0000"/>
                </a:solidFill>
              </a:rPr>
              <a:t>等价关系</a:t>
            </a:r>
            <a:r>
              <a:rPr lang="en-US" dirty="0"/>
              <a:t>。</a:t>
            </a:r>
            <a:endParaRPr lang="en-US" dirty="0"/>
          </a:p>
          <a:p>
            <a:pPr>
              <a:buNone/>
            </a:pPr>
            <a:endParaRPr lang="en-US" dirty="0"/>
          </a:p>
          <a:p>
            <a:pPr>
              <a:buNone/>
            </a:pPr>
            <a:r>
              <a:rPr lang="en-US" b="1" dirty="0"/>
              <a:t>定义2</a:t>
            </a:r>
            <a:r>
              <a:rPr lang="zh-CN" altLang="en-US" b="1" dirty="0"/>
              <a:t>：</a:t>
            </a:r>
            <a:r>
              <a:rPr lang="en-US" dirty="0" err="1"/>
              <a:t>两个元素a和b通过等价关系相关联，称</a:t>
            </a:r>
            <a:r>
              <a:rPr lang="zh-CN" altLang="en-US" dirty="0"/>
              <a:t>他们是</a:t>
            </a:r>
            <a:r>
              <a:rPr lang="en-US" dirty="0" err="1"/>
              <a:t>等价</a:t>
            </a:r>
            <a:r>
              <a:rPr lang="zh-CN" altLang="en-US" dirty="0"/>
              <a:t>的</a:t>
            </a:r>
            <a:r>
              <a:rPr lang="en-US" dirty="0"/>
              <a:t>。常常使用a∼b这个符号来表示</a:t>
            </a:r>
            <a:r>
              <a:rPr lang="zh-CN" altLang="en-US" dirty="0"/>
              <a:t>对于某个</a:t>
            </a:r>
            <a:r>
              <a:rPr lang="en-US" dirty="0">
                <a:sym typeface="+mn-ea"/>
              </a:rPr>
              <a:t>特定的等价关系</a:t>
            </a:r>
            <a:r>
              <a:rPr lang="zh-CN" altLang="en-US" dirty="0">
                <a:sym typeface="+mn-ea"/>
              </a:rPr>
              <a:t>，</a:t>
            </a:r>
            <a:r>
              <a:rPr lang="en-US" dirty="0"/>
              <a:t>a和b是等价的元素。</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Text Box 2"/>
          <p:cNvSpPr txBox="1"/>
          <p:nvPr/>
        </p:nvSpPr>
        <p:spPr>
          <a:xfrm>
            <a:off x="715963" y="358775"/>
            <a:ext cx="8159750" cy="10477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3400" b="1">
                <a:solidFill>
                  <a:schemeClr val="hlink"/>
                </a:solidFill>
              </a:rPr>
              <a:t>   </a:t>
            </a:r>
            <a:r>
              <a:rPr lang="en-US" altLang="zh-CN" sz="3400" b="1">
                <a:solidFill>
                  <a:srgbClr val="FF0000"/>
                </a:solidFill>
              </a:rPr>
              <a:t>1. </a:t>
            </a:r>
            <a:r>
              <a:rPr lang="zh-CN" altLang="en-US" sz="3000" b="1">
                <a:solidFill>
                  <a:srgbClr val="FF0000"/>
                </a:solidFill>
                <a:ea typeface="仿宋_GB2312" pitchFamily="49" charset="-122"/>
              </a:rPr>
              <a:t>等价关系的定义</a:t>
            </a:r>
            <a:r>
              <a:rPr lang="en-US" altLang="zh-CN" sz="2600" b="1"/>
              <a:t>(The Definition of</a:t>
            </a:r>
            <a:endParaRPr lang="en-US" altLang="zh-CN" sz="2600" b="1"/>
          </a:p>
          <a:p>
            <a:pPr marL="0" lvl="0" indent="0" defTabSz="913130">
              <a:spcBef>
                <a:spcPct val="0"/>
              </a:spcBef>
              <a:buNone/>
            </a:pPr>
            <a:r>
              <a:rPr lang="en-US" altLang="zh-CN" sz="2600" b="1"/>
              <a:t>              Equivalence Relation )</a:t>
            </a:r>
            <a:endParaRPr lang="en-US" altLang="zh-CN" sz="2600" b="1"/>
          </a:p>
        </p:txBody>
      </p:sp>
      <p:sp>
        <p:nvSpPr>
          <p:cNvPr id="247813" name="Text Box 5"/>
          <p:cNvSpPr txBox="1"/>
          <p:nvPr/>
        </p:nvSpPr>
        <p:spPr>
          <a:xfrm>
            <a:off x="576263" y="3305175"/>
            <a:ext cx="79248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b="1" i="1">
                <a:solidFill>
                  <a:srgbClr val="CC3300"/>
                </a:solidFill>
                <a:latin typeface="宋体" panose="02010600030101010101" pitchFamily="2" charset="-122"/>
              </a:rPr>
              <a:t>例如</a:t>
            </a:r>
            <a:r>
              <a:rPr lang="zh-CN" altLang="en-US" b="1" i="1">
                <a:solidFill>
                  <a:srgbClr val="FF9900"/>
                </a:solidFill>
                <a:latin typeface="宋体" panose="02010600030101010101" pitchFamily="2" charset="-122"/>
              </a:rPr>
              <a:t>  </a:t>
            </a:r>
            <a:r>
              <a:rPr lang="zh-CN" altLang="en-US" sz="2800" b="1">
                <a:latin typeface="宋体" panose="02010600030101010101" pitchFamily="2" charset="-122"/>
              </a:rPr>
              <a:t>数的相等关系是任何数集上的等价关系。</a:t>
            </a:r>
            <a:r>
              <a:rPr lang="zh-CN" altLang="en-US" sz="2800" b="1">
                <a:solidFill>
                  <a:schemeClr val="bg1"/>
                </a:solidFill>
                <a:latin typeface="宋体" panose="02010600030101010101" pitchFamily="2" charset="-122"/>
              </a:rPr>
              <a:t> </a:t>
            </a:r>
            <a:endParaRPr lang="zh-CN" altLang="en-US" sz="2800" b="1">
              <a:solidFill>
                <a:schemeClr val="bg1"/>
              </a:solidFill>
              <a:latin typeface="宋体" panose="02010600030101010101" pitchFamily="2" charset="-122"/>
            </a:endParaRPr>
          </a:p>
        </p:txBody>
      </p:sp>
      <p:sp>
        <p:nvSpPr>
          <p:cNvPr id="247814" name="Text Box 6"/>
          <p:cNvSpPr txBox="1"/>
          <p:nvPr/>
        </p:nvSpPr>
        <p:spPr>
          <a:xfrm>
            <a:off x="442913" y="4056063"/>
            <a:ext cx="7772400" cy="1014412"/>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又例如</a:t>
            </a:r>
            <a:r>
              <a:rPr lang="zh-CN" altLang="en-US" b="1" i="1">
                <a:solidFill>
                  <a:srgbClr val="FF9900"/>
                </a:solidFill>
                <a:latin typeface="黑体" panose="02010609060101010101" pitchFamily="49" charset="-122"/>
                <a:ea typeface="黑体" panose="02010609060101010101" pitchFamily="49" charset="-122"/>
              </a:rPr>
              <a:t> </a:t>
            </a:r>
            <a:r>
              <a:rPr lang="zh-CN" altLang="en-US" sz="2800" b="1">
                <a:solidFill>
                  <a:schemeClr val="bg1"/>
                </a:solidFill>
              </a:rPr>
              <a:t> </a:t>
            </a:r>
            <a:r>
              <a:rPr lang="zh-CN" altLang="en-US" sz="2800" b="1"/>
              <a:t>一群人的集合中姓氏相同的关系也是等价关系。</a:t>
            </a:r>
            <a:endParaRPr lang="zh-CN" altLang="en-US" sz="2800" b="1"/>
          </a:p>
        </p:txBody>
      </p:sp>
      <p:sp>
        <p:nvSpPr>
          <p:cNvPr id="247815" name="Text Box 7"/>
          <p:cNvSpPr txBox="1"/>
          <p:nvPr/>
        </p:nvSpPr>
        <p:spPr>
          <a:xfrm>
            <a:off x="642938" y="5214938"/>
            <a:ext cx="7620000" cy="52705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sz="2800" b="1">
                <a:latin typeface="宋体" panose="02010600030101010101" pitchFamily="2" charset="-122"/>
              </a:rPr>
              <a:t>但父子关系不是等价关系，因为它不可传递。 </a:t>
            </a:r>
            <a:endParaRPr lang="zh-CN" altLang="en-US" sz="2800" b="1">
              <a:latin typeface="宋体" panose="02010600030101010101" pitchFamily="2" charset="-122"/>
            </a:endParaRPr>
          </a:p>
        </p:txBody>
      </p:sp>
      <p:sp>
        <p:nvSpPr>
          <p:cNvPr id="9" name="Text Box 4"/>
          <p:cNvSpPr txBox="1">
            <a:spLocks noChangeArrowheads="1"/>
          </p:cNvSpPr>
          <p:nvPr/>
        </p:nvSpPr>
        <p:spPr bwMode="auto">
          <a:xfrm>
            <a:off x="304800" y="1428750"/>
            <a:ext cx="8839200" cy="1754188"/>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600" b="1">
                <a:solidFill>
                  <a:srgbClr val="920092"/>
                </a:solidFill>
                <a:latin typeface="Times New Roman" panose="02020703060505090304" pitchFamily="18" charset="0"/>
              </a:rPr>
              <a:t>定义</a:t>
            </a:r>
            <a:r>
              <a:rPr lang="en-US" altLang="zh-CN" sz="2600" b="1">
                <a:solidFill>
                  <a:srgbClr val="920092"/>
                </a:solidFill>
                <a:latin typeface="Times New Roman" panose="02020703060505090304" pitchFamily="18" charset="0"/>
              </a:rPr>
              <a:t>3-10.1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为定义在集合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上的一个关系，若</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是自反、对称的和传递的</a:t>
            </a:r>
            <a:r>
              <a:rPr lang="zh-CN" altLang="en-US" sz="2800" b="1">
                <a:latin typeface="Times New Roman" panose="02020703060505090304" pitchFamily="18" charset="0"/>
              </a:rPr>
              <a:t>，则</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称为</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等价关系</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equivalent  relation</a:t>
            </a:r>
            <a:r>
              <a:rPr lang="zh-CN" altLang="en-US" sz="2800" b="1">
                <a:latin typeface="Times New Roman" panose="02020703060505090304" pitchFamily="18" charset="0"/>
              </a:rPr>
              <a:t>）。 </a:t>
            </a:r>
            <a:endParaRPr lang="zh-CN" altLang="en-US" sz="2800" b="1">
              <a:latin typeface="Times New Roman" panose="02020703060505090304" pitchFamily="18"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47813"/>
                                        </p:tgtEl>
                                        <p:attrNameLst>
                                          <p:attrName>style.visibility</p:attrName>
                                        </p:attrNameLst>
                                      </p:cBhvr>
                                      <p:to>
                                        <p:strVal val="visible"/>
                                      </p:to>
                                    </p:set>
                                    <p:animEffect transition="in" filter="checkerboard(down)">
                                      <p:cBhvr>
                                        <p:cTn id="12" dur="500"/>
                                        <p:tgtEl>
                                          <p:spTgt spid="2478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7814"/>
                                        </p:tgtEl>
                                        <p:attrNameLst>
                                          <p:attrName>style.visibility</p:attrName>
                                        </p:attrNameLst>
                                      </p:cBhvr>
                                      <p:to>
                                        <p:strVal val="visible"/>
                                      </p:to>
                                    </p:set>
                                    <p:animEffect transition="in" filter="blinds(horizontal)">
                                      <p:cBhvr>
                                        <p:cTn id="17" dur="500"/>
                                        <p:tgtEl>
                                          <p:spTgt spid="2478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7815"/>
                                        </p:tgtEl>
                                        <p:attrNameLst>
                                          <p:attrName>style.visibility</p:attrName>
                                        </p:attrNameLst>
                                      </p:cBhvr>
                                      <p:to>
                                        <p:strVal val="visible"/>
                                      </p:to>
                                    </p:set>
                                    <p:animEffect transition="in" filter="wipe(up)">
                                      <p:cBhvr>
                                        <p:cTn id="22" dur="500"/>
                                        <p:tgtEl>
                                          <p:spTgt spid="24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p:bldP spid="247814" grpId="0"/>
      <p:bldP spid="247815" grpId="0"/>
      <p:bldP spid="9"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Text Box 2"/>
          <p:cNvSpPr txBox="1"/>
          <p:nvPr/>
        </p:nvSpPr>
        <p:spPr>
          <a:xfrm>
            <a:off x="457200" y="304800"/>
            <a:ext cx="7543800" cy="13858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lnSpc>
                <a:spcPct val="140000"/>
              </a:lnSpc>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a:t>
            </a:r>
            <a:r>
              <a:rPr lang="en-US" altLang="zh-CN" sz="2800" b="1" i="1"/>
              <a:t>A</a:t>
            </a:r>
            <a:r>
              <a:rPr lang="zh-CN" altLang="en-US" sz="2800" b="1">
                <a:latin typeface="宋体" panose="02010600030101010101" pitchFamily="2" charset="-122"/>
              </a:rPr>
              <a:t>是任意集合，则</a:t>
            </a:r>
            <a:r>
              <a:rPr lang="en-US" altLang="zh-CN" sz="2600" b="1" i="1"/>
              <a:t>A</a:t>
            </a:r>
            <a:r>
              <a:rPr lang="zh-CN" altLang="en-US" sz="2800" b="1">
                <a:latin typeface="宋体" panose="02010600030101010101" pitchFamily="2" charset="-122"/>
              </a:rPr>
              <a:t>上的恒等关系和全域关系</a:t>
            </a:r>
            <a:r>
              <a:rPr lang="en-US" altLang="zh-CN" sz="2800" b="1" i="1"/>
              <a:t>U</a:t>
            </a:r>
            <a:r>
              <a:rPr lang="en-US" altLang="zh-CN" sz="2800" b="1" i="1" baseline="-25000"/>
              <a:t>A</a:t>
            </a:r>
            <a:r>
              <a:rPr lang="zh-CN" altLang="en-US" sz="2800" b="1">
                <a:latin typeface="宋体" panose="02010600030101010101" pitchFamily="2" charset="-122"/>
              </a:rPr>
              <a:t>均是</a:t>
            </a:r>
            <a:r>
              <a:rPr lang="en-US" altLang="zh-CN" sz="2600" b="1" i="1"/>
              <a:t>A</a:t>
            </a:r>
            <a:r>
              <a:rPr lang="zh-CN" altLang="en-US" sz="2800" b="1">
                <a:latin typeface="宋体" panose="02010600030101010101" pitchFamily="2" charset="-122"/>
              </a:rPr>
              <a:t>上的等价关系。</a:t>
            </a:r>
            <a:endParaRPr lang="zh-CN" altLang="en-US" sz="2800" b="1">
              <a:latin typeface="宋体" panose="02010600030101010101" pitchFamily="2" charset="-122"/>
            </a:endParaRPr>
          </a:p>
        </p:txBody>
      </p:sp>
      <p:sp>
        <p:nvSpPr>
          <p:cNvPr id="210946" name="Text Box 3"/>
          <p:cNvSpPr txBox="1"/>
          <p:nvPr/>
        </p:nvSpPr>
        <p:spPr>
          <a:xfrm>
            <a:off x="457200" y="1760538"/>
            <a:ext cx="7010400" cy="5857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en-US" altLang="zh-CN" b="1" i="1">
                <a:latin typeface="宋体" panose="02010600030101010101" pitchFamily="2" charset="-122"/>
              </a:rPr>
              <a:t>  </a:t>
            </a: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               ，</a:t>
            </a:r>
            <a:r>
              <a:rPr lang="en-US" altLang="zh-CN" sz="2800" b="1" i="1"/>
              <a:t>A</a:t>
            </a:r>
            <a:r>
              <a:rPr lang="zh-CN" altLang="en-US" sz="2800" b="1">
                <a:latin typeface="宋体" panose="02010600030101010101" pitchFamily="2" charset="-122"/>
              </a:rPr>
              <a:t>上的关系</a:t>
            </a:r>
            <a:endParaRPr lang="zh-CN" altLang="en-US" sz="2800" b="1">
              <a:latin typeface="宋体" panose="02010600030101010101" pitchFamily="2" charset="-122"/>
            </a:endParaRPr>
          </a:p>
        </p:txBody>
      </p:sp>
      <p:sp>
        <p:nvSpPr>
          <p:cNvPr id="210947" name="Text Box 4"/>
          <p:cNvSpPr txBox="1"/>
          <p:nvPr/>
        </p:nvSpPr>
        <p:spPr>
          <a:xfrm>
            <a:off x="633413" y="2959100"/>
            <a:ext cx="4114800" cy="5238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R</a:t>
            </a:r>
            <a:r>
              <a:rPr lang="zh-CN" altLang="en-US" sz="2800" b="1">
                <a:latin typeface="宋体" panose="02010600030101010101" pitchFamily="2" charset="-122"/>
              </a:rPr>
              <a:t>是</a:t>
            </a:r>
            <a:r>
              <a:rPr lang="en-US" altLang="zh-CN" sz="2800" b="1" i="1"/>
              <a:t>A</a:t>
            </a:r>
            <a:r>
              <a:rPr lang="zh-CN" altLang="en-US" sz="2800" b="1">
                <a:latin typeface="宋体" panose="02010600030101010101" pitchFamily="2" charset="-122"/>
              </a:rPr>
              <a:t>上的等价关系。 </a:t>
            </a:r>
            <a:endParaRPr lang="zh-CN" altLang="en-US" sz="2800" b="1">
              <a:latin typeface="宋体" panose="02010600030101010101" pitchFamily="2" charset="-122"/>
            </a:endParaRPr>
          </a:p>
        </p:txBody>
      </p:sp>
      <p:sp>
        <p:nvSpPr>
          <p:cNvPr id="210948" name="Text Box 5"/>
          <p:cNvSpPr txBox="1"/>
          <p:nvPr/>
        </p:nvSpPr>
        <p:spPr>
          <a:xfrm>
            <a:off x="703263" y="3465513"/>
            <a:ext cx="8153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设</a:t>
            </a:r>
            <a:r>
              <a:rPr lang="en-US" altLang="zh-CN" sz="2800" b="1">
                <a:latin typeface="宋体" panose="02010600030101010101" pitchFamily="2" charset="-122"/>
              </a:rPr>
              <a:t>k</a:t>
            </a:r>
            <a:r>
              <a:rPr lang="zh-CN" altLang="en-US" sz="2800" b="1">
                <a:latin typeface="宋体" panose="02010600030101010101" pitchFamily="2" charset="-122"/>
              </a:rPr>
              <a:t>为一个正整数，整数集</a:t>
            </a:r>
            <a:r>
              <a:rPr lang="en-US" altLang="zh-CN" sz="2800" b="1">
                <a:latin typeface="宋体" panose="02010600030101010101" pitchFamily="2" charset="-122"/>
              </a:rPr>
              <a:t>I</a:t>
            </a:r>
            <a:r>
              <a:rPr lang="zh-CN" altLang="en-US" sz="2800" b="1">
                <a:latin typeface="宋体" panose="02010600030101010101" pitchFamily="2" charset="-122"/>
              </a:rPr>
              <a:t>上的同余关系</a:t>
            </a:r>
            <a:endParaRPr lang="zh-CN" altLang="en-US" sz="2800" b="1">
              <a:latin typeface="宋体" panose="02010600030101010101" pitchFamily="2" charset="-122"/>
            </a:endParaRPr>
          </a:p>
        </p:txBody>
      </p:sp>
      <p:sp>
        <p:nvSpPr>
          <p:cNvPr id="210949" name="Text Box 6"/>
          <p:cNvSpPr txBox="1"/>
          <p:nvPr/>
        </p:nvSpPr>
        <p:spPr>
          <a:xfrm>
            <a:off x="611188" y="4581525"/>
            <a:ext cx="7848600" cy="188753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40000"/>
              </a:lnSpc>
              <a:spcBef>
                <a:spcPct val="0"/>
              </a:spcBef>
              <a:buNone/>
            </a:pPr>
            <a:r>
              <a:rPr lang="zh-CN" altLang="en-US" sz="2800" b="1">
                <a:latin typeface="宋体" panose="02010600030101010101" pitchFamily="2" charset="-122"/>
              </a:rPr>
              <a:t>证明</a:t>
            </a:r>
            <a:r>
              <a:rPr lang="en-US" altLang="zh-CN" sz="2800" b="1">
                <a:latin typeface="宋体" panose="02010600030101010101" pitchFamily="2" charset="-122"/>
              </a:rPr>
              <a:t>R</a:t>
            </a:r>
            <a:r>
              <a:rPr lang="zh-CN" altLang="en-US" sz="2800" b="1">
                <a:latin typeface="宋体" panose="02010600030101010101" pitchFamily="2" charset="-122"/>
              </a:rPr>
              <a:t>是集合</a:t>
            </a:r>
            <a:r>
              <a:rPr lang="en-US" altLang="zh-CN" sz="2800" b="1">
                <a:latin typeface="宋体" panose="02010600030101010101" pitchFamily="2" charset="-122"/>
              </a:rPr>
              <a:t>I</a:t>
            </a:r>
            <a:r>
              <a:rPr lang="zh-CN" altLang="en-US" sz="2800" b="1">
                <a:latin typeface="宋体" panose="02010600030101010101" pitchFamily="2" charset="-122"/>
              </a:rPr>
              <a:t>上的等价关系，称为</a:t>
            </a:r>
            <a:r>
              <a:rPr lang="en-US" altLang="zh-CN" sz="2800" b="1">
                <a:latin typeface="宋体" panose="02010600030101010101" pitchFamily="2" charset="-122"/>
              </a:rPr>
              <a:t>I</a:t>
            </a:r>
            <a:r>
              <a:rPr lang="zh-CN" altLang="en-US" sz="2800" b="1">
                <a:latin typeface="宋体" panose="02010600030101010101" pitchFamily="2" charset="-122"/>
              </a:rPr>
              <a:t>上的模</a:t>
            </a:r>
            <a:r>
              <a:rPr lang="en-US" altLang="zh-CN" sz="2800" b="1">
                <a:latin typeface="宋体" panose="02010600030101010101" pitchFamily="2" charset="-122"/>
              </a:rPr>
              <a:t>k</a:t>
            </a:r>
            <a:r>
              <a:rPr lang="zh-CN" altLang="en-US" sz="2800" b="1">
                <a:latin typeface="宋体" panose="02010600030101010101" pitchFamily="2" charset="-122"/>
              </a:rPr>
              <a:t>同余关系。有时也记作：</a:t>
            </a:r>
            <a:endParaRPr lang="en-US" altLang="zh-CN" sz="2800" b="1">
              <a:latin typeface="宋体" panose="02010600030101010101" pitchFamily="2" charset="-122"/>
            </a:endParaRPr>
          </a:p>
          <a:p>
            <a:pPr marL="0" lvl="0" indent="0" defTabSz="913130">
              <a:lnSpc>
                <a:spcPct val="140000"/>
              </a:lnSpc>
              <a:spcBef>
                <a:spcPct val="0"/>
              </a:spcBef>
              <a:buNone/>
            </a:pPr>
            <a:endParaRPr lang="zh-CN" altLang="en-US" sz="2800" b="1">
              <a:latin typeface="宋体" panose="02010600030101010101" pitchFamily="2" charset="-122"/>
            </a:endParaRPr>
          </a:p>
        </p:txBody>
      </p:sp>
      <p:graphicFrame>
        <p:nvGraphicFramePr>
          <p:cNvPr id="210950" name="Object 2"/>
          <p:cNvGraphicFramePr>
            <a:graphicFrameLocks noChangeAspect="1"/>
          </p:cNvGraphicFramePr>
          <p:nvPr/>
        </p:nvGraphicFramePr>
        <p:xfrm>
          <a:off x="2251075" y="1804988"/>
          <a:ext cx="2320925" cy="544512"/>
        </p:xfrm>
        <a:graphic>
          <a:graphicData uri="http://schemas.openxmlformats.org/presentationml/2006/ole">
            <mc:AlternateContent xmlns:mc="http://schemas.openxmlformats.org/markup-compatibility/2006">
              <mc:Choice xmlns:v="urn:schemas-microsoft-com:vml" Requires="v">
                <p:oleObj spid="_x0000_s3521" name="" r:id="rId1" imgW="15363825" imgH="3514725" progId="Equation.3">
                  <p:embed/>
                </p:oleObj>
              </mc:Choice>
              <mc:Fallback>
                <p:oleObj name="" r:id="rId1" imgW="15363825" imgH="3514725" progId="Equation.3">
                  <p:embed/>
                  <p:pic>
                    <p:nvPicPr>
                      <p:cNvPr id="0" name="Picture 3520"/>
                      <p:cNvPicPr/>
                      <p:nvPr/>
                    </p:nvPicPr>
                    <p:blipFill>
                      <a:blip r:embed="rId2"/>
                      <a:stretch>
                        <a:fillRect/>
                      </a:stretch>
                    </p:blipFill>
                    <p:spPr>
                      <a:xfrm>
                        <a:off x="2251075" y="1804988"/>
                        <a:ext cx="2320925" cy="544512"/>
                      </a:xfrm>
                      <a:prstGeom prst="rect">
                        <a:avLst/>
                      </a:prstGeom>
                      <a:noFill/>
                      <a:ln w="38100">
                        <a:noFill/>
                        <a:miter/>
                      </a:ln>
                    </p:spPr>
                  </p:pic>
                </p:oleObj>
              </mc:Fallback>
            </mc:AlternateContent>
          </a:graphicData>
        </a:graphic>
      </p:graphicFrame>
      <p:graphicFrame>
        <p:nvGraphicFramePr>
          <p:cNvPr id="210951" name="Object 3"/>
          <p:cNvGraphicFramePr>
            <a:graphicFrameLocks noChangeAspect="1"/>
          </p:cNvGraphicFramePr>
          <p:nvPr/>
        </p:nvGraphicFramePr>
        <p:xfrm>
          <a:off x="914400" y="2454275"/>
          <a:ext cx="7877175" cy="485775"/>
        </p:xfrm>
        <a:graphic>
          <a:graphicData uri="http://schemas.openxmlformats.org/presentationml/2006/ole">
            <mc:AlternateContent xmlns:mc="http://schemas.openxmlformats.org/markup-compatibility/2006">
              <mc:Choice xmlns:v="urn:schemas-microsoft-com:vml" Requires="v">
                <p:oleObj spid="_x0000_s3522" name="" r:id="rId3" imgW="58369200" imgH="3514725" progId="Equation.3">
                  <p:embed/>
                </p:oleObj>
              </mc:Choice>
              <mc:Fallback>
                <p:oleObj name="" r:id="rId3" imgW="58369200" imgH="3514725" progId="Equation.3">
                  <p:embed/>
                  <p:pic>
                    <p:nvPicPr>
                      <p:cNvPr id="0" name="Picture 3521"/>
                      <p:cNvPicPr/>
                      <p:nvPr/>
                    </p:nvPicPr>
                    <p:blipFill>
                      <a:blip r:embed="rId4"/>
                      <a:stretch>
                        <a:fillRect/>
                      </a:stretch>
                    </p:blipFill>
                    <p:spPr>
                      <a:xfrm>
                        <a:off x="914400" y="2454275"/>
                        <a:ext cx="7877175" cy="485775"/>
                      </a:xfrm>
                      <a:prstGeom prst="rect">
                        <a:avLst/>
                      </a:prstGeom>
                      <a:noFill/>
                      <a:ln w="38100">
                        <a:noFill/>
                        <a:miter/>
                      </a:ln>
                    </p:spPr>
                  </p:pic>
                </p:oleObj>
              </mc:Fallback>
            </mc:AlternateContent>
          </a:graphicData>
        </a:graphic>
      </p:graphicFrame>
      <p:sp>
        <p:nvSpPr>
          <p:cNvPr id="210952" name="Rectangle 9"/>
          <p:cNvSpPr/>
          <p:nvPr/>
        </p:nvSpPr>
        <p:spPr>
          <a:xfrm>
            <a:off x="3789363" y="3311525"/>
            <a:ext cx="9144000" cy="517525"/>
          </a:xfrm>
          <a:prstGeom prst="rect">
            <a:avLst/>
          </a:prstGeom>
          <a:noFill/>
          <a:ln w="9525">
            <a:noFill/>
          </a:ln>
        </p:spPr>
        <p:txBody>
          <a:bodyPr lIns="85341" tIns="42670" rIns="85341" bIns="4267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graphicFrame>
        <p:nvGraphicFramePr>
          <p:cNvPr id="210953" name="Object 4"/>
          <p:cNvGraphicFramePr>
            <a:graphicFrameLocks noChangeAspect="1"/>
          </p:cNvGraphicFramePr>
          <p:nvPr/>
        </p:nvGraphicFramePr>
        <p:xfrm>
          <a:off x="2544763" y="4043363"/>
          <a:ext cx="4264025" cy="700087"/>
        </p:xfrm>
        <a:graphic>
          <a:graphicData uri="http://schemas.openxmlformats.org/presentationml/2006/ole">
            <mc:AlternateContent xmlns:mc="http://schemas.openxmlformats.org/markup-compatibility/2006">
              <mc:Choice xmlns:v="urn:schemas-microsoft-com:vml" Requires="v">
                <p:oleObj spid="_x0000_s3523" name="" r:id="rId5" imgW="26774775" imgH="4391025" progId="Equation.3">
                  <p:embed/>
                </p:oleObj>
              </mc:Choice>
              <mc:Fallback>
                <p:oleObj name="" r:id="rId5" imgW="26774775" imgH="4391025" progId="Equation.3">
                  <p:embed/>
                  <p:pic>
                    <p:nvPicPr>
                      <p:cNvPr id="0" name="Picture 3522"/>
                      <p:cNvPicPr/>
                      <p:nvPr/>
                    </p:nvPicPr>
                    <p:blipFill>
                      <a:blip r:embed="rId6"/>
                      <a:stretch>
                        <a:fillRect/>
                      </a:stretch>
                    </p:blipFill>
                    <p:spPr>
                      <a:xfrm>
                        <a:off x="2544763" y="4043363"/>
                        <a:ext cx="4264025" cy="700087"/>
                      </a:xfrm>
                      <a:prstGeom prst="rect">
                        <a:avLst/>
                      </a:prstGeom>
                      <a:noFill/>
                      <a:ln w="38100">
                        <a:noFill/>
                        <a:miter/>
                      </a:ln>
                    </p:spPr>
                  </p:pic>
                </p:oleObj>
              </mc:Fallback>
            </mc:AlternateContent>
          </a:graphicData>
        </a:graphic>
      </p:graphicFrame>
      <p:sp>
        <p:nvSpPr>
          <p:cNvPr id="210954" name="Rectangle 11"/>
          <p:cNvSpPr/>
          <p:nvPr/>
        </p:nvSpPr>
        <p:spPr>
          <a:xfrm>
            <a:off x="3781425" y="3311525"/>
            <a:ext cx="9144000" cy="517525"/>
          </a:xfrm>
          <a:prstGeom prst="rect">
            <a:avLst/>
          </a:prstGeom>
          <a:noFill/>
          <a:ln w="9525">
            <a:noFill/>
          </a:ln>
        </p:spPr>
        <p:txBody>
          <a:bodyPr lIns="85341" tIns="42670" rIns="85341" bIns="4267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a:p>
        </p:txBody>
      </p:sp>
    </p:spTree>
  </p:cSld>
  <p:clrMapOvr>
    <a:masterClrMapping/>
  </p:clrMapOvr>
  <p:transition spd="med">
    <p:split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Text Box 3"/>
          <p:cNvSpPr txBox="1"/>
          <p:nvPr/>
        </p:nvSpPr>
        <p:spPr>
          <a:xfrm>
            <a:off x="457200" y="1760538"/>
            <a:ext cx="7010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en-US" altLang="zh-CN" b="1" i="1">
                <a:latin typeface="宋体" panose="02010600030101010101" pitchFamily="2" charset="-122"/>
              </a:rPr>
              <a:t>  </a:t>
            </a:r>
            <a:endParaRPr lang="en-US" altLang="zh-CN" sz="2800" b="1">
              <a:latin typeface="宋体" panose="02010600030101010101" pitchFamily="2" charset="-122"/>
            </a:endParaRPr>
          </a:p>
        </p:txBody>
      </p:sp>
      <p:sp>
        <p:nvSpPr>
          <p:cNvPr id="211970" name="Text Box 5"/>
          <p:cNvSpPr txBox="1"/>
          <p:nvPr/>
        </p:nvSpPr>
        <p:spPr>
          <a:xfrm>
            <a:off x="492125" y="1804988"/>
            <a:ext cx="8151813" cy="12985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40000"/>
              </a:lnSpc>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a:latin typeface="宋体" panose="02010600030101010101" pitchFamily="2" charset="-122"/>
              </a:rPr>
              <a:t>R</a:t>
            </a:r>
            <a:r>
              <a:rPr lang="zh-CN" altLang="en-US" sz="2800" b="1">
                <a:latin typeface="宋体" panose="02010600030101010101" pitchFamily="2" charset="-122"/>
              </a:rPr>
              <a:t>是集合</a:t>
            </a:r>
            <a:r>
              <a:rPr lang="en-US" altLang="zh-CN" sz="2800" b="1" i="1"/>
              <a:t>A</a:t>
            </a:r>
            <a:r>
              <a:rPr lang="zh-CN" altLang="en-US" sz="2800" b="1">
                <a:latin typeface="宋体" panose="02010600030101010101" pitchFamily="2" charset="-122"/>
              </a:rPr>
              <a:t>上的等价关系，若元素</a:t>
            </a:r>
            <a:r>
              <a:rPr lang="en-US" altLang="zh-CN" sz="2800" b="1" i="1"/>
              <a:t>a</a:t>
            </a:r>
            <a:r>
              <a:rPr lang="en-US" altLang="zh-CN" sz="2800" b="1">
                <a:latin typeface="宋体" panose="02010600030101010101" pitchFamily="2" charset="-122"/>
              </a:rPr>
              <a:t>R</a:t>
            </a:r>
            <a:r>
              <a:rPr lang="en-US" altLang="zh-CN" sz="2800" b="1" i="1"/>
              <a:t>b</a:t>
            </a:r>
            <a:r>
              <a:rPr lang="en-US" altLang="zh-CN" sz="2800" b="1">
                <a:latin typeface="宋体" panose="02010600030101010101" pitchFamily="2" charset="-122"/>
              </a:rPr>
              <a:t> </a:t>
            </a:r>
            <a:r>
              <a:rPr lang="zh-CN" altLang="en-US" sz="2800" b="1">
                <a:latin typeface="宋体" panose="02010600030101010101" pitchFamily="2" charset="-122"/>
              </a:rPr>
              <a:t>，则称</a:t>
            </a:r>
            <a:r>
              <a:rPr lang="en-US" altLang="zh-CN" sz="2800" b="1" i="1"/>
              <a:t>a</a:t>
            </a:r>
            <a:r>
              <a:rPr lang="zh-CN" altLang="en-US" sz="2800" b="1">
                <a:latin typeface="宋体" panose="02010600030101010101" pitchFamily="2" charset="-122"/>
              </a:rPr>
              <a:t>与</a:t>
            </a:r>
            <a:r>
              <a:rPr lang="en-US" altLang="zh-CN" sz="2800" b="1" i="1"/>
              <a:t>b</a:t>
            </a:r>
            <a:r>
              <a:rPr lang="zh-CN" altLang="en-US" sz="2800" b="1">
                <a:latin typeface="宋体" panose="02010600030101010101" pitchFamily="2" charset="-122"/>
              </a:rPr>
              <a:t>等价，或称</a:t>
            </a:r>
            <a:r>
              <a:rPr lang="en-US" altLang="zh-CN" sz="2800" b="1" i="1"/>
              <a:t>b</a:t>
            </a:r>
            <a:r>
              <a:rPr lang="zh-CN" altLang="en-US" sz="2800" b="1">
                <a:latin typeface="宋体" panose="02010600030101010101" pitchFamily="2" charset="-122"/>
              </a:rPr>
              <a:t>与</a:t>
            </a:r>
            <a:r>
              <a:rPr lang="en-US" altLang="zh-CN" sz="2800" b="1" i="1"/>
              <a:t>a</a:t>
            </a:r>
            <a:r>
              <a:rPr lang="zh-CN" altLang="en-US" sz="2800" b="1">
                <a:latin typeface="宋体" panose="02010600030101010101" pitchFamily="2" charset="-122"/>
              </a:rPr>
              <a:t>等价。 </a:t>
            </a:r>
            <a:endParaRPr lang="zh-CN" altLang="en-US" sz="2800" b="1">
              <a:latin typeface="宋体" panose="02010600030101010101" pitchFamily="2" charset="-122"/>
            </a:endParaRPr>
          </a:p>
        </p:txBody>
      </p:sp>
      <p:sp>
        <p:nvSpPr>
          <p:cNvPr id="211971" name="Text Box 7"/>
          <p:cNvSpPr txBox="1"/>
          <p:nvPr/>
        </p:nvSpPr>
        <p:spPr>
          <a:xfrm>
            <a:off x="784225" y="3087688"/>
            <a:ext cx="6259513" cy="547687"/>
          </a:xfrm>
          <a:prstGeom prst="rect">
            <a:avLst/>
          </a:prstGeom>
          <a:noFill/>
          <a:ln w="9525">
            <a:noFill/>
          </a:ln>
        </p:spPr>
        <p:txBody>
          <a:bodyPr lIns="85335" tIns="42668" rIns="85335" bIns="42668">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3000" b="1">
                <a:solidFill>
                  <a:srgbClr val="FF0000"/>
                </a:solidFill>
              </a:rPr>
              <a:t>2. </a:t>
            </a:r>
            <a:r>
              <a:rPr lang="zh-CN" altLang="en-US" sz="3000" b="1">
                <a:solidFill>
                  <a:srgbClr val="FF0000"/>
                </a:solidFill>
              </a:rPr>
              <a:t>等价类</a:t>
            </a:r>
            <a:r>
              <a:rPr lang="en-US" altLang="zh-CN" sz="3000" b="1"/>
              <a:t>(Equivalence Classes )</a:t>
            </a:r>
            <a:endParaRPr lang="en-US" altLang="zh-CN" sz="3000" b="1"/>
          </a:p>
        </p:txBody>
      </p:sp>
      <p:graphicFrame>
        <p:nvGraphicFramePr>
          <p:cNvPr id="211972" name="Object 6"/>
          <p:cNvGraphicFramePr>
            <a:graphicFrameLocks noChangeAspect="1"/>
          </p:cNvGraphicFramePr>
          <p:nvPr/>
        </p:nvGraphicFramePr>
        <p:xfrm>
          <a:off x="714375" y="285750"/>
          <a:ext cx="7591425" cy="1450975"/>
        </p:xfrm>
        <a:graphic>
          <a:graphicData uri="http://schemas.openxmlformats.org/presentationml/2006/ole">
            <mc:AlternateContent xmlns:mc="http://schemas.openxmlformats.org/markup-compatibility/2006">
              <mc:Choice xmlns:v="urn:schemas-microsoft-com:vml" Requires="v">
                <p:oleObj spid="_x0000_s3524" name="" r:id="rId1" imgW="46301025" imgH="8772525" progId="Equation.3">
                  <p:embed/>
                </p:oleObj>
              </mc:Choice>
              <mc:Fallback>
                <p:oleObj name="" r:id="rId1" imgW="46301025" imgH="8772525" progId="Equation.3">
                  <p:embed/>
                  <p:pic>
                    <p:nvPicPr>
                      <p:cNvPr id="0" name="Picture 3523"/>
                      <p:cNvPicPr/>
                      <p:nvPr/>
                    </p:nvPicPr>
                    <p:blipFill>
                      <a:blip r:embed="rId2"/>
                      <a:stretch>
                        <a:fillRect/>
                      </a:stretch>
                    </p:blipFill>
                    <p:spPr>
                      <a:xfrm>
                        <a:off x="714375" y="285750"/>
                        <a:ext cx="7591425" cy="1450975"/>
                      </a:xfrm>
                      <a:prstGeom prst="rect">
                        <a:avLst/>
                      </a:prstGeom>
                      <a:noFill/>
                      <a:ln w="38100">
                        <a:noFill/>
                        <a:miter/>
                      </a:ln>
                    </p:spPr>
                  </p:pic>
                </p:oleObj>
              </mc:Fallback>
            </mc:AlternateContent>
          </a:graphicData>
        </a:graphic>
      </p:graphicFrame>
      <p:sp>
        <p:nvSpPr>
          <p:cNvPr id="16" name="Text Box 10"/>
          <p:cNvSpPr txBox="1">
            <a:spLocks noChangeArrowheads="1"/>
          </p:cNvSpPr>
          <p:nvPr/>
        </p:nvSpPr>
        <p:spPr bwMode="auto">
          <a:xfrm>
            <a:off x="142875" y="3643313"/>
            <a:ext cx="8839200" cy="2862263"/>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3-10.2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为集合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上的</a:t>
            </a:r>
            <a:r>
              <a:rPr lang="zh-CN" altLang="en-US" sz="3600" b="1">
                <a:solidFill>
                  <a:srgbClr val="FF0000"/>
                </a:solidFill>
                <a:latin typeface="Times New Roman" panose="02020703060505090304" pitchFamily="18" charset="0"/>
              </a:rPr>
              <a:t>等价关系</a:t>
            </a:r>
            <a:r>
              <a:rPr lang="zh-CN" altLang="en-US" sz="2800" b="1">
                <a:latin typeface="Times New Roman" panose="02020703060505090304" pitchFamily="18" charset="0"/>
              </a:rPr>
              <a:t>。对任何</a:t>
            </a:r>
            <a:r>
              <a:rPr lang="en-US" altLang="zh-CN" sz="3600" b="1">
                <a:solidFill>
                  <a:srgbClr val="FF0000"/>
                </a:solidFill>
                <a:latin typeface="Times New Roman" panose="02020703060505090304" pitchFamily="18" charset="0"/>
              </a:rPr>
              <a:t>a</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，集合</a:t>
            </a:r>
            <a:r>
              <a:rPr lang="en-US" altLang="zh-CN" sz="3600" b="1">
                <a:solidFill>
                  <a:srgbClr val="FF0000"/>
                </a:solidFill>
              </a:rPr>
              <a:t>[a]</a:t>
            </a:r>
            <a:r>
              <a:rPr lang="en-US" altLang="zh-CN" sz="3600" b="1" baseline="-25000">
                <a:solidFill>
                  <a:srgbClr val="FF0000"/>
                </a:solidFill>
              </a:rPr>
              <a:t>R </a:t>
            </a:r>
            <a:r>
              <a:rPr lang="en-US" altLang="zh-CN" sz="3600" b="1">
                <a:solidFill>
                  <a:srgbClr val="FF0000"/>
                </a:solidFill>
              </a:rPr>
              <a:t>=</a:t>
            </a:r>
            <a:r>
              <a:rPr lang="zh-CN" altLang="en-US" sz="3600" b="1">
                <a:solidFill>
                  <a:srgbClr val="FF0000"/>
                </a:solidFill>
              </a:rPr>
              <a:t>｛</a:t>
            </a:r>
            <a:r>
              <a:rPr lang="en-US" altLang="zh-CN" sz="3600" b="1">
                <a:solidFill>
                  <a:srgbClr val="FF0000"/>
                </a:solidFill>
              </a:rPr>
              <a:t>x </a:t>
            </a:r>
            <a:r>
              <a:rPr lang="en-US" altLang="zh-CN" sz="3600" b="1">
                <a:solidFill>
                  <a:srgbClr val="FF0000"/>
                </a:solidFill>
                <a:sym typeface="Symbol" pitchFamily="18" charset="2"/>
              </a:rPr>
              <a:t></a:t>
            </a:r>
            <a:r>
              <a:rPr lang="en-US" altLang="zh-CN" sz="3600" b="1">
                <a:solidFill>
                  <a:srgbClr val="FF0000"/>
                </a:solidFill>
              </a:rPr>
              <a:t> x</a:t>
            </a:r>
            <a:r>
              <a:rPr lang="en-US" altLang="zh-CN" sz="3600" b="1">
                <a:solidFill>
                  <a:srgbClr val="FF0000"/>
                </a:solidFill>
                <a:sym typeface="Symbol" pitchFamily="18" charset="2"/>
              </a:rPr>
              <a:t></a:t>
            </a:r>
            <a:r>
              <a:rPr lang="en-US" altLang="zh-CN" sz="3600" b="1">
                <a:solidFill>
                  <a:srgbClr val="FF0000"/>
                </a:solidFill>
              </a:rPr>
              <a:t>A∧xRa</a:t>
            </a:r>
            <a:r>
              <a:rPr lang="zh-CN" altLang="en-US" sz="3600" b="1">
                <a:solidFill>
                  <a:srgbClr val="FF0000"/>
                </a:solidFill>
              </a:rPr>
              <a:t>｝</a:t>
            </a:r>
            <a:r>
              <a:rPr lang="zh-CN" altLang="en-US" sz="1800"/>
              <a:t> </a:t>
            </a:r>
            <a:r>
              <a:rPr lang="zh-CN" altLang="en-US" sz="3600" b="1">
                <a:latin typeface="Times New Roman" panose="02020703060505090304" pitchFamily="18" charset="0"/>
              </a:rPr>
              <a:t>称为元素</a:t>
            </a:r>
            <a:r>
              <a:rPr lang="en-US" altLang="zh-CN" sz="3600" b="1">
                <a:latin typeface="Times New Roman" panose="02020703060505090304" pitchFamily="18" charset="0"/>
              </a:rPr>
              <a:t>a</a:t>
            </a:r>
            <a:r>
              <a:rPr lang="zh-CN" altLang="en-US" sz="3600" b="1">
                <a:latin typeface="Times New Roman" panose="02020703060505090304" pitchFamily="18" charset="0"/>
              </a:rPr>
              <a:t>形成的 </a:t>
            </a:r>
            <a:r>
              <a:rPr lang="zh-CN" altLang="en-US" sz="3600" b="1">
                <a:solidFill>
                  <a:srgbClr val="660033"/>
                </a:solidFill>
                <a:effectLst>
                  <a:outerShdw blurRad="38100" dist="38100" dir="2700000">
                    <a:srgbClr val="C0C0C0"/>
                  </a:outerShdw>
                </a:effectLst>
                <a:latin typeface="Times New Roman" panose="02020703060505090304" pitchFamily="18" charset="0"/>
                <a:ea typeface="楷体_GB2312" pitchFamily="49" charset="-122"/>
              </a:rPr>
              <a:t>等价类</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equivalent  class</a:t>
            </a:r>
            <a:r>
              <a:rPr lang="zh-CN" altLang="en-US" sz="2800" b="1">
                <a:latin typeface="Times New Roman" panose="02020703060505090304" pitchFamily="18" charset="0"/>
              </a:rPr>
              <a:t>）（或简单地记为</a:t>
            </a:r>
            <a:r>
              <a:rPr lang="en-US" altLang="zh-CN" sz="3600" b="1">
                <a:solidFill>
                  <a:srgbClr val="FF0000"/>
                </a:solidFill>
              </a:rPr>
              <a:t>[</a:t>
            </a:r>
            <a:r>
              <a:rPr lang="en-US" altLang="zh-CN" sz="3600" b="1">
                <a:solidFill>
                  <a:srgbClr val="FF0000"/>
                </a:solidFill>
                <a:latin typeface="Times New Roman" panose="02020703060505090304" pitchFamily="18" charset="0"/>
              </a:rPr>
              <a:t>a</a:t>
            </a:r>
            <a:r>
              <a:rPr lang="en-US" altLang="zh-CN" sz="3600" b="1">
                <a:solidFill>
                  <a:srgbClr val="FF0000"/>
                </a:solidFill>
              </a:rPr>
              <a:t>]</a:t>
            </a:r>
            <a:endParaRPr lang="en-US" altLang="zh-CN" sz="2800" b="1"/>
          </a:p>
          <a:p>
            <a:pPr marL="0" lvl="0" indent="0" eaLnBrk="1" hangingPunct="1">
              <a:spcBef>
                <a:spcPct val="0"/>
              </a:spcBef>
              <a:buNone/>
            </a:pPr>
            <a:r>
              <a:rPr lang="en-US" altLang="zh-CN" sz="2800" b="1">
                <a:latin typeface="Times New Roman" panose="02020703060505090304" pitchFamily="18" charset="0"/>
              </a:rPr>
              <a:t>     </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称为</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zh-CN" altLang="en-US" sz="2800" b="1">
                <a:latin typeface="Times New Roman" panose="02020703060505090304" pitchFamily="18" charset="0"/>
              </a:rPr>
              <a:t>的代表元素。</a:t>
            </a:r>
            <a:endParaRPr lang="zh-CN" altLang="en-US" sz="2800" b="1">
              <a:latin typeface="Times New Roman" panose="02020703060505090304" pitchFamily="18" charset="0"/>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2993" name="Group 2"/>
          <p:cNvGrpSpPr/>
          <p:nvPr/>
        </p:nvGrpSpPr>
        <p:grpSpPr>
          <a:xfrm>
            <a:off x="219075" y="0"/>
            <a:ext cx="9045575" cy="6858000"/>
            <a:chOff x="167" y="0"/>
            <a:chExt cx="6173" cy="4560"/>
          </a:xfrm>
        </p:grpSpPr>
        <p:sp>
          <p:nvSpPr>
            <p:cNvPr id="212994" name="Text Box 3"/>
            <p:cNvSpPr txBox="1"/>
            <p:nvPr/>
          </p:nvSpPr>
          <p:spPr>
            <a:xfrm>
              <a:off x="312" y="672"/>
              <a:ext cx="5616" cy="41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20000"/>
                </a:lnSpc>
                <a:spcBef>
                  <a:spcPct val="0"/>
                </a:spcBef>
                <a:buNone/>
              </a:pP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2995" name="Text Box 4"/>
            <p:cNvSpPr txBox="1"/>
            <p:nvPr/>
          </p:nvSpPr>
          <p:spPr>
            <a:xfrm>
              <a:off x="192" y="3168"/>
              <a:ext cx="5856" cy="346"/>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a:latin typeface="宋体" panose="02010600030101010101" pitchFamily="2" charset="-122"/>
                </a:rPr>
                <a:t>显然有</a:t>
              </a:r>
              <a:endParaRPr lang="zh-CN" altLang="en-US" sz="2800" b="1">
                <a:latin typeface="宋体" panose="02010600030101010101" pitchFamily="2" charset="-122"/>
              </a:endParaRPr>
            </a:p>
          </p:txBody>
        </p:sp>
        <p:sp>
          <p:nvSpPr>
            <p:cNvPr id="212996" name="Text Box 5"/>
            <p:cNvSpPr txBox="1"/>
            <p:nvPr/>
          </p:nvSpPr>
          <p:spPr>
            <a:xfrm>
              <a:off x="816" y="0"/>
              <a:ext cx="3380"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a:spcBef>
                  <a:spcPct val="0"/>
                </a:spcBef>
                <a:buNone/>
              </a:pPr>
              <a:r>
                <a:rPr lang="zh-CN" altLang="en-US" b="1" i="1">
                  <a:solidFill>
                    <a:srgbClr val="CC3300"/>
                  </a:solidFill>
                  <a:latin typeface="宋体" panose="02010600030101010101" pitchFamily="2" charset="-122"/>
                </a:rPr>
                <a:t>例</a:t>
              </a:r>
              <a:r>
                <a:rPr lang="en-US" altLang="zh-CN" b="1" i="1">
                  <a:latin typeface="宋体" panose="02010600030101010101" pitchFamily="2" charset="-122"/>
                </a:rPr>
                <a:t> </a:t>
              </a:r>
              <a:r>
                <a:rPr lang="en-US" altLang="zh-CN" b="1" i="1">
                  <a:ea typeface="黑体" panose="02010609060101010101" pitchFamily="49" charset="-122"/>
                </a:rPr>
                <a:t>  </a:t>
              </a:r>
              <a:r>
                <a:rPr lang="zh-CN" altLang="en-US" sz="2800" b="1">
                  <a:latin typeface="宋体" panose="02010600030101010101" pitchFamily="2" charset="-122"/>
                </a:rPr>
                <a:t>对于前例中的</a:t>
              </a:r>
              <a:r>
                <a:rPr lang="en-US" altLang="zh-CN" sz="2800" b="1">
                  <a:latin typeface="宋体" panose="02010600030101010101" pitchFamily="2" charset="-122"/>
                </a:rPr>
                <a:t>R</a:t>
              </a:r>
              <a:r>
                <a:rPr lang="zh-CN" altLang="en-US" sz="2800" b="1">
                  <a:latin typeface="宋体" panose="02010600030101010101" pitchFamily="2" charset="-122"/>
                </a:rPr>
                <a:t>来说</a:t>
              </a:r>
              <a:endParaRPr lang="zh-CN" altLang="en-US" sz="2800" b="1">
                <a:latin typeface="宋体" panose="02010600030101010101" pitchFamily="2" charset="-122"/>
              </a:endParaRPr>
            </a:p>
          </p:txBody>
        </p:sp>
        <p:graphicFrame>
          <p:nvGraphicFramePr>
            <p:cNvPr id="212997" name="Object 2"/>
            <p:cNvGraphicFramePr>
              <a:graphicFrameLocks noChangeAspect="1"/>
            </p:cNvGraphicFramePr>
            <p:nvPr/>
          </p:nvGraphicFramePr>
          <p:xfrm>
            <a:off x="864" y="461"/>
            <a:ext cx="4320" cy="510"/>
          </p:xfrm>
          <a:graphic>
            <a:graphicData uri="http://schemas.openxmlformats.org/presentationml/2006/ole">
              <mc:AlternateContent xmlns:mc="http://schemas.openxmlformats.org/markup-compatibility/2006">
                <mc:Choice xmlns:v="urn:schemas-microsoft-com:vml" Requires="v">
                  <p:oleObj spid="_x0000_s3257" name="" r:id="rId1" imgW="31594425" imgH="3733800" progId="Equation.3">
                    <p:embed/>
                  </p:oleObj>
                </mc:Choice>
                <mc:Fallback>
                  <p:oleObj name="" r:id="rId1" imgW="31594425" imgH="3733800" progId="Equation.3">
                    <p:embed/>
                    <p:pic>
                      <p:nvPicPr>
                        <p:cNvPr id="0" name="Picture 3256"/>
                        <p:cNvPicPr/>
                        <p:nvPr/>
                      </p:nvPicPr>
                      <p:blipFill>
                        <a:blip r:embed="rId2"/>
                        <a:stretch>
                          <a:fillRect/>
                        </a:stretch>
                      </p:blipFill>
                      <p:spPr>
                        <a:xfrm>
                          <a:off x="864" y="461"/>
                          <a:ext cx="4320" cy="510"/>
                        </a:xfrm>
                        <a:prstGeom prst="rect">
                          <a:avLst/>
                        </a:prstGeom>
                        <a:noFill/>
                        <a:ln w="38100">
                          <a:noFill/>
                          <a:miter/>
                        </a:ln>
                      </p:spPr>
                    </p:pic>
                  </p:oleObj>
                </mc:Fallback>
              </mc:AlternateContent>
            </a:graphicData>
          </a:graphic>
        </p:graphicFrame>
        <p:graphicFrame>
          <p:nvGraphicFramePr>
            <p:cNvPr id="212998" name="Object 3"/>
            <p:cNvGraphicFramePr>
              <a:graphicFrameLocks noChangeAspect="1"/>
            </p:cNvGraphicFramePr>
            <p:nvPr/>
          </p:nvGraphicFramePr>
          <p:xfrm>
            <a:off x="912" y="1036"/>
            <a:ext cx="4032" cy="470"/>
          </p:xfrm>
          <a:graphic>
            <a:graphicData uri="http://schemas.openxmlformats.org/presentationml/2006/ole">
              <mc:AlternateContent xmlns:mc="http://schemas.openxmlformats.org/markup-compatibility/2006">
                <mc:Choice xmlns:v="urn:schemas-microsoft-com:vml" Requires="v">
                  <p:oleObj spid="_x0000_s3249" name="" r:id="rId3" imgW="32032575" imgH="3733800" progId="Equation.3">
                    <p:embed/>
                  </p:oleObj>
                </mc:Choice>
                <mc:Fallback>
                  <p:oleObj name="" r:id="rId3" imgW="32032575" imgH="3733800" progId="Equation.3">
                    <p:embed/>
                    <p:pic>
                      <p:nvPicPr>
                        <p:cNvPr id="0" name="Picture 3248"/>
                        <p:cNvPicPr/>
                        <p:nvPr/>
                      </p:nvPicPr>
                      <p:blipFill>
                        <a:blip r:embed="rId4"/>
                        <a:stretch>
                          <a:fillRect/>
                        </a:stretch>
                      </p:blipFill>
                      <p:spPr>
                        <a:xfrm>
                          <a:off x="912" y="1036"/>
                          <a:ext cx="4032" cy="470"/>
                        </a:xfrm>
                        <a:prstGeom prst="rect">
                          <a:avLst/>
                        </a:prstGeom>
                        <a:noFill/>
                        <a:ln w="38100">
                          <a:noFill/>
                          <a:miter/>
                        </a:ln>
                      </p:spPr>
                    </p:pic>
                  </p:oleObj>
                </mc:Fallback>
              </mc:AlternateContent>
            </a:graphicData>
          </a:graphic>
        </p:graphicFrame>
        <p:sp>
          <p:nvSpPr>
            <p:cNvPr id="212999" name="Text Box 8"/>
            <p:cNvSpPr txBox="1"/>
            <p:nvPr/>
          </p:nvSpPr>
          <p:spPr>
            <a:xfrm>
              <a:off x="288" y="1488"/>
              <a:ext cx="5952" cy="389"/>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en-US" b="1" i="1">
                  <a:solidFill>
                    <a:srgbClr val="CC3300"/>
                  </a:solidFill>
                  <a:latin typeface="宋体" panose="02010600030101010101" pitchFamily="2" charset="-122"/>
                </a:rPr>
                <a:t>例</a:t>
              </a:r>
              <a:r>
                <a:rPr lang="en-US" altLang="zh-CN" sz="2800" b="1"/>
                <a:t>  </a:t>
              </a:r>
              <a:r>
                <a:rPr lang="zh-CN" altLang="en-US" sz="2800" b="1">
                  <a:latin typeface="宋体" panose="02010600030101010101" pitchFamily="2" charset="-122"/>
                </a:rPr>
                <a:t>整数集</a:t>
              </a:r>
              <a:r>
                <a:rPr lang="en-US" altLang="zh-CN" sz="2800" b="1">
                  <a:latin typeface="宋体" panose="02010600030101010101" pitchFamily="2" charset="-122"/>
                </a:rPr>
                <a:t>I</a:t>
              </a:r>
              <a:r>
                <a:rPr lang="zh-CN" altLang="en-US" sz="2800" b="1">
                  <a:latin typeface="宋体" panose="02010600030101010101" pitchFamily="2" charset="-122"/>
                </a:rPr>
                <a:t>关于模</a:t>
              </a:r>
              <a:r>
                <a:rPr lang="en-US" altLang="zh-CN" sz="2800" b="1">
                  <a:latin typeface="宋体" panose="02010600030101010101" pitchFamily="2" charset="-122"/>
                </a:rPr>
                <a:t>3</a:t>
              </a:r>
              <a:r>
                <a:rPr lang="zh-CN" altLang="en-US" sz="2800" b="1">
                  <a:latin typeface="宋体" panose="02010600030101010101" pitchFamily="2" charset="-122"/>
                </a:rPr>
                <a:t>同余关系</a:t>
              </a:r>
              <a:r>
                <a:rPr lang="en-US" altLang="zh-CN" sz="2800" b="1">
                  <a:latin typeface="宋体" panose="02010600030101010101" pitchFamily="2" charset="-122"/>
                </a:rPr>
                <a:t>R</a:t>
              </a:r>
              <a:r>
                <a:rPr lang="zh-CN" altLang="en-US" sz="2800" b="1">
                  <a:latin typeface="宋体" panose="02010600030101010101" pitchFamily="2" charset="-122"/>
                </a:rPr>
                <a:t>的等价类共有三个：</a:t>
              </a:r>
              <a:endParaRPr lang="zh-CN" altLang="en-US" sz="2200">
                <a:latin typeface="Tahoma" panose="020B0804030504040204" pitchFamily="34" charset="0"/>
              </a:endParaRPr>
            </a:p>
          </p:txBody>
        </p:sp>
        <p:graphicFrame>
          <p:nvGraphicFramePr>
            <p:cNvPr id="213000" name="Object 4"/>
            <p:cNvGraphicFramePr>
              <a:graphicFrameLocks noChangeAspect="1"/>
            </p:cNvGraphicFramePr>
            <p:nvPr/>
          </p:nvGraphicFramePr>
          <p:xfrm>
            <a:off x="277" y="1944"/>
            <a:ext cx="5340" cy="415"/>
          </p:xfrm>
          <a:graphic>
            <a:graphicData uri="http://schemas.openxmlformats.org/presentationml/2006/ole">
              <mc:AlternateContent xmlns:mc="http://schemas.openxmlformats.org/markup-compatibility/2006">
                <mc:Choice xmlns:v="urn:schemas-microsoft-com:vml" Requires="v">
                  <p:oleObj spid="_x0000_s3250" name="" r:id="rId5" imgW="47834550" imgH="3733800" progId="Equation.3">
                    <p:embed/>
                  </p:oleObj>
                </mc:Choice>
                <mc:Fallback>
                  <p:oleObj name="" r:id="rId5" imgW="47834550" imgH="3733800" progId="Equation.3">
                    <p:embed/>
                    <p:pic>
                      <p:nvPicPr>
                        <p:cNvPr id="0" name="Picture 3249"/>
                        <p:cNvPicPr/>
                        <p:nvPr/>
                      </p:nvPicPr>
                      <p:blipFill>
                        <a:blip r:embed="rId6"/>
                        <a:stretch>
                          <a:fillRect/>
                        </a:stretch>
                      </p:blipFill>
                      <p:spPr>
                        <a:xfrm>
                          <a:off x="277" y="1944"/>
                          <a:ext cx="5340" cy="415"/>
                        </a:xfrm>
                        <a:prstGeom prst="rect">
                          <a:avLst/>
                        </a:prstGeom>
                        <a:noFill/>
                        <a:ln w="38100">
                          <a:noFill/>
                          <a:miter/>
                        </a:ln>
                      </p:spPr>
                    </p:pic>
                  </p:oleObj>
                </mc:Fallback>
              </mc:AlternateContent>
            </a:graphicData>
          </a:graphic>
        </p:graphicFrame>
        <p:graphicFrame>
          <p:nvGraphicFramePr>
            <p:cNvPr id="213001" name="Object 5"/>
            <p:cNvGraphicFramePr>
              <a:graphicFrameLocks noChangeAspect="1"/>
            </p:cNvGraphicFramePr>
            <p:nvPr/>
          </p:nvGraphicFramePr>
          <p:xfrm>
            <a:off x="223" y="2425"/>
            <a:ext cx="6024" cy="415"/>
          </p:xfrm>
          <a:graphic>
            <a:graphicData uri="http://schemas.openxmlformats.org/presentationml/2006/ole">
              <mc:AlternateContent xmlns:mc="http://schemas.openxmlformats.org/markup-compatibility/2006">
                <mc:Choice xmlns:v="urn:schemas-microsoft-com:vml" Requires="v">
                  <p:oleObj spid="_x0000_s3258" name="" r:id="rId7" imgW="53978175" imgH="3733800" progId="Equation.3">
                    <p:embed/>
                  </p:oleObj>
                </mc:Choice>
                <mc:Fallback>
                  <p:oleObj name="" r:id="rId7" imgW="53978175" imgH="3733800" progId="Equation.3">
                    <p:embed/>
                    <p:pic>
                      <p:nvPicPr>
                        <p:cNvPr id="0" name="Picture 3257"/>
                        <p:cNvPicPr/>
                        <p:nvPr/>
                      </p:nvPicPr>
                      <p:blipFill>
                        <a:blip r:embed="rId8"/>
                        <a:stretch>
                          <a:fillRect/>
                        </a:stretch>
                      </p:blipFill>
                      <p:spPr>
                        <a:xfrm>
                          <a:off x="223" y="2425"/>
                          <a:ext cx="6024" cy="415"/>
                        </a:xfrm>
                        <a:prstGeom prst="rect">
                          <a:avLst/>
                        </a:prstGeom>
                        <a:noFill/>
                        <a:ln w="38100">
                          <a:noFill/>
                          <a:miter/>
                        </a:ln>
                      </p:spPr>
                    </p:pic>
                  </p:oleObj>
                </mc:Fallback>
              </mc:AlternateContent>
            </a:graphicData>
          </a:graphic>
        </p:graphicFrame>
        <p:graphicFrame>
          <p:nvGraphicFramePr>
            <p:cNvPr id="213002" name="Object 6"/>
            <p:cNvGraphicFramePr>
              <a:graphicFrameLocks noChangeAspect="1"/>
            </p:cNvGraphicFramePr>
            <p:nvPr/>
          </p:nvGraphicFramePr>
          <p:xfrm>
            <a:off x="167" y="2749"/>
            <a:ext cx="6173" cy="440"/>
          </p:xfrm>
          <a:graphic>
            <a:graphicData uri="http://schemas.openxmlformats.org/presentationml/2006/ole">
              <mc:AlternateContent xmlns:mc="http://schemas.openxmlformats.org/markup-compatibility/2006">
                <mc:Choice xmlns:v="urn:schemas-microsoft-com:vml" Requires="v">
                  <p:oleObj spid="_x0000_s3247" name="" r:id="rId9" imgW="55292625" imgH="3952875" progId="Equation.3">
                    <p:embed/>
                  </p:oleObj>
                </mc:Choice>
                <mc:Fallback>
                  <p:oleObj name="" r:id="rId9" imgW="55292625" imgH="3952875" progId="Equation.3">
                    <p:embed/>
                    <p:pic>
                      <p:nvPicPr>
                        <p:cNvPr id="0" name="Picture 3246"/>
                        <p:cNvPicPr/>
                        <p:nvPr/>
                      </p:nvPicPr>
                      <p:blipFill>
                        <a:blip r:embed="rId10"/>
                        <a:stretch>
                          <a:fillRect/>
                        </a:stretch>
                      </p:blipFill>
                      <p:spPr>
                        <a:xfrm>
                          <a:off x="167" y="2749"/>
                          <a:ext cx="6173" cy="440"/>
                        </a:xfrm>
                        <a:prstGeom prst="rect">
                          <a:avLst/>
                        </a:prstGeom>
                        <a:noFill/>
                        <a:ln w="38100">
                          <a:noFill/>
                          <a:miter/>
                        </a:ln>
                      </p:spPr>
                    </p:pic>
                  </p:oleObj>
                </mc:Fallback>
              </mc:AlternateContent>
            </a:graphicData>
          </a:graphic>
        </p:graphicFrame>
        <p:grpSp>
          <p:nvGrpSpPr>
            <p:cNvPr id="213003" name="Group 12"/>
            <p:cNvGrpSpPr/>
            <p:nvPr/>
          </p:nvGrpSpPr>
          <p:grpSpPr>
            <a:xfrm>
              <a:off x="1008" y="3098"/>
              <a:ext cx="3801" cy="444"/>
              <a:chOff x="1022" y="3194"/>
              <a:chExt cx="3801" cy="444"/>
            </a:xfrm>
          </p:grpSpPr>
          <p:graphicFrame>
            <p:nvGraphicFramePr>
              <p:cNvPr id="213014" name="Object 14"/>
              <p:cNvGraphicFramePr>
                <a:graphicFrameLocks noChangeAspect="1"/>
              </p:cNvGraphicFramePr>
              <p:nvPr/>
            </p:nvGraphicFramePr>
            <p:xfrm>
              <a:off x="2753" y="3194"/>
              <a:ext cx="732" cy="444"/>
            </p:xfrm>
            <a:graphic>
              <a:graphicData uri="http://schemas.openxmlformats.org/presentationml/2006/ole">
                <mc:AlternateContent xmlns:mc="http://schemas.openxmlformats.org/markup-compatibility/2006">
                  <mc:Choice xmlns:v="urn:schemas-microsoft-com:vml" Requires="v">
                    <p:oleObj spid="_x0000_s3518" name="" r:id="rId11" imgW="6143625" imgH="3733800" progId="Equation.3">
                      <p:embed/>
                    </p:oleObj>
                  </mc:Choice>
                  <mc:Fallback>
                    <p:oleObj name="" r:id="rId11" imgW="6143625" imgH="3733800" progId="Equation.3">
                      <p:embed/>
                      <p:pic>
                        <p:nvPicPr>
                          <p:cNvPr id="0" name="Picture 3517"/>
                          <p:cNvPicPr/>
                          <p:nvPr/>
                        </p:nvPicPr>
                        <p:blipFill>
                          <a:blip r:embed="rId12"/>
                          <a:stretch>
                            <a:fillRect/>
                          </a:stretch>
                        </p:blipFill>
                        <p:spPr>
                          <a:xfrm>
                            <a:off x="2753" y="3194"/>
                            <a:ext cx="732" cy="444"/>
                          </a:xfrm>
                          <a:prstGeom prst="rect">
                            <a:avLst/>
                          </a:prstGeom>
                          <a:noFill/>
                          <a:ln w="38100">
                            <a:noFill/>
                            <a:miter/>
                          </a:ln>
                        </p:spPr>
                      </p:pic>
                    </p:oleObj>
                  </mc:Fallback>
                </mc:AlternateContent>
              </a:graphicData>
            </a:graphic>
          </p:graphicFrame>
          <p:graphicFrame>
            <p:nvGraphicFramePr>
              <p:cNvPr id="213015" name="Object 15"/>
              <p:cNvGraphicFramePr>
                <a:graphicFrameLocks noChangeAspect="1"/>
              </p:cNvGraphicFramePr>
              <p:nvPr/>
            </p:nvGraphicFramePr>
            <p:xfrm>
              <a:off x="1022" y="3194"/>
              <a:ext cx="836" cy="444"/>
            </p:xfrm>
            <a:graphic>
              <a:graphicData uri="http://schemas.openxmlformats.org/presentationml/2006/ole">
                <mc:AlternateContent xmlns:mc="http://schemas.openxmlformats.org/markup-compatibility/2006">
                  <mc:Choice xmlns:v="urn:schemas-microsoft-com:vml" Requires="v">
                    <p:oleObj spid="_x0000_s3506" name="" r:id="rId13" imgW="7019925" imgH="3733800" progId="Equation.3">
                      <p:embed/>
                    </p:oleObj>
                  </mc:Choice>
                  <mc:Fallback>
                    <p:oleObj name="" r:id="rId13" imgW="7019925" imgH="3733800" progId="Equation.3">
                      <p:embed/>
                      <p:pic>
                        <p:nvPicPr>
                          <p:cNvPr id="0" name="Picture 3505"/>
                          <p:cNvPicPr/>
                          <p:nvPr/>
                        </p:nvPicPr>
                        <p:blipFill>
                          <a:blip r:embed="rId14"/>
                          <a:stretch>
                            <a:fillRect/>
                          </a:stretch>
                        </p:blipFill>
                        <p:spPr>
                          <a:xfrm>
                            <a:off x="1022" y="3194"/>
                            <a:ext cx="836" cy="444"/>
                          </a:xfrm>
                          <a:prstGeom prst="rect">
                            <a:avLst/>
                          </a:prstGeom>
                          <a:noFill/>
                          <a:ln w="38100">
                            <a:noFill/>
                            <a:miter/>
                          </a:ln>
                        </p:spPr>
                      </p:pic>
                    </p:oleObj>
                  </mc:Fallback>
                </mc:AlternateContent>
              </a:graphicData>
            </a:graphic>
          </p:graphicFrame>
          <p:graphicFrame>
            <p:nvGraphicFramePr>
              <p:cNvPr id="213016" name="Object 16"/>
              <p:cNvGraphicFramePr>
                <a:graphicFrameLocks noChangeAspect="1"/>
              </p:cNvGraphicFramePr>
              <p:nvPr/>
            </p:nvGraphicFramePr>
            <p:xfrm>
              <a:off x="1824" y="3194"/>
              <a:ext cx="838" cy="444"/>
            </p:xfrm>
            <a:graphic>
              <a:graphicData uri="http://schemas.openxmlformats.org/presentationml/2006/ole">
                <mc:AlternateContent xmlns:mc="http://schemas.openxmlformats.org/markup-compatibility/2006">
                  <mc:Choice xmlns:v="urn:schemas-microsoft-com:vml" Requires="v">
                    <p:oleObj spid="_x0000_s3519" name="" r:id="rId15" imgW="7019925" imgH="3733800" progId="Equation.3">
                      <p:embed/>
                    </p:oleObj>
                  </mc:Choice>
                  <mc:Fallback>
                    <p:oleObj name="" r:id="rId15" imgW="7019925" imgH="3733800" progId="Equation.3">
                      <p:embed/>
                      <p:pic>
                        <p:nvPicPr>
                          <p:cNvPr id="0" name="Picture 3518"/>
                          <p:cNvPicPr/>
                          <p:nvPr/>
                        </p:nvPicPr>
                        <p:blipFill>
                          <a:blip r:embed="rId16"/>
                          <a:stretch>
                            <a:fillRect/>
                          </a:stretch>
                        </p:blipFill>
                        <p:spPr>
                          <a:xfrm>
                            <a:off x="1824" y="3194"/>
                            <a:ext cx="838" cy="444"/>
                          </a:xfrm>
                          <a:prstGeom prst="rect">
                            <a:avLst/>
                          </a:prstGeom>
                          <a:noFill/>
                          <a:ln w="38100">
                            <a:noFill/>
                            <a:miter/>
                          </a:ln>
                        </p:spPr>
                      </p:pic>
                    </p:oleObj>
                  </mc:Fallback>
                </mc:AlternateContent>
              </a:graphicData>
            </a:graphic>
          </p:graphicFrame>
          <p:graphicFrame>
            <p:nvGraphicFramePr>
              <p:cNvPr id="213017" name="Object 17"/>
              <p:cNvGraphicFramePr>
                <a:graphicFrameLocks noChangeAspect="1"/>
              </p:cNvGraphicFramePr>
              <p:nvPr/>
            </p:nvGraphicFramePr>
            <p:xfrm>
              <a:off x="3408" y="3194"/>
              <a:ext cx="1415" cy="444"/>
            </p:xfrm>
            <a:graphic>
              <a:graphicData uri="http://schemas.openxmlformats.org/presentationml/2006/ole">
                <mc:AlternateContent xmlns:mc="http://schemas.openxmlformats.org/markup-compatibility/2006">
                  <mc:Choice xmlns:v="urn:schemas-microsoft-com:vml" Requires="v">
                    <p:oleObj spid="_x0000_s3520" name="" r:id="rId17" imgW="11849100" imgH="3733800" progId="Equation.3">
                      <p:embed/>
                    </p:oleObj>
                  </mc:Choice>
                  <mc:Fallback>
                    <p:oleObj name="" r:id="rId17" imgW="11849100" imgH="3733800" progId="Equation.3">
                      <p:embed/>
                      <p:pic>
                        <p:nvPicPr>
                          <p:cNvPr id="0" name="Picture 3519"/>
                          <p:cNvPicPr/>
                          <p:nvPr/>
                        </p:nvPicPr>
                        <p:blipFill>
                          <a:blip r:embed="rId18"/>
                          <a:stretch>
                            <a:fillRect/>
                          </a:stretch>
                        </p:blipFill>
                        <p:spPr>
                          <a:xfrm>
                            <a:off x="3408" y="3194"/>
                            <a:ext cx="1415" cy="444"/>
                          </a:xfrm>
                          <a:prstGeom prst="rect">
                            <a:avLst/>
                          </a:prstGeom>
                          <a:noFill/>
                          <a:ln w="38100">
                            <a:noFill/>
                            <a:miter/>
                          </a:ln>
                        </p:spPr>
                      </p:pic>
                    </p:oleObj>
                  </mc:Fallback>
                </mc:AlternateContent>
              </a:graphicData>
            </a:graphic>
          </p:graphicFrame>
        </p:grpSp>
        <p:grpSp>
          <p:nvGrpSpPr>
            <p:cNvPr id="213004" name="Group 17"/>
            <p:cNvGrpSpPr/>
            <p:nvPr/>
          </p:nvGrpSpPr>
          <p:grpSpPr>
            <a:xfrm>
              <a:off x="1056" y="3434"/>
              <a:ext cx="1631" cy="444"/>
              <a:chOff x="1008" y="3578"/>
              <a:chExt cx="1631" cy="444"/>
            </a:xfrm>
          </p:grpSpPr>
          <p:graphicFrame>
            <p:nvGraphicFramePr>
              <p:cNvPr id="213012" name="Object 12"/>
              <p:cNvGraphicFramePr>
                <a:graphicFrameLocks noChangeAspect="1"/>
              </p:cNvGraphicFramePr>
              <p:nvPr/>
            </p:nvGraphicFramePr>
            <p:xfrm>
              <a:off x="1008" y="3578"/>
              <a:ext cx="785" cy="444"/>
            </p:xfrm>
            <a:graphic>
              <a:graphicData uri="http://schemas.openxmlformats.org/presentationml/2006/ole">
                <mc:AlternateContent xmlns:mc="http://schemas.openxmlformats.org/markup-compatibility/2006">
                  <mc:Choice xmlns:v="urn:schemas-microsoft-com:vml" Requires="v">
                    <p:oleObj spid="_x0000_s3517" name="" r:id="rId19" imgW="6581775" imgH="3733800" progId="Equation.3">
                      <p:embed/>
                    </p:oleObj>
                  </mc:Choice>
                  <mc:Fallback>
                    <p:oleObj name="" r:id="rId19" imgW="6581775" imgH="3733800" progId="Equation.3">
                      <p:embed/>
                      <p:pic>
                        <p:nvPicPr>
                          <p:cNvPr id="0" name="Picture 3516"/>
                          <p:cNvPicPr/>
                          <p:nvPr/>
                        </p:nvPicPr>
                        <p:blipFill>
                          <a:blip r:embed="rId20"/>
                          <a:stretch>
                            <a:fillRect/>
                          </a:stretch>
                        </p:blipFill>
                        <p:spPr>
                          <a:xfrm>
                            <a:off x="1008" y="3578"/>
                            <a:ext cx="785" cy="444"/>
                          </a:xfrm>
                          <a:prstGeom prst="rect">
                            <a:avLst/>
                          </a:prstGeom>
                          <a:noFill/>
                          <a:ln w="38100">
                            <a:noFill/>
                            <a:miter/>
                          </a:ln>
                        </p:spPr>
                      </p:pic>
                    </p:oleObj>
                  </mc:Fallback>
                </mc:AlternateContent>
              </a:graphicData>
            </a:graphic>
          </p:graphicFrame>
          <p:graphicFrame>
            <p:nvGraphicFramePr>
              <p:cNvPr id="213013" name="Object 13"/>
              <p:cNvGraphicFramePr>
                <a:graphicFrameLocks noChangeAspect="1"/>
              </p:cNvGraphicFramePr>
              <p:nvPr/>
            </p:nvGraphicFramePr>
            <p:xfrm>
              <a:off x="1776" y="3578"/>
              <a:ext cx="863" cy="444"/>
            </p:xfrm>
            <a:graphic>
              <a:graphicData uri="http://schemas.openxmlformats.org/presentationml/2006/ole">
                <mc:AlternateContent xmlns:mc="http://schemas.openxmlformats.org/markup-compatibility/2006">
                  <mc:Choice xmlns:v="urn:schemas-microsoft-com:vml" Requires="v">
                    <p:oleObj spid="_x0000_s3516" name="" r:id="rId21" imgW="7239000" imgH="3733800" progId="Equation.3">
                      <p:embed/>
                    </p:oleObj>
                  </mc:Choice>
                  <mc:Fallback>
                    <p:oleObj name="" r:id="rId21" imgW="7239000" imgH="3733800" progId="Equation.3">
                      <p:embed/>
                      <p:pic>
                        <p:nvPicPr>
                          <p:cNvPr id="0" name="Picture 3515"/>
                          <p:cNvPicPr/>
                          <p:nvPr/>
                        </p:nvPicPr>
                        <p:blipFill>
                          <a:blip r:embed="rId22"/>
                          <a:stretch>
                            <a:fillRect/>
                          </a:stretch>
                        </p:blipFill>
                        <p:spPr>
                          <a:xfrm>
                            <a:off x="1776" y="3578"/>
                            <a:ext cx="863" cy="444"/>
                          </a:xfrm>
                          <a:prstGeom prst="rect">
                            <a:avLst/>
                          </a:prstGeom>
                          <a:noFill/>
                          <a:ln w="38100">
                            <a:noFill/>
                            <a:miter/>
                          </a:ln>
                        </p:spPr>
                      </p:pic>
                    </p:oleObj>
                  </mc:Fallback>
                </mc:AlternateContent>
              </a:graphicData>
            </a:graphic>
          </p:graphicFrame>
        </p:grpSp>
        <p:graphicFrame>
          <p:nvGraphicFramePr>
            <p:cNvPr id="213005" name="Object 7"/>
            <p:cNvGraphicFramePr>
              <a:graphicFrameLocks noChangeAspect="1"/>
            </p:cNvGraphicFramePr>
            <p:nvPr/>
          </p:nvGraphicFramePr>
          <p:xfrm>
            <a:off x="2640" y="3434"/>
            <a:ext cx="1361" cy="444"/>
          </p:xfrm>
          <a:graphic>
            <a:graphicData uri="http://schemas.openxmlformats.org/presentationml/2006/ole">
              <mc:AlternateContent xmlns:mc="http://schemas.openxmlformats.org/markup-compatibility/2006">
                <mc:Choice xmlns:v="urn:schemas-microsoft-com:vml" Requires="v">
                  <p:oleObj spid="_x0000_s3515" name="" r:id="rId23" imgW="11410950" imgH="3733800" progId="Equation.3">
                    <p:embed/>
                  </p:oleObj>
                </mc:Choice>
                <mc:Fallback>
                  <p:oleObj name="" r:id="rId23" imgW="11410950" imgH="3733800" progId="Equation.3">
                    <p:embed/>
                    <p:pic>
                      <p:nvPicPr>
                        <p:cNvPr id="0" name="Picture 3514"/>
                        <p:cNvPicPr/>
                        <p:nvPr/>
                      </p:nvPicPr>
                      <p:blipFill>
                        <a:blip r:embed="rId24"/>
                        <a:stretch>
                          <a:fillRect/>
                        </a:stretch>
                      </p:blipFill>
                      <p:spPr>
                        <a:xfrm>
                          <a:off x="2640" y="3434"/>
                          <a:ext cx="1361" cy="444"/>
                        </a:xfrm>
                        <a:prstGeom prst="rect">
                          <a:avLst/>
                        </a:prstGeom>
                        <a:noFill/>
                        <a:ln w="38100">
                          <a:noFill/>
                          <a:miter/>
                        </a:ln>
                      </p:spPr>
                    </p:pic>
                  </p:oleObj>
                </mc:Fallback>
              </mc:AlternateContent>
            </a:graphicData>
          </a:graphic>
        </p:graphicFrame>
        <p:graphicFrame>
          <p:nvGraphicFramePr>
            <p:cNvPr id="213006" name="Object 8"/>
            <p:cNvGraphicFramePr>
              <a:graphicFrameLocks noChangeAspect="1"/>
            </p:cNvGraphicFramePr>
            <p:nvPr/>
          </p:nvGraphicFramePr>
          <p:xfrm>
            <a:off x="1872" y="3770"/>
            <a:ext cx="838" cy="444"/>
          </p:xfrm>
          <a:graphic>
            <a:graphicData uri="http://schemas.openxmlformats.org/presentationml/2006/ole">
              <mc:AlternateContent xmlns:mc="http://schemas.openxmlformats.org/markup-compatibility/2006">
                <mc:Choice xmlns:v="urn:schemas-microsoft-com:vml" Requires="v">
                  <p:oleObj spid="_x0000_s3514" name="" r:id="rId25" imgW="7019925" imgH="3733800" progId="Equation.3">
                    <p:embed/>
                  </p:oleObj>
                </mc:Choice>
                <mc:Fallback>
                  <p:oleObj name="" r:id="rId25" imgW="7019925" imgH="3733800" progId="Equation.3">
                    <p:embed/>
                    <p:pic>
                      <p:nvPicPr>
                        <p:cNvPr id="0" name="Picture 3513"/>
                        <p:cNvPicPr/>
                        <p:nvPr/>
                      </p:nvPicPr>
                      <p:blipFill>
                        <a:blip r:embed="rId26"/>
                        <a:stretch>
                          <a:fillRect/>
                        </a:stretch>
                      </p:blipFill>
                      <p:spPr>
                        <a:xfrm>
                          <a:off x="1872" y="3770"/>
                          <a:ext cx="838" cy="444"/>
                        </a:xfrm>
                        <a:prstGeom prst="rect">
                          <a:avLst/>
                        </a:prstGeom>
                        <a:noFill/>
                        <a:ln w="38100">
                          <a:noFill/>
                          <a:miter/>
                        </a:ln>
                      </p:spPr>
                    </p:pic>
                  </p:oleObj>
                </mc:Fallback>
              </mc:AlternateContent>
            </a:graphicData>
          </a:graphic>
        </p:graphicFrame>
        <p:sp>
          <p:nvSpPr>
            <p:cNvPr id="213007" name="Text Box 22"/>
            <p:cNvSpPr txBox="1"/>
            <p:nvPr/>
          </p:nvSpPr>
          <p:spPr>
            <a:xfrm>
              <a:off x="1042" y="4233"/>
              <a:ext cx="4560" cy="327"/>
            </a:xfrm>
            <a:prstGeom prst="rect">
              <a:avLst/>
            </a:prstGeom>
            <a:noFill/>
            <a:ln w="9525">
              <a:noFill/>
            </a:ln>
          </p:spPr>
          <p:txBody>
            <a:bodyPr lIns="91434" tIns="45717" rIns="91434" bIns="45717">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a:latin typeface="Tahoma" panose="020B0804030504040204" pitchFamily="34" charset="0"/>
                </a:rPr>
                <a:t>而                  恰好为 </a:t>
              </a:r>
              <a:r>
                <a:rPr lang="en-US" altLang="zh-CN" sz="2600" b="1"/>
                <a:t>I</a:t>
              </a:r>
              <a:r>
                <a:rPr lang="en-US" altLang="zh-CN" sz="2600" b="1">
                  <a:latin typeface="Tahoma" panose="020B0804030504040204" pitchFamily="34" charset="0"/>
                </a:rPr>
                <a:t> </a:t>
              </a:r>
              <a:r>
                <a:rPr lang="zh-CN" altLang="en-US" sz="2600" b="1">
                  <a:latin typeface="Tahoma" panose="020B0804030504040204" pitchFamily="34" charset="0"/>
                </a:rPr>
                <a:t>的一个划分。</a:t>
              </a:r>
              <a:endParaRPr lang="zh-CN" altLang="en-US" sz="2600" b="1">
                <a:latin typeface="Tahoma" panose="020B0804030504040204" pitchFamily="34" charset="0"/>
              </a:endParaRPr>
            </a:p>
          </p:txBody>
        </p:sp>
        <p:grpSp>
          <p:nvGrpSpPr>
            <p:cNvPr id="213008" name="Group 23"/>
            <p:cNvGrpSpPr/>
            <p:nvPr/>
          </p:nvGrpSpPr>
          <p:grpSpPr>
            <a:xfrm>
              <a:off x="1008" y="3770"/>
              <a:ext cx="3014" cy="444"/>
              <a:chOff x="1008" y="3770"/>
              <a:chExt cx="3014" cy="444"/>
            </a:xfrm>
          </p:grpSpPr>
          <p:graphicFrame>
            <p:nvGraphicFramePr>
              <p:cNvPr id="213010" name="Object 10"/>
              <p:cNvGraphicFramePr>
                <a:graphicFrameLocks noChangeAspect="1"/>
              </p:cNvGraphicFramePr>
              <p:nvPr/>
            </p:nvGraphicFramePr>
            <p:xfrm>
              <a:off x="1008" y="3770"/>
              <a:ext cx="862" cy="444"/>
            </p:xfrm>
            <a:graphic>
              <a:graphicData uri="http://schemas.openxmlformats.org/presentationml/2006/ole">
                <mc:AlternateContent xmlns:mc="http://schemas.openxmlformats.org/markup-compatibility/2006">
                  <mc:Choice xmlns:v="urn:schemas-microsoft-com:vml" Requires="v">
                    <p:oleObj spid="_x0000_s3512" name="" r:id="rId27" imgW="7239000" imgH="3733800" progId="Equation.3">
                      <p:embed/>
                    </p:oleObj>
                  </mc:Choice>
                  <mc:Fallback>
                    <p:oleObj name="" r:id="rId27" imgW="7239000" imgH="3733800" progId="Equation.3">
                      <p:embed/>
                      <p:pic>
                        <p:nvPicPr>
                          <p:cNvPr id="0" name="Picture 3511"/>
                          <p:cNvPicPr/>
                          <p:nvPr/>
                        </p:nvPicPr>
                        <p:blipFill>
                          <a:blip r:embed="rId28"/>
                          <a:stretch>
                            <a:fillRect/>
                          </a:stretch>
                        </p:blipFill>
                        <p:spPr>
                          <a:xfrm>
                            <a:off x="1008" y="3770"/>
                            <a:ext cx="862" cy="444"/>
                          </a:xfrm>
                          <a:prstGeom prst="rect">
                            <a:avLst/>
                          </a:prstGeom>
                          <a:noFill/>
                          <a:ln w="38100">
                            <a:noFill/>
                            <a:miter/>
                          </a:ln>
                        </p:spPr>
                      </p:pic>
                    </p:oleObj>
                  </mc:Fallback>
                </mc:AlternateContent>
              </a:graphicData>
            </a:graphic>
          </p:graphicFrame>
          <p:graphicFrame>
            <p:nvGraphicFramePr>
              <p:cNvPr id="213011" name="Object 11"/>
              <p:cNvGraphicFramePr>
                <a:graphicFrameLocks noChangeAspect="1"/>
              </p:cNvGraphicFramePr>
              <p:nvPr/>
            </p:nvGraphicFramePr>
            <p:xfrm>
              <a:off x="2688" y="3770"/>
              <a:ext cx="1334" cy="444"/>
            </p:xfrm>
            <a:graphic>
              <a:graphicData uri="http://schemas.openxmlformats.org/presentationml/2006/ole">
                <mc:AlternateContent xmlns:mc="http://schemas.openxmlformats.org/markup-compatibility/2006">
                  <mc:Choice xmlns:v="urn:schemas-microsoft-com:vml" Requires="v">
                    <p:oleObj spid="_x0000_s3513" name="" r:id="rId29" imgW="11191875" imgH="3733800" progId="Equation.3">
                      <p:embed/>
                    </p:oleObj>
                  </mc:Choice>
                  <mc:Fallback>
                    <p:oleObj name="" r:id="rId29" imgW="11191875" imgH="3733800" progId="Equation.3">
                      <p:embed/>
                      <p:pic>
                        <p:nvPicPr>
                          <p:cNvPr id="0" name="Picture 3512"/>
                          <p:cNvPicPr/>
                          <p:nvPr/>
                        </p:nvPicPr>
                        <p:blipFill>
                          <a:blip r:embed="rId30"/>
                          <a:stretch>
                            <a:fillRect/>
                          </a:stretch>
                        </p:blipFill>
                        <p:spPr>
                          <a:xfrm>
                            <a:off x="2688" y="3770"/>
                            <a:ext cx="1334" cy="444"/>
                          </a:xfrm>
                          <a:prstGeom prst="rect">
                            <a:avLst/>
                          </a:prstGeom>
                          <a:noFill/>
                          <a:ln w="38100">
                            <a:noFill/>
                            <a:miter/>
                          </a:ln>
                        </p:spPr>
                      </p:pic>
                    </p:oleObj>
                  </mc:Fallback>
                </mc:AlternateContent>
              </a:graphicData>
            </a:graphic>
          </p:graphicFrame>
        </p:grpSp>
        <p:graphicFrame>
          <p:nvGraphicFramePr>
            <p:cNvPr id="213009" name="Object 9"/>
            <p:cNvGraphicFramePr>
              <a:graphicFrameLocks noChangeAspect="1"/>
            </p:cNvGraphicFramePr>
            <p:nvPr/>
          </p:nvGraphicFramePr>
          <p:xfrm>
            <a:off x="1563" y="4174"/>
            <a:ext cx="857" cy="386"/>
          </p:xfrm>
          <a:graphic>
            <a:graphicData uri="http://schemas.openxmlformats.org/presentationml/2006/ole">
              <mc:AlternateContent xmlns:mc="http://schemas.openxmlformats.org/markup-compatibility/2006">
                <mc:Choice xmlns:v="urn:schemas-microsoft-com:vml" Requires="v">
                  <p:oleObj spid="_x0000_s3511" name="" r:id="rId31" imgW="8772525" imgH="3952875" progId="Equation.3">
                    <p:embed/>
                  </p:oleObj>
                </mc:Choice>
                <mc:Fallback>
                  <p:oleObj name="" r:id="rId31" imgW="8772525" imgH="3952875" progId="Equation.3">
                    <p:embed/>
                    <p:pic>
                      <p:nvPicPr>
                        <p:cNvPr id="0" name="Picture 3510"/>
                        <p:cNvPicPr/>
                        <p:nvPr/>
                      </p:nvPicPr>
                      <p:blipFill>
                        <a:blip r:embed="rId32"/>
                        <a:stretch>
                          <a:fillRect/>
                        </a:stretch>
                      </p:blipFill>
                      <p:spPr>
                        <a:xfrm>
                          <a:off x="1563" y="4174"/>
                          <a:ext cx="857" cy="386"/>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Text Box 4"/>
          <p:cNvSpPr txBox="1"/>
          <p:nvPr/>
        </p:nvSpPr>
        <p:spPr>
          <a:xfrm>
            <a:off x="357188" y="290513"/>
            <a:ext cx="8786812" cy="6000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110000"/>
              </a:lnSpc>
              <a:spcBef>
                <a:spcPct val="0"/>
              </a:spcBef>
              <a:buNone/>
            </a:pPr>
            <a:r>
              <a:rPr lang="zh-CN" altLang="en-US" sz="3000" b="1">
                <a:solidFill>
                  <a:srgbClr val="FF0000"/>
                </a:solidFill>
                <a:ea typeface="仿宋_GB2312" pitchFamily="49" charset="-122"/>
              </a:rPr>
              <a:t>等价类的性质</a:t>
            </a:r>
            <a:r>
              <a:rPr lang="en-US" altLang="zh-CN" sz="2600" b="1"/>
              <a:t>(The Properties of Equivalence class )</a:t>
            </a:r>
            <a:endParaRPr lang="en-US" altLang="zh-CN" sz="2600" b="1"/>
          </a:p>
        </p:txBody>
      </p:sp>
      <p:grpSp>
        <p:nvGrpSpPr>
          <p:cNvPr id="214018" name="Group 26"/>
          <p:cNvGrpSpPr/>
          <p:nvPr/>
        </p:nvGrpSpPr>
        <p:grpSpPr>
          <a:xfrm>
            <a:off x="533400" y="1014413"/>
            <a:ext cx="8458200" cy="2719387"/>
            <a:chOff x="364" y="674"/>
            <a:chExt cx="5772" cy="1808"/>
          </a:xfrm>
        </p:grpSpPr>
        <p:sp>
          <p:nvSpPr>
            <p:cNvPr id="214019" name="Text Box 5"/>
            <p:cNvSpPr txBox="1"/>
            <p:nvPr/>
          </p:nvSpPr>
          <p:spPr>
            <a:xfrm>
              <a:off x="416" y="1216"/>
              <a:ext cx="5408"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zh-CN" altLang="en-US" sz="2800" b="1">
                  <a:latin typeface="宋体" panose="02010600030101010101" pitchFamily="2" charset="-122"/>
                </a:rPr>
                <a:t>因为对于任意的</a:t>
              </a:r>
              <a:r>
                <a:rPr lang="en-US" altLang="zh-CN" sz="2800" b="1" i="1"/>
                <a:t>a</a:t>
              </a:r>
              <a:r>
                <a:rPr lang="en-US" altLang="zh-CN" sz="2800" b="1">
                  <a:latin typeface="宋体" panose="02010600030101010101" pitchFamily="2" charset="-122"/>
                </a:rPr>
                <a:t>∈</a:t>
              </a:r>
              <a:r>
                <a:rPr lang="en-US" altLang="zh-CN" sz="2800" b="1" i="1"/>
                <a:t>A</a:t>
              </a:r>
              <a:r>
                <a:rPr lang="en-US" altLang="zh-CN" sz="2800" b="1">
                  <a:latin typeface="宋体" panose="02010600030101010101" pitchFamily="2" charset="-122"/>
                </a:rPr>
                <a:t>,</a:t>
              </a:r>
              <a:r>
                <a:rPr lang="zh-CN" altLang="en-US" sz="2800" b="1">
                  <a:latin typeface="宋体" panose="02010600030101010101" pitchFamily="2" charset="-122"/>
                </a:rPr>
                <a:t>有</a:t>
              </a:r>
              <a:r>
                <a:rPr lang="en-US" altLang="zh-CN" sz="2800" b="1" i="1"/>
                <a:t>a</a:t>
              </a:r>
              <a:r>
                <a:rPr lang="en-US" altLang="zh-CN" sz="2800" b="1">
                  <a:latin typeface="宋体" panose="02010600030101010101" pitchFamily="2" charset="-122"/>
                </a:rPr>
                <a:t>R</a:t>
              </a:r>
              <a:r>
                <a:rPr lang="en-US" altLang="zh-CN" sz="2800" b="1" i="1"/>
                <a:t>a</a:t>
              </a:r>
              <a:r>
                <a:rPr lang="en-US" altLang="zh-CN" sz="2800" b="1"/>
                <a:t> </a:t>
              </a:r>
              <a:r>
                <a:rPr lang="zh-CN" altLang="en-US" sz="2800" b="1">
                  <a:latin typeface="宋体" panose="02010600030101010101" pitchFamily="2" charset="-122"/>
                </a:rPr>
                <a:t>，所以          。</a:t>
              </a:r>
              <a:endParaRPr lang="zh-CN" altLang="en-US" sz="2800" b="1">
                <a:latin typeface="宋体" panose="02010600030101010101" pitchFamily="2" charset="-122"/>
              </a:endParaRPr>
            </a:p>
          </p:txBody>
        </p:sp>
        <p:sp>
          <p:nvSpPr>
            <p:cNvPr id="214020" name="Text Box 6"/>
            <p:cNvSpPr txBox="1"/>
            <p:nvPr/>
          </p:nvSpPr>
          <p:spPr>
            <a:xfrm>
              <a:off x="364" y="1682"/>
              <a:ext cx="5772" cy="72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 (2) </a:t>
              </a:r>
              <a:r>
                <a:rPr lang="en-US" altLang="zh-CN" sz="2800" b="1">
                  <a:solidFill>
                    <a:srgbClr val="FF0000"/>
                  </a:solidFill>
                  <a:latin typeface="宋体" panose="02010600030101010101" pitchFamily="2" charset="-122"/>
                </a:rPr>
                <a:t>TH3-10.1 </a:t>
              </a:r>
              <a:r>
                <a:rPr lang="zh-CN" altLang="en-US" sz="2800" b="1">
                  <a:latin typeface="宋体" panose="02010600030101010101" pitchFamily="2" charset="-122"/>
                </a:rPr>
                <a:t>给定集合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上的等价关系</a:t>
              </a:r>
              <a:r>
                <a:rPr lang="en-US" altLang="zh-CN" sz="3600" b="1">
                  <a:solidFill>
                    <a:srgbClr val="FF3300"/>
                  </a:solidFill>
                  <a:latin typeface="宋体" panose="02010600030101010101" pitchFamily="2" charset="-122"/>
                </a:rPr>
                <a:t>R</a:t>
              </a:r>
              <a:r>
                <a:rPr lang="zh-CN" altLang="en-US" sz="2800" b="1">
                  <a:latin typeface="宋体" panose="02010600030101010101" pitchFamily="2" charset="-122"/>
                </a:rPr>
                <a:t>，那么，有</a:t>
              </a:r>
              <a:r>
                <a:rPr lang="en-US" altLang="zh-CN" sz="2800" b="1" i="1"/>
                <a:t>a</a:t>
              </a:r>
              <a:r>
                <a:rPr lang="en-US" altLang="zh-CN" sz="2800" b="1">
                  <a:latin typeface="宋体" panose="02010600030101010101" pitchFamily="2" charset="-122"/>
                </a:rPr>
                <a:t>R</a:t>
              </a:r>
              <a:r>
                <a:rPr lang="en-US" altLang="zh-CN" sz="2800" b="1" i="1"/>
                <a:t>b</a:t>
              </a:r>
              <a:r>
                <a:rPr lang="zh-CN" altLang="en-US" sz="2800" b="1">
                  <a:latin typeface="宋体" panose="02010600030101010101" pitchFamily="2" charset="-122"/>
                </a:rPr>
                <a:t>当且仅当           。</a:t>
              </a:r>
              <a:endParaRPr lang="zh-CN" altLang="en-US" sz="2800" b="1">
                <a:latin typeface="宋体" panose="02010600030101010101" pitchFamily="2" charset="-122"/>
              </a:endParaRPr>
            </a:p>
          </p:txBody>
        </p:sp>
        <p:sp>
          <p:nvSpPr>
            <p:cNvPr id="214021" name="Text Box 3"/>
            <p:cNvSpPr txBox="1"/>
            <p:nvPr/>
          </p:nvSpPr>
          <p:spPr>
            <a:xfrm>
              <a:off x="761" y="732"/>
              <a:ext cx="458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spcBef>
                  <a:spcPct val="0"/>
                </a:spcBef>
                <a:buNone/>
              </a:pPr>
              <a:r>
                <a:rPr lang="en-US" altLang="zh-CN" sz="2800" b="1">
                  <a:latin typeface="宋体" panose="02010600030101010101" pitchFamily="2" charset="-122"/>
                </a:rPr>
                <a:t>(1) </a:t>
              </a:r>
              <a:r>
                <a:rPr lang="zh-CN" altLang="en-US" sz="2800" b="1">
                  <a:latin typeface="宋体" panose="02010600030101010101" pitchFamily="2" charset="-122"/>
                </a:rPr>
                <a:t>对任意</a:t>
              </a:r>
              <a:r>
                <a:rPr lang="zh-CN" altLang="en-US" sz="2800" b="1"/>
                <a:t>              </a:t>
              </a:r>
              <a:r>
                <a:rPr lang="en-US" altLang="zh-CN" sz="2800" b="1"/>
                <a:t>,                     .</a:t>
              </a:r>
              <a:endParaRPr lang="en-US" altLang="zh-CN" sz="2800" b="1"/>
            </a:p>
          </p:txBody>
        </p:sp>
        <p:graphicFrame>
          <p:nvGraphicFramePr>
            <p:cNvPr id="214022" name="Object 2"/>
            <p:cNvGraphicFramePr>
              <a:graphicFrameLocks noChangeAspect="1"/>
            </p:cNvGraphicFramePr>
            <p:nvPr/>
          </p:nvGraphicFramePr>
          <p:xfrm>
            <a:off x="2213" y="692"/>
            <a:ext cx="768" cy="358"/>
          </p:xfrm>
          <a:graphic>
            <a:graphicData uri="http://schemas.openxmlformats.org/presentationml/2006/ole">
              <mc:AlternateContent xmlns:mc="http://schemas.openxmlformats.org/markup-compatibility/2006">
                <mc:Choice xmlns:v="urn:schemas-microsoft-com:vml" Requires="v">
                  <p:oleObj spid="_x0000_s3459" name="" r:id="rId1" imgW="6581775" imgH="3076575" progId="Equation.3">
                    <p:embed/>
                  </p:oleObj>
                </mc:Choice>
                <mc:Fallback>
                  <p:oleObj name="" r:id="rId1" imgW="6581775" imgH="3076575" progId="Equation.3">
                    <p:embed/>
                    <p:pic>
                      <p:nvPicPr>
                        <p:cNvPr id="0" name="Picture 3458"/>
                        <p:cNvPicPr/>
                        <p:nvPr/>
                      </p:nvPicPr>
                      <p:blipFill>
                        <a:blip r:embed="rId2"/>
                        <a:stretch>
                          <a:fillRect/>
                        </a:stretch>
                      </p:blipFill>
                      <p:spPr>
                        <a:xfrm>
                          <a:off x="2213" y="692"/>
                          <a:ext cx="768" cy="358"/>
                        </a:xfrm>
                        <a:prstGeom prst="rect">
                          <a:avLst/>
                        </a:prstGeom>
                        <a:noFill/>
                        <a:ln w="38100">
                          <a:noFill/>
                          <a:miter/>
                        </a:ln>
                      </p:spPr>
                    </p:pic>
                  </p:oleObj>
                </mc:Fallback>
              </mc:AlternateContent>
            </a:graphicData>
          </a:graphic>
        </p:graphicFrame>
        <p:graphicFrame>
          <p:nvGraphicFramePr>
            <p:cNvPr id="214023" name="Object 3"/>
            <p:cNvGraphicFramePr>
              <a:graphicFrameLocks noChangeAspect="1"/>
            </p:cNvGraphicFramePr>
            <p:nvPr/>
          </p:nvGraphicFramePr>
          <p:xfrm>
            <a:off x="3166" y="674"/>
            <a:ext cx="1152" cy="467"/>
          </p:xfrm>
          <a:graphic>
            <a:graphicData uri="http://schemas.openxmlformats.org/presentationml/2006/ole">
              <mc:AlternateContent xmlns:mc="http://schemas.openxmlformats.org/markup-compatibility/2006">
                <mc:Choice xmlns:v="urn:schemas-microsoft-com:vml" Requires="v">
                  <p:oleObj spid="_x0000_s3460" name="" r:id="rId3" imgW="9220200" imgH="3733800" progId="Equation.3">
                    <p:embed/>
                  </p:oleObj>
                </mc:Choice>
                <mc:Fallback>
                  <p:oleObj name="" r:id="rId3" imgW="9220200" imgH="3733800" progId="Equation.3">
                    <p:embed/>
                    <p:pic>
                      <p:nvPicPr>
                        <p:cNvPr id="0" name="Picture 3459"/>
                        <p:cNvPicPr/>
                        <p:nvPr/>
                      </p:nvPicPr>
                      <p:blipFill>
                        <a:blip r:embed="rId4"/>
                        <a:stretch>
                          <a:fillRect/>
                        </a:stretch>
                      </p:blipFill>
                      <p:spPr>
                        <a:xfrm>
                          <a:off x="3166" y="674"/>
                          <a:ext cx="1152" cy="467"/>
                        </a:xfrm>
                        <a:prstGeom prst="rect">
                          <a:avLst/>
                        </a:prstGeom>
                        <a:noFill/>
                        <a:ln w="38100">
                          <a:noFill/>
                          <a:miter/>
                        </a:ln>
                      </p:spPr>
                    </p:pic>
                  </p:oleObj>
                </mc:Fallback>
              </mc:AlternateContent>
            </a:graphicData>
          </a:graphic>
        </p:graphicFrame>
        <p:graphicFrame>
          <p:nvGraphicFramePr>
            <p:cNvPr id="214024" name="Object 4"/>
            <p:cNvGraphicFramePr>
              <a:graphicFrameLocks noChangeAspect="1"/>
            </p:cNvGraphicFramePr>
            <p:nvPr/>
          </p:nvGraphicFramePr>
          <p:xfrm>
            <a:off x="4272" y="1178"/>
            <a:ext cx="1056" cy="450"/>
          </p:xfrm>
          <a:graphic>
            <a:graphicData uri="http://schemas.openxmlformats.org/presentationml/2006/ole">
              <mc:AlternateContent xmlns:mc="http://schemas.openxmlformats.org/markup-compatibility/2006">
                <mc:Choice xmlns:v="urn:schemas-microsoft-com:vml" Requires="v">
                  <p:oleObj spid="_x0000_s3461" name="" r:id="rId5" imgW="8772525" imgH="3733800" progId="Equation.3">
                    <p:embed/>
                  </p:oleObj>
                </mc:Choice>
                <mc:Fallback>
                  <p:oleObj name="" r:id="rId5" imgW="8772525" imgH="3733800" progId="Equation.3">
                    <p:embed/>
                    <p:pic>
                      <p:nvPicPr>
                        <p:cNvPr id="0" name="Picture 3460"/>
                        <p:cNvPicPr/>
                        <p:nvPr/>
                      </p:nvPicPr>
                      <p:blipFill>
                        <a:blip r:embed="rId6"/>
                        <a:stretch>
                          <a:fillRect/>
                        </a:stretch>
                      </p:blipFill>
                      <p:spPr>
                        <a:xfrm>
                          <a:off x="4272" y="1178"/>
                          <a:ext cx="1056" cy="450"/>
                        </a:xfrm>
                        <a:prstGeom prst="rect">
                          <a:avLst/>
                        </a:prstGeom>
                        <a:noFill/>
                        <a:ln w="38100">
                          <a:noFill/>
                          <a:miter/>
                        </a:ln>
                      </p:spPr>
                    </p:pic>
                  </p:oleObj>
                </mc:Fallback>
              </mc:AlternateContent>
            </a:graphicData>
          </a:graphic>
        </p:graphicFrame>
        <p:graphicFrame>
          <p:nvGraphicFramePr>
            <p:cNvPr id="214025" name="Object 5"/>
            <p:cNvGraphicFramePr>
              <a:graphicFrameLocks noChangeAspect="1"/>
            </p:cNvGraphicFramePr>
            <p:nvPr/>
          </p:nvGraphicFramePr>
          <p:xfrm>
            <a:off x="2145" y="2089"/>
            <a:ext cx="1248" cy="393"/>
          </p:xfrm>
          <a:graphic>
            <a:graphicData uri="http://schemas.openxmlformats.org/presentationml/2006/ole">
              <mc:AlternateContent xmlns:mc="http://schemas.openxmlformats.org/markup-compatibility/2006">
                <mc:Choice xmlns:v="urn:schemas-microsoft-com:vml" Requires="v">
                  <p:oleObj spid="_x0000_s3462" name="" r:id="rId7" imgW="11849100" imgH="3733800" progId="Equation.3">
                    <p:embed/>
                  </p:oleObj>
                </mc:Choice>
                <mc:Fallback>
                  <p:oleObj name="" r:id="rId7" imgW="11849100" imgH="3733800" progId="Equation.3">
                    <p:embed/>
                    <p:pic>
                      <p:nvPicPr>
                        <p:cNvPr id="0" name="Picture 3461"/>
                        <p:cNvPicPr/>
                        <p:nvPr/>
                      </p:nvPicPr>
                      <p:blipFill>
                        <a:blip r:embed="rId8"/>
                        <a:stretch>
                          <a:fillRect/>
                        </a:stretch>
                      </p:blipFill>
                      <p:spPr>
                        <a:xfrm>
                          <a:off x="2145" y="2089"/>
                          <a:ext cx="1248" cy="393"/>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9" name="Text Box 3"/>
          <p:cNvSpPr txBox="1">
            <a:spLocks noChangeArrowheads="1"/>
          </p:cNvSpPr>
          <p:nvPr/>
        </p:nvSpPr>
        <p:spPr bwMode="auto">
          <a:xfrm>
            <a:off x="76200" y="381000"/>
            <a:ext cx="8991600" cy="5705475"/>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a:solidFill>
                  <a:srgbClr val="920092"/>
                </a:solidFill>
                <a:latin typeface="Times New Roman" panose="02020703060505090304" pitchFamily="18" charset="0"/>
              </a:rPr>
              <a:t>       </a:t>
            </a:r>
            <a:r>
              <a:rPr lang="zh-CN" altLang="en-US" sz="2800" b="1">
                <a:solidFill>
                  <a:srgbClr val="920092"/>
                </a:solidFill>
                <a:latin typeface="宋体" panose="02010600030101010101" pitchFamily="2" charset="-122"/>
              </a:rPr>
              <a:t>定理</a:t>
            </a:r>
            <a:r>
              <a:rPr lang="en-US" altLang="zh-CN" sz="2800" b="1">
                <a:solidFill>
                  <a:srgbClr val="920092"/>
                </a:solidFill>
                <a:latin typeface="宋体" panose="02010600030101010101" pitchFamily="2" charset="-122"/>
              </a:rPr>
              <a:t>3-10.1   </a:t>
            </a:r>
            <a:r>
              <a:rPr lang="zh-CN" altLang="en-US" sz="2800" b="1">
                <a:latin typeface="宋体" panose="02010600030101010101" pitchFamily="2" charset="-122"/>
              </a:rPr>
              <a:t>给定集合</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上的等价关系</a:t>
            </a:r>
            <a:r>
              <a:rPr lang="en-US" altLang="zh-CN" sz="3600" b="1">
                <a:solidFill>
                  <a:srgbClr val="FF3300"/>
                </a:solidFill>
                <a:latin typeface="宋体" panose="02010600030101010101" pitchFamily="2" charset="-122"/>
              </a:rPr>
              <a:t>R</a:t>
            </a:r>
            <a:r>
              <a:rPr lang="zh-CN" altLang="en-US" sz="2800" b="1">
                <a:latin typeface="宋体" panose="02010600030101010101" pitchFamily="2" charset="-122"/>
              </a:rPr>
              <a:t>，那么，对任意</a:t>
            </a:r>
            <a:r>
              <a:rPr lang="en-US" altLang="zh-CN" sz="3600" b="1">
                <a:solidFill>
                  <a:srgbClr val="FF0000"/>
                </a:solidFill>
                <a:latin typeface="宋体" panose="02010600030101010101" pitchFamily="2" charset="-122"/>
              </a:rPr>
              <a:t>a , b</a:t>
            </a:r>
            <a:r>
              <a:rPr lang="en-US" altLang="zh-CN" sz="3600" b="1">
                <a:solidFill>
                  <a:srgbClr val="FF0000"/>
                </a:solidFill>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 有</a:t>
            </a:r>
            <a:r>
              <a:rPr lang="en-US" altLang="zh-CN" sz="3600" b="1">
                <a:solidFill>
                  <a:srgbClr val="FF0000"/>
                </a:solidFill>
                <a:latin typeface="宋体" panose="02010600030101010101" pitchFamily="2" charset="-122"/>
              </a:rPr>
              <a:t>aRb</a:t>
            </a:r>
            <a:r>
              <a:rPr lang="en-US" altLang="zh-CN" sz="2800" b="1">
                <a:latin typeface="宋体" panose="02010600030101010101" pitchFamily="2" charset="-122"/>
              </a:rPr>
              <a:t> </a:t>
            </a:r>
            <a:r>
              <a:rPr lang="en-US" altLang="zh-CN" sz="2800" b="1">
                <a:effectLst>
                  <a:outerShdw blurRad="38100" dist="38100" dir="2700000">
                    <a:srgbClr val="C0C0C0"/>
                  </a:outerShdw>
                </a:effectLst>
                <a:latin typeface="宋体" panose="02010600030101010101" pitchFamily="2" charset="-122"/>
              </a:rPr>
              <a:t>iff </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endParaRPr lang="en-US" altLang="zh-CN" sz="36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a:t>
            </a:r>
            <a:r>
              <a:rPr lang="zh-CN" altLang="zh-CN" sz="3600" b="1">
                <a:latin typeface="宋体" panose="02010600030101010101" pitchFamily="2" charset="-122"/>
              </a:rPr>
              <a:t>先证：</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 </a:t>
            </a:r>
            <a:r>
              <a:rPr lang="en-US" altLang="zh-CN" sz="3600" b="1">
                <a:latin typeface="宋体" panose="02010600030101010101" pitchFamily="2" charset="-122"/>
                <a:sym typeface="Symbol" pitchFamily="18" charset="2"/>
              </a:rPr>
              <a:t></a:t>
            </a:r>
            <a:r>
              <a:rPr lang="en-US" altLang="zh-CN" sz="3600" b="1">
                <a:solidFill>
                  <a:srgbClr val="FF0000"/>
                </a:solidFill>
                <a:latin typeface="宋体" panose="02010600030101010101" pitchFamily="2" charset="-122"/>
              </a:rPr>
              <a:t> aRb</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从</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zh-CN" sz="2800" b="1">
                <a:latin typeface="宋体" panose="02010600030101010101" pitchFamily="2" charset="-122"/>
              </a:rPr>
              <a:t>出发，推出</a:t>
            </a:r>
            <a:r>
              <a:rPr lang="en-US" altLang="zh-CN" sz="2800" b="1">
                <a:solidFill>
                  <a:srgbClr val="FF0000"/>
                </a:solidFill>
                <a:latin typeface="宋体" panose="02010600030101010101" pitchFamily="2" charset="-122"/>
              </a:rPr>
              <a:t>aRb</a:t>
            </a:r>
            <a:r>
              <a:rPr lang="zh-CN" altLang="en-US" sz="2800" b="1">
                <a:solidFill>
                  <a:srgbClr val="FF0000"/>
                </a:solidFill>
                <a:latin typeface="宋体" panose="02010600030101010101" pitchFamily="2" charset="-122"/>
              </a:rPr>
              <a:t>，</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设</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en-US" sz="2800" b="1">
                <a:latin typeface="宋体" panose="02010600030101010101" pitchFamily="2" charset="-122"/>
              </a:rPr>
              <a:t>，</a:t>
            </a:r>
            <a:r>
              <a:rPr lang="zh-CN" altLang="zh-CN" sz="2800" b="1">
                <a:latin typeface="宋体" panose="02010600030101010101" pitchFamily="2" charset="-122"/>
              </a:rPr>
              <a:t>即</a:t>
            </a:r>
            <a:r>
              <a:rPr lang="en-US" altLang="zh-CN" sz="2800" b="1">
                <a:solidFill>
                  <a:srgbClr val="FF0000"/>
                </a:solidFill>
                <a:latin typeface="宋体" panose="02010600030101010101" pitchFamily="2" charset="-122"/>
              </a:rPr>
              <a:t>aRb</a:t>
            </a:r>
            <a:r>
              <a:rPr lang="zh-CN" altLang="en-US" sz="2800" b="1">
                <a:latin typeface="宋体" panose="02010600030101010101" pitchFamily="2" charset="-122"/>
              </a:rPr>
              <a:t>。</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a:t>
            </a:r>
            <a:r>
              <a:rPr lang="zh-CN" altLang="en-US" sz="3600" b="1">
                <a:latin typeface="宋体" panose="02010600030101010101" pitchFamily="2" charset="-122"/>
              </a:rPr>
              <a:t>再证：</a:t>
            </a:r>
            <a:r>
              <a:rPr lang="en-US" altLang="zh-CN" sz="3600" b="1">
                <a:solidFill>
                  <a:srgbClr val="FF0000"/>
                </a:solidFill>
                <a:latin typeface="宋体" panose="02010600030101010101" pitchFamily="2" charset="-122"/>
              </a:rPr>
              <a:t>aRb </a:t>
            </a:r>
            <a:r>
              <a:rPr lang="en-US" altLang="zh-CN" sz="3600" b="1">
                <a:latin typeface="宋体" panose="02010600030101010101" pitchFamily="2" charset="-122"/>
                <a:sym typeface="Symbol" pitchFamily="18" charset="2"/>
              </a:rPr>
              <a:t> </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=[b]</a:t>
            </a:r>
            <a:r>
              <a:rPr lang="en-US" altLang="zh-CN" sz="3600" b="1" baseline="-30000">
                <a:solidFill>
                  <a:srgbClr val="FF0000"/>
                </a:solidFill>
                <a:latin typeface="宋体" panose="02010600030101010101" pitchFamily="2" charset="-122"/>
              </a:rPr>
              <a:t>R</a:t>
            </a:r>
            <a:r>
              <a:rPr lang="en-US" altLang="zh-CN" sz="3600" b="1">
                <a:solidFill>
                  <a:srgbClr val="FF0000"/>
                </a:solidFill>
                <a:latin typeface="宋体" panose="02010600030101010101" pitchFamily="2" charset="-122"/>
              </a:rPr>
              <a:t> </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从</a:t>
            </a:r>
            <a:r>
              <a:rPr lang="en-US" altLang="zh-CN" sz="2800" b="1">
                <a:solidFill>
                  <a:srgbClr val="FF0000"/>
                </a:solidFill>
                <a:latin typeface="宋体" panose="02010600030101010101" pitchFamily="2" charset="-122"/>
              </a:rPr>
              <a:t>aRb</a:t>
            </a:r>
            <a:r>
              <a:rPr lang="zh-CN" altLang="zh-CN" sz="2800" b="1">
                <a:latin typeface="宋体" panose="02010600030101010101" pitchFamily="2" charset="-122"/>
              </a:rPr>
              <a:t>出发，推出</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en-US" altLang="zh-CN" sz="2800" b="1">
                <a:latin typeface="宋体" panose="02010600030101010101" pitchFamily="2" charset="-122"/>
              </a:rPr>
              <a:t> </a:t>
            </a:r>
            <a:r>
              <a:rPr lang="zh-CN" altLang="en-US" sz="2800" b="1">
                <a:solidFill>
                  <a:srgbClr val="FF0000"/>
                </a:solidFill>
                <a:latin typeface="宋体" panose="02010600030101010101" pitchFamily="2" charset="-122"/>
              </a:rPr>
              <a:t>，</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设</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aRc</a:t>
            </a:r>
            <a:r>
              <a:rPr lang="en-US" altLang="zh-CN" sz="2800" b="1" baseline="-30000">
                <a:solidFill>
                  <a:srgbClr val="FF0000"/>
                </a:solidFill>
                <a:latin typeface="宋体" panose="02010600030101010101" pitchFamily="2" charset="-122"/>
              </a:rPr>
              <a:t> </a:t>
            </a:r>
            <a:r>
              <a:rPr lang="zh-CN" altLang="en-US" sz="2800" b="1">
                <a:latin typeface="宋体" panose="02010600030101010101" pitchFamily="2" charset="-122"/>
              </a:rPr>
              <a:t>，</a:t>
            </a:r>
            <a:r>
              <a:rPr lang="zh-CN" altLang="zh-CN" sz="2800" b="1">
                <a:latin typeface="宋体" panose="02010600030101010101" pitchFamily="2" charset="-122"/>
              </a:rPr>
              <a:t>由对称性</a:t>
            </a:r>
            <a:r>
              <a:rPr lang="en-US" altLang="zh-CN" sz="2800" b="1">
                <a:solidFill>
                  <a:srgbClr val="FF0000"/>
                </a:solidFill>
                <a:latin typeface="宋体" panose="02010600030101010101" pitchFamily="2" charset="-122"/>
              </a:rPr>
              <a:t>cRa</a:t>
            </a:r>
            <a:r>
              <a:rPr lang="zh-CN" altLang="en-US" sz="2800" b="1">
                <a:solidFill>
                  <a:srgbClr val="FF0000"/>
                </a:solidFill>
                <a:latin typeface="宋体" panose="02010600030101010101" pitchFamily="2" charset="-122"/>
              </a:rPr>
              <a:t>，又</a:t>
            </a:r>
            <a:r>
              <a:rPr lang="en-US" altLang="zh-CN" sz="2800" b="1">
                <a:solidFill>
                  <a:srgbClr val="FF0000"/>
                </a:solidFill>
                <a:latin typeface="宋体" panose="02010600030101010101" pitchFamily="2" charset="-122"/>
              </a:rPr>
              <a:t>aRb,</a:t>
            </a:r>
            <a:r>
              <a:rPr lang="zh-CN" altLang="zh-CN" sz="2800" b="1">
                <a:latin typeface="宋体" panose="02010600030101010101" pitchFamily="2" charset="-122"/>
              </a:rPr>
              <a:t>由传递性</a:t>
            </a:r>
            <a:r>
              <a:rPr lang="en-US" altLang="zh-CN" sz="2800" b="1">
                <a:solidFill>
                  <a:srgbClr val="FF0000"/>
                </a:solidFill>
                <a:latin typeface="宋体" panose="02010600030101010101" pitchFamily="2" charset="-122"/>
              </a:rPr>
              <a:t>cRb</a:t>
            </a:r>
            <a:r>
              <a:rPr lang="zh-CN" altLang="en-US" sz="2800" b="1">
                <a:latin typeface="宋体" panose="02010600030101010101" pitchFamily="2" charset="-122"/>
              </a:rPr>
              <a:t>。</a:t>
            </a:r>
            <a:r>
              <a:rPr lang="zh-CN" altLang="en-US" sz="2800" b="1">
                <a:latin typeface="宋体" panose="02010600030101010101" pitchFamily="2" charset="-122"/>
                <a:sym typeface="Wingdings 2" panose="05020102010507070707" pitchFamily="18" charset="2"/>
              </a:rPr>
              <a:t>即</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r>
              <a:rPr lang="zh-CN" altLang="en-US" sz="2800" b="1">
                <a:latin typeface="宋体" panose="02010600030101010101" pitchFamily="2" charset="-122"/>
              </a:rPr>
              <a:t>，</a:t>
            </a:r>
            <a:r>
              <a:rPr lang="zh-CN" altLang="zh-CN" sz="2800" b="1">
                <a:latin typeface="宋体" panose="02010600030101010101" pitchFamily="2" charset="-122"/>
              </a:rPr>
              <a:t>证出：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en-US" altLang="zh-CN" sz="2800" b="1">
                <a:latin typeface="Times New Roman" panose="02020703060505090304" pitchFamily="18" charset="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endParaRPr lang="en-US" altLang="zh-CN" sz="2800" b="1">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再设</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 </a:t>
            </a:r>
            <a:r>
              <a:rPr lang="zh-CN" altLang="en-US" sz="2800" b="1">
                <a:solidFill>
                  <a:srgbClr val="FF0000"/>
                </a:solidFill>
                <a:latin typeface="宋体" panose="02010600030101010101" pitchFamily="2" charset="-122"/>
              </a:rPr>
              <a:t>，</a:t>
            </a:r>
            <a:r>
              <a:rPr lang="zh-CN" altLang="en-US" sz="2800" b="1">
                <a:latin typeface="宋体" panose="02010600030101010101" pitchFamily="2" charset="-122"/>
              </a:rPr>
              <a:t>则</a:t>
            </a:r>
            <a:r>
              <a:rPr lang="en-US" altLang="zh-CN" sz="2800" b="1">
                <a:solidFill>
                  <a:srgbClr val="FF0000"/>
                </a:solidFill>
                <a:latin typeface="宋体" panose="02010600030101010101" pitchFamily="2" charset="-122"/>
              </a:rPr>
              <a:t>bRc</a:t>
            </a:r>
            <a:r>
              <a:rPr lang="en-US" altLang="zh-CN" sz="2800" b="1" baseline="-30000">
                <a:solidFill>
                  <a:srgbClr val="FF0000"/>
                </a:solidFill>
                <a:latin typeface="宋体" panose="02010600030101010101" pitchFamily="2" charset="-122"/>
              </a:rPr>
              <a:t> </a:t>
            </a:r>
            <a:r>
              <a:rPr lang="zh-CN" altLang="en-US" sz="2800" b="1">
                <a:latin typeface="宋体" panose="02010600030101010101" pitchFamily="2" charset="-122"/>
              </a:rPr>
              <a:t>，又已知</a:t>
            </a:r>
            <a:r>
              <a:rPr lang="en-US" altLang="zh-CN" sz="2800" b="1">
                <a:latin typeface="宋体" panose="02010600030101010101" pitchFamily="2" charset="-122"/>
              </a:rPr>
              <a:t>aRb</a:t>
            </a:r>
            <a:r>
              <a:rPr lang="zh-CN" altLang="en-US" sz="2800" b="1">
                <a:latin typeface="宋体" panose="02010600030101010101" pitchFamily="2" charset="-122"/>
              </a:rPr>
              <a:t>，</a:t>
            </a:r>
            <a:r>
              <a:rPr lang="zh-CN" altLang="zh-CN" sz="2800" b="1">
                <a:latin typeface="宋体" panose="02010600030101010101" pitchFamily="2" charset="-122"/>
              </a:rPr>
              <a:t>由传递性</a:t>
            </a:r>
            <a:r>
              <a:rPr lang="en-US" altLang="zh-CN" sz="2800" b="1">
                <a:solidFill>
                  <a:srgbClr val="FF0000"/>
                </a:solidFill>
                <a:latin typeface="宋体" panose="02010600030101010101" pitchFamily="2" charset="-122"/>
              </a:rPr>
              <a:t>aRc</a:t>
            </a:r>
            <a:r>
              <a:rPr lang="zh-CN" altLang="en-US" sz="2800" b="1">
                <a:latin typeface="宋体" panose="02010600030101010101" pitchFamily="2" charset="-122"/>
              </a:rPr>
              <a:t>。</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即</a:t>
            </a:r>
            <a:r>
              <a:rPr lang="en-US" altLang="zh-CN" sz="2800" b="1">
                <a:solidFill>
                  <a:srgbClr val="FF0000"/>
                </a:solidFill>
                <a:latin typeface="宋体" panose="02010600030101010101" pitchFamily="2" charset="-122"/>
              </a:rPr>
              <a:t>c</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r>
              <a:rPr lang="zh-CN" altLang="en-US" sz="2800" b="1">
                <a:latin typeface="宋体" panose="02010600030101010101" pitchFamily="2" charset="-122"/>
              </a:rPr>
              <a:t>，</a:t>
            </a:r>
            <a:r>
              <a:rPr lang="zh-CN" altLang="zh-CN" sz="2800" b="1">
                <a:latin typeface="宋体" panose="02010600030101010101" pitchFamily="2" charset="-122"/>
              </a:rPr>
              <a:t>证出： </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en-US" altLang="zh-CN" sz="2800" b="1">
                <a:latin typeface="宋体" panose="02010600030101010101" pitchFamily="2" charset="-122"/>
              </a:rPr>
              <a:t> </a:t>
            </a:r>
            <a:r>
              <a:rPr lang="en-US" altLang="zh-CN" sz="2800" b="1">
                <a:latin typeface="Times New Roman" panose="02020703060505090304" pitchFamily="18" charset="0"/>
                <a:sym typeface="Symbol" pitchFamily="18" charset="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 </a:t>
            </a:r>
            <a:endParaRPr lang="en-US" altLang="zh-CN" sz="2800" b="1">
              <a:latin typeface="宋体" panose="02010600030101010101" pitchFamily="2" charset="-122"/>
            </a:endParaRPr>
          </a:p>
          <a:p>
            <a:pPr marL="0" lvl="0" indent="0" eaLnBrk="1" hangingPunct="1">
              <a:spcBef>
                <a:spcPct val="0"/>
              </a:spcBef>
              <a:buNone/>
            </a:pPr>
            <a:r>
              <a:rPr lang="en-US" altLang="zh-CN" sz="2800" b="1">
                <a:solidFill>
                  <a:srgbClr val="FF0000"/>
                </a:solidFill>
                <a:latin typeface="宋体" panose="02010600030101010101" pitchFamily="2" charset="-122"/>
              </a:rPr>
              <a:t>           [a]</a:t>
            </a:r>
            <a:r>
              <a:rPr lang="en-US" altLang="zh-CN" sz="2800" b="1" baseline="-30000">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=[b]</a:t>
            </a:r>
            <a:r>
              <a:rPr lang="en-US" altLang="zh-CN" sz="2800" b="1" baseline="-30000">
                <a:solidFill>
                  <a:srgbClr val="FF0000"/>
                </a:solidFill>
                <a:latin typeface="宋体" panose="02010600030101010101" pitchFamily="2" charset="-122"/>
              </a:rPr>
              <a:t>R</a:t>
            </a:r>
            <a:r>
              <a:rPr lang="zh-CN" altLang="en-US" sz="2800" b="1">
                <a:latin typeface="宋体" panose="02010600030101010101" pitchFamily="2" charset="-122"/>
                <a:sym typeface="Wingdings 2" panose="05020102010507070707" pitchFamily="18" charset="2"/>
              </a:rPr>
              <a:t>证完。          </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charRg st="4294967295" end="4294967295"/>
                                            </p:txEl>
                                          </p:spTgt>
                                        </p:tgtEl>
                                        <p:attrNameLst>
                                          <p:attrName>style.visibility</p:attrName>
                                        </p:attrNameLst>
                                      </p:cBhvr>
                                      <p:to>
                                        <p:strVal val="visible"/>
                                      </p:to>
                                    </p:set>
                                    <p:anim calcmode="lin" valueType="num">
                                      <p:cBhvr additive="base">
                                        <p:cTn id="7" dur="500" fill="hold"/>
                                        <p:tgtEl>
                                          <p:spTgt spid="111619">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charRg st="0" end="65"/>
                                            </p:txEl>
                                          </p:spTgt>
                                        </p:tgtEl>
                                        <p:attrNameLst>
                                          <p:attrName>style.visibility</p:attrName>
                                        </p:attrNameLst>
                                      </p:cBhvr>
                                      <p:to>
                                        <p:strVal val="visible"/>
                                      </p:to>
                                    </p:set>
                                    <p:anim calcmode="lin" valueType="num">
                                      <p:cBhvr additive="base">
                                        <p:cTn id="13" dur="500" fill="hold"/>
                                        <p:tgtEl>
                                          <p:spTgt spid="111619">
                                            <p:txEl>
                                              <p:charRg st="0" end="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charRg st="0" end="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charRg st="65" end="91"/>
                                            </p:txEl>
                                          </p:spTgt>
                                        </p:tgtEl>
                                        <p:attrNameLst>
                                          <p:attrName>style.visibility</p:attrName>
                                        </p:attrNameLst>
                                      </p:cBhvr>
                                      <p:to>
                                        <p:strVal val="visible"/>
                                      </p:to>
                                    </p:set>
                                    <p:anim calcmode="lin" valueType="num">
                                      <p:cBhvr additive="base">
                                        <p:cTn id="19" dur="500" fill="hold"/>
                                        <p:tgtEl>
                                          <p:spTgt spid="111619">
                                            <p:txEl>
                                              <p:charRg st="65"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charRg st="65"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charRg st="91" end="114"/>
                                            </p:txEl>
                                          </p:spTgt>
                                        </p:tgtEl>
                                        <p:attrNameLst>
                                          <p:attrName>style.visibility</p:attrName>
                                        </p:attrNameLst>
                                      </p:cBhvr>
                                      <p:to>
                                        <p:strVal val="visible"/>
                                      </p:to>
                                    </p:set>
                                    <p:anim calcmode="lin" valueType="num">
                                      <p:cBhvr additive="base">
                                        <p:cTn id="25" dur="500" fill="hold"/>
                                        <p:tgtEl>
                                          <p:spTgt spid="111619">
                                            <p:txEl>
                                              <p:charRg st="91" end="1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charRg st="91" end="1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charRg st="114" end="140"/>
                                            </p:txEl>
                                          </p:spTgt>
                                        </p:tgtEl>
                                        <p:attrNameLst>
                                          <p:attrName>style.visibility</p:attrName>
                                        </p:attrNameLst>
                                      </p:cBhvr>
                                      <p:to>
                                        <p:strVal val="visible"/>
                                      </p:to>
                                    </p:set>
                                    <p:anim calcmode="lin" valueType="num">
                                      <p:cBhvr additive="base">
                                        <p:cTn id="31" dur="500" fill="hold"/>
                                        <p:tgtEl>
                                          <p:spTgt spid="111619">
                                            <p:txEl>
                                              <p:charRg st="114" end="14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charRg st="114" end="14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19">
                                            <p:txEl>
                                              <p:charRg st="140" end="172"/>
                                            </p:txEl>
                                          </p:spTgt>
                                        </p:tgtEl>
                                        <p:attrNameLst>
                                          <p:attrName>style.visibility</p:attrName>
                                        </p:attrNameLst>
                                      </p:cBhvr>
                                      <p:to>
                                        <p:strVal val="visible"/>
                                      </p:to>
                                    </p:set>
                                    <p:anim calcmode="lin" valueType="num">
                                      <p:cBhvr additive="base">
                                        <p:cTn id="37" dur="500" fill="hold"/>
                                        <p:tgtEl>
                                          <p:spTgt spid="111619">
                                            <p:txEl>
                                              <p:charRg st="140"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charRg st="140" end="17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619">
                                            <p:txEl>
                                              <p:charRg st="172" end="196"/>
                                            </p:txEl>
                                          </p:spTgt>
                                        </p:tgtEl>
                                        <p:attrNameLst>
                                          <p:attrName>style.visibility</p:attrName>
                                        </p:attrNameLst>
                                      </p:cBhvr>
                                      <p:to>
                                        <p:strVal val="visible"/>
                                      </p:to>
                                    </p:set>
                                    <p:anim calcmode="lin" valueType="num">
                                      <p:cBhvr additive="base">
                                        <p:cTn id="43" dur="500" fill="hold"/>
                                        <p:tgtEl>
                                          <p:spTgt spid="111619">
                                            <p:txEl>
                                              <p:charRg st="172" end="19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9">
                                            <p:txEl>
                                              <p:charRg st="172" end="19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1619">
                                            <p:txEl>
                                              <p:charRg st="196" end="261"/>
                                            </p:txEl>
                                          </p:spTgt>
                                        </p:tgtEl>
                                        <p:attrNameLst>
                                          <p:attrName>style.visibility</p:attrName>
                                        </p:attrNameLst>
                                      </p:cBhvr>
                                      <p:to>
                                        <p:strVal val="visible"/>
                                      </p:to>
                                    </p:set>
                                    <p:anim calcmode="lin" valueType="num">
                                      <p:cBhvr additive="base">
                                        <p:cTn id="49" dur="500" fill="hold"/>
                                        <p:tgtEl>
                                          <p:spTgt spid="111619">
                                            <p:txEl>
                                              <p:charRg st="196" end="26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1619">
                                            <p:txEl>
                                              <p:charRg st="196" end="26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1619">
                                            <p:txEl>
                                              <p:charRg st="261" end="296"/>
                                            </p:txEl>
                                          </p:spTgt>
                                        </p:tgtEl>
                                        <p:attrNameLst>
                                          <p:attrName>style.visibility</p:attrName>
                                        </p:attrNameLst>
                                      </p:cBhvr>
                                      <p:to>
                                        <p:strVal val="visible"/>
                                      </p:to>
                                    </p:set>
                                    <p:anim calcmode="lin" valueType="num">
                                      <p:cBhvr additive="base">
                                        <p:cTn id="55" dur="500" fill="hold"/>
                                        <p:tgtEl>
                                          <p:spTgt spid="111619">
                                            <p:txEl>
                                              <p:charRg st="261" end="29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1619">
                                            <p:txEl>
                                              <p:charRg st="261" end="29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1619">
                                            <p:txEl>
                                              <p:charRg st="296" end="326"/>
                                            </p:txEl>
                                          </p:spTgt>
                                        </p:tgtEl>
                                        <p:attrNameLst>
                                          <p:attrName>style.visibility</p:attrName>
                                        </p:attrNameLst>
                                      </p:cBhvr>
                                      <p:to>
                                        <p:strVal val="visible"/>
                                      </p:to>
                                    </p:set>
                                    <p:anim calcmode="lin" valueType="num">
                                      <p:cBhvr additive="base">
                                        <p:cTn id="61" dur="500" fill="hold"/>
                                        <p:tgtEl>
                                          <p:spTgt spid="111619">
                                            <p:txEl>
                                              <p:charRg st="296" end="32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1619">
                                            <p:txEl>
                                              <p:charRg st="296" end="32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1619">
                                            <p:txEl>
                                              <p:charRg st="326" end="361"/>
                                            </p:txEl>
                                          </p:spTgt>
                                        </p:tgtEl>
                                        <p:attrNameLst>
                                          <p:attrName>style.visibility</p:attrName>
                                        </p:attrNameLst>
                                      </p:cBhvr>
                                      <p:to>
                                        <p:strVal val="visible"/>
                                      </p:to>
                                    </p:set>
                                    <p:anim calcmode="lin" valueType="num">
                                      <p:cBhvr additive="base">
                                        <p:cTn id="67" dur="500" fill="hold"/>
                                        <p:tgtEl>
                                          <p:spTgt spid="111619">
                                            <p:txEl>
                                              <p:charRg st="326" end="36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1619">
                                            <p:txEl>
                                              <p:charRg st="326" end="3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6065" name="Group 34"/>
          <p:cNvGrpSpPr/>
          <p:nvPr/>
        </p:nvGrpSpPr>
        <p:grpSpPr>
          <a:xfrm>
            <a:off x="362268" y="780536"/>
            <a:ext cx="8642350" cy="4805877"/>
            <a:chOff x="341" y="844"/>
            <a:chExt cx="5898" cy="3195"/>
          </a:xfrm>
        </p:grpSpPr>
        <p:sp>
          <p:nvSpPr>
            <p:cNvPr id="216073" name="Text Box 2"/>
            <p:cNvSpPr txBox="1"/>
            <p:nvPr/>
          </p:nvSpPr>
          <p:spPr>
            <a:xfrm>
              <a:off x="3800" y="3051"/>
              <a:ext cx="2080"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与     相矛盾。</a:t>
              </a:r>
              <a:endParaRPr lang="zh-CN" altLang="en-US" sz="2800" b="1">
                <a:latin typeface="宋体" panose="02010600030101010101" pitchFamily="2" charset="-122"/>
              </a:endParaRPr>
            </a:p>
          </p:txBody>
        </p:sp>
        <p:graphicFrame>
          <p:nvGraphicFramePr>
            <p:cNvPr id="216074" name="Object 2"/>
            <p:cNvGraphicFramePr>
              <a:graphicFrameLocks noChangeAspect="1"/>
            </p:cNvGraphicFramePr>
            <p:nvPr/>
          </p:nvGraphicFramePr>
          <p:xfrm>
            <a:off x="4345" y="895"/>
            <a:ext cx="1536" cy="358"/>
          </p:xfrm>
          <a:graphic>
            <a:graphicData uri="http://schemas.openxmlformats.org/presentationml/2006/ole">
              <mc:AlternateContent xmlns:mc="http://schemas.openxmlformats.org/markup-compatibility/2006">
                <mc:Choice xmlns:v="urn:schemas-microsoft-com:vml" Requires="v">
                  <p:oleObj spid="_x0000_s3463" name="" r:id="rId1" imgW="16021050" imgH="3733800" progId="Equation.3">
                    <p:embed/>
                  </p:oleObj>
                </mc:Choice>
                <mc:Fallback>
                  <p:oleObj name="" r:id="rId1" imgW="16021050" imgH="3733800" progId="Equation.3">
                    <p:embed/>
                    <p:pic>
                      <p:nvPicPr>
                        <p:cNvPr id="0" name="Picture 3462"/>
                        <p:cNvPicPr/>
                        <p:nvPr/>
                      </p:nvPicPr>
                      <p:blipFill>
                        <a:blip r:embed="rId2"/>
                        <a:stretch>
                          <a:fillRect/>
                        </a:stretch>
                      </p:blipFill>
                      <p:spPr>
                        <a:xfrm>
                          <a:off x="4345" y="895"/>
                          <a:ext cx="1536" cy="358"/>
                        </a:xfrm>
                        <a:prstGeom prst="rect">
                          <a:avLst/>
                        </a:prstGeom>
                        <a:noFill/>
                        <a:ln w="38100">
                          <a:noFill/>
                          <a:miter/>
                        </a:ln>
                      </p:spPr>
                    </p:pic>
                  </p:oleObj>
                </mc:Fallback>
              </mc:AlternateContent>
            </a:graphicData>
          </a:graphic>
        </p:graphicFrame>
        <p:sp>
          <p:nvSpPr>
            <p:cNvPr id="216075" name="Text Box 5"/>
            <p:cNvSpPr txBox="1"/>
            <p:nvPr/>
          </p:nvSpPr>
          <p:spPr>
            <a:xfrm>
              <a:off x="341" y="902"/>
              <a:ext cx="5625"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800" b="1">
                  <a:latin typeface="宋体" panose="02010600030101010101" pitchFamily="2" charset="-122"/>
                </a:rPr>
                <a:t>(3).</a:t>
              </a:r>
              <a:r>
                <a:rPr lang="zh-CN" altLang="en-US" sz="2800" b="1">
                  <a:latin typeface="宋体" panose="02010600030101010101" pitchFamily="2" charset="-122"/>
                </a:rPr>
                <a:t>对任意        ，若</a:t>
              </a:r>
              <a:r>
                <a:rPr lang="zh-CN" altLang="en-US" sz="2800" b="1">
                  <a:solidFill>
                    <a:schemeClr val="bg1"/>
                  </a:solidFill>
                  <a:latin typeface="宋体" panose="02010600030101010101" pitchFamily="2" charset="-122"/>
                </a:rPr>
                <a:t>     </a:t>
              </a:r>
              <a:r>
                <a:rPr lang="zh-CN" altLang="en-US" sz="2800" b="1">
                  <a:latin typeface="宋体" panose="02010600030101010101" pitchFamily="2" charset="-122"/>
                </a:rPr>
                <a:t> ，则             </a:t>
              </a:r>
              <a:r>
                <a:rPr lang="en-US" altLang="zh-CN" sz="2800" b="1">
                  <a:latin typeface="宋体" panose="02010600030101010101" pitchFamily="2" charset="-122"/>
                </a:rPr>
                <a:t>.</a:t>
              </a:r>
              <a:endParaRPr lang="en-US" altLang="zh-CN" sz="2800" b="1">
                <a:latin typeface="宋体" panose="02010600030101010101" pitchFamily="2" charset="-122"/>
              </a:endParaRPr>
            </a:p>
          </p:txBody>
        </p:sp>
        <p:grpSp>
          <p:nvGrpSpPr>
            <p:cNvPr id="216076" name="Group 6"/>
            <p:cNvGrpSpPr/>
            <p:nvPr/>
          </p:nvGrpSpPr>
          <p:grpSpPr>
            <a:xfrm>
              <a:off x="3149" y="950"/>
              <a:ext cx="651" cy="351"/>
              <a:chOff x="3826" y="2577"/>
              <a:chExt cx="602" cy="366"/>
            </a:xfrm>
          </p:grpSpPr>
          <p:graphicFrame>
            <p:nvGraphicFramePr>
              <p:cNvPr id="216089" name="Object 15"/>
              <p:cNvGraphicFramePr>
                <a:graphicFrameLocks noChangeAspect="1"/>
              </p:cNvGraphicFramePr>
              <p:nvPr/>
            </p:nvGraphicFramePr>
            <p:xfrm>
              <a:off x="3826" y="2577"/>
              <a:ext cx="602" cy="366"/>
            </p:xfrm>
            <a:graphic>
              <a:graphicData uri="http://schemas.openxmlformats.org/presentationml/2006/ole">
                <mc:AlternateContent xmlns:mc="http://schemas.openxmlformats.org/markup-compatibility/2006">
                  <mc:Choice xmlns:v="urn:schemas-microsoft-com:vml" Requires="v">
                    <p:oleObj spid="_x0000_s3464" name="" r:id="rId3" imgW="5048250" imgH="3076575" progId="Equation.3">
                      <p:embed/>
                    </p:oleObj>
                  </mc:Choice>
                  <mc:Fallback>
                    <p:oleObj name="" r:id="rId3" imgW="5048250" imgH="3076575" progId="Equation.3">
                      <p:embed/>
                      <p:pic>
                        <p:nvPicPr>
                          <p:cNvPr id="0" name="Picture 3463"/>
                          <p:cNvPicPr/>
                          <p:nvPr/>
                        </p:nvPicPr>
                        <p:blipFill>
                          <a:blip r:embed="rId4"/>
                          <a:stretch>
                            <a:fillRect/>
                          </a:stretch>
                        </p:blipFill>
                        <p:spPr>
                          <a:xfrm>
                            <a:off x="3826" y="2577"/>
                            <a:ext cx="602" cy="366"/>
                          </a:xfrm>
                          <a:prstGeom prst="rect">
                            <a:avLst/>
                          </a:prstGeom>
                          <a:noFill/>
                          <a:ln w="38100">
                            <a:noFill/>
                            <a:miter/>
                          </a:ln>
                        </p:spPr>
                      </p:pic>
                    </p:oleObj>
                  </mc:Fallback>
                </mc:AlternateContent>
              </a:graphicData>
            </a:graphic>
          </p:graphicFrame>
          <p:sp>
            <p:nvSpPr>
              <p:cNvPr id="216090" name="Line 8"/>
              <p:cNvSpPr/>
              <p:nvPr/>
            </p:nvSpPr>
            <p:spPr>
              <a:xfrm>
                <a:off x="4080" y="2640"/>
                <a:ext cx="144" cy="240"/>
              </a:xfrm>
              <a:prstGeom prst="line">
                <a:avLst/>
              </a:prstGeom>
              <a:ln w="9525" cap="flat" cmpd="sng">
                <a:solidFill>
                  <a:schemeClr val="tx1"/>
                </a:solidFill>
                <a:prstDash val="solid"/>
                <a:miter/>
                <a:headEnd type="none" w="med" len="med"/>
                <a:tailEnd type="none" w="med" len="med"/>
              </a:ln>
            </p:spPr>
          </p:sp>
        </p:grpSp>
        <p:sp>
          <p:nvSpPr>
            <p:cNvPr id="216077" name="Text Box 10"/>
            <p:cNvSpPr txBox="1"/>
            <p:nvPr/>
          </p:nvSpPr>
          <p:spPr>
            <a:xfrm>
              <a:off x="520" y="1464"/>
              <a:ext cx="3588"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证明</a:t>
              </a:r>
              <a:r>
                <a:rPr lang="zh-CN" altLang="en-US" sz="2800" b="1">
                  <a:latin typeface="宋体" panose="02010600030101010101" pitchFamily="2" charset="-122"/>
                </a:rPr>
                <a:t>（用反证法）</a:t>
              </a:r>
              <a:endParaRPr lang="zh-CN" altLang="en-US" sz="2800" b="1">
                <a:latin typeface="宋体" panose="02010600030101010101" pitchFamily="2" charset="-122"/>
              </a:endParaRPr>
            </a:p>
            <a:p>
              <a:pPr marL="0" lvl="0" indent="0" defTabSz="913130" eaLnBrk="1" hangingPunct="1">
                <a:spcBef>
                  <a:spcPct val="0"/>
                </a:spcBef>
                <a:buNone/>
              </a:pPr>
              <a:r>
                <a:rPr lang="zh-CN" altLang="en-US" sz="2800" b="1">
                  <a:latin typeface="宋体" panose="02010600030101010101" pitchFamily="2" charset="-122"/>
                </a:rPr>
                <a:t>假设             </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6078" name="Text Box 11"/>
            <p:cNvSpPr txBox="1"/>
            <p:nvPr/>
          </p:nvSpPr>
          <p:spPr>
            <a:xfrm>
              <a:off x="2600" y="1878"/>
              <a:ext cx="2288"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则</a:t>
              </a:r>
              <a:r>
                <a:rPr lang="en-US" altLang="zh-CN" sz="2800" b="1">
                  <a:latin typeface="宋体" panose="02010600030101010101" pitchFamily="2" charset="-122"/>
                </a:rPr>
                <a:t>A</a:t>
              </a:r>
              <a:r>
                <a:rPr lang="zh-CN" altLang="en-US" sz="2800" b="1">
                  <a:latin typeface="宋体" panose="02010600030101010101" pitchFamily="2" charset="-122"/>
                </a:rPr>
                <a:t>中至少有一元素 </a:t>
              </a:r>
              <a:endParaRPr lang="zh-CN" altLang="en-US" sz="2800" b="1">
                <a:latin typeface="宋体" panose="02010600030101010101" pitchFamily="2" charset="-122"/>
              </a:endParaRPr>
            </a:p>
          </p:txBody>
        </p:sp>
        <p:sp>
          <p:nvSpPr>
            <p:cNvPr id="216079" name="Text Box 12"/>
            <p:cNvSpPr txBox="1"/>
            <p:nvPr/>
          </p:nvSpPr>
          <p:spPr>
            <a:xfrm>
              <a:off x="616" y="2526"/>
              <a:ext cx="4056" cy="351"/>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因此       且       ，</a:t>
              </a:r>
              <a:endParaRPr lang="zh-CN" altLang="en-US" sz="2800" b="1">
                <a:latin typeface="宋体" panose="02010600030101010101" pitchFamily="2" charset="-122"/>
              </a:endParaRPr>
            </a:p>
          </p:txBody>
        </p:sp>
        <p:sp>
          <p:nvSpPr>
            <p:cNvPr id="216080" name="Text Box 13"/>
            <p:cNvSpPr txBox="1"/>
            <p:nvPr/>
          </p:nvSpPr>
          <p:spPr>
            <a:xfrm>
              <a:off x="3216" y="2492"/>
              <a:ext cx="2912"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即     ，且     </a:t>
              </a:r>
              <a:r>
                <a:rPr lang="en-US" altLang="zh-CN" sz="2800" b="1">
                  <a:latin typeface="宋体" panose="02010600030101010101" pitchFamily="2" charset="-122"/>
                </a:rPr>
                <a:t>, </a:t>
              </a:r>
              <a:endParaRPr lang="en-US" altLang="zh-CN" sz="2800" b="1">
                <a:latin typeface="宋体" panose="02010600030101010101" pitchFamily="2" charset="-122"/>
              </a:endParaRPr>
            </a:p>
          </p:txBody>
        </p:sp>
        <p:sp>
          <p:nvSpPr>
            <p:cNvPr id="216081" name="Text Box 14"/>
            <p:cNvSpPr txBox="1"/>
            <p:nvPr/>
          </p:nvSpPr>
          <p:spPr>
            <a:xfrm>
              <a:off x="616" y="3049"/>
              <a:ext cx="5148"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于是由     </a:t>
              </a:r>
              <a:r>
                <a:rPr lang="en-US" altLang="zh-CN" sz="2800" b="1">
                  <a:latin typeface="宋体" panose="02010600030101010101" pitchFamily="2" charset="-122"/>
                </a:rPr>
                <a:t>,     </a:t>
              </a:r>
              <a:r>
                <a:rPr lang="zh-CN" altLang="en-US" sz="2800" b="1">
                  <a:latin typeface="宋体" panose="02010600030101010101" pitchFamily="2" charset="-122"/>
                </a:rPr>
                <a:t>，得     ，</a:t>
              </a:r>
              <a:endParaRPr lang="zh-CN" altLang="en-US" sz="2800" b="1">
                <a:latin typeface="宋体" panose="02010600030101010101" pitchFamily="2" charset="-122"/>
              </a:endParaRPr>
            </a:p>
          </p:txBody>
        </p:sp>
        <p:sp>
          <p:nvSpPr>
            <p:cNvPr id="216082" name="Text Box 15"/>
            <p:cNvSpPr txBox="1"/>
            <p:nvPr/>
          </p:nvSpPr>
          <p:spPr>
            <a:xfrm>
              <a:off x="668" y="3639"/>
              <a:ext cx="317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800" b="1">
                  <a:latin typeface="宋体" panose="02010600030101010101" pitchFamily="2" charset="-122"/>
                </a:rPr>
                <a:t>故            </a:t>
              </a:r>
              <a:endParaRPr lang="zh-CN" altLang="en-US" sz="2800" b="1">
                <a:latin typeface="宋体" panose="02010600030101010101" pitchFamily="2" charset="-122"/>
              </a:endParaRPr>
            </a:p>
          </p:txBody>
        </p:sp>
        <p:graphicFrame>
          <p:nvGraphicFramePr>
            <p:cNvPr id="216083" name="Object 3"/>
            <p:cNvGraphicFramePr>
              <a:graphicFrameLocks noChangeAspect="1"/>
            </p:cNvGraphicFramePr>
            <p:nvPr/>
          </p:nvGraphicFramePr>
          <p:xfrm>
            <a:off x="1152" y="1918"/>
            <a:ext cx="1489" cy="346"/>
          </p:xfrm>
          <a:graphic>
            <a:graphicData uri="http://schemas.openxmlformats.org/presentationml/2006/ole">
              <mc:AlternateContent xmlns:mc="http://schemas.openxmlformats.org/markup-compatibility/2006">
                <mc:Choice xmlns:v="urn:schemas-microsoft-com:vml" Requires="v">
                  <p:oleObj spid="_x0000_s3465" name="" r:id="rId5" imgW="16021050" imgH="3733800" progId="Equation.3">
                    <p:embed/>
                  </p:oleObj>
                </mc:Choice>
                <mc:Fallback>
                  <p:oleObj name="" r:id="rId5" imgW="16021050" imgH="3733800" progId="Equation.3">
                    <p:embed/>
                    <p:pic>
                      <p:nvPicPr>
                        <p:cNvPr id="0" name="Picture 3464"/>
                        <p:cNvPicPr/>
                        <p:nvPr/>
                      </p:nvPicPr>
                      <p:blipFill>
                        <a:blip r:embed="rId6"/>
                        <a:stretch>
                          <a:fillRect/>
                        </a:stretch>
                      </p:blipFill>
                      <p:spPr>
                        <a:xfrm>
                          <a:off x="1152" y="1918"/>
                          <a:ext cx="1489" cy="346"/>
                        </a:xfrm>
                        <a:prstGeom prst="rect">
                          <a:avLst/>
                        </a:prstGeom>
                        <a:noFill/>
                        <a:ln w="38100">
                          <a:noFill/>
                          <a:miter/>
                        </a:ln>
                      </p:spPr>
                    </p:pic>
                  </p:oleObj>
                </mc:Fallback>
              </mc:AlternateContent>
            </a:graphicData>
          </a:graphic>
        </p:graphicFrame>
        <p:graphicFrame>
          <p:nvGraphicFramePr>
            <p:cNvPr id="216084" name="Object 4"/>
            <p:cNvGraphicFramePr>
              <a:graphicFrameLocks noChangeAspect="1"/>
            </p:cNvGraphicFramePr>
            <p:nvPr/>
          </p:nvGraphicFramePr>
          <p:xfrm>
            <a:off x="4752" y="1919"/>
            <a:ext cx="1487" cy="356"/>
          </p:xfrm>
          <a:graphic>
            <a:graphicData uri="http://schemas.openxmlformats.org/presentationml/2006/ole">
              <mc:AlternateContent xmlns:mc="http://schemas.openxmlformats.org/markup-compatibility/2006">
                <mc:Choice xmlns:v="urn:schemas-microsoft-com:vml" Requires="v">
                  <p:oleObj spid="_x0000_s3466" name="" r:id="rId7" imgW="15582900" imgH="3733800" progId="Equation.3">
                    <p:embed/>
                  </p:oleObj>
                </mc:Choice>
                <mc:Fallback>
                  <p:oleObj name="" r:id="rId7" imgW="15582900" imgH="3733800" progId="Equation.3">
                    <p:embed/>
                    <p:pic>
                      <p:nvPicPr>
                        <p:cNvPr id="0" name="Picture 3465"/>
                        <p:cNvPicPr/>
                        <p:nvPr/>
                      </p:nvPicPr>
                      <p:blipFill>
                        <a:blip r:embed="rId8"/>
                        <a:stretch>
                          <a:fillRect/>
                        </a:stretch>
                      </p:blipFill>
                      <p:spPr>
                        <a:xfrm>
                          <a:off x="4752" y="1919"/>
                          <a:ext cx="1487" cy="356"/>
                        </a:xfrm>
                        <a:prstGeom prst="rect">
                          <a:avLst/>
                        </a:prstGeom>
                        <a:noFill/>
                        <a:ln w="38100">
                          <a:noFill/>
                          <a:miter/>
                        </a:ln>
                      </p:spPr>
                    </p:pic>
                  </p:oleObj>
                </mc:Fallback>
              </mc:AlternateContent>
            </a:graphicData>
          </a:graphic>
        </p:graphicFrame>
        <p:graphicFrame>
          <p:nvGraphicFramePr>
            <p:cNvPr id="216085" name="Object 5"/>
            <p:cNvGraphicFramePr>
              <a:graphicFrameLocks noChangeAspect="1"/>
            </p:cNvGraphicFramePr>
            <p:nvPr/>
          </p:nvGraphicFramePr>
          <p:xfrm>
            <a:off x="1200" y="2543"/>
            <a:ext cx="837" cy="356"/>
          </p:xfrm>
          <a:graphic>
            <a:graphicData uri="http://schemas.openxmlformats.org/presentationml/2006/ole">
              <mc:AlternateContent xmlns:mc="http://schemas.openxmlformats.org/markup-compatibility/2006">
                <mc:Choice xmlns:v="urn:schemas-microsoft-com:vml" Requires="v">
                  <p:oleObj spid="_x0000_s3467" name="" r:id="rId9" imgW="8772525" imgH="3733800" progId="Equation.3">
                    <p:embed/>
                  </p:oleObj>
                </mc:Choice>
                <mc:Fallback>
                  <p:oleObj name="" r:id="rId9" imgW="8772525" imgH="3733800" progId="Equation.3">
                    <p:embed/>
                    <p:pic>
                      <p:nvPicPr>
                        <p:cNvPr id="0" name="Picture 3466"/>
                        <p:cNvPicPr/>
                        <p:nvPr/>
                      </p:nvPicPr>
                      <p:blipFill>
                        <a:blip r:embed="rId10"/>
                        <a:stretch>
                          <a:fillRect/>
                        </a:stretch>
                      </p:blipFill>
                      <p:spPr>
                        <a:xfrm>
                          <a:off x="1200" y="2543"/>
                          <a:ext cx="837" cy="356"/>
                        </a:xfrm>
                        <a:prstGeom prst="rect">
                          <a:avLst/>
                        </a:prstGeom>
                        <a:noFill/>
                        <a:ln w="38100">
                          <a:noFill/>
                          <a:miter/>
                        </a:ln>
                      </p:spPr>
                    </p:pic>
                  </p:oleObj>
                </mc:Fallback>
              </mc:AlternateContent>
            </a:graphicData>
          </a:graphic>
        </p:graphicFrame>
        <p:graphicFrame>
          <p:nvGraphicFramePr>
            <p:cNvPr id="216086" name="Object 6"/>
            <p:cNvGraphicFramePr>
              <a:graphicFrameLocks noChangeAspect="1"/>
            </p:cNvGraphicFramePr>
            <p:nvPr/>
          </p:nvGraphicFramePr>
          <p:xfrm>
            <a:off x="2266" y="2543"/>
            <a:ext cx="817" cy="356"/>
          </p:xfrm>
          <a:graphic>
            <a:graphicData uri="http://schemas.openxmlformats.org/presentationml/2006/ole">
              <mc:AlternateContent xmlns:mc="http://schemas.openxmlformats.org/markup-compatibility/2006">
                <mc:Choice xmlns:v="urn:schemas-microsoft-com:vml" Requires="v">
                  <p:oleObj spid="_x0000_s3468" name="" r:id="rId11" imgW="8553450" imgH="3733800" progId="Equation.3">
                    <p:embed/>
                  </p:oleObj>
                </mc:Choice>
                <mc:Fallback>
                  <p:oleObj name="" r:id="rId11" imgW="8553450" imgH="3733800" progId="Equation.3">
                    <p:embed/>
                    <p:pic>
                      <p:nvPicPr>
                        <p:cNvPr id="0" name="Picture 3467"/>
                        <p:cNvPicPr/>
                        <p:nvPr/>
                      </p:nvPicPr>
                      <p:blipFill>
                        <a:blip r:embed="rId12"/>
                        <a:stretch>
                          <a:fillRect/>
                        </a:stretch>
                      </p:blipFill>
                      <p:spPr>
                        <a:xfrm>
                          <a:off x="2266" y="2543"/>
                          <a:ext cx="817" cy="356"/>
                        </a:xfrm>
                        <a:prstGeom prst="rect">
                          <a:avLst/>
                        </a:prstGeom>
                        <a:noFill/>
                        <a:ln w="38100">
                          <a:noFill/>
                          <a:miter/>
                        </a:ln>
                      </p:spPr>
                    </p:pic>
                  </p:oleObj>
                </mc:Fallback>
              </mc:AlternateContent>
            </a:graphicData>
          </a:graphic>
        </p:graphicFrame>
        <p:graphicFrame>
          <p:nvGraphicFramePr>
            <p:cNvPr id="216087" name="Object 7"/>
            <p:cNvGraphicFramePr>
              <a:graphicFrameLocks noChangeAspect="1"/>
            </p:cNvGraphicFramePr>
            <p:nvPr/>
          </p:nvGraphicFramePr>
          <p:xfrm>
            <a:off x="1104" y="3694"/>
            <a:ext cx="1488" cy="345"/>
          </p:xfrm>
          <a:graphic>
            <a:graphicData uri="http://schemas.openxmlformats.org/presentationml/2006/ole">
              <mc:AlternateContent xmlns:mc="http://schemas.openxmlformats.org/markup-compatibility/2006">
                <mc:Choice xmlns:v="urn:schemas-microsoft-com:vml" Requires="v">
                  <p:oleObj spid="_x0000_s3469" name="" r:id="rId13" imgW="16021050" imgH="3733800" progId="Equation.3">
                    <p:embed/>
                  </p:oleObj>
                </mc:Choice>
                <mc:Fallback>
                  <p:oleObj name="" r:id="rId13" imgW="16021050" imgH="3733800" progId="Equation.3">
                    <p:embed/>
                    <p:pic>
                      <p:nvPicPr>
                        <p:cNvPr id="0" name="Picture 3468"/>
                        <p:cNvPicPr/>
                        <p:nvPr/>
                      </p:nvPicPr>
                      <p:blipFill>
                        <a:blip r:embed="rId14"/>
                        <a:stretch>
                          <a:fillRect/>
                        </a:stretch>
                      </p:blipFill>
                      <p:spPr>
                        <a:xfrm>
                          <a:off x="1104" y="3694"/>
                          <a:ext cx="1488" cy="345"/>
                        </a:xfrm>
                        <a:prstGeom prst="rect">
                          <a:avLst/>
                        </a:prstGeom>
                        <a:noFill/>
                        <a:ln w="38100">
                          <a:noFill/>
                          <a:miter/>
                        </a:ln>
                      </p:spPr>
                    </p:pic>
                  </p:oleObj>
                </mc:Fallback>
              </mc:AlternateContent>
            </a:graphicData>
          </a:graphic>
        </p:graphicFrame>
        <p:graphicFrame>
          <p:nvGraphicFramePr>
            <p:cNvPr id="216088" name="Object 8"/>
            <p:cNvGraphicFramePr>
              <a:graphicFrameLocks noChangeAspect="1"/>
            </p:cNvGraphicFramePr>
            <p:nvPr/>
          </p:nvGraphicFramePr>
          <p:xfrm>
            <a:off x="2158" y="844"/>
            <a:ext cx="1034" cy="414"/>
          </p:xfrm>
          <a:graphic>
            <a:graphicData uri="http://schemas.openxmlformats.org/presentationml/2006/ole">
              <mc:AlternateContent xmlns:mc="http://schemas.openxmlformats.org/markup-compatibility/2006">
                <mc:Choice xmlns:v="urn:schemas-microsoft-com:vml" Requires="v">
                  <p:oleObj spid="_x0000_s3470" name="" r:id="rId15" imgW="8772525" imgH="3514725" progId="Equation.DSMT4">
                    <p:embed/>
                  </p:oleObj>
                </mc:Choice>
                <mc:Fallback>
                  <p:oleObj name="" r:id="rId15" imgW="8772525" imgH="3514725" progId="Equation.DSMT4">
                    <p:embed/>
                    <p:pic>
                      <p:nvPicPr>
                        <p:cNvPr id="0" name="Picture 3469"/>
                        <p:cNvPicPr/>
                        <p:nvPr/>
                      </p:nvPicPr>
                      <p:blipFill>
                        <a:blip r:embed="rId16"/>
                        <a:stretch>
                          <a:fillRect/>
                        </a:stretch>
                      </p:blipFill>
                      <p:spPr>
                        <a:xfrm>
                          <a:off x="2158" y="844"/>
                          <a:ext cx="1034" cy="414"/>
                        </a:xfrm>
                        <a:prstGeom prst="rect">
                          <a:avLst/>
                        </a:prstGeom>
                        <a:noFill/>
                        <a:ln w="38100">
                          <a:noFill/>
                          <a:miter/>
                        </a:ln>
                      </p:spPr>
                    </p:pic>
                  </p:oleObj>
                </mc:Fallback>
              </mc:AlternateContent>
            </a:graphicData>
          </a:graphic>
        </p:graphicFrame>
      </p:grpSp>
      <p:graphicFrame>
        <p:nvGraphicFramePr>
          <p:cNvPr id="216066" name="Object 16"/>
          <p:cNvGraphicFramePr>
            <a:graphicFrameLocks noChangeAspect="1"/>
          </p:cNvGraphicFramePr>
          <p:nvPr/>
        </p:nvGraphicFramePr>
        <p:xfrm>
          <a:off x="5143500" y="3286125"/>
          <a:ext cx="954088" cy="528638"/>
        </p:xfrm>
        <a:graphic>
          <a:graphicData uri="http://schemas.openxmlformats.org/presentationml/2006/ole">
            <mc:AlternateContent xmlns:mc="http://schemas.openxmlformats.org/markup-compatibility/2006">
              <mc:Choice xmlns:v="urn:schemas-microsoft-com:vml" Requires="v">
                <p:oleObj spid="_x0000_s3471" name="" r:id="rId17" imgW="5048250" imgH="3076575" progId="Equation.3">
                  <p:embed/>
                </p:oleObj>
              </mc:Choice>
              <mc:Fallback>
                <p:oleObj name="" r:id="rId17" imgW="5048250" imgH="3076575" progId="Equation.3">
                  <p:embed/>
                  <p:pic>
                    <p:nvPicPr>
                      <p:cNvPr id="0" name="Picture 3470"/>
                      <p:cNvPicPr/>
                      <p:nvPr/>
                    </p:nvPicPr>
                    <p:blipFill>
                      <a:blip r:embed="rId18"/>
                      <a:stretch>
                        <a:fillRect/>
                      </a:stretch>
                    </p:blipFill>
                    <p:spPr>
                      <a:xfrm>
                        <a:off x="5143500" y="3286125"/>
                        <a:ext cx="954088" cy="528638"/>
                      </a:xfrm>
                      <a:prstGeom prst="rect">
                        <a:avLst/>
                      </a:prstGeom>
                      <a:noFill/>
                      <a:ln w="38100">
                        <a:noFill/>
                        <a:miter/>
                      </a:ln>
                    </p:spPr>
                  </p:pic>
                </p:oleObj>
              </mc:Fallback>
            </mc:AlternateContent>
          </a:graphicData>
        </a:graphic>
      </p:graphicFrame>
      <p:graphicFrame>
        <p:nvGraphicFramePr>
          <p:cNvPr id="216067" name="Object 17"/>
          <p:cNvGraphicFramePr>
            <a:graphicFrameLocks noChangeAspect="1"/>
          </p:cNvGraphicFramePr>
          <p:nvPr/>
        </p:nvGraphicFramePr>
        <p:xfrm>
          <a:off x="6572250" y="3357563"/>
          <a:ext cx="954088" cy="528637"/>
        </p:xfrm>
        <a:graphic>
          <a:graphicData uri="http://schemas.openxmlformats.org/presentationml/2006/ole">
            <mc:AlternateContent xmlns:mc="http://schemas.openxmlformats.org/markup-compatibility/2006">
              <mc:Choice xmlns:v="urn:schemas-microsoft-com:vml" Requires="v">
                <p:oleObj spid="_x0000_s3472" name="" r:id="rId19" imgW="5048250" imgH="3076575" progId="Equation.3">
                  <p:embed/>
                </p:oleObj>
              </mc:Choice>
              <mc:Fallback>
                <p:oleObj name="" r:id="rId19" imgW="5048250" imgH="3076575" progId="Equation.3">
                  <p:embed/>
                  <p:pic>
                    <p:nvPicPr>
                      <p:cNvPr id="0" name="Picture 3471"/>
                      <p:cNvPicPr/>
                      <p:nvPr/>
                    </p:nvPicPr>
                    <p:blipFill>
                      <a:blip r:embed="rId20"/>
                      <a:stretch>
                        <a:fillRect/>
                      </a:stretch>
                    </p:blipFill>
                    <p:spPr>
                      <a:xfrm>
                        <a:off x="6572250" y="3357563"/>
                        <a:ext cx="954088" cy="528637"/>
                      </a:xfrm>
                      <a:prstGeom prst="rect">
                        <a:avLst/>
                      </a:prstGeom>
                      <a:noFill/>
                      <a:ln w="38100">
                        <a:noFill/>
                        <a:miter/>
                      </a:ln>
                    </p:spPr>
                  </p:pic>
                </p:oleObj>
              </mc:Fallback>
            </mc:AlternateContent>
          </a:graphicData>
        </a:graphic>
      </p:graphicFrame>
      <p:graphicFrame>
        <p:nvGraphicFramePr>
          <p:cNvPr id="216068" name="Object 18"/>
          <p:cNvGraphicFramePr>
            <a:graphicFrameLocks noChangeAspect="1"/>
          </p:cNvGraphicFramePr>
          <p:nvPr/>
        </p:nvGraphicFramePr>
        <p:xfrm>
          <a:off x="3000375" y="4143375"/>
          <a:ext cx="954088" cy="528638"/>
        </p:xfrm>
        <a:graphic>
          <a:graphicData uri="http://schemas.openxmlformats.org/presentationml/2006/ole">
            <mc:AlternateContent xmlns:mc="http://schemas.openxmlformats.org/markup-compatibility/2006">
              <mc:Choice xmlns:v="urn:schemas-microsoft-com:vml" Requires="v">
                <p:oleObj spid="_x0000_s3473" name="" r:id="rId21" imgW="5048250" imgH="3076575" progId="Equation.3">
                  <p:embed/>
                </p:oleObj>
              </mc:Choice>
              <mc:Fallback>
                <p:oleObj name="" r:id="rId21" imgW="5048250" imgH="3076575" progId="Equation.3">
                  <p:embed/>
                  <p:pic>
                    <p:nvPicPr>
                      <p:cNvPr id="0" name="Picture 3472"/>
                      <p:cNvPicPr/>
                      <p:nvPr/>
                    </p:nvPicPr>
                    <p:blipFill>
                      <a:blip r:embed="rId22"/>
                      <a:stretch>
                        <a:fillRect/>
                      </a:stretch>
                    </p:blipFill>
                    <p:spPr>
                      <a:xfrm>
                        <a:off x="3000375" y="4143375"/>
                        <a:ext cx="954088" cy="528638"/>
                      </a:xfrm>
                      <a:prstGeom prst="rect">
                        <a:avLst/>
                      </a:prstGeom>
                      <a:noFill/>
                      <a:ln w="38100">
                        <a:noFill/>
                        <a:miter/>
                      </a:ln>
                    </p:spPr>
                  </p:pic>
                </p:oleObj>
              </mc:Fallback>
            </mc:AlternateContent>
          </a:graphicData>
        </a:graphic>
      </p:graphicFrame>
      <p:graphicFrame>
        <p:nvGraphicFramePr>
          <p:cNvPr id="216069" name="Object 19"/>
          <p:cNvGraphicFramePr>
            <a:graphicFrameLocks noChangeAspect="1"/>
          </p:cNvGraphicFramePr>
          <p:nvPr/>
        </p:nvGraphicFramePr>
        <p:xfrm>
          <a:off x="1857375" y="4143375"/>
          <a:ext cx="954088" cy="528638"/>
        </p:xfrm>
        <a:graphic>
          <a:graphicData uri="http://schemas.openxmlformats.org/presentationml/2006/ole">
            <mc:AlternateContent xmlns:mc="http://schemas.openxmlformats.org/markup-compatibility/2006">
              <mc:Choice xmlns:v="urn:schemas-microsoft-com:vml" Requires="v">
                <p:oleObj spid="_x0000_s3474" name="" r:id="rId23" imgW="5048250" imgH="3076575" progId="Equation.3">
                  <p:embed/>
                </p:oleObj>
              </mc:Choice>
              <mc:Fallback>
                <p:oleObj name="" r:id="rId23" imgW="5048250" imgH="3076575" progId="Equation.3">
                  <p:embed/>
                  <p:pic>
                    <p:nvPicPr>
                      <p:cNvPr id="0" name="Picture 3473"/>
                      <p:cNvPicPr/>
                      <p:nvPr/>
                    </p:nvPicPr>
                    <p:blipFill>
                      <a:blip r:embed="rId24"/>
                      <a:stretch>
                        <a:fillRect/>
                      </a:stretch>
                    </p:blipFill>
                    <p:spPr>
                      <a:xfrm>
                        <a:off x="1857375" y="4143375"/>
                        <a:ext cx="954088" cy="528638"/>
                      </a:xfrm>
                      <a:prstGeom prst="rect">
                        <a:avLst/>
                      </a:prstGeom>
                      <a:noFill/>
                      <a:ln w="38100">
                        <a:noFill/>
                        <a:miter/>
                      </a:ln>
                    </p:spPr>
                  </p:pic>
                </p:oleObj>
              </mc:Fallback>
            </mc:AlternateContent>
          </a:graphicData>
        </a:graphic>
      </p:graphicFrame>
      <p:graphicFrame>
        <p:nvGraphicFramePr>
          <p:cNvPr id="216070" name="Object 20"/>
          <p:cNvGraphicFramePr>
            <a:graphicFrameLocks noChangeAspect="1"/>
          </p:cNvGraphicFramePr>
          <p:nvPr/>
        </p:nvGraphicFramePr>
        <p:xfrm>
          <a:off x="4643438" y="4071938"/>
          <a:ext cx="954087" cy="528637"/>
        </p:xfrm>
        <a:graphic>
          <a:graphicData uri="http://schemas.openxmlformats.org/presentationml/2006/ole">
            <mc:AlternateContent xmlns:mc="http://schemas.openxmlformats.org/markup-compatibility/2006">
              <mc:Choice xmlns:v="urn:schemas-microsoft-com:vml" Requires="v">
                <p:oleObj spid="_x0000_s3475" name="" r:id="rId25" imgW="5048250" imgH="3076575" progId="Equation.3">
                  <p:embed/>
                </p:oleObj>
              </mc:Choice>
              <mc:Fallback>
                <p:oleObj name="" r:id="rId25" imgW="5048250" imgH="3076575" progId="Equation.3">
                  <p:embed/>
                  <p:pic>
                    <p:nvPicPr>
                      <p:cNvPr id="0" name="Picture 3474"/>
                      <p:cNvPicPr/>
                      <p:nvPr/>
                    </p:nvPicPr>
                    <p:blipFill>
                      <a:blip r:embed="rId26"/>
                      <a:stretch>
                        <a:fillRect/>
                      </a:stretch>
                    </p:blipFill>
                    <p:spPr>
                      <a:xfrm>
                        <a:off x="4643438" y="4071938"/>
                        <a:ext cx="954087" cy="528637"/>
                      </a:xfrm>
                      <a:prstGeom prst="rect">
                        <a:avLst/>
                      </a:prstGeom>
                      <a:noFill/>
                      <a:ln w="38100">
                        <a:noFill/>
                        <a:miter/>
                      </a:ln>
                    </p:spPr>
                  </p:pic>
                </p:oleObj>
              </mc:Fallback>
            </mc:AlternateContent>
          </a:graphicData>
        </a:graphic>
      </p:graphicFrame>
      <p:graphicFrame>
        <p:nvGraphicFramePr>
          <p:cNvPr id="216071" name="Object 21"/>
          <p:cNvGraphicFramePr>
            <a:graphicFrameLocks noChangeAspect="1"/>
          </p:cNvGraphicFramePr>
          <p:nvPr/>
        </p:nvGraphicFramePr>
        <p:xfrm>
          <a:off x="5857875" y="4143375"/>
          <a:ext cx="954088" cy="528638"/>
        </p:xfrm>
        <a:graphic>
          <a:graphicData uri="http://schemas.openxmlformats.org/presentationml/2006/ole">
            <mc:AlternateContent xmlns:mc="http://schemas.openxmlformats.org/markup-compatibility/2006">
              <mc:Choice xmlns:v="urn:schemas-microsoft-com:vml" Requires="v">
                <p:oleObj spid="_x0000_s3476" name="" r:id="rId27" imgW="5048250" imgH="3076575" progId="Equation.3">
                  <p:embed/>
                </p:oleObj>
              </mc:Choice>
              <mc:Fallback>
                <p:oleObj name="" r:id="rId27" imgW="5048250" imgH="3076575" progId="Equation.3">
                  <p:embed/>
                  <p:pic>
                    <p:nvPicPr>
                      <p:cNvPr id="0" name="Picture 3475"/>
                      <p:cNvPicPr/>
                      <p:nvPr/>
                    </p:nvPicPr>
                    <p:blipFill>
                      <a:blip r:embed="rId26"/>
                      <a:stretch>
                        <a:fillRect/>
                      </a:stretch>
                    </p:blipFill>
                    <p:spPr>
                      <a:xfrm>
                        <a:off x="5857875" y="4143375"/>
                        <a:ext cx="954088" cy="528638"/>
                      </a:xfrm>
                      <a:prstGeom prst="rect">
                        <a:avLst/>
                      </a:prstGeom>
                      <a:noFill/>
                      <a:ln w="38100">
                        <a:noFill/>
                        <a:miter/>
                      </a:ln>
                    </p:spPr>
                  </p:pic>
                </p:oleObj>
              </mc:Fallback>
            </mc:AlternateContent>
          </a:graphicData>
        </a:graphic>
      </p:graphicFrame>
      <p:sp>
        <p:nvSpPr>
          <p:cNvPr id="216072" name="Line 8"/>
          <p:cNvSpPr/>
          <p:nvPr/>
        </p:nvSpPr>
        <p:spPr>
          <a:xfrm>
            <a:off x="6215063" y="4214813"/>
            <a:ext cx="227012" cy="346075"/>
          </a:xfrm>
          <a:prstGeom prst="line">
            <a:avLst/>
          </a:prstGeom>
          <a:ln w="9525" cap="flat" cmpd="sng">
            <a:solidFill>
              <a:schemeClr val="tx1"/>
            </a:solidFill>
            <a:prstDash val="solid"/>
            <a:miter/>
            <a:headEnd type="none" w="med" len="med"/>
            <a:tailEnd type="none" w="med" len="med"/>
          </a:ln>
        </p:spPr>
      </p:sp>
    </p:spTree>
  </p:cSld>
  <p:clrMapOvr>
    <a:masterClrMapping/>
  </p:clrMapOvr>
  <p:transition spd="med">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集合上的二元关系</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zh-CN" altLang="en-US" b="1" dirty="0"/>
              <a:t>举例：</a:t>
            </a:r>
            <a:r>
              <a:rPr lang="en-US" dirty="0" err="1"/>
              <a:t>考虑整数集上的这些关系</a:t>
            </a:r>
            <a:r>
              <a:rPr lang="en-US" dirty="0"/>
              <a:t>:</a:t>
            </a:r>
            <a:endParaRPr lang="en-US" dirty="0"/>
          </a:p>
          <a:p>
            <a:pPr lvl="1">
              <a:buNone/>
            </a:pPr>
            <a:r>
              <a:rPr lang="en-US" dirty="0"/>
              <a:t>R</a:t>
            </a:r>
            <a:r>
              <a:rPr lang="en-US" baseline="-25000" dirty="0">
                <a:ea typeface="Cambria Math" panose="02040503050406030204" pitchFamily="18" charset="0"/>
              </a:rPr>
              <a:t>1 </a:t>
            </a:r>
            <a:r>
              <a:rPr lang="en-US" dirty="0"/>
              <a:t>= {(a,</a:t>
            </a:r>
            <a:r>
              <a:rPr lang="zh-CN" altLang="en-US" dirty="0"/>
              <a:t> </a:t>
            </a:r>
            <a:r>
              <a:rPr lang="en-US" dirty="0"/>
              <a:t>b) | a </a:t>
            </a:r>
            <a:r>
              <a:rPr lang="en-US" dirty="0">
                <a:ea typeface="Cambria Math" panose="02040503050406030204"/>
              </a:rPr>
              <a:t>≤ b},</a:t>
            </a:r>
            <a:r>
              <a:rPr lang="en-US" dirty="0"/>
              <a:t> 			R</a:t>
            </a:r>
            <a:r>
              <a:rPr lang="en-US" baseline="-25000" dirty="0">
                <a:ea typeface="Cambria Math" panose="02040503050406030204" pitchFamily="18" charset="0"/>
              </a:rPr>
              <a:t>4 </a:t>
            </a:r>
            <a:r>
              <a:rPr lang="en-US" dirty="0"/>
              <a:t>= {(a,</a:t>
            </a:r>
            <a:r>
              <a:rPr lang="zh-CN" altLang="en-US" dirty="0"/>
              <a:t> </a:t>
            </a:r>
            <a:r>
              <a:rPr lang="en-US" dirty="0"/>
              <a:t>b) | a </a:t>
            </a:r>
            <a:r>
              <a:rPr lang="en-US" dirty="0">
                <a:ea typeface="Cambria Math" panose="02040503050406030204"/>
              </a:rPr>
              <a:t>= b},</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2 </a:t>
            </a:r>
            <a:r>
              <a:rPr lang="en-US" dirty="0"/>
              <a:t>= {(a,</a:t>
            </a:r>
            <a:r>
              <a:rPr lang="zh-CN" altLang="en-US" dirty="0"/>
              <a:t> </a:t>
            </a:r>
            <a:r>
              <a:rPr lang="en-US" dirty="0"/>
              <a:t>b) | a </a:t>
            </a:r>
            <a:r>
              <a:rPr lang="en-US" dirty="0">
                <a:ea typeface="Cambria Math" panose="02040503050406030204"/>
              </a:rPr>
              <a:t>&gt; b},</a:t>
            </a:r>
            <a:r>
              <a:rPr lang="en-US" dirty="0"/>
              <a:t>			R</a:t>
            </a:r>
            <a:r>
              <a:rPr lang="en-US" baseline="-25000" dirty="0">
                <a:ea typeface="Cambria Math" panose="02040503050406030204" pitchFamily="18" charset="0"/>
              </a:rPr>
              <a:t>5 </a:t>
            </a:r>
            <a:r>
              <a:rPr lang="en-US" dirty="0"/>
              <a:t>= {(a,</a:t>
            </a:r>
            <a:r>
              <a:rPr lang="zh-CN" altLang="en-US" dirty="0"/>
              <a:t> </a:t>
            </a:r>
            <a:r>
              <a:rPr lang="en-US" dirty="0"/>
              <a:t>b) | a </a:t>
            </a:r>
            <a:r>
              <a:rPr lang="en-US" dirty="0">
                <a:ea typeface="Cambria Math" panose="02040503050406030204"/>
              </a:rPr>
              <a:t>= b + 1},</a:t>
            </a:r>
            <a:endParaRPr lang="en-US" dirty="0"/>
          </a:p>
          <a:p>
            <a:pPr lvl="1">
              <a:buNone/>
            </a:pPr>
            <a:r>
              <a:rPr lang="en-US" dirty="0"/>
              <a:t>R</a:t>
            </a:r>
            <a:r>
              <a:rPr lang="en-US" baseline="-25000" dirty="0">
                <a:ea typeface="Cambria Math" panose="02040503050406030204" pitchFamily="18" charset="0"/>
              </a:rPr>
              <a:t>3 </a:t>
            </a:r>
            <a:r>
              <a:rPr lang="en-US" dirty="0"/>
              <a:t>= {(a,</a:t>
            </a:r>
            <a:r>
              <a:rPr lang="zh-CN" altLang="en-US" dirty="0"/>
              <a:t> </a:t>
            </a:r>
            <a:r>
              <a:rPr lang="en-US" dirty="0"/>
              <a:t>b) | a </a:t>
            </a:r>
            <a:r>
              <a:rPr lang="en-US" dirty="0">
                <a:ea typeface="Cambria Math" panose="02040503050406030204"/>
              </a:rPr>
              <a:t>= b  or a = −b},	</a:t>
            </a:r>
            <a:r>
              <a:rPr lang="en-US" dirty="0"/>
              <a:t>R</a:t>
            </a:r>
            <a:r>
              <a:rPr lang="en-US" baseline="-25000" dirty="0">
                <a:ea typeface="Cambria Math" panose="02040503050406030204" pitchFamily="18" charset="0"/>
              </a:rPr>
              <a:t>6 </a:t>
            </a:r>
            <a:r>
              <a:rPr lang="en-US" dirty="0"/>
              <a:t>= {(a,</a:t>
            </a:r>
            <a:r>
              <a:rPr lang="zh-CN" altLang="en-US" dirty="0"/>
              <a:t> </a:t>
            </a:r>
            <a:r>
              <a:rPr lang="en-US" dirty="0"/>
              <a:t>b) | a + b </a:t>
            </a:r>
            <a:r>
              <a:rPr lang="en-US" dirty="0">
                <a:ea typeface="Cambria Math" panose="02040503050406030204"/>
              </a:rPr>
              <a:t>≤ 3}.</a:t>
            </a:r>
            <a:endParaRPr lang="en-US" dirty="0">
              <a:ea typeface="Cambria Math" panose="02040503050406030204"/>
            </a:endParaRPr>
          </a:p>
          <a:p>
            <a:pPr lvl="1">
              <a:buNone/>
            </a:pPr>
            <a:endParaRPr lang="en-US" dirty="0"/>
          </a:p>
          <a:p>
            <a:pPr lvl="1">
              <a:buNone/>
            </a:pPr>
            <a:endParaRPr lang="en-US" dirty="0"/>
          </a:p>
          <a:p>
            <a:pPr lvl="1">
              <a:buNone/>
            </a:pPr>
            <a:endParaRPr lang="en-US" dirty="0">
              <a:ea typeface="Cambria Math" panose="02040503050406030204"/>
            </a:endParaRPr>
          </a:p>
          <a:p>
            <a:pPr lvl="1">
              <a:lnSpc>
                <a:spcPct val="120000"/>
              </a:lnSpc>
              <a:spcBef>
                <a:spcPts val="0"/>
              </a:spcBef>
              <a:buNone/>
            </a:pPr>
            <a:r>
              <a:rPr lang="en-US" dirty="0" err="1">
                <a:ea typeface="Cambria Math" panose="02040503050406030204"/>
              </a:rPr>
              <a:t>这些关系中哪一个包含了</a:t>
            </a:r>
            <a:r>
              <a:rPr lang="zh-CN" altLang="en-US" dirty="0">
                <a:ea typeface="Cambria Math" panose="02040503050406030204"/>
              </a:rPr>
              <a:t>以下序偶？</a:t>
            </a:r>
            <a:r>
              <a:rPr lang="en-US" dirty="0">
                <a:ea typeface="Cambria Math" panose="02040503050406030204"/>
              </a:rPr>
              <a:t>                          </a:t>
            </a:r>
            <a:endParaRPr lang="en-US" dirty="0">
              <a:ea typeface="Cambria Math" panose="02040503050406030204"/>
            </a:endParaRPr>
          </a:p>
          <a:p>
            <a:pPr lvl="1">
              <a:lnSpc>
                <a:spcPct val="120000"/>
              </a:lnSpc>
              <a:spcBef>
                <a:spcPts val="0"/>
              </a:spcBef>
              <a:buNone/>
            </a:pPr>
            <a:r>
              <a:rPr lang="en-US" dirty="0">
                <a:ea typeface="Cambria Math" panose="02040503050406030204"/>
              </a:rPr>
              <a:t>(1,</a:t>
            </a:r>
            <a:r>
              <a:rPr lang="zh-CN" altLang="en-US" dirty="0">
                <a:ea typeface="Cambria Math" panose="02040503050406030204"/>
              </a:rPr>
              <a:t> </a:t>
            </a:r>
            <a:r>
              <a:rPr lang="en-US" dirty="0">
                <a:ea typeface="Cambria Math" panose="02040503050406030204"/>
              </a:rPr>
              <a:t>1), (1, 2), (2, 1), (1, −1) and (2, 2)?</a:t>
            </a:r>
            <a:endParaRPr lang="en-US" dirty="0">
              <a:ea typeface="Cambria Math" panose="02040503050406030204"/>
            </a:endParaRPr>
          </a:p>
          <a:p>
            <a:pPr lvl="1">
              <a:lnSpc>
                <a:spcPct val="120000"/>
              </a:lnSpc>
              <a:spcBef>
                <a:spcPts val="0"/>
              </a:spcBef>
              <a:buNone/>
            </a:pPr>
            <a:endParaRPr lang="en-US" dirty="0"/>
          </a:p>
          <a:p>
            <a:pPr>
              <a:buNone/>
            </a:pPr>
            <a:r>
              <a:rPr lang="en-US" b="1" dirty="0"/>
              <a:t>   </a:t>
            </a:r>
            <a:r>
              <a:rPr lang="zh-CN" altLang="en-US" b="1" dirty="0"/>
              <a:t>解</a:t>
            </a:r>
            <a:r>
              <a:rPr lang="zh-CN" altLang="en-US" dirty="0"/>
              <a:t>：</a:t>
            </a:r>
            <a:r>
              <a:rPr lang="en-US" dirty="0" err="1"/>
              <a:t>检查</a:t>
            </a:r>
            <a:r>
              <a:rPr lang="zh-CN" altLang="en-US" dirty="0"/>
              <a:t>在</a:t>
            </a:r>
            <a:r>
              <a:rPr lang="en-US" dirty="0" err="1"/>
              <a:t>每个关系的条件下</a:t>
            </a:r>
            <a:r>
              <a:rPr lang="zh-CN" altLang="en-US" dirty="0"/>
              <a:t>，</a:t>
            </a:r>
            <a:r>
              <a:rPr lang="en-US" dirty="0" err="1"/>
              <a:t>我们可以看到</a:t>
            </a:r>
            <a:r>
              <a:rPr lang="en-US" dirty="0"/>
              <a:t> </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1</a:t>
            </a:r>
            <a:r>
              <a:rPr lang="en-US" dirty="0">
                <a:ea typeface="Cambria Math" panose="02040503050406030204"/>
              </a:rPr>
              <a:t>,</a:t>
            </a:r>
            <a:r>
              <a:rPr lang="en-US" dirty="0"/>
              <a:t> R</a:t>
            </a:r>
            <a:r>
              <a:rPr lang="en-US" baseline="-25000" dirty="0">
                <a:ea typeface="Cambria Math" panose="02040503050406030204" pitchFamily="18" charset="0"/>
              </a:rPr>
              <a:t>3</a:t>
            </a:r>
            <a:r>
              <a:rPr lang="en-US" dirty="0">
                <a:ea typeface="Cambria Math" panose="02040503050406030204"/>
              </a:rPr>
              <a:t>, </a:t>
            </a:r>
            <a:r>
              <a:rPr lang="en-US" dirty="0"/>
              <a:t>R</a:t>
            </a:r>
            <a:r>
              <a:rPr lang="en-US" baseline="-25000" dirty="0">
                <a:ea typeface="Cambria Math" panose="02040503050406030204" pitchFamily="18" charset="0"/>
              </a:rPr>
              <a:t>4 </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t> </a:t>
            </a:r>
            <a:r>
              <a:rPr lang="zh-CN" altLang="en-US" dirty="0">
                <a:ea typeface="宋体" panose="02010600030101010101" pitchFamily="2" charset="-122"/>
              </a:rPr>
              <a:t>和</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5</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 </a:t>
            </a:r>
            <a:r>
              <a:rPr lang="en-US" dirty="0">
                <a:ea typeface="Cambria Math" panose="02040503050406030204"/>
              </a:rPr>
              <a:t>(1, −1)</a:t>
            </a:r>
            <a:r>
              <a:rPr lang="zh-CN" altLang="en-US" dirty="0">
                <a:ea typeface="Cambria Math" panose="02040503050406030204"/>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4</a:t>
            </a:r>
            <a:r>
              <a:rPr lang="zh-CN" altLang="en-US" dirty="0">
                <a:ea typeface="Cambria Math" panose="02040503050406030204"/>
              </a:rPr>
              <a:t>。</a:t>
            </a:r>
            <a:endParaRPr lang="en-US" dirty="0"/>
          </a:p>
        </p:txBody>
      </p:sp>
      <p:sp>
        <p:nvSpPr>
          <p:cNvPr id="4" name="TextBox 3"/>
          <p:cNvSpPr txBox="1"/>
          <p:nvPr/>
        </p:nvSpPr>
        <p:spPr>
          <a:xfrm>
            <a:off x="949960" y="3471446"/>
            <a:ext cx="6629400" cy="338554"/>
          </a:xfrm>
          <a:prstGeom prst="rect">
            <a:avLst/>
          </a:prstGeom>
          <a:noFill/>
          <a:ln>
            <a:solidFill>
              <a:schemeClr val="accent1"/>
            </a:solidFill>
          </a:ln>
        </p:spPr>
        <p:txBody>
          <a:bodyPr wrap="square" rtlCol="0">
            <a:spAutoFit/>
          </a:bodyPr>
          <a:lstStyle/>
          <a:p>
            <a:r>
              <a:rPr lang="en-US" sz="1600" dirty="0"/>
              <a:t>注意，这些关系是在一个无限集上的，而且每个关系都是一个无限集。</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dissolv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7089" name="Group 2"/>
          <p:cNvGrpSpPr/>
          <p:nvPr/>
        </p:nvGrpSpPr>
        <p:grpSpPr>
          <a:xfrm>
            <a:off x="457200" y="563563"/>
            <a:ext cx="8686800" cy="5508625"/>
            <a:chOff x="156" y="203"/>
            <a:chExt cx="5928" cy="3661"/>
          </a:xfrm>
        </p:grpSpPr>
        <p:sp>
          <p:nvSpPr>
            <p:cNvPr id="217090" name="Text Box 3"/>
            <p:cNvSpPr txBox="1"/>
            <p:nvPr/>
          </p:nvSpPr>
          <p:spPr>
            <a:xfrm>
              <a:off x="416" y="203"/>
              <a:ext cx="4576" cy="39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solidFill>
                    <a:srgbClr val="CC3300"/>
                  </a:solidFill>
                  <a:latin typeface="宋体" panose="02010600030101010101" pitchFamily="2" charset="-122"/>
                </a:rPr>
                <a:t>例</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t>
              </a:r>
              <a:r>
                <a:rPr lang="en-US" altLang="zh-CN" sz="2800" b="1">
                  <a:latin typeface="宋体" panose="02010600030101010101" pitchFamily="2" charset="-122"/>
                </a:rPr>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t>}</a:t>
              </a:r>
              <a:r>
                <a:rPr lang="zh-CN" altLang="en-US" sz="2800" b="1">
                  <a:latin typeface="宋体" panose="02010600030101010101" pitchFamily="2" charset="-122"/>
                </a:rPr>
                <a:t>，</a:t>
              </a:r>
              <a:r>
                <a:rPr lang="en-US" altLang="zh-CN" sz="2800" b="1" i="1"/>
                <a:t>A</a:t>
              </a:r>
              <a:r>
                <a:rPr lang="zh-CN" altLang="en-US" sz="2800" b="1">
                  <a:latin typeface="宋体" panose="02010600030101010101" pitchFamily="2" charset="-122"/>
                </a:rPr>
                <a:t>上的关系</a:t>
              </a:r>
              <a:endParaRPr lang="zh-CN" altLang="en-US" sz="2800" b="1">
                <a:latin typeface="宋体" panose="02010600030101010101" pitchFamily="2" charset="-122"/>
              </a:endParaRPr>
            </a:p>
          </p:txBody>
        </p:sp>
        <p:sp>
          <p:nvSpPr>
            <p:cNvPr id="217091" name="Text Box 4"/>
            <p:cNvSpPr txBox="1"/>
            <p:nvPr/>
          </p:nvSpPr>
          <p:spPr>
            <a:xfrm>
              <a:off x="624" y="1276"/>
              <a:ext cx="3484" cy="35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R</a:t>
              </a:r>
              <a:r>
                <a:rPr lang="zh-CN" altLang="en-US" sz="2800" b="1"/>
                <a:t>是</a:t>
              </a:r>
              <a:r>
                <a:rPr lang="en-US" altLang="zh-CN" sz="2800" b="1" i="1"/>
                <a:t>A</a:t>
              </a:r>
              <a:r>
                <a:rPr lang="zh-CN" altLang="en-US" sz="2800" b="1"/>
                <a:t>上的等价关系 </a:t>
              </a:r>
              <a:endParaRPr lang="zh-CN" altLang="en-US" sz="2800" b="1"/>
            </a:p>
          </p:txBody>
        </p:sp>
        <p:sp>
          <p:nvSpPr>
            <p:cNvPr id="217092" name="Text Box 5"/>
            <p:cNvSpPr txBox="1"/>
            <p:nvPr/>
          </p:nvSpPr>
          <p:spPr>
            <a:xfrm>
              <a:off x="468" y="2939"/>
              <a:ext cx="5304" cy="925"/>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50000"/>
                </a:lnSpc>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同一个等价类中元素均相互等价。不同等价类中的元素互不等价。 </a:t>
              </a:r>
              <a:endParaRPr lang="zh-CN" altLang="en-US" sz="2800" b="1">
                <a:latin typeface="宋体" panose="02010600030101010101" pitchFamily="2" charset="-122"/>
              </a:endParaRPr>
            </a:p>
          </p:txBody>
        </p:sp>
        <p:graphicFrame>
          <p:nvGraphicFramePr>
            <p:cNvPr id="217093" name="Object 2"/>
            <p:cNvGraphicFramePr>
              <a:graphicFrameLocks noChangeAspect="1"/>
            </p:cNvGraphicFramePr>
            <p:nvPr/>
          </p:nvGraphicFramePr>
          <p:xfrm>
            <a:off x="156" y="672"/>
            <a:ext cx="5928" cy="296"/>
          </p:xfrm>
          <a:graphic>
            <a:graphicData uri="http://schemas.openxmlformats.org/presentationml/2006/ole">
              <mc:AlternateContent xmlns:mc="http://schemas.openxmlformats.org/markup-compatibility/2006">
                <mc:Choice xmlns:v="urn:schemas-microsoft-com:vml" Requires="v">
                  <p:oleObj spid="_x0000_s3477" name="" r:id="rId1" imgW="70437375" imgH="3514725" progId="Equation.3">
                    <p:embed/>
                  </p:oleObj>
                </mc:Choice>
                <mc:Fallback>
                  <p:oleObj name="" r:id="rId1" imgW="70437375" imgH="3514725" progId="Equation.3">
                    <p:embed/>
                    <p:pic>
                      <p:nvPicPr>
                        <p:cNvPr id="0" name="Picture 3476"/>
                        <p:cNvPicPr/>
                        <p:nvPr/>
                      </p:nvPicPr>
                      <p:blipFill>
                        <a:blip r:embed="rId2"/>
                        <a:stretch>
                          <a:fillRect/>
                        </a:stretch>
                      </p:blipFill>
                      <p:spPr>
                        <a:xfrm>
                          <a:off x="156" y="672"/>
                          <a:ext cx="5928" cy="296"/>
                        </a:xfrm>
                        <a:prstGeom prst="rect">
                          <a:avLst/>
                        </a:prstGeom>
                        <a:noFill/>
                        <a:ln w="38100">
                          <a:noFill/>
                          <a:miter/>
                        </a:ln>
                      </p:spPr>
                    </p:pic>
                  </p:oleObj>
                </mc:Fallback>
              </mc:AlternateContent>
            </a:graphicData>
          </a:graphic>
        </p:graphicFrame>
        <p:graphicFrame>
          <p:nvGraphicFramePr>
            <p:cNvPr id="217094" name="Object 3"/>
            <p:cNvGraphicFramePr>
              <a:graphicFrameLocks noChangeAspect="1"/>
            </p:cNvGraphicFramePr>
            <p:nvPr/>
          </p:nvGraphicFramePr>
          <p:xfrm>
            <a:off x="1296" y="1655"/>
            <a:ext cx="3169" cy="406"/>
          </p:xfrm>
          <a:graphic>
            <a:graphicData uri="http://schemas.openxmlformats.org/presentationml/2006/ole">
              <mc:AlternateContent xmlns:mc="http://schemas.openxmlformats.org/markup-compatibility/2006">
                <mc:Choice xmlns:v="urn:schemas-microsoft-com:vml" Requires="v">
                  <p:oleObj spid="_x0000_s3478" name="" r:id="rId3" imgW="29184600" imgH="3733800" progId="Equation.3">
                    <p:embed/>
                  </p:oleObj>
                </mc:Choice>
                <mc:Fallback>
                  <p:oleObj name="" r:id="rId3" imgW="29184600" imgH="3733800" progId="Equation.3">
                    <p:embed/>
                    <p:pic>
                      <p:nvPicPr>
                        <p:cNvPr id="0" name="Picture 3477"/>
                        <p:cNvPicPr/>
                        <p:nvPr/>
                      </p:nvPicPr>
                      <p:blipFill>
                        <a:blip r:embed="rId4"/>
                        <a:stretch>
                          <a:fillRect/>
                        </a:stretch>
                      </p:blipFill>
                      <p:spPr>
                        <a:xfrm>
                          <a:off x="1296" y="1655"/>
                          <a:ext cx="3169" cy="406"/>
                        </a:xfrm>
                        <a:prstGeom prst="rect">
                          <a:avLst/>
                        </a:prstGeom>
                        <a:noFill/>
                        <a:ln w="38100">
                          <a:noFill/>
                          <a:miter/>
                        </a:ln>
                      </p:spPr>
                    </p:pic>
                  </p:oleObj>
                </mc:Fallback>
              </mc:AlternateContent>
            </a:graphicData>
          </a:graphic>
        </p:graphicFrame>
        <p:graphicFrame>
          <p:nvGraphicFramePr>
            <p:cNvPr id="217095" name="Object 4"/>
            <p:cNvGraphicFramePr>
              <a:graphicFrameLocks noChangeAspect="1"/>
            </p:cNvGraphicFramePr>
            <p:nvPr/>
          </p:nvGraphicFramePr>
          <p:xfrm>
            <a:off x="1296" y="2235"/>
            <a:ext cx="1441" cy="471"/>
          </p:xfrm>
          <a:graphic>
            <a:graphicData uri="http://schemas.openxmlformats.org/presentationml/2006/ole">
              <mc:AlternateContent xmlns:mc="http://schemas.openxmlformats.org/markup-compatibility/2006">
                <mc:Choice xmlns:v="urn:schemas-microsoft-com:vml" Requires="v">
                  <p:oleObj spid="_x0000_s3479" name="" r:id="rId5" imgW="11410950" imgH="3733800" progId="Equation.3">
                    <p:embed/>
                  </p:oleObj>
                </mc:Choice>
                <mc:Fallback>
                  <p:oleObj name="" r:id="rId5" imgW="11410950" imgH="3733800" progId="Equation.3">
                    <p:embed/>
                    <p:pic>
                      <p:nvPicPr>
                        <p:cNvPr id="0" name="Picture 3478"/>
                        <p:cNvPicPr/>
                        <p:nvPr/>
                      </p:nvPicPr>
                      <p:blipFill>
                        <a:blip r:embed="rId6"/>
                        <a:stretch>
                          <a:fillRect/>
                        </a:stretch>
                      </p:blipFill>
                      <p:spPr>
                        <a:xfrm>
                          <a:off x="1296" y="2235"/>
                          <a:ext cx="1441" cy="471"/>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8113" name="Object 2"/>
          <p:cNvGraphicFramePr>
            <a:graphicFrameLocks noChangeAspect="1"/>
          </p:cNvGraphicFramePr>
          <p:nvPr/>
        </p:nvGraphicFramePr>
        <p:xfrm>
          <a:off x="4237038" y="3838575"/>
          <a:ext cx="109537" cy="211138"/>
        </p:xfrm>
        <a:graphic>
          <a:graphicData uri="http://schemas.openxmlformats.org/presentationml/2006/ole">
            <mc:AlternateContent xmlns:mc="http://schemas.openxmlformats.org/markup-compatibility/2006">
              <mc:Choice xmlns:v="urn:schemas-microsoft-com:vml" Requires="v">
                <p:oleObj spid="_x0000_s3480" name="" r:id="rId1" imgW="1971675" imgH="3733800" progId="Equation.3">
                  <p:embed/>
                </p:oleObj>
              </mc:Choice>
              <mc:Fallback>
                <p:oleObj name="" r:id="rId1" imgW="1971675" imgH="3733800" progId="Equation.3">
                  <p:embed/>
                  <p:pic>
                    <p:nvPicPr>
                      <p:cNvPr id="0" name="Picture 3479"/>
                      <p:cNvPicPr/>
                      <p:nvPr/>
                    </p:nvPicPr>
                    <p:blipFill>
                      <a:blip r:embed="rId2"/>
                      <a:stretch>
                        <a:fillRect/>
                      </a:stretch>
                    </p:blipFill>
                    <p:spPr>
                      <a:xfrm>
                        <a:off x="4237038" y="3838575"/>
                        <a:ext cx="109537" cy="211138"/>
                      </a:xfrm>
                      <a:prstGeom prst="rect">
                        <a:avLst/>
                      </a:prstGeom>
                      <a:noFill/>
                      <a:ln w="38100">
                        <a:noFill/>
                        <a:miter/>
                      </a:ln>
                    </p:spPr>
                  </p:pic>
                </p:oleObj>
              </mc:Fallback>
            </mc:AlternateContent>
          </a:graphicData>
        </a:graphic>
      </p:graphicFrame>
      <p:sp>
        <p:nvSpPr>
          <p:cNvPr id="218114" name="Text Box 4"/>
          <p:cNvSpPr txBox="1"/>
          <p:nvPr/>
        </p:nvSpPr>
        <p:spPr>
          <a:xfrm>
            <a:off x="176213" y="517525"/>
            <a:ext cx="8686800" cy="2170113"/>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a:lnSpc>
                <a:spcPct val="90000"/>
              </a:lnSpc>
              <a:spcBef>
                <a:spcPct val="0"/>
              </a:spcBef>
              <a:buNone/>
            </a:pPr>
            <a:r>
              <a:rPr lang="en-US" altLang="zh-CN" sz="3400" b="1">
                <a:solidFill>
                  <a:schemeClr val="hlink"/>
                </a:solidFill>
              </a:rPr>
              <a:t>        </a:t>
            </a:r>
            <a:r>
              <a:rPr lang="en-US" altLang="zh-CN" sz="3400" b="1">
                <a:solidFill>
                  <a:srgbClr val="FF0000"/>
                </a:solidFill>
              </a:rPr>
              <a:t>3.</a:t>
            </a:r>
            <a:r>
              <a:rPr lang="zh-CN" altLang="en-US" sz="3000" b="1">
                <a:solidFill>
                  <a:srgbClr val="FF0000"/>
                </a:solidFill>
                <a:ea typeface="仿宋_GB2312" pitchFamily="49" charset="-122"/>
              </a:rPr>
              <a:t>等价关系与划分</a:t>
            </a:r>
            <a:r>
              <a:rPr lang="en-US" altLang="zh-CN" sz="2600" b="1"/>
              <a:t>(Equivalence Relations &amp; </a:t>
            </a:r>
            <a:endParaRPr lang="en-US" altLang="zh-CN" sz="2600" b="1"/>
          </a:p>
          <a:p>
            <a:pPr marL="0" lvl="0" indent="0" defTabSz="913130">
              <a:lnSpc>
                <a:spcPct val="90000"/>
              </a:lnSpc>
              <a:spcBef>
                <a:spcPct val="0"/>
              </a:spcBef>
              <a:buNone/>
            </a:pPr>
            <a:r>
              <a:rPr lang="en-US" altLang="zh-CN" sz="2600" b="1"/>
              <a:t>                         Partitions)</a:t>
            </a:r>
            <a:endParaRPr lang="en-US" altLang="zh-CN" sz="2600" b="1"/>
          </a:p>
          <a:p>
            <a:pPr marL="0" lvl="0" indent="0" algn="just" defTabSz="913130" eaLnBrk="1" hangingPunct="1">
              <a:lnSpc>
                <a:spcPct val="90000"/>
              </a:lnSpc>
              <a:spcBef>
                <a:spcPct val="0"/>
              </a:spcBef>
              <a:buNone/>
            </a:pPr>
            <a:r>
              <a:rPr lang="en-US" altLang="zh-CN" sz="3000" b="1">
                <a:latin typeface="宋体" panose="02010600030101010101" pitchFamily="2" charset="-122"/>
              </a:rPr>
              <a:t>    </a:t>
            </a:r>
            <a:r>
              <a:rPr lang="zh-CN" altLang="en-US" sz="3000" b="1">
                <a:latin typeface="宋体" panose="02010600030101010101" pitchFamily="2" charset="-122"/>
              </a:rPr>
              <a:t>集合</a:t>
            </a:r>
            <a:r>
              <a:rPr lang="en-US" altLang="zh-CN" sz="3000" b="1" i="1"/>
              <a:t>A</a:t>
            </a:r>
            <a:r>
              <a:rPr lang="zh-CN" altLang="en-US" sz="3000" b="1">
                <a:latin typeface="宋体" panose="02010600030101010101" pitchFamily="2" charset="-122"/>
              </a:rPr>
              <a:t>上的等价关系与集合</a:t>
            </a:r>
            <a:r>
              <a:rPr lang="en-US" altLang="zh-CN" sz="3000" b="1" i="1"/>
              <a:t>A</a:t>
            </a:r>
            <a:r>
              <a:rPr lang="zh-CN" altLang="en-US" sz="3000" b="1">
                <a:latin typeface="宋体" panose="02010600030101010101" pitchFamily="2" charset="-122"/>
              </a:rPr>
              <a:t>上的划分具有一一对应关系</a:t>
            </a:r>
            <a:r>
              <a:rPr lang="en-US" altLang="zh-CN" sz="3000" b="1">
                <a:latin typeface="宋体" panose="02010600030101010101" pitchFamily="2" charset="-122"/>
              </a:rPr>
              <a:t>.</a:t>
            </a:r>
            <a:endParaRPr lang="en-US" altLang="zh-CN" sz="3000" b="1">
              <a:latin typeface="宋体" panose="02010600030101010101" pitchFamily="2" charset="-122"/>
            </a:endParaRPr>
          </a:p>
          <a:p>
            <a:pPr marL="0" lvl="0" indent="0" algn="just" defTabSz="913130" eaLnBrk="1" hangingPunct="1">
              <a:lnSpc>
                <a:spcPct val="90000"/>
              </a:lnSpc>
              <a:spcBef>
                <a:spcPct val="0"/>
              </a:spcBef>
              <a:buNone/>
            </a:pPr>
            <a:r>
              <a:rPr lang="en-US" altLang="zh-CN" sz="3000" b="1"/>
              <a:t>    </a:t>
            </a:r>
            <a:endParaRPr lang="zh-CN" altLang="en-US" sz="3000" b="1">
              <a:latin typeface="宋体" panose="02010600030101010101" pitchFamily="2" charset="-122"/>
            </a:endParaRPr>
          </a:p>
        </p:txBody>
      </p:sp>
      <p:sp>
        <p:nvSpPr>
          <p:cNvPr id="13" name="Text Box 9"/>
          <p:cNvSpPr txBox="1">
            <a:spLocks noChangeArrowheads="1"/>
          </p:cNvSpPr>
          <p:nvPr/>
        </p:nvSpPr>
        <p:spPr bwMode="auto">
          <a:xfrm>
            <a:off x="0" y="2590800"/>
            <a:ext cx="8839200" cy="1739900"/>
          </a:xfrm>
          <a:prstGeom prst="rect">
            <a:avLst/>
          </a:prstGeom>
          <a:noFill/>
          <a:ln w="9525">
            <a:noFill/>
            <a:miter lim="800000"/>
          </a:ln>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定义</a:t>
            </a:r>
            <a:r>
              <a:rPr lang="en-US" altLang="zh-CN" sz="2800" b="1">
                <a:solidFill>
                  <a:srgbClr val="920092"/>
                </a:solidFill>
                <a:latin typeface="Times New Roman" panose="02020703060505090304" pitchFamily="18" charset="0"/>
              </a:rPr>
              <a:t>3-10.3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上的等价关系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，其</a:t>
            </a:r>
            <a:r>
              <a:rPr lang="zh-CN" altLang="en-US" sz="3600" b="1">
                <a:solidFill>
                  <a:srgbClr val="FF0000"/>
                </a:solidFill>
                <a:latin typeface="Times New Roman" panose="02020703060505090304" pitchFamily="18" charset="0"/>
              </a:rPr>
              <a:t>等价类集合</a:t>
            </a:r>
            <a:r>
              <a:rPr lang="en-US" altLang="zh-CN" sz="3600" b="1">
                <a:solidFill>
                  <a:srgbClr val="FF0000"/>
                </a:solidFill>
                <a:latin typeface="Times New Roman" panose="02020703060505090304" pitchFamily="18" charset="0"/>
              </a:rPr>
              <a:t>{[a]</a:t>
            </a:r>
            <a:r>
              <a:rPr lang="en-US" altLang="zh-CN" sz="3600" b="1" baseline="-25000">
                <a:solidFill>
                  <a:srgbClr val="FF0000"/>
                </a:solidFill>
                <a:latin typeface="Times New Roman" panose="02020703060505090304" pitchFamily="18" charset="0"/>
              </a:rPr>
              <a:t>R</a:t>
            </a:r>
            <a:r>
              <a:rPr lang="en-US" altLang="zh-CN" sz="3600" b="1">
                <a:solidFill>
                  <a:srgbClr val="FF0000"/>
                </a:solidFill>
                <a:latin typeface="Times New Roman" panose="02020703060505090304" pitchFamily="18" charset="0"/>
                <a:sym typeface="Symbol" pitchFamily="18" charset="2"/>
              </a:rPr>
              <a:t> </a:t>
            </a:r>
            <a:r>
              <a:rPr lang="en-US" altLang="zh-CN" sz="3600" b="1">
                <a:solidFill>
                  <a:srgbClr val="FF0000"/>
                </a:solidFill>
                <a:latin typeface="Times New Roman" panose="02020703060505090304" pitchFamily="18" charset="0"/>
              </a:rPr>
              <a:t>a</a:t>
            </a:r>
            <a:r>
              <a:rPr lang="en-US" altLang="zh-CN" sz="3600" b="1">
                <a:solidFill>
                  <a:srgbClr val="FF0000"/>
                </a:solidFill>
                <a:latin typeface="Times New Roman" panose="02020703060505090304" pitchFamily="18" charset="0"/>
                <a:sym typeface="Symbol" pitchFamily="18" charset="2"/>
              </a:rPr>
              <a:t></a:t>
            </a:r>
            <a:r>
              <a:rPr lang="en-US" altLang="zh-CN" sz="3600" b="1">
                <a:solidFill>
                  <a:srgbClr val="FF0000"/>
                </a:solidFill>
                <a:latin typeface="Times New Roman" panose="02020703060505090304" pitchFamily="18" charset="0"/>
              </a:rPr>
              <a:t>A}</a:t>
            </a:r>
            <a:r>
              <a:rPr lang="zh-CN" altLang="en-US" sz="3600" b="1">
                <a:latin typeface="Times New Roman" panose="02020703060505090304" pitchFamily="18" charset="0"/>
              </a:rPr>
              <a:t>称作</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关于</a:t>
            </a:r>
            <a:r>
              <a:rPr lang="en-US" altLang="zh-CN" sz="3600" b="1">
                <a:solidFill>
                  <a:srgbClr val="FF0000"/>
                </a:solidFill>
                <a:latin typeface="Times New Roman" panose="02020703060505090304" pitchFamily="18" charset="0"/>
              </a:rPr>
              <a:t>R</a:t>
            </a:r>
            <a:r>
              <a:rPr lang="zh-CN" altLang="en-US" sz="3600" b="1">
                <a:solidFill>
                  <a:srgbClr val="FF0000"/>
                </a:solidFill>
                <a:latin typeface="Times New Roman" panose="02020703060505090304" pitchFamily="18" charset="0"/>
              </a:rPr>
              <a:t>的</a:t>
            </a:r>
            <a:r>
              <a:rPr lang="zh-CN" altLang="en-US" sz="3600" b="1">
                <a:solidFill>
                  <a:srgbClr val="FF0000"/>
                </a:solidFill>
                <a:effectLst>
                  <a:outerShdw blurRad="38100" dist="38100" dir="2700000">
                    <a:srgbClr val="C0C0C0"/>
                  </a:outerShdw>
                </a:effectLst>
                <a:latin typeface="Times New Roman" panose="02020703060505090304" pitchFamily="18" charset="0"/>
                <a:ea typeface="楷体_GB2312" pitchFamily="49" charset="-122"/>
              </a:rPr>
              <a:t>商集</a:t>
            </a:r>
            <a:r>
              <a:rPr lang="zh-CN" altLang="en-US" sz="2800" b="1">
                <a:latin typeface="Times New Roman" panose="02020703060505090304" pitchFamily="18" charset="0"/>
              </a:rPr>
              <a:t>（</a:t>
            </a:r>
            <a:r>
              <a:rPr lang="en-US" altLang="zh-CN" sz="3600" b="1" i="1">
                <a:solidFill>
                  <a:srgbClr val="FF0000"/>
                </a:solidFill>
                <a:latin typeface="Times New Roman" panose="02020703060505090304" pitchFamily="18" charset="0"/>
              </a:rPr>
              <a:t>quotient sets</a:t>
            </a:r>
            <a:r>
              <a:rPr lang="zh-CN" altLang="en-US" sz="2800" b="1">
                <a:latin typeface="Times New Roman" panose="02020703060505090304" pitchFamily="18" charset="0"/>
              </a:rPr>
              <a:t>），</a:t>
            </a:r>
            <a:r>
              <a:rPr lang="zh-CN" altLang="en-US" sz="3600" b="1">
                <a:latin typeface="Times New Roman" panose="02020703060505090304" pitchFamily="18" charset="0"/>
              </a:rPr>
              <a:t>记作</a:t>
            </a:r>
            <a:r>
              <a:rPr lang="en-US" altLang="zh-CN" sz="3600" b="1">
                <a:solidFill>
                  <a:srgbClr val="FF0000"/>
                </a:solidFill>
                <a:latin typeface="Times New Roman" panose="02020703060505090304" pitchFamily="18" charset="0"/>
              </a:rPr>
              <a:t>A/R</a:t>
            </a:r>
            <a:r>
              <a:rPr lang="zh-CN" altLang="en-US" sz="2800" b="1">
                <a:solidFill>
                  <a:srgbClr val="FF0000"/>
                </a:solidFill>
                <a:latin typeface="Times New Roman" panose="02020703060505090304" pitchFamily="18" charset="0"/>
              </a:rPr>
              <a:t>。</a:t>
            </a:r>
            <a:endParaRPr lang="zh-CN" altLang="en-US" sz="2800" b="1">
              <a:solidFill>
                <a:srgbClr val="A50021"/>
              </a:solidFill>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9137" name="Object 2"/>
          <p:cNvGraphicFramePr>
            <a:graphicFrameLocks noChangeAspect="1"/>
          </p:cNvGraphicFramePr>
          <p:nvPr/>
        </p:nvGraphicFramePr>
        <p:xfrm>
          <a:off x="6346825" y="1665288"/>
          <a:ext cx="498475" cy="538162"/>
        </p:xfrm>
        <a:graphic>
          <a:graphicData uri="http://schemas.openxmlformats.org/presentationml/2006/ole">
            <mc:AlternateContent xmlns:mc="http://schemas.openxmlformats.org/markup-compatibility/2006">
              <mc:Choice xmlns:v="urn:schemas-microsoft-com:vml" Requires="v">
                <p:oleObj spid="_x0000_s3481" name="" r:id="rId1" imgW="4171950" imgH="4391025" progId="Equation.3">
                  <p:embed/>
                </p:oleObj>
              </mc:Choice>
              <mc:Fallback>
                <p:oleObj name="" r:id="rId1" imgW="4171950" imgH="4391025" progId="Equation.3">
                  <p:embed/>
                  <p:pic>
                    <p:nvPicPr>
                      <p:cNvPr id="0" name="Picture 3480"/>
                      <p:cNvPicPr/>
                      <p:nvPr/>
                    </p:nvPicPr>
                    <p:blipFill>
                      <a:blip r:embed="rId2">
                        <a:clrChange>
                          <a:clrFrom>
                            <a:srgbClr val="000000"/>
                          </a:clrFrom>
                          <a:clrTo>
                            <a:srgbClr val="FFFFFF"/>
                          </a:clrTo>
                        </a:clrChange>
                      </a:blip>
                      <a:stretch>
                        <a:fillRect/>
                      </a:stretch>
                    </p:blipFill>
                    <p:spPr>
                      <a:xfrm>
                        <a:off x="6346825" y="1665288"/>
                        <a:ext cx="498475" cy="538162"/>
                      </a:xfrm>
                      <a:prstGeom prst="rect">
                        <a:avLst/>
                      </a:prstGeom>
                      <a:noFill/>
                      <a:ln w="38100">
                        <a:noFill/>
                        <a:miter/>
                      </a:ln>
                    </p:spPr>
                  </p:pic>
                </p:oleObj>
              </mc:Fallback>
            </mc:AlternateContent>
          </a:graphicData>
        </a:graphic>
      </p:graphicFrame>
      <p:sp>
        <p:nvSpPr>
          <p:cNvPr id="219138" name="Text Box 3"/>
          <p:cNvSpPr txBox="1"/>
          <p:nvPr/>
        </p:nvSpPr>
        <p:spPr>
          <a:xfrm>
            <a:off x="973138" y="300038"/>
            <a:ext cx="8001000" cy="28321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10000"/>
              </a:lnSpc>
              <a:spcBef>
                <a:spcPct val="0"/>
              </a:spcBef>
              <a:buNone/>
            </a:pPr>
            <a:r>
              <a:rPr lang="zh-CN" altLang="en-US" b="1" i="1">
                <a:latin typeface="宋体" panose="02010600030101010101" pitchFamily="2" charset="-122"/>
              </a:rPr>
              <a:t>例如</a:t>
            </a:r>
            <a:r>
              <a:rPr lang="zh-CN" altLang="en-US" sz="2800" b="1">
                <a:latin typeface="宋体" panose="02010600030101010101" pitchFamily="2" charset="-122"/>
              </a:rPr>
              <a:t>  在集合</a:t>
            </a:r>
            <a:r>
              <a:rPr lang="en-US" altLang="zh-CN" sz="2800" b="1" i="1"/>
              <a:t>A</a:t>
            </a:r>
            <a:r>
              <a:rPr lang="en-US" altLang="zh-CN" sz="2800" b="1"/>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en-US" altLang="zh-CN" sz="2800" b="1" i="1"/>
              <a:t>d</a:t>
            </a:r>
            <a:r>
              <a:rPr lang="en-US" altLang="zh-CN" sz="2800" b="1"/>
              <a:t>}</a:t>
            </a:r>
            <a:r>
              <a:rPr lang="zh-CN" altLang="en-US" sz="2800" b="1"/>
              <a:t>上，例</a:t>
            </a:r>
            <a:r>
              <a:rPr lang="en-US" altLang="zh-CN" sz="2800" b="1"/>
              <a:t>6</a:t>
            </a:r>
            <a:r>
              <a:rPr lang="zh-CN" altLang="en-US" sz="2800" b="1"/>
              <a:t>中</a:t>
            </a:r>
            <a:r>
              <a:rPr lang="en-US" altLang="zh-CN" sz="2800" b="1" i="1"/>
              <a:t>A</a:t>
            </a:r>
            <a:r>
              <a:rPr lang="zh-CN" altLang="en-US" sz="2800" b="1">
                <a:latin typeface="宋体" panose="02010600030101010101" pitchFamily="2" charset="-122"/>
              </a:rPr>
              <a:t>关于等价关系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a:p>
            <a:pPr marL="0" lvl="0" indent="0" defTabSz="913130" eaLnBrk="1" hangingPunct="1">
              <a:spcBef>
                <a:spcPct val="0"/>
              </a:spcBef>
              <a:buNone/>
            </a:pPr>
            <a:endParaRPr lang="zh-CN" altLang="en-US" sz="2800" b="1">
              <a:latin typeface="宋体" panose="02010600030101010101" pitchFamily="2" charset="-122"/>
            </a:endParaRPr>
          </a:p>
          <a:p>
            <a:pPr marL="0" lvl="0" indent="0" algn="just" defTabSz="913130" eaLnBrk="1" hangingPunct="1">
              <a:spcBef>
                <a:spcPct val="0"/>
              </a:spcBef>
              <a:buNone/>
            </a:pPr>
            <a:endParaRPr lang="en-US" altLang="zh-CN" sz="2800" b="1">
              <a:latin typeface="宋体" panose="02010600030101010101" pitchFamily="2" charset="-122"/>
            </a:endParaRPr>
          </a:p>
          <a:p>
            <a:pPr marL="0" lvl="0" indent="0" algn="just" defTabSz="913130" eaLnBrk="1" hangingPunct="1">
              <a:spcBef>
                <a:spcPct val="0"/>
              </a:spcBef>
              <a:buNone/>
            </a:pPr>
            <a:r>
              <a:rPr lang="zh-CN" altLang="en-US" sz="2800" b="1">
                <a:latin typeface="宋体" panose="02010600030101010101" pitchFamily="2" charset="-122"/>
              </a:rPr>
              <a:t>例</a:t>
            </a:r>
            <a:r>
              <a:rPr lang="en-US" altLang="zh-CN" sz="2800" b="1">
                <a:latin typeface="宋体" panose="02010600030101010101" pitchFamily="2" charset="-122"/>
              </a:rPr>
              <a:t>9</a:t>
            </a:r>
            <a:r>
              <a:rPr lang="zh-CN" altLang="en-US" sz="2800" b="1">
                <a:latin typeface="宋体" panose="02010600030101010101" pitchFamily="2" charset="-122"/>
              </a:rPr>
              <a:t>中</a:t>
            </a:r>
            <a:r>
              <a:rPr lang="en-US" altLang="zh-CN" sz="2800" b="1"/>
              <a:t>I</a:t>
            </a:r>
            <a:r>
              <a:rPr lang="zh-CN" altLang="en-US" sz="2800" b="1">
                <a:latin typeface="宋体" panose="02010600030101010101" pitchFamily="2" charset="-122"/>
              </a:rPr>
              <a:t>关于模</a:t>
            </a:r>
            <a:r>
              <a:rPr lang="en-US" altLang="zh-CN" sz="2800" b="1">
                <a:latin typeface="宋体" panose="02010600030101010101" pitchFamily="2" charset="-122"/>
              </a:rPr>
              <a:t>3</a:t>
            </a:r>
            <a:r>
              <a:rPr lang="zh-CN" altLang="en-US" sz="2800" b="1">
                <a:latin typeface="宋体" panose="02010600030101010101" pitchFamily="2" charset="-122"/>
              </a:rPr>
              <a:t>同余关系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a:p>
            <a:pPr marL="0" lvl="0" indent="0" defTabSz="913130" eaLnBrk="1" hangingPunct="1">
              <a:spcBef>
                <a:spcPct val="0"/>
              </a:spcBef>
              <a:buNone/>
            </a:pPr>
            <a:endParaRPr lang="en-US" altLang="zh-CN" sz="2800" b="1">
              <a:latin typeface="宋体" panose="02010600030101010101" pitchFamily="2" charset="-122"/>
            </a:endParaRPr>
          </a:p>
        </p:txBody>
      </p:sp>
      <p:sp>
        <p:nvSpPr>
          <p:cNvPr id="219139" name="Text Box 4"/>
          <p:cNvSpPr txBox="1"/>
          <p:nvPr/>
        </p:nvSpPr>
        <p:spPr>
          <a:xfrm>
            <a:off x="928688" y="4071938"/>
            <a:ext cx="7315200" cy="5222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sz="2800" b="1">
                <a:latin typeface="宋体" panose="02010600030101010101" pitchFamily="2" charset="-122"/>
              </a:rPr>
              <a:t>例</a:t>
            </a:r>
            <a:r>
              <a:rPr lang="en-US" altLang="zh-CN" sz="2800" b="1">
                <a:latin typeface="宋体" panose="02010600030101010101" pitchFamily="2" charset="-122"/>
              </a:rPr>
              <a:t>10</a:t>
            </a:r>
            <a:r>
              <a:rPr lang="zh-CN" altLang="en-US" sz="2800" b="1">
                <a:latin typeface="宋体" panose="02010600030101010101" pitchFamily="2" charset="-122"/>
              </a:rPr>
              <a:t>中</a:t>
            </a:r>
            <a:r>
              <a:rPr lang="en-US" altLang="zh-CN" sz="2800" b="1" i="1"/>
              <a:t>A</a:t>
            </a:r>
            <a:r>
              <a:rPr lang="zh-CN" altLang="en-US" sz="2800" b="1">
                <a:latin typeface="宋体" panose="02010600030101010101" pitchFamily="2" charset="-122"/>
              </a:rPr>
              <a:t>关于等价关系</a:t>
            </a:r>
            <a:r>
              <a:rPr lang="en-US" altLang="zh-CN" sz="2800" b="1">
                <a:latin typeface="宋体" panose="02010600030101010101" pitchFamily="2" charset="-122"/>
              </a:rPr>
              <a:t>R</a:t>
            </a:r>
            <a:r>
              <a:rPr lang="zh-CN" altLang="en-US" sz="2800" b="1">
                <a:latin typeface="宋体" panose="02010600030101010101" pitchFamily="2" charset="-122"/>
              </a:rPr>
              <a:t>的商集为</a:t>
            </a:r>
            <a:endParaRPr lang="zh-CN" altLang="en-US" sz="2800" b="1">
              <a:latin typeface="宋体" panose="02010600030101010101" pitchFamily="2" charset="-122"/>
            </a:endParaRPr>
          </a:p>
        </p:txBody>
      </p:sp>
      <p:graphicFrame>
        <p:nvGraphicFramePr>
          <p:cNvPr id="219140" name="Object 3"/>
          <p:cNvGraphicFramePr>
            <a:graphicFrameLocks noChangeAspect="1"/>
          </p:cNvGraphicFramePr>
          <p:nvPr/>
        </p:nvGraphicFramePr>
        <p:xfrm>
          <a:off x="1643063" y="4891088"/>
          <a:ext cx="5749925" cy="581025"/>
        </p:xfrm>
        <a:graphic>
          <a:graphicData uri="http://schemas.openxmlformats.org/presentationml/2006/ole">
            <mc:AlternateContent xmlns:mc="http://schemas.openxmlformats.org/markup-compatibility/2006">
              <mc:Choice xmlns:v="urn:schemas-microsoft-com:vml" Requires="v">
                <p:oleObj spid="_x0000_s3482" name="" r:id="rId3" imgW="37957125" imgH="3733800" progId="Equation.3">
                  <p:embed/>
                </p:oleObj>
              </mc:Choice>
              <mc:Fallback>
                <p:oleObj name="" r:id="rId3" imgW="37957125" imgH="3733800" progId="Equation.3">
                  <p:embed/>
                  <p:pic>
                    <p:nvPicPr>
                      <p:cNvPr id="0" name="Picture 3481"/>
                      <p:cNvPicPr/>
                      <p:nvPr/>
                    </p:nvPicPr>
                    <p:blipFill>
                      <a:blip r:embed="rId4"/>
                      <a:stretch>
                        <a:fillRect/>
                      </a:stretch>
                    </p:blipFill>
                    <p:spPr>
                      <a:xfrm>
                        <a:off x="1643063" y="4891088"/>
                        <a:ext cx="5749925" cy="581025"/>
                      </a:xfrm>
                      <a:prstGeom prst="rect">
                        <a:avLst/>
                      </a:prstGeom>
                      <a:noFill/>
                      <a:ln w="38100">
                        <a:noFill/>
                        <a:miter/>
                      </a:ln>
                    </p:spPr>
                  </p:pic>
                </p:oleObj>
              </mc:Fallback>
            </mc:AlternateContent>
          </a:graphicData>
        </a:graphic>
      </p:graphicFrame>
      <p:graphicFrame>
        <p:nvGraphicFramePr>
          <p:cNvPr id="219141" name="Object 5"/>
          <p:cNvGraphicFramePr>
            <a:graphicFrameLocks noChangeAspect="1"/>
          </p:cNvGraphicFramePr>
          <p:nvPr/>
        </p:nvGraphicFramePr>
        <p:xfrm>
          <a:off x="1714500" y="1214438"/>
          <a:ext cx="5559425" cy="630237"/>
        </p:xfrm>
        <a:graphic>
          <a:graphicData uri="http://schemas.openxmlformats.org/presentationml/2006/ole">
            <mc:AlternateContent xmlns:mc="http://schemas.openxmlformats.org/markup-compatibility/2006">
              <mc:Choice xmlns:v="urn:schemas-microsoft-com:vml" Requires="v">
                <p:oleObj spid="_x0000_s3483" name="" r:id="rId5" imgW="37738050" imgH="4171950" progId="Equation.3">
                  <p:embed/>
                </p:oleObj>
              </mc:Choice>
              <mc:Fallback>
                <p:oleObj name="" r:id="rId5" imgW="37738050" imgH="4171950" progId="Equation.3">
                  <p:embed/>
                  <p:pic>
                    <p:nvPicPr>
                      <p:cNvPr id="0" name="Picture 3482"/>
                      <p:cNvPicPr/>
                      <p:nvPr/>
                    </p:nvPicPr>
                    <p:blipFill>
                      <a:blip r:embed="rId6"/>
                      <a:stretch>
                        <a:fillRect/>
                      </a:stretch>
                    </p:blipFill>
                    <p:spPr>
                      <a:xfrm>
                        <a:off x="1714500" y="1214438"/>
                        <a:ext cx="5559425" cy="630237"/>
                      </a:xfrm>
                      <a:prstGeom prst="rect">
                        <a:avLst/>
                      </a:prstGeom>
                      <a:noFill/>
                      <a:ln w="38100">
                        <a:noFill/>
                        <a:miter/>
                      </a:ln>
                    </p:spPr>
                  </p:pic>
                </p:oleObj>
              </mc:Fallback>
            </mc:AlternateContent>
          </a:graphicData>
        </a:graphic>
      </p:graphicFrame>
      <p:graphicFrame>
        <p:nvGraphicFramePr>
          <p:cNvPr id="219142" name="Object 6"/>
          <p:cNvGraphicFramePr>
            <a:graphicFrameLocks noChangeAspect="1"/>
          </p:cNvGraphicFramePr>
          <p:nvPr/>
        </p:nvGraphicFramePr>
        <p:xfrm>
          <a:off x="2357438" y="3176588"/>
          <a:ext cx="3651250" cy="563562"/>
        </p:xfrm>
        <a:graphic>
          <a:graphicData uri="http://schemas.openxmlformats.org/presentationml/2006/ole">
            <mc:AlternateContent xmlns:mc="http://schemas.openxmlformats.org/markup-compatibility/2006">
              <mc:Choice xmlns:v="urn:schemas-microsoft-com:vml" Requires="v">
                <p:oleObj spid="_x0000_s3484" name="" r:id="rId7" imgW="24793575" imgH="3733800" progId="Equation.3">
                  <p:embed/>
                </p:oleObj>
              </mc:Choice>
              <mc:Fallback>
                <p:oleObj name="" r:id="rId7" imgW="24793575" imgH="3733800" progId="Equation.3">
                  <p:embed/>
                  <p:pic>
                    <p:nvPicPr>
                      <p:cNvPr id="0" name="Picture 3483"/>
                      <p:cNvPicPr/>
                      <p:nvPr/>
                    </p:nvPicPr>
                    <p:blipFill>
                      <a:blip r:embed="rId8"/>
                      <a:stretch>
                        <a:fillRect/>
                      </a:stretch>
                    </p:blipFill>
                    <p:spPr>
                      <a:xfrm>
                        <a:off x="2357438" y="3176588"/>
                        <a:ext cx="3651250" cy="563562"/>
                      </a:xfrm>
                      <a:prstGeom prst="rect">
                        <a:avLst/>
                      </a:prstGeom>
                      <a:noFill/>
                      <a:ln w="38100">
                        <a:noFill/>
                        <a:miter/>
                      </a:ln>
                    </p:spPr>
                  </p:pic>
                </p:oleObj>
              </mc:Fallback>
            </mc:AlternateContent>
          </a:graphicData>
        </a:graphic>
      </p:graphicFrame>
    </p:spTree>
  </p:cSld>
  <p:clrMapOvr>
    <a:masterClrMapping/>
  </p:clrMapOvr>
  <p:transition spd="med">
    <p:split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Text Box 3"/>
          <p:cNvSpPr txBox="1"/>
          <p:nvPr/>
        </p:nvSpPr>
        <p:spPr>
          <a:xfrm>
            <a:off x="0" y="381000"/>
            <a:ext cx="9144000" cy="5218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3-10.2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上的等价关系</a:t>
            </a:r>
            <a:r>
              <a:rPr lang="en-US" altLang="zh-CN" sz="3600" b="1">
                <a:solidFill>
                  <a:srgbClr val="FF0000"/>
                </a:solidFill>
                <a:latin typeface="Times New Roman" panose="02020703060505090304" pitchFamily="18" charset="0"/>
              </a:rPr>
              <a:t>R</a:t>
            </a:r>
            <a:r>
              <a:rPr lang="zh-CN" altLang="en-US" sz="2800" b="1">
                <a:latin typeface="Times New Roman" panose="02020703060505090304" pitchFamily="18" charset="0"/>
              </a:rPr>
              <a:t>，</a:t>
            </a:r>
            <a:r>
              <a:rPr lang="zh-CN" altLang="en-US" sz="2800" b="1">
                <a:latin typeface="宋体" panose="02010600030101010101" pitchFamily="2" charset="-122"/>
              </a:rPr>
              <a:t>决定了</a:t>
            </a:r>
            <a:r>
              <a:rPr lang="en-US" altLang="zh-CN" sz="3600" b="1">
                <a:solidFill>
                  <a:srgbClr val="FF0000"/>
                </a:solidFill>
                <a:latin typeface="宋体" panose="02010600030101010101" pitchFamily="2" charset="-122"/>
              </a:rPr>
              <a:t>A</a:t>
            </a:r>
            <a:r>
              <a:rPr lang="zh-CN" altLang="en-US" sz="2800" b="1">
                <a:latin typeface="宋体" panose="02010600030101010101" pitchFamily="2" charset="-122"/>
              </a:rPr>
              <a:t>的</a:t>
            </a:r>
            <a:r>
              <a:rPr lang="zh-CN" altLang="en-US" sz="3600" b="1">
                <a:solidFill>
                  <a:srgbClr val="FF0000"/>
                </a:solidFill>
                <a:latin typeface="宋体" panose="02010600030101010101" pitchFamily="2" charset="-122"/>
              </a:rPr>
              <a:t>一个划分</a:t>
            </a:r>
            <a:r>
              <a:rPr lang="zh-CN" altLang="en-US" sz="2800" b="1">
                <a:latin typeface="宋体" panose="02010600030101010101" pitchFamily="2" charset="-122"/>
              </a:rPr>
              <a:t>，该</a:t>
            </a:r>
            <a:r>
              <a:rPr lang="zh-CN" altLang="en-US" sz="3600" b="1">
                <a:solidFill>
                  <a:srgbClr val="FF0000"/>
                </a:solidFill>
                <a:latin typeface="宋体" panose="02010600030101010101" pitchFamily="2" charset="-122"/>
              </a:rPr>
              <a:t>划分</a:t>
            </a:r>
            <a:r>
              <a:rPr lang="zh-CN" altLang="en-US" sz="3600" b="1">
                <a:latin typeface="宋体" panose="02010600030101010101" pitchFamily="2" charset="-122"/>
              </a:rPr>
              <a:t>就</a:t>
            </a:r>
            <a:r>
              <a:rPr lang="zh-CN" altLang="en-US" sz="2800" b="1">
                <a:latin typeface="宋体" panose="02010600030101010101" pitchFamily="2" charset="-122"/>
              </a:rPr>
              <a:t>是商集</a:t>
            </a:r>
            <a:r>
              <a:rPr lang="en-US" altLang="zh-CN" sz="2800" b="1">
                <a:latin typeface="宋体" panose="02010600030101010101" pitchFamily="2" charset="-122"/>
              </a:rPr>
              <a:t>A/R</a:t>
            </a:r>
            <a:r>
              <a:rPr lang="zh-CN" altLang="en-US" sz="3600" b="1">
                <a:solidFill>
                  <a:srgbClr val="FF0000"/>
                </a:solidFill>
                <a:latin typeface="宋体" panose="02010600030101010101" pitchFamily="2" charset="-122"/>
              </a:rPr>
              <a:t>。</a:t>
            </a:r>
            <a:r>
              <a:rPr lang="zh-CN" altLang="en-US" sz="3600">
                <a:solidFill>
                  <a:srgbClr val="FF0000"/>
                </a:solidFill>
                <a:latin typeface="宋体" panose="02010600030101010101" pitchFamily="2" charset="-122"/>
              </a:rPr>
              <a:t> </a:t>
            </a:r>
            <a:endParaRPr lang="zh-CN" altLang="en-US" sz="3600">
              <a:solidFill>
                <a:srgbClr val="FF0000"/>
              </a:solidFill>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证明思路：先做</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的元素</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的</a:t>
            </a:r>
            <a:r>
              <a:rPr lang="en-US" altLang="zh-CN" sz="3600" b="1">
                <a:solidFill>
                  <a:srgbClr val="FF0000"/>
                </a:solidFill>
                <a:latin typeface="宋体" panose="02010600030101010101" pitchFamily="2" charset="-122"/>
              </a:rPr>
              <a:t>R</a:t>
            </a:r>
            <a:r>
              <a:rPr lang="zh-CN" altLang="zh-CN" sz="3600" b="1">
                <a:solidFill>
                  <a:srgbClr val="FF0000"/>
                </a:solidFill>
                <a:latin typeface="宋体" panose="02010600030101010101" pitchFamily="2" charset="-122"/>
              </a:rPr>
              <a:t>等价类</a:t>
            </a:r>
            <a:r>
              <a:rPr lang="zh-CN" altLang="zh-CN" sz="3600" b="1">
                <a:latin typeface="宋体" panose="02010600030101010101" pitchFamily="2" charset="-122"/>
              </a:rPr>
              <a:t>：</a:t>
            </a:r>
            <a:r>
              <a:rPr lang="en-US" altLang="zh-CN" sz="3600" b="1">
                <a:solidFill>
                  <a:srgbClr val="FF0000"/>
                </a:solidFill>
                <a:latin typeface="宋体" panose="02010600030101010101" pitchFamily="2" charset="-122"/>
              </a:rPr>
              <a:t>[a]</a:t>
            </a:r>
            <a:r>
              <a:rPr lang="en-US" altLang="zh-CN" sz="3600" b="1" baseline="-30000">
                <a:solidFill>
                  <a:srgbClr val="FF0000"/>
                </a:solidFill>
                <a:latin typeface="宋体" panose="02010600030101010101" pitchFamily="2" charset="-122"/>
              </a:rPr>
              <a:t>R</a:t>
            </a:r>
            <a:r>
              <a:rPr lang="zh-CN" altLang="en-US" sz="2800" b="1">
                <a:latin typeface="宋体" panose="02010600030101010101" pitchFamily="2" charset="-122"/>
                <a:sym typeface="Symbol" pitchFamily="18" charset="2"/>
              </a:rPr>
              <a:t>，所有这样的等价类构成集合</a:t>
            </a:r>
            <a:r>
              <a:rPr lang="en-US" altLang="zh-CN" sz="3600" b="1">
                <a:solidFill>
                  <a:srgbClr val="FF0000"/>
                </a:solidFill>
                <a:latin typeface="宋体" panose="02010600030101010101" pitchFamily="2" charset="-122"/>
                <a:sym typeface="Symbol" pitchFamily="18" charset="2"/>
              </a:rPr>
              <a:t>A</a:t>
            </a:r>
            <a:r>
              <a:rPr lang="zh-CN" altLang="en-US" sz="2800" b="1">
                <a:latin typeface="宋体" panose="02010600030101010101" pitchFamily="2" charset="-122"/>
                <a:sym typeface="Symbol" pitchFamily="18" charset="2"/>
              </a:rPr>
              <a:t>的</a:t>
            </a:r>
            <a:r>
              <a:rPr lang="en-US" altLang="zh-CN" sz="3600" b="1">
                <a:solidFill>
                  <a:srgbClr val="FF0000"/>
                </a:solidFill>
                <a:latin typeface="宋体" panose="02010600030101010101" pitchFamily="2" charset="-122"/>
                <a:sym typeface="Symbol" pitchFamily="18" charset="2"/>
              </a:rPr>
              <a:t>R</a:t>
            </a:r>
            <a:r>
              <a:rPr lang="zh-CN" altLang="en-US" sz="2800" b="1">
                <a:latin typeface="宋体" panose="02010600030101010101" pitchFamily="2" charset="-122"/>
                <a:sym typeface="Symbol" pitchFamily="18" charset="2"/>
              </a:rPr>
              <a:t>商集</a:t>
            </a:r>
            <a:r>
              <a:rPr lang="en-US" altLang="zh-CN" sz="3600" b="1">
                <a:solidFill>
                  <a:srgbClr val="FF0000"/>
                </a:solidFill>
                <a:latin typeface="宋体" panose="02010600030101010101" pitchFamily="2" charset="-122"/>
                <a:sym typeface="Symbol" pitchFamily="18" charset="2"/>
              </a:rPr>
              <a:t>A/R</a:t>
            </a:r>
            <a:r>
              <a:rPr lang="zh-CN" altLang="en-US" sz="2800" b="1">
                <a:latin typeface="宋体" panose="02010600030101010101" pitchFamily="2" charset="-122"/>
                <a:sym typeface="Symbol" pitchFamily="18" charset="2"/>
              </a:rPr>
              <a:t>。</a:t>
            </a:r>
            <a:r>
              <a:rPr lang="zh-CN" altLang="en-US" sz="2800" b="1">
                <a:latin typeface="宋体" panose="02010600030101010101" pitchFamily="2" charset="-122"/>
              </a:rPr>
              <a:t>   </a:t>
            </a:r>
            <a:endParaRPr lang="zh-CN" altLang="en-US" sz="2800" b="1">
              <a:latin typeface="宋体" panose="02010600030101010101" pitchFamily="2" charset="-122"/>
            </a:endParaRPr>
          </a:p>
          <a:p>
            <a:pPr marL="0" lvl="0" indent="0" eaLnBrk="1" hangingPunct="1">
              <a:spcBef>
                <a:spcPct val="0"/>
              </a:spcBef>
              <a:buNone/>
            </a:pPr>
            <a:r>
              <a:rPr lang="zh-CN" altLang="en-US" sz="2800" b="1">
                <a:latin typeface="宋体" panose="02010600030101010101" pitchFamily="2" charset="-122"/>
              </a:rPr>
              <a:t>     </a:t>
            </a:r>
            <a:r>
              <a:rPr lang="zh-CN" altLang="en-US" sz="3600" b="1">
                <a:latin typeface="宋体" panose="02010600030101010101" pitchFamily="2" charset="-122"/>
              </a:rPr>
              <a:t>再用</a:t>
            </a:r>
            <a:r>
              <a:rPr lang="en-US" altLang="zh-CN" sz="3600" b="1">
                <a:latin typeface="宋体" panose="02010600030101010101" pitchFamily="2" charset="-122"/>
              </a:rPr>
              <a:t>3</a:t>
            </a:r>
            <a:r>
              <a:rPr lang="zh-CN" altLang="en-US" sz="3600" b="1">
                <a:latin typeface="宋体" panose="02010600030101010101" pitchFamily="2" charset="-122"/>
              </a:rPr>
              <a:t>步证：</a:t>
            </a:r>
            <a:r>
              <a:rPr lang="en-US" altLang="zh-CN" sz="3600" b="1">
                <a:solidFill>
                  <a:srgbClr val="FF0000"/>
                </a:solidFill>
                <a:latin typeface="宋体" panose="02010600030101010101" pitchFamily="2" charset="-122"/>
                <a:sym typeface="Symbol" pitchFamily="18" charset="2"/>
              </a:rPr>
              <a:t>A/R</a:t>
            </a:r>
            <a:r>
              <a:rPr lang="zh-CN" altLang="en-US" sz="3600" b="1">
                <a:solidFill>
                  <a:srgbClr val="FF0000"/>
                </a:solidFill>
                <a:latin typeface="宋体" panose="02010600030101010101" pitchFamily="2" charset="-122"/>
                <a:sym typeface="Symbol" pitchFamily="18" charset="2"/>
              </a:rPr>
              <a:t>确实是</a:t>
            </a:r>
            <a:r>
              <a:rPr lang="en-US" altLang="zh-CN" sz="3600" b="1">
                <a:solidFill>
                  <a:srgbClr val="FF0000"/>
                </a:solidFill>
                <a:latin typeface="宋体" panose="02010600030101010101" pitchFamily="2" charset="-122"/>
                <a:sym typeface="Symbol" pitchFamily="18" charset="2"/>
              </a:rPr>
              <a:t>A</a:t>
            </a:r>
            <a:r>
              <a:rPr lang="zh-CN" altLang="en-US" sz="3600" b="1">
                <a:solidFill>
                  <a:srgbClr val="FF0000"/>
                </a:solidFill>
                <a:latin typeface="宋体" panose="02010600030101010101" pitchFamily="2" charset="-122"/>
                <a:sym typeface="Symbol" pitchFamily="18" charset="2"/>
              </a:rPr>
              <a:t>的一个划分</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marL="0" lvl="0" indent="0" eaLnBrk="1" hangingPunct="1">
              <a:spcBef>
                <a:spcPct val="0"/>
              </a:spcBef>
              <a:buNone/>
            </a:pPr>
            <a:r>
              <a:rPr lang="zh-CN" altLang="en-US" sz="2800" b="1">
                <a:latin typeface="宋体" panose="02010600030101010101" pitchFamily="2" charset="-122"/>
                <a:sym typeface="Symbol" pitchFamily="18" charset="2"/>
              </a:rPr>
              <a:t>  </a:t>
            </a:r>
            <a:r>
              <a:rPr lang="zh-CN" altLang="en-US" sz="3600" b="1">
                <a:latin typeface="宋体" panose="02010600030101010101" pitchFamily="2" charset="-122"/>
                <a:sym typeface="Symbol" pitchFamily="18" charset="2"/>
              </a:rPr>
              <a:t> </a:t>
            </a:r>
            <a:r>
              <a:rPr lang="zh-CN" altLang="en-US" sz="2800" b="1">
                <a:solidFill>
                  <a:srgbClr val="FF0000"/>
                </a:solidFill>
                <a:latin typeface="宋体" panose="02010600030101010101" pitchFamily="2" charset="-122"/>
              </a:rPr>
              <a:t>第一步：证所有等价类之并</a:t>
            </a:r>
            <a:r>
              <a:rPr lang="en-US" altLang="zh-CN" sz="2800" b="1">
                <a:latin typeface="宋体" panose="02010600030101010101" pitchFamily="2" charset="-122"/>
              </a:rPr>
              <a:t>=</a:t>
            </a:r>
            <a:r>
              <a:rPr lang="zh-CN" altLang="en-US" sz="2800" b="1">
                <a:solidFill>
                  <a:srgbClr val="FF0000"/>
                </a:solidFill>
                <a:latin typeface="宋体" panose="02010600030101010101" pitchFamily="2" charset="-122"/>
              </a:rPr>
              <a:t>集合</a:t>
            </a:r>
            <a:r>
              <a:rPr lang="en-US" altLang="zh-CN" sz="2800" b="1">
                <a:solidFill>
                  <a:srgbClr val="FF0000"/>
                </a:solidFill>
                <a:latin typeface="宋体" panose="02010600030101010101" pitchFamily="2" charset="-122"/>
              </a:rPr>
              <a:t>A </a:t>
            </a:r>
            <a:endParaRPr lang="en-US" altLang="zh-CN" sz="2800" b="1">
              <a:solidFill>
                <a:srgbClr val="FF0000"/>
              </a:solidFill>
              <a:latin typeface="宋体" panose="02010600030101010101" pitchFamily="2" charset="-122"/>
            </a:endParaRPr>
          </a:p>
          <a:p>
            <a:pPr marL="0" lvl="0" indent="0" eaLnBrk="1" hangingPunct="1">
              <a:spcBef>
                <a:spcPct val="0"/>
              </a:spcBef>
              <a:buNone/>
            </a:pPr>
            <a:r>
              <a:rPr lang="en-US" altLang="zh-CN" sz="2800" b="1">
                <a:solidFill>
                  <a:srgbClr val="FF0000"/>
                </a:solidFill>
                <a:latin typeface="宋体" panose="02010600030101010101" pitchFamily="2" charset="-122"/>
              </a:rPr>
              <a:t>   </a:t>
            </a:r>
            <a:r>
              <a:rPr lang="zh-CN" altLang="en-US" sz="2800" b="1">
                <a:solidFill>
                  <a:srgbClr val="FF0000"/>
                </a:solidFill>
                <a:latin typeface="宋体" panose="02010600030101010101" pitchFamily="2" charset="-122"/>
              </a:rPr>
              <a:t>第二步：集合</a:t>
            </a:r>
            <a:r>
              <a:rPr lang="en-US" altLang="zh-CN" sz="2800" b="1">
                <a:solidFill>
                  <a:srgbClr val="FF0000"/>
                </a:solidFill>
                <a:latin typeface="宋体" panose="02010600030101010101" pitchFamily="2" charset="-122"/>
              </a:rPr>
              <a:t>A</a:t>
            </a:r>
            <a:r>
              <a:rPr lang="zh-CN" altLang="en-US" sz="2800" b="1">
                <a:solidFill>
                  <a:srgbClr val="FF0000"/>
                </a:solidFill>
                <a:latin typeface="宋体" panose="02010600030101010101" pitchFamily="2" charset="-122"/>
              </a:rPr>
              <a:t>的每一个元素</a:t>
            </a:r>
            <a:r>
              <a:rPr lang="zh-CN" altLang="en-US" sz="2800" b="1">
                <a:latin typeface="宋体" panose="02010600030101010101" pitchFamily="2" charset="-122"/>
              </a:rPr>
              <a:t>确实属于</a:t>
            </a:r>
            <a:r>
              <a:rPr lang="zh-CN" altLang="en-US" sz="2800" b="1">
                <a:solidFill>
                  <a:srgbClr val="FF0000"/>
                </a:solidFill>
                <a:latin typeface="宋体" panose="02010600030101010101" pitchFamily="2" charset="-122"/>
              </a:rPr>
              <a:t>一个分块等价类</a:t>
            </a:r>
            <a:endParaRPr lang="zh-CN" altLang="en-US" sz="2800" b="1">
              <a:solidFill>
                <a:srgbClr val="FF0000"/>
              </a:solidFill>
              <a:latin typeface="宋体" panose="02010600030101010101" pitchFamily="2" charset="-122"/>
            </a:endParaRPr>
          </a:p>
          <a:p>
            <a:pPr marL="0" lvl="0" indent="0" eaLnBrk="1" hangingPunct="1">
              <a:spcBef>
                <a:spcPct val="0"/>
              </a:spcBef>
              <a:buNone/>
            </a:pPr>
            <a:r>
              <a:rPr lang="zh-CN" altLang="en-US" sz="2800" b="1">
                <a:solidFill>
                  <a:srgbClr val="FF0000"/>
                </a:solidFill>
                <a:latin typeface="宋体" panose="02010600030101010101" pitchFamily="2" charset="-122"/>
              </a:rPr>
              <a:t>   第三步：用反证法证明每一个元素</a:t>
            </a:r>
            <a:r>
              <a:rPr lang="zh-CN" altLang="en-US" sz="2800" b="1">
                <a:latin typeface="宋体" panose="02010600030101010101" pitchFamily="2" charset="-122"/>
              </a:rPr>
              <a:t>只属于</a:t>
            </a:r>
            <a:r>
              <a:rPr lang="zh-CN" altLang="en-US" sz="2800" b="1">
                <a:solidFill>
                  <a:srgbClr val="FF0000"/>
                </a:solidFill>
                <a:latin typeface="宋体" panose="02010600030101010101" pitchFamily="2" charset="-122"/>
              </a:rPr>
              <a:t>一个分块等价类</a:t>
            </a:r>
            <a:r>
              <a:rPr lang="zh-CN" altLang="en-US" sz="2800" b="1">
                <a:latin typeface="宋体" panose="02010600030101010101" pitchFamily="2" charset="-122"/>
                <a:sym typeface="Wingdings 2" panose="05020102010507070707" pitchFamily="18" charset="2"/>
              </a:rPr>
              <a:t>。</a:t>
            </a: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endParaRPr lang="en-US" altLang="zh-CN" sz="3600">
              <a:solidFill>
                <a:srgbClr val="FF0000"/>
              </a:solidFill>
              <a:latin typeface="宋体" panose="0201060003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xEl>
                                              <p:charRg st="0" end="51"/>
                                            </p:txEl>
                                          </p:spTgt>
                                        </p:tgtEl>
                                        <p:attrNameLst>
                                          <p:attrName>style.visibility</p:attrName>
                                        </p:attrNameLst>
                                      </p:cBhvr>
                                      <p:to>
                                        <p:strVal val="visible"/>
                                      </p:to>
                                    </p:set>
                                    <p:anim calcmode="lin" valueType="num">
                                      <p:cBhvr additive="base">
                                        <p:cTn id="7" dur="500" fill="hold"/>
                                        <p:tgtEl>
                                          <p:spTgt spid="113667">
                                            <p:txEl>
                                              <p:charRg st="0" end="5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charRg st="0" end="5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7">
                                            <p:txEl>
                                              <p:charRg st="51" end="101"/>
                                            </p:txEl>
                                          </p:spTgt>
                                        </p:tgtEl>
                                        <p:attrNameLst>
                                          <p:attrName>style.visibility</p:attrName>
                                        </p:attrNameLst>
                                      </p:cBhvr>
                                      <p:to>
                                        <p:strVal val="visible"/>
                                      </p:to>
                                    </p:set>
                                    <p:anim calcmode="lin" valueType="num">
                                      <p:cBhvr additive="base">
                                        <p:cTn id="13" dur="500" fill="hold"/>
                                        <p:tgtEl>
                                          <p:spTgt spid="113667">
                                            <p:txEl>
                                              <p:charRg st="51" end="10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charRg st="51" end="10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7">
                                            <p:txEl>
                                              <p:charRg st="101" end="126"/>
                                            </p:txEl>
                                          </p:spTgt>
                                        </p:tgtEl>
                                        <p:attrNameLst>
                                          <p:attrName>style.visibility</p:attrName>
                                        </p:attrNameLst>
                                      </p:cBhvr>
                                      <p:to>
                                        <p:strVal val="visible"/>
                                      </p:to>
                                    </p:set>
                                    <p:anim calcmode="lin" valueType="num">
                                      <p:cBhvr additive="base">
                                        <p:cTn id="19" dur="500" fill="hold"/>
                                        <p:tgtEl>
                                          <p:spTgt spid="113667">
                                            <p:txEl>
                                              <p:charRg st="101"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charRg st="101" end="12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3667">
                                            <p:txEl>
                                              <p:charRg st="126" end="147"/>
                                            </p:txEl>
                                          </p:spTgt>
                                        </p:tgtEl>
                                        <p:attrNameLst>
                                          <p:attrName>style.visibility</p:attrName>
                                        </p:attrNameLst>
                                      </p:cBhvr>
                                      <p:to>
                                        <p:strVal val="visible"/>
                                      </p:to>
                                    </p:set>
                                    <p:anim calcmode="lin" valueType="num">
                                      <p:cBhvr additive="base">
                                        <p:cTn id="25" dur="500" fill="hold"/>
                                        <p:tgtEl>
                                          <p:spTgt spid="113667">
                                            <p:txEl>
                                              <p:charRg st="126" end="14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charRg st="126" end="14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667">
                                            <p:txEl>
                                              <p:charRg st="147" end="175"/>
                                            </p:txEl>
                                          </p:spTgt>
                                        </p:tgtEl>
                                        <p:attrNameLst>
                                          <p:attrName>style.visibility</p:attrName>
                                        </p:attrNameLst>
                                      </p:cBhvr>
                                      <p:to>
                                        <p:strVal val="visible"/>
                                      </p:to>
                                    </p:set>
                                    <p:anim calcmode="lin" valueType="num">
                                      <p:cBhvr additive="base">
                                        <p:cTn id="31" dur="500" fill="hold"/>
                                        <p:tgtEl>
                                          <p:spTgt spid="113667">
                                            <p:txEl>
                                              <p:charRg st="147" end="17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charRg st="147" end="17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3667">
                                            <p:txEl>
                                              <p:charRg st="175" end="205"/>
                                            </p:txEl>
                                          </p:spTgt>
                                        </p:tgtEl>
                                        <p:attrNameLst>
                                          <p:attrName>style.visibility</p:attrName>
                                        </p:attrNameLst>
                                      </p:cBhvr>
                                      <p:to>
                                        <p:strVal val="visible"/>
                                      </p:to>
                                    </p:set>
                                    <p:anim calcmode="lin" valueType="num">
                                      <p:cBhvr additive="base">
                                        <p:cTn id="37" dur="500" fill="hold"/>
                                        <p:tgtEl>
                                          <p:spTgt spid="113667">
                                            <p:txEl>
                                              <p:charRg st="175" end="20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3667">
                                            <p:txEl>
                                              <p:charRg st="175" end="2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76200" y="361950"/>
            <a:ext cx="8991600" cy="4832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3-10.3   </a:t>
            </a:r>
            <a:r>
              <a:rPr lang="zh-CN" altLang="en-US" sz="2800" b="1">
                <a:latin typeface="Times New Roman" panose="02020703060505090304" pitchFamily="18" charset="0"/>
              </a:rPr>
              <a:t>集合</a:t>
            </a:r>
            <a:r>
              <a:rPr lang="en-US" altLang="zh-CN" sz="3600" b="1">
                <a:solidFill>
                  <a:srgbClr val="FF0000"/>
                </a:solidFill>
                <a:latin typeface="Times New Roman" panose="02020703060505090304" pitchFamily="18" charset="0"/>
              </a:rPr>
              <a:t>A</a:t>
            </a:r>
            <a:r>
              <a:rPr lang="zh-CN" altLang="en-US" sz="2800" b="1">
                <a:latin typeface="Times New Roman" panose="02020703060505090304" pitchFamily="18" charset="0"/>
              </a:rPr>
              <a:t>的一个划分确定 </a:t>
            </a:r>
            <a:r>
              <a:rPr lang="en-US" altLang="zh-CN" sz="3600" b="1">
                <a:solidFill>
                  <a:srgbClr val="FF0000"/>
                </a:solidFill>
                <a:latin typeface="Times New Roman" panose="02020703060505090304" pitchFamily="18" charset="0"/>
              </a:rPr>
              <a:t>A</a:t>
            </a:r>
            <a:r>
              <a:rPr lang="zh-CN" altLang="en-US" sz="3600" b="1">
                <a:solidFill>
                  <a:srgbClr val="FF0000"/>
                </a:solidFill>
                <a:latin typeface="Times New Roman" panose="02020703060505090304" pitchFamily="18" charset="0"/>
              </a:rPr>
              <a:t>的元素间的一个等价关系</a:t>
            </a:r>
            <a:r>
              <a:rPr lang="zh-CN" altLang="en-US" sz="3600" b="1">
                <a:latin typeface="Times New Roman" panose="02020703060505090304" pitchFamily="18" charset="0"/>
              </a:rPr>
              <a:t>。</a:t>
            </a:r>
            <a:endParaRPr lang="zh-CN" altLang="en-US" sz="2800" b="1"/>
          </a:p>
          <a:p>
            <a:pPr marL="0" lvl="0" indent="0" eaLnBrk="1" hangingPunct="1">
              <a:spcBef>
                <a:spcPct val="0"/>
              </a:spcBef>
              <a:buNone/>
            </a:pPr>
            <a:r>
              <a:rPr lang="zh-CN" altLang="en-US" sz="2800" b="1">
                <a:latin typeface="Times New Roman" panose="02020703060505090304" pitchFamily="18" charset="0"/>
              </a:rPr>
              <a:t>    </a:t>
            </a: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证明思路：设集合</a:t>
            </a:r>
            <a:r>
              <a:rPr lang="en-US" altLang="zh-CN" sz="3600" b="1">
                <a:solidFill>
                  <a:srgbClr val="FF0000"/>
                </a:solidFill>
                <a:latin typeface="宋体" panose="02010600030101010101" pitchFamily="2" charset="-122"/>
              </a:rPr>
              <a:t>A</a:t>
            </a:r>
            <a:r>
              <a:rPr lang="zh-CN" altLang="zh-CN" sz="2800" b="1">
                <a:latin typeface="宋体" panose="02010600030101010101" pitchFamily="2" charset="-122"/>
              </a:rPr>
              <a:t>有一个划分</a:t>
            </a:r>
            <a:r>
              <a:rPr lang="en-US" altLang="zh-CN" sz="2800" b="1">
                <a:solidFill>
                  <a:srgbClr val="FF0000"/>
                </a:solidFill>
                <a:latin typeface="宋体" panose="02010600030101010101" pitchFamily="2" charset="-122"/>
              </a:rPr>
              <a:t>S={S</a:t>
            </a:r>
            <a:r>
              <a:rPr lang="en-US" altLang="zh-CN" sz="2800" b="1" baseline="-25000">
                <a:solidFill>
                  <a:srgbClr val="FF0000"/>
                </a:solidFill>
                <a:latin typeface="宋体" panose="02010600030101010101" pitchFamily="2" charset="-122"/>
              </a:rPr>
              <a:t>1</a:t>
            </a:r>
            <a:r>
              <a:rPr lang="en-US" altLang="zh-CN" sz="2800" b="1">
                <a:solidFill>
                  <a:srgbClr val="FF0000"/>
                </a:solidFill>
                <a:latin typeface="宋体" panose="02010600030101010101" pitchFamily="2" charset="-122"/>
              </a:rPr>
              <a:t>,S</a:t>
            </a:r>
            <a:r>
              <a:rPr lang="en-US" altLang="zh-CN" sz="2800" b="1" baseline="-25000">
                <a:solidFill>
                  <a:srgbClr val="FF0000"/>
                </a:solidFill>
                <a:latin typeface="宋体" panose="02010600030101010101" pitchFamily="2" charset="-122"/>
              </a:rPr>
              <a:t>2</a:t>
            </a:r>
            <a:r>
              <a:rPr lang="en-US" altLang="zh-CN" sz="2800" b="1">
                <a:solidFill>
                  <a:srgbClr val="FF0000"/>
                </a:solidFill>
                <a:latin typeface="宋体" panose="02010600030101010101" pitchFamily="2" charset="-122"/>
              </a:rPr>
              <a:t>,</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,S</a:t>
            </a:r>
            <a:r>
              <a:rPr lang="en-US" altLang="zh-CN" sz="2800" b="1" baseline="-25000">
                <a:solidFill>
                  <a:srgbClr val="FF0000"/>
                </a:solidFill>
                <a:latin typeface="宋体" panose="02010600030101010101" pitchFamily="2" charset="-122"/>
              </a:rPr>
              <a:t>m</a:t>
            </a:r>
            <a:r>
              <a:rPr lang="en-US" altLang="zh-CN" sz="2800" b="1">
                <a:solidFill>
                  <a:srgbClr val="FF0000"/>
                </a:solidFill>
                <a:latin typeface="宋体" panose="02010600030101010101" pitchFamily="2" charset="-122"/>
              </a:rPr>
              <a:t>}</a:t>
            </a:r>
            <a:r>
              <a:rPr lang="zh-CN" altLang="en-US" sz="2800" b="1">
                <a:latin typeface="宋体" panose="02010600030101010101" pitchFamily="2" charset="-122"/>
              </a:rPr>
              <a:t>，</a:t>
            </a:r>
            <a:r>
              <a:rPr lang="zh-CN" altLang="zh-CN" sz="2800" b="1">
                <a:latin typeface="宋体" panose="02010600030101010101" pitchFamily="2" charset="-122"/>
              </a:rPr>
              <a:t>现定义一个关系</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a:t>
            </a:r>
            <a:r>
              <a:rPr lang="en-US" altLang="zh-CN" sz="3600" b="1">
                <a:solidFill>
                  <a:srgbClr val="FF0000"/>
                </a:solidFill>
                <a:latin typeface="宋体" panose="02010600030101010101" pitchFamily="2" charset="-122"/>
              </a:rPr>
              <a:t>&lt;a,b&gt;</a:t>
            </a:r>
            <a:r>
              <a:rPr lang="en-US" altLang="zh-CN" sz="36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当且仅当</a:t>
            </a:r>
            <a:r>
              <a:rPr lang="en-US" altLang="zh-CN" sz="3600" b="1">
                <a:solidFill>
                  <a:srgbClr val="FF0000"/>
                </a:solidFill>
                <a:latin typeface="宋体" panose="02010600030101010101" pitchFamily="2" charset="-122"/>
              </a:rPr>
              <a:t>a,b</a:t>
            </a:r>
            <a:r>
              <a:rPr lang="zh-CN" altLang="en-US" sz="2800" b="1">
                <a:latin typeface="宋体" panose="02010600030101010101" pitchFamily="2" charset="-122"/>
              </a:rPr>
              <a:t>在同一分块中。可以证明，这样规定的关系</a:t>
            </a:r>
            <a:r>
              <a:rPr lang="en-US" altLang="zh-CN" sz="3600" b="1">
                <a:solidFill>
                  <a:srgbClr val="FF0000"/>
                </a:solidFill>
                <a:latin typeface="宋体" panose="02010600030101010101" pitchFamily="2" charset="-122"/>
              </a:rPr>
              <a:t>R</a:t>
            </a:r>
            <a:r>
              <a:rPr lang="zh-CN" altLang="en-US" sz="2800" b="1">
                <a:latin typeface="宋体" panose="02010600030101010101" pitchFamily="2" charset="-122"/>
              </a:rPr>
              <a:t>是一个等价关系。</a:t>
            </a:r>
            <a:endParaRPr lang="zh-CN" altLang="en-US" sz="2800" b="1">
              <a:latin typeface="宋体" panose="02010600030101010101" pitchFamily="2" charset="-122"/>
            </a:endParaRPr>
          </a:p>
          <a:p>
            <a:pPr marL="0" lvl="0" indent="0" eaLnBrk="1" hangingPunct="1">
              <a:spcBef>
                <a:spcPct val="0"/>
              </a:spcBef>
              <a:buNone/>
            </a:pPr>
            <a:r>
              <a:rPr lang="zh-CN" altLang="zh-CN" sz="2800" b="1">
                <a:latin typeface="宋体" panose="02010600030101010101" pitchFamily="2" charset="-122"/>
              </a:rPr>
              <a:t>   用3步证明“</a:t>
            </a:r>
            <a:r>
              <a:rPr lang="zh-CN" altLang="zh-CN" sz="3600" b="1">
                <a:solidFill>
                  <a:srgbClr val="FF0000"/>
                </a:solidFill>
                <a:latin typeface="宋体" panose="02010600030101010101" pitchFamily="2" charset="-122"/>
              </a:rPr>
              <a:t>自反性</a:t>
            </a:r>
            <a:r>
              <a:rPr lang="zh-CN" altLang="zh-CN" sz="2800" b="1">
                <a:latin typeface="宋体" panose="02010600030101010101" pitchFamily="2" charset="-122"/>
              </a:rPr>
              <a:t>”、“</a:t>
            </a:r>
            <a:r>
              <a:rPr lang="zh-CN" altLang="zh-CN" sz="3600" b="1">
                <a:solidFill>
                  <a:srgbClr val="FF0000"/>
                </a:solidFill>
                <a:latin typeface="宋体" panose="02010600030101010101" pitchFamily="2" charset="-122"/>
              </a:rPr>
              <a:t>对称性</a:t>
            </a:r>
            <a:r>
              <a:rPr lang="zh-CN" altLang="zh-CN" sz="2800" b="1">
                <a:latin typeface="宋体" panose="02010600030101010101" pitchFamily="2" charset="-122"/>
              </a:rPr>
              <a:t>”和“</a:t>
            </a:r>
            <a:r>
              <a:rPr lang="zh-CN" altLang="zh-CN" sz="3600" b="1">
                <a:solidFill>
                  <a:srgbClr val="FF0000"/>
                </a:solidFill>
                <a:latin typeface="宋体" panose="02010600030101010101" pitchFamily="2" charset="-122"/>
              </a:rPr>
              <a:t>传递性</a:t>
            </a:r>
            <a:r>
              <a:rPr lang="zh-CN" altLang="zh-CN" sz="2800" b="1">
                <a:latin typeface="宋体" panose="02010600030101010101" pitchFamily="2" charset="-122"/>
              </a:rPr>
              <a:t>”。</a:t>
            </a: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endParaRPr lang="zh-CN" altLang="en-US" sz="2800" b="1">
              <a:latin typeface="宋体" panose="02010600030101010101" pitchFamily="2" charset="-122"/>
              <a:sym typeface="Wingdings 2" panose="05020102010507070707" pitchFamily="18" charset="2"/>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endParaRPr lang="zh-CN" altLang="en-US" sz="2800" b="1">
              <a:latin typeface="宋体" panose="02010600030101010101" pitchFamily="2" charset="-122"/>
              <a:sym typeface="Wingdings 2" panose="05020102010507070707" pitchFamily="18" charset="2"/>
            </a:endParaRPr>
          </a:p>
        </p:txBody>
      </p:sp>
      <p:sp>
        <p:nvSpPr>
          <p:cNvPr id="221186" name="Text Box 7">
            <a:hlinkClick r:id="" action="ppaction://noaction"/>
          </p:cNvPr>
          <p:cNvSpPr txBox="1"/>
          <p:nvPr/>
        </p:nvSpPr>
        <p:spPr>
          <a:xfrm>
            <a:off x="304800" y="2003425"/>
            <a:ext cx="2413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a:latin typeface="Times New Roman" panose="02020703060505090304" pitchFamily="18" charset="0"/>
              </a:rPr>
              <a:t> </a:t>
            </a:r>
            <a:endParaRPr lang="en-US" altLang="zh-CN" sz="1800">
              <a:latin typeface="Times New Roman" panose="02020703060505090304"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txEl>
                                              <p:charRg st="0" end="43"/>
                                            </p:txEl>
                                          </p:spTgt>
                                        </p:tgtEl>
                                        <p:attrNameLst>
                                          <p:attrName>style.visibility</p:attrName>
                                        </p:attrNameLst>
                                      </p:cBhvr>
                                      <p:to>
                                        <p:strVal val="visible"/>
                                      </p:to>
                                    </p:set>
                                    <p:anim calcmode="lin" valueType="num">
                                      <p:cBhvr additive="base">
                                        <p:cTn id="7" dur="500" fill="hold"/>
                                        <p:tgtEl>
                                          <p:spTgt spid="114691">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charRg st="43" end="130"/>
                                            </p:txEl>
                                          </p:spTgt>
                                        </p:tgtEl>
                                        <p:attrNameLst>
                                          <p:attrName>style.visibility</p:attrName>
                                        </p:attrNameLst>
                                      </p:cBhvr>
                                      <p:to>
                                        <p:strVal val="visible"/>
                                      </p:to>
                                    </p:set>
                                    <p:anim calcmode="lin" valueType="num">
                                      <p:cBhvr additive="base">
                                        <p:cTn id="13" dur="500" fill="hold"/>
                                        <p:tgtEl>
                                          <p:spTgt spid="114691">
                                            <p:txEl>
                                              <p:charRg st="43" end="1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charRg st="43" end="1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1">
                                            <p:txEl>
                                              <p:charRg st="130" end="157"/>
                                            </p:txEl>
                                          </p:spTgt>
                                        </p:tgtEl>
                                        <p:attrNameLst>
                                          <p:attrName>style.visibility</p:attrName>
                                        </p:attrNameLst>
                                      </p:cBhvr>
                                      <p:to>
                                        <p:strVal val="visible"/>
                                      </p:to>
                                    </p:set>
                                    <p:anim calcmode="lin" valueType="num">
                                      <p:cBhvr additive="base">
                                        <p:cTn id="19" dur="500" fill="hold"/>
                                        <p:tgtEl>
                                          <p:spTgt spid="114691">
                                            <p:txEl>
                                              <p:charRg st="130" end="1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charRg st="130" end="1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4691">
                                            <p:txEl>
                                              <p:charRg st="158" end="161"/>
                                            </p:txEl>
                                          </p:spTgt>
                                        </p:tgtEl>
                                        <p:attrNameLst>
                                          <p:attrName>style.visibility</p:attrName>
                                        </p:attrNameLst>
                                      </p:cBhvr>
                                      <p:to>
                                        <p:strVal val="visible"/>
                                      </p:to>
                                    </p:set>
                                    <p:anim calcmode="lin" valueType="num">
                                      <p:cBhvr additive="base">
                                        <p:cTn id="25" dur="500" fill="hold"/>
                                        <p:tgtEl>
                                          <p:spTgt spid="114691">
                                            <p:txEl>
                                              <p:charRg st="158" end="1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charRg st="158"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2" name="Text Box 4"/>
          <p:cNvSpPr txBox="1"/>
          <p:nvPr/>
        </p:nvSpPr>
        <p:spPr>
          <a:xfrm>
            <a:off x="357188" y="1000125"/>
            <a:ext cx="8153400" cy="17541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3000" b="1">
                <a:solidFill>
                  <a:schemeClr val="hlink"/>
                </a:solidFill>
                <a:ea typeface="黑体" panose="02010609060101010101" pitchFamily="49" charset="-122"/>
              </a:rPr>
              <a:t>证明：</a:t>
            </a:r>
            <a:r>
              <a:rPr lang="zh-CN" altLang="en-US" sz="3000" b="1"/>
              <a:t>在集合</a:t>
            </a:r>
            <a:r>
              <a:rPr lang="en-US" altLang="zh-CN" sz="3000" b="1" i="1"/>
              <a:t>A</a:t>
            </a:r>
            <a:r>
              <a:rPr lang="zh-CN" altLang="en-US" sz="3000" b="1"/>
              <a:t>上定义一个关系</a:t>
            </a:r>
            <a:r>
              <a:rPr lang="en-US" altLang="zh-CN" sz="3000" b="1"/>
              <a:t>R</a:t>
            </a:r>
            <a:r>
              <a:rPr lang="zh-CN" altLang="en-US" sz="3000" b="1"/>
              <a:t>，对于任意的</a:t>
            </a:r>
            <a:r>
              <a:rPr lang="en-US" altLang="zh-CN" sz="3000" b="1" i="1"/>
              <a:t>a</a:t>
            </a:r>
            <a:r>
              <a:rPr lang="en-US" altLang="zh-CN" sz="3000" b="1"/>
              <a:t>,</a:t>
            </a:r>
            <a:r>
              <a:rPr lang="en-US" altLang="zh-CN" sz="3000" b="1" i="1"/>
              <a:t>b</a:t>
            </a:r>
            <a:r>
              <a:rPr lang="en-US" altLang="zh-CN" sz="3000" b="1"/>
              <a:t>∈</a:t>
            </a:r>
            <a:r>
              <a:rPr lang="en-US" altLang="zh-CN" sz="3000" b="1" i="1"/>
              <a:t>A</a:t>
            </a:r>
            <a:r>
              <a:rPr lang="zh-CN" altLang="en-US" sz="3000" b="1"/>
              <a:t>，当且仅当</a:t>
            </a:r>
            <a:r>
              <a:rPr lang="en-US" altLang="zh-CN" sz="3000" b="1" i="1"/>
              <a:t>a</a:t>
            </a:r>
            <a:r>
              <a:rPr lang="zh-CN" altLang="en-US" sz="3000" b="1"/>
              <a:t>与</a:t>
            </a:r>
            <a:r>
              <a:rPr lang="en-US" altLang="zh-CN" sz="3000" b="1" i="1"/>
              <a:t>b</a:t>
            </a:r>
            <a:r>
              <a:rPr lang="zh-CN" altLang="en-US" sz="3000" b="1"/>
              <a:t>在同一分块中时，有</a:t>
            </a:r>
            <a:r>
              <a:rPr lang="en-US" altLang="zh-CN" sz="3000" b="1" i="1"/>
              <a:t>a</a:t>
            </a:r>
            <a:r>
              <a:rPr lang="en-US" altLang="zh-CN" sz="3000" b="1"/>
              <a:t>R</a:t>
            </a:r>
            <a:r>
              <a:rPr lang="en-US" altLang="zh-CN" sz="3000" b="1" i="1"/>
              <a:t>b</a:t>
            </a:r>
            <a:r>
              <a:rPr lang="zh-CN" altLang="en-US" sz="3000" b="1"/>
              <a:t>。</a:t>
            </a:r>
            <a:r>
              <a:rPr lang="zh-CN" altLang="en-US" sz="3000" b="1">
                <a:latin typeface="宋体" panose="02010600030101010101" pitchFamily="2" charset="-122"/>
              </a:rPr>
              <a:t> </a:t>
            </a:r>
            <a:endParaRPr lang="zh-CN" altLang="en-US" sz="3000" b="1">
              <a:latin typeface="宋体" panose="02010600030101010101" pitchFamily="2" charset="-122"/>
            </a:endParaRPr>
          </a:p>
        </p:txBody>
      </p:sp>
      <p:sp>
        <p:nvSpPr>
          <p:cNvPr id="258053" name="Text Box 5"/>
          <p:cNvSpPr txBox="1"/>
          <p:nvPr/>
        </p:nvSpPr>
        <p:spPr>
          <a:xfrm>
            <a:off x="357188" y="2928938"/>
            <a:ext cx="8001000" cy="114458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3000" b="1">
                <a:latin typeface="宋体" panose="02010600030101010101" pitchFamily="2" charset="-122"/>
              </a:rPr>
              <a:t>  </a:t>
            </a:r>
            <a:r>
              <a:rPr lang="zh-CN" altLang="en-US" sz="3000" b="1"/>
              <a:t>对任意</a:t>
            </a:r>
            <a:r>
              <a:rPr lang="en-US" altLang="zh-CN" sz="3000" b="1" i="1"/>
              <a:t>a</a:t>
            </a:r>
            <a:r>
              <a:rPr lang="en-US" altLang="zh-CN" sz="3000" b="1"/>
              <a:t>∈</a:t>
            </a:r>
            <a:r>
              <a:rPr lang="en-US" altLang="zh-CN" sz="3000" b="1" i="1"/>
              <a:t>A</a:t>
            </a:r>
            <a:r>
              <a:rPr lang="zh-CN" altLang="en-US" sz="3000" b="1"/>
              <a:t>，</a:t>
            </a:r>
            <a:r>
              <a:rPr lang="en-US" altLang="zh-CN" sz="3000" b="1" i="1"/>
              <a:t>a</a:t>
            </a:r>
            <a:r>
              <a:rPr lang="zh-CN" altLang="en-US" sz="3000" b="1"/>
              <a:t>与</a:t>
            </a:r>
            <a:r>
              <a:rPr lang="en-US" altLang="zh-CN" sz="3000" b="1" i="1"/>
              <a:t>a</a:t>
            </a:r>
            <a:r>
              <a:rPr lang="zh-CN" altLang="en-US" sz="3000" b="1"/>
              <a:t>在同一分块中，所以有 </a:t>
            </a:r>
            <a:r>
              <a:rPr lang="en-US" altLang="zh-CN" sz="3000" b="1" i="1"/>
              <a:t>a</a:t>
            </a:r>
            <a:r>
              <a:rPr lang="en-US" altLang="zh-CN" sz="3000" b="1"/>
              <a:t>R</a:t>
            </a:r>
            <a:r>
              <a:rPr lang="en-US" altLang="zh-CN" sz="3000" b="1" i="1"/>
              <a:t>a</a:t>
            </a:r>
            <a:r>
              <a:rPr lang="zh-CN" altLang="en-US" sz="3000" b="1"/>
              <a:t>，即</a:t>
            </a:r>
            <a:r>
              <a:rPr lang="en-US" altLang="zh-CN" sz="3000" b="1"/>
              <a:t>R</a:t>
            </a:r>
            <a:r>
              <a:rPr lang="zh-CN" altLang="en-US" sz="3000" b="1"/>
              <a:t>自反。</a:t>
            </a:r>
            <a:endParaRPr lang="zh-CN" altLang="en-US" sz="3000" b="1"/>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p:cTn id="7" dur="1000" fill="hold"/>
                                        <p:tgtEl>
                                          <p:spTgt spid="258052"/>
                                        </p:tgtEl>
                                        <p:attrNameLst>
                                          <p:attrName>ppt_w</p:attrName>
                                        </p:attrNameLst>
                                      </p:cBhvr>
                                      <p:tavLst>
                                        <p:tav tm="0">
                                          <p:val>
                                            <p:fltVal val="0.000000"/>
                                          </p:val>
                                        </p:tav>
                                        <p:tav tm="100000">
                                          <p:val>
                                            <p:strVal val="#ppt_w"/>
                                          </p:val>
                                        </p:tav>
                                      </p:tavLst>
                                    </p:anim>
                                    <p:anim calcmode="lin" valueType="num">
                                      <p:cBhvr>
                                        <p:cTn id="8" dur="1000" fill="hold"/>
                                        <p:tgtEl>
                                          <p:spTgt spid="258052"/>
                                        </p:tgtEl>
                                        <p:attrNameLst>
                                          <p:attrName>ppt_h</p:attrName>
                                        </p:attrNameLst>
                                      </p:cBhvr>
                                      <p:tavLst>
                                        <p:tav tm="0">
                                          <p:val>
                                            <p:fltVal val="0.000000"/>
                                          </p:val>
                                        </p:tav>
                                        <p:tav tm="100000">
                                          <p:val>
                                            <p:strVal val="#ppt_h"/>
                                          </p:val>
                                        </p:tav>
                                      </p:tavLst>
                                    </p:anim>
                                    <p:anim calcmode="lin" valueType="num">
                                      <p:cBhvr>
                                        <p:cTn id="9" dur="1000" fill="hold"/>
                                        <p:tgtEl>
                                          <p:spTgt spid="25805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805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8053"/>
                                        </p:tgtEl>
                                        <p:attrNameLst>
                                          <p:attrName>style.visibility</p:attrName>
                                        </p:attrNameLst>
                                      </p:cBhvr>
                                      <p:to>
                                        <p:strVal val="visible"/>
                                      </p:to>
                                    </p:set>
                                    <p:animEffect transition="in" filter="randombar(horizontal)">
                                      <p:cBhvr>
                                        <p:cTn id="15"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3233" name="Group 14"/>
          <p:cNvGrpSpPr/>
          <p:nvPr/>
        </p:nvGrpSpPr>
        <p:grpSpPr>
          <a:xfrm>
            <a:off x="384175" y="1035050"/>
            <a:ext cx="7880350" cy="4433888"/>
            <a:chOff x="262" y="688"/>
            <a:chExt cx="5378" cy="2948"/>
          </a:xfrm>
        </p:grpSpPr>
        <p:sp>
          <p:nvSpPr>
            <p:cNvPr id="223234" name="Text Box 6"/>
            <p:cNvSpPr txBox="1"/>
            <p:nvPr/>
          </p:nvSpPr>
          <p:spPr>
            <a:xfrm>
              <a:off x="336" y="688"/>
              <a:ext cx="5304" cy="68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3000" b="1"/>
                <a:t>  </a:t>
              </a:r>
              <a:r>
                <a:rPr lang="zh-CN" altLang="en-US" sz="3000" b="1"/>
                <a:t>又对任意的 </a:t>
              </a:r>
              <a:r>
                <a:rPr lang="en-US" altLang="zh-CN" sz="3000" b="1" i="1"/>
                <a:t>a</a:t>
              </a:r>
              <a:r>
                <a:rPr lang="en-US" altLang="zh-CN" sz="3000" b="1"/>
                <a:t>,</a:t>
              </a:r>
              <a:r>
                <a:rPr lang="en-US" altLang="zh-CN" sz="3000" b="1" i="1"/>
                <a:t>b</a:t>
              </a:r>
              <a:r>
                <a:rPr lang="en-US" altLang="zh-CN" sz="3000" b="1"/>
                <a:t>∈</a:t>
              </a:r>
              <a:r>
                <a:rPr lang="en-US" altLang="zh-CN" sz="3000" b="1" i="1"/>
                <a:t>A</a:t>
              </a:r>
              <a:r>
                <a:rPr lang="en-US" altLang="zh-CN" sz="3000" b="1"/>
                <a:t>,</a:t>
              </a:r>
              <a:r>
                <a:rPr lang="zh-CN" altLang="en-US" sz="3000" b="1"/>
                <a:t>若</a:t>
              </a:r>
              <a:r>
                <a:rPr lang="en-US" altLang="zh-CN" sz="3000" b="1" i="1"/>
                <a:t>a</a:t>
              </a:r>
              <a:r>
                <a:rPr lang="zh-CN" altLang="en-US" sz="3000" b="1"/>
                <a:t>与</a:t>
              </a:r>
              <a:r>
                <a:rPr lang="en-US" altLang="zh-CN" sz="3000" b="1" i="1"/>
                <a:t>b</a:t>
              </a:r>
              <a:r>
                <a:rPr lang="zh-CN" altLang="en-US" sz="3000" b="1"/>
                <a:t>在同一分块中，则</a:t>
              </a:r>
              <a:r>
                <a:rPr lang="en-US" altLang="zh-CN" sz="3000" b="1" i="1"/>
                <a:t>b</a:t>
              </a:r>
              <a:r>
                <a:rPr lang="zh-CN" altLang="en-US" sz="3000" b="1"/>
                <a:t>与</a:t>
              </a:r>
              <a:r>
                <a:rPr lang="en-US" altLang="zh-CN" sz="3000" b="1" i="1"/>
                <a:t>a</a:t>
              </a:r>
              <a:r>
                <a:rPr lang="zh-CN" altLang="en-US" sz="3000" b="1"/>
                <a:t>在同一分块中</a:t>
              </a:r>
              <a:r>
                <a:rPr lang="en-US" altLang="zh-CN" sz="3000" b="1"/>
                <a:t>.</a:t>
              </a:r>
              <a:endParaRPr lang="en-US" altLang="zh-CN" sz="3000" b="1"/>
            </a:p>
          </p:txBody>
        </p:sp>
        <p:sp>
          <p:nvSpPr>
            <p:cNvPr id="223235" name="Text Box 7"/>
            <p:cNvSpPr txBox="1"/>
            <p:nvPr/>
          </p:nvSpPr>
          <p:spPr>
            <a:xfrm>
              <a:off x="3664" y="1010"/>
              <a:ext cx="1508" cy="37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3000" b="1"/>
                <a:t>即</a:t>
              </a:r>
              <a:r>
                <a:rPr lang="en-US" altLang="zh-CN" sz="3000" b="1"/>
                <a:t>,</a:t>
              </a:r>
              <a:r>
                <a:rPr lang="zh-CN" altLang="en-US" sz="3000" b="1"/>
                <a:t>若</a:t>
              </a:r>
              <a:r>
                <a:rPr lang="en-US" altLang="zh-CN" sz="3000" b="1" i="1"/>
                <a:t>a</a:t>
              </a:r>
              <a:r>
                <a:rPr lang="en-US" altLang="zh-CN" sz="3000" b="1"/>
                <a:t>R</a:t>
              </a:r>
              <a:r>
                <a:rPr lang="en-US" altLang="zh-CN" sz="3000" b="1" i="1"/>
                <a:t>b</a:t>
              </a:r>
              <a:r>
                <a:rPr lang="en-US" altLang="zh-CN" sz="3000" b="1"/>
                <a:t>,</a:t>
              </a:r>
              <a:endParaRPr lang="en-US" altLang="zh-CN" sz="3000" b="1"/>
            </a:p>
          </p:txBody>
        </p:sp>
        <p:sp>
          <p:nvSpPr>
            <p:cNvPr id="223236" name="Text Box 9"/>
            <p:cNvSpPr txBox="1"/>
            <p:nvPr/>
          </p:nvSpPr>
          <p:spPr>
            <a:xfrm>
              <a:off x="308" y="1736"/>
              <a:ext cx="5096" cy="7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3000" b="1"/>
                <a:t>  </a:t>
              </a:r>
              <a:r>
                <a:rPr lang="zh-CN" altLang="en-US" sz="3000" b="1"/>
                <a:t>对于任意</a:t>
              </a:r>
              <a:r>
                <a:rPr lang="en-US" altLang="zh-CN" sz="3000" b="1" i="1"/>
                <a:t>a</a:t>
              </a:r>
              <a:r>
                <a:rPr lang="en-US" altLang="zh-CN" sz="3000" b="1"/>
                <a:t>,</a:t>
              </a:r>
              <a:r>
                <a:rPr lang="en-US" altLang="zh-CN" sz="3000" b="1" i="1"/>
                <a:t>b</a:t>
              </a:r>
              <a:r>
                <a:rPr lang="en-US" altLang="zh-CN" sz="3000" b="1"/>
                <a:t>,</a:t>
              </a:r>
              <a:r>
                <a:rPr lang="en-US" altLang="zh-CN" sz="3000" b="1" i="1"/>
                <a:t>c</a:t>
              </a:r>
              <a:r>
                <a:rPr lang="en-US" altLang="zh-CN" sz="3000" b="1"/>
                <a:t>∈</a:t>
              </a:r>
              <a:r>
                <a:rPr lang="en-US" altLang="zh-CN" sz="3000" b="1" i="1"/>
                <a:t>A</a:t>
              </a:r>
              <a:r>
                <a:rPr lang="zh-CN" altLang="en-US" sz="3000" b="1"/>
                <a:t>，若</a:t>
              </a:r>
              <a:r>
                <a:rPr lang="en-US" altLang="zh-CN" sz="3000" b="1" i="1"/>
                <a:t>a</a:t>
              </a:r>
              <a:r>
                <a:rPr lang="zh-CN" altLang="en-US" sz="3000" b="1"/>
                <a:t>与</a:t>
              </a:r>
              <a:r>
                <a:rPr lang="en-US" altLang="zh-CN" sz="3000" b="1" i="1"/>
                <a:t>b</a:t>
              </a:r>
              <a:r>
                <a:rPr lang="zh-CN" altLang="en-US" sz="3000" b="1"/>
                <a:t>在同一分块中，</a:t>
              </a:r>
              <a:r>
                <a:rPr lang="en-US" altLang="zh-CN" sz="3000" b="1" i="1"/>
                <a:t>b</a:t>
              </a:r>
              <a:r>
                <a:rPr lang="zh-CN" altLang="en-US" sz="3000" b="1"/>
                <a:t>与</a:t>
              </a:r>
              <a:r>
                <a:rPr lang="en-US" altLang="zh-CN" sz="3000" b="1" i="1"/>
                <a:t>c</a:t>
              </a:r>
              <a:r>
                <a:rPr lang="zh-CN" altLang="en-US" sz="3000" b="1"/>
                <a:t>在同一分划块中，因为</a:t>
              </a:r>
              <a:endParaRPr lang="zh-CN" altLang="en-US" sz="3000" b="1"/>
            </a:p>
          </p:txBody>
        </p:sp>
        <p:sp>
          <p:nvSpPr>
            <p:cNvPr id="223237" name="Text Box 10"/>
            <p:cNvSpPr txBox="1"/>
            <p:nvPr/>
          </p:nvSpPr>
          <p:spPr>
            <a:xfrm>
              <a:off x="262" y="2870"/>
              <a:ext cx="5356" cy="76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3000" b="1"/>
                <a:t>所以</a:t>
              </a:r>
              <a:r>
                <a:rPr lang="en-US" altLang="zh-CN" sz="3000" b="1" i="1"/>
                <a:t>a</a:t>
              </a:r>
              <a:r>
                <a:rPr lang="zh-CN" altLang="en-US" sz="3000" b="1"/>
                <a:t>与</a:t>
              </a:r>
              <a:r>
                <a:rPr lang="en-US" altLang="zh-CN" sz="3000" b="1" i="1"/>
                <a:t>c</a:t>
              </a:r>
              <a:r>
                <a:rPr lang="zh-CN" altLang="en-US" sz="3000" b="1"/>
                <a:t>也在同一分块中，此即</a:t>
              </a:r>
              <a:r>
                <a:rPr lang="en-US" altLang="zh-CN" sz="3000" b="1"/>
                <a:t>,</a:t>
              </a:r>
              <a:r>
                <a:rPr lang="zh-CN" altLang="en-US" sz="3000" b="1"/>
                <a:t>若</a:t>
              </a:r>
              <a:r>
                <a:rPr lang="en-US" altLang="zh-CN" sz="3000" b="1" i="1"/>
                <a:t>a</a:t>
              </a:r>
              <a:r>
                <a:rPr lang="en-US" altLang="zh-CN" sz="3000" b="1"/>
                <a:t>R</a:t>
              </a:r>
              <a:r>
                <a:rPr lang="en-US" altLang="zh-CN" sz="3000" b="1" i="1"/>
                <a:t>b</a:t>
              </a:r>
              <a:r>
                <a:rPr lang="zh-CN" altLang="en-US" sz="3000" b="1"/>
                <a:t>，</a:t>
              </a:r>
              <a:r>
                <a:rPr lang="en-US" altLang="zh-CN" sz="3000" b="1" i="1"/>
                <a:t>b</a:t>
              </a:r>
              <a:r>
                <a:rPr lang="en-US" altLang="zh-CN" sz="3000" b="1"/>
                <a:t>R</a:t>
              </a:r>
              <a:r>
                <a:rPr lang="en-US" altLang="zh-CN" sz="3000" b="1" i="1"/>
                <a:t>c</a:t>
              </a:r>
              <a:r>
                <a:rPr lang="zh-CN" altLang="en-US" sz="3000" b="1"/>
                <a:t>，则必有</a:t>
              </a:r>
              <a:r>
                <a:rPr lang="en-US" altLang="zh-CN" sz="3000" b="1" i="1"/>
                <a:t>a</a:t>
              </a:r>
              <a:r>
                <a:rPr lang="en-US" altLang="zh-CN" sz="3000" b="1"/>
                <a:t>R</a:t>
              </a:r>
              <a:r>
                <a:rPr lang="en-US" altLang="zh-CN" sz="3000" b="1" i="1"/>
                <a:t>c</a:t>
              </a:r>
              <a:r>
                <a:rPr lang="zh-CN" altLang="en-US" sz="3000" b="1"/>
                <a:t>，因此</a:t>
              </a:r>
              <a:r>
                <a:rPr lang="en-US" altLang="zh-CN" sz="3000" b="1"/>
                <a:t>R</a:t>
              </a:r>
              <a:r>
                <a:rPr lang="zh-CN" altLang="en-US" sz="3000" b="1"/>
                <a:t>是可传递的。</a:t>
              </a:r>
              <a:endParaRPr lang="zh-CN" altLang="en-US" sz="3000" b="1"/>
            </a:p>
          </p:txBody>
        </p:sp>
        <p:graphicFrame>
          <p:nvGraphicFramePr>
            <p:cNvPr id="223238" name="Object 2"/>
            <p:cNvGraphicFramePr>
              <a:graphicFrameLocks noChangeAspect="1"/>
            </p:cNvGraphicFramePr>
            <p:nvPr/>
          </p:nvGraphicFramePr>
          <p:xfrm>
            <a:off x="1895" y="2461"/>
            <a:ext cx="1836" cy="401"/>
          </p:xfrm>
          <a:graphic>
            <a:graphicData uri="http://schemas.openxmlformats.org/presentationml/2006/ole">
              <mc:AlternateContent xmlns:mc="http://schemas.openxmlformats.org/markup-compatibility/2006">
                <mc:Choice xmlns:v="urn:schemas-microsoft-com:vml" Requires="v">
                  <p:oleObj spid="_x0000_s3485" name="" r:id="rId1" imgW="19088100" imgH="4171950" progId="Equation.3">
                    <p:embed/>
                  </p:oleObj>
                </mc:Choice>
                <mc:Fallback>
                  <p:oleObj name="" r:id="rId1" imgW="19088100" imgH="4171950" progId="Equation.3">
                    <p:embed/>
                    <p:pic>
                      <p:nvPicPr>
                        <p:cNvPr id="0" name="Picture 3484"/>
                        <p:cNvPicPr/>
                        <p:nvPr/>
                      </p:nvPicPr>
                      <p:blipFill>
                        <a:blip r:embed="rId2"/>
                        <a:stretch>
                          <a:fillRect/>
                        </a:stretch>
                      </p:blipFill>
                      <p:spPr>
                        <a:xfrm>
                          <a:off x="1895" y="2461"/>
                          <a:ext cx="1836" cy="401"/>
                        </a:xfrm>
                        <a:prstGeom prst="rect">
                          <a:avLst/>
                        </a:prstGeom>
                        <a:noFill/>
                        <a:ln w="38100">
                          <a:noFill/>
                          <a:miter/>
                        </a:ln>
                      </p:spPr>
                    </p:pic>
                  </p:oleObj>
                </mc:Fallback>
              </mc:AlternateContent>
            </a:graphicData>
          </a:graphic>
        </p:graphicFrame>
        <p:sp>
          <p:nvSpPr>
            <p:cNvPr id="223239" name="Text Box 13"/>
            <p:cNvSpPr txBox="1"/>
            <p:nvPr/>
          </p:nvSpPr>
          <p:spPr>
            <a:xfrm>
              <a:off x="308" y="1373"/>
              <a:ext cx="4491" cy="37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3000" b="1"/>
                <a:t>则</a:t>
              </a:r>
              <a:r>
                <a:rPr lang="en-US" altLang="zh-CN" sz="3000" b="1" i="1"/>
                <a:t>b</a:t>
              </a:r>
              <a:r>
                <a:rPr lang="en-US" altLang="zh-CN" sz="3000" b="1"/>
                <a:t>R</a:t>
              </a:r>
              <a:r>
                <a:rPr lang="en-US" altLang="zh-CN" sz="3000" b="1" i="1"/>
                <a:t>a</a:t>
              </a:r>
              <a:r>
                <a:rPr lang="en-US" altLang="zh-CN" sz="3000" b="1"/>
                <a:t> ,</a:t>
              </a:r>
              <a:r>
                <a:rPr lang="zh-CN" altLang="en-US" sz="3000" b="1"/>
                <a:t>因此</a:t>
              </a:r>
              <a:r>
                <a:rPr lang="en-US" altLang="zh-CN" sz="3000" b="1"/>
                <a:t>R</a:t>
              </a:r>
              <a:r>
                <a:rPr lang="zh-CN" altLang="en-US" sz="3000" b="1"/>
                <a:t>是对称的</a:t>
              </a:r>
              <a:r>
                <a:rPr lang="en-US" altLang="zh-CN" sz="3000" b="1"/>
                <a:t>.</a:t>
              </a:r>
              <a:endParaRPr lang="en-US" altLang="zh-CN" sz="3000" b="1"/>
            </a:p>
          </p:txBody>
        </p:sp>
      </p:grpSp>
    </p:spTree>
  </p:cSld>
  <p:clrMapOvr>
    <a:masterClrMapping/>
  </p:clrMapOvr>
  <p:transition spd="med">
    <p:split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Text Box 2"/>
          <p:cNvSpPr txBox="1"/>
          <p:nvPr/>
        </p:nvSpPr>
        <p:spPr>
          <a:xfrm>
            <a:off x="0" y="1687513"/>
            <a:ext cx="8382000" cy="1938337"/>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zh-CN" altLang="en-US" sz="2800" b="1"/>
              <a:t>　 </a:t>
            </a:r>
            <a:r>
              <a:rPr lang="zh-CN" altLang="en-US" sz="2800" b="1">
                <a:solidFill>
                  <a:srgbClr val="9900FF"/>
                </a:solidFill>
              </a:rPr>
              <a:t>由定理</a:t>
            </a:r>
            <a:r>
              <a:rPr lang="zh-CN" altLang="en-US" sz="3000" b="1">
                <a:solidFill>
                  <a:srgbClr val="9900FF"/>
                </a:solidFill>
                <a:latin typeface="宋体" panose="02010600030101010101" pitchFamily="2" charset="-122"/>
              </a:rPr>
              <a:t>可知</a:t>
            </a:r>
            <a:r>
              <a:rPr lang="en-US" altLang="zh-CN" sz="3000" b="1">
                <a:solidFill>
                  <a:srgbClr val="9900FF"/>
                </a:solidFill>
                <a:latin typeface="宋体" panose="02010600030101010101" pitchFamily="2" charset="-122"/>
              </a:rPr>
              <a:t>:</a:t>
            </a:r>
            <a:endParaRPr lang="en-US" altLang="zh-CN" sz="3000" b="1">
              <a:solidFill>
                <a:srgbClr val="9900FF"/>
              </a:solidFill>
              <a:latin typeface="宋体" panose="02010600030101010101" pitchFamily="2" charset="-122"/>
            </a:endParaRPr>
          </a:p>
          <a:p>
            <a:pPr marL="0" lvl="0" indent="0" defTabSz="913130" eaLnBrk="1" hangingPunct="1">
              <a:lnSpc>
                <a:spcPct val="150000"/>
              </a:lnSpc>
              <a:spcBef>
                <a:spcPct val="0"/>
              </a:spcBef>
              <a:buNone/>
            </a:pPr>
            <a:r>
              <a:rPr lang="en-US" altLang="zh-CN" sz="3000" b="1">
                <a:solidFill>
                  <a:srgbClr val="9900FF"/>
                </a:solidFill>
                <a:latin typeface="宋体" panose="02010600030101010101" pitchFamily="2" charset="-122"/>
              </a:rPr>
              <a:t>     </a:t>
            </a:r>
            <a:r>
              <a:rPr lang="zh-CN" altLang="en-US" sz="3000" b="1">
                <a:latin typeface="宋体" panose="02010600030101010101" pitchFamily="2" charset="-122"/>
              </a:rPr>
              <a:t>由</a:t>
            </a:r>
            <a:r>
              <a:rPr lang="zh-CN" altLang="en-US" sz="2600" b="1">
                <a:latin typeface="宋体" panose="02010600030101010101" pitchFamily="2" charset="-122"/>
              </a:rPr>
              <a:t>集合</a:t>
            </a:r>
            <a:r>
              <a:rPr lang="en-US" altLang="zh-CN" sz="2600" b="1" i="1"/>
              <a:t>A</a:t>
            </a:r>
            <a:r>
              <a:rPr lang="zh-CN" altLang="en-US" sz="2600" b="1">
                <a:latin typeface="宋体" panose="02010600030101010101" pitchFamily="2" charset="-122"/>
              </a:rPr>
              <a:t>的划分                    所确定的</a:t>
            </a:r>
            <a:r>
              <a:rPr lang="en-US" altLang="zh-CN" sz="2600" b="1" i="1"/>
              <a:t>A</a:t>
            </a:r>
            <a:endParaRPr lang="en-US" altLang="zh-CN" sz="2600" b="1" i="1"/>
          </a:p>
          <a:p>
            <a:pPr marL="0" lvl="0" indent="0" defTabSz="913130" eaLnBrk="1" hangingPunct="1">
              <a:lnSpc>
                <a:spcPct val="150000"/>
              </a:lnSpc>
              <a:spcBef>
                <a:spcPct val="0"/>
              </a:spcBef>
              <a:buNone/>
            </a:pPr>
            <a:r>
              <a:rPr lang="en-US" altLang="zh-CN" sz="2600" b="1">
                <a:latin typeface="宋体" panose="02010600030101010101" pitchFamily="2" charset="-122"/>
              </a:rPr>
              <a:t>  </a:t>
            </a:r>
            <a:r>
              <a:rPr lang="zh-CN" altLang="en-US" sz="2600" b="1">
                <a:latin typeface="宋体" panose="02010600030101010101" pitchFamily="2" charset="-122"/>
              </a:rPr>
              <a:t>上的等价关系</a:t>
            </a:r>
            <a:r>
              <a:rPr lang="en-US" altLang="zh-CN" sz="2600" b="1">
                <a:latin typeface="宋体" panose="02010600030101010101" pitchFamily="2" charset="-122"/>
              </a:rPr>
              <a:t>R</a:t>
            </a:r>
            <a:r>
              <a:rPr lang="zh-CN" altLang="en-US" sz="2600" b="1">
                <a:latin typeface="宋体" panose="02010600030101010101" pitchFamily="2" charset="-122"/>
              </a:rPr>
              <a:t>为</a:t>
            </a:r>
            <a:endParaRPr lang="zh-CN" altLang="en-US" sz="2600" b="1">
              <a:latin typeface="宋体" panose="02010600030101010101" pitchFamily="2" charset="-122"/>
            </a:endParaRPr>
          </a:p>
        </p:txBody>
      </p:sp>
      <p:sp>
        <p:nvSpPr>
          <p:cNvPr id="259075" name="Text Box 3"/>
          <p:cNvSpPr txBox="1"/>
          <p:nvPr/>
        </p:nvSpPr>
        <p:spPr>
          <a:xfrm>
            <a:off x="533400" y="1109663"/>
            <a:ext cx="81534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黑体" panose="02010609060101010101" pitchFamily="49" charset="-122"/>
                <a:ea typeface="黑体" panose="02010609060101010101" pitchFamily="49" charset="-122"/>
              </a:rPr>
              <a:t>  </a:t>
            </a:r>
            <a:endParaRPr lang="en-US" altLang="zh-CN" sz="2600" b="1">
              <a:latin typeface="宋体" panose="02010600030101010101" pitchFamily="2" charset="-122"/>
            </a:endParaRPr>
          </a:p>
        </p:txBody>
      </p:sp>
      <p:sp>
        <p:nvSpPr>
          <p:cNvPr id="259076" name="Text Box 4"/>
          <p:cNvSpPr txBox="1"/>
          <p:nvPr/>
        </p:nvSpPr>
        <p:spPr>
          <a:xfrm>
            <a:off x="609600" y="2192338"/>
            <a:ext cx="80010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59077" name="Text Box 5"/>
          <p:cNvSpPr txBox="1"/>
          <p:nvPr/>
        </p:nvSpPr>
        <p:spPr>
          <a:xfrm>
            <a:off x="492125" y="3127375"/>
            <a:ext cx="7772400" cy="522288"/>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59078" name="Text Box 6"/>
          <p:cNvSpPr txBox="1"/>
          <p:nvPr/>
        </p:nvSpPr>
        <p:spPr>
          <a:xfrm>
            <a:off x="4010025" y="3275013"/>
            <a:ext cx="4114800" cy="498475"/>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endParaRPr lang="zh-CN" altLang="zh-CN" sz="2600" b="1">
              <a:latin typeface="宋体" panose="02010600030101010101" pitchFamily="2" charset="-122"/>
            </a:endParaRPr>
          </a:p>
        </p:txBody>
      </p:sp>
      <p:sp>
        <p:nvSpPr>
          <p:cNvPr id="259079" name="Text Box 7"/>
          <p:cNvSpPr txBox="1"/>
          <p:nvPr/>
        </p:nvSpPr>
        <p:spPr>
          <a:xfrm>
            <a:off x="838200" y="4157663"/>
            <a:ext cx="74676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sp>
        <p:nvSpPr>
          <p:cNvPr id="224263" name="Text Box 8"/>
          <p:cNvSpPr txBox="1"/>
          <p:nvPr/>
        </p:nvSpPr>
        <p:spPr>
          <a:xfrm>
            <a:off x="857250" y="5214938"/>
            <a:ext cx="7848600" cy="6096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lnSpc>
                <a:spcPct val="120000"/>
              </a:lnSpc>
              <a:spcBef>
                <a:spcPct val="0"/>
              </a:spcBef>
              <a:buNone/>
            </a:pPr>
            <a:r>
              <a:rPr lang="en-US" altLang="zh-CN" sz="2800" b="1">
                <a:latin typeface="宋体" panose="02010600030101010101" pitchFamily="2" charset="-122"/>
              </a:rPr>
              <a:t>                    </a:t>
            </a:r>
            <a:endParaRPr lang="en-US" altLang="zh-CN" sz="2600" b="1">
              <a:latin typeface="宋体" panose="02010600030101010101" pitchFamily="2" charset="-122"/>
            </a:endParaRPr>
          </a:p>
        </p:txBody>
      </p:sp>
      <p:graphicFrame>
        <p:nvGraphicFramePr>
          <p:cNvPr id="224264" name="Object 2"/>
          <p:cNvGraphicFramePr>
            <a:graphicFrameLocks noChangeAspect="1"/>
          </p:cNvGraphicFramePr>
          <p:nvPr/>
        </p:nvGraphicFramePr>
        <p:xfrm>
          <a:off x="3429000" y="2428875"/>
          <a:ext cx="3097213" cy="593725"/>
        </p:xfrm>
        <a:graphic>
          <a:graphicData uri="http://schemas.openxmlformats.org/presentationml/2006/ole">
            <mc:AlternateContent xmlns:mc="http://schemas.openxmlformats.org/markup-compatibility/2006">
              <mc:Choice xmlns:v="urn:schemas-microsoft-com:vml" Requires="v">
                <p:oleObj spid="_x0000_s3486" name="" r:id="rId1" imgW="19964400" imgH="3733800" progId="Equation.3">
                  <p:embed/>
                </p:oleObj>
              </mc:Choice>
              <mc:Fallback>
                <p:oleObj name="" r:id="rId1" imgW="19964400" imgH="3733800" progId="Equation.3">
                  <p:embed/>
                  <p:pic>
                    <p:nvPicPr>
                      <p:cNvPr id="0" name="Picture 3485"/>
                      <p:cNvPicPr/>
                      <p:nvPr/>
                    </p:nvPicPr>
                    <p:blipFill>
                      <a:blip r:embed="rId2"/>
                      <a:stretch>
                        <a:fillRect/>
                      </a:stretch>
                    </p:blipFill>
                    <p:spPr>
                      <a:xfrm>
                        <a:off x="3429000" y="2428875"/>
                        <a:ext cx="3097213" cy="593725"/>
                      </a:xfrm>
                      <a:prstGeom prst="rect">
                        <a:avLst/>
                      </a:prstGeom>
                      <a:noFill/>
                      <a:ln w="38100">
                        <a:noFill/>
                        <a:miter/>
                      </a:ln>
                    </p:spPr>
                  </p:pic>
                </p:oleObj>
              </mc:Fallback>
            </mc:AlternateContent>
          </a:graphicData>
        </a:graphic>
      </p:graphicFrame>
      <p:graphicFrame>
        <p:nvGraphicFramePr>
          <p:cNvPr id="224265" name="Object 3"/>
          <p:cNvGraphicFramePr>
            <a:graphicFrameLocks noChangeAspect="1"/>
          </p:cNvGraphicFramePr>
          <p:nvPr/>
        </p:nvGraphicFramePr>
        <p:xfrm>
          <a:off x="714375" y="3929063"/>
          <a:ext cx="6327775" cy="708025"/>
        </p:xfrm>
        <a:graphic>
          <a:graphicData uri="http://schemas.openxmlformats.org/presentationml/2006/ole">
            <mc:AlternateContent xmlns:mc="http://schemas.openxmlformats.org/markup-compatibility/2006">
              <mc:Choice xmlns:v="urn:schemas-microsoft-com:vml" Requires="v">
                <p:oleObj spid="_x0000_s3487" name="" r:id="rId3" imgW="36204525" imgH="3952875" progId="Equation.DSMT4">
                  <p:embed/>
                </p:oleObj>
              </mc:Choice>
              <mc:Fallback>
                <p:oleObj name="" r:id="rId3" imgW="36204525" imgH="3952875" progId="Equation.DSMT4">
                  <p:embed/>
                  <p:pic>
                    <p:nvPicPr>
                      <p:cNvPr id="0" name="Picture 3486"/>
                      <p:cNvPicPr/>
                      <p:nvPr/>
                    </p:nvPicPr>
                    <p:blipFill>
                      <a:blip r:embed="rId4"/>
                      <a:stretch>
                        <a:fillRect/>
                      </a:stretch>
                    </p:blipFill>
                    <p:spPr>
                      <a:xfrm>
                        <a:off x="714375" y="3929063"/>
                        <a:ext cx="6327775" cy="708025"/>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p:cTn id="7" dur="1000" fill="hold"/>
                                        <p:tgtEl>
                                          <p:spTgt spid="259075"/>
                                        </p:tgtEl>
                                        <p:attrNameLst>
                                          <p:attrName>ppt_w</p:attrName>
                                        </p:attrNameLst>
                                      </p:cBhvr>
                                      <p:tavLst>
                                        <p:tav tm="0">
                                          <p:val>
                                            <p:fltVal val="0.000000"/>
                                          </p:val>
                                        </p:tav>
                                        <p:tav tm="100000">
                                          <p:val>
                                            <p:strVal val="#ppt_w"/>
                                          </p:val>
                                        </p:tav>
                                      </p:tavLst>
                                    </p:anim>
                                    <p:anim calcmode="lin" valueType="num">
                                      <p:cBhvr>
                                        <p:cTn id="8" dur="1000" fill="hold"/>
                                        <p:tgtEl>
                                          <p:spTgt spid="259075"/>
                                        </p:tgtEl>
                                        <p:attrNameLst>
                                          <p:attrName>ppt_h</p:attrName>
                                        </p:attrNameLst>
                                      </p:cBhvr>
                                      <p:tavLst>
                                        <p:tav tm="0">
                                          <p:val>
                                            <p:fltVal val="0.000000"/>
                                          </p:val>
                                        </p:tav>
                                        <p:tav tm="100000">
                                          <p:val>
                                            <p:strVal val="#ppt_h"/>
                                          </p:val>
                                        </p:tav>
                                      </p:tavLst>
                                    </p:anim>
                                    <p:anim calcmode="lin" valueType="num">
                                      <p:cBhvr>
                                        <p:cTn id="9" dur="1000" fill="hold"/>
                                        <p:tgtEl>
                                          <p:spTgt spid="25907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907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9076"/>
                                        </p:tgtEl>
                                        <p:attrNameLst>
                                          <p:attrName>style.visibility</p:attrName>
                                        </p:attrNameLst>
                                      </p:cBhvr>
                                      <p:to>
                                        <p:strVal val="visible"/>
                                      </p:to>
                                    </p:set>
                                    <p:animEffect transition="in" filter="randombar(horizontal)">
                                      <p:cBhvr>
                                        <p:cTn id="15" dur="500"/>
                                        <p:tgtEl>
                                          <p:spTgt spid="25907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59077"/>
                                        </p:tgtEl>
                                        <p:attrNameLst>
                                          <p:attrName>style.visibility</p:attrName>
                                        </p:attrNameLst>
                                      </p:cBhvr>
                                      <p:to>
                                        <p:strVal val="visible"/>
                                      </p:to>
                                    </p:set>
                                    <p:animEffect transition="in" filter="barn(inHorizontal)">
                                      <p:cBhvr>
                                        <p:cTn id="20" dur="500"/>
                                        <p:tgtEl>
                                          <p:spTgt spid="25907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59078"/>
                                        </p:tgtEl>
                                        <p:attrNameLst>
                                          <p:attrName>style.visibility</p:attrName>
                                        </p:attrNameLst>
                                      </p:cBhvr>
                                      <p:to>
                                        <p:strVal val="visible"/>
                                      </p:to>
                                    </p:set>
                                    <p:animEffect transition="in" filter="checkerboard(across)">
                                      <p:cBhvr>
                                        <p:cTn id="25" dur="500"/>
                                        <p:tgtEl>
                                          <p:spTgt spid="25907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59079"/>
                                        </p:tgtEl>
                                        <p:attrNameLst>
                                          <p:attrName>style.visibility</p:attrName>
                                        </p:attrNameLst>
                                      </p:cBhvr>
                                      <p:to>
                                        <p:strVal val="visible"/>
                                      </p:to>
                                    </p:set>
                                    <p:animEffect transition="in" filter="slide(fromBottom)">
                                      <p:cBhvr>
                                        <p:cTn id="30"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7" grpId="0"/>
      <p:bldP spid="259078" grpId="0"/>
      <p:bldP spid="25907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81" name="Group 2"/>
          <p:cNvGrpSpPr/>
          <p:nvPr/>
        </p:nvGrpSpPr>
        <p:grpSpPr>
          <a:xfrm>
            <a:off x="285750" y="214313"/>
            <a:ext cx="8205788" cy="6027737"/>
            <a:chOff x="400" y="95"/>
            <a:chExt cx="5600" cy="4008"/>
          </a:xfrm>
        </p:grpSpPr>
        <p:sp>
          <p:nvSpPr>
            <p:cNvPr id="225282" name="Text Box 3"/>
            <p:cNvSpPr txBox="1"/>
            <p:nvPr/>
          </p:nvSpPr>
          <p:spPr>
            <a:xfrm>
              <a:off x="400" y="95"/>
              <a:ext cx="5356" cy="1963"/>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solidFill>
                    <a:srgbClr val="CC3300"/>
                  </a:solidFill>
                </a:rPr>
                <a:t>  </a:t>
              </a:r>
              <a:r>
                <a:rPr lang="zh-CN" altLang="en-US" b="1" i="1">
                  <a:solidFill>
                    <a:srgbClr val="CC3300"/>
                  </a:solidFill>
                </a:rPr>
                <a:t>例</a:t>
              </a:r>
              <a:r>
                <a:rPr lang="en-US" altLang="zh-CN" b="1" i="1">
                  <a:solidFill>
                    <a:srgbClr val="CC3300"/>
                  </a:solidFill>
                </a:rPr>
                <a:t>11</a:t>
              </a:r>
              <a:r>
                <a:rPr lang="en-US" altLang="zh-CN" sz="2800" b="1"/>
                <a:t>  </a:t>
              </a:r>
              <a:r>
                <a:rPr lang="zh-CN" altLang="en-US" sz="2600" b="1"/>
                <a:t>设</a:t>
              </a:r>
              <a:r>
                <a:rPr lang="en-US" altLang="zh-CN" sz="2600" b="1" i="1"/>
                <a:t>A</a:t>
              </a:r>
              <a:r>
                <a:rPr lang="en-US" altLang="zh-CN" sz="2600" b="1"/>
                <a:t>={</a:t>
              </a:r>
              <a:r>
                <a:rPr lang="en-US" altLang="zh-CN" sz="2600" b="1" i="1"/>
                <a:t>a</a:t>
              </a:r>
              <a:r>
                <a:rPr lang="en-US" altLang="zh-CN" sz="2600" b="1"/>
                <a:t>,</a:t>
              </a:r>
              <a:r>
                <a:rPr lang="en-US" altLang="zh-CN" sz="2600" b="1" i="1"/>
                <a:t>b</a:t>
              </a:r>
              <a:r>
                <a:rPr lang="en-US" altLang="zh-CN" sz="2600" b="1"/>
                <a:t>,</a:t>
              </a:r>
              <a:r>
                <a:rPr lang="en-US" altLang="zh-CN" sz="2600" b="1" i="1"/>
                <a:t>c</a:t>
              </a:r>
              <a:r>
                <a:rPr lang="en-US" altLang="zh-CN" sz="2600" b="1"/>
                <a:t>,</a:t>
              </a:r>
              <a:r>
                <a:rPr lang="en-US" altLang="zh-CN" sz="2600" b="1" i="1"/>
                <a:t>d</a:t>
              </a:r>
              <a:r>
                <a:rPr lang="en-US" altLang="zh-CN" sz="2600" b="1"/>
                <a:t>}</a:t>
              </a:r>
              <a:r>
                <a:rPr lang="zh-CN" altLang="en-US" sz="2600" b="1"/>
                <a:t>，</a:t>
              </a:r>
              <a:r>
                <a:rPr lang="en-US" altLang="zh-CN" sz="2600" b="1" i="1"/>
                <a:t>A</a:t>
              </a:r>
              <a:r>
                <a:rPr lang="zh-CN" altLang="en-US" sz="2600" b="1"/>
                <a:t>上的划分</a:t>
              </a:r>
              <a:endParaRPr lang="zh-CN" altLang="en-US" sz="2600" b="1"/>
            </a:p>
            <a:p>
              <a:pPr marL="0" lvl="0" indent="0" algn="just" defTabSz="913130" eaLnBrk="1" hangingPunct="1">
                <a:spcBef>
                  <a:spcPct val="0"/>
                </a:spcBef>
                <a:buNone/>
              </a:pPr>
              <a:endParaRPr lang="zh-CN" altLang="en-US" sz="2600" b="1"/>
            </a:p>
            <a:p>
              <a:pPr marL="0" lvl="0" indent="0" algn="just" defTabSz="913130" eaLnBrk="1" hangingPunct="1">
                <a:spcBef>
                  <a:spcPct val="0"/>
                </a:spcBef>
                <a:buNone/>
              </a:pPr>
              <a:endParaRPr lang="zh-CN" altLang="en-US" sz="2600" b="1"/>
            </a:p>
            <a:p>
              <a:pPr marL="0" lvl="0" indent="0" defTabSz="913130" eaLnBrk="1" hangingPunct="1">
                <a:lnSpc>
                  <a:spcPct val="130000"/>
                </a:lnSpc>
                <a:spcBef>
                  <a:spcPct val="0"/>
                </a:spcBef>
                <a:buNone/>
              </a:pPr>
              <a:endParaRPr lang="en-US" altLang="zh-CN" sz="2600" b="1">
                <a:latin typeface="宋体" panose="02010600030101010101" pitchFamily="2" charset="-122"/>
              </a:endParaRPr>
            </a:p>
            <a:p>
              <a:pPr marL="0" lvl="0" indent="0" defTabSz="913130" eaLnBrk="1" hangingPunct="1">
                <a:lnSpc>
                  <a:spcPct val="130000"/>
                </a:lnSpc>
                <a:spcBef>
                  <a:spcPct val="0"/>
                </a:spcBef>
                <a:buNone/>
              </a:pPr>
              <a:r>
                <a:rPr lang="zh-CN" altLang="en-US" sz="2600" b="1">
                  <a:latin typeface="宋体" panose="02010600030101010101" pitchFamily="2" charset="-122"/>
                </a:rPr>
                <a:t>试求出等价关系    和   ，使得   和   的等价类分别是    和    的分划块。 </a:t>
              </a:r>
              <a:endParaRPr lang="zh-CN" altLang="en-US" sz="2600" b="1">
                <a:latin typeface="宋体" panose="02010600030101010101" pitchFamily="2" charset="-122"/>
              </a:endParaRPr>
            </a:p>
          </p:txBody>
        </p:sp>
        <p:sp>
          <p:nvSpPr>
            <p:cNvPr id="225283" name="Text Box 4"/>
            <p:cNvSpPr txBox="1"/>
            <p:nvPr/>
          </p:nvSpPr>
          <p:spPr>
            <a:xfrm>
              <a:off x="576" y="2064"/>
              <a:ext cx="4784" cy="946"/>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b="1" i="1"/>
                <a:t> </a:t>
              </a:r>
              <a:r>
                <a:rPr lang="zh-CN" altLang="en-US" b="1" i="1"/>
                <a:t>解</a:t>
              </a:r>
              <a:r>
                <a:rPr lang="zh-CN" altLang="en-US" sz="2800" b="1"/>
                <a:t>   </a:t>
              </a:r>
              <a:r>
                <a:rPr lang="zh-CN" altLang="en-US" sz="2600" b="1"/>
                <a:t>定义</a:t>
              </a:r>
              <a:r>
                <a:rPr lang="en-US" altLang="zh-CN" sz="2600" b="1" i="1"/>
                <a:t>A</a:t>
              </a:r>
              <a:r>
                <a:rPr lang="zh-CN" altLang="en-US" sz="2600" b="1"/>
                <a:t>上等价关系</a:t>
              </a:r>
              <a:endParaRPr lang="zh-CN" altLang="en-US" sz="2600" b="1"/>
            </a:p>
            <a:p>
              <a:pPr marL="0" lvl="0" indent="0" algn="just" defTabSz="913130" eaLnBrk="1" hangingPunct="1">
                <a:spcBef>
                  <a:spcPct val="0"/>
                </a:spcBef>
                <a:buNone/>
              </a:pPr>
              <a:endParaRPr lang="zh-CN" altLang="en-US" sz="2600" b="1"/>
            </a:p>
            <a:p>
              <a:pPr marL="0" lvl="0" indent="0" defTabSz="913130" eaLnBrk="1" hangingPunct="1">
                <a:spcBef>
                  <a:spcPct val="0"/>
                </a:spcBef>
                <a:buNone/>
              </a:pPr>
              <a:r>
                <a:rPr lang="zh-CN" altLang="en-US" sz="2600" b="1"/>
                <a:t>则</a:t>
              </a:r>
              <a:r>
                <a:rPr lang="zh-CN" altLang="en-US" sz="2800" b="1"/>
                <a:t> </a:t>
              </a:r>
              <a:endParaRPr lang="zh-CN" altLang="en-US" sz="2800" b="1"/>
            </a:p>
          </p:txBody>
        </p:sp>
        <p:sp>
          <p:nvSpPr>
            <p:cNvPr id="225284" name="Text Box 5"/>
            <p:cNvSpPr txBox="1"/>
            <p:nvPr/>
          </p:nvSpPr>
          <p:spPr>
            <a:xfrm>
              <a:off x="400" y="3344"/>
              <a:ext cx="4680" cy="639"/>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en-US" altLang="zh-CN" sz="2800" b="1"/>
                <a:t>   </a:t>
              </a:r>
              <a:r>
                <a:rPr lang="zh-CN" altLang="en-US" sz="2600" b="1"/>
                <a:t>定义</a:t>
              </a:r>
              <a:r>
                <a:rPr lang="en-US" altLang="zh-CN" sz="2600" b="1"/>
                <a:t>A</a:t>
              </a:r>
              <a:r>
                <a:rPr lang="zh-CN" altLang="en-US" sz="2600" b="1"/>
                <a:t>上的等价关系</a:t>
              </a:r>
              <a:endParaRPr lang="zh-CN" altLang="en-US" sz="2600" b="1"/>
            </a:p>
            <a:p>
              <a:pPr marL="0" lvl="0" indent="0" algn="just" defTabSz="913130" eaLnBrk="1" hangingPunct="1">
                <a:spcBef>
                  <a:spcPct val="0"/>
                </a:spcBef>
                <a:buNone/>
              </a:pPr>
              <a:r>
                <a:rPr lang="zh-CN" altLang="en-US" sz="2600" b="1"/>
                <a:t>则</a:t>
              </a:r>
              <a:endParaRPr lang="zh-CN" altLang="en-US" sz="2600" b="1"/>
            </a:p>
          </p:txBody>
        </p:sp>
        <p:graphicFrame>
          <p:nvGraphicFramePr>
            <p:cNvPr id="225285" name="Object 2"/>
            <p:cNvGraphicFramePr>
              <a:graphicFrameLocks noChangeAspect="1"/>
            </p:cNvGraphicFramePr>
            <p:nvPr/>
          </p:nvGraphicFramePr>
          <p:xfrm>
            <a:off x="1296" y="480"/>
            <a:ext cx="2208" cy="364"/>
          </p:xfrm>
          <a:graphic>
            <a:graphicData uri="http://schemas.openxmlformats.org/presentationml/2006/ole">
              <mc:AlternateContent xmlns:mc="http://schemas.openxmlformats.org/markup-compatibility/2006">
                <mc:Choice xmlns:v="urn:schemas-microsoft-com:vml" Requires="v">
                  <p:oleObj spid="_x0000_s3488" name="" r:id="rId1" imgW="22602825" imgH="3733800" progId="Equation.3">
                    <p:embed/>
                  </p:oleObj>
                </mc:Choice>
                <mc:Fallback>
                  <p:oleObj name="" r:id="rId1" imgW="22602825" imgH="3733800" progId="Equation.3">
                    <p:embed/>
                    <p:pic>
                      <p:nvPicPr>
                        <p:cNvPr id="0" name="Picture 3487"/>
                        <p:cNvPicPr/>
                        <p:nvPr/>
                      </p:nvPicPr>
                      <p:blipFill>
                        <a:blip r:embed="rId2"/>
                        <a:stretch>
                          <a:fillRect/>
                        </a:stretch>
                      </p:blipFill>
                      <p:spPr>
                        <a:xfrm>
                          <a:off x="1296" y="480"/>
                          <a:ext cx="2208" cy="364"/>
                        </a:xfrm>
                        <a:prstGeom prst="rect">
                          <a:avLst/>
                        </a:prstGeom>
                        <a:noFill/>
                        <a:ln w="38100">
                          <a:noFill/>
                          <a:miter/>
                        </a:ln>
                      </p:spPr>
                    </p:pic>
                  </p:oleObj>
                </mc:Fallback>
              </mc:AlternateContent>
            </a:graphicData>
          </a:graphic>
        </p:graphicFrame>
        <p:graphicFrame>
          <p:nvGraphicFramePr>
            <p:cNvPr id="225286" name="Object 3"/>
            <p:cNvGraphicFramePr>
              <a:graphicFrameLocks noChangeAspect="1"/>
            </p:cNvGraphicFramePr>
            <p:nvPr/>
          </p:nvGraphicFramePr>
          <p:xfrm>
            <a:off x="1248" y="912"/>
            <a:ext cx="2496" cy="372"/>
          </p:xfrm>
          <a:graphic>
            <a:graphicData uri="http://schemas.openxmlformats.org/presentationml/2006/ole">
              <mc:AlternateContent xmlns:mc="http://schemas.openxmlformats.org/markup-compatibility/2006">
                <mc:Choice xmlns:v="urn:schemas-microsoft-com:vml" Requires="v">
                  <p:oleObj spid="_x0000_s3489" name="" r:id="rId3" imgW="25012650" imgH="3733800" progId="Equation.3">
                    <p:embed/>
                  </p:oleObj>
                </mc:Choice>
                <mc:Fallback>
                  <p:oleObj name="" r:id="rId3" imgW="25012650" imgH="3733800" progId="Equation.3">
                    <p:embed/>
                    <p:pic>
                      <p:nvPicPr>
                        <p:cNvPr id="0" name="Picture 3488"/>
                        <p:cNvPicPr/>
                        <p:nvPr/>
                      </p:nvPicPr>
                      <p:blipFill>
                        <a:blip r:embed="rId4"/>
                        <a:stretch>
                          <a:fillRect/>
                        </a:stretch>
                      </p:blipFill>
                      <p:spPr>
                        <a:xfrm>
                          <a:off x="1248" y="912"/>
                          <a:ext cx="2496" cy="372"/>
                        </a:xfrm>
                        <a:prstGeom prst="rect">
                          <a:avLst/>
                        </a:prstGeom>
                        <a:noFill/>
                        <a:ln w="38100">
                          <a:noFill/>
                          <a:miter/>
                        </a:ln>
                      </p:spPr>
                    </p:pic>
                  </p:oleObj>
                </mc:Fallback>
              </mc:AlternateContent>
            </a:graphicData>
          </a:graphic>
        </p:graphicFrame>
        <p:graphicFrame>
          <p:nvGraphicFramePr>
            <p:cNvPr id="225287" name="Object 4"/>
            <p:cNvGraphicFramePr>
              <a:graphicFrameLocks noChangeAspect="1"/>
            </p:cNvGraphicFramePr>
            <p:nvPr/>
          </p:nvGraphicFramePr>
          <p:xfrm>
            <a:off x="2064" y="1344"/>
            <a:ext cx="353" cy="429"/>
          </p:xfrm>
          <a:graphic>
            <a:graphicData uri="http://schemas.openxmlformats.org/presentationml/2006/ole">
              <mc:AlternateContent xmlns:mc="http://schemas.openxmlformats.org/markup-compatibility/2006">
                <mc:Choice xmlns:v="urn:schemas-microsoft-com:vml" Requires="v">
                  <p:oleObj spid="_x0000_s3490" name="" r:id="rId5" imgW="3076575" imgH="3733800" progId="Equation.3">
                    <p:embed/>
                  </p:oleObj>
                </mc:Choice>
                <mc:Fallback>
                  <p:oleObj name="" r:id="rId5" imgW="3076575" imgH="3733800" progId="Equation.3">
                    <p:embed/>
                    <p:pic>
                      <p:nvPicPr>
                        <p:cNvPr id="0" name="Picture 3489"/>
                        <p:cNvPicPr/>
                        <p:nvPr/>
                      </p:nvPicPr>
                      <p:blipFill>
                        <a:blip r:embed="rId6"/>
                        <a:stretch>
                          <a:fillRect/>
                        </a:stretch>
                      </p:blipFill>
                      <p:spPr>
                        <a:xfrm>
                          <a:off x="2064" y="1344"/>
                          <a:ext cx="353" cy="429"/>
                        </a:xfrm>
                        <a:prstGeom prst="rect">
                          <a:avLst/>
                        </a:prstGeom>
                        <a:noFill/>
                        <a:ln w="38100">
                          <a:noFill/>
                          <a:miter/>
                        </a:ln>
                      </p:spPr>
                    </p:pic>
                  </p:oleObj>
                </mc:Fallback>
              </mc:AlternateContent>
            </a:graphicData>
          </a:graphic>
        </p:graphicFrame>
        <p:graphicFrame>
          <p:nvGraphicFramePr>
            <p:cNvPr id="225288" name="Object 5"/>
            <p:cNvGraphicFramePr>
              <a:graphicFrameLocks noChangeAspect="1"/>
            </p:cNvGraphicFramePr>
            <p:nvPr/>
          </p:nvGraphicFramePr>
          <p:xfrm>
            <a:off x="2742" y="1344"/>
            <a:ext cx="378" cy="429"/>
          </p:xfrm>
          <a:graphic>
            <a:graphicData uri="http://schemas.openxmlformats.org/presentationml/2006/ole">
              <mc:AlternateContent xmlns:mc="http://schemas.openxmlformats.org/markup-compatibility/2006">
                <mc:Choice xmlns:v="urn:schemas-microsoft-com:vml" Requires="v">
                  <p:oleObj spid="_x0000_s3491" name="" r:id="rId7" imgW="3295650" imgH="3733800" progId="Equation.3">
                    <p:embed/>
                  </p:oleObj>
                </mc:Choice>
                <mc:Fallback>
                  <p:oleObj name="" r:id="rId7" imgW="3295650" imgH="3733800" progId="Equation.3">
                    <p:embed/>
                    <p:pic>
                      <p:nvPicPr>
                        <p:cNvPr id="0" name="Picture 3490"/>
                        <p:cNvPicPr/>
                        <p:nvPr/>
                      </p:nvPicPr>
                      <p:blipFill>
                        <a:blip r:embed="rId8"/>
                        <a:stretch>
                          <a:fillRect/>
                        </a:stretch>
                      </p:blipFill>
                      <p:spPr>
                        <a:xfrm>
                          <a:off x="2742" y="1344"/>
                          <a:ext cx="378" cy="429"/>
                        </a:xfrm>
                        <a:prstGeom prst="rect">
                          <a:avLst/>
                        </a:prstGeom>
                        <a:noFill/>
                        <a:ln w="38100">
                          <a:noFill/>
                          <a:miter/>
                        </a:ln>
                      </p:spPr>
                    </p:pic>
                  </p:oleObj>
                </mc:Fallback>
              </mc:AlternateContent>
            </a:graphicData>
          </a:graphic>
        </p:graphicFrame>
        <p:graphicFrame>
          <p:nvGraphicFramePr>
            <p:cNvPr id="225289" name="Object 6"/>
            <p:cNvGraphicFramePr>
              <a:graphicFrameLocks noChangeAspect="1"/>
            </p:cNvGraphicFramePr>
            <p:nvPr/>
          </p:nvGraphicFramePr>
          <p:xfrm>
            <a:off x="3744" y="1296"/>
            <a:ext cx="353" cy="429"/>
          </p:xfrm>
          <a:graphic>
            <a:graphicData uri="http://schemas.openxmlformats.org/presentationml/2006/ole">
              <mc:AlternateContent xmlns:mc="http://schemas.openxmlformats.org/markup-compatibility/2006">
                <mc:Choice xmlns:v="urn:schemas-microsoft-com:vml" Requires="v">
                  <p:oleObj spid="_x0000_s3492" name="" r:id="rId9" imgW="3076575" imgH="3733800" progId="Equation.3">
                    <p:embed/>
                  </p:oleObj>
                </mc:Choice>
                <mc:Fallback>
                  <p:oleObj name="" r:id="rId9" imgW="3076575" imgH="3733800" progId="Equation.3">
                    <p:embed/>
                    <p:pic>
                      <p:nvPicPr>
                        <p:cNvPr id="0" name="Picture 3491"/>
                        <p:cNvPicPr/>
                        <p:nvPr/>
                      </p:nvPicPr>
                      <p:blipFill>
                        <a:blip r:embed="rId10"/>
                        <a:stretch>
                          <a:fillRect/>
                        </a:stretch>
                      </p:blipFill>
                      <p:spPr>
                        <a:xfrm>
                          <a:off x="3744" y="1296"/>
                          <a:ext cx="353" cy="429"/>
                        </a:xfrm>
                        <a:prstGeom prst="rect">
                          <a:avLst/>
                        </a:prstGeom>
                        <a:noFill/>
                        <a:ln w="38100">
                          <a:noFill/>
                          <a:miter/>
                        </a:ln>
                      </p:spPr>
                    </p:pic>
                  </p:oleObj>
                </mc:Fallback>
              </mc:AlternateContent>
            </a:graphicData>
          </a:graphic>
        </p:graphicFrame>
        <p:graphicFrame>
          <p:nvGraphicFramePr>
            <p:cNvPr id="225290" name="Object 7"/>
            <p:cNvGraphicFramePr>
              <a:graphicFrameLocks noChangeAspect="1"/>
            </p:cNvGraphicFramePr>
            <p:nvPr/>
          </p:nvGraphicFramePr>
          <p:xfrm>
            <a:off x="4272" y="1296"/>
            <a:ext cx="378" cy="429"/>
          </p:xfrm>
          <a:graphic>
            <a:graphicData uri="http://schemas.openxmlformats.org/presentationml/2006/ole">
              <mc:AlternateContent xmlns:mc="http://schemas.openxmlformats.org/markup-compatibility/2006">
                <mc:Choice xmlns:v="urn:schemas-microsoft-com:vml" Requires="v">
                  <p:oleObj spid="_x0000_s3493" name="" r:id="rId11" imgW="3295650" imgH="3733800" progId="Equation.3">
                    <p:embed/>
                  </p:oleObj>
                </mc:Choice>
                <mc:Fallback>
                  <p:oleObj name="" r:id="rId11" imgW="3295650" imgH="3733800" progId="Equation.3">
                    <p:embed/>
                    <p:pic>
                      <p:nvPicPr>
                        <p:cNvPr id="0" name="Picture 3492"/>
                        <p:cNvPicPr/>
                        <p:nvPr/>
                      </p:nvPicPr>
                      <p:blipFill>
                        <a:blip r:embed="rId12"/>
                        <a:stretch>
                          <a:fillRect/>
                        </a:stretch>
                      </p:blipFill>
                      <p:spPr>
                        <a:xfrm>
                          <a:off x="4272" y="1296"/>
                          <a:ext cx="378" cy="429"/>
                        </a:xfrm>
                        <a:prstGeom prst="rect">
                          <a:avLst/>
                        </a:prstGeom>
                        <a:noFill/>
                        <a:ln w="38100">
                          <a:noFill/>
                          <a:miter/>
                        </a:ln>
                      </p:spPr>
                    </p:pic>
                  </p:oleObj>
                </mc:Fallback>
              </mc:AlternateContent>
            </a:graphicData>
          </a:graphic>
        </p:graphicFrame>
        <p:graphicFrame>
          <p:nvGraphicFramePr>
            <p:cNvPr id="225291" name="Object 8"/>
            <p:cNvGraphicFramePr>
              <a:graphicFrameLocks noChangeAspect="1"/>
            </p:cNvGraphicFramePr>
            <p:nvPr/>
          </p:nvGraphicFramePr>
          <p:xfrm>
            <a:off x="1200" y="1776"/>
            <a:ext cx="278" cy="364"/>
          </p:xfrm>
          <a:graphic>
            <a:graphicData uri="http://schemas.openxmlformats.org/presentationml/2006/ole">
              <mc:AlternateContent xmlns:mc="http://schemas.openxmlformats.org/markup-compatibility/2006">
                <mc:Choice xmlns:v="urn:schemas-microsoft-com:vml" Requires="v">
                  <p:oleObj spid="_x0000_s3494" name="" r:id="rId13" imgW="2847975" imgH="3733800" progId="Equation.3">
                    <p:embed/>
                  </p:oleObj>
                </mc:Choice>
                <mc:Fallback>
                  <p:oleObj name="" r:id="rId13" imgW="2847975" imgH="3733800" progId="Equation.3">
                    <p:embed/>
                    <p:pic>
                      <p:nvPicPr>
                        <p:cNvPr id="0" name="Picture 3493"/>
                        <p:cNvPicPr/>
                        <p:nvPr/>
                      </p:nvPicPr>
                      <p:blipFill>
                        <a:blip r:embed="rId14"/>
                        <a:stretch>
                          <a:fillRect/>
                        </a:stretch>
                      </p:blipFill>
                      <p:spPr>
                        <a:xfrm>
                          <a:off x="1200" y="1776"/>
                          <a:ext cx="278" cy="364"/>
                        </a:xfrm>
                        <a:prstGeom prst="rect">
                          <a:avLst/>
                        </a:prstGeom>
                        <a:noFill/>
                        <a:ln w="38100">
                          <a:noFill/>
                          <a:miter/>
                        </a:ln>
                      </p:spPr>
                    </p:pic>
                  </p:oleObj>
                </mc:Fallback>
              </mc:AlternateContent>
            </a:graphicData>
          </a:graphic>
        </p:graphicFrame>
        <p:graphicFrame>
          <p:nvGraphicFramePr>
            <p:cNvPr id="225292" name="Object 9"/>
            <p:cNvGraphicFramePr>
              <a:graphicFrameLocks noChangeAspect="1"/>
            </p:cNvGraphicFramePr>
            <p:nvPr/>
          </p:nvGraphicFramePr>
          <p:xfrm>
            <a:off x="1920" y="1776"/>
            <a:ext cx="307" cy="372"/>
          </p:xfrm>
          <a:graphic>
            <a:graphicData uri="http://schemas.openxmlformats.org/presentationml/2006/ole">
              <mc:AlternateContent xmlns:mc="http://schemas.openxmlformats.org/markup-compatibility/2006">
                <mc:Choice xmlns:v="urn:schemas-microsoft-com:vml" Requires="v">
                  <p:oleObj spid="_x0000_s3495" name="" r:id="rId15" imgW="3076575" imgH="3733800" progId="Equation.3">
                    <p:embed/>
                  </p:oleObj>
                </mc:Choice>
                <mc:Fallback>
                  <p:oleObj name="" r:id="rId15" imgW="3076575" imgH="3733800" progId="Equation.3">
                    <p:embed/>
                    <p:pic>
                      <p:nvPicPr>
                        <p:cNvPr id="0" name="Picture 3494"/>
                        <p:cNvPicPr/>
                        <p:nvPr/>
                      </p:nvPicPr>
                      <p:blipFill>
                        <a:blip r:embed="rId16"/>
                        <a:stretch>
                          <a:fillRect/>
                        </a:stretch>
                      </p:blipFill>
                      <p:spPr>
                        <a:xfrm>
                          <a:off x="1920" y="1776"/>
                          <a:ext cx="307" cy="372"/>
                        </a:xfrm>
                        <a:prstGeom prst="rect">
                          <a:avLst/>
                        </a:prstGeom>
                        <a:noFill/>
                        <a:ln w="38100">
                          <a:noFill/>
                          <a:miter/>
                        </a:ln>
                      </p:spPr>
                    </p:pic>
                  </p:oleObj>
                </mc:Fallback>
              </mc:AlternateContent>
            </a:graphicData>
          </a:graphic>
        </p:graphicFrame>
        <p:graphicFrame>
          <p:nvGraphicFramePr>
            <p:cNvPr id="225293" name="Object 10"/>
            <p:cNvGraphicFramePr>
              <a:graphicFrameLocks noChangeAspect="1"/>
            </p:cNvGraphicFramePr>
            <p:nvPr/>
          </p:nvGraphicFramePr>
          <p:xfrm>
            <a:off x="504" y="2448"/>
            <a:ext cx="5232" cy="377"/>
          </p:xfrm>
          <a:graphic>
            <a:graphicData uri="http://schemas.openxmlformats.org/presentationml/2006/ole">
              <mc:AlternateContent xmlns:mc="http://schemas.openxmlformats.org/markup-compatibility/2006">
                <mc:Choice xmlns:v="urn:schemas-microsoft-com:vml" Requires="v">
                  <p:oleObj spid="_x0000_s3496" name="" r:id="rId17" imgW="51787425" imgH="3733800" progId="Equation.3">
                    <p:embed/>
                  </p:oleObj>
                </mc:Choice>
                <mc:Fallback>
                  <p:oleObj name="" r:id="rId17" imgW="51787425" imgH="3733800" progId="Equation.3">
                    <p:embed/>
                    <p:pic>
                      <p:nvPicPr>
                        <p:cNvPr id="0" name="Picture 3495"/>
                        <p:cNvPicPr/>
                        <p:nvPr/>
                      </p:nvPicPr>
                      <p:blipFill>
                        <a:blip r:embed="rId18"/>
                        <a:stretch>
                          <a:fillRect/>
                        </a:stretch>
                      </p:blipFill>
                      <p:spPr>
                        <a:xfrm>
                          <a:off x="504" y="2448"/>
                          <a:ext cx="5232" cy="377"/>
                        </a:xfrm>
                        <a:prstGeom prst="rect">
                          <a:avLst/>
                        </a:prstGeom>
                        <a:noFill/>
                        <a:ln w="38100">
                          <a:noFill/>
                          <a:miter/>
                        </a:ln>
                      </p:spPr>
                    </p:pic>
                  </p:oleObj>
                </mc:Fallback>
              </mc:AlternateContent>
            </a:graphicData>
          </a:graphic>
        </p:graphicFrame>
        <p:graphicFrame>
          <p:nvGraphicFramePr>
            <p:cNvPr id="225294" name="Object 11"/>
            <p:cNvGraphicFramePr>
              <a:graphicFrameLocks noChangeAspect="1"/>
            </p:cNvGraphicFramePr>
            <p:nvPr/>
          </p:nvGraphicFramePr>
          <p:xfrm>
            <a:off x="1213" y="2832"/>
            <a:ext cx="3814" cy="459"/>
          </p:xfrm>
          <a:graphic>
            <a:graphicData uri="http://schemas.openxmlformats.org/presentationml/2006/ole">
              <mc:AlternateContent xmlns:mc="http://schemas.openxmlformats.org/markup-compatibility/2006">
                <mc:Choice xmlns:v="urn:schemas-microsoft-com:vml" Requires="v">
                  <p:oleObj spid="_x0000_s3497" name="" r:id="rId19" imgW="30937200" imgH="3733800" progId="Equation.3">
                    <p:embed/>
                  </p:oleObj>
                </mc:Choice>
                <mc:Fallback>
                  <p:oleObj name="" r:id="rId19" imgW="30937200" imgH="3733800" progId="Equation.3">
                    <p:embed/>
                    <p:pic>
                      <p:nvPicPr>
                        <p:cNvPr id="0" name="Picture 3496"/>
                        <p:cNvPicPr/>
                        <p:nvPr/>
                      </p:nvPicPr>
                      <p:blipFill>
                        <a:blip r:embed="rId20"/>
                        <a:stretch>
                          <a:fillRect/>
                        </a:stretch>
                      </p:blipFill>
                      <p:spPr>
                        <a:xfrm>
                          <a:off x="1213" y="2832"/>
                          <a:ext cx="3814" cy="459"/>
                        </a:xfrm>
                        <a:prstGeom prst="rect">
                          <a:avLst/>
                        </a:prstGeom>
                        <a:noFill/>
                        <a:ln w="38100">
                          <a:noFill/>
                          <a:miter/>
                        </a:ln>
                      </p:spPr>
                    </p:pic>
                  </p:oleObj>
                </mc:Fallback>
              </mc:AlternateContent>
            </a:graphicData>
          </a:graphic>
        </p:graphicFrame>
        <p:graphicFrame>
          <p:nvGraphicFramePr>
            <p:cNvPr id="225295" name="Object 12"/>
            <p:cNvGraphicFramePr>
              <a:graphicFrameLocks noChangeAspect="1"/>
            </p:cNvGraphicFramePr>
            <p:nvPr/>
          </p:nvGraphicFramePr>
          <p:xfrm>
            <a:off x="2688" y="3312"/>
            <a:ext cx="3312" cy="373"/>
          </p:xfrm>
          <a:graphic>
            <a:graphicData uri="http://schemas.openxmlformats.org/presentationml/2006/ole">
              <mc:AlternateContent xmlns:mc="http://schemas.openxmlformats.org/markup-compatibility/2006">
                <mc:Choice xmlns:v="urn:schemas-microsoft-com:vml" Requires="v">
                  <p:oleObj spid="_x0000_s3498" name="" r:id="rId21" imgW="33137475" imgH="3733800" progId="Equation.3">
                    <p:embed/>
                  </p:oleObj>
                </mc:Choice>
                <mc:Fallback>
                  <p:oleObj name="" r:id="rId21" imgW="33137475" imgH="3733800" progId="Equation.3">
                    <p:embed/>
                    <p:pic>
                      <p:nvPicPr>
                        <p:cNvPr id="0" name="Picture 3497"/>
                        <p:cNvPicPr/>
                        <p:nvPr/>
                      </p:nvPicPr>
                      <p:blipFill>
                        <a:blip r:embed="rId22"/>
                        <a:stretch>
                          <a:fillRect/>
                        </a:stretch>
                      </p:blipFill>
                      <p:spPr>
                        <a:xfrm>
                          <a:off x="2688" y="3312"/>
                          <a:ext cx="3312" cy="373"/>
                        </a:xfrm>
                        <a:prstGeom prst="rect">
                          <a:avLst/>
                        </a:prstGeom>
                        <a:noFill/>
                        <a:ln w="38100">
                          <a:noFill/>
                          <a:miter/>
                        </a:ln>
                      </p:spPr>
                    </p:pic>
                  </p:oleObj>
                </mc:Fallback>
              </mc:AlternateContent>
            </a:graphicData>
          </a:graphic>
        </p:graphicFrame>
        <p:graphicFrame>
          <p:nvGraphicFramePr>
            <p:cNvPr id="225296" name="Object 13"/>
            <p:cNvGraphicFramePr>
              <a:graphicFrameLocks noChangeAspect="1"/>
            </p:cNvGraphicFramePr>
            <p:nvPr/>
          </p:nvGraphicFramePr>
          <p:xfrm>
            <a:off x="864" y="3696"/>
            <a:ext cx="3696" cy="407"/>
          </p:xfrm>
          <a:graphic>
            <a:graphicData uri="http://schemas.openxmlformats.org/presentationml/2006/ole">
              <mc:AlternateContent xmlns:mc="http://schemas.openxmlformats.org/markup-compatibility/2006">
                <mc:Choice xmlns:v="urn:schemas-microsoft-com:vml" Requires="v">
                  <p:oleObj spid="_x0000_s3499" name="" r:id="rId23" imgW="33794700" imgH="3733800" progId="Equation.3">
                    <p:embed/>
                  </p:oleObj>
                </mc:Choice>
                <mc:Fallback>
                  <p:oleObj name="" r:id="rId23" imgW="33794700" imgH="3733800" progId="Equation.3">
                    <p:embed/>
                    <p:pic>
                      <p:nvPicPr>
                        <p:cNvPr id="0" name="Picture 3498"/>
                        <p:cNvPicPr/>
                        <p:nvPr/>
                      </p:nvPicPr>
                      <p:blipFill>
                        <a:blip r:embed="rId24"/>
                        <a:stretch>
                          <a:fillRect/>
                        </a:stretch>
                      </p:blipFill>
                      <p:spPr>
                        <a:xfrm>
                          <a:off x="864" y="3696"/>
                          <a:ext cx="3696" cy="407"/>
                        </a:xfrm>
                        <a:prstGeom prst="rect">
                          <a:avLst/>
                        </a:prstGeom>
                        <a:noFill/>
                        <a:ln w="38100">
                          <a:noFill/>
                          <a:miter/>
                        </a:ln>
                      </p:spPr>
                    </p:pic>
                  </p:oleObj>
                </mc:Fallback>
              </mc:AlternateContent>
            </a:graphicData>
          </a:graphic>
        </p:graphicFrame>
      </p:grpSp>
    </p:spTree>
  </p:cSld>
  <p:clrMapOvr>
    <a:masterClrMapping/>
  </p:clrMapOvr>
  <p:transition spd="med">
    <p:split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Text Box 2"/>
          <p:cNvSpPr txBox="1"/>
          <p:nvPr/>
        </p:nvSpPr>
        <p:spPr>
          <a:xfrm>
            <a:off x="838200" y="604838"/>
            <a:ext cx="7772400"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solidFill>
                  <a:srgbClr val="CC3300"/>
                </a:solidFill>
                <a:latin typeface="宋体" panose="02010600030101010101" pitchFamily="2" charset="-122"/>
              </a:rPr>
              <a:t>例</a:t>
            </a:r>
            <a:r>
              <a:rPr lang="en-US" altLang="zh-CN" b="1" i="1">
                <a:solidFill>
                  <a:srgbClr val="CC3300"/>
                </a:solidFill>
                <a:latin typeface="宋体" panose="02010600030101010101" pitchFamily="2" charset="-122"/>
              </a:rPr>
              <a:t>12</a:t>
            </a:r>
            <a:r>
              <a:rPr lang="en-US" altLang="zh-CN" sz="2800" b="1">
                <a:latin typeface="宋体" panose="02010600030101010101" pitchFamily="2" charset="-122"/>
              </a:rPr>
              <a:t>  </a:t>
            </a:r>
            <a:r>
              <a:rPr lang="zh-CN" altLang="en-US" sz="2800" b="1">
                <a:latin typeface="宋体" panose="02010600030101010101" pitchFamily="2" charset="-122"/>
              </a:rPr>
              <a:t>设</a:t>
            </a:r>
            <a:r>
              <a:rPr lang="en-US" altLang="zh-CN" sz="2800" b="1" i="1"/>
              <a:t>A</a:t>
            </a:r>
            <a:r>
              <a:rPr lang="en-US" altLang="zh-CN" sz="2800" b="1"/>
              <a:t>={</a:t>
            </a:r>
            <a:r>
              <a:rPr lang="en-US" altLang="zh-CN" sz="2800" b="1" i="1"/>
              <a:t>a</a:t>
            </a:r>
            <a:r>
              <a:rPr lang="en-US" altLang="zh-CN" sz="2800" b="1"/>
              <a:t>,</a:t>
            </a:r>
            <a:r>
              <a:rPr lang="en-US" altLang="zh-CN" sz="2800" b="1" i="1"/>
              <a:t>b</a:t>
            </a:r>
            <a:r>
              <a:rPr lang="en-US" altLang="zh-CN" sz="2800" b="1"/>
              <a:t>,</a:t>
            </a:r>
            <a:r>
              <a:rPr lang="en-US" altLang="zh-CN" sz="2800" b="1" i="1"/>
              <a:t>c</a:t>
            </a:r>
            <a:r>
              <a:rPr lang="en-US" altLang="zh-CN" sz="2800" b="1"/>
              <a:t>}</a:t>
            </a:r>
            <a:r>
              <a:rPr lang="zh-CN" altLang="en-US" sz="2800" b="1"/>
              <a:t>，求出</a:t>
            </a:r>
            <a:r>
              <a:rPr lang="en-US" altLang="zh-CN" sz="2800" b="1" i="1"/>
              <a:t>A</a:t>
            </a:r>
            <a:r>
              <a:rPr lang="zh-CN" altLang="en-US" sz="2800" b="1">
                <a:latin typeface="宋体" panose="02010600030101010101" pitchFamily="2" charset="-122"/>
              </a:rPr>
              <a:t>上所有的等价关系。</a:t>
            </a:r>
            <a:endParaRPr lang="zh-CN" altLang="en-US" sz="2800" b="1">
              <a:latin typeface="宋体" panose="02010600030101010101" pitchFamily="2" charset="-122"/>
            </a:endParaRPr>
          </a:p>
        </p:txBody>
      </p:sp>
      <p:sp>
        <p:nvSpPr>
          <p:cNvPr id="261123" name="Text Box 3"/>
          <p:cNvSpPr txBox="1"/>
          <p:nvPr/>
        </p:nvSpPr>
        <p:spPr>
          <a:xfrm>
            <a:off x="914400" y="1401763"/>
            <a:ext cx="6448425" cy="584200"/>
          </a:xfrm>
          <a:prstGeom prst="rect">
            <a:avLst/>
          </a:prstGeom>
          <a:noFill/>
          <a:ln w="9525">
            <a:noFill/>
          </a:ln>
        </p:spPr>
        <p:txBody>
          <a:bodyPr lIns="91428" tIns="45714" rIns="91428" bIns="45714">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zh-CN" altLang="en-US" b="1" i="1">
                <a:latin typeface="宋体" panose="02010600030101010101" pitchFamily="2" charset="-122"/>
              </a:rPr>
              <a:t>解</a:t>
            </a:r>
            <a:r>
              <a:rPr lang="zh-CN" altLang="en-US" sz="2800" b="1">
                <a:latin typeface="宋体" panose="02010600030101010101" pitchFamily="2" charset="-122"/>
              </a:rPr>
              <a:t>  先求出</a:t>
            </a:r>
            <a:r>
              <a:rPr lang="en-US" altLang="zh-CN" sz="2800" b="1" i="1"/>
              <a:t>A</a:t>
            </a:r>
            <a:r>
              <a:rPr lang="zh-CN" altLang="en-US" sz="2800" b="1">
                <a:latin typeface="宋体" panose="02010600030101010101" pitchFamily="2" charset="-122"/>
              </a:rPr>
              <a:t>上有多少个不同的分划。</a:t>
            </a:r>
            <a:endParaRPr lang="zh-CN" altLang="en-US" sz="2800" b="1">
              <a:latin typeface="宋体" panose="02010600030101010101" pitchFamily="2" charset="-122"/>
            </a:endParaRPr>
          </a:p>
        </p:txBody>
      </p:sp>
      <p:grpSp>
        <p:nvGrpSpPr>
          <p:cNvPr id="226307" name="Group 4"/>
          <p:cNvGrpSpPr/>
          <p:nvPr/>
        </p:nvGrpSpPr>
        <p:grpSpPr>
          <a:xfrm>
            <a:off x="1219200" y="2238375"/>
            <a:ext cx="6518275" cy="3011488"/>
            <a:chOff x="832" y="1488"/>
            <a:chExt cx="4448" cy="2003"/>
          </a:xfrm>
        </p:grpSpPr>
        <p:sp>
          <p:nvSpPr>
            <p:cNvPr id="226309" name="Text Box 5"/>
            <p:cNvSpPr txBox="1"/>
            <p:nvPr/>
          </p:nvSpPr>
          <p:spPr>
            <a:xfrm>
              <a:off x="832" y="1517"/>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分成一个分划块的分划 </a:t>
              </a:r>
              <a:endParaRPr lang="zh-CN" altLang="en-US" sz="2800" b="1">
                <a:latin typeface="宋体" panose="02010600030101010101" pitchFamily="2" charset="-122"/>
              </a:endParaRPr>
            </a:p>
          </p:txBody>
        </p:sp>
        <p:sp>
          <p:nvSpPr>
            <p:cNvPr id="226310" name="Text Box 6"/>
            <p:cNvSpPr txBox="1"/>
            <p:nvPr/>
          </p:nvSpPr>
          <p:spPr>
            <a:xfrm>
              <a:off x="832" y="2072"/>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分成两个分划块的分划 </a:t>
              </a:r>
              <a:endParaRPr lang="zh-CN" altLang="en-US" sz="2800" b="1">
                <a:latin typeface="宋体" panose="02010600030101010101" pitchFamily="2" charset="-122"/>
              </a:endParaRPr>
            </a:p>
          </p:txBody>
        </p:sp>
        <p:sp>
          <p:nvSpPr>
            <p:cNvPr id="226311" name="Text Box 7"/>
            <p:cNvSpPr txBox="1"/>
            <p:nvPr/>
          </p:nvSpPr>
          <p:spPr>
            <a:xfrm>
              <a:off x="832" y="3141"/>
              <a:ext cx="4212" cy="350"/>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pPr>
              <a:r>
                <a:rPr lang="zh-CN" altLang="en-US" sz="2800" b="1">
                  <a:latin typeface="宋体" panose="02010600030101010101" pitchFamily="2" charset="-122"/>
                </a:rPr>
                <a:t>分成三个分划块的分划 </a:t>
              </a:r>
              <a:endParaRPr lang="zh-CN" altLang="en-US" sz="2800" b="1">
                <a:latin typeface="宋体" panose="02010600030101010101" pitchFamily="2" charset="-122"/>
              </a:endParaRPr>
            </a:p>
          </p:txBody>
        </p:sp>
        <p:graphicFrame>
          <p:nvGraphicFramePr>
            <p:cNvPr id="226312" name="Object 3"/>
            <p:cNvGraphicFramePr>
              <a:graphicFrameLocks noChangeAspect="1"/>
            </p:cNvGraphicFramePr>
            <p:nvPr/>
          </p:nvGraphicFramePr>
          <p:xfrm>
            <a:off x="3504" y="1488"/>
            <a:ext cx="1680" cy="392"/>
          </p:xfrm>
          <a:graphic>
            <a:graphicData uri="http://schemas.openxmlformats.org/presentationml/2006/ole">
              <mc:AlternateContent xmlns:mc="http://schemas.openxmlformats.org/markup-compatibility/2006">
                <mc:Choice xmlns:v="urn:schemas-microsoft-com:vml" Requires="v">
                  <p:oleObj spid="_x0000_s3500" name="" r:id="rId1" imgW="16021050" imgH="3733800" progId="Equation.3">
                    <p:embed/>
                  </p:oleObj>
                </mc:Choice>
                <mc:Fallback>
                  <p:oleObj name="" r:id="rId1" imgW="16021050" imgH="3733800" progId="Equation.3">
                    <p:embed/>
                    <p:pic>
                      <p:nvPicPr>
                        <p:cNvPr id="0" name="Picture 3499"/>
                        <p:cNvPicPr/>
                        <p:nvPr/>
                      </p:nvPicPr>
                      <p:blipFill>
                        <a:blip r:embed="rId2"/>
                        <a:stretch>
                          <a:fillRect/>
                        </a:stretch>
                      </p:blipFill>
                      <p:spPr>
                        <a:xfrm>
                          <a:off x="3504" y="1488"/>
                          <a:ext cx="1680" cy="392"/>
                        </a:xfrm>
                        <a:prstGeom prst="rect">
                          <a:avLst/>
                        </a:prstGeom>
                        <a:noFill/>
                        <a:ln w="38100">
                          <a:noFill/>
                          <a:miter/>
                        </a:ln>
                      </p:spPr>
                    </p:pic>
                  </p:oleObj>
                </mc:Fallback>
              </mc:AlternateContent>
            </a:graphicData>
          </a:graphic>
        </p:graphicFrame>
        <p:graphicFrame>
          <p:nvGraphicFramePr>
            <p:cNvPr id="226313" name="Object 4"/>
            <p:cNvGraphicFramePr>
              <a:graphicFrameLocks noChangeAspect="1"/>
            </p:cNvGraphicFramePr>
            <p:nvPr/>
          </p:nvGraphicFramePr>
          <p:xfrm>
            <a:off x="3504" y="2064"/>
            <a:ext cx="1776" cy="364"/>
          </p:xfrm>
          <a:graphic>
            <a:graphicData uri="http://schemas.openxmlformats.org/presentationml/2006/ole">
              <mc:AlternateContent xmlns:mc="http://schemas.openxmlformats.org/markup-compatibility/2006">
                <mc:Choice xmlns:v="urn:schemas-microsoft-com:vml" Requires="v">
                  <p:oleObj spid="_x0000_s3501" name="" r:id="rId3" imgW="18211800" imgH="3733800" progId="Equation.3">
                    <p:embed/>
                  </p:oleObj>
                </mc:Choice>
                <mc:Fallback>
                  <p:oleObj name="" r:id="rId3" imgW="18211800" imgH="3733800" progId="Equation.3">
                    <p:embed/>
                    <p:pic>
                      <p:nvPicPr>
                        <p:cNvPr id="0" name="Picture 3500"/>
                        <p:cNvPicPr/>
                        <p:nvPr/>
                      </p:nvPicPr>
                      <p:blipFill>
                        <a:blip r:embed="rId4"/>
                        <a:stretch>
                          <a:fillRect/>
                        </a:stretch>
                      </p:blipFill>
                      <p:spPr>
                        <a:xfrm>
                          <a:off x="3504" y="2064"/>
                          <a:ext cx="1776" cy="364"/>
                        </a:xfrm>
                        <a:prstGeom prst="rect">
                          <a:avLst/>
                        </a:prstGeom>
                        <a:noFill/>
                        <a:ln w="38100">
                          <a:noFill/>
                          <a:miter/>
                        </a:ln>
                      </p:spPr>
                    </p:pic>
                  </p:oleObj>
                </mc:Fallback>
              </mc:AlternateContent>
            </a:graphicData>
          </a:graphic>
        </p:graphicFrame>
        <p:graphicFrame>
          <p:nvGraphicFramePr>
            <p:cNvPr id="226314" name="Object 5"/>
            <p:cNvGraphicFramePr>
              <a:graphicFrameLocks noChangeAspect="1"/>
            </p:cNvGraphicFramePr>
            <p:nvPr/>
          </p:nvGraphicFramePr>
          <p:xfrm>
            <a:off x="3360" y="2544"/>
            <a:ext cx="1824" cy="374"/>
          </p:xfrm>
          <a:graphic>
            <a:graphicData uri="http://schemas.openxmlformats.org/presentationml/2006/ole">
              <mc:AlternateContent xmlns:mc="http://schemas.openxmlformats.org/markup-compatibility/2006">
                <mc:Choice xmlns:v="urn:schemas-microsoft-com:vml" Requires="v">
                  <p:oleObj spid="_x0000_s3502" name="" r:id="rId5" imgW="18211800" imgH="3733800" progId="Equation.3">
                    <p:embed/>
                  </p:oleObj>
                </mc:Choice>
                <mc:Fallback>
                  <p:oleObj name="" r:id="rId5" imgW="18211800" imgH="3733800" progId="Equation.3">
                    <p:embed/>
                    <p:pic>
                      <p:nvPicPr>
                        <p:cNvPr id="0" name="Picture 3501"/>
                        <p:cNvPicPr/>
                        <p:nvPr/>
                      </p:nvPicPr>
                      <p:blipFill>
                        <a:blip r:embed="rId6"/>
                        <a:stretch>
                          <a:fillRect/>
                        </a:stretch>
                      </p:blipFill>
                      <p:spPr>
                        <a:xfrm>
                          <a:off x="3360" y="2544"/>
                          <a:ext cx="1824" cy="374"/>
                        </a:xfrm>
                        <a:prstGeom prst="rect">
                          <a:avLst/>
                        </a:prstGeom>
                        <a:noFill/>
                        <a:ln w="38100">
                          <a:noFill/>
                          <a:miter/>
                        </a:ln>
                      </p:spPr>
                    </p:pic>
                  </p:oleObj>
                </mc:Fallback>
              </mc:AlternateContent>
            </a:graphicData>
          </a:graphic>
        </p:graphicFrame>
        <p:graphicFrame>
          <p:nvGraphicFramePr>
            <p:cNvPr id="226315" name="Object 6"/>
            <p:cNvGraphicFramePr>
              <a:graphicFrameLocks noChangeAspect="1"/>
            </p:cNvGraphicFramePr>
            <p:nvPr/>
          </p:nvGraphicFramePr>
          <p:xfrm>
            <a:off x="1008" y="2544"/>
            <a:ext cx="1968" cy="427"/>
          </p:xfrm>
          <a:graphic>
            <a:graphicData uri="http://schemas.openxmlformats.org/presentationml/2006/ole">
              <mc:AlternateContent xmlns:mc="http://schemas.openxmlformats.org/markup-compatibility/2006">
                <mc:Choice xmlns:v="urn:schemas-microsoft-com:vml" Requires="v">
                  <p:oleObj spid="_x0000_s3503" name="" r:id="rId7" imgW="18211800" imgH="3952875" progId="Equation.3">
                    <p:embed/>
                  </p:oleObj>
                </mc:Choice>
                <mc:Fallback>
                  <p:oleObj name="" r:id="rId7" imgW="18211800" imgH="3952875" progId="Equation.3">
                    <p:embed/>
                    <p:pic>
                      <p:nvPicPr>
                        <p:cNvPr id="0" name="Picture 3502"/>
                        <p:cNvPicPr/>
                        <p:nvPr/>
                      </p:nvPicPr>
                      <p:blipFill>
                        <a:blip r:embed="rId8"/>
                        <a:stretch>
                          <a:fillRect/>
                        </a:stretch>
                      </p:blipFill>
                      <p:spPr>
                        <a:xfrm>
                          <a:off x="1008" y="2544"/>
                          <a:ext cx="1968" cy="427"/>
                        </a:xfrm>
                        <a:prstGeom prst="rect">
                          <a:avLst/>
                        </a:prstGeom>
                        <a:noFill/>
                        <a:ln w="38100">
                          <a:noFill/>
                          <a:miter/>
                        </a:ln>
                      </p:spPr>
                    </p:pic>
                  </p:oleObj>
                </mc:Fallback>
              </mc:AlternateContent>
            </a:graphicData>
          </a:graphic>
        </p:graphicFrame>
      </p:grpSp>
      <p:graphicFrame>
        <p:nvGraphicFramePr>
          <p:cNvPr id="226308" name="Object 2"/>
          <p:cNvGraphicFramePr>
            <a:graphicFrameLocks noChangeAspect="1"/>
          </p:cNvGraphicFramePr>
          <p:nvPr/>
        </p:nvGraphicFramePr>
        <p:xfrm>
          <a:off x="5135563" y="4692650"/>
          <a:ext cx="3233737" cy="641350"/>
        </p:xfrm>
        <a:graphic>
          <a:graphicData uri="http://schemas.openxmlformats.org/presentationml/2006/ole">
            <mc:AlternateContent xmlns:mc="http://schemas.openxmlformats.org/markup-compatibility/2006">
              <mc:Choice xmlns:v="urn:schemas-microsoft-com:vml" Requires="v">
                <p:oleObj spid="_x0000_s3504" name="" r:id="rId9" imgW="20402550" imgH="3952875" progId="Equation.3">
                  <p:embed/>
                </p:oleObj>
              </mc:Choice>
              <mc:Fallback>
                <p:oleObj name="" r:id="rId9" imgW="20402550" imgH="3952875" progId="Equation.3">
                  <p:embed/>
                  <p:pic>
                    <p:nvPicPr>
                      <p:cNvPr id="0" name="Picture 3503"/>
                      <p:cNvPicPr/>
                      <p:nvPr/>
                    </p:nvPicPr>
                    <p:blipFill>
                      <a:blip r:embed="rId10"/>
                      <a:stretch>
                        <a:fillRect/>
                      </a:stretch>
                    </p:blipFill>
                    <p:spPr>
                      <a:xfrm>
                        <a:off x="5135563" y="4692650"/>
                        <a:ext cx="3233737" cy="641350"/>
                      </a:xfrm>
                      <a:prstGeom prst="rect">
                        <a:avLst/>
                      </a:prstGeom>
                      <a:noFill/>
                      <a:ln w="38100">
                        <a:noFill/>
                        <a:miter/>
                      </a:ln>
                    </p:spPr>
                  </p:pic>
                </p:oleObj>
              </mc:Fallback>
            </mc:AlternateContent>
          </a:graphicData>
        </a:graphic>
      </p:graphicFrame>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barn(inVertical)">
                                      <p:cBhvr>
                                        <p:cTn id="7" dur="5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二元关系的记号</a:t>
            </a:r>
            <a:endParaRPr kumimoji="1" lang="zh-CN" altLang="en-US" dirty="0"/>
          </a:p>
        </p:txBody>
      </p:sp>
      <p:sp>
        <p:nvSpPr>
          <p:cNvPr id="3" name="内容占位符 2"/>
          <p:cNvSpPr>
            <a:spLocks noGrp="1"/>
          </p:cNvSpPr>
          <p:nvPr>
            <p:ph idx="1"/>
          </p:nvPr>
        </p:nvSpPr>
        <p:spPr/>
        <p:txBody>
          <a:bodyPr/>
          <a:lstStyle/>
          <a:p>
            <a:r>
              <a:rPr kumimoji="1" lang="zh-CN" altLang="en-US" dirty="0"/>
              <a:t>设</a:t>
            </a:r>
            <a:r>
              <a:rPr kumimoji="1" lang="en-US" altLang="zh-CN" dirty="0"/>
              <a:t>R</a:t>
            </a:r>
            <a:r>
              <a:rPr kumimoji="1" lang="zh-CN" altLang="en-US" dirty="0"/>
              <a:t>是二元关系，则序偶</a:t>
            </a:r>
            <a:r>
              <a:rPr kumimoji="1" lang="en-US" altLang="zh-CN" dirty="0"/>
              <a:t>(x,</a:t>
            </a:r>
            <a:r>
              <a:rPr kumimoji="1" lang="zh-CN" altLang="en-US" dirty="0"/>
              <a:t> </a:t>
            </a:r>
            <a:r>
              <a:rPr kumimoji="1" lang="en-US" altLang="zh-CN" dirty="0"/>
              <a:t>y)</a:t>
            </a:r>
            <a:r>
              <a:rPr kumimoji="1" lang="zh-CN" altLang="en-US" dirty="0"/>
              <a:t>属于关系</a:t>
            </a:r>
            <a:r>
              <a:rPr kumimoji="1" lang="en-US" altLang="zh-CN" dirty="0"/>
              <a:t>R</a:t>
            </a:r>
            <a:r>
              <a:rPr kumimoji="1" lang="zh-CN" altLang="en-US" dirty="0"/>
              <a:t>可以有如下三种等价的表示方法：</a:t>
            </a:r>
            <a:endParaRPr kumimoji="1" lang="en-US" altLang="zh-CN" dirty="0"/>
          </a:p>
          <a:p>
            <a:pPr lvl="1"/>
            <a:r>
              <a:rPr kumimoji="1" lang="en-US" altLang="zh-CN" dirty="0"/>
              <a:t>R(x,</a:t>
            </a:r>
            <a:r>
              <a:rPr kumimoji="1" lang="zh-CN" altLang="en-US" dirty="0"/>
              <a:t> </a:t>
            </a:r>
            <a:r>
              <a:rPr kumimoji="1" lang="en-US" altLang="zh-CN" dirty="0"/>
              <a:t>y)		</a:t>
            </a:r>
            <a:r>
              <a:rPr kumimoji="1" lang="zh-CN" altLang="en-US" dirty="0"/>
              <a:t>前缀表示法</a:t>
            </a:r>
            <a:r>
              <a:rPr kumimoji="1" lang="en-US" altLang="zh-CN" dirty="0"/>
              <a:t>(prefix)</a:t>
            </a:r>
            <a:endParaRPr kumimoji="1" lang="en-US" altLang="zh-CN" dirty="0"/>
          </a:p>
          <a:p>
            <a:pPr lvl="1"/>
            <a:r>
              <a:rPr kumimoji="1" lang="en-US" altLang="zh-CN" dirty="0" err="1"/>
              <a:t>xRy</a:t>
            </a:r>
            <a:r>
              <a:rPr kumimoji="1" lang="en-US" altLang="zh-CN" dirty="0"/>
              <a:t>		</a:t>
            </a:r>
            <a:r>
              <a:rPr kumimoji="1" lang="zh-CN" altLang="en-US" dirty="0"/>
              <a:t>中缀表示法</a:t>
            </a:r>
            <a:r>
              <a:rPr kumimoji="1" lang="en-US" altLang="zh-CN" dirty="0"/>
              <a:t>(infix)</a:t>
            </a:r>
            <a:endParaRPr kumimoji="1" lang="en-US" altLang="zh-CN" dirty="0"/>
          </a:p>
          <a:p>
            <a:pPr lvl="1"/>
            <a:r>
              <a:rPr kumimoji="1" lang="en-US" altLang="zh-CN" dirty="0"/>
              <a:t>(x,</a:t>
            </a:r>
            <a:r>
              <a:rPr kumimoji="1" lang="zh-CN" altLang="en-US" dirty="0"/>
              <a:t> </a:t>
            </a:r>
            <a:r>
              <a:rPr kumimoji="1" lang="en-US" altLang="zh-CN" dirty="0"/>
              <a:t>y)</a:t>
            </a:r>
            <a:r>
              <a:rPr kumimoji="1" lang="zh-CN" altLang="en-US" dirty="0"/>
              <a:t> </a:t>
            </a:r>
            <a:r>
              <a:rPr lang="en-US" altLang="zh-CN" dirty="0">
                <a:solidFill>
                  <a:schemeClr val="tx1">
                    <a:lumMod val="95000"/>
                    <a:lumOff val="5000"/>
                  </a:schemeClr>
                </a:solidFill>
                <a:ea typeface="Cambria Math" panose="02040503050406030204"/>
                <a:sym typeface="+mn-ea"/>
              </a:rPr>
              <a:t>∊ </a:t>
            </a:r>
            <a:r>
              <a:rPr kumimoji="1" lang="en-US" altLang="zh-CN" dirty="0"/>
              <a:t>R		</a:t>
            </a:r>
            <a:r>
              <a:rPr kumimoji="1" lang="zh-CN" altLang="en-US" dirty="0"/>
              <a:t>后缀表示法</a:t>
            </a:r>
            <a:r>
              <a:rPr kumimoji="1" lang="en-US" altLang="zh-CN" dirty="0"/>
              <a:t>(suffix)</a:t>
            </a:r>
            <a:endParaRPr kumimoji="1"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7329" name="Group 53"/>
          <p:cNvGrpSpPr/>
          <p:nvPr/>
        </p:nvGrpSpPr>
        <p:grpSpPr>
          <a:xfrm>
            <a:off x="184150" y="358775"/>
            <a:ext cx="8793163" cy="6142038"/>
            <a:chOff x="120" y="240"/>
            <a:chExt cx="6000" cy="4124"/>
          </a:xfrm>
        </p:grpSpPr>
        <p:sp>
          <p:nvSpPr>
            <p:cNvPr id="227330" name="Line 2"/>
            <p:cNvSpPr/>
            <p:nvPr/>
          </p:nvSpPr>
          <p:spPr>
            <a:xfrm flipV="1">
              <a:off x="1488" y="912"/>
              <a:ext cx="816" cy="336"/>
            </a:xfrm>
            <a:prstGeom prst="line">
              <a:avLst/>
            </a:prstGeom>
            <a:ln w="9525" cap="flat" cmpd="sng">
              <a:solidFill>
                <a:schemeClr val="tx1"/>
              </a:solidFill>
              <a:prstDash val="solid"/>
              <a:miter/>
              <a:headEnd type="none" w="med" len="med"/>
              <a:tailEnd type="none" w="med" len="med"/>
            </a:ln>
          </p:spPr>
        </p:sp>
        <p:sp>
          <p:nvSpPr>
            <p:cNvPr id="227331" name="Line 3"/>
            <p:cNvSpPr/>
            <p:nvPr/>
          </p:nvSpPr>
          <p:spPr>
            <a:xfrm flipV="1">
              <a:off x="2640" y="912"/>
              <a:ext cx="768" cy="288"/>
            </a:xfrm>
            <a:prstGeom prst="line">
              <a:avLst/>
            </a:prstGeom>
            <a:ln w="9525" cap="flat" cmpd="sng">
              <a:solidFill>
                <a:schemeClr val="tx1"/>
              </a:solidFill>
              <a:prstDash val="solid"/>
              <a:miter/>
              <a:headEnd type="none" w="med" len="med"/>
              <a:tailEnd type="none" w="med" len="med"/>
            </a:ln>
          </p:spPr>
        </p:sp>
        <p:grpSp>
          <p:nvGrpSpPr>
            <p:cNvPr id="227332" name="Group 6"/>
            <p:cNvGrpSpPr/>
            <p:nvPr/>
          </p:nvGrpSpPr>
          <p:grpSpPr>
            <a:xfrm>
              <a:off x="3796" y="646"/>
              <a:ext cx="884" cy="861"/>
              <a:chOff x="3504" y="624"/>
              <a:chExt cx="816" cy="816"/>
            </a:xfrm>
          </p:grpSpPr>
          <p:grpSp>
            <p:nvGrpSpPr>
              <p:cNvPr id="227373" name="Group 7"/>
              <p:cNvGrpSpPr/>
              <p:nvPr/>
            </p:nvGrpSpPr>
            <p:grpSpPr>
              <a:xfrm>
                <a:off x="3504" y="624"/>
                <a:ext cx="816" cy="816"/>
                <a:chOff x="384" y="768"/>
                <a:chExt cx="816" cy="816"/>
              </a:xfrm>
            </p:grpSpPr>
            <p:sp>
              <p:nvSpPr>
                <p:cNvPr id="227375" name="Oval 8"/>
                <p:cNvSpPr/>
                <p:nvPr/>
              </p:nvSpPr>
              <p:spPr>
                <a:xfrm>
                  <a:off x="384" y="768"/>
                  <a:ext cx="816" cy="816"/>
                </a:xfrm>
                <a:prstGeom prst="ellipse">
                  <a:avLst/>
                </a:prstGeom>
                <a:solidFill>
                  <a:schemeClr val="folHlink"/>
                </a:solidFill>
                <a:ln w="9525" cap="flat" cmpd="sng">
                  <a:solidFill>
                    <a:schemeClr val="bg1"/>
                  </a:solidFill>
                  <a:prstDash val="solid"/>
                  <a:headEnd type="none" w="med" len="med"/>
                  <a:tailEnd type="none" w="med" len="med"/>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76" name="Rectangle 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sp>
              <p:nvSpPr>
                <p:cNvPr id="227377" name="Rectangle 1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78" name="Rectangle 1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grpSp>
          <p:sp>
            <p:nvSpPr>
              <p:cNvPr id="227374" name="Line 12"/>
              <p:cNvSpPr/>
              <p:nvPr/>
            </p:nvSpPr>
            <p:spPr>
              <a:xfrm flipV="1">
                <a:off x="3504" y="864"/>
                <a:ext cx="768" cy="192"/>
              </a:xfrm>
              <a:prstGeom prst="line">
                <a:avLst/>
              </a:prstGeom>
              <a:ln w="9525" cap="flat" cmpd="sng">
                <a:solidFill>
                  <a:schemeClr val="bg1"/>
                </a:solidFill>
                <a:prstDash val="solid"/>
                <a:headEnd type="none" w="med" len="med"/>
                <a:tailEnd type="none" w="med" len="med"/>
              </a:ln>
            </p:spPr>
          </p:sp>
        </p:grpSp>
        <p:graphicFrame>
          <p:nvGraphicFramePr>
            <p:cNvPr id="227333" name="Object 2"/>
            <p:cNvGraphicFramePr>
              <a:graphicFrameLocks noChangeAspect="1"/>
            </p:cNvGraphicFramePr>
            <p:nvPr/>
          </p:nvGraphicFramePr>
          <p:xfrm>
            <a:off x="384" y="2675"/>
            <a:ext cx="4560" cy="440"/>
          </p:xfrm>
          <a:graphic>
            <a:graphicData uri="http://schemas.openxmlformats.org/presentationml/2006/ole">
              <mc:AlternateContent xmlns:mc="http://schemas.openxmlformats.org/markup-compatibility/2006">
                <mc:Choice xmlns:v="urn:schemas-microsoft-com:vml" Requires="v">
                  <p:oleObj spid="_x0000_s3505" name="" r:id="rId1" imgW="38623875" imgH="3733800" progId="Equation.3">
                    <p:embed/>
                  </p:oleObj>
                </mc:Choice>
                <mc:Fallback>
                  <p:oleObj name="" r:id="rId1" imgW="38623875" imgH="3733800" progId="Equation.3">
                    <p:embed/>
                    <p:pic>
                      <p:nvPicPr>
                        <p:cNvPr id="0" name="Picture 3504"/>
                        <p:cNvPicPr/>
                        <p:nvPr/>
                      </p:nvPicPr>
                      <p:blipFill>
                        <a:blip r:embed="rId2"/>
                        <a:stretch>
                          <a:fillRect/>
                        </a:stretch>
                      </p:blipFill>
                      <p:spPr>
                        <a:xfrm>
                          <a:off x="384" y="2675"/>
                          <a:ext cx="4560" cy="440"/>
                        </a:xfrm>
                        <a:prstGeom prst="rect">
                          <a:avLst/>
                        </a:prstGeom>
                        <a:noFill/>
                        <a:ln w="38100">
                          <a:noFill/>
                          <a:miter/>
                        </a:ln>
                      </p:spPr>
                    </p:pic>
                  </p:oleObj>
                </mc:Fallback>
              </mc:AlternateContent>
            </a:graphicData>
          </a:graphic>
        </p:graphicFrame>
        <p:sp>
          <p:nvSpPr>
            <p:cNvPr id="227334" name="Text Box 14"/>
            <p:cNvSpPr txBox="1"/>
            <p:nvPr/>
          </p:nvSpPr>
          <p:spPr>
            <a:xfrm>
              <a:off x="312" y="240"/>
              <a:ext cx="4940" cy="33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defTabSz="913130" eaLnBrk="1" hangingPunct="1">
                <a:spcBef>
                  <a:spcPct val="0"/>
                </a:spcBef>
                <a:buNone/>
              </a:pPr>
              <a:r>
                <a:rPr lang="en-US" altLang="zh-CN" sz="2600" b="1">
                  <a:latin typeface="宋体" panose="02010600030101010101" pitchFamily="2" charset="-122"/>
                </a:rPr>
                <a:t>    </a:t>
              </a:r>
              <a:r>
                <a:rPr lang="zh-CN" altLang="en-US" sz="2600" b="1">
                  <a:latin typeface="宋体" panose="02010600030101010101" pitchFamily="2" charset="-122"/>
                </a:rPr>
                <a:t>因此，</a:t>
              </a:r>
              <a:r>
                <a:rPr lang="en-US" altLang="zh-CN" sz="2600" b="1" i="1"/>
                <a:t>A</a:t>
              </a:r>
              <a:r>
                <a:rPr lang="zh-CN" altLang="en-US" sz="2600" b="1">
                  <a:latin typeface="宋体" panose="02010600030101010101" pitchFamily="2" charset="-122"/>
                </a:rPr>
                <a:t>上有</a:t>
              </a:r>
              <a:r>
                <a:rPr lang="en-US" altLang="zh-CN" sz="2600" b="1">
                  <a:latin typeface="宋体" panose="02010600030101010101" pitchFamily="2" charset="-122"/>
                </a:rPr>
                <a:t>5</a:t>
              </a:r>
              <a:r>
                <a:rPr lang="zh-CN" altLang="en-US" sz="2600" b="1">
                  <a:latin typeface="宋体" panose="02010600030101010101" pitchFamily="2" charset="-122"/>
                </a:rPr>
                <a:t>个不同的分划，如下图所示</a:t>
              </a:r>
              <a:endParaRPr lang="zh-CN" altLang="en-US" sz="2600" b="1">
                <a:latin typeface="宋体" panose="02010600030101010101" pitchFamily="2" charset="-122"/>
              </a:endParaRPr>
            </a:p>
          </p:txBody>
        </p:sp>
        <p:sp>
          <p:nvSpPr>
            <p:cNvPr id="227335" name="Text Box 15"/>
            <p:cNvSpPr txBox="1"/>
            <p:nvPr/>
          </p:nvSpPr>
          <p:spPr>
            <a:xfrm>
              <a:off x="312" y="2014"/>
              <a:ext cx="5148" cy="332"/>
            </a:xfrm>
            <a:prstGeom prst="rect">
              <a:avLst/>
            </a:prstGeom>
            <a:noFill/>
            <a:ln w="9525">
              <a:noFill/>
            </a:ln>
          </p:spPr>
          <p:txBody>
            <a:bodyPr lIns="97962" tIns="48981" rIns="97962" bIns="48981">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defTabSz="913130" eaLnBrk="1" hangingPunct="1">
                <a:spcBef>
                  <a:spcPct val="0"/>
                </a:spcBef>
                <a:buNone/>
              </a:pPr>
              <a:r>
                <a:rPr lang="zh-CN" altLang="en-US" sz="2600" b="1"/>
                <a:t>记与分划</a:t>
              </a:r>
              <a:r>
                <a:rPr lang="zh-CN" altLang="en-US" sz="2600" b="1">
                  <a:latin typeface="宋体" panose="02010600030101010101" pitchFamily="2" charset="-122"/>
                </a:rPr>
                <a:t>    </a:t>
              </a:r>
              <a:r>
                <a:rPr lang="zh-CN" altLang="en-US" sz="2600" b="1"/>
                <a:t>相对应的等价关系为</a:t>
              </a:r>
              <a:endParaRPr lang="zh-CN" altLang="en-US" sz="2600" b="1"/>
            </a:p>
          </p:txBody>
        </p:sp>
        <p:grpSp>
          <p:nvGrpSpPr>
            <p:cNvPr id="227336" name="Group 16"/>
            <p:cNvGrpSpPr/>
            <p:nvPr/>
          </p:nvGrpSpPr>
          <p:grpSpPr>
            <a:xfrm>
              <a:off x="364" y="646"/>
              <a:ext cx="5460" cy="1340"/>
              <a:chOff x="364" y="659"/>
              <a:chExt cx="5460" cy="1340"/>
            </a:xfrm>
          </p:grpSpPr>
          <p:grpSp>
            <p:nvGrpSpPr>
              <p:cNvPr id="227345" name="Group 17"/>
              <p:cNvGrpSpPr/>
              <p:nvPr/>
            </p:nvGrpSpPr>
            <p:grpSpPr>
              <a:xfrm>
                <a:off x="364" y="659"/>
                <a:ext cx="884" cy="861"/>
                <a:chOff x="384" y="768"/>
                <a:chExt cx="816" cy="816"/>
              </a:xfrm>
            </p:grpSpPr>
            <p:sp>
              <p:nvSpPr>
                <p:cNvPr id="227369" name="Oval 18"/>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70" name="Rectangle 1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71" name="Rectangle 2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72" name="Rectangle 2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grpSp>
            <p:nvGrpSpPr>
              <p:cNvPr id="227346" name="Group 22"/>
              <p:cNvGrpSpPr/>
              <p:nvPr/>
            </p:nvGrpSpPr>
            <p:grpSpPr>
              <a:xfrm>
                <a:off x="1456" y="659"/>
                <a:ext cx="884" cy="861"/>
                <a:chOff x="1344" y="624"/>
                <a:chExt cx="816" cy="816"/>
              </a:xfrm>
            </p:grpSpPr>
            <p:grpSp>
              <p:nvGrpSpPr>
                <p:cNvPr id="227363" name="Group 23"/>
                <p:cNvGrpSpPr/>
                <p:nvPr/>
              </p:nvGrpSpPr>
              <p:grpSpPr>
                <a:xfrm>
                  <a:off x="1344" y="624"/>
                  <a:ext cx="816" cy="816"/>
                  <a:chOff x="384" y="768"/>
                  <a:chExt cx="816" cy="816"/>
                </a:xfrm>
              </p:grpSpPr>
              <p:sp>
                <p:nvSpPr>
                  <p:cNvPr id="227365" name="Oval 24"/>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66" name="Rectangle 25"/>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67" name="Rectangle 26"/>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68" name="Rectangle 27"/>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sp>
              <p:nvSpPr>
                <p:cNvPr id="227364" name="Line 28"/>
                <p:cNvSpPr/>
                <p:nvPr/>
              </p:nvSpPr>
              <p:spPr>
                <a:xfrm flipV="1">
                  <a:off x="1344" y="864"/>
                  <a:ext cx="768" cy="192"/>
                </a:xfrm>
                <a:prstGeom prst="line">
                  <a:avLst/>
                </a:prstGeom>
                <a:ln w="9525">
                  <a:noFill/>
                </a:ln>
              </p:spPr>
            </p:sp>
          </p:grpSp>
          <p:grpSp>
            <p:nvGrpSpPr>
              <p:cNvPr id="227347" name="Group 29"/>
              <p:cNvGrpSpPr/>
              <p:nvPr/>
            </p:nvGrpSpPr>
            <p:grpSpPr>
              <a:xfrm>
                <a:off x="2600" y="659"/>
                <a:ext cx="884" cy="861"/>
                <a:chOff x="2400" y="624"/>
                <a:chExt cx="816" cy="816"/>
              </a:xfrm>
            </p:grpSpPr>
            <p:grpSp>
              <p:nvGrpSpPr>
                <p:cNvPr id="227357" name="Group 30"/>
                <p:cNvGrpSpPr/>
                <p:nvPr/>
              </p:nvGrpSpPr>
              <p:grpSpPr>
                <a:xfrm>
                  <a:off x="2400" y="624"/>
                  <a:ext cx="816" cy="816"/>
                  <a:chOff x="384" y="768"/>
                  <a:chExt cx="816" cy="816"/>
                </a:xfrm>
              </p:grpSpPr>
              <p:sp>
                <p:nvSpPr>
                  <p:cNvPr id="227359" name="Oval 31"/>
                  <p:cNvSpPr/>
                  <p:nvPr/>
                </p:nvSpPr>
                <p:spPr>
                  <a:xfrm>
                    <a:off x="384" y="768"/>
                    <a:ext cx="816" cy="816"/>
                  </a:xfrm>
                  <a:prstGeom prst="ellipse">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60" name="Rectangle 32"/>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sp>
                <p:nvSpPr>
                  <p:cNvPr id="227361" name="Rectangle 33"/>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62" name="Rectangle 34"/>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grpSp>
            <p:sp>
              <p:nvSpPr>
                <p:cNvPr id="227358" name="Line 35"/>
                <p:cNvSpPr/>
                <p:nvPr/>
              </p:nvSpPr>
              <p:spPr>
                <a:xfrm flipV="1">
                  <a:off x="2400" y="864"/>
                  <a:ext cx="768" cy="192"/>
                </a:xfrm>
                <a:prstGeom prst="line">
                  <a:avLst/>
                </a:prstGeom>
                <a:ln w="9525">
                  <a:noFill/>
                </a:ln>
              </p:spPr>
            </p:sp>
          </p:grpSp>
          <p:grpSp>
            <p:nvGrpSpPr>
              <p:cNvPr id="227348" name="Group 36"/>
              <p:cNvGrpSpPr/>
              <p:nvPr/>
            </p:nvGrpSpPr>
            <p:grpSpPr>
              <a:xfrm>
                <a:off x="4940" y="659"/>
                <a:ext cx="884" cy="861"/>
                <a:chOff x="4560" y="624"/>
                <a:chExt cx="816" cy="816"/>
              </a:xfrm>
            </p:grpSpPr>
            <p:grpSp>
              <p:nvGrpSpPr>
                <p:cNvPr id="227350" name="Group 37"/>
                <p:cNvGrpSpPr/>
                <p:nvPr/>
              </p:nvGrpSpPr>
              <p:grpSpPr>
                <a:xfrm>
                  <a:off x="4560" y="624"/>
                  <a:ext cx="816" cy="816"/>
                  <a:chOff x="384" y="768"/>
                  <a:chExt cx="816" cy="816"/>
                </a:xfrm>
              </p:grpSpPr>
              <p:sp>
                <p:nvSpPr>
                  <p:cNvPr id="227353" name="Oval 38"/>
                  <p:cNvSpPr/>
                  <p:nvPr/>
                </p:nvSpPr>
                <p:spPr>
                  <a:xfrm>
                    <a:off x="384" y="768"/>
                    <a:ext cx="816" cy="816"/>
                  </a:xfrm>
                  <a:prstGeom prst="ellipse">
                    <a:avLst/>
                  </a:prstGeom>
                  <a:solidFill>
                    <a:schemeClr val="folHlink"/>
                  </a:solidFill>
                  <a:ln w="9525" cap="flat" cmpd="sng">
                    <a:solidFill>
                      <a:schemeClr val="bg1"/>
                    </a:solidFill>
                    <a:prstDash val="solid"/>
                    <a:headEnd type="none" w="med" len="med"/>
                    <a:tailEnd type="none" w="med" len="med"/>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endParaRPr lang="zh-CN" altLang="zh-CN" sz="2800" b="1">
                      <a:latin typeface="宋体" panose="02010600030101010101" pitchFamily="2" charset="-122"/>
                    </a:endParaRPr>
                  </a:p>
                </p:txBody>
              </p:sp>
              <p:sp>
                <p:nvSpPr>
                  <p:cNvPr id="227354" name="Rectangle 39"/>
                  <p:cNvSpPr/>
                  <p:nvPr/>
                </p:nvSpPr>
                <p:spPr>
                  <a:xfrm>
                    <a:off x="672" y="912"/>
                    <a:ext cx="240" cy="144"/>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a</a:t>
                    </a:r>
                    <a:endParaRPr lang="en-US" altLang="zh-CN" sz="2800" b="1">
                      <a:latin typeface="宋体" panose="02010600030101010101" pitchFamily="2" charset="-122"/>
                    </a:endParaRPr>
                  </a:p>
                </p:txBody>
              </p:sp>
              <p:sp>
                <p:nvSpPr>
                  <p:cNvPr id="227355" name="Rectangle 40"/>
                  <p:cNvSpPr/>
                  <p:nvPr/>
                </p:nvSpPr>
                <p:spPr>
                  <a:xfrm>
                    <a:off x="528" y="1200"/>
                    <a:ext cx="240" cy="192"/>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sp>
                <p:nvSpPr>
                  <p:cNvPr id="227356" name="Rectangle 41"/>
                  <p:cNvSpPr/>
                  <p:nvPr/>
                </p:nvSpPr>
                <p:spPr>
                  <a:xfrm>
                    <a:off x="816" y="1104"/>
                    <a:ext cx="288" cy="336"/>
                  </a:xfrm>
                  <a:prstGeom prst="rect">
                    <a:avLst/>
                  </a:prstGeom>
                  <a:solidFill>
                    <a:schemeClr val="folHlink"/>
                  </a:solidFill>
                  <a:ln w="9525">
                    <a:noFill/>
                  </a:ln>
                </p:spPr>
                <p:txBody>
                  <a:bodyPr wrap="none" lIns="97962" tIns="48981" rIns="97962" bIns="48981"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defTabSz="913130" eaLnBrk="1" hangingPunct="1">
                      <a:spcBef>
                        <a:spcPct val="0"/>
                      </a:spcBef>
                      <a:buNone/>
                    </a:pPr>
                    <a:r>
                      <a:rPr lang="en-US" altLang="zh-CN" sz="2800" b="1">
                        <a:latin typeface="宋体" panose="02010600030101010101" pitchFamily="2" charset="-122"/>
                      </a:rPr>
                      <a:t>b</a:t>
                    </a:r>
                    <a:endParaRPr lang="en-US" altLang="zh-CN" sz="2800" b="1">
                      <a:latin typeface="宋体" panose="02010600030101010101" pitchFamily="2" charset="-122"/>
                    </a:endParaRPr>
                  </a:p>
                </p:txBody>
              </p:sp>
            </p:grpSp>
            <p:sp>
              <p:nvSpPr>
                <p:cNvPr id="227351" name="Line 42"/>
                <p:cNvSpPr/>
                <p:nvPr/>
              </p:nvSpPr>
              <p:spPr>
                <a:xfrm flipV="1">
                  <a:off x="4560" y="864"/>
                  <a:ext cx="768" cy="192"/>
                </a:xfrm>
                <a:prstGeom prst="line">
                  <a:avLst/>
                </a:prstGeom>
                <a:ln w="9525" cap="flat" cmpd="sng">
                  <a:solidFill>
                    <a:schemeClr val="bg1"/>
                  </a:solidFill>
                  <a:prstDash val="solid"/>
                  <a:headEnd type="none" w="med" len="med"/>
                  <a:tailEnd type="none" w="med" len="med"/>
                </a:ln>
              </p:spPr>
            </p:sp>
            <p:sp>
              <p:nvSpPr>
                <p:cNvPr id="227352" name="Line 43"/>
                <p:cNvSpPr/>
                <p:nvPr/>
              </p:nvSpPr>
              <p:spPr>
                <a:xfrm>
                  <a:off x="4896" y="960"/>
                  <a:ext cx="192" cy="480"/>
                </a:xfrm>
                <a:prstGeom prst="line">
                  <a:avLst/>
                </a:prstGeom>
                <a:ln w="9525" cap="flat" cmpd="sng">
                  <a:solidFill>
                    <a:schemeClr val="bg1"/>
                  </a:solidFill>
                  <a:prstDash val="solid"/>
                  <a:headEnd type="none" w="med" len="med"/>
                  <a:tailEnd type="none" w="med" len="med"/>
                </a:ln>
              </p:spPr>
            </p:sp>
          </p:grpSp>
          <p:graphicFrame>
            <p:nvGraphicFramePr>
              <p:cNvPr id="227349" name="Object 9"/>
              <p:cNvGraphicFramePr>
                <a:graphicFrameLocks noChangeAspect="1"/>
              </p:cNvGraphicFramePr>
              <p:nvPr/>
            </p:nvGraphicFramePr>
            <p:xfrm>
              <a:off x="480" y="1632"/>
              <a:ext cx="5184" cy="367"/>
            </p:xfrm>
            <a:graphic>
              <a:graphicData uri="http://schemas.openxmlformats.org/presentationml/2006/ole">
                <mc:AlternateContent xmlns:mc="http://schemas.openxmlformats.org/markup-compatibility/2006">
                  <mc:Choice xmlns:v="urn:schemas-microsoft-com:vml" Requires="v">
                    <p:oleObj spid="_x0000_s3552" name="" r:id="rId3" imgW="55730775" imgH="3952875" progId="Equation.3">
                      <p:embed/>
                    </p:oleObj>
                  </mc:Choice>
                  <mc:Fallback>
                    <p:oleObj name="" r:id="rId3" imgW="55730775" imgH="3952875" progId="Equation.3">
                      <p:embed/>
                      <p:pic>
                        <p:nvPicPr>
                          <p:cNvPr id="0" name="Picture 3551"/>
                          <p:cNvPicPr/>
                          <p:nvPr/>
                        </p:nvPicPr>
                        <p:blipFill>
                          <a:blip r:embed="rId4"/>
                          <a:stretch>
                            <a:fillRect/>
                          </a:stretch>
                        </p:blipFill>
                        <p:spPr>
                          <a:xfrm>
                            <a:off x="480" y="1632"/>
                            <a:ext cx="5184" cy="367"/>
                          </a:xfrm>
                          <a:prstGeom prst="rect">
                            <a:avLst/>
                          </a:prstGeom>
                          <a:noFill/>
                          <a:ln w="38100">
                            <a:noFill/>
                            <a:miter/>
                          </a:ln>
                        </p:spPr>
                      </p:pic>
                    </p:oleObj>
                  </mc:Fallback>
                </mc:AlternateContent>
              </a:graphicData>
            </a:graphic>
          </p:graphicFrame>
        </p:grpSp>
        <p:graphicFrame>
          <p:nvGraphicFramePr>
            <p:cNvPr id="227337" name="Object 3"/>
            <p:cNvGraphicFramePr>
              <a:graphicFrameLocks noChangeAspect="1"/>
            </p:cNvGraphicFramePr>
            <p:nvPr/>
          </p:nvGraphicFramePr>
          <p:xfrm>
            <a:off x="1344" y="2003"/>
            <a:ext cx="312" cy="432"/>
          </p:xfrm>
          <a:graphic>
            <a:graphicData uri="http://schemas.openxmlformats.org/presentationml/2006/ole">
              <mc:AlternateContent xmlns:mc="http://schemas.openxmlformats.org/markup-compatibility/2006">
                <mc:Choice xmlns:v="urn:schemas-microsoft-com:vml" Requires="v">
                  <p:oleObj spid="_x0000_s3553" name="" r:id="rId5" imgW="2847975" imgH="3952875" progId="Equation.3">
                    <p:embed/>
                  </p:oleObj>
                </mc:Choice>
                <mc:Fallback>
                  <p:oleObj name="" r:id="rId5" imgW="2847975" imgH="3952875" progId="Equation.3">
                    <p:embed/>
                    <p:pic>
                      <p:nvPicPr>
                        <p:cNvPr id="0" name="Picture 3552"/>
                        <p:cNvPicPr/>
                        <p:nvPr/>
                      </p:nvPicPr>
                      <p:blipFill>
                        <a:blip r:embed="rId6"/>
                        <a:stretch>
                          <a:fillRect/>
                        </a:stretch>
                      </p:blipFill>
                      <p:spPr>
                        <a:xfrm>
                          <a:off x="1344" y="2003"/>
                          <a:ext cx="312" cy="432"/>
                        </a:xfrm>
                        <a:prstGeom prst="rect">
                          <a:avLst/>
                        </a:prstGeom>
                        <a:noFill/>
                        <a:ln w="38100">
                          <a:noFill/>
                          <a:miter/>
                        </a:ln>
                      </p:spPr>
                    </p:pic>
                  </p:oleObj>
                </mc:Fallback>
              </mc:AlternateContent>
            </a:graphicData>
          </a:graphic>
        </p:graphicFrame>
        <p:graphicFrame>
          <p:nvGraphicFramePr>
            <p:cNvPr id="227338" name="Object 4"/>
            <p:cNvGraphicFramePr>
              <a:graphicFrameLocks noChangeAspect="1"/>
            </p:cNvGraphicFramePr>
            <p:nvPr/>
          </p:nvGraphicFramePr>
          <p:xfrm>
            <a:off x="3757" y="1955"/>
            <a:ext cx="346" cy="480"/>
          </p:xfrm>
          <a:graphic>
            <a:graphicData uri="http://schemas.openxmlformats.org/presentationml/2006/ole">
              <mc:AlternateContent xmlns:mc="http://schemas.openxmlformats.org/markup-compatibility/2006">
                <mc:Choice xmlns:v="urn:schemas-microsoft-com:vml" Requires="v">
                  <p:oleObj spid="_x0000_s3554" name="" r:id="rId7" imgW="2847975" imgH="3952875" progId="Equation.3">
                    <p:embed/>
                  </p:oleObj>
                </mc:Choice>
                <mc:Fallback>
                  <p:oleObj name="" r:id="rId7" imgW="2847975" imgH="3952875" progId="Equation.3">
                    <p:embed/>
                    <p:pic>
                      <p:nvPicPr>
                        <p:cNvPr id="0" name="Picture 3553"/>
                        <p:cNvPicPr/>
                        <p:nvPr/>
                      </p:nvPicPr>
                      <p:blipFill>
                        <a:blip r:embed="rId8"/>
                        <a:stretch>
                          <a:fillRect/>
                        </a:stretch>
                      </p:blipFill>
                      <p:spPr>
                        <a:xfrm>
                          <a:off x="3757" y="1955"/>
                          <a:ext cx="346" cy="480"/>
                        </a:xfrm>
                        <a:prstGeom prst="rect">
                          <a:avLst/>
                        </a:prstGeom>
                        <a:noFill/>
                        <a:ln w="38100">
                          <a:noFill/>
                          <a:miter/>
                        </a:ln>
                      </p:spPr>
                    </p:pic>
                  </p:oleObj>
                </mc:Fallback>
              </mc:AlternateContent>
            </a:graphicData>
          </a:graphic>
        </p:graphicFrame>
        <p:graphicFrame>
          <p:nvGraphicFramePr>
            <p:cNvPr id="227339" name="Object 5"/>
            <p:cNvGraphicFramePr>
              <a:graphicFrameLocks noChangeAspect="1"/>
            </p:cNvGraphicFramePr>
            <p:nvPr/>
          </p:nvGraphicFramePr>
          <p:xfrm>
            <a:off x="120" y="2387"/>
            <a:ext cx="6000" cy="320"/>
          </p:xfrm>
          <a:graphic>
            <a:graphicData uri="http://schemas.openxmlformats.org/presentationml/2006/ole">
              <mc:AlternateContent xmlns:mc="http://schemas.openxmlformats.org/markup-compatibility/2006">
                <mc:Choice xmlns:v="urn:schemas-microsoft-com:vml" Requires="v">
                  <p:oleObj spid="_x0000_s3555" name="" r:id="rId9" imgW="69780150" imgH="3733800" progId="Equation.3">
                    <p:embed/>
                  </p:oleObj>
                </mc:Choice>
                <mc:Fallback>
                  <p:oleObj name="" r:id="rId9" imgW="69780150" imgH="3733800" progId="Equation.3">
                    <p:embed/>
                    <p:pic>
                      <p:nvPicPr>
                        <p:cNvPr id="0" name="Picture 3554"/>
                        <p:cNvPicPr/>
                        <p:nvPr/>
                      </p:nvPicPr>
                      <p:blipFill>
                        <a:blip r:embed="rId10"/>
                        <a:stretch>
                          <a:fillRect/>
                        </a:stretch>
                      </p:blipFill>
                      <p:spPr>
                        <a:xfrm>
                          <a:off x="120" y="2387"/>
                          <a:ext cx="6000" cy="320"/>
                        </a:xfrm>
                        <a:prstGeom prst="rect">
                          <a:avLst/>
                        </a:prstGeom>
                        <a:noFill/>
                        <a:ln w="38100">
                          <a:noFill/>
                          <a:miter/>
                        </a:ln>
                      </p:spPr>
                    </p:pic>
                  </p:oleObj>
                </mc:Fallback>
              </mc:AlternateContent>
            </a:graphicData>
          </a:graphic>
        </p:graphicFrame>
        <p:graphicFrame>
          <p:nvGraphicFramePr>
            <p:cNvPr id="227340" name="Object 6"/>
            <p:cNvGraphicFramePr>
              <a:graphicFrameLocks noChangeAspect="1"/>
            </p:cNvGraphicFramePr>
            <p:nvPr/>
          </p:nvGraphicFramePr>
          <p:xfrm>
            <a:off x="672" y="3107"/>
            <a:ext cx="4320" cy="439"/>
          </p:xfrm>
          <a:graphic>
            <a:graphicData uri="http://schemas.openxmlformats.org/presentationml/2006/ole">
              <mc:AlternateContent xmlns:mc="http://schemas.openxmlformats.org/markup-compatibility/2006">
                <mc:Choice xmlns:v="urn:schemas-microsoft-com:vml" Requires="v">
                  <p:oleObj spid="_x0000_s3556" name="" r:id="rId11" imgW="38842950" imgH="3952875" progId="Equation.3">
                    <p:embed/>
                  </p:oleObj>
                </mc:Choice>
                <mc:Fallback>
                  <p:oleObj name="" r:id="rId11" imgW="38842950" imgH="3952875" progId="Equation.3">
                    <p:embed/>
                    <p:pic>
                      <p:nvPicPr>
                        <p:cNvPr id="0" name="Picture 3555"/>
                        <p:cNvPicPr/>
                        <p:nvPr/>
                      </p:nvPicPr>
                      <p:blipFill>
                        <a:blip r:embed="rId12"/>
                        <a:stretch>
                          <a:fillRect/>
                        </a:stretch>
                      </p:blipFill>
                      <p:spPr>
                        <a:xfrm>
                          <a:off x="672" y="3107"/>
                          <a:ext cx="4320" cy="439"/>
                        </a:xfrm>
                        <a:prstGeom prst="rect">
                          <a:avLst/>
                        </a:prstGeom>
                        <a:noFill/>
                        <a:ln w="38100">
                          <a:noFill/>
                          <a:miter/>
                        </a:ln>
                      </p:spPr>
                    </p:pic>
                  </p:oleObj>
                </mc:Fallback>
              </mc:AlternateContent>
            </a:graphicData>
          </a:graphic>
        </p:graphicFrame>
        <p:graphicFrame>
          <p:nvGraphicFramePr>
            <p:cNvPr id="227341" name="Object 7"/>
            <p:cNvGraphicFramePr>
              <a:graphicFrameLocks noChangeAspect="1"/>
            </p:cNvGraphicFramePr>
            <p:nvPr/>
          </p:nvGraphicFramePr>
          <p:xfrm>
            <a:off x="912" y="3539"/>
            <a:ext cx="4224" cy="403"/>
          </p:xfrm>
          <a:graphic>
            <a:graphicData uri="http://schemas.openxmlformats.org/presentationml/2006/ole">
              <mc:AlternateContent xmlns:mc="http://schemas.openxmlformats.org/markup-compatibility/2006">
                <mc:Choice xmlns:v="urn:schemas-microsoft-com:vml" Requires="v">
                  <p:oleObj spid="_x0000_s3557" name="" r:id="rId13" imgW="39062025" imgH="3733800" progId="Equation.3">
                    <p:embed/>
                  </p:oleObj>
                </mc:Choice>
                <mc:Fallback>
                  <p:oleObj name="" r:id="rId13" imgW="39062025" imgH="3733800" progId="Equation.3">
                    <p:embed/>
                    <p:pic>
                      <p:nvPicPr>
                        <p:cNvPr id="0" name="Picture 3556"/>
                        <p:cNvPicPr/>
                        <p:nvPr/>
                      </p:nvPicPr>
                      <p:blipFill>
                        <a:blip r:embed="rId14"/>
                        <a:stretch>
                          <a:fillRect/>
                        </a:stretch>
                      </p:blipFill>
                      <p:spPr>
                        <a:xfrm>
                          <a:off x="912" y="3539"/>
                          <a:ext cx="4224" cy="403"/>
                        </a:xfrm>
                        <a:prstGeom prst="rect">
                          <a:avLst/>
                        </a:prstGeom>
                        <a:noFill/>
                        <a:ln w="38100">
                          <a:noFill/>
                          <a:miter/>
                        </a:ln>
                      </p:spPr>
                    </p:pic>
                  </p:oleObj>
                </mc:Fallback>
              </mc:AlternateContent>
            </a:graphicData>
          </a:graphic>
        </p:graphicFrame>
        <p:graphicFrame>
          <p:nvGraphicFramePr>
            <p:cNvPr id="227342" name="Object 8"/>
            <p:cNvGraphicFramePr>
              <a:graphicFrameLocks noChangeAspect="1"/>
            </p:cNvGraphicFramePr>
            <p:nvPr/>
          </p:nvGraphicFramePr>
          <p:xfrm>
            <a:off x="1104" y="3923"/>
            <a:ext cx="3456" cy="441"/>
          </p:xfrm>
          <a:graphic>
            <a:graphicData uri="http://schemas.openxmlformats.org/presentationml/2006/ole">
              <mc:AlternateContent xmlns:mc="http://schemas.openxmlformats.org/markup-compatibility/2006">
                <mc:Choice xmlns:v="urn:schemas-microsoft-com:vml" Requires="v">
                  <p:oleObj spid="_x0000_s3558" name="" r:id="rId15" imgW="30937200" imgH="3952875" progId="Equation.3">
                    <p:embed/>
                  </p:oleObj>
                </mc:Choice>
                <mc:Fallback>
                  <p:oleObj name="" r:id="rId15" imgW="30937200" imgH="3952875" progId="Equation.3">
                    <p:embed/>
                    <p:pic>
                      <p:nvPicPr>
                        <p:cNvPr id="0" name="Picture 3557"/>
                        <p:cNvPicPr/>
                        <p:nvPr/>
                      </p:nvPicPr>
                      <p:blipFill>
                        <a:blip r:embed="rId16"/>
                        <a:stretch>
                          <a:fillRect/>
                        </a:stretch>
                      </p:blipFill>
                      <p:spPr>
                        <a:xfrm>
                          <a:off x="1104" y="3923"/>
                          <a:ext cx="3456" cy="441"/>
                        </a:xfrm>
                        <a:prstGeom prst="rect">
                          <a:avLst/>
                        </a:prstGeom>
                        <a:noFill/>
                        <a:ln w="38100">
                          <a:noFill/>
                          <a:miter/>
                        </a:ln>
                      </p:spPr>
                    </p:pic>
                  </p:oleObj>
                </mc:Fallback>
              </mc:AlternateContent>
            </a:graphicData>
          </a:graphic>
        </p:graphicFrame>
        <p:sp>
          <p:nvSpPr>
            <p:cNvPr id="227343" name="Line 51"/>
            <p:cNvSpPr/>
            <p:nvPr/>
          </p:nvSpPr>
          <p:spPr>
            <a:xfrm flipV="1">
              <a:off x="1488" y="912"/>
              <a:ext cx="768" cy="288"/>
            </a:xfrm>
            <a:prstGeom prst="line">
              <a:avLst/>
            </a:prstGeom>
            <a:ln w="9525" cap="flat" cmpd="sng">
              <a:solidFill>
                <a:schemeClr val="tx1"/>
              </a:solidFill>
              <a:prstDash val="solid"/>
              <a:miter/>
              <a:headEnd type="none" w="med" len="med"/>
              <a:tailEnd type="none" w="med" len="med"/>
            </a:ln>
          </p:spPr>
        </p:sp>
        <p:sp>
          <p:nvSpPr>
            <p:cNvPr id="227344" name="Line 52"/>
            <p:cNvSpPr/>
            <p:nvPr/>
          </p:nvSpPr>
          <p:spPr>
            <a:xfrm flipV="1">
              <a:off x="2640" y="912"/>
              <a:ext cx="768" cy="240"/>
            </a:xfrm>
            <a:prstGeom prst="line">
              <a:avLst/>
            </a:prstGeom>
            <a:ln w="9525" cap="flat" cmpd="sng">
              <a:solidFill>
                <a:schemeClr val="tx1"/>
              </a:solidFill>
              <a:prstDash val="solid"/>
              <a:miter/>
              <a:headEnd type="none" w="med" len="med"/>
              <a:tailEnd type="none" w="med" len="med"/>
            </a:ln>
          </p:spPr>
        </p:sp>
      </p:grpSp>
    </p:spTree>
  </p:cSld>
  <p:clrMapOvr>
    <a:masterClrMapping/>
  </p:clrMapOvr>
  <p:transition spd="med">
    <p:split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5" name="Text Box 3"/>
          <p:cNvSpPr txBox="1"/>
          <p:nvPr/>
        </p:nvSpPr>
        <p:spPr>
          <a:xfrm>
            <a:off x="-76200" y="76200"/>
            <a:ext cx="9220200" cy="668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600" b="1">
                <a:solidFill>
                  <a:srgbClr val="920092"/>
                </a:solidFill>
                <a:latin typeface="Times New Roman" panose="02020703060505090304" pitchFamily="18" charset="0"/>
              </a:rPr>
              <a:t>        </a:t>
            </a:r>
            <a:r>
              <a:rPr lang="zh-CN" altLang="en-US" sz="2800" b="1">
                <a:solidFill>
                  <a:srgbClr val="920092"/>
                </a:solidFill>
                <a:latin typeface="Times New Roman" panose="02020703060505090304" pitchFamily="18" charset="0"/>
              </a:rPr>
              <a:t>定理</a:t>
            </a:r>
            <a:r>
              <a:rPr lang="en-US" altLang="zh-CN" sz="2800" b="1">
                <a:solidFill>
                  <a:srgbClr val="920092"/>
                </a:solidFill>
                <a:latin typeface="Times New Roman" panose="02020703060505090304" pitchFamily="18" charset="0"/>
              </a:rPr>
              <a:t>3-10.4   </a:t>
            </a:r>
            <a:r>
              <a:rPr lang="zh-CN" altLang="en-US" sz="2800" b="1">
                <a:latin typeface="Times New Roman" panose="02020703060505090304" pitchFamily="18" charset="0"/>
              </a:rPr>
              <a:t>设</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zh-CN" altLang="en-US" sz="2800" b="1">
                <a:latin typeface="Times New Roman" panose="02020703060505090304" pitchFamily="18" charset="0"/>
              </a:rPr>
              <a:t>和</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zh-CN" altLang="en-US" sz="2800" b="1">
                <a:latin typeface="Times New Roman" panose="02020703060505090304" pitchFamily="18" charset="0"/>
              </a:rPr>
              <a:t>为非空集合</a:t>
            </a:r>
            <a:r>
              <a:rPr lang="en-US" altLang="zh-CN" sz="3600" b="1">
                <a:solidFill>
                  <a:srgbClr val="FF0000"/>
                </a:solidFill>
                <a:latin typeface="Times New Roman" panose="02020703060505090304" pitchFamily="18" charset="0"/>
              </a:rPr>
              <a:t>A</a:t>
            </a:r>
            <a:r>
              <a:rPr lang="zh-CN" altLang="en-US" sz="2800" b="1">
                <a:latin typeface="宋体" panose="02010600030101010101" pitchFamily="2" charset="-122"/>
              </a:rPr>
              <a:t>上</a:t>
            </a:r>
            <a:r>
              <a:rPr lang="zh-CN" altLang="en-US" sz="2800" b="1">
                <a:latin typeface="Times New Roman" panose="02020703060505090304" pitchFamily="18" charset="0"/>
              </a:rPr>
              <a:t>的</a:t>
            </a:r>
            <a:r>
              <a:rPr lang="zh-CN" altLang="en-US" sz="3600" b="1">
                <a:solidFill>
                  <a:srgbClr val="FF0000"/>
                </a:solidFill>
                <a:latin typeface="Times New Roman" panose="02020703060505090304" pitchFamily="18" charset="0"/>
              </a:rPr>
              <a:t>等价关系</a:t>
            </a:r>
            <a:r>
              <a:rPr lang="zh-CN" altLang="en-US" sz="2800" b="1">
                <a:latin typeface="Times New Roman" panose="02020703060505090304" pitchFamily="18" charset="0"/>
              </a:rPr>
              <a:t>，则， </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zh-CN" altLang="en-US" sz="2800" b="1">
                <a:latin typeface="Times New Roman" panose="02020703060505090304" pitchFamily="18" charset="0"/>
              </a:rPr>
              <a:t>当且仅当</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r>
              <a:rPr lang="zh-CN" altLang="en-US" sz="2800" b="1">
                <a:latin typeface="Times New Roman" panose="02020703060505090304" pitchFamily="18" charset="0"/>
              </a:rPr>
              <a:t>。</a:t>
            </a:r>
            <a:endParaRPr lang="zh-CN" altLang="en-US" sz="2800" b="1">
              <a:latin typeface="Times New Roman" panose="02020703060505090304" pitchFamily="18" charset="0"/>
            </a:endParaRPr>
          </a:p>
          <a:p>
            <a:pPr marL="0" lvl="0" indent="0" eaLnBrk="1" hangingPunct="1">
              <a:spcBef>
                <a:spcPct val="0"/>
              </a:spcBef>
              <a:buNone/>
            </a:pPr>
            <a:r>
              <a:rPr lang="zh-CN" altLang="en-US" sz="2800" b="1">
                <a:latin typeface="宋体" panose="02010600030101010101" pitchFamily="2" charset="-122"/>
                <a:sym typeface="Wingdings 2" panose="05020102010507070707" pitchFamily="18" charset="2"/>
              </a:rPr>
              <a:t>  </a:t>
            </a:r>
            <a:r>
              <a:rPr lang="zh-CN" altLang="zh-CN" sz="2800" b="1">
                <a:latin typeface="宋体" panose="02010600030101010101" pitchFamily="2" charset="-122"/>
              </a:rPr>
              <a:t>证明思路： </a:t>
            </a:r>
            <a:r>
              <a:rPr lang="zh-CN" altLang="zh-CN" sz="3600" b="1">
                <a:latin typeface="宋体" panose="02010600030101010101" pitchFamily="2" charset="-122"/>
              </a:rPr>
              <a:t>先证</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en-US" altLang="zh-CN" sz="3600" b="1">
                <a:latin typeface="宋体" panose="02010600030101010101" pitchFamily="2" charset="-122"/>
                <a:sym typeface="Symbol" pitchFamily="18" charset="2"/>
              </a:rPr>
              <a:t></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r>
              <a:rPr lang="zh-CN" altLang="en-US" sz="2800" b="1">
                <a:latin typeface="宋体" panose="02010600030101010101" pitchFamily="2" charset="-122"/>
              </a:rPr>
              <a:t>，对任意</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Times New Roman" panose="02020703060505090304" pitchFamily="18" charset="0"/>
                <a:ea typeface="MingLiU" panose="02020509000000000000" pitchFamily="49" charset="-120"/>
                <a:sym typeface="Symbol" pitchFamily="18" charset="2"/>
              </a:rPr>
              <a:t>, </a:t>
            </a:r>
            <a:r>
              <a:rPr lang="zh-CN" altLang="en-US" sz="2800" b="1">
                <a:latin typeface="宋体" panose="02010600030101010101" pitchFamily="2" charset="-122"/>
              </a:rPr>
              <a:t>则</a:t>
            </a:r>
            <a:endParaRPr lang="zh-CN" altLang="en-US" sz="2800" b="1">
              <a:solidFill>
                <a:srgbClr val="FF0000"/>
              </a:solidFill>
              <a:latin typeface="Times New Roman" panose="02020703060505090304" pitchFamily="18" charset="0"/>
              <a:ea typeface="MingLiU" panose="02020509000000000000" pitchFamily="49" charset="-120"/>
              <a:sym typeface="Symbol" pitchFamily="18" charset="2"/>
            </a:endParaRPr>
          </a:p>
          <a:p>
            <a:pPr marL="0" lvl="0" indent="0" eaLnBrk="1" hangingPunct="1">
              <a:spcBef>
                <a:spcPct val="0"/>
              </a:spcBef>
              <a:buNone/>
            </a:pPr>
            <a:r>
              <a:rPr lang="zh-CN" altLang="en-US" sz="2800" b="1">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={x|x</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A,&lt;a,x&gt;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1</a:t>
            </a:r>
            <a:r>
              <a:rPr lang="en-US" altLang="zh-CN" sz="2800" b="1">
                <a:solidFill>
                  <a:srgbClr val="FF0000"/>
                </a:solidFill>
                <a:latin typeface="宋体" panose="02010600030101010101" pitchFamily="2" charset="-122"/>
              </a:rPr>
              <a:t>}={x|x</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A,&lt;a,x&gt;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2</a:t>
            </a:r>
            <a:r>
              <a:rPr lang="en-US" altLang="zh-CN" sz="2800" b="1">
                <a:solidFill>
                  <a:srgbClr val="FF0000"/>
                </a:solidFill>
                <a:latin typeface="宋体" panose="02010600030101010101" pitchFamily="2" charset="-122"/>
              </a:rPr>
              <a:t>}=</a:t>
            </a:r>
            <a:r>
              <a:rPr lang="en-US" altLang="zh-CN" sz="2800" b="1" baseline="-30000">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  </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zh-CN" altLang="zh-CN" sz="2800" b="1">
                <a:latin typeface="宋体" panose="02010600030101010101" pitchFamily="2" charset="-122"/>
              </a:rPr>
              <a:t>故  {</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zh-CN" altLang="zh-CN" sz="2800" b="1">
                <a:latin typeface="宋体" panose="02010600030101010101" pitchFamily="2" charset="-122"/>
              </a:rPr>
              <a:t>即 </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endParaRPr lang="en-US" altLang="zh-CN" sz="3600" b="1" baseline="-25000">
              <a:solidFill>
                <a:srgbClr val="FF0000"/>
              </a:solidFill>
              <a:latin typeface="Times New Roman" panose="02020703060505090304" pitchFamily="18" charset="0"/>
            </a:endParaRPr>
          </a:p>
          <a:p>
            <a:pPr marL="0" lvl="0" indent="0" eaLnBrk="1" hangingPunct="1">
              <a:spcBef>
                <a:spcPct val="0"/>
              </a:spcBef>
              <a:buNone/>
            </a:pPr>
            <a:r>
              <a:rPr lang="en-US" altLang="zh-CN" sz="3600" b="1">
                <a:latin typeface="宋体" panose="02010600030101010101" pitchFamily="2" charset="-122"/>
              </a:rPr>
              <a:t>           </a:t>
            </a:r>
            <a:r>
              <a:rPr lang="zh-CN" altLang="en-US" sz="3600" b="1">
                <a:latin typeface="宋体" panose="02010600030101010101" pitchFamily="2" charset="-122"/>
              </a:rPr>
              <a:t>再证：</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=A/R</a:t>
            </a:r>
            <a:r>
              <a:rPr lang="en-US" altLang="zh-CN" sz="3600" b="1" baseline="-25000">
                <a:solidFill>
                  <a:srgbClr val="FF0000"/>
                </a:solidFill>
                <a:latin typeface="Times New Roman" panose="02020703060505090304" pitchFamily="18" charset="0"/>
              </a:rPr>
              <a:t>2</a:t>
            </a:r>
            <a:r>
              <a:rPr lang="en-US" altLang="zh-CN" sz="3600" b="1">
                <a:latin typeface="宋体" panose="02010600030101010101" pitchFamily="2" charset="-122"/>
                <a:sym typeface="Symbol" pitchFamily="18" charset="2"/>
              </a:rPr>
              <a:t></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 </a:t>
            </a:r>
            <a:endParaRPr lang="en-US" altLang="zh-CN" sz="3600" b="1">
              <a:solidFill>
                <a:srgbClr val="FF0000"/>
              </a:solidFill>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设{</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a:t>
            </a:r>
            <a:r>
              <a:rPr lang="en-US" altLang="zh-CN" sz="2800" b="1">
                <a:latin typeface="宋体" panose="02010600030101010101" pitchFamily="2" charset="-122"/>
              </a:rPr>
              <a:t>}</a:t>
            </a:r>
            <a:r>
              <a:rPr lang="zh-CN" altLang="zh-CN" sz="2800" b="1">
                <a:latin typeface="宋体" panose="02010600030101010101" pitchFamily="2" charset="-122"/>
              </a:rPr>
              <a:t>出发，</a:t>
            </a:r>
            <a:r>
              <a:rPr lang="zh-CN" altLang="en-US" sz="2800" b="1">
                <a:latin typeface="宋体" panose="02010600030101010101" pitchFamily="2" charset="-122"/>
              </a:rPr>
              <a:t>对任意</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A/R</a:t>
            </a:r>
            <a:r>
              <a:rPr lang="en-US" altLang="zh-CN" sz="2800" b="1" baseline="-25000">
                <a:solidFill>
                  <a:srgbClr val="FF0000"/>
                </a:solidFill>
                <a:latin typeface="Times New Roman" panose="02020703060505090304" pitchFamily="18" charset="0"/>
                <a:ea typeface="MingLiU" panose="02020509000000000000" pitchFamily="49" charset="-120"/>
                <a:sym typeface="Symbol" pitchFamily="18" charset="2"/>
              </a:rPr>
              <a:t>1</a:t>
            </a:r>
            <a:r>
              <a:rPr lang="en-US" altLang="zh-CN" sz="2800" b="1">
                <a:latin typeface="Times New Roman" panose="02020703060505090304" pitchFamily="18" charset="0"/>
                <a:ea typeface="MingLiU" panose="02020509000000000000" pitchFamily="49" charset="-120"/>
                <a:sym typeface="Symbol" pitchFamily="18" charset="2"/>
              </a:rPr>
              <a:t>, </a:t>
            </a:r>
            <a:r>
              <a:rPr lang="zh-CN" altLang="en-US" sz="2800" b="1">
                <a:latin typeface="宋体" panose="02010600030101010101" pitchFamily="2" charset="-122"/>
              </a:rPr>
              <a:t>必存在</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A/R</a:t>
            </a:r>
            <a:r>
              <a:rPr lang="en-US" altLang="zh-CN" sz="2800" b="1" baseline="-25000">
                <a:solidFill>
                  <a:srgbClr val="FF0000"/>
                </a:solidFill>
                <a:latin typeface="Times New Roman" panose="02020703060505090304" pitchFamily="18" charset="0"/>
                <a:ea typeface="MingLiU" panose="02020509000000000000" pitchFamily="49" charset="-120"/>
                <a:sym typeface="Symbol" pitchFamily="18" charset="2"/>
              </a:rPr>
              <a:t>2</a:t>
            </a:r>
            <a:r>
              <a:rPr lang="zh-CN" altLang="en-US" sz="2800" b="1">
                <a:latin typeface="Times New Roman" panose="02020703060505090304" pitchFamily="18" charset="0"/>
                <a:sym typeface="Symbol" pitchFamily="18" charset="2"/>
              </a:rPr>
              <a:t>，使得</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 </a:t>
            </a:r>
            <a:r>
              <a:rPr lang="en-US" altLang="zh-CN" sz="2800" b="1">
                <a:latin typeface="宋体" panose="02010600030101010101" pitchFamily="2" charset="-122"/>
              </a:rPr>
              <a:t>=</a:t>
            </a:r>
            <a:r>
              <a:rPr lang="en-US" altLang="zh-CN" sz="2800" b="1" baseline="-30000">
                <a:solidFill>
                  <a:srgbClr val="FF0000"/>
                </a:solidFill>
                <a:latin typeface="宋体" panose="02010600030101010101" pitchFamily="2" charset="-122"/>
              </a:rPr>
              <a:t> </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 </a:t>
            </a:r>
            <a:r>
              <a:rPr lang="zh-CN" altLang="en-US" sz="2800" b="1">
                <a:latin typeface="Times New Roman" panose="02020703060505090304" pitchFamily="18" charset="0"/>
                <a:sym typeface="Symbol" pitchFamily="18" charset="2"/>
              </a:rPr>
              <a:t>，</a:t>
            </a:r>
            <a:endParaRPr lang="zh-CN" altLang="en-US" sz="2800" b="1">
              <a:latin typeface="Times New Roman" panose="02020703060505090304" pitchFamily="18" charset="0"/>
              <a:sym typeface="Symbol" pitchFamily="18" charset="2"/>
            </a:endParaRPr>
          </a:p>
          <a:p>
            <a:pPr marL="0" lvl="0" indent="0" eaLnBrk="1" hangingPunct="1">
              <a:spcBef>
                <a:spcPct val="0"/>
              </a:spcBef>
              <a:buNone/>
            </a:pPr>
            <a:r>
              <a:rPr lang="zh-CN" altLang="en-US" sz="2800" b="1">
                <a:latin typeface="Times New Roman" panose="02020703060505090304" pitchFamily="18" charset="0"/>
                <a:sym typeface="Symbol" pitchFamily="18" charset="2"/>
              </a:rPr>
              <a:t>故</a:t>
            </a:r>
            <a:r>
              <a:rPr lang="en-US" altLang="zh-CN" sz="2800" b="1">
                <a:solidFill>
                  <a:srgbClr val="FF0000"/>
                </a:solidFill>
                <a:latin typeface="宋体" panose="02010600030101010101" pitchFamily="2" charset="-122"/>
              </a:rPr>
              <a:t>&lt;a,b&gt;</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1</a:t>
            </a:r>
            <a:r>
              <a:rPr lang="en-US" altLang="zh-CN" b="1">
                <a:latin typeface="宋体" panose="02010600030101010101" pitchFamily="2" charset="-122"/>
                <a:sym typeface="Symbol" pitchFamily="18" charset="2"/>
              </a:rPr>
              <a:t></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b</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[a]</a:t>
            </a:r>
            <a:r>
              <a:rPr lang="en-US" altLang="zh-CN" sz="2800" b="1" baseline="-30000">
                <a:solidFill>
                  <a:srgbClr val="FF0000"/>
                </a:solidFill>
                <a:latin typeface="宋体" panose="02010600030101010101" pitchFamily="2" charset="-122"/>
              </a:rPr>
              <a:t>R1</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en-US" altLang="zh-CN" b="1">
                <a:latin typeface="宋体" panose="02010600030101010101" pitchFamily="2" charset="-122"/>
                <a:sym typeface="Symbol" pitchFamily="18" charset="2"/>
              </a:rPr>
              <a:t></a:t>
            </a:r>
            <a:r>
              <a:rPr lang="en-US" altLang="zh-CN" sz="2800" b="1">
                <a:solidFill>
                  <a:srgbClr val="FF0000"/>
                </a:solidFill>
                <a:latin typeface="宋体" panose="02010600030101010101" pitchFamily="2" charset="-122"/>
              </a:rPr>
              <a:t>a</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r>
              <a:rPr lang="en-US" altLang="zh-CN" sz="2800" b="1">
                <a:solidFill>
                  <a:srgbClr val="FF0000"/>
                </a:solidFill>
                <a:latin typeface="Times New Roman" panose="02020703060505090304" pitchFamily="18" charset="0"/>
              </a:rPr>
              <a:t>∧</a:t>
            </a:r>
            <a:r>
              <a:rPr lang="en-US" altLang="zh-CN" sz="2800" b="1">
                <a:solidFill>
                  <a:srgbClr val="FF0000"/>
                </a:solidFill>
                <a:latin typeface="宋体" panose="02010600030101010101" pitchFamily="2" charset="-122"/>
              </a:rPr>
              <a:t>b</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[c]</a:t>
            </a:r>
            <a:r>
              <a:rPr lang="en-US" altLang="zh-CN" sz="2800" b="1" baseline="-30000">
                <a:solidFill>
                  <a:srgbClr val="FF0000"/>
                </a:solidFill>
                <a:latin typeface="宋体" panose="02010600030101010101" pitchFamily="2" charset="-122"/>
              </a:rPr>
              <a:t>R2</a:t>
            </a:r>
            <a:endParaRPr lang="en-US" altLang="zh-CN" sz="2800" b="1" baseline="-30000">
              <a:solidFill>
                <a:srgbClr val="FF0000"/>
              </a:solidFill>
              <a:latin typeface="宋体" panose="02010600030101010101" pitchFamily="2" charset="-122"/>
            </a:endParaRPr>
          </a:p>
          <a:p>
            <a:pPr marL="0" lvl="0" indent="0" eaLnBrk="1" hangingPunct="1">
              <a:spcBef>
                <a:spcPct val="0"/>
              </a:spcBef>
              <a:buNone/>
            </a:pPr>
            <a:r>
              <a:rPr lang="en-US" altLang="zh-CN" sz="2800" b="1" baseline="-30000">
                <a:solidFill>
                  <a:srgbClr val="FF0000"/>
                </a:solidFill>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b="1">
                <a:latin typeface="宋体" panose="02010600030101010101" pitchFamily="2" charset="-122"/>
                <a:sym typeface="Symbol" pitchFamily="18" charset="2"/>
              </a:rPr>
              <a:t> </a:t>
            </a:r>
            <a:r>
              <a:rPr lang="en-US" altLang="zh-CN" sz="2800" b="1">
                <a:solidFill>
                  <a:srgbClr val="FF0000"/>
                </a:solidFill>
                <a:latin typeface="宋体" panose="02010600030101010101" pitchFamily="2" charset="-122"/>
              </a:rPr>
              <a:t>&lt;a,b&gt;</a:t>
            </a:r>
            <a:r>
              <a:rPr lang="en-US" altLang="zh-CN" b="1">
                <a:latin typeface="宋体" panose="02010600030101010101" pitchFamily="2" charset="-122"/>
                <a:sym typeface="Symbol" pitchFamily="18" charset="2"/>
              </a:rPr>
              <a:t> </a:t>
            </a:r>
            <a:r>
              <a:rPr lang="en-US" altLang="zh-CN" sz="2800" b="1">
                <a:solidFill>
                  <a:srgbClr val="FF0000"/>
                </a:solidFill>
                <a:latin typeface="Times New Roman" panose="02020703060505090304" pitchFamily="18" charset="0"/>
                <a:ea typeface="MingLiU" panose="02020509000000000000" pitchFamily="49" charset="-120"/>
                <a:sym typeface="Symbol" pitchFamily="18" charset="2"/>
              </a:rPr>
              <a:t></a:t>
            </a:r>
            <a:r>
              <a:rPr lang="en-US" altLang="zh-CN" sz="2800" b="1">
                <a:solidFill>
                  <a:srgbClr val="FF0000"/>
                </a:solidFill>
                <a:latin typeface="宋体" panose="02010600030101010101" pitchFamily="2" charset="-122"/>
              </a:rPr>
              <a:t>R</a:t>
            </a:r>
            <a:r>
              <a:rPr lang="en-US" altLang="zh-CN" sz="2800" b="1" baseline="-25000">
                <a:solidFill>
                  <a:srgbClr val="FF0000"/>
                </a:solidFill>
                <a:latin typeface="宋体" panose="02010600030101010101" pitchFamily="2" charset="-122"/>
              </a:rPr>
              <a:t>2</a:t>
            </a:r>
            <a:endParaRPr lang="en-US" altLang="zh-CN" sz="2800" b="1">
              <a:latin typeface="宋体" panose="02010600030101010101" pitchFamily="2" charset="-122"/>
            </a:endParaRPr>
          </a:p>
          <a:p>
            <a:pPr marL="0" lvl="0" indent="0" eaLnBrk="1" hangingPunct="1">
              <a:spcBef>
                <a:spcPct val="0"/>
              </a:spcBef>
              <a:buNone/>
            </a:pPr>
            <a:r>
              <a:rPr lang="en-US" altLang="zh-CN" sz="2800" b="1">
                <a:latin typeface="宋体" panose="02010600030101010101" pitchFamily="2" charset="-122"/>
              </a:rPr>
              <a:t>  </a:t>
            </a:r>
            <a:r>
              <a:rPr lang="zh-CN" altLang="zh-CN" sz="2800" b="1">
                <a:latin typeface="宋体" panose="02010600030101010101" pitchFamily="2" charset="-122"/>
              </a:rPr>
              <a:t>得</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1 </a:t>
            </a:r>
            <a:r>
              <a:rPr lang="en-US" altLang="zh-CN" sz="2800" b="1">
                <a:latin typeface="Times New Roman" panose="02020703060505090304" pitchFamily="18" charset="0"/>
                <a:sym typeface="Symbol" pitchFamily="18" charset="2"/>
              </a:rPr>
              <a:t></a:t>
            </a:r>
            <a:r>
              <a:rPr lang="en-US" altLang="zh-CN" sz="2800" b="1" baseline="-25000">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2</a:t>
            </a:r>
            <a:r>
              <a:rPr lang="en-US" altLang="zh-CN" sz="2800" b="1">
                <a:latin typeface="Times New Roman" panose="02020703060505090304" pitchFamily="18" charset="0"/>
              </a:rPr>
              <a:t>,</a:t>
            </a:r>
            <a:r>
              <a:rPr lang="zh-CN" altLang="en-US" sz="2800" b="1">
                <a:latin typeface="宋体" panose="02010600030101010101" pitchFamily="2" charset="-122"/>
                <a:sym typeface="Wingdings 2" panose="05020102010507070707" pitchFamily="18" charset="2"/>
              </a:rPr>
              <a:t>同理可证</a:t>
            </a:r>
            <a:r>
              <a:rPr lang="zh-CN" altLang="en-US" sz="2800" b="1" baseline="-25000">
                <a:solidFill>
                  <a:srgbClr val="FF0000"/>
                </a:solidFill>
                <a:latin typeface="Times New Roman" panose="02020703060505090304" pitchFamily="18" charset="0"/>
              </a:rPr>
              <a:t> </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2</a:t>
            </a:r>
            <a:r>
              <a:rPr lang="en-US" altLang="zh-CN" sz="2800" b="1">
                <a:latin typeface="Times New Roman" panose="02020703060505090304" pitchFamily="18" charset="0"/>
                <a:sym typeface="Symbol" pitchFamily="18" charset="2"/>
              </a:rPr>
              <a:t></a:t>
            </a:r>
            <a:r>
              <a:rPr lang="en-US" altLang="zh-CN" sz="2800" b="1">
                <a:solidFill>
                  <a:srgbClr val="FF0000"/>
                </a:solidFill>
                <a:latin typeface="Times New Roman" panose="02020703060505090304" pitchFamily="18" charset="0"/>
              </a:rPr>
              <a:t>R</a:t>
            </a:r>
            <a:r>
              <a:rPr lang="en-US" altLang="zh-CN" sz="2800" b="1" baseline="-25000">
                <a:solidFill>
                  <a:srgbClr val="FF0000"/>
                </a:solidFill>
                <a:latin typeface="Times New Roman" panose="02020703060505090304" pitchFamily="18" charset="0"/>
              </a:rPr>
              <a:t>1</a:t>
            </a:r>
            <a:r>
              <a:rPr lang="en-US" altLang="zh-CN" sz="2800" b="1">
                <a:solidFill>
                  <a:srgbClr val="FF0000"/>
                </a:solidFill>
                <a:latin typeface="Times New Roman" panose="02020703060505090304" pitchFamily="18" charset="0"/>
              </a:rPr>
              <a:t>,</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1</a:t>
            </a:r>
            <a:r>
              <a:rPr lang="en-US" altLang="zh-CN" sz="3600" b="1">
                <a:solidFill>
                  <a:srgbClr val="FF0000"/>
                </a:solidFill>
                <a:latin typeface="Times New Roman" panose="02020703060505090304" pitchFamily="18" charset="0"/>
              </a:rPr>
              <a:t>=R</a:t>
            </a:r>
            <a:r>
              <a:rPr lang="en-US" altLang="zh-CN" sz="3600" b="1" baseline="-25000">
                <a:solidFill>
                  <a:srgbClr val="FF0000"/>
                </a:solidFill>
                <a:latin typeface="Times New Roman" panose="02020703060505090304" pitchFamily="18" charset="0"/>
              </a:rPr>
              <a:t>2</a:t>
            </a:r>
            <a:r>
              <a:rPr lang="zh-CN" altLang="en-US" sz="2800" b="1">
                <a:latin typeface="宋体" panose="02010600030101010101" pitchFamily="2" charset="-122"/>
                <a:sym typeface="Wingdings 2" panose="05020102010507070707" pitchFamily="18" charset="2"/>
              </a:rPr>
              <a:t>证出，定理证毕。</a:t>
            </a:r>
            <a:endParaRPr lang="zh-CN" altLang="en-US" sz="2800" b="1">
              <a:latin typeface="宋体" panose="02010600030101010101" pitchFamily="2" charset="-122"/>
              <a:sym typeface="Wingdings 2" panose="05020102010507070707" pitchFamily="18" charset="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5">
                                            <p:txEl>
                                              <p:charRg st="0" end="62"/>
                                            </p:txEl>
                                          </p:spTgt>
                                        </p:tgtEl>
                                        <p:attrNameLst>
                                          <p:attrName>style.visibility</p:attrName>
                                        </p:attrNameLst>
                                      </p:cBhvr>
                                      <p:to>
                                        <p:strVal val="visible"/>
                                      </p:to>
                                    </p:set>
                                    <p:anim calcmode="lin" valueType="num">
                                      <p:cBhvr additive="base">
                                        <p:cTn id="7" dur="500" fill="hold"/>
                                        <p:tgtEl>
                                          <p:spTgt spid="115715">
                                            <p:txEl>
                                              <p:charRg st="0" end="6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5">
                                            <p:txEl>
                                              <p:charRg st="62" end="90"/>
                                            </p:txEl>
                                          </p:spTgt>
                                        </p:tgtEl>
                                        <p:attrNameLst>
                                          <p:attrName>style.visibility</p:attrName>
                                        </p:attrNameLst>
                                      </p:cBhvr>
                                      <p:to>
                                        <p:strVal val="visible"/>
                                      </p:to>
                                    </p:set>
                                    <p:anim calcmode="lin" valueType="num">
                                      <p:cBhvr additive="base">
                                        <p:cTn id="13" dur="500" fill="hold"/>
                                        <p:tgtEl>
                                          <p:spTgt spid="115715">
                                            <p:txEl>
                                              <p:charRg st="62"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charRg st="62" end="9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5">
                                            <p:txEl>
                                              <p:charRg st="90" end="111"/>
                                            </p:txEl>
                                          </p:spTgt>
                                        </p:tgtEl>
                                        <p:attrNameLst>
                                          <p:attrName>style.visibility</p:attrName>
                                        </p:attrNameLst>
                                      </p:cBhvr>
                                      <p:to>
                                        <p:strVal val="visible"/>
                                      </p:to>
                                    </p:set>
                                    <p:anim calcmode="lin" valueType="num">
                                      <p:cBhvr additive="base">
                                        <p:cTn id="19" dur="500" fill="hold"/>
                                        <p:tgtEl>
                                          <p:spTgt spid="115715">
                                            <p:txEl>
                                              <p:charRg st="90" end="1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charRg st="90" end="1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5">
                                            <p:txEl>
                                              <p:charRg st="111" end="163"/>
                                            </p:txEl>
                                          </p:spTgt>
                                        </p:tgtEl>
                                        <p:attrNameLst>
                                          <p:attrName>style.visibility</p:attrName>
                                        </p:attrNameLst>
                                      </p:cBhvr>
                                      <p:to>
                                        <p:strVal val="visible"/>
                                      </p:to>
                                    </p:set>
                                    <p:anim calcmode="lin" valueType="num">
                                      <p:cBhvr additive="base">
                                        <p:cTn id="25" dur="500" fill="hold"/>
                                        <p:tgtEl>
                                          <p:spTgt spid="115715">
                                            <p:txEl>
                                              <p:charRg st="111" end="1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5">
                                            <p:txEl>
                                              <p:charRg st="111" end="1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5715">
                                            <p:txEl>
                                              <p:charRg st="163" end="205"/>
                                            </p:txEl>
                                          </p:spTgt>
                                        </p:tgtEl>
                                        <p:attrNameLst>
                                          <p:attrName>style.visibility</p:attrName>
                                        </p:attrNameLst>
                                      </p:cBhvr>
                                      <p:to>
                                        <p:strVal val="visible"/>
                                      </p:to>
                                    </p:set>
                                    <p:anim calcmode="lin" valueType="num">
                                      <p:cBhvr additive="base">
                                        <p:cTn id="31" dur="500" fill="hold"/>
                                        <p:tgtEl>
                                          <p:spTgt spid="115715">
                                            <p:txEl>
                                              <p:charRg st="163" end="2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charRg st="163" end="20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5715">
                                            <p:txEl>
                                              <p:charRg st="205" end="236"/>
                                            </p:txEl>
                                          </p:spTgt>
                                        </p:tgtEl>
                                        <p:attrNameLst>
                                          <p:attrName>style.visibility</p:attrName>
                                        </p:attrNameLst>
                                      </p:cBhvr>
                                      <p:to>
                                        <p:strVal val="visible"/>
                                      </p:to>
                                    </p:set>
                                    <p:anim calcmode="lin" valueType="num">
                                      <p:cBhvr additive="base">
                                        <p:cTn id="37" dur="500" fill="hold"/>
                                        <p:tgtEl>
                                          <p:spTgt spid="115715">
                                            <p:txEl>
                                              <p:charRg st="205" end="2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5715">
                                            <p:txEl>
                                              <p:charRg st="205" end="23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5715">
                                            <p:txEl>
                                              <p:charRg st="236" end="313"/>
                                            </p:txEl>
                                          </p:spTgt>
                                        </p:tgtEl>
                                        <p:attrNameLst>
                                          <p:attrName>style.visibility</p:attrName>
                                        </p:attrNameLst>
                                      </p:cBhvr>
                                      <p:to>
                                        <p:strVal val="visible"/>
                                      </p:to>
                                    </p:set>
                                    <p:anim calcmode="lin" valueType="num">
                                      <p:cBhvr additive="base">
                                        <p:cTn id="43" dur="500" fill="hold"/>
                                        <p:tgtEl>
                                          <p:spTgt spid="115715">
                                            <p:txEl>
                                              <p:charRg st="236" end="3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715">
                                            <p:txEl>
                                              <p:charRg st="236" end="3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5715">
                                            <p:txEl>
                                              <p:charRg st="313" end="339"/>
                                            </p:txEl>
                                          </p:spTgt>
                                        </p:tgtEl>
                                        <p:attrNameLst>
                                          <p:attrName>style.visibility</p:attrName>
                                        </p:attrNameLst>
                                      </p:cBhvr>
                                      <p:to>
                                        <p:strVal val="visible"/>
                                      </p:to>
                                    </p:set>
                                    <p:anim calcmode="lin" valueType="num">
                                      <p:cBhvr additive="base">
                                        <p:cTn id="49" dur="500" fill="hold"/>
                                        <p:tgtEl>
                                          <p:spTgt spid="115715">
                                            <p:txEl>
                                              <p:charRg st="313" end="33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5715">
                                            <p:txEl>
                                              <p:charRg st="313" end="33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5715">
                                            <p:txEl>
                                              <p:charRg st="339" end="371"/>
                                            </p:txEl>
                                          </p:spTgt>
                                        </p:tgtEl>
                                        <p:attrNameLst>
                                          <p:attrName>style.visibility</p:attrName>
                                        </p:attrNameLst>
                                      </p:cBhvr>
                                      <p:to>
                                        <p:strVal val="visible"/>
                                      </p:to>
                                    </p:set>
                                    <p:anim calcmode="lin" valueType="num">
                                      <p:cBhvr additive="base">
                                        <p:cTn id="55" dur="500" fill="hold"/>
                                        <p:tgtEl>
                                          <p:spTgt spid="115715">
                                            <p:txEl>
                                              <p:charRg st="339" end="37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5715">
                                            <p:txEl>
                                              <p:charRg st="339" end="37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5715">
                                            <p:txEl>
                                              <p:charRg st="371" end="398"/>
                                            </p:txEl>
                                          </p:spTgt>
                                        </p:tgtEl>
                                        <p:attrNameLst>
                                          <p:attrName>style.visibility</p:attrName>
                                        </p:attrNameLst>
                                      </p:cBhvr>
                                      <p:to>
                                        <p:strVal val="visible"/>
                                      </p:to>
                                    </p:set>
                                    <p:anim calcmode="lin" valueType="num">
                                      <p:cBhvr additive="base">
                                        <p:cTn id="61" dur="500" fill="hold"/>
                                        <p:tgtEl>
                                          <p:spTgt spid="115715">
                                            <p:txEl>
                                              <p:charRg st="371" end="39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5715">
                                            <p:txEl>
                                              <p:charRg st="371" end="39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5715">
                                            <p:txEl>
                                              <p:charRg st="398" end="435"/>
                                            </p:txEl>
                                          </p:spTgt>
                                        </p:tgtEl>
                                        <p:attrNameLst>
                                          <p:attrName>style.visibility</p:attrName>
                                        </p:attrNameLst>
                                      </p:cBhvr>
                                      <p:to>
                                        <p:strVal val="visible"/>
                                      </p:to>
                                    </p:set>
                                    <p:anim calcmode="lin" valueType="num">
                                      <p:cBhvr additive="base">
                                        <p:cTn id="67" dur="500" fill="hold"/>
                                        <p:tgtEl>
                                          <p:spTgt spid="115715">
                                            <p:txEl>
                                              <p:charRg st="398" end="43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5715">
                                            <p:txEl>
                                              <p:charRg st="398" end="4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字符串</a:t>
            </a:r>
            <a:endParaRPr lang="en-US" dirty="0"/>
          </a:p>
        </p:txBody>
      </p:sp>
      <p:sp>
        <p:nvSpPr>
          <p:cNvPr id="3" name="Content Placeholder 2"/>
          <p:cNvSpPr>
            <a:spLocks noGrp="1"/>
          </p:cNvSpPr>
          <p:nvPr>
            <p:ph idx="1"/>
          </p:nvPr>
        </p:nvSpPr>
        <p:spPr>
          <a:xfrm>
            <a:off x="457200" y="1828800"/>
            <a:ext cx="8229600" cy="4389120"/>
          </a:xfrm>
        </p:spPr>
        <p:txBody>
          <a:bodyPr>
            <a:normAutofit fontScale="92500" lnSpcReduction="10000"/>
          </a:bodyPr>
          <a:lstStyle/>
          <a:p>
            <a:pPr>
              <a:buNone/>
            </a:pPr>
            <a:r>
              <a:rPr lang="en-US" sz="2800" b="1" dirty="0" err="1"/>
              <a:t>例</a:t>
            </a:r>
            <a:r>
              <a:rPr lang="zh-CN" altLang="en-US" sz="2800" b="1" dirty="0"/>
              <a:t>：</a:t>
            </a:r>
            <a:r>
              <a:rPr lang="en-US" sz="2800" dirty="0" err="1"/>
              <a:t>假设R是英文字母</a:t>
            </a:r>
            <a:r>
              <a:rPr lang="zh-CN" altLang="en-US" sz="2800" dirty="0"/>
              <a:t>组成的字符</a:t>
            </a:r>
            <a:r>
              <a:rPr lang="en-US" sz="2800" dirty="0"/>
              <a:t>串</a:t>
            </a:r>
            <a:r>
              <a:rPr lang="zh-CN" altLang="en-US" sz="2800" dirty="0"/>
              <a:t>的集合</a:t>
            </a:r>
            <a:r>
              <a:rPr lang="en-US" sz="2800" dirty="0"/>
              <a:t>上的关系，</a:t>
            </a:r>
            <a:r>
              <a:rPr lang="zh-CN" altLang="en-US" sz="2800" dirty="0"/>
              <a:t>满足</a:t>
            </a:r>
            <a:r>
              <a:rPr lang="en-US" sz="2800" dirty="0" err="1">
                <a:sym typeface="+mn-ea"/>
              </a:rPr>
              <a:t>aRb</a:t>
            </a:r>
            <a:r>
              <a:rPr lang="en-US" sz="2800" dirty="0" err="1"/>
              <a:t>当且仅当</a:t>
            </a:r>
            <a:r>
              <a:rPr lang="en-US" sz="2800" dirty="0" err="1">
                <a:sym typeface="+mn-ea"/>
              </a:rPr>
              <a:t>l</a:t>
            </a:r>
            <a:r>
              <a:rPr lang="en-US" altLang="zh-CN" sz="2800" dirty="0" err="1">
                <a:sym typeface="+mn-ea"/>
              </a:rPr>
              <a:t>en</a:t>
            </a:r>
            <a:r>
              <a:rPr lang="en-US" sz="2800" dirty="0">
                <a:sym typeface="+mn-ea"/>
              </a:rPr>
              <a:t>(a) = </a:t>
            </a:r>
            <a:r>
              <a:rPr lang="en-US" sz="2800" dirty="0" err="1">
                <a:sym typeface="+mn-ea"/>
              </a:rPr>
              <a:t>l</a:t>
            </a:r>
            <a:r>
              <a:rPr lang="en-US" altLang="zh-CN" sz="2800" dirty="0" err="1">
                <a:sym typeface="+mn-ea"/>
              </a:rPr>
              <a:t>en</a:t>
            </a:r>
            <a:r>
              <a:rPr lang="en-US" sz="2800" dirty="0">
                <a:sym typeface="+mn-ea"/>
              </a:rPr>
              <a:t>(b)</a:t>
            </a:r>
            <a:r>
              <a:rPr lang="en-US" sz="2800" dirty="0"/>
              <a:t>，</a:t>
            </a:r>
            <a:r>
              <a:rPr lang="en-US" sz="2800" dirty="0" err="1"/>
              <a:t>其中</a:t>
            </a:r>
            <a:r>
              <a:rPr lang="en-US" sz="2800" dirty="0" err="1">
                <a:sym typeface="+mn-ea"/>
              </a:rPr>
              <a:t>l</a:t>
            </a:r>
            <a:r>
              <a:rPr lang="en-US" altLang="zh-CN" sz="2800" dirty="0" err="1">
                <a:sym typeface="+mn-ea"/>
              </a:rPr>
              <a:t>en</a:t>
            </a:r>
            <a:r>
              <a:rPr lang="en-US" sz="2800" dirty="0">
                <a:sym typeface="+mn-ea"/>
              </a:rPr>
              <a:t>(x)</a:t>
            </a:r>
            <a:r>
              <a:rPr lang="en-US" sz="2800" dirty="0"/>
              <a:t>是</a:t>
            </a:r>
            <a:r>
              <a:rPr lang="zh-CN" altLang="en-US" sz="2800" dirty="0"/>
              <a:t>字符</a:t>
            </a:r>
            <a:r>
              <a:rPr lang="en-US" sz="2800" dirty="0"/>
              <a:t>串x的长度，R是等价关系吗?</a:t>
            </a:r>
            <a:endParaRPr lang="en-US" sz="2800" dirty="0"/>
          </a:p>
          <a:p>
            <a:pPr>
              <a:buNone/>
            </a:pPr>
            <a:endParaRPr lang="en-US" sz="3400" dirty="0"/>
          </a:p>
          <a:p>
            <a:pPr>
              <a:buNone/>
            </a:pPr>
            <a:r>
              <a:rPr lang="en-US" b="1" dirty="0" err="1"/>
              <a:t>解</a:t>
            </a:r>
            <a:r>
              <a:rPr lang="zh-CN" altLang="en-US" b="1" dirty="0"/>
              <a:t>：</a:t>
            </a:r>
            <a:r>
              <a:rPr lang="en-US" dirty="0" err="1"/>
              <a:t>证明等价关系的所有性质都成立</a:t>
            </a:r>
            <a:r>
              <a:rPr lang="en-US" dirty="0"/>
              <a:t>。</a:t>
            </a:r>
            <a:endParaRPr lang="en-US" dirty="0"/>
          </a:p>
          <a:p>
            <a:pPr>
              <a:buNone/>
            </a:pPr>
            <a:r>
              <a:rPr lang="en-US" dirty="0"/>
              <a:t>	    1.</a:t>
            </a:r>
            <a:r>
              <a:rPr lang="zh-CN" altLang="en-US" dirty="0"/>
              <a:t>自反</a:t>
            </a:r>
            <a:r>
              <a:rPr lang="en-US" dirty="0" err="1"/>
              <a:t>性</a:t>
            </a:r>
            <a:r>
              <a:rPr lang="zh-CN" altLang="en-US" dirty="0"/>
              <a:t>：</a:t>
            </a:r>
            <a:r>
              <a:rPr lang="en-US" dirty="0" err="1"/>
              <a:t>因为l</a:t>
            </a:r>
            <a:r>
              <a:rPr lang="en-US" altLang="zh-CN" dirty="0" err="1"/>
              <a:t>en</a:t>
            </a:r>
            <a:r>
              <a:rPr lang="en-US" dirty="0"/>
              <a:t>(a) = </a:t>
            </a:r>
            <a:r>
              <a:rPr lang="en-US" dirty="0" err="1"/>
              <a:t>l</a:t>
            </a:r>
            <a:r>
              <a:rPr lang="en-US" altLang="zh-CN" dirty="0" err="1"/>
              <a:t>en</a:t>
            </a:r>
            <a:r>
              <a:rPr lang="en-US" dirty="0"/>
              <a:t>(a)所以对于所有的字符串a，它都遵循aRa。</a:t>
            </a:r>
            <a:endParaRPr lang="en-US" dirty="0"/>
          </a:p>
          <a:p>
            <a:pPr>
              <a:buNone/>
            </a:pPr>
            <a:r>
              <a:rPr lang="en-US" dirty="0"/>
              <a:t>	    2.对称性</a:t>
            </a:r>
            <a:r>
              <a:rPr lang="zh-CN" altLang="en-US" dirty="0"/>
              <a:t>：</a:t>
            </a:r>
            <a:r>
              <a:rPr lang="en-US" dirty="0" err="1"/>
              <a:t>假设aRb。因为l</a:t>
            </a:r>
            <a:r>
              <a:rPr lang="en-US" altLang="zh-CN" dirty="0" err="1"/>
              <a:t>en</a:t>
            </a:r>
            <a:r>
              <a:rPr lang="en-US" dirty="0"/>
              <a:t>(a) = </a:t>
            </a:r>
            <a:r>
              <a:rPr lang="en-US" dirty="0" err="1"/>
              <a:t>l</a:t>
            </a:r>
            <a:r>
              <a:rPr lang="en-US" altLang="zh-CN" dirty="0" err="1"/>
              <a:t>en</a:t>
            </a:r>
            <a:r>
              <a:rPr lang="en-US" dirty="0"/>
              <a:t>(b)，所以l(b) = l(a)也成立。</a:t>
            </a:r>
            <a:endParaRPr lang="en-US" dirty="0"/>
          </a:p>
          <a:p>
            <a:pPr>
              <a:buNone/>
            </a:pPr>
            <a:r>
              <a:rPr lang="en-US" dirty="0"/>
              <a:t>	    3.</a:t>
            </a:r>
            <a:r>
              <a:rPr lang="zh-CN" altLang="en-US" dirty="0"/>
              <a:t>传递</a:t>
            </a:r>
            <a:r>
              <a:rPr lang="en-US" dirty="0" err="1"/>
              <a:t>性</a:t>
            </a:r>
            <a:r>
              <a:rPr lang="zh-CN" altLang="en-US" dirty="0"/>
              <a:t>：</a:t>
            </a:r>
            <a:r>
              <a:rPr lang="en-US" dirty="0" err="1"/>
              <a:t>假设aRb和bRc。因为l</a:t>
            </a:r>
            <a:r>
              <a:rPr lang="en-US" altLang="zh-CN" dirty="0" err="1"/>
              <a:t>en</a:t>
            </a:r>
            <a:r>
              <a:rPr lang="en-US" dirty="0"/>
              <a:t>(a) = </a:t>
            </a:r>
            <a:r>
              <a:rPr lang="en-US" dirty="0" err="1"/>
              <a:t>l</a:t>
            </a:r>
            <a:r>
              <a:rPr lang="en-US" altLang="zh-CN" dirty="0" err="1"/>
              <a:t>en</a:t>
            </a:r>
            <a:r>
              <a:rPr lang="en-US" dirty="0"/>
              <a:t>(b)，</a:t>
            </a:r>
            <a:r>
              <a:rPr lang="zh-CN" altLang="en-US" dirty="0"/>
              <a:t>并且</a:t>
            </a:r>
            <a:r>
              <a:rPr lang="en-US" dirty="0" err="1"/>
              <a:t>l</a:t>
            </a:r>
            <a:r>
              <a:rPr lang="en-US" altLang="zh-CN" dirty="0" err="1"/>
              <a:t>en</a:t>
            </a:r>
            <a:r>
              <a:rPr lang="en-US" dirty="0"/>
              <a:t>(b) = </a:t>
            </a:r>
            <a:r>
              <a:rPr lang="en-US" dirty="0" err="1"/>
              <a:t>l</a:t>
            </a:r>
            <a:r>
              <a:rPr lang="en-US" altLang="zh-CN" dirty="0" err="1"/>
              <a:t>en</a:t>
            </a:r>
            <a:r>
              <a:rPr lang="en-US" dirty="0"/>
              <a:t>(c)，</a:t>
            </a:r>
            <a:r>
              <a:rPr lang="en-US" dirty="0" err="1"/>
              <a:t>所以l</a:t>
            </a:r>
            <a:r>
              <a:rPr lang="en-US" altLang="zh-CN" dirty="0" err="1"/>
              <a:t>en</a:t>
            </a:r>
            <a:r>
              <a:rPr lang="en-US" dirty="0"/>
              <a:t>(a)  = </a:t>
            </a:r>
            <a:r>
              <a:rPr lang="en-US" dirty="0" err="1"/>
              <a:t>l</a:t>
            </a:r>
            <a:r>
              <a:rPr lang="en-US" altLang="zh-CN" dirty="0" err="1"/>
              <a:t>en</a:t>
            </a:r>
            <a:r>
              <a:rPr lang="en-US" dirty="0"/>
              <a:t>(</a:t>
            </a:r>
            <a:r>
              <a:rPr lang="en-US" altLang="zh-CN" dirty="0"/>
              <a:t>c</a:t>
            </a:r>
            <a:r>
              <a:rPr lang="en-US" dirty="0"/>
              <a:t>)</a:t>
            </a:r>
            <a:r>
              <a:rPr lang="en-US" dirty="0" err="1"/>
              <a:t>也成立</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dirty="0"/>
              <a:t>m</a:t>
            </a:r>
            <a:r>
              <a:rPr lang="zh-CN" altLang="en-US" dirty="0"/>
              <a:t>同余</a:t>
            </a:r>
            <a:endParaRPr lang="zh-CN" altLang="en-US" dirty="0"/>
          </a:p>
        </p:txBody>
      </p:sp>
      <p:sp>
        <p:nvSpPr>
          <p:cNvPr id="3" name="Content Placeholder 2"/>
          <p:cNvSpPr>
            <a:spLocks noGrp="1"/>
          </p:cNvSpPr>
          <p:nvPr>
            <p:ph idx="1"/>
          </p:nvPr>
        </p:nvSpPr>
        <p:spPr/>
        <p:txBody>
          <a:bodyPr>
            <a:normAutofit fontScale="85000" lnSpcReduction="20000"/>
          </a:bodyPr>
          <a:lstStyle/>
          <a:p>
            <a:pPr>
              <a:buNone/>
            </a:pPr>
            <a:r>
              <a:rPr lang="en-US" sz="3100" b="1" dirty="0" err="1"/>
              <a:t>例</a:t>
            </a:r>
            <a:r>
              <a:rPr lang="zh-CN" altLang="en-US" sz="3100" b="1" dirty="0"/>
              <a:t>：</a:t>
            </a:r>
            <a:r>
              <a:rPr lang="en-US" sz="3100" dirty="0" err="1"/>
              <a:t>设m是一个整数，m</a:t>
            </a:r>
            <a:r>
              <a:rPr lang="en-US" sz="3100" dirty="0"/>
              <a:t> &gt; 1。证明</a:t>
            </a:r>
            <a:r>
              <a:rPr lang="en-US" sz="3100" dirty="0">
                <a:sym typeface="+mn-ea"/>
              </a:rPr>
              <a:t>R = {(</a:t>
            </a:r>
            <a:r>
              <a:rPr lang="en-US" sz="3100" dirty="0" err="1">
                <a:sym typeface="+mn-ea"/>
              </a:rPr>
              <a:t>a,b</a:t>
            </a:r>
            <a:r>
              <a:rPr lang="en-US" sz="3100" dirty="0">
                <a:sym typeface="+mn-ea"/>
              </a:rPr>
              <a:t>) | a </a:t>
            </a:r>
            <a:r>
              <a:rPr lang="en-US" sz="3100" dirty="0">
                <a:latin typeface="Cambria Math" panose="02040503050406030204"/>
                <a:ea typeface="Cambria Math" panose="02040503050406030204"/>
                <a:sym typeface="+mn-ea"/>
              </a:rPr>
              <a:t>≡</a:t>
            </a:r>
            <a:r>
              <a:rPr lang="en-US" sz="3100" dirty="0">
                <a:sym typeface="+mn-ea"/>
              </a:rPr>
              <a:t> b (mod m)}</a:t>
            </a:r>
            <a:r>
              <a:rPr lang="en-US" sz="3100" dirty="0" err="1"/>
              <a:t>是</a:t>
            </a:r>
            <a:r>
              <a:rPr lang="zh-CN" altLang="en-US" sz="3100" dirty="0"/>
              <a:t>定义在</a:t>
            </a:r>
            <a:r>
              <a:rPr lang="en-US" sz="3100" dirty="0"/>
              <a:t>整数集合上的等价关系。</a:t>
            </a:r>
            <a:endParaRPr lang="en-US" sz="3100" dirty="0"/>
          </a:p>
          <a:p>
            <a:pPr>
              <a:buNone/>
            </a:pPr>
            <a:endParaRPr lang="en-US" dirty="0"/>
          </a:p>
          <a:p>
            <a:pPr>
              <a:buNone/>
            </a:pPr>
            <a:r>
              <a:rPr lang="en-US" b="1" dirty="0" err="1">
                <a:sym typeface="+mn-ea"/>
              </a:rPr>
              <a:t>解</a:t>
            </a:r>
            <a:r>
              <a:rPr lang="zh-CN" altLang="en-US" b="1"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当且仅当m</a:t>
            </a:r>
            <a:r>
              <a:rPr lang="zh-CN" altLang="en-US" dirty="0">
                <a:sym typeface="+mn-ea"/>
              </a:rPr>
              <a:t>整</a:t>
            </a:r>
            <a:r>
              <a:rPr lang="en-US" dirty="0" err="1">
                <a:sym typeface="+mn-ea"/>
              </a:rPr>
              <a:t>除</a:t>
            </a:r>
            <a:r>
              <a:rPr lang="en-US" altLang="zh-CN" dirty="0">
                <a:sym typeface="+mn-ea"/>
              </a:rPr>
              <a:t>(</a:t>
            </a:r>
            <a:r>
              <a:rPr lang="en-US" dirty="0">
                <a:sym typeface="+mn-ea"/>
              </a:rPr>
              <a:t>a−b</a:t>
            </a:r>
            <a:r>
              <a:rPr lang="en-US" altLang="zh-CN" dirty="0">
                <a:sym typeface="+mn-ea"/>
              </a:rPr>
              <a:t>)</a:t>
            </a:r>
            <a:r>
              <a:rPr lang="en-US" dirty="0">
                <a:sym typeface="+mn-ea"/>
              </a:rPr>
              <a:t>。</a:t>
            </a:r>
            <a:endParaRPr lang="en-US" dirty="0"/>
          </a:p>
          <a:p>
            <a:pPr>
              <a:buNone/>
            </a:pPr>
            <a:r>
              <a:rPr lang="en-US" dirty="0">
                <a:sym typeface="+mn-ea"/>
              </a:rPr>
              <a:t>    </a:t>
            </a:r>
            <a:r>
              <a:rPr lang="en-US" dirty="0" err="1">
                <a:sym typeface="+mn-ea"/>
              </a:rPr>
              <a:t>自反性</a:t>
            </a:r>
            <a:r>
              <a:rPr lang="zh-CN" altLang="en-US"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a (mod m)，因为a−a = 0被m整除，因为0 = 0∙m。</a:t>
            </a:r>
            <a:endParaRPr lang="en-US" dirty="0"/>
          </a:p>
          <a:p>
            <a:pPr>
              <a:buNone/>
            </a:pPr>
            <a:r>
              <a:rPr lang="en-US" dirty="0">
                <a:sym typeface="+mn-ea"/>
              </a:rPr>
              <a:t>    </a:t>
            </a:r>
            <a:r>
              <a:rPr lang="en-US" dirty="0" err="1">
                <a:sym typeface="+mn-ea"/>
              </a:rPr>
              <a:t>对称性</a:t>
            </a:r>
            <a:r>
              <a:rPr lang="zh-CN" altLang="en-US" dirty="0">
                <a:sym typeface="+mn-ea"/>
              </a:rPr>
              <a:t>：</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m)，那么a−b可以被m整除，所以a−b = km，其中k是整数。因此，b−a = (-k) </a:t>
            </a:r>
            <a:r>
              <a:rPr lang="en-US" dirty="0" err="1">
                <a:sym typeface="+mn-ea"/>
              </a:rPr>
              <a:t>m，所以b</a:t>
            </a:r>
            <a:r>
              <a:rPr lang="zh-CN" altLang="en-US" dirty="0">
                <a:sym typeface="+mn-ea"/>
              </a:rPr>
              <a:t> </a:t>
            </a:r>
            <a:r>
              <a:rPr lang="en-US" dirty="0">
                <a:sym typeface="+mn-ea"/>
              </a:rPr>
              <a:t>≡</a:t>
            </a:r>
            <a:r>
              <a:rPr lang="zh-CN" altLang="en-US" dirty="0">
                <a:sym typeface="+mn-ea"/>
              </a:rPr>
              <a:t> </a:t>
            </a:r>
            <a:r>
              <a:rPr lang="en-US" dirty="0">
                <a:sym typeface="+mn-ea"/>
              </a:rPr>
              <a:t>a (mod m)。</a:t>
            </a:r>
            <a:endParaRPr lang="en-US" dirty="0"/>
          </a:p>
          <a:p>
            <a:pPr>
              <a:buNone/>
            </a:pPr>
            <a:r>
              <a:rPr lang="en-US" dirty="0">
                <a:sym typeface="+mn-ea"/>
              </a:rPr>
              <a:t>    </a:t>
            </a:r>
            <a:r>
              <a:rPr lang="zh-CN" altLang="en-US" dirty="0">
                <a:sym typeface="+mn-ea"/>
              </a:rPr>
              <a:t>传递性：</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和b</a:t>
            </a:r>
            <a:r>
              <a:rPr lang="zh-CN" altLang="en-US" dirty="0">
                <a:sym typeface="+mn-ea"/>
              </a:rPr>
              <a:t> </a:t>
            </a:r>
            <a:r>
              <a:rPr lang="en-US" dirty="0">
                <a:sym typeface="+mn-ea"/>
              </a:rPr>
              <a:t>≡</a:t>
            </a:r>
            <a:r>
              <a:rPr lang="zh-CN" altLang="en-US" dirty="0">
                <a:sym typeface="+mn-ea"/>
              </a:rPr>
              <a:t> </a:t>
            </a:r>
            <a:r>
              <a:rPr lang="en-US" dirty="0">
                <a:sym typeface="+mn-ea"/>
              </a:rPr>
              <a:t>c (mod m)，</a:t>
            </a:r>
            <a:r>
              <a:rPr lang="en-US" dirty="0" err="1">
                <a:sym typeface="+mn-ea"/>
              </a:rPr>
              <a:t>然后m同时除以a−b和b−c，因此有整数k和</a:t>
            </a:r>
            <a:r>
              <a:rPr lang="en-US" altLang="zh-CN" dirty="0" err="1">
                <a:sym typeface="+mn-ea"/>
              </a:rPr>
              <a:t>n</a:t>
            </a:r>
            <a:r>
              <a:rPr lang="en-US" dirty="0" err="1">
                <a:sym typeface="+mn-ea"/>
              </a:rPr>
              <a:t>，其中a−b</a:t>
            </a:r>
            <a:r>
              <a:rPr lang="en-US" dirty="0">
                <a:sym typeface="+mn-ea"/>
              </a:rPr>
              <a:t> = km, b−c = </a:t>
            </a:r>
            <a:r>
              <a:rPr lang="en-US" altLang="zh-CN" dirty="0" err="1">
                <a:sym typeface="+mn-ea"/>
              </a:rPr>
              <a:t>n</a:t>
            </a:r>
            <a:r>
              <a:rPr lang="en-US" dirty="0" err="1">
                <a:sym typeface="+mn-ea"/>
              </a:rPr>
              <a:t>m。将方程相加得到</a:t>
            </a:r>
            <a:r>
              <a:rPr lang="en-US" dirty="0">
                <a:sym typeface="+mn-ea"/>
              </a:rPr>
              <a:t>:</a:t>
            </a:r>
            <a:endParaRPr lang="en-US" dirty="0"/>
          </a:p>
          <a:p>
            <a:pPr>
              <a:buNone/>
            </a:pPr>
            <a:r>
              <a:rPr lang="en-US" dirty="0">
                <a:sym typeface="+mn-ea"/>
              </a:rPr>
              <a:t>     a </a:t>
            </a:r>
            <a:r>
              <a:rPr lang="en-US" dirty="0">
                <a:latin typeface="Cambria Math" panose="02040503050406030204"/>
                <a:ea typeface="Cambria Math" panose="02040503050406030204"/>
                <a:sym typeface="+mn-ea"/>
              </a:rPr>
              <a:t>−</a:t>
            </a:r>
            <a:r>
              <a:rPr lang="en-US" dirty="0">
                <a:sym typeface="+mn-ea"/>
              </a:rPr>
              <a:t> c = (a </a:t>
            </a:r>
            <a:r>
              <a:rPr lang="en-US" dirty="0">
                <a:latin typeface="Cambria Math" panose="02040503050406030204"/>
                <a:ea typeface="Cambria Math" panose="02040503050406030204"/>
                <a:sym typeface="+mn-ea"/>
              </a:rPr>
              <a:t>−</a:t>
            </a:r>
            <a:r>
              <a:rPr lang="en-US" dirty="0">
                <a:sym typeface="+mn-ea"/>
              </a:rPr>
              <a:t> b) </a:t>
            </a:r>
            <a:r>
              <a:rPr lang="en-US" dirty="0">
                <a:ea typeface="Cambria Math" panose="02040503050406030204" pitchFamily="18" charset="0"/>
                <a:sym typeface="+mn-ea"/>
              </a:rPr>
              <a:t> + </a:t>
            </a:r>
            <a:r>
              <a:rPr lang="en-US" dirty="0">
                <a:sym typeface="+mn-ea"/>
              </a:rPr>
              <a:t>(b </a:t>
            </a:r>
            <a:r>
              <a:rPr lang="en-US" dirty="0">
                <a:latin typeface="Cambria Math" panose="02040503050406030204"/>
                <a:ea typeface="Cambria Math" panose="02040503050406030204"/>
                <a:sym typeface="+mn-ea"/>
              </a:rPr>
              <a:t>−</a:t>
            </a:r>
            <a:r>
              <a:rPr lang="en-US" dirty="0">
                <a:sym typeface="+mn-ea"/>
              </a:rPr>
              <a:t> c)  = </a:t>
            </a:r>
            <a:r>
              <a:rPr lang="en-US" dirty="0">
                <a:ea typeface="Cambria Math" panose="02040503050406030204" pitchFamily="18" charset="0"/>
                <a:sym typeface="+mn-ea"/>
              </a:rPr>
              <a:t>k</a:t>
            </a:r>
            <a:r>
              <a:rPr lang="en-US" dirty="0">
                <a:sym typeface="+mn-ea"/>
              </a:rPr>
              <a:t>m +</a:t>
            </a:r>
            <a:r>
              <a:rPr lang="en-US" dirty="0">
                <a:ea typeface="Cambria Math" panose="02040503050406030204" pitchFamily="18" charset="0"/>
                <a:sym typeface="+mn-ea"/>
              </a:rPr>
              <a:t> </a:t>
            </a:r>
            <a:r>
              <a:rPr lang="en-US" altLang="zh-CN" dirty="0">
                <a:ea typeface="Cambria Math" panose="02040503050406030204" pitchFamily="18" charset="0"/>
                <a:sym typeface="+mn-ea"/>
              </a:rPr>
              <a:t>n</a:t>
            </a:r>
            <a:r>
              <a:rPr lang="en-US" dirty="0">
                <a:sym typeface="+mn-ea"/>
              </a:rPr>
              <a:t>m = (k + </a:t>
            </a:r>
            <a:r>
              <a:rPr lang="en-US" altLang="zh-CN" dirty="0">
                <a:sym typeface="+mn-ea"/>
              </a:rPr>
              <a:t>n</a:t>
            </a:r>
            <a:r>
              <a:rPr lang="en-US" dirty="0">
                <a:sym typeface="+mn-ea"/>
              </a:rPr>
              <a:t>) m.。</a:t>
            </a:r>
            <a:endParaRPr lang="en-US" dirty="0"/>
          </a:p>
          <a:p>
            <a:pPr>
              <a:buNone/>
            </a:pPr>
            <a:r>
              <a:rPr lang="en-US" dirty="0">
                <a:sym typeface="+mn-ea"/>
              </a:rPr>
              <a:t>    </a:t>
            </a:r>
            <a:r>
              <a:rPr lang="en-US" dirty="0" err="1">
                <a:sym typeface="+mn-ea"/>
              </a:rPr>
              <a:t>因此，a</a:t>
            </a:r>
            <a:r>
              <a:rPr lang="zh-CN" altLang="en-US" dirty="0">
                <a:sym typeface="+mn-ea"/>
              </a:rPr>
              <a:t> </a:t>
            </a:r>
            <a:r>
              <a:rPr lang="en-US" dirty="0">
                <a:sym typeface="+mn-ea"/>
              </a:rPr>
              <a:t>≡</a:t>
            </a:r>
            <a:r>
              <a:rPr lang="zh-CN" altLang="en-US" dirty="0">
                <a:sym typeface="+mn-ea"/>
              </a:rPr>
              <a:t> </a:t>
            </a:r>
            <a:r>
              <a:rPr lang="en-US" dirty="0">
                <a:sym typeface="+mn-ea"/>
              </a:rPr>
              <a:t>c (mod m)。</a:t>
            </a:r>
            <a:endParaRPr lang="en-US" dirty="0"/>
          </a:p>
          <a:p>
            <a:pPr lvl="1">
              <a:buNone/>
            </a:pPr>
            <a:r>
              <a:rPr lang="en-US" dirty="0"/>
              <a:t>               </a:t>
            </a:r>
            <a:endParaRPr lang="en-US" dirty="0"/>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整除</a:t>
            </a:r>
            <a:endParaRPr lang="en-US" dirty="0"/>
          </a:p>
        </p:txBody>
      </p:sp>
      <p:sp>
        <p:nvSpPr>
          <p:cNvPr id="3" name="Content Placeholder 2"/>
          <p:cNvSpPr>
            <a:spLocks noGrp="1"/>
          </p:cNvSpPr>
          <p:nvPr>
            <p:ph idx="1"/>
          </p:nvPr>
        </p:nvSpPr>
        <p:spPr/>
        <p:txBody>
          <a:bodyPr>
            <a:normAutofit fontScale="95000"/>
          </a:bodyPr>
          <a:lstStyle/>
          <a:p>
            <a:pPr>
              <a:buNone/>
            </a:pPr>
            <a:r>
              <a:rPr lang="en-US" b="1" dirty="0" err="1"/>
              <a:t>例</a:t>
            </a:r>
            <a:r>
              <a:rPr lang="zh-CN" altLang="en-US" b="1" dirty="0"/>
              <a:t>：</a:t>
            </a:r>
            <a:r>
              <a:rPr lang="en-US" dirty="0" err="1"/>
              <a:t>证明正整数集合上的</a:t>
            </a:r>
            <a:r>
              <a:rPr lang="zh-CN" altLang="en-US" dirty="0"/>
              <a:t>“整</a:t>
            </a:r>
            <a:r>
              <a:rPr lang="en-US" dirty="0" err="1"/>
              <a:t>除</a:t>
            </a:r>
            <a:r>
              <a:rPr lang="zh-CN" altLang="en-US" dirty="0"/>
              <a:t>”</a:t>
            </a:r>
            <a:r>
              <a:rPr lang="en-US" dirty="0" err="1"/>
              <a:t>关系不是等价关系</a:t>
            </a:r>
            <a:r>
              <a:rPr lang="en-US" dirty="0"/>
              <a:t>。</a:t>
            </a:r>
            <a:endParaRPr lang="en-US" dirty="0"/>
          </a:p>
          <a:p>
            <a:pPr>
              <a:buNone/>
            </a:pPr>
            <a:r>
              <a:rPr lang="en-US" b="1" dirty="0" err="1"/>
              <a:t>解</a:t>
            </a:r>
            <a:r>
              <a:rPr lang="zh-CN" altLang="en-US" b="1" dirty="0"/>
              <a:t>：</a:t>
            </a:r>
            <a:r>
              <a:rPr lang="en-US" dirty="0" err="1"/>
              <a:t>自反性和传递性的性质是成立的，但它们之间的关系</a:t>
            </a:r>
            <a:r>
              <a:rPr lang="zh-CN" altLang="en-US" dirty="0"/>
              <a:t>是非</a:t>
            </a:r>
            <a:r>
              <a:rPr lang="en-US" dirty="0" err="1"/>
              <a:t>传递性的。因此</a:t>
            </a:r>
            <a:r>
              <a:rPr lang="en-US" dirty="0"/>
              <a:t>，“</a:t>
            </a:r>
            <a:r>
              <a:rPr lang="en-US" dirty="0" err="1"/>
              <a:t>整除”并不是一个等价关系</a:t>
            </a:r>
            <a:r>
              <a:rPr lang="en-US" dirty="0"/>
              <a:t>。</a:t>
            </a:r>
            <a:endParaRPr lang="en-US" dirty="0"/>
          </a:p>
          <a:p>
            <a:pPr lvl="1">
              <a:buFont typeface="Wingdings" panose="05000000000000000000" charset="0"/>
              <a:buChar char="l"/>
            </a:pPr>
            <a:r>
              <a:rPr lang="en-US" dirty="0" err="1"/>
              <a:t>自反性</a:t>
            </a:r>
            <a:r>
              <a:rPr lang="zh-CN" altLang="en-US" dirty="0"/>
              <a:t>：</a:t>
            </a:r>
            <a:r>
              <a:rPr lang="en-US" dirty="0"/>
              <a:t>a ∣ a</a:t>
            </a:r>
            <a:r>
              <a:rPr lang="zh-CN" altLang="en-US" dirty="0"/>
              <a:t>对于所有</a:t>
            </a:r>
            <a:r>
              <a:rPr lang="en-US" dirty="0"/>
              <a:t> a。</a:t>
            </a:r>
            <a:endParaRPr lang="en-US" dirty="0"/>
          </a:p>
          <a:p>
            <a:pPr lvl="1">
              <a:buFont typeface="Wingdings" panose="05000000000000000000" charset="0"/>
              <a:buChar char="l"/>
            </a:pPr>
            <a:r>
              <a:rPr lang="zh-CN" altLang="en-US" dirty="0"/>
              <a:t>非</a:t>
            </a:r>
            <a:r>
              <a:rPr lang="en-US" dirty="0" err="1"/>
              <a:t>对称</a:t>
            </a:r>
            <a:r>
              <a:rPr lang="zh-CN" altLang="en-US" dirty="0"/>
              <a:t>：</a:t>
            </a:r>
            <a:r>
              <a:rPr lang="en-US" dirty="0">
                <a:ea typeface="Cambria Math" panose="02040503050406030204" pitchFamily="18" charset="0"/>
                <a:sym typeface="+mn-ea"/>
              </a:rPr>
              <a:t>2</a:t>
            </a:r>
            <a:r>
              <a:rPr lang="en-US" dirty="0">
                <a:sym typeface="+mn-ea"/>
              </a:rPr>
              <a:t> </a:t>
            </a:r>
            <a:r>
              <a:rPr lang="en-US" dirty="0">
                <a:ea typeface="Cambria Math" panose="02040503050406030204"/>
                <a:sym typeface="+mn-ea"/>
              </a:rPr>
              <a:t>∣</a:t>
            </a:r>
            <a:r>
              <a:rPr lang="en-US" dirty="0">
                <a:sym typeface="+mn-ea"/>
              </a:rPr>
              <a:t> </a:t>
            </a:r>
            <a:r>
              <a:rPr lang="en-US" dirty="0">
                <a:ea typeface="Cambria Math" panose="02040503050406030204" pitchFamily="18" charset="0"/>
                <a:sym typeface="+mn-ea"/>
              </a:rPr>
              <a:t>4</a:t>
            </a:r>
            <a:r>
              <a:rPr lang="zh-CN" altLang="en-US" dirty="0">
                <a:sym typeface="+mn-ea"/>
              </a:rPr>
              <a:t>，</a:t>
            </a:r>
            <a:r>
              <a:rPr lang="en-US" dirty="0"/>
              <a:t>但</a:t>
            </a:r>
            <a:r>
              <a:rPr lang="en-US" dirty="0">
                <a:ea typeface="Cambria Math" panose="02040503050406030204" pitchFamily="18" charset="0"/>
                <a:sym typeface="+mn-ea"/>
              </a:rPr>
              <a:t>4</a:t>
            </a:r>
            <a:r>
              <a:rPr lang="en-US" dirty="0">
                <a:sym typeface="+mn-ea"/>
              </a:rPr>
              <a:t> </a:t>
            </a:r>
            <a:r>
              <a:rPr lang="en-US" dirty="0">
                <a:ea typeface="Cambria Math" panose="02040503050406030204"/>
                <a:sym typeface="+mn-ea"/>
              </a:rPr>
              <a:t>∤ 2</a:t>
            </a:r>
            <a:r>
              <a:rPr lang="en-US" dirty="0"/>
              <a:t>。因此，</a:t>
            </a:r>
            <a:r>
              <a:rPr lang="zh-CN" altLang="en-US" dirty="0"/>
              <a:t>除</a:t>
            </a:r>
            <a:r>
              <a:rPr lang="en-US" dirty="0" err="1"/>
              <a:t>关系是</a:t>
            </a:r>
            <a:r>
              <a:rPr lang="zh-CN" altLang="en-US" dirty="0"/>
              <a:t>非</a:t>
            </a:r>
            <a:r>
              <a:rPr lang="en-US" dirty="0" err="1"/>
              <a:t>对称的</a:t>
            </a:r>
            <a:r>
              <a:rPr lang="en-US" dirty="0"/>
              <a:t>。</a:t>
            </a:r>
            <a:endParaRPr lang="en-US" dirty="0"/>
          </a:p>
          <a:p>
            <a:pPr lvl="1">
              <a:buFont typeface="Wingdings" panose="05000000000000000000" charset="0"/>
              <a:buChar char="l"/>
            </a:pPr>
            <a:r>
              <a:rPr lang="zh-CN" altLang="en-US" dirty="0"/>
              <a:t>传递</a:t>
            </a:r>
            <a:r>
              <a:rPr lang="en-US" dirty="0" err="1"/>
              <a:t>性</a:t>
            </a:r>
            <a:r>
              <a:rPr lang="zh-CN" altLang="en-US" dirty="0"/>
              <a:t>：</a:t>
            </a:r>
            <a:r>
              <a:rPr lang="en-US" dirty="0" err="1"/>
              <a:t>假设a除b</a:t>
            </a:r>
            <a:r>
              <a:rPr lang="zh-CN" altLang="en-US" dirty="0"/>
              <a:t>，</a:t>
            </a:r>
            <a:r>
              <a:rPr lang="en-US" dirty="0" err="1"/>
              <a:t>b除c，则有正整数k和</a:t>
            </a:r>
            <a:r>
              <a:rPr lang="en-US" altLang="zh-CN" dirty="0" err="1"/>
              <a:t>n</a:t>
            </a:r>
            <a:r>
              <a:rPr lang="zh-CN" altLang="en-US" dirty="0"/>
              <a:t>，使得</a:t>
            </a:r>
            <a:r>
              <a:rPr lang="en-US" dirty="0"/>
              <a:t>b = </a:t>
            </a:r>
            <a:r>
              <a:rPr lang="en-US" dirty="0" err="1"/>
              <a:t>ak</a:t>
            </a:r>
            <a:r>
              <a:rPr lang="zh-CN" altLang="en-US" dirty="0"/>
              <a:t>，</a:t>
            </a:r>
            <a:r>
              <a:rPr lang="en-US" dirty="0"/>
              <a:t>c = </a:t>
            </a:r>
            <a:r>
              <a:rPr lang="en-US" dirty="0" err="1"/>
              <a:t>b</a:t>
            </a:r>
            <a:r>
              <a:rPr lang="en-US" altLang="zh-CN" dirty="0" err="1"/>
              <a:t>n</a:t>
            </a:r>
            <a:r>
              <a:rPr lang="en-US" dirty="0" err="1"/>
              <a:t>，故c</a:t>
            </a:r>
            <a:r>
              <a:rPr lang="en-US" dirty="0"/>
              <a:t> = a(</a:t>
            </a:r>
            <a:r>
              <a:rPr lang="en-US" dirty="0" err="1"/>
              <a:t>k</a:t>
            </a:r>
            <a:r>
              <a:rPr lang="en-US" altLang="zh-CN" dirty="0" err="1"/>
              <a:t>n</a:t>
            </a:r>
            <a:r>
              <a:rPr lang="en-US" dirty="0"/>
              <a:t>)，</a:t>
            </a:r>
            <a:r>
              <a:rPr lang="en-US" dirty="0" err="1"/>
              <a:t>故a除c。这种关系是可传递的</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等价类</a:t>
            </a:r>
            <a:endParaRPr lang="en-US" dirty="0"/>
          </a:p>
        </p:txBody>
      </p:sp>
      <p:sp>
        <p:nvSpPr>
          <p:cNvPr id="3" name="Content Placeholder 2"/>
          <p:cNvSpPr>
            <a:spLocks noGrp="1"/>
          </p:cNvSpPr>
          <p:nvPr>
            <p:ph idx="1"/>
          </p:nvPr>
        </p:nvSpPr>
        <p:spPr/>
        <p:txBody>
          <a:bodyPr>
            <a:noAutofit/>
          </a:bodyPr>
          <a:lstStyle/>
          <a:p>
            <a:pPr>
              <a:buNone/>
            </a:pPr>
            <a:r>
              <a:rPr lang="en-US" sz="2400" b="1" dirty="0"/>
              <a:t>定义3</a:t>
            </a:r>
            <a:r>
              <a:rPr lang="zh-CN" altLang="en-US" sz="2400" b="1" dirty="0"/>
              <a:t>：</a:t>
            </a:r>
            <a:r>
              <a:rPr lang="en-US" sz="2400" dirty="0" err="1"/>
              <a:t>设R是集合A上的一个等价关系。与A的元素a</a:t>
            </a:r>
            <a:r>
              <a:rPr lang="zh-CN" altLang="en-US" sz="2400" dirty="0"/>
              <a:t>满足</a:t>
            </a:r>
            <a:r>
              <a:rPr lang="en-US" sz="2400" dirty="0" err="1"/>
              <a:t>关系R的所有元素的集合称为</a:t>
            </a:r>
            <a:r>
              <a:rPr lang="zh-CN" altLang="en-US" sz="2400" dirty="0"/>
              <a:t>元素</a:t>
            </a:r>
            <a:r>
              <a:rPr lang="en-US" altLang="zh-CN" sz="2400" dirty="0"/>
              <a:t>a</a:t>
            </a:r>
            <a:r>
              <a:rPr lang="zh-CN" altLang="en-US" sz="2400" dirty="0"/>
              <a:t>的</a:t>
            </a:r>
            <a:r>
              <a:rPr lang="en-US" sz="2400" b="1" dirty="0" err="1">
                <a:solidFill>
                  <a:srgbClr val="FF0000"/>
                </a:solidFill>
              </a:rPr>
              <a:t>等价类</a:t>
            </a:r>
            <a:r>
              <a:rPr lang="en-US" sz="2400" dirty="0" err="1"/>
              <a:t>。A关于R的等价类用</a:t>
            </a:r>
            <a:r>
              <a:rPr lang="en-US" sz="2400" dirty="0">
                <a:sym typeface="+mn-ea"/>
              </a:rPr>
              <a:t>[a]</a:t>
            </a:r>
            <a:r>
              <a:rPr lang="en-US" sz="2400" baseline="-25000" dirty="0">
                <a:sym typeface="+mn-ea"/>
              </a:rPr>
              <a:t>R</a:t>
            </a:r>
            <a:r>
              <a:rPr lang="en-US" sz="2400" dirty="0"/>
              <a:t>表示。 </a:t>
            </a:r>
            <a:endParaRPr lang="en-US" sz="2400" dirty="0"/>
          </a:p>
          <a:p>
            <a:pPr>
              <a:buNone/>
            </a:pPr>
            <a:r>
              <a:rPr lang="en-US" sz="1800" dirty="0"/>
              <a:t>     </a:t>
            </a:r>
            <a:r>
              <a:rPr lang="en-US" sz="1800" dirty="0" err="1"/>
              <a:t>当只考虑一个</a:t>
            </a:r>
            <a:r>
              <a:rPr lang="zh-CN" altLang="en-US" sz="1800" dirty="0"/>
              <a:t>等价</a:t>
            </a:r>
            <a:r>
              <a:rPr lang="en-US" sz="1800" dirty="0" err="1"/>
              <a:t>关系时，</a:t>
            </a:r>
            <a:r>
              <a:rPr lang="en-US" sz="1800" dirty="0" err="1">
                <a:sym typeface="+mn-ea"/>
              </a:rPr>
              <a:t>对于这个等价类</a:t>
            </a:r>
            <a:r>
              <a:rPr lang="zh-CN" altLang="en-US" sz="1800" dirty="0">
                <a:sym typeface="+mn-ea"/>
              </a:rPr>
              <a:t>，</a:t>
            </a:r>
            <a:r>
              <a:rPr lang="en-US" sz="1800" dirty="0"/>
              <a:t>我们可以写出[a]，</a:t>
            </a:r>
            <a:r>
              <a:rPr lang="en-US" sz="1800" dirty="0" err="1"/>
              <a:t>不带下标R</a:t>
            </a:r>
            <a:r>
              <a:rPr lang="en-US" sz="1800" dirty="0"/>
              <a:t>。</a:t>
            </a:r>
            <a:endParaRPr lang="en-US" sz="1800" dirty="0"/>
          </a:p>
          <a:p>
            <a:pPr>
              <a:buNone/>
            </a:pPr>
            <a:r>
              <a:rPr lang="en-US" sz="1800" dirty="0"/>
              <a:t>     </a:t>
            </a:r>
            <a:r>
              <a:rPr lang="zh-CN" altLang="en-US" sz="1800" dirty="0"/>
              <a:t>注意</a:t>
            </a:r>
            <a:r>
              <a:rPr lang="en-US" sz="1800" dirty="0"/>
              <a:t> [a]</a:t>
            </a:r>
            <a:r>
              <a:rPr lang="en-US" sz="1800" baseline="-25000" dirty="0"/>
              <a:t>R </a:t>
            </a:r>
            <a:r>
              <a:rPr lang="en-US" sz="1800" dirty="0"/>
              <a:t>= {s</a:t>
            </a:r>
            <a:r>
              <a:rPr lang="zh-CN" altLang="en-US" sz="1800" dirty="0"/>
              <a:t> </a:t>
            </a:r>
            <a:r>
              <a:rPr lang="en-US" sz="1800" dirty="0"/>
              <a:t>|</a:t>
            </a:r>
            <a:r>
              <a:rPr lang="zh-CN" altLang="en-US" sz="1800" dirty="0"/>
              <a:t> </a:t>
            </a:r>
            <a:r>
              <a:rPr lang="en-US" sz="1800" dirty="0"/>
              <a:t>(a,</a:t>
            </a:r>
            <a:r>
              <a:rPr lang="zh-CN" altLang="en-US" sz="1800" dirty="0"/>
              <a:t> </a:t>
            </a:r>
            <a:r>
              <a:rPr lang="en-US" sz="1800" dirty="0"/>
              <a:t>s) </a:t>
            </a:r>
            <a:r>
              <a:rPr lang="en-US" sz="1800" dirty="0">
                <a:ea typeface="Cambria Math" panose="02040503050406030204"/>
              </a:rPr>
              <a:t>∈</a:t>
            </a:r>
            <a:r>
              <a:rPr lang="en-US" sz="1800" dirty="0"/>
              <a:t> R}</a:t>
            </a:r>
            <a:r>
              <a:rPr lang="zh-CN" altLang="en-US" sz="1800" dirty="0"/>
              <a:t>。</a:t>
            </a:r>
            <a:endParaRPr lang="en-US" sz="1800" dirty="0"/>
          </a:p>
          <a:p>
            <a:pPr>
              <a:lnSpc>
                <a:spcPct val="150000"/>
              </a:lnSpc>
            </a:pPr>
            <a:r>
              <a:rPr lang="en-US" sz="1800" dirty="0" err="1"/>
              <a:t>如果b</a:t>
            </a:r>
            <a:r>
              <a:rPr lang="zh-CN" altLang="en-US" sz="1800" dirty="0"/>
              <a:t> </a:t>
            </a:r>
            <a:r>
              <a:rPr lang="en-US" sz="1800" dirty="0"/>
              <a:t>∈</a:t>
            </a:r>
            <a:r>
              <a:rPr lang="en-US" sz="1800" dirty="0">
                <a:sym typeface="+mn-ea"/>
              </a:rPr>
              <a:t> [a]</a:t>
            </a:r>
            <a:r>
              <a:rPr lang="en-US" sz="1800" baseline="-25000" dirty="0">
                <a:sym typeface="+mn-ea"/>
              </a:rPr>
              <a:t>R</a:t>
            </a:r>
            <a:r>
              <a:rPr lang="en-US" sz="1800" dirty="0"/>
              <a:t>，则b称为该等价类的一个代表元。一个等价类的任何元素都可以用作类的代表元。</a:t>
            </a:r>
            <a:endParaRPr lang="en-US" sz="1800" dirty="0"/>
          </a:p>
          <a:p>
            <a:pPr>
              <a:lnSpc>
                <a:spcPct val="150000"/>
              </a:lnSpc>
            </a:pPr>
            <a:r>
              <a:rPr lang="en-US" sz="1800" dirty="0"/>
              <a:t>模m同余关系的等价类称为模m同余类，整数a模m的同余类用</a:t>
            </a:r>
            <a:r>
              <a:rPr lang="en-US" sz="1800" dirty="0">
                <a:sym typeface="+mn-ea"/>
              </a:rPr>
              <a:t>[a]</a:t>
            </a:r>
            <a:r>
              <a:rPr lang="en-US" sz="1800" baseline="-25000" dirty="0">
                <a:sym typeface="+mn-ea"/>
              </a:rPr>
              <a:t>m</a:t>
            </a:r>
            <a:r>
              <a:rPr lang="en-US" sz="1800" dirty="0"/>
              <a:t>表示，满足</a:t>
            </a:r>
            <a:r>
              <a:rPr lang="en-US" sz="1800" dirty="0">
                <a:sym typeface="+mn-ea"/>
              </a:rPr>
              <a:t>[a]</a:t>
            </a:r>
            <a:r>
              <a:rPr lang="en-US" sz="1800" baseline="-25000" dirty="0">
                <a:sym typeface="+mn-ea"/>
              </a:rPr>
              <a:t>m</a:t>
            </a:r>
            <a:r>
              <a:rPr lang="en-US" sz="1800" dirty="0">
                <a:sym typeface="+mn-ea"/>
              </a:rPr>
              <a:t> = {…, a</a:t>
            </a:r>
            <a:r>
              <a:rPr lang="en-US" sz="1800" dirty="0">
                <a:ea typeface="Cambria Math" panose="02040503050406030204"/>
                <a:sym typeface="+mn-ea"/>
              </a:rPr>
              <a:t>−2m,</a:t>
            </a:r>
            <a:r>
              <a:rPr lang="en-US" sz="1800" dirty="0">
                <a:sym typeface="+mn-ea"/>
              </a:rPr>
              <a:t> a</a:t>
            </a:r>
            <a:r>
              <a:rPr lang="en-US" sz="1800" dirty="0">
                <a:ea typeface="Cambria Math" panose="02040503050406030204"/>
                <a:sym typeface="+mn-ea"/>
              </a:rPr>
              <a:t>−m, a</a:t>
            </a:r>
            <a:r>
              <a:rPr lang="en-US" altLang="zh-CN" sz="1800" dirty="0">
                <a:ea typeface="Cambria Math" panose="02040503050406030204"/>
                <a:sym typeface="+mn-ea"/>
              </a:rPr>
              <a:t>,</a:t>
            </a:r>
            <a:r>
              <a:rPr lang="zh-CN" altLang="en-US" sz="1800" dirty="0">
                <a:ea typeface="Cambria Math" panose="02040503050406030204"/>
                <a:sym typeface="+mn-ea"/>
              </a:rPr>
              <a:t> </a:t>
            </a:r>
            <a:r>
              <a:rPr lang="en-US" sz="1800" dirty="0" err="1">
                <a:sym typeface="+mn-ea"/>
              </a:rPr>
              <a:t>a</a:t>
            </a:r>
            <a:r>
              <a:rPr lang="en-US" sz="1800" dirty="0" err="1">
                <a:ea typeface="Cambria Math" panose="02040503050406030204"/>
                <a:sym typeface="+mn-ea"/>
              </a:rPr>
              <a:t>+m</a:t>
            </a:r>
            <a:r>
              <a:rPr lang="en-US" sz="1800" dirty="0">
                <a:ea typeface="Cambria Math" panose="02040503050406030204"/>
                <a:sym typeface="+mn-ea"/>
              </a:rPr>
              <a:t>, </a:t>
            </a:r>
            <a:r>
              <a:rPr lang="en-US" sz="1800" dirty="0">
                <a:sym typeface="+mn-ea"/>
              </a:rPr>
              <a:t>a</a:t>
            </a:r>
            <a:r>
              <a:rPr lang="en-US" sz="1800" dirty="0">
                <a:ea typeface="Cambria Math" panose="02040503050406030204"/>
                <a:sym typeface="+mn-ea"/>
              </a:rPr>
              <a:t>+2m, … </a:t>
            </a:r>
            <a:r>
              <a:rPr lang="en-US" sz="1800" dirty="0">
                <a:sym typeface="+mn-ea"/>
              </a:rPr>
              <a:t>}</a:t>
            </a:r>
            <a:r>
              <a:rPr lang="en-US" sz="1800" dirty="0"/>
              <a:t>。例如，</a:t>
            </a:r>
            <a:endParaRPr lang="en-US" sz="1800" dirty="0"/>
          </a:p>
          <a:p>
            <a:pPr lvl="1">
              <a:buNone/>
            </a:pPr>
            <a:r>
              <a:rPr lang="en-US" sz="1800" dirty="0"/>
              <a:t>   [</a:t>
            </a:r>
            <a:r>
              <a:rPr lang="en-US" sz="1800" dirty="0">
                <a:ea typeface="Cambria Math" panose="02040503050406030204" pitchFamily="18" charset="0"/>
              </a:rPr>
              <a:t>0</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8,</a:t>
            </a:r>
            <a:r>
              <a:rPr lang="en-US" sz="1800" dirty="0">
                <a:ea typeface="Cambria Math" panose="02040503050406030204"/>
              </a:rPr>
              <a:t> −</a:t>
            </a:r>
            <a:r>
              <a:rPr lang="en-US" sz="1800" dirty="0">
                <a:ea typeface="Cambria Math" panose="02040503050406030204" pitchFamily="18" charset="0"/>
              </a:rPr>
              <a:t>4 , 0, 4 , 8 , …}                        </a:t>
            </a:r>
            <a:r>
              <a:rPr lang="en-US" sz="1800" dirty="0"/>
              <a:t>[</a:t>
            </a:r>
            <a:r>
              <a:rPr lang="en-US" sz="1800" dirty="0">
                <a:ea typeface="Cambria Math" panose="02040503050406030204" pitchFamily="18" charset="0"/>
              </a:rPr>
              <a:t>1</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7,</a:t>
            </a:r>
            <a:r>
              <a:rPr lang="en-US" sz="1800" dirty="0">
                <a:ea typeface="Cambria Math" panose="02040503050406030204"/>
              </a:rPr>
              <a:t> −</a:t>
            </a:r>
            <a:r>
              <a:rPr lang="en-US" sz="1800" dirty="0">
                <a:ea typeface="Cambria Math" panose="02040503050406030204" pitchFamily="18" charset="0"/>
              </a:rPr>
              <a:t>3 , 1, 5 , 9 , …}</a:t>
            </a:r>
            <a:endParaRPr lang="en-US" sz="1800" dirty="0">
              <a:ea typeface="Cambria Math" panose="02040503050406030204" pitchFamily="18" charset="0"/>
            </a:endParaRPr>
          </a:p>
          <a:p>
            <a:pPr marL="274320" lvl="1" indent="-274320">
              <a:buClr>
                <a:schemeClr val="accent3"/>
              </a:buClr>
              <a:buSzPct val="95000"/>
              <a:buNone/>
            </a:pPr>
            <a:r>
              <a:rPr lang="en-US" sz="1800" dirty="0"/>
              <a:t>          [</a:t>
            </a:r>
            <a:r>
              <a:rPr lang="en-US" sz="1800" dirty="0">
                <a:ea typeface="Cambria Math" panose="02040503050406030204" pitchFamily="18" charset="0"/>
              </a:rPr>
              <a:t>2</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6,</a:t>
            </a:r>
            <a:r>
              <a:rPr lang="en-US" sz="1800" dirty="0">
                <a:ea typeface="Cambria Math" panose="02040503050406030204"/>
              </a:rPr>
              <a:t> −</a:t>
            </a:r>
            <a:r>
              <a:rPr lang="en-US" sz="1800" dirty="0">
                <a:ea typeface="Cambria Math" panose="02040503050406030204" pitchFamily="18" charset="0"/>
              </a:rPr>
              <a:t>2 , 2, 6 , 10 , …}                      </a:t>
            </a:r>
            <a:r>
              <a:rPr lang="en-US" sz="1800" dirty="0"/>
              <a:t>[</a:t>
            </a:r>
            <a:r>
              <a:rPr lang="en-US" sz="1800" dirty="0">
                <a:ea typeface="Cambria Math" panose="02040503050406030204" pitchFamily="18" charset="0"/>
              </a:rPr>
              <a:t>3</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5,</a:t>
            </a:r>
            <a:r>
              <a:rPr lang="en-US" sz="1800" dirty="0">
                <a:ea typeface="Cambria Math" panose="02040503050406030204"/>
              </a:rPr>
              <a:t> −</a:t>
            </a:r>
            <a:r>
              <a:rPr lang="en-US" sz="1800" dirty="0">
                <a:ea typeface="Cambria Math" panose="02040503050406030204" pitchFamily="18" charset="0"/>
              </a:rPr>
              <a:t>1 , 3, 7 , 11 , …}</a:t>
            </a:r>
            <a:endParaRPr 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等价类和</a:t>
            </a:r>
            <a:r>
              <a:rPr lang="zh-CN" altLang="en-US" dirty="0"/>
              <a:t>划分</a:t>
            </a:r>
            <a:endParaRPr lang="zh-CN" altLang="en-US" dirty="0"/>
          </a:p>
        </p:txBody>
      </p:sp>
      <p:sp>
        <p:nvSpPr>
          <p:cNvPr id="3" name="Content Placeholder 2"/>
          <p:cNvSpPr>
            <a:spLocks noGrp="1"/>
          </p:cNvSpPr>
          <p:nvPr>
            <p:ph idx="1"/>
          </p:nvPr>
        </p:nvSpPr>
        <p:spPr/>
        <p:txBody>
          <a:bodyPr>
            <a:normAutofit/>
          </a:bodyPr>
          <a:lstStyle/>
          <a:p>
            <a:pPr>
              <a:buNone/>
            </a:pPr>
            <a:r>
              <a:rPr lang="en-US" b="1" dirty="0"/>
              <a:t>定理1</a:t>
            </a:r>
            <a:r>
              <a:rPr lang="zh-CN" altLang="en-US" b="1" dirty="0"/>
              <a:t>：</a:t>
            </a:r>
            <a:r>
              <a:rPr lang="en-US" dirty="0" err="1"/>
              <a:t>设R是集合A上的等价关系</a:t>
            </a:r>
            <a:r>
              <a:rPr lang="en-US" dirty="0"/>
              <a:t>。</a:t>
            </a:r>
            <a:r>
              <a:rPr lang="zh-CN" altLang="en-US" dirty="0"/>
              <a:t>那么集合</a:t>
            </a:r>
            <a:r>
              <a:rPr lang="en-US" altLang="zh-CN" dirty="0"/>
              <a:t>A</a:t>
            </a:r>
            <a:r>
              <a:rPr lang="zh-CN" altLang="en-US" dirty="0"/>
              <a:t>的</a:t>
            </a:r>
            <a:r>
              <a:rPr lang="en-US" dirty="0" err="1"/>
              <a:t>元素a和b</a:t>
            </a:r>
            <a:r>
              <a:rPr lang="zh-CN" altLang="en-US" dirty="0"/>
              <a:t>存在以下等价命题</a:t>
            </a:r>
            <a:r>
              <a:rPr lang="en-US" dirty="0"/>
              <a:t>:</a:t>
            </a:r>
            <a:endParaRPr lang="en-US" dirty="0"/>
          </a:p>
          <a:p>
            <a:pPr lvl="1">
              <a:buNone/>
            </a:pPr>
            <a:r>
              <a:rPr lang="en-US" dirty="0"/>
              <a:t>    (</a:t>
            </a:r>
            <a:r>
              <a:rPr lang="en-US" dirty="0" err="1"/>
              <a:t>i</a:t>
            </a:r>
            <a:r>
              <a:rPr lang="en-US" dirty="0"/>
              <a:t>)   </a:t>
            </a:r>
            <a:r>
              <a:rPr lang="en-US" dirty="0" err="1"/>
              <a:t>aRb</a:t>
            </a:r>
            <a:endParaRPr lang="en-US" dirty="0"/>
          </a:p>
          <a:p>
            <a:pPr lvl="1">
              <a:buNone/>
            </a:pPr>
            <a:r>
              <a:rPr lang="en-US" dirty="0"/>
              <a:t>    (ii)  [a] = [b]</a:t>
            </a:r>
            <a:endParaRPr lang="en-US" dirty="0"/>
          </a:p>
          <a:p>
            <a:pPr lvl="1">
              <a:buNone/>
            </a:pPr>
            <a:r>
              <a:rPr lang="en-US" dirty="0"/>
              <a:t>    (iii) [a] </a:t>
            </a:r>
            <a:r>
              <a:rPr lang="en-US" dirty="0">
                <a:ea typeface="Cambria Math" panose="02040503050406030204"/>
              </a:rPr>
              <a:t>∩</a:t>
            </a:r>
            <a:r>
              <a:rPr lang="en-US" dirty="0"/>
              <a:t> [b] </a:t>
            </a:r>
            <a:r>
              <a:rPr lang="zh-CN" altLang="en-US" dirty="0">
                <a:sym typeface="+mn-ea"/>
              </a:rPr>
              <a:t>≠</a:t>
            </a:r>
            <a:r>
              <a:rPr lang="en-US" dirty="0"/>
              <a:t> </a:t>
            </a:r>
            <a:r>
              <a:rPr lang="en-US" dirty="0">
                <a:ea typeface="Cambria Math" panose="02040503050406030204"/>
              </a:rPr>
              <a:t>∅</a:t>
            </a:r>
            <a:endParaRPr lang="en-US" dirty="0">
              <a:ea typeface="Cambria Math" panose="02040503050406030204"/>
            </a:endParaRPr>
          </a:p>
          <a:p>
            <a:pPr marL="262255" lvl="1" indent="-262255">
              <a:buNone/>
            </a:pPr>
            <a:r>
              <a:rPr lang="zh-CN" altLang="en-US" b="1" dirty="0">
                <a:ea typeface="宋体" panose="02010600030101010101" pitchFamily="2" charset="-122"/>
              </a:rPr>
              <a:t>证明</a:t>
            </a:r>
            <a:r>
              <a:rPr lang="zh-CN" altLang="en-US" b="1" dirty="0">
                <a:ea typeface="Cambria Math" panose="02040503050406030204"/>
              </a:rPr>
              <a:t>：</a:t>
            </a:r>
            <a:r>
              <a:rPr lang="en-US" dirty="0" err="1"/>
              <a:t>我们证明</a:t>
            </a:r>
            <a:r>
              <a:rPr lang="en-US" dirty="0"/>
              <a:t>(</a:t>
            </a:r>
            <a:r>
              <a:rPr lang="en-US" dirty="0" err="1"/>
              <a:t>i</a:t>
            </a:r>
            <a:r>
              <a:rPr lang="en-US" dirty="0"/>
              <a:t>)</a:t>
            </a:r>
            <a:r>
              <a:rPr lang="zh-CN" altLang="en-US" dirty="0"/>
              <a:t>推出</a:t>
            </a:r>
            <a:r>
              <a:rPr lang="en-US" dirty="0"/>
              <a:t>(ii)</a:t>
            </a:r>
            <a:r>
              <a:rPr lang="zh-CN" altLang="en-US" dirty="0"/>
              <a:t>。</a:t>
            </a:r>
            <a:r>
              <a:rPr lang="en-US" dirty="0" err="1"/>
              <a:t>假设aRb</a:t>
            </a:r>
            <a:r>
              <a:rPr lang="zh-CN" altLang="en-US" dirty="0"/>
              <a:t>，我们将通过</a:t>
            </a:r>
            <a:r>
              <a:rPr lang="en-US" dirty="0">
                <a:sym typeface="+mn-ea"/>
              </a:rPr>
              <a:t> [a]</a:t>
            </a:r>
            <a:r>
              <a:rPr lang="zh-CN" altLang="en-US" dirty="0">
                <a:sym typeface="+mn-ea"/>
              </a:rPr>
              <a:t> </a:t>
            </a:r>
            <a:r>
              <a:rPr lang="en-US" dirty="0">
                <a:ea typeface="Cambria Math" panose="02040503050406030204"/>
                <a:sym typeface="+mn-ea"/>
              </a:rPr>
              <a:t>⊆</a:t>
            </a:r>
            <a:r>
              <a:rPr lang="en-US" dirty="0">
                <a:sym typeface="+mn-ea"/>
              </a:rPr>
              <a:t> [b]</a:t>
            </a:r>
            <a:r>
              <a:rPr lang="zh-CN" altLang="en-US" dirty="0">
                <a:sym typeface="+mn-ea"/>
              </a:rPr>
              <a:t>和</a:t>
            </a:r>
            <a:r>
              <a:rPr lang="en-US" dirty="0">
                <a:sym typeface="+mn-ea"/>
              </a:rPr>
              <a:t>[b]</a:t>
            </a:r>
            <a:r>
              <a:rPr lang="zh-CN" altLang="en-US" dirty="0">
                <a:sym typeface="+mn-ea"/>
              </a:rPr>
              <a:t> </a:t>
            </a:r>
            <a:r>
              <a:rPr lang="en-US" dirty="0">
                <a:ea typeface="Cambria Math" panose="02040503050406030204"/>
                <a:sym typeface="+mn-ea"/>
              </a:rPr>
              <a:t>⊆</a:t>
            </a:r>
            <a:r>
              <a:rPr lang="en-US" dirty="0">
                <a:sym typeface="+mn-ea"/>
              </a:rPr>
              <a:t> [a]</a:t>
            </a:r>
            <a:r>
              <a:rPr lang="zh-CN" altLang="en-US" dirty="0">
                <a:sym typeface="+mn-ea"/>
              </a:rPr>
              <a:t>来证明</a:t>
            </a:r>
            <a:r>
              <a:rPr lang="en-US" dirty="0">
                <a:sym typeface="+mn-ea"/>
              </a:rPr>
              <a:t>[a] = [b]</a:t>
            </a:r>
            <a:r>
              <a:rPr lang="zh-CN" altLang="en-US" dirty="0">
                <a:sym typeface="+mn-ea"/>
              </a:rPr>
              <a:t>。假设</a:t>
            </a:r>
            <a:r>
              <a:rPr lang="en-US" dirty="0">
                <a:ea typeface="Cambria Math" panose="02040503050406030204"/>
              </a:rPr>
              <a:t> c ∈</a:t>
            </a:r>
            <a:r>
              <a:rPr lang="en-US" dirty="0"/>
              <a:t> [a]</a:t>
            </a:r>
            <a:r>
              <a:rPr lang="zh-CN" altLang="en-US" dirty="0"/>
              <a:t>，那么</a:t>
            </a:r>
            <a:r>
              <a:rPr lang="en-US" dirty="0" err="1"/>
              <a:t>aRc</a:t>
            </a:r>
            <a:r>
              <a:rPr lang="zh-CN" altLang="en-US" dirty="0"/>
              <a:t>。因为</a:t>
            </a:r>
            <a:r>
              <a:rPr lang="en-US" dirty="0" err="1"/>
              <a:t>aRb</a:t>
            </a:r>
            <a:r>
              <a:rPr lang="zh-CN" altLang="en-US" dirty="0"/>
              <a:t>和</a:t>
            </a:r>
            <a:r>
              <a:rPr lang="en-US" dirty="0" err="1"/>
              <a:t>R是对称的</a:t>
            </a:r>
            <a:r>
              <a:rPr lang="zh-CN" altLang="en-US" dirty="0"/>
              <a:t>，所以</a:t>
            </a:r>
            <a:r>
              <a:rPr lang="en-US" dirty="0" err="1">
                <a:sym typeface="+mn-ea"/>
              </a:rPr>
              <a:t>bRa</a:t>
            </a:r>
            <a:r>
              <a:rPr lang="en-US" dirty="0"/>
              <a:t>。</a:t>
            </a:r>
            <a:r>
              <a:rPr lang="zh-CN" altLang="en-US" dirty="0"/>
              <a:t>又由于</a:t>
            </a:r>
            <a:r>
              <a:rPr lang="en-US" dirty="0"/>
              <a:t>R是可传递的</a:t>
            </a:r>
            <a:r>
              <a:rPr lang="zh-CN" altLang="en-US" dirty="0"/>
              <a:t>且</a:t>
            </a:r>
            <a:r>
              <a:rPr lang="en-US" dirty="0"/>
              <a:t>bRa和aRc，</a:t>
            </a:r>
            <a:r>
              <a:rPr lang="zh-CN" altLang="en-US" dirty="0"/>
              <a:t>就得到</a:t>
            </a:r>
            <a:r>
              <a:rPr lang="en-US" dirty="0"/>
              <a:t>bRc。</a:t>
            </a:r>
            <a:r>
              <a:rPr lang="zh-CN" altLang="en-US" dirty="0"/>
              <a:t>所以</a:t>
            </a:r>
            <a:r>
              <a:rPr lang="en-US" dirty="0">
                <a:ea typeface="Cambria Math" panose="02040503050406030204"/>
              </a:rPr>
              <a:t> c ∈</a:t>
            </a:r>
            <a:r>
              <a:rPr lang="en-US" dirty="0"/>
              <a:t> [b]</a:t>
            </a:r>
            <a:r>
              <a:rPr lang="zh-CN" altLang="en-US" dirty="0"/>
              <a:t>。这就证明了</a:t>
            </a:r>
            <a:r>
              <a:rPr lang="en-US" dirty="0"/>
              <a:t> [a]</a:t>
            </a:r>
            <a:r>
              <a:rPr lang="en-US" dirty="0">
                <a:ea typeface="Cambria Math" panose="02040503050406030204"/>
              </a:rPr>
              <a:t>⊆</a:t>
            </a:r>
            <a:r>
              <a:rPr lang="en-US" dirty="0"/>
              <a:t> [b]</a:t>
            </a:r>
            <a:r>
              <a:rPr lang="zh-CN" altLang="en-US" dirty="0"/>
              <a:t>。反之可证明</a:t>
            </a:r>
            <a:r>
              <a:rPr lang="en-US" dirty="0"/>
              <a:t> [b]</a:t>
            </a:r>
            <a:r>
              <a:rPr lang="zh-CN" altLang="en-US" dirty="0"/>
              <a:t> </a:t>
            </a:r>
            <a:r>
              <a:rPr lang="en-US" dirty="0">
                <a:ea typeface="Cambria Math" panose="02040503050406030204"/>
              </a:rPr>
              <a:t>⊆</a:t>
            </a:r>
            <a:r>
              <a:rPr lang="en-US" dirty="0"/>
              <a:t> [a]</a:t>
            </a:r>
            <a:r>
              <a:rPr lang="zh-CN" alt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等价关系</a:t>
            </a:r>
            <a:r>
              <a:rPr lang="zh-CN" altLang="en-US" dirty="0"/>
              <a:t>与集合的</a:t>
            </a:r>
            <a:r>
              <a:rPr lang="en-US" dirty="0" err="1"/>
              <a:t>划分</a:t>
            </a:r>
            <a:endParaRPr lang="en-US" dirty="0"/>
          </a:p>
        </p:txBody>
      </p:sp>
      <p:sp>
        <p:nvSpPr>
          <p:cNvPr id="3" name="Content Placeholder 2"/>
          <p:cNvSpPr>
            <a:spLocks noGrp="1"/>
          </p:cNvSpPr>
          <p:nvPr>
            <p:ph idx="1"/>
          </p:nvPr>
        </p:nvSpPr>
        <p:spPr/>
        <p:txBody>
          <a:bodyPr>
            <a:normAutofit/>
          </a:bodyPr>
          <a:lstStyle/>
          <a:p>
            <a:r>
              <a:rPr lang="en-US" dirty="0"/>
              <a:t>设R是集合A上的一个等价关系。R的所有等价类的并集</a:t>
            </a:r>
            <a:r>
              <a:rPr lang="zh-CN" altLang="en-US" dirty="0"/>
              <a:t>就</a:t>
            </a:r>
            <a:r>
              <a:rPr lang="en-US" dirty="0"/>
              <a:t>是A，因为A的</a:t>
            </a:r>
            <a:r>
              <a:rPr lang="zh-CN" altLang="en-US" dirty="0"/>
              <a:t>每个</a:t>
            </a:r>
            <a:r>
              <a:rPr lang="en-US" dirty="0"/>
              <a:t>元素a在它自己的等价类</a:t>
            </a:r>
            <a:r>
              <a:rPr lang="en-US" dirty="0">
                <a:sym typeface="+mn-ea"/>
              </a:rPr>
              <a:t> [a]</a:t>
            </a:r>
            <a:r>
              <a:rPr lang="en-US" baseline="-25000" dirty="0">
                <a:sym typeface="+mn-ea"/>
              </a:rPr>
              <a:t>R</a:t>
            </a:r>
            <a:r>
              <a:rPr lang="en-US" dirty="0"/>
              <a:t>中。换句话说,</a:t>
            </a:r>
            <a:endParaRPr lang="en-US" dirty="0"/>
          </a:p>
          <a:p>
            <a:pPr>
              <a:buNone/>
            </a:pPr>
            <a:r>
              <a:rPr lang="en-US" dirty="0"/>
              <a:t>   </a:t>
            </a:r>
            <a:endParaRPr lang="en-US" dirty="0"/>
          </a:p>
          <a:p>
            <a:pPr>
              <a:buNone/>
            </a:pPr>
            <a:endParaRPr lang="en-US" dirty="0"/>
          </a:p>
          <a:p>
            <a:r>
              <a:rPr lang="en-US" dirty="0"/>
              <a:t>从定理1可以推出，这些等价类要么是相等的，要么是不相交的，</a:t>
            </a:r>
            <a:r>
              <a:rPr lang="zh-CN" altLang="en-US" dirty="0"/>
              <a:t>则当</a:t>
            </a:r>
            <a:r>
              <a:rPr lang="en-US" dirty="0"/>
              <a:t>[a]</a:t>
            </a:r>
            <a:r>
              <a:rPr lang="en-US" baseline="-25000" dirty="0"/>
              <a:t>R</a:t>
            </a:r>
            <a:r>
              <a:rPr lang="en-US" dirty="0"/>
              <a:t> </a:t>
            </a:r>
            <a:r>
              <a:rPr lang="en-US" dirty="0">
                <a:ea typeface="Cambria Math" panose="02040503050406030204"/>
              </a:rPr>
              <a:t>≠ </a:t>
            </a:r>
            <a:r>
              <a:rPr lang="en-US" dirty="0"/>
              <a:t>[b]</a:t>
            </a:r>
            <a:r>
              <a:rPr lang="en-US" baseline="-25000" dirty="0"/>
              <a:t>R </a:t>
            </a:r>
            <a:r>
              <a:rPr lang="zh-CN" altLang="en-US" dirty="0"/>
              <a:t>时</a:t>
            </a:r>
            <a:r>
              <a:rPr lang="en-US" dirty="0">
                <a:sym typeface="+mn-ea"/>
              </a:rPr>
              <a:t> </a:t>
            </a:r>
            <a:r>
              <a:rPr lang="zh-CN" altLang="en-US" dirty="0">
                <a:sym typeface="+mn-ea"/>
              </a:rPr>
              <a:t>，</a:t>
            </a:r>
            <a:r>
              <a:rPr lang="en-US" dirty="0">
                <a:sym typeface="+mn-ea"/>
              </a:rPr>
              <a:t>[a]</a:t>
            </a:r>
            <a:r>
              <a:rPr lang="en-US" baseline="-25000" dirty="0">
                <a:sym typeface="+mn-ea"/>
              </a:rPr>
              <a:t>R</a:t>
            </a:r>
            <a:r>
              <a:rPr lang="en-US" dirty="0">
                <a:sym typeface="+mn-ea"/>
              </a:rPr>
              <a:t> </a:t>
            </a:r>
            <a:r>
              <a:rPr lang="en-US" dirty="0">
                <a:ea typeface="Cambria Math" panose="02040503050406030204"/>
                <a:sym typeface="+mn-ea"/>
              </a:rPr>
              <a:t>∩ </a:t>
            </a:r>
            <a:r>
              <a:rPr lang="en-US" dirty="0">
                <a:sym typeface="+mn-ea"/>
              </a:rPr>
              <a:t>[b]</a:t>
            </a:r>
            <a:r>
              <a:rPr lang="en-US" baseline="-25000" dirty="0">
                <a:sym typeface="+mn-ea"/>
              </a:rPr>
              <a:t>R </a:t>
            </a:r>
            <a:r>
              <a:rPr lang="en-US" dirty="0">
                <a:sym typeface="+mn-ea"/>
              </a:rPr>
              <a:t>= </a:t>
            </a:r>
            <a:r>
              <a:rPr lang="en-US" dirty="0">
                <a:ea typeface="Cambria Math" panose="02040503050406030204"/>
                <a:sym typeface="+mn-ea"/>
              </a:rPr>
              <a:t>∅ </a:t>
            </a:r>
            <a:r>
              <a:rPr lang="zh-CN" altLang="en-US" dirty="0">
                <a:ea typeface="宋体" panose="02010600030101010101" pitchFamily="2" charset="-122"/>
                <a:sym typeface="+mn-ea"/>
              </a:rPr>
              <a:t>。</a:t>
            </a:r>
            <a:endParaRPr lang="en-US" dirty="0"/>
          </a:p>
          <a:p>
            <a:r>
              <a:rPr lang="en-US" dirty="0" err="1"/>
              <a:t>因此，等价类构成了A的划分</a:t>
            </a:r>
            <a:r>
              <a:rPr lang="en-US" dirty="0"/>
              <a:t>。</a:t>
            </a:r>
            <a:endParaRPr lang="en-US" dirty="0"/>
          </a:p>
        </p:txBody>
      </p:sp>
      <p:pic>
        <p:nvPicPr>
          <p:cNvPr id="9" name="Picture 8" descr="addin_tmp.png"/>
          <p:cNvPicPr>
            <a:picLocks noChangeAspect="1"/>
          </p:cNvPicPr>
          <p:nvPr>
            <p:custDataLst>
              <p:tags r:id="rId1"/>
            </p:custDataLst>
          </p:nvPr>
        </p:nvPicPr>
        <p:blipFill rotWithShape="1">
          <a:blip r:embed="rId2" cstate="print"/>
          <a:srcRect l="70770"/>
          <a:stretch>
            <a:fillRect/>
          </a:stretch>
        </p:blipFill>
        <p:spPr>
          <a:xfrm>
            <a:off x="3733800" y="3282951"/>
            <a:ext cx="1474470" cy="78676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等价关系划分集合</a:t>
            </a:r>
            <a:endParaRPr lang="en-US" dirty="0"/>
          </a:p>
        </p:txBody>
      </p:sp>
      <p:sp>
        <p:nvSpPr>
          <p:cNvPr id="3" name="Content Placeholder 2"/>
          <p:cNvSpPr>
            <a:spLocks noGrp="1"/>
          </p:cNvSpPr>
          <p:nvPr>
            <p:ph idx="1"/>
          </p:nvPr>
        </p:nvSpPr>
        <p:spPr>
          <a:xfrm>
            <a:off x="457200" y="1935480"/>
            <a:ext cx="8229600" cy="4617720"/>
          </a:xfrm>
        </p:spPr>
        <p:txBody>
          <a:bodyPr>
            <a:normAutofit fontScale="67500" lnSpcReduction="20000"/>
          </a:bodyPr>
          <a:lstStyle/>
          <a:p>
            <a:pPr>
              <a:lnSpc>
                <a:spcPct val="150000"/>
              </a:lnSpc>
              <a:buNone/>
            </a:pPr>
            <a:r>
              <a:rPr lang="en-US" b="1" dirty="0"/>
              <a:t>定理2</a:t>
            </a:r>
            <a:r>
              <a:rPr lang="zh-CN" altLang="en-US" b="1" dirty="0"/>
              <a:t>：</a:t>
            </a:r>
            <a:r>
              <a:rPr lang="zh-CN" altLang="en-US" dirty="0"/>
              <a:t>令</a:t>
            </a:r>
            <a:r>
              <a:rPr lang="en-US" dirty="0" err="1"/>
              <a:t>R是一个定义在集合S上的等价关系，那么R的等价类构成S的划分。反过来</a:t>
            </a:r>
            <a:r>
              <a:rPr lang="zh-CN" altLang="en-US" dirty="0"/>
              <a:t>，</a:t>
            </a:r>
            <a:r>
              <a:rPr lang="en-US" dirty="0" err="1"/>
              <a:t>给定集合S的划分</a:t>
            </a:r>
            <a:r>
              <a:rPr lang="en-US" dirty="0">
                <a:sym typeface="+mn-ea"/>
              </a:rPr>
              <a:t>{A</a:t>
            </a:r>
            <a:r>
              <a:rPr lang="en-US" baseline="-25000" dirty="0">
                <a:sym typeface="+mn-ea"/>
              </a:rPr>
              <a:t>i</a:t>
            </a:r>
            <a:r>
              <a:rPr lang="en-US" dirty="0">
                <a:sym typeface="+mn-ea"/>
              </a:rPr>
              <a:t> |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a:t>
            </a:r>
            <a:r>
              <a:rPr lang="en-US" dirty="0" err="1"/>
              <a:t>则存在一个等价关系R，它以</a:t>
            </a:r>
            <a:r>
              <a:rPr lang="zh-CN" altLang="en-US" dirty="0"/>
              <a:t>集合</a:t>
            </a:r>
            <a:r>
              <a:rPr lang="en-US" dirty="0">
                <a:sym typeface="+mn-ea"/>
              </a:rPr>
              <a:t>A</a:t>
            </a:r>
            <a:r>
              <a:rPr lang="en-US" baseline="-25000" dirty="0">
                <a:sym typeface="+mn-ea"/>
              </a:rPr>
              <a:t>i</a:t>
            </a:r>
            <a:r>
              <a:rPr lang="en-US" dirty="0">
                <a:sym typeface="+mn-ea"/>
              </a:rPr>
              <a:t>,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作为它的</a:t>
            </a:r>
            <a:r>
              <a:rPr lang="en-US" dirty="0" err="1"/>
              <a:t>等价类</a:t>
            </a:r>
            <a:r>
              <a:rPr lang="en-US" dirty="0"/>
              <a:t>。</a:t>
            </a:r>
            <a:endParaRPr lang="en-US" dirty="0"/>
          </a:p>
          <a:p>
            <a:pPr>
              <a:lnSpc>
                <a:spcPct val="150000"/>
              </a:lnSpc>
              <a:buNone/>
            </a:pPr>
            <a:r>
              <a:rPr lang="en-US" dirty="0" err="1"/>
              <a:t>证明</a:t>
            </a:r>
            <a:r>
              <a:rPr lang="zh-CN" altLang="en-US" dirty="0"/>
              <a:t>：前一页</a:t>
            </a:r>
            <a:r>
              <a:rPr lang="en-US" dirty="0" err="1"/>
              <a:t>我们已经展示了定理的第一部分</a:t>
            </a:r>
            <a:r>
              <a:rPr lang="en-US" dirty="0"/>
              <a:t>。</a:t>
            </a:r>
            <a:endParaRPr lang="en-US" dirty="0"/>
          </a:p>
          <a:p>
            <a:pPr marL="14605" indent="-14605">
              <a:lnSpc>
                <a:spcPct val="150000"/>
              </a:lnSpc>
              <a:buNone/>
            </a:pPr>
            <a:r>
              <a:rPr lang="zh-CN" altLang="en-US" dirty="0"/>
              <a:t>        </a:t>
            </a:r>
            <a:r>
              <a:rPr lang="en-US" dirty="0" err="1"/>
              <a:t>对第二部分，假设</a:t>
            </a:r>
            <a:r>
              <a:rPr lang="en-US" dirty="0"/>
              <a:t>{A</a:t>
            </a:r>
            <a:r>
              <a:rPr lang="en-US" baseline="-25000" dirty="0"/>
              <a:t>i</a:t>
            </a:r>
            <a:r>
              <a:rPr lang="en-US" dirty="0"/>
              <a:t> | </a:t>
            </a:r>
            <a:r>
              <a:rPr lang="en-US" dirty="0" err="1"/>
              <a:t>i</a:t>
            </a:r>
            <a:r>
              <a:rPr lang="en-US" dirty="0"/>
              <a:t> </a:t>
            </a:r>
            <a:r>
              <a:rPr lang="en-US" dirty="0">
                <a:ea typeface="Cambria Math" panose="02040503050406030204"/>
              </a:rPr>
              <a:t>∈</a:t>
            </a:r>
            <a:r>
              <a:rPr lang="en-US" dirty="0"/>
              <a:t> I} </a:t>
            </a:r>
            <a:r>
              <a:rPr lang="en-US" dirty="0" err="1"/>
              <a:t>是S的一个划分</a:t>
            </a:r>
            <a:r>
              <a:rPr lang="zh-CN" altLang="en-US" dirty="0"/>
              <a:t>。</a:t>
            </a:r>
            <a:r>
              <a:rPr lang="en-US" dirty="0" err="1"/>
              <a:t>令R为S上的关系，R</a:t>
            </a:r>
            <a:r>
              <a:rPr lang="zh-CN" altLang="en-US" dirty="0"/>
              <a:t>包含</a:t>
            </a:r>
            <a:r>
              <a:rPr lang="en-US" altLang="zh-CN" dirty="0"/>
              <a:t>(</a:t>
            </a:r>
            <a:r>
              <a:rPr lang="en-US" dirty="0"/>
              <a:t>x, y</a:t>
            </a:r>
            <a:r>
              <a:rPr lang="en-US" altLang="zh-CN" dirty="0"/>
              <a:t>)</a:t>
            </a:r>
            <a:r>
              <a:rPr lang="zh-CN" altLang="en-US" dirty="0"/>
              <a:t>当且仅当</a:t>
            </a:r>
            <a:r>
              <a:rPr lang="en-US" dirty="0" err="1"/>
              <a:t>x和y属于划分中的同一子集</a:t>
            </a:r>
            <a:r>
              <a:rPr lang="en-US" dirty="0" err="1">
                <a:sym typeface="+mn-ea"/>
              </a:rPr>
              <a:t>A</a:t>
            </a:r>
            <a:r>
              <a:rPr lang="en-US" baseline="-25000" dirty="0" err="1">
                <a:sym typeface="+mn-ea"/>
              </a:rPr>
              <a:t>i</a:t>
            </a:r>
            <a:r>
              <a:rPr lang="zh-CN" altLang="en-US" dirty="0"/>
              <a:t>，我们证明R满足等价关系的性质：</a:t>
            </a:r>
            <a:endParaRPr lang="zh-CN" altLang="en-US" dirty="0"/>
          </a:p>
          <a:p>
            <a:pPr lvl="1">
              <a:lnSpc>
                <a:spcPct val="150000"/>
              </a:lnSpc>
            </a:pPr>
            <a:r>
              <a:rPr lang="en-US" sz="2700" dirty="0" err="1"/>
              <a:t>自反性</a:t>
            </a:r>
            <a:r>
              <a:rPr lang="zh-CN" altLang="en-US" sz="2700" dirty="0"/>
              <a:t>：</a:t>
            </a:r>
            <a:r>
              <a:rPr lang="en-US" sz="2700" dirty="0" err="1"/>
              <a:t>对于每一个</a:t>
            </a:r>
            <a:r>
              <a:rPr lang="en-US" sz="2700" dirty="0"/>
              <a:t> a </a:t>
            </a:r>
            <a:r>
              <a:rPr lang="en-US" sz="2700" dirty="0">
                <a:ea typeface="Cambria Math" panose="02040503050406030204"/>
              </a:rPr>
              <a:t>∈ </a:t>
            </a:r>
            <a:r>
              <a:rPr lang="en-US" sz="2700" dirty="0"/>
              <a:t>S, (a,</a:t>
            </a:r>
            <a:r>
              <a:rPr lang="zh-CN" altLang="en-US" sz="2700" dirty="0"/>
              <a:t> </a:t>
            </a:r>
            <a:r>
              <a:rPr lang="en-US" sz="2700" dirty="0"/>
              <a:t>a) </a:t>
            </a:r>
            <a:r>
              <a:rPr lang="en-US" sz="2700" dirty="0">
                <a:ea typeface="Cambria Math" panose="02040503050406030204"/>
              </a:rPr>
              <a:t>∈</a:t>
            </a:r>
            <a:r>
              <a:rPr lang="en-US" sz="2700" dirty="0"/>
              <a:t> R, </a:t>
            </a:r>
            <a:r>
              <a:rPr lang="en-US" sz="2700" dirty="0" err="1"/>
              <a:t>因为a与自身属于同一子集</a:t>
            </a:r>
            <a:r>
              <a:rPr lang="zh-CN" altLang="en-US" sz="2700" dirty="0"/>
              <a:t>。</a:t>
            </a:r>
            <a:endParaRPr lang="en-US" sz="2700" dirty="0"/>
          </a:p>
          <a:p>
            <a:pPr lvl="1">
              <a:lnSpc>
                <a:spcPct val="150000"/>
              </a:lnSpc>
            </a:pPr>
            <a:r>
              <a:rPr lang="en-US" sz="2700" dirty="0" err="1"/>
              <a:t>对称性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a:t>
            </a:r>
            <a:r>
              <a:rPr lang="en-US" sz="2700" dirty="0" err="1"/>
              <a:t>则b和a属于划分的同一子集，则</a:t>
            </a:r>
            <a:r>
              <a:rPr lang="en-US" sz="2700" dirty="0"/>
              <a:t> (b,</a:t>
            </a:r>
            <a:r>
              <a:rPr lang="zh-CN" altLang="en-US" sz="2700" dirty="0"/>
              <a:t> </a:t>
            </a:r>
            <a:r>
              <a:rPr lang="en-US" sz="2700" dirty="0"/>
              <a:t>a) </a:t>
            </a:r>
            <a:r>
              <a:rPr lang="en-US" sz="2700" dirty="0">
                <a:ea typeface="Cambria Math" panose="02040503050406030204"/>
              </a:rPr>
              <a:t>∈</a:t>
            </a:r>
            <a:r>
              <a:rPr lang="en-US" sz="2700" dirty="0"/>
              <a:t> R. </a:t>
            </a:r>
            <a:endParaRPr lang="en-US" sz="2700" dirty="0"/>
          </a:p>
          <a:p>
            <a:pPr lvl="1">
              <a:lnSpc>
                <a:spcPct val="150000"/>
              </a:lnSpc>
            </a:pPr>
            <a:r>
              <a:rPr lang="en-US" sz="2700" dirty="0" err="1"/>
              <a:t>传递性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且</a:t>
            </a:r>
            <a:r>
              <a:rPr lang="en-US" sz="2700" dirty="0"/>
              <a:t> (b,</a:t>
            </a:r>
            <a:r>
              <a:rPr lang="zh-CN" altLang="en-US" sz="2700" dirty="0"/>
              <a:t> </a:t>
            </a:r>
            <a:r>
              <a:rPr lang="en-US" sz="2700" dirty="0"/>
              <a:t>c) </a:t>
            </a:r>
            <a:r>
              <a:rPr lang="en-US" sz="2700" dirty="0">
                <a:ea typeface="Cambria Math" panose="02040503050406030204"/>
              </a:rPr>
              <a:t>∈</a:t>
            </a:r>
            <a:r>
              <a:rPr lang="en-US" sz="2700" dirty="0"/>
              <a:t> R</a:t>
            </a:r>
            <a:r>
              <a:rPr lang="zh-CN" altLang="en-US" sz="2700" dirty="0"/>
              <a:t>，</a:t>
            </a:r>
            <a:r>
              <a:rPr lang="en-US" sz="2700" dirty="0" err="1"/>
              <a:t>则a和b属于划分的同一子集，b和c也属于划分的同一子集。由于子集是不相交的</a:t>
            </a:r>
            <a:r>
              <a:rPr lang="en-US" sz="2700" dirty="0"/>
              <a:t>，</a:t>
            </a:r>
            <a:r>
              <a:rPr lang="zh-CN" altLang="en-US" sz="2700" dirty="0"/>
              <a:t>而</a:t>
            </a:r>
            <a:r>
              <a:rPr lang="en-US" sz="2700" dirty="0" err="1"/>
              <a:t>b属于两个子集，因此</a:t>
            </a:r>
            <a:r>
              <a:rPr lang="zh-CN" altLang="en-US" sz="2700" dirty="0"/>
              <a:t>这</a:t>
            </a:r>
            <a:r>
              <a:rPr lang="en-US" sz="2700" dirty="0" err="1"/>
              <a:t>两个子集必须相同。因此a和c属于划分的同一子集</a:t>
            </a:r>
            <a:r>
              <a:rPr lang="zh-CN" altLang="en-US" sz="2700" dirty="0"/>
              <a:t>，即</a:t>
            </a:r>
            <a:r>
              <a:rPr lang="en-US" altLang="zh-CN" sz="2700" dirty="0"/>
              <a:t>(a,</a:t>
            </a:r>
            <a:r>
              <a:rPr lang="zh-CN" altLang="en-US" sz="2700" dirty="0"/>
              <a:t> </a:t>
            </a:r>
            <a:r>
              <a:rPr lang="en-US" altLang="zh-CN" sz="2700" dirty="0"/>
              <a:t>c) </a:t>
            </a:r>
            <a:r>
              <a:rPr lang="en-US" altLang="zh-CN" sz="2700" dirty="0">
                <a:ea typeface="Cambria Math" panose="02040503050406030204"/>
              </a:rPr>
              <a:t>∈</a:t>
            </a:r>
            <a:r>
              <a:rPr lang="en-US" altLang="zh-CN" sz="2700" dirty="0"/>
              <a:t> R</a:t>
            </a:r>
            <a:r>
              <a:rPr lang="en-US" sz="2700" dirty="0"/>
              <a:t>。</a:t>
            </a:r>
            <a:endParaRPr lang="en-US" sz="27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商集</a:t>
            </a:r>
            <a:endParaRPr kumimoji="1" lang="zh-CN" altLang="en-US" dirty="0"/>
          </a:p>
        </p:txBody>
      </p:sp>
      <p:sp>
        <p:nvSpPr>
          <p:cNvPr id="3" name="内容占位符 2"/>
          <p:cNvSpPr>
            <a:spLocks noGrp="1"/>
          </p:cNvSpPr>
          <p:nvPr>
            <p:ph idx="1"/>
          </p:nvPr>
        </p:nvSpPr>
        <p:spPr/>
        <p:txBody>
          <a:bodyPr/>
          <a:lstStyle/>
          <a:p>
            <a:r>
              <a:rPr kumimoji="1" lang="zh-CN" altLang="en-US" dirty="0"/>
              <a:t>定义：设</a:t>
            </a:r>
            <a:r>
              <a:rPr kumimoji="1" lang="en-US" altLang="zh-CN" dirty="0"/>
              <a:t>R</a:t>
            </a:r>
            <a:r>
              <a:rPr kumimoji="1" lang="zh-CN" altLang="en-US" dirty="0"/>
              <a:t>是非空集合</a:t>
            </a:r>
            <a:r>
              <a:rPr kumimoji="1" lang="en-US" altLang="zh-CN" dirty="0"/>
              <a:t>A</a:t>
            </a:r>
            <a:r>
              <a:rPr kumimoji="1" lang="zh-CN" altLang="en-US" dirty="0"/>
              <a:t>上的等价关系，以</a:t>
            </a:r>
            <a:r>
              <a:rPr kumimoji="1" lang="en-US" altLang="zh-CN" dirty="0"/>
              <a:t>R</a:t>
            </a:r>
            <a:r>
              <a:rPr kumimoji="1" lang="zh-CN" altLang="en-US" dirty="0"/>
              <a:t>的全体不同的等价类为元素的集合</a:t>
            </a:r>
            <a:r>
              <a:rPr kumimoji="1" lang="en-US" altLang="zh-CN" dirty="0"/>
              <a:t>{</a:t>
            </a:r>
            <a:r>
              <a:rPr lang="en-US" altLang="zh-CN" dirty="0">
                <a:sym typeface="+mn-ea"/>
              </a:rPr>
              <a:t>[a]</a:t>
            </a:r>
            <a:r>
              <a:rPr lang="en-US" altLang="zh-CN" baseline="-25000" dirty="0">
                <a:sym typeface="+mn-ea"/>
              </a:rPr>
              <a:t>R</a:t>
            </a:r>
            <a:r>
              <a:rPr kumimoji="1" lang="zh-CN" altLang="en-US" baseline="-25000" dirty="0">
                <a:sym typeface="+mn-ea"/>
              </a:rPr>
              <a:t> </a:t>
            </a:r>
            <a:r>
              <a:rPr kumimoji="1" lang="en-US" altLang="zh-CN" dirty="0"/>
              <a:t>|</a:t>
            </a:r>
            <a:r>
              <a:rPr kumimoji="1" lang="zh-CN" altLang="en-US" dirty="0"/>
              <a:t> </a:t>
            </a:r>
            <a:r>
              <a:rPr kumimoji="1" lang="en-US" altLang="zh-CN" dirty="0"/>
              <a:t>a</a:t>
            </a:r>
            <a:r>
              <a:rPr kumimoji="1" lang="zh-CN" altLang="en-US" dirty="0"/>
              <a:t> </a:t>
            </a:r>
            <a:r>
              <a:rPr lang="en-US" altLang="zh-CN" dirty="0">
                <a:ea typeface="Cambria Math" panose="02040503050406030204"/>
                <a:sym typeface="+mn-ea"/>
              </a:rPr>
              <a:t>∈ </a:t>
            </a:r>
            <a:r>
              <a:rPr kumimoji="1" lang="en-US" altLang="zh-CN" dirty="0"/>
              <a:t>A}</a:t>
            </a:r>
            <a:r>
              <a:rPr kumimoji="1" lang="zh-CN" altLang="en-US" dirty="0"/>
              <a:t>称为</a:t>
            </a:r>
            <a:r>
              <a:rPr kumimoji="1" lang="en-US" altLang="zh-CN" dirty="0"/>
              <a:t>A</a:t>
            </a:r>
            <a:r>
              <a:rPr kumimoji="1" lang="zh-CN" altLang="en-US" dirty="0"/>
              <a:t>关于</a:t>
            </a:r>
            <a:r>
              <a:rPr kumimoji="1" lang="en-US" altLang="zh-CN" dirty="0"/>
              <a:t>R</a:t>
            </a:r>
            <a:r>
              <a:rPr kumimoji="1" lang="zh-CN" altLang="en-US" dirty="0"/>
              <a:t>的</a:t>
            </a:r>
            <a:r>
              <a:rPr kumimoji="1" lang="zh-CN" altLang="en-US" b="1" dirty="0">
                <a:solidFill>
                  <a:srgbClr val="FF0000"/>
                </a:solidFill>
              </a:rPr>
              <a:t>商集</a:t>
            </a:r>
            <a:r>
              <a:rPr kumimoji="1" lang="zh-CN" altLang="en-US" dirty="0"/>
              <a:t>，记为</a:t>
            </a:r>
            <a:r>
              <a:rPr kumimoji="1" lang="en-US" altLang="zh-CN" dirty="0"/>
              <a:t>A/R</a:t>
            </a:r>
            <a:r>
              <a:rPr kumimoji="1" lang="zh-CN" altLang="en-US" dirty="0"/>
              <a:t>。</a:t>
            </a:r>
            <a:endParaRPr kumimoji="1" lang="en-US" altLang="zh-CN" dirty="0"/>
          </a:p>
          <a:p>
            <a:r>
              <a:rPr kumimoji="1" lang="zh-CN" altLang="en-US" dirty="0"/>
              <a:t>定理：非空集合</a:t>
            </a:r>
            <a:r>
              <a:rPr kumimoji="1" lang="en-US" altLang="zh-CN" dirty="0"/>
              <a:t>A</a:t>
            </a:r>
            <a:r>
              <a:rPr kumimoji="1" lang="zh-CN" altLang="en-US" dirty="0"/>
              <a:t>上的等价关系</a:t>
            </a:r>
            <a:r>
              <a:rPr kumimoji="1" lang="en-US" altLang="zh-CN" dirty="0"/>
              <a:t>R</a:t>
            </a:r>
            <a:r>
              <a:rPr kumimoji="1" lang="zh-CN" altLang="en-US" dirty="0"/>
              <a:t>决定了</a:t>
            </a:r>
            <a:r>
              <a:rPr kumimoji="1" lang="en-US" altLang="zh-CN" dirty="0"/>
              <a:t>A</a:t>
            </a:r>
            <a:r>
              <a:rPr kumimoji="1" lang="zh-CN" altLang="en-US" dirty="0"/>
              <a:t>的一个划分，该划分就是商集</a:t>
            </a:r>
            <a:r>
              <a:rPr kumimoji="1" lang="en-US" altLang="zh-CN" dirty="0"/>
              <a:t>A/R</a:t>
            </a:r>
            <a:r>
              <a:rPr kumimoji="1" lang="zh-CN" altLang="en-US" dirty="0"/>
              <a:t>。</a:t>
            </a:r>
            <a:endParaRPr kumimoji="1" lang="en-US" altLang="zh-CN" dirty="0"/>
          </a:p>
          <a:p>
            <a:r>
              <a:rPr kumimoji="1" lang="zh-CN" altLang="en-US" dirty="0"/>
              <a:t>定理：设</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为非空集合</a:t>
            </a:r>
            <a:r>
              <a:rPr kumimoji="1" lang="en-US" altLang="zh-CN" dirty="0"/>
              <a:t>A</a:t>
            </a:r>
            <a:r>
              <a:rPr kumimoji="1" lang="zh-CN" altLang="en-US" dirty="0"/>
              <a:t>上的等价关系，则</a:t>
            </a:r>
            <a:r>
              <a:rPr kumimoji="1" lang="en-US" altLang="zh-CN" dirty="0"/>
              <a:t>R</a:t>
            </a:r>
            <a:r>
              <a:rPr kumimoji="1" lang="en-US" altLang="zh-CN" baseline="-25000" dirty="0"/>
              <a:t>1</a:t>
            </a:r>
            <a:r>
              <a:rPr kumimoji="1" lang="zh-CN" altLang="en-US" dirty="0"/>
              <a:t> </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当且仅当</a:t>
            </a:r>
            <a:r>
              <a:rPr kumimoji="1" lang="en-US" altLang="zh-CN" dirty="0"/>
              <a:t>A/R</a:t>
            </a:r>
            <a:r>
              <a:rPr kumimoji="1" lang="en-US" altLang="zh-CN" baseline="-25000" dirty="0"/>
              <a:t>1</a:t>
            </a:r>
            <a:r>
              <a:rPr kumimoji="1" lang="zh-CN" altLang="en-US" baseline="-25000" dirty="0"/>
              <a:t> </a:t>
            </a:r>
            <a:r>
              <a:rPr kumimoji="1" lang="en-US" altLang="zh-CN" dirty="0"/>
              <a:t>=</a:t>
            </a:r>
            <a:r>
              <a:rPr kumimoji="1" lang="zh-CN" altLang="en-US" dirty="0"/>
              <a:t> </a:t>
            </a:r>
            <a:r>
              <a:rPr kumimoji="1" lang="en-US" altLang="zh-CN" dirty="0"/>
              <a:t>A/R</a:t>
            </a:r>
            <a:r>
              <a:rPr kumimoji="1" lang="en-US" altLang="zh-CN" baseline="-25000" dirty="0"/>
              <a:t>2</a:t>
            </a:r>
            <a:r>
              <a:rPr kumimoji="1" lang="zh-CN" altLang="en-US" dirty="0"/>
              <a:t>。</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Flow.thmx</Template>
  <TotalTime>0</TotalTime>
  <Words>29091</Words>
  <Application>WPS Writer</Application>
  <PresentationFormat>全屏显示(4:3)</PresentationFormat>
  <Paragraphs>1853</Paragraphs>
  <Slides>174</Slides>
  <Notes>5</Notes>
  <HiddenSlides>2</HiddenSlides>
  <MMClips>0</MMClips>
  <ScaleCrop>false</ScaleCrop>
  <HeadingPairs>
    <vt:vector size="8" baseType="variant">
      <vt:variant>
        <vt:lpstr>已用的字体</vt:lpstr>
      </vt:variant>
      <vt:variant>
        <vt:i4>35</vt:i4>
      </vt:variant>
      <vt:variant>
        <vt:lpstr>主题</vt:lpstr>
      </vt:variant>
      <vt:variant>
        <vt:i4>1</vt:i4>
      </vt:variant>
      <vt:variant>
        <vt:lpstr>嵌入 OLE 服务器</vt:lpstr>
      </vt:variant>
      <vt:variant>
        <vt:i4>166</vt:i4>
      </vt:variant>
      <vt:variant>
        <vt:lpstr>幻灯片标题</vt:lpstr>
      </vt:variant>
      <vt:variant>
        <vt:i4>174</vt:i4>
      </vt:variant>
    </vt:vector>
  </HeadingPairs>
  <TitlesOfParts>
    <vt:vector size="376" baseType="lpstr">
      <vt:lpstr>Arial</vt:lpstr>
      <vt:lpstr>SimSun</vt:lpstr>
      <vt:lpstr>Wingdings</vt:lpstr>
      <vt:lpstr>Songti SC</vt:lpstr>
      <vt:lpstr>Wingdings 2</vt:lpstr>
      <vt:lpstr>Times New Roman</vt:lpstr>
      <vt:lpstr>宋体</vt:lpstr>
      <vt:lpstr>Cambria Math</vt:lpstr>
      <vt:lpstr>Cambria Math</vt:lpstr>
      <vt:lpstr>Brush Script MT</vt:lpstr>
      <vt:lpstr>Symbol</vt:lpstr>
      <vt:lpstr>Kingsoft Sign</vt:lpstr>
      <vt:lpstr>Arial Narrow</vt:lpstr>
      <vt:lpstr>楷体_GB2312</vt:lpstr>
      <vt:lpstr>汉仪楷体简</vt:lpstr>
      <vt:lpstr>Symbol</vt:lpstr>
      <vt:lpstr>SymbolProp BT</vt:lpstr>
      <vt:lpstr>Thonburi</vt:lpstr>
      <vt:lpstr>Wingdings 2</vt:lpstr>
      <vt:lpstr>仿宋_GB2312</vt:lpstr>
      <vt:lpstr>方正仿宋_GBK</vt:lpstr>
      <vt:lpstr>黑体</vt:lpstr>
      <vt:lpstr>MingLiU</vt:lpstr>
      <vt:lpstr>Tahoma</vt:lpstr>
      <vt:lpstr>Wingdings</vt:lpstr>
      <vt:lpstr>Constantia</vt:lpstr>
      <vt:lpstr>微软雅黑</vt:lpstr>
      <vt:lpstr>Arial Unicode MS</vt:lpstr>
      <vt:lpstr>Calibri</vt:lpstr>
      <vt:lpstr>宋体-简</vt:lpstr>
      <vt:lpstr>Apple Symbols</vt:lpstr>
      <vt:lpstr>MT Extra</vt:lpstr>
      <vt:lpstr>Kingsoft Extra</vt:lpstr>
      <vt:lpstr>Verdana</vt:lpstr>
      <vt:lpstr>Courier New</vt:lpstr>
      <vt:lpstr>Flow</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关系</vt:lpstr>
      <vt:lpstr>本章总结</vt:lpstr>
      <vt:lpstr>关系及其性质</vt:lpstr>
      <vt:lpstr>章节小结</vt:lpstr>
      <vt:lpstr>二元关系</vt:lpstr>
      <vt:lpstr>单个集合上的二元关系</vt:lpstr>
      <vt:lpstr>单个集合上的二元关系</vt:lpstr>
      <vt:lpstr>集合上的二元关系</vt:lpstr>
      <vt:lpstr>二元关系的记号</vt:lpstr>
      <vt:lpstr>一些特殊的关系</vt:lpstr>
      <vt:lpstr>函数作为关系</vt:lpstr>
      <vt:lpstr>自反性(reflexive)</vt:lpstr>
      <vt:lpstr>反自反性(irreflexive)</vt:lpstr>
      <vt:lpstr>对称性(symmetric)</vt:lpstr>
      <vt:lpstr>反对称性(antisymmetric)</vt:lpstr>
      <vt:lpstr>传递性(transitive)</vt:lpstr>
      <vt:lpstr>关系的运算</vt:lpstr>
      <vt:lpstr>关系的合成(composite)</vt:lpstr>
      <vt:lpstr>逆关系(reverse)</vt:lpstr>
      <vt:lpstr>关系合成与逆关系举例</vt:lpstr>
      <vt:lpstr>重要定理</vt:lpstr>
      <vt:lpstr>重要定理</vt:lpstr>
      <vt:lpstr>重要定理</vt:lpstr>
      <vt:lpstr>重要定理</vt:lpstr>
      <vt:lpstr>关系的幂</vt:lpstr>
      <vt:lpstr>5.1作业</vt:lpstr>
      <vt:lpstr>关系的表示</vt:lpstr>
      <vt:lpstr>章节小结</vt:lpstr>
      <vt:lpstr>用矩阵表示关系</vt:lpstr>
      <vt:lpstr>用矩阵表示关系的例子</vt:lpstr>
      <vt:lpstr>用矩阵表示关系的例子</vt:lpstr>
      <vt:lpstr>集合A上的关系矩阵</vt:lpstr>
      <vt:lpstr>集合A上关系的例子</vt:lpstr>
      <vt:lpstr>使用有向图示关系</vt:lpstr>
      <vt:lpstr>表示关系的有向图的例子</vt:lpstr>
      <vt:lpstr>自反关系的表示</vt:lpstr>
      <vt:lpstr>对称关系的表示</vt:lpstr>
      <vt:lpstr>关系合成的表示</vt:lpstr>
      <vt:lpstr>逆关系的表示</vt:lpstr>
      <vt:lpstr>从关系的有向图中确定该关系 具有哪些属性</vt:lpstr>
      <vt:lpstr> </vt:lpstr>
      <vt:lpstr>PowerPoint 演示文稿</vt:lpstr>
      <vt:lpstr>PowerPoint 演示文稿</vt:lpstr>
      <vt:lpstr>PowerPoint 演示文稿</vt:lpstr>
      <vt:lpstr>关系的幂</vt:lpstr>
      <vt:lpstr>PowerPoint 演示文稿</vt:lpstr>
      <vt:lpstr>PowerPoint 演示文稿</vt:lpstr>
      <vt:lpstr>PowerPoint 演示文稿</vt:lpstr>
      <vt:lpstr>关系的闭包</vt:lpstr>
      <vt:lpstr>章节小结</vt:lpstr>
      <vt:lpstr>关系的闭包</vt:lpstr>
      <vt:lpstr>自反闭包(reflexive closure)</vt:lpstr>
      <vt:lpstr>对称闭包(symmetric closure)</vt:lpstr>
      <vt:lpstr>传递闭包(transitive closure)</vt:lpstr>
      <vt:lpstr>重要定理</vt:lpstr>
      <vt:lpstr>重要定理</vt:lpstr>
      <vt:lpstr>重要定理</vt:lpstr>
      <vt:lpstr>重要定理</vt:lpstr>
      <vt:lpstr>如何求解关系的闭包</vt:lpstr>
      <vt:lpstr>用矩阵乘法求R的传递闭包</vt:lpstr>
      <vt:lpstr>用Warshall算法求传递闭包</vt:lpstr>
      <vt:lpstr>PowerPoint 演示文稿</vt:lpstr>
      <vt:lpstr>5.3&amp;5.4作业</vt:lpstr>
      <vt:lpstr>等价关系与相容关系</vt:lpstr>
      <vt:lpstr>章节小结</vt:lpstr>
      <vt:lpstr>PowerPoint 演示文稿</vt:lpstr>
      <vt:lpstr>PowerPoint 演示文稿</vt:lpstr>
      <vt:lpstr>PowerPoint 演示文稿</vt:lpstr>
      <vt:lpstr>PowerPoint 演示文稿</vt:lpstr>
      <vt:lpstr>PowerPoint 演示文稿</vt:lpstr>
      <vt:lpstr>PowerPoint 演示文稿</vt:lpstr>
      <vt:lpstr>等价关系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字符串</vt:lpstr>
      <vt:lpstr>模m同余</vt:lpstr>
      <vt:lpstr>整除</vt:lpstr>
      <vt:lpstr>等价类</vt:lpstr>
      <vt:lpstr>等价类和划分</vt:lpstr>
      <vt:lpstr>等价关系与集合的划分</vt:lpstr>
      <vt:lpstr>等价关系划分集合</vt:lpstr>
      <vt:lpstr>商集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相容关系</vt:lpstr>
      <vt:lpstr>最大相容类和完全覆盖</vt:lpstr>
      <vt:lpstr>重要定理</vt:lpstr>
      <vt:lpstr>偏序关系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例3的哈斯图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章节小结</vt:lpstr>
      <vt:lpstr>偏序</vt:lpstr>
      <vt:lpstr>偏序</vt:lpstr>
      <vt:lpstr>偏序</vt:lpstr>
      <vt:lpstr>偏序</vt:lpstr>
      <vt:lpstr>字典顺序</vt:lpstr>
      <vt:lpstr>可比性</vt:lpstr>
      <vt:lpstr>覆盖关系 (盖住关系)</vt:lpstr>
      <vt:lpstr>哈塞图 (Hasse diagram)</vt:lpstr>
      <vt:lpstr>构造哈塞图的过程-1</vt:lpstr>
      <vt:lpstr>构造哈塞图的过程-2 (推荐)</vt:lpstr>
      <vt:lpstr>哈塞图举例</vt:lpstr>
      <vt:lpstr>极大（小）元、最大（小）元</vt:lpstr>
      <vt:lpstr>举例</vt:lpstr>
      <vt:lpstr>上(下)界、上(下)确界</vt:lpstr>
      <vt:lpstr>格</vt:lpstr>
      <vt:lpstr>5.5&amp;5.6作业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Ivan</cp:lastModifiedBy>
  <cp:revision>1063</cp:revision>
  <dcterms:created xsi:type="dcterms:W3CDTF">2021-04-07T10:19:36Z</dcterms:created>
  <dcterms:modified xsi:type="dcterms:W3CDTF">2021-04-07T10:19:36Z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1033-3.3.1.5149</vt:lpwstr>
  </property>
</Properties>
</file>