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sldIdLst>
    <p:sldId id="256" r:id="rId2"/>
    <p:sldId id="315" r:id="rId3"/>
    <p:sldId id="294" r:id="rId4"/>
    <p:sldId id="317" r:id="rId5"/>
    <p:sldId id="295" r:id="rId6"/>
    <p:sldId id="297" r:id="rId7"/>
    <p:sldId id="362" r:id="rId8"/>
    <p:sldId id="343" r:id="rId9"/>
    <p:sldId id="379" r:id="rId10"/>
    <p:sldId id="370" r:id="rId11"/>
    <p:sldId id="368" r:id="rId12"/>
    <p:sldId id="298" r:id="rId13"/>
    <p:sldId id="367" r:id="rId14"/>
    <p:sldId id="299" r:id="rId15"/>
    <p:sldId id="300" r:id="rId16"/>
    <p:sldId id="301" r:id="rId17"/>
    <p:sldId id="306" r:id="rId18"/>
    <p:sldId id="373" r:id="rId19"/>
    <p:sldId id="376" r:id="rId20"/>
    <p:sldId id="377" r:id="rId21"/>
    <p:sldId id="378" r:id="rId22"/>
    <p:sldId id="380" r:id="rId23"/>
    <p:sldId id="381" r:id="rId24"/>
    <p:sldId id="382" r:id="rId25"/>
    <p:sldId id="309" r:id="rId26"/>
    <p:sldId id="510" r:id="rId27"/>
    <p:sldId id="318" r:id="rId28"/>
    <p:sldId id="319" r:id="rId29"/>
    <p:sldId id="324" r:id="rId30"/>
    <p:sldId id="325" r:id="rId31"/>
    <p:sldId id="326" r:id="rId32"/>
    <p:sldId id="329" r:id="rId33"/>
    <p:sldId id="328" r:id="rId34"/>
    <p:sldId id="509" r:id="rId35"/>
    <p:sldId id="331" r:id="rId36"/>
    <p:sldId id="371" r:id="rId37"/>
    <p:sldId id="372" r:id="rId38"/>
    <p:sldId id="375" r:id="rId39"/>
    <p:sldId id="374" r:id="rId40"/>
    <p:sldId id="341" r:id="rId41"/>
    <p:sldId id="332" r:id="rId42"/>
    <p:sldId id="333" r:id="rId43"/>
    <p:sldId id="334" r:id="rId44"/>
    <p:sldId id="335" r:id="rId45"/>
    <p:sldId id="336" r:id="rId46"/>
    <p:sldId id="320" r:id="rId47"/>
    <p:sldId id="511" r:id="rId48"/>
    <p:sldId id="513" r:id="rId49"/>
    <p:sldId id="514" r:id="rId50"/>
    <p:sldId id="515" r:id="rId51"/>
    <p:sldId id="516" r:id="rId52"/>
    <p:sldId id="517" r:id="rId53"/>
    <p:sldId id="520" r:id="rId54"/>
    <p:sldId id="521" r:id="rId55"/>
    <p:sldId id="525" r:id="rId56"/>
    <p:sldId id="522" r:id="rId57"/>
    <p:sldId id="523" r:id="rId58"/>
    <p:sldId id="524" r:id="rId59"/>
    <p:sldId id="512" r:id="rId60"/>
    <p:sldId id="508" r:id="rId61"/>
    <p:sldId id="321" r:id="rId62"/>
    <p:sldId id="348" r:id="rId63"/>
    <p:sldId id="366" r:id="rId64"/>
    <p:sldId id="347" r:id="rId65"/>
    <p:sldId id="349" r:id="rId66"/>
    <p:sldId id="350" r:id="rId67"/>
    <p:sldId id="351" r:id="rId68"/>
    <p:sldId id="352" r:id="rId69"/>
    <p:sldId id="354" r:id="rId70"/>
    <p:sldId id="526" r:id="rId71"/>
    <p:sldId id="529" r:id="rId72"/>
    <p:sldId id="530" r:id="rId73"/>
    <p:sldId id="531" r:id="rId74"/>
    <p:sldId id="322" r:id="rId75"/>
    <p:sldId id="323" r:id="rId76"/>
    <p:sldId id="532" r:id="rId77"/>
    <p:sldId id="357" r:id="rId78"/>
    <p:sldId id="358" r:id="rId79"/>
    <p:sldId id="359" r:id="rId80"/>
    <p:sldId id="361" r:id="rId81"/>
    <p:sldId id="533" r:id="rId82"/>
    <p:sldId id="534" r:id="rId83"/>
    <p:sldId id="364" r:id="rId84"/>
    <p:sldId id="365" r:id="rId85"/>
    <p:sldId id="535" r:id="rId86"/>
    <p:sldId id="536" r:id="rId87"/>
    <p:sldId id="537" r:id="rId88"/>
    <p:sldId id="538" r:id="rId89"/>
    <p:sldId id="539" r:id="rId90"/>
    <p:sldId id="540" r:id="rId91"/>
    <p:sldId id="528" r:id="rId92"/>
    <p:sldId id="316"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1"/>
  </p:normalViewPr>
  <p:slideViewPr>
    <p:cSldViewPr>
      <p:cViewPr varScale="1">
        <p:scale>
          <a:sx n="87" d="100"/>
          <a:sy n="87" d="100"/>
        </p:scale>
        <p:origin x="1728" y="184"/>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t>3/28/20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t>
            </a:r>
            <a:r>
              <a:rPr kumimoji="1" lang="zh-CN" altLang="en-US" dirty="0"/>
              <a:t>在</a:t>
            </a:r>
            <a:r>
              <a:rPr kumimoji="1" lang="en-US" altLang="zh-CN" dirty="0"/>
              <a:t>A</a:t>
            </a:r>
            <a:r>
              <a:rPr kumimoji="1" lang="zh-CN" altLang="en-US" dirty="0"/>
              <a:t>上是非自反的应该如何用量词和谓词表达？</a:t>
            </a:r>
          </a:p>
        </p:txBody>
      </p:sp>
      <p:sp>
        <p:nvSpPr>
          <p:cNvPr id="4" name="灯片编号占位符 3"/>
          <p:cNvSpPr>
            <a:spLocks noGrp="1"/>
          </p:cNvSpPr>
          <p:nvPr>
            <p:ph type="sldNum" sz="quarter" idx="5"/>
          </p:nvPr>
        </p:nvSpPr>
        <p:spPr/>
        <p:txBody>
          <a:bodyPr/>
          <a:lstStyle/>
          <a:p>
            <a:fld id="{8A6B134D-0EB3-42CB-9322-AA369738187D}" type="slidenum">
              <a:rPr lang="en-US" smtClean="0"/>
              <a:t>12</a:t>
            </a:fld>
            <a:endParaRPr lang="en-US"/>
          </a:p>
        </p:txBody>
      </p:sp>
    </p:spTree>
    <p:extLst>
      <p:ext uri="{BB962C8B-B14F-4D97-AF65-F5344CB8AC3E}">
        <p14:creationId xmlns:p14="http://schemas.microsoft.com/office/powerpoint/2010/main" val="423142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a:t>
            </a:r>
            <a:r>
              <a:rPr kumimoji="1" lang="zh-CN" altLang="en-US" dirty="0"/>
              <a:t>在</a:t>
            </a:r>
            <a:r>
              <a:rPr kumimoji="1" lang="en-US" altLang="zh-CN" dirty="0"/>
              <a:t>A</a:t>
            </a:r>
            <a:r>
              <a:rPr kumimoji="1" lang="zh-CN" altLang="en-US" dirty="0"/>
              <a:t>上是非对称的应该如何用量词和谓词表达？</a:t>
            </a:r>
            <a:endParaRPr kumimoji="1" lang="zh-CN" altLang="en-US" b="1" dirty="0"/>
          </a:p>
        </p:txBody>
      </p:sp>
      <p:sp>
        <p:nvSpPr>
          <p:cNvPr id="4" name="灯片编号占位符 3"/>
          <p:cNvSpPr>
            <a:spLocks noGrp="1"/>
          </p:cNvSpPr>
          <p:nvPr>
            <p:ph type="sldNum" sz="quarter" idx="5"/>
          </p:nvPr>
        </p:nvSpPr>
        <p:spPr/>
        <p:txBody>
          <a:bodyPr/>
          <a:lstStyle/>
          <a:p>
            <a:fld id="{8A6B134D-0EB3-42CB-9322-AA369738187D}" type="slidenum">
              <a:rPr lang="en-US" smtClean="0"/>
              <a:t>14</a:t>
            </a:fld>
            <a:endParaRPr lang="en-US"/>
          </a:p>
        </p:txBody>
      </p:sp>
    </p:spTree>
    <p:extLst>
      <p:ext uri="{BB962C8B-B14F-4D97-AF65-F5344CB8AC3E}">
        <p14:creationId xmlns:p14="http://schemas.microsoft.com/office/powerpoint/2010/main" val="274795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9044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A6B134D-0EB3-42CB-9322-AA369738187D}" type="slidenum">
              <a:rPr lang="en-US" smtClean="0"/>
              <a:t>21</a:t>
            </a:fld>
            <a:endParaRPr lang="en-US"/>
          </a:p>
        </p:txBody>
      </p:sp>
    </p:spTree>
    <p:extLst>
      <p:ext uri="{BB962C8B-B14F-4D97-AF65-F5344CB8AC3E}">
        <p14:creationId xmlns:p14="http://schemas.microsoft.com/office/powerpoint/2010/main" val="349896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n-ea"/>
                <a:ea typeface="+mn-ea"/>
                <a:cs typeface="+mj-cs"/>
              </a:defRPr>
            </a:lvl1pPr>
          </a:lstStyle>
          <a:p>
            <a:r>
              <a:rPr kumimoji="0"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Times New Roman" panose="02020603050405020304" pitchFamily="18" charset="0"/>
                <a:cs typeface="Times New Roman" panose="02020603050405020304"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t>3/28/20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ongti SC" panose="02010600040101010101" pitchFamily="2" charset="-122"/>
                <a:ea typeface="Songti SC" panose="02010600040101010101" pitchFamily="2" charset="-122"/>
              </a:defRPr>
            </a:lvl1pPr>
          </a:lstStyle>
          <a:p>
            <a:r>
              <a:rPr kumimoji="0" lang="en-US" dirty="0"/>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74223539-C274-414E-836E-21403C9CE2AE}" type="datetimeFigureOut">
              <a:rPr lang="en-US" smtClean="0"/>
              <a:t>3/28/20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t>3/28/20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图片 13">
            <a:extLst>
              <a:ext uri="{FF2B5EF4-FFF2-40B4-BE49-F238E27FC236}">
                <a16:creationId xmlns:a16="http://schemas.microsoft.com/office/drawing/2014/main" id="{97356BF7-1D59-DC46-96C6-09EB2C81BB2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19464" y="-10186"/>
            <a:ext cx="1124536" cy="11245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rtl="0" eaLnBrk="1" latinLnBrk="0" hangingPunct="1">
        <a:spcBef>
          <a:spcPct val="0"/>
        </a:spcBef>
        <a:buNone/>
        <a:defRPr kumimoji="0" sz="5000" b="0" kern="1200">
          <a:ln>
            <a:noFill/>
          </a:ln>
          <a:solidFill>
            <a:schemeClr val="tx2"/>
          </a:solidFill>
          <a:effectLst/>
          <a:latin typeface="Songti SC" panose="02010600040101010101" pitchFamily="2" charset="-122"/>
          <a:ea typeface="Songti SC" panose="02010600040101010101" pitchFamily="2" charset="-122"/>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Times New Roman" panose="02020603050405020304" pitchFamily="18" charset="0"/>
          <a:ea typeface="+mn-ea"/>
          <a:cs typeface="Times New Roman" panose="02020603050405020304" pitchFamily="18" charset="0"/>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Times New Roman" panose="02020603050405020304" pitchFamily="18" charset="0"/>
          <a:ea typeface="+mn-ea"/>
          <a:cs typeface="Times New Roman" panose="02020603050405020304" pitchFamily="18" charset="0"/>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Times New Roman" panose="02020603050405020304" pitchFamily="18" charset="0"/>
          <a:ea typeface="+mn-ea"/>
          <a:cs typeface="Times New Roman" panose="02020603050405020304" pitchFamily="18" charset="0"/>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Times New Roman" panose="02020603050405020304" pitchFamily="18" charset="0"/>
          <a:ea typeface="+mn-ea"/>
          <a:cs typeface="Times New Roman" panose="02020603050405020304" pitchFamily="18" charset="0"/>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Times New Roman" panose="02020603050405020304" pitchFamily="18" charset="0"/>
          <a:ea typeface="+mn-ea"/>
          <a:cs typeface="Times New Roman" panose="02020603050405020304" pitchFamily="18" charset="0"/>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关系</a:t>
            </a:r>
          </a:p>
        </p:txBody>
      </p:sp>
      <p:sp>
        <p:nvSpPr>
          <p:cNvPr id="3" name="Subtitle 2"/>
          <p:cNvSpPr>
            <a:spLocks noGrp="1"/>
          </p:cNvSpPr>
          <p:nvPr>
            <p:ph type="subTitle" idx="1"/>
          </p:nvPr>
        </p:nvSpPr>
        <p:spPr/>
        <p:txBody>
          <a:bodyPr/>
          <a:lstStyle/>
          <a:p>
            <a:r>
              <a:rPr lang="en-US" altLang="zh-CN" dirty="0"/>
              <a:t>Chapter</a:t>
            </a:r>
            <a:r>
              <a:rPr lang="zh-CN" altLang="en-US" dirty="0"/>
              <a:t> </a:t>
            </a:r>
            <a:r>
              <a:rPr lang="en-US" altLang="zh-CN" dirty="0"/>
              <a:t>5</a:t>
            </a:r>
            <a:endParaRPr lang="zh-CN" altLang="en-US" dirty="0"/>
          </a:p>
        </p:txBody>
      </p:sp>
    </p:spTree>
    <p:extLst>
      <p:ext uri="{BB962C8B-B14F-4D97-AF65-F5344CB8AC3E}">
        <p14:creationId xmlns:p14="http://schemas.microsoft.com/office/powerpoint/2010/main" val="404949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39FC5-5DE6-9D40-AD5E-AD9867F57476}"/>
              </a:ext>
            </a:extLst>
          </p:cNvPr>
          <p:cNvSpPr>
            <a:spLocks noGrp="1"/>
          </p:cNvSpPr>
          <p:nvPr>
            <p:ph type="title"/>
          </p:nvPr>
        </p:nvSpPr>
        <p:spPr/>
        <p:txBody>
          <a:bodyPr/>
          <a:lstStyle/>
          <a:p>
            <a:r>
              <a:rPr kumimoji="1" lang="zh-CN" altLang="en-US" dirty="0"/>
              <a:t>一些特殊的关系</a:t>
            </a:r>
          </a:p>
        </p:txBody>
      </p:sp>
      <p:sp>
        <p:nvSpPr>
          <p:cNvPr id="3" name="内容占位符 2">
            <a:extLst>
              <a:ext uri="{FF2B5EF4-FFF2-40B4-BE49-F238E27FC236}">
                <a16:creationId xmlns:a16="http://schemas.microsoft.com/office/drawing/2014/main" id="{59F1846D-BA35-7748-A57B-871119FEEFDC}"/>
              </a:ext>
            </a:extLst>
          </p:cNvPr>
          <p:cNvSpPr>
            <a:spLocks noGrp="1"/>
          </p:cNvSpPr>
          <p:nvPr>
            <p:ph idx="1"/>
          </p:nvPr>
        </p:nvSpPr>
        <p:spPr/>
        <p:txBody>
          <a:bodyPr/>
          <a:lstStyle/>
          <a:p>
            <a:r>
              <a:rPr kumimoji="1" lang="zh-CN" altLang="en-US" dirty="0"/>
              <a:t>假设任意非空集合</a:t>
            </a:r>
            <a:r>
              <a:rPr kumimoji="1" lang="en-US" altLang="zh-CN" dirty="0"/>
              <a:t>A</a:t>
            </a:r>
            <a:r>
              <a:rPr kumimoji="1" lang="zh-CN" altLang="en-US" dirty="0"/>
              <a:t>，可以定义集合</a:t>
            </a:r>
            <a:r>
              <a:rPr kumimoji="1" lang="en-US" altLang="zh-CN" dirty="0"/>
              <a:t>A</a:t>
            </a:r>
            <a:r>
              <a:rPr kumimoji="1" lang="zh-CN" altLang="en-US" dirty="0"/>
              <a:t>上的：</a:t>
            </a:r>
            <a:endParaRPr kumimoji="1" lang="en-US" altLang="zh-CN" dirty="0"/>
          </a:p>
          <a:p>
            <a:pPr lvl="1"/>
            <a:r>
              <a:rPr kumimoji="1" lang="zh-CN" altLang="en-US" dirty="0"/>
              <a:t>空关系：</a:t>
            </a:r>
            <a:r>
              <a:rPr lang="en-US" altLang="zh-CN" dirty="0">
                <a:ea typeface="Cambria Math" panose="02040503050406030204"/>
              </a:rPr>
              <a:t>∅</a:t>
            </a:r>
            <a:endParaRPr kumimoji="1" lang="en-US" altLang="zh-CN" dirty="0"/>
          </a:p>
          <a:p>
            <a:pPr lvl="1"/>
            <a:r>
              <a:rPr kumimoji="1" lang="zh-CN" altLang="en-US" dirty="0"/>
              <a:t>恒等关系：</a:t>
            </a:r>
            <a:r>
              <a:rPr kumimoji="1" lang="en-US" altLang="zh-CN" dirty="0"/>
              <a:t> I</a:t>
            </a:r>
            <a:r>
              <a:rPr kumimoji="1" lang="en-US" altLang="zh-CN" baseline="-25000" dirty="0"/>
              <a:t>A</a:t>
            </a:r>
            <a:r>
              <a:rPr kumimoji="1" lang="en-US" altLang="zh-CN" dirty="0"/>
              <a:t>  = { (a, a) | a</a:t>
            </a:r>
            <a:r>
              <a:rPr kumimoji="1" lang="zh-CN" altLang="en-US" dirty="0"/>
              <a:t> </a:t>
            </a:r>
            <a:r>
              <a:rPr lang="en-US" altLang="zh-CN" dirty="0">
                <a:solidFill>
                  <a:schemeClr val="tx1">
                    <a:lumMod val="95000"/>
                    <a:lumOff val="5000"/>
                  </a:schemeClr>
                </a:solidFill>
                <a:ea typeface="Cambria Math" panose="02040503050406030204"/>
                <a:sym typeface="+mn-ea"/>
              </a:rPr>
              <a:t>∊</a:t>
            </a:r>
            <a:r>
              <a:rPr kumimoji="1" lang="en-US" altLang="zh-CN" dirty="0"/>
              <a:t> A }</a:t>
            </a:r>
          </a:p>
          <a:p>
            <a:pPr lvl="1"/>
            <a:r>
              <a:rPr kumimoji="1" lang="zh-CN" altLang="en-US" dirty="0"/>
              <a:t>全域关系：</a:t>
            </a:r>
            <a:r>
              <a:rPr kumimoji="1" lang="en-US" altLang="zh-CN" dirty="0"/>
              <a:t> U</a:t>
            </a:r>
            <a:r>
              <a:rPr kumimoji="1" lang="en-US" altLang="zh-CN" baseline="-25000" dirty="0"/>
              <a:t>A</a:t>
            </a:r>
            <a:r>
              <a:rPr kumimoji="1" lang="en-US" altLang="zh-CN" dirty="0"/>
              <a:t> = A</a:t>
            </a:r>
            <a:r>
              <a:rPr lang="en-US" altLang="zh-CN" dirty="0">
                <a:ea typeface="Cambria Math" panose="02040503050406030204"/>
              </a:rPr>
              <a:t> × </a:t>
            </a:r>
            <a:r>
              <a:rPr kumimoji="1" lang="en-US" altLang="zh-CN" dirty="0"/>
              <a:t>A = { (x,</a:t>
            </a:r>
            <a:r>
              <a:rPr kumimoji="1" lang="zh-CN" altLang="en-US" dirty="0"/>
              <a:t> </a:t>
            </a:r>
            <a:r>
              <a:rPr kumimoji="1" lang="en-US" altLang="zh-CN" dirty="0"/>
              <a:t>y) | x</a:t>
            </a:r>
            <a:r>
              <a:rPr lang="en-US" altLang="zh-CN" dirty="0">
                <a:solidFill>
                  <a:schemeClr val="tx1">
                    <a:lumMod val="95000"/>
                    <a:lumOff val="5000"/>
                  </a:schemeClr>
                </a:solidFill>
                <a:ea typeface="Cambria Math" panose="02040503050406030204"/>
                <a:sym typeface="+mn-ea"/>
              </a:rPr>
              <a:t> ∊ </a:t>
            </a:r>
            <a:r>
              <a:rPr kumimoji="1" lang="en-US" altLang="zh-CN" dirty="0"/>
              <a:t>A </a:t>
            </a:r>
            <a:r>
              <a:rPr lang="en-US" altLang="zh-CN" dirty="0">
                <a:ea typeface="Cambria Math" panose="02040503050406030204" pitchFamily="18" charset="0"/>
              </a:rPr>
              <a:t>∧</a:t>
            </a:r>
            <a:r>
              <a:rPr kumimoji="1" lang="en-US" altLang="zh-CN" dirty="0"/>
              <a:t> y</a:t>
            </a:r>
            <a:r>
              <a:rPr lang="en-US" altLang="zh-CN" dirty="0">
                <a:solidFill>
                  <a:schemeClr val="tx1">
                    <a:lumMod val="95000"/>
                    <a:lumOff val="5000"/>
                  </a:schemeClr>
                </a:solidFill>
                <a:ea typeface="Cambria Math" panose="02040503050406030204"/>
                <a:sym typeface="+mn-ea"/>
              </a:rPr>
              <a:t> ∊ </a:t>
            </a:r>
            <a:r>
              <a:rPr kumimoji="1" lang="en-US" altLang="zh-CN" dirty="0"/>
              <a:t>A}</a:t>
            </a:r>
            <a:endParaRPr kumimoji="1" lang="zh-CN" altLang="en-US" dirty="0"/>
          </a:p>
        </p:txBody>
      </p:sp>
    </p:spTree>
    <p:extLst>
      <p:ext uri="{BB962C8B-B14F-4D97-AF65-F5344CB8AC3E}">
        <p14:creationId xmlns:p14="http://schemas.microsoft.com/office/powerpoint/2010/main" val="24044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269EF-F045-CE4F-9EC6-AA3909A57BA8}"/>
              </a:ext>
            </a:extLst>
          </p:cNvPr>
          <p:cNvSpPr>
            <a:spLocks noGrp="1"/>
          </p:cNvSpPr>
          <p:nvPr>
            <p:ph type="title"/>
          </p:nvPr>
        </p:nvSpPr>
        <p:spPr/>
        <p:txBody>
          <a:bodyPr/>
          <a:lstStyle/>
          <a:p>
            <a:r>
              <a:rPr kumimoji="1" lang="zh-CN" altLang="en-US" dirty="0"/>
              <a:t>函数作为关系</a:t>
            </a:r>
          </a:p>
        </p:txBody>
      </p:sp>
      <p:sp>
        <p:nvSpPr>
          <p:cNvPr id="3" name="内容占位符 2">
            <a:extLst>
              <a:ext uri="{FF2B5EF4-FFF2-40B4-BE49-F238E27FC236}">
                <a16:creationId xmlns:a16="http://schemas.microsoft.com/office/drawing/2014/main" id="{52E1695E-3639-EF4F-8E92-DE328CB4515C}"/>
              </a:ext>
            </a:extLst>
          </p:cNvPr>
          <p:cNvSpPr>
            <a:spLocks noGrp="1"/>
          </p:cNvSpPr>
          <p:nvPr>
            <p:ph idx="1"/>
          </p:nvPr>
        </p:nvSpPr>
        <p:spPr/>
        <p:txBody>
          <a:bodyPr/>
          <a:lstStyle/>
          <a:p>
            <a:r>
              <a:rPr kumimoji="1" lang="zh-CN" altLang="en-US" dirty="0"/>
              <a:t>一个从集合</a:t>
            </a:r>
            <a:r>
              <a:rPr kumimoji="1" lang="en-US" altLang="zh-CN" dirty="0"/>
              <a:t>A</a:t>
            </a:r>
            <a:r>
              <a:rPr kumimoji="1" lang="zh-CN" altLang="en-US" dirty="0"/>
              <a:t>到</a:t>
            </a:r>
            <a:r>
              <a:rPr kumimoji="1" lang="en-US" altLang="zh-CN" dirty="0"/>
              <a:t>B</a:t>
            </a:r>
            <a:r>
              <a:rPr kumimoji="1" lang="zh-CN" altLang="en-US" dirty="0"/>
              <a:t>的函数</a:t>
            </a:r>
            <a:r>
              <a:rPr kumimoji="1" lang="en-US" altLang="zh-CN" dirty="0"/>
              <a:t>f</a:t>
            </a:r>
            <a:r>
              <a:rPr kumimoji="1" lang="zh-CN" altLang="en-US" dirty="0"/>
              <a:t>对</a:t>
            </a:r>
            <a:r>
              <a:rPr kumimoji="1" lang="en-US" altLang="zh-CN" dirty="0"/>
              <a:t>A</a:t>
            </a:r>
            <a:r>
              <a:rPr kumimoji="1" lang="zh-CN" altLang="en-US" dirty="0"/>
              <a:t>中的每一个元素</a:t>
            </a:r>
            <a:r>
              <a:rPr kumimoji="1" lang="en-US" altLang="zh-CN" dirty="0"/>
              <a:t>a</a:t>
            </a:r>
            <a:r>
              <a:rPr kumimoji="1" lang="zh-CN" altLang="en-US" dirty="0"/>
              <a:t>都唯一指定</a:t>
            </a:r>
            <a:r>
              <a:rPr kumimoji="1" lang="en-US" altLang="zh-CN" dirty="0"/>
              <a:t>B</a:t>
            </a:r>
            <a:r>
              <a:rPr kumimoji="1" lang="zh-CN" altLang="en-US" dirty="0"/>
              <a:t>中的元素</a:t>
            </a:r>
            <a:r>
              <a:rPr kumimoji="1" lang="en-US" altLang="zh-CN" dirty="0"/>
              <a:t>b</a:t>
            </a:r>
            <a:r>
              <a:rPr kumimoji="1" lang="zh-CN" altLang="en-US" dirty="0"/>
              <a:t>作为他的像。</a:t>
            </a:r>
            <a:endParaRPr kumimoji="1" lang="en-US" altLang="zh-CN" dirty="0"/>
          </a:p>
          <a:p>
            <a:r>
              <a:rPr kumimoji="1" lang="zh-CN" altLang="en-US" dirty="0"/>
              <a:t>函数</a:t>
            </a:r>
            <a:r>
              <a:rPr kumimoji="1" lang="en-US" altLang="zh-CN" dirty="0"/>
              <a:t>f</a:t>
            </a:r>
            <a:r>
              <a:rPr kumimoji="1" lang="zh-CN" altLang="en-US" dirty="0"/>
              <a:t>可以表示成所有满足</a:t>
            </a:r>
            <a:r>
              <a:rPr kumimoji="1" lang="en-US" altLang="zh-CN" dirty="0"/>
              <a:t>f(a)=b</a:t>
            </a:r>
            <a:r>
              <a:rPr kumimoji="1" lang="zh-CN" altLang="en-US" dirty="0"/>
              <a:t>的序偶</a:t>
            </a:r>
            <a:r>
              <a:rPr kumimoji="1" lang="en-US" altLang="zh-CN" dirty="0"/>
              <a:t>(a,</a:t>
            </a:r>
            <a:r>
              <a:rPr kumimoji="1" lang="zh-CN" altLang="en-US" dirty="0"/>
              <a:t> </a:t>
            </a:r>
            <a:r>
              <a:rPr kumimoji="1" lang="en-US" altLang="zh-CN" dirty="0"/>
              <a:t>b)</a:t>
            </a:r>
            <a:r>
              <a:rPr kumimoji="1" lang="zh-CN" altLang="en-US" dirty="0"/>
              <a:t>的集合，所以它就是一个从</a:t>
            </a:r>
            <a:r>
              <a:rPr kumimoji="1" lang="en-US" altLang="zh-CN" dirty="0"/>
              <a:t>A</a:t>
            </a:r>
            <a:r>
              <a:rPr kumimoji="1" lang="zh-CN" altLang="en-US" dirty="0"/>
              <a:t>到</a:t>
            </a:r>
            <a:r>
              <a:rPr kumimoji="1" lang="en-US" altLang="zh-CN" dirty="0"/>
              <a:t>B</a:t>
            </a:r>
            <a:r>
              <a:rPr kumimoji="1" lang="zh-CN" altLang="en-US" dirty="0"/>
              <a:t>的关系。</a:t>
            </a:r>
            <a:endParaRPr kumimoji="1" lang="en-US" altLang="zh-CN" dirty="0"/>
          </a:p>
          <a:p>
            <a:r>
              <a:rPr kumimoji="1" lang="zh-CN" altLang="en-US" dirty="0"/>
              <a:t>关系不一定是函数，因为关系可以是一对多的，即</a:t>
            </a:r>
            <a:r>
              <a:rPr kumimoji="1" lang="en-US" altLang="zh-CN" dirty="0"/>
              <a:t>A</a:t>
            </a:r>
            <a:r>
              <a:rPr kumimoji="1" lang="zh-CN" altLang="en-US" dirty="0"/>
              <a:t>中一个元素对应</a:t>
            </a:r>
            <a:r>
              <a:rPr kumimoji="1" lang="en-US" altLang="zh-CN" dirty="0"/>
              <a:t>B</a:t>
            </a:r>
            <a:r>
              <a:rPr kumimoji="1" lang="zh-CN" altLang="en-US" dirty="0"/>
              <a:t>中多个元素的关系。例如</a:t>
            </a:r>
            <a:r>
              <a:rPr kumimoji="1" lang="en-US" altLang="zh-CN" dirty="0"/>
              <a:t>R={(a,</a:t>
            </a:r>
            <a:r>
              <a:rPr kumimoji="1" lang="zh-CN" altLang="en-US" dirty="0"/>
              <a:t> </a:t>
            </a:r>
            <a:r>
              <a:rPr kumimoji="1" lang="en-US" altLang="zh-CN" dirty="0"/>
              <a:t>1),</a:t>
            </a:r>
            <a:r>
              <a:rPr kumimoji="1" lang="zh-CN" altLang="en-US" dirty="0"/>
              <a:t> </a:t>
            </a:r>
            <a:r>
              <a:rPr kumimoji="1" lang="en-US" altLang="zh-CN" dirty="0"/>
              <a:t>(a,</a:t>
            </a:r>
            <a:r>
              <a:rPr kumimoji="1" lang="zh-CN" altLang="en-US" dirty="0"/>
              <a:t> </a:t>
            </a:r>
            <a:r>
              <a:rPr kumimoji="1" lang="en-US" altLang="zh-CN" dirty="0"/>
              <a:t>2)}</a:t>
            </a:r>
            <a:r>
              <a:rPr kumimoji="1" lang="zh-CN" altLang="en-US" dirty="0"/>
              <a:t>。</a:t>
            </a:r>
            <a:endParaRPr kumimoji="1" lang="en-US" altLang="zh-CN" dirty="0"/>
          </a:p>
          <a:p>
            <a:r>
              <a:rPr kumimoji="1" lang="zh-CN" altLang="en-US" dirty="0"/>
              <a:t>关系是函数的一般表示。关系是集合，因此函数也可以看成是集合。</a:t>
            </a:r>
          </a:p>
        </p:txBody>
      </p:sp>
    </p:spTree>
    <p:extLst>
      <p:ext uri="{BB962C8B-B14F-4D97-AF65-F5344CB8AC3E}">
        <p14:creationId xmlns:p14="http://schemas.microsoft.com/office/powerpoint/2010/main" val="320403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自反性</a:t>
            </a:r>
            <a:r>
              <a:rPr lang="en-US" altLang="zh-CN" dirty="0"/>
              <a:t>(reflexive)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zh-CN" altLang="en-US" b="1" dirty="0">
                <a:solidFill>
                  <a:schemeClr val="tx1">
                    <a:lumMod val="95000"/>
                    <a:lumOff val="5000"/>
                  </a:schemeClr>
                </a:solidFill>
              </a:rPr>
              <a:t>定义：</a:t>
            </a:r>
            <a:r>
              <a:rPr lang="zh-CN" altLang="en-US" dirty="0">
                <a:solidFill>
                  <a:schemeClr val="tx1">
                    <a:lumMod val="95000"/>
                    <a:lumOff val="5000"/>
                  </a:schemeClr>
                </a:solidFill>
              </a:rPr>
              <a:t>若</a:t>
            </a:r>
            <a:r>
              <a:rPr lang="zh-CN" altLang="en-US" dirty="0">
                <a:solidFill>
                  <a:schemeClr val="tx1">
                    <a:lumMod val="95000"/>
                    <a:lumOff val="5000"/>
                  </a:schemeClr>
                </a:solidFill>
                <a:ea typeface="宋体" panose="02010600030101010101" pitchFamily="2" charset="-122"/>
              </a:rPr>
              <a:t>对每个元素</a:t>
            </a:r>
            <a:r>
              <a:rPr lang="en-US" dirty="0">
                <a:solidFill>
                  <a:schemeClr val="tx1">
                    <a:lumMod val="95000"/>
                    <a:lumOff val="5000"/>
                  </a:schemeClr>
                </a:solidFill>
                <a:ea typeface="Cambria Math" panose="02040503050406030204"/>
              </a:rPr>
              <a:t>a ∊ </a:t>
            </a:r>
            <a:r>
              <a:rPr lang="en-US" dirty="0" err="1">
                <a:solidFill>
                  <a:schemeClr val="tx1">
                    <a:lumMod val="95000"/>
                    <a:lumOff val="5000"/>
                  </a:schemeClr>
                </a:solidFill>
                <a:ea typeface="Cambria Math" panose="02040503050406030204"/>
              </a:rPr>
              <a:t>A都</a:t>
            </a:r>
            <a:r>
              <a:rPr lang="zh-CN" altLang="en-US" dirty="0">
                <a:solidFill>
                  <a:schemeClr val="tx1">
                    <a:lumMod val="95000"/>
                    <a:lumOff val="5000"/>
                  </a:schemeClr>
                </a:solidFill>
                <a:ea typeface="宋体" panose="02010600030101010101" pitchFamily="2" charset="-122"/>
              </a:rPr>
              <a:t>有</a:t>
            </a:r>
            <a:r>
              <a:rPr lang="en-US" dirty="0">
                <a:solidFill>
                  <a:schemeClr val="tx1">
                    <a:lumMod val="95000"/>
                    <a:lumOff val="5000"/>
                  </a:schemeClr>
                </a:solidFill>
                <a:sym typeface="+mn-ea"/>
              </a:rPr>
              <a:t> (a,</a:t>
            </a:r>
            <a:r>
              <a:rPr lang="zh-CN" altLang="en-US" dirty="0">
                <a:solidFill>
                  <a:schemeClr val="tx1">
                    <a:lumMod val="95000"/>
                    <a:lumOff val="5000"/>
                  </a:schemeClr>
                </a:solidFill>
                <a:sym typeface="+mn-ea"/>
              </a:rPr>
              <a:t> </a:t>
            </a:r>
            <a:r>
              <a:rPr lang="en-US" dirty="0">
                <a:solidFill>
                  <a:schemeClr val="tx1">
                    <a:lumMod val="95000"/>
                    <a:lumOff val="5000"/>
                  </a:schemeClr>
                </a:solidFill>
                <a:sym typeface="+mn-ea"/>
              </a:rPr>
              <a:t>a) </a:t>
            </a:r>
            <a:r>
              <a:rPr lang="en-US" dirty="0">
                <a:solidFill>
                  <a:schemeClr val="tx1">
                    <a:lumMod val="95000"/>
                    <a:lumOff val="5000"/>
                  </a:schemeClr>
                </a:solidFill>
                <a:ea typeface="Cambria Math" panose="02040503050406030204"/>
                <a:sym typeface="+mn-ea"/>
              </a:rPr>
              <a:t>∊ R </a:t>
            </a:r>
            <a:r>
              <a:rPr lang="zh-CN" altLang="en-US" dirty="0">
                <a:solidFill>
                  <a:schemeClr val="tx1">
                    <a:lumMod val="95000"/>
                    <a:lumOff val="5000"/>
                  </a:schemeClr>
                </a:solidFill>
                <a:ea typeface="宋体" panose="02010600030101010101" pitchFamily="2" charset="-122"/>
                <a:sym typeface="+mn-ea"/>
              </a:rPr>
              <a:t>，</a:t>
            </a:r>
            <a:r>
              <a:rPr lang="zh-CN" dirty="0">
                <a:solidFill>
                  <a:schemeClr val="tx1">
                    <a:lumMod val="95000"/>
                    <a:lumOff val="5000"/>
                  </a:schemeClr>
                </a:solidFill>
                <a:ea typeface="宋体" panose="02010600030101010101" pitchFamily="2" charset="-122"/>
                <a:sym typeface="+mn-ea"/>
              </a:rPr>
              <a:t>那么</a:t>
            </a:r>
            <a:r>
              <a:rPr lang="zh-CN" altLang="en-US" dirty="0">
                <a:solidFill>
                  <a:schemeClr val="tx1">
                    <a:lumMod val="95000"/>
                    <a:lumOff val="5000"/>
                  </a:schemeClr>
                </a:solidFill>
                <a:ea typeface="宋体" panose="02010600030101010101" pitchFamily="2" charset="-122"/>
                <a:sym typeface="+mn-ea"/>
              </a:rPr>
              <a:t>称</a:t>
            </a:r>
            <a:r>
              <a:rPr lang="zh-CN" dirty="0">
                <a:solidFill>
                  <a:schemeClr val="tx1">
                    <a:lumMod val="95000"/>
                    <a:lumOff val="5000"/>
                  </a:schemeClr>
                </a:solidFill>
                <a:ea typeface="宋体" panose="02010600030101010101" pitchFamily="2" charset="-122"/>
                <a:sym typeface="+mn-ea"/>
              </a:rPr>
              <a:t>定义在集合</a:t>
            </a:r>
            <a:r>
              <a:rPr lang="en-US" altLang="zh-CN" dirty="0">
                <a:solidFill>
                  <a:schemeClr val="tx1">
                    <a:lumMod val="95000"/>
                    <a:lumOff val="5000"/>
                  </a:schemeClr>
                </a:solidFill>
                <a:ea typeface="宋体" panose="02010600030101010101" pitchFamily="2" charset="-122"/>
                <a:sym typeface="+mn-ea"/>
              </a:rPr>
              <a:t>A</a:t>
            </a:r>
            <a:r>
              <a:rPr lang="zh-CN" altLang="en-US" dirty="0">
                <a:solidFill>
                  <a:schemeClr val="tx1">
                    <a:lumMod val="95000"/>
                    <a:lumOff val="5000"/>
                  </a:schemeClr>
                </a:solidFill>
                <a:ea typeface="宋体" panose="02010600030101010101" pitchFamily="2" charset="-122"/>
                <a:sym typeface="+mn-ea"/>
              </a:rPr>
              <a:t>上的关系</a:t>
            </a:r>
            <a:r>
              <a:rPr lang="en-US" altLang="zh-CN" dirty="0">
                <a:solidFill>
                  <a:schemeClr val="tx1">
                    <a:lumMod val="95000"/>
                    <a:lumOff val="5000"/>
                  </a:schemeClr>
                </a:solidFill>
                <a:ea typeface="宋体" panose="02010600030101010101" pitchFamily="2" charset="-122"/>
                <a:sym typeface="+mn-ea"/>
              </a:rPr>
              <a:t>R</a:t>
            </a:r>
            <a:r>
              <a:rPr lang="zh-CN" altLang="en-US" dirty="0">
                <a:solidFill>
                  <a:schemeClr val="tx1">
                    <a:lumMod val="95000"/>
                    <a:lumOff val="5000"/>
                  </a:schemeClr>
                </a:solidFill>
                <a:ea typeface="宋体" panose="02010600030101010101" pitchFamily="2" charset="-122"/>
                <a:sym typeface="+mn-ea"/>
              </a:rPr>
              <a:t>为自反的，即：</a:t>
            </a:r>
          </a:p>
          <a:p>
            <a:pPr>
              <a:buNone/>
            </a:pPr>
            <a:r>
              <a:rPr lang="zh-CN" altLang="en-US" dirty="0">
                <a:solidFill>
                  <a:schemeClr val="tx1">
                    <a:lumMod val="95000"/>
                    <a:lumOff val="5000"/>
                  </a:schemeClr>
                </a:solidFill>
                <a:ea typeface="宋体" panose="02010600030101010101" pitchFamily="2" charset="-122"/>
                <a:sym typeface="+mn-ea"/>
              </a:rPr>
              <a:t>                      </a:t>
            </a:r>
            <a:r>
              <a:rPr lang="en-US" dirty="0">
                <a:solidFill>
                  <a:schemeClr val="tx1">
                    <a:lumMod val="95000"/>
                    <a:lumOff val="5000"/>
                  </a:schemeClr>
                </a:solidFill>
                <a:ea typeface="Cambria Math" panose="02040503050406030204"/>
              </a:rPr>
              <a:t>∀x</a:t>
            </a:r>
            <a:r>
              <a:rPr lang="en-US" altLang="zh-CN" dirty="0">
                <a:solidFill>
                  <a:schemeClr val="tx1">
                    <a:lumMod val="95000"/>
                    <a:lumOff val="5000"/>
                  </a:schemeClr>
                </a:solidFill>
                <a:ea typeface="Cambria Math" panose="02040503050406030204"/>
              </a:rPr>
              <a:t>(</a:t>
            </a:r>
            <a:r>
              <a:rPr lang="en-US" dirty="0" err="1">
                <a:solidFill>
                  <a:schemeClr val="tx1">
                    <a:lumMod val="95000"/>
                    <a:lumOff val="5000"/>
                  </a:schemeClr>
                </a:solidFill>
                <a:ea typeface="Cambria Math" panose="02040503050406030204"/>
              </a:rPr>
              <a:t>x∊</a:t>
            </a:r>
            <a:r>
              <a:rPr lang="en-US" altLang="zh-CN" dirty="0" err="1">
                <a:solidFill>
                  <a:schemeClr val="tx1">
                    <a:lumMod val="95000"/>
                    <a:lumOff val="5000"/>
                  </a:schemeClr>
                </a:solidFill>
                <a:ea typeface="Cambria Math" panose="02040503050406030204"/>
              </a:rPr>
              <a:t>A</a:t>
            </a:r>
            <a:r>
              <a:rPr lang="en-US" dirty="0">
                <a:solidFill>
                  <a:schemeClr val="tx1">
                    <a:lumMod val="95000"/>
                    <a:lumOff val="5000"/>
                  </a:schemeClr>
                </a:solidFill>
                <a:ea typeface="Cambria Math" panose="02040503050406030204"/>
              </a:rPr>
              <a:t> ⟶ (x,</a:t>
            </a:r>
            <a:r>
              <a:rPr lang="zh-CN" altLang="en-US" dirty="0">
                <a:solidFill>
                  <a:schemeClr val="tx1">
                    <a:lumMod val="95000"/>
                    <a:lumOff val="5000"/>
                  </a:schemeClr>
                </a:solidFill>
                <a:ea typeface="Cambria Math" panose="02040503050406030204"/>
              </a:rPr>
              <a:t> </a:t>
            </a:r>
            <a:r>
              <a:rPr lang="en-US" dirty="0">
                <a:solidFill>
                  <a:schemeClr val="tx1">
                    <a:lumMod val="95000"/>
                    <a:lumOff val="5000"/>
                  </a:schemeClr>
                </a:solidFill>
                <a:ea typeface="Cambria Math" panose="02040503050406030204"/>
              </a:rPr>
              <a:t>x) ∊ R</a:t>
            </a:r>
            <a:r>
              <a:rPr lang="en-US" altLang="zh-CN" dirty="0">
                <a:solidFill>
                  <a:schemeClr val="tx1">
                    <a:lumMod val="95000"/>
                    <a:lumOff val="5000"/>
                  </a:schemeClr>
                </a:solidFill>
                <a:ea typeface="Cambria Math" panose="02040503050406030204"/>
              </a:rPr>
              <a:t>)</a:t>
            </a:r>
            <a:endParaRPr lang="en-US" dirty="0">
              <a:solidFill>
                <a:schemeClr val="tx1">
                  <a:lumMod val="95000"/>
                  <a:lumOff val="5000"/>
                </a:schemeClr>
              </a:solidFill>
              <a:ea typeface="Cambria Math" panose="02040503050406030204"/>
            </a:endParaRPr>
          </a:p>
          <a:p>
            <a:pPr>
              <a:buNone/>
            </a:pPr>
            <a:r>
              <a:rPr lang="en-US" b="1" dirty="0">
                <a:solidFill>
                  <a:schemeClr val="tx1">
                    <a:lumMod val="95000"/>
                    <a:lumOff val="5000"/>
                  </a:schemeClr>
                </a:solidFill>
                <a:ea typeface="Cambria Math" panose="02040503050406030204"/>
              </a:rPr>
              <a:t>   </a:t>
            </a:r>
            <a:r>
              <a:rPr lang="zh-CN" altLang="en-US" b="1" dirty="0">
                <a:solidFill>
                  <a:schemeClr val="tx1">
                    <a:lumMod val="95000"/>
                    <a:lumOff val="5000"/>
                  </a:schemeClr>
                </a:solidFill>
                <a:ea typeface="宋体" panose="02010600030101010101" pitchFamily="2" charset="-122"/>
              </a:rPr>
              <a:t>举例</a:t>
            </a:r>
            <a:r>
              <a:rPr lang="zh-CN" altLang="en-US" dirty="0">
                <a:solidFill>
                  <a:schemeClr val="tx1">
                    <a:lumMod val="95000"/>
                    <a:lumOff val="5000"/>
                  </a:schemeClr>
                </a:solidFill>
                <a:ea typeface="宋体" panose="02010600030101010101" pitchFamily="2" charset="-122"/>
              </a:rPr>
              <a:t>：</a:t>
            </a:r>
            <a:r>
              <a:rPr lang="en-US" dirty="0" err="1">
                <a:solidFill>
                  <a:schemeClr val="tx1">
                    <a:lumMod val="95000"/>
                    <a:lumOff val="5000"/>
                  </a:schemeClr>
                </a:solidFill>
                <a:ea typeface="Cambria Math" panose="02040503050406030204"/>
              </a:rPr>
              <a:t>下列关于整数的关系是自反的</a:t>
            </a:r>
            <a:r>
              <a:rPr lang="zh-CN" altLang="en-US" dirty="0">
                <a:solidFill>
                  <a:schemeClr val="tx1">
                    <a:lumMod val="95000"/>
                    <a:lumOff val="5000"/>
                  </a:schemeClr>
                </a:solidFill>
                <a:ea typeface="Cambria Math" panose="02040503050406030204"/>
              </a:rPr>
              <a:t>：</a:t>
            </a: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rPr>
              <a:t>R</a:t>
            </a:r>
            <a:r>
              <a:rPr lang="en-US" baseline="-25000" dirty="0">
                <a:solidFill>
                  <a:schemeClr val="tx1">
                    <a:lumMod val="95000"/>
                    <a:lumOff val="5000"/>
                  </a:schemeClr>
                </a:solidFill>
                <a:ea typeface="Cambria Math" panose="02040503050406030204" pitchFamily="18" charset="0"/>
              </a:rPr>
              <a:t>1</a:t>
            </a:r>
            <a:r>
              <a:rPr lang="en-US" altLang="zh-CN"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a:t>
            </a:r>
            <a:r>
              <a:rPr lang="zh-CN" altLang="en-US" dirty="0">
                <a:solidFill>
                  <a:schemeClr val="tx1">
                    <a:lumMod val="95000"/>
                    <a:lumOff val="5000"/>
                  </a:schemeClr>
                </a:solidFill>
              </a:rPr>
              <a:t> </a:t>
            </a:r>
            <a:r>
              <a:rPr lang="en-US" dirty="0">
                <a:solidFill>
                  <a:schemeClr val="tx1">
                    <a:lumMod val="95000"/>
                    <a:lumOff val="5000"/>
                  </a:schemeClr>
                </a:solidFill>
              </a:rPr>
              <a:t>{(a,</a:t>
            </a:r>
            <a:r>
              <a:rPr lang="zh-CN" altLang="en-US" dirty="0">
                <a:solidFill>
                  <a:schemeClr val="tx1">
                    <a:lumMod val="95000"/>
                    <a:lumOff val="5000"/>
                  </a:schemeClr>
                </a:solidFill>
              </a:rPr>
              <a:t> </a:t>
            </a:r>
            <a:r>
              <a:rPr lang="en-US" dirty="0">
                <a:solidFill>
                  <a:schemeClr val="tx1">
                    <a:lumMod val="95000"/>
                    <a:lumOff val="5000"/>
                  </a:schemeClr>
                </a:solidFill>
              </a:rPr>
              <a:t>b)</a:t>
            </a:r>
            <a:r>
              <a:rPr lang="zh-CN" altLang="en-US" dirty="0">
                <a:solidFill>
                  <a:schemeClr val="tx1">
                    <a:lumMod val="95000"/>
                    <a:lumOff val="5000"/>
                  </a:schemeClr>
                </a:solidFill>
              </a:rPr>
              <a:t> </a:t>
            </a:r>
            <a:r>
              <a:rPr lang="en-US" dirty="0">
                <a:solidFill>
                  <a:schemeClr val="tx1">
                    <a:lumMod val="95000"/>
                    <a:lumOff val="5000"/>
                  </a:schemeClr>
                </a:solidFill>
              </a:rPr>
              <a:t>| a </a:t>
            </a:r>
            <a:r>
              <a:rPr lang="en-US" dirty="0">
                <a:solidFill>
                  <a:schemeClr val="tx1">
                    <a:lumMod val="95000"/>
                    <a:lumOff val="5000"/>
                  </a:schemeClr>
                </a:solidFill>
                <a:ea typeface="Cambria Math" panose="02040503050406030204"/>
              </a:rPr>
              <a:t>≤ b},</a:t>
            </a:r>
          </a:p>
          <a:p>
            <a:pPr lvl="1">
              <a:buNone/>
            </a:pPr>
            <a:r>
              <a:rPr lang="en-US"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2</a:t>
            </a:r>
            <a:r>
              <a:rPr lang="en-US"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 b  or a = −b},</a:t>
            </a:r>
            <a:endParaRPr lang="en-US" dirty="0">
              <a:solidFill>
                <a:schemeClr val="tx1">
                  <a:lumMod val="95000"/>
                  <a:lumOff val="5000"/>
                </a:schemeClr>
              </a:solidFill>
            </a:endParaRPr>
          </a:p>
          <a:p>
            <a:pPr lvl="1">
              <a:buNone/>
            </a:pPr>
            <a:r>
              <a:rPr lang="en-US"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3</a:t>
            </a:r>
            <a:r>
              <a:rPr lang="en-US"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 b}.</a:t>
            </a:r>
          </a:p>
          <a:p>
            <a:pPr lvl="1">
              <a:buNone/>
            </a:pPr>
            <a:endParaRPr lang="en-US" dirty="0">
              <a:solidFill>
                <a:schemeClr val="tx1">
                  <a:lumMod val="95000"/>
                  <a:lumOff val="5000"/>
                </a:schemeClr>
              </a:solidFill>
              <a:ea typeface="Cambria Math" panose="02040503050406030204"/>
            </a:endParaRPr>
          </a:p>
          <a:p>
            <a:pPr lvl="1">
              <a:buNone/>
            </a:pPr>
            <a:r>
              <a:rPr lang="en-US" dirty="0">
                <a:solidFill>
                  <a:schemeClr val="tx1">
                    <a:lumMod val="95000"/>
                    <a:lumOff val="5000"/>
                  </a:schemeClr>
                </a:solidFill>
                <a:ea typeface="Cambria Math" panose="02040503050406030204"/>
              </a:rPr>
              <a:t>下列关系不是</a:t>
            </a:r>
            <a:r>
              <a:rPr lang="zh-CN" altLang="en-US" dirty="0">
                <a:solidFill>
                  <a:schemeClr val="tx1">
                    <a:lumMod val="95000"/>
                    <a:lumOff val="5000"/>
                  </a:schemeClr>
                </a:solidFill>
                <a:ea typeface="宋体" panose="02010600030101010101" pitchFamily="2" charset="-122"/>
              </a:rPr>
              <a:t>自反的</a:t>
            </a:r>
            <a:r>
              <a:rPr lang="en-US" dirty="0">
                <a:solidFill>
                  <a:schemeClr val="tx1">
                    <a:lumMod val="95000"/>
                    <a:lumOff val="5000"/>
                  </a:schemeClr>
                </a:solidFill>
                <a:ea typeface="Cambria Math" panose="02040503050406030204"/>
              </a:rPr>
              <a:t>:</a:t>
            </a:r>
          </a:p>
          <a:p>
            <a:pPr lvl="1">
              <a:buNone/>
            </a:pPr>
            <a:r>
              <a:rPr lang="en-US"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4</a:t>
            </a:r>
            <a:r>
              <a:rPr lang="en-US" baseline="-25000" dirty="0">
                <a:solidFill>
                  <a:schemeClr val="tx1">
                    <a:lumMod val="95000"/>
                    <a:lumOff val="5000"/>
                  </a:schemeClr>
                </a:solidFill>
                <a:ea typeface="Cambria Math" panose="02040503050406030204" pitchFamily="18" charset="0"/>
              </a:rPr>
              <a:t>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&gt; b}  (</a:t>
            </a:r>
            <a:r>
              <a:rPr lang="zh-CN" altLang="en-US" dirty="0">
                <a:solidFill>
                  <a:schemeClr val="tx1">
                    <a:lumMod val="95000"/>
                    <a:lumOff val="5000"/>
                  </a:schemeClr>
                </a:solidFill>
                <a:ea typeface="宋体" panose="02010600030101010101" pitchFamily="2" charset="-122"/>
              </a:rPr>
              <a:t>注意</a:t>
            </a:r>
            <a:r>
              <a:rPr lang="en-US" dirty="0">
                <a:solidFill>
                  <a:schemeClr val="tx1">
                    <a:lumMod val="95000"/>
                    <a:lumOff val="5000"/>
                  </a:schemeClr>
                </a:solidFill>
                <a:ea typeface="Cambria Math" panose="02040503050406030204"/>
              </a:rPr>
              <a:t> 3 ≯ 3),</a:t>
            </a:r>
          </a:p>
          <a:p>
            <a:pPr lvl="1">
              <a:buNone/>
            </a:pPr>
            <a:r>
              <a:rPr lang="en-US" dirty="0">
                <a:solidFill>
                  <a:schemeClr val="tx1">
                    <a:lumMod val="95000"/>
                    <a:lumOff val="5000"/>
                  </a:schemeClr>
                </a:solidFill>
              </a:rPr>
              <a:t>R</a:t>
            </a:r>
            <a:r>
              <a:rPr lang="en-US" baseline="-25000" dirty="0">
                <a:solidFill>
                  <a:schemeClr val="tx1">
                    <a:lumMod val="95000"/>
                    <a:lumOff val="5000"/>
                  </a:schemeClr>
                </a:solidFill>
                <a:ea typeface="Cambria Math" panose="02040503050406030204" pitchFamily="18" charset="0"/>
              </a:rPr>
              <a:t>5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a:t>
            </a:r>
            <a:r>
              <a:rPr lang="en-US" dirty="0">
                <a:solidFill>
                  <a:schemeClr val="tx1">
                    <a:lumMod val="95000"/>
                    <a:lumOff val="5000"/>
                  </a:schemeClr>
                </a:solidFill>
                <a:ea typeface="Cambria Math" panose="02040503050406030204"/>
              </a:rPr>
              <a:t>= b + 1} (</a:t>
            </a:r>
            <a:r>
              <a:rPr lang="zh-CN" altLang="en-US" dirty="0">
                <a:solidFill>
                  <a:schemeClr val="tx1">
                    <a:lumMod val="95000"/>
                    <a:lumOff val="5000"/>
                  </a:schemeClr>
                </a:solidFill>
                <a:ea typeface="宋体" panose="02010600030101010101" pitchFamily="2" charset="-122"/>
                <a:sym typeface="+mn-ea"/>
              </a:rPr>
              <a:t>注意</a:t>
            </a:r>
            <a:r>
              <a:rPr lang="en-US" dirty="0">
                <a:solidFill>
                  <a:schemeClr val="tx1">
                    <a:lumMod val="95000"/>
                    <a:lumOff val="5000"/>
                  </a:schemeClr>
                </a:solidFill>
                <a:ea typeface="Cambria Math" panose="02040503050406030204"/>
              </a:rPr>
              <a:t>  3 ≠3 + 1),</a:t>
            </a:r>
          </a:p>
          <a:p>
            <a:pPr lvl="1">
              <a:buNone/>
            </a:pPr>
            <a:r>
              <a:rPr lang="en-US" dirty="0">
                <a:solidFill>
                  <a:schemeClr val="tx1">
                    <a:lumMod val="95000"/>
                    <a:lumOff val="5000"/>
                  </a:schemeClr>
                </a:solidFill>
              </a:rPr>
              <a:t>R</a:t>
            </a:r>
            <a:r>
              <a:rPr lang="en-US" baseline="-25000" dirty="0">
                <a:solidFill>
                  <a:schemeClr val="tx1">
                    <a:lumMod val="95000"/>
                    <a:lumOff val="5000"/>
                  </a:schemeClr>
                </a:solidFill>
                <a:ea typeface="Cambria Math" panose="02040503050406030204" pitchFamily="18" charset="0"/>
              </a:rPr>
              <a:t>6 </a:t>
            </a:r>
            <a:r>
              <a:rPr lang="en-US" dirty="0">
                <a:solidFill>
                  <a:schemeClr val="tx1">
                    <a:lumMod val="95000"/>
                    <a:lumOff val="5000"/>
                  </a:schemeClr>
                </a:solidFill>
              </a:rPr>
              <a:t>= {(a,</a:t>
            </a:r>
            <a:r>
              <a:rPr lang="zh-CN" altLang="en-US" dirty="0">
                <a:solidFill>
                  <a:schemeClr val="tx1">
                    <a:lumMod val="95000"/>
                    <a:lumOff val="5000"/>
                  </a:schemeClr>
                </a:solidFill>
              </a:rPr>
              <a:t> </a:t>
            </a:r>
            <a:r>
              <a:rPr lang="en-US" dirty="0">
                <a:solidFill>
                  <a:schemeClr val="tx1">
                    <a:lumMod val="95000"/>
                    <a:lumOff val="5000"/>
                  </a:schemeClr>
                </a:solidFill>
              </a:rPr>
              <a:t>b) | a + b </a:t>
            </a:r>
            <a:r>
              <a:rPr lang="en-US" dirty="0">
                <a:solidFill>
                  <a:schemeClr val="tx1">
                    <a:lumMod val="95000"/>
                    <a:lumOff val="5000"/>
                  </a:schemeClr>
                </a:solidFill>
                <a:ea typeface="Cambria Math" panose="02040503050406030204"/>
              </a:rPr>
              <a:t>≤ 3}  (</a:t>
            </a:r>
            <a:r>
              <a:rPr lang="zh-CN" altLang="en-US" dirty="0">
                <a:solidFill>
                  <a:schemeClr val="tx1">
                    <a:lumMod val="95000"/>
                    <a:lumOff val="5000"/>
                  </a:schemeClr>
                </a:solidFill>
                <a:ea typeface="宋体" panose="02010600030101010101" pitchFamily="2" charset="-122"/>
                <a:sym typeface="+mn-ea"/>
              </a:rPr>
              <a:t>注意</a:t>
            </a:r>
            <a:r>
              <a:rPr lang="en-US" dirty="0">
                <a:solidFill>
                  <a:schemeClr val="tx1">
                    <a:lumMod val="95000"/>
                    <a:lumOff val="5000"/>
                  </a:schemeClr>
                </a:solidFill>
                <a:ea typeface="Cambria Math" panose="02040503050406030204"/>
              </a:rPr>
              <a:t> 4  + 4 ≰ 3).</a:t>
            </a:r>
          </a:p>
        </p:txBody>
      </p:sp>
      <p:sp>
        <p:nvSpPr>
          <p:cNvPr id="5" name="TextBox 4"/>
          <p:cNvSpPr txBox="1"/>
          <p:nvPr/>
        </p:nvSpPr>
        <p:spPr>
          <a:xfrm>
            <a:off x="5014595" y="3565469"/>
            <a:ext cx="3352800" cy="701731"/>
          </a:xfrm>
          <a:prstGeom prst="rect">
            <a:avLst/>
          </a:prstGeom>
          <a:noFill/>
          <a:ln>
            <a:solidFill>
              <a:schemeClr val="accent1"/>
            </a:solidFill>
          </a:ln>
        </p:spPr>
        <p:txBody>
          <a:bodyPr wrap="square" rtlCol="0">
            <a:spAutoFit/>
          </a:bodyPr>
          <a:lstStyle/>
          <a:p>
            <a:pPr>
              <a:lnSpc>
                <a:spcPct val="150000"/>
              </a:lnSpc>
            </a:pPr>
            <a:r>
              <a:rPr lang="zh-CN" altLang="en-US" sz="1400" dirty="0">
                <a:latin typeface="Cambria Math" panose="02040503050406030204"/>
                <a:ea typeface="宋体" panose="02010600030101010101" pitchFamily="2" charset="-122"/>
              </a:rPr>
              <a:t>如果</a:t>
            </a:r>
            <a:r>
              <a:rPr lang="en-US" sz="1400" dirty="0">
                <a:latin typeface="Cambria Math" panose="02040503050406030204"/>
                <a:ea typeface="Cambria Math" panose="02040503050406030204"/>
              </a:rPr>
              <a:t> </a:t>
            </a:r>
            <a:r>
              <a:rPr lang="en-US" sz="1400" i="1" dirty="0">
                <a:ea typeface="Cambria Math" panose="02040503050406030204"/>
              </a:rPr>
              <a:t>A</a:t>
            </a:r>
            <a:r>
              <a:rPr lang="en-US" sz="1400" dirty="0">
                <a:latin typeface="Cambria Math" panose="02040503050406030204"/>
                <a:ea typeface="Cambria Math" panose="02040503050406030204"/>
              </a:rPr>
              <a:t> = ∅ </a:t>
            </a:r>
            <a:r>
              <a:rPr lang="en-US" sz="1400" dirty="0">
                <a:ea typeface="Cambria Math" panose="02040503050406030204"/>
              </a:rPr>
              <a:t>，则空关系</a:t>
            </a:r>
            <a:r>
              <a:rPr lang="zh-CN" altLang="en-US" sz="1400" dirty="0">
                <a:ea typeface="宋体" panose="02010600030101010101" pitchFamily="2" charset="-122"/>
              </a:rPr>
              <a:t>是自反的</a:t>
            </a:r>
            <a:r>
              <a:rPr lang="en-US" sz="1400" dirty="0">
                <a:ea typeface="Cambria Math" panose="02040503050406030204"/>
              </a:rPr>
              <a:t>。</a:t>
            </a:r>
            <a:br>
              <a:rPr lang="en-US" sz="1400" dirty="0">
                <a:ea typeface="Cambria Math" panose="02040503050406030204"/>
              </a:rPr>
            </a:br>
            <a:r>
              <a:rPr lang="en-US" sz="1400" dirty="0" err="1">
                <a:ea typeface="Cambria Math" panose="02040503050406030204"/>
              </a:rPr>
              <a:t>即空集上的空关系是自反的</a:t>
            </a:r>
            <a:r>
              <a:rPr lang="en-US" sz="1400" dirty="0">
                <a:ea typeface="Cambria Math" panose="02040503050406030204"/>
              </a:rPr>
              <a:t>!</a:t>
            </a:r>
          </a:p>
        </p:txBody>
      </p:sp>
    </p:spTree>
    <p:extLst>
      <p:ext uri="{BB962C8B-B14F-4D97-AF65-F5344CB8AC3E}">
        <p14:creationId xmlns:p14="http://schemas.microsoft.com/office/powerpoint/2010/main" val="31101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F60A4-05A8-694A-B4BD-A0EC4F106409}"/>
              </a:ext>
            </a:extLst>
          </p:cNvPr>
          <p:cNvSpPr>
            <a:spLocks noGrp="1"/>
          </p:cNvSpPr>
          <p:nvPr>
            <p:ph type="title"/>
          </p:nvPr>
        </p:nvSpPr>
        <p:spPr/>
        <p:txBody>
          <a:bodyPr/>
          <a:lstStyle/>
          <a:p>
            <a:r>
              <a:rPr kumimoji="1" lang="zh-CN" altLang="en-US" dirty="0"/>
              <a:t>反自反性</a:t>
            </a:r>
            <a:r>
              <a:rPr lang="en-US" altLang="zh-CN" dirty="0"/>
              <a:t>(irreflexive)</a:t>
            </a:r>
            <a:endParaRPr kumimoji="1" lang="zh-CN" altLang="en-US" dirty="0"/>
          </a:p>
        </p:txBody>
      </p:sp>
      <p:sp>
        <p:nvSpPr>
          <p:cNvPr id="3" name="内容占位符 2">
            <a:extLst>
              <a:ext uri="{FF2B5EF4-FFF2-40B4-BE49-F238E27FC236}">
                <a16:creationId xmlns:a16="http://schemas.microsoft.com/office/drawing/2014/main" id="{7665DBE3-C212-CC49-820D-E5593A64CF59}"/>
              </a:ext>
            </a:extLst>
          </p:cNvPr>
          <p:cNvSpPr>
            <a:spLocks noGrp="1"/>
          </p:cNvSpPr>
          <p:nvPr>
            <p:ph idx="1"/>
          </p:nvPr>
        </p:nvSpPr>
        <p:spPr/>
        <p:txBody>
          <a:bodyPr/>
          <a:lstStyle/>
          <a:p>
            <a:pPr marL="363538" indent="-363538">
              <a:buNone/>
            </a:pPr>
            <a:r>
              <a:rPr lang="zh-CN" altLang="en-US" b="1" dirty="0">
                <a:solidFill>
                  <a:schemeClr val="tx1">
                    <a:lumMod val="95000"/>
                    <a:lumOff val="5000"/>
                  </a:schemeClr>
                </a:solidFill>
              </a:rPr>
              <a:t>定义：</a:t>
            </a:r>
            <a:r>
              <a:rPr lang="zh-CN" altLang="en-US" dirty="0">
                <a:solidFill>
                  <a:schemeClr val="tx1">
                    <a:lumMod val="95000"/>
                    <a:lumOff val="5000"/>
                  </a:schemeClr>
                </a:solidFill>
              </a:rPr>
              <a:t>若对每个元素</a:t>
            </a:r>
            <a:r>
              <a:rPr lang="en-US" altLang="zh-CN" dirty="0">
                <a:solidFill>
                  <a:schemeClr val="tx1">
                    <a:lumMod val="95000"/>
                    <a:lumOff val="5000"/>
                  </a:schemeClr>
                </a:solidFill>
                <a:ea typeface="Cambria Math" panose="02040503050406030204"/>
              </a:rPr>
              <a:t>a ∊ </a:t>
            </a:r>
            <a:r>
              <a:rPr lang="en-US" altLang="zh-CN" dirty="0" err="1">
                <a:solidFill>
                  <a:schemeClr val="tx1">
                    <a:lumMod val="95000"/>
                    <a:lumOff val="5000"/>
                  </a:schemeClr>
                </a:solidFill>
                <a:ea typeface="Cambria Math" panose="02040503050406030204"/>
              </a:rPr>
              <a:t>A都</a:t>
            </a:r>
            <a:r>
              <a:rPr lang="zh-CN" altLang="en-US" dirty="0">
                <a:solidFill>
                  <a:schemeClr val="tx1">
                    <a:lumMod val="95000"/>
                    <a:lumOff val="5000"/>
                  </a:schemeClr>
                </a:solidFill>
              </a:rPr>
              <a:t>有</a:t>
            </a:r>
            <a:r>
              <a:rPr lang="en-US" altLang="zh-CN" dirty="0">
                <a:solidFill>
                  <a:schemeClr val="tx1">
                    <a:lumMod val="95000"/>
                    <a:lumOff val="5000"/>
                  </a:schemeClr>
                </a:solidFill>
                <a:sym typeface="+mn-ea"/>
              </a:rPr>
              <a:t> (a,</a:t>
            </a:r>
            <a:r>
              <a:rPr lang="zh-CN" altLang="en-US" dirty="0">
                <a:solidFill>
                  <a:schemeClr val="tx1">
                    <a:lumMod val="95000"/>
                    <a:lumOff val="5000"/>
                  </a:schemeClr>
                </a:solidFill>
                <a:sym typeface="+mn-ea"/>
              </a:rPr>
              <a:t> </a:t>
            </a:r>
            <a:r>
              <a:rPr lang="en-US" altLang="zh-CN" dirty="0">
                <a:solidFill>
                  <a:schemeClr val="tx1">
                    <a:lumMod val="95000"/>
                    <a:lumOff val="5000"/>
                  </a:schemeClr>
                </a:solidFill>
                <a:sym typeface="+mn-ea"/>
              </a:rPr>
              <a:t>a) </a:t>
            </a:r>
            <a:r>
              <a:rPr lang="en-US" altLang="zh-CN" dirty="0">
                <a:ea typeface="Cambria Math" panose="02040503050406030204"/>
              </a:rPr>
              <a:t>∉</a:t>
            </a:r>
            <a:r>
              <a:rPr lang="en-US" altLang="zh-CN" dirty="0">
                <a:solidFill>
                  <a:schemeClr val="tx1">
                    <a:lumMod val="95000"/>
                    <a:lumOff val="5000"/>
                  </a:schemeClr>
                </a:solidFill>
                <a:ea typeface="Cambria Math" panose="02040503050406030204"/>
                <a:sym typeface="+mn-ea"/>
              </a:rPr>
              <a:t> R </a:t>
            </a:r>
            <a:r>
              <a:rPr lang="zh-CN" altLang="en-US" dirty="0">
                <a:solidFill>
                  <a:schemeClr val="tx1">
                    <a:lumMod val="95000"/>
                    <a:lumOff val="5000"/>
                  </a:schemeClr>
                </a:solidFill>
                <a:sym typeface="+mn-ea"/>
              </a:rPr>
              <a:t>，</a:t>
            </a:r>
            <a:r>
              <a:rPr lang="zh-CN" altLang="zh-CN" dirty="0">
                <a:solidFill>
                  <a:schemeClr val="tx1">
                    <a:lumMod val="95000"/>
                    <a:lumOff val="5000"/>
                  </a:schemeClr>
                </a:solidFill>
                <a:sym typeface="+mn-ea"/>
              </a:rPr>
              <a:t>那么</a:t>
            </a:r>
            <a:r>
              <a:rPr lang="zh-CN" altLang="en-US" dirty="0">
                <a:solidFill>
                  <a:schemeClr val="tx1">
                    <a:lumMod val="95000"/>
                    <a:lumOff val="5000"/>
                  </a:schemeClr>
                </a:solidFill>
                <a:sym typeface="+mn-ea"/>
              </a:rPr>
              <a:t>称</a:t>
            </a:r>
            <a:r>
              <a:rPr lang="zh-CN" altLang="zh-CN" dirty="0">
                <a:solidFill>
                  <a:schemeClr val="tx1">
                    <a:lumMod val="95000"/>
                    <a:lumOff val="5000"/>
                  </a:schemeClr>
                </a:solidFill>
                <a:sym typeface="+mn-ea"/>
              </a:rPr>
              <a:t>定义在集合</a:t>
            </a:r>
            <a:r>
              <a:rPr lang="en-US" altLang="zh-CN" dirty="0">
                <a:solidFill>
                  <a:schemeClr val="tx1">
                    <a:lumMod val="95000"/>
                    <a:lumOff val="5000"/>
                  </a:schemeClr>
                </a:solidFill>
                <a:sym typeface="+mn-ea"/>
              </a:rPr>
              <a:t>A</a:t>
            </a:r>
            <a:r>
              <a:rPr lang="zh-CN" altLang="en-US" dirty="0">
                <a:solidFill>
                  <a:schemeClr val="tx1">
                    <a:lumMod val="95000"/>
                    <a:lumOff val="5000"/>
                  </a:schemeClr>
                </a:solidFill>
                <a:sym typeface="+mn-ea"/>
              </a:rPr>
              <a:t>上的关系</a:t>
            </a:r>
            <a:r>
              <a:rPr lang="en-US" altLang="zh-CN" dirty="0">
                <a:solidFill>
                  <a:schemeClr val="tx1">
                    <a:lumMod val="95000"/>
                    <a:lumOff val="5000"/>
                  </a:schemeClr>
                </a:solidFill>
                <a:sym typeface="+mn-ea"/>
              </a:rPr>
              <a:t>R</a:t>
            </a:r>
            <a:r>
              <a:rPr lang="zh-CN" altLang="en-US" dirty="0">
                <a:solidFill>
                  <a:schemeClr val="tx1">
                    <a:lumMod val="95000"/>
                    <a:lumOff val="5000"/>
                  </a:schemeClr>
                </a:solidFill>
                <a:sym typeface="+mn-ea"/>
              </a:rPr>
              <a:t>为反自反的，即：</a:t>
            </a:r>
            <a:endParaRPr lang="en-US" altLang="zh-CN" dirty="0">
              <a:ea typeface="Cambria Math" panose="02040503050406030204"/>
            </a:endParaRPr>
          </a:p>
          <a:p>
            <a:pPr marL="363538" indent="-363538">
              <a:buNone/>
            </a:pPr>
            <a:r>
              <a:rPr lang="en-US" altLang="zh-CN" dirty="0">
                <a:solidFill>
                  <a:schemeClr val="tx1">
                    <a:lumMod val="95000"/>
                    <a:lumOff val="5000"/>
                  </a:schemeClr>
                </a:solidFill>
                <a:ea typeface="Cambria Math" panose="02040503050406030204"/>
              </a:rPr>
              <a:t>			∀x(</a:t>
            </a:r>
            <a:r>
              <a:rPr lang="en-US" altLang="zh-CN" dirty="0" err="1">
                <a:solidFill>
                  <a:schemeClr val="tx1">
                    <a:lumMod val="95000"/>
                    <a:lumOff val="5000"/>
                  </a:schemeClr>
                </a:solidFill>
                <a:ea typeface="Cambria Math" panose="02040503050406030204"/>
              </a:rPr>
              <a:t>x∊A</a:t>
            </a:r>
            <a:r>
              <a:rPr lang="en-US" altLang="zh-CN" dirty="0">
                <a:solidFill>
                  <a:schemeClr val="tx1">
                    <a:lumMod val="95000"/>
                    <a:lumOff val="5000"/>
                  </a:schemeClr>
                </a:solidFill>
                <a:ea typeface="Cambria Math" panose="02040503050406030204"/>
              </a:rPr>
              <a:t> ⟶ (x,</a:t>
            </a:r>
            <a:r>
              <a:rPr lang="zh-CN" altLang="en-US" dirty="0">
                <a:solidFill>
                  <a:schemeClr val="tx1">
                    <a:lumMod val="95000"/>
                    <a:lumOff val="5000"/>
                  </a:schemeClr>
                </a:solidFill>
                <a:ea typeface="Cambria Math" panose="02040503050406030204"/>
              </a:rPr>
              <a:t> </a:t>
            </a:r>
            <a:r>
              <a:rPr lang="en-US" altLang="zh-CN" dirty="0">
                <a:solidFill>
                  <a:schemeClr val="tx1">
                    <a:lumMod val="95000"/>
                    <a:lumOff val="5000"/>
                  </a:schemeClr>
                </a:solidFill>
                <a:ea typeface="Cambria Math" panose="02040503050406030204"/>
              </a:rPr>
              <a:t>x) </a:t>
            </a:r>
            <a:r>
              <a:rPr lang="en-US" altLang="zh-CN" dirty="0">
                <a:ea typeface="Cambria Math" panose="02040503050406030204"/>
              </a:rPr>
              <a:t>∉</a:t>
            </a:r>
            <a:r>
              <a:rPr lang="en-US" altLang="zh-CN" dirty="0">
                <a:solidFill>
                  <a:schemeClr val="tx1">
                    <a:lumMod val="95000"/>
                    <a:lumOff val="5000"/>
                  </a:schemeClr>
                </a:solidFill>
                <a:ea typeface="Cambria Math" panose="02040503050406030204"/>
              </a:rPr>
              <a:t> R)</a:t>
            </a:r>
          </a:p>
          <a:p>
            <a:pPr>
              <a:buNone/>
            </a:pPr>
            <a:r>
              <a:rPr lang="zh-CN" altLang="en-US" b="1" dirty="0">
                <a:solidFill>
                  <a:schemeClr val="tx1">
                    <a:lumMod val="95000"/>
                    <a:lumOff val="5000"/>
                  </a:schemeClr>
                </a:solidFill>
              </a:rPr>
              <a:t>举例</a:t>
            </a:r>
            <a:r>
              <a:rPr lang="zh-CN" altLang="en-US" dirty="0">
                <a:solidFill>
                  <a:schemeClr val="tx1">
                    <a:lumMod val="95000"/>
                    <a:lumOff val="5000"/>
                  </a:schemeClr>
                </a:solidFill>
              </a:rPr>
              <a:t>：</a:t>
            </a:r>
            <a:r>
              <a:rPr lang="en-US" altLang="zh-CN" dirty="0" err="1">
                <a:solidFill>
                  <a:schemeClr val="tx1">
                    <a:lumMod val="95000"/>
                    <a:lumOff val="5000"/>
                  </a:schemeClr>
                </a:solidFill>
                <a:ea typeface="Cambria Math" panose="02040503050406030204"/>
              </a:rPr>
              <a:t>下列关于整数的关系是</a:t>
            </a:r>
            <a:r>
              <a:rPr lang="zh-CN" altLang="en-US" dirty="0">
                <a:solidFill>
                  <a:schemeClr val="tx1">
                    <a:lumMod val="95000"/>
                    <a:lumOff val="5000"/>
                  </a:schemeClr>
                </a:solidFill>
                <a:ea typeface="Cambria Math" panose="02040503050406030204"/>
              </a:rPr>
              <a:t>反</a:t>
            </a:r>
            <a:r>
              <a:rPr lang="en-US" altLang="zh-CN" dirty="0" err="1">
                <a:solidFill>
                  <a:schemeClr val="tx1">
                    <a:lumMod val="95000"/>
                    <a:lumOff val="5000"/>
                  </a:schemeClr>
                </a:solidFill>
                <a:ea typeface="Cambria Math" panose="02040503050406030204"/>
              </a:rPr>
              <a:t>自反的</a:t>
            </a:r>
            <a:r>
              <a:rPr lang="zh-CN" altLang="en-US" dirty="0">
                <a:solidFill>
                  <a:schemeClr val="tx1">
                    <a:lumMod val="95000"/>
                    <a:lumOff val="5000"/>
                  </a:schemeClr>
                </a:solidFill>
                <a:ea typeface="Cambria Math" panose="02040503050406030204"/>
              </a:rPr>
              <a:t>：</a:t>
            </a:r>
            <a:endParaRPr lang="en-US" altLang="zh-CN" dirty="0">
              <a:solidFill>
                <a:schemeClr val="tx1">
                  <a:lumMod val="95000"/>
                  <a:lumOff val="5000"/>
                </a:schemeClr>
              </a:solidFill>
              <a:ea typeface="Cambria Math" panose="02040503050406030204"/>
            </a:endParaRPr>
          </a:p>
          <a:p>
            <a:pPr lvl="1">
              <a:buNone/>
            </a:pPr>
            <a:r>
              <a:rPr lang="en-US" altLang="zh-CN"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1 </a:t>
            </a:r>
            <a:r>
              <a:rPr lang="en-US" altLang="zh-CN" dirty="0">
                <a:solidFill>
                  <a:schemeClr val="tx1">
                    <a:lumMod val="95000"/>
                    <a:lumOff val="5000"/>
                  </a:schemeClr>
                </a:solidFill>
              </a:rPr>
              <a:t>=</a:t>
            </a:r>
            <a:r>
              <a:rPr lang="zh-CN" altLang="en-US" dirty="0">
                <a:solidFill>
                  <a:schemeClr val="tx1">
                    <a:lumMod val="95000"/>
                    <a:lumOff val="5000"/>
                  </a:schemeClr>
                </a:solidFill>
              </a:rPr>
              <a:t> </a:t>
            </a:r>
            <a:r>
              <a:rPr lang="en-US" altLang="zh-CN" dirty="0">
                <a:solidFill>
                  <a:schemeClr val="tx1">
                    <a:lumMod val="95000"/>
                    <a:lumOff val="5000"/>
                  </a:schemeClr>
                </a:solidFill>
              </a:rPr>
              <a:t>{(a,</a:t>
            </a:r>
            <a:r>
              <a:rPr lang="zh-CN" altLang="en-US" dirty="0">
                <a:solidFill>
                  <a:schemeClr val="tx1">
                    <a:lumMod val="95000"/>
                    <a:lumOff val="5000"/>
                  </a:schemeClr>
                </a:solidFill>
              </a:rPr>
              <a:t> </a:t>
            </a:r>
            <a:r>
              <a:rPr lang="en-US" altLang="zh-CN" dirty="0">
                <a:solidFill>
                  <a:schemeClr val="tx1">
                    <a:lumMod val="95000"/>
                    <a:lumOff val="5000"/>
                  </a:schemeClr>
                </a:solidFill>
              </a:rPr>
              <a:t>b)</a:t>
            </a:r>
            <a:r>
              <a:rPr lang="zh-CN" altLang="en-US" dirty="0">
                <a:solidFill>
                  <a:schemeClr val="tx1">
                    <a:lumMod val="95000"/>
                    <a:lumOff val="5000"/>
                  </a:schemeClr>
                </a:solidFill>
              </a:rPr>
              <a:t> </a:t>
            </a:r>
            <a:r>
              <a:rPr lang="en-US" altLang="zh-CN" dirty="0">
                <a:solidFill>
                  <a:schemeClr val="tx1">
                    <a:lumMod val="95000"/>
                    <a:lumOff val="5000"/>
                  </a:schemeClr>
                </a:solidFill>
              </a:rPr>
              <a:t>| a </a:t>
            </a:r>
            <a:r>
              <a:rPr lang="en-US" altLang="zh-CN" dirty="0">
                <a:solidFill>
                  <a:schemeClr val="tx1">
                    <a:lumMod val="95000"/>
                    <a:lumOff val="5000"/>
                  </a:schemeClr>
                </a:solidFill>
                <a:ea typeface="Cambria Math" panose="02040503050406030204"/>
              </a:rPr>
              <a:t>&lt; b},</a:t>
            </a:r>
          </a:p>
          <a:p>
            <a:pPr lvl="1">
              <a:buNone/>
            </a:pPr>
            <a:r>
              <a:rPr lang="en-US" altLang="zh-CN" dirty="0">
                <a:solidFill>
                  <a:schemeClr val="tx1">
                    <a:lumMod val="95000"/>
                    <a:lumOff val="5000"/>
                  </a:schemeClr>
                </a:solidFill>
              </a:rPr>
              <a:t>R</a:t>
            </a:r>
            <a:r>
              <a:rPr lang="en-US" altLang="zh-CN" baseline="-25000" dirty="0">
                <a:solidFill>
                  <a:schemeClr val="tx1">
                    <a:lumMod val="95000"/>
                    <a:lumOff val="5000"/>
                  </a:schemeClr>
                </a:solidFill>
                <a:ea typeface="Cambria Math" panose="02040503050406030204" pitchFamily="18" charset="0"/>
              </a:rPr>
              <a:t>2 </a:t>
            </a:r>
            <a:r>
              <a:rPr lang="en-US" altLang="zh-CN" dirty="0">
                <a:solidFill>
                  <a:schemeClr val="tx1">
                    <a:lumMod val="95000"/>
                    <a:lumOff val="5000"/>
                  </a:schemeClr>
                </a:solidFill>
              </a:rPr>
              <a:t>= {(a,</a:t>
            </a:r>
            <a:r>
              <a:rPr lang="zh-CN" altLang="en-US" dirty="0">
                <a:solidFill>
                  <a:schemeClr val="tx1">
                    <a:lumMod val="95000"/>
                    <a:lumOff val="5000"/>
                  </a:schemeClr>
                </a:solidFill>
              </a:rPr>
              <a:t> </a:t>
            </a:r>
            <a:r>
              <a:rPr lang="en-US" altLang="zh-CN" dirty="0">
                <a:solidFill>
                  <a:schemeClr val="tx1">
                    <a:lumMod val="95000"/>
                    <a:lumOff val="5000"/>
                  </a:schemeClr>
                </a:solidFill>
              </a:rPr>
              <a:t>b) | a </a:t>
            </a:r>
            <a:r>
              <a:rPr lang="zh-CN" altLang="en-US" dirty="0">
                <a:solidFill>
                  <a:schemeClr val="tx1">
                    <a:lumMod val="95000"/>
                    <a:lumOff val="5000"/>
                  </a:schemeClr>
                </a:solidFill>
                <a:ea typeface="Cambria Math" panose="02040503050406030204"/>
              </a:rPr>
              <a:t>≠</a:t>
            </a:r>
            <a:r>
              <a:rPr lang="en-US" altLang="zh-CN" dirty="0">
                <a:solidFill>
                  <a:schemeClr val="tx1">
                    <a:lumMod val="95000"/>
                    <a:lumOff val="5000"/>
                  </a:schemeClr>
                </a:solidFill>
                <a:ea typeface="Cambria Math" panose="02040503050406030204"/>
              </a:rPr>
              <a:t> b}.</a:t>
            </a:r>
          </a:p>
          <a:p>
            <a:pPr marL="363538" indent="-363538">
              <a:buNone/>
            </a:pPr>
            <a:endParaRPr lang="en-US" altLang="zh-CN" dirty="0">
              <a:solidFill>
                <a:schemeClr val="tx1">
                  <a:lumMod val="95000"/>
                  <a:lumOff val="5000"/>
                </a:schemeClr>
              </a:solidFill>
              <a:ea typeface="Cambria Math" panose="02040503050406030204"/>
            </a:endParaRPr>
          </a:p>
          <a:p>
            <a:pPr marL="363538" indent="-363538">
              <a:buNone/>
            </a:pPr>
            <a:endParaRPr lang="zh-CN" altLang="en-US" dirty="0">
              <a:solidFill>
                <a:schemeClr val="tx1">
                  <a:lumMod val="95000"/>
                  <a:lumOff val="5000"/>
                </a:schemeClr>
              </a:solidFill>
              <a:sym typeface="+mn-ea"/>
            </a:endParaRPr>
          </a:p>
          <a:p>
            <a:endParaRPr kumimoji="1" lang="zh-CN" altLang="en-US" dirty="0"/>
          </a:p>
        </p:txBody>
      </p:sp>
      <p:sp>
        <p:nvSpPr>
          <p:cNvPr id="4" name="TextBox 4">
            <a:extLst>
              <a:ext uri="{FF2B5EF4-FFF2-40B4-BE49-F238E27FC236}">
                <a16:creationId xmlns:a16="http://schemas.microsoft.com/office/drawing/2014/main" id="{28621917-189D-8440-A4CF-18DE9E4E1155}"/>
              </a:ext>
            </a:extLst>
          </p:cNvPr>
          <p:cNvSpPr txBox="1"/>
          <p:nvPr/>
        </p:nvSpPr>
        <p:spPr>
          <a:xfrm>
            <a:off x="5014595" y="3869055"/>
            <a:ext cx="3352800" cy="701795"/>
          </a:xfrm>
          <a:prstGeom prst="rect">
            <a:avLst/>
          </a:prstGeom>
          <a:noFill/>
          <a:ln>
            <a:solidFill>
              <a:schemeClr val="accent1"/>
            </a:solidFill>
          </a:ln>
        </p:spPr>
        <p:txBody>
          <a:bodyPr wrap="square" rtlCol="0">
            <a:spAutoFit/>
          </a:bodyPr>
          <a:lstStyle/>
          <a:p>
            <a:pPr>
              <a:lnSpc>
                <a:spcPct val="150000"/>
              </a:lnSpc>
            </a:pPr>
            <a:r>
              <a:rPr lang="zh-CN" altLang="en-US" sz="1400" dirty="0">
                <a:latin typeface="Cambria Math" panose="02040503050406030204"/>
                <a:ea typeface="宋体" panose="02010600030101010101" pitchFamily="2" charset="-122"/>
              </a:rPr>
              <a:t>如果</a:t>
            </a:r>
            <a:r>
              <a:rPr lang="en-US" sz="1400" dirty="0">
                <a:latin typeface="Cambria Math" panose="02040503050406030204"/>
                <a:ea typeface="Cambria Math" panose="02040503050406030204"/>
              </a:rPr>
              <a:t> </a:t>
            </a:r>
            <a:r>
              <a:rPr lang="en-US" sz="1400" i="1" dirty="0">
                <a:ea typeface="Cambria Math" panose="02040503050406030204"/>
              </a:rPr>
              <a:t>A</a:t>
            </a:r>
            <a:r>
              <a:rPr lang="en-US" sz="1400" dirty="0">
                <a:latin typeface="Cambria Math" panose="02040503050406030204"/>
                <a:ea typeface="Cambria Math" panose="02040503050406030204"/>
              </a:rPr>
              <a:t> = ∅ </a:t>
            </a:r>
            <a:r>
              <a:rPr lang="en-US" sz="1400" dirty="0">
                <a:ea typeface="Cambria Math" panose="02040503050406030204"/>
              </a:rPr>
              <a:t>，</a:t>
            </a:r>
            <a:r>
              <a:rPr lang="en-US" sz="1400" dirty="0" err="1">
                <a:ea typeface="Cambria Math" panose="02040503050406030204"/>
              </a:rPr>
              <a:t>则空关系</a:t>
            </a:r>
            <a:r>
              <a:rPr lang="zh-CN" altLang="en-US" sz="1400" dirty="0">
                <a:ea typeface="宋体" panose="02010600030101010101" pitchFamily="2" charset="-122"/>
              </a:rPr>
              <a:t>是反自反的</a:t>
            </a:r>
            <a:r>
              <a:rPr lang="en-US" sz="1400" dirty="0">
                <a:ea typeface="Cambria Math" panose="02040503050406030204"/>
              </a:rPr>
              <a:t>。</a:t>
            </a:r>
            <a:br>
              <a:rPr lang="en-US" sz="1400" dirty="0">
                <a:ea typeface="Cambria Math" panose="02040503050406030204"/>
              </a:rPr>
            </a:br>
            <a:r>
              <a:rPr lang="en-US" sz="1400" dirty="0" err="1">
                <a:ea typeface="Cambria Math" panose="02040503050406030204"/>
              </a:rPr>
              <a:t>即空集上的空关系是反自反的</a:t>
            </a:r>
            <a:r>
              <a:rPr lang="en-US" sz="1400" dirty="0">
                <a:ea typeface="Cambria Math" panose="02040503050406030204"/>
              </a:rPr>
              <a:t>!</a:t>
            </a:r>
          </a:p>
        </p:txBody>
      </p:sp>
    </p:spTree>
    <p:extLst>
      <p:ext uri="{BB962C8B-B14F-4D97-AF65-F5344CB8AC3E}">
        <p14:creationId xmlns:p14="http://schemas.microsoft.com/office/powerpoint/2010/main" val="262528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对称</a:t>
            </a:r>
            <a:r>
              <a:rPr lang="zh-CN" altLang="en-US" dirty="0"/>
              <a:t>性</a:t>
            </a:r>
            <a:r>
              <a:rPr lang="en-US" altLang="zh-CN" dirty="0"/>
              <a:t>(symmetric)</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zh-CN" altLang="en-US" b="1" dirty="0"/>
              <a:t>定义</a:t>
            </a:r>
            <a:r>
              <a:rPr lang="en-US" b="1" dirty="0"/>
              <a:t>:</a:t>
            </a:r>
            <a:r>
              <a:rPr lang="en-US" dirty="0"/>
              <a:t> </a:t>
            </a:r>
            <a:r>
              <a:rPr lang="zh-CN" altLang="en-US" dirty="0"/>
              <a:t>对于任意</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A</a:t>
            </a:r>
            <a:r>
              <a:rPr lang="zh-CN" altLang="en-US" dirty="0">
                <a:ea typeface="宋体" panose="02010600030101010101" pitchFamily="2" charset="-122"/>
                <a:sym typeface="+mn-ea"/>
              </a:rPr>
              <a:t>，若只要</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R</a:t>
            </a:r>
            <a:r>
              <a:rPr lang="zh-CN" altLang="en-US" dirty="0">
                <a:ea typeface="宋体" panose="02010600030101010101" pitchFamily="2" charset="-122"/>
                <a:sym typeface="+mn-ea"/>
              </a:rPr>
              <a:t>就有</a:t>
            </a:r>
            <a:r>
              <a:rPr lang="en-US" dirty="0"/>
              <a:t> (b,</a:t>
            </a:r>
            <a:r>
              <a:rPr lang="zh-CN" altLang="en-US" dirty="0"/>
              <a:t> </a:t>
            </a:r>
            <a:r>
              <a:rPr lang="en-US" dirty="0"/>
              <a:t>a) </a:t>
            </a:r>
            <a:r>
              <a:rPr lang="en-US" dirty="0">
                <a:latin typeface="Cambria Math" panose="02040503050406030204"/>
                <a:ea typeface="Cambria Math" panose="02040503050406030204"/>
              </a:rPr>
              <a:t>∊ </a:t>
            </a:r>
            <a:r>
              <a:rPr lang="en-US" dirty="0">
                <a:ea typeface="Cambria Math" panose="02040503050406030204"/>
              </a:rPr>
              <a:t>R</a:t>
            </a:r>
            <a:r>
              <a:rPr lang="zh-CN" altLang="en-US" dirty="0">
                <a:ea typeface="宋体" panose="02010600030101010101" pitchFamily="2" charset="-122"/>
              </a:rPr>
              <a:t>，则称定义在集合</a:t>
            </a:r>
            <a:r>
              <a:rPr lang="en-US" altLang="zh-CN" dirty="0">
                <a:ea typeface="宋体" panose="02010600030101010101" pitchFamily="2" charset="-122"/>
              </a:rPr>
              <a:t>A</a:t>
            </a:r>
            <a:r>
              <a:rPr lang="zh-CN" altLang="en-US" dirty="0">
                <a:ea typeface="宋体" panose="02010600030101010101" pitchFamily="2" charset="-122"/>
              </a:rPr>
              <a:t>上的关系</a:t>
            </a:r>
            <a:r>
              <a:rPr lang="en-US" altLang="zh-CN" dirty="0">
                <a:ea typeface="宋体" panose="02010600030101010101" pitchFamily="2" charset="-122"/>
              </a:rPr>
              <a:t>R</a:t>
            </a:r>
            <a:r>
              <a:rPr lang="zh-CN" altLang="en-US" dirty="0">
                <a:ea typeface="宋体" panose="02010600030101010101" pitchFamily="2" charset="-122"/>
              </a:rPr>
              <a:t>是对称的。</a:t>
            </a:r>
            <a:r>
              <a:rPr lang="en-US" altLang="zh-CN" dirty="0">
                <a:ea typeface="宋体" panose="02010600030101010101" pitchFamily="2" charset="-122"/>
              </a:rPr>
              <a:t>R</a:t>
            </a:r>
            <a:r>
              <a:rPr lang="zh-CN" altLang="en-US" dirty="0">
                <a:ea typeface="宋体" panose="02010600030101010101" pitchFamily="2" charset="-122"/>
              </a:rPr>
              <a:t>是对称的，即：</a:t>
            </a:r>
          </a:p>
          <a:p>
            <a:pPr>
              <a:buNone/>
            </a:pPr>
            <a:r>
              <a:rPr lang="zh-CN" altLang="en-US" dirty="0">
                <a:ea typeface="宋体" panose="02010600030101010101" pitchFamily="2" charset="-122"/>
              </a:rPr>
              <a:t>            </a:t>
            </a:r>
            <a:r>
              <a:rPr lang="en-US" dirty="0">
                <a:latin typeface="Cambria Math" panose="02040503050406030204"/>
                <a:ea typeface="Cambria Math" panose="02040503050406030204"/>
              </a:rPr>
              <a:t>       ∀</a:t>
            </a:r>
            <a:r>
              <a:rPr lang="en-US" dirty="0" err="1">
                <a:ea typeface="Cambria Math" panose="02040503050406030204"/>
              </a:rPr>
              <a:t>x</a:t>
            </a:r>
            <a:r>
              <a:rPr lang="en-US" dirty="0" err="1">
                <a:latin typeface="Cambria Math" panose="02040503050406030204"/>
                <a:ea typeface="Cambria Math" panose="02040503050406030204"/>
              </a:rPr>
              <a:t>∀</a:t>
            </a:r>
            <a:r>
              <a:rPr lang="en-US" dirty="0" err="1">
                <a:ea typeface="Cambria Math" panose="02040503050406030204"/>
              </a:rPr>
              <a:t>y</a:t>
            </a:r>
            <a:r>
              <a:rPr lang="en-US" dirty="0">
                <a:latin typeface="Cambria Math" panose="02040503050406030204"/>
                <a:ea typeface="Cambria Math" panose="02040503050406030204"/>
              </a:rPr>
              <a:t> </a:t>
            </a:r>
            <a:r>
              <a:rPr lang="en-US" altLang="zh-CN" dirty="0">
                <a:latin typeface="Cambria Math" panose="02040503050406030204"/>
                <a:ea typeface="Cambria Math" panose="02040503050406030204"/>
              </a:rPr>
              <a:t>(</a:t>
            </a:r>
            <a:r>
              <a:rPr lang="en-US" dirty="0">
                <a:latin typeface="Cambria Math" panose="02040503050406030204"/>
                <a:ea typeface="Cambria Math" panose="02040503050406030204"/>
              </a:rPr>
              <a:t>(</a:t>
            </a:r>
            <a:r>
              <a:rPr lang="en-US" dirty="0">
                <a:ea typeface="Cambria Math" panose="02040503050406030204"/>
              </a:rPr>
              <a:t>x</a:t>
            </a:r>
            <a:r>
              <a:rPr lang="en-US"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ea typeface="Cambria Math" panose="02040503050406030204"/>
              </a:rPr>
              <a:t>y</a:t>
            </a:r>
            <a:r>
              <a:rPr lang="en-US" dirty="0">
                <a:latin typeface="Cambria Math" panose="02040503050406030204"/>
                <a:ea typeface="Cambria Math" panose="02040503050406030204"/>
              </a:rPr>
              <a:t>) ∊</a:t>
            </a:r>
            <a:r>
              <a:rPr lang="zh-CN" altLang="en-US" dirty="0">
                <a:latin typeface="Cambria Math" panose="02040503050406030204"/>
                <a:ea typeface="Cambria Math" panose="02040503050406030204"/>
              </a:rPr>
              <a:t> </a:t>
            </a:r>
            <a:r>
              <a:rPr lang="en-US" dirty="0">
                <a:ea typeface="Cambria Math" panose="02040503050406030204"/>
              </a:rPr>
              <a:t>R</a:t>
            </a:r>
            <a:r>
              <a:rPr lang="en-US" dirty="0">
                <a:latin typeface="Cambria Math" panose="02040503050406030204"/>
                <a:ea typeface="Cambria Math" panose="02040503050406030204"/>
              </a:rPr>
              <a:t> ⟶ (</a:t>
            </a:r>
            <a:r>
              <a:rPr lang="en-US" dirty="0">
                <a:ea typeface="Cambria Math" panose="02040503050406030204"/>
              </a:rPr>
              <a:t>y,</a:t>
            </a:r>
            <a:r>
              <a:rPr lang="zh-CN" altLang="en-US" dirty="0">
                <a:ea typeface="Cambria Math" panose="02040503050406030204"/>
              </a:rPr>
              <a:t> </a:t>
            </a:r>
            <a:r>
              <a:rPr lang="en-US" dirty="0">
                <a:ea typeface="Cambria Math" panose="02040503050406030204"/>
              </a:rPr>
              <a:t>x</a:t>
            </a:r>
            <a:r>
              <a:rPr lang="en-US" dirty="0">
                <a:latin typeface="Cambria Math" panose="02040503050406030204"/>
                <a:ea typeface="Cambria Math" panose="02040503050406030204"/>
              </a:rPr>
              <a:t>) ∊ </a:t>
            </a:r>
            <a:r>
              <a:rPr lang="en-US" dirty="0">
                <a:ea typeface="Cambria Math" panose="02040503050406030204"/>
              </a:rPr>
              <a:t>R</a:t>
            </a:r>
            <a:r>
              <a:rPr lang="en-US" altLang="zh-CN"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pPr>
              <a:buNone/>
            </a:pPr>
            <a:r>
              <a:rPr lang="en-US" b="1" dirty="0">
                <a:ea typeface="Cambria Math" panose="02040503050406030204"/>
              </a:rPr>
              <a:t>   </a:t>
            </a:r>
            <a:r>
              <a:rPr lang="zh-CN" altLang="en-US" b="1" dirty="0">
                <a:ea typeface="宋体" panose="02010600030101010101" pitchFamily="2" charset="-122"/>
              </a:rPr>
              <a:t>举例</a:t>
            </a:r>
            <a:r>
              <a:rPr lang="zh-CN" altLang="en-US" dirty="0">
                <a:ea typeface="Cambria Math" panose="02040503050406030204"/>
              </a:rPr>
              <a:t>：</a:t>
            </a:r>
            <a:r>
              <a:rPr lang="en-US" dirty="0" err="1">
                <a:ea typeface="Cambria Math" panose="02040503050406030204"/>
              </a:rPr>
              <a:t>关于整数的下列关系是对称的</a:t>
            </a:r>
            <a:r>
              <a:rPr lang="zh-CN" altLang="en-US" dirty="0">
                <a:ea typeface="Cambria Math" panose="02040503050406030204"/>
              </a:rPr>
              <a:t>：</a:t>
            </a:r>
            <a:endParaRPr lang="en-US" dirty="0">
              <a:ea typeface="Cambria Math" panose="02040503050406030204"/>
            </a:endParaRPr>
          </a:p>
          <a:p>
            <a:pPr lvl="1">
              <a:buNone/>
            </a:pPr>
            <a:r>
              <a:rPr lang="en-US" dirty="0"/>
              <a:t>R</a:t>
            </a:r>
            <a:r>
              <a:rPr lang="en-US" altLang="zh-CN" baseline="-25000" dirty="0">
                <a:latin typeface="Cambria Math" panose="02040503050406030204" pitchFamily="18" charset="0"/>
                <a:ea typeface="Cambria Math" panose="02040503050406030204" pitchFamily="18" charset="0"/>
              </a:rPr>
              <a:t>1</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or a =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2</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3</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 b </a:t>
            </a:r>
            <a:r>
              <a:rPr lang="en-US" dirty="0">
                <a:latin typeface="Cambria Math" panose="02040503050406030204"/>
                <a:ea typeface="Cambria Math" panose="02040503050406030204"/>
              </a:rPr>
              <a:t>≤ 3}.</a:t>
            </a:r>
          </a:p>
          <a:p>
            <a:pPr lvl="1">
              <a:buNone/>
            </a:pPr>
            <a:r>
              <a:rPr lang="en-US" dirty="0">
                <a:latin typeface="Cambria Math" panose="02040503050406030204"/>
                <a:ea typeface="Cambria Math" panose="02040503050406030204"/>
              </a:rPr>
              <a:t>关于下列关系是</a:t>
            </a:r>
            <a:r>
              <a:rPr lang="zh-CN" altLang="en-US" dirty="0">
                <a:latin typeface="Cambria Math" panose="02040503050406030204"/>
                <a:ea typeface="宋体" panose="02010600030101010101" pitchFamily="2" charset="-122"/>
              </a:rPr>
              <a:t>非</a:t>
            </a:r>
            <a:r>
              <a:rPr lang="en-US" dirty="0">
                <a:latin typeface="Cambria Math" panose="02040503050406030204"/>
                <a:ea typeface="Cambria Math" panose="02040503050406030204"/>
              </a:rPr>
              <a:t>对称的:</a:t>
            </a:r>
          </a:p>
          <a:p>
            <a:pPr lvl="1">
              <a:buNone/>
            </a:pPr>
            <a:r>
              <a:rPr lang="en-US" dirty="0"/>
              <a:t>R</a:t>
            </a:r>
            <a:r>
              <a:rPr lang="en-US" altLang="zh-CN" baseline="-25000" dirty="0">
                <a:latin typeface="Cambria Math" panose="02040503050406030204" pitchFamily="18" charset="0"/>
                <a:ea typeface="Cambria Math" panose="02040503050406030204" pitchFamily="18" charset="0"/>
              </a:rPr>
              <a:t>4</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a:t>
            </a:r>
            <a:r>
              <a:rPr lang="zh-CN" altLang="en-US" dirty="0">
                <a:solidFill>
                  <a:schemeClr val="tx1">
                    <a:lumMod val="95000"/>
                    <a:lumOff val="5000"/>
                  </a:schemeClr>
                </a:solidFill>
                <a:latin typeface="Cambria Math" panose="02040503050406030204"/>
                <a:ea typeface="宋体" panose="02010600030101010101" pitchFamily="2" charset="-122"/>
                <a:sym typeface="+mn-ea"/>
              </a:rPr>
              <a:t>注意</a:t>
            </a:r>
            <a:r>
              <a:rPr lang="en-US" dirty="0">
                <a:latin typeface="Cambria Math" panose="02040503050406030204"/>
                <a:ea typeface="Cambria Math" panose="02040503050406030204"/>
              </a:rPr>
              <a:t> 3 ≤ 4, </a:t>
            </a:r>
            <a:r>
              <a:rPr lang="zh-CN" altLang="en-US" dirty="0">
                <a:latin typeface="Cambria Math" panose="02040503050406030204"/>
                <a:ea typeface="宋体" panose="02010600030101010101" pitchFamily="2" charset="-122"/>
              </a:rPr>
              <a:t>但</a:t>
            </a:r>
            <a:r>
              <a:rPr lang="en-US" dirty="0">
                <a:latin typeface="Cambria Math" panose="02040503050406030204"/>
                <a:ea typeface="Cambria Math" panose="02040503050406030204"/>
              </a:rPr>
              <a:t> 4 ≰ 3),</a:t>
            </a:r>
          </a:p>
          <a:p>
            <a:pPr lvl="1">
              <a:buNone/>
            </a:pPr>
            <a:r>
              <a:rPr lang="en-US" dirty="0"/>
              <a:t>R</a:t>
            </a:r>
            <a:r>
              <a:rPr lang="en-US" altLang="zh-CN" baseline="-25000" dirty="0">
                <a:latin typeface="Cambria Math" panose="02040503050406030204" pitchFamily="18" charset="0"/>
                <a:ea typeface="Cambria Math" panose="02040503050406030204" pitchFamily="18" charset="0"/>
              </a:rPr>
              <a:t>5</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&gt; b}  (</a:t>
            </a:r>
            <a:r>
              <a:rPr lang="zh-CN" altLang="en-US" dirty="0">
                <a:solidFill>
                  <a:schemeClr val="tx1">
                    <a:lumMod val="95000"/>
                    <a:lumOff val="5000"/>
                  </a:schemeClr>
                </a:solidFill>
                <a:latin typeface="Cambria Math" panose="02040503050406030204"/>
                <a:ea typeface="宋体" panose="02010600030101010101" pitchFamily="2" charset="-122"/>
                <a:sym typeface="+mn-ea"/>
              </a:rPr>
              <a:t>注意</a:t>
            </a:r>
            <a:r>
              <a:rPr lang="en-US" dirty="0">
                <a:latin typeface="Cambria Math" panose="02040503050406030204"/>
                <a:ea typeface="Cambria Math" panose="02040503050406030204"/>
              </a:rPr>
              <a:t> 4 &gt; 3, </a:t>
            </a:r>
            <a:r>
              <a:rPr lang="zh-CN" altLang="en-US" dirty="0">
                <a:latin typeface="Cambria Math" panose="02040503050406030204"/>
                <a:ea typeface="宋体" panose="02010600030101010101" pitchFamily="2" charset="-122"/>
              </a:rPr>
              <a:t>但</a:t>
            </a:r>
            <a:r>
              <a:rPr lang="en-US" dirty="0">
                <a:latin typeface="Cambria Math" panose="02040503050406030204"/>
                <a:ea typeface="Cambria Math" panose="02040503050406030204"/>
              </a:rPr>
              <a:t>3 ≯ 4),</a:t>
            </a:r>
          </a:p>
          <a:p>
            <a:pPr lvl="1">
              <a:buNone/>
            </a:pPr>
            <a:r>
              <a:rPr lang="en-US" dirty="0"/>
              <a:t>R</a:t>
            </a:r>
            <a:r>
              <a:rPr lang="en-US" altLang="zh-CN" baseline="-25000" dirty="0">
                <a:latin typeface="Cambria Math" panose="02040503050406030204" pitchFamily="18" charset="0"/>
                <a:ea typeface="Cambria Math" panose="02040503050406030204" pitchFamily="18" charset="0"/>
              </a:rPr>
              <a:t>6</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+ 1} (</a:t>
            </a:r>
            <a:r>
              <a:rPr lang="zh-CN" altLang="en-US" dirty="0">
                <a:solidFill>
                  <a:schemeClr val="tx1">
                    <a:lumMod val="95000"/>
                    <a:lumOff val="5000"/>
                  </a:schemeClr>
                </a:solidFill>
                <a:latin typeface="Cambria Math" panose="02040503050406030204"/>
                <a:ea typeface="宋体" panose="02010600030101010101" pitchFamily="2" charset="-122"/>
                <a:sym typeface="+mn-ea"/>
              </a:rPr>
              <a:t>注意</a:t>
            </a:r>
            <a:r>
              <a:rPr lang="en-US" dirty="0">
                <a:latin typeface="Cambria Math" panose="02040503050406030204"/>
                <a:ea typeface="Cambria Math" panose="02040503050406030204"/>
              </a:rPr>
              <a:t> 4 = 3 + 1, </a:t>
            </a:r>
            <a:r>
              <a:rPr lang="zh-CN" altLang="en-US" dirty="0">
                <a:latin typeface="Cambria Math" panose="02040503050406030204"/>
                <a:ea typeface="宋体" panose="02010600030101010101" pitchFamily="2" charset="-122"/>
              </a:rPr>
              <a:t>但</a:t>
            </a:r>
            <a:r>
              <a:rPr lang="en-US" dirty="0">
                <a:latin typeface="Cambria Math" panose="02040503050406030204"/>
                <a:ea typeface="Cambria Math" panose="02040503050406030204"/>
              </a:rPr>
              <a:t>3 ≠4 + 1).</a:t>
            </a:r>
            <a:endParaRPr lang="en-US" dirty="0"/>
          </a:p>
        </p:txBody>
      </p:sp>
    </p:spTree>
    <p:extLst>
      <p:ext uri="{BB962C8B-B14F-4D97-AF65-F5344CB8AC3E}">
        <p14:creationId xmlns:p14="http://schemas.microsoft.com/office/powerpoint/2010/main" val="242227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反对称</a:t>
            </a:r>
            <a:r>
              <a:rPr lang="zh-CN" altLang="en-US" dirty="0"/>
              <a:t>性</a:t>
            </a:r>
            <a:r>
              <a:rPr lang="en-US" altLang="zh-CN" dirty="0"/>
              <a:t>(antisymmetric)</a:t>
            </a:r>
            <a:endParaRPr lang="en-US" dirty="0"/>
          </a:p>
        </p:txBody>
      </p:sp>
      <p:sp>
        <p:nvSpPr>
          <p:cNvPr id="3" name="Content Placeholder 2"/>
          <p:cNvSpPr>
            <a:spLocks noGrp="1"/>
          </p:cNvSpPr>
          <p:nvPr>
            <p:ph idx="1"/>
          </p:nvPr>
        </p:nvSpPr>
        <p:spPr/>
        <p:txBody>
          <a:bodyPr>
            <a:normAutofit fontScale="90000" lnSpcReduction="20000"/>
          </a:bodyPr>
          <a:lstStyle/>
          <a:p>
            <a:pPr>
              <a:buNone/>
            </a:pPr>
            <a:r>
              <a:rPr lang="zh-CN" altLang="en-US" b="1" dirty="0">
                <a:sym typeface="+mn-ea"/>
              </a:rPr>
              <a:t>定义：</a:t>
            </a:r>
            <a:r>
              <a:rPr lang="zh-CN" altLang="en-US" dirty="0">
                <a:sym typeface="+mn-ea"/>
              </a:rPr>
              <a:t>对于任意</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A</a:t>
            </a:r>
            <a:r>
              <a:rPr lang="zh-CN" altLang="en-US" dirty="0">
                <a:ea typeface="宋体" panose="02010600030101010101" pitchFamily="2" charset="-122"/>
                <a:sym typeface="+mn-ea"/>
              </a:rPr>
              <a:t>，若 </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 </a:t>
            </a:r>
            <a:r>
              <a:rPr lang="en-US" dirty="0">
                <a:latin typeface="Cambria Math" panose="02040503050406030204"/>
                <a:ea typeface="Cambria Math" panose="02040503050406030204"/>
                <a:sym typeface="+mn-ea"/>
              </a:rPr>
              <a:t>∊ </a:t>
            </a:r>
            <a:r>
              <a:rPr lang="en-US" dirty="0">
                <a:ea typeface="Cambria Math" panose="02040503050406030204"/>
                <a:sym typeface="+mn-ea"/>
              </a:rPr>
              <a:t>R</a:t>
            </a:r>
            <a:r>
              <a:rPr lang="zh-CN" altLang="en-US" dirty="0">
                <a:ea typeface="Cambria Math" panose="02040503050406030204"/>
                <a:sym typeface="+mn-ea"/>
              </a:rPr>
              <a:t> 并</a:t>
            </a:r>
            <a:r>
              <a:rPr lang="zh-CN" altLang="en-US" dirty="0">
                <a:ea typeface="宋体" panose="02010600030101010101" pitchFamily="2" charset="-122"/>
                <a:sym typeface="+mn-ea"/>
              </a:rPr>
              <a:t>且</a:t>
            </a:r>
            <a:r>
              <a:rPr lang="en-US" dirty="0">
                <a:sym typeface="+mn-ea"/>
              </a:rPr>
              <a:t> (b,</a:t>
            </a:r>
            <a:r>
              <a:rPr lang="zh-CN" altLang="en-US" dirty="0">
                <a:sym typeface="+mn-ea"/>
              </a:rPr>
              <a:t> </a:t>
            </a:r>
            <a:r>
              <a:rPr lang="en-US" dirty="0">
                <a:sym typeface="+mn-ea"/>
              </a:rPr>
              <a:t>a) </a:t>
            </a:r>
            <a:r>
              <a:rPr lang="en-US" dirty="0">
                <a:latin typeface="Cambria Math" panose="02040503050406030204"/>
                <a:ea typeface="Cambria Math" panose="02040503050406030204"/>
                <a:sym typeface="+mn-ea"/>
              </a:rPr>
              <a:t>∊ </a:t>
            </a:r>
            <a:r>
              <a:rPr lang="en-US" dirty="0">
                <a:ea typeface="Cambria Math" panose="02040503050406030204"/>
                <a:sym typeface="+mn-ea"/>
              </a:rPr>
              <a:t>R</a:t>
            </a:r>
            <a:r>
              <a:rPr lang="zh-CN" altLang="en-US" dirty="0">
                <a:ea typeface="宋体" panose="02010600030101010101" pitchFamily="2" charset="-122"/>
                <a:sym typeface="+mn-ea"/>
              </a:rPr>
              <a:t>，则一定有</a:t>
            </a:r>
            <a:r>
              <a:rPr lang="en-US" dirty="0">
                <a:ea typeface="Cambria Math" panose="02040503050406030204"/>
                <a:sym typeface="+mn-ea"/>
              </a:rPr>
              <a:t> a = b</a:t>
            </a:r>
            <a:r>
              <a:rPr lang="zh-CN" altLang="en-US" dirty="0">
                <a:ea typeface="宋体" panose="02010600030101010101" pitchFamily="2" charset="-122"/>
                <a:sym typeface="+mn-ea"/>
              </a:rPr>
              <a:t>，则定义在集合</a:t>
            </a:r>
            <a:r>
              <a:rPr lang="en-US" altLang="zh-CN" dirty="0">
                <a:ea typeface="宋体" panose="02010600030101010101" pitchFamily="2" charset="-122"/>
                <a:sym typeface="+mn-ea"/>
              </a:rPr>
              <a:t>A</a:t>
            </a:r>
            <a:r>
              <a:rPr lang="zh-CN" altLang="en-US" dirty="0">
                <a:ea typeface="宋体" panose="02010600030101010101" pitchFamily="2" charset="-122"/>
                <a:sym typeface="+mn-ea"/>
              </a:rPr>
              <a:t>上的关系</a:t>
            </a:r>
            <a:r>
              <a:rPr lang="en-US" altLang="zh-CN" dirty="0">
                <a:ea typeface="宋体" panose="02010600030101010101" pitchFamily="2" charset="-122"/>
                <a:sym typeface="+mn-ea"/>
              </a:rPr>
              <a:t>R</a:t>
            </a:r>
            <a:r>
              <a:rPr lang="zh-CN" altLang="en-US" dirty="0">
                <a:ea typeface="宋体" panose="02010600030101010101" pitchFamily="2" charset="-122"/>
                <a:sym typeface="+mn-ea"/>
              </a:rPr>
              <a:t>为反对称的。即</a:t>
            </a:r>
            <a:r>
              <a:rPr lang="en-US" dirty="0">
                <a:ea typeface="Cambria Math" panose="02040503050406030204"/>
              </a:rPr>
              <a:t>R</a:t>
            </a:r>
            <a:r>
              <a:rPr lang="zh-CN" altLang="en-US" dirty="0">
                <a:ea typeface="宋体" panose="02010600030101010101" pitchFamily="2" charset="-122"/>
              </a:rPr>
              <a:t>是反对称的当且仅当</a:t>
            </a:r>
          </a:p>
          <a:p>
            <a:pPr>
              <a:buNone/>
            </a:pPr>
            <a:r>
              <a:rPr lang="zh-CN" altLang="en-US" dirty="0">
                <a:ea typeface="宋体" panose="02010600030101010101" pitchFamily="2" charset="-122"/>
              </a:rPr>
              <a:t>                            </a:t>
            </a:r>
            <a:r>
              <a:rPr lang="en-US" dirty="0">
                <a:latin typeface="Cambria Math" panose="02040503050406030204"/>
                <a:ea typeface="Cambria Math" panose="02040503050406030204"/>
              </a:rPr>
              <a:t>∀</a:t>
            </a:r>
            <a:r>
              <a:rPr lang="en-US" dirty="0" err="1">
                <a:ea typeface="Cambria Math" panose="02040503050406030204"/>
              </a:rPr>
              <a:t>x</a:t>
            </a:r>
            <a:r>
              <a:rPr lang="en-US" dirty="0" err="1">
                <a:latin typeface="Cambria Math" panose="02040503050406030204"/>
                <a:ea typeface="Cambria Math" panose="02040503050406030204"/>
              </a:rPr>
              <a:t>∀</a:t>
            </a:r>
            <a:r>
              <a:rPr lang="en-US" dirty="0" err="1">
                <a:ea typeface="Cambria Math" panose="02040503050406030204"/>
              </a:rPr>
              <a:t>y</a:t>
            </a:r>
            <a:r>
              <a:rPr lang="en-US" dirty="0">
                <a:latin typeface="Cambria Math" panose="02040503050406030204"/>
                <a:ea typeface="Cambria Math" panose="02040503050406030204"/>
              </a:rPr>
              <a:t> </a:t>
            </a:r>
            <a:r>
              <a:rPr lang="en-US" altLang="zh-CN" dirty="0">
                <a:latin typeface="Cambria Math" panose="02040503050406030204"/>
                <a:ea typeface="Cambria Math" panose="02040503050406030204"/>
              </a:rPr>
              <a:t>(</a:t>
            </a:r>
            <a:r>
              <a:rPr lang="en-US" dirty="0">
                <a:latin typeface="Cambria Math" panose="02040503050406030204"/>
                <a:ea typeface="Cambria Math" panose="02040503050406030204"/>
              </a:rPr>
              <a:t>(</a:t>
            </a:r>
            <a:r>
              <a:rPr lang="en-US" dirty="0">
                <a:ea typeface="Cambria Math" panose="02040503050406030204"/>
              </a:rPr>
              <a:t>x</a:t>
            </a:r>
            <a:r>
              <a:rPr lang="en-US"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ea typeface="Cambria Math" panose="02040503050406030204"/>
              </a:rPr>
              <a:t>y</a:t>
            </a:r>
            <a:r>
              <a:rPr lang="en-US" dirty="0">
                <a:latin typeface="Cambria Math" panose="02040503050406030204"/>
                <a:ea typeface="Cambria Math" panose="02040503050406030204"/>
              </a:rPr>
              <a:t>) ∊</a:t>
            </a:r>
            <a:r>
              <a:rPr lang="en-US" dirty="0">
                <a:ea typeface="Cambria Math" panose="02040503050406030204"/>
              </a:rPr>
              <a:t>R</a:t>
            </a:r>
            <a:r>
              <a:rPr lang="en-US" dirty="0">
                <a:latin typeface="Cambria Math" panose="02040503050406030204"/>
                <a:ea typeface="Cambria Math" panose="02040503050406030204"/>
              </a:rPr>
              <a:t> ∧ (</a:t>
            </a:r>
            <a:r>
              <a:rPr lang="en-US" dirty="0">
                <a:ea typeface="Cambria Math" panose="02040503050406030204"/>
              </a:rPr>
              <a:t>y</a:t>
            </a:r>
            <a:r>
              <a:rPr lang="en-US"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ea typeface="Cambria Math" panose="02040503050406030204"/>
              </a:rPr>
              <a:t>x</a:t>
            </a:r>
            <a:r>
              <a:rPr lang="en-US" dirty="0">
                <a:latin typeface="Cambria Math" panose="02040503050406030204"/>
                <a:ea typeface="Cambria Math" panose="02040503050406030204"/>
              </a:rPr>
              <a:t>) ∊ </a:t>
            </a:r>
            <a:r>
              <a:rPr lang="en-US" dirty="0">
                <a:ea typeface="Cambria Math" panose="02040503050406030204"/>
              </a:rPr>
              <a:t>R </a:t>
            </a:r>
            <a:r>
              <a:rPr lang="en-US" dirty="0">
                <a:latin typeface="Cambria Math" panose="02040503050406030204"/>
                <a:ea typeface="Cambria Math" panose="02040503050406030204"/>
              </a:rPr>
              <a:t>⟶ </a:t>
            </a:r>
            <a:r>
              <a:rPr lang="en-US" dirty="0">
                <a:ea typeface="Cambria Math" panose="02040503050406030204"/>
              </a:rPr>
              <a:t>x</a:t>
            </a:r>
            <a:r>
              <a:rPr lang="en-US" dirty="0">
                <a:latin typeface="Cambria Math" panose="02040503050406030204"/>
                <a:ea typeface="Cambria Math" panose="02040503050406030204"/>
              </a:rPr>
              <a:t> = </a:t>
            </a:r>
            <a:r>
              <a:rPr lang="en-US" dirty="0">
                <a:ea typeface="Cambria Math" panose="02040503050406030204"/>
              </a:rPr>
              <a:t>y</a:t>
            </a:r>
            <a:r>
              <a:rPr lang="en-US" altLang="zh-CN" dirty="0">
                <a:latin typeface="Cambria Math" panose="02040503050406030204"/>
                <a:ea typeface="Cambria Math" panose="02040503050406030204"/>
              </a:rPr>
              <a:t>)</a:t>
            </a:r>
            <a:endParaRPr lang="en-US" dirty="0">
              <a:ea typeface="Cambria Math" panose="02040503050406030204"/>
            </a:endParaRPr>
          </a:p>
          <a:p>
            <a:r>
              <a:rPr lang="en-US" b="1" dirty="0" err="1">
                <a:ea typeface="Cambria Math" panose="02040503050406030204"/>
              </a:rPr>
              <a:t>例:</a:t>
            </a:r>
            <a:r>
              <a:rPr lang="en-US" dirty="0" err="1">
                <a:ea typeface="Cambria Math" panose="02040503050406030204"/>
              </a:rPr>
              <a:t>以下关于整数的关系是反对称的</a:t>
            </a:r>
            <a:r>
              <a:rPr lang="en-US" dirty="0">
                <a:ea typeface="Cambria Math" panose="02040503050406030204"/>
              </a:rPr>
              <a:t>:</a:t>
            </a:r>
          </a:p>
          <a:p>
            <a:pPr lvl="1">
              <a:buNone/>
            </a:pPr>
            <a:r>
              <a:rPr lang="en-US" dirty="0"/>
              <a:t>R</a:t>
            </a:r>
            <a:r>
              <a:rPr lang="en-US" baseline="-25000" dirty="0">
                <a:latin typeface="Cambria Math" panose="02040503050406030204" pitchFamily="18" charset="0"/>
                <a:ea typeface="Cambria Math" panose="02040503050406030204" pitchFamily="18" charset="0"/>
              </a:rPr>
              <a:t>1 </a:t>
            </a:r>
            <a:r>
              <a:rPr lang="en-US" dirty="0"/>
              <a:t>= {(a,</a:t>
            </a:r>
            <a:r>
              <a:rPr lang="zh-CN" altLang="en-US" dirty="0"/>
              <a:t> </a:t>
            </a:r>
            <a:r>
              <a:rPr lang="en-US" dirty="0"/>
              <a:t>b) | a </a:t>
            </a:r>
            <a:r>
              <a:rPr lang="en-US" dirty="0">
                <a:latin typeface="Cambria Math" panose="02040503050406030204"/>
                <a:ea typeface="Cambria Math" panose="02040503050406030204"/>
              </a:rPr>
              <a:t>≤ b},</a:t>
            </a:r>
          </a:p>
          <a:p>
            <a:pPr lvl="1">
              <a:buNone/>
            </a:pPr>
            <a:r>
              <a:rPr lang="en-US" dirty="0"/>
              <a:t>R</a:t>
            </a:r>
            <a:r>
              <a:rPr lang="en-US" baseline="-25000" dirty="0">
                <a:latin typeface="Cambria Math" panose="02040503050406030204" pitchFamily="18" charset="0"/>
                <a:ea typeface="Cambria Math" panose="02040503050406030204" pitchFamily="18" charset="0"/>
              </a:rPr>
              <a:t>2 </a:t>
            </a:r>
            <a:r>
              <a:rPr lang="en-US" dirty="0"/>
              <a:t>= {(a,</a:t>
            </a:r>
            <a:r>
              <a:rPr lang="zh-CN" altLang="en-US" dirty="0"/>
              <a:t> </a:t>
            </a:r>
            <a:r>
              <a:rPr lang="en-US" dirty="0"/>
              <a:t>b) | a </a:t>
            </a:r>
            <a:r>
              <a:rPr lang="en-US" dirty="0">
                <a:latin typeface="Cambria Math" panose="02040503050406030204"/>
                <a:ea typeface="Cambria Math" panose="02040503050406030204"/>
              </a:rPr>
              <a:t>&gt;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3</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a:t>
            </a:r>
            <a:endParaRPr lang="en-US" dirty="0"/>
          </a:p>
          <a:p>
            <a:pPr lvl="1">
              <a:buNone/>
            </a:pPr>
            <a:r>
              <a:rPr lang="en-US" dirty="0"/>
              <a:t>R</a:t>
            </a:r>
            <a:r>
              <a:rPr lang="en-US" altLang="zh-CN" baseline="-25000" dirty="0">
                <a:latin typeface="Cambria Math" panose="02040503050406030204" pitchFamily="18" charset="0"/>
                <a:ea typeface="Cambria Math" panose="02040503050406030204" pitchFamily="18" charset="0"/>
              </a:rPr>
              <a:t>4</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+ 1}.</a:t>
            </a:r>
          </a:p>
          <a:p>
            <a:pPr lvl="1">
              <a:buNone/>
            </a:pPr>
            <a:r>
              <a:rPr lang="en-US" dirty="0" err="1">
                <a:latin typeface="Cambria Math" panose="02040503050406030204"/>
                <a:ea typeface="Cambria Math" panose="02040503050406030204"/>
              </a:rPr>
              <a:t>以下关系是</a:t>
            </a:r>
            <a:r>
              <a:rPr lang="zh-CN" altLang="en-US" dirty="0">
                <a:latin typeface="Cambria Math" panose="02040503050406030204"/>
                <a:ea typeface="宋体" panose="02010600030101010101" pitchFamily="2" charset="-122"/>
              </a:rPr>
              <a:t>非</a:t>
            </a:r>
            <a:r>
              <a:rPr lang="en-US" dirty="0" err="1">
                <a:latin typeface="Cambria Math" panose="02040503050406030204"/>
                <a:ea typeface="Cambria Math" panose="02040503050406030204"/>
              </a:rPr>
              <a:t>反对称的</a:t>
            </a:r>
            <a:r>
              <a:rPr lang="en-US" dirty="0">
                <a:latin typeface="Cambria Math" panose="02040503050406030204"/>
                <a:ea typeface="Cambria Math" panose="02040503050406030204"/>
              </a:rPr>
              <a:t>:</a:t>
            </a:r>
          </a:p>
          <a:p>
            <a:pPr lvl="1">
              <a:buNone/>
            </a:pPr>
            <a:r>
              <a:rPr lang="en-US" dirty="0"/>
              <a:t>R</a:t>
            </a:r>
            <a:r>
              <a:rPr lang="en-US" altLang="zh-CN" baseline="-25000" dirty="0">
                <a:latin typeface="Cambria Math" panose="02040503050406030204" pitchFamily="18" charset="0"/>
                <a:ea typeface="Cambria Math" panose="02040503050406030204" pitchFamily="18" charset="0"/>
              </a:rPr>
              <a:t>5</a:t>
            </a:r>
            <a:r>
              <a:rPr lang="en-US" baseline="-25000" dirty="0">
                <a:latin typeface="Cambria Math" panose="02040503050406030204" pitchFamily="18" charset="0"/>
                <a:ea typeface="Cambria Math" panose="02040503050406030204" pitchFamily="18" charset="0"/>
              </a:rPr>
              <a:t> </a:t>
            </a:r>
            <a:r>
              <a:rPr lang="en-US" dirty="0"/>
              <a:t>= {(a,</a:t>
            </a:r>
            <a:r>
              <a:rPr lang="zh-CN" altLang="en-US" dirty="0"/>
              <a:t> </a:t>
            </a:r>
            <a:r>
              <a:rPr lang="en-US" dirty="0"/>
              <a:t>b) | a </a:t>
            </a:r>
            <a:r>
              <a:rPr lang="en-US" dirty="0">
                <a:latin typeface="Cambria Math" panose="02040503050406030204"/>
                <a:ea typeface="Cambria Math" panose="02040503050406030204"/>
              </a:rPr>
              <a:t>= b  or a = −b} </a:t>
            </a:r>
          </a:p>
          <a:p>
            <a:pPr lvl="1">
              <a:buNone/>
            </a:pPr>
            <a:r>
              <a:rPr lang="en-US" dirty="0">
                <a:latin typeface="Cambria Math" panose="02040503050406030204"/>
                <a:ea typeface="Cambria Math" panose="02040503050406030204"/>
              </a:rPr>
              <a:t>                    (注意(1</a:t>
            </a:r>
            <a:r>
              <a:rPr lang="en-US" altLang="zh-CN" dirty="0">
                <a:latin typeface="Cambria Math" panose="02040503050406030204"/>
                <a:ea typeface="Cambria Math" panose="02040503050406030204"/>
              </a:rPr>
              <a:t>,</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−1)和(- 1,</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1)都属于</a:t>
            </a:r>
            <a:r>
              <a:rPr lang="en-US" dirty="0"/>
              <a:t>R</a:t>
            </a:r>
            <a:r>
              <a:rPr lang="en-US" baseline="-25000" dirty="0">
                <a:latin typeface="Cambria Math" panose="02040503050406030204" pitchFamily="18" charset="0"/>
                <a:ea typeface="Cambria Math" panose="02040503050406030204" pitchFamily="18" charset="0"/>
              </a:rPr>
              <a:t>3</a:t>
            </a:r>
            <a:r>
              <a:rPr lang="en-US" dirty="0">
                <a:latin typeface="Cambria Math" panose="02040503050406030204"/>
                <a:ea typeface="Cambria Math" panose="02040503050406030204"/>
              </a:rPr>
              <a:t>),</a:t>
            </a:r>
            <a:endParaRPr lang="en-US" dirty="0"/>
          </a:p>
          <a:p>
            <a:pPr lvl="1">
              <a:buNone/>
            </a:pPr>
            <a:r>
              <a:rPr lang="en-US" dirty="0"/>
              <a:t>R</a:t>
            </a:r>
            <a:r>
              <a:rPr lang="en-US" baseline="-25000" dirty="0">
                <a:latin typeface="Cambria Math" panose="02040503050406030204" pitchFamily="18" charset="0"/>
                <a:ea typeface="Cambria Math" panose="02040503050406030204" pitchFamily="18" charset="0"/>
              </a:rPr>
              <a:t>6 </a:t>
            </a:r>
            <a:r>
              <a:rPr lang="en-US" dirty="0"/>
              <a:t>= {(a,</a:t>
            </a:r>
            <a:r>
              <a:rPr lang="zh-CN" altLang="en-US" dirty="0"/>
              <a:t> </a:t>
            </a:r>
            <a:r>
              <a:rPr lang="en-US" dirty="0"/>
              <a:t>b) | a + b </a:t>
            </a:r>
            <a:r>
              <a:rPr lang="en-US" dirty="0">
                <a:latin typeface="Cambria Math" panose="02040503050406030204"/>
                <a:ea typeface="Cambria Math" panose="02040503050406030204"/>
              </a:rPr>
              <a:t>≤ 3} (注意(1,</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2)和(2,</a:t>
            </a:r>
            <a:r>
              <a:rPr lang="zh-CN" altLang="en-US" dirty="0">
                <a:latin typeface="Cambria Math" panose="02040503050406030204"/>
                <a:ea typeface="Cambria Math" panose="02040503050406030204"/>
              </a:rPr>
              <a:t> </a:t>
            </a:r>
            <a:r>
              <a:rPr lang="en-US" dirty="0">
                <a:latin typeface="Cambria Math" panose="02040503050406030204"/>
                <a:ea typeface="Cambria Math" panose="02040503050406030204"/>
              </a:rPr>
              <a:t>1)都属于 </a:t>
            </a:r>
            <a:r>
              <a:rPr lang="en-US" dirty="0"/>
              <a:t>R</a:t>
            </a:r>
            <a:r>
              <a:rPr lang="en-US" baseline="-25000" dirty="0">
                <a:latin typeface="Cambria Math" panose="02040503050406030204" pitchFamily="18" charset="0"/>
                <a:ea typeface="Cambria Math" panose="02040503050406030204" pitchFamily="18" charset="0"/>
              </a:rPr>
              <a:t>6</a:t>
            </a:r>
            <a:r>
              <a:rPr lang="en-US" dirty="0">
                <a:latin typeface="Cambria Math" panose="02040503050406030204"/>
                <a:ea typeface="Cambria Math" panose="02040503050406030204"/>
              </a:rPr>
              <a:t>).</a:t>
            </a:r>
            <a:endParaRPr lang="en-US" dirty="0"/>
          </a:p>
        </p:txBody>
      </p:sp>
      <p:sp>
        <p:nvSpPr>
          <p:cNvPr id="5" name="TextBox 4"/>
          <p:cNvSpPr txBox="1"/>
          <p:nvPr/>
        </p:nvSpPr>
        <p:spPr>
          <a:xfrm>
            <a:off x="4648200" y="3544669"/>
            <a:ext cx="3733800" cy="646331"/>
          </a:xfrm>
          <a:prstGeom prst="rect">
            <a:avLst/>
          </a:prstGeom>
          <a:noFill/>
          <a:ln>
            <a:solidFill>
              <a:schemeClr val="accent1"/>
            </a:solidFill>
          </a:ln>
        </p:spPr>
        <p:txBody>
          <a:bodyPr wrap="square" rtlCol="0">
            <a:spAutoFit/>
          </a:bodyPr>
          <a:lstStyle/>
          <a:p>
            <a:r>
              <a:rPr lang="zh-CN" altLang="en-US" dirty="0"/>
              <a:t>对于任意整数，若</a:t>
            </a:r>
            <a:r>
              <a:rPr lang="en-US" dirty="0"/>
              <a:t> a </a:t>
            </a:r>
            <a:r>
              <a:rPr lang="en-US" dirty="0">
                <a:latin typeface="Cambria Math" panose="02040503050406030204"/>
                <a:ea typeface="Cambria Math" panose="02040503050406030204"/>
              </a:rPr>
              <a:t>≤ b </a:t>
            </a:r>
            <a:r>
              <a:rPr lang="zh-CN" altLang="en-US" dirty="0">
                <a:latin typeface="Cambria Math" panose="02040503050406030204"/>
                <a:ea typeface="Cambria Math" panose="02040503050406030204"/>
              </a:rPr>
              <a:t>且</a:t>
            </a:r>
            <a:r>
              <a:rPr lang="en-US" dirty="0">
                <a:latin typeface="Cambria Math" panose="02040503050406030204"/>
                <a:ea typeface="Cambria Math" panose="02040503050406030204"/>
              </a:rPr>
              <a:t> b</a:t>
            </a:r>
            <a:r>
              <a:rPr lang="en-US" dirty="0"/>
              <a:t> </a:t>
            </a:r>
            <a:r>
              <a:rPr lang="en-US" dirty="0">
                <a:latin typeface="Cambria Math" panose="02040503050406030204"/>
                <a:ea typeface="Cambria Math" panose="02040503050406030204"/>
              </a:rPr>
              <a:t>≤ a</a:t>
            </a:r>
            <a:r>
              <a:rPr lang="zh-CN" altLang="en-US" dirty="0">
                <a:latin typeface="Cambria Math" panose="02040503050406030204"/>
                <a:ea typeface="Cambria Math" panose="02040503050406030204"/>
              </a:rPr>
              <a:t>，</a:t>
            </a:r>
            <a:r>
              <a:rPr lang="en-US" dirty="0">
                <a:latin typeface="Cambria Math" panose="02040503050406030204"/>
                <a:ea typeface="Cambria Math" panose="02040503050406030204"/>
              </a:rPr>
              <a:t> </a:t>
            </a:r>
            <a:r>
              <a:rPr lang="zh-CN" altLang="en-US" dirty="0">
                <a:latin typeface="Cambria Math" panose="02040503050406030204"/>
                <a:ea typeface="Cambria Math" panose="02040503050406030204"/>
              </a:rPr>
              <a:t>则</a:t>
            </a:r>
            <a:r>
              <a:rPr lang="en-US" dirty="0">
                <a:latin typeface="Cambria Math" panose="02040503050406030204"/>
                <a:ea typeface="Cambria Math" panose="02040503050406030204"/>
              </a:rPr>
              <a:t>a = b</a:t>
            </a:r>
            <a:r>
              <a:rPr lang="zh-CN" altLang="en-US" dirty="0">
                <a:latin typeface="Cambria Math" panose="02040503050406030204"/>
                <a:ea typeface="Cambria Math" panose="02040503050406030204"/>
              </a:rPr>
              <a:t>。</a:t>
            </a:r>
            <a:endParaRPr lang="en-US" dirty="0"/>
          </a:p>
        </p:txBody>
      </p:sp>
      <p:cxnSp>
        <p:nvCxnSpPr>
          <p:cNvPr id="11" name="Straight Arrow Connector 10"/>
          <p:cNvCxnSpPr/>
          <p:nvPr/>
        </p:nvCxnSpPr>
        <p:spPr>
          <a:xfrm flipH="1">
            <a:off x="3352800" y="3697069"/>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914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err="1"/>
              <a:t>传递</a:t>
            </a:r>
            <a:r>
              <a:rPr lang="zh-CN" altLang="en-US" dirty="0"/>
              <a:t>性</a:t>
            </a:r>
            <a:r>
              <a:rPr lang="en-US" altLang="zh-CN" dirty="0"/>
              <a:t>(transitive)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zh-CN" altLang="en-US" b="1" dirty="0"/>
              <a:t>定义：若对于任意</a:t>
            </a:r>
            <a:r>
              <a:rPr lang="en-US" dirty="0">
                <a:ea typeface="Cambria Math" panose="02040503050406030204"/>
                <a:sym typeface="+mn-ea"/>
              </a:rPr>
              <a:t>a,</a:t>
            </a:r>
            <a:r>
              <a:rPr lang="zh-CN" altLang="en-US" dirty="0">
                <a:ea typeface="Cambria Math" panose="02040503050406030204"/>
                <a:sym typeface="+mn-ea"/>
              </a:rPr>
              <a:t> </a:t>
            </a:r>
            <a:r>
              <a:rPr lang="en-US" dirty="0">
                <a:ea typeface="Cambria Math" panose="02040503050406030204"/>
                <a:sym typeface="+mn-ea"/>
              </a:rPr>
              <a:t>b,</a:t>
            </a:r>
            <a:r>
              <a:rPr lang="zh-CN" altLang="en-US" dirty="0">
                <a:ea typeface="Cambria Math" panose="02040503050406030204"/>
                <a:sym typeface="+mn-ea"/>
              </a:rPr>
              <a:t> </a:t>
            </a:r>
            <a:r>
              <a:rPr lang="en-US" dirty="0">
                <a:ea typeface="Cambria Math" panose="02040503050406030204"/>
                <a:sym typeface="+mn-ea"/>
              </a:rPr>
              <a:t>c ∊ A</a:t>
            </a:r>
            <a:r>
              <a:rPr lang="en-US" altLang="zh-CN" dirty="0">
                <a:ea typeface="宋体" panose="02010600030101010101" pitchFamily="2" charset="-122"/>
                <a:sym typeface="+mn-ea"/>
              </a:rPr>
              <a:t>,</a:t>
            </a:r>
            <a:r>
              <a:rPr lang="zh-CN" altLang="en-US" dirty="0">
                <a:ea typeface="宋体" panose="02010600030101010101" pitchFamily="2" charset="-122"/>
                <a:sym typeface="+mn-ea"/>
              </a:rPr>
              <a:t> </a:t>
            </a:r>
            <a:r>
              <a:rPr lang="en-US" dirty="0">
                <a:sym typeface="+mn-ea"/>
              </a:rPr>
              <a:t>(a,</a:t>
            </a:r>
            <a:r>
              <a:rPr lang="zh-CN" altLang="en-US" dirty="0">
                <a:sym typeface="+mn-ea"/>
              </a:rPr>
              <a:t> </a:t>
            </a:r>
            <a:r>
              <a:rPr lang="en-US" dirty="0">
                <a:sym typeface="+mn-ea"/>
              </a:rPr>
              <a:t>b) </a:t>
            </a:r>
            <a:r>
              <a:rPr lang="en-US" dirty="0">
                <a:ea typeface="Cambria Math" panose="02040503050406030204"/>
                <a:sym typeface="+mn-ea"/>
              </a:rPr>
              <a:t>∊ R</a:t>
            </a:r>
            <a:r>
              <a:rPr lang="zh-CN" altLang="en-US" b="1" dirty="0">
                <a:ea typeface="宋体" panose="02010600030101010101" pitchFamily="2" charset="-122"/>
                <a:sym typeface="+mn-ea"/>
              </a:rPr>
              <a:t>且</a:t>
            </a:r>
            <a:r>
              <a:rPr lang="en-US" dirty="0">
                <a:sym typeface="+mn-ea"/>
              </a:rPr>
              <a:t>(b,</a:t>
            </a:r>
            <a:r>
              <a:rPr lang="zh-CN" altLang="en-US" dirty="0">
                <a:sym typeface="+mn-ea"/>
              </a:rPr>
              <a:t> </a:t>
            </a:r>
            <a:r>
              <a:rPr lang="en-US" dirty="0">
                <a:sym typeface="+mn-ea"/>
              </a:rPr>
              <a:t>c) </a:t>
            </a:r>
            <a:r>
              <a:rPr lang="en-US" dirty="0">
                <a:ea typeface="Cambria Math" panose="02040503050406030204"/>
                <a:sym typeface="+mn-ea"/>
              </a:rPr>
              <a:t>∊ R</a:t>
            </a:r>
            <a:r>
              <a:rPr lang="zh-CN" altLang="en-US" dirty="0">
                <a:ea typeface="宋体" panose="02010600030101010101" pitchFamily="2" charset="-122"/>
                <a:sym typeface="+mn-ea"/>
              </a:rPr>
              <a:t>则</a:t>
            </a:r>
            <a:r>
              <a:rPr lang="en-US" dirty="0">
                <a:sym typeface="+mn-ea"/>
              </a:rPr>
              <a:t>(a,</a:t>
            </a:r>
            <a:r>
              <a:rPr lang="zh-CN" altLang="en-US" dirty="0">
                <a:sym typeface="+mn-ea"/>
              </a:rPr>
              <a:t> </a:t>
            </a:r>
            <a:r>
              <a:rPr lang="en-US" dirty="0">
                <a:sym typeface="+mn-ea"/>
              </a:rPr>
              <a:t>c) </a:t>
            </a:r>
            <a:r>
              <a:rPr lang="en-US" dirty="0">
                <a:ea typeface="Cambria Math" panose="02040503050406030204"/>
                <a:sym typeface="+mn-ea"/>
              </a:rPr>
              <a:t>∊ R</a:t>
            </a:r>
            <a:r>
              <a:rPr lang="zh-CN" altLang="en-US" dirty="0">
                <a:ea typeface="宋体" panose="02010600030101010101" pitchFamily="2" charset="-122"/>
                <a:sym typeface="+mn-ea"/>
              </a:rPr>
              <a:t>，那么定义在集合</a:t>
            </a:r>
            <a:r>
              <a:rPr lang="en-US" altLang="zh-CN" dirty="0">
                <a:ea typeface="宋体" panose="02010600030101010101" pitchFamily="2" charset="-122"/>
                <a:sym typeface="+mn-ea"/>
              </a:rPr>
              <a:t>A</a:t>
            </a:r>
            <a:r>
              <a:rPr lang="zh-CN" altLang="en-US" dirty="0">
                <a:ea typeface="宋体" panose="02010600030101010101" pitchFamily="2" charset="-122"/>
                <a:sym typeface="+mn-ea"/>
              </a:rPr>
              <a:t>上的关系</a:t>
            </a:r>
            <a:r>
              <a:rPr lang="en-US" altLang="zh-CN" dirty="0">
                <a:ea typeface="宋体" panose="02010600030101010101" pitchFamily="2" charset="-122"/>
                <a:sym typeface="+mn-ea"/>
              </a:rPr>
              <a:t>R</a:t>
            </a:r>
            <a:r>
              <a:rPr lang="zh-CN" altLang="en-US" dirty="0">
                <a:ea typeface="宋体" panose="02010600030101010101" pitchFamily="2" charset="-122"/>
                <a:sym typeface="+mn-ea"/>
              </a:rPr>
              <a:t>就满足传递性。即，</a:t>
            </a:r>
            <a:r>
              <a:rPr lang="en-US" altLang="zh-CN" dirty="0">
                <a:ea typeface="宋体" panose="02010600030101010101" pitchFamily="2" charset="-122"/>
                <a:sym typeface="+mn-ea"/>
              </a:rPr>
              <a:t>R</a:t>
            </a:r>
            <a:r>
              <a:rPr lang="zh-CN" altLang="en-US" dirty="0">
                <a:ea typeface="宋体" panose="02010600030101010101" pitchFamily="2" charset="-122"/>
                <a:sym typeface="+mn-ea"/>
              </a:rPr>
              <a:t>是传递的当且仅当</a:t>
            </a:r>
            <a:r>
              <a:rPr lang="en-US" dirty="0">
                <a:ea typeface="Cambria Math" panose="02040503050406030204"/>
              </a:rPr>
              <a:t> ∀</a:t>
            </a:r>
            <a:r>
              <a:rPr lang="en-US" dirty="0" err="1">
                <a:ea typeface="Cambria Math" panose="02040503050406030204"/>
              </a:rPr>
              <a:t>a∀b∀c</a:t>
            </a:r>
            <a:r>
              <a:rPr lang="en-US" altLang="zh-CN" dirty="0">
                <a:ea typeface="Cambria Math" panose="02040503050406030204"/>
              </a:rPr>
              <a:t>((</a:t>
            </a:r>
            <a:r>
              <a:rPr lang="en-US" dirty="0">
                <a:ea typeface="Cambria Math" panose="02040503050406030204"/>
              </a:rPr>
              <a:t>(a, b) ∊ R ∧ (b, c) ∊ R) ⟶ (a, c) ∊ R</a:t>
            </a:r>
            <a:r>
              <a:rPr lang="en-US" altLang="zh-CN" dirty="0">
                <a:ea typeface="Cambria Math" panose="02040503050406030204"/>
              </a:rPr>
              <a:t>)</a:t>
            </a:r>
            <a:endParaRPr lang="en-US" dirty="0">
              <a:ea typeface="Cambria Math" panose="02040503050406030204"/>
            </a:endParaRPr>
          </a:p>
          <a:p>
            <a:r>
              <a:rPr lang="en-US" b="1" dirty="0" err="1">
                <a:ea typeface="Cambria Math" panose="02040503050406030204"/>
              </a:rPr>
              <a:t>例</a:t>
            </a:r>
            <a:r>
              <a:rPr lang="zh-CN" altLang="en-US" b="1" dirty="0">
                <a:ea typeface="Cambria Math" panose="02040503050406030204"/>
              </a:rPr>
              <a:t>：</a:t>
            </a:r>
            <a:r>
              <a:rPr lang="en-US" dirty="0" err="1">
                <a:ea typeface="Cambria Math" panose="02040503050406030204"/>
              </a:rPr>
              <a:t>以下关于整数的关系是传递的</a:t>
            </a:r>
            <a:r>
              <a:rPr lang="en-US" dirty="0">
                <a:ea typeface="Cambria Math" panose="02040503050406030204"/>
              </a:rPr>
              <a:t>:</a:t>
            </a:r>
          </a:p>
          <a:p>
            <a:pPr marL="407988" lvl="1" indent="0">
              <a:buNone/>
            </a:pPr>
            <a:r>
              <a:rPr lang="en-US" dirty="0">
                <a:ea typeface="Cambria Math" panose="02040503050406030204"/>
              </a:rPr>
              <a:t>R</a:t>
            </a:r>
            <a:r>
              <a:rPr lang="en-US" baseline="-25000" dirty="0">
                <a:ea typeface="Cambria Math" panose="02040503050406030204" pitchFamily="18" charset="0"/>
              </a:rPr>
              <a:t>1 </a:t>
            </a:r>
            <a:r>
              <a:rPr lang="en-US" dirty="0"/>
              <a:t>=</a:t>
            </a:r>
            <a:r>
              <a:rPr lang="zh-CN" altLang="en-US" dirty="0"/>
              <a:t> </a:t>
            </a:r>
            <a:r>
              <a:rPr lang="en-US" dirty="0"/>
              <a:t>{(a, b) | a </a:t>
            </a:r>
            <a:r>
              <a:rPr lang="en-US" dirty="0">
                <a:ea typeface="Cambria Math" panose="02040503050406030204"/>
              </a:rPr>
              <a:t>≤ b},</a:t>
            </a:r>
          </a:p>
          <a:p>
            <a:pPr lvl="1">
              <a:buNone/>
            </a:pPr>
            <a:r>
              <a:rPr lang="en-US" dirty="0"/>
              <a:t>R</a:t>
            </a:r>
            <a:r>
              <a:rPr lang="en-US" baseline="-25000" dirty="0">
                <a:ea typeface="Cambria Math" panose="02040503050406030204" pitchFamily="18" charset="0"/>
              </a:rPr>
              <a:t>2 </a:t>
            </a:r>
            <a:r>
              <a:rPr lang="en-US" dirty="0"/>
              <a:t>= {(a, b) | a </a:t>
            </a:r>
            <a:r>
              <a:rPr lang="en-US" dirty="0">
                <a:ea typeface="Cambria Math" panose="02040503050406030204"/>
              </a:rPr>
              <a:t>&gt; b},</a:t>
            </a:r>
            <a:endParaRPr lang="en-US" dirty="0"/>
          </a:p>
          <a:p>
            <a:pPr lvl="1">
              <a:buNone/>
            </a:pPr>
            <a:r>
              <a:rPr lang="en-US" dirty="0"/>
              <a:t>R</a:t>
            </a:r>
            <a:r>
              <a:rPr lang="en-US" baseline="-25000" dirty="0">
                <a:ea typeface="Cambria Math" panose="02040503050406030204" pitchFamily="18" charset="0"/>
              </a:rPr>
              <a:t>3 </a:t>
            </a:r>
            <a:r>
              <a:rPr lang="en-US" dirty="0"/>
              <a:t>= {(a, b) | a </a:t>
            </a:r>
            <a:r>
              <a:rPr lang="en-US" dirty="0">
                <a:ea typeface="Cambria Math" panose="02040503050406030204"/>
              </a:rPr>
              <a:t>= b  or a = −b},</a:t>
            </a:r>
            <a:endParaRPr lang="en-US" dirty="0"/>
          </a:p>
          <a:p>
            <a:pPr lvl="1">
              <a:buNone/>
            </a:pPr>
            <a:r>
              <a:rPr lang="en-US" dirty="0"/>
              <a:t>R</a:t>
            </a:r>
            <a:r>
              <a:rPr lang="en-US" baseline="-25000" dirty="0">
                <a:ea typeface="Cambria Math" panose="02040503050406030204" pitchFamily="18" charset="0"/>
              </a:rPr>
              <a:t>4 </a:t>
            </a:r>
            <a:r>
              <a:rPr lang="en-US" dirty="0"/>
              <a:t>= {(a, b) | a </a:t>
            </a:r>
            <a:r>
              <a:rPr lang="en-US" dirty="0">
                <a:ea typeface="Cambria Math" panose="02040503050406030204"/>
              </a:rPr>
              <a:t>= b}.</a:t>
            </a:r>
          </a:p>
          <a:p>
            <a:pPr lvl="1">
              <a:buNone/>
            </a:pPr>
            <a:r>
              <a:rPr lang="en-US" dirty="0" err="1">
                <a:ea typeface="Cambria Math" panose="02040503050406030204"/>
              </a:rPr>
              <a:t>以下关系是</a:t>
            </a:r>
            <a:r>
              <a:rPr lang="zh-CN" altLang="en-US" dirty="0">
                <a:ea typeface="宋体" panose="02010600030101010101" pitchFamily="2" charset="-122"/>
              </a:rPr>
              <a:t>非</a:t>
            </a:r>
            <a:r>
              <a:rPr lang="en-US" dirty="0" err="1">
                <a:ea typeface="Cambria Math" panose="02040503050406030204"/>
              </a:rPr>
              <a:t>传递的</a:t>
            </a:r>
            <a:r>
              <a:rPr lang="en-US" dirty="0">
                <a:ea typeface="Cambria Math" panose="02040503050406030204"/>
              </a:rPr>
              <a:t>:</a:t>
            </a:r>
          </a:p>
          <a:p>
            <a:pPr lvl="1">
              <a:buNone/>
            </a:pPr>
            <a:r>
              <a:rPr lang="en-US" dirty="0"/>
              <a:t>R</a:t>
            </a:r>
            <a:r>
              <a:rPr lang="en-US" baseline="-25000" dirty="0">
                <a:ea typeface="Cambria Math" panose="02040503050406030204" pitchFamily="18" charset="0"/>
              </a:rPr>
              <a:t>5 </a:t>
            </a:r>
            <a:r>
              <a:rPr lang="en-US" dirty="0"/>
              <a:t>= {(a, b) | a </a:t>
            </a:r>
            <a:r>
              <a:rPr lang="en-US" dirty="0">
                <a:ea typeface="Cambria Math" panose="02040503050406030204"/>
              </a:rPr>
              <a:t>= b + 1</a:t>
            </a:r>
            <a:r>
              <a:rPr lang="en-US" altLang="zh-CN" dirty="0">
                <a:ea typeface="Cambria Math" panose="02040503050406030204"/>
              </a:rPr>
              <a:t>}</a:t>
            </a:r>
            <a:endParaRPr lang="en-US" dirty="0">
              <a:ea typeface="Cambria Math" panose="02040503050406030204"/>
            </a:endParaRPr>
          </a:p>
          <a:p>
            <a:pPr lvl="1">
              <a:buNone/>
            </a:pPr>
            <a:r>
              <a:rPr lang="en-US" dirty="0"/>
              <a:t>R</a:t>
            </a:r>
            <a:r>
              <a:rPr lang="en-US" baseline="-25000" dirty="0">
                <a:ea typeface="Cambria Math" panose="02040503050406030204" pitchFamily="18" charset="0"/>
              </a:rPr>
              <a:t>6 </a:t>
            </a:r>
            <a:r>
              <a:rPr lang="en-US" dirty="0"/>
              <a:t>= {(a, b) | a + b </a:t>
            </a:r>
            <a:r>
              <a:rPr lang="en-US" dirty="0">
                <a:ea typeface="Cambria Math" panose="02040503050406030204"/>
              </a:rPr>
              <a:t>≤ 3}</a:t>
            </a:r>
            <a:endParaRPr lang="en-US" b="1" dirty="0">
              <a:ea typeface="Cambria Math" panose="02040503050406030204"/>
            </a:endParaRPr>
          </a:p>
        </p:txBody>
      </p:sp>
      <p:grpSp>
        <p:nvGrpSpPr>
          <p:cNvPr id="4" name="组合 3">
            <a:extLst>
              <a:ext uri="{FF2B5EF4-FFF2-40B4-BE49-F238E27FC236}">
                <a16:creationId xmlns:a16="http://schemas.microsoft.com/office/drawing/2014/main" id="{EF605B2C-DEF7-C247-B0DA-8FF622A9A9E4}"/>
              </a:ext>
            </a:extLst>
          </p:cNvPr>
          <p:cNvGrpSpPr/>
          <p:nvPr/>
        </p:nvGrpSpPr>
        <p:grpSpPr>
          <a:xfrm>
            <a:off x="3429000" y="3581400"/>
            <a:ext cx="5410200" cy="369332"/>
            <a:chOff x="3429000" y="3244334"/>
            <a:chExt cx="5410200" cy="369332"/>
          </a:xfrm>
        </p:grpSpPr>
        <p:cxnSp>
          <p:nvCxnSpPr>
            <p:cNvPr id="6" name="Straight Arrow Connector 5"/>
            <p:cNvCxnSpPr/>
            <p:nvPr/>
          </p:nvCxnSpPr>
          <p:spPr>
            <a:xfrm flipH="1">
              <a:off x="3429000" y="34290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43400" y="3244334"/>
              <a:ext cx="4495800" cy="369332"/>
            </a:xfrm>
            <a:prstGeom prst="rect">
              <a:avLst/>
            </a:prstGeom>
            <a:noFill/>
            <a:ln>
              <a:solidFill>
                <a:schemeClr val="accent1"/>
              </a:solidFill>
            </a:ln>
          </p:spPr>
          <p:txBody>
            <a:bodyPr wrap="square" rtlCol="0">
              <a:spAutoFit/>
            </a:bodyPr>
            <a:lstStyle/>
            <a:p>
              <a:r>
                <a:rPr lang="en-US" dirty="0"/>
                <a:t>对于每一个整数, a </a:t>
              </a:r>
              <a:r>
                <a:rPr lang="en-US" dirty="0">
                  <a:latin typeface="Cambria Math" panose="02040503050406030204"/>
                  <a:ea typeface="Cambria Math" panose="02040503050406030204"/>
                </a:rPr>
                <a:t>≤ b</a:t>
              </a:r>
              <a:r>
                <a:rPr lang="zh-CN" altLang="en-US" dirty="0"/>
                <a:t>且</a:t>
              </a:r>
              <a:r>
                <a:rPr lang="en-US" dirty="0"/>
                <a:t> b </a:t>
              </a:r>
              <a:r>
                <a:rPr lang="en-US" dirty="0">
                  <a:latin typeface="Cambria Math" panose="02040503050406030204"/>
                  <a:ea typeface="Cambria Math" panose="02040503050406030204"/>
                </a:rPr>
                <a:t>≤ </a:t>
              </a:r>
              <a:r>
                <a:rPr lang="en-US" dirty="0">
                  <a:ea typeface="Cambria Math" panose="02040503050406030204"/>
                </a:rPr>
                <a:t>c</a:t>
              </a:r>
              <a:r>
                <a:rPr lang="en-US" dirty="0">
                  <a:latin typeface="Cambria Math" panose="02040503050406030204"/>
                  <a:ea typeface="Cambria Math" panose="02040503050406030204"/>
                </a:rPr>
                <a:t>,</a:t>
              </a:r>
              <a:r>
                <a:rPr lang="zh-CN" altLang="en-US" dirty="0">
                  <a:latin typeface="Cambria Math" panose="02040503050406030204"/>
                  <a:ea typeface="宋体" panose="02010600030101010101" pitchFamily="2" charset="-122"/>
                </a:rPr>
                <a:t>那么</a:t>
              </a:r>
              <a:r>
                <a:rPr lang="en-US" dirty="0">
                  <a:latin typeface="Cambria Math" panose="02040503050406030204"/>
                  <a:ea typeface="Cambria Math" panose="02040503050406030204"/>
                </a:rPr>
                <a:t> </a:t>
              </a:r>
              <a:r>
                <a:rPr lang="en-US" dirty="0"/>
                <a:t>b </a:t>
              </a:r>
              <a:r>
                <a:rPr lang="en-US" dirty="0">
                  <a:latin typeface="Cambria Math" panose="02040503050406030204"/>
                  <a:ea typeface="Cambria Math" panose="02040503050406030204"/>
                </a:rPr>
                <a:t>≤ </a:t>
              </a:r>
              <a:r>
                <a:rPr lang="en-US" dirty="0">
                  <a:ea typeface="Cambria Math" panose="02040503050406030204"/>
                </a:rPr>
                <a:t>c. </a:t>
              </a:r>
              <a:r>
                <a:rPr lang="en-US" dirty="0">
                  <a:latin typeface="Cambria Math" panose="02040503050406030204"/>
                  <a:ea typeface="Cambria Math" panose="02040503050406030204"/>
                </a:rPr>
                <a:t> </a:t>
              </a:r>
              <a:r>
                <a:rPr lang="en-US" dirty="0"/>
                <a:t>  </a:t>
              </a:r>
            </a:p>
          </p:txBody>
        </p:sp>
      </p:grpSp>
    </p:spTree>
    <p:extLst>
      <p:ext uri="{BB962C8B-B14F-4D97-AF65-F5344CB8AC3E}">
        <p14:creationId xmlns:p14="http://schemas.microsoft.com/office/powerpoint/2010/main" val="1134036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关系的运算</a:t>
            </a:r>
          </a:p>
        </p:txBody>
      </p:sp>
      <p:sp>
        <p:nvSpPr>
          <p:cNvPr id="3" name="Content Placeholder 2"/>
          <p:cNvSpPr>
            <a:spLocks noGrp="1"/>
          </p:cNvSpPr>
          <p:nvPr>
            <p:ph idx="1"/>
          </p:nvPr>
        </p:nvSpPr>
        <p:spPr/>
        <p:txBody>
          <a:bodyPr/>
          <a:lstStyle/>
          <a:p>
            <a:r>
              <a:rPr lang="zh-CN" altLang="en-US" dirty="0"/>
              <a:t>给定两个关系</a:t>
            </a:r>
            <a:r>
              <a:rPr lang="en-US" dirty="0"/>
              <a:t>R</a:t>
            </a:r>
            <a:r>
              <a:rPr lang="en-US" baseline="-25000" dirty="0">
                <a:ea typeface="Cambria Math" panose="02040503050406030204" pitchFamily="18" charset="0"/>
              </a:rPr>
              <a:t>1</a:t>
            </a:r>
            <a:r>
              <a:rPr lang="zh-CN" altLang="en-US" dirty="0"/>
              <a:t>和</a:t>
            </a:r>
            <a:r>
              <a:rPr lang="en-US" dirty="0"/>
              <a:t>R</a:t>
            </a:r>
            <a:r>
              <a:rPr lang="en-US" baseline="-25000" dirty="0">
                <a:ea typeface="Cambria Math" panose="02040503050406030204" pitchFamily="18" charset="0"/>
              </a:rPr>
              <a:t>2</a:t>
            </a:r>
            <a:r>
              <a:rPr lang="zh-CN" altLang="en-US" dirty="0">
                <a:ea typeface="Cambria Math" panose="02040503050406030204" pitchFamily="18" charset="0"/>
              </a:rPr>
              <a:t>，</a:t>
            </a:r>
            <a:r>
              <a:rPr lang="en-US" dirty="0" err="1"/>
              <a:t>我们可以使用基本的集合操作</a:t>
            </a:r>
            <a:r>
              <a:rPr lang="zh-CN" altLang="en-US" dirty="0"/>
              <a:t>对他们进行运算</a:t>
            </a:r>
            <a:r>
              <a:rPr lang="en-US" dirty="0"/>
              <a:t>，</a:t>
            </a:r>
            <a:r>
              <a:rPr lang="en-US" dirty="0" err="1"/>
              <a:t>形成新的关系，如</a:t>
            </a:r>
            <a:r>
              <a:rPr lang="en-US" dirty="0"/>
              <a:t> R</a:t>
            </a:r>
            <a:r>
              <a:rPr lang="en-US" baseline="-25000" dirty="0">
                <a:ea typeface="Cambria Math" panose="02040503050406030204" pitchFamily="18" charset="0"/>
              </a:rPr>
              <a:t>1</a:t>
            </a:r>
            <a:r>
              <a:rPr lang="en-US" dirty="0"/>
              <a:t> </a:t>
            </a:r>
            <a:r>
              <a:rPr lang="en-US" dirty="0">
                <a:ea typeface="Cambria Math" panose="02040503050406030204"/>
              </a:rPr>
              <a:t>∪</a:t>
            </a:r>
            <a:r>
              <a:rPr lang="en-US" dirty="0"/>
              <a:t> R</a:t>
            </a:r>
            <a:r>
              <a:rPr lang="en-US" baseline="-25000" dirty="0">
                <a:ea typeface="Cambria Math" panose="02040503050406030204" pitchFamily="18" charset="0"/>
              </a:rPr>
              <a:t>2</a:t>
            </a:r>
            <a:r>
              <a:rPr lang="en-US" dirty="0"/>
              <a:t>, R</a:t>
            </a:r>
            <a:r>
              <a:rPr lang="en-US" baseline="-25000" dirty="0">
                <a:ea typeface="Cambria Math" panose="02040503050406030204" pitchFamily="18" charset="0"/>
              </a:rPr>
              <a:t>1</a:t>
            </a:r>
            <a:r>
              <a:rPr lang="en-US" dirty="0"/>
              <a:t> </a:t>
            </a:r>
            <a:r>
              <a:rPr lang="en-US" dirty="0">
                <a:ea typeface="Cambria Math" panose="02040503050406030204"/>
              </a:rPr>
              <a:t>∩</a:t>
            </a:r>
            <a:r>
              <a:rPr lang="en-US" dirty="0"/>
              <a:t> R</a:t>
            </a:r>
            <a:r>
              <a:rPr lang="en-US" baseline="-25000" dirty="0">
                <a:ea typeface="Cambria Math" panose="02040503050406030204" pitchFamily="18" charset="0"/>
              </a:rPr>
              <a:t>2</a:t>
            </a:r>
            <a:r>
              <a:rPr lang="en-US" dirty="0"/>
              <a:t>, R</a:t>
            </a:r>
            <a:r>
              <a:rPr lang="en-US" baseline="-25000" dirty="0">
                <a:ea typeface="Cambria Math" panose="02040503050406030204" pitchFamily="18" charset="0"/>
              </a:rPr>
              <a:t>1</a:t>
            </a:r>
            <a:r>
              <a:rPr lang="en-US" dirty="0"/>
              <a:t> </a:t>
            </a:r>
            <a:r>
              <a:rPr lang="en-US" dirty="0">
                <a:ea typeface="Cambria Math" panose="02040503050406030204"/>
              </a:rPr>
              <a:t>− </a:t>
            </a:r>
            <a:r>
              <a:rPr lang="en-US" dirty="0"/>
              <a:t>R</a:t>
            </a:r>
            <a:r>
              <a:rPr lang="en-US" baseline="-25000" dirty="0">
                <a:ea typeface="Cambria Math" panose="02040503050406030204" pitchFamily="18" charset="0"/>
              </a:rPr>
              <a:t>2</a:t>
            </a:r>
            <a:r>
              <a:rPr lang="zh-CN" altLang="en-US" dirty="0"/>
              <a:t>和</a:t>
            </a:r>
            <a:r>
              <a:rPr lang="en-US" dirty="0"/>
              <a:t>R</a:t>
            </a:r>
            <a:r>
              <a:rPr lang="en-US" baseline="-25000" dirty="0">
                <a:ea typeface="Cambria Math" panose="02040503050406030204" pitchFamily="18" charset="0"/>
              </a:rPr>
              <a:t>2</a:t>
            </a:r>
            <a:r>
              <a:rPr lang="en-US" dirty="0"/>
              <a:t> </a:t>
            </a:r>
            <a:r>
              <a:rPr lang="en-US" dirty="0">
                <a:ea typeface="Cambria Math" panose="02040503050406030204"/>
              </a:rPr>
              <a:t>−</a:t>
            </a:r>
            <a:r>
              <a:rPr lang="en-US" dirty="0"/>
              <a:t> R</a:t>
            </a:r>
            <a:r>
              <a:rPr lang="en-US" baseline="-25000" dirty="0">
                <a:ea typeface="Cambria Math" panose="02040503050406030204" pitchFamily="18" charset="0"/>
              </a:rPr>
              <a:t>1</a:t>
            </a:r>
            <a:r>
              <a:rPr lang="zh-CN" altLang="en-US" baseline="-25000" dirty="0">
                <a:ea typeface="Cambria Math" panose="02040503050406030204" pitchFamily="18" charset="0"/>
              </a:rPr>
              <a:t>。</a:t>
            </a:r>
            <a:endParaRPr lang="en-US" dirty="0"/>
          </a:p>
          <a:p>
            <a:r>
              <a:rPr lang="en-US" b="1" dirty="0" err="1"/>
              <a:t>例</a:t>
            </a:r>
            <a:r>
              <a:rPr lang="zh-CN" altLang="en-US" b="1" dirty="0"/>
              <a:t>：</a:t>
            </a:r>
            <a:r>
              <a:rPr lang="en-US" dirty="0" err="1"/>
              <a:t>设</a:t>
            </a:r>
            <a:r>
              <a:rPr lang="en-US" dirty="0"/>
              <a:t> A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3</a:t>
            </a:r>
            <a:r>
              <a:rPr lang="en-US" altLang="zh-CN" dirty="0">
                <a:ea typeface="Cambria Math" panose="02040503050406030204" pitchFamily="18" charset="0"/>
              </a:rPr>
              <a:t>}</a:t>
            </a:r>
            <a:r>
              <a:rPr lang="zh-CN" altLang="en-US" dirty="0"/>
              <a:t>和</a:t>
            </a:r>
            <a:r>
              <a:rPr lang="en-US" dirty="0"/>
              <a:t>B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4</a:t>
            </a:r>
            <a:r>
              <a:rPr lang="en-US" dirty="0"/>
              <a:t>}</a:t>
            </a:r>
            <a:r>
              <a:rPr lang="zh-CN" altLang="en-US" dirty="0"/>
              <a:t>。关系</a:t>
            </a:r>
            <a:r>
              <a:rPr lang="en-US" dirty="0"/>
              <a:t>R</a:t>
            </a:r>
            <a:r>
              <a:rPr lang="en-US" baseline="-25000" dirty="0">
                <a:ea typeface="Cambria Math" panose="02040503050406030204" pitchFamily="18" charset="0"/>
              </a:rPr>
              <a:t>1</a:t>
            </a:r>
            <a:r>
              <a:rPr lang="en-US" dirty="0"/>
              <a:t>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1</a:t>
            </a:r>
            <a:r>
              <a:rPr lang="en-US" dirty="0"/>
              <a:t>),</a:t>
            </a:r>
            <a:r>
              <a:rPr lang="zh-CN" altLang="en-US" dirty="0"/>
              <a:t> </a:t>
            </a:r>
            <a:r>
              <a:rPr lang="en-US" dirty="0"/>
              <a:t>(</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2</a:t>
            </a:r>
            <a:r>
              <a:rPr lang="en-US" dirty="0"/>
              <a:t>),</a:t>
            </a:r>
            <a:r>
              <a:rPr lang="zh-CN" altLang="en-US" dirty="0"/>
              <a:t> </a:t>
            </a:r>
            <a:r>
              <a:rPr lang="en-US" dirty="0"/>
              <a:t>(</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3</a:t>
            </a:r>
            <a:r>
              <a:rPr lang="en-US" dirty="0"/>
              <a:t>)} </a:t>
            </a:r>
            <a:r>
              <a:rPr lang="zh-CN" altLang="en-US" dirty="0"/>
              <a:t>和</a:t>
            </a:r>
            <a:r>
              <a:rPr lang="en-US" dirty="0"/>
              <a:t>R</a:t>
            </a:r>
            <a:r>
              <a:rPr lang="en-US" baseline="-25000" dirty="0">
                <a:ea typeface="Cambria Math" panose="02040503050406030204" pitchFamily="18" charset="0"/>
              </a:rPr>
              <a:t>2</a:t>
            </a:r>
            <a:r>
              <a:rPr lang="en-US" dirty="0"/>
              <a:t> =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1</a:t>
            </a:r>
            <a:r>
              <a:rPr lang="en-US" dirty="0"/>
              <a:t>),</a:t>
            </a:r>
            <a:r>
              <a:rPr lang="zh-CN" altLang="en-US" dirty="0"/>
              <a:t> </a:t>
            </a:r>
            <a:r>
              <a:rPr lang="en-US" dirty="0"/>
              <a:t>(</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en-US" dirty="0"/>
              <a:t>),</a:t>
            </a:r>
            <a:r>
              <a:rPr lang="zh-CN" altLang="en-US" dirty="0"/>
              <a:t> </a:t>
            </a:r>
            <a:r>
              <a:rPr lang="en-US" dirty="0"/>
              <a:t>(</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3</a:t>
            </a:r>
            <a:r>
              <a:rPr lang="en-US" dirty="0"/>
              <a:t>),</a:t>
            </a:r>
            <a:r>
              <a:rPr lang="zh-CN" altLang="en-US" dirty="0"/>
              <a:t> </a:t>
            </a:r>
            <a:r>
              <a:rPr lang="en-US" dirty="0"/>
              <a:t>(</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4</a:t>
            </a:r>
            <a:r>
              <a:rPr lang="en-US" dirty="0"/>
              <a:t>)}可以使用基本的集合操作组合成新的关系</a:t>
            </a:r>
            <a:r>
              <a:rPr lang="zh-CN" altLang="en-US" dirty="0"/>
              <a:t>：</a:t>
            </a:r>
          </a:p>
        </p:txBody>
      </p:sp>
      <p:sp>
        <p:nvSpPr>
          <p:cNvPr id="8" name="TextBox 7"/>
          <p:cNvSpPr txBox="1"/>
          <p:nvPr/>
        </p:nvSpPr>
        <p:spPr>
          <a:xfrm>
            <a:off x="814705" y="4510405"/>
            <a:ext cx="70866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a:t>
            </a:r>
            <a:r>
              <a:rPr lang="en-US" sz="2400" dirty="0"/>
              <a:t> R</a:t>
            </a:r>
            <a:r>
              <a:rPr lang="en-US" sz="2400" baseline="-25000" dirty="0">
                <a:latin typeface="Cambria Math" panose="02040503050406030204" pitchFamily="18" charset="0"/>
                <a:ea typeface="Cambria Math" panose="02040503050406030204" pitchFamily="18" charset="0"/>
              </a:rPr>
              <a:t>2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1</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4</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2,</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3,</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 </a:t>
            </a:r>
          </a:p>
        </p:txBody>
      </p:sp>
      <p:sp>
        <p:nvSpPr>
          <p:cNvPr id="9" name="TextBox 8"/>
          <p:cNvSpPr txBox="1"/>
          <p:nvPr/>
        </p:nvSpPr>
        <p:spPr>
          <a:xfrm>
            <a:off x="776462" y="5163820"/>
            <a:ext cx="25908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a:t>
            </a:r>
            <a:r>
              <a:rPr lang="en-US" sz="2400" dirty="0"/>
              <a:t> R</a:t>
            </a:r>
            <a:r>
              <a:rPr lang="en-US" sz="2400" baseline="-25000" dirty="0">
                <a:latin typeface="Cambria Math" panose="02040503050406030204" pitchFamily="18" charset="0"/>
                <a:ea typeface="Cambria Math" panose="02040503050406030204" pitchFamily="18" charset="0"/>
              </a:rPr>
              <a:t>2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1</a:t>
            </a:r>
            <a:r>
              <a:rPr lang="en-US" sz="2400" dirty="0"/>
              <a:t>)} </a:t>
            </a:r>
          </a:p>
        </p:txBody>
      </p:sp>
      <p:sp>
        <p:nvSpPr>
          <p:cNvPr id="10" name="TextBox 9"/>
          <p:cNvSpPr txBox="1"/>
          <p:nvPr/>
        </p:nvSpPr>
        <p:spPr>
          <a:xfrm>
            <a:off x="4070268" y="5122017"/>
            <a:ext cx="37338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dirty="0">
                <a:latin typeface="Cambria Math" panose="02040503050406030204"/>
                <a:ea typeface="Cambria Math" panose="02040503050406030204"/>
              </a:rPr>
              <a:t>− </a:t>
            </a:r>
            <a:r>
              <a:rPr lang="en-US" sz="2400" dirty="0"/>
              <a:t>R</a:t>
            </a:r>
            <a:r>
              <a:rPr lang="en-US" sz="2400" baseline="-25000" dirty="0">
                <a:latin typeface="Cambria Math" panose="02040503050406030204" pitchFamily="18" charset="0"/>
                <a:ea typeface="Cambria Math" panose="02040503050406030204" pitchFamily="18" charset="0"/>
              </a:rPr>
              <a:t>2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2,</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3,</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 </a:t>
            </a:r>
          </a:p>
        </p:txBody>
      </p:sp>
      <p:sp>
        <p:nvSpPr>
          <p:cNvPr id="11" name="TextBox 10"/>
          <p:cNvSpPr txBox="1"/>
          <p:nvPr/>
        </p:nvSpPr>
        <p:spPr>
          <a:xfrm>
            <a:off x="776462" y="5817235"/>
            <a:ext cx="6019800" cy="461665"/>
          </a:xfrm>
          <a:prstGeom prst="rect">
            <a:avLst/>
          </a:prstGeom>
          <a:noFill/>
        </p:spPr>
        <p:txBody>
          <a:bodyPr wrap="square" rtlCol="0">
            <a:spAutoFit/>
          </a:bodyPr>
          <a:lstStyle/>
          <a:p>
            <a:r>
              <a:rPr lang="en-US" sz="2400" dirty="0"/>
              <a:t>R</a:t>
            </a:r>
            <a:r>
              <a:rPr lang="en-US" sz="2400" baseline="-25000" dirty="0">
                <a:latin typeface="Cambria Math" panose="02040503050406030204" pitchFamily="18" charset="0"/>
                <a:ea typeface="Cambria Math" panose="02040503050406030204" pitchFamily="18" charset="0"/>
              </a:rPr>
              <a:t>2</a:t>
            </a:r>
            <a:r>
              <a:rPr lang="en-US" sz="2400" dirty="0"/>
              <a:t> </a:t>
            </a:r>
            <a:r>
              <a:rPr lang="en-US" sz="2400" dirty="0">
                <a:latin typeface="Cambria Math" panose="02040503050406030204"/>
                <a:ea typeface="Cambria Math" panose="02040503050406030204"/>
              </a:rPr>
              <a:t>−</a:t>
            </a:r>
            <a:r>
              <a:rPr lang="en-US" sz="2400" dirty="0"/>
              <a:t> R</a:t>
            </a:r>
            <a:r>
              <a:rPr lang="en-US" sz="2400" baseline="-25000" dirty="0">
                <a:latin typeface="Cambria Math" panose="02040503050406030204" pitchFamily="18" charset="0"/>
                <a:ea typeface="Cambria Math" panose="02040503050406030204" pitchFamily="18" charset="0"/>
              </a:rPr>
              <a:t>1 </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2</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3</a:t>
            </a:r>
            <a:r>
              <a:rPr lang="en-US" sz="2400" dirty="0"/>
              <a:t>),</a:t>
            </a:r>
            <a:r>
              <a:rPr lang="zh-CN" altLang="en-US" sz="2400" dirty="0"/>
              <a:t> </a:t>
            </a:r>
            <a:r>
              <a:rPr lang="en-US" sz="2400" dirty="0"/>
              <a:t>(</a:t>
            </a:r>
            <a:r>
              <a:rPr lang="en-US"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4</a:t>
            </a:r>
            <a:r>
              <a:rPr lang="en-US" sz="2400" dirty="0"/>
              <a:t>)} </a:t>
            </a:r>
          </a:p>
        </p:txBody>
      </p:sp>
    </p:spTree>
    <p:extLst>
      <p:ext uri="{BB962C8B-B14F-4D97-AF65-F5344CB8AC3E}">
        <p14:creationId xmlns:p14="http://schemas.microsoft.com/office/powerpoint/2010/main" val="321882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FF88A-8820-5E40-815F-19D1F66CD95D}"/>
              </a:ext>
            </a:extLst>
          </p:cNvPr>
          <p:cNvSpPr>
            <a:spLocks noGrp="1"/>
          </p:cNvSpPr>
          <p:nvPr>
            <p:ph type="title"/>
          </p:nvPr>
        </p:nvSpPr>
        <p:spPr/>
        <p:txBody>
          <a:bodyPr/>
          <a:lstStyle/>
          <a:p>
            <a:r>
              <a:rPr kumimoji="1" lang="zh-CN" altLang="en-US" dirty="0"/>
              <a:t>关系的合成</a:t>
            </a:r>
            <a:r>
              <a:rPr kumimoji="1" lang="en-US" altLang="zh-CN" dirty="0"/>
              <a:t>(composite)</a:t>
            </a:r>
            <a:endParaRPr kumimoji="1" lang="zh-CN" altLang="en-US" dirty="0"/>
          </a:p>
        </p:txBody>
      </p:sp>
      <p:sp>
        <p:nvSpPr>
          <p:cNvPr id="3" name="内容占位符 2">
            <a:extLst>
              <a:ext uri="{FF2B5EF4-FFF2-40B4-BE49-F238E27FC236}">
                <a16:creationId xmlns:a16="http://schemas.microsoft.com/office/drawing/2014/main" id="{5AAB6E3B-47A1-4C44-9478-D3114FDB68DD}"/>
              </a:ext>
            </a:extLst>
          </p:cNvPr>
          <p:cNvSpPr>
            <a:spLocks noGrp="1"/>
          </p:cNvSpPr>
          <p:nvPr>
            <p:ph idx="1"/>
          </p:nvPr>
        </p:nvSpPr>
        <p:spPr/>
        <p:txBody>
          <a:bodyPr/>
          <a:lstStyle/>
          <a:p>
            <a:r>
              <a:rPr lang="zh-CN" altLang="en-US" b="1" dirty="0"/>
              <a:t>定义</a:t>
            </a:r>
            <a:r>
              <a:rPr lang="en-US" altLang="zh-CN" b="1" dirty="0"/>
              <a:t>:</a:t>
            </a:r>
            <a:r>
              <a:rPr lang="en-US" altLang="zh-CN" dirty="0"/>
              <a:t>  </a:t>
            </a:r>
            <a:r>
              <a:rPr lang="zh-CN" altLang="en-US" dirty="0"/>
              <a:t>假设</a:t>
            </a:r>
            <a:r>
              <a:rPr lang="en-US" altLang="zh-CN" dirty="0"/>
              <a:t>R</a:t>
            </a:r>
            <a:r>
              <a:rPr lang="en-US" altLang="zh-CN" baseline="-25000" dirty="0">
                <a:ea typeface="Cambria Math" panose="02040503050406030204" pitchFamily="18" charset="0"/>
              </a:rPr>
              <a:t>1</a:t>
            </a:r>
            <a:r>
              <a:rPr lang="en-US" altLang="zh-CN" dirty="0"/>
              <a:t>是集合A到集合B的关系</a:t>
            </a:r>
            <a:r>
              <a:rPr lang="zh-CN" altLang="en-US" dirty="0"/>
              <a:t>，</a:t>
            </a:r>
            <a:r>
              <a:rPr lang="en-US" altLang="zh-CN" dirty="0"/>
              <a:t>R</a:t>
            </a:r>
            <a:r>
              <a:rPr lang="en-US" altLang="zh-CN" baseline="-25000" dirty="0">
                <a:ea typeface="Cambria Math" panose="02040503050406030204" pitchFamily="18" charset="0"/>
              </a:rPr>
              <a:t>2</a:t>
            </a:r>
            <a:r>
              <a:rPr lang="en-US" altLang="zh-CN" dirty="0"/>
              <a:t>是</a:t>
            </a:r>
            <a:r>
              <a:rPr lang="zh-CN" altLang="en-US" dirty="0"/>
              <a:t>集合</a:t>
            </a:r>
            <a:r>
              <a:rPr lang="en-US" altLang="zh-CN" dirty="0" err="1"/>
              <a:t>B到集合C的关系</a:t>
            </a:r>
            <a:r>
              <a:rPr lang="en-US" altLang="zh-CN" dirty="0"/>
              <a:t>。</a:t>
            </a:r>
            <a:r>
              <a:rPr lang="zh-CN" altLang="en-US" dirty="0"/>
              <a:t>则</a:t>
            </a:r>
            <a:r>
              <a:rPr lang="en-US" altLang="zh-CN" dirty="0"/>
              <a:t>R</a:t>
            </a:r>
            <a:r>
              <a:rPr lang="en-US" altLang="zh-CN" baseline="-25000" dirty="0">
                <a:ea typeface="Cambria Math" panose="02040503050406030204" pitchFamily="18" charset="0"/>
              </a:rPr>
              <a:t>2</a:t>
            </a:r>
            <a:r>
              <a:rPr lang="en-US" altLang="zh-CN" dirty="0"/>
              <a:t>和R</a:t>
            </a:r>
            <a:r>
              <a:rPr lang="en-US" altLang="zh-CN" baseline="-25000" dirty="0">
                <a:ea typeface="Cambria Math" panose="02040503050406030204" pitchFamily="18" charset="0"/>
              </a:rPr>
              <a:t>1</a:t>
            </a:r>
            <a:r>
              <a:rPr lang="en-US" altLang="zh-CN" dirty="0"/>
              <a:t>的</a:t>
            </a:r>
            <a:r>
              <a:rPr lang="zh-CN" altLang="en-US" dirty="0"/>
              <a:t>合成</a:t>
            </a:r>
            <a:r>
              <a:rPr lang="en-US" altLang="zh-CN" dirty="0" err="1"/>
              <a:t>是A到C的关系</a:t>
            </a:r>
            <a:r>
              <a:rPr lang="zh-CN" altLang="en-US" dirty="0"/>
              <a:t>，其元素满足：</a:t>
            </a:r>
            <a:endParaRPr lang="en-US" altLang="zh-CN" dirty="0"/>
          </a:p>
          <a:p>
            <a:pPr lvl="1"/>
            <a:r>
              <a:rPr lang="zh-CN" altLang="en-US" dirty="0">
                <a:ea typeface="Cambria Math" panose="02040503050406030204" pitchFamily="18" charset="0"/>
                <a:sym typeface="Symbol" panose="05050102010706020507"/>
              </a:rPr>
              <a:t>若</a:t>
            </a:r>
            <a:r>
              <a:rPr lang="en-US" altLang="zh-CN" dirty="0">
                <a:ea typeface="Cambria Math" panose="02040503050406030204" pitchFamily="18" charset="0"/>
                <a:sym typeface="Symbol" panose="05050102010706020507"/>
              </a:rPr>
              <a:t>y</a:t>
            </a:r>
            <a:r>
              <a:rPr lang="zh-CN" altLang="en-US" dirty="0">
                <a:ea typeface="Cambria Math" panose="02040503050406030204" pitchFamily="18" charset="0"/>
                <a:sym typeface="Symbol" panose="05050102010706020507"/>
              </a:rPr>
              <a:t> </a:t>
            </a:r>
            <a:r>
              <a:rPr lang="en-US" altLang="zh-CN" dirty="0">
                <a:ea typeface="Cambria Math" panose="02040503050406030204"/>
              </a:rPr>
              <a:t>∊ B</a:t>
            </a:r>
            <a:r>
              <a:rPr lang="zh-CN" altLang="en-US" dirty="0">
                <a:ea typeface="Cambria Math" panose="02040503050406030204" pitchFamily="18" charset="0"/>
                <a:sym typeface="Symbol" panose="05050102010706020507"/>
              </a:rPr>
              <a:t>，使得</a:t>
            </a:r>
            <a:r>
              <a:rPr lang="en-US" altLang="zh-CN" dirty="0"/>
              <a:t>(x,</a:t>
            </a:r>
            <a:r>
              <a:rPr lang="zh-CN" altLang="en-US" dirty="0"/>
              <a:t> </a:t>
            </a:r>
            <a:r>
              <a:rPr lang="en-US" altLang="zh-CN" dirty="0"/>
              <a:t>y) </a:t>
            </a:r>
            <a:r>
              <a:rPr lang="en-US" altLang="zh-CN" dirty="0">
                <a:ea typeface="Cambria Math" panose="02040503050406030204"/>
              </a:rPr>
              <a:t>∊ </a:t>
            </a:r>
            <a:r>
              <a:rPr lang="en-US" altLang="zh-CN" dirty="0"/>
              <a:t>R</a:t>
            </a:r>
            <a:r>
              <a:rPr lang="en-US" altLang="zh-CN" baseline="-25000" dirty="0">
                <a:ea typeface="Cambria Math" panose="02040503050406030204" pitchFamily="18" charset="0"/>
              </a:rPr>
              <a:t>1</a:t>
            </a:r>
            <a:r>
              <a:rPr lang="zh-CN" altLang="en-US" dirty="0"/>
              <a:t>且</a:t>
            </a:r>
            <a:r>
              <a:rPr lang="en-US" altLang="zh-CN" dirty="0"/>
              <a:t>(y,</a:t>
            </a:r>
            <a:r>
              <a:rPr lang="zh-CN" altLang="en-US" dirty="0"/>
              <a:t> </a:t>
            </a:r>
            <a:r>
              <a:rPr lang="en-US" altLang="zh-CN" dirty="0"/>
              <a:t>z) </a:t>
            </a:r>
            <a:r>
              <a:rPr lang="en-US" altLang="zh-CN" dirty="0">
                <a:ea typeface="Cambria Math" panose="02040503050406030204"/>
              </a:rPr>
              <a:t>∊ </a:t>
            </a:r>
            <a:r>
              <a:rPr lang="en-US" altLang="zh-CN" dirty="0"/>
              <a:t>R</a:t>
            </a:r>
            <a:r>
              <a:rPr lang="en-US" altLang="zh-CN" baseline="-25000" dirty="0">
                <a:ea typeface="Cambria Math" panose="02040503050406030204" pitchFamily="18" charset="0"/>
              </a:rPr>
              <a:t>2</a:t>
            </a:r>
            <a:r>
              <a:rPr lang="zh-CN" altLang="en-US" dirty="0"/>
              <a:t>，则</a:t>
            </a:r>
            <a:r>
              <a:rPr lang="en-US" altLang="zh-CN" dirty="0"/>
              <a:t>(x,</a:t>
            </a:r>
            <a:r>
              <a:rPr lang="zh-CN" altLang="en-US" dirty="0"/>
              <a:t> </a:t>
            </a:r>
            <a:r>
              <a:rPr lang="en-US" altLang="zh-CN" dirty="0"/>
              <a:t>z)</a:t>
            </a:r>
            <a:r>
              <a:rPr lang="zh-CN" altLang="en-US" dirty="0"/>
              <a:t> </a:t>
            </a:r>
            <a:r>
              <a:rPr lang="en-US" altLang="zh-CN" dirty="0">
                <a:ea typeface="Cambria Math" panose="02040503050406030204"/>
              </a:rPr>
              <a:t>∊ </a:t>
            </a:r>
            <a:r>
              <a:rPr lang="en-US" altLang="zh-CN" dirty="0"/>
              <a:t>R</a:t>
            </a:r>
            <a:r>
              <a:rPr lang="en-US" altLang="zh-CN" baseline="-25000" dirty="0">
                <a:ea typeface="Cambria Math" panose="02040503050406030204" pitchFamily="18" charset="0"/>
              </a:rPr>
              <a:t>2</a:t>
            </a:r>
            <a:r>
              <a:rPr lang="zh-CN" altLang="en-US" baseline="-25000" dirty="0">
                <a:ea typeface="Cambria Math" panose="02040503050406030204" pitchFamily="18" charset="0"/>
              </a:rPr>
              <a:t> </a:t>
            </a:r>
            <a:r>
              <a:rPr lang="en-US" altLang="zh-CN" dirty="0">
                <a:ea typeface="Cambria Math" panose="02040503050406030204"/>
              </a:rPr>
              <a:t>∘</a:t>
            </a:r>
            <a:r>
              <a:rPr lang="en-US" altLang="zh-CN" dirty="0"/>
              <a:t> R</a:t>
            </a:r>
            <a:r>
              <a:rPr lang="en-US" altLang="zh-CN" baseline="-25000" dirty="0">
                <a:ea typeface="Cambria Math" panose="02040503050406030204" pitchFamily="18" charset="0"/>
              </a:rPr>
              <a:t>1</a:t>
            </a:r>
            <a:r>
              <a:rPr lang="zh-CN" altLang="en-US" dirty="0"/>
              <a:t>。</a:t>
            </a:r>
            <a:endParaRPr lang="en-US" altLang="zh-CN" dirty="0"/>
          </a:p>
          <a:p>
            <a:pPr lvl="1"/>
            <a:r>
              <a:rPr lang="zh-CN" altLang="en-US" dirty="0"/>
              <a:t>符号</a:t>
            </a:r>
            <a:r>
              <a:rPr lang="en-US" altLang="zh-CN" dirty="0"/>
              <a:t>R</a:t>
            </a:r>
            <a:r>
              <a:rPr lang="en-US" altLang="zh-CN" baseline="-25000" dirty="0">
                <a:ea typeface="Cambria Math" panose="02040503050406030204" pitchFamily="18" charset="0"/>
              </a:rPr>
              <a:t>2</a:t>
            </a:r>
            <a:r>
              <a:rPr lang="zh-CN" altLang="en-US" baseline="-25000" dirty="0">
                <a:ea typeface="Cambria Math" panose="02040503050406030204" pitchFamily="18" charset="0"/>
              </a:rPr>
              <a:t> </a:t>
            </a:r>
            <a:r>
              <a:rPr lang="en-US" altLang="zh-CN" dirty="0">
                <a:ea typeface="Cambria Math" panose="02040503050406030204"/>
              </a:rPr>
              <a:t>∘</a:t>
            </a:r>
            <a:r>
              <a:rPr lang="en-US" altLang="zh-CN" dirty="0"/>
              <a:t> R</a:t>
            </a:r>
            <a:r>
              <a:rPr lang="en-US" altLang="zh-CN" baseline="-25000" dirty="0">
                <a:ea typeface="Cambria Math" panose="02040503050406030204" pitchFamily="18" charset="0"/>
              </a:rPr>
              <a:t>1</a:t>
            </a:r>
            <a:r>
              <a:rPr lang="zh-CN" altLang="en-US" dirty="0"/>
              <a:t>表示关系</a:t>
            </a:r>
            <a:r>
              <a:rPr lang="en-US" altLang="zh-CN" dirty="0"/>
              <a:t>R</a:t>
            </a:r>
            <a:r>
              <a:rPr lang="en-US" altLang="zh-CN" baseline="-25000" dirty="0">
                <a:ea typeface="Cambria Math" panose="02040503050406030204" pitchFamily="18" charset="0"/>
              </a:rPr>
              <a:t>1</a:t>
            </a:r>
            <a:r>
              <a:rPr lang="zh-CN" altLang="en-US" dirty="0"/>
              <a:t>与</a:t>
            </a:r>
            <a:r>
              <a:rPr lang="en-US" altLang="zh-CN" dirty="0"/>
              <a:t>R</a:t>
            </a:r>
            <a:r>
              <a:rPr lang="en-US" altLang="zh-CN" baseline="-25000" dirty="0">
                <a:ea typeface="Cambria Math" panose="02040503050406030204" pitchFamily="18" charset="0"/>
              </a:rPr>
              <a:t>2</a:t>
            </a:r>
            <a:r>
              <a:rPr lang="zh-CN" altLang="en-US" dirty="0"/>
              <a:t>的合成。</a:t>
            </a:r>
            <a:endParaRPr lang="en-US" altLang="zh-CN" dirty="0"/>
          </a:p>
          <a:p>
            <a:r>
              <a:rPr lang="zh-CN" altLang="en-US" dirty="0">
                <a:solidFill>
                  <a:srgbClr val="FF0000"/>
                </a:solidFill>
              </a:rPr>
              <a:t>特别注意：国内教材与国外教材在</a:t>
            </a:r>
            <a:r>
              <a:rPr lang="en-US" altLang="zh-CN" dirty="0">
                <a:solidFill>
                  <a:srgbClr val="FF0000"/>
                </a:solidFill>
              </a:rPr>
              <a:t>R</a:t>
            </a:r>
            <a:r>
              <a:rPr lang="en-US" altLang="zh-CN" baseline="-25000" dirty="0">
                <a:solidFill>
                  <a:srgbClr val="FF0000"/>
                </a:solidFill>
                <a:ea typeface="Cambria Math" panose="02040503050406030204" pitchFamily="18" charset="0"/>
              </a:rPr>
              <a:t>1</a:t>
            </a:r>
            <a:r>
              <a:rPr lang="zh-CN" altLang="en-US" dirty="0">
                <a:solidFill>
                  <a:srgbClr val="FF0000"/>
                </a:solidFill>
              </a:rPr>
              <a:t>与</a:t>
            </a:r>
            <a:r>
              <a:rPr lang="en-US" altLang="zh-CN" dirty="0">
                <a:solidFill>
                  <a:srgbClr val="FF0000"/>
                </a:solidFill>
              </a:rPr>
              <a:t>R</a:t>
            </a:r>
            <a:r>
              <a:rPr lang="en-US" altLang="zh-CN" baseline="-25000" dirty="0">
                <a:solidFill>
                  <a:srgbClr val="FF0000"/>
                </a:solidFill>
                <a:ea typeface="Cambria Math" panose="02040503050406030204" pitchFamily="18" charset="0"/>
              </a:rPr>
              <a:t>2</a:t>
            </a:r>
            <a:r>
              <a:rPr lang="zh-CN" altLang="en-US" dirty="0">
                <a:solidFill>
                  <a:srgbClr val="FF0000"/>
                </a:solidFill>
              </a:rPr>
              <a:t>的顺序上是相反的。即国内教材都写成</a:t>
            </a:r>
            <a:r>
              <a:rPr lang="en-US" altLang="zh-CN" dirty="0">
                <a:solidFill>
                  <a:srgbClr val="FF0000"/>
                </a:solidFill>
              </a:rPr>
              <a:t>R</a:t>
            </a:r>
            <a:r>
              <a:rPr lang="en-US" altLang="zh-CN" baseline="-25000" dirty="0">
                <a:solidFill>
                  <a:srgbClr val="FF0000"/>
                </a:solidFill>
                <a:ea typeface="Cambria Math" panose="02040503050406030204" pitchFamily="18" charset="0"/>
              </a:rPr>
              <a:t>1</a:t>
            </a:r>
            <a:r>
              <a:rPr lang="en-US" altLang="zh-CN" dirty="0">
                <a:solidFill>
                  <a:srgbClr val="FF0000"/>
                </a:solidFill>
                <a:ea typeface="Cambria Math" panose="02040503050406030204"/>
              </a:rPr>
              <a:t> ∘ </a:t>
            </a:r>
            <a:r>
              <a:rPr lang="en-US" altLang="zh-CN" dirty="0">
                <a:solidFill>
                  <a:srgbClr val="FF0000"/>
                </a:solidFill>
              </a:rPr>
              <a:t>R</a:t>
            </a:r>
            <a:r>
              <a:rPr lang="en-US" altLang="zh-CN" baseline="-25000" dirty="0">
                <a:solidFill>
                  <a:srgbClr val="FF0000"/>
                </a:solidFill>
                <a:ea typeface="Cambria Math" panose="02040503050406030204" pitchFamily="18" charset="0"/>
              </a:rPr>
              <a:t>2 </a:t>
            </a:r>
            <a:r>
              <a:rPr lang="zh-CN" altLang="en-US" dirty="0">
                <a:solidFill>
                  <a:srgbClr val="FF0000"/>
                </a:solidFill>
              </a:rPr>
              <a:t>。在本课程中我们按照本书作者的写法。但是同学们以后在遇到关系的合成问题时，需仔细思考上下文，判断用哪一种顺序。</a:t>
            </a:r>
            <a:endParaRPr lang="en-US" altLang="zh-CN" dirty="0">
              <a:solidFill>
                <a:srgbClr val="FF0000"/>
              </a:solidFill>
            </a:endParaRPr>
          </a:p>
        </p:txBody>
      </p:sp>
    </p:spTree>
    <p:extLst>
      <p:ext uri="{BB962C8B-B14F-4D97-AF65-F5344CB8AC3E}">
        <p14:creationId xmlns:p14="http://schemas.microsoft.com/office/powerpoint/2010/main" val="2913129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9842F-3A15-2A48-89B7-813B076D6ABF}"/>
              </a:ext>
            </a:extLst>
          </p:cNvPr>
          <p:cNvSpPr>
            <a:spLocks noGrp="1"/>
          </p:cNvSpPr>
          <p:nvPr>
            <p:ph type="title"/>
          </p:nvPr>
        </p:nvSpPr>
        <p:spPr/>
        <p:txBody>
          <a:bodyPr/>
          <a:lstStyle/>
          <a:p>
            <a:r>
              <a:rPr kumimoji="1" lang="zh-CN" altLang="en-US" dirty="0"/>
              <a:t>逆关系</a:t>
            </a:r>
            <a:r>
              <a:rPr kumimoji="1" lang="en-US" altLang="zh-CN" dirty="0"/>
              <a:t>(reverse)</a:t>
            </a:r>
            <a:endParaRPr kumimoji="1" lang="zh-CN" altLang="en-US" dirty="0"/>
          </a:p>
        </p:txBody>
      </p:sp>
      <p:sp>
        <p:nvSpPr>
          <p:cNvPr id="3" name="内容占位符 2">
            <a:extLst>
              <a:ext uri="{FF2B5EF4-FFF2-40B4-BE49-F238E27FC236}">
                <a16:creationId xmlns:a16="http://schemas.microsoft.com/office/drawing/2014/main" id="{BA9AFE59-6635-5042-AB46-5D7BE186890A}"/>
              </a:ext>
            </a:extLst>
          </p:cNvPr>
          <p:cNvSpPr>
            <a:spLocks noGrp="1"/>
          </p:cNvSpPr>
          <p:nvPr>
            <p:ph idx="1"/>
          </p:nvPr>
        </p:nvSpPr>
        <p:spPr/>
        <p:txBody>
          <a:bodyPr/>
          <a:lstStyle/>
          <a:p>
            <a:r>
              <a:rPr kumimoji="1" lang="zh-CN" altLang="en-US" dirty="0"/>
              <a:t>设</a:t>
            </a:r>
            <a:r>
              <a:rPr kumimoji="1" lang="en-US" altLang="zh-CN" dirty="0"/>
              <a:t>R</a:t>
            </a:r>
            <a:r>
              <a:rPr kumimoji="1" lang="zh-CN" altLang="en-US" dirty="0"/>
              <a:t>是集合</a:t>
            </a:r>
            <a:r>
              <a:rPr kumimoji="1" lang="en-US" altLang="zh-CN" dirty="0"/>
              <a:t>X</a:t>
            </a:r>
            <a:r>
              <a:rPr kumimoji="1" lang="zh-CN" altLang="en-US" dirty="0"/>
              <a:t>到集合</a:t>
            </a:r>
            <a:r>
              <a:rPr kumimoji="1" lang="en-US" altLang="zh-CN" dirty="0"/>
              <a:t>Y</a:t>
            </a:r>
            <a:r>
              <a:rPr kumimoji="1" lang="zh-CN" altLang="en-US" dirty="0"/>
              <a:t>的二元关系，则其逆关系</a:t>
            </a:r>
            <a:r>
              <a:rPr kumimoji="1" lang="en-US" altLang="zh-CN" dirty="0"/>
              <a:t>R</a:t>
            </a:r>
            <a:r>
              <a:rPr kumimoji="1" lang="en-US" altLang="zh-CN" baseline="30000" dirty="0"/>
              <a:t>c</a:t>
            </a:r>
            <a:r>
              <a:rPr kumimoji="1" lang="zh-CN" altLang="en-US" dirty="0"/>
              <a:t>是从</a:t>
            </a:r>
            <a:r>
              <a:rPr kumimoji="1" lang="en-US" altLang="zh-CN" dirty="0"/>
              <a:t>Y</a:t>
            </a:r>
            <a:r>
              <a:rPr kumimoji="1" lang="zh-CN" altLang="en-US" dirty="0"/>
              <a:t>到</a:t>
            </a:r>
            <a:r>
              <a:rPr kumimoji="1" lang="en-US" altLang="zh-CN" dirty="0"/>
              <a:t>X</a:t>
            </a:r>
            <a:r>
              <a:rPr kumimoji="1" lang="zh-CN" altLang="en-US" dirty="0"/>
              <a:t>的二元关系：</a:t>
            </a:r>
            <a:br>
              <a:rPr kumimoji="1" lang="en-US" altLang="zh-CN" dirty="0"/>
            </a:br>
            <a:r>
              <a:rPr kumimoji="1" lang="en-US" altLang="zh-CN" dirty="0"/>
              <a:t>		R</a:t>
            </a:r>
            <a:r>
              <a:rPr kumimoji="1" lang="en-US" altLang="zh-CN" baseline="30000" dirty="0"/>
              <a:t>c</a:t>
            </a:r>
            <a:r>
              <a:rPr kumimoji="1" lang="en-US" altLang="zh-CN" dirty="0"/>
              <a:t> = {(y,</a:t>
            </a:r>
            <a:r>
              <a:rPr kumimoji="1" lang="zh-CN" altLang="en-US" dirty="0"/>
              <a:t> </a:t>
            </a:r>
            <a:r>
              <a:rPr kumimoji="1" lang="en-US" altLang="zh-CN" dirty="0"/>
              <a:t>x)</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y)</a:t>
            </a:r>
            <a:r>
              <a:rPr lang="en-US" altLang="zh-CN" dirty="0">
                <a:ea typeface="Cambria Math" panose="02040503050406030204"/>
              </a:rPr>
              <a:t> ∊ </a:t>
            </a:r>
            <a:r>
              <a:rPr kumimoji="1" lang="en-US" altLang="zh-CN" dirty="0"/>
              <a:t>R}.</a:t>
            </a:r>
          </a:p>
          <a:p>
            <a:r>
              <a:rPr kumimoji="1" lang="zh-CN" altLang="en-US" dirty="0"/>
              <a:t>很显然，</a:t>
            </a:r>
            <a:r>
              <a:rPr kumimoji="1" lang="en-US" altLang="zh-CN" dirty="0"/>
              <a:t>(R</a:t>
            </a:r>
            <a:r>
              <a:rPr kumimoji="1" lang="en-US" altLang="zh-CN" baseline="30000" dirty="0"/>
              <a:t>c</a:t>
            </a:r>
            <a:r>
              <a:rPr kumimoji="1" lang="en-US" altLang="zh-CN" dirty="0"/>
              <a:t>)</a:t>
            </a:r>
            <a:r>
              <a:rPr kumimoji="1" lang="en-US" altLang="zh-CN" baseline="50000" dirty="0"/>
              <a:t>c</a:t>
            </a:r>
            <a:r>
              <a:rPr kumimoji="1" lang="zh-CN" altLang="en-US" dirty="0"/>
              <a:t> </a:t>
            </a:r>
            <a:r>
              <a:rPr kumimoji="1" lang="en-US" altLang="zh-CN" dirty="0"/>
              <a:t>=</a:t>
            </a:r>
            <a:r>
              <a:rPr kumimoji="1" lang="zh-CN" altLang="en-US" dirty="0"/>
              <a:t> </a:t>
            </a:r>
            <a:r>
              <a:rPr kumimoji="1" lang="en-US" altLang="zh-CN" dirty="0"/>
              <a:t>R</a:t>
            </a:r>
            <a:r>
              <a:rPr kumimoji="1" lang="zh-CN" altLang="en-US" dirty="0"/>
              <a:t>。</a:t>
            </a:r>
            <a:endParaRPr kumimoji="1" lang="en-US" altLang="zh-CN" dirty="0"/>
          </a:p>
          <a:p>
            <a:endParaRPr kumimoji="1" lang="zh-CN" altLang="en-US" dirty="0"/>
          </a:p>
        </p:txBody>
      </p:sp>
    </p:spTree>
    <p:extLst>
      <p:ext uri="{BB962C8B-B14F-4D97-AF65-F5344CB8AC3E}">
        <p14:creationId xmlns:p14="http://schemas.microsoft.com/office/powerpoint/2010/main" val="189329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a:t>
            </a:r>
            <a:r>
              <a:rPr lang="en-US" dirty="0" err="1"/>
              <a:t>章总结</a:t>
            </a:r>
            <a:endParaRPr lang="en-US" dirty="0"/>
          </a:p>
        </p:txBody>
      </p:sp>
      <p:sp>
        <p:nvSpPr>
          <p:cNvPr id="3" name="Content Placeholder 2"/>
          <p:cNvSpPr>
            <a:spLocks noGrp="1"/>
          </p:cNvSpPr>
          <p:nvPr>
            <p:ph idx="1"/>
          </p:nvPr>
        </p:nvSpPr>
        <p:spPr/>
        <p:txBody>
          <a:bodyPr>
            <a:normAutofit/>
          </a:bodyPr>
          <a:lstStyle/>
          <a:p>
            <a:r>
              <a:rPr lang="en-US" dirty="0"/>
              <a:t>关系及其性质</a:t>
            </a:r>
          </a:p>
          <a:p>
            <a:r>
              <a:rPr lang="en-US" dirty="0" err="1"/>
              <a:t>关系</a:t>
            </a:r>
            <a:r>
              <a:rPr lang="zh-CN" altLang="en-US" dirty="0"/>
              <a:t>的表示</a:t>
            </a:r>
            <a:endParaRPr lang="en-US" dirty="0"/>
          </a:p>
          <a:p>
            <a:r>
              <a:rPr lang="en-US" dirty="0"/>
              <a:t>关系的</a:t>
            </a:r>
            <a:r>
              <a:rPr lang="zh-CN" altLang="en-US" dirty="0"/>
              <a:t>闭包</a:t>
            </a:r>
            <a:r>
              <a:rPr lang="en-US" dirty="0"/>
              <a:t> </a:t>
            </a:r>
          </a:p>
          <a:p>
            <a:r>
              <a:rPr lang="en-US" dirty="0"/>
              <a:t>等价关系</a:t>
            </a:r>
          </a:p>
          <a:p>
            <a:r>
              <a:rPr lang="zh-CN" altLang="en-US" dirty="0"/>
              <a:t>偏</a:t>
            </a:r>
            <a:r>
              <a:rPr lang="en-US" dirty="0" err="1"/>
              <a:t>序</a:t>
            </a:r>
            <a:r>
              <a:rPr lang="zh-CN" altLang="en-US" dirty="0"/>
              <a:t>关系</a:t>
            </a:r>
            <a:endParaRPr lang="en-US" dirty="0"/>
          </a:p>
          <a:p>
            <a:endParaRPr lang="en-US" dirty="0"/>
          </a:p>
          <a:p>
            <a:pPr lvl="1">
              <a:buNone/>
            </a:pPr>
            <a:endParaRPr lang="en-US" dirty="0"/>
          </a:p>
          <a:p>
            <a:endParaRPr lang="en-US" dirty="0"/>
          </a:p>
        </p:txBody>
      </p:sp>
    </p:spTree>
    <p:extLst>
      <p:ext uri="{BB962C8B-B14F-4D97-AF65-F5344CB8AC3E}">
        <p14:creationId xmlns:p14="http://schemas.microsoft.com/office/powerpoint/2010/main" val="3956327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73FB1-DFD9-9549-B135-389B6F8E2FC2}"/>
              </a:ext>
            </a:extLst>
          </p:cNvPr>
          <p:cNvSpPr>
            <a:spLocks noGrp="1"/>
          </p:cNvSpPr>
          <p:nvPr>
            <p:ph type="title"/>
          </p:nvPr>
        </p:nvSpPr>
        <p:spPr/>
        <p:txBody>
          <a:bodyPr/>
          <a:lstStyle/>
          <a:p>
            <a:r>
              <a:rPr kumimoji="1" lang="zh-CN" altLang="en-US" dirty="0"/>
              <a:t>关系合成与逆关系举例</a:t>
            </a:r>
          </a:p>
        </p:txBody>
      </p:sp>
      <p:sp>
        <p:nvSpPr>
          <p:cNvPr id="3" name="内容占位符 2">
            <a:extLst>
              <a:ext uri="{FF2B5EF4-FFF2-40B4-BE49-F238E27FC236}">
                <a16:creationId xmlns:a16="http://schemas.microsoft.com/office/drawing/2014/main" id="{A4D43982-3298-6F42-91E5-4759A279F9A3}"/>
              </a:ext>
            </a:extLst>
          </p:cNvPr>
          <p:cNvSpPr>
            <a:spLocks noGrp="1"/>
          </p:cNvSpPr>
          <p:nvPr>
            <p:ph idx="1"/>
          </p:nvPr>
        </p:nvSpPr>
        <p:spPr/>
        <p:txBody>
          <a:bodyPr/>
          <a:lstStyle/>
          <a:p>
            <a:r>
              <a:rPr kumimoji="1" lang="zh-CN" altLang="en-US" dirty="0"/>
              <a:t>例：设 </a:t>
            </a:r>
            <a:r>
              <a:rPr kumimoji="1" lang="en-US" altLang="zh-CN" dirty="0"/>
              <a:t>R={(a,</a:t>
            </a:r>
            <a:r>
              <a:rPr kumimoji="1" lang="zh-CN" altLang="en-US" dirty="0"/>
              <a:t> </a:t>
            </a:r>
            <a:r>
              <a:rPr kumimoji="1" lang="en-US" altLang="zh-CN" dirty="0"/>
              <a:t>b), (c, d)}, S={(b, e), (d, c)}.</a:t>
            </a:r>
            <a:br>
              <a:rPr kumimoji="1" lang="en-US" altLang="zh-CN" dirty="0"/>
            </a:br>
            <a:r>
              <a:rPr kumimoji="1" lang="zh-CN" altLang="en-US" dirty="0"/>
              <a:t>求：</a:t>
            </a:r>
            <a:r>
              <a:rPr kumimoji="1" lang="en-US" altLang="zh-CN" dirty="0"/>
              <a:t>(1) R</a:t>
            </a:r>
            <a:r>
              <a:rPr kumimoji="1" lang="en-US" altLang="zh-CN" baseline="30000" dirty="0"/>
              <a:t>c</a:t>
            </a:r>
            <a:r>
              <a:rPr kumimoji="1" lang="zh-CN" altLang="en-US" dirty="0"/>
              <a:t>，</a:t>
            </a:r>
            <a:r>
              <a:rPr kumimoji="1" lang="en-US" altLang="zh-CN" dirty="0"/>
              <a:t> S</a:t>
            </a:r>
            <a:r>
              <a:rPr kumimoji="1" lang="en-US" altLang="zh-CN" baseline="30000" dirty="0"/>
              <a:t>c</a:t>
            </a:r>
            <a:r>
              <a:rPr kumimoji="1" lang="en-US" altLang="zh-CN" dirty="0"/>
              <a:t> </a:t>
            </a:r>
            <a:br>
              <a:rPr kumimoji="1" lang="en-US" altLang="zh-CN" dirty="0"/>
            </a:br>
            <a:r>
              <a:rPr kumimoji="1" lang="en-US" altLang="zh-CN" dirty="0"/>
              <a:t>	(2) R</a:t>
            </a:r>
            <a:r>
              <a:rPr lang="en-US" altLang="zh-CN" dirty="0">
                <a:ea typeface="Cambria Math" panose="02040503050406030204"/>
              </a:rPr>
              <a:t>∘</a:t>
            </a:r>
            <a:r>
              <a:rPr kumimoji="1" lang="en-US" altLang="zh-CN" dirty="0"/>
              <a:t>S, S</a:t>
            </a:r>
            <a:r>
              <a:rPr lang="en-US" altLang="zh-CN" dirty="0">
                <a:ea typeface="Cambria Math" panose="02040503050406030204"/>
              </a:rPr>
              <a:t>∘</a:t>
            </a:r>
            <a:r>
              <a:rPr kumimoji="1" lang="en-US" altLang="zh-CN" dirty="0"/>
              <a:t>R</a:t>
            </a:r>
          </a:p>
          <a:p>
            <a:r>
              <a:rPr kumimoji="1" lang="zh-CN" altLang="en-US" dirty="0"/>
              <a:t>解：</a:t>
            </a:r>
            <a:r>
              <a:rPr kumimoji="1" lang="en-US" altLang="zh-CN" dirty="0"/>
              <a:t>(1) R</a:t>
            </a:r>
            <a:r>
              <a:rPr kumimoji="1" lang="en-US" altLang="zh-CN" baseline="30000" dirty="0"/>
              <a:t>c</a:t>
            </a:r>
            <a:r>
              <a:rPr kumimoji="1" lang="en-US" altLang="zh-CN" dirty="0"/>
              <a:t> = {(b, a), (d, c)}</a:t>
            </a:r>
            <a:br>
              <a:rPr kumimoji="1" lang="en-US" altLang="zh-CN" dirty="0"/>
            </a:br>
            <a:r>
              <a:rPr kumimoji="1" lang="en-US" altLang="zh-CN" dirty="0"/>
              <a:t>	     </a:t>
            </a:r>
            <a:r>
              <a:rPr kumimoji="1" lang="zh-CN" altLang="en-US" dirty="0"/>
              <a:t> </a:t>
            </a:r>
            <a:r>
              <a:rPr kumimoji="1" lang="en-US" altLang="zh-CN" dirty="0"/>
              <a:t>S</a:t>
            </a:r>
            <a:r>
              <a:rPr kumimoji="1" lang="en-US" altLang="zh-CN" baseline="30000" dirty="0"/>
              <a:t>c</a:t>
            </a:r>
            <a:r>
              <a:rPr kumimoji="1" lang="en-US" altLang="zh-CN" dirty="0"/>
              <a:t> = {(e, b), (c, d)}.</a:t>
            </a:r>
            <a:br>
              <a:rPr kumimoji="1" lang="en-US" altLang="zh-CN" dirty="0"/>
            </a:br>
            <a:r>
              <a:rPr kumimoji="1" lang="en-US" altLang="zh-CN" dirty="0"/>
              <a:t>	(2) S</a:t>
            </a:r>
            <a:r>
              <a:rPr lang="en-US" altLang="zh-CN" dirty="0">
                <a:ea typeface="Cambria Math" panose="02040503050406030204"/>
              </a:rPr>
              <a:t>∘</a:t>
            </a:r>
            <a:r>
              <a:rPr kumimoji="1" lang="en-US" altLang="zh-CN" dirty="0"/>
              <a:t>R ={(a, e), (c, c)}</a:t>
            </a:r>
            <a:br>
              <a:rPr kumimoji="1" lang="en-US" altLang="zh-CN" dirty="0"/>
            </a:br>
            <a:r>
              <a:rPr kumimoji="1" lang="en-US" altLang="zh-CN" dirty="0"/>
              <a:t>	</a:t>
            </a:r>
            <a:r>
              <a:rPr kumimoji="1" lang="zh-CN" altLang="en-US" dirty="0"/>
              <a:t> </a:t>
            </a:r>
            <a:r>
              <a:rPr kumimoji="1" lang="en-US" altLang="zh-CN" dirty="0"/>
              <a:t>     R</a:t>
            </a:r>
            <a:r>
              <a:rPr lang="en-US" altLang="zh-CN" dirty="0">
                <a:ea typeface="Cambria Math" panose="02040503050406030204"/>
              </a:rPr>
              <a:t>∘</a:t>
            </a:r>
            <a:r>
              <a:rPr kumimoji="1" lang="en-US" altLang="zh-CN" dirty="0"/>
              <a:t>S ={(d, d)}.</a:t>
            </a:r>
            <a:endParaRPr kumimoji="1" lang="zh-CN" altLang="en-US" dirty="0"/>
          </a:p>
        </p:txBody>
      </p:sp>
    </p:spTree>
    <p:extLst>
      <p:ext uri="{BB962C8B-B14F-4D97-AF65-F5344CB8AC3E}">
        <p14:creationId xmlns:p14="http://schemas.microsoft.com/office/powerpoint/2010/main" val="152216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4B7F6-E056-2A4A-914F-F85298731A18}"/>
              </a:ext>
            </a:extLst>
          </p:cNvPr>
          <p:cNvSpPr>
            <a:spLocks noGrp="1"/>
          </p:cNvSpPr>
          <p:nvPr>
            <p:ph type="title"/>
          </p:nvPr>
        </p:nvSpPr>
        <p:spPr/>
        <p:txBody>
          <a:bodyPr/>
          <a:lstStyle/>
          <a:p>
            <a:r>
              <a:rPr kumimoji="1" lang="zh-CN" altLang="en-US" dirty="0"/>
              <a:t>重要定理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4E2A7D4-DEBD-A648-8EEA-1485032369FA}"/>
                  </a:ext>
                </a:extLst>
              </p:cNvPr>
              <p:cNvSpPr>
                <a:spLocks noGrp="1"/>
              </p:cNvSpPr>
              <p:nvPr>
                <p:ph idx="1"/>
              </p:nvPr>
            </p:nvSpPr>
            <p:spPr>
              <a:xfrm>
                <a:off x="457200" y="1935480"/>
                <a:ext cx="8229600" cy="4770120"/>
              </a:xfrm>
            </p:spPr>
            <p:txBody>
              <a:bodyPr>
                <a:normAutofit/>
              </a:bodyPr>
              <a:lstStyle/>
              <a:p>
                <a:r>
                  <a:rPr kumimoji="1" lang="zh-CN" altLang="en-US" b="1" dirty="0"/>
                  <a:t>定理</a:t>
                </a:r>
                <a:r>
                  <a:rPr kumimoji="1" lang="en-US" altLang="zh-CN" b="1" dirty="0"/>
                  <a:t>1</a:t>
                </a:r>
                <a:r>
                  <a:rPr kumimoji="1" lang="zh-CN" altLang="en-US" b="1" dirty="0"/>
                  <a:t>：</a:t>
                </a:r>
                <a:r>
                  <a:rPr kumimoji="1" lang="en-US" altLang="zh-CN" dirty="0"/>
                  <a:t>R</a:t>
                </a:r>
                <a:r>
                  <a:rPr kumimoji="1" lang="en-US" altLang="zh-CN" baseline="-25000" dirty="0"/>
                  <a:t>1</a:t>
                </a:r>
                <a:r>
                  <a:rPr kumimoji="1" lang="en-US" altLang="zh-CN" dirty="0"/>
                  <a:t>,</a:t>
                </a:r>
                <a:r>
                  <a:rPr kumimoji="1" lang="zh-CN" altLang="en-US" dirty="0"/>
                  <a:t> </a:t>
                </a:r>
                <a:r>
                  <a:rPr kumimoji="1" lang="en-US" altLang="zh-CN" dirty="0"/>
                  <a:t>R</a:t>
                </a:r>
                <a:r>
                  <a:rPr kumimoji="1" lang="en-US" altLang="zh-CN" baseline="-25000" dirty="0"/>
                  <a:t>2</a:t>
                </a:r>
                <a:r>
                  <a:rPr kumimoji="1" lang="en-US" altLang="zh-CN" dirty="0"/>
                  <a:t>,</a:t>
                </a:r>
                <a:r>
                  <a:rPr kumimoji="1" lang="zh-CN" altLang="en-US" dirty="0"/>
                  <a:t> </a:t>
                </a:r>
                <a:r>
                  <a:rPr kumimoji="1" lang="en-US" altLang="zh-CN" dirty="0"/>
                  <a:t>R</a:t>
                </a:r>
                <a:r>
                  <a:rPr kumimoji="1" lang="en-US" altLang="zh-CN" baseline="-25000" dirty="0"/>
                  <a:t>3</a:t>
                </a:r>
                <a:r>
                  <a:rPr kumimoji="1" lang="zh-CN" altLang="en-US" dirty="0"/>
                  <a:t>为关系。</a:t>
                </a:r>
                <a:r>
                  <a:rPr kumimoji="1" lang="en-US" altLang="zh-CN" dirty="0"/>
                  <a:t>R</a:t>
                </a:r>
                <a:r>
                  <a:rPr kumimoji="1" lang="en-US" altLang="zh-CN" baseline="-25000" dirty="0"/>
                  <a:t>1</a:t>
                </a:r>
                <a:r>
                  <a:rPr kumimoji="1" lang="zh-CN" altLang="en-US" dirty="0"/>
                  <a:t>是集合</a:t>
                </a:r>
                <a:r>
                  <a:rPr kumimoji="1" lang="en-US" altLang="zh-CN" dirty="0"/>
                  <a:t>Z</a:t>
                </a:r>
                <a:r>
                  <a:rPr kumimoji="1" lang="zh-CN" altLang="en-US" dirty="0"/>
                  <a:t>到集合</a:t>
                </a:r>
                <a:r>
                  <a:rPr kumimoji="1" lang="en-US" altLang="zh-CN" dirty="0"/>
                  <a:t>W</a:t>
                </a:r>
                <a:r>
                  <a:rPr kumimoji="1" lang="zh-CN" altLang="en-US" dirty="0"/>
                  <a:t>的关系，</a:t>
                </a:r>
                <a:r>
                  <a:rPr kumimoji="1" lang="en-US" altLang="zh-CN" dirty="0"/>
                  <a:t>R</a:t>
                </a:r>
                <a:r>
                  <a:rPr kumimoji="1" lang="en-US" altLang="zh-CN" baseline="-25000" dirty="0"/>
                  <a:t>2</a:t>
                </a:r>
                <a:r>
                  <a:rPr kumimoji="1" lang="zh-CN" altLang="en-US" dirty="0"/>
                  <a:t>是集合</a:t>
                </a:r>
                <a:r>
                  <a:rPr kumimoji="1" lang="en-US" altLang="zh-CN" dirty="0"/>
                  <a:t>Y</a:t>
                </a:r>
                <a:r>
                  <a:rPr kumimoji="1" lang="zh-CN" altLang="en-US" dirty="0"/>
                  <a:t>到集合</a:t>
                </a:r>
                <a:r>
                  <a:rPr kumimoji="1" lang="en-US" altLang="zh-CN" dirty="0"/>
                  <a:t>Z</a:t>
                </a:r>
                <a:r>
                  <a:rPr kumimoji="1" lang="zh-CN" altLang="en-US" dirty="0"/>
                  <a:t>的关系，</a:t>
                </a:r>
                <a:r>
                  <a:rPr kumimoji="1" lang="en-US" altLang="zh-CN" dirty="0"/>
                  <a:t>R</a:t>
                </a:r>
                <a:r>
                  <a:rPr kumimoji="1" lang="en-US" altLang="zh-CN" baseline="-25000" dirty="0"/>
                  <a:t>3</a:t>
                </a:r>
                <a:r>
                  <a:rPr kumimoji="1" lang="zh-CN" altLang="en-US" dirty="0"/>
                  <a:t>是集合</a:t>
                </a:r>
                <a:r>
                  <a:rPr kumimoji="1" lang="en-US" altLang="zh-CN" dirty="0"/>
                  <a:t>X</a:t>
                </a:r>
                <a:r>
                  <a:rPr kumimoji="1" lang="zh-CN" altLang="en-US" dirty="0"/>
                  <a:t>到集合</a:t>
                </a:r>
                <a:r>
                  <a:rPr kumimoji="1" lang="en-US" altLang="zh-CN" dirty="0"/>
                  <a:t>Y</a:t>
                </a:r>
                <a:r>
                  <a:rPr kumimoji="1" lang="zh-CN" altLang="en-US" dirty="0"/>
                  <a:t>的关系，则</a:t>
                </a:r>
                <a:r>
                  <a:rPr kumimoji="1" lang="en-US" altLang="zh-CN" dirty="0"/>
                  <a:t>(R</a:t>
                </a:r>
                <a:r>
                  <a:rPr kumimoji="1" lang="en-US" altLang="zh-CN" baseline="-25000" dirty="0"/>
                  <a:t>1</a:t>
                </a:r>
                <a:r>
                  <a:rPr lang="en-US" altLang="zh-CN" dirty="0">
                    <a:ea typeface="Cambria Math" panose="02040503050406030204"/>
                  </a:rPr>
                  <a:t> ∘ </a:t>
                </a:r>
                <a:r>
                  <a:rPr kumimoji="1" lang="en-US" altLang="zh-CN" dirty="0"/>
                  <a:t>R</a:t>
                </a:r>
                <a:r>
                  <a:rPr kumimoji="1" lang="en-US" altLang="zh-CN" baseline="-25000" dirty="0"/>
                  <a:t>2</a:t>
                </a:r>
                <a:r>
                  <a:rPr kumimoji="1" lang="en-US" altLang="zh-CN" dirty="0"/>
                  <a:t>)</a:t>
                </a:r>
                <a:r>
                  <a:rPr lang="en-US" altLang="zh-CN" dirty="0">
                    <a:ea typeface="Cambria Math" panose="02040503050406030204"/>
                  </a:rPr>
                  <a:t> ∘ </a:t>
                </a:r>
                <a:r>
                  <a:rPr kumimoji="1" lang="en-US" altLang="zh-CN" dirty="0"/>
                  <a:t>R</a:t>
                </a:r>
                <a:r>
                  <a:rPr kumimoji="1" lang="en-US" altLang="zh-CN" baseline="-25000" dirty="0"/>
                  <a:t>3</a:t>
                </a:r>
                <a:r>
                  <a:rPr kumimoji="1" lang="en-US" altLang="zh-CN" dirty="0"/>
                  <a:t> = R</a:t>
                </a:r>
                <a:r>
                  <a:rPr kumimoji="1" lang="en-US" altLang="zh-CN" baseline="-25000" dirty="0"/>
                  <a:t>1</a:t>
                </a:r>
                <a:r>
                  <a:rPr lang="en-US" altLang="zh-CN" dirty="0">
                    <a:ea typeface="Cambria Math" panose="02040503050406030204"/>
                  </a:rPr>
                  <a:t> ∘</a:t>
                </a:r>
                <a:r>
                  <a:rPr lang="zh-CN" altLang="en-US" dirty="0">
                    <a:ea typeface="Cambria Math" panose="02040503050406030204"/>
                  </a:rPr>
                  <a:t> </a:t>
                </a:r>
                <a:r>
                  <a:rPr kumimoji="1" lang="en-US" altLang="zh-CN" dirty="0"/>
                  <a:t>(R</a:t>
                </a:r>
                <a:r>
                  <a:rPr kumimoji="1" lang="en-US" altLang="zh-CN" baseline="-25000" dirty="0"/>
                  <a:t>2</a:t>
                </a:r>
                <a:r>
                  <a:rPr lang="en-US" altLang="zh-CN" dirty="0">
                    <a:ea typeface="Cambria Math" panose="02040503050406030204"/>
                  </a:rPr>
                  <a:t> ∘ </a:t>
                </a:r>
                <a:r>
                  <a:rPr kumimoji="1" lang="en-US" altLang="zh-CN" dirty="0"/>
                  <a:t>R</a:t>
                </a:r>
                <a:r>
                  <a:rPr kumimoji="1" lang="en-US" altLang="zh-CN" baseline="-25000" dirty="0"/>
                  <a:t>3</a:t>
                </a:r>
                <a:r>
                  <a:rPr kumimoji="1" lang="en-US" altLang="zh-CN" dirty="0"/>
                  <a:t>)</a:t>
                </a:r>
                <a:r>
                  <a:rPr kumimoji="1" lang="zh-CN" altLang="en-US" dirty="0"/>
                  <a:t>。</a:t>
                </a:r>
                <a:endParaRPr kumimoji="1" lang="en-US" altLang="zh-CN" dirty="0"/>
              </a:p>
              <a:p>
                <a:r>
                  <a:rPr kumimoji="1" lang="zh-CN" altLang="en-US" dirty="0"/>
                  <a:t>证明：</a:t>
                </a:r>
                <a:r>
                  <a:rPr kumimoji="1" lang="en-US" altLang="zh-CN" dirty="0"/>
                  <a:t> </a:t>
                </a:r>
                <a:r>
                  <a:rPr lang="en-US" altLang="zh-CN" dirty="0">
                    <a:sym typeface="Symbol" panose="05050102010706020507"/>
                  </a:rPr>
                  <a:t>(</a:t>
                </a:r>
                <a:r>
                  <a:rPr kumimoji="1" lang="en-US" altLang="zh-CN" dirty="0"/>
                  <a:t>x,</a:t>
                </a:r>
                <a:r>
                  <a:rPr kumimoji="1" lang="zh-CN" altLang="en-US" dirty="0"/>
                  <a:t> </a:t>
                </a:r>
                <a:r>
                  <a:rPr kumimoji="1" lang="en-US" altLang="zh-CN" dirty="0"/>
                  <a:t>w), </a:t>
                </a:r>
                <a:br>
                  <a:rPr kumimoji="1" lang="en-US" altLang="zh-CN" dirty="0"/>
                </a:br>
                <a:r>
                  <a:rPr kumimoji="1" lang="en-US" altLang="zh-CN" dirty="0"/>
                  <a:t>	(x,</a:t>
                </a:r>
                <a:r>
                  <a:rPr kumimoji="1" lang="zh-CN" altLang="en-US" dirty="0"/>
                  <a:t> </a:t>
                </a:r>
                <a:r>
                  <a:rPr kumimoji="1" lang="en-US" altLang="zh-CN" dirty="0"/>
                  <a:t>w)</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 </a:t>
                </a:r>
                <a:br>
                  <a:rPr kumimoji="1" lang="en-US" altLang="zh-CN" dirty="0"/>
                </a:b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t>y(y</a:t>
                </a:r>
                <a:r>
                  <a:rPr lang="en-US" altLang="zh-CN" dirty="0">
                    <a:ea typeface="Cambria Math" panose="02040503050406030204"/>
                  </a:rPr>
                  <a:t> ∊ </a:t>
                </a:r>
                <a:r>
                  <a:rPr kumimoji="1" lang="en-US" altLang="zh-CN" dirty="0"/>
                  <a:t>Y </a:t>
                </a:r>
                <a:r>
                  <a:rPr lang="en-US" altLang="zh-CN" dirty="0">
                    <a:ea typeface="Cambria Math" panose="02040503050406030204" pitchFamily="18" charset="0"/>
                  </a:rPr>
                  <a:t>∧</a:t>
                </a:r>
                <a:r>
                  <a:rPr kumimoji="1" lang="en-US" altLang="zh-CN" dirty="0"/>
                  <a:t> (y, w) </a:t>
                </a:r>
                <a:r>
                  <a:rPr lang="en-US" altLang="zh-CN" dirty="0">
                    <a:ea typeface="Cambria Math" panose="02040503050406030204"/>
                  </a:rPr>
                  <a:t>∊</a:t>
                </a:r>
                <a:r>
                  <a:rPr kumimoji="1" lang="en-US" altLang="zh-CN" dirty="0"/>
                  <a:t> (R</a:t>
                </a:r>
                <a:r>
                  <a:rPr kumimoji="1" lang="en-US" altLang="zh-CN" baseline="-25000" dirty="0"/>
                  <a:t>1</a:t>
                </a:r>
                <a:r>
                  <a:rPr lang="en-US" altLang="zh-CN" dirty="0">
                    <a:ea typeface="Cambria Math" panose="02040503050406030204"/>
                  </a:rPr>
                  <a:t> ∘ </a:t>
                </a:r>
                <a:r>
                  <a:rPr kumimoji="1" lang="en-US" altLang="zh-CN" dirty="0"/>
                  <a:t>R</a:t>
                </a:r>
                <a:r>
                  <a:rPr kumimoji="1" lang="en-US" altLang="zh-CN" baseline="-25000" dirty="0"/>
                  <a:t>2</a:t>
                </a:r>
                <a:r>
                  <a:rPr kumimoji="1" lang="en-US" altLang="zh-CN" dirty="0"/>
                  <a:t>) </a:t>
                </a:r>
                <a:r>
                  <a:rPr lang="en-US" altLang="zh-CN" dirty="0">
                    <a:ea typeface="Cambria Math" panose="02040503050406030204" pitchFamily="18" charset="0"/>
                  </a:rPr>
                  <a:t>∧</a:t>
                </a:r>
                <a:r>
                  <a:rPr kumimoji="1" lang="en-US" altLang="zh-CN" dirty="0"/>
                  <a:t> (x, y)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a:t>
                </a:r>
                <a:br>
                  <a:rPr kumimoji="1" lang="en-US" altLang="zh-CN" dirty="0"/>
                </a:b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lang="en-US" altLang="zh-CN" dirty="0">
                    <a:sym typeface="Symbol" panose="05050102010706020507"/>
                  </a:rPr>
                  <a:t> </a:t>
                </a:r>
                <a:r>
                  <a:rPr kumimoji="1" lang="en-US" altLang="zh-CN" dirty="0"/>
                  <a:t>y(y</a:t>
                </a:r>
                <a:r>
                  <a:rPr lang="en-US" altLang="zh-CN" dirty="0">
                    <a:ea typeface="Cambria Math" panose="02040503050406030204"/>
                  </a:rPr>
                  <a:t> ∊ </a:t>
                </a:r>
                <a:r>
                  <a:rPr kumimoji="1" lang="en-US" altLang="zh-CN" dirty="0"/>
                  <a:t>Y </a:t>
                </a:r>
                <a:r>
                  <a:rPr lang="en-US" altLang="zh-CN" dirty="0">
                    <a:ea typeface="Cambria Math" panose="02040503050406030204" pitchFamily="18" charset="0"/>
                  </a:rPr>
                  <a:t>∧</a:t>
                </a:r>
                <a:r>
                  <a:rPr kumimoji="1" lang="en-US" altLang="zh-CN" dirty="0"/>
                  <a:t> </a:t>
                </a:r>
                <a:r>
                  <a:rPr lang="en-US" altLang="zh-CN" dirty="0">
                    <a:sym typeface="Symbol" panose="05050102010706020507"/>
                  </a:rPr>
                  <a:t></a:t>
                </a:r>
                <a:r>
                  <a:rPr kumimoji="1" lang="en-US" altLang="zh-CN" dirty="0">
                    <a:sym typeface="Symbol" panose="05050102010706020507"/>
                  </a:rPr>
                  <a:t>z(z</a:t>
                </a:r>
                <a:r>
                  <a:rPr lang="en-US" altLang="zh-CN" dirty="0">
                    <a:ea typeface="Cambria Math" panose="02040503050406030204"/>
                  </a:rPr>
                  <a:t> ∊ Z </a:t>
                </a:r>
                <a:r>
                  <a:rPr lang="en-US" altLang="zh-CN" dirty="0">
                    <a:ea typeface="Cambria Math" panose="02040503050406030204" pitchFamily="18" charset="0"/>
                  </a:rPr>
                  <a:t>∧ (y, z)</a:t>
                </a:r>
                <a:r>
                  <a:rPr lang="en-US" altLang="zh-CN" dirty="0">
                    <a:ea typeface="Cambria Math" panose="02040503050406030204"/>
                  </a:rPr>
                  <a:t> ∊ </a:t>
                </a:r>
                <a:r>
                  <a:rPr kumimoji="1" lang="en-US" altLang="zh-CN" dirty="0"/>
                  <a:t>R</a:t>
                </a:r>
                <a:r>
                  <a:rPr kumimoji="1" lang="en-US" altLang="zh-CN" baseline="-25000" dirty="0"/>
                  <a:t>2</a:t>
                </a:r>
                <a:r>
                  <a:rPr lang="en-US" altLang="zh-CN" dirty="0">
                    <a:ea typeface="Cambria Math" panose="02040503050406030204" pitchFamily="18" charset="0"/>
                  </a:rPr>
                  <a:t> ∧ (z, w) </a:t>
                </a:r>
                <a:r>
                  <a:rPr lang="en-US" altLang="zh-CN" dirty="0">
                    <a:ea typeface="Cambria Math" panose="02040503050406030204"/>
                  </a:rPr>
                  <a:t>∊ </a:t>
                </a:r>
                <a:r>
                  <a:rPr kumimoji="1" lang="en-US" altLang="zh-CN" dirty="0"/>
                  <a:t>R</a:t>
                </a:r>
                <a:r>
                  <a:rPr kumimoji="1" lang="en-US" altLang="zh-CN" baseline="-25000" dirty="0"/>
                  <a:t>1</a:t>
                </a:r>
                <a:r>
                  <a:rPr lang="en-US" altLang="zh-CN" dirty="0">
                    <a:ea typeface="Cambria Math" panose="02040503050406030204"/>
                  </a:rPr>
                  <a:t>) </a:t>
                </a:r>
                <a:r>
                  <a:rPr lang="en-US" altLang="zh-CN" dirty="0">
                    <a:ea typeface="Cambria Math" panose="02040503050406030204" pitchFamily="18" charset="0"/>
                  </a:rPr>
                  <a:t>∧ </a:t>
                </a:r>
                <a:r>
                  <a:rPr kumimoji="1" lang="en-US" altLang="zh-CN" dirty="0"/>
                  <a:t>(x, y)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a:t>
                </a:r>
                <a:br>
                  <a:rPr kumimoji="1" lang="en-US" altLang="zh-CN" dirty="0"/>
                </a:br>
                <a:r>
                  <a:rPr kumimoji="1" lang="en-US" altLang="zh-CN" dirty="0"/>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sym typeface="Symbol" panose="05050102010706020507"/>
                  </a:rPr>
                  <a:t>z(z</a:t>
                </a:r>
                <a:r>
                  <a:rPr lang="en-US" altLang="zh-CN" dirty="0">
                    <a:ea typeface="Cambria Math" panose="02040503050406030204"/>
                  </a:rPr>
                  <a:t> ∊ Z </a:t>
                </a:r>
                <a:r>
                  <a:rPr lang="en-US" altLang="zh-CN" dirty="0">
                    <a:ea typeface="Cambria Math" panose="02040503050406030204" pitchFamily="18" charset="0"/>
                  </a:rPr>
                  <a:t>∧ </a:t>
                </a:r>
                <a:r>
                  <a:rPr lang="en-US" altLang="zh-CN" dirty="0">
                    <a:sym typeface="Symbol" panose="05050102010706020507"/>
                  </a:rPr>
                  <a:t></a:t>
                </a:r>
                <a:r>
                  <a:rPr kumimoji="1" lang="en-US" altLang="zh-CN" dirty="0"/>
                  <a:t>y(y</a:t>
                </a:r>
                <a:r>
                  <a:rPr lang="en-US" altLang="zh-CN" dirty="0">
                    <a:ea typeface="Cambria Math" panose="02040503050406030204"/>
                  </a:rPr>
                  <a:t> ∊ </a:t>
                </a:r>
                <a:r>
                  <a:rPr kumimoji="1" lang="en-US" altLang="zh-CN" dirty="0"/>
                  <a:t>Y </a:t>
                </a:r>
                <a:r>
                  <a:rPr lang="en-US" altLang="zh-CN" dirty="0">
                    <a:ea typeface="Cambria Math" panose="02040503050406030204" pitchFamily="18" charset="0"/>
                  </a:rPr>
                  <a:t>∧</a:t>
                </a:r>
                <a:r>
                  <a:rPr kumimoji="1" lang="en-US" altLang="zh-CN" dirty="0"/>
                  <a:t> (x, z) </a:t>
                </a:r>
                <a:r>
                  <a:rPr lang="en-US" altLang="zh-CN" dirty="0">
                    <a:ea typeface="Cambria Math" panose="02040503050406030204"/>
                  </a:rPr>
                  <a:t>∊ </a:t>
                </a:r>
                <a:r>
                  <a:rPr kumimoji="1" lang="en-US" altLang="zh-CN" dirty="0"/>
                  <a:t>R</a:t>
                </a:r>
                <a:r>
                  <a:rPr kumimoji="1" lang="en-US" altLang="zh-CN" baseline="-25000" dirty="0"/>
                  <a:t>2</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 </a:t>
                </a:r>
                <a:r>
                  <a:rPr lang="en-US" altLang="zh-CN" dirty="0">
                    <a:ea typeface="Cambria Math" panose="02040503050406030204" pitchFamily="18" charset="0"/>
                  </a:rPr>
                  <a:t>∧ (z, w)</a:t>
                </a:r>
                <a:r>
                  <a:rPr lang="en-US" altLang="zh-CN" dirty="0">
                    <a:ea typeface="Cambria Math" panose="02040503050406030204"/>
                  </a:rPr>
                  <a:t> ∊ </a:t>
                </a:r>
                <a:r>
                  <a:rPr kumimoji="1" lang="en-US" altLang="zh-CN" dirty="0"/>
                  <a:t>R</a:t>
                </a:r>
                <a:r>
                  <a:rPr kumimoji="1" lang="en-US" altLang="zh-CN" baseline="-25000" dirty="0"/>
                  <a:t>1</a:t>
                </a:r>
                <a:r>
                  <a:rPr lang="en-US" altLang="zh-CN" dirty="0">
                    <a:ea typeface="Cambria Math" panose="02040503050406030204" pitchFamily="18" charset="0"/>
                  </a:rPr>
                  <a:t>))</a:t>
                </a:r>
                <a:br>
                  <a:rPr lang="en-US" altLang="zh-CN" dirty="0">
                    <a:ea typeface="Cambria Math" panose="02040503050406030204" pitchFamily="18" charset="0"/>
                  </a:rPr>
                </a:br>
                <a:r>
                  <a:rPr lang="en-US" altLang="zh-CN" dirty="0">
                    <a:ea typeface="Cambria Math" panose="02040503050406030204" pitchFamily="18" charset="0"/>
                  </a:rPr>
                  <a:t>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(x,</a:t>
                </a:r>
                <a:r>
                  <a:rPr kumimoji="1" lang="zh-CN" altLang="en-US" dirty="0"/>
                  <a:t> </a:t>
                </a:r>
                <a:r>
                  <a:rPr kumimoji="1" lang="en-US" altLang="zh-CN" dirty="0"/>
                  <a:t>w)</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3</a:t>
                </a:r>
                <a:r>
                  <a:rPr kumimoji="1" lang="en-US" altLang="zh-CN" dirty="0"/>
                  <a:t>)</a:t>
                </a:r>
              </a:p>
              <a:p>
                <a:r>
                  <a:rPr kumimoji="1" lang="zh-CN" altLang="en-US" dirty="0">
                    <a:solidFill>
                      <a:srgbClr val="FF0000"/>
                    </a:solidFill>
                  </a:rPr>
                  <a:t>本定理说明合成运算满足结合律。</a:t>
                </a:r>
                <a:endParaRPr kumimoji="1" lang="en-US" altLang="zh-CN" dirty="0">
                  <a:solidFill>
                    <a:srgbClr val="FF0000"/>
                  </a:solidFill>
                </a:endParaRPr>
              </a:p>
              <a:p>
                <a:endParaRPr kumimoji="1" lang="zh-CN" altLang="en-US" dirty="0"/>
              </a:p>
              <a:p>
                <a:endParaRPr kumimoji="1" lang="zh-CN" altLang="en-US" dirty="0"/>
              </a:p>
            </p:txBody>
          </p:sp>
        </mc:Choice>
        <mc:Fallback xmlns="">
          <p:sp>
            <p:nvSpPr>
              <p:cNvPr id="3" name="内容占位符 2">
                <a:extLst>
                  <a:ext uri="{FF2B5EF4-FFF2-40B4-BE49-F238E27FC236}">
                    <a16:creationId xmlns:a16="http://schemas.microsoft.com/office/drawing/2014/main" id="{54E2A7D4-DEBD-A648-8EEA-1485032369FA}"/>
                  </a:ext>
                </a:extLst>
              </p:cNvPr>
              <p:cNvSpPr>
                <a:spLocks noGrp="1" noRot="1" noChangeAspect="1" noMove="1" noResize="1" noEditPoints="1" noAdjustHandles="1" noChangeArrowheads="1" noChangeShapeType="1" noTextEdit="1"/>
              </p:cNvSpPr>
              <p:nvPr>
                <p:ph idx="1"/>
              </p:nvPr>
            </p:nvSpPr>
            <p:spPr>
              <a:xfrm>
                <a:off x="457200" y="1935480"/>
                <a:ext cx="8229600" cy="4770120"/>
              </a:xfrm>
              <a:blipFill>
                <a:blip r:embed="rId3"/>
                <a:stretch>
                  <a:fillRect l="-1080" t="-1592" r="-3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043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183A2-9097-A043-9DD6-F1A689E2F9FB}"/>
              </a:ext>
            </a:extLst>
          </p:cNvPr>
          <p:cNvSpPr>
            <a:spLocks noGrp="1"/>
          </p:cNvSpPr>
          <p:nvPr>
            <p:ph type="title"/>
          </p:nvPr>
        </p:nvSpPr>
        <p:spPr/>
        <p:txBody>
          <a:bodyPr/>
          <a:lstStyle/>
          <a:p>
            <a:r>
              <a:rPr kumimoji="1" lang="zh-CN" altLang="en-US" dirty="0"/>
              <a:t>重要定理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3FFF6C-AF7B-B646-8E5D-65E07BD88904}"/>
                  </a:ext>
                </a:extLst>
              </p:cNvPr>
              <p:cNvSpPr>
                <a:spLocks noGrp="1"/>
              </p:cNvSpPr>
              <p:nvPr>
                <p:ph idx="1"/>
              </p:nvPr>
            </p:nvSpPr>
            <p:spPr/>
            <p:txBody>
              <a:bodyPr/>
              <a:lstStyle/>
              <a:p>
                <a:r>
                  <a:rPr kumimoji="1" lang="zh-CN" altLang="en-US" b="1" dirty="0"/>
                  <a:t>定理</a:t>
                </a:r>
                <a:r>
                  <a:rPr kumimoji="1" lang="en-US" altLang="zh-CN" b="1" dirty="0"/>
                  <a:t>2</a:t>
                </a:r>
                <a:r>
                  <a:rPr kumimoji="1" lang="zh-CN" altLang="en-US" b="1" dirty="0"/>
                  <a:t>：</a:t>
                </a:r>
                <a:r>
                  <a:rPr kumimoji="1" lang="zh-CN" altLang="en-US" dirty="0"/>
                  <a:t>假设</a:t>
                </a:r>
                <a:r>
                  <a:rPr kumimoji="1" lang="en-US" altLang="zh-CN" dirty="0"/>
                  <a:t>R, R</a:t>
                </a:r>
                <a:r>
                  <a:rPr kumimoji="1" lang="en-US" altLang="zh-CN" baseline="-25000" dirty="0"/>
                  <a:t>1</a:t>
                </a:r>
                <a:r>
                  <a:rPr kumimoji="1" lang="en-US" altLang="zh-CN" dirty="0"/>
                  <a:t>,</a:t>
                </a:r>
                <a:r>
                  <a:rPr kumimoji="1" lang="zh-CN" altLang="en-US" dirty="0"/>
                  <a:t> </a:t>
                </a:r>
                <a:r>
                  <a:rPr kumimoji="1" lang="en-US" altLang="zh-CN" dirty="0"/>
                  <a:t>R</a:t>
                </a:r>
                <a:r>
                  <a:rPr kumimoji="1" lang="en-US" altLang="zh-CN" baseline="-25000" dirty="0"/>
                  <a:t>2</a:t>
                </a:r>
                <a:r>
                  <a:rPr kumimoji="1" lang="zh-CN" altLang="en-US" dirty="0"/>
                  <a:t>都是集合</a:t>
                </a:r>
                <a:r>
                  <a:rPr kumimoji="1" lang="en-US" altLang="zh-CN" dirty="0"/>
                  <a:t>A</a:t>
                </a:r>
                <a:r>
                  <a:rPr kumimoji="1" lang="zh-CN" altLang="en-US" dirty="0"/>
                  <a:t>到集合</a:t>
                </a:r>
                <a:r>
                  <a:rPr kumimoji="1" lang="en-US" altLang="zh-CN" dirty="0"/>
                  <a:t>B</a:t>
                </a:r>
                <a:r>
                  <a:rPr kumimoji="1" lang="zh-CN" altLang="en-US" dirty="0"/>
                  <a:t>的关系，则如下集合等式皆成立：</a:t>
                </a:r>
                <a:endParaRPr kumimoji="1" lang="en-US" altLang="zh-CN" dirty="0"/>
              </a:p>
              <a:p>
                <a:pPr lvl="1"/>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baseline="30000"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p>
              <a:p>
                <a:pPr lvl="1"/>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baseline="30000"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p>
              <a:p>
                <a:pPr lvl="1"/>
                <a:r>
                  <a:rPr lang="en-US" altLang="zh-CN" dirty="0"/>
                  <a:t>(</a:t>
                </a:r>
                <a14:m>
                  <m:oMath xmlns:m="http://schemas.openxmlformats.org/officeDocument/2006/math">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R</m:t>
                        </m:r>
                      </m:e>
                    </m:acc>
                  </m:oMath>
                </a14:m>
                <a:r>
                  <a:rPr lang="en-US" altLang="zh-CN" dirty="0"/>
                  <a:t>)</a:t>
                </a:r>
                <a:r>
                  <a:rPr kumimoji="1" lang="en-US" altLang="zh-CN" baseline="30000" dirty="0"/>
                  <a:t> c</a:t>
                </a:r>
                <a:r>
                  <a:rPr lang="en-US" altLang="zh-CN" dirty="0"/>
                  <a:t> = </a:t>
                </a:r>
                <a14:m>
                  <m:oMath xmlns:m="http://schemas.openxmlformats.org/officeDocument/2006/math">
                    <m:acc>
                      <m:accPr>
                        <m:chr m:val="̅"/>
                        <m:ctrlPr>
                          <a:rPr lang="zh-CN" altLang="zh-CN" i="1">
                            <a:latin typeface="Cambria Math" panose="02040503050406030204" pitchFamily="18" charset="0"/>
                          </a:rPr>
                        </m:ctrlPr>
                      </m:accPr>
                      <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R</m:t>
                            </m:r>
                          </m:e>
                          <m:sup>
                            <m:r>
                              <m:rPr>
                                <m:sty m:val="p"/>
                              </m:rPr>
                              <a:rPr lang="en-US" altLang="zh-CN">
                                <a:latin typeface="Cambria Math" panose="02040503050406030204" pitchFamily="18" charset="0"/>
                              </a:rPr>
                              <m:t>c</m:t>
                            </m:r>
                          </m:sup>
                        </m:sSup>
                      </m:e>
                    </m:acc>
                  </m:oMath>
                </a14:m>
                <a:r>
                  <a:rPr lang="zh-CN" altLang="zh-CN" dirty="0"/>
                  <a:t> </a:t>
                </a:r>
                <a:r>
                  <a:rPr lang="zh-CN" altLang="en-US" dirty="0"/>
                  <a:t>，此处的</a:t>
                </a:r>
                <a14:m>
                  <m:oMath xmlns:m="http://schemas.openxmlformats.org/officeDocument/2006/math">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R</m:t>
                        </m:r>
                      </m:e>
                    </m:acc>
                    <m:r>
                      <a:rPr lang="en-US" altLang="zh-CN" i="1">
                        <a:latin typeface="Cambria Math" panose="02040503050406030204" pitchFamily="18" charset="0"/>
                      </a:rPr>
                      <m:t> </m:t>
                    </m:r>
                  </m:oMath>
                </a14:m>
                <a:r>
                  <a:rPr lang="en-US" altLang="zh-CN" dirty="0"/>
                  <a:t>=</a:t>
                </a:r>
                <a:r>
                  <a:rPr kumimoji="1" lang="en-US" altLang="zh-CN" dirty="0"/>
                  <a:t> A </a:t>
                </a:r>
                <a:r>
                  <a:rPr lang="en-US" altLang="zh-CN" dirty="0">
                    <a:ea typeface="Cambria Math" panose="02040503050406030204"/>
                    <a:sym typeface="+mn-ea"/>
                  </a:rPr>
                  <a:t>⨉ </a:t>
                </a:r>
                <a:r>
                  <a:rPr kumimoji="1" lang="en-US" altLang="zh-CN" dirty="0"/>
                  <a:t>B – R</a:t>
                </a:r>
                <a:r>
                  <a:rPr kumimoji="1" lang="zh-CN" altLang="en-US" dirty="0"/>
                  <a:t>。</a:t>
                </a:r>
                <a:endParaRPr kumimoji="1" lang="en-US" altLang="zh-CN" dirty="0"/>
              </a:p>
              <a:p>
                <a:pPr lvl="1"/>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baseline="30000" dirty="0"/>
                  <a:t> </a:t>
                </a:r>
                <a:r>
                  <a:rPr lang="en-US" altLang="zh-CN" dirty="0">
                    <a:latin typeface="Cambria Math" panose="02040503050406030204"/>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endParaRPr kumimoji="1" lang="en-US" altLang="zh-CN" dirty="0"/>
              </a:p>
              <a:p>
                <a:pPr lvl="1"/>
                <a:r>
                  <a:rPr kumimoji="1" lang="en-US" altLang="zh-CN" dirty="0"/>
                  <a:t>(A </a:t>
                </a:r>
                <a:r>
                  <a:rPr lang="en-US" altLang="zh-CN" dirty="0">
                    <a:ea typeface="Cambria Math" panose="02040503050406030204"/>
                    <a:sym typeface="+mn-ea"/>
                  </a:rPr>
                  <a:t>⨉ </a:t>
                </a:r>
                <a:r>
                  <a:rPr kumimoji="1" lang="en-US" altLang="zh-CN" dirty="0"/>
                  <a:t>B)</a:t>
                </a:r>
                <a:r>
                  <a:rPr kumimoji="1" lang="en-US" altLang="zh-CN" baseline="30000" dirty="0"/>
                  <a:t> c</a:t>
                </a:r>
                <a:r>
                  <a:rPr kumimoji="1" lang="en-US" altLang="zh-CN" dirty="0"/>
                  <a:t> = B </a:t>
                </a:r>
                <a:r>
                  <a:rPr lang="en-US" altLang="zh-CN" dirty="0">
                    <a:ea typeface="Cambria Math" panose="02040503050406030204"/>
                    <a:sym typeface="+mn-ea"/>
                  </a:rPr>
                  <a:t>⨉ </a:t>
                </a:r>
                <a:r>
                  <a:rPr kumimoji="1" lang="en-US" altLang="zh-CN" dirty="0"/>
                  <a:t>A</a:t>
                </a:r>
              </a:p>
            </p:txBody>
          </p:sp>
        </mc:Choice>
        <mc:Fallback xmlns="">
          <p:sp>
            <p:nvSpPr>
              <p:cNvPr id="3" name="内容占位符 2">
                <a:extLst>
                  <a:ext uri="{FF2B5EF4-FFF2-40B4-BE49-F238E27FC236}">
                    <a16:creationId xmlns:a16="http://schemas.microsoft.com/office/drawing/2014/main" id="{BF3FFF6C-AF7B-B646-8E5D-65E07BD88904}"/>
                  </a:ext>
                </a:extLst>
              </p:cNvPr>
              <p:cNvSpPr>
                <a:spLocks noGrp="1" noRot="1" noChangeAspect="1" noMove="1" noResize="1" noEditPoints="1" noAdjustHandles="1" noChangeArrowheads="1" noChangeShapeType="1" noTextEdit="1"/>
              </p:cNvSpPr>
              <p:nvPr>
                <p:ph idx="1"/>
              </p:nvPr>
            </p:nvSpPr>
            <p:spPr>
              <a:blipFill>
                <a:blip r:embed="rId2"/>
                <a:stretch>
                  <a:fillRect l="-1080" t="-17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0724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9B25B-D059-1044-9791-37B929944AFD}"/>
              </a:ext>
            </a:extLst>
          </p:cNvPr>
          <p:cNvSpPr>
            <a:spLocks noGrp="1"/>
          </p:cNvSpPr>
          <p:nvPr>
            <p:ph type="title"/>
          </p:nvPr>
        </p:nvSpPr>
        <p:spPr/>
        <p:txBody>
          <a:bodyPr/>
          <a:lstStyle/>
          <a:p>
            <a:r>
              <a:rPr kumimoji="1" lang="zh-CN" altLang="en-US" dirty="0"/>
              <a:t>重要定理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BF537A-B941-C741-BAB0-D1897742D3C1}"/>
                  </a:ext>
                </a:extLst>
              </p:cNvPr>
              <p:cNvSpPr>
                <a:spLocks noGrp="1"/>
              </p:cNvSpPr>
              <p:nvPr>
                <p:ph idx="1"/>
              </p:nvPr>
            </p:nvSpPr>
            <p:spPr/>
            <p:txBody>
              <a:bodyPr/>
              <a:lstStyle/>
              <a:p>
                <a:r>
                  <a:rPr kumimoji="1" lang="zh-CN" altLang="en-US" b="1" dirty="0"/>
                  <a:t>定理</a:t>
                </a:r>
                <a:r>
                  <a:rPr kumimoji="1" lang="en-US" altLang="zh-CN" b="1" dirty="0"/>
                  <a:t>3</a:t>
                </a:r>
                <a:r>
                  <a:rPr kumimoji="1" lang="zh-CN" altLang="en-US" b="1" dirty="0"/>
                  <a:t>：</a:t>
                </a:r>
                <a:r>
                  <a:rPr kumimoji="1" lang="zh-CN" altLang="en-US" dirty="0"/>
                  <a:t>假设</a:t>
                </a:r>
                <a:r>
                  <a:rPr kumimoji="1" lang="en-US" altLang="zh-CN" dirty="0"/>
                  <a:t>R</a:t>
                </a:r>
                <a:r>
                  <a:rPr kumimoji="1" lang="en-US" altLang="zh-CN" baseline="-25000" dirty="0"/>
                  <a:t>1</a:t>
                </a:r>
                <a:r>
                  <a:rPr kumimoji="1" lang="en-US" altLang="zh-CN" dirty="0"/>
                  <a:t>,</a:t>
                </a:r>
                <a:r>
                  <a:rPr kumimoji="1" lang="zh-CN" altLang="en-US" dirty="0"/>
                  <a:t> </a:t>
                </a:r>
                <a:r>
                  <a:rPr kumimoji="1" lang="en-US" altLang="zh-CN" dirty="0"/>
                  <a:t>R</a:t>
                </a:r>
                <a:r>
                  <a:rPr kumimoji="1" lang="en-US" altLang="zh-CN" baseline="-25000" dirty="0"/>
                  <a:t>2</a:t>
                </a:r>
                <a:r>
                  <a:rPr kumimoji="1" lang="zh-CN" altLang="en-US" dirty="0"/>
                  <a:t>分别是集合</a:t>
                </a:r>
                <a:r>
                  <a:rPr kumimoji="1" lang="en-US" altLang="zh-CN" dirty="0"/>
                  <a:t>Y</a:t>
                </a:r>
                <a:r>
                  <a:rPr kumimoji="1" lang="zh-CN" altLang="en-US" dirty="0"/>
                  <a:t>到</a:t>
                </a:r>
                <a:r>
                  <a:rPr kumimoji="1" lang="en-US" altLang="zh-CN" dirty="0"/>
                  <a:t>Z</a:t>
                </a:r>
                <a:r>
                  <a:rPr kumimoji="1" lang="zh-CN" altLang="en-US" dirty="0"/>
                  <a:t>，以及集合</a:t>
                </a:r>
                <a:r>
                  <a:rPr kumimoji="1" lang="en-US" altLang="zh-CN" dirty="0"/>
                  <a:t>X</a:t>
                </a:r>
                <a:r>
                  <a:rPr kumimoji="1" lang="zh-CN" altLang="en-US" dirty="0"/>
                  <a:t>到</a:t>
                </a:r>
                <a:r>
                  <a:rPr kumimoji="1" lang="en-US" altLang="zh-CN" dirty="0"/>
                  <a:t>Y</a:t>
                </a:r>
                <a:r>
                  <a:rPr kumimoji="1" lang="zh-CN" altLang="en-US" dirty="0"/>
                  <a:t>的关系，则 </a:t>
                </a:r>
                <a:r>
                  <a:rPr lang="en-US" altLang="zh-CN" dirty="0"/>
                  <a:t>(R</a:t>
                </a:r>
                <a:r>
                  <a:rPr lang="en-US" altLang="zh-CN" baseline="-25000" dirty="0">
                    <a:latin typeface="Cambria Math" panose="02040503050406030204" pitchFamily="18" charset="0"/>
                    <a:ea typeface="Cambria Math" panose="02040503050406030204" pitchFamily="18" charset="0"/>
                  </a:rPr>
                  <a:t>1</a:t>
                </a:r>
                <a:r>
                  <a:rPr lang="en-US" altLang="zh-CN" dirty="0"/>
                  <a:t> </a:t>
                </a:r>
                <a:r>
                  <a:rPr lang="en-US" altLang="zh-CN" dirty="0">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2 </a:t>
                </a:r>
                <a:r>
                  <a:rPr lang="en-US" altLang="zh-CN" dirty="0"/>
                  <a:t>)</a:t>
                </a:r>
                <a:r>
                  <a:rPr kumimoji="1" lang="zh-CN" altLang="en-US" baseline="30000" dirty="0"/>
                  <a:t> </a:t>
                </a:r>
                <a:r>
                  <a:rPr kumimoji="1" lang="en-US" altLang="zh-CN" baseline="30000" dirty="0"/>
                  <a:t>c</a:t>
                </a:r>
                <a:r>
                  <a:rPr lang="zh-CN" altLang="en-US" dirty="0"/>
                  <a:t> </a:t>
                </a:r>
                <a:r>
                  <a:rPr lang="en-US" altLang="zh-CN" dirty="0"/>
                  <a:t>=</a:t>
                </a:r>
                <a:r>
                  <a:rPr lang="zh-CN" altLang="en-US" dirty="0"/>
                  <a:t> </a:t>
                </a:r>
                <a:r>
                  <a:rPr lang="en-US" altLang="zh-CN" dirty="0"/>
                  <a:t>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r>
                  <a:rPr kumimoji="1" lang="zh-CN" altLang="en-US" baseline="30000" dirty="0"/>
                  <a:t> </a:t>
                </a:r>
                <a:r>
                  <a:rPr lang="en-US" altLang="zh-CN" dirty="0">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zh-CN" altLang="en-US" dirty="0"/>
                  <a:t> </a:t>
                </a:r>
                <a:endParaRPr kumimoji="1" lang="en-US" altLang="zh-CN" dirty="0"/>
              </a:p>
              <a:p>
                <a:pPr marL="276225" indent="-276225"/>
                <a:r>
                  <a:rPr kumimoji="1" lang="zh-CN" altLang="en-US" dirty="0"/>
                  <a:t>证明：</a:t>
                </a:r>
                <a:r>
                  <a:rPr lang="en-US" altLang="zh-CN" dirty="0">
                    <a:sym typeface="Symbol" panose="05050102010706020507"/>
                  </a:rPr>
                  <a:t> (</a:t>
                </a:r>
                <a:r>
                  <a:rPr kumimoji="1" lang="en-US" altLang="zh-CN" dirty="0"/>
                  <a:t>y,</a:t>
                </a:r>
                <a:r>
                  <a:rPr kumimoji="1" lang="zh-CN" altLang="en-US" dirty="0"/>
                  <a:t> </a:t>
                </a:r>
                <a:r>
                  <a:rPr kumimoji="1" lang="en-US" altLang="zh-CN" dirty="0"/>
                  <a:t>x), </a:t>
                </a:r>
                <a:br>
                  <a:rPr kumimoji="1" lang="en-US" altLang="zh-CN" dirty="0"/>
                </a:br>
                <a:r>
                  <a:rPr kumimoji="1" lang="en-US" altLang="zh-CN" dirty="0"/>
                  <a:t>    (z,</a:t>
                </a:r>
                <a:r>
                  <a:rPr kumimoji="1" lang="zh-CN" altLang="en-US" dirty="0"/>
                  <a:t> </a:t>
                </a:r>
                <a:r>
                  <a:rPr kumimoji="1" lang="en-US" altLang="zh-CN" dirty="0"/>
                  <a:t>x)</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lang="en-US" altLang="zh-CN" dirty="0"/>
                  <a:t> )</a:t>
                </a:r>
                <a:r>
                  <a:rPr kumimoji="1" lang="zh-CN" altLang="en-US" baseline="30000" dirty="0"/>
                  <a:t> </a:t>
                </a:r>
                <a:r>
                  <a:rPr kumimoji="1" lang="en-US" altLang="zh-CN" baseline="30000" dirty="0"/>
                  <a:t>c</a:t>
                </a:r>
                <a:br>
                  <a:rPr kumimoji="1"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(x,</a:t>
                </a:r>
                <a:r>
                  <a:rPr kumimoji="1" lang="zh-CN" altLang="en-US" dirty="0"/>
                  <a:t> </a:t>
                </a:r>
                <a:r>
                  <a:rPr kumimoji="1" lang="en-US" altLang="zh-CN" dirty="0"/>
                  <a:t>z)</a:t>
                </a:r>
                <a:r>
                  <a:rPr lang="en-US" altLang="zh-CN" dirty="0">
                    <a:ea typeface="Cambria Math" panose="02040503050406030204"/>
                  </a:rPr>
                  <a:t> ∊ </a:t>
                </a:r>
                <a:r>
                  <a:rPr kumimoji="1" lang="en-US" altLang="zh-CN" dirty="0"/>
                  <a:t>(R</a:t>
                </a:r>
                <a:r>
                  <a:rPr kumimoji="1" lang="en-US" altLang="zh-CN" baseline="-25000" dirty="0"/>
                  <a:t>1</a:t>
                </a:r>
                <a:r>
                  <a:rPr kumimoji="1" lang="en-US" altLang="zh-CN" dirty="0"/>
                  <a:t> </a:t>
                </a:r>
                <a:r>
                  <a:rPr lang="en-US" altLang="zh-CN" dirty="0">
                    <a:ea typeface="Cambria Math" panose="02040503050406030204"/>
                  </a:rPr>
                  <a:t>∘ </a:t>
                </a:r>
                <a:r>
                  <a:rPr kumimoji="1" lang="en-US" altLang="zh-CN" dirty="0"/>
                  <a:t>R</a:t>
                </a:r>
                <a:r>
                  <a:rPr kumimoji="1" lang="en-US" altLang="zh-CN" baseline="-25000" dirty="0"/>
                  <a:t>2</a:t>
                </a:r>
                <a:r>
                  <a:rPr lang="en-US" altLang="zh-CN" dirty="0"/>
                  <a:t> )</a:t>
                </a:r>
                <a:br>
                  <a:rPr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sym typeface="Symbol" panose="05050102010706020507"/>
                  </a:rPr>
                  <a:t>y(y</a:t>
                </a:r>
                <a:r>
                  <a:rPr lang="en-US" altLang="zh-CN" dirty="0">
                    <a:ea typeface="Cambria Math" panose="02040503050406030204"/>
                  </a:rPr>
                  <a:t> ∊ Y </a:t>
                </a:r>
                <a:r>
                  <a:rPr lang="en-US" altLang="zh-CN" dirty="0">
                    <a:ea typeface="Cambria Math" panose="02040503050406030204" pitchFamily="18" charset="0"/>
                  </a:rPr>
                  <a:t>∧ (x, y)</a:t>
                </a:r>
                <a:r>
                  <a:rPr lang="en-US" altLang="zh-CN" dirty="0">
                    <a:ea typeface="Cambria Math" panose="02040503050406030204"/>
                  </a:rPr>
                  <a:t> ∊ </a:t>
                </a:r>
                <a:r>
                  <a:rPr kumimoji="1" lang="en-US" altLang="zh-CN" dirty="0"/>
                  <a:t>R</a:t>
                </a:r>
                <a:r>
                  <a:rPr kumimoji="1" lang="en-US" altLang="zh-CN" baseline="-25000" dirty="0"/>
                  <a:t>2</a:t>
                </a:r>
                <a:r>
                  <a:rPr kumimoji="1" lang="en-US" altLang="zh-CN" dirty="0"/>
                  <a:t> </a:t>
                </a:r>
                <a:r>
                  <a:rPr lang="en-US" altLang="zh-CN" dirty="0">
                    <a:ea typeface="Cambria Math" panose="02040503050406030204" pitchFamily="18" charset="0"/>
                  </a:rPr>
                  <a:t>∧ (y, z) </a:t>
                </a:r>
                <a:r>
                  <a:rPr lang="en-US" altLang="zh-CN" dirty="0">
                    <a:ea typeface="Cambria Math" panose="02040503050406030204"/>
                  </a:rPr>
                  <a:t>∊ </a:t>
                </a:r>
                <a:r>
                  <a:rPr kumimoji="1" lang="en-US" altLang="zh-CN" dirty="0"/>
                  <a:t>R</a:t>
                </a:r>
                <a:r>
                  <a:rPr kumimoji="1" lang="en-US" altLang="zh-CN" baseline="-25000" dirty="0"/>
                  <a:t>1</a:t>
                </a:r>
                <a:r>
                  <a:rPr kumimoji="1" lang="en-US" altLang="zh-CN" dirty="0"/>
                  <a:t>)</a:t>
                </a:r>
                <a:br>
                  <a:rPr kumimoji="1"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sym typeface="Symbol" panose="05050102010706020507"/>
                  </a:rPr>
                  <a:t></a:t>
                </a:r>
                <a:r>
                  <a:rPr kumimoji="1" lang="en-US" altLang="zh-CN" dirty="0">
                    <a:sym typeface="Symbol" panose="05050102010706020507"/>
                  </a:rPr>
                  <a:t>y(y</a:t>
                </a:r>
                <a:r>
                  <a:rPr lang="en-US" altLang="zh-CN" dirty="0">
                    <a:ea typeface="Cambria Math" panose="02040503050406030204"/>
                  </a:rPr>
                  <a:t> ∊ Y </a:t>
                </a:r>
                <a:r>
                  <a:rPr lang="en-US" altLang="zh-CN" dirty="0">
                    <a:ea typeface="Cambria Math" panose="02040503050406030204" pitchFamily="18" charset="0"/>
                  </a:rPr>
                  <a:t>∧ (y, x)</a:t>
                </a:r>
                <a:r>
                  <a:rPr lang="en-US" altLang="zh-CN" dirty="0">
                    <a:ea typeface="Cambria Math" panose="02040503050406030204"/>
                  </a:rPr>
                  <a:t> ∊ </a:t>
                </a:r>
                <a:r>
                  <a:rPr lang="en-US" altLang="zh-CN" dirty="0"/>
                  <a:t>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r>
                  <a:rPr kumimoji="1" lang="en-US" altLang="zh-CN" dirty="0"/>
                  <a:t> </a:t>
                </a:r>
                <a:r>
                  <a:rPr lang="en-US" altLang="zh-CN" dirty="0">
                    <a:ea typeface="Cambria Math" panose="02040503050406030204" pitchFamily="18" charset="0"/>
                  </a:rPr>
                  <a:t>∧ (z, y) </a:t>
                </a:r>
                <a:r>
                  <a:rPr lang="en-US" altLang="zh-CN" dirty="0">
                    <a:ea typeface="Cambria Math" panose="02040503050406030204"/>
                  </a:rPr>
                  <a:t>∊ </a:t>
                </a:r>
                <a:r>
                  <a:rPr lang="en-US" altLang="zh-CN" dirty="0"/>
                  <a:t>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r>
                  <a:rPr kumimoji="1" lang="en-US" altLang="zh-CN" dirty="0"/>
                  <a:t>)</a:t>
                </a:r>
                <a:br>
                  <a:rPr kumimoji="1" lang="en-US" altLang="zh-CN" dirty="0"/>
                </a:b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en-US" altLang="zh-CN" dirty="0"/>
                  <a:t> </a:t>
                </a:r>
                <a:r>
                  <a:rPr lang="en-US" altLang="zh-CN" dirty="0"/>
                  <a:t>R</a:t>
                </a:r>
                <a:r>
                  <a:rPr lang="en-US" altLang="zh-CN" baseline="-25000" dirty="0">
                    <a:latin typeface="Cambria Math" panose="02040503050406030204" pitchFamily="18" charset="0"/>
                    <a:ea typeface="Cambria Math" panose="02040503050406030204" pitchFamily="18" charset="0"/>
                  </a:rPr>
                  <a:t>2</a:t>
                </a:r>
                <a:r>
                  <a:rPr kumimoji="1" lang="en-US" altLang="zh-CN" baseline="30000" dirty="0"/>
                  <a:t>c</a:t>
                </a:r>
                <a:r>
                  <a:rPr kumimoji="1" lang="zh-CN" altLang="en-US" baseline="30000" dirty="0"/>
                  <a:t> </a:t>
                </a:r>
                <a:r>
                  <a:rPr lang="en-US" altLang="zh-CN" dirty="0">
                    <a:ea typeface="Cambria Math" panose="02040503050406030204"/>
                  </a:rPr>
                  <a:t>∘</a:t>
                </a:r>
                <a:r>
                  <a:rPr lang="en-US" altLang="zh-CN" dirty="0"/>
                  <a:t> R</a:t>
                </a:r>
                <a:r>
                  <a:rPr lang="en-US" altLang="zh-CN" baseline="-25000" dirty="0">
                    <a:latin typeface="Cambria Math" panose="02040503050406030204" pitchFamily="18" charset="0"/>
                    <a:ea typeface="Cambria Math" panose="02040503050406030204" pitchFamily="18" charset="0"/>
                  </a:rPr>
                  <a:t>1</a:t>
                </a:r>
                <a:r>
                  <a:rPr kumimoji="1" lang="en-US" altLang="zh-CN" baseline="30000" dirty="0"/>
                  <a:t>c</a:t>
                </a:r>
                <a:endParaRPr kumimoji="1" lang="en-US" altLang="zh-CN" dirty="0"/>
              </a:p>
              <a:p>
                <a:pPr marL="276225" indent="-276225"/>
                <a:r>
                  <a:rPr kumimoji="1" lang="zh-CN" altLang="en-US" dirty="0"/>
                  <a:t>本定理说明合成运算和逆运算在交换运算顺序的时候，参与运算的关系也要交换顺序。</a:t>
                </a:r>
                <a:endParaRPr kumimoji="1" lang="en-US" altLang="zh-CN" dirty="0"/>
              </a:p>
            </p:txBody>
          </p:sp>
        </mc:Choice>
        <mc:Fallback xmlns="">
          <p:sp>
            <p:nvSpPr>
              <p:cNvPr id="3" name="内容占位符 2">
                <a:extLst>
                  <a:ext uri="{FF2B5EF4-FFF2-40B4-BE49-F238E27FC236}">
                    <a16:creationId xmlns:a16="http://schemas.microsoft.com/office/drawing/2014/main" id="{92BF537A-B941-C741-BAB0-D1897742D3C1}"/>
                  </a:ext>
                </a:extLst>
              </p:cNvPr>
              <p:cNvSpPr>
                <a:spLocks noGrp="1" noRot="1" noChangeAspect="1" noMove="1" noResize="1" noEditPoints="1" noAdjustHandles="1" noChangeArrowheads="1" noChangeShapeType="1" noTextEdit="1"/>
              </p:cNvSpPr>
              <p:nvPr>
                <p:ph idx="1"/>
              </p:nvPr>
            </p:nvSpPr>
            <p:spPr>
              <a:blipFill>
                <a:blip r:embed="rId2"/>
                <a:stretch>
                  <a:fillRect l="-1080" t="-1729" r="-30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460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D392E-E426-E04B-B05B-E615B1788DCB}"/>
              </a:ext>
            </a:extLst>
          </p:cNvPr>
          <p:cNvSpPr>
            <a:spLocks noGrp="1"/>
          </p:cNvSpPr>
          <p:nvPr>
            <p:ph type="title"/>
          </p:nvPr>
        </p:nvSpPr>
        <p:spPr/>
        <p:txBody>
          <a:bodyPr/>
          <a:lstStyle/>
          <a:p>
            <a:r>
              <a:rPr kumimoji="1" lang="zh-CN" altLang="en-US" dirty="0"/>
              <a:t>重要定理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8C15F0-E6CB-1645-8C31-F27890E6B699}"/>
                  </a:ext>
                </a:extLst>
              </p:cNvPr>
              <p:cNvSpPr>
                <a:spLocks noGrp="1"/>
              </p:cNvSpPr>
              <p:nvPr>
                <p:ph idx="1"/>
              </p:nvPr>
            </p:nvSpPr>
            <p:spPr/>
            <p:txBody>
              <a:bodyPr/>
              <a:lstStyle/>
              <a:p>
                <a:r>
                  <a:rPr kumimoji="1" lang="zh-CN" altLang="en-US" b="1" dirty="0"/>
                  <a:t>定理</a:t>
                </a:r>
                <a:r>
                  <a:rPr kumimoji="1" lang="en-US" altLang="zh-CN" b="1" dirty="0"/>
                  <a:t>4</a:t>
                </a:r>
                <a:r>
                  <a:rPr kumimoji="1" lang="zh-CN" altLang="en-US" b="1" dirty="0"/>
                  <a:t>：</a:t>
                </a:r>
                <a:r>
                  <a:rPr kumimoji="1" lang="zh-CN" altLang="en-US" dirty="0"/>
                  <a:t>假设</a:t>
                </a:r>
                <a:r>
                  <a:rPr kumimoji="1" lang="en-US" altLang="zh-CN" dirty="0"/>
                  <a:t>R</a:t>
                </a:r>
                <a:r>
                  <a:rPr kumimoji="1" lang="zh-CN" altLang="en-US" dirty="0"/>
                  <a:t>为集合</a:t>
                </a:r>
                <a:r>
                  <a:rPr kumimoji="1" lang="en-US" altLang="zh-CN" dirty="0"/>
                  <a:t>A</a:t>
                </a:r>
                <a:r>
                  <a:rPr kumimoji="1" lang="zh-CN" altLang="en-US" dirty="0"/>
                  <a:t>上的二元关系，则有如下等价命题：</a:t>
                </a:r>
                <a:endParaRPr kumimoji="1" lang="en-US" altLang="zh-CN" dirty="0"/>
              </a:p>
              <a:p>
                <a:pPr lvl="1"/>
                <a:r>
                  <a:rPr kumimoji="1" lang="en-US" altLang="zh-CN" dirty="0"/>
                  <a:t>R</a:t>
                </a:r>
                <a:r>
                  <a:rPr kumimoji="1" lang="zh-CN" altLang="en-US" dirty="0"/>
                  <a:t>是自反的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I</a:t>
                </a:r>
                <a:r>
                  <a:rPr kumimoji="1" lang="en-US" altLang="zh-CN" baseline="-25000" dirty="0"/>
                  <a:t>A</a:t>
                </a:r>
                <a:r>
                  <a:rPr kumimoji="1" lang="en-US" altLang="zh-CN" dirty="0"/>
                  <a:t> </a:t>
                </a:r>
                <a:r>
                  <a:rPr lang="en-US" altLang="zh-CN" dirty="0">
                    <a:latin typeface="Cambria Math" panose="02040503050406030204" pitchFamily="18" charset="0"/>
                    <a:ea typeface="Cambria Math" panose="02040503050406030204" pitchFamily="18" charset="0"/>
                  </a:rPr>
                  <a:t>⊆ </a:t>
                </a:r>
                <a:r>
                  <a:rPr kumimoji="1" lang="en-US" altLang="zh-CN" dirty="0"/>
                  <a:t>R</a:t>
                </a:r>
              </a:p>
              <a:p>
                <a:pPr lvl="1"/>
                <a:r>
                  <a:rPr kumimoji="1" lang="en-US" altLang="zh-CN" dirty="0"/>
                  <a:t>R</a:t>
                </a:r>
                <a:r>
                  <a:rPr kumimoji="1" lang="zh-CN" altLang="en-US" dirty="0"/>
                  <a:t>是对称的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R = </a:t>
                </a:r>
                <a:r>
                  <a:rPr lang="en-US" altLang="zh-CN" dirty="0"/>
                  <a:t>R</a:t>
                </a:r>
                <a:r>
                  <a:rPr kumimoji="1" lang="en-US" altLang="zh-CN" baseline="30000" dirty="0"/>
                  <a:t>c</a:t>
                </a:r>
                <a:endParaRPr kumimoji="1" lang="en-US" altLang="zh-CN" dirty="0"/>
              </a:p>
              <a:p>
                <a:pPr lvl="1"/>
                <a:r>
                  <a:rPr kumimoji="1" lang="en-US" altLang="zh-CN" dirty="0"/>
                  <a:t>R</a:t>
                </a:r>
                <a:r>
                  <a:rPr kumimoji="1" lang="zh-CN" altLang="en-US" dirty="0"/>
                  <a:t>是反对称的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R </a:t>
                </a:r>
                <a:r>
                  <a:rPr lang="en-US" altLang="zh-CN" dirty="0">
                    <a:ea typeface="Cambria Math" panose="02040503050406030204"/>
                  </a:rPr>
                  <a:t>∩</a:t>
                </a:r>
                <a:r>
                  <a:rPr kumimoji="1" lang="en-US" altLang="zh-CN" dirty="0"/>
                  <a:t> </a:t>
                </a:r>
                <a:r>
                  <a:rPr lang="en-US" altLang="zh-CN" dirty="0"/>
                  <a:t>R</a:t>
                </a:r>
                <a:r>
                  <a:rPr kumimoji="1" lang="en-US" altLang="zh-CN" baseline="30000" dirty="0"/>
                  <a:t>c</a:t>
                </a:r>
                <a:r>
                  <a:rPr kumimoji="1" lang="en-US" altLang="zh-CN" dirty="0"/>
                  <a:t> </a:t>
                </a:r>
                <a:r>
                  <a:rPr lang="en-US" altLang="zh-CN" dirty="0">
                    <a:latin typeface="Cambria Math" panose="02040503050406030204" pitchFamily="18" charset="0"/>
                    <a:ea typeface="Cambria Math" panose="02040503050406030204" pitchFamily="18" charset="0"/>
                  </a:rPr>
                  <a:t>⊆</a:t>
                </a:r>
                <a:r>
                  <a:rPr kumimoji="1" lang="en-US" altLang="zh-CN" dirty="0"/>
                  <a:t> I</a:t>
                </a:r>
                <a:r>
                  <a:rPr kumimoji="1" lang="en-US" altLang="zh-CN" baseline="-25000" dirty="0"/>
                  <a:t>A</a:t>
                </a:r>
                <a:endParaRPr kumimoji="1" lang="en-US" altLang="zh-CN" dirty="0"/>
              </a:p>
              <a:p>
                <a:pPr lvl="1"/>
                <a:r>
                  <a:rPr kumimoji="1" lang="en-US" altLang="zh-CN" dirty="0"/>
                  <a:t>R</a:t>
                </a:r>
                <a:r>
                  <a:rPr kumimoji="1" lang="zh-CN" altLang="en-US" dirty="0"/>
                  <a:t>是传递的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lang="en-US" altLang="zh-CN" dirty="0"/>
                  <a:t>R </a:t>
                </a:r>
                <a:r>
                  <a:rPr lang="en-US" altLang="zh-CN" dirty="0">
                    <a:ea typeface="Cambria Math" panose="02040503050406030204"/>
                  </a:rPr>
                  <a:t>∘</a:t>
                </a:r>
                <a:r>
                  <a:rPr lang="en-US" altLang="zh-CN" dirty="0"/>
                  <a:t> R</a:t>
                </a:r>
                <a:r>
                  <a:rPr kumimoji="1" lang="en-US" altLang="zh-CN" dirty="0"/>
                  <a:t> </a:t>
                </a:r>
                <a:r>
                  <a:rPr lang="en-US" altLang="zh-CN" dirty="0">
                    <a:latin typeface="Cambria Math" panose="02040503050406030204" pitchFamily="18" charset="0"/>
                    <a:ea typeface="Cambria Math" panose="02040503050406030204" pitchFamily="18" charset="0"/>
                  </a:rPr>
                  <a:t>⊆ </a:t>
                </a:r>
                <a:r>
                  <a:rPr kumimoji="1" lang="en-US" altLang="zh-CN" dirty="0"/>
                  <a:t>R</a:t>
                </a:r>
                <a:endParaRPr kumimoji="1" lang="zh-CN" altLang="en-US" dirty="0"/>
              </a:p>
            </p:txBody>
          </p:sp>
        </mc:Choice>
        <mc:Fallback xmlns="">
          <p:sp>
            <p:nvSpPr>
              <p:cNvPr id="3" name="内容占位符 2">
                <a:extLst>
                  <a:ext uri="{FF2B5EF4-FFF2-40B4-BE49-F238E27FC236}">
                    <a16:creationId xmlns:a16="http://schemas.microsoft.com/office/drawing/2014/main" id="{F48C15F0-E6CB-1645-8C31-F27890E6B699}"/>
                  </a:ext>
                </a:extLst>
              </p:cNvPr>
              <p:cNvSpPr>
                <a:spLocks noGrp="1" noRot="1" noChangeAspect="1" noMove="1" noResize="1" noEditPoints="1" noAdjustHandles="1" noChangeArrowheads="1" noChangeShapeType="1" noTextEdit="1"/>
              </p:cNvSpPr>
              <p:nvPr>
                <p:ph idx="1"/>
              </p:nvPr>
            </p:nvSpPr>
            <p:spPr>
              <a:blipFill>
                <a:blip r:embed="rId2"/>
                <a:stretch>
                  <a:fillRect l="-1080" t="-17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0896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关系的幂</a:t>
            </a:r>
          </a:p>
        </p:txBody>
      </p:sp>
      <p:sp>
        <p:nvSpPr>
          <p:cNvPr id="3" name="Content Placeholder 2"/>
          <p:cNvSpPr>
            <a:spLocks noGrp="1"/>
          </p:cNvSpPr>
          <p:nvPr>
            <p:ph idx="1"/>
          </p:nvPr>
        </p:nvSpPr>
        <p:spPr/>
        <p:txBody>
          <a:bodyPr>
            <a:normAutofit/>
          </a:bodyPr>
          <a:lstStyle/>
          <a:p>
            <a:pPr>
              <a:buNone/>
            </a:pPr>
            <a:r>
              <a:rPr lang="zh-CN" altLang="en-US" dirty="0"/>
              <a:t>定义：</a:t>
            </a:r>
            <a:r>
              <a:rPr lang="en-US" dirty="0" err="1"/>
              <a:t>设R是</a:t>
            </a:r>
            <a:r>
              <a:rPr lang="zh-CN" altLang="en-US" dirty="0"/>
              <a:t>集合</a:t>
            </a:r>
            <a:r>
              <a:rPr lang="en-US" dirty="0" err="1">
                <a:sym typeface="+mn-ea"/>
              </a:rPr>
              <a:t>A</a:t>
            </a:r>
            <a:r>
              <a:rPr lang="en-US" dirty="0" err="1"/>
              <a:t>上的二元关系，则关系R的幂</a:t>
            </a:r>
            <a:r>
              <a:rPr lang="en-US" dirty="0" err="1">
                <a:sym typeface="+mn-ea"/>
              </a:rPr>
              <a:t>R</a:t>
            </a:r>
            <a:r>
              <a:rPr lang="en-US" baseline="30000" dirty="0" err="1">
                <a:sym typeface="+mn-ea"/>
              </a:rPr>
              <a:t>n</a:t>
            </a:r>
            <a:r>
              <a:rPr lang="en-US" dirty="0">
                <a:sym typeface="+mn-ea"/>
              </a:rPr>
              <a:t> </a:t>
            </a:r>
            <a:r>
              <a:rPr lang="en-US" dirty="0" err="1"/>
              <a:t>可</a:t>
            </a:r>
            <a:r>
              <a:rPr lang="zh-CN" altLang="en-US" dirty="0"/>
              <a:t>以递归地</a:t>
            </a:r>
            <a:r>
              <a:rPr lang="en-US" dirty="0" err="1"/>
              <a:t>定义为</a:t>
            </a:r>
            <a:r>
              <a:rPr lang="en-US" dirty="0"/>
              <a:t>: </a:t>
            </a:r>
          </a:p>
          <a:p>
            <a:pPr lvl="1"/>
            <a:r>
              <a:rPr lang="zh-CN" altLang="en-US" dirty="0"/>
              <a:t>第一步</a:t>
            </a:r>
            <a:r>
              <a:rPr lang="en-US" dirty="0"/>
              <a:t>: R</a:t>
            </a:r>
            <a:r>
              <a:rPr lang="en-US" baseline="30000" dirty="0">
                <a:ea typeface="Cambria Math" panose="02040503050406030204" pitchFamily="18" charset="0"/>
              </a:rPr>
              <a:t>1</a:t>
            </a:r>
            <a:r>
              <a:rPr lang="en-US" dirty="0"/>
              <a:t> = R</a:t>
            </a:r>
          </a:p>
          <a:p>
            <a:pPr lvl="1"/>
            <a:r>
              <a:rPr lang="zh-CN" altLang="en-US" dirty="0"/>
              <a:t>归纳步骤</a:t>
            </a:r>
            <a:r>
              <a:rPr lang="en-US" dirty="0"/>
              <a:t>:  R</a:t>
            </a:r>
            <a:r>
              <a:rPr lang="en-US" baseline="30000" dirty="0"/>
              <a:t>n+</a:t>
            </a:r>
            <a:r>
              <a:rPr lang="en-US" baseline="30000" dirty="0">
                <a:ea typeface="Cambria Math" panose="02040503050406030204" pitchFamily="18" charset="0"/>
              </a:rPr>
              <a:t>1</a:t>
            </a:r>
            <a:r>
              <a:rPr lang="en-US" dirty="0"/>
              <a:t> = </a:t>
            </a:r>
            <a:r>
              <a:rPr lang="en-US" dirty="0" err="1"/>
              <a:t>R</a:t>
            </a:r>
            <a:r>
              <a:rPr lang="en-US" baseline="30000" dirty="0" err="1"/>
              <a:t>n</a:t>
            </a:r>
            <a:r>
              <a:rPr lang="en-US" baseline="30000" dirty="0"/>
              <a:t> </a:t>
            </a:r>
            <a:r>
              <a:rPr lang="en-US" dirty="0">
                <a:ea typeface="Cambria Math" panose="02040503050406030204"/>
              </a:rPr>
              <a:t>∘</a:t>
            </a:r>
            <a:r>
              <a:rPr lang="en-US" dirty="0"/>
              <a:t> R</a:t>
            </a:r>
          </a:p>
          <a:p>
            <a:pPr>
              <a:buNone/>
            </a:pPr>
            <a:r>
              <a:rPr lang="en-US" dirty="0" err="1">
                <a:solidFill>
                  <a:srgbClr val="FF0000"/>
                </a:solidFill>
                <a:sym typeface="+mn-ea"/>
              </a:rPr>
              <a:t>由以下定理</a:t>
            </a:r>
            <a:r>
              <a:rPr lang="zh-CN" altLang="en-US" dirty="0">
                <a:solidFill>
                  <a:srgbClr val="FF0000"/>
                </a:solidFill>
                <a:sym typeface="+mn-ea"/>
              </a:rPr>
              <a:t>证明</a:t>
            </a:r>
            <a:r>
              <a:rPr lang="en-US" dirty="0">
                <a:solidFill>
                  <a:srgbClr val="FF0000"/>
                </a:solidFill>
              </a:rPr>
              <a:t>传递关系的幂是</a:t>
            </a:r>
            <a:r>
              <a:rPr lang="zh-CN" altLang="en-US" dirty="0">
                <a:solidFill>
                  <a:srgbClr val="FF0000"/>
                </a:solidFill>
              </a:rPr>
              <a:t>该</a:t>
            </a:r>
            <a:r>
              <a:rPr lang="en-US" dirty="0">
                <a:solidFill>
                  <a:srgbClr val="FF0000"/>
                </a:solidFill>
              </a:rPr>
              <a:t>关系的子集。 </a:t>
            </a:r>
          </a:p>
          <a:p>
            <a:pPr>
              <a:buNone/>
            </a:pPr>
            <a:r>
              <a:rPr lang="zh-CN" altLang="en-US" dirty="0"/>
              <a:t>定理：集合</a:t>
            </a:r>
            <a:r>
              <a:rPr lang="en-US" altLang="zh-CN" dirty="0"/>
              <a:t>A</a:t>
            </a:r>
            <a:r>
              <a:rPr lang="zh-CN" altLang="en-US" dirty="0"/>
              <a:t>上的关系</a:t>
            </a:r>
            <a:r>
              <a:rPr lang="en-US" altLang="zh-CN" dirty="0"/>
              <a:t>R</a:t>
            </a:r>
            <a:r>
              <a:rPr lang="zh-CN" altLang="en-US" dirty="0"/>
              <a:t>是满足传递性，当且仅当对于  </a:t>
            </a:r>
            <a:r>
              <a:rPr lang="en-US" dirty="0">
                <a:sym typeface="+mn-ea"/>
              </a:rPr>
              <a:t>n = </a:t>
            </a:r>
            <a:r>
              <a:rPr lang="en-US" dirty="0">
                <a:ea typeface="Cambria Math" panose="02040503050406030204" pitchFamily="18" charset="0"/>
                <a:sym typeface="+mn-ea"/>
              </a:rPr>
              <a:t>1,</a:t>
            </a:r>
            <a:r>
              <a:rPr lang="zh-CN" altLang="en-US" dirty="0">
                <a:ea typeface="Cambria Math" panose="02040503050406030204" pitchFamily="18" charset="0"/>
                <a:sym typeface="+mn-ea"/>
              </a:rPr>
              <a:t> </a:t>
            </a:r>
            <a:r>
              <a:rPr lang="en-US" dirty="0">
                <a:ea typeface="Cambria Math" panose="02040503050406030204" pitchFamily="18" charset="0"/>
                <a:sym typeface="+mn-ea"/>
              </a:rPr>
              <a:t>2,</a:t>
            </a:r>
            <a:r>
              <a:rPr lang="zh-CN" altLang="en-US" dirty="0">
                <a:ea typeface="Cambria Math" panose="02040503050406030204" pitchFamily="18" charset="0"/>
                <a:sym typeface="+mn-ea"/>
              </a:rPr>
              <a:t> </a:t>
            </a:r>
            <a:r>
              <a:rPr lang="en-US" dirty="0">
                <a:ea typeface="Cambria Math" panose="02040503050406030204" pitchFamily="18" charset="0"/>
                <a:sym typeface="+mn-ea"/>
              </a:rPr>
              <a:t>3</a:t>
            </a:r>
            <a:r>
              <a:rPr lang="en-US" altLang="zh-CN" dirty="0">
                <a:ea typeface="Cambria Math" panose="02040503050406030204" pitchFamily="18" charset="0"/>
                <a:sym typeface="+mn-ea"/>
              </a:rPr>
              <a:t>,</a:t>
            </a:r>
            <a:r>
              <a:rPr lang="en-US" dirty="0">
                <a:ea typeface="Cambria Math" panose="02040503050406030204" pitchFamily="18" charset="0"/>
                <a:sym typeface="+mn-ea"/>
              </a:rPr>
              <a:t> </a:t>
            </a:r>
            <a:r>
              <a:rPr lang="en-US" dirty="0">
                <a:sym typeface="+mn-ea"/>
              </a:rPr>
              <a:t>….</a:t>
            </a:r>
            <a:r>
              <a:rPr lang="zh-CN" altLang="en-US" dirty="0">
                <a:sym typeface="+mn-ea"/>
              </a:rPr>
              <a:t> 有</a:t>
            </a:r>
            <a:r>
              <a:rPr lang="en-US" dirty="0" err="1"/>
              <a:t>R</a:t>
            </a:r>
            <a:r>
              <a:rPr lang="en-US" baseline="30000" dirty="0" err="1"/>
              <a:t>n</a:t>
            </a:r>
            <a:r>
              <a:rPr lang="en-US" dirty="0"/>
              <a:t> </a:t>
            </a:r>
            <a:r>
              <a:rPr lang="en-US" dirty="0">
                <a:ea typeface="Cambria Math" panose="02040503050406030204"/>
              </a:rPr>
              <a:t>⊆</a:t>
            </a:r>
            <a:r>
              <a:rPr lang="en-US" dirty="0"/>
              <a:t> R </a:t>
            </a:r>
            <a:r>
              <a:rPr lang="zh-CN" altLang="en-US" dirty="0"/>
              <a:t>。</a:t>
            </a:r>
            <a:r>
              <a:rPr lang="en-US" dirty="0"/>
              <a:t> (</a:t>
            </a:r>
            <a:r>
              <a:rPr lang="en-US" dirty="0" err="1"/>
              <a:t>数学归纳法证明见</a:t>
            </a:r>
            <a:r>
              <a:rPr lang="zh-CN" altLang="en-US" dirty="0"/>
              <a:t>教材</a:t>
            </a:r>
            <a:r>
              <a:rPr lang="en-US" dirty="0"/>
              <a:t>)</a:t>
            </a:r>
          </a:p>
        </p:txBody>
      </p:sp>
    </p:spTree>
    <p:extLst>
      <p:ext uri="{BB962C8B-B14F-4D97-AF65-F5344CB8AC3E}">
        <p14:creationId xmlns:p14="http://schemas.microsoft.com/office/powerpoint/2010/main" val="1275668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ea typeface="+mn-ea"/>
              </a:rPr>
              <a:t>5.1</a:t>
            </a:r>
            <a:r>
              <a:rPr kumimoji="1" lang="zh-CN" altLang="en-US" dirty="0">
                <a:latin typeface="+mn-ea"/>
                <a:ea typeface="+mn-ea"/>
              </a:rPr>
              <a:t>作业</a:t>
            </a:r>
          </a:p>
        </p:txBody>
      </p:sp>
      <p:sp>
        <p:nvSpPr>
          <p:cNvPr id="3" name="内容占位符 2"/>
          <p:cNvSpPr>
            <a:spLocks noGrp="1"/>
          </p:cNvSpPr>
          <p:nvPr>
            <p:ph idx="1"/>
          </p:nvPr>
        </p:nvSpPr>
        <p:spPr/>
        <p:txBody>
          <a:bodyPr/>
          <a:lstStyle/>
          <a:p>
            <a:r>
              <a:rPr kumimoji="1" lang="en-US" altLang="zh-CN" dirty="0">
                <a:latin typeface="Times New Roman" panose="02020503050405090304" pitchFamily="18" charset="0"/>
                <a:cs typeface="Times New Roman" panose="02020503050405090304" pitchFamily="18" charset="0"/>
              </a:rPr>
              <a:t>5.1</a:t>
            </a:r>
          </a:p>
          <a:p>
            <a:pPr lvl="1"/>
            <a:r>
              <a:rPr kumimoji="1" lang="en-US" altLang="zh-CN" dirty="0">
                <a:latin typeface="Times New Roman" panose="02020503050405090304" pitchFamily="18" charset="0"/>
                <a:cs typeface="Times New Roman" panose="02020503050405090304" pitchFamily="18" charset="0"/>
              </a:rPr>
              <a:t>2</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3</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22</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24</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26</a:t>
            </a:r>
          </a:p>
        </p:txBody>
      </p:sp>
    </p:spTree>
    <p:extLst>
      <p:ext uri="{BB962C8B-B14F-4D97-AF65-F5344CB8AC3E}">
        <p14:creationId xmlns:p14="http://schemas.microsoft.com/office/powerpoint/2010/main" val="155444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关系的表示</a:t>
            </a:r>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.3</a:t>
            </a:r>
          </a:p>
        </p:txBody>
      </p:sp>
    </p:spTree>
    <p:extLst>
      <p:ext uri="{BB962C8B-B14F-4D97-AF65-F5344CB8AC3E}">
        <p14:creationId xmlns:p14="http://schemas.microsoft.com/office/powerpoint/2010/main" val="1083212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p>
        </p:txBody>
      </p:sp>
      <p:sp>
        <p:nvSpPr>
          <p:cNvPr id="3" name="Content Placeholder 2"/>
          <p:cNvSpPr>
            <a:spLocks noGrp="1"/>
          </p:cNvSpPr>
          <p:nvPr>
            <p:ph idx="1"/>
          </p:nvPr>
        </p:nvSpPr>
        <p:spPr/>
        <p:txBody>
          <a:bodyPr>
            <a:normAutofit/>
          </a:bodyPr>
          <a:lstStyle/>
          <a:p>
            <a:r>
              <a:rPr lang="zh-CN" altLang="en-US" dirty="0"/>
              <a:t>用矩阵表示关系</a:t>
            </a:r>
          </a:p>
          <a:p>
            <a:r>
              <a:rPr lang="zh-CN" altLang="en-US" dirty="0"/>
              <a:t>用图示关系</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用矩阵表示关系</a:t>
            </a:r>
          </a:p>
        </p:txBody>
      </p:sp>
      <p:sp>
        <p:nvSpPr>
          <p:cNvPr id="3" name="Content Placeholder 2"/>
          <p:cNvSpPr>
            <a:spLocks noGrp="1"/>
          </p:cNvSpPr>
          <p:nvPr>
            <p:ph idx="1"/>
          </p:nvPr>
        </p:nvSpPr>
        <p:spPr/>
        <p:txBody>
          <a:bodyPr>
            <a:normAutofit lnSpcReduction="10000"/>
          </a:bodyPr>
          <a:lstStyle/>
          <a:p>
            <a:r>
              <a:rPr lang="en-US" dirty="0"/>
              <a:t>有穷集之间的关系可用0 - 1矩阵表示</a:t>
            </a:r>
            <a:r>
              <a:rPr lang="zh-CN" altLang="en-US" dirty="0"/>
              <a:t>。</a:t>
            </a:r>
            <a:endParaRPr lang="en-US" dirty="0"/>
          </a:p>
          <a:p>
            <a:r>
              <a:rPr lang="zh-CN" altLang="en-US" dirty="0"/>
              <a:t>假设</a:t>
            </a:r>
            <a:r>
              <a:rPr lang="en-US" altLang="zh-CN" dirty="0"/>
              <a:t>R</a:t>
            </a:r>
            <a:r>
              <a:rPr lang="zh-CN" altLang="en-US" dirty="0"/>
              <a:t>是从</a:t>
            </a:r>
            <a:r>
              <a:rPr lang="en-US" dirty="0"/>
              <a:t> A = {a</a:t>
            </a:r>
            <a:r>
              <a:rPr lang="en-US" baseline="-25000" dirty="0">
                <a:ea typeface="Cambria Math" panose="02040503050406030204" pitchFamily="18" charset="0"/>
              </a:rPr>
              <a:t>1</a:t>
            </a:r>
            <a:r>
              <a:rPr lang="en-US" dirty="0"/>
              <a:t>, a</a:t>
            </a:r>
            <a:r>
              <a:rPr lang="en-US" baseline="-25000" dirty="0">
                <a:ea typeface="Cambria Math" panose="02040503050406030204" pitchFamily="18" charset="0"/>
              </a:rPr>
              <a:t>2</a:t>
            </a:r>
            <a:r>
              <a:rPr lang="en-US" dirty="0"/>
              <a:t>, …, a</a:t>
            </a:r>
            <a:r>
              <a:rPr lang="en-US" baseline="-25000" dirty="0"/>
              <a:t>m</a:t>
            </a:r>
            <a:r>
              <a:rPr lang="en-US" dirty="0"/>
              <a:t>}</a:t>
            </a:r>
            <a:r>
              <a:rPr lang="zh-CN" altLang="en-US" dirty="0"/>
              <a:t>到</a:t>
            </a:r>
            <a:r>
              <a:rPr lang="en-US" dirty="0"/>
              <a:t> B = {b</a:t>
            </a:r>
            <a:r>
              <a:rPr lang="en-US" baseline="-25000" dirty="0">
                <a:ea typeface="Cambria Math" panose="02040503050406030204" pitchFamily="18" charset="0"/>
              </a:rPr>
              <a:t>1</a:t>
            </a:r>
            <a:r>
              <a:rPr lang="en-US" dirty="0"/>
              <a:t>, b</a:t>
            </a:r>
            <a:r>
              <a:rPr lang="en-US" baseline="-25000" dirty="0">
                <a:ea typeface="Cambria Math" panose="02040503050406030204" pitchFamily="18" charset="0"/>
              </a:rPr>
              <a:t>2</a:t>
            </a:r>
            <a:r>
              <a:rPr lang="en-US" dirty="0"/>
              <a:t>, …, </a:t>
            </a:r>
            <a:r>
              <a:rPr lang="en-US" dirty="0" err="1"/>
              <a:t>b</a:t>
            </a:r>
            <a:r>
              <a:rPr lang="en-US" baseline="-25000" dirty="0" err="1"/>
              <a:t>n</a:t>
            </a:r>
            <a:r>
              <a:rPr lang="en-US" dirty="0"/>
              <a:t>}</a:t>
            </a:r>
            <a:r>
              <a:rPr lang="zh-CN" altLang="en-US" dirty="0"/>
              <a:t>的关系。</a:t>
            </a:r>
            <a:endParaRPr lang="en-US" dirty="0"/>
          </a:p>
          <a:p>
            <a:pPr lvl="1"/>
            <a:r>
              <a:rPr lang="en-US" dirty="0"/>
              <a:t>这两个集合的元素可以以任意的顺序列出。当A = B时，我们使用相同的顺序。 </a:t>
            </a:r>
          </a:p>
          <a:p>
            <a:r>
              <a:rPr lang="en-US" dirty="0"/>
              <a:t>关系R由矩阵表示 M</a:t>
            </a:r>
            <a:r>
              <a:rPr lang="en-US" baseline="-25000" dirty="0"/>
              <a:t>R</a:t>
            </a:r>
            <a:r>
              <a:rPr lang="en-US" dirty="0"/>
              <a:t> = [</a:t>
            </a:r>
            <a:r>
              <a:rPr lang="en-US" dirty="0" err="1"/>
              <a:t>m</a:t>
            </a:r>
            <a:r>
              <a:rPr lang="en-US" baseline="-25000" dirty="0" err="1"/>
              <a:t>ij</a:t>
            </a:r>
            <a:r>
              <a:rPr lang="en-US" dirty="0"/>
              <a:t>], </a:t>
            </a:r>
          </a:p>
          <a:p>
            <a:endParaRPr lang="en-US" dirty="0"/>
          </a:p>
          <a:p>
            <a:pPr>
              <a:buNone/>
            </a:pPr>
            <a:endParaRPr lang="en-US" dirty="0"/>
          </a:p>
          <a:p>
            <a:r>
              <a:rPr lang="en-US" dirty="0" err="1"/>
              <a:t>当a</a:t>
            </a:r>
            <a:r>
              <a:rPr lang="en-US" baseline="-25000" dirty="0" err="1">
                <a:ea typeface="Cambria Math" panose="02040503050406030204" pitchFamily="18" charset="0"/>
              </a:rPr>
              <a:t>i</a:t>
            </a:r>
            <a:r>
              <a:rPr lang="en-US" dirty="0" err="1"/>
              <a:t>与b</a:t>
            </a:r>
            <a:r>
              <a:rPr lang="en-US" baseline="-25000" dirty="0" err="1">
                <a:ea typeface="Cambria Math" panose="02040503050406030204" pitchFamily="18" charset="0"/>
              </a:rPr>
              <a:t>j</a:t>
            </a:r>
            <a:r>
              <a:rPr lang="en-US" dirty="0" err="1"/>
              <a:t>相关</a:t>
            </a:r>
            <a:r>
              <a:rPr lang="zh-CN" altLang="en-US" dirty="0"/>
              <a:t>（满足关系</a:t>
            </a:r>
            <a:r>
              <a:rPr lang="en-US" altLang="zh-CN" dirty="0"/>
              <a:t>R</a:t>
            </a:r>
            <a:r>
              <a:rPr lang="zh-CN" altLang="en-US" dirty="0"/>
              <a:t>）</a:t>
            </a:r>
            <a:r>
              <a:rPr lang="en-US" dirty="0" err="1"/>
              <a:t>时，表示R的矩阵的</a:t>
            </a:r>
            <a:r>
              <a:rPr lang="en-US" dirty="0"/>
              <a:t>(</a:t>
            </a:r>
            <a:r>
              <a:rPr lang="en-US" dirty="0" err="1"/>
              <a:t>i</a:t>
            </a:r>
            <a:r>
              <a:rPr lang="en-US" dirty="0"/>
              <a:t>,</a:t>
            </a:r>
            <a:r>
              <a:rPr lang="zh-CN" altLang="en-US" dirty="0"/>
              <a:t> </a:t>
            </a:r>
            <a:r>
              <a:rPr lang="en-US" dirty="0"/>
              <a:t>j)项为1，如果a</a:t>
            </a:r>
            <a:r>
              <a:rPr lang="en-US" baseline="-25000" dirty="0">
                <a:ea typeface="Cambria Math" panose="02040503050406030204" pitchFamily="18" charset="0"/>
              </a:rPr>
              <a:t>i</a:t>
            </a:r>
            <a:r>
              <a:rPr lang="en-US" dirty="0"/>
              <a:t>与b</a:t>
            </a:r>
            <a:r>
              <a:rPr lang="en-US" baseline="-25000" dirty="0">
                <a:ea typeface="Cambria Math" panose="02040503050406030204" pitchFamily="18" charset="0"/>
              </a:rPr>
              <a:t>j</a:t>
            </a:r>
            <a:r>
              <a:rPr lang="en-US" dirty="0"/>
              <a:t>无关，则为0。</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942590" y="4419600"/>
            <a:ext cx="2760345" cy="60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latin typeface="Songti SC" panose="02010600040101010101" pitchFamily="2" charset="-122"/>
                <a:ea typeface="Songti SC" panose="02010600040101010101" pitchFamily="2" charset="-122"/>
                <a:sym typeface="+mn-ea"/>
              </a:rPr>
              <a:t>关系及其性质</a:t>
            </a:r>
            <a:endParaRPr lang="en-US" b="0" dirty="0">
              <a:latin typeface="Songti SC" panose="02010600040101010101" pitchFamily="2" charset="-122"/>
              <a:ea typeface="Songti SC" panose="02010600040101010101" pitchFamily="2" charset="-122"/>
            </a:endParaRPr>
          </a:p>
        </p:txBody>
      </p:sp>
      <p:sp>
        <p:nvSpPr>
          <p:cNvPr id="3" name="Subtitle 2"/>
          <p:cNvSpPr>
            <a:spLocks noGrp="1"/>
          </p:cNvSpPr>
          <p:nvPr>
            <p:ph type="subTitle" idx="1"/>
          </p:nvPr>
        </p:nvSpPr>
        <p:spPr/>
        <p:txBody>
          <a:bodyPr/>
          <a:lstStyle/>
          <a:p>
            <a:r>
              <a:rPr lang="en-US" altLang="zh-CN" dirty="0"/>
              <a:t>Section</a:t>
            </a:r>
            <a:r>
              <a:rPr lang="zh-CN" altLang="en-US" dirty="0"/>
              <a:t> </a:t>
            </a:r>
            <a:r>
              <a:rPr lang="en-US" altLang="zh-CN" dirty="0"/>
              <a:t>5.1</a:t>
            </a:r>
            <a:endParaRPr lang="en-US" dirty="0"/>
          </a:p>
        </p:txBody>
      </p:sp>
    </p:spTree>
    <p:extLst>
      <p:ext uri="{BB962C8B-B14F-4D97-AF65-F5344CB8AC3E}">
        <p14:creationId xmlns:p14="http://schemas.microsoft.com/office/powerpoint/2010/main" val="3729630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用矩阵表示关系的例子</a:t>
            </a:r>
          </a:p>
        </p:txBody>
      </p:sp>
      <p:sp>
        <p:nvSpPr>
          <p:cNvPr id="3" name="Content Placeholder 2"/>
          <p:cNvSpPr>
            <a:spLocks noGrp="1"/>
          </p:cNvSpPr>
          <p:nvPr>
            <p:ph idx="1"/>
          </p:nvPr>
        </p:nvSpPr>
        <p:spPr/>
        <p:txBody>
          <a:bodyPr/>
          <a:lstStyle/>
          <a:p>
            <a:pPr>
              <a:buNone/>
            </a:pPr>
            <a:r>
              <a:rPr lang="en-US" b="1" dirty="0"/>
              <a:t>例1</a:t>
            </a:r>
            <a:r>
              <a:rPr lang="zh-CN" altLang="en-US" b="1" dirty="0"/>
              <a:t>：</a:t>
            </a:r>
            <a:r>
              <a:rPr lang="en-US" dirty="0" err="1"/>
              <a:t>假设A</a:t>
            </a:r>
            <a:r>
              <a:rPr lang="en-US" dirty="0"/>
              <a:t> = {1,</a:t>
            </a:r>
            <a:r>
              <a:rPr lang="zh-CN" altLang="en-US" dirty="0"/>
              <a:t> </a:t>
            </a:r>
            <a:r>
              <a:rPr lang="en-US" dirty="0"/>
              <a:t>2,</a:t>
            </a:r>
            <a:r>
              <a:rPr lang="zh-CN" altLang="en-US" dirty="0"/>
              <a:t> </a:t>
            </a:r>
            <a:r>
              <a:rPr lang="en-US" dirty="0"/>
              <a:t>3}，B ={1,</a:t>
            </a:r>
            <a:r>
              <a:rPr lang="zh-CN" altLang="en-US" dirty="0"/>
              <a:t> </a:t>
            </a:r>
            <a:r>
              <a:rPr lang="en-US" dirty="0"/>
              <a:t>2}。</a:t>
            </a:r>
            <a:r>
              <a:rPr lang="zh-CN" altLang="en-US" dirty="0"/>
              <a:t>令</a:t>
            </a:r>
            <a:r>
              <a:rPr lang="en-US" dirty="0"/>
              <a:t>R是</a:t>
            </a:r>
            <a:r>
              <a:rPr lang="zh-CN" altLang="en-US" dirty="0"/>
              <a:t>从</a:t>
            </a:r>
            <a:r>
              <a:rPr lang="en-US" altLang="zh-CN" dirty="0"/>
              <a:t>A</a:t>
            </a:r>
            <a:r>
              <a:rPr lang="zh-CN" altLang="en-US" dirty="0"/>
              <a:t>到</a:t>
            </a:r>
            <a:r>
              <a:rPr lang="en-US" altLang="zh-CN" dirty="0"/>
              <a:t>B</a:t>
            </a:r>
            <a:r>
              <a:rPr lang="zh-CN" altLang="en-US" dirty="0"/>
              <a:t>关系，如果</a:t>
            </a:r>
            <a:r>
              <a:rPr lang="en-US" dirty="0">
                <a:sym typeface="+mn-ea"/>
              </a:rPr>
              <a:t>a </a:t>
            </a:r>
            <a:r>
              <a:rPr lang="en-US" dirty="0">
                <a:ea typeface="Cambria Math" panose="02040503050406030204"/>
                <a:sym typeface="+mn-ea"/>
              </a:rPr>
              <a:t>∈</a:t>
            </a:r>
            <a:r>
              <a:rPr lang="en-US" dirty="0">
                <a:sym typeface="+mn-ea"/>
              </a:rPr>
              <a:t> A,   b </a:t>
            </a:r>
            <a:r>
              <a:rPr lang="en-US" dirty="0">
                <a:ea typeface="Cambria Math" panose="02040503050406030204"/>
                <a:sym typeface="+mn-ea"/>
              </a:rPr>
              <a:t>∈</a:t>
            </a:r>
            <a:r>
              <a:rPr lang="en-US" dirty="0">
                <a:sym typeface="+mn-ea"/>
              </a:rPr>
              <a:t>  B, </a:t>
            </a:r>
            <a:r>
              <a:rPr lang="zh-CN" altLang="en-US" dirty="0">
                <a:sym typeface="+mn-ea"/>
              </a:rPr>
              <a:t>且</a:t>
            </a:r>
            <a:r>
              <a:rPr lang="en-US" dirty="0">
                <a:sym typeface="+mn-ea"/>
              </a:rPr>
              <a:t> a &gt; b</a:t>
            </a:r>
            <a:r>
              <a:rPr lang="zh-CN" altLang="en-US" dirty="0">
                <a:sym typeface="+mn-ea"/>
              </a:rPr>
              <a:t>，则</a:t>
            </a:r>
            <a:r>
              <a:rPr lang="en-US" dirty="0">
                <a:sym typeface="+mn-ea"/>
              </a:rPr>
              <a:t>(a,</a:t>
            </a:r>
            <a:r>
              <a:rPr lang="zh-CN" altLang="en-US" dirty="0">
                <a:sym typeface="+mn-ea"/>
              </a:rPr>
              <a:t> </a:t>
            </a:r>
            <a:r>
              <a:rPr lang="en-US" dirty="0">
                <a:sym typeface="+mn-ea"/>
              </a:rPr>
              <a:t>b)</a:t>
            </a:r>
            <a:r>
              <a:rPr lang="zh-CN" altLang="en-US" dirty="0">
                <a:sym typeface="+mn-ea"/>
              </a:rPr>
              <a:t>属于</a:t>
            </a:r>
            <a:r>
              <a:rPr lang="en-US" altLang="zh-CN" dirty="0">
                <a:sym typeface="+mn-ea"/>
              </a:rPr>
              <a:t>R</a:t>
            </a:r>
            <a:r>
              <a:rPr lang="zh-CN" altLang="en-US" dirty="0">
                <a:sym typeface="+mn-ea"/>
              </a:rPr>
              <a:t>，</a:t>
            </a:r>
            <a:r>
              <a:rPr lang="en-US" dirty="0"/>
              <a:t>那么表示R的矩阵是什么(假设元素的顺序与递增的数值顺序相同)?</a:t>
            </a:r>
          </a:p>
          <a:p>
            <a:pPr>
              <a:buNone/>
            </a:pPr>
            <a:r>
              <a:rPr lang="zh-CN" altLang="en-US" b="1" dirty="0"/>
              <a:t>解：</a:t>
            </a:r>
            <a:r>
              <a:rPr lang="zh-CN" altLang="en-US" dirty="0"/>
              <a:t>由于</a:t>
            </a:r>
            <a:r>
              <a:rPr lang="en-US" dirty="0"/>
              <a:t>R = {(</a:t>
            </a:r>
            <a:r>
              <a:rPr lang="en-US" dirty="0">
                <a:ea typeface="Cambria Math" panose="02040503050406030204" pitchFamily="18" charset="0"/>
              </a:rPr>
              <a:t>2,</a:t>
            </a:r>
            <a:r>
              <a:rPr lang="zh-CN" altLang="en-US" dirty="0">
                <a:ea typeface="Cambria Math" panose="02040503050406030204" pitchFamily="18" charset="0"/>
              </a:rPr>
              <a:t> </a:t>
            </a:r>
            <a:r>
              <a:rPr lang="en-US" dirty="0">
                <a:ea typeface="Cambria Math" panose="02040503050406030204" pitchFamily="18" charset="0"/>
              </a:rPr>
              <a:t>1</a:t>
            </a:r>
            <a:r>
              <a:rPr lang="en-US" dirty="0"/>
              <a:t>), (</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1</a:t>
            </a:r>
            <a:r>
              <a:rPr lang="en-US" dirty="0"/>
              <a:t>),</a:t>
            </a:r>
            <a:r>
              <a:rPr lang="zh-CN" altLang="en-US" dirty="0"/>
              <a:t> </a:t>
            </a:r>
            <a:r>
              <a:rPr lang="en-US" dirty="0"/>
              <a:t>(</a:t>
            </a:r>
            <a:r>
              <a:rPr lang="en-US" dirty="0">
                <a:ea typeface="Cambria Math" panose="02040503050406030204" pitchFamily="18" charset="0"/>
              </a:rPr>
              <a:t>3,</a:t>
            </a:r>
            <a:r>
              <a:rPr lang="zh-CN" altLang="en-US" dirty="0">
                <a:ea typeface="Cambria Math" panose="02040503050406030204" pitchFamily="18" charset="0"/>
              </a:rPr>
              <a:t> </a:t>
            </a:r>
            <a:r>
              <a:rPr lang="en-US" dirty="0">
                <a:ea typeface="Cambria Math" panose="02040503050406030204" pitchFamily="18" charset="0"/>
              </a:rPr>
              <a:t>2</a:t>
            </a:r>
            <a:r>
              <a:rPr lang="en-US" dirty="0"/>
              <a:t>)}, </a:t>
            </a:r>
            <a:r>
              <a:rPr lang="zh-CN" altLang="en-US" dirty="0"/>
              <a:t>矩阵为</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182620" y="4603751"/>
            <a:ext cx="1927860" cy="912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用矩阵表示关系的例子</a:t>
            </a:r>
            <a:endParaRPr lang="en-US" dirty="0"/>
          </a:p>
        </p:txBody>
      </p:sp>
      <p:sp>
        <p:nvSpPr>
          <p:cNvPr id="3" name="Content Placeholder 2"/>
          <p:cNvSpPr>
            <a:spLocks noGrp="1"/>
          </p:cNvSpPr>
          <p:nvPr>
            <p:ph idx="1"/>
          </p:nvPr>
        </p:nvSpPr>
        <p:spPr/>
        <p:txBody>
          <a:bodyPr>
            <a:normAutofit/>
          </a:bodyPr>
          <a:lstStyle/>
          <a:p>
            <a:pPr>
              <a:buNone/>
            </a:pPr>
            <a:r>
              <a:rPr lang="en-US" b="1" dirty="0"/>
              <a:t>例2</a:t>
            </a:r>
            <a:r>
              <a:rPr lang="zh-CN" altLang="en-US" b="1" dirty="0"/>
              <a:t>：</a:t>
            </a:r>
            <a:r>
              <a:rPr lang="en-US" dirty="0" err="1"/>
              <a:t>设A</a:t>
            </a:r>
            <a:r>
              <a:rPr lang="en-US" dirty="0"/>
              <a:t> = {a</a:t>
            </a:r>
            <a:r>
              <a:rPr lang="en-US" baseline="-25000" dirty="0"/>
              <a:t>1</a:t>
            </a:r>
            <a:r>
              <a:rPr lang="en-US" dirty="0"/>
              <a:t>,</a:t>
            </a:r>
            <a:r>
              <a:rPr lang="zh-CN" altLang="en-US" dirty="0"/>
              <a:t> </a:t>
            </a:r>
            <a:r>
              <a:rPr lang="en-US" dirty="0"/>
              <a:t>a</a:t>
            </a:r>
            <a:r>
              <a:rPr lang="en-US" baseline="-25000" dirty="0"/>
              <a:t>2</a:t>
            </a:r>
            <a:r>
              <a:rPr lang="en-US" dirty="0"/>
              <a:t>, a</a:t>
            </a:r>
            <a:r>
              <a:rPr lang="en-US" baseline="-25000" dirty="0"/>
              <a:t>3</a:t>
            </a:r>
            <a:r>
              <a:rPr lang="en-US" dirty="0"/>
              <a:t>}，B = {b</a:t>
            </a:r>
            <a:r>
              <a:rPr lang="en-US" baseline="-25000" dirty="0"/>
              <a:t>1</a:t>
            </a:r>
            <a:r>
              <a:rPr lang="en-US" dirty="0"/>
              <a:t>,</a:t>
            </a:r>
            <a:r>
              <a:rPr lang="zh-CN" altLang="en-US" dirty="0"/>
              <a:t> </a:t>
            </a:r>
            <a:r>
              <a:rPr lang="en-US" dirty="0"/>
              <a:t>b</a:t>
            </a:r>
            <a:r>
              <a:rPr lang="en-US" baseline="-25000" dirty="0"/>
              <a:t>2</a:t>
            </a:r>
            <a:r>
              <a:rPr lang="en-US" dirty="0"/>
              <a:t>, b</a:t>
            </a:r>
            <a:r>
              <a:rPr lang="en-US" baseline="-25000" dirty="0"/>
              <a:t>3</a:t>
            </a:r>
            <a:r>
              <a:rPr lang="en-US" dirty="0"/>
              <a:t>,</a:t>
            </a:r>
            <a:r>
              <a:rPr lang="zh-CN" altLang="en-US" dirty="0"/>
              <a:t> </a:t>
            </a:r>
            <a:r>
              <a:rPr lang="en-US" dirty="0"/>
              <a:t>b</a:t>
            </a:r>
            <a:r>
              <a:rPr lang="en-US" baseline="-25000" dirty="0"/>
              <a:t>4</a:t>
            </a:r>
            <a:r>
              <a:rPr lang="en-US" dirty="0"/>
              <a:t>, b</a:t>
            </a:r>
            <a:r>
              <a:rPr lang="en-US" baseline="-25000" dirty="0"/>
              <a:t>5</a:t>
            </a:r>
            <a:r>
              <a:rPr lang="en-US" dirty="0"/>
              <a:t>}。哪些有序对在关系R中由矩阵表示</a:t>
            </a:r>
            <a:r>
              <a:rPr lang="zh-CN" altLang="en-US" dirty="0"/>
              <a:t>为</a:t>
            </a:r>
            <a:endParaRPr lang="en-US" dirty="0"/>
          </a:p>
          <a:p>
            <a:pPr>
              <a:buNone/>
            </a:pPr>
            <a:endParaRPr lang="en-US" dirty="0"/>
          </a:p>
          <a:p>
            <a:pPr>
              <a:buNone/>
            </a:pPr>
            <a:endParaRPr lang="en-US" dirty="0"/>
          </a:p>
          <a:p>
            <a:pPr>
              <a:buNone/>
            </a:pPr>
            <a:endParaRPr lang="en-US" dirty="0"/>
          </a:p>
          <a:p>
            <a:pPr>
              <a:buNone/>
            </a:pPr>
            <a:r>
              <a:rPr lang="en-US" b="1" dirty="0" err="1"/>
              <a:t>解:</a:t>
            </a:r>
            <a:r>
              <a:rPr lang="en-US" dirty="0" err="1"/>
              <a:t>由于R</a:t>
            </a:r>
            <a:r>
              <a:rPr lang="zh-CN" altLang="en-US" dirty="0"/>
              <a:t>是</a:t>
            </a:r>
            <a:r>
              <a:rPr lang="en-US" dirty="0" err="1">
                <a:sym typeface="+mn-ea"/>
              </a:rPr>
              <a:t>m</a:t>
            </a:r>
            <a:r>
              <a:rPr lang="en-US" baseline="-25000" dirty="0" err="1">
                <a:sym typeface="+mn-ea"/>
              </a:rPr>
              <a:t>ij</a:t>
            </a:r>
            <a:r>
              <a:rPr lang="en-US" dirty="0">
                <a:sym typeface="+mn-ea"/>
              </a:rPr>
              <a:t> = </a:t>
            </a:r>
            <a:r>
              <a:rPr lang="en-US" dirty="0">
                <a:ea typeface="Cambria Math" panose="02040503050406030204" pitchFamily="18" charset="0"/>
                <a:sym typeface="+mn-ea"/>
              </a:rPr>
              <a:t>1</a:t>
            </a:r>
            <a:r>
              <a:rPr lang="en-US" dirty="0"/>
              <a:t>的有序对(a</a:t>
            </a:r>
            <a:r>
              <a:rPr lang="en-US" baseline="-25000" dirty="0"/>
              <a:t>i</a:t>
            </a:r>
            <a:r>
              <a:rPr lang="en-US" dirty="0"/>
              <a:t>,</a:t>
            </a:r>
            <a:r>
              <a:rPr lang="zh-CN" altLang="en-US" dirty="0"/>
              <a:t> </a:t>
            </a:r>
            <a:r>
              <a:rPr lang="en-US" dirty="0" err="1"/>
              <a:t>b</a:t>
            </a:r>
            <a:r>
              <a:rPr lang="en-US" baseline="-25000" dirty="0" err="1"/>
              <a:t>j</a:t>
            </a:r>
            <a:r>
              <a:rPr lang="en-US" dirty="0"/>
              <a:t>)组成，因此有:</a:t>
            </a:r>
          </a:p>
          <a:p>
            <a:pPr>
              <a:buNone/>
            </a:pPr>
            <a:endParaRPr lang="en-US" dirty="0"/>
          </a:p>
          <a:p>
            <a:pPr>
              <a:buNone/>
            </a:pPr>
            <a:r>
              <a:rPr lang="en-US" sz="2000" dirty="0"/>
              <a:t>          R = {(a</a:t>
            </a:r>
            <a:r>
              <a:rPr lang="en-US" sz="2000" baseline="-25000" dirty="0">
                <a:ea typeface="Cambria Math" panose="02040503050406030204" pitchFamily="18" charset="0"/>
              </a:rPr>
              <a:t>1</a:t>
            </a:r>
            <a:r>
              <a:rPr lang="en-US" sz="2000" dirty="0">
                <a:ea typeface="Cambria Math" panose="02040503050406030204" pitchFamily="18" charset="0"/>
              </a:rPr>
              <a:t>, b</a:t>
            </a:r>
            <a:r>
              <a:rPr lang="en-US" sz="2000" baseline="-25000" dirty="0">
                <a:ea typeface="Cambria Math" panose="02040503050406030204" pitchFamily="18" charset="0"/>
              </a:rPr>
              <a:t>2</a:t>
            </a:r>
            <a:r>
              <a:rPr lang="en-US" sz="2000" dirty="0"/>
              <a:t>), (</a:t>
            </a:r>
            <a:r>
              <a:rPr lang="en-US" sz="2000" dirty="0">
                <a:ea typeface="Cambria Math" panose="02040503050406030204" pitchFamily="18" charset="0"/>
              </a:rPr>
              <a:t>a</a:t>
            </a:r>
            <a:r>
              <a:rPr lang="en-US" sz="2000" baseline="-25000" dirty="0">
                <a:ea typeface="Cambria Math" panose="02040503050406030204" pitchFamily="18" charset="0"/>
              </a:rPr>
              <a:t>2</a:t>
            </a:r>
            <a:r>
              <a:rPr lang="en-US" sz="2000" dirty="0">
                <a:ea typeface="Cambria Math" panose="02040503050406030204" pitchFamily="18" charset="0"/>
              </a:rPr>
              <a:t>,</a:t>
            </a:r>
            <a:r>
              <a:rPr lang="en-US" sz="2000" dirty="0"/>
              <a:t> b</a:t>
            </a:r>
            <a:r>
              <a:rPr lang="en-US" sz="2000" baseline="-25000" dirty="0">
                <a:ea typeface="Cambria Math" panose="02040503050406030204" pitchFamily="18" charset="0"/>
              </a:rPr>
              <a:t>1</a:t>
            </a:r>
            <a:r>
              <a:rPr lang="en-US" sz="2000" dirty="0"/>
              <a:t>),(</a:t>
            </a:r>
            <a:r>
              <a:rPr lang="en-US" sz="2000" dirty="0">
                <a:ea typeface="Cambria Math" panose="02040503050406030204" pitchFamily="18" charset="0"/>
              </a:rPr>
              <a:t>a</a:t>
            </a:r>
            <a:r>
              <a:rPr lang="en-US" sz="2000" baseline="-25000" dirty="0">
                <a:ea typeface="Cambria Math" panose="02040503050406030204" pitchFamily="18" charset="0"/>
              </a:rPr>
              <a:t>2</a:t>
            </a:r>
            <a:r>
              <a:rPr lang="en-US" sz="2000" dirty="0">
                <a:ea typeface="Cambria Math" panose="02040503050406030204" pitchFamily="18" charset="0"/>
              </a:rPr>
              <a:t>, b</a:t>
            </a:r>
            <a:r>
              <a:rPr lang="en-US" sz="2000" baseline="-25000" dirty="0">
                <a:ea typeface="Cambria Math" panose="02040503050406030204" pitchFamily="18" charset="0"/>
              </a:rPr>
              <a:t>3</a:t>
            </a:r>
            <a:r>
              <a:rPr lang="en-US" sz="2000" dirty="0"/>
              <a:t>), (</a:t>
            </a:r>
            <a:r>
              <a:rPr lang="en-US" sz="2000" dirty="0">
                <a:ea typeface="Cambria Math" panose="02040503050406030204" pitchFamily="18" charset="0"/>
              </a:rPr>
              <a:t>a</a:t>
            </a:r>
            <a:r>
              <a:rPr lang="en-US" sz="2000" baseline="-25000" dirty="0">
                <a:ea typeface="Cambria Math" panose="02040503050406030204" pitchFamily="18" charset="0"/>
              </a:rPr>
              <a:t>2</a:t>
            </a:r>
            <a:r>
              <a:rPr lang="en-US" sz="2000" dirty="0">
                <a:ea typeface="Cambria Math" panose="02040503050406030204" pitchFamily="18" charset="0"/>
              </a:rPr>
              <a:t>,</a:t>
            </a:r>
            <a:r>
              <a:rPr lang="en-US" sz="2000" dirty="0"/>
              <a:t> b</a:t>
            </a:r>
            <a:r>
              <a:rPr lang="en-US" sz="2000" baseline="-25000" dirty="0">
                <a:ea typeface="Cambria Math" panose="02040503050406030204" pitchFamily="18" charset="0"/>
              </a:rPr>
              <a:t>4</a:t>
            </a:r>
            <a:r>
              <a:rPr lang="en-US" sz="2000" dirty="0"/>
              <a:t>),(</a:t>
            </a:r>
            <a:r>
              <a:rPr lang="en-US" sz="2000" dirty="0">
                <a:ea typeface="Cambria Math" panose="02040503050406030204" pitchFamily="18" charset="0"/>
              </a:rPr>
              <a:t>a</a:t>
            </a:r>
            <a:r>
              <a:rPr lang="en-US" sz="2000" baseline="-25000" dirty="0">
                <a:ea typeface="Cambria Math" panose="02040503050406030204" pitchFamily="18" charset="0"/>
              </a:rPr>
              <a:t>3</a:t>
            </a:r>
            <a:r>
              <a:rPr lang="en-US" sz="2000" dirty="0">
                <a:ea typeface="Cambria Math" panose="02040503050406030204" pitchFamily="18" charset="0"/>
              </a:rPr>
              <a:t>, b</a:t>
            </a:r>
            <a:r>
              <a:rPr lang="en-US" sz="2000" baseline="-25000" dirty="0">
                <a:ea typeface="Cambria Math" panose="02040503050406030204" pitchFamily="18" charset="0"/>
              </a:rPr>
              <a:t>1</a:t>
            </a:r>
            <a:r>
              <a:rPr lang="en-US" sz="2000" dirty="0"/>
              <a:t>), {(a</a:t>
            </a:r>
            <a:r>
              <a:rPr lang="en-US" sz="2000" baseline="-25000" dirty="0">
                <a:ea typeface="Cambria Math" panose="02040503050406030204" pitchFamily="18" charset="0"/>
              </a:rPr>
              <a:t>3</a:t>
            </a:r>
            <a:r>
              <a:rPr lang="en-US" sz="2000" dirty="0">
                <a:ea typeface="Cambria Math" panose="02040503050406030204" pitchFamily="18" charset="0"/>
              </a:rPr>
              <a:t>, b</a:t>
            </a:r>
            <a:r>
              <a:rPr lang="en-US" sz="2000" baseline="-25000" dirty="0">
                <a:ea typeface="Cambria Math" panose="02040503050406030204" pitchFamily="18" charset="0"/>
              </a:rPr>
              <a:t>3</a:t>
            </a:r>
            <a:r>
              <a:rPr lang="en-US" sz="2000" dirty="0"/>
              <a:t>), (</a:t>
            </a:r>
            <a:r>
              <a:rPr lang="en-US" sz="2000" dirty="0">
                <a:ea typeface="Cambria Math" panose="02040503050406030204" pitchFamily="18" charset="0"/>
              </a:rPr>
              <a:t>a</a:t>
            </a:r>
            <a:r>
              <a:rPr lang="en-US" sz="2000" baseline="-25000" dirty="0">
                <a:ea typeface="Cambria Math" panose="02040503050406030204" pitchFamily="18" charset="0"/>
              </a:rPr>
              <a:t>3</a:t>
            </a:r>
            <a:r>
              <a:rPr lang="en-US" sz="2000" dirty="0">
                <a:ea typeface="Cambria Math" panose="02040503050406030204" pitchFamily="18" charset="0"/>
              </a:rPr>
              <a:t>,</a:t>
            </a:r>
            <a:r>
              <a:rPr lang="en-US" sz="2000" dirty="0"/>
              <a:t> b</a:t>
            </a:r>
            <a:r>
              <a:rPr lang="en-US" sz="2000" baseline="-25000" dirty="0">
                <a:ea typeface="Cambria Math" panose="02040503050406030204" pitchFamily="18" charset="0"/>
              </a:rPr>
              <a:t>5</a:t>
            </a:r>
            <a:r>
              <a:rPr lang="en-US" sz="2000" dirty="0"/>
              <a:t>)}. </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2684145" y="3065780"/>
            <a:ext cx="3082290" cy="912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集合A上的关系矩阵</a:t>
            </a:r>
            <a:endParaRPr lang="en-US" dirty="0"/>
          </a:p>
        </p:txBody>
      </p:sp>
      <p:sp>
        <p:nvSpPr>
          <p:cNvPr id="3" name="Content Placeholder 2"/>
          <p:cNvSpPr>
            <a:spLocks noGrp="1"/>
          </p:cNvSpPr>
          <p:nvPr>
            <p:ph idx="1"/>
          </p:nvPr>
        </p:nvSpPr>
        <p:spPr/>
        <p:txBody>
          <a:bodyPr/>
          <a:lstStyle/>
          <a:p>
            <a:r>
              <a:rPr lang="en-US" dirty="0"/>
              <a:t>如果R是自反关系，则</a:t>
            </a:r>
            <a:r>
              <a:rPr lang="en-US" dirty="0">
                <a:sym typeface="+mn-ea"/>
              </a:rPr>
              <a:t>M</a:t>
            </a:r>
            <a:r>
              <a:rPr lang="en-US" baseline="-25000" dirty="0">
                <a:sym typeface="+mn-ea"/>
              </a:rPr>
              <a:t>R</a:t>
            </a:r>
            <a:r>
              <a:rPr lang="en-US" dirty="0">
                <a:sym typeface="+mn-ea"/>
              </a:rPr>
              <a:t> </a:t>
            </a:r>
            <a:r>
              <a:rPr lang="en-US" dirty="0"/>
              <a:t>主对角线上的所有元素都等于1。</a:t>
            </a:r>
          </a:p>
          <a:p>
            <a:endParaRPr lang="en-US" dirty="0"/>
          </a:p>
          <a:p>
            <a:pPr>
              <a:buNone/>
            </a:pPr>
            <a:endParaRPr lang="en-US" dirty="0"/>
          </a:p>
          <a:p>
            <a:pPr marL="0" indent="0">
              <a:buNone/>
            </a:pPr>
            <a:endParaRPr lang="en-US" dirty="0"/>
          </a:p>
          <a:p>
            <a:r>
              <a:rPr lang="en-US" dirty="0"/>
              <a:t>R是对称</a:t>
            </a:r>
            <a:r>
              <a:rPr lang="zh-CN" altLang="en-US" dirty="0"/>
              <a:t>的</a:t>
            </a:r>
            <a:r>
              <a:rPr lang="en-US" dirty="0"/>
              <a:t>当且仅当</a:t>
            </a:r>
            <a:r>
              <a:rPr lang="en-US" dirty="0" err="1">
                <a:sym typeface="+mn-ea"/>
              </a:rPr>
              <a:t>m</a:t>
            </a:r>
            <a:r>
              <a:rPr lang="en-US" baseline="-25000" dirty="0" err="1">
                <a:sym typeface="+mn-ea"/>
              </a:rPr>
              <a:t>ij</a:t>
            </a:r>
            <a:r>
              <a:rPr lang="en-US" dirty="0">
                <a:sym typeface="+mn-ea"/>
              </a:rPr>
              <a:t> = </a:t>
            </a:r>
            <a:r>
              <a:rPr lang="en-US" dirty="0">
                <a:ea typeface="Cambria Math" panose="02040503050406030204" pitchFamily="18" charset="0"/>
                <a:sym typeface="+mn-ea"/>
              </a:rPr>
              <a:t>1 </a:t>
            </a:r>
            <a:r>
              <a:rPr lang="en-US" dirty="0"/>
              <a:t>时，</a:t>
            </a:r>
            <a:r>
              <a:rPr lang="zh-CN" altLang="en-US" dirty="0"/>
              <a:t>就有</a:t>
            </a:r>
            <a:r>
              <a:rPr lang="en-US" dirty="0" err="1">
                <a:sym typeface="+mn-ea"/>
              </a:rPr>
              <a:t>m</a:t>
            </a:r>
            <a:r>
              <a:rPr lang="en-US" baseline="-25000" dirty="0" err="1">
                <a:sym typeface="+mn-ea"/>
              </a:rPr>
              <a:t>ij</a:t>
            </a:r>
            <a:r>
              <a:rPr lang="en-US" dirty="0">
                <a:sym typeface="+mn-ea"/>
              </a:rPr>
              <a:t> = </a:t>
            </a:r>
            <a:r>
              <a:rPr lang="en-US" dirty="0">
                <a:ea typeface="Cambria Math" panose="02040503050406030204" pitchFamily="18" charset="0"/>
                <a:sym typeface="+mn-ea"/>
              </a:rPr>
              <a:t>1 </a:t>
            </a:r>
            <a:r>
              <a:rPr lang="en-US" dirty="0"/>
              <a:t>。当且仅当</a:t>
            </a:r>
            <a:r>
              <a:rPr lang="en-US" dirty="0" err="1">
                <a:sym typeface="+mn-ea"/>
              </a:rPr>
              <a:t>m</a:t>
            </a:r>
            <a:r>
              <a:rPr lang="en-US" baseline="-25000" dirty="0" err="1">
                <a:sym typeface="+mn-ea"/>
              </a:rPr>
              <a:t>ji</a:t>
            </a:r>
            <a:r>
              <a:rPr lang="en-US" dirty="0">
                <a:sym typeface="+mn-ea"/>
              </a:rPr>
              <a:t> = </a:t>
            </a:r>
            <a:r>
              <a:rPr lang="en-US" dirty="0">
                <a:ea typeface="Cambria Math" panose="02040503050406030204" pitchFamily="18" charset="0"/>
                <a:sym typeface="+mn-ea"/>
              </a:rPr>
              <a:t>0 </a:t>
            </a:r>
            <a:r>
              <a:rPr lang="en-US" dirty="0"/>
              <a:t>或当i≠j时</a:t>
            </a:r>
            <a:r>
              <a:rPr lang="en-US" dirty="0" err="1">
                <a:sym typeface="+mn-ea"/>
              </a:rPr>
              <a:t>m</a:t>
            </a:r>
            <a:r>
              <a:rPr lang="en-US" baseline="-25000" dirty="0" err="1">
                <a:sym typeface="+mn-ea"/>
              </a:rPr>
              <a:t>ji</a:t>
            </a:r>
            <a:r>
              <a:rPr lang="en-US" dirty="0">
                <a:sym typeface="+mn-ea"/>
              </a:rPr>
              <a:t> = </a:t>
            </a:r>
            <a:r>
              <a:rPr lang="en-US" dirty="0">
                <a:ea typeface="Cambria Math" panose="02040503050406030204" pitchFamily="18" charset="0"/>
                <a:sym typeface="+mn-ea"/>
              </a:rPr>
              <a:t>0 </a:t>
            </a:r>
            <a:r>
              <a:rPr lang="en-US" dirty="0"/>
              <a:t>，R是反对称关系</a:t>
            </a:r>
            <a:r>
              <a:rPr lang="zh-CN" altLang="en-US" dirty="0"/>
              <a:t>。</a:t>
            </a:r>
            <a:endParaRPr lang="en-US" dirty="0"/>
          </a:p>
          <a:p>
            <a:endParaRPr lang="en-US" dirty="0"/>
          </a:p>
        </p:txBody>
      </p:sp>
      <p:pic>
        <p:nvPicPr>
          <p:cNvPr id="4" name="Content Placeholder 3" descr="0803.jpg"/>
          <p:cNvPicPr>
            <a:picLocks noChangeAspect="1"/>
          </p:cNvPicPr>
          <p:nvPr/>
        </p:nvPicPr>
        <p:blipFill>
          <a:blip r:embed="rId2" cstate="print"/>
          <a:stretch>
            <a:fillRect/>
          </a:stretch>
        </p:blipFill>
        <p:spPr>
          <a:xfrm>
            <a:off x="3781425" y="2487783"/>
            <a:ext cx="1581150" cy="1606154"/>
          </a:xfrm>
          <a:prstGeom prst="rect">
            <a:avLst/>
          </a:prstGeom>
        </p:spPr>
      </p:pic>
      <p:pic>
        <p:nvPicPr>
          <p:cNvPr id="5" name="Content Placeholder 5" descr="0804.jpg"/>
          <p:cNvPicPr>
            <a:picLocks noChangeAspect="1"/>
          </p:cNvPicPr>
          <p:nvPr/>
        </p:nvPicPr>
        <p:blipFill>
          <a:blip r:embed="rId3" cstate="print"/>
          <a:stretch>
            <a:fillRect/>
          </a:stretch>
        </p:blipFill>
        <p:spPr>
          <a:xfrm>
            <a:off x="2933700" y="5108895"/>
            <a:ext cx="3276600" cy="16511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集合A上关系的例子</a:t>
            </a:r>
            <a:endParaRPr lang="en-US" dirty="0"/>
          </a:p>
        </p:txBody>
      </p:sp>
      <p:sp>
        <p:nvSpPr>
          <p:cNvPr id="7" name="Content Placeholder 6"/>
          <p:cNvSpPr>
            <a:spLocks noGrp="1"/>
          </p:cNvSpPr>
          <p:nvPr>
            <p:ph idx="1"/>
          </p:nvPr>
        </p:nvSpPr>
        <p:spPr/>
        <p:txBody>
          <a:bodyPr>
            <a:normAutofit/>
          </a:bodyPr>
          <a:lstStyle/>
          <a:p>
            <a:pPr>
              <a:buNone/>
            </a:pPr>
            <a:r>
              <a:rPr lang="en-US" b="1" dirty="0"/>
              <a:t>例3</a:t>
            </a:r>
            <a:r>
              <a:rPr lang="zh-CN" altLang="en-US" b="1" dirty="0"/>
              <a:t>：</a:t>
            </a:r>
            <a:r>
              <a:rPr lang="en-US" dirty="0" err="1"/>
              <a:t>假设集合上的关系R由矩阵表示</a:t>
            </a:r>
            <a:r>
              <a:rPr lang="zh-CN" altLang="en-US" dirty="0"/>
              <a:t>，R是自反的，对称的和反对称的?</a:t>
            </a:r>
          </a:p>
          <a:p>
            <a:pPr>
              <a:buNone/>
            </a:pPr>
            <a:endParaRPr lang="en-US" dirty="0"/>
          </a:p>
          <a:p>
            <a:pPr>
              <a:buNone/>
            </a:pPr>
            <a:endParaRPr lang="en-US" dirty="0"/>
          </a:p>
          <a:p>
            <a:pPr>
              <a:buNone/>
            </a:pPr>
            <a:r>
              <a:rPr lang="en-US" b="1" dirty="0"/>
              <a:t>   </a:t>
            </a:r>
            <a:r>
              <a:rPr lang="en-US" dirty="0"/>
              <a:t> </a:t>
            </a:r>
          </a:p>
          <a:p>
            <a:pPr>
              <a:buNone/>
            </a:pPr>
            <a:r>
              <a:rPr lang="en-US" b="1" dirty="0" err="1"/>
              <a:t>解</a:t>
            </a:r>
            <a:r>
              <a:rPr lang="zh-CN" altLang="en-US" b="1" dirty="0"/>
              <a:t>：</a:t>
            </a:r>
            <a:r>
              <a:rPr lang="en-US" dirty="0"/>
              <a:t>因为所有的对角元素都等于1，所以R是自反的。因为</a:t>
            </a:r>
            <a:r>
              <a:rPr lang="en-US" dirty="0">
                <a:sym typeface="+mn-ea"/>
              </a:rPr>
              <a:t>M</a:t>
            </a:r>
            <a:r>
              <a:rPr lang="en-US" baseline="-25000" dirty="0">
                <a:sym typeface="+mn-ea"/>
              </a:rPr>
              <a:t>R</a:t>
            </a:r>
            <a:r>
              <a:rPr lang="en-US" dirty="0"/>
              <a:t>是对称的，所以R是对称的。</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2666999" y="2819400"/>
            <a:ext cx="3084907" cy="121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DD96F-8FD6-0B45-8F7F-47540575BE1F}"/>
              </a:ext>
            </a:extLst>
          </p:cNvPr>
          <p:cNvSpPr>
            <a:spLocks noGrp="1"/>
          </p:cNvSpPr>
          <p:nvPr>
            <p:ph type="title"/>
          </p:nvPr>
        </p:nvSpPr>
        <p:spPr/>
        <p:txBody>
          <a:bodyPr/>
          <a:lstStyle/>
          <a:p>
            <a:r>
              <a:rPr lang="en-US" altLang="zh-CN" dirty="0" err="1"/>
              <a:t>使用有向图示关系</a:t>
            </a:r>
            <a:endParaRPr kumimoji="1" lang="zh-CN" altLang="en-US" dirty="0"/>
          </a:p>
        </p:txBody>
      </p:sp>
      <p:sp>
        <p:nvSpPr>
          <p:cNvPr id="3" name="内容占位符 2">
            <a:extLst>
              <a:ext uri="{FF2B5EF4-FFF2-40B4-BE49-F238E27FC236}">
                <a16:creationId xmlns:a16="http://schemas.microsoft.com/office/drawing/2014/main" id="{D990401E-559F-5B4C-8A44-5E25A62630BD}"/>
              </a:ext>
            </a:extLst>
          </p:cNvPr>
          <p:cNvSpPr>
            <a:spLocks noGrp="1"/>
          </p:cNvSpPr>
          <p:nvPr>
            <p:ph idx="1"/>
          </p:nvPr>
        </p:nvSpPr>
        <p:spPr/>
        <p:txBody>
          <a:bodyPr/>
          <a:lstStyle/>
          <a:p>
            <a:r>
              <a:rPr lang="zh-CN" altLang="en-US" dirty="0"/>
              <a:t>定义：一个有向图由顶点集合V(或节点)和边(或弧)的</a:t>
            </a:r>
            <a:r>
              <a:rPr lang="zh-CN" altLang="en-US" dirty="0">
                <a:sym typeface="+mn-ea"/>
              </a:rPr>
              <a:t>集合E</a:t>
            </a:r>
            <a:r>
              <a:rPr lang="zh-CN" altLang="en-US" dirty="0"/>
              <a:t>有组成。其中边集是</a:t>
            </a:r>
            <a:r>
              <a:rPr lang="en-US" altLang="zh-CN" dirty="0"/>
              <a:t>V</a:t>
            </a:r>
            <a:r>
              <a:rPr lang="zh-CN" altLang="en-US" dirty="0"/>
              <a:t>中元素的有序对的集合。顶点a称为边(a, b)的初始顶点，顶点b称为这条边的终端顶点。</a:t>
            </a:r>
            <a:endParaRPr lang="en-US" altLang="zh-CN" dirty="0"/>
          </a:p>
          <a:p>
            <a:pPr lvl="1"/>
            <a:r>
              <a:rPr lang="en-US" altLang="zh-CN" dirty="0" err="1"/>
              <a:t>表示边</a:t>
            </a:r>
            <a:r>
              <a:rPr lang="en-US" altLang="zh-CN" dirty="0"/>
              <a:t>(a,</a:t>
            </a:r>
            <a:r>
              <a:rPr lang="zh-CN" altLang="en-US" dirty="0"/>
              <a:t> </a:t>
            </a:r>
            <a:r>
              <a:rPr lang="en-US" altLang="zh-CN" dirty="0"/>
              <a:t>a)</a:t>
            </a:r>
            <a:r>
              <a:rPr lang="en-US" altLang="zh-CN" dirty="0" err="1"/>
              <a:t>的边称为环</a:t>
            </a:r>
            <a:r>
              <a:rPr lang="en-US" altLang="zh-CN" dirty="0"/>
              <a:t>。</a:t>
            </a:r>
          </a:p>
          <a:p>
            <a:pPr marL="0" indent="0">
              <a:buNone/>
            </a:pPr>
            <a:endParaRPr lang="en-US" altLang="zh-CN" b="1" dirty="0"/>
          </a:p>
          <a:p>
            <a:pPr marL="0" indent="0">
              <a:buNone/>
            </a:pPr>
            <a:r>
              <a:rPr lang="zh-CN" altLang="en-US" b="1" dirty="0"/>
              <a:t>举例</a:t>
            </a:r>
            <a:r>
              <a:rPr lang="zh-CN" altLang="en-US" b="1" dirty="0">
                <a:ea typeface="Cambria Math" panose="02040503050406030204" pitchFamily="18" charset="0"/>
              </a:rPr>
              <a:t>：</a:t>
            </a:r>
            <a:r>
              <a:rPr lang="en-US" altLang="zh-CN" dirty="0" err="1"/>
              <a:t>图中有顶点a</a:t>
            </a:r>
            <a:r>
              <a:rPr lang="en-US" altLang="zh-CN" dirty="0"/>
              <a:t>,</a:t>
            </a:r>
            <a:r>
              <a:rPr lang="zh-CN" altLang="en-US" dirty="0"/>
              <a:t> </a:t>
            </a:r>
            <a:r>
              <a:rPr lang="en-US" altLang="zh-CN" dirty="0"/>
              <a:t>b,</a:t>
            </a:r>
            <a:r>
              <a:rPr lang="zh-CN" altLang="en-US" dirty="0"/>
              <a:t> </a:t>
            </a:r>
            <a:r>
              <a:rPr lang="en-US" altLang="zh-CN" dirty="0"/>
              <a:t>c,</a:t>
            </a:r>
            <a:r>
              <a:rPr lang="zh-CN" altLang="en-US" dirty="0"/>
              <a:t> </a:t>
            </a:r>
            <a:r>
              <a:rPr lang="en-US" altLang="zh-CN" dirty="0" err="1"/>
              <a:t>d和边</a:t>
            </a:r>
            <a:br>
              <a:rPr lang="en-US" altLang="zh-CN" dirty="0"/>
            </a:br>
            <a:r>
              <a:rPr lang="en-US" altLang="zh-CN" dirty="0"/>
              <a:t>(a, b), (a, d), (b, b), (b, d), (c, a), (c, b), (d, b)</a:t>
            </a:r>
            <a:br>
              <a:rPr lang="en-US" altLang="zh-CN" dirty="0"/>
            </a:br>
            <a:r>
              <a:rPr lang="en-US" altLang="zh-CN" dirty="0" err="1"/>
              <a:t>的有向图如图所示</a:t>
            </a:r>
            <a:r>
              <a:rPr lang="en-US" altLang="zh-CN" dirty="0"/>
              <a:t>。</a:t>
            </a:r>
            <a:endParaRPr kumimoji="1" lang="zh-CN" altLang="en-US" dirty="0"/>
          </a:p>
        </p:txBody>
      </p:sp>
      <p:pic>
        <p:nvPicPr>
          <p:cNvPr id="4" name="Content Placeholder 3" descr="0805.jpg">
            <a:extLst>
              <a:ext uri="{FF2B5EF4-FFF2-40B4-BE49-F238E27FC236}">
                <a16:creationId xmlns:a16="http://schemas.microsoft.com/office/drawing/2014/main" id="{30A8CE27-8F03-5243-BB0A-B864AF7760C9}"/>
              </a:ext>
            </a:extLst>
          </p:cNvPr>
          <p:cNvPicPr>
            <a:picLocks noChangeAspect="1"/>
          </p:cNvPicPr>
          <p:nvPr/>
        </p:nvPicPr>
        <p:blipFill>
          <a:blip r:embed="rId2" cstate="print"/>
          <a:stretch>
            <a:fillRect/>
          </a:stretch>
        </p:blipFill>
        <p:spPr>
          <a:xfrm>
            <a:off x="6934200" y="4422905"/>
            <a:ext cx="2057400" cy="2336859"/>
          </a:xfrm>
          <a:prstGeom prst="rect">
            <a:avLst/>
          </a:prstGeom>
        </p:spPr>
      </p:pic>
    </p:spTree>
    <p:extLst>
      <p:ext uri="{BB962C8B-B14F-4D97-AF65-F5344CB8AC3E}">
        <p14:creationId xmlns:p14="http://schemas.microsoft.com/office/powerpoint/2010/main" val="984062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表示关系的有向图的例子</a:t>
            </a:r>
          </a:p>
        </p:txBody>
      </p:sp>
      <p:sp>
        <p:nvSpPr>
          <p:cNvPr id="3" name="Content Placeholder 2"/>
          <p:cNvSpPr>
            <a:spLocks noGrp="1"/>
          </p:cNvSpPr>
          <p:nvPr>
            <p:ph idx="1"/>
          </p:nvPr>
        </p:nvSpPr>
        <p:spPr>
          <a:xfrm>
            <a:off x="457200" y="1935480"/>
            <a:ext cx="8229600" cy="4389120"/>
          </a:xfrm>
        </p:spPr>
        <p:txBody>
          <a:bodyPr>
            <a:normAutofit/>
          </a:bodyPr>
          <a:lstStyle/>
          <a:p>
            <a:pPr>
              <a:buNone/>
            </a:pPr>
            <a:r>
              <a:rPr lang="en-US" b="1" dirty="0"/>
              <a:t>例8</a:t>
            </a:r>
            <a:r>
              <a:rPr lang="zh-CN" altLang="en-US" b="1" dirty="0"/>
              <a:t>：</a:t>
            </a:r>
            <a:r>
              <a:rPr lang="en-US" dirty="0" err="1"/>
              <a:t>关系中的有序对是用</a:t>
            </a:r>
            <a:r>
              <a:rPr lang="en-US" dirty="0" err="1">
                <a:sym typeface="+mn-ea"/>
              </a:rPr>
              <a:t>什么表示</a:t>
            </a:r>
            <a:r>
              <a:rPr lang="en-US" dirty="0" err="1"/>
              <a:t>这个有向图</a:t>
            </a:r>
            <a:r>
              <a:rPr lang="en-US" dirty="0"/>
              <a:t>?</a:t>
            </a:r>
          </a:p>
          <a:p>
            <a:pPr>
              <a:buNone/>
            </a:pPr>
            <a:endParaRPr lang="en-US" dirty="0"/>
          </a:p>
          <a:p>
            <a:pPr>
              <a:buNone/>
            </a:pPr>
            <a:endParaRPr lang="en-US" dirty="0"/>
          </a:p>
          <a:p>
            <a:pPr>
              <a:buNone/>
            </a:pPr>
            <a:r>
              <a:rPr lang="en-US" dirty="0"/>
              <a:t>    </a:t>
            </a:r>
          </a:p>
          <a:p>
            <a:pPr>
              <a:buNone/>
            </a:pPr>
            <a:endParaRPr lang="en-US" dirty="0"/>
          </a:p>
          <a:p>
            <a:pPr>
              <a:buNone/>
            </a:pPr>
            <a:endParaRPr lang="en-US" dirty="0"/>
          </a:p>
          <a:p>
            <a:pPr>
              <a:buNone/>
            </a:pPr>
            <a:r>
              <a:rPr lang="en-US" b="1" dirty="0" err="1"/>
              <a:t>解</a:t>
            </a:r>
            <a:r>
              <a:rPr lang="zh-CN" altLang="en-US" b="1" dirty="0"/>
              <a:t>：</a:t>
            </a:r>
            <a:r>
              <a:rPr lang="en-US" dirty="0" err="1"/>
              <a:t>关系中的有序对</a:t>
            </a:r>
            <a:r>
              <a:rPr lang="zh-CN" altLang="en-US" dirty="0"/>
              <a:t>包括</a:t>
            </a:r>
            <a:r>
              <a:rPr lang="en-US" sz="2800" i="1" dirty="0"/>
              <a:t> </a:t>
            </a:r>
            <a:r>
              <a:rPr lang="en-US" sz="2800" dirty="0"/>
              <a:t>(</a:t>
            </a:r>
            <a:r>
              <a:rPr lang="en-US" sz="2800" dirty="0">
                <a:ea typeface="Cambria Math" panose="02040503050406030204" pitchFamily="18" charset="0"/>
              </a:rPr>
              <a:t>1, 3</a:t>
            </a:r>
            <a:r>
              <a:rPr lang="en-US" sz="2800" dirty="0"/>
              <a:t>), (</a:t>
            </a:r>
            <a:r>
              <a:rPr lang="en-US" sz="2800" dirty="0">
                <a:ea typeface="Cambria Math" panose="02040503050406030204" pitchFamily="18" charset="0"/>
              </a:rPr>
              <a:t>1, 4</a:t>
            </a:r>
            <a:r>
              <a:rPr lang="en-US" sz="2800" dirty="0"/>
              <a:t>), (</a:t>
            </a:r>
            <a:r>
              <a:rPr lang="en-US" sz="2800" dirty="0">
                <a:ea typeface="Cambria Math" panose="02040503050406030204" pitchFamily="18" charset="0"/>
              </a:rPr>
              <a:t>2, 1</a:t>
            </a:r>
            <a:r>
              <a:rPr lang="en-US" sz="2800" dirty="0"/>
              <a:t>), (</a:t>
            </a:r>
            <a:r>
              <a:rPr lang="en-US" sz="2800" dirty="0">
                <a:ea typeface="Cambria Math" panose="02040503050406030204" pitchFamily="18" charset="0"/>
              </a:rPr>
              <a:t>2, 2</a:t>
            </a:r>
            <a:r>
              <a:rPr lang="en-US" sz="2800" dirty="0"/>
              <a:t>), </a:t>
            </a:r>
            <a:br>
              <a:rPr lang="en-US" sz="2800" dirty="0"/>
            </a:br>
            <a:r>
              <a:rPr lang="en-US" sz="2800" dirty="0"/>
              <a:t>(</a:t>
            </a:r>
            <a:r>
              <a:rPr lang="en-US" sz="2800" dirty="0">
                <a:ea typeface="Cambria Math" panose="02040503050406030204" pitchFamily="18" charset="0"/>
              </a:rPr>
              <a:t>2, 3</a:t>
            </a:r>
            <a:r>
              <a:rPr lang="en-US" sz="2800" dirty="0"/>
              <a:t>), (</a:t>
            </a:r>
            <a:r>
              <a:rPr lang="en-US" sz="2800" dirty="0">
                <a:ea typeface="Cambria Math" panose="02040503050406030204" pitchFamily="18" charset="0"/>
              </a:rPr>
              <a:t>3, 1</a:t>
            </a:r>
            <a:r>
              <a:rPr lang="en-US" sz="2800" dirty="0"/>
              <a:t>), (</a:t>
            </a:r>
            <a:r>
              <a:rPr lang="en-US" sz="2800" dirty="0">
                <a:ea typeface="Cambria Math" panose="02040503050406030204" pitchFamily="18" charset="0"/>
              </a:rPr>
              <a:t>3, 3</a:t>
            </a:r>
            <a:r>
              <a:rPr lang="en-US" sz="2800" dirty="0"/>
              <a:t>), (</a:t>
            </a:r>
            <a:r>
              <a:rPr lang="en-US" sz="2800" dirty="0">
                <a:ea typeface="Cambria Math" panose="02040503050406030204" pitchFamily="18" charset="0"/>
              </a:rPr>
              <a:t>4, 1</a:t>
            </a:r>
            <a:r>
              <a:rPr lang="en-US" sz="2800" dirty="0"/>
              <a:t>)</a:t>
            </a:r>
            <a:r>
              <a:rPr lang="zh-CN" altLang="en-US" sz="2800" dirty="0"/>
              <a:t> 和</a:t>
            </a:r>
            <a:r>
              <a:rPr lang="en-US" sz="2800" dirty="0"/>
              <a:t> (</a:t>
            </a:r>
            <a:r>
              <a:rPr lang="en-US" sz="2800" dirty="0">
                <a:ea typeface="Cambria Math" panose="02040503050406030204" pitchFamily="18" charset="0"/>
              </a:rPr>
              <a:t>4, 3</a:t>
            </a:r>
            <a:r>
              <a:rPr lang="en-US" sz="2800" dirty="0"/>
              <a:t>)</a:t>
            </a:r>
            <a:r>
              <a:rPr lang="zh-CN" altLang="en-US" sz="2800" dirty="0"/>
              <a:t>。</a:t>
            </a:r>
            <a:endParaRPr lang="en-US" dirty="0"/>
          </a:p>
        </p:txBody>
      </p:sp>
      <p:pic>
        <p:nvPicPr>
          <p:cNvPr id="6" name="Content Placeholder 5" descr="0807.jpg"/>
          <p:cNvPicPr>
            <a:picLocks noChangeAspect="1"/>
          </p:cNvPicPr>
          <p:nvPr/>
        </p:nvPicPr>
        <p:blipFill>
          <a:blip r:embed="rId2" cstate="print"/>
          <a:stretch>
            <a:fillRect/>
          </a:stretch>
        </p:blipFill>
        <p:spPr>
          <a:xfrm>
            <a:off x="2971800" y="2611470"/>
            <a:ext cx="1828800" cy="1960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F275F-66E5-4A44-A221-50D17CA9AB2B}"/>
              </a:ext>
            </a:extLst>
          </p:cNvPr>
          <p:cNvSpPr>
            <a:spLocks noGrp="1"/>
          </p:cNvSpPr>
          <p:nvPr>
            <p:ph type="title"/>
          </p:nvPr>
        </p:nvSpPr>
        <p:spPr/>
        <p:txBody>
          <a:bodyPr/>
          <a:lstStyle/>
          <a:p>
            <a:r>
              <a:rPr lang="zh-CN" altLang="en-US" dirty="0"/>
              <a:t>自反关系的表示</a:t>
            </a:r>
            <a:endParaRPr kumimoji="1" lang="zh-CN" altLang="en-US" dirty="0"/>
          </a:p>
        </p:txBody>
      </p:sp>
      <p:sp>
        <p:nvSpPr>
          <p:cNvPr id="3" name="内容占位符 2">
            <a:extLst>
              <a:ext uri="{FF2B5EF4-FFF2-40B4-BE49-F238E27FC236}">
                <a16:creationId xmlns:a16="http://schemas.microsoft.com/office/drawing/2014/main" id="{57E7D6B0-8654-CA4C-9633-1E3591229FCC}"/>
              </a:ext>
            </a:extLst>
          </p:cNvPr>
          <p:cNvSpPr>
            <a:spLocks noGrp="1"/>
          </p:cNvSpPr>
          <p:nvPr>
            <p:ph idx="1"/>
          </p:nvPr>
        </p:nvSpPr>
        <p:spPr/>
        <p:txBody>
          <a:bodyPr/>
          <a:lstStyle/>
          <a:p>
            <a:r>
              <a:rPr kumimoji="1" lang="zh-CN" altLang="en-US" dirty="0"/>
              <a:t>集合</a:t>
            </a:r>
            <a:r>
              <a:rPr kumimoji="1" lang="en-US" altLang="zh-CN" dirty="0"/>
              <a:t>A</a:t>
            </a:r>
            <a:r>
              <a:rPr kumimoji="1" lang="zh-CN" altLang="en-US" dirty="0"/>
              <a:t>上的关系</a:t>
            </a:r>
            <a:r>
              <a:rPr kumimoji="1" lang="en-US" altLang="zh-CN" dirty="0"/>
              <a:t>R</a:t>
            </a:r>
            <a:r>
              <a:rPr kumimoji="1" lang="zh-CN" altLang="en-US" dirty="0"/>
              <a:t>是自反的：</a:t>
            </a:r>
            <a:endParaRPr kumimoji="1" lang="en-US" altLang="zh-CN" dirty="0"/>
          </a:p>
          <a:p>
            <a:pPr lvl="1"/>
            <a:r>
              <a:rPr kumimoji="1" lang="en-US" altLang="zh-CN" dirty="0"/>
              <a:t>I</a:t>
            </a:r>
            <a:r>
              <a:rPr kumimoji="1" lang="en-US" altLang="zh-CN" baseline="-25000" dirty="0"/>
              <a:t>A</a:t>
            </a:r>
            <a:r>
              <a:rPr kumimoji="1" lang="en-US" altLang="zh-CN" dirty="0"/>
              <a:t> </a:t>
            </a:r>
            <a:r>
              <a:rPr lang="en-US" altLang="zh-CN" dirty="0">
                <a:latin typeface="Cambria Math" panose="02040503050406030204" pitchFamily="18" charset="0"/>
                <a:ea typeface="Cambria Math" panose="02040503050406030204" pitchFamily="18" charset="0"/>
              </a:rPr>
              <a:t>⊆ </a:t>
            </a:r>
            <a:r>
              <a:rPr kumimoji="1" lang="en-US" altLang="zh-CN" dirty="0"/>
              <a:t>R</a:t>
            </a:r>
          </a:p>
          <a:p>
            <a:pPr lvl="1"/>
            <a:r>
              <a:rPr kumimoji="1" lang="en-US" altLang="zh-CN" dirty="0"/>
              <a:t>M</a:t>
            </a:r>
            <a:r>
              <a:rPr kumimoji="1" lang="en-US" altLang="zh-CN" baseline="-25000" dirty="0"/>
              <a:t>R</a:t>
            </a:r>
            <a:r>
              <a:rPr kumimoji="1" lang="zh-CN" altLang="en-US" dirty="0"/>
              <a:t>主对角线上的元素全为</a:t>
            </a:r>
            <a:r>
              <a:rPr kumimoji="1" lang="en-US" altLang="zh-CN" dirty="0"/>
              <a:t>1</a:t>
            </a:r>
            <a:r>
              <a:rPr kumimoji="1" lang="zh-CN" altLang="en-US" dirty="0"/>
              <a:t>。</a:t>
            </a:r>
            <a:endParaRPr kumimoji="1" lang="en-US" altLang="zh-CN" dirty="0"/>
          </a:p>
          <a:p>
            <a:pPr lvl="1"/>
            <a:r>
              <a:rPr kumimoji="1" lang="en-US" altLang="zh-CN" dirty="0"/>
              <a:t>G</a:t>
            </a:r>
            <a:r>
              <a:rPr kumimoji="1" lang="en-US" altLang="zh-CN" baseline="-25000" dirty="0"/>
              <a:t>R</a:t>
            </a:r>
            <a:r>
              <a:rPr kumimoji="1" lang="zh-CN" altLang="en-US" dirty="0"/>
              <a:t>的每个顶点处均有自环。</a:t>
            </a:r>
            <a:endParaRPr kumimoji="1" lang="en-US" altLang="zh-CN" dirty="0"/>
          </a:p>
          <a:p>
            <a:r>
              <a:rPr kumimoji="1" lang="zh-CN" altLang="en-US" dirty="0"/>
              <a:t>自反关系再举例：</a:t>
            </a:r>
            <a:endParaRPr kumimoji="1" lang="en-US" altLang="zh-CN" dirty="0"/>
          </a:p>
          <a:p>
            <a:pPr lvl="1"/>
            <a:r>
              <a:rPr kumimoji="1" lang="zh-CN" altLang="en-US" dirty="0"/>
              <a:t>平面上三角形的全等关系。</a:t>
            </a:r>
          </a:p>
          <a:p>
            <a:pPr lvl="1"/>
            <a:r>
              <a:rPr kumimoji="1" lang="zh-CN" altLang="en-US" dirty="0"/>
              <a:t>实数集中实数的小于等于关系。</a:t>
            </a:r>
          </a:p>
          <a:p>
            <a:pPr lvl="1"/>
            <a:r>
              <a:rPr kumimoji="1" lang="zh-CN" altLang="en-US" dirty="0"/>
              <a:t>幂集上的集合的相等、包含关系。</a:t>
            </a:r>
          </a:p>
          <a:p>
            <a:pPr lvl="1"/>
            <a:r>
              <a:rPr kumimoji="1" lang="zh-CN" altLang="en-US" dirty="0"/>
              <a:t>命题集合上的命题的等价、蕴含关系。</a:t>
            </a:r>
          </a:p>
        </p:txBody>
      </p:sp>
    </p:spTree>
    <p:extLst>
      <p:ext uri="{BB962C8B-B14F-4D97-AF65-F5344CB8AC3E}">
        <p14:creationId xmlns:p14="http://schemas.microsoft.com/office/powerpoint/2010/main" val="3473170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36EE0-2FD0-7741-998F-013D71E47F9C}"/>
              </a:ext>
            </a:extLst>
          </p:cNvPr>
          <p:cNvSpPr>
            <a:spLocks noGrp="1"/>
          </p:cNvSpPr>
          <p:nvPr>
            <p:ph type="title"/>
          </p:nvPr>
        </p:nvSpPr>
        <p:spPr/>
        <p:txBody>
          <a:bodyPr/>
          <a:lstStyle/>
          <a:p>
            <a:r>
              <a:rPr lang="zh-CN" altLang="en-US" dirty="0"/>
              <a:t>对称关系的表示</a:t>
            </a:r>
            <a:endParaRPr kumimoji="1" lang="zh-CN" altLang="en-US" dirty="0"/>
          </a:p>
        </p:txBody>
      </p:sp>
      <p:sp>
        <p:nvSpPr>
          <p:cNvPr id="3" name="内容占位符 2">
            <a:extLst>
              <a:ext uri="{FF2B5EF4-FFF2-40B4-BE49-F238E27FC236}">
                <a16:creationId xmlns:a16="http://schemas.microsoft.com/office/drawing/2014/main" id="{EB7BECC6-512B-F74A-943B-6EBDA4EACB67}"/>
              </a:ext>
            </a:extLst>
          </p:cNvPr>
          <p:cNvSpPr>
            <a:spLocks noGrp="1"/>
          </p:cNvSpPr>
          <p:nvPr>
            <p:ph idx="1"/>
          </p:nvPr>
        </p:nvSpPr>
        <p:spPr/>
        <p:txBody>
          <a:bodyPr/>
          <a:lstStyle/>
          <a:p>
            <a:r>
              <a:rPr kumimoji="1" lang="zh-CN" altLang="en-US" dirty="0"/>
              <a:t>集合</a:t>
            </a:r>
            <a:r>
              <a:rPr kumimoji="1" lang="en-US" altLang="zh-CN" dirty="0"/>
              <a:t>A</a:t>
            </a:r>
            <a:r>
              <a:rPr kumimoji="1" lang="zh-CN" altLang="en-US" dirty="0"/>
              <a:t>上的关系</a:t>
            </a:r>
            <a:r>
              <a:rPr kumimoji="1" lang="en-US" altLang="zh-CN" dirty="0"/>
              <a:t>R</a:t>
            </a:r>
            <a:r>
              <a:rPr kumimoji="1" lang="zh-CN" altLang="en-US" dirty="0"/>
              <a:t>是对称的：</a:t>
            </a:r>
            <a:endParaRPr kumimoji="1" lang="en-US" altLang="zh-CN" dirty="0"/>
          </a:p>
          <a:p>
            <a:pPr lvl="1"/>
            <a:r>
              <a:rPr kumimoji="1" lang="en-US" altLang="zh-CN" dirty="0"/>
              <a:t>M</a:t>
            </a:r>
            <a:r>
              <a:rPr kumimoji="1" lang="en-US" altLang="zh-CN" baseline="-25000" dirty="0"/>
              <a:t>R</a:t>
            </a:r>
            <a:r>
              <a:rPr kumimoji="1" lang="zh-CN" altLang="en-US" dirty="0"/>
              <a:t>是对称矩阵。</a:t>
            </a:r>
            <a:endParaRPr kumimoji="1" lang="en-US" altLang="zh-CN" dirty="0"/>
          </a:p>
          <a:p>
            <a:pPr lvl="1"/>
            <a:r>
              <a:rPr kumimoji="1" lang="en-US" altLang="zh-CN" dirty="0"/>
              <a:t>G</a:t>
            </a:r>
            <a:r>
              <a:rPr kumimoji="1" lang="en-US" altLang="zh-CN" baseline="-25000" dirty="0"/>
              <a:t>R</a:t>
            </a:r>
            <a:r>
              <a:rPr kumimoji="1" lang="zh-CN" altLang="en-US" dirty="0"/>
              <a:t>任意一对节点之间要么没有边，要么有一对方向相反的有向边。</a:t>
            </a:r>
            <a:endParaRPr kumimoji="1" lang="en-US" altLang="zh-CN" dirty="0"/>
          </a:p>
          <a:p>
            <a:r>
              <a:rPr kumimoji="1" lang="zh-CN" altLang="en-US" dirty="0"/>
              <a:t>对称关系再举例：</a:t>
            </a:r>
            <a:endParaRPr kumimoji="1" lang="en-US" altLang="zh-CN" dirty="0"/>
          </a:p>
          <a:p>
            <a:pPr lvl="1"/>
            <a:r>
              <a:rPr kumimoji="1" lang="zh-CN" altLang="en-US" dirty="0"/>
              <a:t>平面上三角形的相似关系。</a:t>
            </a:r>
          </a:p>
          <a:p>
            <a:pPr lvl="1"/>
            <a:r>
              <a:rPr kumimoji="1" lang="zh-CN" altLang="en-US" dirty="0"/>
              <a:t>人群中人之间的同学、同事、邻居关系。</a:t>
            </a:r>
          </a:p>
          <a:p>
            <a:pPr lvl="1"/>
            <a:r>
              <a:rPr kumimoji="1" lang="zh-CN" altLang="en-US" dirty="0"/>
              <a:t>幂集中集合相等的关系。</a:t>
            </a:r>
          </a:p>
          <a:p>
            <a:pPr lvl="1"/>
            <a:r>
              <a:rPr kumimoji="1" lang="zh-CN" altLang="en-US" dirty="0"/>
              <a:t>命题集合上的命题的等价关系。</a:t>
            </a:r>
          </a:p>
          <a:p>
            <a:endParaRPr kumimoji="1" lang="zh-CN" altLang="en-US" dirty="0"/>
          </a:p>
        </p:txBody>
      </p:sp>
    </p:spTree>
    <p:extLst>
      <p:ext uri="{BB962C8B-B14F-4D97-AF65-F5344CB8AC3E}">
        <p14:creationId xmlns:p14="http://schemas.microsoft.com/office/powerpoint/2010/main" val="2935714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2B177-32BC-DC49-847E-367EB790055E}"/>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关系</a:t>
            </a:r>
            <a:r>
              <a:rPr lang="zh-CN" altLang="en-US" dirty="0">
                <a:latin typeface="宋体" panose="02010600030101010101" pitchFamily="2" charset="-122"/>
                <a:ea typeface="宋体" panose="02010600030101010101" pitchFamily="2" charset="-122"/>
              </a:rPr>
              <a:t>合成的表示</a:t>
            </a:r>
            <a:endParaRPr kumimoji="1" lang="zh-CN" altLang="en-US" dirty="0"/>
          </a:p>
        </p:txBody>
      </p:sp>
      <p:sp>
        <p:nvSpPr>
          <p:cNvPr id="3" name="内容占位符 2">
            <a:extLst>
              <a:ext uri="{FF2B5EF4-FFF2-40B4-BE49-F238E27FC236}">
                <a16:creationId xmlns:a16="http://schemas.microsoft.com/office/drawing/2014/main" id="{B5CF8589-A8DE-0A46-A9F0-D62C4B660091}"/>
              </a:ext>
            </a:extLst>
          </p:cNvPr>
          <p:cNvSpPr>
            <a:spLocks noGrp="1"/>
          </p:cNvSpPr>
          <p:nvPr>
            <p:ph idx="1"/>
          </p:nvPr>
        </p:nvSpPr>
        <p:spPr/>
        <p:txBody>
          <a:bodyPr/>
          <a:lstStyle/>
          <a:p>
            <a:r>
              <a:rPr kumimoji="1" lang="zh-CN" altLang="en-US" dirty="0"/>
              <a:t>关系矩阵</a:t>
            </a:r>
            <a:endParaRPr kumimoji="1" lang="en-US" altLang="zh-CN" dirty="0"/>
          </a:p>
          <a:p>
            <a:pPr lvl="1"/>
            <a:r>
              <a:rPr kumimoji="1" lang="en-US" altLang="zh-CN" dirty="0"/>
              <a:t>M</a:t>
            </a:r>
            <a:r>
              <a:rPr kumimoji="1" lang="en-US" altLang="zh-CN" baseline="-25000" dirty="0"/>
              <a:t>R</a:t>
            </a:r>
            <a:r>
              <a:rPr kumimoji="1" lang="en-US" altLang="zh-CN" baseline="-45000" dirty="0"/>
              <a:t>1</a:t>
            </a:r>
            <a:r>
              <a:rPr kumimoji="1" lang="en-US" altLang="zh-CN" baseline="-25000" dirty="0"/>
              <a:t> ∘ R</a:t>
            </a:r>
            <a:r>
              <a:rPr kumimoji="1" lang="en-US" altLang="zh-CN" baseline="-45000" dirty="0"/>
              <a:t>2</a:t>
            </a:r>
            <a:r>
              <a:rPr kumimoji="1" lang="en-US" altLang="zh-CN" baseline="-25000" dirty="0"/>
              <a:t> </a:t>
            </a:r>
            <a:r>
              <a:rPr kumimoji="1" lang="en-US" altLang="zh-CN" dirty="0"/>
              <a:t>= M</a:t>
            </a:r>
            <a:r>
              <a:rPr kumimoji="1" lang="en-US" altLang="zh-CN" baseline="-25000" dirty="0"/>
              <a:t>R</a:t>
            </a:r>
            <a:r>
              <a:rPr kumimoji="1" lang="en-US" altLang="zh-CN" baseline="-45000" dirty="0"/>
              <a:t>1</a:t>
            </a:r>
            <a:r>
              <a:rPr kumimoji="1" lang="en-US" altLang="zh-CN" dirty="0"/>
              <a:t> </a:t>
            </a:r>
            <a:r>
              <a:rPr kumimoji="1" lang="zh-CN" altLang="en-US" sz="1600" dirty="0"/>
              <a:t>◉</a:t>
            </a:r>
            <a:r>
              <a:rPr kumimoji="1" lang="en-US" altLang="zh-CN" dirty="0"/>
              <a:t> M</a:t>
            </a:r>
            <a:r>
              <a:rPr kumimoji="1" lang="en-US" altLang="zh-CN" baseline="-25000" dirty="0"/>
              <a:t>R</a:t>
            </a:r>
            <a:r>
              <a:rPr kumimoji="1" lang="en-US" altLang="zh-CN" baseline="-45000" dirty="0"/>
              <a:t>2</a:t>
            </a:r>
            <a:r>
              <a:rPr kumimoji="1" lang="zh-CN" altLang="en-US" dirty="0"/>
              <a:t>（</a:t>
            </a:r>
            <a:r>
              <a:rPr kumimoji="1" lang="zh-CN" altLang="en-US" sz="1600" dirty="0"/>
              <a:t>◉</a:t>
            </a:r>
            <a:r>
              <a:rPr kumimoji="1" lang="zh-CN" altLang="en-US" dirty="0"/>
              <a:t>表示矩阵的布尔积，见</a:t>
            </a:r>
            <a:r>
              <a:rPr kumimoji="1" lang="en-US" altLang="zh-CN" dirty="0"/>
              <a:t>2.6.4</a:t>
            </a:r>
            <a:r>
              <a:rPr kumimoji="1" lang="zh-CN" altLang="en-US" dirty="0"/>
              <a:t>节）</a:t>
            </a:r>
            <a:endParaRPr kumimoji="1" lang="en-US" altLang="zh-CN" dirty="0"/>
          </a:p>
          <a:p>
            <a:r>
              <a:rPr kumimoji="1" lang="zh-CN" altLang="en-US" dirty="0"/>
              <a:t>关系图</a:t>
            </a:r>
          </a:p>
        </p:txBody>
      </p:sp>
      <p:grpSp>
        <p:nvGrpSpPr>
          <p:cNvPr id="4" name="组合 3">
            <a:extLst>
              <a:ext uri="{FF2B5EF4-FFF2-40B4-BE49-F238E27FC236}">
                <a16:creationId xmlns:a16="http://schemas.microsoft.com/office/drawing/2014/main" id="{06B73CE2-FC65-B24C-82B3-DF52C899564B}"/>
              </a:ext>
            </a:extLst>
          </p:cNvPr>
          <p:cNvGrpSpPr/>
          <p:nvPr/>
        </p:nvGrpSpPr>
        <p:grpSpPr>
          <a:xfrm>
            <a:off x="1828800" y="3321696"/>
            <a:ext cx="5576164" cy="2944168"/>
            <a:chOff x="1066800" y="1595110"/>
            <a:chExt cx="7514304" cy="3967490"/>
          </a:xfrm>
        </p:grpSpPr>
        <p:sp>
          <p:nvSpPr>
            <p:cNvPr id="5" name="Oval 3">
              <a:extLst>
                <a:ext uri="{FF2B5EF4-FFF2-40B4-BE49-F238E27FC236}">
                  <a16:creationId xmlns:a16="http://schemas.microsoft.com/office/drawing/2014/main" id="{205B1739-381E-EB4C-BEA7-AF756C65B074}"/>
                </a:ext>
              </a:extLst>
            </p:cNvPr>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5E3D0FE-132E-474C-BDDD-DD8472B9748D}"/>
                </a:ext>
              </a:extLst>
            </p:cNvPr>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2E7A15A-6050-D84C-9D59-35961D0684A0}"/>
                </a:ext>
              </a:extLst>
            </p:cNvPr>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46C385D-33A8-3340-8AFB-7BBFA2BCD930}"/>
                </a:ext>
              </a:extLst>
            </p:cNvPr>
            <p:cNvSpPr txBox="1"/>
            <p:nvPr/>
          </p:nvSpPr>
          <p:spPr>
            <a:xfrm>
              <a:off x="1600200" y="2176790"/>
              <a:ext cx="381000" cy="523220"/>
            </a:xfrm>
            <a:prstGeom prst="rect">
              <a:avLst/>
            </a:prstGeom>
            <a:noFill/>
          </p:spPr>
          <p:txBody>
            <a:bodyPr wrap="square" rtlCol="0">
              <a:spAutoFit/>
            </a:bodyPr>
            <a:lstStyle/>
            <a:p>
              <a:r>
                <a:rPr lang="en-US" sz="2800" i="1" dirty="0"/>
                <a:t>a</a:t>
              </a:r>
            </a:p>
          </p:txBody>
        </p:sp>
        <p:sp>
          <p:nvSpPr>
            <p:cNvPr id="9" name="Oval 9">
              <a:extLst>
                <a:ext uri="{FF2B5EF4-FFF2-40B4-BE49-F238E27FC236}">
                  <a16:creationId xmlns:a16="http://schemas.microsoft.com/office/drawing/2014/main" id="{52C77C38-B4C0-BB49-A37B-932BEC773965}"/>
                </a:ext>
              </a:extLst>
            </p:cNvPr>
            <p:cNvSpPr/>
            <p:nvPr/>
          </p:nvSpPr>
          <p:spPr>
            <a:xfrm>
              <a:off x="4572000" y="207548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0">
              <a:extLst>
                <a:ext uri="{FF2B5EF4-FFF2-40B4-BE49-F238E27FC236}">
                  <a16:creationId xmlns:a16="http://schemas.microsoft.com/office/drawing/2014/main" id="{7B69D247-7E02-3B44-9E94-6DD88F7A05D6}"/>
                </a:ext>
              </a:extLst>
            </p:cNvPr>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1">
              <a:extLst>
                <a:ext uri="{FF2B5EF4-FFF2-40B4-BE49-F238E27FC236}">
                  <a16:creationId xmlns:a16="http://schemas.microsoft.com/office/drawing/2014/main" id="{86ECF44C-FD80-024A-8114-0284C870C626}"/>
                </a:ext>
              </a:extLst>
            </p:cNvPr>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4C2384BC-E47C-8F4A-BEBF-1C0034F10154}"/>
                </a:ext>
              </a:extLst>
            </p:cNvPr>
            <p:cNvSpPr/>
            <p:nvPr/>
          </p:nvSpPr>
          <p:spPr>
            <a:xfrm>
              <a:off x="4572000" y="474105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3">
              <a:extLst>
                <a:ext uri="{FF2B5EF4-FFF2-40B4-BE49-F238E27FC236}">
                  <a16:creationId xmlns:a16="http://schemas.microsoft.com/office/drawing/2014/main" id="{E645AD1B-E8EB-884D-A12E-8A86121C809B}"/>
                </a:ext>
              </a:extLst>
            </p:cNvPr>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4">
              <a:extLst>
                <a:ext uri="{FF2B5EF4-FFF2-40B4-BE49-F238E27FC236}">
                  <a16:creationId xmlns:a16="http://schemas.microsoft.com/office/drawing/2014/main" id="{C75C0310-39F6-9149-97DC-E3F70DA90C14}"/>
                </a:ext>
              </a:extLst>
            </p:cNvPr>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5">
              <a:extLst>
                <a:ext uri="{FF2B5EF4-FFF2-40B4-BE49-F238E27FC236}">
                  <a16:creationId xmlns:a16="http://schemas.microsoft.com/office/drawing/2014/main" id="{D5068FC9-B0B7-E548-837C-F37CC9E43451}"/>
                </a:ext>
              </a:extLst>
            </p:cNvPr>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6">
              <a:extLst>
                <a:ext uri="{FF2B5EF4-FFF2-40B4-BE49-F238E27FC236}">
                  <a16:creationId xmlns:a16="http://schemas.microsoft.com/office/drawing/2014/main" id="{CFB3BFC5-EEF7-AE4B-9BA9-47FC583F2900}"/>
                </a:ext>
              </a:extLst>
            </p:cNvPr>
            <p:cNvSpPr/>
            <p:nvPr/>
          </p:nvSpPr>
          <p:spPr>
            <a:xfrm>
              <a:off x="6705600" y="469169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7">
              <a:extLst>
                <a:ext uri="{FF2B5EF4-FFF2-40B4-BE49-F238E27FC236}">
                  <a16:creationId xmlns:a16="http://schemas.microsoft.com/office/drawing/2014/main" id="{38CE0F42-1751-2C42-8CD1-DFEBAA3F9377}"/>
                </a:ext>
              </a:extLst>
            </p:cNvPr>
            <p:cNvSpPr txBox="1"/>
            <p:nvPr/>
          </p:nvSpPr>
          <p:spPr>
            <a:xfrm>
              <a:off x="1600200" y="3167390"/>
              <a:ext cx="381000" cy="523220"/>
            </a:xfrm>
            <a:prstGeom prst="rect">
              <a:avLst/>
            </a:prstGeom>
            <a:noFill/>
          </p:spPr>
          <p:txBody>
            <a:bodyPr wrap="square" rtlCol="0">
              <a:spAutoFit/>
            </a:bodyPr>
            <a:lstStyle/>
            <a:p>
              <a:r>
                <a:rPr lang="en-US" sz="2800" i="1" dirty="0"/>
                <a:t>b</a:t>
              </a:r>
            </a:p>
          </p:txBody>
        </p:sp>
        <p:sp>
          <p:nvSpPr>
            <p:cNvPr id="18" name="TextBox 18">
              <a:extLst>
                <a:ext uri="{FF2B5EF4-FFF2-40B4-BE49-F238E27FC236}">
                  <a16:creationId xmlns:a16="http://schemas.microsoft.com/office/drawing/2014/main" id="{7433CDA9-200F-0346-AF31-6935590A3FF3}"/>
                </a:ext>
              </a:extLst>
            </p:cNvPr>
            <p:cNvSpPr txBox="1"/>
            <p:nvPr/>
          </p:nvSpPr>
          <p:spPr>
            <a:xfrm>
              <a:off x="1600200" y="4157990"/>
              <a:ext cx="381000" cy="523220"/>
            </a:xfrm>
            <a:prstGeom prst="rect">
              <a:avLst/>
            </a:prstGeom>
            <a:noFill/>
          </p:spPr>
          <p:txBody>
            <a:bodyPr wrap="square" rtlCol="0">
              <a:spAutoFit/>
            </a:bodyPr>
            <a:lstStyle/>
            <a:p>
              <a:r>
                <a:rPr lang="en-US" sz="2800" i="1" dirty="0"/>
                <a:t>c</a:t>
              </a:r>
            </a:p>
          </p:txBody>
        </p:sp>
        <p:sp>
          <p:nvSpPr>
            <p:cNvPr id="19" name="TextBox 19">
              <a:extLst>
                <a:ext uri="{FF2B5EF4-FFF2-40B4-BE49-F238E27FC236}">
                  <a16:creationId xmlns:a16="http://schemas.microsoft.com/office/drawing/2014/main" id="{A8D45BB4-30F5-3F4A-AC15-49E57F20542B}"/>
                </a:ext>
              </a:extLst>
            </p:cNvPr>
            <p:cNvSpPr txBox="1"/>
            <p:nvPr/>
          </p:nvSpPr>
          <p:spPr>
            <a:xfrm>
              <a:off x="7467600" y="1628858"/>
              <a:ext cx="381000" cy="523220"/>
            </a:xfrm>
            <a:prstGeom prst="rect">
              <a:avLst/>
            </a:prstGeom>
            <a:noFill/>
          </p:spPr>
          <p:txBody>
            <a:bodyPr wrap="square" rtlCol="0">
              <a:spAutoFit/>
            </a:bodyPr>
            <a:lstStyle/>
            <a:p>
              <a:r>
                <a:rPr lang="en-US" sz="2800" i="1" dirty="0"/>
                <a:t>w</a:t>
              </a:r>
            </a:p>
          </p:txBody>
        </p:sp>
        <p:sp>
          <p:nvSpPr>
            <p:cNvPr id="20" name="TextBox 20">
              <a:extLst>
                <a:ext uri="{FF2B5EF4-FFF2-40B4-BE49-F238E27FC236}">
                  <a16:creationId xmlns:a16="http://schemas.microsoft.com/office/drawing/2014/main" id="{0ABF8ACC-293D-2B44-9164-250B7189D451}"/>
                </a:ext>
              </a:extLst>
            </p:cNvPr>
            <p:cNvSpPr txBox="1"/>
            <p:nvPr/>
          </p:nvSpPr>
          <p:spPr>
            <a:xfrm>
              <a:off x="7471287" y="2461506"/>
              <a:ext cx="381000" cy="523220"/>
            </a:xfrm>
            <a:prstGeom prst="rect">
              <a:avLst/>
            </a:prstGeom>
            <a:noFill/>
          </p:spPr>
          <p:txBody>
            <a:bodyPr wrap="square" rtlCol="0">
              <a:spAutoFit/>
            </a:bodyPr>
            <a:lstStyle/>
            <a:p>
              <a:r>
                <a:rPr lang="en-US" sz="2800" i="1" dirty="0"/>
                <a:t>x</a:t>
              </a:r>
            </a:p>
          </p:txBody>
        </p:sp>
        <p:sp>
          <p:nvSpPr>
            <p:cNvPr id="21" name="TextBox 21">
              <a:extLst>
                <a:ext uri="{FF2B5EF4-FFF2-40B4-BE49-F238E27FC236}">
                  <a16:creationId xmlns:a16="http://schemas.microsoft.com/office/drawing/2014/main" id="{47518751-952E-094A-BF9B-F112E28CCB41}"/>
                </a:ext>
              </a:extLst>
            </p:cNvPr>
            <p:cNvSpPr txBox="1"/>
            <p:nvPr/>
          </p:nvSpPr>
          <p:spPr>
            <a:xfrm>
              <a:off x="7471287" y="3294154"/>
              <a:ext cx="381000" cy="523220"/>
            </a:xfrm>
            <a:prstGeom prst="rect">
              <a:avLst/>
            </a:prstGeom>
            <a:noFill/>
          </p:spPr>
          <p:txBody>
            <a:bodyPr wrap="square" rtlCol="0">
              <a:spAutoFit/>
            </a:bodyPr>
            <a:lstStyle/>
            <a:p>
              <a:r>
                <a:rPr lang="en-US" sz="2800" i="1" dirty="0"/>
                <a:t>y</a:t>
              </a:r>
            </a:p>
          </p:txBody>
        </p:sp>
        <p:sp>
          <p:nvSpPr>
            <p:cNvPr id="22" name="TextBox 22">
              <a:extLst>
                <a:ext uri="{FF2B5EF4-FFF2-40B4-BE49-F238E27FC236}">
                  <a16:creationId xmlns:a16="http://schemas.microsoft.com/office/drawing/2014/main" id="{CCF2818B-9F57-EC47-B958-957AC4BDBAC1}"/>
                </a:ext>
              </a:extLst>
            </p:cNvPr>
            <p:cNvSpPr txBox="1"/>
            <p:nvPr/>
          </p:nvSpPr>
          <p:spPr>
            <a:xfrm>
              <a:off x="7467600" y="4661764"/>
              <a:ext cx="381000" cy="523220"/>
            </a:xfrm>
            <a:prstGeom prst="rect">
              <a:avLst/>
            </a:prstGeom>
            <a:noFill/>
          </p:spPr>
          <p:txBody>
            <a:bodyPr wrap="square" rtlCol="0">
              <a:spAutoFit/>
            </a:bodyPr>
            <a:lstStyle/>
            <a:p>
              <a:r>
                <a:rPr lang="en-US" sz="2800" i="1" dirty="0"/>
                <a:t>z</a:t>
              </a:r>
            </a:p>
          </p:txBody>
        </p:sp>
        <p:sp>
          <p:nvSpPr>
            <p:cNvPr id="23" name="TextBox 23">
              <a:extLst>
                <a:ext uri="{FF2B5EF4-FFF2-40B4-BE49-F238E27FC236}">
                  <a16:creationId xmlns:a16="http://schemas.microsoft.com/office/drawing/2014/main" id="{4F86CE36-27F8-544F-91E5-2BA17DCE1141}"/>
                </a:ext>
              </a:extLst>
            </p:cNvPr>
            <p:cNvSpPr txBox="1"/>
            <p:nvPr/>
          </p:nvSpPr>
          <p:spPr>
            <a:xfrm>
              <a:off x="3048001" y="1600200"/>
              <a:ext cx="762000" cy="622129"/>
            </a:xfrm>
            <a:prstGeom prst="rect">
              <a:avLst/>
            </a:prstGeom>
            <a:noFill/>
            <a:ln>
              <a:solidFill>
                <a:srgbClr val="FF0000"/>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p>
          </p:txBody>
        </p:sp>
        <p:sp>
          <p:nvSpPr>
            <p:cNvPr id="24" name="TextBox 24">
              <a:extLst>
                <a:ext uri="{FF2B5EF4-FFF2-40B4-BE49-F238E27FC236}">
                  <a16:creationId xmlns:a16="http://schemas.microsoft.com/office/drawing/2014/main" id="{CE582354-0FE1-CB47-BF92-D3AEB5843E7C}"/>
                </a:ext>
              </a:extLst>
            </p:cNvPr>
            <p:cNvSpPr txBox="1"/>
            <p:nvPr/>
          </p:nvSpPr>
          <p:spPr>
            <a:xfrm>
              <a:off x="5486400" y="1600200"/>
              <a:ext cx="762000" cy="622129"/>
            </a:xfrm>
            <a:prstGeom prst="rect">
              <a:avLst/>
            </a:prstGeom>
            <a:noFill/>
            <a:ln>
              <a:solidFill>
                <a:srgbClr val="FFC000"/>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2</a:t>
              </a:r>
            </a:p>
          </p:txBody>
        </p:sp>
        <p:cxnSp>
          <p:nvCxnSpPr>
            <p:cNvPr id="25" name="Straight Arrow Connector 26">
              <a:extLst>
                <a:ext uri="{FF2B5EF4-FFF2-40B4-BE49-F238E27FC236}">
                  <a16:creationId xmlns:a16="http://schemas.microsoft.com/office/drawing/2014/main" id="{EC8E576E-66C7-C94F-B555-1EE98CAB7800}"/>
                </a:ext>
              </a:extLst>
            </p:cNvPr>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8">
              <a:extLst>
                <a:ext uri="{FF2B5EF4-FFF2-40B4-BE49-F238E27FC236}">
                  <a16:creationId xmlns:a16="http://schemas.microsoft.com/office/drawing/2014/main" id="{D1EB072B-24D7-684B-BF0B-E3573331A686}"/>
                </a:ext>
              </a:extLst>
            </p:cNvPr>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30">
              <a:extLst>
                <a:ext uri="{FF2B5EF4-FFF2-40B4-BE49-F238E27FC236}">
                  <a16:creationId xmlns:a16="http://schemas.microsoft.com/office/drawing/2014/main" id="{89214092-084F-E444-ACB7-556896CAFC10}"/>
                </a:ext>
              </a:extLst>
            </p:cNvPr>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32">
              <a:extLst>
                <a:ext uri="{FF2B5EF4-FFF2-40B4-BE49-F238E27FC236}">
                  <a16:creationId xmlns:a16="http://schemas.microsoft.com/office/drawing/2014/main" id="{F3E60839-B125-5045-8334-6C7566D4A121}"/>
                </a:ext>
              </a:extLst>
            </p:cNvPr>
            <p:cNvCxnSpPr>
              <a:cxnSpLocks/>
            </p:cNvCxnSpPr>
            <p:nvPr/>
          </p:nvCxnSpPr>
          <p:spPr>
            <a:xfrm>
              <a:off x="5105400" y="2352021"/>
              <a:ext cx="1524000" cy="3911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34">
              <a:extLst>
                <a:ext uri="{FF2B5EF4-FFF2-40B4-BE49-F238E27FC236}">
                  <a16:creationId xmlns:a16="http://schemas.microsoft.com/office/drawing/2014/main" id="{5EFA301C-9BAC-BB46-A3B4-3478C3D930E7}"/>
                </a:ext>
              </a:extLst>
            </p:cNvPr>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ight Brace 33">
              <a:extLst>
                <a:ext uri="{FF2B5EF4-FFF2-40B4-BE49-F238E27FC236}">
                  <a16:creationId xmlns:a16="http://schemas.microsoft.com/office/drawing/2014/main" id="{3598B188-F250-2C43-BF51-D3797EACA6DE}"/>
                </a:ext>
              </a:extLst>
            </p:cNvPr>
            <p:cNvSpPr/>
            <p:nvPr/>
          </p:nvSpPr>
          <p:spPr>
            <a:xfrm>
              <a:off x="5105400" y="1595110"/>
              <a:ext cx="609600" cy="396749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Left Brace 35">
              <a:extLst>
                <a:ext uri="{FF2B5EF4-FFF2-40B4-BE49-F238E27FC236}">
                  <a16:creationId xmlns:a16="http://schemas.microsoft.com/office/drawing/2014/main" id="{53C0F46F-B282-034B-A899-C5DD801F3B34}"/>
                </a:ext>
              </a:extLst>
            </p:cNvPr>
            <p:cNvSpPr/>
            <p:nvPr/>
          </p:nvSpPr>
          <p:spPr>
            <a:xfrm>
              <a:off x="1066800" y="16764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Right Brace 36">
              <a:extLst>
                <a:ext uri="{FF2B5EF4-FFF2-40B4-BE49-F238E27FC236}">
                  <a16:creationId xmlns:a16="http://schemas.microsoft.com/office/drawing/2014/main" id="{0BB5E394-81EF-AA47-92E1-6A3C6B1F7D74}"/>
                </a:ext>
              </a:extLst>
            </p:cNvPr>
            <p:cNvSpPr/>
            <p:nvPr/>
          </p:nvSpPr>
          <p:spPr>
            <a:xfrm>
              <a:off x="7971504" y="1676400"/>
              <a:ext cx="609600" cy="38100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Left Brace 38">
              <a:extLst>
                <a:ext uri="{FF2B5EF4-FFF2-40B4-BE49-F238E27FC236}">
                  <a16:creationId xmlns:a16="http://schemas.microsoft.com/office/drawing/2014/main" id="{4F356B23-4430-0E40-A158-C7D5EF58E1F3}"/>
                </a:ext>
              </a:extLst>
            </p:cNvPr>
            <p:cNvSpPr/>
            <p:nvPr/>
          </p:nvSpPr>
          <p:spPr>
            <a:xfrm>
              <a:off x="3721510" y="1604768"/>
              <a:ext cx="609600" cy="3957832"/>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9">
              <a:extLst>
                <a:ext uri="{FF2B5EF4-FFF2-40B4-BE49-F238E27FC236}">
                  <a16:creationId xmlns:a16="http://schemas.microsoft.com/office/drawing/2014/main" id="{33D4415E-7908-7442-9832-68D169DB86CD}"/>
                </a:ext>
              </a:extLst>
            </p:cNvPr>
            <p:cNvSpPr txBox="1"/>
            <p:nvPr/>
          </p:nvSpPr>
          <p:spPr>
            <a:xfrm>
              <a:off x="3998042" y="2847668"/>
              <a:ext cx="381000" cy="523220"/>
            </a:xfrm>
            <a:prstGeom prst="rect">
              <a:avLst/>
            </a:prstGeom>
            <a:noFill/>
          </p:spPr>
          <p:txBody>
            <a:bodyPr wrap="square" rtlCol="0">
              <a:spAutoFit/>
            </a:bodyPr>
            <a:lstStyle/>
            <a:p>
              <a:r>
                <a:rPr lang="en-US" sz="2800" i="1" dirty="0"/>
                <a:t>n</a:t>
              </a:r>
            </a:p>
          </p:txBody>
        </p:sp>
        <p:sp>
          <p:nvSpPr>
            <p:cNvPr id="35" name="TextBox 40">
              <a:extLst>
                <a:ext uri="{FF2B5EF4-FFF2-40B4-BE49-F238E27FC236}">
                  <a16:creationId xmlns:a16="http://schemas.microsoft.com/office/drawing/2014/main" id="{F1759A70-9498-BD4F-A6A3-979A78F7110C}"/>
                </a:ext>
              </a:extLst>
            </p:cNvPr>
            <p:cNvSpPr txBox="1"/>
            <p:nvPr/>
          </p:nvSpPr>
          <p:spPr>
            <a:xfrm>
              <a:off x="3962400" y="1753450"/>
              <a:ext cx="381000" cy="523221"/>
            </a:xfrm>
            <a:prstGeom prst="rect">
              <a:avLst/>
            </a:prstGeom>
            <a:noFill/>
          </p:spPr>
          <p:txBody>
            <a:bodyPr wrap="square" rtlCol="0">
              <a:spAutoFit/>
            </a:bodyPr>
            <a:lstStyle/>
            <a:p>
              <a:r>
                <a:rPr lang="en-US" sz="2800" i="1" dirty="0"/>
                <a:t>m</a:t>
              </a:r>
            </a:p>
          </p:txBody>
        </p:sp>
        <p:sp>
          <p:nvSpPr>
            <p:cNvPr id="36" name="TextBox 41">
              <a:extLst>
                <a:ext uri="{FF2B5EF4-FFF2-40B4-BE49-F238E27FC236}">
                  <a16:creationId xmlns:a16="http://schemas.microsoft.com/office/drawing/2014/main" id="{51E411B6-F9CD-C54D-AAC4-F8A57E39BA0C}"/>
                </a:ext>
              </a:extLst>
            </p:cNvPr>
            <p:cNvSpPr txBox="1"/>
            <p:nvPr/>
          </p:nvSpPr>
          <p:spPr>
            <a:xfrm>
              <a:off x="3984523" y="3611580"/>
              <a:ext cx="381000" cy="523221"/>
            </a:xfrm>
            <a:prstGeom prst="rect">
              <a:avLst/>
            </a:prstGeom>
            <a:noFill/>
          </p:spPr>
          <p:txBody>
            <a:bodyPr wrap="square" rtlCol="0">
              <a:spAutoFit/>
            </a:bodyPr>
            <a:lstStyle/>
            <a:p>
              <a:r>
                <a:rPr lang="en-US" sz="2800" i="1" dirty="0"/>
                <a:t>o</a:t>
              </a:r>
            </a:p>
          </p:txBody>
        </p:sp>
        <p:sp>
          <p:nvSpPr>
            <p:cNvPr id="37" name="TextBox 42">
              <a:extLst>
                <a:ext uri="{FF2B5EF4-FFF2-40B4-BE49-F238E27FC236}">
                  <a16:creationId xmlns:a16="http://schemas.microsoft.com/office/drawing/2014/main" id="{88400F6A-8E98-904F-9173-B97E4D80BBC9}"/>
                </a:ext>
              </a:extLst>
            </p:cNvPr>
            <p:cNvSpPr txBox="1"/>
            <p:nvPr/>
          </p:nvSpPr>
          <p:spPr>
            <a:xfrm>
              <a:off x="4038600" y="4535747"/>
              <a:ext cx="381000" cy="523221"/>
            </a:xfrm>
            <a:prstGeom prst="rect">
              <a:avLst/>
            </a:prstGeom>
            <a:noFill/>
          </p:spPr>
          <p:txBody>
            <a:bodyPr wrap="square" rtlCol="0">
              <a:spAutoFit/>
            </a:bodyPr>
            <a:lstStyle/>
            <a:p>
              <a:r>
                <a:rPr lang="en-US" sz="2800" i="1" dirty="0"/>
                <a:t>p</a:t>
              </a:r>
            </a:p>
          </p:txBody>
        </p:sp>
      </p:grpSp>
      <p:sp>
        <p:nvSpPr>
          <p:cNvPr id="38" name="TextBox 37">
            <a:extLst>
              <a:ext uri="{FF2B5EF4-FFF2-40B4-BE49-F238E27FC236}">
                <a16:creationId xmlns:a16="http://schemas.microsoft.com/office/drawing/2014/main" id="{BE7B526C-4BD5-1248-80C1-CD011D646A9A}"/>
              </a:ext>
            </a:extLst>
          </p:cNvPr>
          <p:cNvSpPr txBox="1"/>
          <p:nvPr/>
        </p:nvSpPr>
        <p:spPr>
          <a:xfrm>
            <a:off x="2209800" y="6324600"/>
            <a:ext cx="47244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R</a:t>
            </a:r>
            <a:r>
              <a:rPr lang="en-US" altLang="zh-CN" sz="2400"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zh-CN" altLang="en-US" sz="2400" baseline="-250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R</a:t>
            </a:r>
            <a:r>
              <a:rPr lang="en-US" altLang="zh-CN"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{(b,</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5087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C57EE-6F59-1846-8334-43CE2861CB69}"/>
              </a:ext>
            </a:extLst>
          </p:cNvPr>
          <p:cNvSpPr>
            <a:spLocks noGrp="1"/>
          </p:cNvSpPr>
          <p:nvPr>
            <p:ph type="title"/>
          </p:nvPr>
        </p:nvSpPr>
        <p:spPr/>
        <p:txBody>
          <a:bodyPr/>
          <a:lstStyle/>
          <a:p>
            <a:r>
              <a:rPr kumimoji="1" lang="zh-CN" altLang="en-US" dirty="0"/>
              <a:t>逆关系的表示</a:t>
            </a:r>
          </a:p>
        </p:txBody>
      </p:sp>
      <p:sp>
        <p:nvSpPr>
          <p:cNvPr id="3" name="内容占位符 2">
            <a:extLst>
              <a:ext uri="{FF2B5EF4-FFF2-40B4-BE49-F238E27FC236}">
                <a16:creationId xmlns:a16="http://schemas.microsoft.com/office/drawing/2014/main" id="{57E31AD9-9E4B-7A44-BB48-E23AC8DAE409}"/>
              </a:ext>
            </a:extLst>
          </p:cNvPr>
          <p:cNvSpPr>
            <a:spLocks noGrp="1"/>
          </p:cNvSpPr>
          <p:nvPr>
            <p:ph idx="1"/>
          </p:nvPr>
        </p:nvSpPr>
        <p:spPr/>
        <p:txBody>
          <a:bodyPr/>
          <a:lstStyle/>
          <a:p>
            <a:r>
              <a:rPr kumimoji="1" lang="zh-CN" altLang="en-US" dirty="0"/>
              <a:t>关系矩阵</a:t>
            </a:r>
            <a:endParaRPr kumimoji="1" lang="en-US" altLang="zh-CN" dirty="0"/>
          </a:p>
          <a:p>
            <a:pPr lvl="1"/>
            <a:r>
              <a:rPr kumimoji="1" lang="en-US" altLang="zh-CN" dirty="0"/>
              <a:t>M</a:t>
            </a:r>
            <a:r>
              <a:rPr kumimoji="1" lang="en-US" altLang="zh-CN" baseline="-25000" dirty="0"/>
              <a:t>R</a:t>
            </a:r>
            <a:r>
              <a:rPr kumimoji="1" lang="en-US" altLang="zh-CN" baseline="12000" dirty="0"/>
              <a:t>c</a:t>
            </a:r>
            <a:r>
              <a:rPr kumimoji="1" lang="en-US" altLang="zh-CN" dirty="0"/>
              <a:t> = (M</a:t>
            </a:r>
            <a:r>
              <a:rPr kumimoji="1" lang="en-US" altLang="zh-CN" baseline="-25000" dirty="0"/>
              <a:t>R</a:t>
            </a:r>
            <a:r>
              <a:rPr kumimoji="1" lang="en-US" altLang="zh-CN" dirty="0"/>
              <a:t>)</a:t>
            </a:r>
            <a:r>
              <a:rPr kumimoji="1" lang="en-US" altLang="zh-CN" baseline="30000" dirty="0"/>
              <a:t>T</a:t>
            </a:r>
          </a:p>
          <a:p>
            <a:r>
              <a:rPr kumimoji="1" lang="zh-CN" altLang="en-US" dirty="0"/>
              <a:t>关系图</a:t>
            </a:r>
          </a:p>
        </p:txBody>
      </p:sp>
      <p:grpSp>
        <p:nvGrpSpPr>
          <p:cNvPr id="44" name="组合 43">
            <a:extLst>
              <a:ext uri="{FF2B5EF4-FFF2-40B4-BE49-F238E27FC236}">
                <a16:creationId xmlns:a16="http://schemas.microsoft.com/office/drawing/2014/main" id="{E653BE06-1225-5643-955A-9A3D23748316}"/>
              </a:ext>
            </a:extLst>
          </p:cNvPr>
          <p:cNvGrpSpPr/>
          <p:nvPr/>
        </p:nvGrpSpPr>
        <p:grpSpPr>
          <a:xfrm>
            <a:off x="1223707" y="3418624"/>
            <a:ext cx="2544569" cy="3136808"/>
            <a:chOff x="1223707" y="3418624"/>
            <a:chExt cx="2544569" cy="3136808"/>
          </a:xfrm>
        </p:grpSpPr>
        <p:sp>
          <p:nvSpPr>
            <p:cNvPr id="5" name="Oval 3">
              <a:extLst>
                <a:ext uri="{FF2B5EF4-FFF2-40B4-BE49-F238E27FC236}">
                  <a16:creationId xmlns:a16="http://schemas.microsoft.com/office/drawing/2014/main" id="{6F6A412D-CEBB-3E47-B929-DBC19631F9A4}"/>
                </a:ext>
              </a:extLst>
            </p:cNvPr>
            <p:cNvSpPr/>
            <p:nvPr/>
          </p:nvSpPr>
          <p:spPr>
            <a:xfrm>
              <a:off x="1676075" y="3757269"/>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E04086B-7EB9-854F-B5CC-641CB094D7AE}"/>
                </a:ext>
              </a:extLst>
            </p:cNvPr>
            <p:cNvSpPr/>
            <p:nvPr/>
          </p:nvSpPr>
          <p:spPr>
            <a:xfrm>
              <a:off x="1676075" y="4435821"/>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3CF9701-6526-F044-8FB7-CC58E2D1F5DF}"/>
                </a:ext>
              </a:extLst>
            </p:cNvPr>
            <p:cNvSpPr/>
            <p:nvPr/>
          </p:nvSpPr>
          <p:spPr>
            <a:xfrm>
              <a:off x="1676075" y="5227464"/>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9CFB19E-DFE2-054B-BB74-2B6D448CA777}"/>
                </a:ext>
              </a:extLst>
            </p:cNvPr>
            <p:cNvSpPr txBox="1"/>
            <p:nvPr/>
          </p:nvSpPr>
          <p:spPr>
            <a:xfrm>
              <a:off x="1223707" y="3732773"/>
              <a:ext cx="282730" cy="388268"/>
            </a:xfrm>
            <a:prstGeom prst="rect">
              <a:avLst/>
            </a:prstGeom>
            <a:noFill/>
          </p:spPr>
          <p:txBody>
            <a:bodyPr wrap="square" rtlCol="0">
              <a:spAutoFit/>
            </a:bodyPr>
            <a:lstStyle/>
            <a:p>
              <a:r>
                <a:rPr lang="en-US" sz="2800" i="1" dirty="0"/>
                <a:t>a</a:t>
              </a:r>
            </a:p>
          </p:txBody>
        </p:sp>
        <p:sp>
          <p:nvSpPr>
            <p:cNvPr id="9" name="Oval 9">
              <a:extLst>
                <a:ext uri="{FF2B5EF4-FFF2-40B4-BE49-F238E27FC236}">
                  <a16:creationId xmlns:a16="http://schemas.microsoft.com/office/drawing/2014/main" id="{706C9315-FE53-244C-BC83-799D1B2B5EC0}"/>
                </a:ext>
              </a:extLst>
            </p:cNvPr>
            <p:cNvSpPr/>
            <p:nvPr/>
          </p:nvSpPr>
          <p:spPr>
            <a:xfrm>
              <a:off x="3429000" y="365760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0">
              <a:extLst>
                <a:ext uri="{FF2B5EF4-FFF2-40B4-BE49-F238E27FC236}">
                  <a16:creationId xmlns:a16="http://schemas.microsoft.com/office/drawing/2014/main" id="{0B03310C-4D5A-B442-A014-E1608F0DAE63}"/>
                </a:ext>
              </a:extLst>
            </p:cNvPr>
            <p:cNvSpPr/>
            <p:nvPr/>
          </p:nvSpPr>
          <p:spPr>
            <a:xfrm>
              <a:off x="3429000" y="4266183"/>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1">
              <a:extLst>
                <a:ext uri="{FF2B5EF4-FFF2-40B4-BE49-F238E27FC236}">
                  <a16:creationId xmlns:a16="http://schemas.microsoft.com/office/drawing/2014/main" id="{33F5CEED-84F1-1544-B787-4DD6C8824DEE}"/>
                </a:ext>
              </a:extLst>
            </p:cNvPr>
            <p:cNvSpPr/>
            <p:nvPr/>
          </p:nvSpPr>
          <p:spPr>
            <a:xfrm>
              <a:off x="3429000" y="500128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C483B51E-6519-5C4C-AA4E-5642D1F8D5C1}"/>
                </a:ext>
              </a:extLst>
            </p:cNvPr>
            <p:cNvSpPr/>
            <p:nvPr/>
          </p:nvSpPr>
          <p:spPr>
            <a:xfrm>
              <a:off x="3429000" y="5635648"/>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7">
              <a:extLst>
                <a:ext uri="{FF2B5EF4-FFF2-40B4-BE49-F238E27FC236}">
                  <a16:creationId xmlns:a16="http://schemas.microsoft.com/office/drawing/2014/main" id="{F423517E-A624-CD42-B1D7-AAF4C05FCF9E}"/>
                </a:ext>
              </a:extLst>
            </p:cNvPr>
            <p:cNvSpPr txBox="1"/>
            <p:nvPr/>
          </p:nvSpPr>
          <p:spPr>
            <a:xfrm>
              <a:off x="1223707" y="4467871"/>
              <a:ext cx="282730" cy="388268"/>
            </a:xfrm>
            <a:prstGeom prst="rect">
              <a:avLst/>
            </a:prstGeom>
            <a:noFill/>
          </p:spPr>
          <p:txBody>
            <a:bodyPr wrap="square" rtlCol="0">
              <a:spAutoFit/>
            </a:bodyPr>
            <a:lstStyle/>
            <a:p>
              <a:r>
                <a:rPr lang="en-US" sz="2800" i="1" dirty="0"/>
                <a:t>b</a:t>
              </a:r>
            </a:p>
          </p:txBody>
        </p:sp>
        <p:sp>
          <p:nvSpPr>
            <p:cNvPr id="18" name="TextBox 18">
              <a:extLst>
                <a:ext uri="{FF2B5EF4-FFF2-40B4-BE49-F238E27FC236}">
                  <a16:creationId xmlns:a16="http://schemas.microsoft.com/office/drawing/2014/main" id="{D752D2B9-3596-6A46-B08B-3D5A988E643B}"/>
                </a:ext>
              </a:extLst>
            </p:cNvPr>
            <p:cNvSpPr txBox="1"/>
            <p:nvPr/>
          </p:nvSpPr>
          <p:spPr>
            <a:xfrm>
              <a:off x="1223707" y="5202969"/>
              <a:ext cx="282730" cy="388268"/>
            </a:xfrm>
            <a:prstGeom prst="rect">
              <a:avLst/>
            </a:prstGeom>
            <a:noFill/>
          </p:spPr>
          <p:txBody>
            <a:bodyPr wrap="square" rtlCol="0">
              <a:spAutoFit/>
            </a:bodyPr>
            <a:lstStyle/>
            <a:p>
              <a:r>
                <a:rPr lang="en-US" sz="2800" i="1" dirty="0"/>
                <a:t>c</a:t>
              </a:r>
            </a:p>
          </p:txBody>
        </p:sp>
        <p:sp>
          <p:nvSpPr>
            <p:cNvPr id="23" name="TextBox 23">
              <a:extLst>
                <a:ext uri="{FF2B5EF4-FFF2-40B4-BE49-F238E27FC236}">
                  <a16:creationId xmlns:a16="http://schemas.microsoft.com/office/drawing/2014/main" id="{CA285B44-259F-DB46-8771-39102614A122}"/>
                </a:ext>
              </a:extLst>
            </p:cNvPr>
            <p:cNvSpPr txBox="1"/>
            <p:nvPr/>
          </p:nvSpPr>
          <p:spPr>
            <a:xfrm>
              <a:off x="2286000" y="6093767"/>
              <a:ext cx="565460" cy="461665"/>
            </a:xfrm>
            <a:prstGeom prst="rect">
              <a:avLst/>
            </a:prstGeom>
            <a:noFill/>
            <a:ln>
              <a:solidFill>
                <a:srgbClr val="FF0000"/>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a:t>
              </a:r>
              <a:endParaRPr lang="en-US" sz="2400" baseline="-25000" dirty="0">
                <a:latin typeface="Times New Roman" panose="02020603050405020304" pitchFamily="18" charset="0"/>
                <a:ea typeface="Cambria Math" panose="02040503050406030204" pitchFamily="18" charset="0"/>
                <a:cs typeface="Times New Roman" panose="02020603050405020304" pitchFamily="18" charset="0"/>
              </a:endParaRPr>
            </a:p>
          </p:txBody>
        </p:sp>
        <p:cxnSp>
          <p:nvCxnSpPr>
            <p:cNvPr id="25" name="Straight Arrow Connector 26">
              <a:extLst>
                <a:ext uri="{FF2B5EF4-FFF2-40B4-BE49-F238E27FC236}">
                  <a16:creationId xmlns:a16="http://schemas.microsoft.com/office/drawing/2014/main" id="{557333EE-9305-6843-ACF8-72948DA17041}"/>
                </a:ext>
              </a:extLst>
            </p:cNvPr>
            <p:cNvCxnSpPr>
              <a:cxnSpLocks/>
            </p:cNvCxnSpPr>
            <p:nvPr/>
          </p:nvCxnSpPr>
          <p:spPr>
            <a:xfrm flipV="1">
              <a:off x="2071897" y="3926907"/>
              <a:ext cx="1271796" cy="6785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8">
              <a:extLst>
                <a:ext uri="{FF2B5EF4-FFF2-40B4-BE49-F238E27FC236}">
                  <a16:creationId xmlns:a16="http://schemas.microsoft.com/office/drawing/2014/main" id="{65A5884C-92E6-954A-A745-03E8A45293A1}"/>
                </a:ext>
              </a:extLst>
            </p:cNvPr>
            <p:cNvCxnSpPr>
              <a:cxnSpLocks/>
            </p:cNvCxnSpPr>
            <p:nvPr/>
          </p:nvCxnSpPr>
          <p:spPr>
            <a:xfrm>
              <a:off x="2015351" y="4096545"/>
              <a:ext cx="1413649" cy="14946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9">
              <a:extLst>
                <a:ext uri="{FF2B5EF4-FFF2-40B4-BE49-F238E27FC236}">
                  <a16:creationId xmlns:a16="http://schemas.microsoft.com/office/drawing/2014/main" id="{29978EBA-2197-B140-878C-0B8DC781E71C}"/>
                </a:ext>
              </a:extLst>
            </p:cNvPr>
            <p:cNvSpPr txBox="1"/>
            <p:nvPr/>
          </p:nvSpPr>
          <p:spPr>
            <a:xfrm>
              <a:off x="3003081" y="4230614"/>
              <a:ext cx="282730" cy="388268"/>
            </a:xfrm>
            <a:prstGeom prst="rect">
              <a:avLst/>
            </a:prstGeom>
            <a:noFill/>
          </p:spPr>
          <p:txBody>
            <a:bodyPr wrap="square" rtlCol="0">
              <a:spAutoFit/>
            </a:bodyPr>
            <a:lstStyle/>
            <a:p>
              <a:r>
                <a:rPr lang="en-US" sz="2800" i="1" dirty="0"/>
                <a:t>n</a:t>
              </a:r>
            </a:p>
          </p:txBody>
        </p:sp>
        <p:sp>
          <p:nvSpPr>
            <p:cNvPr id="35" name="TextBox 40">
              <a:extLst>
                <a:ext uri="{FF2B5EF4-FFF2-40B4-BE49-F238E27FC236}">
                  <a16:creationId xmlns:a16="http://schemas.microsoft.com/office/drawing/2014/main" id="{24DF5BB4-2661-2144-8AD2-7F58D347BB54}"/>
                </a:ext>
              </a:extLst>
            </p:cNvPr>
            <p:cNvSpPr txBox="1"/>
            <p:nvPr/>
          </p:nvSpPr>
          <p:spPr>
            <a:xfrm>
              <a:off x="2976632" y="3418624"/>
              <a:ext cx="282730" cy="388268"/>
            </a:xfrm>
            <a:prstGeom prst="rect">
              <a:avLst/>
            </a:prstGeom>
            <a:noFill/>
          </p:spPr>
          <p:txBody>
            <a:bodyPr wrap="square" rtlCol="0">
              <a:spAutoFit/>
            </a:bodyPr>
            <a:lstStyle/>
            <a:p>
              <a:r>
                <a:rPr lang="en-US" sz="2800" i="1" dirty="0"/>
                <a:t>m</a:t>
              </a:r>
            </a:p>
          </p:txBody>
        </p:sp>
        <p:sp>
          <p:nvSpPr>
            <p:cNvPr id="36" name="TextBox 41">
              <a:extLst>
                <a:ext uri="{FF2B5EF4-FFF2-40B4-BE49-F238E27FC236}">
                  <a16:creationId xmlns:a16="http://schemas.microsoft.com/office/drawing/2014/main" id="{A2BACDEC-6B47-114B-9F6F-2E27C9BC068C}"/>
                </a:ext>
              </a:extLst>
            </p:cNvPr>
            <p:cNvSpPr txBox="1"/>
            <p:nvPr/>
          </p:nvSpPr>
          <p:spPr>
            <a:xfrm>
              <a:off x="2993049" y="4797492"/>
              <a:ext cx="282730" cy="388268"/>
            </a:xfrm>
            <a:prstGeom prst="rect">
              <a:avLst/>
            </a:prstGeom>
            <a:noFill/>
          </p:spPr>
          <p:txBody>
            <a:bodyPr wrap="square" rtlCol="0">
              <a:spAutoFit/>
            </a:bodyPr>
            <a:lstStyle/>
            <a:p>
              <a:r>
                <a:rPr lang="en-US" sz="2800" i="1" dirty="0"/>
                <a:t>o</a:t>
              </a:r>
            </a:p>
          </p:txBody>
        </p:sp>
        <p:sp>
          <p:nvSpPr>
            <p:cNvPr id="37" name="TextBox 42">
              <a:extLst>
                <a:ext uri="{FF2B5EF4-FFF2-40B4-BE49-F238E27FC236}">
                  <a16:creationId xmlns:a16="http://schemas.microsoft.com/office/drawing/2014/main" id="{21EE53ED-AB88-3F48-9977-EA75D8440957}"/>
                </a:ext>
              </a:extLst>
            </p:cNvPr>
            <p:cNvSpPr txBox="1"/>
            <p:nvPr/>
          </p:nvSpPr>
          <p:spPr>
            <a:xfrm>
              <a:off x="3033178" y="5483292"/>
              <a:ext cx="282730" cy="388268"/>
            </a:xfrm>
            <a:prstGeom prst="rect">
              <a:avLst/>
            </a:prstGeom>
            <a:noFill/>
          </p:spPr>
          <p:txBody>
            <a:bodyPr wrap="square" rtlCol="0">
              <a:spAutoFit/>
            </a:bodyPr>
            <a:lstStyle/>
            <a:p>
              <a:r>
                <a:rPr lang="en-US" sz="2800" i="1" dirty="0"/>
                <a:t>p</a:t>
              </a:r>
            </a:p>
          </p:txBody>
        </p:sp>
        <p:cxnSp>
          <p:nvCxnSpPr>
            <p:cNvPr id="40" name="Straight Arrow Connector 26">
              <a:extLst>
                <a:ext uri="{FF2B5EF4-FFF2-40B4-BE49-F238E27FC236}">
                  <a16:creationId xmlns:a16="http://schemas.microsoft.com/office/drawing/2014/main" id="{89C66A27-07B3-8541-BB32-5FDC2CC8A9A9}"/>
                </a:ext>
              </a:extLst>
            </p:cNvPr>
            <p:cNvCxnSpPr>
              <a:cxnSpLocks/>
            </p:cNvCxnSpPr>
            <p:nvPr/>
          </p:nvCxnSpPr>
          <p:spPr>
            <a:xfrm flipV="1">
              <a:off x="2071897" y="4618882"/>
              <a:ext cx="1357103" cy="75757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2CBBDC46-7FCD-4749-BF04-4E8650A30899}"/>
              </a:ext>
            </a:extLst>
          </p:cNvPr>
          <p:cNvGrpSpPr/>
          <p:nvPr/>
        </p:nvGrpSpPr>
        <p:grpSpPr>
          <a:xfrm>
            <a:off x="4886357" y="3389127"/>
            <a:ext cx="2544569" cy="3136808"/>
            <a:chOff x="1223707" y="3418624"/>
            <a:chExt cx="2544569" cy="3136808"/>
          </a:xfrm>
        </p:grpSpPr>
        <p:sp>
          <p:nvSpPr>
            <p:cNvPr id="46" name="Oval 3">
              <a:extLst>
                <a:ext uri="{FF2B5EF4-FFF2-40B4-BE49-F238E27FC236}">
                  <a16:creationId xmlns:a16="http://schemas.microsoft.com/office/drawing/2014/main" id="{30672FC6-7984-5C42-B3E4-362DC5DA0A42}"/>
                </a:ext>
              </a:extLst>
            </p:cNvPr>
            <p:cNvSpPr/>
            <p:nvPr/>
          </p:nvSpPr>
          <p:spPr>
            <a:xfrm>
              <a:off x="1676075" y="3757269"/>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5">
              <a:extLst>
                <a:ext uri="{FF2B5EF4-FFF2-40B4-BE49-F238E27FC236}">
                  <a16:creationId xmlns:a16="http://schemas.microsoft.com/office/drawing/2014/main" id="{6B4E6A70-F362-6B40-BAC0-6A267B0CCB3E}"/>
                </a:ext>
              </a:extLst>
            </p:cNvPr>
            <p:cNvSpPr/>
            <p:nvPr/>
          </p:nvSpPr>
          <p:spPr>
            <a:xfrm>
              <a:off x="1676075" y="4435821"/>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6">
              <a:extLst>
                <a:ext uri="{FF2B5EF4-FFF2-40B4-BE49-F238E27FC236}">
                  <a16:creationId xmlns:a16="http://schemas.microsoft.com/office/drawing/2014/main" id="{78A97AE3-4BEA-854A-9446-34E5A6EAF92F}"/>
                </a:ext>
              </a:extLst>
            </p:cNvPr>
            <p:cNvSpPr/>
            <p:nvPr/>
          </p:nvSpPr>
          <p:spPr>
            <a:xfrm>
              <a:off x="1676075" y="5227464"/>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7">
              <a:extLst>
                <a:ext uri="{FF2B5EF4-FFF2-40B4-BE49-F238E27FC236}">
                  <a16:creationId xmlns:a16="http://schemas.microsoft.com/office/drawing/2014/main" id="{3478F2FF-54F8-F141-826D-4CBBF2551363}"/>
                </a:ext>
              </a:extLst>
            </p:cNvPr>
            <p:cNvSpPr txBox="1"/>
            <p:nvPr/>
          </p:nvSpPr>
          <p:spPr>
            <a:xfrm>
              <a:off x="1223707" y="3732773"/>
              <a:ext cx="282730" cy="388268"/>
            </a:xfrm>
            <a:prstGeom prst="rect">
              <a:avLst/>
            </a:prstGeom>
            <a:noFill/>
          </p:spPr>
          <p:txBody>
            <a:bodyPr wrap="square" rtlCol="0">
              <a:spAutoFit/>
            </a:bodyPr>
            <a:lstStyle/>
            <a:p>
              <a:r>
                <a:rPr lang="en-US" sz="2800" i="1" dirty="0"/>
                <a:t>a</a:t>
              </a:r>
            </a:p>
          </p:txBody>
        </p:sp>
        <p:sp>
          <p:nvSpPr>
            <p:cNvPr id="50" name="Oval 9">
              <a:extLst>
                <a:ext uri="{FF2B5EF4-FFF2-40B4-BE49-F238E27FC236}">
                  <a16:creationId xmlns:a16="http://schemas.microsoft.com/office/drawing/2014/main" id="{F3174A9F-0057-4647-A97D-164A31E90950}"/>
                </a:ext>
              </a:extLst>
            </p:cNvPr>
            <p:cNvSpPr/>
            <p:nvPr/>
          </p:nvSpPr>
          <p:spPr>
            <a:xfrm>
              <a:off x="3429000" y="365760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0">
              <a:extLst>
                <a:ext uri="{FF2B5EF4-FFF2-40B4-BE49-F238E27FC236}">
                  <a16:creationId xmlns:a16="http://schemas.microsoft.com/office/drawing/2014/main" id="{794EEB95-EE5D-5742-8E95-120C272BC242}"/>
                </a:ext>
              </a:extLst>
            </p:cNvPr>
            <p:cNvSpPr/>
            <p:nvPr/>
          </p:nvSpPr>
          <p:spPr>
            <a:xfrm>
              <a:off x="3429000" y="4266183"/>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11">
              <a:extLst>
                <a:ext uri="{FF2B5EF4-FFF2-40B4-BE49-F238E27FC236}">
                  <a16:creationId xmlns:a16="http://schemas.microsoft.com/office/drawing/2014/main" id="{CA81E74D-606C-0744-8017-A1115BE817A1}"/>
                </a:ext>
              </a:extLst>
            </p:cNvPr>
            <p:cNvSpPr/>
            <p:nvPr/>
          </p:nvSpPr>
          <p:spPr>
            <a:xfrm>
              <a:off x="3429000" y="5001280"/>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2">
              <a:extLst>
                <a:ext uri="{FF2B5EF4-FFF2-40B4-BE49-F238E27FC236}">
                  <a16:creationId xmlns:a16="http://schemas.microsoft.com/office/drawing/2014/main" id="{29705EC3-D4FC-464D-BB80-F648F964F6BD}"/>
                </a:ext>
              </a:extLst>
            </p:cNvPr>
            <p:cNvSpPr/>
            <p:nvPr/>
          </p:nvSpPr>
          <p:spPr>
            <a:xfrm>
              <a:off x="3429000" y="5635648"/>
              <a:ext cx="339276" cy="339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17">
              <a:extLst>
                <a:ext uri="{FF2B5EF4-FFF2-40B4-BE49-F238E27FC236}">
                  <a16:creationId xmlns:a16="http://schemas.microsoft.com/office/drawing/2014/main" id="{E519BA20-7277-E64B-832C-105C465E9243}"/>
                </a:ext>
              </a:extLst>
            </p:cNvPr>
            <p:cNvSpPr txBox="1"/>
            <p:nvPr/>
          </p:nvSpPr>
          <p:spPr>
            <a:xfrm>
              <a:off x="1223707" y="4467871"/>
              <a:ext cx="282730" cy="388268"/>
            </a:xfrm>
            <a:prstGeom prst="rect">
              <a:avLst/>
            </a:prstGeom>
            <a:noFill/>
          </p:spPr>
          <p:txBody>
            <a:bodyPr wrap="square" rtlCol="0">
              <a:spAutoFit/>
            </a:bodyPr>
            <a:lstStyle/>
            <a:p>
              <a:r>
                <a:rPr lang="en-US" sz="2800" i="1" dirty="0"/>
                <a:t>b</a:t>
              </a:r>
            </a:p>
          </p:txBody>
        </p:sp>
        <p:sp>
          <p:nvSpPr>
            <p:cNvPr id="55" name="TextBox 18">
              <a:extLst>
                <a:ext uri="{FF2B5EF4-FFF2-40B4-BE49-F238E27FC236}">
                  <a16:creationId xmlns:a16="http://schemas.microsoft.com/office/drawing/2014/main" id="{09CED1CA-4B4C-5641-925F-D4746DA03577}"/>
                </a:ext>
              </a:extLst>
            </p:cNvPr>
            <p:cNvSpPr txBox="1"/>
            <p:nvPr/>
          </p:nvSpPr>
          <p:spPr>
            <a:xfrm>
              <a:off x="1223707" y="5202969"/>
              <a:ext cx="282730" cy="388268"/>
            </a:xfrm>
            <a:prstGeom prst="rect">
              <a:avLst/>
            </a:prstGeom>
            <a:noFill/>
          </p:spPr>
          <p:txBody>
            <a:bodyPr wrap="square" rtlCol="0">
              <a:spAutoFit/>
            </a:bodyPr>
            <a:lstStyle/>
            <a:p>
              <a:r>
                <a:rPr lang="en-US" sz="2800" i="1" dirty="0"/>
                <a:t>c</a:t>
              </a:r>
            </a:p>
          </p:txBody>
        </p:sp>
        <p:sp>
          <p:nvSpPr>
            <p:cNvPr id="56" name="TextBox 23">
              <a:extLst>
                <a:ext uri="{FF2B5EF4-FFF2-40B4-BE49-F238E27FC236}">
                  <a16:creationId xmlns:a16="http://schemas.microsoft.com/office/drawing/2014/main" id="{CE90168E-7B4F-D04E-8CA4-04E78A3847AB}"/>
                </a:ext>
              </a:extLst>
            </p:cNvPr>
            <p:cNvSpPr txBox="1"/>
            <p:nvPr/>
          </p:nvSpPr>
          <p:spPr>
            <a:xfrm>
              <a:off x="2286000" y="6093767"/>
              <a:ext cx="565460" cy="461665"/>
            </a:xfrm>
            <a:prstGeom prst="rect">
              <a:avLst/>
            </a:prstGeom>
            <a:noFill/>
            <a:ln>
              <a:solidFill>
                <a:srgbClr val="FF0000"/>
              </a:solidFill>
            </a:ln>
          </p:spPr>
          <p:txBody>
            <a:bodyPr wrap="square" rtlCol="0">
              <a:spAutoFit/>
            </a:bodyPr>
            <a:lstStyle/>
            <a:p>
              <a:pPr algn="ctr"/>
              <a:r>
                <a:rPr kumimoji="1" lang="en-US" altLang="zh-CN" sz="2400" dirty="0"/>
                <a:t>R</a:t>
              </a:r>
              <a:r>
                <a:rPr kumimoji="1" lang="en-US" altLang="zh-CN" sz="2400" baseline="30000" dirty="0"/>
                <a:t>c</a:t>
              </a:r>
              <a:endParaRPr lang="en-US" sz="2400" baseline="-25000" dirty="0">
                <a:latin typeface="Times New Roman" panose="02020603050405020304" pitchFamily="18" charset="0"/>
                <a:ea typeface="Cambria Math" panose="02040503050406030204" pitchFamily="18" charset="0"/>
                <a:cs typeface="Times New Roman" panose="02020603050405020304" pitchFamily="18" charset="0"/>
              </a:endParaRPr>
            </a:p>
          </p:txBody>
        </p:sp>
        <p:cxnSp>
          <p:nvCxnSpPr>
            <p:cNvPr id="57" name="Straight Arrow Connector 26">
              <a:extLst>
                <a:ext uri="{FF2B5EF4-FFF2-40B4-BE49-F238E27FC236}">
                  <a16:creationId xmlns:a16="http://schemas.microsoft.com/office/drawing/2014/main" id="{C2179922-EA63-5A4F-960D-1270C86A53B4}"/>
                </a:ext>
              </a:extLst>
            </p:cNvPr>
            <p:cNvCxnSpPr>
              <a:cxnSpLocks/>
            </p:cNvCxnSpPr>
            <p:nvPr/>
          </p:nvCxnSpPr>
          <p:spPr>
            <a:xfrm flipV="1">
              <a:off x="2071897" y="3926907"/>
              <a:ext cx="1271796" cy="678552"/>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28">
              <a:extLst>
                <a:ext uri="{FF2B5EF4-FFF2-40B4-BE49-F238E27FC236}">
                  <a16:creationId xmlns:a16="http://schemas.microsoft.com/office/drawing/2014/main" id="{B14F2862-7BCA-E94D-9D4C-478968FA4DC5}"/>
                </a:ext>
              </a:extLst>
            </p:cNvPr>
            <p:cNvCxnSpPr>
              <a:cxnSpLocks/>
            </p:cNvCxnSpPr>
            <p:nvPr/>
          </p:nvCxnSpPr>
          <p:spPr>
            <a:xfrm>
              <a:off x="2015351" y="4096545"/>
              <a:ext cx="1413649" cy="1494692"/>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9" name="TextBox 39">
              <a:extLst>
                <a:ext uri="{FF2B5EF4-FFF2-40B4-BE49-F238E27FC236}">
                  <a16:creationId xmlns:a16="http://schemas.microsoft.com/office/drawing/2014/main" id="{8913999D-920D-2B45-A253-D40611796ADE}"/>
                </a:ext>
              </a:extLst>
            </p:cNvPr>
            <p:cNvSpPr txBox="1"/>
            <p:nvPr/>
          </p:nvSpPr>
          <p:spPr>
            <a:xfrm>
              <a:off x="3003081" y="4230614"/>
              <a:ext cx="282730" cy="388268"/>
            </a:xfrm>
            <a:prstGeom prst="rect">
              <a:avLst/>
            </a:prstGeom>
            <a:noFill/>
          </p:spPr>
          <p:txBody>
            <a:bodyPr wrap="square" rtlCol="0">
              <a:spAutoFit/>
            </a:bodyPr>
            <a:lstStyle/>
            <a:p>
              <a:r>
                <a:rPr lang="en-US" sz="2800" i="1" dirty="0"/>
                <a:t>n</a:t>
              </a:r>
            </a:p>
          </p:txBody>
        </p:sp>
        <p:sp>
          <p:nvSpPr>
            <p:cNvPr id="60" name="TextBox 40">
              <a:extLst>
                <a:ext uri="{FF2B5EF4-FFF2-40B4-BE49-F238E27FC236}">
                  <a16:creationId xmlns:a16="http://schemas.microsoft.com/office/drawing/2014/main" id="{2678A7F1-C690-BB41-A113-A1E1F8F7259E}"/>
                </a:ext>
              </a:extLst>
            </p:cNvPr>
            <p:cNvSpPr txBox="1"/>
            <p:nvPr/>
          </p:nvSpPr>
          <p:spPr>
            <a:xfrm>
              <a:off x="2976632" y="3418624"/>
              <a:ext cx="282730" cy="388268"/>
            </a:xfrm>
            <a:prstGeom prst="rect">
              <a:avLst/>
            </a:prstGeom>
            <a:noFill/>
          </p:spPr>
          <p:txBody>
            <a:bodyPr wrap="square" rtlCol="0">
              <a:spAutoFit/>
            </a:bodyPr>
            <a:lstStyle/>
            <a:p>
              <a:r>
                <a:rPr lang="en-US" sz="2800" i="1" dirty="0"/>
                <a:t>m</a:t>
              </a:r>
            </a:p>
          </p:txBody>
        </p:sp>
        <p:sp>
          <p:nvSpPr>
            <p:cNvPr id="61" name="TextBox 41">
              <a:extLst>
                <a:ext uri="{FF2B5EF4-FFF2-40B4-BE49-F238E27FC236}">
                  <a16:creationId xmlns:a16="http://schemas.microsoft.com/office/drawing/2014/main" id="{BC8EB399-074C-284A-BD1A-0EC51612238F}"/>
                </a:ext>
              </a:extLst>
            </p:cNvPr>
            <p:cNvSpPr txBox="1"/>
            <p:nvPr/>
          </p:nvSpPr>
          <p:spPr>
            <a:xfrm>
              <a:off x="2993049" y="4797492"/>
              <a:ext cx="282730" cy="388268"/>
            </a:xfrm>
            <a:prstGeom prst="rect">
              <a:avLst/>
            </a:prstGeom>
            <a:noFill/>
          </p:spPr>
          <p:txBody>
            <a:bodyPr wrap="square" rtlCol="0">
              <a:spAutoFit/>
            </a:bodyPr>
            <a:lstStyle/>
            <a:p>
              <a:r>
                <a:rPr lang="en-US" sz="2800" i="1" dirty="0"/>
                <a:t>o</a:t>
              </a:r>
            </a:p>
          </p:txBody>
        </p:sp>
        <p:sp>
          <p:nvSpPr>
            <p:cNvPr id="62" name="TextBox 42">
              <a:extLst>
                <a:ext uri="{FF2B5EF4-FFF2-40B4-BE49-F238E27FC236}">
                  <a16:creationId xmlns:a16="http://schemas.microsoft.com/office/drawing/2014/main" id="{8F1403AD-F659-A348-B6DF-E8C295C829FE}"/>
                </a:ext>
              </a:extLst>
            </p:cNvPr>
            <p:cNvSpPr txBox="1"/>
            <p:nvPr/>
          </p:nvSpPr>
          <p:spPr>
            <a:xfrm>
              <a:off x="3033178" y="5483292"/>
              <a:ext cx="282730" cy="388268"/>
            </a:xfrm>
            <a:prstGeom prst="rect">
              <a:avLst/>
            </a:prstGeom>
            <a:noFill/>
          </p:spPr>
          <p:txBody>
            <a:bodyPr wrap="square" rtlCol="0">
              <a:spAutoFit/>
            </a:bodyPr>
            <a:lstStyle/>
            <a:p>
              <a:r>
                <a:rPr lang="en-US" sz="2800" i="1" dirty="0"/>
                <a:t>p</a:t>
              </a:r>
            </a:p>
          </p:txBody>
        </p:sp>
        <p:cxnSp>
          <p:nvCxnSpPr>
            <p:cNvPr id="63" name="Straight Arrow Connector 26">
              <a:extLst>
                <a:ext uri="{FF2B5EF4-FFF2-40B4-BE49-F238E27FC236}">
                  <a16:creationId xmlns:a16="http://schemas.microsoft.com/office/drawing/2014/main" id="{133B9A04-A6E0-6341-A1A4-C464ADA281D8}"/>
                </a:ext>
              </a:extLst>
            </p:cNvPr>
            <p:cNvCxnSpPr>
              <a:cxnSpLocks/>
            </p:cNvCxnSpPr>
            <p:nvPr/>
          </p:nvCxnSpPr>
          <p:spPr>
            <a:xfrm flipV="1">
              <a:off x="2071897" y="4618882"/>
              <a:ext cx="1357103" cy="757573"/>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9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p>
        </p:txBody>
      </p:sp>
      <p:sp>
        <p:nvSpPr>
          <p:cNvPr id="3" name="Content Placeholder 2"/>
          <p:cNvSpPr>
            <a:spLocks noGrp="1"/>
          </p:cNvSpPr>
          <p:nvPr>
            <p:ph idx="1"/>
          </p:nvPr>
        </p:nvSpPr>
        <p:spPr/>
        <p:txBody>
          <a:bodyPr>
            <a:normAutofit/>
          </a:bodyPr>
          <a:lstStyle/>
          <a:p>
            <a:r>
              <a:rPr lang="zh-CN" altLang="en-US" dirty="0"/>
              <a:t>二元关系</a:t>
            </a:r>
            <a:endParaRPr lang="en-US" altLang="zh-CN" dirty="0"/>
          </a:p>
          <a:p>
            <a:r>
              <a:rPr lang="zh-CN" altLang="en-US" dirty="0"/>
              <a:t>函数作为关系</a:t>
            </a:r>
            <a:endParaRPr lang="en-US" dirty="0"/>
          </a:p>
          <a:p>
            <a:pPr marL="233363" indent="-233363"/>
            <a:r>
              <a:rPr lang="en-US" dirty="0" err="1"/>
              <a:t>关系</a:t>
            </a:r>
            <a:r>
              <a:rPr lang="zh-CN" altLang="en-US" dirty="0"/>
              <a:t>的性质</a:t>
            </a:r>
            <a:endParaRPr lang="en-US" dirty="0"/>
          </a:p>
          <a:p>
            <a:pPr lvl="1"/>
            <a:r>
              <a:rPr lang="en-US" dirty="0" err="1"/>
              <a:t>自反</a:t>
            </a:r>
            <a:r>
              <a:rPr lang="zh-CN" altLang="en-US" dirty="0"/>
              <a:t>和反自反关系</a:t>
            </a:r>
            <a:endParaRPr lang="en-US" dirty="0"/>
          </a:p>
          <a:p>
            <a:pPr lvl="1"/>
            <a:r>
              <a:rPr lang="en-US" dirty="0"/>
              <a:t>对称和反对称关系</a:t>
            </a:r>
          </a:p>
          <a:p>
            <a:pPr lvl="1" algn="l"/>
            <a:r>
              <a:rPr lang="en-US" dirty="0" err="1"/>
              <a:t>传递关系</a:t>
            </a:r>
            <a:endParaRPr lang="en-US" dirty="0"/>
          </a:p>
          <a:p>
            <a:r>
              <a:rPr lang="en-US" dirty="0" err="1"/>
              <a:t>关系</a:t>
            </a:r>
            <a:r>
              <a:rPr lang="zh-CN" altLang="en-US" dirty="0"/>
              <a:t>的组合</a:t>
            </a:r>
            <a:endParaRPr lang="en-US" altLang="zh-CN" dirty="0"/>
          </a:p>
          <a:p>
            <a:r>
              <a:rPr lang="zh-CN" altLang="en-US" dirty="0"/>
              <a:t>与关系的性质有关的重要定理</a:t>
            </a:r>
            <a:endParaRPr lang="en-US" dirty="0"/>
          </a:p>
        </p:txBody>
      </p:sp>
    </p:spTree>
    <p:extLst>
      <p:ext uri="{BB962C8B-B14F-4D97-AF65-F5344CB8AC3E}">
        <p14:creationId xmlns:p14="http://schemas.microsoft.com/office/powerpoint/2010/main" val="294053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从关系的有向图中确定该关系</a:t>
            </a:r>
            <a:br>
              <a:rPr lang="en-US" dirty="0"/>
            </a:br>
            <a:r>
              <a:rPr lang="en-US" dirty="0" err="1"/>
              <a:t>具有哪些属性</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dirty="0" err="1"/>
              <a:t>自反性</a:t>
            </a:r>
            <a:r>
              <a:rPr lang="zh-CN" altLang="en-US" dirty="0"/>
              <a:t>：</a:t>
            </a:r>
            <a:r>
              <a:rPr lang="en-US" dirty="0" err="1"/>
              <a:t>所有顶点上</a:t>
            </a:r>
            <a:r>
              <a:rPr lang="zh-CN" altLang="en-US" dirty="0"/>
              <a:t>都有自环</a:t>
            </a:r>
            <a:r>
              <a:rPr lang="en-US" dirty="0"/>
              <a:t>。</a:t>
            </a:r>
          </a:p>
          <a:p>
            <a:pPr>
              <a:buNone/>
            </a:pPr>
            <a:r>
              <a:rPr lang="zh-CN" altLang="en-US" dirty="0"/>
              <a:t>反自反性：所有顶点都没有自环。</a:t>
            </a:r>
            <a:endParaRPr lang="en-US" dirty="0"/>
          </a:p>
          <a:p>
            <a:pPr>
              <a:buNone/>
            </a:pPr>
            <a:r>
              <a:rPr lang="en-US" dirty="0" err="1"/>
              <a:t>对称性</a:t>
            </a:r>
            <a:r>
              <a:rPr lang="zh-CN" altLang="en-US" dirty="0"/>
              <a:t>：</a:t>
            </a:r>
            <a:r>
              <a:rPr lang="en-US" dirty="0" err="1"/>
              <a:t>如果</a:t>
            </a:r>
            <a:r>
              <a:rPr lang="en-US" dirty="0"/>
              <a:t>(x,</a:t>
            </a:r>
            <a:r>
              <a:rPr lang="zh-CN" altLang="en-US" dirty="0"/>
              <a:t> </a:t>
            </a:r>
            <a:r>
              <a:rPr lang="en-US" dirty="0"/>
              <a:t>y)</a:t>
            </a:r>
            <a:r>
              <a:rPr lang="zh-CN" altLang="en-US" dirty="0"/>
              <a:t>有</a:t>
            </a:r>
            <a:r>
              <a:rPr lang="en-US" dirty="0" err="1"/>
              <a:t>一条边，那么</a:t>
            </a:r>
            <a:r>
              <a:rPr lang="en-US" dirty="0"/>
              <a:t>(y,</a:t>
            </a:r>
            <a:r>
              <a:rPr lang="zh-CN" altLang="en-US" dirty="0"/>
              <a:t> </a:t>
            </a:r>
            <a:r>
              <a:rPr lang="en-US" dirty="0"/>
              <a:t>x)</a:t>
            </a:r>
            <a:r>
              <a:rPr lang="en-US" dirty="0" err="1"/>
              <a:t>也</a:t>
            </a:r>
            <a:r>
              <a:rPr lang="zh-CN" altLang="en-US" dirty="0"/>
              <a:t>有</a:t>
            </a:r>
            <a:r>
              <a:rPr lang="en-US" dirty="0" err="1"/>
              <a:t>一条边</a:t>
            </a:r>
            <a:r>
              <a:rPr lang="en-US" dirty="0"/>
              <a:t>。</a:t>
            </a:r>
          </a:p>
          <a:p>
            <a:pPr>
              <a:buNone/>
            </a:pPr>
            <a:r>
              <a:rPr lang="en-US" dirty="0" err="1"/>
              <a:t>反对称性</a:t>
            </a:r>
            <a:r>
              <a:rPr lang="zh-CN" altLang="en-US" dirty="0"/>
              <a:t>：</a:t>
            </a:r>
            <a:r>
              <a:rPr lang="en-US" dirty="0" err="1"/>
              <a:t>如果x≠y</a:t>
            </a:r>
            <a:r>
              <a:rPr lang="zh-CN" altLang="en-US" dirty="0"/>
              <a:t>时，</a:t>
            </a:r>
            <a:r>
              <a:rPr lang="en-US" dirty="0">
                <a:sym typeface="+mn-ea"/>
              </a:rPr>
              <a:t>(x,</a:t>
            </a:r>
            <a:r>
              <a:rPr lang="zh-CN" altLang="en-US" dirty="0">
                <a:sym typeface="+mn-ea"/>
              </a:rPr>
              <a:t> </a:t>
            </a:r>
            <a:r>
              <a:rPr lang="en-US" dirty="0">
                <a:sym typeface="+mn-ea"/>
              </a:rPr>
              <a:t>y) </a:t>
            </a:r>
            <a:r>
              <a:rPr lang="zh-CN" altLang="en-US" dirty="0">
                <a:sym typeface="+mn-ea"/>
              </a:rPr>
              <a:t>有</a:t>
            </a:r>
            <a:r>
              <a:rPr lang="en-US" dirty="0" err="1"/>
              <a:t>边，则</a:t>
            </a:r>
            <a:r>
              <a:rPr lang="en-US" dirty="0"/>
              <a:t>(y,</a:t>
            </a:r>
            <a:r>
              <a:rPr lang="zh-CN" altLang="en-US" dirty="0"/>
              <a:t> </a:t>
            </a:r>
            <a:r>
              <a:rPr lang="en-US" dirty="0"/>
              <a:t>x)</a:t>
            </a:r>
            <a:r>
              <a:rPr lang="zh-CN" altLang="en-US" dirty="0"/>
              <a:t>没有</a:t>
            </a:r>
            <a:r>
              <a:rPr lang="en-US" dirty="0" err="1"/>
              <a:t>边</a:t>
            </a:r>
            <a:r>
              <a:rPr lang="en-US" dirty="0"/>
              <a:t>。</a:t>
            </a:r>
          </a:p>
          <a:p>
            <a:pPr>
              <a:buNone/>
            </a:pPr>
            <a:r>
              <a:rPr lang="zh-CN" altLang="en-US" dirty="0"/>
              <a:t>传递</a:t>
            </a:r>
            <a:r>
              <a:rPr lang="en-US" dirty="0" err="1"/>
              <a:t>性</a:t>
            </a:r>
            <a:r>
              <a:rPr lang="zh-CN" altLang="en-US" dirty="0"/>
              <a:t>：</a:t>
            </a:r>
            <a:r>
              <a:rPr lang="en-US" dirty="0" err="1"/>
              <a:t>如果</a:t>
            </a:r>
            <a:r>
              <a:rPr lang="en-US" dirty="0"/>
              <a:t>(</a:t>
            </a:r>
            <a:r>
              <a:rPr lang="en-US" dirty="0" err="1"/>
              <a:t>x,y</a:t>
            </a:r>
            <a:r>
              <a:rPr lang="zh-CN" altLang="en-US" dirty="0"/>
              <a:t> </a:t>
            </a:r>
            <a:r>
              <a:rPr lang="en-US" dirty="0"/>
              <a:t>)和(y,</a:t>
            </a:r>
            <a:r>
              <a:rPr lang="zh-CN" altLang="en-US" dirty="0"/>
              <a:t> </a:t>
            </a:r>
            <a:r>
              <a:rPr lang="en-US" dirty="0"/>
              <a:t>z)</a:t>
            </a:r>
            <a:r>
              <a:rPr lang="zh-CN" altLang="en-US" dirty="0"/>
              <a:t>有</a:t>
            </a:r>
            <a:r>
              <a:rPr lang="en-US" dirty="0" err="1"/>
              <a:t>边，那么</a:t>
            </a:r>
            <a:r>
              <a:rPr lang="en-US" dirty="0"/>
              <a:t>(x,</a:t>
            </a:r>
            <a:r>
              <a:rPr lang="zh-CN" altLang="en-US" dirty="0"/>
              <a:t> </a:t>
            </a:r>
            <a:r>
              <a:rPr lang="en-US" dirty="0"/>
              <a:t>z)</a:t>
            </a:r>
            <a:r>
              <a:rPr lang="en-US" dirty="0" err="1"/>
              <a:t>也</a:t>
            </a:r>
            <a:r>
              <a:rPr lang="zh-CN" altLang="en-US" dirty="0"/>
              <a:t>有</a:t>
            </a:r>
            <a:r>
              <a:rPr lang="en-US" dirty="0" err="1"/>
              <a:t>边</a:t>
            </a:r>
            <a:r>
              <a:rPr 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17" name="TextBox 16"/>
          <p:cNvSpPr txBox="1"/>
          <p:nvPr/>
        </p:nvSpPr>
        <p:spPr>
          <a:xfrm>
            <a:off x="609600" y="4724400"/>
            <a:ext cx="8001000" cy="1938992"/>
          </a:xfrm>
          <a:prstGeom prst="rect">
            <a:avLst/>
          </a:prstGeom>
          <a:noFill/>
        </p:spPr>
        <p:txBody>
          <a:bodyPr wrap="square" rtlCol="0">
            <a:spAutoFit/>
          </a:bodyPr>
          <a:lstStyle/>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自反</a:t>
            </a:r>
            <a:r>
              <a:rPr lang="en-US" sz="2400" dirty="0" err="1">
                <a:latin typeface="Times New Roman" panose="02020603050405020304" pitchFamily="18" charset="0"/>
                <a:cs typeface="Times New Roman" panose="02020603050405020304" pitchFamily="18" charset="0"/>
              </a:rPr>
              <a:t>性</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不，不是每个顶点都有一个</a:t>
            </a:r>
            <a:r>
              <a:rPr lang="zh-CN" altLang="en-US" sz="2400" dirty="0">
                <a:latin typeface="Times New Roman" panose="02020603050405020304" pitchFamily="18" charset="0"/>
                <a:cs typeface="Times New Roman" panose="02020603050405020304" pitchFamily="18" charset="0"/>
              </a:rPr>
              <a:t>自</a:t>
            </a:r>
            <a:r>
              <a:rPr lang="en-US" sz="2400" dirty="0" err="1">
                <a:latin typeface="Times New Roman" panose="02020603050405020304" pitchFamily="18" charset="0"/>
                <a:cs typeface="Times New Roman" panose="02020603050405020304" pitchFamily="18" charset="0"/>
              </a:rPr>
              <a:t>环</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反自反性？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不，不是每个顶点都没有自环。</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对称性？</a:t>
            </a:r>
            <a:r>
              <a:rPr lang="en-US" altLang="zh-C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是，从一个顶点到另一个顶点没有边</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反对称</a:t>
            </a:r>
            <a:r>
              <a:rPr lang="zh-CN" altLang="en-US" sz="2400" dirty="0">
                <a:latin typeface="Times New Roman" panose="02020603050405020304" pitchFamily="18" charset="0"/>
                <a:cs typeface="Times New Roman" panose="02020603050405020304" pitchFamily="18" charset="0"/>
              </a:rPr>
              <a:t>性？</a:t>
            </a:r>
            <a:r>
              <a:rPr lang="en-US" altLang="zh-C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是，从一个顶点到另一个顶点没有边</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传递</a:t>
            </a:r>
            <a:r>
              <a:rPr lang="zh-CN" altLang="en-US" sz="2400" dirty="0">
                <a:latin typeface="Times New Roman" panose="02020603050405020304" pitchFamily="18" charset="0"/>
                <a:cs typeface="Times New Roman" panose="02020603050405020304" pitchFamily="18" charset="0"/>
              </a:rPr>
              <a:t>性？</a:t>
            </a:r>
            <a:r>
              <a:rPr lang="en-US" altLang="zh-C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是，从一个顶点到另一个顶点没有边</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95BD6FD8-C64B-354C-9691-147FF9871ED0}"/>
              </a:ext>
            </a:extLst>
          </p:cNvPr>
          <p:cNvGrpSpPr/>
          <p:nvPr/>
        </p:nvGrpSpPr>
        <p:grpSpPr>
          <a:xfrm>
            <a:off x="2819400" y="2219980"/>
            <a:ext cx="2590800" cy="1971020"/>
            <a:chOff x="2819400" y="2219980"/>
            <a:chExt cx="2590800" cy="1971020"/>
          </a:xfrm>
        </p:grpSpPr>
        <p:sp>
          <p:nvSpPr>
            <p:cNvPr id="4" name="Oval 3"/>
            <p:cNvSpPr/>
            <p:nvPr/>
          </p:nvSpPr>
          <p:spPr>
            <a:xfrm>
              <a:off x="3276600" y="241161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05400" y="242066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05400" y="374398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76600" y="374398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129016" y="2219980"/>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819400" y="2564012"/>
              <a:ext cx="381000" cy="523220"/>
            </a:xfrm>
            <a:prstGeom prst="rect">
              <a:avLst/>
            </a:prstGeom>
            <a:noFill/>
          </p:spPr>
          <p:txBody>
            <a:bodyPr wrap="square" rtlCol="0">
              <a:spAutoFit/>
            </a:bodyPr>
            <a:lstStyle/>
            <a:p>
              <a:r>
                <a:rPr lang="en-US" sz="2800" i="1" dirty="0"/>
                <a:t>a</a:t>
              </a:r>
            </a:p>
          </p:txBody>
        </p:sp>
        <p:sp>
          <p:nvSpPr>
            <p:cNvPr id="42" name="TextBox 41"/>
            <p:cNvSpPr txBox="1"/>
            <p:nvPr/>
          </p:nvSpPr>
          <p:spPr>
            <a:xfrm>
              <a:off x="4648200" y="3667780"/>
              <a:ext cx="381000" cy="523220"/>
            </a:xfrm>
            <a:prstGeom prst="rect">
              <a:avLst/>
            </a:prstGeom>
            <a:noFill/>
          </p:spPr>
          <p:txBody>
            <a:bodyPr wrap="square" rtlCol="0">
              <a:spAutoFit/>
            </a:bodyPr>
            <a:lstStyle/>
            <a:p>
              <a:r>
                <a:rPr lang="en-US" sz="2800" i="1" dirty="0"/>
                <a:t>d</a:t>
              </a:r>
            </a:p>
          </p:txBody>
        </p:sp>
        <p:sp>
          <p:nvSpPr>
            <p:cNvPr id="43" name="TextBox 42"/>
            <p:cNvSpPr txBox="1"/>
            <p:nvPr/>
          </p:nvSpPr>
          <p:spPr>
            <a:xfrm>
              <a:off x="2895600" y="3667780"/>
              <a:ext cx="381000" cy="523220"/>
            </a:xfrm>
            <a:prstGeom prst="rect">
              <a:avLst/>
            </a:prstGeom>
            <a:noFill/>
          </p:spPr>
          <p:txBody>
            <a:bodyPr wrap="square" rtlCol="0">
              <a:spAutoFit/>
            </a:bodyPr>
            <a:lstStyle/>
            <a:p>
              <a:r>
                <a:rPr lang="en-US" sz="2800" i="1" dirty="0"/>
                <a:t>c</a:t>
              </a:r>
            </a:p>
          </p:txBody>
        </p:sp>
        <p:sp>
          <p:nvSpPr>
            <p:cNvPr id="44" name="TextBox 43"/>
            <p:cNvSpPr txBox="1"/>
            <p:nvPr/>
          </p:nvSpPr>
          <p:spPr>
            <a:xfrm>
              <a:off x="4648200" y="2534960"/>
              <a:ext cx="381000" cy="523220"/>
            </a:xfrm>
            <a:prstGeom prst="rect">
              <a:avLst/>
            </a:prstGeom>
            <a:noFill/>
          </p:spPr>
          <p:txBody>
            <a:bodyPr wrap="square" rtlCol="0">
              <a:spAutoFit/>
            </a:bodyPr>
            <a:lstStyle/>
            <a:p>
              <a:r>
                <a:rPr lang="en-US" sz="2800" i="1" dirty="0"/>
                <a:t>b</a:t>
              </a:r>
            </a:p>
          </p:txBody>
        </p:sp>
      </p:grpSp>
      <p:sp>
        <p:nvSpPr>
          <p:cNvPr id="15" name="Title 1">
            <a:extLst>
              <a:ext uri="{FF2B5EF4-FFF2-40B4-BE49-F238E27FC236}">
                <a16:creationId xmlns:a16="http://schemas.microsoft.com/office/drawing/2014/main" id="{2928B463-A654-E849-B252-43ED54C8C4F4}"/>
              </a:ext>
            </a:extLst>
          </p:cNvPr>
          <p:cNvSpPr txBox="1">
            <a:spLocks/>
          </p:cNvSpPr>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600040101010101" pitchFamily="2" charset="-122"/>
                <a:ea typeface="Songti SC" panose="020106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dissolve">
                                      <p:cBhvr>
                                        <p:cTn id="10" dur="500"/>
                                        <p:tgtEl>
                                          <p:spTgt spid="1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dissolve">
                                      <p:cBhvr>
                                        <p:cTn id="13" dur="500"/>
                                        <p:tgtEl>
                                          <p:spTgt spid="1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dissolve">
                                      <p:cBhvr>
                                        <p:cTn id="16" dur="500"/>
                                        <p:tgtEl>
                                          <p:spTgt spid="1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dissolve">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8D4FE45-547B-9749-B221-55966EBB844F}"/>
              </a:ext>
            </a:extLst>
          </p:cNvPr>
          <p:cNvGrpSpPr/>
          <p:nvPr/>
        </p:nvGrpSpPr>
        <p:grpSpPr>
          <a:xfrm>
            <a:off x="3009900" y="2133600"/>
            <a:ext cx="3124200" cy="1971020"/>
            <a:chOff x="1905000" y="2590800"/>
            <a:chExt cx="3124200" cy="197102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a:t>a</a:t>
              </a:r>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a:t>b</a:t>
              </a:r>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a:t>c</a:t>
              </a:r>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a:t>d</a:t>
              </a:r>
            </a:p>
          </p:txBody>
        </p:sp>
        <p:sp>
          <p:nvSpPr>
            <p:cNvPr id="34" name="Oval 33"/>
            <p:cNvSpPr/>
            <p:nvPr/>
          </p:nvSpPr>
          <p:spPr>
            <a:xfrm>
              <a:off x="2286000" y="415939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8" name="TextBox 16">
            <a:extLst>
              <a:ext uri="{FF2B5EF4-FFF2-40B4-BE49-F238E27FC236}">
                <a16:creationId xmlns:a16="http://schemas.microsoft.com/office/drawing/2014/main" id="{0D93981E-B6B2-534F-8161-59F8A05E48C3}"/>
              </a:ext>
            </a:extLst>
          </p:cNvPr>
          <p:cNvSpPr txBox="1"/>
          <p:nvPr/>
        </p:nvSpPr>
        <p:spPr>
          <a:xfrm>
            <a:off x="609599" y="4724400"/>
            <a:ext cx="8077193" cy="1938992"/>
          </a:xfrm>
          <a:prstGeom prst="rect">
            <a:avLst/>
          </a:prstGeom>
          <a:noFill/>
        </p:spPr>
        <p:txBody>
          <a:bodyPr wrap="square" rtlCol="0">
            <a:spAutoFit/>
          </a:bodyPr>
          <a:lstStyle/>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自反</a:t>
            </a:r>
            <a:r>
              <a:rPr lang="en-US" sz="2400" dirty="0" err="1">
                <a:latin typeface="Times New Roman" panose="02020603050405020304" pitchFamily="18" charset="0"/>
                <a:cs typeface="Times New Roman" panose="02020603050405020304" pitchFamily="18" charset="0"/>
              </a:rPr>
              <a:t>性</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不，不是每个顶点都有一个</a:t>
            </a:r>
            <a:r>
              <a:rPr lang="zh-CN" altLang="en-US" sz="2400" dirty="0">
                <a:latin typeface="Times New Roman" panose="02020603050405020304" pitchFamily="18" charset="0"/>
                <a:cs typeface="Times New Roman" panose="02020603050405020304" pitchFamily="18" charset="0"/>
              </a:rPr>
              <a:t>自</a:t>
            </a:r>
            <a:r>
              <a:rPr lang="en-US" sz="2400" dirty="0" err="1">
                <a:latin typeface="Times New Roman" panose="02020603050405020304" pitchFamily="18" charset="0"/>
                <a:cs typeface="Times New Roman" panose="02020603050405020304" pitchFamily="18" charset="0"/>
              </a:rPr>
              <a:t>环</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反自反性？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是，所有顶点都没有自环。</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对称性？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不</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从a</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有边，但是</a:t>
            </a:r>
            <a:r>
              <a:rPr lang="en-US" altLang="zh-CN" sz="2400" dirty="0" err="1">
                <a:latin typeface="Times New Roman" panose="02020603050405020304" pitchFamily="18" charset="0"/>
                <a:cs typeface="Times New Roman" panose="02020603050405020304" pitchFamily="18" charset="0"/>
              </a:rPr>
              <a:t>b</a:t>
            </a:r>
            <a:r>
              <a:rPr lang="en-US" sz="2400" dirty="0" err="1">
                <a:latin typeface="Times New Roman" panose="02020603050405020304" pitchFamily="18" charset="0"/>
                <a:cs typeface="Times New Roman" panose="02020603050405020304" pitchFamily="18" charset="0"/>
              </a:rPr>
              <a:t>到a没有边</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反对称</a:t>
            </a:r>
            <a:r>
              <a:rPr lang="zh-CN" altLang="en-US" sz="2400" dirty="0">
                <a:latin typeface="Times New Roman" panose="02020603050405020304" pitchFamily="18" charset="0"/>
                <a:cs typeface="Times New Roman" panose="02020603050405020304" pitchFamily="18" charset="0"/>
              </a:rPr>
              <a:t>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不</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从b</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和从</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都</a:t>
            </a:r>
            <a:r>
              <a:rPr lang="en-US" sz="2400" dirty="0" err="1">
                <a:latin typeface="Times New Roman" panose="02020603050405020304" pitchFamily="18" charset="0"/>
                <a:cs typeface="Times New Roman" panose="02020603050405020304" pitchFamily="18" charset="0"/>
              </a:rPr>
              <a:t>有边</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传递</a:t>
            </a:r>
            <a:r>
              <a:rPr lang="zh-CN" altLang="en-US" sz="2400" dirty="0">
                <a:latin typeface="Times New Roman" panose="02020603050405020304" pitchFamily="18" charset="0"/>
                <a:cs typeface="Times New Roman" panose="02020603050405020304" pitchFamily="18" charset="0"/>
              </a:rPr>
              <a:t>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不</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从a</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都有边，但是</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没有边。</a:t>
            </a:r>
            <a:endParaRPr lang="en-US" sz="2400" dirty="0">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a16="http://schemas.microsoft.com/office/drawing/2014/main" id="{92D531C2-0238-114E-8C43-9550E032609F}"/>
              </a:ext>
            </a:extLst>
          </p:cNvPr>
          <p:cNvSpPr txBox="1">
            <a:spLocks/>
          </p:cNvSpPr>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600040101010101" pitchFamily="2" charset="-122"/>
                <a:ea typeface="Songti SC" panose="020106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dissolve">
                                      <p:cBhvr>
                                        <p:cTn id="7" dur="500"/>
                                        <p:tgtEl>
                                          <p:spTgt spid="1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dissolve">
                                      <p:cBhvr>
                                        <p:cTn id="10" dur="500"/>
                                        <p:tgtEl>
                                          <p:spTgt spid="1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dissolve">
                                      <p:cBhvr>
                                        <p:cTn id="13" dur="500"/>
                                        <p:tgtEl>
                                          <p:spTgt spid="1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dissolve">
                                      <p:cBhvr>
                                        <p:cTn id="16" dur="500"/>
                                        <p:tgtEl>
                                          <p:spTgt spid="18">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dissolve">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CDF3083-AACD-0242-B9B2-D1414FC7E777}"/>
              </a:ext>
            </a:extLst>
          </p:cNvPr>
          <p:cNvGrpSpPr/>
          <p:nvPr/>
        </p:nvGrpSpPr>
        <p:grpSpPr>
          <a:xfrm>
            <a:off x="2514600" y="2286000"/>
            <a:ext cx="3657600" cy="1913978"/>
            <a:chOff x="1828800" y="2590800"/>
            <a:chExt cx="3657600" cy="1913978"/>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19483" y="407161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2438400" y="2990509"/>
              <a:ext cx="0" cy="9807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667000" y="2895600"/>
              <a:ext cx="1981200" cy="11804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20" name="TextBox 19"/>
            <p:cNvSpPr txBox="1"/>
            <p:nvPr/>
          </p:nvSpPr>
          <p:spPr>
            <a:xfrm>
              <a:off x="5105400" y="3981558"/>
              <a:ext cx="381000" cy="523220"/>
            </a:xfrm>
            <a:prstGeom prst="rect">
              <a:avLst/>
            </a:prstGeom>
            <a:noFill/>
          </p:spPr>
          <p:txBody>
            <a:bodyPr wrap="square" rtlCol="0">
              <a:spAutoFit/>
            </a:bodyPr>
            <a:lstStyle/>
            <a:p>
              <a:r>
                <a:rPr lang="en-US" sz="2800" i="1" dirty="0"/>
                <a:t>d</a:t>
              </a:r>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a:t>c</a:t>
              </a:r>
            </a:p>
          </p:txBody>
        </p:sp>
        <p:sp>
          <p:nvSpPr>
            <p:cNvPr id="23" name="TextBox 22"/>
            <p:cNvSpPr txBox="1"/>
            <p:nvPr/>
          </p:nvSpPr>
          <p:spPr>
            <a:xfrm>
              <a:off x="5105400" y="2672090"/>
              <a:ext cx="381000" cy="523220"/>
            </a:xfrm>
            <a:prstGeom prst="rect">
              <a:avLst/>
            </a:prstGeom>
            <a:noFill/>
          </p:spPr>
          <p:txBody>
            <a:bodyPr wrap="square" rtlCol="0">
              <a:spAutoFit/>
            </a:bodyPr>
            <a:lstStyle/>
            <a:p>
              <a:r>
                <a:rPr lang="en-US" sz="2800" i="1" dirty="0"/>
                <a:t>b</a:t>
              </a:r>
            </a:p>
          </p:txBody>
        </p:sp>
        <p:sp>
          <p:nvSpPr>
            <p:cNvPr id="24" name="Oval 23"/>
            <p:cNvSpPr/>
            <p:nvPr/>
          </p:nvSpPr>
          <p:spPr>
            <a:xfrm>
              <a:off x="2286000" y="407602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
            <a:extLst>
              <a:ext uri="{FF2B5EF4-FFF2-40B4-BE49-F238E27FC236}">
                <a16:creationId xmlns:a16="http://schemas.microsoft.com/office/drawing/2014/main" id="{7D30838B-7A29-B14C-94B5-9F8F9428A7F8}"/>
              </a:ext>
            </a:extLst>
          </p:cNvPr>
          <p:cNvSpPr txBox="1">
            <a:spLocks/>
          </p:cNvSpPr>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600040101010101" pitchFamily="2" charset="-122"/>
                <a:ea typeface="Songti SC" panose="020106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3</a:t>
            </a:r>
            <a:endParaRPr lang="en-US" dirty="0"/>
          </a:p>
        </p:txBody>
      </p:sp>
      <p:sp>
        <p:nvSpPr>
          <p:cNvPr id="26" name="TextBox 16">
            <a:extLst>
              <a:ext uri="{FF2B5EF4-FFF2-40B4-BE49-F238E27FC236}">
                <a16:creationId xmlns:a16="http://schemas.microsoft.com/office/drawing/2014/main" id="{9060E628-F2D6-7F4B-B9BB-AABEC430908B}"/>
              </a:ext>
            </a:extLst>
          </p:cNvPr>
          <p:cNvSpPr txBox="1"/>
          <p:nvPr/>
        </p:nvSpPr>
        <p:spPr>
          <a:xfrm>
            <a:off x="609599" y="4724400"/>
            <a:ext cx="8077193" cy="1938992"/>
          </a:xfrm>
          <a:prstGeom prst="rect">
            <a:avLst/>
          </a:prstGeom>
          <a:noFill/>
        </p:spPr>
        <p:txBody>
          <a:bodyPr wrap="square" rtlCol="0">
            <a:spAutoFit/>
          </a:bodyPr>
          <a:lstStyle/>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自反</a:t>
            </a:r>
            <a:r>
              <a:rPr lang="en-US" sz="2400" dirty="0" err="1">
                <a:latin typeface="Times New Roman" panose="02020603050405020304" pitchFamily="18" charset="0"/>
                <a:cs typeface="Times New Roman" panose="02020603050405020304" pitchFamily="18" charset="0"/>
              </a:rPr>
              <a:t>性</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不，不是每个顶点都有</a:t>
            </a:r>
            <a:r>
              <a:rPr lang="zh-CN" altLang="en-US" sz="2400" dirty="0">
                <a:latin typeface="Times New Roman" panose="02020603050405020304" pitchFamily="18" charset="0"/>
                <a:cs typeface="Times New Roman" panose="02020603050405020304" pitchFamily="18" charset="0"/>
              </a:rPr>
              <a:t>自</a:t>
            </a:r>
            <a:r>
              <a:rPr lang="en-US" sz="2400" dirty="0" err="1">
                <a:latin typeface="Times New Roman" panose="02020603050405020304" pitchFamily="18" charset="0"/>
                <a:cs typeface="Times New Roman" panose="02020603050405020304" pitchFamily="18" charset="0"/>
              </a:rPr>
              <a:t>环</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反自反性？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是，所有顶点都没有自环。</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对称性？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不</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从a</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有边，但是</a:t>
            </a:r>
            <a:r>
              <a:rPr lang="en-US" altLang="zh-CN" sz="2400" dirty="0" err="1">
                <a:latin typeface="Times New Roman" panose="02020603050405020304" pitchFamily="18" charset="0"/>
                <a:cs typeface="Times New Roman" panose="02020603050405020304" pitchFamily="18" charset="0"/>
              </a:rPr>
              <a:t>c</a:t>
            </a:r>
            <a:r>
              <a:rPr lang="en-US" sz="2400" dirty="0" err="1">
                <a:latin typeface="Times New Roman" panose="02020603050405020304" pitchFamily="18" charset="0"/>
                <a:cs typeface="Times New Roman" panose="02020603050405020304" pitchFamily="18" charset="0"/>
              </a:rPr>
              <a:t>到a没有边</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反对称</a:t>
            </a:r>
            <a:r>
              <a:rPr lang="zh-CN" altLang="en-US" sz="2400" dirty="0">
                <a:latin typeface="Times New Roman" panose="02020603050405020304" pitchFamily="18" charset="0"/>
                <a:cs typeface="Times New Roman" panose="02020603050405020304" pitchFamily="18" charset="0"/>
              </a:rPr>
              <a:t>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a:t>
            </a:r>
            <a:r>
              <a:rPr 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三个节点之间都只有一条边。</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传递</a:t>
            </a:r>
            <a:r>
              <a:rPr lang="zh-CN" altLang="en-US" sz="2400" dirty="0">
                <a:latin typeface="Times New Roman" panose="02020603050405020304" pitchFamily="18" charset="0"/>
                <a:cs typeface="Times New Roman" panose="02020603050405020304" pitchFamily="18" charset="0"/>
              </a:rPr>
              <a:t>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从a</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都有边，于是</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有边。</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dissolve">
                                      <p:cBhvr>
                                        <p:cTn id="7" dur="500"/>
                                        <p:tgtEl>
                                          <p:spTgt spid="2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dissolve">
                                      <p:cBhvr>
                                        <p:cTn id="10" dur="500"/>
                                        <p:tgtEl>
                                          <p:spTgt spid="2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animEffect transition="in" filter="dissolve">
                                      <p:cBhvr>
                                        <p:cTn id="13" dur="500"/>
                                        <p:tgtEl>
                                          <p:spTgt spid="2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6">
                                            <p:txEl>
                                              <p:pRg st="3" end="3"/>
                                            </p:txEl>
                                          </p:spTgt>
                                        </p:tgtEl>
                                        <p:attrNameLst>
                                          <p:attrName>style.visibility</p:attrName>
                                        </p:attrNameLst>
                                      </p:cBhvr>
                                      <p:to>
                                        <p:strVal val="visible"/>
                                      </p:to>
                                    </p:set>
                                    <p:animEffect transition="in" filter="dissolve">
                                      <p:cBhvr>
                                        <p:cTn id="16" dur="500"/>
                                        <p:tgtEl>
                                          <p:spTgt spid="26">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animEffect transition="in" filter="dissolve">
                                      <p:cBhvr>
                                        <p:cTn id="19"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930C64D8-735E-0D44-B2B5-0FA61A5E30CF}"/>
              </a:ext>
            </a:extLst>
          </p:cNvPr>
          <p:cNvSpPr txBox="1">
            <a:spLocks/>
          </p:cNvSpPr>
          <p:nvPr/>
        </p:nvSpPr>
        <p:spPr>
          <a:xfrm>
            <a:off x="609600" y="856488"/>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Songti SC" panose="02010600040101010101" pitchFamily="2" charset="-122"/>
                <a:ea typeface="Songti SC" panose="02010600040101010101" pitchFamily="2" charset="-122"/>
                <a:cs typeface="+mj-cs"/>
              </a:defRPr>
            </a:lvl1pPr>
          </a:lstStyle>
          <a:p>
            <a:r>
              <a:rPr lang="en-US" dirty="0" err="1"/>
              <a:t>从关系的有向图中确定该关系</a:t>
            </a:r>
            <a:br>
              <a:rPr lang="en-US" dirty="0"/>
            </a:br>
            <a:r>
              <a:rPr lang="en-US" dirty="0" err="1"/>
              <a:t>具有哪些属性</a:t>
            </a:r>
            <a:r>
              <a:rPr lang="en-US" altLang="zh-CN" dirty="0"/>
              <a:t>-</a:t>
            </a:r>
            <a:r>
              <a:rPr lang="zh-CN" altLang="en-US" dirty="0"/>
              <a:t>例</a:t>
            </a:r>
            <a:r>
              <a:rPr lang="en-US" altLang="zh-CN" dirty="0"/>
              <a:t>4</a:t>
            </a:r>
            <a:endParaRPr lang="en-US" dirty="0"/>
          </a:p>
        </p:txBody>
      </p:sp>
      <p:sp>
        <p:nvSpPr>
          <p:cNvPr id="23" name="TextBox 16">
            <a:extLst>
              <a:ext uri="{FF2B5EF4-FFF2-40B4-BE49-F238E27FC236}">
                <a16:creationId xmlns:a16="http://schemas.microsoft.com/office/drawing/2014/main" id="{0A66E682-5E34-CF4B-8C0A-C8598CB7C186}"/>
              </a:ext>
            </a:extLst>
          </p:cNvPr>
          <p:cNvSpPr txBox="1"/>
          <p:nvPr/>
        </p:nvSpPr>
        <p:spPr>
          <a:xfrm>
            <a:off x="609599" y="4724400"/>
            <a:ext cx="8229600" cy="1938992"/>
          </a:xfrm>
          <a:prstGeom prst="rect">
            <a:avLst/>
          </a:prstGeom>
          <a:noFill/>
        </p:spPr>
        <p:txBody>
          <a:bodyPr wrap="square" rtlCol="0">
            <a:spAutoFit/>
          </a:bodyPr>
          <a:lstStyle/>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自反</a:t>
            </a:r>
            <a:r>
              <a:rPr lang="en-US" sz="2400" dirty="0" err="1">
                <a:latin typeface="Times New Roman" panose="02020603050405020304" pitchFamily="18" charset="0"/>
                <a:cs typeface="Times New Roman" panose="02020603050405020304" pitchFamily="18" charset="0"/>
              </a:rPr>
              <a:t>性</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不，不是每个顶点都有</a:t>
            </a:r>
            <a:r>
              <a:rPr lang="zh-CN" altLang="en-US" sz="2400" dirty="0">
                <a:latin typeface="Times New Roman" panose="02020603050405020304" pitchFamily="18" charset="0"/>
                <a:cs typeface="Times New Roman" panose="02020603050405020304" pitchFamily="18" charset="0"/>
              </a:rPr>
              <a:t>自</a:t>
            </a:r>
            <a:r>
              <a:rPr lang="en-US" sz="2400" dirty="0" err="1">
                <a:latin typeface="Times New Roman" panose="02020603050405020304" pitchFamily="18" charset="0"/>
                <a:cs typeface="Times New Roman" panose="02020603050405020304" pitchFamily="18" charset="0"/>
              </a:rPr>
              <a:t>环</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反自反性？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是，所有顶点都没有自环。</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对称性？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不</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从a</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有边，但是</a:t>
            </a:r>
            <a:r>
              <a:rPr lang="en-US" altLang="zh-CN" sz="2400" dirty="0" err="1">
                <a:latin typeface="Times New Roman" panose="02020603050405020304" pitchFamily="18" charset="0"/>
                <a:cs typeface="Times New Roman" panose="02020603050405020304" pitchFamily="18" charset="0"/>
              </a:rPr>
              <a:t>d</a:t>
            </a:r>
            <a:r>
              <a:rPr lang="en-US" sz="2400" dirty="0" err="1">
                <a:latin typeface="Times New Roman" panose="02020603050405020304" pitchFamily="18" charset="0"/>
                <a:cs typeface="Times New Roman" panose="02020603050405020304" pitchFamily="18" charset="0"/>
              </a:rPr>
              <a:t>到a没有边</a:t>
            </a:r>
            <a:r>
              <a:rPr lang="zh-CN"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反对称</a:t>
            </a:r>
            <a:r>
              <a:rPr lang="zh-CN" altLang="en-US" sz="2400" dirty="0">
                <a:latin typeface="Times New Roman" panose="02020603050405020304" pitchFamily="18" charset="0"/>
                <a:cs typeface="Times New Roman" panose="02020603050405020304" pitchFamily="18" charset="0"/>
              </a:rPr>
              <a:t>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a:t>
            </a:r>
            <a:r>
              <a:rPr 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两对节点之间都只有一条边。</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传递</a:t>
            </a:r>
            <a:r>
              <a:rPr lang="zh-CN" altLang="en-US" sz="2400" dirty="0">
                <a:latin typeface="Times New Roman" panose="02020603050405020304" pitchFamily="18" charset="0"/>
                <a:cs typeface="Times New Roman" panose="02020603050405020304" pitchFamily="18" charset="0"/>
              </a:rPr>
              <a:t>性？</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是。简单的图容易看出来，复杂的图怎么办？</a:t>
            </a:r>
            <a:endParaRPr lang="en-US" sz="2400"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7D79D405-9FA1-A243-8F4F-1070A0409D2A}"/>
              </a:ext>
            </a:extLst>
          </p:cNvPr>
          <p:cNvGrpSpPr/>
          <p:nvPr/>
        </p:nvGrpSpPr>
        <p:grpSpPr>
          <a:xfrm>
            <a:off x="2705100" y="2362200"/>
            <a:ext cx="3733800" cy="1860079"/>
            <a:chOff x="1828800" y="2589771"/>
            <a:chExt cx="3733800" cy="1860079"/>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62500" y="258977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62500" y="396137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cxnSpLocks/>
            </p:cNvCxnSpPr>
            <p:nvPr/>
          </p:nvCxnSpPr>
          <p:spPr>
            <a:xfrm>
              <a:off x="2667000" y="2819400"/>
              <a:ext cx="2057400" cy="12141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flipH="1">
              <a:off x="2676830" y="2852410"/>
              <a:ext cx="2047570" cy="12583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15" name="TextBox 14"/>
            <p:cNvSpPr txBox="1"/>
            <p:nvPr/>
          </p:nvSpPr>
          <p:spPr>
            <a:xfrm>
              <a:off x="5174226" y="3926630"/>
              <a:ext cx="381000" cy="523220"/>
            </a:xfrm>
            <a:prstGeom prst="rect">
              <a:avLst/>
            </a:prstGeom>
            <a:noFill/>
          </p:spPr>
          <p:txBody>
            <a:bodyPr wrap="square" rtlCol="0">
              <a:spAutoFit/>
            </a:bodyPr>
            <a:lstStyle/>
            <a:p>
              <a:r>
                <a:rPr lang="en-US" sz="2800" i="1" dirty="0"/>
                <a:t>d</a:t>
              </a:r>
            </a:p>
          </p:txBody>
        </p:sp>
        <p:sp>
          <p:nvSpPr>
            <p:cNvPr id="16" name="TextBox 15"/>
            <p:cNvSpPr txBox="1"/>
            <p:nvPr/>
          </p:nvSpPr>
          <p:spPr>
            <a:xfrm>
              <a:off x="1828800" y="3856048"/>
              <a:ext cx="381000" cy="523220"/>
            </a:xfrm>
            <a:prstGeom prst="rect">
              <a:avLst/>
            </a:prstGeom>
            <a:noFill/>
          </p:spPr>
          <p:txBody>
            <a:bodyPr wrap="square" rtlCol="0">
              <a:spAutoFit/>
            </a:bodyPr>
            <a:lstStyle/>
            <a:p>
              <a:r>
                <a:rPr lang="en-US" sz="2800" i="1" dirty="0"/>
                <a:t>c</a:t>
              </a:r>
            </a:p>
          </p:txBody>
        </p:sp>
        <p:sp>
          <p:nvSpPr>
            <p:cNvPr id="19" name="TextBox 18"/>
            <p:cNvSpPr txBox="1"/>
            <p:nvPr/>
          </p:nvSpPr>
          <p:spPr>
            <a:xfrm>
              <a:off x="5181600" y="2632961"/>
              <a:ext cx="381000" cy="523220"/>
            </a:xfrm>
            <a:prstGeom prst="rect">
              <a:avLst/>
            </a:prstGeom>
            <a:noFill/>
          </p:spPr>
          <p:txBody>
            <a:bodyPr wrap="square" rtlCol="0">
              <a:spAutoFit/>
            </a:bodyPr>
            <a:lstStyle/>
            <a:p>
              <a:r>
                <a:rPr lang="en-US" sz="2800" i="1" dirty="0"/>
                <a:t>b</a:t>
              </a:r>
            </a:p>
          </p:txBody>
        </p:sp>
        <p:sp>
          <p:nvSpPr>
            <p:cNvPr id="24" name="Oval 3">
              <a:extLst>
                <a:ext uri="{FF2B5EF4-FFF2-40B4-BE49-F238E27FC236}">
                  <a16:creationId xmlns:a16="http://schemas.microsoft.com/office/drawing/2014/main" id="{61F06A87-7818-974F-AB83-8EDA1B315A6C}"/>
                </a:ext>
              </a:extLst>
            </p:cNvPr>
            <p:cNvSpPr/>
            <p:nvPr/>
          </p:nvSpPr>
          <p:spPr>
            <a:xfrm>
              <a:off x="2279853" y="396525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dissolve">
                                      <p:cBhvr>
                                        <p:cTn id="7" dur="500"/>
                                        <p:tgtEl>
                                          <p:spTgt spid="2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dissolve">
                                      <p:cBhvr>
                                        <p:cTn id="10" dur="500"/>
                                        <p:tgtEl>
                                          <p:spTgt spid="2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Effect transition="in" filter="dissolve">
                                      <p:cBhvr>
                                        <p:cTn id="13" dur="500"/>
                                        <p:tgtEl>
                                          <p:spTgt spid="2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3">
                                            <p:txEl>
                                              <p:pRg st="3" end="3"/>
                                            </p:txEl>
                                          </p:spTgt>
                                        </p:tgtEl>
                                        <p:attrNameLst>
                                          <p:attrName>style.visibility</p:attrName>
                                        </p:attrNameLst>
                                      </p:cBhvr>
                                      <p:to>
                                        <p:strVal val="visible"/>
                                      </p:to>
                                    </p:set>
                                    <p:animEffect transition="in" filter="dissolve">
                                      <p:cBhvr>
                                        <p:cTn id="16" dur="500"/>
                                        <p:tgtEl>
                                          <p:spTgt spid="2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Effect transition="in" filter="dissolve">
                                      <p:cBhvr>
                                        <p:cTn id="19"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err="1"/>
              <a:t>关系的</a:t>
            </a:r>
            <a:r>
              <a:rPr lang="zh-CN" altLang="en-US" sz="4000" dirty="0"/>
              <a:t>幂</a:t>
            </a:r>
            <a:endParaRPr lang="en-US" sz="4000" dirty="0"/>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a:t>a</a:t>
              </a:r>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a:t>b</a:t>
              </a:r>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a:t>c</a:t>
              </a:r>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a:t>d</a:t>
              </a:r>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a:t>R</a:t>
              </a:r>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a:t>a</a:t>
              </a:r>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a:t>b</a:t>
              </a:r>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a:t>c</a:t>
              </a:r>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a:t>d</a:t>
              </a:r>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a:t>R</a:t>
              </a:r>
              <a:r>
                <a:rPr lang="en-US" sz="3200" baseline="30000" dirty="0">
                  <a:latin typeface="Cambria Math" panose="02040503050406030204" pitchFamily="18" charset="0"/>
                  <a:ea typeface="Cambria Math" panose="02040503050406030204" pitchFamily="18" charset="0"/>
                </a:rPr>
                <a:t>2</a:t>
              </a: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a:t>a</a:t>
            </a:r>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a:t>b</a:t>
            </a:r>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a:t>c</a:t>
            </a:r>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a:t>d</a:t>
            </a:r>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a:t>R</a:t>
            </a:r>
            <a:r>
              <a:rPr lang="en-US" sz="3200" baseline="30000" dirty="0">
                <a:latin typeface="Cambria Math" panose="02040503050406030204" pitchFamily="18" charset="0"/>
                <a:ea typeface="Cambria Math" panose="02040503050406030204" pitchFamily="18" charset="0"/>
              </a:rPr>
              <a:t>3</a:t>
            </a: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a:t>a</a:t>
              </a:r>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a:t>b</a:t>
              </a:r>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a:t>c</a:t>
              </a:r>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a:t>d</a:t>
              </a:r>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a:t>R</a:t>
              </a:r>
              <a:r>
                <a:rPr lang="en-US" sz="3200" baseline="30000" dirty="0">
                  <a:latin typeface="Cambria Math" panose="02040503050406030204" pitchFamily="18" charset="0"/>
                  <a:ea typeface="Cambria Math" panose="02040503050406030204" pitchFamily="18" charset="0"/>
                </a:rPr>
                <a:t>4</a:t>
              </a:r>
            </a:p>
          </p:txBody>
        </p:sp>
      </p:grpSp>
      <p:sp>
        <p:nvSpPr>
          <p:cNvPr id="80" name="TextBox 79"/>
          <p:cNvSpPr txBox="1"/>
          <p:nvPr/>
        </p:nvSpPr>
        <p:spPr>
          <a:xfrm>
            <a:off x="533400" y="6167735"/>
            <a:ext cx="8077200" cy="400110"/>
          </a:xfrm>
          <a:prstGeom prst="rect">
            <a:avLst/>
          </a:prstGeom>
          <a:noFill/>
          <a:ln>
            <a:solidFill>
              <a:schemeClr val="tx2"/>
            </a:solidFill>
          </a:ln>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sym typeface="+mn-ea"/>
              </a:rPr>
              <a:t>R</a:t>
            </a:r>
            <a:r>
              <a:rPr lang="en-US" altLang="zh-CN" sz="2000" baseline="30000" dirty="0">
                <a:latin typeface="Times New Roman" panose="02020603050405020304" pitchFamily="18" charset="0"/>
                <a:ea typeface="Cambria Math" panose="02040503050406030204" pitchFamily="18" charset="0"/>
                <a:cs typeface="Times New Roman" panose="02020603050405020304" pitchFamily="18" charset="0"/>
                <a:sym typeface="+mn-ea"/>
              </a:rPr>
              <a:t>n</a:t>
            </a:r>
            <a:r>
              <a:rPr lang="zh-CN" altLang="en-US" sz="2000" dirty="0">
                <a:latin typeface="Times New Roman" panose="02020603050405020304" pitchFamily="18" charset="0"/>
                <a:cs typeface="Times New Roman" panose="02020603050405020304" pitchFamily="18" charset="0"/>
              </a:rPr>
              <a:t>子图</a:t>
            </a:r>
            <a:r>
              <a:rPr lang="en-US" altLang="zh-CN" sz="2000" dirty="0" err="1">
                <a:latin typeface="Times New Roman" panose="02020603050405020304" pitchFamily="18" charset="0"/>
                <a:cs typeface="Times New Roman" panose="02020603050405020304" pitchFamily="18" charset="0"/>
              </a:rPr>
              <a:t>中</a:t>
            </a:r>
            <a:r>
              <a:rPr lang="zh-CN" altLang="en-US" sz="2000" dirty="0">
                <a:latin typeface="Times New Roman" panose="02020603050405020304" pitchFamily="18" charset="0"/>
                <a:cs typeface="Times New Roman" panose="02020603050405020304" pitchFamily="18" charset="0"/>
              </a:rPr>
              <a:t>的边表示 </a:t>
            </a:r>
            <a:r>
              <a:rPr lang="en-US"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a:t>
            </a:r>
            <a:r>
              <a:rPr lang="en-US" sz="2000" dirty="0" err="1">
                <a:latin typeface="Times New Roman" panose="02020603050405020304" pitchFamily="18" charset="0"/>
                <a:cs typeface="Times New Roman" panose="02020603050405020304" pitchFamily="18" charset="0"/>
              </a:rPr>
              <a:t>在</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R</a:t>
            </a:r>
            <a:r>
              <a:rPr lang="en-US" sz="2000" dirty="0" err="1">
                <a:latin typeface="Times New Roman" panose="02020603050405020304" pitchFamily="18" charset="0"/>
                <a:cs typeface="Times New Roman" panose="02020603050405020304" pitchFamily="18" charset="0"/>
              </a:rPr>
              <a:t>中有长度为n的路径</a:t>
            </a:r>
            <a:r>
              <a:rPr lang="en-US" sz="2000" dirty="0">
                <a:latin typeface="Times New Roman" panose="02020603050405020304" pitchFamily="18" charset="0"/>
                <a:cs typeface="Times New Roman" panose="02020603050405020304" pitchFamily="18" charset="0"/>
              </a:rPr>
              <a:t>(沿着箭头的方向)</a:t>
            </a: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关系的闭包</a:t>
            </a:r>
            <a:endParaRPr lang="en-US" b="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a:t>
            </a:r>
            <a:r>
              <a:rPr lang="en-US" altLang="zh-CN" dirty="0">
                <a:ea typeface="宋体" panose="02010600030101010101" pitchFamily="2" charset="-122"/>
              </a:rPr>
              <a:t>4</a:t>
            </a:r>
            <a:endParaRPr lang="en-US"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93DF3-8601-3146-99A7-C9000E3EDA20}"/>
              </a:ext>
            </a:extLst>
          </p:cNvPr>
          <p:cNvSpPr>
            <a:spLocks noGrp="1"/>
          </p:cNvSpPr>
          <p:nvPr>
            <p:ph type="title"/>
          </p:nvPr>
        </p:nvSpPr>
        <p:spPr/>
        <p:txBody>
          <a:bodyPr/>
          <a:lstStyle/>
          <a:p>
            <a:r>
              <a:rPr lang="zh-CN" altLang="en-US" dirty="0"/>
              <a:t>章节小结</a:t>
            </a:r>
            <a:endParaRPr kumimoji="1" lang="zh-CN" altLang="en-US" dirty="0"/>
          </a:p>
        </p:txBody>
      </p:sp>
      <p:sp>
        <p:nvSpPr>
          <p:cNvPr id="3" name="内容占位符 2">
            <a:extLst>
              <a:ext uri="{FF2B5EF4-FFF2-40B4-BE49-F238E27FC236}">
                <a16:creationId xmlns:a16="http://schemas.microsoft.com/office/drawing/2014/main" id="{26A1131B-EE4B-724D-BA5F-75078DA2AF83}"/>
              </a:ext>
            </a:extLst>
          </p:cNvPr>
          <p:cNvSpPr>
            <a:spLocks noGrp="1"/>
          </p:cNvSpPr>
          <p:nvPr>
            <p:ph idx="1"/>
          </p:nvPr>
        </p:nvSpPr>
        <p:spPr/>
        <p:txBody>
          <a:bodyPr/>
          <a:lstStyle/>
          <a:p>
            <a:r>
              <a:rPr kumimoji="1" lang="zh-CN" altLang="en-US" dirty="0"/>
              <a:t>关系的闭包（自反、对称、传递）</a:t>
            </a:r>
            <a:endParaRPr kumimoji="1" lang="en-US" altLang="zh-CN" dirty="0"/>
          </a:p>
          <a:p>
            <a:r>
              <a:rPr kumimoji="1" lang="zh-CN" altLang="en-US" dirty="0"/>
              <a:t>与闭包相关的重要定理</a:t>
            </a:r>
            <a:endParaRPr kumimoji="1" lang="en-US" altLang="zh-CN" dirty="0"/>
          </a:p>
          <a:p>
            <a:r>
              <a:rPr kumimoji="1" lang="en-US" altLang="zh-CN" dirty="0" err="1"/>
              <a:t>Warshall</a:t>
            </a:r>
            <a:r>
              <a:rPr kumimoji="1" lang="zh-CN" altLang="en-US" dirty="0"/>
              <a:t>算法</a:t>
            </a:r>
          </a:p>
        </p:txBody>
      </p:sp>
    </p:spTree>
    <p:extLst>
      <p:ext uri="{BB962C8B-B14F-4D97-AF65-F5344CB8AC3E}">
        <p14:creationId xmlns:p14="http://schemas.microsoft.com/office/powerpoint/2010/main" val="4000241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402A4-E5D8-8343-B106-618348B9F0A9}"/>
              </a:ext>
            </a:extLst>
          </p:cNvPr>
          <p:cNvSpPr>
            <a:spLocks noGrp="1"/>
          </p:cNvSpPr>
          <p:nvPr>
            <p:ph type="title"/>
          </p:nvPr>
        </p:nvSpPr>
        <p:spPr/>
        <p:txBody>
          <a:bodyPr/>
          <a:lstStyle/>
          <a:p>
            <a:r>
              <a:rPr kumimoji="1" lang="zh-CN" altLang="en-US" dirty="0"/>
              <a:t>关系的闭包</a:t>
            </a:r>
          </a:p>
        </p:txBody>
      </p:sp>
      <p:sp>
        <p:nvSpPr>
          <p:cNvPr id="3" name="内容占位符 2">
            <a:extLst>
              <a:ext uri="{FF2B5EF4-FFF2-40B4-BE49-F238E27FC236}">
                <a16:creationId xmlns:a16="http://schemas.microsoft.com/office/drawing/2014/main" id="{0C4CB63C-EC35-2545-972E-5F49C2773487}"/>
              </a:ext>
            </a:extLst>
          </p:cNvPr>
          <p:cNvSpPr>
            <a:spLocks noGrp="1"/>
          </p:cNvSpPr>
          <p:nvPr>
            <p:ph idx="1"/>
          </p:nvPr>
        </p:nvSpPr>
        <p:spPr/>
        <p:txBody>
          <a:bodyPr/>
          <a:lstStyle/>
          <a:p>
            <a:r>
              <a:rPr kumimoji="1" lang="zh-CN" altLang="en-US" dirty="0"/>
              <a:t>一般说来，集合</a:t>
            </a:r>
            <a:r>
              <a:rPr kumimoji="1" lang="en-US" altLang="zh-CN" dirty="0"/>
              <a:t>A</a:t>
            </a:r>
            <a:r>
              <a:rPr kumimoji="1" lang="zh-CN" altLang="en-US" dirty="0"/>
              <a:t>上的关系</a:t>
            </a:r>
            <a:r>
              <a:rPr kumimoji="1" lang="en-US" altLang="zh-CN" dirty="0"/>
              <a:t>R</a:t>
            </a:r>
            <a:r>
              <a:rPr kumimoji="1" lang="zh-CN" altLang="en-US" dirty="0"/>
              <a:t>可能并不具备我们所需要的性质</a:t>
            </a:r>
            <a:r>
              <a:rPr kumimoji="1" lang="en-US" altLang="zh-CN" dirty="0"/>
              <a:t>P</a:t>
            </a:r>
            <a:r>
              <a:rPr kumimoji="1" lang="zh-CN" altLang="en-US" dirty="0"/>
              <a:t>，例如自反性、对称性、传递性。</a:t>
            </a:r>
            <a:endParaRPr kumimoji="1" lang="en-US" altLang="zh-CN" dirty="0"/>
          </a:p>
          <a:p>
            <a:r>
              <a:rPr kumimoji="1" lang="zh-CN" altLang="en-US" dirty="0"/>
              <a:t>对于不满足性质</a:t>
            </a:r>
            <a:r>
              <a:rPr kumimoji="1" lang="en-US" altLang="zh-CN" dirty="0"/>
              <a:t>P</a:t>
            </a:r>
            <a:r>
              <a:rPr kumimoji="1" lang="zh-CN" altLang="en-US" dirty="0"/>
              <a:t>的关系，我们可以通过补充一些序偶来构造出新的关系</a:t>
            </a:r>
            <a:r>
              <a:rPr kumimoji="1" lang="en-US" altLang="zh-CN" dirty="0"/>
              <a:t>S</a:t>
            </a:r>
            <a:r>
              <a:rPr kumimoji="1" lang="zh-CN" altLang="en-US" dirty="0"/>
              <a:t>，使得</a:t>
            </a:r>
            <a:r>
              <a:rPr kumimoji="1" lang="en-US" altLang="zh-CN" dirty="0"/>
              <a:t>S</a:t>
            </a:r>
            <a:r>
              <a:rPr kumimoji="1" lang="zh-CN" altLang="en-US" dirty="0"/>
              <a:t>包含了</a:t>
            </a:r>
            <a:r>
              <a:rPr kumimoji="1" lang="en-US" altLang="zh-CN" dirty="0"/>
              <a:t>R</a:t>
            </a:r>
            <a:r>
              <a:rPr kumimoji="1" lang="zh-CN" altLang="en-US" dirty="0"/>
              <a:t>并且满足性质</a:t>
            </a:r>
            <a:r>
              <a:rPr kumimoji="1" lang="en-US" altLang="zh-CN" dirty="0"/>
              <a:t>P</a:t>
            </a:r>
            <a:r>
              <a:rPr kumimoji="1" lang="zh-CN" altLang="en-US" dirty="0"/>
              <a:t>。</a:t>
            </a:r>
            <a:endParaRPr kumimoji="1" lang="en-US" altLang="zh-CN" dirty="0"/>
          </a:p>
          <a:p>
            <a:r>
              <a:rPr kumimoji="1" lang="zh-CN" altLang="en-US" dirty="0"/>
              <a:t>可想而知，这些新的关系</a:t>
            </a:r>
            <a:r>
              <a:rPr kumimoji="1" lang="en-US" altLang="zh-CN" dirty="0"/>
              <a:t>S</a:t>
            </a:r>
            <a:r>
              <a:rPr kumimoji="1" lang="zh-CN" altLang="en-US" dirty="0"/>
              <a:t>是有很多种可能的，即包含了</a:t>
            </a:r>
            <a:r>
              <a:rPr kumimoji="1" lang="en-US" altLang="zh-CN" dirty="0"/>
              <a:t>R</a:t>
            </a:r>
            <a:r>
              <a:rPr kumimoji="1" lang="zh-CN" altLang="en-US" dirty="0"/>
              <a:t>且满足性质</a:t>
            </a:r>
            <a:r>
              <a:rPr kumimoji="1" lang="en-US" altLang="zh-CN" dirty="0"/>
              <a:t>P</a:t>
            </a:r>
            <a:r>
              <a:rPr kumimoji="1" lang="zh-CN" altLang="en-US" dirty="0"/>
              <a:t>的关系</a:t>
            </a:r>
            <a:r>
              <a:rPr kumimoji="1" lang="en-US" altLang="zh-CN" dirty="0"/>
              <a:t>S</a:t>
            </a:r>
            <a:r>
              <a:rPr kumimoji="1" lang="zh-CN" altLang="en-US" dirty="0"/>
              <a:t>不唯一。</a:t>
            </a:r>
            <a:endParaRPr kumimoji="1" lang="en-US" altLang="zh-CN" dirty="0"/>
          </a:p>
          <a:p>
            <a:r>
              <a:rPr kumimoji="1" lang="zh-CN" altLang="en-US" dirty="0"/>
              <a:t>我们能够从这些关系</a:t>
            </a:r>
            <a:r>
              <a:rPr kumimoji="1" lang="en-US" altLang="zh-CN" dirty="0"/>
              <a:t>S</a:t>
            </a:r>
            <a:r>
              <a:rPr kumimoji="1" lang="zh-CN" altLang="en-US" dirty="0"/>
              <a:t>中找到一个特殊的关系</a:t>
            </a:r>
            <a:r>
              <a:rPr kumimoji="1" lang="en-US" altLang="zh-CN" dirty="0"/>
              <a:t>S’</a:t>
            </a:r>
            <a:r>
              <a:rPr kumimoji="1" lang="zh-CN" altLang="en-US" dirty="0"/>
              <a:t>，它是其他所有关系</a:t>
            </a:r>
            <a:r>
              <a:rPr kumimoji="1" lang="en-US" altLang="zh-CN" dirty="0"/>
              <a:t>S</a:t>
            </a:r>
            <a:r>
              <a:rPr kumimoji="1" lang="zh-CN" altLang="en-US" dirty="0"/>
              <a:t>的子集，我们称</a:t>
            </a:r>
            <a:r>
              <a:rPr kumimoji="1" lang="en-US" altLang="zh-CN" dirty="0"/>
              <a:t>S’</a:t>
            </a:r>
            <a:r>
              <a:rPr kumimoji="1" lang="zh-CN" altLang="en-US" dirty="0"/>
              <a:t>是关系</a:t>
            </a:r>
            <a:r>
              <a:rPr kumimoji="1" lang="en-US" altLang="zh-CN" dirty="0"/>
              <a:t>R</a:t>
            </a:r>
            <a:r>
              <a:rPr kumimoji="1" lang="zh-CN" altLang="en-US" dirty="0"/>
              <a:t>的关于性质</a:t>
            </a:r>
            <a:r>
              <a:rPr kumimoji="1" lang="en-US" altLang="zh-CN" dirty="0"/>
              <a:t>P</a:t>
            </a:r>
            <a:r>
              <a:rPr kumimoji="1" lang="zh-CN" altLang="en-US" dirty="0"/>
              <a:t>的闭包。</a:t>
            </a:r>
          </a:p>
        </p:txBody>
      </p:sp>
    </p:spTree>
    <p:extLst>
      <p:ext uri="{BB962C8B-B14F-4D97-AF65-F5344CB8AC3E}">
        <p14:creationId xmlns:p14="http://schemas.microsoft.com/office/powerpoint/2010/main" val="1858139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250D7-8764-B049-AB0D-39BC9A448F3A}"/>
              </a:ext>
            </a:extLst>
          </p:cNvPr>
          <p:cNvSpPr>
            <a:spLocks noGrp="1"/>
          </p:cNvSpPr>
          <p:nvPr>
            <p:ph type="title"/>
          </p:nvPr>
        </p:nvSpPr>
        <p:spPr/>
        <p:txBody>
          <a:bodyPr/>
          <a:lstStyle/>
          <a:p>
            <a:r>
              <a:rPr kumimoji="1" lang="zh-CN" altLang="en-US" dirty="0"/>
              <a:t>自反闭包</a:t>
            </a:r>
            <a:r>
              <a:rPr kumimoji="1" lang="en-US" altLang="zh-CN" dirty="0"/>
              <a:t>(reflexive closure)</a:t>
            </a:r>
            <a:endParaRPr kumimoji="1" lang="zh-CN" altLang="en-US" dirty="0"/>
          </a:p>
        </p:txBody>
      </p:sp>
      <p:sp>
        <p:nvSpPr>
          <p:cNvPr id="3" name="内容占位符 2">
            <a:extLst>
              <a:ext uri="{FF2B5EF4-FFF2-40B4-BE49-F238E27FC236}">
                <a16:creationId xmlns:a16="http://schemas.microsoft.com/office/drawing/2014/main" id="{AFF9A1E8-3473-004D-8B7D-E37EB18CD15C}"/>
              </a:ext>
            </a:extLst>
          </p:cNvPr>
          <p:cNvSpPr>
            <a:spLocks noGrp="1"/>
          </p:cNvSpPr>
          <p:nvPr>
            <p:ph idx="1"/>
          </p:nvPr>
        </p:nvSpPr>
        <p:spPr/>
        <p:txBody>
          <a:bodyPr/>
          <a:lstStyle/>
          <a:p>
            <a:r>
              <a:rPr kumimoji="1" lang="zh-CN" altLang="en-US" dirty="0"/>
              <a:t>包含给定关系</a:t>
            </a:r>
            <a:r>
              <a:rPr kumimoji="1" lang="en-US" altLang="zh-CN" dirty="0"/>
              <a:t>R</a:t>
            </a:r>
            <a:r>
              <a:rPr kumimoji="1" lang="zh-CN" altLang="en-US" dirty="0"/>
              <a:t>的最小自反关系，称为</a:t>
            </a:r>
            <a:r>
              <a:rPr kumimoji="1" lang="en-US" altLang="zh-CN" dirty="0"/>
              <a:t>R</a:t>
            </a:r>
            <a:r>
              <a:rPr kumimoji="1" lang="zh-CN" altLang="en-US" dirty="0"/>
              <a:t>的自反闭包，记作</a:t>
            </a:r>
            <a:r>
              <a:rPr kumimoji="1" lang="en-US" altLang="zh-CN" dirty="0"/>
              <a:t>r(R)</a:t>
            </a:r>
            <a:r>
              <a:rPr kumimoji="1" lang="zh-CN" altLang="en-US" dirty="0"/>
              <a:t>。</a:t>
            </a:r>
            <a:endParaRPr kumimoji="1" lang="en-US" altLang="zh-CN" dirty="0"/>
          </a:p>
          <a:p>
            <a:pPr lvl="1"/>
            <a:r>
              <a:rPr kumimoji="1" lang="en-US" altLang="zh-CN" dirty="0"/>
              <a:t>r(R)</a:t>
            </a:r>
            <a:r>
              <a:rPr kumimoji="1" lang="zh-CN" altLang="en-US" dirty="0"/>
              <a:t>是自反的；</a:t>
            </a:r>
            <a:endParaRPr kumimoji="1" lang="en-US" altLang="zh-CN" dirty="0"/>
          </a:p>
          <a:p>
            <a:pPr lvl="1"/>
            <a:r>
              <a:rPr kumimoji="1" lang="en-US" altLang="zh-CN" dirty="0"/>
              <a:t>R </a:t>
            </a:r>
            <a:r>
              <a:rPr lang="en-US" altLang="zh-CN" dirty="0">
                <a:latin typeface="Cambria Math" panose="02040503050406030204" pitchFamily="18" charset="0"/>
                <a:ea typeface="Cambria Math" panose="02040503050406030204" pitchFamily="18" charset="0"/>
              </a:rPr>
              <a:t>⊆</a:t>
            </a:r>
            <a:r>
              <a:rPr kumimoji="1" lang="en-US" altLang="zh-CN" dirty="0"/>
              <a:t> r(R)</a:t>
            </a:r>
            <a:r>
              <a:rPr kumimoji="1" lang="zh-CN" altLang="en-US" dirty="0"/>
              <a:t>；</a:t>
            </a:r>
            <a:endParaRPr kumimoji="1" lang="en-US" altLang="zh-CN" dirty="0"/>
          </a:p>
          <a:p>
            <a:pPr lvl="1"/>
            <a:r>
              <a:rPr kumimoji="1" lang="en-US" altLang="zh-CN" dirty="0"/>
              <a:t>(</a:t>
            </a:r>
            <a:r>
              <a:rPr lang="en-US" altLang="zh-CN" dirty="0">
                <a:sym typeface="Symbol" panose="05050102010706020507"/>
              </a:rPr>
              <a:t></a:t>
            </a:r>
            <a:r>
              <a:rPr kumimoji="1" lang="en-US" altLang="zh-CN" dirty="0"/>
              <a:t>S)((R</a:t>
            </a:r>
            <a:r>
              <a:rPr lang="en-US" altLang="zh-CN" dirty="0">
                <a:latin typeface="Cambria Math" panose="02040503050406030204" pitchFamily="18" charset="0"/>
                <a:ea typeface="Cambria Math" panose="02040503050406030204" pitchFamily="18" charset="0"/>
              </a:rPr>
              <a:t> ⊆ </a:t>
            </a:r>
            <a:r>
              <a:rPr kumimoji="1" lang="en-US" altLang="zh-CN" dirty="0"/>
              <a:t>S </a:t>
            </a:r>
            <a:r>
              <a:rPr lang="en-US" altLang="zh-CN" dirty="0">
                <a:ea typeface="Cambria Math" panose="02040503050406030204" pitchFamily="18" charset="0"/>
              </a:rPr>
              <a:t>∧</a:t>
            </a:r>
            <a:r>
              <a:rPr kumimoji="1" lang="en-US" altLang="zh-CN" dirty="0"/>
              <a:t> S</a:t>
            </a:r>
            <a:r>
              <a:rPr kumimoji="1" lang="zh-CN" altLang="en-US" dirty="0"/>
              <a:t>自反</a:t>
            </a:r>
            <a:r>
              <a:rPr kumimoji="1" lang="en-US" altLang="zh-CN" dirty="0"/>
              <a:t>) </a:t>
            </a:r>
            <a:r>
              <a:rPr lang="en-US" altLang="zh-CN" dirty="0">
                <a:ea typeface="Cambria Math" panose="02040503050406030204"/>
              </a:rPr>
              <a:t>⟶</a:t>
            </a:r>
            <a:r>
              <a:rPr kumimoji="1" lang="en-US" altLang="zh-CN" dirty="0"/>
              <a:t> r(R)</a:t>
            </a:r>
            <a:r>
              <a:rPr lang="en-US" altLang="zh-CN" dirty="0">
                <a:latin typeface="Cambria Math" panose="02040503050406030204" pitchFamily="18" charset="0"/>
                <a:ea typeface="Cambria Math" panose="02040503050406030204" pitchFamily="18" charset="0"/>
              </a:rPr>
              <a:t> ⊆ </a:t>
            </a:r>
            <a:r>
              <a:rPr kumimoji="1" lang="en-US" altLang="zh-CN" dirty="0"/>
              <a:t>S)</a:t>
            </a:r>
            <a:r>
              <a:rPr kumimoji="1" lang="zh-CN" altLang="en-US" dirty="0"/>
              <a:t>。</a:t>
            </a:r>
            <a:endParaRPr kumimoji="1" lang="en-US" altLang="zh-CN" dirty="0"/>
          </a:p>
          <a:p>
            <a:endParaRPr kumimoji="1" lang="zh-CN" altLang="en-US" dirty="0"/>
          </a:p>
        </p:txBody>
      </p:sp>
    </p:spTree>
    <p:extLst>
      <p:ext uri="{BB962C8B-B14F-4D97-AF65-F5344CB8AC3E}">
        <p14:creationId xmlns:p14="http://schemas.microsoft.com/office/powerpoint/2010/main" val="53185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ongti SC" panose="02010600040101010101" pitchFamily="2" charset="-122"/>
                <a:ea typeface="Songti SC" panose="02010600040101010101" pitchFamily="2" charset="-122"/>
                <a:sym typeface="+mn-ea"/>
              </a:rPr>
              <a:t>二元关系</a:t>
            </a:r>
          </a:p>
        </p:txBody>
      </p:sp>
      <p:sp>
        <p:nvSpPr>
          <p:cNvPr id="3" name="Content Placeholder 2"/>
          <p:cNvSpPr>
            <a:spLocks noGrp="1"/>
          </p:cNvSpPr>
          <p:nvPr>
            <p:ph idx="1"/>
          </p:nvPr>
        </p:nvSpPr>
        <p:spPr/>
        <p:txBody>
          <a:bodyPr/>
          <a:lstStyle/>
          <a:p>
            <a:pPr>
              <a:buNone/>
            </a:pPr>
            <a:r>
              <a:rPr lang="zh-CN" altLang="en-US" b="1" dirty="0"/>
              <a:t>定义：</a:t>
            </a:r>
            <a:r>
              <a:rPr lang="en-US" dirty="0" err="1"/>
              <a:t>从集合A到集合B的二元关系</a:t>
            </a:r>
            <a:r>
              <a:rPr lang="en-US" dirty="0" err="1">
                <a:sym typeface="+mn-ea"/>
              </a:rPr>
              <a:t>R</a:t>
            </a:r>
            <a:r>
              <a:rPr lang="zh-CN" altLang="en-US" dirty="0">
                <a:sym typeface="+mn-ea"/>
              </a:rPr>
              <a:t>是</a:t>
            </a:r>
            <a:r>
              <a:rPr lang="en-US" altLang="zh-CN" dirty="0">
                <a:ea typeface="Cambria Math" panose="02040503050406030204"/>
              </a:rPr>
              <a:t>A × B</a:t>
            </a:r>
            <a:r>
              <a:rPr lang="zh-CN" altLang="en-US" dirty="0">
                <a:sym typeface="+mn-ea"/>
              </a:rPr>
              <a:t>的</a:t>
            </a:r>
            <a:r>
              <a:rPr lang="en-US" dirty="0" err="1"/>
              <a:t>子集</a:t>
            </a:r>
            <a:r>
              <a:rPr lang="zh-CN" altLang="en-US" dirty="0"/>
              <a:t>，即</a:t>
            </a:r>
            <a:r>
              <a:rPr lang="en-US" dirty="0"/>
              <a:t>R </a:t>
            </a:r>
            <a:r>
              <a:rPr lang="en-US" dirty="0">
                <a:ea typeface="Cambria Math" panose="02040503050406030204"/>
              </a:rPr>
              <a:t>⊆ A × B</a:t>
            </a:r>
            <a:r>
              <a:rPr lang="zh-CN" altLang="en-US" dirty="0">
                <a:ea typeface="Cambria Math" panose="02040503050406030204"/>
              </a:rPr>
              <a:t>。换言之，任一序偶的集合即确定了一个关系。</a:t>
            </a:r>
            <a:endParaRPr lang="en-US" dirty="0">
              <a:ea typeface="Cambria Math" panose="02040503050406030204"/>
            </a:endParaRPr>
          </a:p>
          <a:p>
            <a:pPr>
              <a:buNone/>
            </a:pPr>
            <a:r>
              <a:rPr lang="zh-CN" altLang="en-US" b="1" dirty="0">
                <a:ea typeface="宋体" panose="02010600030101010101" pitchFamily="2" charset="-122"/>
              </a:rPr>
              <a:t>举例：</a:t>
            </a:r>
            <a:r>
              <a:rPr lang="zh-CN" altLang="en-US" dirty="0">
                <a:ea typeface="宋体" panose="02010600030101010101" pitchFamily="2" charset="-122"/>
              </a:rPr>
              <a:t>令</a:t>
            </a:r>
            <a:r>
              <a:rPr lang="en-US" dirty="0">
                <a:ea typeface="Cambria Math" panose="02040503050406030204"/>
              </a:rPr>
              <a:t> A = {</a:t>
            </a:r>
            <a:r>
              <a:rPr lang="en-US" dirty="0">
                <a:ea typeface="Cambria Math" panose="02040503050406030204" pitchFamily="18" charset="0"/>
              </a:rPr>
              <a:t>0</a:t>
            </a:r>
            <a:r>
              <a:rPr lang="en-US" dirty="0">
                <a:ea typeface="Cambria Math" panose="02040503050406030204"/>
              </a:rPr>
              <a:t>,</a:t>
            </a:r>
            <a:r>
              <a:rPr lang="zh-CN" altLang="en-US" dirty="0">
                <a:ea typeface="Cambria Math" panose="02040503050406030204"/>
              </a:rPr>
              <a:t>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pitchFamily="18" charset="0"/>
              </a:rPr>
              <a:t>2</a:t>
            </a:r>
            <a:r>
              <a:rPr lang="en-US" dirty="0">
                <a:ea typeface="Cambria Math" panose="02040503050406030204"/>
              </a:rPr>
              <a:t>} </a:t>
            </a:r>
            <a:r>
              <a:rPr lang="zh-CN" altLang="en-US" dirty="0">
                <a:ea typeface="宋体" panose="02010600030101010101" pitchFamily="2" charset="-122"/>
              </a:rPr>
              <a:t>且</a:t>
            </a:r>
            <a:r>
              <a:rPr lang="en-US" dirty="0">
                <a:ea typeface="Cambria Math" panose="02040503050406030204"/>
              </a:rPr>
              <a:t> B = {a,</a:t>
            </a:r>
            <a:r>
              <a:rPr lang="zh-CN" altLang="en-US" dirty="0">
                <a:ea typeface="Cambria Math" panose="02040503050406030204"/>
              </a:rPr>
              <a:t> </a:t>
            </a:r>
            <a:r>
              <a:rPr lang="en-US" dirty="0">
                <a:ea typeface="Cambria Math" panose="02040503050406030204"/>
              </a:rPr>
              <a:t>b} </a:t>
            </a:r>
          </a:p>
          <a:p>
            <a:pPr lvl="1"/>
            <a:r>
              <a:rPr lang="en-US" dirty="0">
                <a:ea typeface="Cambria Math" panose="02040503050406030204"/>
              </a:rPr>
              <a:t>{(</a:t>
            </a:r>
            <a:r>
              <a:rPr lang="en-US" dirty="0">
                <a:ea typeface="Cambria Math" panose="02040503050406030204" pitchFamily="18" charset="0"/>
              </a:rPr>
              <a:t>0, </a:t>
            </a:r>
            <a:r>
              <a:rPr lang="en-US" dirty="0">
                <a:ea typeface="Cambria Math" panose="02040503050406030204"/>
              </a:rPr>
              <a:t>a), (</a:t>
            </a:r>
            <a:r>
              <a:rPr lang="en-US" dirty="0">
                <a:ea typeface="Cambria Math" panose="02040503050406030204" pitchFamily="18" charset="0"/>
              </a:rPr>
              <a:t>0, </a:t>
            </a:r>
            <a:r>
              <a:rPr lang="en-US" dirty="0">
                <a:ea typeface="Cambria Math" panose="02040503050406030204"/>
              </a:rPr>
              <a:t>b), (</a:t>
            </a:r>
            <a:r>
              <a:rPr lang="en-US" dirty="0">
                <a:ea typeface="Cambria Math" panose="02040503050406030204" pitchFamily="18" charset="0"/>
              </a:rPr>
              <a:t>1,</a:t>
            </a:r>
            <a:r>
              <a:rPr lang="zh-CN" altLang="en-US" dirty="0">
                <a:ea typeface="Cambria Math" panose="02040503050406030204" pitchFamily="18" charset="0"/>
              </a:rPr>
              <a:t> </a:t>
            </a:r>
            <a:r>
              <a:rPr lang="en-US" dirty="0">
                <a:ea typeface="Cambria Math" panose="02040503050406030204"/>
              </a:rPr>
              <a:t>a), (</a:t>
            </a:r>
            <a:r>
              <a:rPr lang="en-US" dirty="0">
                <a:ea typeface="Cambria Math" panose="02040503050406030204" pitchFamily="18" charset="0"/>
              </a:rPr>
              <a:t>2, </a:t>
            </a:r>
            <a:r>
              <a:rPr lang="en-US" dirty="0">
                <a:ea typeface="Cambria Math" panose="02040503050406030204"/>
              </a:rPr>
              <a:t>b)} </a:t>
            </a:r>
            <a:r>
              <a:rPr lang="en-US" dirty="0" err="1">
                <a:ea typeface="Cambria Math" panose="02040503050406030204"/>
              </a:rPr>
              <a:t>是</a:t>
            </a:r>
            <a:r>
              <a:rPr lang="en-US" dirty="0" err="1">
                <a:ea typeface="Cambria Math" panose="02040503050406030204"/>
                <a:sym typeface="+mn-ea"/>
              </a:rPr>
              <a:t>A</a:t>
            </a:r>
            <a:r>
              <a:rPr lang="en-US" dirty="0" err="1">
                <a:ea typeface="Cambria Math" panose="02040503050406030204"/>
              </a:rPr>
              <a:t>到B的关系</a:t>
            </a:r>
            <a:r>
              <a:rPr lang="zh-CN" altLang="en-US" dirty="0">
                <a:ea typeface="Cambria Math" panose="02040503050406030204"/>
              </a:rPr>
              <a:t>。 </a:t>
            </a:r>
            <a:endParaRPr lang="en-US" dirty="0">
              <a:ea typeface="Cambria Math" panose="02040503050406030204"/>
            </a:endParaRPr>
          </a:p>
          <a:p>
            <a:endParaRPr lang="en-US" dirty="0">
              <a:latin typeface="+mj-lt"/>
            </a:endParaRPr>
          </a:p>
        </p:txBody>
      </p:sp>
    </p:spTree>
    <p:extLst>
      <p:ext uri="{BB962C8B-B14F-4D97-AF65-F5344CB8AC3E}">
        <p14:creationId xmlns:p14="http://schemas.microsoft.com/office/powerpoint/2010/main" val="914486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250D7-8764-B049-AB0D-39BC9A448F3A}"/>
              </a:ext>
            </a:extLst>
          </p:cNvPr>
          <p:cNvSpPr>
            <a:spLocks noGrp="1"/>
          </p:cNvSpPr>
          <p:nvPr>
            <p:ph type="title"/>
          </p:nvPr>
        </p:nvSpPr>
        <p:spPr/>
        <p:txBody>
          <a:bodyPr/>
          <a:lstStyle/>
          <a:p>
            <a:r>
              <a:rPr kumimoji="1" lang="zh-CN" altLang="en-US" dirty="0"/>
              <a:t>对称闭包</a:t>
            </a:r>
            <a:r>
              <a:rPr kumimoji="1" lang="en-US" altLang="zh-CN" dirty="0"/>
              <a:t>(symmetric closure)</a:t>
            </a:r>
            <a:endParaRPr kumimoji="1" lang="zh-CN" altLang="en-US" dirty="0"/>
          </a:p>
        </p:txBody>
      </p:sp>
      <p:sp>
        <p:nvSpPr>
          <p:cNvPr id="3" name="内容占位符 2">
            <a:extLst>
              <a:ext uri="{FF2B5EF4-FFF2-40B4-BE49-F238E27FC236}">
                <a16:creationId xmlns:a16="http://schemas.microsoft.com/office/drawing/2014/main" id="{AFF9A1E8-3473-004D-8B7D-E37EB18CD15C}"/>
              </a:ext>
            </a:extLst>
          </p:cNvPr>
          <p:cNvSpPr>
            <a:spLocks noGrp="1"/>
          </p:cNvSpPr>
          <p:nvPr>
            <p:ph idx="1"/>
          </p:nvPr>
        </p:nvSpPr>
        <p:spPr/>
        <p:txBody>
          <a:bodyPr/>
          <a:lstStyle/>
          <a:p>
            <a:r>
              <a:rPr kumimoji="1" lang="zh-CN" altLang="en-US" dirty="0"/>
              <a:t>包含给定关系</a:t>
            </a:r>
            <a:r>
              <a:rPr kumimoji="1" lang="en-US" altLang="zh-CN" dirty="0"/>
              <a:t>R</a:t>
            </a:r>
            <a:r>
              <a:rPr kumimoji="1" lang="zh-CN" altLang="en-US" dirty="0"/>
              <a:t>的最小对称关系，称为</a:t>
            </a:r>
            <a:r>
              <a:rPr kumimoji="1" lang="en-US" altLang="zh-CN" dirty="0"/>
              <a:t>R</a:t>
            </a:r>
            <a:r>
              <a:rPr kumimoji="1" lang="zh-CN" altLang="en-US" dirty="0"/>
              <a:t>的对称闭包，记作</a:t>
            </a:r>
            <a:r>
              <a:rPr kumimoji="1" lang="en-US" altLang="zh-CN" dirty="0"/>
              <a:t>s(R)</a:t>
            </a:r>
            <a:r>
              <a:rPr kumimoji="1" lang="zh-CN" altLang="en-US" dirty="0"/>
              <a:t>。</a:t>
            </a:r>
            <a:endParaRPr kumimoji="1" lang="en-US" altLang="zh-CN" dirty="0"/>
          </a:p>
          <a:p>
            <a:pPr lvl="1"/>
            <a:r>
              <a:rPr kumimoji="1" lang="en-US" altLang="zh-CN" dirty="0"/>
              <a:t>s(R)</a:t>
            </a:r>
            <a:r>
              <a:rPr kumimoji="1" lang="zh-CN" altLang="en-US" dirty="0"/>
              <a:t>是对称的；</a:t>
            </a:r>
            <a:endParaRPr kumimoji="1" lang="en-US" altLang="zh-CN" dirty="0"/>
          </a:p>
          <a:p>
            <a:pPr lvl="1"/>
            <a:r>
              <a:rPr kumimoji="1" lang="en-US" altLang="zh-CN" dirty="0"/>
              <a:t>R </a:t>
            </a:r>
            <a:r>
              <a:rPr lang="en-US" altLang="zh-CN" dirty="0">
                <a:latin typeface="Cambria Math" panose="02040503050406030204" pitchFamily="18" charset="0"/>
                <a:ea typeface="Cambria Math" panose="02040503050406030204" pitchFamily="18" charset="0"/>
              </a:rPr>
              <a:t>⊆</a:t>
            </a:r>
            <a:r>
              <a:rPr kumimoji="1" lang="en-US" altLang="zh-CN" dirty="0"/>
              <a:t> s(R)</a:t>
            </a:r>
            <a:r>
              <a:rPr kumimoji="1" lang="zh-CN" altLang="en-US" dirty="0"/>
              <a:t>；</a:t>
            </a:r>
            <a:endParaRPr kumimoji="1" lang="en-US" altLang="zh-CN" dirty="0"/>
          </a:p>
          <a:p>
            <a:pPr lvl="1"/>
            <a:r>
              <a:rPr kumimoji="1" lang="en-US" altLang="zh-CN" dirty="0"/>
              <a:t>(</a:t>
            </a:r>
            <a:r>
              <a:rPr lang="en-US" altLang="zh-CN" dirty="0">
                <a:sym typeface="Symbol" panose="05050102010706020507"/>
              </a:rPr>
              <a:t></a:t>
            </a:r>
            <a:r>
              <a:rPr kumimoji="1" lang="en-US" altLang="zh-CN" dirty="0"/>
              <a:t>S)((R</a:t>
            </a:r>
            <a:r>
              <a:rPr lang="en-US" altLang="zh-CN" dirty="0">
                <a:latin typeface="Cambria Math" panose="02040503050406030204" pitchFamily="18" charset="0"/>
                <a:ea typeface="Cambria Math" panose="02040503050406030204" pitchFamily="18" charset="0"/>
              </a:rPr>
              <a:t> ⊆ </a:t>
            </a:r>
            <a:r>
              <a:rPr kumimoji="1" lang="en-US" altLang="zh-CN" dirty="0"/>
              <a:t>S </a:t>
            </a:r>
            <a:r>
              <a:rPr lang="en-US" altLang="zh-CN" dirty="0">
                <a:ea typeface="Cambria Math" panose="02040503050406030204" pitchFamily="18" charset="0"/>
              </a:rPr>
              <a:t>∧</a:t>
            </a:r>
            <a:r>
              <a:rPr kumimoji="1" lang="en-US" altLang="zh-CN" dirty="0"/>
              <a:t> S</a:t>
            </a:r>
            <a:r>
              <a:rPr kumimoji="1" lang="zh-CN" altLang="en-US" dirty="0"/>
              <a:t>对称</a:t>
            </a:r>
            <a:r>
              <a:rPr kumimoji="1" lang="en-US" altLang="zh-CN" dirty="0"/>
              <a:t>) </a:t>
            </a:r>
            <a:r>
              <a:rPr lang="en-US" altLang="zh-CN" dirty="0">
                <a:ea typeface="Cambria Math" panose="02040503050406030204"/>
              </a:rPr>
              <a:t>⟶</a:t>
            </a:r>
            <a:r>
              <a:rPr kumimoji="1" lang="en-US" altLang="zh-CN" dirty="0"/>
              <a:t> s(R)</a:t>
            </a:r>
            <a:r>
              <a:rPr lang="en-US" altLang="zh-CN" dirty="0">
                <a:latin typeface="Cambria Math" panose="02040503050406030204" pitchFamily="18" charset="0"/>
                <a:ea typeface="Cambria Math" panose="02040503050406030204" pitchFamily="18" charset="0"/>
              </a:rPr>
              <a:t> ⊆ </a:t>
            </a:r>
            <a:r>
              <a:rPr kumimoji="1" lang="en-US" altLang="zh-CN" dirty="0"/>
              <a:t>S)</a:t>
            </a:r>
            <a:r>
              <a:rPr kumimoji="1" lang="zh-CN" altLang="en-US" dirty="0"/>
              <a:t>。</a:t>
            </a:r>
            <a:endParaRPr kumimoji="1" lang="en-US" altLang="zh-CN" dirty="0"/>
          </a:p>
          <a:p>
            <a:endParaRPr kumimoji="1" lang="zh-CN" altLang="en-US" dirty="0"/>
          </a:p>
        </p:txBody>
      </p:sp>
    </p:spTree>
    <p:extLst>
      <p:ext uri="{BB962C8B-B14F-4D97-AF65-F5344CB8AC3E}">
        <p14:creationId xmlns:p14="http://schemas.microsoft.com/office/powerpoint/2010/main" val="1825011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250D7-8764-B049-AB0D-39BC9A448F3A}"/>
              </a:ext>
            </a:extLst>
          </p:cNvPr>
          <p:cNvSpPr>
            <a:spLocks noGrp="1"/>
          </p:cNvSpPr>
          <p:nvPr>
            <p:ph type="title"/>
          </p:nvPr>
        </p:nvSpPr>
        <p:spPr/>
        <p:txBody>
          <a:bodyPr/>
          <a:lstStyle/>
          <a:p>
            <a:r>
              <a:rPr kumimoji="1" lang="zh-CN" altLang="en-US" dirty="0"/>
              <a:t>传递闭包</a:t>
            </a:r>
            <a:r>
              <a:rPr kumimoji="1" lang="en-US" altLang="zh-CN" dirty="0"/>
              <a:t>(transitive closure)</a:t>
            </a:r>
            <a:endParaRPr kumimoji="1" lang="zh-CN" altLang="en-US" dirty="0"/>
          </a:p>
        </p:txBody>
      </p:sp>
      <p:sp>
        <p:nvSpPr>
          <p:cNvPr id="3" name="内容占位符 2">
            <a:extLst>
              <a:ext uri="{FF2B5EF4-FFF2-40B4-BE49-F238E27FC236}">
                <a16:creationId xmlns:a16="http://schemas.microsoft.com/office/drawing/2014/main" id="{AFF9A1E8-3473-004D-8B7D-E37EB18CD15C}"/>
              </a:ext>
            </a:extLst>
          </p:cNvPr>
          <p:cNvSpPr>
            <a:spLocks noGrp="1"/>
          </p:cNvSpPr>
          <p:nvPr>
            <p:ph idx="1"/>
          </p:nvPr>
        </p:nvSpPr>
        <p:spPr/>
        <p:txBody>
          <a:bodyPr/>
          <a:lstStyle/>
          <a:p>
            <a:r>
              <a:rPr kumimoji="1" lang="zh-CN" altLang="en-US" dirty="0"/>
              <a:t>包含给定关系</a:t>
            </a:r>
            <a:r>
              <a:rPr kumimoji="1" lang="en-US" altLang="zh-CN" dirty="0"/>
              <a:t>R</a:t>
            </a:r>
            <a:r>
              <a:rPr kumimoji="1" lang="zh-CN" altLang="en-US" dirty="0"/>
              <a:t>的最小传递关系，称为</a:t>
            </a:r>
            <a:r>
              <a:rPr kumimoji="1" lang="en-US" altLang="zh-CN" dirty="0"/>
              <a:t>R</a:t>
            </a:r>
            <a:r>
              <a:rPr kumimoji="1" lang="zh-CN" altLang="en-US" dirty="0"/>
              <a:t>的传递闭包，记作</a:t>
            </a:r>
            <a:r>
              <a:rPr kumimoji="1" lang="en-US" altLang="zh-CN" dirty="0"/>
              <a:t>t(R)</a:t>
            </a:r>
            <a:r>
              <a:rPr kumimoji="1" lang="zh-CN" altLang="en-US" dirty="0"/>
              <a:t>，有时也记为</a:t>
            </a:r>
            <a:r>
              <a:rPr kumimoji="1" lang="en-US" altLang="zh-CN" dirty="0"/>
              <a:t>R</a:t>
            </a:r>
            <a:r>
              <a:rPr kumimoji="1" lang="zh-CN" altLang="en-US" baseline="30000" dirty="0"/>
              <a:t>*</a:t>
            </a:r>
            <a:r>
              <a:rPr kumimoji="1" lang="zh-CN" altLang="en-US" dirty="0"/>
              <a:t>或</a:t>
            </a:r>
            <a:r>
              <a:rPr kumimoji="1" lang="en-US" altLang="zh-CN" dirty="0"/>
              <a:t>R</a:t>
            </a:r>
            <a:r>
              <a:rPr kumimoji="1" lang="en-US" altLang="zh-CN" baseline="30000" dirty="0"/>
              <a:t>+</a:t>
            </a:r>
            <a:r>
              <a:rPr kumimoji="1" lang="zh-CN" altLang="en-US" dirty="0"/>
              <a:t>。</a:t>
            </a:r>
            <a:endParaRPr kumimoji="1" lang="en-US" altLang="zh-CN" dirty="0"/>
          </a:p>
          <a:p>
            <a:pPr lvl="1"/>
            <a:r>
              <a:rPr kumimoji="1" lang="en-US" altLang="zh-CN" dirty="0"/>
              <a:t>t(R)</a:t>
            </a:r>
            <a:r>
              <a:rPr kumimoji="1" lang="zh-CN" altLang="en-US" dirty="0"/>
              <a:t>是传递的；</a:t>
            </a:r>
            <a:endParaRPr kumimoji="1" lang="en-US" altLang="zh-CN" dirty="0"/>
          </a:p>
          <a:p>
            <a:pPr lvl="1"/>
            <a:r>
              <a:rPr kumimoji="1" lang="en-US" altLang="zh-CN" dirty="0"/>
              <a:t>R </a:t>
            </a:r>
            <a:r>
              <a:rPr lang="en-US" altLang="zh-CN" dirty="0">
                <a:latin typeface="Cambria Math" panose="02040503050406030204" pitchFamily="18" charset="0"/>
                <a:ea typeface="Cambria Math" panose="02040503050406030204" pitchFamily="18" charset="0"/>
              </a:rPr>
              <a:t>⊆</a:t>
            </a:r>
            <a:r>
              <a:rPr kumimoji="1" lang="en-US" altLang="zh-CN" dirty="0"/>
              <a:t> t(R)</a:t>
            </a:r>
            <a:r>
              <a:rPr kumimoji="1" lang="zh-CN" altLang="en-US" dirty="0"/>
              <a:t>；</a:t>
            </a:r>
            <a:endParaRPr kumimoji="1" lang="en-US" altLang="zh-CN" dirty="0"/>
          </a:p>
          <a:p>
            <a:pPr lvl="1"/>
            <a:r>
              <a:rPr kumimoji="1" lang="en-US" altLang="zh-CN" dirty="0"/>
              <a:t>(</a:t>
            </a:r>
            <a:r>
              <a:rPr lang="en-US" altLang="zh-CN" dirty="0">
                <a:sym typeface="Symbol" panose="05050102010706020507"/>
              </a:rPr>
              <a:t></a:t>
            </a:r>
            <a:r>
              <a:rPr kumimoji="1" lang="en-US" altLang="zh-CN" dirty="0"/>
              <a:t>S)((R</a:t>
            </a:r>
            <a:r>
              <a:rPr lang="en-US" altLang="zh-CN" dirty="0">
                <a:latin typeface="Cambria Math" panose="02040503050406030204" pitchFamily="18" charset="0"/>
                <a:ea typeface="Cambria Math" panose="02040503050406030204" pitchFamily="18" charset="0"/>
              </a:rPr>
              <a:t> ⊆ </a:t>
            </a:r>
            <a:r>
              <a:rPr kumimoji="1" lang="en-US" altLang="zh-CN" dirty="0"/>
              <a:t>S </a:t>
            </a:r>
            <a:r>
              <a:rPr lang="en-US" altLang="zh-CN" dirty="0">
                <a:ea typeface="Cambria Math" panose="02040503050406030204" pitchFamily="18" charset="0"/>
              </a:rPr>
              <a:t>∧</a:t>
            </a:r>
            <a:r>
              <a:rPr kumimoji="1" lang="en-US" altLang="zh-CN" dirty="0"/>
              <a:t> S</a:t>
            </a:r>
            <a:r>
              <a:rPr kumimoji="1" lang="zh-CN" altLang="en-US" dirty="0"/>
              <a:t>传递</a:t>
            </a:r>
            <a:r>
              <a:rPr kumimoji="1" lang="en-US" altLang="zh-CN" dirty="0"/>
              <a:t>) </a:t>
            </a:r>
            <a:r>
              <a:rPr lang="en-US" altLang="zh-CN" dirty="0">
                <a:ea typeface="Cambria Math" panose="02040503050406030204"/>
              </a:rPr>
              <a:t>⟶</a:t>
            </a:r>
            <a:r>
              <a:rPr kumimoji="1" lang="en-US" altLang="zh-CN" dirty="0"/>
              <a:t> t(R)</a:t>
            </a:r>
            <a:r>
              <a:rPr lang="en-US" altLang="zh-CN" dirty="0">
                <a:latin typeface="Cambria Math" panose="02040503050406030204" pitchFamily="18" charset="0"/>
                <a:ea typeface="Cambria Math" panose="02040503050406030204" pitchFamily="18" charset="0"/>
              </a:rPr>
              <a:t> ⊆ </a:t>
            </a:r>
            <a:r>
              <a:rPr kumimoji="1" lang="en-US" altLang="zh-CN" dirty="0"/>
              <a:t>S)</a:t>
            </a:r>
            <a:r>
              <a:rPr kumimoji="1" lang="zh-CN" altLang="en-US" dirty="0"/>
              <a:t>。</a:t>
            </a:r>
            <a:endParaRPr kumimoji="1" lang="en-US" altLang="zh-CN" dirty="0"/>
          </a:p>
        </p:txBody>
      </p:sp>
    </p:spTree>
    <p:extLst>
      <p:ext uri="{BB962C8B-B14F-4D97-AF65-F5344CB8AC3E}">
        <p14:creationId xmlns:p14="http://schemas.microsoft.com/office/powerpoint/2010/main" val="4222672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596A8-60F6-794F-BE2C-33DD118D0D0C}"/>
              </a:ext>
            </a:extLst>
          </p:cNvPr>
          <p:cNvSpPr>
            <a:spLocks noGrp="1"/>
          </p:cNvSpPr>
          <p:nvPr>
            <p:ph type="title"/>
          </p:nvPr>
        </p:nvSpPr>
        <p:spPr/>
        <p:txBody>
          <a:bodyPr/>
          <a:lstStyle/>
          <a:p>
            <a:r>
              <a:rPr kumimoji="1" lang="zh-CN" altLang="en-US" dirty="0"/>
              <a:t>重要定理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69E77C-EF00-F84D-8E98-D75743F28013}"/>
                  </a:ext>
                </a:extLst>
              </p:cNvPr>
              <p:cNvSpPr>
                <a:spLocks noGrp="1"/>
              </p:cNvSpPr>
              <p:nvPr>
                <p:ph idx="1"/>
              </p:nvPr>
            </p:nvSpPr>
            <p:spPr/>
            <p:txBody>
              <a:bodyPr/>
              <a:lstStyle/>
              <a:p>
                <a:r>
                  <a:rPr kumimoji="1" lang="zh-CN" altLang="en-US" b="1" dirty="0"/>
                  <a:t>定理</a:t>
                </a:r>
                <a:r>
                  <a:rPr kumimoji="1" lang="en-US" altLang="zh-CN" b="1" dirty="0"/>
                  <a:t>1</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zh-CN" altLang="en-US" dirty="0"/>
                  <a:t>，以下几组命题等价：</a:t>
                </a:r>
                <a:endParaRPr kumimoji="1" lang="en-US" altLang="zh-CN" dirty="0"/>
              </a:p>
              <a:p>
                <a:pPr lvl="1"/>
                <a:r>
                  <a:rPr kumimoji="1" lang="en-US" altLang="zh-CN" dirty="0"/>
                  <a:t>R</a:t>
                </a:r>
                <a:r>
                  <a:rPr kumimoji="1" lang="zh-CN" altLang="en-US" dirty="0"/>
                  <a:t>自反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r(R) = R</a:t>
                </a:r>
              </a:p>
              <a:p>
                <a:pPr lvl="1"/>
                <a:r>
                  <a:rPr kumimoji="1" lang="en-US" altLang="zh-CN" dirty="0"/>
                  <a:t>R</a:t>
                </a:r>
                <a:r>
                  <a:rPr kumimoji="1" lang="zh-CN" altLang="en-US" dirty="0"/>
                  <a:t>对称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s(R) = R</a:t>
                </a:r>
              </a:p>
              <a:p>
                <a:pPr lvl="1"/>
                <a:r>
                  <a:rPr kumimoji="1" lang="en-US" altLang="zh-CN" dirty="0"/>
                  <a:t>R</a:t>
                </a:r>
                <a:r>
                  <a:rPr kumimoji="1" lang="zh-CN" altLang="en-US" dirty="0"/>
                  <a:t>传递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t(R) = R</a:t>
                </a:r>
              </a:p>
              <a:p>
                <a:r>
                  <a:rPr kumimoji="1" lang="zh-CN" altLang="en-US" dirty="0"/>
                  <a:t>证明：充分性：因为</a:t>
                </a:r>
                <a:r>
                  <a:rPr kumimoji="1" lang="en-US" altLang="zh-CN" dirty="0"/>
                  <a:t>R</a:t>
                </a:r>
                <a:r>
                  <a:rPr lang="en-US" altLang="zh-CN" dirty="0">
                    <a:ea typeface="Cambria Math" panose="02040503050406030204" pitchFamily="18" charset="0"/>
                  </a:rPr>
                  <a:t> ⊆</a:t>
                </a:r>
                <a:r>
                  <a:rPr lang="zh-CN" altLang="en-US" dirty="0">
                    <a:ea typeface="Cambria Math" panose="02040503050406030204" pitchFamily="18" charset="0"/>
                  </a:rPr>
                  <a:t> </a:t>
                </a:r>
                <a:r>
                  <a:rPr lang="en-US" altLang="zh-CN" dirty="0">
                    <a:ea typeface="Cambria Math" panose="02040503050406030204" pitchFamily="18" charset="0"/>
                  </a:rPr>
                  <a:t>R</a:t>
                </a:r>
                <a:r>
                  <a:rPr lang="zh-CN" altLang="en-US" dirty="0">
                    <a:ea typeface="Cambria Math" panose="02040503050406030204" pitchFamily="18" charset="0"/>
                  </a:rPr>
                  <a:t>并且</a:t>
                </a:r>
                <a:r>
                  <a:rPr lang="en-US" altLang="zh-CN" dirty="0">
                    <a:ea typeface="Cambria Math" panose="02040503050406030204" pitchFamily="18" charset="0"/>
                  </a:rPr>
                  <a:t>R</a:t>
                </a:r>
                <a:r>
                  <a:rPr lang="zh-CN" altLang="en-US" dirty="0">
                    <a:ea typeface="Cambria Math" panose="02040503050406030204" pitchFamily="18" charset="0"/>
                  </a:rPr>
                  <a:t>自反，根据闭包的定义，</a:t>
                </a:r>
                <a:r>
                  <a:rPr kumimoji="1" lang="en-US" altLang="zh-CN" dirty="0"/>
                  <a:t>r(R) </a:t>
                </a:r>
                <a:r>
                  <a:rPr lang="en-US" altLang="zh-CN" dirty="0">
                    <a:ea typeface="Cambria Math" panose="02040503050406030204" pitchFamily="18" charset="0"/>
                  </a:rPr>
                  <a:t>⊆</a:t>
                </a:r>
                <a:r>
                  <a:rPr kumimoji="1" lang="en-US" altLang="zh-CN" dirty="0"/>
                  <a:t> R</a:t>
                </a:r>
                <a:r>
                  <a:rPr kumimoji="1" lang="zh-CN" altLang="en-US" dirty="0"/>
                  <a:t>；同时，还是根据闭包的定义知</a:t>
                </a:r>
                <a:r>
                  <a:rPr kumimoji="1" lang="en-US" altLang="zh-CN" dirty="0"/>
                  <a:t>R </a:t>
                </a:r>
                <a:r>
                  <a:rPr lang="en-US" altLang="zh-CN" dirty="0">
                    <a:ea typeface="Cambria Math" panose="02040503050406030204" pitchFamily="18" charset="0"/>
                  </a:rPr>
                  <a:t>⊆</a:t>
                </a:r>
                <a:r>
                  <a:rPr kumimoji="1" lang="en-US" altLang="zh-CN" dirty="0"/>
                  <a:t> r(R)</a:t>
                </a:r>
                <a:r>
                  <a:rPr kumimoji="1" lang="zh-CN" altLang="en-US" dirty="0"/>
                  <a:t>，因此</a:t>
                </a:r>
                <a:r>
                  <a:rPr kumimoji="1" lang="en-US" altLang="zh-CN" dirty="0"/>
                  <a:t>r(R) = R</a:t>
                </a:r>
                <a:r>
                  <a:rPr kumimoji="1" lang="zh-CN" altLang="en-US" dirty="0"/>
                  <a:t>；必要性：因为</a:t>
                </a:r>
                <a:r>
                  <a:rPr kumimoji="1" lang="en-US" altLang="zh-CN" dirty="0"/>
                  <a:t>r(R)</a:t>
                </a:r>
                <a:r>
                  <a:rPr kumimoji="1" lang="zh-CN" altLang="en-US" dirty="0"/>
                  <a:t>，且</a:t>
                </a:r>
                <a:r>
                  <a:rPr kumimoji="1" lang="en-US" altLang="zh-CN" dirty="0"/>
                  <a:t>R </a:t>
                </a:r>
                <a:r>
                  <a:rPr kumimoji="1" lang="en-US" altLang="zh-CN" dirty="0">
                    <a:ea typeface="Cambria Math" panose="02040503050406030204" pitchFamily="18" charset="0"/>
                  </a:rPr>
                  <a:t>=</a:t>
                </a:r>
                <a:r>
                  <a:rPr kumimoji="1" lang="en-US" altLang="zh-CN" dirty="0"/>
                  <a:t> r(R)</a:t>
                </a:r>
                <a:r>
                  <a:rPr kumimoji="1" lang="zh-CN" altLang="en-US" dirty="0"/>
                  <a:t>，故</a:t>
                </a:r>
                <a:r>
                  <a:rPr kumimoji="1" lang="en-US" altLang="zh-CN" dirty="0"/>
                  <a:t>R</a:t>
                </a:r>
                <a:r>
                  <a:rPr kumimoji="1" lang="zh-CN" altLang="en-US" dirty="0"/>
                  <a:t>自反。</a:t>
                </a:r>
                <a:endParaRPr kumimoji="1" lang="en-US" altLang="zh-CN" dirty="0"/>
              </a:p>
              <a:p>
                <a:r>
                  <a:rPr kumimoji="1" lang="zh-CN" altLang="en-US" dirty="0"/>
                  <a:t>对称、传递的情况证明过程类似。</a:t>
                </a:r>
                <a:endParaRPr kumimoji="1" lang="en-US" altLang="zh-CN" dirty="0"/>
              </a:p>
            </p:txBody>
          </p:sp>
        </mc:Choice>
        <mc:Fallback xmlns="">
          <p:sp>
            <p:nvSpPr>
              <p:cNvPr id="3" name="内容占位符 2">
                <a:extLst>
                  <a:ext uri="{FF2B5EF4-FFF2-40B4-BE49-F238E27FC236}">
                    <a16:creationId xmlns:a16="http://schemas.microsoft.com/office/drawing/2014/main" id="{ED69E77C-EF00-F84D-8E98-D75743F28013}"/>
                  </a:ext>
                </a:extLst>
              </p:cNvPr>
              <p:cNvSpPr>
                <a:spLocks noGrp="1" noRot="1" noChangeAspect="1" noMove="1" noResize="1" noEditPoints="1" noAdjustHandles="1" noChangeArrowheads="1" noChangeShapeType="1" noTextEdit="1"/>
              </p:cNvSpPr>
              <p:nvPr>
                <p:ph idx="1"/>
              </p:nvPr>
            </p:nvSpPr>
            <p:spPr>
              <a:blipFill>
                <a:blip r:embed="rId2"/>
                <a:stretch>
                  <a:fillRect l="-1080" t="-1729" r="-3704" b="-17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71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596A8-60F6-794F-BE2C-33DD118D0D0C}"/>
              </a:ext>
            </a:extLst>
          </p:cNvPr>
          <p:cNvSpPr>
            <a:spLocks noGrp="1"/>
          </p:cNvSpPr>
          <p:nvPr>
            <p:ph type="title"/>
          </p:nvPr>
        </p:nvSpPr>
        <p:spPr/>
        <p:txBody>
          <a:bodyPr/>
          <a:lstStyle/>
          <a:p>
            <a:r>
              <a:rPr kumimoji="1" lang="zh-CN" altLang="en-US" dirty="0"/>
              <a:t>重要定理</a:t>
            </a:r>
          </a:p>
        </p:txBody>
      </p:sp>
      <p:sp>
        <p:nvSpPr>
          <p:cNvPr id="3" name="内容占位符 2">
            <a:extLst>
              <a:ext uri="{FF2B5EF4-FFF2-40B4-BE49-F238E27FC236}">
                <a16:creationId xmlns:a16="http://schemas.microsoft.com/office/drawing/2014/main" id="{ED69E77C-EF00-F84D-8E98-D75743F28013}"/>
              </a:ext>
            </a:extLst>
          </p:cNvPr>
          <p:cNvSpPr>
            <a:spLocks noGrp="1"/>
          </p:cNvSpPr>
          <p:nvPr>
            <p:ph idx="1"/>
          </p:nvPr>
        </p:nvSpPr>
        <p:spPr/>
        <p:txBody>
          <a:bodyPr/>
          <a:lstStyle/>
          <a:p>
            <a:r>
              <a:rPr kumimoji="1" lang="zh-CN" altLang="en-US" b="1" dirty="0"/>
              <a:t>定理</a:t>
            </a:r>
            <a:r>
              <a:rPr kumimoji="1" lang="en-US" altLang="zh-CN" b="1" dirty="0"/>
              <a:t>2</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en-US" altLang="zh-CN" baseline="-25000" dirty="0"/>
              <a:t>1</a:t>
            </a:r>
            <a:r>
              <a:rPr kumimoji="1" lang="zh-CN" altLang="en-US" dirty="0"/>
              <a:t>和</a:t>
            </a:r>
            <a:r>
              <a:rPr kumimoji="1" lang="en-US" altLang="zh-CN" dirty="0"/>
              <a:t>R</a:t>
            </a:r>
            <a:r>
              <a:rPr kumimoji="1" lang="en-US" altLang="zh-CN" baseline="-25000" dirty="0"/>
              <a:t>2</a:t>
            </a:r>
            <a:r>
              <a:rPr kumimoji="1" lang="zh-CN" altLang="en-US" dirty="0"/>
              <a:t>且</a:t>
            </a:r>
            <a:r>
              <a:rPr kumimoji="1" lang="en-US" altLang="zh-CN" dirty="0"/>
              <a:t>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a:t>
            </a:r>
            <a:r>
              <a:rPr kumimoji="1" lang="en-US" altLang="zh-CN" baseline="-25000" dirty="0"/>
              <a:t>2</a:t>
            </a:r>
            <a:r>
              <a:rPr kumimoji="1" lang="zh-CN" altLang="en-US" dirty="0"/>
              <a:t>，则以下几组集合包含式成立：</a:t>
            </a:r>
            <a:endParaRPr kumimoji="1" lang="en-US" altLang="zh-CN" dirty="0"/>
          </a:p>
          <a:p>
            <a:pPr lvl="1"/>
            <a:r>
              <a:rPr kumimoji="1" lang="en-US" altLang="zh-CN" dirty="0"/>
              <a:t>r(R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r(R</a:t>
            </a:r>
            <a:r>
              <a:rPr kumimoji="1" lang="en-US" altLang="zh-CN" baseline="-25000" dirty="0"/>
              <a:t>2</a:t>
            </a:r>
            <a:r>
              <a:rPr kumimoji="1" lang="en-US" altLang="zh-CN" dirty="0"/>
              <a:t>)</a:t>
            </a:r>
          </a:p>
          <a:p>
            <a:pPr lvl="1"/>
            <a:r>
              <a:rPr kumimoji="1" lang="en-US" altLang="zh-CN" dirty="0"/>
              <a:t>s(R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s(R</a:t>
            </a:r>
            <a:r>
              <a:rPr kumimoji="1" lang="en-US" altLang="zh-CN" baseline="-25000" dirty="0"/>
              <a:t>2</a:t>
            </a:r>
            <a:r>
              <a:rPr kumimoji="1" lang="en-US" altLang="zh-CN" dirty="0"/>
              <a:t>)</a:t>
            </a:r>
          </a:p>
          <a:p>
            <a:pPr lvl="1"/>
            <a:r>
              <a:rPr kumimoji="1" lang="en-US" altLang="zh-CN" dirty="0"/>
              <a:t>t(R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t(R</a:t>
            </a:r>
            <a:r>
              <a:rPr kumimoji="1" lang="en-US" altLang="zh-CN" baseline="-25000" dirty="0"/>
              <a:t>2</a:t>
            </a:r>
            <a:r>
              <a:rPr kumimoji="1" lang="en-US" altLang="zh-CN" dirty="0"/>
              <a:t>)</a:t>
            </a:r>
          </a:p>
          <a:p>
            <a:r>
              <a:rPr kumimoji="1" lang="zh-CN" altLang="en-US" dirty="0"/>
              <a:t>证明：因为</a:t>
            </a:r>
            <a:r>
              <a:rPr kumimoji="1" lang="en-US" altLang="zh-CN" dirty="0"/>
              <a:t>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a:t>
            </a:r>
            <a:r>
              <a:rPr kumimoji="1" lang="en-US" altLang="zh-CN" baseline="-25000" dirty="0"/>
              <a:t>2 </a:t>
            </a:r>
            <a:r>
              <a:rPr lang="en-US" altLang="zh-CN" dirty="0">
                <a:ea typeface="Cambria Math" panose="02040503050406030204" pitchFamily="18" charset="0"/>
              </a:rPr>
              <a:t>⊆ </a:t>
            </a:r>
            <a:r>
              <a:rPr kumimoji="1" lang="en-US" altLang="zh-CN" dirty="0"/>
              <a:t>r(R</a:t>
            </a:r>
            <a:r>
              <a:rPr kumimoji="1" lang="en-US" altLang="zh-CN" baseline="-25000" dirty="0"/>
              <a:t>2</a:t>
            </a:r>
            <a:r>
              <a:rPr kumimoji="1" lang="en-US" altLang="zh-CN" dirty="0"/>
              <a:t>)</a:t>
            </a:r>
            <a:r>
              <a:rPr kumimoji="1" lang="zh-CN" altLang="en-US" dirty="0"/>
              <a:t>，且</a:t>
            </a:r>
            <a:r>
              <a:rPr kumimoji="1" lang="en-US" altLang="zh-CN" dirty="0"/>
              <a:t>r(R</a:t>
            </a:r>
            <a:r>
              <a:rPr kumimoji="1" lang="en-US" altLang="zh-CN" baseline="-25000" dirty="0"/>
              <a:t>2</a:t>
            </a:r>
            <a:r>
              <a:rPr kumimoji="1" lang="en-US" altLang="zh-CN" dirty="0"/>
              <a:t>)</a:t>
            </a:r>
            <a:r>
              <a:rPr kumimoji="1" lang="zh-CN" altLang="en-US" dirty="0"/>
              <a:t>自反，因此</a:t>
            </a:r>
            <a:r>
              <a:rPr kumimoji="1" lang="en-US" altLang="zh-CN" dirty="0"/>
              <a:t>r(R</a:t>
            </a:r>
            <a:r>
              <a:rPr kumimoji="1" lang="en-US" altLang="zh-CN" baseline="-25000" dirty="0"/>
              <a:t>1</a:t>
            </a:r>
            <a:r>
              <a:rPr kumimoji="1" lang="en-US" altLang="zh-CN" dirty="0"/>
              <a:t>) </a:t>
            </a:r>
            <a:r>
              <a:rPr lang="en-US" altLang="zh-CN" dirty="0">
                <a:ea typeface="Cambria Math" panose="02040503050406030204" pitchFamily="18" charset="0"/>
              </a:rPr>
              <a:t>⊆ </a:t>
            </a:r>
            <a:r>
              <a:rPr kumimoji="1" lang="en-US" altLang="zh-CN" dirty="0"/>
              <a:t>r(R</a:t>
            </a:r>
            <a:r>
              <a:rPr kumimoji="1" lang="en-US" altLang="zh-CN" baseline="-25000" dirty="0"/>
              <a:t>2</a:t>
            </a:r>
            <a:r>
              <a:rPr kumimoji="1" lang="en-US" altLang="zh-CN" dirty="0"/>
              <a:t>)</a:t>
            </a:r>
            <a:r>
              <a:rPr kumimoji="1" lang="zh-CN" altLang="en-US" dirty="0"/>
              <a:t>。</a:t>
            </a:r>
            <a:endParaRPr kumimoji="1" lang="en-US" altLang="zh-CN" dirty="0"/>
          </a:p>
          <a:p>
            <a:r>
              <a:rPr kumimoji="1" lang="zh-CN" altLang="en-US" dirty="0"/>
              <a:t>对称、传递的情况证明过程类似。</a:t>
            </a:r>
            <a:endParaRPr kumimoji="1" lang="en-US" altLang="zh-CN" dirty="0"/>
          </a:p>
        </p:txBody>
      </p:sp>
    </p:spTree>
    <p:extLst>
      <p:ext uri="{BB962C8B-B14F-4D97-AF65-F5344CB8AC3E}">
        <p14:creationId xmlns:p14="http://schemas.microsoft.com/office/powerpoint/2010/main" val="360449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dissolv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596A8-60F6-794F-BE2C-33DD118D0D0C}"/>
              </a:ext>
            </a:extLst>
          </p:cNvPr>
          <p:cNvSpPr>
            <a:spLocks noGrp="1"/>
          </p:cNvSpPr>
          <p:nvPr>
            <p:ph type="title"/>
          </p:nvPr>
        </p:nvSpPr>
        <p:spPr/>
        <p:txBody>
          <a:bodyPr/>
          <a:lstStyle/>
          <a:p>
            <a:r>
              <a:rPr kumimoji="1" lang="zh-CN" altLang="en-US" dirty="0"/>
              <a:t>重要定理</a:t>
            </a:r>
          </a:p>
        </p:txBody>
      </p:sp>
      <p:sp>
        <p:nvSpPr>
          <p:cNvPr id="3" name="内容占位符 2">
            <a:extLst>
              <a:ext uri="{FF2B5EF4-FFF2-40B4-BE49-F238E27FC236}">
                <a16:creationId xmlns:a16="http://schemas.microsoft.com/office/drawing/2014/main" id="{ED69E77C-EF00-F84D-8E98-D75743F28013}"/>
              </a:ext>
            </a:extLst>
          </p:cNvPr>
          <p:cNvSpPr>
            <a:spLocks noGrp="1"/>
          </p:cNvSpPr>
          <p:nvPr>
            <p:ph idx="1"/>
          </p:nvPr>
        </p:nvSpPr>
        <p:spPr/>
        <p:txBody>
          <a:bodyPr>
            <a:normAutofit fontScale="92500"/>
          </a:bodyPr>
          <a:lstStyle/>
          <a:p>
            <a:r>
              <a:rPr kumimoji="1" lang="zh-CN" altLang="en-US" b="1" dirty="0"/>
              <a:t>定理</a:t>
            </a:r>
            <a:r>
              <a:rPr kumimoji="1" lang="en-US" altLang="zh-CN" b="1" dirty="0"/>
              <a:t>3</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en-US" altLang="zh-CN" baseline="-25000" dirty="0"/>
              <a:t>1</a:t>
            </a:r>
            <a:r>
              <a:rPr kumimoji="1" lang="zh-CN" altLang="en-US" dirty="0"/>
              <a:t>和</a:t>
            </a:r>
            <a:r>
              <a:rPr kumimoji="1" lang="en-US" altLang="zh-CN" dirty="0"/>
              <a:t>R</a:t>
            </a:r>
            <a:r>
              <a:rPr kumimoji="1" lang="en-US" altLang="zh-CN" baseline="-25000" dirty="0"/>
              <a:t>2</a:t>
            </a:r>
            <a:r>
              <a:rPr kumimoji="1" lang="zh-CN" altLang="en-US" dirty="0"/>
              <a:t>，则以下几组集合等式及包含式成立：</a:t>
            </a:r>
            <a:endParaRPr kumimoji="1" lang="en-US" altLang="zh-CN" dirty="0"/>
          </a:p>
          <a:p>
            <a:pPr lvl="1"/>
            <a:r>
              <a:rPr kumimoji="1" lang="en-US" altLang="zh-CN" dirty="0"/>
              <a:t>r(R</a:t>
            </a:r>
            <a:r>
              <a:rPr kumimoji="1" lang="en-US" altLang="zh-CN" baseline="-25000" dirty="0"/>
              <a:t>1</a:t>
            </a:r>
            <a:r>
              <a:rPr kumimoji="1" lang="en-US" altLang="zh-CN" dirty="0"/>
              <a:t>)</a:t>
            </a:r>
            <a:r>
              <a:rPr lang="zh-CN" altLang="en-US" dirty="0"/>
              <a:t> </a:t>
            </a:r>
            <a:r>
              <a:rPr lang="en-US" altLang="zh-CN" dirty="0">
                <a:ea typeface="Cambria Math" panose="02040503050406030204"/>
              </a:rPr>
              <a:t>∪ </a:t>
            </a:r>
            <a:r>
              <a:rPr kumimoji="1" lang="en-US" altLang="zh-CN" dirty="0"/>
              <a:t>r(R</a:t>
            </a:r>
            <a:r>
              <a:rPr kumimoji="1" lang="en-US" altLang="zh-CN" baseline="-25000" dirty="0"/>
              <a:t>2</a:t>
            </a:r>
            <a:r>
              <a:rPr kumimoji="1" lang="en-US" altLang="zh-CN" dirty="0"/>
              <a:t>)</a:t>
            </a:r>
            <a:r>
              <a:rPr lang="zh-CN" altLang="en-US" dirty="0"/>
              <a:t> </a:t>
            </a:r>
            <a:r>
              <a:rPr lang="en-US" altLang="zh-CN" dirty="0"/>
              <a:t>=</a:t>
            </a:r>
            <a:r>
              <a:rPr lang="en-US" altLang="zh-CN" dirty="0">
                <a:ea typeface="Cambria Math" panose="02040503050406030204" pitchFamily="18" charset="0"/>
              </a:rPr>
              <a:t> </a:t>
            </a:r>
            <a:r>
              <a:rPr kumimoji="1" lang="en-US" altLang="zh-CN" dirty="0"/>
              <a:t>r(R</a:t>
            </a:r>
            <a:r>
              <a:rPr kumimoji="1" lang="en-US" altLang="zh-CN" baseline="-25000" dirty="0"/>
              <a:t>1</a:t>
            </a:r>
            <a:r>
              <a:rPr lang="en-US" altLang="zh-CN" dirty="0">
                <a:ea typeface="Cambria Math" panose="02040503050406030204"/>
              </a:rPr>
              <a:t> ∪</a:t>
            </a:r>
            <a:r>
              <a:rPr kumimoji="1" lang="en-US" altLang="zh-CN" dirty="0"/>
              <a:t> R</a:t>
            </a:r>
            <a:r>
              <a:rPr kumimoji="1" lang="en-US" altLang="zh-CN" baseline="-25000" dirty="0"/>
              <a:t>2</a:t>
            </a:r>
            <a:r>
              <a:rPr kumimoji="1" lang="en-US" altLang="zh-CN" dirty="0"/>
              <a:t>)</a:t>
            </a:r>
            <a:r>
              <a:rPr kumimoji="1" lang="zh-CN" altLang="en-US" dirty="0"/>
              <a:t> </a:t>
            </a:r>
            <a:endParaRPr kumimoji="1" lang="en-US" altLang="zh-CN" dirty="0"/>
          </a:p>
          <a:p>
            <a:pPr lvl="1"/>
            <a:r>
              <a:rPr kumimoji="1" lang="en-US" altLang="zh-CN" dirty="0"/>
              <a:t>s(R</a:t>
            </a:r>
            <a:r>
              <a:rPr kumimoji="1" lang="en-US" altLang="zh-CN" baseline="-25000" dirty="0"/>
              <a:t>1</a:t>
            </a:r>
            <a:r>
              <a:rPr kumimoji="1" lang="en-US" altLang="zh-CN" dirty="0"/>
              <a:t>)</a:t>
            </a:r>
            <a:r>
              <a:rPr lang="zh-CN" altLang="en-US" dirty="0"/>
              <a:t> </a:t>
            </a:r>
            <a:r>
              <a:rPr lang="en-US" altLang="zh-CN" dirty="0">
                <a:ea typeface="Cambria Math" panose="02040503050406030204"/>
              </a:rPr>
              <a:t>∪ </a:t>
            </a:r>
            <a:r>
              <a:rPr kumimoji="1" lang="en-US" altLang="zh-CN" dirty="0"/>
              <a:t>r(R</a:t>
            </a:r>
            <a:r>
              <a:rPr kumimoji="1" lang="en-US" altLang="zh-CN" baseline="-25000" dirty="0"/>
              <a:t>2</a:t>
            </a:r>
            <a:r>
              <a:rPr kumimoji="1" lang="en-US" altLang="zh-CN" dirty="0"/>
              <a:t>)</a:t>
            </a:r>
            <a:r>
              <a:rPr lang="zh-CN" altLang="en-US" dirty="0"/>
              <a:t> </a:t>
            </a:r>
            <a:r>
              <a:rPr lang="en-US" altLang="zh-CN" dirty="0"/>
              <a:t>=</a:t>
            </a:r>
            <a:r>
              <a:rPr lang="en-US" altLang="zh-CN" dirty="0">
                <a:ea typeface="Cambria Math" panose="02040503050406030204" pitchFamily="18" charset="0"/>
              </a:rPr>
              <a:t> </a:t>
            </a:r>
            <a:r>
              <a:rPr kumimoji="1" lang="en-US" altLang="zh-CN" dirty="0"/>
              <a:t>s(R</a:t>
            </a:r>
            <a:r>
              <a:rPr kumimoji="1" lang="en-US" altLang="zh-CN" baseline="-25000" dirty="0"/>
              <a:t>1</a:t>
            </a:r>
            <a:r>
              <a:rPr lang="en-US" altLang="zh-CN" dirty="0">
                <a:ea typeface="Cambria Math" panose="02040503050406030204"/>
              </a:rPr>
              <a:t> ∪</a:t>
            </a:r>
            <a:r>
              <a:rPr kumimoji="1" lang="en-US" altLang="zh-CN" dirty="0"/>
              <a:t> R</a:t>
            </a:r>
            <a:r>
              <a:rPr kumimoji="1" lang="en-US" altLang="zh-CN" baseline="-25000" dirty="0"/>
              <a:t>2</a:t>
            </a:r>
            <a:r>
              <a:rPr kumimoji="1" lang="en-US" altLang="zh-CN" dirty="0"/>
              <a:t>) </a:t>
            </a:r>
          </a:p>
          <a:p>
            <a:pPr lvl="1"/>
            <a:r>
              <a:rPr kumimoji="1" lang="en-US" altLang="zh-CN" dirty="0"/>
              <a:t>t(R</a:t>
            </a:r>
            <a:r>
              <a:rPr kumimoji="1" lang="en-US" altLang="zh-CN" baseline="-25000" dirty="0"/>
              <a:t>1</a:t>
            </a:r>
            <a:r>
              <a:rPr kumimoji="1" lang="en-US" altLang="zh-CN" dirty="0"/>
              <a:t>)</a:t>
            </a:r>
            <a:r>
              <a:rPr lang="zh-CN" altLang="en-US" dirty="0"/>
              <a:t> </a:t>
            </a:r>
            <a:r>
              <a:rPr lang="en-US" altLang="zh-CN" dirty="0">
                <a:ea typeface="Cambria Math" panose="02040503050406030204"/>
              </a:rPr>
              <a:t>∪ </a:t>
            </a:r>
            <a:r>
              <a:rPr kumimoji="1" lang="en-US" altLang="zh-CN" dirty="0"/>
              <a:t>t(R</a:t>
            </a:r>
            <a:r>
              <a:rPr kumimoji="1" lang="en-US" altLang="zh-CN" baseline="-25000" dirty="0"/>
              <a:t>2</a:t>
            </a:r>
            <a:r>
              <a:rPr kumimoji="1" lang="en-US" altLang="zh-CN" dirty="0"/>
              <a:t>)</a:t>
            </a:r>
            <a:r>
              <a:rPr lang="zh-CN" altLang="en-US" dirty="0"/>
              <a:t> </a:t>
            </a:r>
            <a:r>
              <a:rPr lang="en-US" altLang="zh-CN" dirty="0">
                <a:ea typeface="Cambria Math" panose="02040503050406030204" pitchFamily="18" charset="0"/>
              </a:rPr>
              <a:t>⊆ </a:t>
            </a:r>
            <a:r>
              <a:rPr kumimoji="1" lang="en-US" altLang="zh-CN" dirty="0"/>
              <a:t>t(R</a:t>
            </a:r>
            <a:r>
              <a:rPr kumimoji="1" lang="en-US" altLang="zh-CN" baseline="-25000" dirty="0"/>
              <a:t>1</a:t>
            </a:r>
            <a:r>
              <a:rPr lang="en-US" altLang="zh-CN" dirty="0">
                <a:ea typeface="Cambria Math" panose="02040503050406030204"/>
              </a:rPr>
              <a:t> ∪</a:t>
            </a:r>
            <a:r>
              <a:rPr kumimoji="1" lang="en-US" altLang="zh-CN" dirty="0"/>
              <a:t> R</a:t>
            </a:r>
            <a:r>
              <a:rPr kumimoji="1" lang="en-US" altLang="zh-CN" baseline="-25000" dirty="0"/>
              <a:t>2</a:t>
            </a:r>
            <a:r>
              <a:rPr kumimoji="1" lang="en-US" altLang="zh-CN" dirty="0"/>
              <a:t>)</a:t>
            </a:r>
          </a:p>
          <a:p>
            <a:r>
              <a:rPr kumimoji="1" lang="zh-CN" altLang="en-US" sz="2400" dirty="0"/>
              <a:t>证明：因为</a:t>
            </a:r>
            <a:r>
              <a:rPr kumimoji="1" lang="en-US" altLang="zh-CN" sz="2400" dirty="0"/>
              <a:t>R</a:t>
            </a:r>
            <a:r>
              <a:rPr kumimoji="1" lang="en-US" altLang="zh-CN" sz="2400" baseline="-25000" dirty="0"/>
              <a:t>1</a:t>
            </a:r>
            <a:r>
              <a:rPr lang="en-US" altLang="zh-CN" sz="2400" dirty="0">
                <a:ea typeface="Cambria Math" panose="02040503050406030204" pitchFamily="18" charset="0"/>
              </a:rPr>
              <a:t> ⊆</a:t>
            </a:r>
            <a:r>
              <a:rPr kumimoji="1" lang="en-US" altLang="zh-CN" sz="2400" dirty="0"/>
              <a:t> 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lang="zh-CN" altLang="en-US" sz="2400" dirty="0">
                <a:ea typeface="Cambria Math" panose="02040503050406030204" pitchFamily="18" charset="0"/>
              </a:rPr>
              <a:t>并且</a:t>
            </a:r>
            <a:r>
              <a:rPr kumimoji="1" lang="en-US" altLang="zh-CN" sz="2400" dirty="0"/>
              <a:t>R</a:t>
            </a:r>
            <a:r>
              <a:rPr kumimoji="1" lang="en-US" altLang="zh-CN" sz="2400" baseline="-25000" dirty="0"/>
              <a:t>2</a:t>
            </a:r>
            <a:r>
              <a:rPr lang="en-US" altLang="zh-CN" sz="2400" dirty="0">
                <a:ea typeface="Cambria Math" panose="02040503050406030204" pitchFamily="18" charset="0"/>
              </a:rPr>
              <a:t> ⊆</a:t>
            </a:r>
            <a:r>
              <a:rPr kumimoji="1" lang="en-US" altLang="zh-CN" sz="2400" dirty="0"/>
              <a:t> 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 </a:t>
            </a:r>
            <a:r>
              <a:rPr lang="zh-CN" altLang="en-US" sz="2400" dirty="0">
                <a:ea typeface="Cambria Math" panose="02040503050406030204" pitchFamily="18" charset="0"/>
              </a:rPr>
              <a:t>，由定理</a:t>
            </a:r>
            <a:r>
              <a:rPr lang="en-US" altLang="zh-CN" sz="2400" dirty="0">
                <a:ea typeface="Cambria Math" panose="02040503050406030204" pitchFamily="18" charset="0"/>
              </a:rPr>
              <a:t>2</a:t>
            </a:r>
            <a:r>
              <a:rPr lang="zh-CN" altLang="en-US" sz="2400" dirty="0">
                <a:ea typeface="Cambria Math" panose="02040503050406030204" pitchFamily="18" charset="0"/>
              </a:rPr>
              <a:t>可知</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pitchFamily="18" charset="0"/>
              </a:rPr>
              <a:t>⊆</a:t>
            </a:r>
            <a:r>
              <a:rPr kumimoji="1" lang="en-US" altLang="zh-CN" sz="2400" dirty="0"/>
              <a:t> 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并且</a:t>
            </a:r>
            <a:r>
              <a:rPr kumimoji="1" lang="en-US" altLang="zh-CN" sz="2400" dirty="0"/>
              <a:t>r(R</a:t>
            </a:r>
            <a:r>
              <a:rPr kumimoji="1" lang="en-US" altLang="zh-CN" sz="2400" baseline="-25000" dirty="0"/>
              <a:t>2</a:t>
            </a:r>
            <a:r>
              <a:rPr kumimoji="1" lang="en-US" altLang="zh-CN" sz="2400" dirty="0"/>
              <a:t>)</a:t>
            </a:r>
            <a:r>
              <a:rPr lang="zh-CN" altLang="en-US" sz="2400" dirty="0"/>
              <a:t> </a:t>
            </a:r>
            <a:r>
              <a:rPr lang="en-US" altLang="zh-CN" sz="2400" dirty="0">
                <a:ea typeface="Cambria Math" panose="02040503050406030204" pitchFamily="18" charset="0"/>
              </a:rPr>
              <a:t>⊆</a:t>
            </a:r>
            <a:r>
              <a:rPr kumimoji="1" lang="en-US" altLang="zh-CN" sz="2400" dirty="0"/>
              <a:t> 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，因此</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 </a:t>
            </a:r>
            <a:r>
              <a:rPr lang="en-US" altLang="zh-CN" sz="2400" dirty="0">
                <a:ea typeface="Cambria Math" panose="02040503050406030204" pitchFamily="18" charset="0"/>
              </a:rPr>
              <a:t>⊆ </a:t>
            </a:r>
            <a:r>
              <a:rPr kumimoji="1" lang="en-US" altLang="zh-CN" sz="2400" dirty="0"/>
              <a:t>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；反过来，</a:t>
            </a:r>
            <a:r>
              <a:rPr kumimoji="1" lang="en-US" altLang="zh-CN" sz="2400" dirty="0"/>
              <a:t> 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lang="en-US" altLang="zh-CN" sz="2400" dirty="0">
                <a:ea typeface="Cambria Math" panose="02040503050406030204" pitchFamily="18" charset="0"/>
              </a:rPr>
              <a:t> ⊆</a:t>
            </a:r>
            <a:r>
              <a:rPr kumimoji="1" lang="en-US" altLang="zh-CN" sz="2400" dirty="0"/>
              <a:t> 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并且</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自反，因此</a:t>
            </a:r>
            <a:r>
              <a:rPr kumimoji="1" lang="en-US" altLang="zh-CN" sz="2400" dirty="0"/>
              <a:t>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lang="en-US" altLang="zh-CN" sz="2400" dirty="0">
                <a:ea typeface="Cambria Math" panose="02040503050406030204" pitchFamily="18" charset="0"/>
              </a:rPr>
              <a:t> ⊆</a:t>
            </a:r>
            <a:r>
              <a:rPr kumimoji="1" lang="en-US" altLang="zh-CN" sz="2400" dirty="0"/>
              <a:t> 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kumimoji="1" lang="zh-CN" altLang="en-US" sz="2400" dirty="0"/>
              <a:t>。综上所述，</a:t>
            </a:r>
            <a:r>
              <a:rPr kumimoji="1" lang="en-US" altLang="zh-CN" sz="2400" dirty="0"/>
              <a:t>r(R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r(R</a:t>
            </a:r>
            <a:r>
              <a:rPr kumimoji="1" lang="en-US" altLang="zh-CN" sz="2400" baseline="-25000" dirty="0"/>
              <a:t>2</a:t>
            </a:r>
            <a:r>
              <a:rPr kumimoji="1" lang="en-US" altLang="zh-CN" sz="2400" dirty="0"/>
              <a:t>)</a:t>
            </a:r>
            <a:r>
              <a:rPr lang="zh-CN" altLang="en-US" sz="2400" dirty="0"/>
              <a:t> </a:t>
            </a:r>
            <a:r>
              <a:rPr lang="en-US" altLang="zh-CN" sz="2400" dirty="0"/>
              <a:t>=</a:t>
            </a:r>
            <a:r>
              <a:rPr lang="en-US" altLang="zh-CN" sz="2400" dirty="0">
                <a:ea typeface="Cambria Math" panose="02040503050406030204" pitchFamily="18" charset="0"/>
              </a:rPr>
              <a:t> </a:t>
            </a:r>
            <a:r>
              <a:rPr kumimoji="1" lang="en-US" altLang="zh-CN" sz="2400" dirty="0"/>
              <a:t>r(R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a:t>
            </a:r>
            <a:endParaRPr kumimoji="1" lang="en-US" altLang="zh-CN" sz="2400" dirty="0"/>
          </a:p>
          <a:p>
            <a:r>
              <a:rPr kumimoji="1" lang="zh-CN" altLang="en-US" sz="2400" dirty="0"/>
              <a:t>对称的证明过程类似，但由于</a:t>
            </a:r>
            <a:r>
              <a:rPr kumimoji="1" lang="en-US" altLang="zh-CN" sz="2400" dirty="0"/>
              <a:t>t(R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t(R</a:t>
            </a:r>
            <a:r>
              <a:rPr kumimoji="1" lang="en-US" altLang="zh-CN" sz="2400" baseline="-25000" dirty="0"/>
              <a:t>2</a:t>
            </a:r>
            <a:r>
              <a:rPr kumimoji="1" lang="en-US" altLang="zh-CN" sz="2400" dirty="0"/>
              <a:t>)</a:t>
            </a:r>
            <a:r>
              <a:rPr lang="zh-CN" altLang="en-US" sz="2400" dirty="0"/>
              <a:t>不一定传递，因此仅有</a:t>
            </a:r>
            <a:r>
              <a:rPr kumimoji="1" lang="en-US" altLang="zh-CN" sz="2400" dirty="0"/>
              <a:t>t(R</a:t>
            </a:r>
            <a:r>
              <a:rPr kumimoji="1" lang="en-US" altLang="zh-CN" sz="2400" baseline="-25000" dirty="0"/>
              <a:t>1</a:t>
            </a:r>
            <a:r>
              <a:rPr kumimoji="1" lang="en-US" altLang="zh-CN" sz="2400" dirty="0"/>
              <a:t>)</a:t>
            </a:r>
            <a:r>
              <a:rPr lang="zh-CN" altLang="en-US" sz="2400" dirty="0"/>
              <a:t> </a:t>
            </a:r>
            <a:r>
              <a:rPr lang="en-US" altLang="zh-CN" sz="2400" dirty="0">
                <a:ea typeface="Cambria Math" panose="02040503050406030204"/>
              </a:rPr>
              <a:t>∪ </a:t>
            </a:r>
            <a:r>
              <a:rPr kumimoji="1" lang="en-US" altLang="zh-CN" sz="2400" dirty="0"/>
              <a:t>t(R</a:t>
            </a:r>
            <a:r>
              <a:rPr kumimoji="1" lang="en-US" altLang="zh-CN" sz="2400" baseline="-25000" dirty="0"/>
              <a:t>2</a:t>
            </a:r>
            <a:r>
              <a:rPr kumimoji="1" lang="en-US" altLang="zh-CN" sz="2400" dirty="0"/>
              <a:t>)</a:t>
            </a:r>
            <a:r>
              <a:rPr lang="zh-CN" altLang="en-US" sz="2400" dirty="0"/>
              <a:t> </a:t>
            </a:r>
            <a:r>
              <a:rPr lang="en-US" altLang="zh-CN" sz="2400" dirty="0">
                <a:ea typeface="Cambria Math" panose="02040503050406030204" pitchFamily="18" charset="0"/>
              </a:rPr>
              <a:t>⊆ </a:t>
            </a:r>
            <a:r>
              <a:rPr kumimoji="1" lang="en-US" altLang="zh-CN" sz="2400" dirty="0"/>
              <a:t>t(R</a:t>
            </a:r>
            <a:r>
              <a:rPr kumimoji="1" lang="en-US" altLang="zh-CN" sz="2400" baseline="-25000" dirty="0"/>
              <a:t>1</a:t>
            </a:r>
            <a:r>
              <a:rPr lang="en-US" altLang="zh-CN" sz="2400" dirty="0">
                <a:ea typeface="Cambria Math" panose="02040503050406030204"/>
              </a:rPr>
              <a:t> ∪</a:t>
            </a:r>
            <a:r>
              <a:rPr kumimoji="1" lang="en-US" altLang="zh-CN" sz="2400" dirty="0"/>
              <a:t> R</a:t>
            </a:r>
            <a:r>
              <a:rPr kumimoji="1" lang="en-US" altLang="zh-CN" sz="2400" baseline="-25000" dirty="0"/>
              <a:t>2</a:t>
            </a:r>
            <a:r>
              <a:rPr kumimoji="1" lang="en-US" altLang="zh-CN" sz="2400" dirty="0"/>
              <a:t>)</a:t>
            </a:r>
            <a:r>
              <a:rPr kumimoji="1" lang="zh-CN" altLang="en-US" sz="2400" dirty="0"/>
              <a:t>。</a:t>
            </a:r>
            <a:endParaRPr kumimoji="1" lang="en-US" altLang="zh-CN" sz="2400" dirty="0"/>
          </a:p>
        </p:txBody>
      </p:sp>
    </p:spTree>
    <p:extLst>
      <p:ext uri="{BB962C8B-B14F-4D97-AF65-F5344CB8AC3E}">
        <p14:creationId xmlns:p14="http://schemas.microsoft.com/office/powerpoint/2010/main" val="247672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596A8-60F6-794F-BE2C-33DD118D0D0C}"/>
              </a:ext>
            </a:extLst>
          </p:cNvPr>
          <p:cNvSpPr>
            <a:spLocks noGrp="1"/>
          </p:cNvSpPr>
          <p:nvPr>
            <p:ph type="title"/>
          </p:nvPr>
        </p:nvSpPr>
        <p:spPr/>
        <p:txBody>
          <a:bodyPr/>
          <a:lstStyle/>
          <a:p>
            <a:r>
              <a:rPr kumimoji="1" lang="zh-CN" altLang="en-US" dirty="0"/>
              <a:t>重要定理</a:t>
            </a:r>
          </a:p>
        </p:txBody>
      </p:sp>
      <p:sp>
        <p:nvSpPr>
          <p:cNvPr id="3" name="内容占位符 2">
            <a:extLst>
              <a:ext uri="{FF2B5EF4-FFF2-40B4-BE49-F238E27FC236}">
                <a16:creationId xmlns:a16="http://schemas.microsoft.com/office/drawing/2014/main" id="{ED69E77C-EF00-F84D-8E98-D75743F28013}"/>
              </a:ext>
            </a:extLst>
          </p:cNvPr>
          <p:cNvSpPr>
            <a:spLocks noGrp="1"/>
          </p:cNvSpPr>
          <p:nvPr>
            <p:ph idx="1"/>
          </p:nvPr>
        </p:nvSpPr>
        <p:spPr/>
        <p:txBody>
          <a:bodyPr/>
          <a:lstStyle/>
          <a:p>
            <a:r>
              <a:rPr kumimoji="1" lang="zh-CN" altLang="en-US" b="1" dirty="0"/>
              <a:t>定理</a:t>
            </a:r>
            <a:r>
              <a:rPr kumimoji="1" lang="en-US" altLang="zh-CN" b="1" dirty="0"/>
              <a:t>4</a:t>
            </a:r>
            <a:r>
              <a:rPr kumimoji="1" lang="zh-CN" altLang="en-US" b="1" dirty="0"/>
              <a:t>：</a:t>
            </a:r>
            <a:r>
              <a:rPr kumimoji="1" lang="zh-CN" altLang="en-US" dirty="0"/>
              <a:t>对于非空集合</a:t>
            </a:r>
            <a:r>
              <a:rPr kumimoji="1" lang="en-US" altLang="zh-CN" dirty="0"/>
              <a:t>A</a:t>
            </a:r>
            <a:r>
              <a:rPr kumimoji="1" lang="zh-CN" altLang="en-US" dirty="0"/>
              <a:t>上的关系</a:t>
            </a:r>
            <a:r>
              <a:rPr kumimoji="1" lang="en-US" altLang="zh-CN" dirty="0"/>
              <a:t>R</a:t>
            </a:r>
            <a:r>
              <a:rPr kumimoji="1" lang="zh-CN" altLang="en-US" dirty="0"/>
              <a:t>，存在如下几组等式：</a:t>
            </a:r>
            <a:endParaRPr kumimoji="1" lang="en-US" altLang="zh-CN" dirty="0"/>
          </a:p>
          <a:p>
            <a:pPr lvl="1"/>
            <a:r>
              <a:rPr kumimoji="1" lang="en-US" altLang="zh-CN" sz="2200" dirty="0" err="1"/>
              <a:t>rs</a:t>
            </a:r>
            <a:r>
              <a:rPr kumimoji="1" lang="en-US" altLang="zh-CN" sz="2200" dirty="0"/>
              <a:t>(R) = </a:t>
            </a:r>
            <a:r>
              <a:rPr kumimoji="1" lang="en-US" altLang="zh-CN" sz="2200" dirty="0" err="1"/>
              <a:t>sr</a:t>
            </a:r>
            <a:r>
              <a:rPr kumimoji="1" lang="en-US" altLang="zh-CN" sz="2200" dirty="0"/>
              <a:t>(R)</a:t>
            </a:r>
          </a:p>
          <a:p>
            <a:pPr lvl="1"/>
            <a:r>
              <a:rPr kumimoji="1" lang="en-US" altLang="zh-CN" sz="2200" dirty="0"/>
              <a:t>rt(R) = tr(R)</a:t>
            </a:r>
          </a:p>
          <a:p>
            <a:pPr lvl="1"/>
            <a:r>
              <a:rPr kumimoji="1" lang="en-US" altLang="zh-CN" sz="2200" dirty="0" err="1"/>
              <a:t>st</a:t>
            </a:r>
            <a:r>
              <a:rPr kumimoji="1" lang="en-US" altLang="zh-CN" sz="2200" dirty="0"/>
              <a:t>(R) </a:t>
            </a:r>
            <a:r>
              <a:rPr lang="en-US" altLang="zh-CN" sz="2000" dirty="0">
                <a:ea typeface="Cambria Math" panose="02040503050406030204" pitchFamily="18" charset="0"/>
              </a:rPr>
              <a:t>⊆</a:t>
            </a:r>
            <a:r>
              <a:rPr kumimoji="1" lang="en-US" altLang="zh-CN" sz="2200" dirty="0"/>
              <a:t> </a:t>
            </a:r>
            <a:r>
              <a:rPr kumimoji="1" lang="en-US" altLang="zh-CN" sz="2200" dirty="0" err="1"/>
              <a:t>ts</a:t>
            </a:r>
            <a:r>
              <a:rPr kumimoji="1" lang="en-US" altLang="zh-CN" sz="2200" dirty="0"/>
              <a:t>(R)</a:t>
            </a:r>
          </a:p>
        </p:txBody>
      </p:sp>
    </p:spTree>
    <p:extLst>
      <p:ext uri="{BB962C8B-B14F-4D97-AF65-F5344CB8AC3E}">
        <p14:creationId xmlns:p14="http://schemas.microsoft.com/office/powerpoint/2010/main" val="14084740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596A8-60F6-794F-BE2C-33DD118D0D0C}"/>
              </a:ext>
            </a:extLst>
          </p:cNvPr>
          <p:cNvSpPr>
            <a:spLocks noGrp="1"/>
          </p:cNvSpPr>
          <p:nvPr>
            <p:ph type="title"/>
          </p:nvPr>
        </p:nvSpPr>
        <p:spPr/>
        <p:txBody>
          <a:bodyPr/>
          <a:lstStyle/>
          <a:p>
            <a:r>
              <a:rPr kumimoji="1" lang="zh-CN" altLang="en-US" dirty="0"/>
              <a:t>如何求解关系的闭包</a:t>
            </a:r>
          </a:p>
        </p:txBody>
      </p:sp>
      <p:sp>
        <p:nvSpPr>
          <p:cNvPr id="3" name="内容占位符 2">
            <a:extLst>
              <a:ext uri="{FF2B5EF4-FFF2-40B4-BE49-F238E27FC236}">
                <a16:creationId xmlns:a16="http://schemas.microsoft.com/office/drawing/2014/main" id="{ED69E77C-EF00-F84D-8E98-D75743F28013}"/>
              </a:ext>
            </a:extLst>
          </p:cNvPr>
          <p:cNvSpPr>
            <a:spLocks noGrp="1"/>
          </p:cNvSpPr>
          <p:nvPr>
            <p:ph idx="1"/>
          </p:nvPr>
        </p:nvSpPr>
        <p:spPr/>
        <p:txBody>
          <a:bodyPr>
            <a:normAutofit fontScale="92500" lnSpcReduction="20000"/>
          </a:bodyPr>
          <a:lstStyle/>
          <a:p>
            <a:r>
              <a:rPr kumimoji="1" lang="zh-CN" altLang="en-US" dirty="0"/>
              <a:t>给定一个非空集合</a:t>
            </a:r>
            <a:r>
              <a:rPr kumimoji="1" lang="en-US" altLang="zh-CN" dirty="0"/>
              <a:t>A</a:t>
            </a:r>
            <a:r>
              <a:rPr kumimoji="1" lang="zh-CN" altLang="en-US" dirty="0"/>
              <a:t>上的关系</a:t>
            </a:r>
            <a:r>
              <a:rPr kumimoji="1" lang="en-US" altLang="zh-CN" dirty="0"/>
              <a:t>R</a:t>
            </a:r>
            <a:r>
              <a:rPr kumimoji="1" lang="zh-CN" altLang="en-US" dirty="0"/>
              <a:t>，如何得到</a:t>
            </a:r>
            <a:r>
              <a:rPr kumimoji="1" lang="en-US" altLang="zh-CN" dirty="0"/>
              <a:t>R</a:t>
            </a:r>
            <a:r>
              <a:rPr kumimoji="1" lang="zh-CN" altLang="en-US" dirty="0"/>
              <a:t>的自反、对称、传递闭包呢？</a:t>
            </a:r>
            <a:endParaRPr kumimoji="1" lang="en-US" altLang="zh-CN" dirty="0"/>
          </a:p>
          <a:p>
            <a:r>
              <a:rPr kumimoji="1" lang="zh-CN" altLang="en-US" sz="2400" b="1" dirty="0"/>
              <a:t>定理</a:t>
            </a:r>
            <a:r>
              <a:rPr kumimoji="1" lang="en-US" altLang="zh-CN" sz="2400" b="1" dirty="0"/>
              <a:t>5</a:t>
            </a:r>
            <a:r>
              <a:rPr kumimoji="1" lang="zh-CN" altLang="en-US" sz="2400" b="1" dirty="0"/>
              <a:t>：</a:t>
            </a:r>
            <a:r>
              <a:rPr kumimoji="1" lang="zh-CN" altLang="en-US" sz="2400" dirty="0"/>
              <a:t>对于非空集合</a:t>
            </a:r>
            <a:r>
              <a:rPr kumimoji="1" lang="en-US" altLang="zh-CN" sz="2400" dirty="0"/>
              <a:t>A</a:t>
            </a:r>
            <a:r>
              <a:rPr kumimoji="1" lang="zh-CN" altLang="en-US" sz="2400" dirty="0"/>
              <a:t>上的关系</a:t>
            </a:r>
            <a:r>
              <a:rPr kumimoji="1" lang="en-US" altLang="zh-CN" sz="2400" dirty="0"/>
              <a:t>R</a:t>
            </a:r>
            <a:r>
              <a:rPr kumimoji="1" lang="zh-CN" altLang="en-US" sz="2400" dirty="0"/>
              <a:t>，有如下等式成立：</a:t>
            </a:r>
            <a:endParaRPr kumimoji="1" lang="en-US" altLang="zh-CN" sz="2400" dirty="0"/>
          </a:p>
          <a:p>
            <a:pPr lvl="1"/>
            <a:r>
              <a:rPr kumimoji="1" lang="en-US" altLang="zh-CN" sz="2200" dirty="0"/>
              <a:t>r(R)</a:t>
            </a:r>
            <a:r>
              <a:rPr kumimoji="1" lang="zh-CN" altLang="en-US" sz="2200" dirty="0"/>
              <a:t> </a:t>
            </a:r>
            <a:r>
              <a:rPr kumimoji="1" lang="en-US" altLang="zh-CN" sz="2200" dirty="0"/>
              <a:t>=</a:t>
            </a:r>
            <a:r>
              <a:rPr kumimoji="1" lang="zh-CN" altLang="en-US" sz="2200" dirty="0"/>
              <a:t> </a:t>
            </a:r>
            <a:r>
              <a:rPr kumimoji="1" lang="en-US" altLang="zh-CN" sz="2200" dirty="0"/>
              <a:t>R</a:t>
            </a:r>
            <a:r>
              <a:rPr kumimoji="1" lang="zh-CN" altLang="en-US" sz="2200" dirty="0"/>
              <a:t> </a:t>
            </a:r>
            <a:r>
              <a:rPr lang="en-US" altLang="zh-CN" sz="2000" dirty="0">
                <a:ea typeface="Cambria Math" panose="02040503050406030204"/>
              </a:rPr>
              <a:t>∪ </a:t>
            </a:r>
            <a:r>
              <a:rPr kumimoji="1" lang="en-US" altLang="zh-CN" sz="2200" dirty="0"/>
              <a:t>I</a:t>
            </a:r>
            <a:r>
              <a:rPr kumimoji="1" lang="en-US" altLang="zh-CN" sz="2200" baseline="-25000" dirty="0"/>
              <a:t>A</a:t>
            </a:r>
          </a:p>
          <a:p>
            <a:pPr lvl="1"/>
            <a:r>
              <a:rPr kumimoji="1" lang="en-US" altLang="zh-CN" sz="2200" dirty="0"/>
              <a:t>s(R)</a:t>
            </a:r>
            <a:r>
              <a:rPr kumimoji="1" lang="zh-CN" altLang="en-US" sz="2200" dirty="0"/>
              <a:t> </a:t>
            </a:r>
            <a:r>
              <a:rPr kumimoji="1" lang="en-US" altLang="zh-CN" sz="2200" dirty="0"/>
              <a:t>=</a:t>
            </a:r>
            <a:r>
              <a:rPr kumimoji="1" lang="zh-CN" altLang="en-US" sz="2200" dirty="0"/>
              <a:t> </a:t>
            </a:r>
            <a:r>
              <a:rPr kumimoji="1" lang="en-US" altLang="zh-CN" sz="2200" dirty="0"/>
              <a:t>R</a:t>
            </a:r>
            <a:r>
              <a:rPr kumimoji="1" lang="zh-CN" altLang="en-US" sz="2200" dirty="0"/>
              <a:t> </a:t>
            </a:r>
            <a:r>
              <a:rPr lang="en-US" altLang="zh-CN" sz="2000" dirty="0">
                <a:ea typeface="Cambria Math" panose="02040503050406030204"/>
              </a:rPr>
              <a:t>∪ </a:t>
            </a:r>
            <a:r>
              <a:rPr lang="en-US" altLang="zh-CN" sz="2000" dirty="0"/>
              <a:t>R</a:t>
            </a:r>
            <a:r>
              <a:rPr lang="en-US" altLang="zh-CN" sz="2000" baseline="30000" dirty="0"/>
              <a:t>c</a:t>
            </a:r>
          </a:p>
          <a:p>
            <a:pPr lvl="1"/>
            <a:r>
              <a:rPr kumimoji="1" lang="en-US" altLang="zh-CN" sz="2200" dirty="0"/>
              <a:t>t(R) = R</a:t>
            </a:r>
            <a:r>
              <a:rPr kumimoji="1" lang="zh-CN" altLang="en-US" sz="2200" dirty="0"/>
              <a:t> </a:t>
            </a:r>
            <a:r>
              <a:rPr lang="en-US" altLang="zh-CN" sz="2200" dirty="0">
                <a:ea typeface="Cambria Math" panose="02040503050406030204"/>
              </a:rPr>
              <a:t>∪ </a:t>
            </a:r>
            <a:r>
              <a:rPr lang="en-US" altLang="zh-CN" sz="2200" dirty="0"/>
              <a:t>R</a:t>
            </a:r>
            <a:r>
              <a:rPr lang="en-US" altLang="zh-CN" sz="2200" baseline="30000" dirty="0"/>
              <a:t>2</a:t>
            </a:r>
            <a:r>
              <a:rPr lang="en-US" altLang="zh-CN" sz="2200" dirty="0">
                <a:ea typeface="Cambria Math" panose="02040503050406030204"/>
              </a:rPr>
              <a:t> ∪ </a:t>
            </a:r>
            <a:r>
              <a:rPr lang="en-US" altLang="zh-CN" sz="2200" dirty="0"/>
              <a:t>R</a:t>
            </a:r>
            <a:r>
              <a:rPr lang="en-US" altLang="zh-CN" sz="2200" baseline="30000" dirty="0"/>
              <a:t>3 </a:t>
            </a:r>
            <a:r>
              <a:rPr lang="en-US" altLang="zh-CN" sz="2200" dirty="0">
                <a:ea typeface="Cambria Math" panose="02040503050406030204"/>
              </a:rPr>
              <a:t>∪ … …</a:t>
            </a:r>
          </a:p>
          <a:p>
            <a:r>
              <a:rPr kumimoji="1" lang="zh-CN" altLang="en-US" sz="2000" dirty="0">
                <a:ea typeface="Cambria Math" panose="02040503050406030204"/>
              </a:rPr>
              <a:t>证明：∵ </a:t>
            </a:r>
            <a:r>
              <a:rPr kumimoji="1" lang="en-US" altLang="zh-CN" sz="2000" dirty="0">
                <a:ea typeface="Cambria Math" panose="02040503050406030204"/>
              </a:rPr>
              <a:t>R</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zh-CN" altLang="en-US" sz="2000" dirty="0">
                <a:ea typeface="Cambria Math" panose="02040503050406030204"/>
              </a:rPr>
              <a:t>并且</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en-US" altLang="zh-CN" sz="2000" baseline="30000" dirty="0">
                <a:ea typeface="Cambria Math" panose="02040503050406030204"/>
              </a:rPr>
              <a:t>2</a:t>
            </a:r>
            <a:r>
              <a:rPr lang="zh-CN" altLang="en-US" sz="2000" baseline="30000" dirty="0">
                <a:ea typeface="Cambria Math" panose="02040503050406030204"/>
              </a:rPr>
              <a:t> </a:t>
            </a:r>
            <a:r>
              <a:rPr lang="en-US" altLang="zh-CN" sz="2000" dirty="0">
                <a:ea typeface="Cambria Math" panose="02040503050406030204"/>
              </a:rPr>
              <a:t>=</a:t>
            </a:r>
            <a:r>
              <a:rPr lang="en-US" altLang="zh-CN" sz="2000" dirty="0"/>
              <a:t> 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br>
              <a:rPr lang="en-US" altLang="zh-CN" sz="2000" dirty="0">
                <a:ea typeface="Cambria Math" panose="02040503050406030204"/>
              </a:rPr>
            </a:br>
            <a:r>
              <a:rPr lang="en-US" altLang="zh-CN" sz="2000" dirty="0">
                <a:ea typeface="Cambria Math" panose="02040503050406030204"/>
              </a:rPr>
              <a:t>	</a:t>
            </a:r>
            <a:r>
              <a:rPr lang="zh-CN" altLang="en-US" sz="2000" dirty="0">
                <a:ea typeface="Cambria Math" panose="02040503050406030204"/>
              </a:rPr>
              <a:t>   ∴ </a:t>
            </a:r>
            <a:r>
              <a:rPr kumimoji="1" lang="en-US" altLang="zh-CN" sz="2000" dirty="0"/>
              <a:t>t(R) </a:t>
            </a:r>
            <a:r>
              <a:rPr lang="en-US" altLang="zh-CN" sz="2000" dirty="0">
                <a:ea typeface="Cambria Math" panose="02040503050406030204" pitchFamily="18" charset="0"/>
              </a:rPr>
              <a:t>⊆</a:t>
            </a:r>
            <a:r>
              <a:rPr kumimoji="1" lang="en-US" altLang="zh-CN" sz="2000" dirty="0"/>
              <a:t> 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br>
              <a:rPr lang="en-US" altLang="zh-CN" sz="2000" dirty="0">
                <a:ea typeface="Cambria Math" panose="02040503050406030204"/>
              </a:rPr>
            </a:br>
            <a:r>
              <a:rPr lang="zh-CN" altLang="en-US" sz="2000" dirty="0">
                <a:ea typeface="Cambria Math" panose="02040503050406030204"/>
              </a:rPr>
              <a:t>反过来，</a:t>
            </a:r>
            <a:r>
              <a:rPr kumimoji="1" lang="zh-CN" altLang="en-US" sz="2000" dirty="0">
                <a:ea typeface="Cambria Math" panose="02040503050406030204"/>
              </a:rPr>
              <a:t>∵</a:t>
            </a:r>
            <a:r>
              <a:rPr kumimoji="1" lang="en-US" altLang="zh-CN" sz="2000" dirty="0">
                <a:ea typeface="Cambria Math" panose="02040503050406030204"/>
              </a:rPr>
              <a:t> R</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br>
              <a:rPr kumimoji="1" lang="en-US" altLang="zh-CN" sz="2000" dirty="0"/>
            </a:br>
            <a:r>
              <a:rPr kumimoji="1" lang="en-US" altLang="zh-CN" sz="2000" dirty="0"/>
              <a:t>	</a:t>
            </a:r>
            <a:r>
              <a:rPr kumimoji="1" lang="zh-CN" altLang="en-US" sz="2000" dirty="0"/>
              <a:t>       </a:t>
            </a:r>
            <a:r>
              <a:rPr lang="zh-CN" altLang="en-US"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r>
              <a:rPr lang="en-US" altLang="zh-CN" sz="2000" baseline="30000" dirty="0"/>
              <a:t>2</a:t>
            </a:r>
            <a:r>
              <a:rPr lang="en-US" altLang="zh-CN" sz="2000" dirty="0">
                <a:ea typeface="Cambria Math" panose="02040503050406030204"/>
              </a:rPr>
              <a:t> </a:t>
            </a:r>
            <a:r>
              <a:rPr lang="en-US" altLang="zh-CN" sz="2000" dirty="0">
                <a:ea typeface="Cambria Math" panose="02040503050406030204" pitchFamily="18" charset="0"/>
              </a:rPr>
              <a:t>⊆</a:t>
            </a:r>
            <a:r>
              <a:rPr lang="zh-CN" altLang="en-US" sz="2000" dirty="0">
                <a:ea typeface="Cambria Math" panose="02040503050406030204" pitchFamily="18" charset="0"/>
              </a:rPr>
              <a:t> </a:t>
            </a:r>
            <a:r>
              <a:rPr kumimoji="1" lang="en-US" altLang="zh-CN" sz="2000" dirty="0"/>
              <a:t>t(R)</a:t>
            </a:r>
          </a:p>
          <a:p>
            <a:pPr marL="0" indent="0">
              <a:buNone/>
            </a:pPr>
            <a:r>
              <a:rPr kumimoji="1" lang="zh-CN" altLang="en-US" sz="2000" dirty="0">
                <a:ea typeface="Cambria Math" panose="02040503050406030204"/>
              </a:rPr>
              <a:t>    同理可证，</a:t>
            </a:r>
            <a:r>
              <a:rPr lang="en-US" altLang="zh-CN" sz="2000" dirty="0"/>
              <a:t>R</a:t>
            </a:r>
            <a:r>
              <a:rPr lang="en-US" altLang="zh-CN" sz="2000" baseline="30000" dirty="0"/>
              <a:t>n</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r>
              <a:rPr kumimoji="1" lang="zh-CN" altLang="en-US" sz="2000" dirty="0"/>
              <a:t>，因此</a:t>
            </a:r>
            <a:r>
              <a:rPr kumimoji="1" lang="en-US" altLang="zh-CN" sz="2000" dirty="0"/>
              <a:t>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r>
              <a:rPr lang="en-US" altLang="zh-CN" sz="2000" dirty="0">
                <a:ea typeface="Cambria Math" panose="02040503050406030204" pitchFamily="18" charset="0"/>
              </a:rPr>
              <a:t> ⊆</a:t>
            </a:r>
            <a:r>
              <a:rPr lang="zh-CN" altLang="en-US" sz="2000" dirty="0">
                <a:ea typeface="Cambria Math" panose="02040503050406030204" pitchFamily="18" charset="0"/>
              </a:rPr>
              <a:t> </a:t>
            </a:r>
            <a:r>
              <a:rPr kumimoji="1" lang="en-US" altLang="zh-CN" sz="2000" dirty="0"/>
              <a:t>t(R)</a:t>
            </a:r>
          </a:p>
          <a:p>
            <a:pPr marL="0" indent="0">
              <a:buNone/>
            </a:pPr>
            <a:r>
              <a:rPr kumimoji="1" lang="zh-CN" altLang="en-US" sz="2000" dirty="0">
                <a:ea typeface="Cambria Math" panose="02040503050406030204"/>
              </a:rPr>
              <a:t>    综上所述，</a:t>
            </a:r>
            <a:r>
              <a:rPr kumimoji="1" lang="en-US" altLang="zh-CN" sz="2000" dirty="0"/>
              <a:t>t(R) = R</a:t>
            </a:r>
            <a:r>
              <a:rPr kumimoji="1" lang="zh-CN" altLang="en-US" sz="2000" dirty="0"/>
              <a:t> </a:t>
            </a:r>
            <a:r>
              <a:rPr lang="en-US" altLang="zh-CN" sz="2000" dirty="0">
                <a:ea typeface="Cambria Math" panose="02040503050406030204"/>
              </a:rPr>
              <a:t>∪ </a:t>
            </a:r>
            <a:r>
              <a:rPr lang="en-US" altLang="zh-CN" sz="2000" dirty="0"/>
              <a:t>R</a:t>
            </a:r>
            <a:r>
              <a:rPr lang="en-US" altLang="zh-CN" sz="2000" baseline="30000" dirty="0"/>
              <a:t>2</a:t>
            </a:r>
            <a:r>
              <a:rPr lang="en-US" altLang="zh-CN" sz="2000" dirty="0">
                <a:ea typeface="Cambria Math" panose="02040503050406030204"/>
              </a:rPr>
              <a:t> ∪ </a:t>
            </a:r>
            <a:r>
              <a:rPr lang="en-US" altLang="zh-CN" sz="2000" dirty="0"/>
              <a:t>R</a:t>
            </a:r>
            <a:r>
              <a:rPr lang="en-US" altLang="zh-CN" sz="2000" baseline="30000" dirty="0"/>
              <a:t>3 </a:t>
            </a:r>
            <a:r>
              <a:rPr lang="en-US" altLang="zh-CN" sz="2000" dirty="0">
                <a:ea typeface="Cambria Math" panose="02040503050406030204"/>
              </a:rPr>
              <a:t>∪ … …</a:t>
            </a:r>
            <a:br>
              <a:rPr lang="en-US" altLang="zh-CN" sz="2400" dirty="0">
                <a:ea typeface="Cambria Math" panose="02040503050406030204"/>
              </a:rPr>
            </a:br>
            <a:endParaRPr kumimoji="1" lang="en-US" altLang="zh-CN" sz="2400" dirty="0"/>
          </a:p>
          <a:p>
            <a:endParaRPr lang="en-US" altLang="zh-CN" sz="2400" dirty="0">
              <a:ea typeface="Cambria Math" panose="02040503050406030204"/>
            </a:endParaRPr>
          </a:p>
        </p:txBody>
      </p:sp>
      <p:sp>
        <p:nvSpPr>
          <p:cNvPr id="4" name="矩形 3">
            <a:extLst>
              <a:ext uri="{FF2B5EF4-FFF2-40B4-BE49-F238E27FC236}">
                <a16:creationId xmlns:a16="http://schemas.microsoft.com/office/drawing/2014/main" id="{957BCF6B-7F39-0342-A030-8E5BAF6FD2CD}"/>
              </a:ext>
            </a:extLst>
          </p:cNvPr>
          <p:cNvSpPr/>
          <p:nvPr/>
        </p:nvSpPr>
        <p:spPr>
          <a:xfrm>
            <a:off x="4343400" y="3316069"/>
            <a:ext cx="3877985" cy="646331"/>
          </a:xfrm>
          <a:prstGeom prst="rect">
            <a:avLst/>
          </a:prstGeom>
          <a:noFill/>
          <a:ln>
            <a:solidFill>
              <a:schemeClr val="tx2"/>
            </a:solidFill>
          </a:ln>
        </p:spPr>
        <p:txBody>
          <a:bodyPr wrap="none">
            <a:spAutoFit/>
          </a:bodyPr>
          <a:lstStyle/>
          <a:p>
            <a:r>
              <a:rPr kumimoji="1" lang="zh-CN" altLang="en-US" dirty="0">
                <a:latin typeface="Times New Roman" panose="02020603050405020304" pitchFamily="18" charset="0"/>
                <a:ea typeface="Cambria Math" panose="02040503050406030204"/>
                <a:cs typeface="Times New Roman" panose="02020603050405020304" pitchFamily="18" charset="0"/>
              </a:rPr>
              <a:t>自反闭包和对称闭包的情况</a:t>
            </a:r>
            <a:endParaRPr kumimoji="1" lang="en-US" altLang="zh-CN" dirty="0">
              <a:latin typeface="Times New Roman" panose="02020603050405020304" pitchFamily="18" charset="0"/>
              <a:ea typeface="Cambria Math" panose="02040503050406030204"/>
              <a:cs typeface="Times New Roman" panose="02020603050405020304" pitchFamily="18" charset="0"/>
            </a:endParaRPr>
          </a:p>
          <a:p>
            <a:r>
              <a:rPr kumimoji="1" lang="zh-CN" altLang="en-US" dirty="0">
                <a:latin typeface="Times New Roman" panose="02020603050405020304" pitchFamily="18" charset="0"/>
                <a:ea typeface="Cambria Math" panose="02040503050406030204"/>
                <a:cs typeface="Times New Roman" panose="02020603050405020304" pitchFamily="18" charset="0"/>
              </a:rPr>
              <a:t>请对照</a:t>
            </a:r>
            <a:r>
              <a:rPr kumimoji="1" lang="en-US" altLang="zh-CN" dirty="0">
                <a:latin typeface="Times New Roman" panose="02020603050405020304" pitchFamily="18" charset="0"/>
                <a:ea typeface="Cambria Math" panose="02040503050406030204"/>
                <a:cs typeface="Times New Roman" panose="02020603050405020304" pitchFamily="18" charset="0"/>
              </a:rPr>
              <a:t>5.1</a:t>
            </a:r>
            <a:r>
              <a:rPr kumimoji="1" lang="zh-CN" altLang="en-US" dirty="0">
                <a:latin typeface="Times New Roman" panose="02020603050405020304" pitchFamily="18" charset="0"/>
                <a:ea typeface="Cambria Math" panose="02040503050406030204"/>
                <a:cs typeface="Times New Roman" panose="02020603050405020304" pitchFamily="18" charset="0"/>
              </a:rPr>
              <a:t>节定理</a:t>
            </a:r>
            <a:r>
              <a:rPr kumimoji="1" lang="en-US" altLang="zh-CN" dirty="0">
                <a:latin typeface="Times New Roman" panose="02020603050405020304" pitchFamily="18" charset="0"/>
                <a:ea typeface="Cambria Math" panose="02040503050406030204"/>
                <a:cs typeface="Times New Roman" panose="02020603050405020304" pitchFamily="18" charset="0"/>
              </a:rPr>
              <a:t>4</a:t>
            </a:r>
            <a:r>
              <a:rPr kumimoji="1" lang="zh-CN" altLang="en-US" dirty="0">
                <a:latin typeface="Times New Roman" panose="02020603050405020304" pitchFamily="18" charset="0"/>
                <a:ea typeface="Cambria Math" panose="02040503050406030204"/>
                <a:cs typeface="Times New Roman" panose="02020603050405020304" pitchFamily="18" charset="0"/>
              </a:rPr>
              <a:t>进行理解和证明。 </a:t>
            </a:r>
            <a:endParaRPr lang="zh-CN" altLang="en-US" dirty="0">
              <a:latin typeface="Times New Roman" panose="02020603050405020304" pitchFamily="18" charset="0"/>
              <a:cs typeface="Times New Roman" panose="02020603050405020304" pitchFamily="18" charset="0"/>
            </a:endParaRPr>
          </a:p>
        </p:txBody>
      </p:sp>
      <p:cxnSp>
        <p:nvCxnSpPr>
          <p:cNvPr id="5" name="Straight Arrow Connector 10">
            <a:extLst>
              <a:ext uri="{FF2B5EF4-FFF2-40B4-BE49-F238E27FC236}">
                <a16:creationId xmlns:a16="http://schemas.microsoft.com/office/drawing/2014/main" id="{A224EA5E-75C2-AB45-A069-720F5B9312BC}"/>
              </a:ext>
            </a:extLst>
          </p:cNvPr>
          <p:cNvCxnSpPr/>
          <p:nvPr/>
        </p:nvCxnSpPr>
        <p:spPr>
          <a:xfrm flipH="1">
            <a:off x="2971800" y="36576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95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dissolve">
                                      <p:cBhvr>
                                        <p:cTn id="10" dur="500"/>
                                        <p:tgtEl>
                                          <p:spTgt spid="3">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dissolv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23882-ACF0-5A43-A857-F9F9A8249AA8}"/>
              </a:ext>
            </a:extLst>
          </p:cNvPr>
          <p:cNvSpPr>
            <a:spLocks noGrp="1"/>
          </p:cNvSpPr>
          <p:nvPr>
            <p:ph type="title"/>
          </p:nvPr>
        </p:nvSpPr>
        <p:spPr/>
        <p:txBody>
          <a:bodyPr/>
          <a:lstStyle/>
          <a:p>
            <a:r>
              <a:rPr kumimoji="1" lang="zh-CN" altLang="en-US" dirty="0"/>
              <a:t>用矩阵乘法求</a:t>
            </a:r>
            <a:r>
              <a:rPr kumimoji="1" lang="en-US" altLang="zh-CN" dirty="0"/>
              <a:t>R</a:t>
            </a:r>
            <a:r>
              <a:rPr kumimoji="1" lang="zh-CN" altLang="en-US" dirty="0"/>
              <a:t>的传递闭包</a:t>
            </a:r>
          </a:p>
        </p:txBody>
      </p:sp>
      <p:sp>
        <p:nvSpPr>
          <p:cNvPr id="3" name="内容占位符 2">
            <a:extLst>
              <a:ext uri="{FF2B5EF4-FFF2-40B4-BE49-F238E27FC236}">
                <a16:creationId xmlns:a16="http://schemas.microsoft.com/office/drawing/2014/main" id="{4BA67835-204F-3748-AD40-A9CC9C1FA6C1}"/>
              </a:ext>
            </a:extLst>
          </p:cNvPr>
          <p:cNvSpPr>
            <a:spLocks noGrp="1"/>
          </p:cNvSpPr>
          <p:nvPr>
            <p:ph idx="1"/>
          </p:nvPr>
        </p:nvSpPr>
        <p:spPr/>
        <p:txBody>
          <a:bodyPr/>
          <a:lstStyle/>
          <a:p>
            <a:r>
              <a:rPr kumimoji="1" lang="zh-CN" altLang="en-US" b="1" dirty="0"/>
              <a:t>定理</a:t>
            </a:r>
            <a:r>
              <a:rPr kumimoji="1" lang="en-US" altLang="zh-CN" b="1" dirty="0"/>
              <a:t>6</a:t>
            </a:r>
            <a:r>
              <a:rPr kumimoji="1" lang="zh-CN" altLang="en-US" b="1" dirty="0"/>
              <a:t>：</a:t>
            </a:r>
            <a:r>
              <a:rPr kumimoji="1" lang="zh-CN" altLang="en-US" dirty="0"/>
              <a:t>假设</a:t>
            </a:r>
            <a:r>
              <a:rPr kumimoji="1" lang="en-US" altLang="zh-CN" dirty="0"/>
              <a:t>A</a:t>
            </a:r>
            <a:r>
              <a:rPr kumimoji="1" lang="zh-CN" altLang="en-US" dirty="0"/>
              <a:t>是含有</a:t>
            </a:r>
            <a:r>
              <a:rPr kumimoji="1" lang="en-US" altLang="zh-CN" dirty="0"/>
              <a:t>n</a:t>
            </a:r>
            <a:r>
              <a:rPr kumimoji="1" lang="zh-CN" altLang="en-US" dirty="0"/>
              <a:t>个元素的非空集合，</a:t>
            </a:r>
            <a:r>
              <a:rPr kumimoji="1" lang="en-US" altLang="zh-CN" dirty="0"/>
              <a:t>R</a:t>
            </a:r>
            <a:r>
              <a:rPr kumimoji="1" lang="zh-CN" altLang="en-US" dirty="0"/>
              <a:t>是</a:t>
            </a:r>
            <a:r>
              <a:rPr kumimoji="1" lang="en-US" altLang="zh-CN" dirty="0"/>
              <a:t>A</a:t>
            </a:r>
            <a:r>
              <a:rPr kumimoji="1" lang="zh-CN" altLang="en-US" dirty="0"/>
              <a:t>上的二元关系，则必存在一个正整数</a:t>
            </a:r>
            <a:r>
              <a:rPr kumimoji="1" lang="en-US" altLang="zh-CN" dirty="0"/>
              <a:t>k</a:t>
            </a:r>
            <a:r>
              <a:rPr kumimoji="1" lang="zh-CN" altLang="en-US" dirty="0"/>
              <a:t>≤</a:t>
            </a:r>
            <a:r>
              <a:rPr kumimoji="1" lang="en-US" altLang="zh-CN" dirty="0"/>
              <a:t>n</a:t>
            </a:r>
            <a:r>
              <a:rPr kumimoji="1" lang="zh-CN" altLang="en-US" dirty="0"/>
              <a:t>，使得</a:t>
            </a:r>
            <a:br>
              <a:rPr kumimoji="1" lang="en-US" altLang="zh-CN" dirty="0"/>
            </a:br>
            <a:r>
              <a:rPr kumimoji="1" lang="en-US" altLang="zh-CN" sz="2800" dirty="0"/>
              <a:t>t(R) = R</a:t>
            </a:r>
            <a:r>
              <a:rPr kumimoji="1" lang="zh-CN" altLang="en-US" sz="2800" dirty="0"/>
              <a:t> </a:t>
            </a:r>
            <a:r>
              <a:rPr lang="en-US" altLang="zh-CN" sz="2800" dirty="0">
                <a:ea typeface="Cambria Math" panose="02040503050406030204"/>
              </a:rPr>
              <a:t>∪ </a:t>
            </a:r>
            <a:r>
              <a:rPr lang="en-US" altLang="zh-CN" sz="2800" dirty="0"/>
              <a:t>R</a:t>
            </a:r>
            <a:r>
              <a:rPr lang="en-US" altLang="zh-CN" sz="2800" baseline="30000" dirty="0"/>
              <a:t>2</a:t>
            </a:r>
            <a:r>
              <a:rPr lang="en-US" altLang="zh-CN" sz="2800" dirty="0">
                <a:ea typeface="Cambria Math" panose="02040503050406030204"/>
              </a:rPr>
              <a:t> ∪ </a:t>
            </a:r>
            <a:r>
              <a:rPr lang="en-US" altLang="zh-CN" sz="2800" dirty="0"/>
              <a:t>R</a:t>
            </a:r>
            <a:r>
              <a:rPr lang="en-US" altLang="zh-CN" sz="2800" baseline="30000" dirty="0"/>
              <a:t>3 </a:t>
            </a:r>
            <a:r>
              <a:rPr lang="en-US" altLang="zh-CN" sz="2800" dirty="0">
                <a:ea typeface="Cambria Math" panose="02040503050406030204"/>
              </a:rPr>
              <a:t>∪ … … ∪ </a:t>
            </a:r>
            <a:r>
              <a:rPr lang="en-US" altLang="zh-CN" sz="2800" dirty="0" err="1"/>
              <a:t>R</a:t>
            </a:r>
            <a:r>
              <a:rPr lang="en-US" altLang="zh-CN" sz="2800" baseline="30000" dirty="0" err="1"/>
              <a:t>k</a:t>
            </a:r>
            <a:r>
              <a:rPr lang="en-US" altLang="zh-CN" sz="2800" baseline="30000" dirty="0"/>
              <a:t> </a:t>
            </a:r>
          </a:p>
          <a:p>
            <a:r>
              <a:rPr lang="zh-CN" altLang="en-US" sz="2400" dirty="0">
                <a:ea typeface="Cambria Math" panose="02040503050406030204"/>
              </a:rPr>
              <a:t>证明：记</a:t>
            </a:r>
            <a:r>
              <a:rPr kumimoji="1" lang="en-US" altLang="zh-CN" sz="2400" dirty="0"/>
              <a:t>t(R) </a:t>
            </a:r>
            <a:r>
              <a:rPr lang="en-US" altLang="zh-CN" sz="2400" dirty="0">
                <a:ea typeface="Cambria Math" panose="02040503050406030204"/>
              </a:rPr>
              <a:t>=R</a:t>
            </a:r>
            <a:r>
              <a:rPr lang="zh-CN" altLang="en-US" sz="2400" baseline="30000" dirty="0">
                <a:ea typeface="Cambria Math" panose="02040503050406030204"/>
              </a:rPr>
              <a:t>*</a:t>
            </a:r>
            <a:r>
              <a:rPr lang="zh-CN" altLang="en-US" sz="2400" dirty="0">
                <a:ea typeface="Cambria Math" panose="02040503050406030204"/>
              </a:rPr>
              <a:t>，假设</a:t>
            </a:r>
            <a:r>
              <a:rPr lang="en-US" altLang="zh-CN" sz="2400" dirty="0">
                <a:ea typeface="Cambria Math" panose="02040503050406030204"/>
              </a:rPr>
              <a:t>a</a:t>
            </a:r>
            <a:r>
              <a:rPr lang="en-US" altLang="zh-CN" sz="2400" baseline="-25000" dirty="0">
                <a:ea typeface="Cambria Math" panose="02040503050406030204"/>
              </a:rPr>
              <a:t>i</a:t>
            </a:r>
            <a:r>
              <a:rPr lang="en-US" altLang="zh-CN" sz="2400" dirty="0">
                <a:ea typeface="Cambria Math" panose="02040503050406030204"/>
              </a:rPr>
              <a:t>,</a:t>
            </a:r>
            <a:r>
              <a:rPr lang="zh-CN" altLang="en-US" sz="2400" dirty="0">
                <a:ea typeface="Cambria Math" panose="02040503050406030204"/>
              </a:rPr>
              <a:t> </a:t>
            </a:r>
            <a:r>
              <a:rPr lang="en-US" altLang="zh-CN" sz="2400" dirty="0" err="1">
                <a:ea typeface="Cambria Math" panose="02040503050406030204"/>
              </a:rPr>
              <a:t>a</a:t>
            </a:r>
            <a:r>
              <a:rPr lang="en-US" altLang="zh-CN" sz="2400" baseline="-25000" dirty="0" err="1">
                <a:ea typeface="Cambria Math" panose="02040503050406030204"/>
              </a:rPr>
              <a:t>j</a:t>
            </a:r>
            <a:r>
              <a:rPr lang="zh-CN" altLang="en-US" sz="2400" dirty="0">
                <a:ea typeface="Cambria Math" panose="02040503050406030204"/>
              </a:rPr>
              <a:t> </a:t>
            </a:r>
            <a:r>
              <a:rPr lang="en-US" altLang="zh-CN" sz="2400" dirty="0">
                <a:ea typeface="Cambria Math" panose="02040503050406030204"/>
              </a:rPr>
              <a:t>∊ A</a:t>
            </a:r>
            <a:r>
              <a:rPr lang="zh-CN" altLang="en-US" sz="2400" dirty="0">
                <a:ea typeface="Cambria Math" panose="02040503050406030204"/>
              </a:rPr>
              <a:t>且</a:t>
            </a:r>
            <a:r>
              <a:rPr lang="en-US" altLang="zh-CN" sz="2400" dirty="0" err="1">
                <a:ea typeface="Cambria Math" panose="02040503050406030204"/>
              </a:rPr>
              <a:t>a</a:t>
            </a:r>
            <a:r>
              <a:rPr lang="en-US" altLang="zh-CN" sz="2400" baseline="-25000" dirty="0" err="1">
                <a:ea typeface="Cambria Math" panose="02040503050406030204"/>
              </a:rPr>
              <a:t>i</a:t>
            </a:r>
            <a:r>
              <a:rPr lang="en-US" altLang="zh-CN" sz="2400" dirty="0" err="1">
                <a:ea typeface="Cambria Math" panose="02040503050406030204"/>
              </a:rPr>
              <a:t>R</a:t>
            </a:r>
            <a:r>
              <a:rPr lang="zh-CN" altLang="en-US" sz="2400" baseline="30000" dirty="0">
                <a:ea typeface="Cambria Math" panose="02040503050406030204"/>
              </a:rPr>
              <a:t>*</a:t>
            </a:r>
            <a:r>
              <a:rPr lang="en-US" altLang="zh-CN" sz="2400" dirty="0" err="1">
                <a:ea typeface="Cambria Math" panose="02040503050406030204"/>
              </a:rPr>
              <a:t>a</a:t>
            </a:r>
            <a:r>
              <a:rPr lang="en-US" altLang="zh-CN" sz="2400" baseline="-25000" dirty="0" err="1">
                <a:ea typeface="Cambria Math" panose="02040503050406030204"/>
              </a:rPr>
              <a:t>j</a:t>
            </a:r>
            <a:r>
              <a:rPr lang="zh-CN" altLang="en-US" sz="2400" dirty="0">
                <a:ea typeface="Cambria Math" panose="02040503050406030204"/>
              </a:rPr>
              <a:t>，则存在一个</a:t>
            </a:r>
            <a:r>
              <a:rPr lang="en-US" altLang="zh-CN" sz="2400" dirty="0">
                <a:ea typeface="Cambria Math" panose="02040503050406030204"/>
              </a:rPr>
              <a:t>k</a:t>
            </a:r>
            <a:r>
              <a:rPr lang="zh-CN" altLang="en-US" sz="2400" dirty="0">
                <a:ea typeface="Cambria Math" panose="02040503050406030204"/>
              </a:rPr>
              <a:t>，使得</a:t>
            </a:r>
            <a:r>
              <a:rPr lang="en-US" altLang="zh-CN" sz="2400" dirty="0" err="1">
                <a:ea typeface="Cambria Math" panose="02040503050406030204"/>
              </a:rPr>
              <a:t>a</a:t>
            </a:r>
            <a:r>
              <a:rPr lang="en-US" altLang="zh-CN" sz="2400" baseline="-25000" dirty="0" err="1">
                <a:ea typeface="Cambria Math" panose="02040503050406030204"/>
              </a:rPr>
              <a:t>i</a:t>
            </a:r>
            <a:r>
              <a:rPr lang="en-US" altLang="zh-CN" sz="2400" dirty="0" err="1">
                <a:ea typeface="Cambria Math" panose="02040503050406030204"/>
              </a:rPr>
              <a:t>R</a:t>
            </a:r>
            <a:r>
              <a:rPr lang="en-US" altLang="zh-CN" sz="2400" baseline="30000" dirty="0" err="1">
                <a:ea typeface="Cambria Math" panose="02040503050406030204"/>
              </a:rPr>
              <a:t>k</a:t>
            </a:r>
            <a:r>
              <a:rPr lang="en-US" altLang="zh-CN" sz="2400" dirty="0" err="1">
                <a:ea typeface="Cambria Math" panose="02040503050406030204"/>
              </a:rPr>
              <a:t>a</a:t>
            </a:r>
            <a:r>
              <a:rPr lang="en-US" altLang="zh-CN" sz="2400" baseline="-25000" dirty="0" err="1">
                <a:ea typeface="Cambria Math" panose="02040503050406030204"/>
              </a:rPr>
              <a:t>j</a:t>
            </a:r>
            <a:r>
              <a:rPr lang="zh-CN" altLang="en-US" sz="2400" dirty="0">
                <a:ea typeface="Cambria Math" panose="02040503050406030204"/>
              </a:rPr>
              <a:t>成立。即存在如下一系列序偶</a:t>
            </a:r>
            <a:r>
              <a:rPr lang="en-US" altLang="zh-CN" sz="2400" dirty="0">
                <a:ea typeface="Cambria Math" panose="02040503050406030204"/>
              </a:rPr>
              <a:t>a</a:t>
            </a:r>
            <a:r>
              <a:rPr lang="en-US" altLang="zh-CN" sz="2400" baseline="-25000" dirty="0">
                <a:ea typeface="Cambria Math" panose="02040503050406030204"/>
              </a:rPr>
              <a:t>i</a:t>
            </a:r>
            <a:r>
              <a:rPr lang="en-US" altLang="zh-CN" sz="2400" dirty="0">
                <a:ea typeface="Cambria Math" panose="02040503050406030204"/>
              </a:rPr>
              <a:t>Ra</a:t>
            </a:r>
            <a:r>
              <a:rPr lang="en-US" altLang="zh-CN" sz="2400" baseline="-25000" dirty="0">
                <a:ea typeface="Cambria Math" panose="02040503050406030204"/>
              </a:rPr>
              <a:t>1</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a:t>
            </a:r>
            <a:r>
              <a:rPr lang="en-US" altLang="zh-CN" sz="2400" baseline="-25000" dirty="0">
                <a:ea typeface="Cambria Math" panose="02040503050406030204"/>
              </a:rPr>
              <a:t>1</a:t>
            </a:r>
            <a:r>
              <a:rPr lang="en-US" altLang="zh-CN" sz="2400" dirty="0">
                <a:ea typeface="Cambria Math" panose="02040503050406030204"/>
              </a:rPr>
              <a:t>Ra</a:t>
            </a:r>
            <a:r>
              <a:rPr lang="en-US" altLang="zh-CN" sz="2400" baseline="-25000" dirty="0">
                <a:ea typeface="Cambria Math" panose="02040503050406030204"/>
              </a:rPr>
              <a:t>2</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a:t>
            </a:r>
            <a:r>
              <a:rPr lang="en-US" altLang="zh-CN" sz="2400" baseline="-25000" dirty="0">
                <a:ea typeface="Cambria Math" panose="02040503050406030204"/>
              </a:rPr>
              <a:t>2</a:t>
            </a:r>
            <a:r>
              <a:rPr lang="en-US" altLang="zh-CN" sz="2400" dirty="0">
                <a:ea typeface="Cambria Math" panose="02040503050406030204"/>
              </a:rPr>
              <a:t>Ra</a:t>
            </a:r>
            <a:r>
              <a:rPr lang="en-US" altLang="zh-CN" sz="2400" baseline="-25000" dirty="0">
                <a:ea typeface="Cambria Math" panose="02040503050406030204"/>
              </a:rPr>
              <a:t>3</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t>
            </a:r>
            <a:r>
              <a:rPr lang="zh-CN" altLang="en-US" sz="2400" dirty="0">
                <a:ea typeface="Cambria Math" panose="02040503050406030204"/>
              </a:rPr>
              <a:t> </a:t>
            </a:r>
            <a:r>
              <a:rPr lang="en-US" altLang="zh-CN" sz="2400" dirty="0">
                <a:ea typeface="Cambria Math" panose="02040503050406030204"/>
              </a:rPr>
              <a:t>a</a:t>
            </a:r>
            <a:r>
              <a:rPr lang="en-US" altLang="zh-CN" sz="2400" baseline="-25000" dirty="0">
                <a:ea typeface="Cambria Math" panose="02040503050406030204"/>
              </a:rPr>
              <a:t>k-1</a:t>
            </a:r>
            <a:r>
              <a:rPr lang="en-US" altLang="zh-CN" sz="2400" dirty="0">
                <a:ea typeface="Cambria Math" panose="02040503050406030204"/>
              </a:rPr>
              <a:t>Ra</a:t>
            </a:r>
            <a:r>
              <a:rPr lang="en-US" altLang="zh-CN" sz="2400" baseline="-25000" dirty="0">
                <a:ea typeface="Cambria Math" panose="02040503050406030204"/>
              </a:rPr>
              <a:t>j</a:t>
            </a:r>
            <a:r>
              <a:rPr lang="zh-CN" altLang="en-US" sz="2400" dirty="0">
                <a:ea typeface="Cambria Math" panose="02040503050406030204"/>
              </a:rPr>
              <a:t>。用反证法，假设满足此序列的最小的</a:t>
            </a:r>
            <a:r>
              <a:rPr lang="en-US" altLang="zh-CN" sz="2400" dirty="0">
                <a:ea typeface="Cambria Math" panose="02040503050406030204"/>
              </a:rPr>
              <a:t>k&gt;n</a:t>
            </a:r>
            <a:r>
              <a:rPr lang="zh-CN" altLang="en-US" sz="2400" dirty="0">
                <a:ea typeface="Cambria Math" panose="02040503050406030204"/>
              </a:rPr>
              <a:t>，那么在这个序列中一定有</a:t>
            </a:r>
            <a:r>
              <a:rPr lang="en-US" altLang="zh-CN" sz="2400" dirty="0">
                <a:ea typeface="Cambria Math" panose="02040503050406030204"/>
              </a:rPr>
              <a:t>0</a:t>
            </a:r>
            <a:r>
              <a:rPr lang="zh-CN" altLang="en-US" sz="2400" dirty="0">
                <a:ea typeface="Cambria Math" panose="02040503050406030204"/>
              </a:rPr>
              <a:t>≤</a:t>
            </a:r>
            <a:r>
              <a:rPr lang="en-US" altLang="zh-CN" sz="2400" dirty="0">
                <a:ea typeface="Cambria Math" panose="02040503050406030204"/>
              </a:rPr>
              <a:t>s&lt;t</a:t>
            </a:r>
            <a:r>
              <a:rPr lang="zh-CN" altLang="en-US" sz="2400" dirty="0">
                <a:ea typeface="Cambria Math" panose="02040503050406030204"/>
              </a:rPr>
              <a:t>≤</a:t>
            </a:r>
            <a:r>
              <a:rPr lang="en-US" altLang="zh-CN" sz="2400" dirty="0">
                <a:ea typeface="Cambria Math" panose="02040503050406030204"/>
              </a:rPr>
              <a:t>k</a:t>
            </a:r>
            <a:r>
              <a:rPr lang="zh-CN" altLang="en-US" sz="2400" dirty="0">
                <a:ea typeface="Cambria Math" panose="02040503050406030204"/>
              </a:rPr>
              <a:t>，使得</a:t>
            </a:r>
            <a:r>
              <a:rPr lang="en-US" altLang="zh-CN" sz="2400" dirty="0">
                <a:ea typeface="Cambria Math" panose="02040503050406030204"/>
              </a:rPr>
              <a:t>a</a:t>
            </a:r>
            <a:r>
              <a:rPr lang="en-US" altLang="zh-CN" sz="2400" baseline="-25000" dirty="0">
                <a:ea typeface="Cambria Math" panose="02040503050406030204"/>
              </a:rPr>
              <a:t>s</a:t>
            </a:r>
            <a:r>
              <a:rPr lang="en-US" altLang="zh-CN" sz="2400" dirty="0">
                <a:ea typeface="Cambria Math" panose="02040503050406030204"/>
              </a:rPr>
              <a:t>=a</a:t>
            </a:r>
            <a:r>
              <a:rPr lang="en-US" altLang="zh-CN" sz="2400" baseline="-25000" dirty="0">
                <a:ea typeface="Cambria Math" panose="02040503050406030204"/>
              </a:rPr>
              <a:t>t</a:t>
            </a:r>
            <a:r>
              <a:rPr lang="zh-CN" altLang="en-US" sz="2400" dirty="0">
                <a:ea typeface="Cambria Math" panose="02040503050406030204"/>
              </a:rPr>
              <a:t>。故该序列可以重写为</a:t>
            </a:r>
            <a:r>
              <a:rPr lang="en-US" altLang="zh-CN" sz="2400" dirty="0">
                <a:solidFill>
                  <a:srgbClr val="FF0000"/>
                </a:solidFill>
                <a:ea typeface="Cambria Math" panose="02040503050406030204"/>
              </a:rPr>
              <a:t>a</a:t>
            </a:r>
            <a:r>
              <a:rPr lang="en-US" altLang="zh-CN" sz="2400" baseline="-25000" dirty="0">
                <a:solidFill>
                  <a:srgbClr val="FF0000"/>
                </a:solidFill>
                <a:ea typeface="Cambria Math" panose="02040503050406030204"/>
              </a:rPr>
              <a:t>i</a:t>
            </a:r>
            <a:r>
              <a:rPr lang="en-US" altLang="zh-CN" sz="2400" dirty="0">
                <a:solidFill>
                  <a:srgbClr val="FF0000"/>
                </a:solidFill>
                <a:ea typeface="Cambria Math" panose="02040503050406030204"/>
              </a:rPr>
              <a:t>Ra</a:t>
            </a:r>
            <a:r>
              <a:rPr lang="en-US" altLang="zh-CN" sz="2400" baseline="-25000" dirty="0">
                <a:solidFill>
                  <a:srgbClr val="FF0000"/>
                </a:solidFill>
                <a:ea typeface="Cambria Math" panose="02040503050406030204"/>
              </a:rPr>
              <a:t>1</a:t>
            </a:r>
            <a:r>
              <a:rPr lang="en-US" altLang="zh-CN" sz="2400" dirty="0">
                <a:solidFill>
                  <a:srgbClr val="FF0000"/>
                </a:solidFill>
                <a:ea typeface="Cambria Math" panose="02040503050406030204"/>
              </a:rPr>
              <a:t>,</a:t>
            </a:r>
            <a:r>
              <a:rPr lang="zh-CN" altLang="en-US" sz="2400" dirty="0">
                <a:solidFill>
                  <a:srgbClr val="FF0000"/>
                </a:solidFill>
                <a:ea typeface="Cambria Math" panose="02040503050406030204"/>
              </a:rPr>
              <a:t> </a:t>
            </a:r>
            <a:r>
              <a:rPr lang="en-US" altLang="zh-CN" sz="2400" dirty="0">
                <a:solidFill>
                  <a:srgbClr val="FF0000"/>
                </a:solidFill>
                <a:ea typeface="Cambria Math" panose="02040503050406030204"/>
              </a:rPr>
              <a:t>a</a:t>
            </a:r>
            <a:r>
              <a:rPr lang="en-US" altLang="zh-CN" sz="2400" baseline="-25000" dirty="0">
                <a:solidFill>
                  <a:srgbClr val="FF0000"/>
                </a:solidFill>
                <a:ea typeface="Cambria Math" panose="02040503050406030204"/>
              </a:rPr>
              <a:t>1</a:t>
            </a:r>
            <a:r>
              <a:rPr lang="en-US" altLang="zh-CN" sz="2400" dirty="0">
                <a:solidFill>
                  <a:srgbClr val="FF0000"/>
                </a:solidFill>
                <a:ea typeface="Cambria Math" panose="02040503050406030204"/>
              </a:rPr>
              <a:t>Ra</a:t>
            </a:r>
            <a:r>
              <a:rPr lang="en-US" altLang="zh-CN" sz="2400" baseline="-25000" dirty="0">
                <a:solidFill>
                  <a:srgbClr val="FF0000"/>
                </a:solidFill>
                <a:ea typeface="Cambria Math" panose="02040503050406030204"/>
              </a:rPr>
              <a:t>2</a:t>
            </a:r>
            <a:r>
              <a:rPr lang="en-US" altLang="zh-CN" sz="2400" dirty="0">
                <a:solidFill>
                  <a:srgbClr val="FF0000"/>
                </a:solidFill>
                <a:ea typeface="Cambria Math" panose="02040503050406030204"/>
              </a:rPr>
              <a:t>,</a:t>
            </a:r>
            <a:r>
              <a:rPr lang="zh-CN" altLang="en-US" sz="2400" dirty="0">
                <a:solidFill>
                  <a:srgbClr val="FF0000"/>
                </a:solidFill>
                <a:ea typeface="Cambria Math" panose="02040503050406030204"/>
              </a:rPr>
              <a:t> </a:t>
            </a:r>
            <a:r>
              <a:rPr lang="en-US" altLang="zh-CN" sz="2400" dirty="0">
                <a:solidFill>
                  <a:srgbClr val="FF0000"/>
                </a:solidFill>
                <a:ea typeface="Cambria Math" panose="02040503050406030204"/>
              </a:rPr>
              <a:t>…</a:t>
            </a:r>
            <a:r>
              <a:rPr lang="zh-CN" altLang="en-US" sz="2400" dirty="0">
                <a:solidFill>
                  <a:srgbClr val="FF0000"/>
                </a:solidFill>
                <a:ea typeface="Cambria Math" panose="02040503050406030204"/>
              </a:rPr>
              <a:t> </a:t>
            </a:r>
            <a:r>
              <a:rPr lang="en-US" altLang="zh-CN" sz="2400" dirty="0">
                <a:solidFill>
                  <a:srgbClr val="FF0000"/>
                </a:solidFill>
                <a:ea typeface="Cambria Math" panose="02040503050406030204"/>
              </a:rPr>
              <a:t>a</a:t>
            </a:r>
            <a:r>
              <a:rPr lang="en-US" altLang="zh-CN" sz="2400" baseline="-25000" dirty="0">
                <a:solidFill>
                  <a:srgbClr val="FF0000"/>
                </a:solidFill>
                <a:ea typeface="Cambria Math" panose="02040503050406030204"/>
              </a:rPr>
              <a:t>s-1</a:t>
            </a:r>
            <a:r>
              <a:rPr lang="en-US" altLang="zh-CN" sz="2400" dirty="0">
                <a:solidFill>
                  <a:srgbClr val="FF0000"/>
                </a:solidFill>
                <a:ea typeface="Cambria Math" panose="02040503050406030204"/>
              </a:rPr>
              <a:t>Ra</a:t>
            </a:r>
            <a:r>
              <a:rPr lang="en-US" altLang="zh-CN" sz="2400" baseline="-25000" dirty="0">
                <a:solidFill>
                  <a:srgbClr val="FF0000"/>
                </a:solidFill>
                <a:ea typeface="Cambria Math" panose="02040503050406030204"/>
              </a:rPr>
              <a:t>s</a:t>
            </a:r>
            <a:r>
              <a:rPr lang="en-US" altLang="zh-CN" sz="2400" dirty="0">
                <a:ea typeface="Cambria Math" panose="02040503050406030204"/>
              </a:rPr>
              <a:t>,</a:t>
            </a:r>
            <a:r>
              <a:rPr lang="zh-CN" altLang="en-US" sz="2400" dirty="0">
                <a:ea typeface="Cambria Math" panose="02040503050406030204"/>
              </a:rPr>
              <a:t> </a:t>
            </a:r>
            <a:r>
              <a:rPr lang="en-US" altLang="zh-CN" sz="2400" dirty="0">
                <a:solidFill>
                  <a:srgbClr val="00B050"/>
                </a:solidFill>
                <a:ea typeface="Cambria Math" panose="02040503050406030204"/>
              </a:rPr>
              <a:t>a</a:t>
            </a:r>
            <a:r>
              <a:rPr lang="en-US" altLang="zh-CN" sz="2400" baseline="-25000" dirty="0">
                <a:solidFill>
                  <a:srgbClr val="00B050"/>
                </a:solidFill>
                <a:ea typeface="Cambria Math" panose="02040503050406030204"/>
              </a:rPr>
              <a:t>t</a:t>
            </a:r>
            <a:r>
              <a:rPr lang="en-US" altLang="zh-CN" sz="2400" dirty="0">
                <a:solidFill>
                  <a:srgbClr val="00B050"/>
                </a:solidFill>
                <a:ea typeface="Cambria Math" panose="02040503050406030204"/>
              </a:rPr>
              <a:t>Ra</a:t>
            </a:r>
            <a:r>
              <a:rPr lang="en-US" altLang="zh-CN" sz="2400" baseline="-25000" dirty="0">
                <a:solidFill>
                  <a:srgbClr val="00B050"/>
                </a:solidFill>
                <a:ea typeface="Cambria Math" panose="02040503050406030204"/>
              </a:rPr>
              <a:t>t+1</a:t>
            </a:r>
            <a:r>
              <a:rPr lang="en-US" altLang="zh-CN" sz="2400" dirty="0">
                <a:solidFill>
                  <a:srgbClr val="00B050"/>
                </a:solidFill>
                <a:ea typeface="Cambria Math" panose="02040503050406030204"/>
              </a:rPr>
              <a:t>,</a:t>
            </a:r>
            <a:r>
              <a:rPr lang="zh-CN" altLang="en-US" sz="2400" dirty="0">
                <a:solidFill>
                  <a:srgbClr val="00B050"/>
                </a:solidFill>
                <a:ea typeface="Cambria Math" panose="02040503050406030204"/>
              </a:rPr>
              <a:t> </a:t>
            </a:r>
            <a:r>
              <a:rPr lang="en-US" altLang="zh-CN" sz="2400" dirty="0">
                <a:solidFill>
                  <a:srgbClr val="00B050"/>
                </a:solidFill>
                <a:ea typeface="Cambria Math" panose="02040503050406030204"/>
              </a:rPr>
              <a:t>…</a:t>
            </a:r>
            <a:r>
              <a:rPr lang="zh-CN" altLang="en-US" sz="2400" dirty="0">
                <a:solidFill>
                  <a:srgbClr val="00B050"/>
                </a:solidFill>
                <a:ea typeface="Cambria Math" panose="02040503050406030204"/>
              </a:rPr>
              <a:t> </a:t>
            </a:r>
            <a:r>
              <a:rPr lang="en-US" altLang="zh-CN" sz="2400" dirty="0">
                <a:solidFill>
                  <a:srgbClr val="00B050"/>
                </a:solidFill>
                <a:ea typeface="Cambria Math" panose="02040503050406030204"/>
              </a:rPr>
              <a:t>a</a:t>
            </a:r>
            <a:r>
              <a:rPr lang="en-US" altLang="zh-CN" sz="2400" baseline="-25000" dirty="0">
                <a:solidFill>
                  <a:srgbClr val="00B050"/>
                </a:solidFill>
                <a:ea typeface="Cambria Math" panose="02040503050406030204"/>
              </a:rPr>
              <a:t>k-1</a:t>
            </a:r>
            <a:r>
              <a:rPr lang="en-US" altLang="zh-CN" sz="2400" dirty="0">
                <a:solidFill>
                  <a:srgbClr val="00B050"/>
                </a:solidFill>
                <a:ea typeface="Cambria Math" panose="02040503050406030204"/>
              </a:rPr>
              <a:t>Ra</a:t>
            </a:r>
            <a:r>
              <a:rPr lang="en-US" altLang="zh-CN" sz="2400" baseline="-25000" dirty="0">
                <a:solidFill>
                  <a:srgbClr val="00B050"/>
                </a:solidFill>
                <a:ea typeface="Cambria Math" panose="02040503050406030204"/>
              </a:rPr>
              <a:t>j</a:t>
            </a:r>
            <a:r>
              <a:rPr lang="zh-CN" altLang="en-US" sz="2400" dirty="0">
                <a:ea typeface="Cambria Math" panose="02040503050406030204"/>
              </a:rPr>
              <a:t>，其中红色部分有</a:t>
            </a:r>
            <a:r>
              <a:rPr lang="en-US" altLang="zh-CN" sz="2400" dirty="0">
                <a:ea typeface="Cambria Math" panose="02040503050406030204"/>
              </a:rPr>
              <a:t>s</a:t>
            </a:r>
            <a:r>
              <a:rPr lang="zh-CN" altLang="en-US" sz="2400" dirty="0">
                <a:ea typeface="Cambria Math" panose="02040503050406030204"/>
              </a:rPr>
              <a:t>个序偶，绿色部分有</a:t>
            </a:r>
            <a:r>
              <a:rPr lang="en-US" altLang="zh-CN" sz="2400" dirty="0">
                <a:ea typeface="Cambria Math" panose="02040503050406030204"/>
              </a:rPr>
              <a:t>k-t</a:t>
            </a:r>
            <a:r>
              <a:rPr lang="zh-CN" altLang="en-US" sz="2400" dirty="0">
                <a:ea typeface="Cambria Math" panose="02040503050406030204"/>
              </a:rPr>
              <a:t>个序偶。令</a:t>
            </a:r>
            <a:r>
              <a:rPr lang="en-US" altLang="zh-CN" sz="2400" dirty="0">
                <a:ea typeface="Cambria Math" panose="02040503050406030204"/>
              </a:rPr>
              <a:t>p=</a:t>
            </a:r>
            <a:r>
              <a:rPr lang="en-US" altLang="zh-CN" sz="2400" dirty="0" err="1">
                <a:ea typeface="Cambria Math" panose="02040503050406030204"/>
              </a:rPr>
              <a:t>s+k-t</a:t>
            </a:r>
            <a:r>
              <a:rPr lang="zh-CN" altLang="en-US" sz="2400" dirty="0">
                <a:ea typeface="Cambria Math" panose="02040503050406030204"/>
              </a:rPr>
              <a:t>，易知</a:t>
            </a:r>
            <a:r>
              <a:rPr lang="en-US" altLang="zh-CN" sz="2400" dirty="0">
                <a:ea typeface="Cambria Math" panose="02040503050406030204"/>
              </a:rPr>
              <a:t>p&lt;k</a:t>
            </a:r>
            <a:r>
              <a:rPr lang="zh-CN" altLang="en-US" sz="2400" dirty="0">
                <a:ea typeface="Cambria Math" panose="02040503050406030204"/>
              </a:rPr>
              <a:t>。这与</a:t>
            </a:r>
            <a:r>
              <a:rPr lang="en-US" altLang="zh-CN" sz="2400" dirty="0">
                <a:ea typeface="Cambria Math" panose="02040503050406030204"/>
              </a:rPr>
              <a:t>k</a:t>
            </a:r>
            <a:r>
              <a:rPr lang="zh-CN" altLang="en-US" sz="2400" dirty="0">
                <a:ea typeface="Cambria Math" panose="02040503050406030204"/>
              </a:rPr>
              <a:t>是最小的矛盾，因此</a:t>
            </a:r>
            <a:r>
              <a:rPr lang="en-US" altLang="zh-CN" sz="2400" dirty="0">
                <a:ea typeface="Cambria Math" panose="02040503050406030204"/>
              </a:rPr>
              <a:t>k</a:t>
            </a:r>
            <a:r>
              <a:rPr lang="zh-CN" altLang="en-US" sz="2400" dirty="0">
                <a:ea typeface="Cambria Math" panose="02040503050406030204"/>
              </a:rPr>
              <a:t>≤</a:t>
            </a:r>
            <a:r>
              <a:rPr lang="en-US" altLang="zh-CN" sz="2400" dirty="0">
                <a:ea typeface="Cambria Math" panose="02040503050406030204"/>
              </a:rPr>
              <a:t>n</a:t>
            </a:r>
            <a:r>
              <a:rPr lang="zh-CN" altLang="en-US" sz="2400" dirty="0">
                <a:ea typeface="Cambria Math" panose="02040503050406030204"/>
              </a:rPr>
              <a:t>。</a:t>
            </a:r>
            <a:endParaRPr kumimoji="1" lang="zh-CN" altLang="en-US" sz="2400" dirty="0"/>
          </a:p>
        </p:txBody>
      </p:sp>
    </p:spTree>
    <p:extLst>
      <p:ext uri="{BB962C8B-B14F-4D97-AF65-F5344CB8AC3E}">
        <p14:creationId xmlns:p14="http://schemas.microsoft.com/office/powerpoint/2010/main" val="304105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EFDF9-7B24-084E-B390-6C6FB77E3D1D}"/>
              </a:ext>
            </a:extLst>
          </p:cNvPr>
          <p:cNvSpPr>
            <a:spLocks noGrp="1"/>
          </p:cNvSpPr>
          <p:nvPr>
            <p:ph type="title"/>
          </p:nvPr>
        </p:nvSpPr>
        <p:spPr/>
        <p:txBody>
          <a:bodyPr/>
          <a:lstStyle/>
          <a:p>
            <a:r>
              <a:rPr kumimoji="1" lang="zh-CN" altLang="en-US" dirty="0"/>
              <a:t>用</a:t>
            </a:r>
            <a:r>
              <a:rPr kumimoji="1" lang="en-US" altLang="zh-CN" dirty="0" err="1"/>
              <a:t>Warshall</a:t>
            </a:r>
            <a:r>
              <a:rPr kumimoji="1" lang="zh-CN" altLang="en-US" dirty="0"/>
              <a:t>算法求传递闭包</a:t>
            </a:r>
          </a:p>
        </p:txBody>
      </p:sp>
      <p:sp>
        <p:nvSpPr>
          <p:cNvPr id="3" name="内容占位符 2">
            <a:extLst>
              <a:ext uri="{FF2B5EF4-FFF2-40B4-BE49-F238E27FC236}">
                <a16:creationId xmlns:a16="http://schemas.microsoft.com/office/drawing/2014/main" id="{169AF12C-3614-F14B-B821-79F5488D191F}"/>
              </a:ext>
            </a:extLst>
          </p:cNvPr>
          <p:cNvSpPr>
            <a:spLocks noGrp="1"/>
          </p:cNvSpPr>
          <p:nvPr>
            <p:ph idx="1"/>
          </p:nvPr>
        </p:nvSpPr>
        <p:spPr/>
        <p:txBody>
          <a:bodyPr/>
          <a:lstStyle/>
          <a:p>
            <a:r>
              <a:rPr kumimoji="1" lang="en-US" altLang="zh-CN" dirty="0" err="1"/>
              <a:t>Warshall</a:t>
            </a:r>
            <a:r>
              <a:rPr kumimoji="1" lang="en-US" altLang="zh-CN" dirty="0"/>
              <a:t> </a:t>
            </a:r>
            <a:r>
              <a:rPr kumimoji="1" lang="zh-CN" altLang="en-US" dirty="0"/>
              <a:t>在</a:t>
            </a:r>
            <a:r>
              <a:rPr kumimoji="1" lang="en-US" altLang="zh-CN" dirty="0"/>
              <a:t>1962</a:t>
            </a:r>
            <a:r>
              <a:rPr kumimoji="1" lang="zh-CN" altLang="en-US" dirty="0"/>
              <a:t>年提出了</a:t>
            </a:r>
            <a:r>
              <a:rPr kumimoji="1" lang="en-US" altLang="zh-CN" dirty="0"/>
              <a:t>R</a:t>
            </a:r>
            <a:r>
              <a:rPr kumimoji="1" lang="en-US" altLang="zh-CN" baseline="30000" dirty="0"/>
              <a:t>+</a:t>
            </a:r>
            <a:r>
              <a:rPr kumimoji="1" lang="zh-CN" altLang="en-US" dirty="0"/>
              <a:t>的一个有效算法如下：</a:t>
            </a:r>
          </a:p>
          <a:p>
            <a:pPr lvl="1"/>
            <a:r>
              <a:rPr kumimoji="1" lang="en-US" altLang="zh-CN" dirty="0"/>
              <a:t>(1)</a:t>
            </a:r>
            <a:r>
              <a:rPr kumimoji="1" lang="zh-CN" altLang="en-US" dirty="0"/>
              <a:t> 置新矩阵</a:t>
            </a:r>
            <a:r>
              <a:rPr kumimoji="1" lang="en-US" altLang="zh-CN" dirty="0"/>
              <a:t>A</a:t>
            </a:r>
            <a:r>
              <a:rPr kumimoji="1" lang="zh-CN" altLang="en-US" dirty="0"/>
              <a:t> </a:t>
            </a:r>
            <a:r>
              <a:rPr kumimoji="1" lang="en-US" altLang="zh-CN" dirty="0"/>
              <a:t>=</a:t>
            </a:r>
            <a:r>
              <a:rPr kumimoji="1" lang="zh-CN" altLang="en-US" dirty="0"/>
              <a:t> </a:t>
            </a:r>
            <a:r>
              <a:rPr kumimoji="1" lang="en-US" altLang="zh-CN" dirty="0"/>
              <a:t>M</a:t>
            </a:r>
            <a:r>
              <a:rPr kumimoji="1" lang="en-US" altLang="zh-CN" baseline="-25000" dirty="0"/>
              <a:t>R</a:t>
            </a:r>
          </a:p>
          <a:p>
            <a:pPr lvl="1"/>
            <a:r>
              <a:rPr kumimoji="1" lang="en-US" altLang="zh-CN" dirty="0"/>
              <a:t>(2)</a:t>
            </a:r>
            <a:r>
              <a:rPr kumimoji="1" lang="zh-CN" altLang="en-US" dirty="0"/>
              <a:t> 置</a:t>
            </a:r>
            <a:r>
              <a:rPr kumimoji="1" lang="en-US" altLang="zh-CN" dirty="0" err="1"/>
              <a:t>i</a:t>
            </a:r>
            <a:r>
              <a:rPr kumimoji="1" lang="zh-CN" altLang="en-US" dirty="0"/>
              <a:t> </a:t>
            </a:r>
            <a:r>
              <a:rPr kumimoji="1" lang="en-US" altLang="zh-CN" dirty="0"/>
              <a:t>=</a:t>
            </a:r>
            <a:r>
              <a:rPr kumimoji="1" lang="zh-CN" altLang="en-US" dirty="0"/>
              <a:t> </a:t>
            </a:r>
            <a:r>
              <a:rPr kumimoji="1" lang="en-US" altLang="zh-CN" dirty="0"/>
              <a:t>1</a:t>
            </a:r>
          </a:p>
          <a:p>
            <a:pPr lvl="1"/>
            <a:r>
              <a:rPr kumimoji="1" lang="en-US" altLang="zh-CN" dirty="0"/>
              <a:t>(3)</a:t>
            </a:r>
            <a:r>
              <a:rPr kumimoji="1" lang="zh-CN" altLang="en-US" dirty="0"/>
              <a:t>对所有</a:t>
            </a:r>
            <a:r>
              <a:rPr kumimoji="1" lang="en-US" altLang="zh-CN" dirty="0"/>
              <a:t>j</a:t>
            </a:r>
            <a:r>
              <a:rPr kumimoji="1" lang="zh-CN" altLang="en-US" dirty="0"/>
              <a:t>，如果</a:t>
            </a:r>
            <a:r>
              <a:rPr kumimoji="1" lang="en-US" altLang="zh-CN" dirty="0"/>
              <a:t>A[j, </a:t>
            </a:r>
            <a:r>
              <a:rPr kumimoji="1" lang="en-US" altLang="zh-CN" dirty="0" err="1"/>
              <a:t>i</a:t>
            </a:r>
            <a:r>
              <a:rPr kumimoji="1" lang="en-US" altLang="zh-CN" dirty="0"/>
              <a:t>]</a:t>
            </a:r>
            <a:r>
              <a:rPr kumimoji="1" lang="zh-CN" altLang="en-US" dirty="0"/>
              <a:t> </a:t>
            </a:r>
            <a:r>
              <a:rPr kumimoji="1" lang="en-US" altLang="zh-CN" dirty="0"/>
              <a:t>=</a:t>
            </a:r>
            <a:r>
              <a:rPr kumimoji="1" lang="zh-CN" altLang="en-US" dirty="0"/>
              <a:t> </a:t>
            </a:r>
            <a:r>
              <a:rPr kumimoji="1" lang="en-US" altLang="zh-CN" dirty="0"/>
              <a:t>1</a:t>
            </a:r>
            <a:r>
              <a:rPr kumimoji="1" lang="zh-CN" altLang="en-US" dirty="0"/>
              <a:t>，则对</a:t>
            </a:r>
            <a:r>
              <a:rPr kumimoji="1" lang="en-US" altLang="zh-CN" dirty="0"/>
              <a:t>k=1,</a:t>
            </a:r>
            <a:r>
              <a:rPr kumimoji="1" lang="zh-CN" altLang="en-US" dirty="0"/>
              <a:t> </a:t>
            </a:r>
            <a:r>
              <a:rPr kumimoji="1" lang="en-US" altLang="zh-CN" dirty="0"/>
              <a:t>2,</a:t>
            </a:r>
            <a:r>
              <a:rPr kumimoji="1" lang="zh-CN" altLang="en-US" dirty="0"/>
              <a:t> </a:t>
            </a:r>
            <a:r>
              <a:rPr kumimoji="1" lang="en-US" altLang="zh-CN" dirty="0"/>
              <a:t>…,</a:t>
            </a:r>
            <a:r>
              <a:rPr kumimoji="1" lang="zh-CN" altLang="en-US" dirty="0"/>
              <a:t> </a:t>
            </a:r>
            <a:r>
              <a:rPr kumimoji="1" lang="en-US" altLang="zh-CN" dirty="0"/>
              <a:t>n</a:t>
            </a:r>
            <a:r>
              <a:rPr kumimoji="1" lang="zh-CN" altLang="en-US" dirty="0"/>
              <a:t>，计算 </a:t>
            </a:r>
            <a:r>
              <a:rPr kumimoji="1" lang="en-US" altLang="zh-CN" dirty="0"/>
              <a:t>		A[j,</a:t>
            </a:r>
            <a:r>
              <a:rPr kumimoji="1" lang="zh-CN" altLang="en-US" dirty="0"/>
              <a:t> </a:t>
            </a:r>
            <a:r>
              <a:rPr kumimoji="1" lang="en-US" altLang="zh-CN" dirty="0"/>
              <a:t>k]</a:t>
            </a:r>
            <a:r>
              <a:rPr kumimoji="1" lang="zh-CN" altLang="en-US" dirty="0"/>
              <a:t> </a:t>
            </a:r>
            <a:r>
              <a:rPr kumimoji="1" lang="en-US" altLang="zh-CN" dirty="0"/>
              <a:t>=</a:t>
            </a:r>
            <a:r>
              <a:rPr kumimoji="1" lang="zh-CN" altLang="en-US" dirty="0"/>
              <a:t> </a:t>
            </a:r>
            <a:r>
              <a:rPr kumimoji="1" lang="en-US" altLang="zh-CN" dirty="0"/>
              <a:t>A[j,</a:t>
            </a:r>
            <a:r>
              <a:rPr kumimoji="1" lang="zh-CN" altLang="en-US" dirty="0"/>
              <a:t> </a:t>
            </a:r>
            <a:r>
              <a:rPr kumimoji="1" lang="en-US" altLang="zh-CN" dirty="0"/>
              <a:t>k]</a:t>
            </a:r>
            <a:r>
              <a:rPr kumimoji="1" lang="zh-CN" altLang="en-US" dirty="0"/>
              <a:t> </a:t>
            </a:r>
            <a:r>
              <a:rPr kumimoji="1" lang="en-US" altLang="zh-CN" dirty="0"/>
              <a:t>+</a:t>
            </a:r>
            <a:r>
              <a:rPr kumimoji="1" lang="zh-CN" altLang="en-US" dirty="0"/>
              <a:t> </a:t>
            </a:r>
            <a:r>
              <a:rPr kumimoji="1" lang="en-US" altLang="zh-CN" dirty="0"/>
              <a:t>A[</a:t>
            </a:r>
            <a:r>
              <a:rPr kumimoji="1" lang="en-US" altLang="zh-CN" dirty="0" err="1"/>
              <a:t>i</a:t>
            </a:r>
            <a:r>
              <a:rPr kumimoji="1" lang="en-US" altLang="zh-CN" dirty="0"/>
              <a:t>,</a:t>
            </a:r>
            <a:r>
              <a:rPr kumimoji="1" lang="zh-CN" altLang="en-US" dirty="0"/>
              <a:t> </a:t>
            </a:r>
            <a:r>
              <a:rPr kumimoji="1" lang="en-US" altLang="zh-CN" dirty="0"/>
              <a:t>k]</a:t>
            </a:r>
          </a:p>
          <a:p>
            <a:pPr lvl="1"/>
            <a:r>
              <a:rPr kumimoji="1" lang="en-US" altLang="zh-CN" dirty="0"/>
              <a:t>(4)</a:t>
            </a:r>
            <a:r>
              <a:rPr kumimoji="1" lang="zh-CN" altLang="en-US" dirty="0"/>
              <a:t> </a:t>
            </a:r>
            <a:r>
              <a:rPr kumimoji="1" lang="en-US" altLang="zh-CN" dirty="0" err="1"/>
              <a:t>i</a:t>
            </a:r>
            <a:r>
              <a:rPr kumimoji="1" lang="zh-CN" altLang="en-US" dirty="0"/>
              <a:t> </a:t>
            </a:r>
            <a:r>
              <a:rPr kumimoji="1" lang="en-US" altLang="zh-CN" dirty="0"/>
              <a:t>= i+1</a:t>
            </a:r>
          </a:p>
          <a:p>
            <a:pPr lvl="1"/>
            <a:r>
              <a:rPr kumimoji="1" lang="en-US" altLang="zh-CN" dirty="0"/>
              <a:t>(5)</a:t>
            </a:r>
            <a:r>
              <a:rPr kumimoji="1" lang="zh-CN" altLang="en-US" dirty="0"/>
              <a:t>如果 </a:t>
            </a:r>
            <a:r>
              <a:rPr kumimoji="1" lang="en-US" altLang="zh-CN" dirty="0" err="1"/>
              <a:t>i</a:t>
            </a:r>
            <a:r>
              <a:rPr kumimoji="1" lang="zh-CN" altLang="en-US" dirty="0"/>
              <a:t> ≤ </a:t>
            </a:r>
            <a:r>
              <a:rPr kumimoji="1" lang="en-US" altLang="zh-CN" dirty="0"/>
              <a:t>n</a:t>
            </a:r>
            <a:r>
              <a:rPr kumimoji="1" lang="zh-CN" altLang="en-US" dirty="0"/>
              <a:t>，则转到步骤</a:t>
            </a:r>
            <a:r>
              <a:rPr kumimoji="1" lang="en-US" altLang="zh-CN" dirty="0"/>
              <a:t>(3)</a:t>
            </a:r>
            <a:r>
              <a:rPr kumimoji="1" lang="zh-CN" altLang="en-US" dirty="0"/>
              <a:t>。否则，算法停止。</a:t>
            </a:r>
          </a:p>
          <a:p>
            <a:endParaRPr kumimoji="1" lang="zh-CN" altLang="en-US" dirty="0"/>
          </a:p>
        </p:txBody>
      </p:sp>
    </p:spTree>
    <p:extLst>
      <p:ext uri="{BB962C8B-B14F-4D97-AF65-F5344CB8AC3E}">
        <p14:creationId xmlns:p14="http://schemas.microsoft.com/office/powerpoint/2010/main" val="4083589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ea typeface="+mn-ea"/>
              </a:rPr>
              <a:t>5.3&amp;5.4</a:t>
            </a:r>
            <a:r>
              <a:rPr kumimoji="1" lang="zh-CN" altLang="en-US" dirty="0">
                <a:latin typeface="+mn-ea"/>
                <a:ea typeface="+mn-ea"/>
              </a:rPr>
              <a:t>作业</a:t>
            </a:r>
          </a:p>
        </p:txBody>
      </p:sp>
      <p:sp>
        <p:nvSpPr>
          <p:cNvPr id="3" name="内容占位符 2"/>
          <p:cNvSpPr>
            <a:spLocks noGrp="1"/>
          </p:cNvSpPr>
          <p:nvPr>
            <p:ph idx="1"/>
          </p:nvPr>
        </p:nvSpPr>
        <p:spPr/>
        <p:txBody>
          <a:bodyPr/>
          <a:lstStyle/>
          <a:p>
            <a:r>
              <a:rPr kumimoji="1" lang="en-US" altLang="zh-CN" dirty="0">
                <a:latin typeface="Times New Roman" panose="02020503050405090304" pitchFamily="18" charset="0"/>
                <a:cs typeface="Times New Roman" panose="02020503050405090304" pitchFamily="18" charset="0"/>
              </a:rPr>
              <a:t>5.3</a:t>
            </a:r>
          </a:p>
          <a:p>
            <a:pPr lvl="1"/>
            <a:r>
              <a:rPr kumimoji="1" lang="en-US" altLang="zh-CN" dirty="0">
                <a:latin typeface="Times New Roman" panose="02020503050405090304" pitchFamily="18" charset="0"/>
                <a:cs typeface="Times New Roman" panose="02020503050405090304" pitchFamily="18" charset="0"/>
              </a:rPr>
              <a:t>1</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6</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7</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8</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14</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16</a:t>
            </a:r>
          </a:p>
          <a:p>
            <a:r>
              <a:rPr kumimoji="1" lang="en-US" altLang="zh-CN" dirty="0">
                <a:latin typeface="Times New Roman" panose="02020503050405090304" pitchFamily="18" charset="0"/>
                <a:cs typeface="Times New Roman" panose="02020503050405090304" pitchFamily="18" charset="0"/>
              </a:rPr>
              <a:t>5.4</a:t>
            </a:r>
          </a:p>
          <a:p>
            <a:pPr lvl="1"/>
            <a:r>
              <a:rPr kumimoji="1" lang="en-US" altLang="zh-CN" dirty="0">
                <a:latin typeface="Times New Roman" panose="02020503050405090304" pitchFamily="18" charset="0"/>
                <a:cs typeface="Times New Roman" panose="02020503050405090304" pitchFamily="18" charset="0"/>
              </a:rPr>
              <a:t>1</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7</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10</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11</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12</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13</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14</a:t>
            </a:r>
          </a:p>
        </p:txBody>
      </p:sp>
    </p:spTree>
    <p:extLst>
      <p:ext uri="{BB962C8B-B14F-4D97-AF65-F5344CB8AC3E}">
        <p14:creationId xmlns:p14="http://schemas.microsoft.com/office/powerpoint/2010/main" val="145454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单个</a:t>
            </a:r>
            <a:r>
              <a:rPr lang="en-US" dirty="0" err="1"/>
              <a:t>集合上的二元关系</a:t>
            </a:r>
            <a:endParaRPr lang="en-US" dirty="0"/>
          </a:p>
        </p:txBody>
      </p:sp>
      <p:sp>
        <p:nvSpPr>
          <p:cNvPr id="3" name="Content Placeholder 2"/>
          <p:cNvSpPr>
            <a:spLocks noGrp="1"/>
          </p:cNvSpPr>
          <p:nvPr>
            <p:ph idx="1"/>
          </p:nvPr>
        </p:nvSpPr>
        <p:spPr>
          <a:xfrm>
            <a:off x="609600" y="2133600"/>
            <a:ext cx="8229600" cy="4389120"/>
          </a:xfrm>
        </p:spPr>
        <p:txBody>
          <a:bodyPr>
            <a:normAutofit/>
          </a:bodyPr>
          <a:lstStyle/>
          <a:p>
            <a:pPr>
              <a:buNone/>
            </a:pPr>
            <a:r>
              <a:rPr lang="zh-CN" altLang="en-US" b="1" dirty="0"/>
              <a:t>定义</a:t>
            </a:r>
            <a:r>
              <a:rPr lang="en-US" b="1" dirty="0"/>
              <a:t>:</a:t>
            </a:r>
            <a:r>
              <a:rPr lang="en-US" dirty="0"/>
              <a:t> 集合A上的二元关系R是A×A或A到A的关系的子集。</a:t>
            </a:r>
          </a:p>
          <a:p>
            <a:pPr>
              <a:buNone/>
            </a:pPr>
            <a:r>
              <a:rPr lang="en-US" b="1" dirty="0"/>
              <a:t>   </a:t>
            </a:r>
            <a:r>
              <a:rPr lang="zh-CN" altLang="en-US" b="1" dirty="0"/>
              <a:t>举例</a:t>
            </a:r>
            <a:r>
              <a:rPr lang="en-US" dirty="0"/>
              <a:t>:</a:t>
            </a:r>
          </a:p>
          <a:p>
            <a:pPr lvl="1"/>
            <a:r>
              <a:rPr lang="en-US" dirty="0" err="1"/>
              <a:t>假设A</a:t>
            </a:r>
            <a:r>
              <a:rPr lang="en-US" dirty="0"/>
              <a:t> = {a,</a:t>
            </a:r>
            <a:r>
              <a:rPr lang="zh-CN" altLang="en-US" dirty="0"/>
              <a:t> </a:t>
            </a:r>
            <a:r>
              <a:rPr lang="en-US" dirty="0"/>
              <a:t>b,</a:t>
            </a:r>
            <a:r>
              <a:rPr lang="zh-CN" altLang="en-US" dirty="0"/>
              <a:t> </a:t>
            </a:r>
            <a:r>
              <a:rPr lang="en-US" dirty="0"/>
              <a:t>c}</a:t>
            </a:r>
            <a:r>
              <a:rPr lang="zh-CN" altLang="en-US" dirty="0"/>
              <a:t>且</a:t>
            </a:r>
            <a:r>
              <a:rPr lang="en-US" dirty="0"/>
              <a:t> R = {(a,</a:t>
            </a:r>
            <a:r>
              <a:rPr lang="zh-CN" altLang="en-US" dirty="0"/>
              <a:t> </a:t>
            </a:r>
            <a:r>
              <a:rPr lang="en-US" dirty="0"/>
              <a:t>a),</a:t>
            </a:r>
            <a:r>
              <a:rPr lang="zh-CN" altLang="en-US" dirty="0"/>
              <a:t> </a:t>
            </a:r>
            <a:r>
              <a:rPr lang="en-US" dirty="0"/>
              <a:t>(a,</a:t>
            </a:r>
            <a:r>
              <a:rPr lang="zh-CN" altLang="en-US" dirty="0"/>
              <a:t> </a:t>
            </a:r>
            <a:r>
              <a:rPr lang="en-US" dirty="0"/>
              <a:t>b), (a,</a:t>
            </a:r>
            <a:r>
              <a:rPr lang="zh-CN" altLang="en-US" dirty="0"/>
              <a:t> </a:t>
            </a:r>
            <a:r>
              <a:rPr lang="en-US" dirty="0"/>
              <a:t>c)}</a:t>
            </a:r>
            <a:r>
              <a:rPr lang="zh-CN" altLang="en-US" dirty="0"/>
              <a:t>是</a:t>
            </a:r>
            <a:r>
              <a:rPr lang="en-US" altLang="zh-CN" dirty="0" err="1"/>
              <a:t>A</a:t>
            </a:r>
            <a:r>
              <a:rPr lang="en-US" dirty="0" err="1"/>
              <a:t>上的关系</a:t>
            </a:r>
            <a:r>
              <a:rPr lang="zh-CN" altLang="en-US" dirty="0"/>
              <a:t>。</a:t>
            </a:r>
            <a:r>
              <a:rPr lang="en-US" dirty="0"/>
              <a:t> </a:t>
            </a:r>
          </a:p>
          <a:p>
            <a:pPr lvl="1"/>
            <a:r>
              <a:rPr lang="zh-CN" altLang="en-US" dirty="0"/>
              <a:t>令</a:t>
            </a:r>
            <a:r>
              <a:rPr lang="en-US" dirty="0"/>
              <a:t>A = {</a:t>
            </a:r>
            <a:r>
              <a:rPr lang="en-US" dirty="0">
                <a:ea typeface="Cambria Math" panose="02040503050406030204" pitchFamily="18" charset="0"/>
              </a:rPr>
              <a:t>1, 2, 3, 4</a:t>
            </a:r>
            <a:r>
              <a:rPr lang="en-US" dirty="0"/>
              <a:t>}</a:t>
            </a:r>
            <a:r>
              <a:rPr lang="zh-CN" altLang="en-US" dirty="0"/>
              <a:t>。</a:t>
            </a:r>
            <a:r>
              <a:rPr lang="en-US" dirty="0" err="1"/>
              <a:t>关系R</a:t>
            </a:r>
            <a:r>
              <a:rPr lang="en-US" dirty="0"/>
              <a:t> = {(a, b) | a </a:t>
            </a:r>
            <a:r>
              <a:rPr lang="zh-CN" altLang="en-US" dirty="0"/>
              <a:t>整除</a:t>
            </a:r>
            <a:r>
              <a:rPr lang="en-US" dirty="0">
                <a:ea typeface="Cambria Math" panose="02040503050406030204"/>
              </a:rPr>
              <a:t> b} </a:t>
            </a:r>
            <a:r>
              <a:rPr lang="en-US" dirty="0" err="1">
                <a:sym typeface="+mn-ea"/>
              </a:rPr>
              <a:t>中的有序对为</a:t>
            </a:r>
            <a:r>
              <a:rPr lang="zh-CN" altLang="en-US" dirty="0">
                <a:sym typeface="+mn-ea"/>
              </a:rPr>
              <a:t>：</a:t>
            </a:r>
            <a:endParaRPr lang="en-US" dirty="0">
              <a:ea typeface="Cambria Math" panose="02040503050406030204"/>
            </a:endParaRPr>
          </a:p>
          <a:p>
            <a:pPr lvl="1">
              <a:buNone/>
            </a:pPr>
            <a:r>
              <a:rPr lang="en-US" dirty="0">
                <a:ea typeface="Cambria Math" panose="02040503050406030204"/>
              </a:rPr>
              <a:t>     (1,</a:t>
            </a:r>
            <a:r>
              <a:rPr lang="zh-CN" altLang="en-US" dirty="0">
                <a:ea typeface="Cambria Math" panose="02040503050406030204"/>
              </a:rPr>
              <a:t> </a:t>
            </a:r>
            <a:r>
              <a:rPr lang="en-US" dirty="0">
                <a:ea typeface="Cambria Math" panose="02040503050406030204"/>
              </a:rPr>
              <a:t>1), (1, 2), (1,</a:t>
            </a:r>
            <a:r>
              <a:rPr lang="zh-CN" altLang="en-US" dirty="0">
                <a:ea typeface="Cambria Math" panose="02040503050406030204"/>
              </a:rPr>
              <a:t> </a:t>
            </a:r>
            <a:r>
              <a:rPr lang="en-US" dirty="0">
                <a:ea typeface="Cambria Math" panose="02040503050406030204"/>
              </a:rPr>
              <a:t>3), (1, 4), (2, 2), (2, 4), (3, 3)</a:t>
            </a:r>
            <a:r>
              <a:rPr lang="zh-CN" altLang="en-US" dirty="0">
                <a:ea typeface="Cambria Math" panose="02040503050406030204"/>
              </a:rPr>
              <a:t> </a:t>
            </a:r>
            <a:r>
              <a:rPr lang="zh-CN" altLang="en-US" dirty="0">
                <a:ea typeface="宋体" panose="02010600030101010101" pitchFamily="2" charset="-122"/>
              </a:rPr>
              <a:t>和</a:t>
            </a:r>
            <a:r>
              <a:rPr lang="en-US" dirty="0">
                <a:ea typeface="Cambria Math" panose="02040503050406030204"/>
              </a:rPr>
              <a:t> (4, 4)</a:t>
            </a:r>
            <a:r>
              <a:rPr lang="zh-CN" altLang="en-US" dirty="0">
                <a:ea typeface="Cambria Math" panose="02040503050406030204"/>
              </a:rPr>
              <a:t>。</a:t>
            </a:r>
            <a:endParaRPr lang="en-US" dirty="0"/>
          </a:p>
        </p:txBody>
      </p:sp>
    </p:spTree>
    <p:extLst>
      <p:ext uri="{BB962C8B-B14F-4D97-AF65-F5344CB8AC3E}">
        <p14:creationId xmlns:p14="http://schemas.microsoft.com/office/powerpoint/2010/main" val="607479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等价关系与相容关系</a:t>
            </a:r>
            <a:endParaRPr lang="en-US" b="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.5</a:t>
            </a:r>
          </a:p>
        </p:txBody>
      </p:sp>
    </p:spTree>
    <p:extLst>
      <p:ext uri="{BB962C8B-B14F-4D97-AF65-F5344CB8AC3E}">
        <p14:creationId xmlns:p14="http://schemas.microsoft.com/office/powerpoint/2010/main" val="205859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p>
        </p:txBody>
      </p:sp>
      <p:sp>
        <p:nvSpPr>
          <p:cNvPr id="3" name="Content Placeholder 2"/>
          <p:cNvSpPr>
            <a:spLocks noGrp="1"/>
          </p:cNvSpPr>
          <p:nvPr>
            <p:ph idx="1"/>
          </p:nvPr>
        </p:nvSpPr>
        <p:spPr/>
        <p:txBody>
          <a:bodyPr>
            <a:normAutofit/>
          </a:bodyPr>
          <a:lstStyle/>
          <a:p>
            <a:r>
              <a:rPr lang="en-US" dirty="0"/>
              <a:t>等价关系</a:t>
            </a:r>
          </a:p>
          <a:p>
            <a:r>
              <a:rPr lang="en-US" dirty="0"/>
              <a:t>等价类</a:t>
            </a:r>
          </a:p>
          <a:p>
            <a:r>
              <a:rPr lang="en-US" dirty="0"/>
              <a:t>等价类和</a:t>
            </a:r>
            <a:r>
              <a:rPr lang="zh-CN" altLang="en-US" dirty="0"/>
              <a:t>划分</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等价关系</a:t>
            </a:r>
          </a:p>
        </p:txBody>
      </p:sp>
      <p:sp>
        <p:nvSpPr>
          <p:cNvPr id="3" name="Content Placeholder 2"/>
          <p:cNvSpPr>
            <a:spLocks noGrp="1"/>
          </p:cNvSpPr>
          <p:nvPr>
            <p:ph idx="1"/>
          </p:nvPr>
        </p:nvSpPr>
        <p:spPr/>
        <p:txBody>
          <a:bodyPr/>
          <a:lstStyle/>
          <a:p>
            <a:pPr>
              <a:buNone/>
            </a:pPr>
            <a:r>
              <a:rPr lang="en-US" b="1" dirty="0"/>
              <a:t>定义1</a:t>
            </a:r>
            <a:r>
              <a:rPr lang="zh-CN" altLang="en-US" b="1" dirty="0"/>
              <a:t>：</a:t>
            </a:r>
            <a:r>
              <a:rPr lang="en-US" dirty="0" err="1"/>
              <a:t>如果集合A上的关系是自反的、对称的和传递的，则称其为</a:t>
            </a:r>
            <a:r>
              <a:rPr lang="en-US" b="1" dirty="0" err="1">
                <a:solidFill>
                  <a:srgbClr val="FF0000"/>
                </a:solidFill>
              </a:rPr>
              <a:t>等价关系</a:t>
            </a:r>
            <a:r>
              <a:rPr lang="en-US" dirty="0"/>
              <a:t>。</a:t>
            </a:r>
          </a:p>
          <a:p>
            <a:pPr>
              <a:buNone/>
            </a:pPr>
            <a:endParaRPr lang="en-US" dirty="0"/>
          </a:p>
          <a:p>
            <a:pPr>
              <a:buNone/>
            </a:pPr>
            <a:r>
              <a:rPr lang="en-US" b="1" dirty="0"/>
              <a:t>定义2</a:t>
            </a:r>
            <a:r>
              <a:rPr lang="zh-CN" altLang="en-US" b="1" dirty="0"/>
              <a:t>：</a:t>
            </a:r>
            <a:r>
              <a:rPr lang="en-US" dirty="0" err="1"/>
              <a:t>两个元素a和b通过等价关系相关联，称</a:t>
            </a:r>
            <a:r>
              <a:rPr lang="zh-CN" altLang="en-US" dirty="0"/>
              <a:t>他们是</a:t>
            </a:r>
            <a:r>
              <a:rPr lang="en-US" dirty="0" err="1"/>
              <a:t>等价</a:t>
            </a:r>
            <a:r>
              <a:rPr lang="zh-CN" altLang="en-US" dirty="0"/>
              <a:t>的</a:t>
            </a:r>
            <a:r>
              <a:rPr lang="en-US" dirty="0"/>
              <a:t>。常常使用a∼b这个符号来表示</a:t>
            </a:r>
            <a:r>
              <a:rPr lang="zh-CN" altLang="en-US" dirty="0"/>
              <a:t>对于某个</a:t>
            </a:r>
            <a:r>
              <a:rPr lang="en-US" dirty="0">
                <a:sym typeface="+mn-ea"/>
              </a:rPr>
              <a:t>特定的等价关系</a:t>
            </a:r>
            <a:r>
              <a:rPr lang="zh-CN" altLang="en-US" dirty="0">
                <a:sym typeface="+mn-ea"/>
              </a:rPr>
              <a:t>，</a:t>
            </a:r>
            <a:r>
              <a:rPr lang="en-US" dirty="0"/>
              <a:t>a和b是等价的元素。</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字符串</a:t>
            </a:r>
          </a:p>
        </p:txBody>
      </p:sp>
      <p:sp>
        <p:nvSpPr>
          <p:cNvPr id="3" name="Content Placeholder 2"/>
          <p:cNvSpPr>
            <a:spLocks noGrp="1"/>
          </p:cNvSpPr>
          <p:nvPr>
            <p:ph idx="1"/>
          </p:nvPr>
        </p:nvSpPr>
        <p:spPr>
          <a:xfrm>
            <a:off x="457200" y="1828800"/>
            <a:ext cx="8229600" cy="4389120"/>
          </a:xfrm>
        </p:spPr>
        <p:txBody>
          <a:bodyPr>
            <a:normAutofit fontScale="92500" lnSpcReduction="10000"/>
          </a:bodyPr>
          <a:lstStyle/>
          <a:p>
            <a:pPr>
              <a:buNone/>
            </a:pPr>
            <a:r>
              <a:rPr lang="en-US" sz="2800" b="1" dirty="0" err="1"/>
              <a:t>例</a:t>
            </a:r>
            <a:r>
              <a:rPr lang="zh-CN" altLang="en-US" sz="2800" b="1" dirty="0"/>
              <a:t>：</a:t>
            </a:r>
            <a:r>
              <a:rPr lang="en-US" sz="2800" dirty="0" err="1"/>
              <a:t>假设R是英文字母</a:t>
            </a:r>
            <a:r>
              <a:rPr lang="zh-CN" altLang="en-US" sz="2800" dirty="0"/>
              <a:t>组成的字符</a:t>
            </a:r>
            <a:r>
              <a:rPr lang="en-US" sz="2800" dirty="0"/>
              <a:t>串</a:t>
            </a:r>
            <a:r>
              <a:rPr lang="zh-CN" altLang="en-US" sz="2800" dirty="0"/>
              <a:t>的集合</a:t>
            </a:r>
            <a:r>
              <a:rPr lang="en-US" sz="2800" dirty="0"/>
              <a:t>上的关系，</a:t>
            </a:r>
            <a:r>
              <a:rPr lang="zh-CN" altLang="en-US" sz="2800" dirty="0"/>
              <a:t>满足</a:t>
            </a:r>
            <a:r>
              <a:rPr lang="en-US" sz="2800" dirty="0" err="1">
                <a:sym typeface="+mn-ea"/>
              </a:rPr>
              <a:t>aRb</a:t>
            </a:r>
            <a:r>
              <a:rPr lang="en-US" sz="2800" dirty="0" err="1"/>
              <a:t>当且仅当</a:t>
            </a:r>
            <a:r>
              <a:rPr lang="en-US" sz="2800" dirty="0" err="1">
                <a:sym typeface="+mn-ea"/>
              </a:rPr>
              <a:t>l</a:t>
            </a:r>
            <a:r>
              <a:rPr lang="en-US" altLang="zh-CN" sz="2800" dirty="0" err="1">
                <a:sym typeface="+mn-ea"/>
              </a:rPr>
              <a:t>en</a:t>
            </a:r>
            <a:r>
              <a:rPr lang="en-US" sz="2800" dirty="0">
                <a:sym typeface="+mn-ea"/>
              </a:rPr>
              <a:t>(a) = </a:t>
            </a:r>
            <a:r>
              <a:rPr lang="en-US" sz="2800" dirty="0" err="1">
                <a:sym typeface="+mn-ea"/>
              </a:rPr>
              <a:t>l</a:t>
            </a:r>
            <a:r>
              <a:rPr lang="en-US" altLang="zh-CN" sz="2800" dirty="0" err="1">
                <a:sym typeface="+mn-ea"/>
              </a:rPr>
              <a:t>en</a:t>
            </a:r>
            <a:r>
              <a:rPr lang="en-US" sz="2800" dirty="0">
                <a:sym typeface="+mn-ea"/>
              </a:rPr>
              <a:t>(b)</a:t>
            </a:r>
            <a:r>
              <a:rPr lang="en-US" sz="2800" dirty="0"/>
              <a:t>，</a:t>
            </a:r>
            <a:r>
              <a:rPr lang="en-US" sz="2800" dirty="0" err="1"/>
              <a:t>其中</a:t>
            </a:r>
            <a:r>
              <a:rPr lang="en-US" sz="2800" dirty="0" err="1">
                <a:sym typeface="+mn-ea"/>
              </a:rPr>
              <a:t>l</a:t>
            </a:r>
            <a:r>
              <a:rPr lang="en-US" altLang="zh-CN" sz="2800" dirty="0" err="1">
                <a:sym typeface="+mn-ea"/>
              </a:rPr>
              <a:t>en</a:t>
            </a:r>
            <a:r>
              <a:rPr lang="en-US" sz="2800" dirty="0">
                <a:sym typeface="+mn-ea"/>
              </a:rPr>
              <a:t>(x)</a:t>
            </a:r>
            <a:r>
              <a:rPr lang="en-US" sz="2800" dirty="0"/>
              <a:t>是</a:t>
            </a:r>
            <a:r>
              <a:rPr lang="zh-CN" altLang="en-US" sz="2800" dirty="0"/>
              <a:t>字符</a:t>
            </a:r>
            <a:r>
              <a:rPr lang="en-US" sz="2800" dirty="0"/>
              <a:t>串x的长度，R是等价关系吗?</a:t>
            </a:r>
          </a:p>
          <a:p>
            <a:pPr>
              <a:buNone/>
            </a:pPr>
            <a:endParaRPr lang="en-US" sz="3400" dirty="0"/>
          </a:p>
          <a:p>
            <a:pPr>
              <a:buNone/>
            </a:pPr>
            <a:r>
              <a:rPr lang="en-US" b="1" dirty="0" err="1"/>
              <a:t>解</a:t>
            </a:r>
            <a:r>
              <a:rPr lang="zh-CN" altLang="en-US" b="1" dirty="0"/>
              <a:t>：</a:t>
            </a:r>
            <a:r>
              <a:rPr lang="en-US" dirty="0" err="1"/>
              <a:t>证明等价关系的所有性质都成立</a:t>
            </a:r>
            <a:r>
              <a:rPr lang="en-US" dirty="0"/>
              <a:t>。</a:t>
            </a:r>
          </a:p>
          <a:p>
            <a:pPr>
              <a:buNone/>
            </a:pPr>
            <a:r>
              <a:rPr lang="en-US" dirty="0"/>
              <a:t>	    1.</a:t>
            </a:r>
            <a:r>
              <a:rPr lang="zh-CN" altLang="en-US" dirty="0"/>
              <a:t>自反</a:t>
            </a:r>
            <a:r>
              <a:rPr lang="en-US" dirty="0" err="1"/>
              <a:t>性</a:t>
            </a:r>
            <a:r>
              <a:rPr lang="zh-CN" altLang="en-US" dirty="0"/>
              <a:t>：</a:t>
            </a:r>
            <a:r>
              <a:rPr lang="en-US" dirty="0" err="1"/>
              <a:t>因为l</a:t>
            </a:r>
            <a:r>
              <a:rPr lang="en-US" altLang="zh-CN" dirty="0" err="1"/>
              <a:t>en</a:t>
            </a:r>
            <a:r>
              <a:rPr lang="en-US" dirty="0"/>
              <a:t>(a) = </a:t>
            </a:r>
            <a:r>
              <a:rPr lang="en-US" dirty="0" err="1"/>
              <a:t>l</a:t>
            </a:r>
            <a:r>
              <a:rPr lang="en-US" altLang="zh-CN" dirty="0" err="1"/>
              <a:t>en</a:t>
            </a:r>
            <a:r>
              <a:rPr lang="en-US" dirty="0"/>
              <a:t>(a)所以对于所有的字符串a，它都遵循aRa。</a:t>
            </a:r>
          </a:p>
          <a:p>
            <a:pPr>
              <a:buNone/>
            </a:pPr>
            <a:r>
              <a:rPr lang="en-US" dirty="0"/>
              <a:t>	    2.对称性</a:t>
            </a:r>
            <a:r>
              <a:rPr lang="zh-CN" altLang="en-US" dirty="0"/>
              <a:t>：</a:t>
            </a:r>
            <a:r>
              <a:rPr lang="en-US" dirty="0" err="1"/>
              <a:t>假设aRb。因为l</a:t>
            </a:r>
            <a:r>
              <a:rPr lang="en-US" altLang="zh-CN" dirty="0" err="1"/>
              <a:t>en</a:t>
            </a:r>
            <a:r>
              <a:rPr lang="en-US" dirty="0"/>
              <a:t>(a) = </a:t>
            </a:r>
            <a:r>
              <a:rPr lang="en-US" dirty="0" err="1"/>
              <a:t>l</a:t>
            </a:r>
            <a:r>
              <a:rPr lang="en-US" altLang="zh-CN" dirty="0" err="1"/>
              <a:t>en</a:t>
            </a:r>
            <a:r>
              <a:rPr lang="en-US" dirty="0"/>
              <a:t>(b)，所以l(b) = l(a)也成立。</a:t>
            </a:r>
          </a:p>
          <a:p>
            <a:pPr>
              <a:buNone/>
            </a:pPr>
            <a:r>
              <a:rPr lang="en-US" dirty="0"/>
              <a:t>	    3.</a:t>
            </a:r>
            <a:r>
              <a:rPr lang="zh-CN" altLang="en-US" dirty="0"/>
              <a:t>传递</a:t>
            </a:r>
            <a:r>
              <a:rPr lang="en-US" dirty="0" err="1"/>
              <a:t>性</a:t>
            </a:r>
            <a:r>
              <a:rPr lang="zh-CN" altLang="en-US" dirty="0"/>
              <a:t>：</a:t>
            </a:r>
            <a:r>
              <a:rPr lang="en-US" dirty="0" err="1"/>
              <a:t>假设aRb和bRc。因为l</a:t>
            </a:r>
            <a:r>
              <a:rPr lang="en-US" altLang="zh-CN" dirty="0" err="1"/>
              <a:t>en</a:t>
            </a:r>
            <a:r>
              <a:rPr lang="en-US" dirty="0"/>
              <a:t>(a) = </a:t>
            </a:r>
            <a:r>
              <a:rPr lang="en-US" dirty="0" err="1"/>
              <a:t>l</a:t>
            </a:r>
            <a:r>
              <a:rPr lang="en-US" altLang="zh-CN" dirty="0" err="1"/>
              <a:t>en</a:t>
            </a:r>
            <a:r>
              <a:rPr lang="en-US" dirty="0"/>
              <a:t>(b)，</a:t>
            </a:r>
            <a:r>
              <a:rPr lang="zh-CN" altLang="en-US" dirty="0"/>
              <a:t>并且</a:t>
            </a:r>
            <a:r>
              <a:rPr lang="en-US" dirty="0" err="1"/>
              <a:t>l</a:t>
            </a:r>
            <a:r>
              <a:rPr lang="en-US" altLang="zh-CN" dirty="0" err="1"/>
              <a:t>en</a:t>
            </a:r>
            <a:r>
              <a:rPr lang="en-US" dirty="0"/>
              <a:t>(b) = </a:t>
            </a:r>
            <a:r>
              <a:rPr lang="en-US" dirty="0" err="1"/>
              <a:t>l</a:t>
            </a:r>
            <a:r>
              <a:rPr lang="en-US" altLang="zh-CN" dirty="0" err="1"/>
              <a:t>en</a:t>
            </a:r>
            <a:r>
              <a:rPr lang="en-US" dirty="0"/>
              <a:t>(c)，</a:t>
            </a:r>
            <a:r>
              <a:rPr lang="en-US" dirty="0" err="1"/>
              <a:t>所以l</a:t>
            </a:r>
            <a:r>
              <a:rPr lang="en-US" altLang="zh-CN" dirty="0" err="1"/>
              <a:t>en</a:t>
            </a:r>
            <a:r>
              <a:rPr lang="en-US" dirty="0"/>
              <a:t>(a)  = </a:t>
            </a:r>
            <a:r>
              <a:rPr lang="en-US" dirty="0" err="1"/>
              <a:t>l</a:t>
            </a:r>
            <a:r>
              <a:rPr lang="en-US" altLang="zh-CN" dirty="0" err="1"/>
              <a:t>en</a:t>
            </a:r>
            <a:r>
              <a:rPr lang="en-US" dirty="0"/>
              <a:t>(</a:t>
            </a:r>
            <a:r>
              <a:rPr lang="en-US" altLang="zh-CN" dirty="0"/>
              <a:t>c</a:t>
            </a:r>
            <a:r>
              <a:rPr lang="en-US" dirty="0"/>
              <a:t>)</a:t>
            </a:r>
            <a:r>
              <a:rPr lang="en-US" dirty="0" err="1"/>
              <a:t>也成立</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模</a:t>
            </a:r>
            <a:r>
              <a:rPr lang="en-US" dirty="0"/>
              <a:t>m</a:t>
            </a:r>
            <a:r>
              <a:rPr lang="zh-CN" altLang="en-US" dirty="0"/>
              <a:t>同余</a:t>
            </a:r>
          </a:p>
        </p:txBody>
      </p:sp>
      <p:sp>
        <p:nvSpPr>
          <p:cNvPr id="3" name="Content Placeholder 2"/>
          <p:cNvSpPr>
            <a:spLocks noGrp="1"/>
          </p:cNvSpPr>
          <p:nvPr>
            <p:ph idx="1"/>
          </p:nvPr>
        </p:nvSpPr>
        <p:spPr/>
        <p:txBody>
          <a:bodyPr>
            <a:normAutofit fontScale="85000" lnSpcReduction="20000"/>
          </a:bodyPr>
          <a:lstStyle/>
          <a:p>
            <a:pPr>
              <a:buNone/>
            </a:pPr>
            <a:r>
              <a:rPr lang="en-US" sz="3100" b="1" dirty="0" err="1"/>
              <a:t>例</a:t>
            </a:r>
            <a:r>
              <a:rPr lang="zh-CN" altLang="en-US" sz="3100" b="1" dirty="0"/>
              <a:t>：</a:t>
            </a:r>
            <a:r>
              <a:rPr lang="en-US" sz="3100" dirty="0" err="1"/>
              <a:t>设m是一个整数，m</a:t>
            </a:r>
            <a:r>
              <a:rPr lang="en-US" sz="3100" dirty="0"/>
              <a:t> &gt; 1。证明</a:t>
            </a:r>
            <a:r>
              <a:rPr lang="en-US" sz="3100" dirty="0">
                <a:sym typeface="+mn-ea"/>
              </a:rPr>
              <a:t>R = {(</a:t>
            </a:r>
            <a:r>
              <a:rPr lang="en-US" sz="3100" dirty="0" err="1">
                <a:sym typeface="+mn-ea"/>
              </a:rPr>
              <a:t>a,b</a:t>
            </a:r>
            <a:r>
              <a:rPr lang="en-US" sz="3100" dirty="0">
                <a:sym typeface="+mn-ea"/>
              </a:rPr>
              <a:t>) | a </a:t>
            </a:r>
            <a:r>
              <a:rPr lang="en-US" sz="3100" dirty="0">
                <a:latin typeface="Cambria Math" panose="02040503050406030204"/>
                <a:ea typeface="Cambria Math" panose="02040503050406030204"/>
                <a:sym typeface="+mn-ea"/>
              </a:rPr>
              <a:t>≡</a:t>
            </a:r>
            <a:r>
              <a:rPr lang="en-US" sz="3100" dirty="0">
                <a:sym typeface="+mn-ea"/>
              </a:rPr>
              <a:t> b (mod m)}</a:t>
            </a:r>
            <a:r>
              <a:rPr lang="en-US" sz="3100" dirty="0" err="1"/>
              <a:t>是</a:t>
            </a:r>
            <a:r>
              <a:rPr lang="zh-CN" altLang="en-US" sz="3100" dirty="0"/>
              <a:t>定义在</a:t>
            </a:r>
            <a:r>
              <a:rPr lang="en-US" sz="3100" dirty="0"/>
              <a:t>整数集合上的等价关系。</a:t>
            </a:r>
          </a:p>
          <a:p>
            <a:pPr>
              <a:buNone/>
            </a:pPr>
            <a:endParaRPr lang="en-US" dirty="0"/>
          </a:p>
          <a:p>
            <a:pPr>
              <a:buNone/>
            </a:pPr>
            <a:r>
              <a:rPr lang="en-US" b="1" dirty="0" err="1">
                <a:sym typeface="+mn-ea"/>
              </a:rPr>
              <a:t>解</a:t>
            </a:r>
            <a:r>
              <a:rPr lang="zh-CN" altLang="en-US" b="1" dirty="0">
                <a:sym typeface="+mn-ea"/>
              </a:rPr>
              <a:t>：</a:t>
            </a:r>
            <a:r>
              <a:rPr lang="en-US" dirty="0">
                <a:sym typeface="+mn-ea"/>
              </a:rPr>
              <a:t>a</a:t>
            </a:r>
            <a:r>
              <a:rPr lang="zh-CN" altLang="en-US" dirty="0">
                <a:sym typeface="+mn-ea"/>
              </a:rPr>
              <a:t> </a:t>
            </a:r>
            <a:r>
              <a:rPr lang="en-US" dirty="0">
                <a:sym typeface="+mn-ea"/>
              </a:rPr>
              <a:t>≡</a:t>
            </a:r>
            <a:r>
              <a:rPr lang="zh-CN" altLang="en-US" dirty="0">
                <a:sym typeface="+mn-ea"/>
              </a:rPr>
              <a:t> </a:t>
            </a:r>
            <a:r>
              <a:rPr lang="en-US" dirty="0">
                <a:sym typeface="+mn-ea"/>
              </a:rPr>
              <a:t>b (mod m)</a:t>
            </a:r>
            <a:r>
              <a:rPr lang="en-US" dirty="0" err="1">
                <a:sym typeface="+mn-ea"/>
              </a:rPr>
              <a:t>当且仅当m</a:t>
            </a:r>
            <a:r>
              <a:rPr lang="zh-CN" altLang="en-US" dirty="0">
                <a:sym typeface="+mn-ea"/>
              </a:rPr>
              <a:t>整</a:t>
            </a:r>
            <a:r>
              <a:rPr lang="en-US" dirty="0" err="1">
                <a:sym typeface="+mn-ea"/>
              </a:rPr>
              <a:t>除</a:t>
            </a:r>
            <a:r>
              <a:rPr lang="en-US" altLang="zh-CN" dirty="0">
                <a:sym typeface="+mn-ea"/>
              </a:rPr>
              <a:t>(</a:t>
            </a:r>
            <a:r>
              <a:rPr lang="en-US" dirty="0">
                <a:sym typeface="+mn-ea"/>
              </a:rPr>
              <a:t>a−b</a:t>
            </a:r>
            <a:r>
              <a:rPr lang="en-US" altLang="zh-CN" dirty="0">
                <a:sym typeface="+mn-ea"/>
              </a:rPr>
              <a:t>)</a:t>
            </a:r>
            <a:r>
              <a:rPr lang="en-US" dirty="0">
                <a:sym typeface="+mn-ea"/>
              </a:rPr>
              <a:t>。</a:t>
            </a:r>
            <a:endParaRPr lang="en-US" dirty="0"/>
          </a:p>
          <a:p>
            <a:pPr>
              <a:buNone/>
            </a:pPr>
            <a:r>
              <a:rPr lang="en-US" dirty="0">
                <a:sym typeface="+mn-ea"/>
              </a:rPr>
              <a:t>    </a:t>
            </a:r>
            <a:r>
              <a:rPr lang="en-US" dirty="0" err="1">
                <a:sym typeface="+mn-ea"/>
              </a:rPr>
              <a:t>自反性</a:t>
            </a:r>
            <a:r>
              <a:rPr lang="zh-CN" altLang="en-US" dirty="0">
                <a:sym typeface="+mn-ea"/>
              </a:rPr>
              <a:t>：</a:t>
            </a:r>
            <a:r>
              <a:rPr lang="en-US" dirty="0">
                <a:sym typeface="+mn-ea"/>
              </a:rPr>
              <a:t>a</a:t>
            </a:r>
            <a:r>
              <a:rPr lang="zh-CN" altLang="en-US" dirty="0">
                <a:sym typeface="+mn-ea"/>
              </a:rPr>
              <a:t> </a:t>
            </a:r>
            <a:r>
              <a:rPr lang="en-US" dirty="0">
                <a:sym typeface="+mn-ea"/>
              </a:rPr>
              <a:t>≡</a:t>
            </a:r>
            <a:r>
              <a:rPr lang="zh-CN" altLang="en-US" dirty="0">
                <a:sym typeface="+mn-ea"/>
              </a:rPr>
              <a:t> </a:t>
            </a:r>
            <a:r>
              <a:rPr lang="en-US" dirty="0">
                <a:sym typeface="+mn-ea"/>
              </a:rPr>
              <a:t>a (mod m)，因为a−a = 0被m整除，因为0 = 0∙m。</a:t>
            </a:r>
            <a:endParaRPr lang="en-US" dirty="0"/>
          </a:p>
          <a:p>
            <a:pPr>
              <a:buNone/>
            </a:pPr>
            <a:r>
              <a:rPr lang="en-US" dirty="0">
                <a:sym typeface="+mn-ea"/>
              </a:rPr>
              <a:t>    </a:t>
            </a:r>
            <a:r>
              <a:rPr lang="en-US" dirty="0" err="1">
                <a:sym typeface="+mn-ea"/>
              </a:rPr>
              <a:t>对称性</a:t>
            </a:r>
            <a:r>
              <a:rPr lang="zh-CN" altLang="en-US" dirty="0">
                <a:sym typeface="+mn-ea"/>
              </a:rPr>
              <a:t>：</a:t>
            </a:r>
            <a:r>
              <a:rPr lang="en-US" dirty="0" err="1">
                <a:sym typeface="+mn-ea"/>
              </a:rPr>
              <a:t>假设a</a:t>
            </a:r>
            <a:r>
              <a:rPr lang="zh-CN" altLang="en-US" dirty="0">
                <a:sym typeface="+mn-ea"/>
              </a:rPr>
              <a:t> </a:t>
            </a:r>
            <a:r>
              <a:rPr lang="en-US" dirty="0">
                <a:sym typeface="+mn-ea"/>
              </a:rPr>
              <a:t>≡</a:t>
            </a:r>
            <a:r>
              <a:rPr lang="zh-CN" altLang="en-US" dirty="0">
                <a:sym typeface="+mn-ea"/>
              </a:rPr>
              <a:t> </a:t>
            </a:r>
            <a:r>
              <a:rPr lang="en-US" dirty="0">
                <a:sym typeface="+mn-ea"/>
              </a:rPr>
              <a:t>b (mod m)，那么a−b可以被m整除，所以a−b = km，其中k是整数。因此，b−a = (-k) </a:t>
            </a:r>
            <a:r>
              <a:rPr lang="en-US" dirty="0" err="1">
                <a:sym typeface="+mn-ea"/>
              </a:rPr>
              <a:t>m，所以b</a:t>
            </a:r>
            <a:r>
              <a:rPr lang="zh-CN" altLang="en-US" dirty="0">
                <a:sym typeface="+mn-ea"/>
              </a:rPr>
              <a:t> </a:t>
            </a:r>
            <a:r>
              <a:rPr lang="en-US" dirty="0">
                <a:sym typeface="+mn-ea"/>
              </a:rPr>
              <a:t>≡</a:t>
            </a:r>
            <a:r>
              <a:rPr lang="zh-CN" altLang="en-US" dirty="0">
                <a:sym typeface="+mn-ea"/>
              </a:rPr>
              <a:t> </a:t>
            </a:r>
            <a:r>
              <a:rPr lang="en-US" dirty="0">
                <a:sym typeface="+mn-ea"/>
              </a:rPr>
              <a:t>a (mod m)。</a:t>
            </a:r>
            <a:endParaRPr lang="en-US" dirty="0"/>
          </a:p>
          <a:p>
            <a:pPr>
              <a:buNone/>
            </a:pPr>
            <a:r>
              <a:rPr lang="en-US" dirty="0">
                <a:sym typeface="+mn-ea"/>
              </a:rPr>
              <a:t>    </a:t>
            </a:r>
            <a:r>
              <a:rPr lang="zh-CN" altLang="en-US" dirty="0">
                <a:sym typeface="+mn-ea"/>
              </a:rPr>
              <a:t>传递性：</a:t>
            </a:r>
            <a:r>
              <a:rPr lang="en-US" dirty="0" err="1">
                <a:sym typeface="+mn-ea"/>
              </a:rPr>
              <a:t>假设a</a:t>
            </a:r>
            <a:r>
              <a:rPr lang="zh-CN" altLang="en-US" dirty="0">
                <a:sym typeface="+mn-ea"/>
              </a:rPr>
              <a:t> </a:t>
            </a:r>
            <a:r>
              <a:rPr lang="en-US" dirty="0">
                <a:sym typeface="+mn-ea"/>
              </a:rPr>
              <a:t>≡</a:t>
            </a:r>
            <a:r>
              <a:rPr lang="zh-CN" altLang="en-US" dirty="0">
                <a:sym typeface="+mn-ea"/>
              </a:rPr>
              <a:t> </a:t>
            </a:r>
            <a:r>
              <a:rPr lang="en-US" dirty="0">
                <a:sym typeface="+mn-ea"/>
              </a:rPr>
              <a:t>b (mod m)</a:t>
            </a:r>
            <a:r>
              <a:rPr lang="en-US" dirty="0" err="1">
                <a:sym typeface="+mn-ea"/>
              </a:rPr>
              <a:t>和b</a:t>
            </a:r>
            <a:r>
              <a:rPr lang="zh-CN" altLang="en-US" dirty="0">
                <a:sym typeface="+mn-ea"/>
              </a:rPr>
              <a:t> </a:t>
            </a:r>
            <a:r>
              <a:rPr lang="en-US" dirty="0">
                <a:sym typeface="+mn-ea"/>
              </a:rPr>
              <a:t>≡</a:t>
            </a:r>
            <a:r>
              <a:rPr lang="zh-CN" altLang="en-US" dirty="0">
                <a:sym typeface="+mn-ea"/>
              </a:rPr>
              <a:t> </a:t>
            </a:r>
            <a:r>
              <a:rPr lang="en-US" dirty="0">
                <a:sym typeface="+mn-ea"/>
              </a:rPr>
              <a:t>c (mod m)，</a:t>
            </a:r>
            <a:r>
              <a:rPr lang="en-US" dirty="0" err="1">
                <a:sym typeface="+mn-ea"/>
              </a:rPr>
              <a:t>然后m同时除以a−b和b−c，因此有整数k和</a:t>
            </a:r>
            <a:r>
              <a:rPr lang="en-US" altLang="zh-CN" dirty="0" err="1">
                <a:sym typeface="+mn-ea"/>
              </a:rPr>
              <a:t>n</a:t>
            </a:r>
            <a:r>
              <a:rPr lang="en-US" dirty="0" err="1">
                <a:sym typeface="+mn-ea"/>
              </a:rPr>
              <a:t>，其中a−b</a:t>
            </a:r>
            <a:r>
              <a:rPr lang="en-US" dirty="0">
                <a:sym typeface="+mn-ea"/>
              </a:rPr>
              <a:t> = km, b−c = </a:t>
            </a:r>
            <a:r>
              <a:rPr lang="en-US" altLang="zh-CN" dirty="0" err="1">
                <a:sym typeface="+mn-ea"/>
              </a:rPr>
              <a:t>n</a:t>
            </a:r>
            <a:r>
              <a:rPr lang="en-US" dirty="0" err="1">
                <a:sym typeface="+mn-ea"/>
              </a:rPr>
              <a:t>m。将方程相加得到</a:t>
            </a:r>
            <a:r>
              <a:rPr lang="en-US" dirty="0">
                <a:sym typeface="+mn-ea"/>
              </a:rPr>
              <a:t>:</a:t>
            </a:r>
            <a:endParaRPr lang="en-US" dirty="0"/>
          </a:p>
          <a:p>
            <a:pPr>
              <a:buNone/>
            </a:pPr>
            <a:r>
              <a:rPr lang="en-US" dirty="0">
                <a:sym typeface="+mn-ea"/>
              </a:rPr>
              <a:t>     a </a:t>
            </a:r>
            <a:r>
              <a:rPr lang="en-US" dirty="0">
                <a:latin typeface="Cambria Math" panose="02040503050406030204"/>
                <a:ea typeface="Cambria Math" panose="02040503050406030204"/>
                <a:sym typeface="+mn-ea"/>
              </a:rPr>
              <a:t>−</a:t>
            </a:r>
            <a:r>
              <a:rPr lang="en-US" dirty="0">
                <a:sym typeface="+mn-ea"/>
              </a:rPr>
              <a:t> c = (a </a:t>
            </a:r>
            <a:r>
              <a:rPr lang="en-US" dirty="0">
                <a:latin typeface="Cambria Math" panose="02040503050406030204"/>
                <a:ea typeface="Cambria Math" panose="02040503050406030204"/>
                <a:sym typeface="+mn-ea"/>
              </a:rPr>
              <a:t>−</a:t>
            </a:r>
            <a:r>
              <a:rPr lang="en-US" dirty="0">
                <a:sym typeface="+mn-ea"/>
              </a:rPr>
              <a:t> b) </a:t>
            </a:r>
            <a:r>
              <a:rPr lang="en-US" dirty="0">
                <a:ea typeface="Cambria Math" panose="02040503050406030204" pitchFamily="18" charset="0"/>
                <a:sym typeface="+mn-ea"/>
              </a:rPr>
              <a:t> + </a:t>
            </a:r>
            <a:r>
              <a:rPr lang="en-US" dirty="0">
                <a:sym typeface="+mn-ea"/>
              </a:rPr>
              <a:t>(b </a:t>
            </a:r>
            <a:r>
              <a:rPr lang="en-US" dirty="0">
                <a:latin typeface="Cambria Math" panose="02040503050406030204"/>
                <a:ea typeface="Cambria Math" panose="02040503050406030204"/>
                <a:sym typeface="+mn-ea"/>
              </a:rPr>
              <a:t>−</a:t>
            </a:r>
            <a:r>
              <a:rPr lang="en-US" dirty="0">
                <a:sym typeface="+mn-ea"/>
              </a:rPr>
              <a:t> c)  = </a:t>
            </a:r>
            <a:r>
              <a:rPr lang="en-US" dirty="0">
                <a:ea typeface="Cambria Math" panose="02040503050406030204" pitchFamily="18" charset="0"/>
                <a:sym typeface="+mn-ea"/>
              </a:rPr>
              <a:t>k</a:t>
            </a:r>
            <a:r>
              <a:rPr lang="en-US" dirty="0">
                <a:sym typeface="+mn-ea"/>
              </a:rPr>
              <a:t>m +</a:t>
            </a:r>
            <a:r>
              <a:rPr lang="en-US" dirty="0">
                <a:ea typeface="Cambria Math" panose="02040503050406030204" pitchFamily="18" charset="0"/>
                <a:sym typeface="+mn-ea"/>
              </a:rPr>
              <a:t> </a:t>
            </a:r>
            <a:r>
              <a:rPr lang="en-US" altLang="zh-CN" dirty="0">
                <a:ea typeface="Cambria Math" panose="02040503050406030204" pitchFamily="18" charset="0"/>
                <a:sym typeface="+mn-ea"/>
              </a:rPr>
              <a:t>n</a:t>
            </a:r>
            <a:r>
              <a:rPr lang="en-US" dirty="0">
                <a:sym typeface="+mn-ea"/>
              </a:rPr>
              <a:t>m = (k + </a:t>
            </a:r>
            <a:r>
              <a:rPr lang="en-US" altLang="zh-CN" dirty="0">
                <a:sym typeface="+mn-ea"/>
              </a:rPr>
              <a:t>n</a:t>
            </a:r>
            <a:r>
              <a:rPr lang="en-US" dirty="0">
                <a:sym typeface="+mn-ea"/>
              </a:rPr>
              <a:t>) m.。</a:t>
            </a:r>
            <a:endParaRPr lang="en-US" dirty="0"/>
          </a:p>
          <a:p>
            <a:pPr>
              <a:buNone/>
            </a:pPr>
            <a:r>
              <a:rPr lang="en-US" dirty="0">
                <a:sym typeface="+mn-ea"/>
              </a:rPr>
              <a:t>    </a:t>
            </a:r>
            <a:r>
              <a:rPr lang="en-US" dirty="0" err="1">
                <a:sym typeface="+mn-ea"/>
              </a:rPr>
              <a:t>因此，a</a:t>
            </a:r>
            <a:r>
              <a:rPr lang="zh-CN" altLang="en-US" dirty="0">
                <a:sym typeface="+mn-ea"/>
              </a:rPr>
              <a:t> </a:t>
            </a:r>
            <a:r>
              <a:rPr lang="en-US" dirty="0">
                <a:sym typeface="+mn-ea"/>
              </a:rPr>
              <a:t>≡</a:t>
            </a:r>
            <a:r>
              <a:rPr lang="zh-CN" altLang="en-US" dirty="0">
                <a:sym typeface="+mn-ea"/>
              </a:rPr>
              <a:t> </a:t>
            </a:r>
            <a:r>
              <a:rPr lang="en-US" dirty="0">
                <a:sym typeface="+mn-ea"/>
              </a:rPr>
              <a:t>c (mod m)。</a:t>
            </a:r>
            <a:endParaRPr lang="en-US" dirty="0"/>
          </a:p>
          <a:p>
            <a:pPr lvl="1">
              <a:buNone/>
            </a:pPr>
            <a:r>
              <a:rPr lang="en-US" dirty="0"/>
              <a:t>               </a:t>
            </a:r>
          </a:p>
          <a:p>
            <a:pPr>
              <a:buNone/>
            </a:pP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ssolve">
                                      <p:cBhvr>
                                        <p:cTn id="16" dur="500"/>
                                        <p:tgtEl>
                                          <p:spTgt spid="3">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整除</a:t>
            </a:r>
          </a:p>
        </p:txBody>
      </p:sp>
      <p:sp>
        <p:nvSpPr>
          <p:cNvPr id="3" name="Content Placeholder 2"/>
          <p:cNvSpPr>
            <a:spLocks noGrp="1"/>
          </p:cNvSpPr>
          <p:nvPr>
            <p:ph idx="1"/>
          </p:nvPr>
        </p:nvSpPr>
        <p:spPr/>
        <p:txBody>
          <a:bodyPr>
            <a:normAutofit fontScale="95000"/>
          </a:bodyPr>
          <a:lstStyle/>
          <a:p>
            <a:pPr>
              <a:buNone/>
            </a:pPr>
            <a:r>
              <a:rPr lang="en-US" b="1" dirty="0" err="1"/>
              <a:t>例</a:t>
            </a:r>
            <a:r>
              <a:rPr lang="zh-CN" altLang="en-US" b="1" dirty="0"/>
              <a:t>：</a:t>
            </a:r>
            <a:r>
              <a:rPr lang="en-US" dirty="0" err="1"/>
              <a:t>证明正整数集合上的</a:t>
            </a:r>
            <a:r>
              <a:rPr lang="zh-CN" altLang="en-US" dirty="0"/>
              <a:t>“整</a:t>
            </a:r>
            <a:r>
              <a:rPr lang="en-US" dirty="0" err="1"/>
              <a:t>除</a:t>
            </a:r>
            <a:r>
              <a:rPr lang="zh-CN" altLang="en-US" dirty="0"/>
              <a:t>”</a:t>
            </a:r>
            <a:r>
              <a:rPr lang="en-US" dirty="0" err="1"/>
              <a:t>关系不是等价关系</a:t>
            </a:r>
            <a:r>
              <a:rPr lang="en-US" dirty="0"/>
              <a:t>。</a:t>
            </a:r>
          </a:p>
          <a:p>
            <a:pPr>
              <a:buNone/>
            </a:pPr>
            <a:r>
              <a:rPr lang="en-US" b="1" dirty="0" err="1"/>
              <a:t>解</a:t>
            </a:r>
            <a:r>
              <a:rPr lang="zh-CN" altLang="en-US" b="1" dirty="0"/>
              <a:t>：</a:t>
            </a:r>
            <a:r>
              <a:rPr lang="en-US" dirty="0" err="1"/>
              <a:t>自反性和传递性的性质是成立的，但它们之间的关系</a:t>
            </a:r>
            <a:r>
              <a:rPr lang="zh-CN" altLang="en-US" dirty="0"/>
              <a:t>是非</a:t>
            </a:r>
            <a:r>
              <a:rPr lang="en-US" dirty="0" err="1"/>
              <a:t>传递性的。因此</a:t>
            </a:r>
            <a:r>
              <a:rPr lang="en-US" dirty="0"/>
              <a:t>，“</a:t>
            </a:r>
            <a:r>
              <a:rPr lang="en-US" dirty="0" err="1"/>
              <a:t>整除”并不是一个等价关系</a:t>
            </a:r>
            <a:r>
              <a:rPr lang="en-US" dirty="0"/>
              <a:t>。</a:t>
            </a:r>
          </a:p>
          <a:p>
            <a:pPr lvl="1">
              <a:buFont typeface="Wingdings" panose="05000000000000000000" charset="0"/>
              <a:buChar char="l"/>
            </a:pPr>
            <a:r>
              <a:rPr lang="en-US" dirty="0" err="1"/>
              <a:t>自反性</a:t>
            </a:r>
            <a:r>
              <a:rPr lang="zh-CN" altLang="en-US" dirty="0"/>
              <a:t>：</a:t>
            </a:r>
            <a:r>
              <a:rPr lang="en-US" dirty="0"/>
              <a:t>a ∣ a</a:t>
            </a:r>
            <a:r>
              <a:rPr lang="zh-CN" altLang="en-US" dirty="0"/>
              <a:t>对于所有</a:t>
            </a:r>
            <a:r>
              <a:rPr lang="en-US" dirty="0"/>
              <a:t> a。</a:t>
            </a:r>
          </a:p>
          <a:p>
            <a:pPr lvl="1">
              <a:buFont typeface="Wingdings" panose="05000000000000000000" charset="0"/>
              <a:buChar char="l"/>
            </a:pPr>
            <a:r>
              <a:rPr lang="zh-CN" altLang="en-US" dirty="0"/>
              <a:t>非</a:t>
            </a:r>
            <a:r>
              <a:rPr lang="en-US" dirty="0" err="1"/>
              <a:t>对称</a:t>
            </a:r>
            <a:r>
              <a:rPr lang="zh-CN" altLang="en-US" dirty="0"/>
              <a:t>：</a:t>
            </a:r>
            <a:r>
              <a:rPr lang="en-US" dirty="0">
                <a:ea typeface="Cambria Math" panose="02040503050406030204" pitchFamily="18" charset="0"/>
                <a:sym typeface="+mn-ea"/>
              </a:rPr>
              <a:t>2</a:t>
            </a:r>
            <a:r>
              <a:rPr lang="en-US" dirty="0">
                <a:sym typeface="+mn-ea"/>
              </a:rPr>
              <a:t> </a:t>
            </a:r>
            <a:r>
              <a:rPr lang="en-US" dirty="0">
                <a:ea typeface="Cambria Math" panose="02040503050406030204"/>
                <a:sym typeface="+mn-ea"/>
              </a:rPr>
              <a:t>∣</a:t>
            </a:r>
            <a:r>
              <a:rPr lang="en-US" dirty="0">
                <a:sym typeface="+mn-ea"/>
              </a:rPr>
              <a:t> </a:t>
            </a:r>
            <a:r>
              <a:rPr lang="en-US" dirty="0">
                <a:ea typeface="Cambria Math" panose="02040503050406030204" pitchFamily="18" charset="0"/>
                <a:sym typeface="+mn-ea"/>
              </a:rPr>
              <a:t>4</a:t>
            </a:r>
            <a:r>
              <a:rPr lang="zh-CN" altLang="en-US" dirty="0">
                <a:sym typeface="+mn-ea"/>
              </a:rPr>
              <a:t>，</a:t>
            </a:r>
            <a:r>
              <a:rPr lang="en-US" dirty="0"/>
              <a:t>但</a:t>
            </a:r>
            <a:r>
              <a:rPr lang="en-US" dirty="0">
                <a:ea typeface="Cambria Math" panose="02040503050406030204" pitchFamily="18" charset="0"/>
                <a:sym typeface="+mn-ea"/>
              </a:rPr>
              <a:t>4</a:t>
            </a:r>
            <a:r>
              <a:rPr lang="en-US" dirty="0">
                <a:sym typeface="+mn-ea"/>
              </a:rPr>
              <a:t> </a:t>
            </a:r>
            <a:r>
              <a:rPr lang="en-US" dirty="0">
                <a:ea typeface="Cambria Math" panose="02040503050406030204"/>
                <a:sym typeface="+mn-ea"/>
              </a:rPr>
              <a:t>∤ 2</a:t>
            </a:r>
            <a:r>
              <a:rPr lang="en-US" dirty="0"/>
              <a:t>。因此，</a:t>
            </a:r>
            <a:r>
              <a:rPr lang="zh-CN" altLang="en-US" dirty="0"/>
              <a:t>除</a:t>
            </a:r>
            <a:r>
              <a:rPr lang="en-US" dirty="0" err="1"/>
              <a:t>关系是</a:t>
            </a:r>
            <a:r>
              <a:rPr lang="zh-CN" altLang="en-US" dirty="0"/>
              <a:t>非</a:t>
            </a:r>
            <a:r>
              <a:rPr lang="en-US" dirty="0" err="1"/>
              <a:t>对称的</a:t>
            </a:r>
            <a:r>
              <a:rPr lang="en-US" dirty="0"/>
              <a:t>。</a:t>
            </a:r>
          </a:p>
          <a:p>
            <a:pPr lvl="1">
              <a:buFont typeface="Wingdings" panose="05000000000000000000" charset="0"/>
              <a:buChar char="l"/>
            </a:pPr>
            <a:r>
              <a:rPr lang="zh-CN" altLang="en-US" dirty="0"/>
              <a:t>传递</a:t>
            </a:r>
            <a:r>
              <a:rPr lang="en-US" dirty="0" err="1"/>
              <a:t>性</a:t>
            </a:r>
            <a:r>
              <a:rPr lang="zh-CN" altLang="en-US" dirty="0"/>
              <a:t>：</a:t>
            </a:r>
            <a:r>
              <a:rPr lang="en-US" dirty="0" err="1"/>
              <a:t>假设a除b</a:t>
            </a:r>
            <a:r>
              <a:rPr lang="zh-CN" altLang="en-US" dirty="0"/>
              <a:t>，</a:t>
            </a:r>
            <a:r>
              <a:rPr lang="en-US" dirty="0" err="1"/>
              <a:t>b除c，则有正整数k和</a:t>
            </a:r>
            <a:r>
              <a:rPr lang="en-US" altLang="zh-CN" dirty="0" err="1"/>
              <a:t>n</a:t>
            </a:r>
            <a:r>
              <a:rPr lang="zh-CN" altLang="en-US" dirty="0"/>
              <a:t>，使得</a:t>
            </a:r>
            <a:r>
              <a:rPr lang="en-US" dirty="0"/>
              <a:t>b = </a:t>
            </a:r>
            <a:r>
              <a:rPr lang="en-US" dirty="0" err="1"/>
              <a:t>ak</a:t>
            </a:r>
            <a:r>
              <a:rPr lang="zh-CN" altLang="en-US" dirty="0"/>
              <a:t>，</a:t>
            </a:r>
            <a:r>
              <a:rPr lang="en-US" dirty="0"/>
              <a:t>c = </a:t>
            </a:r>
            <a:r>
              <a:rPr lang="en-US" dirty="0" err="1"/>
              <a:t>b</a:t>
            </a:r>
            <a:r>
              <a:rPr lang="en-US" altLang="zh-CN" dirty="0" err="1"/>
              <a:t>n</a:t>
            </a:r>
            <a:r>
              <a:rPr lang="en-US" dirty="0" err="1"/>
              <a:t>，故c</a:t>
            </a:r>
            <a:r>
              <a:rPr lang="en-US" dirty="0"/>
              <a:t> = a(</a:t>
            </a:r>
            <a:r>
              <a:rPr lang="en-US" dirty="0" err="1"/>
              <a:t>k</a:t>
            </a:r>
            <a:r>
              <a:rPr lang="en-US" altLang="zh-CN" dirty="0" err="1"/>
              <a:t>n</a:t>
            </a:r>
            <a:r>
              <a:rPr lang="en-US" dirty="0"/>
              <a:t>)，</a:t>
            </a:r>
            <a:r>
              <a:rPr lang="en-US" dirty="0" err="1"/>
              <a:t>故a除c。这种关系是可传递的</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等价类</a:t>
            </a:r>
          </a:p>
        </p:txBody>
      </p:sp>
      <p:sp>
        <p:nvSpPr>
          <p:cNvPr id="3" name="Content Placeholder 2"/>
          <p:cNvSpPr>
            <a:spLocks noGrp="1"/>
          </p:cNvSpPr>
          <p:nvPr>
            <p:ph idx="1"/>
          </p:nvPr>
        </p:nvSpPr>
        <p:spPr/>
        <p:txBody>
          <a:bodyPr>
            <a:noAutofit/>
          </a:bodyPr>
          <a:lstStyle/>
          <a:p>
            <a:pPr>
              <a:buNone/>
            </a:pPr>
            <a:r>
              <a:rPr lang="en-US" sz="2400" b="1" dirty="0"/>
              <a:t>定义3</a:t>
            </a:r>
            <a:r>
              <a:rPr lang="zh-CN" altLang="en-US" sz="2400" b="1" dirty="0"/>
              <a:t>：</a:t>
            </a:r>
            <a:r>
              <a:rPr lang="en-US" sz="2400" dirty="0" err="1"/>
              <a:t>设R是集合A上的一个等价关系。与A的元素a</a:t>
            </a:r>
            <a:r>
              <a:rPr lang="zh-CN" altLang="en-US" sz="2400" dirty="0"/>
              <a:t>满足</a:t>
            </a:r>
            <a:r>
              <a:rPr lang="en-US" sz="2400" dirty="0" err="1"/>
              <a:t>关系R的所有元素的集合称为</a:t>
            </a:r>
            <a:r>
              <a:rPr lang="zh-CN" altLang="en-US" sz="2400" dirty="0"/>
              <a:t>元素</a:t>
            </a:r>
            <a:r>
              <a:rPr lang="en-US" altLang="zh-CN" sz="2400" dirty="0"/>
              <a:t>a</a:t>
            </a:r>
            <a:r>
              <a:rPr lang="zh-CN" altLang="en-US" sz="2400" dirty="0"/>
              <a:t>的</a:t>
            </a:r>
            <a:r>
              <a:rPr lang="en-US" sz="2400" b="1" dirty="0" err="1">
                <a:solidFill>
                  <a:srgbClr val="FF0000"/>
                </a:solidFill>
              </a:rPr>
              <a:t>等价类</a:t>
            </a:r>
            <a:r>
              <a:rPr lang="en-US" sz="2400" dirty="0" err="1"/>
              <a:t>。A关于R的等价类用</a:t>
            </a:r>
            <a:r>
              <a:rPr lang="en-US" sz="2400" dirty="0">
                <a:sym typeface="+mn-ea"/>
              </a:rPr>
              <a:t>[a]</a:t>
            </a:r>
            <a:r>
              <a:rPr lang="en-US" sz="2400" baseline="-25000" dirty="0">
                <a:sym typeface="+mn-ea"/>
              </a:rPr>
              <a:t>R</a:t>
            </a:r>
            <a:r>
              <a:rPr lang="en-US" sz="2400" dirty="0"/>
              <a:t>表示。 </a:t>
            </a:r>
          </a:p>
          <a:p>
            <a:pPr>
              <a:buNone/>
            </a:pPr>
            <a:r>
              <a:rPr lang="en-US" sz="1800" dirty="0"/>
              <a:t>     </a:t>
            </a:r>
            <a:r>
              <a:rPr lang="en-US" sz="1800" dirty="0" err="1"/>
              <a:t>当只考虑一个</a:t>
            </a:r>
            <a:r>
              <a:rPr lang="zh-CN" altLang="en-US" sz="1800" dirty="0"/>
              <a:t>等价</a:t>
            </a:r>
            <a:r>
              <a:rPr lang="en-US" sz="1800" dirty="0" err="1"/>
              <a:t>关系时，</a:t>
            </a:r>
            <a:r>
              <a:rPr lang="en-US" sz="1800" dirty="0" err="1">
                <a:sym typeface="+mn-ea"/>
              </a:rPr>
              <a:t>对于这个等价类</a:t>
            </a:r>
            <a:r>
              <a:rPr lang="zh-CN" altLang="en-US" sz="1800" dirty="0">
                <a:sym typeface="+mn-ea"/>
              </a:rPr>
              <a:t>，</a:t>
            </a:r>
            <a:r>
              <a:rPr lang="en-US" sz="1800" dirty="0"/>
              <a:t>我们可以写出[a]，</a:t>
            </a:r>
            <a:r>
              <a:rPr lang="en-US" sz="1800" dirty="0" err="1"/>
              <a:t>不带下标R</a:t>
            </a:r>
            <a:r>
              <a:rPr lang="en-US" sz="1800" dirty="0"/>
              <a:t>。</a:t>
            </a:r>
          </a:p>
          <a:p>
            <a:pPr>
              <a:buNone/>
            </a:pPr>
            <a:r>
              <a:rPr lang="en-US" sz="1800" dirty="0"/>
              <a:t>     </a:t>
            </a:r>
            <a:r>
              <a:rPr lang="zh-CN" altLang="en-US" sz="1800" dirty="0"/>
              <a:t>注意</a:t>
            </a:r>
            <a:r>
              <a:rPr lang="en-US" sz="1800" dirty="0"/>
              <a:t> [a]</a:t>
            </a:r>
            <a:r>
              <a:rPr lang="en-US" sz="1800" baseline="-25000" dirty="0"/>
              <a:t>R </a:t>
            </a:r>
            <a:r>
              <a:rPr lang="en-US" sz="1800" dirty="0"/>
              <a:t>= {s</a:t>
            </a:r>
            <a:r>
              <a:rPr lang="zh-CN" altLang="en-US" sz="1800" dirty="0"/>
              <a:t> </a:t>
            </a:r>
            <a:r>
              <a:rPr lang="en-US" sz="1800" dirty="0"/>
              <a:t>|</a:t>
            </a:r>
            <a:r>
              <a:rPr lang="zh-CN" altLang="en-US" sz="1800" dirty="0"/>
              <a:t> </a:t>
            </a:r>
            <a:r>
              <a:rPr lang="en-US" sz="1800" dirty="0"/>
              <a:t>(a,</a:t>
            </a:r>
            <a:r>
              <a:rPr lang="zh-CN" altLang="en-US" sz="1800" dirty="0"/>
              <a:t> </a:t>
            </a:r>
            <a:r>
              <a:rPr lang="en-US" sz="1800" dirty="0"/>
              <a:t>s) </a:t>
            </a:r>
            <a:r>
              <a:rPr lang="en-US" sz="1800" dirty="0">
                <a:ea typeface="Cambria Math" panose="02040503050406030204"/>
              </a:rPr>
              <a:t>∈</a:t>
            </a:r>
            <a:r>
              <a:rPr lang="en-US" sz="1800" dirty="0"/>
              <a:t> R}</a:t>
            </a:r>
            <a:r>
              <a:rPr lang="zh-CN" altLang="en-US" sz="1800" dirty="0"/>
              <a:t>。</a:t>
            </a:r>
            <a:endParaRPr lang="en-US" sz="1800" dirty="0"/>
          </a:p>
          <a:p>
            <a:pPr>
              <a:lnSpc>
                <a:spcPct val="150000"/>
              </a:lnSpc>
            </a:pPr>
            <a:r>
              <a:rPr lang="en-US" sz="1800" dirty="0" err="1"/>
              <a:t>如果b</a:t>
            </a:r>
            <a:r>
              <a:rPr lang="zh-CN" altLang="en-US" sz="1800" dirty="0"/>
              <a:t> </a:t>
            </a:r>
            <a:r>
              <a:rPr lang="en-US" sz="1800" dirty="0"/>
              <a:t>∈</a:t>
            </a:r>
            <a:r>
              <a:rPr lang="en-US" sz="1800" dirty="0">
                <a:sym typeface="+mn-ea"/>
              </a:rPr>
              <a:t> [a]</a:t>
            </a:r>
            <a:r>
              <a:rPr lang="en-US" sz="1800" baseline="-25000" dirty="0">
                <a:sym typeface="+mn-ea"/>
              </a:rPr>
              <a:t>R</a:t>
            </a:r>
            <a:r>
              <a:rPr lang="en-US" sz="1800" dirty="0"/>
              <a:t>，则b称为该等价类的一个代表元。一个等价类的任何元素都可以用作类的代表元。</a:t>
            </a:r>
          </a:p>
          <a:p>
            <a:pPr>
              <a:lnSpc>
                <a:spcPct val="150000"/>
              </a:lnSpc>
            </a:pPr>
            <a:r>
              <a:rPr lang="en-US" sz="1800" dirty="0"/>
              <a:t>模m同余关系的等价类称为模m同余类，整数a模m的同余类用</a:t>
            </a:r>
            <a:r>
              <a:rPr lang="en-US" sz="1800" dirty="0">
                <a:sym typeface="+mn-ea"/>
              </a:rPr>
              <a:t>[a]</a:t>
            </a:r>
            <a:r>
              <a:rPr lang="en-US" sz="1800" baseline="-25000" dirty="0">
                <a:sym typeface="+mn-ea"/>
              </a:rPr>
              <a:t>m</a:t>
            </a:r>
            <a:r>
              <a:rPr lang="en-US" sz="1800" dirty="0"/>
              <a:t>表示，满足</a:t>
            </a:r>
            <a:r>
              <a:rPr lang="en-US" sz="1800" dirty="0">
                <a:sym typeface="+mn-ea"/>
              </a:rPr>
              <a:t>[a]</a:t>
            </a:r>
            <a:r>
              <a:rPr lang="en-US" sz="1800" baseline="-25000" dirty="0">
                <a:sym typeface="+mn-ea"/>
              </a:rPr>
              <a:t>m</a:t>
            </a:r>
            <a:r>
              <a:rPr lang="en-US" sz="1800" dirty="0">
                <a:sym typeface="+mn-ea"/>
              </a:rPr>
              <a:t> = {…, a</a:t>
            </a:r>
            <a:r>
              <a:rPr lang="en-US" sz="1800" dirty="0">
                <a:ea typeface="Cambria Math" panose="02040503050406030204"/>
                <a:sym typeface="+mn-ea"/>
              </a:rPr>
              <a:t>−2m,</a:t>
            </a:r>
            <a:r>
              <a:rPr lang="en-US" sz="1800" dirty="0">
                <a:sym typeface="+mn-ea"/>
              </a:rPr>
              <a:t> a</a:t>
            </a:r>
            <a:r>
              <a:rPr lang="en-US" sz="1800" dirty="0">
                <a:ea typeface="Cambria Math" panose="02040503050406030204"/>
                <a:sym typeface="+mn-ea"/>
              </a:rPr>
              <a:t>−m, a</a:t>
            </a:r>
            <a:r>
              <a:rPr lang="en-US" altLang="zh-CN" sz="1800" dirty="0">
                <a:ea typeface="Cambria Math" panose="02040503050406030204"/>
                <a:sym typeface="+mn-ea"/>
              </a:rPr>
              <a:t>,</a:t>
            </a:r>
            <a:r>
              <a:rPr lang="zh-CN" altLang="en-US" sz="1800" dirty="0">
                <a:ea typeface="Cambria Math" panose="02040503050406030204"/>
                <a:sym typeface="+mn-ea"/>
              </a:rPr>
              <a:t> </a:t>
            </a:r>
            <a:r>
              <a:rPr lang="en-US" sz="1800" dirty="0" err="1">
                <a:sym typeface="+mn-ea"/>
              </a:rPr>
              <a:t>a</a:t>
            </a:r>
            <a:r>
              <a:rPr lang="en-US" sz="1800" dirty="0" err="1">
                <a:ea typeface="Cambria Math" panose="02040503050406030204"/>
                <a:sym typeface="+mn-ea"/>
              </a:rPr>
              <a:t>+m</a:t>
            </a:r>
            <a:r>
              <a:rPr lang="en-US" sz="1800" dirty="0">
                <a:ea typeface="Cambria Math" panose="02040503050406030204"/>
                <a:sym typeface="+mn-ea"/>
              </a:rPr>
              <a:t>, </a:t>
            </a:r>
            <a:r>
              <a:rPr lang="en-US" sz="1800" dirty="0">
                <a:sym typeface="+mn-ea"/>
              </a:rPr>
              <a:t>a</a:t>
            </a:r>
            <a:r>
              <a:rPr lang="en-US" sz="1800" dirty="0">
                <a:ea typeface="Cambria Math" panose="02040503050406030204"/>
                <a:sym typeface="+mn-ea"/>
              </a:rPr>
              <a:t>+2m, … </a:t>
            </a:r>
            <a:r>
              <a:rPr lang="en-US" sz="1800" dirty="0">
                <a:sym typeface="+mn-ea"/>
              </a:rPr>
              <a:t>}</a:t>
            </a:r>
            <a:r>
              <a:rPr lang="en-US" sz="1800" dirty="0"/>
              <a:t>。例如，</a:t>
            </a:r>
          </a:p>
          <a:p>
            <a:pPr lvl="1">
              <a:buNone/>
            </a:pPr>
            <a:r>
              <a:rPr lang="en-US" sz="1800" dirty="0"/>
              <a:t>   [</a:t>
            </a:r>
            <a:r>
              <a:rPr lang="en-US" sz="1800" dirty="0">
                <a:ea typeface="Cambria Math" panose="02040503050406030204" pitchFamily="18" charset="0"/>
              </a:rPr>
              <a:t>0</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8,</a:t>
            </a:r>
            <a:r>
              <a:rPr lang="en-US" sz="1800" dirty="0">
                <a:ea typeface="Cambria Math" panose="02040503050406030204"/>
              </a:rPr>
              <a:t> −</a:t>
            </a:r>
            <a:r>
              <a:rPr lang="en-US" sz="1800" dirty="0">
                <a:ea typeface="Cambria Math" panose="02040503050406030204" pitchFamily="18" charset="0"/>
              </a:rPr>
              <a:t>4 , 0, 4 , 8 , …}                        </a:t>
            </a:r>
            <a:r>
              <a:rPr lang="en-US" sz="1800" dirty="0"/>
              <a:t>[</a:t>
            </a:r>
            <a:r>
              <a:rPr lang="en-US" sz="1800" dirty="0">
                <a:ea typeface="Cambria Math" panose="02040503050406030204" pitchFamily="18" charset="0"/>
              </a:rPr>
              <a:t>1</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7,</a:t>
            </a:r>
            <a:r>
              <a:rPr lang="en-US" sz="1800" dirty="0">
                <a:ea typeface="Cambria Math" panose="02040503050406030204"/>
              </a:rPr>
              <a:t> −</a:t>
            </a:r>
            <a:r>
              <a:rPr lang="en-US" sz="1800" dirty="0">
                <a:ea typeface="Cambria Math" panose="02040503050406030204" pitchFamily="18" charset="0"/>
              </a:rPr>
              <a:t>3 , 1, 5 , 9 , …}</a:t>
            </a:r>
          </a:p>
          <a:p>
            <a:pPr marL="274320" lvl="1" indent="-274320">
              <a:buClr>
                <a:schemeClr val="accent3"/>
              </a:buClr>
              <a:buSzPct val="95000"/>
              <a:buNone/>
            </a:pPr>
            <a:r>
              <a:rPr lang="en-US" sz="1800" dirty="0"/>
              <a:t>          [</a:t>
            </a:r>
            <a:r>
              <a:rPr lang="en-US" sz="1800" dirty="0">
                <a:ea typeface="Cambria Math" panose="02040503050406030204" pitchFamily="18" charset="0"/>
              </a:rPr>
              <a:t>2</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6,</a:t>
            </a:r>
            <a:r>
              <a:rPr lang="en-US" sz="1800" dirty="0">
                <a:ea typeface="Cambria Math" panose="02040503050406030204"/>
              </a:rPr>
              <a:t> −</a:t>
            </a:r>
            <a:r>
              <a:rPr lang="en-US" sz="1800" dirty="0">
                <a:ea typeface="Cambria Math" panose="02040503050406030204" pitchFamily="18" charset="0"/>
              </a:rPr>
              <a:t>2 , 2, 6 , 10 , …}                      </a:t>
            </a:r>
            <a:r>
              <a:rPr lang="en-US" sz="1800" dirty="0"/>
              <a:t>[</a:t>
            </a:r>
            <a:r>
              <a:rPr lang="en-US" sz="1800" dirty="0">
                <a:ea typeface="Cambria Math" panose="02040503050406030204" pitchFamily="18" charset="0"/>
              </a:rPr>
              <a:t>3</a:t>
            </a:r>
            <a:r>
              <a:rPr lang="en-US" sz="1800" dirty="0"/>
              <a:t>]</a:t>
            </a:r>
            <a:r>
              <a:rPr lang="en-US" sz="1800" baseline="-25000" dirty="0">
                <a:ea typeface="Cambria Math" panose="02040503050406030204" pitchFamily="18" charset="0"/>
              </a:rPr>
              <a:t>4</a:t>
            </a:r>
            <a:r>
              <a:rPr lang="en-US" sz="1800" dirty="0"/>
              <a:t> = {…, </a:t>
            </a:r>
            <a:r>
              <a:rPr lang="en-US" sz="1800" dirty="0">
                <a:ea typeface="Cambria Math" panose="02040503050406030204"/>
              </a:rPr>
              <a:t>−</a:t>
            </a:r>
            <a:r>
              <a:rPr lang="en-US" sz="1800" dirty="0">
                <a:ea typeface="Cambria Math" panose="02040503050406030204" pitchFamily="18" charset="0"/>
              </a:rPr>
              <a:t>5,</a:t>
            </a:r>
            <a:r>
              <a:rPr lang="en-US" sz="1800" dirty="0">
                <a:ea typeface="Cambria Math" panose="02040503050406030204"/>
              </a:rPr>
              <a:t> −</a:t>
            </a:r>
            <a:r>
              <a:rPr lang="en-US" sz="1800" dirty="0">
                <a:ea typeface="Cambria Math" panose="02040503050406030204" pitchFamily="18" charset="0"/>
              </a:rPr>
              <a:t>1 , 3, 7 , 11 , …}</a:t>
            </a: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等价类和</a:t>
            </a:r>
            <a:r>
              <a:rPr lang="zh-CN" altLang="en-US" dirty="0"/>
              <a:t>划分</a:t>
            </a:r>
          </a:p>
        </p:txBody>
      </p:sp>
      <p:sp>
        <p:nvSpPr>
          <p:cNvPr id="3" name="Content Placeholder 2"/>
          <p:cNvSpPr>
            <a:spLocks noGrp="1"/>
          </p:cNvSpPr>
          <p:nvPr>
            <p:ph idx="1"/>
          </p:nvPr>
        </p:nvSpPr>
        <p:spPr/>
        <p:txBody>
          <a:bodyPr>
            <a:normAutofit/>
          </a:bodyPr>
          <a:lstStyle/>
          <a:p>
            <a:pPr>
              <a:buNone/>
            </a:pPr>
            <a:r>
              <a:rPr lang="en-US" b="1" dirty="0"/>
              <a:t>定理1</a:t>
            </a:r>
            <a:r>
              <a:rPr lang="zh-CN" altLang="en-US" b="1" dirty="0"/>
              <a:t>：</a:t>
            </a:r>
            <a:r>
              <a:rPr lang="en-US" dirty="0" err="1"/>
              <a:t>设R是集合A上的等价关系</a:t>
            </a:r>
            <a:r>
              <a:rPr lang="en-US" dirty="0"/>
              <a:t>。</a:t>
            </a:r>
            <a:r>
              <a:rPr lang="zh-CN" altLang="en-US" dirty="0"/>
              <a:t>那么集合</a:t>
            </a:r>
            <a:r>
              <a:rPr lang="en-US" altLang="zh-CN" dirty="0"/>
              <a:t>A</a:t>
            </a:r>
            <a:r>
              <a:rPr lang="zh-CN" altLang="en-US" dirty="0"/>
              <a:t>的</a:t>
            </a:r>
            <a:r>
              <a:rPr lang="en-US" dirty="0" err="1"/>
              <a:t>元素a和b</a:t>
            </a:r>
            <a:r>
              <a:rPr lang="zh-CN" altLang="en-US" dirty="0"/>
              <a:t>存在以下等价命题</a:t>
            </a:r>
            <a:r>
              <a:rPr lang="en-US" dirty="0"/>
              <a:t>:</a:t>
            </a:r>
          </a:p>
          <a:p>
            <a:pPr lvl="1">
              <a:buNone/>
            </a:pPr>
            <a:r>
              <a:rPr lang="en-US" dirty="0"/>
              <a:t>    (</a:t>
            </a:r>
            <a:r>
              <a:rPr lang="en-US" dirty="0" err="1"/>
              <a:t>i</a:t>
            </a:r>
            <a:r>
              <a:rPr lang="en-US" dirty="0"/>
              <a:t>)   </a:t>
            </a:r>
            <a:r>
              <a:rPr lang="en-US" dirty="0" err="1"/>
              <a:t>aRb</a:t>
            </a:r>
            <a:endParaRPr lang="en-US" dirty="0"/>
          </a:p>
          <a:p>
            <a:pPr lvl="1">
              <a:buNone/>
            </a:pPr>
            <a:r>
              <a:rPr lang="en-US" dirty="0"/>
              <a:t>    (ii)  [a] = [b]</a:t>
            </a:r>
          </a:p>
          <a:p>
            <a:pPr lvl="1">
              <a:buNone/>
            </a:pPr>
            <a:r>
              <a:rPr lang="en-US" dirty="0"/>
              <a:t>    (iii) [a] </a:t>
            </a:r>
            <a:r>
              <a:rPr lang="en-US" dirty="0">
                <a:ea typeface="Cambria Math" panose="02040503050406030204"/>
              </a:rPr>
              <a:t>∩</a:t>
            </a:r>
            <a:r>
              <a:rPr lang="en-US" dirty="0"/>
              <a:t> [b] </a:t>
            </a:r>
            <a:r>
              <a:rPr lang="zh-CN" altLang="en-US" dirty="0">
                <a:sym typeface="+mn-ea"/>
              </a:rPr>
              <a:t>≠</a:t>
            </a:r>
            <a:r>
              <a:rPr lang="en-US" dirty="0"/>
              <a:t> </a:t>
            </a:r>
            <a:r>
              <a:rPr lang="en-US" dirty="0">
                <a:ea typeface="Cambria Math" panose="02040503050406030204"/>
              </a:rPr>
              <a:t>∅</a:t>
            </a:r>
          </a:p>
          <a:p>
            <a:pPr marL="261938" lvl="1" indent="-261938">
              <a:buNone/>
            </a:pPr>
            <a:r>
              <a:rPr lang="zh-CN" altLang="en-US" b="1" dirty="0">
                <a:ea typeface="宋体" panose="02010600030101010101" pitchFamily="2" charset="-122"/>
              </a:rPr>
              <a:t>证明</a:t>
            </a:r>
            <a:r>
              <a:rPr lang="zh-CN" altLang="en-US" b="1" dirty="0">
                <a:ea typeface="Cambria Math" panose="02040503050406030204"/>
              </a:rPr>
              <a:t>：</a:t>
            </a:r>
            <a:r>
              <a:rPr lang="en-US" dirty="0" err="1"/>
              <a:t>我们证明</a:t>
            </a:r>
            <a:r>
              <a:rPr lang="en-US" dirty="0"/>
              <a:t>(</a:t>
            </a:r>
            <a:r>
              <a:rPr lang="en-US" dirty="0" err="1"/>
              <a:t>i</a:t>
            </a:r>
            <a:r>
              <a:rPr lang="en-US" dirty="0"/>
              <a:t>)</a:t>
            </a:r>
            <a:r>
              <a:rPr lang="zh-CN" altLang="en-US" dirty="0"/>
              <a:t>推出</a:t>
            </a:r>
            <a:r>
              <a:rPr lang="en-US" dirty="0"/>
              <a:t>(ii)</a:t>
            </a:r>
            <a:r>
              <a:rPr lang="zh-CN" altLang="en-US" dirty="0"/>
              <a:t>。</a:t>
            </a:r>
            <a:r>
              <a:rPr lang="en-US" dirty="0" err="1"/>
              <a:t>假设aRb</a:t>
            </a:r>
            <a:r>
              <a:rPr lang="zh-CN" altLang="en-US" dirty="0"/>
              <a:t>，我们将通过</a:t>
            </a:r>
            <a:r>
              <a:rPr lang="en-US" dirty="0">
                <a:sym typeface="+mn-ea"/>
              </a:rPr>
              <a:t> [a]</a:t>
            </a:r>
            <a:r>
              <a:rPr lang="zh-CN" altLang="en-US" dirty="0">
                <a:sym typeface="+mn-ea"/>
              </a:rPr>
              <a:t> </a:t>
            </a:r>
            <a:r>
              <a:rPr lang="en-US" dirty="0">
                <a:ea typeface="Cambria Math" panose="02040503050406030204"/>
                <a:sym typeface="+mn-ea"/>
              </a:rPr>
              <a:t>⊆</a:t>
            </a:r>
            <a:r>
              <a:rPr lang="en-US" dirty="0">
                <a:sym typeface="+mn-ea"/>
              </a:rPr>
              <a:t> [b]</a:t>
            </a:r>
            <a:r>
              <a:rPr lang="zh-CN" altLang="en-US" dirty="0">
                <a:sym typeface="+mn-ea"/>
              </a:rPr>
              <a:t>和</a:t>
            </a:r>
            <a:r>
              <a:rPr lang="en-US" dirty="0">
                <a:sym typeface="+mn-ea"/>
              </a:rPr>
              <a:t>[b]</a:t>
            </a:r>
            <a:r>
              <a:rPr lang="zh-CN" altLang="en-US" dirty="0">
                <a:sym typeface="+mn-ea"/>
              </a:rPr>
              <a:t> </a:t>
            </a:r>
            <a:r>
              <a:rPr lang="en-US" dirty="0">
                <a:ea typeface="Cambria Math" panose="02040503050406030204"/>
                <a:sym typeface="+mn-ea"/>
              </a:rPr>
              <a:t>⊆</a:t>
            </a:r>
            <a:r>
              <a:rPr lang="en-US" dirty="0">
                <a:sym typeface="+mn-ea"/>
              </a:rPr>
              <a:t> [a]</a:t>
            </a:r>
            <a:r>
              <a:rPr lang="zh-CN" altLang="en-US" dirty="0">
                <a:sym typeface="+mn-ea"/>
              </a:rPr>
              <a:t>来证明</a:t>
            </a:r>
            <a:r>
              <a:rPr lang="en-US" dirty="0">
                <a:sym typeface="+mn-ea"/>
              </a:rPr>
              <a:t>[a] = [b]</a:t>
            </a:r>
            <a:r>
              <a:rPr lang="zh-CN" altLang="en-US" dirty="0">
                <a:sym typeface="+mn-ea"/>
              </a:rPr>
              <a:t>。假设</a:t>
            </a:r>
            <a:r>
              <a:rPr lang="en-US" dirty="0">
                <a:ea typeface="Cambria Math" panose="02040503050406030204"/>
              </a:rPr>
              <a:t> c ∈</a:t>
            </a:r>
            <a:r>
              <a:rPr lang="en-US" dirty="0"/>
              <a:t> [a]</a:t>
            </a:r>
            <a:r>
              <a:rPr lang="zh-CN" altLang="en-US" dirty="0"/>
              <a:t>，那么</a:t>
            </a:r>
            <a:r>
              <a:rPr lang="en-US" dirty="0" err="1"/>
              <a:t>aRc</a:t>
            </a:r>
            <a:r>
              <a:rPr lang="zh-CN" altLang="en-US" dirty="0"/>
              <a:t>。因为</a:t>
            </a:r>
            <a:r>
              <a:rPr lang="en-US" dirty="0" err="1"/>
              <a:t>aRb</a:t>
            </a:r>
            <a:r>
              <a:rPr lang="zh-CN" altLang="en-US" dirty="0"/>
              <a:t>和</a:t>
            </a:r>
            <a:r>
              <a:rPr lang="en-US" dirty="0" err="1"/>
              <a:t>R是对称的</a:t>
            </a:r>
            <a:r>
              <a:rPr lang="zh-CN" altLang="en-US" dirty="0"/>
              <a:t>，所以</a:t>
            </a:r>
            <a:r>
              <a:rPr lang="en-US" dirty="0" err="1">
                <a:sym typeface="+mn-ea"/>
              </a:rPr>
              <a:t>bRa</a:t>
            </a:r>
            <a:r>
              <a:rPr lang="en-US" dirty="0"/>
              <a:t>。</a:t>
            </a:r>
            <a:r>
              <a:rPr lang="zh-CN" altLang="en-US" dirty="0"/>
              <a:t>又由于</a:t>
            </a:r>
            <a:r>
              <a:rPr lang="en-US" dirty="0"/>
              <a:t>R是可传递的</a:t>
            </a:r>
            <a:r>
              <a:rPr lang="zh-CN" altLang="en-US" dirty="0"/>
              <a:t>且</a:t>
            </a:r>
            <a:r>
              <a:rPr lang="en-US" dirty="0"/>
              <a:t>bRa和aRc，</a:t>
            </a:r>
            <a:r>
              <a:rPr lang="zh-CN" altLang="en-US" dirty="0"/>
              <a:t>就得到</a:t>
            </a:r>
            <a:r>
              <a:rPr lang="en-US" dirty="0"/>
              <a:t>bRc。</a:t>
            </a:r>
            <a:r>
              <a:rPr lang="zh-CN" altLang="en-US" dirty="0"/>
              <a:t>所以</a:t>
            </a:r>
            <a:r>
              <a:rPr lang="en-US" dirty="0">
                <a:ea typeface="Cambria Math" panose="02040503050406030204"/>
              </a:rPr>
              <a:t> c ∈</a:t>
            </a:r>
            <a:r>
              <a:rPr lang="en-US" dirty="0"/>
              <a:t> [b]</a:t>
            </a:r>
            <a:r>
              <a:rPr lang="zh-CN" altLang="en-US" dirty="0"/>
              <a:t>。这就证明了</a:t>
            </a:r>
            <a:r>
              <a:rPr lang="en-US" dirty="0"/>
              <a:t> [a]</a:t>
            </a:r>
            <a:r>
              <a:rPr lang="en-US" dirty="0">
                <a:ea typeface="Cambria Math" panose="02040503050406030204"/>
              </a:rPr>
              <a:t>⊆</a:t>
            </a:r>
            <a:r>
              <a:rPr lang="en-US" dirty="0"/>
              <a:t> [b]</a:t>
            </a:r>
            <a:r>
              <a:rPr lang="zh-CN" altLang="en-US" dirty="0"/>
              <a:t>。反之可证明</a:t>
            </a:r>
            <a:r>
              <a:rPr lang="en-US" dirty="0"/>
              <a:t> [b]</a:t>
            </a:r>
            <a:r>
              <a:rPr lang="zh-CN" altLang="en-US" dirty="0"/>
              <a:t> </a:t>
            </a:r>
            <a:r>
              <a:rPr lang="en-US" dirty="0">
                <a:ea typeface="Cambria Math" panose="02040503050406030204"/>
              </a:rPr>
              <a:t>⊆</a:t>
            </a:r>
            <a:r>
              <a:rPr lang="en-US" dirty="0"/>
              <a:t> [a]</a:t>
            </a:r>
            <a:r>
              <a:rPr lang="zh-CN" alt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等价关系</a:t>
            </a:r>
            <a:r>
              <a:rPr lang="zh-CN" altLang="en-US" dirty="0"/>
              <a:t>与集合的</a:t>
            </a:r>
            <a:r>
              <a:rPr lang="en-US" dirty="0" err="1"/>
              <a:t>划分</a:t>
            </a:r>
            <a:endParaRPr lang="en-US" dirty="0"/>
          </a:p>
        </p:txBody>
      </p:sp>
      <p:sp>
        <p:nvSpPr>
          <p:cNvPr id="3" name="Content Placeholder 2"/>
          <p:cNvSpPr>
            <a:spLocks noGrp="1"/>
          </p:cNvSpPr>
          <p:nvPr>
            <p:ph idx="1"/>
          </p:nvPr>
        </p:nvSpPr>
        <p:spPr/>
        <p:txBody>
          <a:bodyPr>
            <a:normAutofit/>
          </a:bodyPr>
          <a:lstStyle/>
          <a:p>
            <a:r>
              <a:rPr lang="en-US" dirty="0"/>
              <a:t>设R是集合A上的一个等价关系。R的所有等价类的并集</a:t>
            </a:r>
            <a:r>
              <a:rPr lang="zh-CN" altLang="en-US" dirty="0"/>
              <a:t>就</a:t>
            </a:r>
            <a:r>
              <a:rPr lang="en-US" dirty="0"/>
              <a:t>是A，因为A的</a:t>
            </a:r>
            <a:r>
              <a:rPr lang="zh-CN" altLang="en-US" dirty="0"/>
              <a:t>每个</a:t>
            </a:r>
            <a:r>
              <a:rPr lang="en-US" dirty="0"/>
              <a:t>元素a在它自己的等价类</a:t>
            </a:r>
            <a:r>
              <a:rPr lang="en-US" dirty="0">
                <a:sym typeface="+mn-ea"/>
              </a:rPr>
              <a:t> [a]</a:t>
            </a:r>
            <a:r>
              <a:rPr lang="en-US" baseline="-25000" dirty="0">
                <a:sym typeface="+mn-ea"/>
              </a:rPr>
              <a:t>R</a:t>
            </a:r>
            <a:r>
              <a:rPr lang="en-US" dirty="0"/>
              <a:t>中。换句话说,</a:t>
            </a:r>
          </a:p>
          <a:p>
            <a:pPr>
              <a:buNone/>
            </a:pPr>
            <a:r>
              <a:rPr lang="en-US" dirty="0"/>
              <a:t>   </a:t>
            </a:r>
          </a:p>
          <a:p>
            <a:pPr>
              <a:buNone/>
            </a:pPr>
            <a:endParaRPr lang="en-US" dirty="0"/>
          </a:p>
          <a:p>
            <a:r>
              <a:rPr lang="en-US" dirty="0"/>
              <a:t>从定理1可以推出，这些等价类要么是相等的，要么是不相交的，</a:t>
            </a:r>
            <a:r>
              <a:rPr lang="zh-CN" altLang="en-US" dirty="0"/>
              <a:t>则当</a:t>
            </a:r>
            <a:r>
              <a:rPr lang="en-US" dirty="0"/>
              <a:t>[a]</a:t>
            </a:r>
            <a:r>
              <a:rPr lang="en-US" baseline="-25000" dirty="0"/>
              <a:t>R</a:t>
            </a:r>
            <a:r>
              <a:rPr lang="en-US" dirty="0"/>
              <a:t> </a:t>
            </a:r>
            <a:r>
              <a:rPr lang="en-US" dirty="0">
                <a:ea typeface="Cambria Math" panose="02040503050406030204"/>
              </a:rPr>
              <a:t>≠ </a:t>
            </a:r>
            <a:r>
              <a:rPr lang="en-US" dirty="0"/>
              <a:t>[b]</a:t>
            </a:r>
            <a:r>
              <a:rPr lang="en-US" baseline="-25000" dirty="0"/>
              <a:t>R </a:t>
            </a:r>
            <a:r>
              <a:rPr lang="zh-CN" altLang="en-US" dirty="0"/>
              <a:t>时</a:t>
            </a:r>
            <a:r>
              <a:rPr lang="en-US" dirty="0">
                <a:sym typeface="+mn-ea"/>
              </a:rPr>
              <a:t> </a:t>
            </a:r>
            <a:r>
              <a:rPr lang="zh-CN" altLang="en-US" dirty="0">
                <a:sym typeface="+mn-ea"/>
              </a:rPr>
              <a:t>，</a:t>
            </a:r>
            <a:r>
              <a:rPr lang="en-US" dirty="0">
                <a:sym typeface="+mn-ea"/>
              </a:rPr>
              <a:t>[a]</a:t>
            </a:r>
            <a:r>
              <a:rPr lang="en-US" baseline="-25000" dirty="0">
                <a:sym typeface="+mn-ea"/>
              </a:rPr>
              <a:t>R</a:t>
            </a:r>
            <a:r>
              <a:rPr lang="en-US" dirty="0">
                <a:sym typeface="+mn-ea"/>
              </a:rPr>
              <a:t> </a:t>
            </a:r>
            <a:r>
              <a:rPr lang="en-US" dirty="0">
                <a:ea typeface="Cambria Math" panose="02040503050406030204"/>
                <a:sym typeface="+mn-ea"/>
              </a:rPr>
              <a:t>∩ </a:t>
            </a:r>
            <a:r>
              <a:rPr lang="en-US" dirty="0">
                <a:sym typeface="+mn-ea"/>
              </a:rPr>
              <a:t>[b]</a:t>
            </a:r>
            <a:r>
              <a:rPr lang="en-US" baseline="-25000" dirty="0">
                <a:sym typeface="+mn-ea"/>
              </a:rPr>
              <a:t>R </a:t>
            </a:r>
            <a:r>
              <a:rPr lang="en-US" dirty="0">
                <a:sym typeface="+mn-ea"/>
              </a:rPr>
              <a:t>= </a:t>
            </a:r>
            <a:r>
              <a:rPr lang="en-US" dirty="0">
                <a:ea typeface="Cambria Math" panose="02040503050406030204"/>
                <a:sym typeface="+mn-ea"/>
              </a:rPr>
              <a:t>∅ </a:t>
            </a:r>
            <a:r>
              <a:rPr lang="zh-CN" altLang="en-US" dirty="0">
                <a:ea typeface="宋体" panose="02010600030101010101" pitchFamily="2" charset="-122"/>
                <a:sym typeface="+mn-ea"/>
              </a:rPr>
              <a:t>。</a:t>
            </a:r>
            <a:endParaRPr lang="en-US" dirty="0"/>
          </a:p>
          <a:p>
            <a:r>
              <a:rPr lang="en-US" dirty="0" err="1"/>
              <a:t>因此，等价类构成了A的划分</a:t>
            </a:r>
            <a:r>
              <a:rPr lang="en-US" dirty="0"/>
              <a:t>。</a:t>
            </a:r>
          </a:p>
        </p:txBody>
      </p:sp>
      <p:pic>
        <p:nvPicPr>
          <p:cNvPr id="9" name="Picture 8" descr="addin_tmp.png"/>
          <p:cNvPicPr>
            <a:picLocks noChangeAspect="1"/>
          </p:cNvPicPr>
          <p:nvPr>
            <p:custDataLst>
              <p:tags r:id="rId1"/>
            </p:custDataLst>
          </p:nvPr>
        </p:nvPicPr>
        <p:blipFill rotWithShape="1">
          <a:blip r:embed="rId3" cstate="print"/>
          <a:srcRect l="70770"/>
          <a:stretch/>
        </p:blipFill>
        <p:spPr>
          <a:xfrm>
            <a:off x="3733800" y="3282951"/>
            <a:ext cx="1474470" cy="78676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等价关系划分集合</a:t>
            </a:r>
          </a:p>
        </p:txBody>
      </p:sp>
      <p:sp>
        <p:nvSpPr>
          <p:cNvPr id="3" name="Content Placeholder 2"/>
          <p:cNvSpPr>
            <a:spLocks noGrp="1"/>
          </p:cNvSpPr>
          <p:nvPr>
            <p:ph idx="1"/>
          </p:nvPr>
        </p:nvSpPr>
        <p:spPr>
          <a:xfrm>
            <a:off x="457200" y="1935480"/>
            <a:ext cx="8229600" cy="4617720"/>
          </a:xfrm>
        </p:spPr>
        <p:txBody>
          <a:bodyPr>
            <a:normAutofit fontScale="67500" lnSpcReduction="20000"/>
          </a:bodyPr>
          <a:lstStyle/>
          <a:p>
            <a:pPr>
              <a:lnSpc>
                <a:spcPct val="150000"/>
              </a:lnSpc>
              <a:buNone/>
            </a:pPr>
            <a:r>
              <a:rPr lang="en-US" b="1" dirty="0"/>
              <a:t>定理2</a:t>
            </a:r>
            <a:r>
              <a:rPr lang="zh-CN" altLang="en-US" b="1" dirty="0"/>
              <a:t>：</a:t>
            </a:r>
            <a:r>
              <a:rPr lang="zh-CN" altLang="en-US" dirty="0"/>
              <a:t>令</a:t>
            </a:r>
            <a:r>
              <a:rPr lang="en-US" dirty="0" err="1"/>
              <a:t>R是一个定义在集合S上的等价关系，那么R的等价类构成S的划分。反过来</a:t>
            </a:r>
            <a:r>
              <a:rPr lang="zh-CN" altLang="en-US" dirty="0"/>
              <a:t>，</a:t>
            </a:r>
            <a:r>
              <a:rPr lang="en-US" dirty="0" err="1"/>
              <a:t>给定集合S的划分</a:t>
            </a:r>
            <a:r>
              <a:rPr lang="en-US" dirty="0">
                <a:sym typeface="+mn-ea"/>
              </a:rPr>
              <a:t>{A</a:t>
            </a:r>
            <a:r>
              <a:rPr lang="en-US" baseline="-25000" dirty="0">
                <a:sym typeface="+mn-ea"/>
              </a:rPr>
              <a:t>i</a:t>
            </a:r>
            <a:r>
              <a:rPr lang="en-US" dirty="0">
                <a:sym typeface="+mn-ea"/>
              </a:rPr>
              <a:t> | </a:t>
            </a:r>
            <a:r>
              <a:rPr lang="en-US" dirty="0" err="1">
                <a:sym typeface="+mn-ea"/>
              </a:rPr>
              <a:t>i</a:t>
            </a:r>
            <a:r>
              <a:rPr lang="en-US" dirty="0">
                <a:sym typeface="+mn-ea"/>
              </a:rPr>
              <a:t> </a:t>
            </a:r>
            <a:r>
              <a:rPr lang="en-US" dirty="0">
                <a:ea typeface="Cambria Math" panose="02040503050406030204"/>
                <a:sym typeface="+mn-ea"/>
              </a:rPr>
              <a:t>∈</a:t>
            </a:r>
            <a:r>
              <a:rPr lang="en-US" dirty="0">
                <a:sym typeface="+mn-ea"/>
              </a:rPr>
              <a:t>  I}</a:t>
            </a:r>
            <a:r>
              <a:rPr lang="zh-CN" altLang="en-US" dirty="0">
                <a:sym typeface="+mn-ea"/>
              </a:rPr>
              <a:t>，</a:t>
            </a:r>
            <a:r>
              <a:rPr lang="en-US" dirty="0" err="1"/>
              <a:t>则存在一个等价关系R，它以</a:t>
            </a:r>
            <a:r>
              <a:rPr lang="zh-CN" altLang="en-US" dirty="0"/>
              <a:t>集合</a:t>
            </a:r>
            <a:r>
              <a:rPr lang="en-US" dirty="0">
                <a:sym typeface="+mn-ea"/>
              </a:rPr>
              <a:t>A</a:t>
            </a:r>
            <a:r>
              <a:rPr lang="en-US" baseline="-25000" dirty="0">
                <a:sym typeface="+mn-ea"/>
              </a:rPr>
              <a:t>i</a:t>
            </a:r>
            <a:r>
              <a:rPr lang="en-US" dirty="0">
                <a:sym typeface="+mn-ea"/>
              </a:rPr>
              <a:t>, </a:t>
            </a:r>
            <a:r>
              <a:rPr lang="en-US" dirty="0" err="1">
                <a:sym typeface="+mn-ea"/>
              </a:rPr>
              <a:t>i</a:t>
            </a:r>
            <a:r>
              <a:rPr lang="en-US" dirty="0">
                <a:sym typeface="+mn-ea"/>
              </a:rPr>
              <a:t> </a:t>
            </a:r>
            <a:r>
              <a:rPr lang="en-US" dirty="0">
                <a:ea typeface="Cambria Math" panose="02040503050406030204"/>
                <a:sym typeface="+mn-ea"/>
              </a:rPr>
              <a:t>∈</a:t>
            </a:r>
            <a:r>
              <a:rPr lang="en-US" dirty="0">
                <a:sym typeface="+mn-ea"/>
              </a:rPr>
              <a:t> I,</a:t>
            </a:r>
            <a:r>
              <a:rPr lang="zh-CN" altLang="en-US" dirty="0">
                <a:sym typeface="+mn-ea"/>
              </a:rPr>
              <a:t>作为它的</a:t>
            </a:r>
            <a:r>
              <a:rPr lang="en-US" dirty="0" err="1"/>
              <a:t>等价类</a:t>
            </a:r>
            <a:r>
              <a:rPr lang="en-US" dirty="0"/>
              <a:t>。</a:t>
            </a:r>
          </a:p>
          <a:p>
            <a:pPr>
              <a:lnSpc>
                <a:spcPct val="150000"/>
              </a:lnSpc>
              <a:buNone/>
            </a:pPr>
            <a:r>
              <a:rPr lang="en-US" dirty="0" err="1"/>
              <a:t>证明</a:t>
            </a:r>
            <a:r>
              <a:rPr lang="zh-CN" altLang="en-US" dirty="0"/>
              <a:t>：前一页</a:t>
            </a:r>
            <a:r>
              <a:rPr lang="en-US" dirty="0" err="1"/>
              <a:t>我们已经展示了定理的第一部分</a:t>
            </a:r>
            <a:r>
              <a:rPr lang="en-US" dirty="0"/>
              <a:t>。</a:t>
            </a:r>
          </a:p>
          <a:p>
            <a:pPr marL="14288" indent="-14288">
              <a:lnSpc>
                <a:spcPct val="150000"/>
              </a:lnSpc>
              <a:buNone/>
            </a:pPr>
            <a:r>
              <a:rPr lang="zh-CN" altLang="en-US" dirty="0"/>
              <a:t>        </a:t>
            </a:r>
            <a:r>
              <a:rPr lang="en-US" dirty="0" err="1"/>
              <a:t>对第二部分，假设</a:t>
            </a:r>
            <a:r>
              <a:rPr lang="en-US" dirty="0"/>
              <a:t>{A</a:t>
            </a:r>
            <a:r>
              <a:rPr lang="en-US" baseline="-25000" dirty="0"/>
              <a:t>i</a:t>
            </a:r>
            <a:r>
              <a:rPr lang="en-US" dirty="0"/>
              <a:t> | </a:t>
            </a:r>
            <a:r>
              <a:rPr lang="en-US" dirty="0" err="1"/>
              <a:t>i</a:t>
            </a:r>
            <a:r>
              <a:rPr lang="en-US" dirty="0"/>
              <a:t> </a:t>
            </a:r>
            <a:r>
              <a:rPr lang="en-US" dirty="0">
                <a:ea typeface="Cambria Math" panose="02040503050406030204"/>
              </a:rPr>
              <a:t>∈</a:t>
            </a:r>
            <a:r>
              <a:rPr lang="en-US" dirty="0"/>
              <a:t> I} </a:t>
            </a:r>
            <a:r>
              <a:rPr lang="en-US" dirty="0" err="1"/>
              <a:t>是S的一个划分</a:t>
            </a:r>
            <a:r>
              <a:rPr lang="zh-CN" altLang="en-US" dirty="0"/>
              <a:t>。</a:t>
            </a:r>
            <a:r>
              <a:rPr lang="en-US" dirty="0" err="1"/>
              <a:t>令R为S上的关系，R</a:t>
            </a:r>
            <a:r>
              <a:rPr lang="zh-CN" altLang="en-US" dirty="0"/>
              <a:t>包含</a:t>
            </a:r>
            <a:r>
              <a:rPr lang="en-US" altLang="zh-CN" dirty="0"/>
              <a:t>(</a:t>
            </a:r>
            <a:r>
              <a:rPr lang="en-US" dirty="0"/>
              <a:t>x, y</a:t>
            </a:r>
            <a:r>
              <a:rPr lang="en-US" altLang="zh-CN" dirty="0"/>
              <a:t>)</a:t>
            </a:r>
            <a:r>
              <a:rPr lang="zh-CN" altLang="en-US" dirty="0"/>
              <a:t>当且仅当</a:t>
            </a:r>
            <a:r>
              <a:rPr lang="en-US" dirty="0" err="1"/>
              <a:t>x和y属于划分中的同一子集</a:t>
            </a:r>
            <a:r>
              <a:rPr lang="en-US" dirty="0" err="1">
                <a:sym typeface="+mn-ea"/>
              </a:rPr>
              <a:t>A</a:t>
            </a:r>
            <a:r>
              <a:rPr lang="en-US" baseline="-25000" dirty="0" err="1">
                <a:sym typeface="+mn-ea"/>
              </a:rPr>
              <a:t>i</a:t>
            </a:r>
            <a:r>
              <a:rPr lang="zh-CN" altLang="en-US" dirty="0"/>
              <a:t>，我们证明R满足等价关系的性质：</a:t>
            </a:r>
          </a:p>
          <a:p>
            <a:pPr lvl="1">
              <a:lnSpc>
                <a:spcPct val="150000"/>
              </a:lnSpc>
            </a:pPr>
            <a:r>
              <a:rPr lang="en-US" sz="2700" dirty="0" err="1"/>
              <a:t>自反性</a:t>
            </a:r>
            <a:r>
              <a:rPr lang="zh-CN" altLang="en-US" sz="2700" dirty="0"/>
              <a:t>：</a:t>
            </a:r>
            <a:r>
              <a:rPr lang="en-US" sz="2700" dirty="0" err="1"/>
              <a:t>对于每一个</a:t>
            </a:r>
            <a:r>
              <a:rPr lang="en-US" sz="2700" dirty="0"/>
              <a:t> a </a:t>
            </a:r>
            <a:r>
              <a:rPr lang="en-US" sz="2700" dirty="0">
                <a:ea typeface="Cambria Math" panose="02040503050406030204"/>
              </a:rPr>
              <a:t>∈ </a:t>
            </a:r>
            <a:r>
              <a:rPr lang="en-US" sz="2700" dirty="0"/>
              <a:t>S, (a,</a:t>
            </a:r>
            <a:r>
              <a:rPr lang="zh-CN" altLang="en-US" sz="2700" dirty="0"/>
              <a:t> </a:t>
            </a:r>
            <a:r>
              <a:rPr lang="en-US" sz="2700" dirty="0"/>
              <a:t>a) </a:t>
            </a:r>
            <a:r>
              <a:rPr lang="en-US" sz="2700" dirty="0">
                <a:ea typeface="Cambria Math" panose="02040503050406030204"/>
              </a:rPr>
              <a:t>∈</a:t>
            </a:r>
            <a:r>
              <a:rPr lang="en-US" sz="2700" dirty="0"/>
              <a:t> R, </a:t>
            </a:r>
            <a:r>
              <a:rPr lang="en-US" sz="2700" dirty="0" err="1"/>
              <a:t>因为a与自身属于同一子集</a:t>
            </a:r>
            <a:r>
              <a:rPr lang="zh-CN" altLang="en-US" sz="2700" dirty="0"/>
              <a:t>。</a:t>
            </a:r>
            <a:endParaRPr lang="en-US" sz="2700" dirty="0"/>
          </a:p>
          <a:p>
            <a:pPr lvl="1">
              <a:lnSpc>
                <a:spcPct val="150000"/>
              </a:lnSpc>
            </a:pPr>
            <a:r>
              <a:rPr lang="en-US" sz="2700" dirty="0" err="1"/>
              <a:t>对称性</a:t>
            </a:r>
            <a:r>
              <a:rPr lang="zh-CN" altLang="en-US" sz="2700" dirty="0"/>
              <a:t>：若</a:t>
            </a:r>
            <a:r>
              <a:rPr lang="en-US" sz="2700" dirty="0"/>
              <a:t> (a,</a:t>
            </a:r>
            <a:r>
              <a:rPr lang="zh-CN" altLang="en-US" sz="2700" dirty="0"/>
              <a:t> </a:t>
            </a:r>
            <a:r>
              <a:rPr lang="en-US" sz="2700" dirty="0"/>
              <a:t>b) </a:t>
            </a:r>
            <a:r>
              <a:rPr lang="en-US" sz="2700" dirty="0">
                <a:ea typeface="Cambria Math" panose="02040503050406030204"/>
              </a:rPr>
              <a:t>∈</a:t>
            </a:r>
            <a:r>
              <a:rPr lang="en-US" sz="2700" dirty="0"/>
              <a:t> R</a:t>
            </a:r>
            <a:r>
              <a:rPr lang="zh-CN" altLang="en-US" sz="2700" dirty="0"/>
              <a:t>，</a:t>
            </a:r>
            <a:r>
              <a:rPr lang="en-US" sz="2700" dirty="0" err="1"/>
              <a:t>则b和a属于划分的同一子集，则</a:t>
            </a:r>
            <a:r>
              <a:rPr lang="en-US" sz="2700" dirty="0"/>
              <a:t> (b,</a:t>
            </a:r>
            <a:r>
              <a:rPr lang="zh-CN" altLang="en-US" sz="2700" dirty="0"/>
              <a:t> </a:t>
            </a:r>
            <a:r>
              <a:rPr lang="en-US" sz="2700" dirty="0"/>
              <a:t>a) </a:t>
            </a:r>
            <a:r>
              <a:rPr lang="en-US" sz="2700" dirty="0">
                <a:ea typeface="Cambria Math" panose="02040503050406030204"/>
              </a:rPr>
              <a:t>∈</a:t>
            </a:r>
            <a:r>
              <a:rPr lang="en-US" sz="2700" dirty="0"/>
              <a:t> R. </a:t>
            </a:r>
          </a:p>
          <a:p>
            <a:pPr lvl="1">
              <a:lnSpc>
                <a:spcPct val="150000"/>
              </a:lnSpc>
            </a:pPr>
            <a:r>
              <a:rPr lang="en-US" sz="2700" dirty="0" err="1"/>
              <a:t>传递性</a:t>
            </a:r>
            <a:r>
              <a:rPr lang="zh-CN" altLang="en-US" sz="2700" dirty="0"/>
              <a:t>：若</a:t>
            </a:r>
            <a:r>
              <a:rPr lang="en-US" sz="2700" dirty="0"/>
              <a:t> (a,</a:t>
            </a:r>
            <a:r>
              <a:rPr lang="zh-CN" altLang="en-US" sz="2700" dirty="0"/>
              <a:t> </a:t>
            </a:r>
            <a:r>
              <a:rPr lang="en-US" sz="2700" dirty="0"/>
              <a:t>b) </a:t>
            </a:r>
            <a:r>
              <a:rPr lang="en-US" sz="2700" dirty="0">
                <a:ea typeface="Cambria Math" panose="02040503050406030204"/>
              </a:rPr>
              <a:t>∈</a:t>
            </a:r>
            <a:r>
              <a:rPr lang="en-US" sz="2700" dirty="0"/>
              <a:t> R</a:t>
            </a:r>
            <a:r>
              <a:rPr lang="zh-CN" altLang="en-US" sz="2700" dirty="0"/>
              <a:t>且</a:t>
            </a:r>
            <a:r>
              <a:rPr lang="en-US" sz="2700" dirty="0"/>
              <a:t> (b,</a:t>
            </a:r>
            <a:r>
              <a:rPr lang="zh-CN" altLang="en-US" sz="2700" dirty="0"/>
              <a:t> </a:t>
            </a:r>
            <a:r>
              <a:rPr lang="en-US" sz="2700" dirty="0"/>
              <a:t>c) </a:t>
            </a:r>
            <a:r>
              <a:rPr lang="en-US" sz="2700" dirty="0">
                <a:ea typeface="Cambria Math" panose="02040503050406030204"/>
              </a:rPr>
              <a:t>∈</a:t>
            </a:r>
            <a:r>
              <a:rPr lang="en-US" sz="2700" dirty="0"/>
              <a:t> R</a:t>
            </a:r>
            <a:r>
              <a:rPr lang="zh-CN" altLang="en-US" sz="2700" dirty="0"/>
              <a:t>，</a:t>
            </a:r>
            <a:r>
              <a:rPr lang="en-US" sz="2700" dirty="0" err="1"/>
              <a:t>则a和b属于划分的同一子集，b和c也属于划分的同一子集。由于子集是不相交的</a:t>
            </a:r>
            <a:r>
              <a:rPr lang="en-US" sz="2700" dirty="0"/>
              <a:t>，</a:t>
            </a:r>
            <a:r>
              <a:rPr lang="zh-CN" altLang="en-US" sz="2700" dirty="0"/>
              <a:t>而</a:t>
            </a:r>
            <a:r>
              <a:rPr lang="en-US" sz="2700" dirty="0" err="1"/>
              <a:t>b属于两个子集，因此</a:t>
            </a:r>
            <a:r>
              <a:rPr lang="zh-CN" altLang="en-US" sz="2700" dirty="0"/>
              <a:t>这</a:t>
            </a:r>
            <a:r>
              <a:rPr lang="en-US" sz="2700" dirty="0" err="1"/>
              <a:t>两个子集必须相同。因此a和c属于划分的同一子集</a:t>
            </a:r>
            <a:r>
              <a:rPr lang="zh-CN" altLang="en-US" sz="2700" dirty="0"/>
              <a:t>，即</a:t>
            </a:r>
            <a:r>
              <a:rPr lang="en-US" altLang="zh-CN" sz="2700" dirty="0"/>
              <a:t>(a,</a:t>
            </a:r>
            <a:r>
              <a:rPr lang="zh-CN" altLang="en-US" sz="2700" dirty="0"/>
              <a:t> </a:t>
            </a:r>
            <a:r>
              <a:rPr lang="en-US" altLang="zh-CN" sz="2700" dirty="0"/>
              <a:t>c) </a:t>
            </a:r>
            <a:r>
              <a:rPr lang="en-US" altLang="zh-CN" sz="2700" dirty="0">
                <a:ea typeface="Cambria Math" panose="02040503050406030204"/>
              </a:rPr>
              <a:t>∈</a:t>
            </a:r>
            <a:r>
              <a:rPr lang="en-US" altLang="zh-CN" sz="2700" dirty="0"/>
              <a:t> R</a:t>
            </a:r>
            <a:r>
              <a:rPr lang="en-US" sz="27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单个</a:t>
            </a:r>
            <a:r>
              <a:rPr lang="en-US" dirty="0" err="1">
                <a:sym typeface="+mn-ea"/>
              </a:rPr>
              <a:t>集合上的二元关系</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sz="2400" b="1" dirty="0" err="1"/>
              <a:t>问</a:t>
            </a:r>
            <a:r>
              <a:rPr lang="zh-CN" altLang="en-US" sz="2400" b="1" dirty="0"/>
              <a:t>：</a:t>
            </a:r>
            <a:r>
              <a:rPr lang="zh-CN" altLang="en-US" sz="2400" dirty="0"/>
              <a:t>含有</a:t>
            </a:r>
            <a:r>
              <a:rPr lang="en-US" altLang="zh-CN" sz="2400" dirty="0"/>
              <a:t>n</a:t>
            </a:r>
            <a:r>
              <a:rPr lang="zh-CN" altLang="en-US" sz="2400" dirty="0"/>
              <a:t>个元素的集合</a:t>
            </a:r>
            <a:r>
              <a:rPr lang="en-US" altLang="zh-CN" sz="2400" dirty="0"/>
              <a:t>A</a:t>
            </a:r>
            <a:r>
              <a:rPr lang="zh-CN" altLang="en-US" sz="2400" dirty="0"/>
              <a:t>上</a:t>
            </a:r>
            <a:r>
              <a:rPr lang="en-US" sz="2400" dirty="0" err="1"/>
              <a:t>有多少个关系</a:t>
            </a:r>
            <a:r>
              <a:rPr lang="en-US" sz="2400" dirty="0"/>
              <a:t>?</a:t>
            </a:r>
          </a:p>
          <a:p>
            <a:pPr marL="274320" lvl="2" indent="-274320">
              <a:buClr>
                <a:schemeClr val="accent3"/>
              </a:buClr>
              <a:buSzPct val="95000"/>
              <a:buNone/>
            </a:pPr>
            <a:endParaRPr lang="en-US" altLang="zh-CN" sz="2400" b="1" dirty="0"/>
          </a:p>
          <a:p>
            <a:pPr marL="274320" lvl="2" indent="-274320">
              <a:buClr>
                <a:schemeClr val="accent3"/>
              </a:buClr>
              <a:buSzPct val="95000"/>
              <a:buNone/>
            </a:pPr>
            <a:r>
              <a:rPr lang="zh-CN" altLang="en-US" sz="2400" b="1" dirty="0"/>
              <a:t>解</a:t>
            </a:r>
            <a:r>
              <a:rPr lang="en-US" sz="2400" b="1" dirty="0"/>
              <a:t>: </a:t>
            </a:r>
            <a:r>
              <a:rPr lang="en-US" sz="2400" dirty="0"/>
              <a:t> 因为A上的关系是</a:t>
            </a:r>
            <a:r>
              <a:rPr lang="en-US" sz="2400" dirty="0">
                <a:sym typeface="+mn-ea"/>
              </a:rPr>
              <a:t>A </a:t>
            </a:r>
            <a:r>
              <a:rPr lang="en-US" sz="2400" dirty="0">
                <a:ea typeface="Cambria Math" panose="02040503050406030204"/>
                <a:sym typeface="+mn-ea"/>
              </a:rPr>
              <a:t>⨉</a:t>
            </a:r>
            <a:r>
              <a:rPr lang="en-US" sz="2400" dirty="0">
                <a:sym typeface="+mn-ea"/>
              </a:rPr>
              <a:t> </a:t>
            </a:r>
            <a:r>
              <a:rPr lang="en-US" sz="2400" dirty="0" err="1">
                <a:sym typeface="+mn-ea"/>
              </a:rPr>
              <a:t>A</a:t>
            </a:r>
            <a:r>
              <a:rPr lang="en-US" sz="2400" dirty="0" err="1"/>
              <a:t>的子集</a:t>
            </a:r>
            <a:r>
              <a:rPr lang="zh-CN" altLang="en-US" sz="2400" dirty="0"/>
              <a:t>，</a:t>
            </a:r>
            <a:r>
              <a:rPr lang="en-US" sz="2400" dirty="0" err="1"/>
              <a:t>我们计算</a:t>
            </a:r>
            <a:r>
              <a:rPr lang="en-US" sz="2400" dirty="0" err="1">
                <a:sym typeface="+mn-ea"/>
              </a:rPr>
              <a:t>A</a:t>
            </a:r>
            <a:r>
              <a:rPr lang="en-US" sz="2400" dirty="0">
                <a:sym typeface="+mn-ea"/>
              </a:rPr>
              <a:t> </a:t>
            </a:r>
            <a:r>
              <a:rPr lang="en-US" sz="2400" dirty="0">
                <a:ea typeface="Cambria Math" panose="02040503050406030204"/>
                <a:sym typeface="+mn-ea"/>
              </a:rPr>
              <a:t>×</a:t>
            </a:r>
            <a:r>
              <a:rPr lang="en-US" sz="2400" dirty="0">
                <a:sym typeface="+mn-ea"/>
              </a:rPr>
              <a:t> A</a:t>
            </a:r>
            <a:r>
              <a:rPr lang="zh-CN" altLang="en-US" sz="2400" dirty="0">
                <a:sym typeface="+mn-ea"/>
              </a:rPr>
              <a:t>的</a:t>
            </a:r>
            <a:r>
              <a:rPr lang="en-US" sz="2400" dirty="0" err="1"/>
              <a:t>子集</a:t>
            </a:r>
            <a:r>
              <a:rPr lang="en-US" sz="2400" dirty="0"/>
              <a:t> </a:t>
            </a:r>
            <a:r>
              <a:rPr lang="zh-CN" altLang="en-US" sz="2400" dirty="0"/>
              <a:t>。</a:t>
            </a:r>
            <a:r>
              <a:rPr lang="zh-CN" altLang="en-US" sz="2400" dirty="0">
                <a:ea typeface="宋体" panose="02010600030101010101" pitchFamily="2" charset="-122"/>
              </a:rPr>
              <a:t>由于</a:t>
            </a:r>
            <a:r>
              <a:rPr lang="zh-CN" altLang="en-US" sz="2400" dirty="0">
                <a:ea typeface="宋体" panose="02010600030101010101" pitchFamily="2" charset="-122"/>
                <a:sym typeface="+mn-ea"/>
              </a:rPr>
              <a:t>当</a:t>
            </a:r>
            <a:r>
              <a:rPr lang="en-US" sz="2400" dirty="0">
                <a:ea typeface="Cambria Math" panose="02040503050406030204" pitchFamily="18" charset="0"/>
                <a:sym typeface="+mn-ea"/>
              </a:rPr>
              <a:t> A </a:t>
            </a:r>
            <a:r>
              <a:rPr lang="zh-CN" altLang="en-US" sz="2400" dirty="0">
                <a:ea typeface="宋体" panose="02010600030101010101" pitchFamily="2" charset="-122"/>
                <a:sym typeface="+mn-ea"/>
              </a:rPr>
              <a:t>有 </a:t>
            </a:r>
            <a:r>
              <a:rPr lang="en-US" sz="2400" dirty="0">
                <a:ea typeface="Cambria Math" panose="02040503050406030204" pitchFamily="18" charset="0"/>
                <a:sym typeface="+mn-ea"/>
              </a:rPr>
              <a:t>n </a:t>
            </a:r>
            <a:r>
              <a:rPr lang="zh-CN" altLang="en-US" sz="2400" dirty="0">
                <a:ea typeface="宋体" panose="02010600030101010101" pitchFamily="2" charset="-122"/>
                <a:sym typeface="+mn-ea"/>
              </a:rPr>
              <a:t>个元素时</a:t>
            </a:r>
            <a:r>
              <a:rPr lang="en-US" sz="2400" dirty="0">
                <a:ea typeface="Cambria Math" panose="02040503050406030204" pitchFamily="18" charset="0"/>
              </a:rPr>
              <a:t> </a:t>
            </a:r>
            <a:r>
              <a:rPr lang="en-US" sz="2400" dirty="0"/>
              <a:t>A </a:t>
            </a:r>
            <a:r>
              <a:rPr lang="en-US" sz="2400" dirty="0">
                <a:ea typeface="Cambria Math" panose="02040503050406030204"/>
              </a:rPr>
              <a:t>×</a:t>
            </a:r>
            <a:r>
              <a:rPr lang="en-US" sz="2400" dirty="0"/>
              <a:t> A</a:t>
            </a:r>
            <a:r>
              <a:rPr lang="en-US" sz="2400" dirty="0">
                <a:ea typeface="Cambria Math" panose="02040503050406030204" pitchFamily="18" charset="0"/>
              </a:rPr>
              <a:t> </a:t>
            </a:r>
            <a:r>
              <a:rPr lang="zh-CN" altLang="en-US" sz="2400" dirty="0">
                <a:ea typeface="宋体" panose="02010600030101010101" pitchFamily="2" charset="-122"/>
              </a:rPr>
              <a:t>有</a:t>
            </a:r>
            <a:r>
              <a:rPr lang="en-US" sz="2400" dirty="0">
                <a:ea typeface="Cambria Math" panose="02040503050406030204" pitchFamily="18" charset="0"/>
              </a:rPr>
              <a:t>n</a:t>
            </a:r>
            <a:r>
              <a:rPr lang="en-US" sz="2400" baseline="30000" dirty="0">
                <a:ea typeface="Cambria Math" panose="02040503050406030204" pitchFamily="18" charset="0"/>
              </a:rPr>
              <a:t>2</a:t>
            </a:r>
            <a:r>
              <a:rPr lang="en-US" sz="2400" dirty="0">
                <a:ea typeface="Cambria Math" panose="02040503050406030204" pitchFamily="18" charset="0"/>
              </a:rPr>
              <a:t> </a:t>
            </a:r>
            <a:r>
              <a:rPr lang="zh-CN" altLang="en-US" sz="2400" dirty="0">
                <a:ea typeface="宋体" panose="02010600030101010101" pitchFamily="2" charset="-122"/>
              </a:rPr>
              <a:t>个元素</a:t>
            </a:r>
            <a:r>
              <a:rPr lang="zh-CN" altLang="en-US" sz="2400" dirty="0">
                <a:ea typeface="Cambria Math" panose="02040503050406030204" pitchFamily="18" charset="0"/>
              </a:rPr>
              <a:t>，</a:t>
            </a:r>
            <a:r>
              <a:rPr lang="zh-CN" altLang="en-US" sz="2400" dirty="0">
                <a:ea typeface="宋体" panose="02010600030101010101" pitchFamily="2" charset="-122"/>
              </a:rPr>
              <a:t>并且</a:t>
            </a:r>
            <a:r>
              <a:rPr lang="en-US" sz="2400" dirty="0">
                <a:ea typeface="Cambria Math" panose="02040503050406030204" pitchFamily="18" charset="0"/>
              </a:rPr>
              <a:t>m</a:t>
            </a:r>
            <a:r>
              <a:rPr lang="zh-CN" altLang="en-US" sz="2400" dirty="0">
                <a:ea typeface="宋体" panose="02010600030101010101" pitchFamily="2" charset="-122"/>
              </a:rPr>
              <a:t>个元素的集合有</a:t>
            </a:r>
            <a:r>
              <a:rPr lang="en-US" sz="2400" dirty="0">
                <a:ea typeface="Cambria Math" panose="02040503050406030204" pitchFamily="18" charset="0"/>
              </a:rPr>
              <a:t> 2</a:t>
            </a:r>
            <a:r>
              <a:rPr lang="en-US" sz="2400" baseline="30000" dirty="0">
                <a:ea typeface="Cambria Math" panose="02040503050406030204" pitchFamily="18" charset="0"/>
              </a:rPr>
              <a:t>m</a:t>
            </a:r>
            <a:r>
              <a:rPr lang="en-US" sz="2400" dirty="0">
                <a:ea typeface="Cambria Math" panose="02040503050406030204" pitchFamily="18" charset="0"/>
              </a:rPr>
              <a:t> </a:t>
            </a:r>
            <a:r>
              <a:rPr lang="zh-CN" altLang="en-US" sz="2400" dirty="0">
                <a:ea typeface="宋体" panose="02010600030101010101" pitchFamily="2" charset="-122"/>
              </a:rPr>
              <a:t>个子集</a:t>
            </a:r>
            <a:r>
              <a:rPr lang="zh-CN" altLang="en-US" sz="2400" dirty="0">
                <a:ea typeface="Cambria Math" panose="02040503050406030204" pitchFamily="18" charset="0"/>
              </a:rPr>
              <a:t>，</a:t>
            </a:r>
            <a:r>
              <a:rPr lang="zh-CN" altLang="en-US" sz="2400" dirty="0">
                <a:ea typeface="宋体" panose="02010600030101010101" pitchFamily="2" charset="-122"/>
              </a:rPr>
              <a:t>所以</a:t>
            </a:r>
            <a:r>
              <a:rPr lang="en-US" sz="2400" dirty="0">
                <a:ea typeface="Cambria Math" panose="02040503050406030204" pitchFamily="18" charset="0"/>
              </a:rPr>
              <a:t>  </a:t>
            </a:r>
            <a:r>
              <a:rPr lang="en-US" sz="2400" dirty="0"/>
              <a:t>A </a:t>
            </a:r>
            <a:r>
              <a:rPr lang="en-US" sz="2400" dirty="0">
                <a:ea typeface="Cambria Math" panose="02040503050406030204"/>
              </a:rPr>
              <a:t>×</a:t>
            </a:r>
            <a:r>
              <a:rPr lang="en-US" sz="2400" dirty="0"/>
              <a:t> A</a:t>
            </a:r>
            <a:r>
              <a:rPr lang="zh-CN" altLang="en-US" sz="2400" dirty="0"/>
              <a:t>的子集有       个</a:t>
            </a:r>
            <a:r>
              <a:rPr lang="zh-CN" altLang="en-US" sz="2400" dirty="0">
                <a:ea typeface="Cambria Math" panose="02040503050406030204" pitchFamily="18" charset="0"/>
              </a:rPr>
              <a:t>。</a:t>
            </a:r>
            <a:r>
              <a:rPr lang="zh-CN" altLang="en-US" sz="2400" dirty="0">
                <a:ea typeface="宋体" panose="02010600030101010101" pitchFamily="2" charset="-122"/>
              </a:rPr>
              <a:t>于是在集合</a:t>
            </a:r>
            <a:r>
              <a:rPr lang="en-US" altLang="zh-CN" sz="2400" dirty="0">
                <a:ea typeface="宋体" panose="02010600030101010101" pitchFamily="2" charset="-122"/>
              </a:rPr>
              <a:t>A</a:t>
            </a:r>
            <a:r>
              <a:rPr lang="zh-CN" altLang="en-US" sz="2400" dirty="0">
                <a:ea typeface="宋体" panose="02010600030101010101" pitchFamily="2" charset="-122"/>
              </a:rPr>
              <a:t>上有    </a:t>
            </a:r>
            <a:r>
              <a:rPr lang="en-US" sz="2400" dirty="0">
                <a:ea typeface="Cambria Math" panose="02040503050406030204" pitchFamily="18" charset="0"/>
              </a:rPr>
              <a:t>  </a:t>
            </a:r>
            <a:r>
              <a:rPr lang="zh-CN" altLang="en-US" sz="2400" dirty="0">
                <a:ea typeface="宋体" panose="02010600030101010101" pitchFamily="2" charset="-122"/>
              </a:rPr>
              <a:t>个关系。</a:t>
            </a:r>
            <a:r>
              <a:rPr lang="zh-CN" altLang="en-US" sz="2400" dirty="0">
                <a:solidFill>
                  <a:srgbClr val="FF0000"/>
                </a:solidFill>
                <a:ea typeface="宋体" panose="02010600030101010101" pitchFamily="2" charset="-122"/>
              </a:rPr>
              <a:t>这个数量其实就是</a:t>
            </a:r>
            <a:r>
              <a:rPr lang="en-US" altLang="zh-CN" sz="2400" dirty="0">
                <a:solidFill>
                  <a:srgbClr val="FF0000"/>
                </a:solidFill>
                <a:ea typeface="宋体" panose="02010600030101010101" pitchFamily="2" charset="-122"/>
              </a:rPr>
              <a:t>|</a:t>
            </a:r>
            <a:r>
              <a:rPr lang="en-US" altLang="zh-CN" sz="2400" dirty="0">
                <a:solidFill>
                  <a:srgbClr val="FF0000"/>
                </a:solidFill>
              </a:rPr>
              <a:t> </a:t>
            </a:r>
            <a:r>
              <a:rPr lang="en-US" altLang="zh-CN" sz="2400" dirty="0">
                <a:solidFill>
                  <a:srgbClr val="FF0000"/>
                </a:solidFill>
                <a:latin typeface="Brush Script MT" panose="03060802040406070304" pitchFamily="66" charset="-122"/>
              </a:rPr>
              <a:t>P</a:t>
            </a:r>
            <a:r>
              <a:rPr lang="zh-CN" altLang="en-US" sz="2400" dirty="0">
                <a:solidFill>
                  <a:srgbClr val="FF0000"/>
                </a:solidFill>
                <a:latin typeface="Brush Script MT" panose="03060802040406070304" pitchFamily="66" charset="-122"/>
              </a:rPr>
              <a:t> </a:t>
            </a:r>
            <a:r>
              <a:rPr lang="en-US" altLang="zh-CN" sz="2400" dirty="0">
                <a:solidFill>
                  <a:srgbClr val="FF0000"/>
                </a:solidFill>
              </a:rPr>
              <a:t>(A </a:t>
            </a:r>
            <a:r>
              <a:rPr lang="en-US" altLang="zh-CN" sz="2400" dirty="0">
                <a:solidFill>
                  <a:srgbClr val="FF0000"/>
                </a:solidFill>
                <a:ea typeface="Cambria Math" panose="02040503050406030204"/>
              </a:rPr>
              <a:t>×</a:t>
            </a:r>
            <a:r>
              <a:rPr lang="en-US" altLang="zh-CN" sz="2400" dirty="0">
                <a:solidFill>
                  <a:srgbClr val="FF0000"/>
                </a:solidFill>
              </a:rPr>
              <a:t> A)</a:t>
            </a:r>
            <a:r>
              <a:rPr lang="en-US" altLang="zh-CN" sz="2400" dirty="0">
                <a:solidFill>
                  <a:srgbClr val="FF0000"/>
                </a:solidFill>
                <a:ea typeface="Cambria Math" panose="02040503050406030204" pitchFamily="18" charset="0"/>
              </a:rPr>
              <a:t> </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a:t>
            </a:r>
            <a:endParaRPr lang="en-US" sz="2400" dirty="0">
              <a:solidFill>
                <a:srgbClr val="FF0000"/>
              </a:solidFill>
            </a:endParaRPr>
          </a:p>
        </p:txBody>
      </p:sp>
      <p:graphicFrame>
        <p:nvGraphicFramePr>
          <p:cNvPr id="40964" name="Object 4"/>
          <p:cNvGraphicFramePr>
            <a:graphicFrameLocks noChangeAspect="1"/>
          </p:cNvGraphicFramePr>
          <p:nvPr/>
        </p:nvGraphicFramePr>
        <p:xfrm>
          <a:off x="6477000" y="3462337"/>
          <a:ext cx="612775" cy="728663"/>
        </p:xfrm>
        <a:graphic>
          <a:graphicData uri="http://schemas.openxmlformats.org/presentationml/2006/ole">
            <mc:AlternateContent xmlns:mc="http://schemas.openxmlformats.org/markup-compatibility/2006">
              <mc:Choice xmlns:v="urn:schemas-microsoft-com:vml" Requires="v">
                <p:oleObj spid="_x0000_s2641" name="Equation" r:id="rId3" imgW="4876800" imgH="5791200" progId="Equation.DSMT4">
                  <p:embed/>
                </p:oleObj>
              </mc:Choice>
              <mc:Fallback>
                <p:oleObj name="Equation" r:id="rId3" imgW="4876800" imgH="5791200" progId="Equation.DSMT4">
                  <p:embed/>
                  <p:pic>
                    <p:nvPicPr>
                      <p:cNvPr id="40964" name="Object 4"/>
                      <p:cNvPicPr>
                        <a:picLocks noChangeAspect="1"/>
                      </p:cNvPicPr>
                      <p:nvPr/>
                    </p:nvPicPr>
                    <p:blipFill>
                      <a:blip r:embed="rId4"/>
                      <a:stretch>
                        <a:fillRect/>
                      </a:stretch>
                    </p:blipFill>
                    <p:spPr>
                      <a:xfrm>
                        <a:off x="6477000" y="3462337"/>
                        <a:ext cx="612775" cy="728663"/>
                      </a:xfrm>
                      <a:prstGeom prst="rect">
                        <a:avLst/>
                      </a:prstGeom>
                      <a:noFill/>
                      <a:ln w="9525">
                        <a:noFill/>
                      </a:ln>
                    </p:spPr>
                  </p:pic>
                </p:oleObj>
              </mc:Fallback>
            </mc:AlternateContent>
          </a:graphicData>
        </a:graphic>
      </p:graphicFrame>
      <p:graphicFrame>
        <p:nvGraphicFramePr>
          <p:cNvPr id="40965" name="Object 5"/>
          <p:cNvGraphicFramePr>
            <a:graphicFrameLocks noChangeAspect="1"/>
          </p:cNvGraphicFramePr>
          <p:nvPr/>
        </p:nvGraphicFramePr>
        <p:xfrm>
          <a:off x="2209800" y="3810000"/>
          <a:ext cx="612775" cy="728663"/>
        </p:xfrm>
        <a:graphic>
          <a:graphicData uri="http://schemas.openxmlformats.org/presentationml/2006/ole">
            <mc:AlternateContent xmlns:mc="http://schemas.openxmlformats.org/markup-compatibility/2006">
              <mc:Choice xmlns:v="urn:schemas-microsoft-com:vml" Requires="v">
                <p:oleObj spid="_x0000_s2642" name="Equation" r:id="rId5" imgW="4876800" imgH="5791200" progId="Equation.DSMT4">
                  <p:embed/>
                </p:oleObj>
              </mc:Choice>
              <mc:Fallback>
                <p:oleObj name="Equation" r:id="rId5" imgW="4876800" imgH="5791200" progId="Equation.DSMT4">
                  <p:embed/>
                  <p:pic>
                    <p:nvPicPr>
                      <p:cNvPr id="40965" name="Object 5"/>
                      <p:cNvPicPr>
                        <a:picLocks noChangeAspect="1"/>
                      </p:cNvPicPr>
                      <p:nvPr/>
                    </p:nvPicPr>
                    <p:blipFill>
                      <a:blip r:embed="rId4"/>
                      <a:stretch>
                        <a:fillRect/>
                      </a:stretch>
                    </p:blipFill>
                    <p:spPr>
                      <a:xfrm>
                        <a:off x="2209800" y="3810000"/>
                        <a:ext cx="612775" cy="728663"/>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8296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0964"/>
                                        </p:tgtEl>
                                        <p:attrNameLst>
                                          <p:attrName>style.visibility</p:attrName>
                                        </p:attrNameLst>
                                      </p:cBhvr>
                                      <p:to>
                                        <p:strVal val="visible"/>
                                      </p:to>
                                    </p:set>
                                    <p:animEffect transition="in" filter="dissolve">
                                      <p:cBhvr>
                                        <p:cTn id="10" dur="500"/>
                                        <p:tgtEl>
                                          <p:spTgt spid="40964"/>
                                        </p:tgtEl>
                                      </p:cBhvr>
                                    </p:animEffect>
                                  </p:childTnLst>
                                </p:cTn>
                              </p:par>
                              <p:par>
                                <p:cTn id="11" presetID="9" presetClass="entr" presetSubtype="0" fill="hold"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dissolve">
                                      <p:cBhvr>
                                        <p:cTn id="13"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3E9F4-2222-7E44-A8D0-088755C6F052}"/>
              </a:ext>
            </a:extLst>
          </p:cNvPr>
          <p:cNvSpPr>
            <a:spLocks noGrp="1"/>
          </p:cNvSpPr>
          <p:nvPr>
            <p:ph type="title"/>
          </p:nvPr>
        </p:nvSpPr>
        <p:spPr/>
        <p:txBody>
          <a:bodyPr/>
          <a:lstStyle/>
          <a:p>
            <a:r>
              <a:rPr kumimoji="1" lang="zh-CN" altLang="en-US" dirty="0"/>
              <a:t>商集</a:t>
            </a:r>
          </a:p>
        </p:txBody>
      </p:sp>
      <p:sp>
        <p:nvSpPr>
          <p:cNvPr id="3" name="内容占位符 2">
            <a:extLst>
              <a:ext uri="{FF2B5EF4-FFF2-40B4-BE49-F238E27FC236}">
                <a16:creationId xmlns:a16="http://schemas.microsoft.com/office/drawing/2014/main" id="{ACB426F1-64DC-6D4E-BD8C-F50F636AFFD9}"/>
              </a:ext>
            </a:extLst>
          </p:cNvPr>
          <p:cNvSpPr>
            <a:spLocks noGrp="1"/>
          </p:cNvSpPr>
          <p:nvPr>
            <p:ph idx="1"/>
          </p:nvPr>
        </p:nvSpPr>
        <p:spPr/>
        <p:txBody>
          <a:bodyPr/>
          <a:lstStyle/>
          <a:p>
            <a:r>
              <a:rPr kumimoji="1" lang="zh-CN" altLang="en-US" dirty="0"/>
              <a:t>定义：设</a:t>
            </a:r>
            <a:r>
              <a:rPr kumimoji="1" lang="en-US" altLang="zh-CN" dirty="0"/>
              <a:t>R</a:t>
            </a:r>
            <a:r>
              <a:rPr kumimoji="1" lang="zh-CN" altLang="en-US" dirty="0"/>
              <a:t>是非空集合</a:t>
            </a:r>
            <a:r>
              <a:rPr kumimoji="1" lang="en-US" altLang="zh-CN" dirty="0"/>
              <a:t>A</a:t>
            </a:r>
            <a:r>
              <a:rPr kumimoji="1" lang="zh-CN" altLang="en-US" dirty="0"/>
              <a:t>上的等价关系，以</a:t>
            </a:r>
            <a:r>
              <a:rPr kumimoji="1" lang="en-US" altLang="zh-CN" dirty="0"/>
              <a:t>R</a:t>
            </a:r>
            <a:r>
              <a:rPr kumimoji="1" lang="zh-CN" altLang="en-US" dirty="0"/>
              <a:t>的全体不同的等价类为元素的集合</a:t>
            </a:r>
            <a:r>
              <a:rPr kumimoji="1" lang="en-US" altLang="zh-CN" dirty="0"/>
              <a:t>{</a:t>
            </a:r>
            <a:r>
              <a:rPr lang="en-US" altLang="zh-CN" dirty="0">
                <a:sym typeface="+mn-ea"/>
              </a:rPr>
              <a:t>[a]</a:t>
            </a:r>
            <a:r>
              <a:rPr lang="en-US" altLang="zh-CN" baseline="-25000" dirty="0">
                <a:sym typeface="+mn-ea"/>
              </a:rPr>
              <a:t>R</a:t>
            </a:r>
            <a:r>
              <a:rPr kumimoji="1" lang="zh-CN" altLang="en-US" baseline="-25000" dirty="0">
                <a:sym typeface="+mn-ea"/>
              </a:rPr>
              <a:t> </a:t>
            </a:r>
            <a:r>
              <a:rPr kumimoji="1" lang="en-US" altLang="zh-CN" dirty="0"/>
              <a:t>|</a:t>
            </a:r>
            <a:r>
              <a:rPr kumimoji="1" lang="zh-CN" altLang="en-US" dirty="0"/>
              <a:t> </a:t>
            </a:r>
            <a:r>
              <a:rPr kumimoji="1" lang="en-US" altLang="zh-CN" dirty="0"/>
              <a:t>a</a:t>
            </a:r>
            <a:r>
              <a:rPr kumimoji="1" lang="zh-CN" altLang="en-US" dirty="0"/>
              <a:t> </a:t>
            </a:r>
            <a:r>
              <a:rPr lang="en-US" altLang="zh-CN" dirty="0">
                <a:ea typeface="Cambria Math" panose="02040503050406030204"/>
                <a:sym typeface="+mn-ea"/>
              </a:rPr>
              <a:t>∈ </a:t>
            </a:r>
            <a:r>
              <a:rPr kumimoji="1" lang="en-US" altLang="zh-CN" dirty="0"/>
              <a:t>A}</a:t>
            </a:r>
            <a:r>
              <a:rPr kumimoji="1" lang="zh-CN" altLang="en-US" dirty="0"/>
              <a:t>称为</a:t>
            </a:r>
            <a:r>
              <a:rPr kumimoji="1" lang="en-US" altLang="zh-CN" dirty="0"/>
              <a:t>A</a:t>
            </a:r>
            <a:r>
              <a:rPr kumimoji="1" lang="zh-CN" altLang="en-US" dirty="0"/>
              <a:t>关于</a:t>
            </a:r>
            <a:r>
              <a:rPr kumimoji="1" lang="en-US" altLang="zh-CN" dirty="0"/>
              <a:t>R</a:t>
            </a:r>
            <a:r>
              <a:rPr kumimoji="1" lang="zh-CN" altLang="en-US" dirty="0"/>
              <a:t>的</a:t>
            </a:r>
            <a:r>
              <a:rPr kumimoji="1" lang="zh-CN" altLang="en-US" b="1" dirty="0">
                <a:solidFill>
                  <a:srgbClr val="FF0000"/>
                </a:solidFill>
              </a:rPr>
              <a:t>商集</a:t>
            </a:r>
            <a:r>
              <a:rPr kumimoji="1" lang="zh-CN" altLang="en-US" dirty="0"/>
              <a:t>，记为</a:t>
            </a:r>
            <a:r>
              <a:rPr kumimoji="1" lang="en-US" altLang="zh-CN" dirty="0"/>
              <a:t>A/R</a:t>
            </a:r>
            <a:r>
              <a:rPr kumimoji="1" lang="zh-CN" altLang="en-US" dirty="0"/>
              <a:t>。</a:t>
            </a:r>
            <a:endParaRPr kumimoji="1" lang="en-US" altLang="zh-CN" dirty="0"/>
          </a:p>
          <a:p>
            <a:r>
              <a:rPr kumimoji="1" lang="zh-CN" altLang="en-US" dirty="0"/>
              <a:t>定理：非空集合</a:t>
            </a:r>
            <a:r>
              <a:rPr kumimoji="1" lang="en-US" altLang="zh-CN" dirty="0"/>
              <a:t>A</a:t>
            </a:r>
            <a:r>
              <a:rPr kumimoji="1" lang="zh-CN" altLang="en-US" dirty="0"/>
              <a:t>上的等价关系</a:t>
            </a:r>
            <a:r>
              <a:rPr kumimoji="1" lang="en-US" altLang="zh-CN" dirty="0"/>
              <a:t>R</a:t>
            </a:r>
            <a:r>
              <a:rPr kumimoji="1" lang="zh-CN" altLang="en-US" dirty="0"/>
              <a:t>决定了</a:t>
            </a:r>
            <a:r>
              <a:rPr kumimoji="1" lang="en-US" altLang="zh-CN" dirty="0"/>
              <a:t>A</a:t>
            </a:r>
            <a:r>
              <a:rPr kumimoji="1" lang="zh-CN" altLang="en-US" dirty="0"/>
              <a:t>的一个划分，该划分就是商集</a:t>
            </a:r>
            <a:r>
              <a:rPr kumimoji="1" lang="en-US" altLang="zh-CN" dirty="0"/>
              <a:t>A/R</a:t>
            </a:r>
            <a:r>
              <a:rPr kumimoji="1" lang="zh-CN" altLang="en-US" dirty="0"/>
              <a:t>。</a:t>
            </a:r>
            <a:endParaRPr kumimoji="1" lang="en-US" altLang="zh-CN" dirty="0"/>
          </a:p>
          <a:p>
            <a:r>
              <a:rPr kumimoji="1" lang="zh-CN" altLang="en-US" dirty="0"/>
              <a:t>定理：设</a:t>
            </a:r>
            <a:r>
              <a:rPr kumimoji="1" lang="en-US" altLang="zh-CN" dirty="0"/>
              <a:t>R</a:t>
            </a:r>
            <a:r>
              <a:rPr kumimoji="1" lang="en-US" altLang="zh-CN" baseline="-25000" dirty="0"/>
              <a:t>1</a:t>
            </a:r>
            <a:r>
              <a:rPr kumimoji="1" lang="zh-CN" altLang="en-US" dirty="0"/>
              <a:t>和</a:t>
            </a:r>
            <a:r>
              <a:rPr kumimoji="1" lang="en-US" altLang="zh-CN" dirty="0"/>
              <a:t>R</a:t>
            </a:r>
            <a:r>
              <a:rPr kumimoji="1" lang="en-US" altLang="zh-CN" baseline="-25000" dirty="0"/>
              <a:t>2</a:t>
            </a:r>
            <a:r>
              <a:rPr kumimoji="1" lang="zh-CN" altLang="en-US" dirty="0"/>
              <a:t>为非空集合</a:t>
            </a:r>
            <a:r>
              <a:rPr kumimoji="1" lang="en-US" altLang="zh-CN" dirty="0"/>
              <a:t>A</a:t>
            </a:r>
            <a:r>
              <a:rPr kumimoji="1" lang="zh-CN" altLang="en-US" dirty="0"/>
              <a:t>上的等价关系，则</a:t>
            </a:r>
            <a:r>
              <a:rPr kumimoji="1" lang="en-US" altLang="zh-CN" dirty="0"/>
              <a:t>R</a:t>
            </a:r>
            <a:r>
              <a:rPr kumimoji="1" lang="en-US" altLang="zh-CN" baseline="-25000" dirty="0"/>
              <a:t>1</a:t>
            </a:r>
            <a:r>
              <a:rPr kumimoji="1" lang="zh-CN" altLang="en-US" dirty="0"/>
              <a:t> </a:t>
            </a:r>
            <a:r>
              <a:rPr kumimoji="1" lang="en-US" altLang="zh-CN" dirty="0"/>
              <a:t>=</a:t>
            </a:r>
            <a:r>
              <a:rPr kumimoji="1" lang="zh-CN" altLang="en-US" dirty="0"/>
              <a:t> </a:t>
            </a:r>
            <a:r>
              <a:rPr kumimoji="1" lang="en-US" altLang="zh-CN" dirty="0"/>
              <a:t>R</a:t>
            </a:r>
            <a:r>
              <a:rPr kumimoji="1" lang="en-US" altLang="zh-CN" baseline="-25000" dirty="0"/>
              <a:t>2</a:t>
            </a:r>
            <a:r>
              <a:rPr kumimoji="1" lang="zh-CN" altLang="en-US" dirty="0"/>
              <a:t>当且仅当</a:t>
            </a:r>
            <a:r>
              <a:rPr kumimoji="1" lang="en-US" altLang="zh-CN" dirty="0"/>
              <a:t>A/R</a:t>
            </a:r>
            <a:r>
              <a:rPr kumimoji="1" lang="en-US" altLang="zh-CN" baseline="-25000" dirty="0"/>
              <a:t>1</a:t>
            </a:r>
            <a:r>
              <a:rPr kumimoji="1" lang="zh-CN" altLang="en-US" baseline="-25000" dirty="0"/>
              <a:t> </a:t>
            </a:r>
            <a:r>
              <a:rPr kumimoji="1" lang="en-US" altLang="zh-CN" dirty="0"/>
              <a:t>=</a:t>
            </a:r>
            <a:r>
              <a:rPr kumimoji="1" lang="zh-CN" altLang="en-US" dirty="0"/>
              <a:t> </a:t>
            </a:r>
            <a:r>
              <a:rPr kumimoji="1" lang="en-US" altLang="zh-CN" dirty="0"/>
              <a:t>A/R</a:t>
            </a:r>
            <a:r>
              <a:rPr kumimoji="1" lang="en-US" altLang="zh-CN" baseline="-25000" dirty="0"/>
              <a:t>2</a:t>
            </a:r>
            <a:r>
              <a:rPr kumimoji="1" lang="zh-CN" altLang="en-US" dirty="0"/>
              <a:t>。</a:t>
            </a:r>
          </a:p>
        </p:txBody>
      </p:sp>
    </p:spTree>
    <p:extLst>
      <p:ext uri="{BB962C8B-B14F-4D97-AF65-F5344CB8AC3E}">
        <p14:creationId xmlns:p14="http://schemas.microsoft.com/office/powerpoint/2010/main" val="101014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46735-6680-D54E-BE7A-32C6C387C61D}"/>
              </a:ext>
            </a:extLst>
          </p:cNvPr>
          <p:cNvSpPr>
            <a:spLocks noGrp="1"/>
          </p:cNvSpPr>
          <p:nvPr>
            <p:ph type="title"/>
          </p:nvPr>
        </p:nvSpPr>
        <p:spPr/>
        <p:txBody>
          <a:bodyPr/>
          <a:lstStyle/>
          <a:p>
            <a:r>
              <a:rPr kumimoji="1" lang="zh-CN" altLang="en-US" dirty="0"/>
              <a:t>相容关系</a:t>
            </a:r>
          </a:p>
        </p:txBody>
      </p:sp>
      <p:sp>
        <p:nvSpPr>
          <p:cNvPr id="3" name="内容占位符 2">
            <a:extLst>
              <a:ext uri="{FF2B5EF4-FFF2-40B4-BE49-F238E27FC236}">
                <a16:creationId xmlns:a16="http://schemas.microsoft.com/office/drawing/2014/main" id="{8780F379-1F3F-2640-90F3-B67A5E1F53B9}"/>
              </a:ext>
            </a:extLst>
          </p:cNvPr>
          <p:cNvSpPr>
            <a:spLocks noGrp="1"/>
          </p:cNvSpPr>
          <p:nvPr>
            <p:ph idx="1"/>
          </p:nvPr>
        </p:nvSpPr>
        <p:spPr/>
        <p:txBody>
          <a:bodyPr/>
          <a:lstStyle/>
          <a:p>
            <a:r>
              <a:rPr kumimoji="1" lang="zh-CN" altLang="en-US" b="1" dirty="0"/>
              <a:t>定义：</a:t>
            </a:r>
            <a:r>
              <a:rPr kumimoji="1" lang="zh-CN" altLang="en-US" dirty="0"/>
              <a:t>给定集合</a:t>
            </a:r>
            <a:r>
              <a:rPr kumimoji="1" lang="en-US" altLang="zh-CN" dirty="0"/>
              <a:t>A</a:t>
            </a:r>
            <a:r>
              <a:rPr kumimoji="1" lang="zh-CN" altLang="en-US" dirty="0"/>
              <a:t>上的关系</a:t>
            </a:r>
            <a:r>
              <a:rPr kumimoji="1" lang="en-US" altLang="zh-CN" dirty="0"/>
              <a:t>R</a:t>
            </a:r>
            <a:r>
              <a:rPr kumimoji="1" lang="zh-CN" altLang="en-US" dirty="0"/>
              <a:t>，若</a:t>
            </a:r>
            <a:r>
              <a:rPr kumimoji="1" lang="en-US" altLang="zh-CN" dirty="0"/>
              <a:t>R</a:t>
            </a:r>
            <a:r>
              <a:rPr kumimoji="1" lang="zh-CN" altLang="en-US" dirty="0"/>
              <a:t>是自反的，对称的，则称</a:t>
            </a:r>
            <a:r>
              <a:rPr kumimoji="1" lang="en-US" altLang="zh-CN" dirty="0"/>
              <a:t>R</a:t>
            </a:r>
            <a:r>
              <a:rPr kumimoji="1" lang="zh-CN" altLang="en-US" dirty="0"/>
              <a:t>是集合</a:t>
            </a:r>
            <a:r>
              <a:rPr kumimoji="1" lang="en-US" altLang="zh-CN" dirty="0"/>
              <a:t>A</a:t>
            </a:r>
            <a:r>
              <a:rPr kumimoji="1" lang="zh-CN" altLang="en-US" dirty="0"/>
              <a:t>上的</a:t>
            </a:r>
            <a:r>
              <a:rPr kumimoji="1" lang="zh-CN" altLang="en-US" b="1" dirty="0">
                <a:solidFill>
                  <a:srgbClr val="FF0000"/>
                </a:solidFill>
              </a:rPr>
              <a:t>相容关系</a:t>
            </a:r>
            <a:r>
              <a:rPr kumimoji="1" lang="zh-CN" altLang="en-US" dirty="0"/>
              <a:t>。</a:t>
            </a:r>
            <a:endParaRPr kumimoji="1" lang="en-US" altLang="zh-CN" dirty="0"/>
          </a:p>
          <a:p>
            <a:pPr lvl="1"/>
            <a:r>
              <a:rPr kumimoji="1" lang="zh-CN" altLang="en-US" dirty="0"/>
              <a:t>相容关系的关系矩阵的对角元全为</a:t>
            </a:r>
            <a:r>
              <a:rPr kumimoji="1" lang="en-US" altLang="zh-CN" dirty="0"/>
              <a:t>1</a:t>
            </a:r>
            <a:r>
              <a:rPr kumimoji="1" lang="zh-CN" altLang="en-US" dirty="0"/>
              <a:t>，且是对称矩阵。</a:t>
            </a:r>
            <a:endParaRPr kumimoji="1" lang="en-US" altLang="zh-CN" dirty="0"/>
          </a:p>
          <a:p>
            <a:pPr lvl="1"/>
            <a:r>
              <a:rPr kumimoji="1" lang="zh-CN" altLang="en-US" dirty="0"/>
              <a:t>相容关系的关系图在每个结点都有自环，且结点间的有向边都是成对出现。（因此在相容关系对应的关系图中我们常用无向边代替成对出现的有向边。）</a:t>
            </a:r>
            <a:endParaRPr kumimoji="1" lang="en-US" altLang="zh-CN" dirty="0"/>
          </a:p>
          <a:p>
            <a:r>
              <a:rPr kumimoji="1" lang="zh-CN" altLang="en-US" b="1" dirty="0"/>
              <a:t>定义：</a:t>
            </a:r>
            <a:r>
              <a:rPr kumimoji="1" lang="zh-CN" altLang="en-US" dirty="0"/>
              <a:t>设</a:t>
            </a:r>
            <a:r>
              <a:rPr kumimoji="1" lang="en-US" altLang="zh-CN" dirty="0"/>
              <a:t>R</a:t>
            </a:r>
            <a:r>
              <a:rPr kumimoji="1" lang="zh-CN" altLang="en-US" dirty="0"/>
              <a:t>是集合</a:t>
            </a:r>
            <a:r>
              <a:rPr kumimoji="1" lang="en-US" altLang="zh-CN" dirty="0"/>
              <a:t>A</a:t>
            </a:r>
            <a:r>
              <a:rPr kumimoji="1" lang="zh-CN" altLang="en-US" dirty="0"/>
              <a:t>上的相容关系，若</a:t>
            </a:r>
            <a:r>
              <a:rPr kumimoji="1" lang="en-US" altLang="zh-CN" dirty="0"/>
              <a:t>C</a:t>
            </a:r>
            <a:r>
              <a:rPr lang="en-US" altLang="zh-CN" dirty="0">
                <a:ea typeface="Cambria Math" panose="02040503050406030204"/>
                <a:sym typeface="+mn-ea"/>
              </a:rPr>
              <a:t> ⊆ </a:t>
            </a:r>
            <a:r>
              <a:rPr kumimoji="1" lang="en-US" altLang="zh-CN" dirty="0"/>
              <a:t>A</a:t>
            </a:r>
            <a:r>
              <a:rPr kumimoji="1" lang="zh-CN" altLang="en-US" dirty="0"/>
              <a:t>，如果对于</a:t>
            </a:r>
            <a:r>
              <a:rPr kumimoji="1" lang="en-US" altLang="zh-CN" dirty="0"/>
              <a:t>C</a:t>
            </a:r>
            <a:r>
              <a:rPr kumimoji="1" lang="zh-CN" altLang="en-US" dirty="0"/>
              <a:t>中任意两个元素</a:t>
            </a:r>
            <a:r>
              <a:rPr kumimoji="1" lang="en-US" altLang="zh-CN" dirty="0"/>
              <a:t>a</a:t>
            </a:r>
            <a:r>
              <a:rPr kumimoji="1" lang="en-US" altLang="zh-CN" baseline="-25000" dirty="0"/>
              <a:t>1</a:t>
            </a:r>
            <a:r>
              <a:rPr kumimoji="1" lang="zh-CN" altLang="en-US" dirty="0"/>
              <a:t>，</a:t>
            </a:r>
            <a:r>
              <a:rPr kumimoji="1" lang="en-US" altLang="zh-CN" dirty="0"/>
              <a:t>a</a:t>
            </a:r>
            <a:r>
              <a:rPr kumimoji="1" lang="en-US" altLang="zh-CN" baseline="-25000" dirty="0"/>
              <a:t>2</a:t>
            </a:r>
            <a:r>
              <a:rPr kumimoji="1" lang="zh-CN" altLang="en-US" dirty="0"/>
              <a:t>均有</a:t>
            </a:r>
            <a:r>
              <a:rPr kumimoji="1" lang="en-US" altLang="zh-CN" dirty="0"/>
              <a:t>a</a:t>
            </a:r>
            <a:r>
              <a:rPr kumimoji="1" lang="en-US" altLang="zh-CN" baseline="-25000" dirty="0"/>
              <a:t>1</a:t>
            </a:r>
            <a:r>
              <a:rPr kumimoji="1" lang="en-US" altLang="zh-CN" dirty="0"/>
              <a:t>Ra</a:t>
            </a:r>
            <a:r>
              <a:rPr kumimoji="1" lang="en-US" altLang="zh-CN" baseline="-25000" dirty="0"/>
              <a:t>2</a:t>
            </a:r>
            <a:r>
              <a:rPr kumimoji="1" lang="zh-CN" altLang="en-US" dirty="0"/>
              <a:t>，则称</a:t>
            </a:r>
            <a:r>
              <a:rPr kumimoji="1" lang="en-US" altLang="zh-CN" dirty="0"/>
              <a:t>C</a:t>
            </a:r>
            <a:r>
              <a:rPr kumimoji="1" lang="zh-CN" altLang="en-US" dirty="0"/>
              <a:t>是由相容关系</a:t>
            </a:r>
            <a:r>
              <a:rPr kumimoji="1" lang="en-US" altLang="zh-CN" dirty="0"/>
              <a:t>R</a:t>
            </a:r>
            <a:r>
              <a:rPr kumimoji="1" lang="zh-CN" altLang="en-US" dirty="0"/>
              <a:t>产生的</a:t>
            </a:r>
            <a:r>
              <a:rPr kumimoji="1" lang="zh-CN" altLang="en-US" b="1" dirty="0">
                <a:solidFill>
                  <a:srgbClr val="FF0000"/>
                </a:solidFill>
              </a:rPr>
              <a:t>相容类</a:t>
            </a:r>
            <a:r>
              <a:rPr kumimoji="1" lang="zh-CN" altLang="en-US" dirty="0"/>
              <a:t>。</a:t>
            </a:r>
          </a:p>
        </p:txBody>
      </p:sp>
    </p:spTree>
    <p:extLst>
      <p:ext uri="{BB962C8B-B14F-4D97-AF65-F5344CB8AC3E}">
        <p14:creationId xmlns:p14="http://schemas.microsoft.com/office/powerpoint/2010/main" val="10546792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2206F-8019-3347-953E-7B7F2CF0E83C}"/>
              </a:ext>
            </a:extLst>
          </p:cNvPr>
          <p:cNvSpPr>
            <a:spLocks noGrp="1"/>
          </p:cNvSpPr>
          <p:nvPr>
            <p:ph type="title"/>
          </p:nvPr>
        </p:nvSpPr>
        <p:spPr/>
        <p:txBody>
          <a:bodyPr/>
          <a:lstStyle/>
          <a:p>
            <a:r>
              <a:rPr kumimoji="1" lang="zh-CN" altLang="en-US" dirty="0"/>
              <a:t>最大相容类和完全覆盖</a:t>
            </a:r>
          </a:p>
        </p:txBody>
      </p:sp>
      <p:sp>
        <p:nvSpPr>
          <p:cNvPr id="3" name="内容占位符 2">
            <a:extLst>
              <a:ext uri="{FF2B5EF4-FFF2-40B4-BE49-F238E27FC236}">
                <a16:creationId xmlns:a16="http://schemas.microsoft.com/office/drawing/2014/main" id="{57CFD659-65A5-994D-A1E6-F7BE780FA19F}"/>
              </a:ext>
            </a:extLst>
          </p:cNvPr>
          <p:cNvSpPr>
            <a:spLocks noGrp="1"/>
          </p:cNvSpPr>
          <p:nvPr>
            <p:ph idx="1"/>
          </p:nvPr>
        </p:nvSpPr>
        <p:spPr/>
        <p:txBody>
          <a:bodyPr/>
          <a:lstStyle/>
          <a:p>
            <a:r>
              <a:rPr kumimoji="1" lang="zh-CN" altLang="en-US" b="1" dirty="0"/>
              <a:t>定义：</a:t>
            </a:r>
            <a:r>
              <a:rPr kumimoji="1" lang="zh-CN" altLang="en-US" dirty="0"/>
              <a:t>设</a:t>
            </a:r>
            <a:r>
              <a:rPr kumimoji="1" lang="en-US" altLang="zh-CN" dirty="0"/>
              <a:t>R</a:t>
            </a:r>
            <a:r>
              <a:rPr kumimoji="1" lang="zh-CN" altLang="en-US" dirty="0"/>
              <a:t>是集合</a:t>
            </a:r>
            <a:r>
              <a:rPr kumimoji="1" lang="en-US" altLang="zh-CN" dirty="0"/>
              <a:t>A</a:t>
            </a:r>
            <a:r>
              <a:rPr kumimoji="1" lang="zh-CN" altLang="en-US" dirty="0"/>
              <a:t>上的相容关系，不能真包含于任何其它相容类的相容类，称为</a:t>
            </a:r>
            <a:r>
              <a:rPr kumimoji="1" lang="zh-CN" altLang="en-US" b="1" dirty="0">
                <a:solidFill>
                  <a:srgbClr val="FF0000"/>
                </a:solidFill>
              </a:rPr>
              <a:t>最大相容类</a:t>
            </a:r>
            <a:r>
              <a:rPr kumimoji="1" lang="zh-CN" altLang="en-US" dirty="0"/>
              <a:t>。记作</a:t>
            </a:r>
            <a:r>
              <a:rPr kumimoji="1" lang="en-US" altLang="zh-CN" dirty="0"/>
              <a:t>C</a:t>
            </a:r>
            <a:r>
              <a:rPr kumimoji="1" lang="en-US" altLang="zh-CN" baseline="-25000" dirty="0"/>
              <a:t>R</a:t>
            </a:r>
            <a:r>
              <a:rPr kumimoji="1" lang="zh-CN" altLang="en-US" dirty="0"/>
              <a:t>。</a:t>
            </a:r>
            <a:endParaRPr kumimoji="1" lang="en-US" altLang="zh-CN" dirty="0"/>
          </a:p>
          <a:p>
            <a:pPr lvl="1"/>
            <a:r>
              <a:rPr kumimoji="1" lang="zh-CN" altLang="en-US" dirty="0"/>
              <a:t>在相容关系对应的关系图中，最大完全多边形的顶点集合，就是最大相容类。</a:t>
            </a:r>
            <a:endParaRPr kumimoji="1" lang="en-US" altLang="zh-CN" dirty="0"/>
          </a:p>
          <a:p>
            <a:r>
              <a:rPr kumimoji="1" lang="zh-CN" altLang="en-US" dirty="0"/>
              <a:t>定义：在集合</a:t>
            </a:r>
            <a:r>
              <a:rPr kumimoji="1" lang="en-US" altLang="zh-CN" dirty="0"/>
              <a:t>A</a:t>
            </a:r>
            <a:r>
              <a:rPr kumimoji="1" lang="zh-CN" altLang="en-US" dirty="0"/>
              <a:t>上给定相容关系</a:t>
            </a:r>
            <a:r>
              <a:rPr kumimoji="1" lang="en-US" altLang="zh-CN" dirty="0"/>
              <a:t>R</a:t>
            </a:r>
            <a:r>
              <a:rPr kumimoji="1" lang="zh-CN" altLang="en-US" dirty="0"/>
              <a:t>，其最大相容类的集合称作</a:t>
            </a:r>
            <a:r>
              <a:rPr kumimoji="1" lang="en-US" altLang="zh-CN" dirty="0"/>
              <a:t>A</a:t>
            </a:r>
            <a:r>
              <a:rPr kumimoji="1" lang="zh-CN" altLang="en-US" dirty="0"/>
              <a:t>的</a:t>
            </a:r>
            <a:r>
              <a:rPr kumimoji="1" lang="zh-CN" altLang="en-US" b="1" dirty="0">
                <a:solidFill>
                  <a:srgbClr val="FF0000"/>
                </a:solidFill>
              </a:rPr>
              <a:t>完全覆盖</a:t>
            </a:r>
            <a:r>
              <a:rPr kumimoji="1" lang="zh-CN" altLang="en-US" dirty="0"/>
              <a:t>，记作</a:t>
            </a:r>
            <a:r>
              <a:rPr kumimoji="1" lang="en-US" altLang="zh-CN" dirty="0"/>
              <a:t>C</a:t>
            </a:r>
            <a:r>
              <a:rPr kumimoji="1" lang="en-US" altLang="zh-CN" baseline="-25000" dirty="0"/>
              <a:t>R</a:t>
            </a:r>
            <a:r>
              <a:rPr kumimoji="1" lang="en-US" altLang="zh-CN" dirty="0"/>
              <a:t>(A)</a:t>
            </a:r>
            <a:r>
              <a:rPr kumimoji="1" lang="zh-CN" altLang="en-US" dirty="0"/>
              <a:t>。</a:t>
            </a:r>
            <a:endParaRPr kumimoji="1" lang="en-US" altLang="zh-CN" dirty="0"/>
          </a:p>
        </p:txBody>
      </p:sp>
    </p:spTree>
    <p:extLst>
      <p:ext uri="{BB962C8B-B14F-4D97-AF65-F5344CB8AC3E}">
        <p14:creationId xmlns:p14="http://schemas.microsoft.com/office/powerpoint/2010/main" val="1500232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2A9EF-93B8-6247-AB9F-8469CD35F2B1}"/>
              </a:ext>
            </a:extLst>
          </p:cNvPr>
          <p:cNvSpPr>
            <a:spLocks noGrp="1"/>
          </p:cNvSpPr>
          <p:nvPr>
            <p:ph type="title"/>
          </p:nvPr>
        </p:nvSpPr>
        <p:spPr/>
        <p:txBody>
          <a:bodyPr/>
          <a:lstStyle/>
          <a:p>
            <a:r>
              <a:rPr kumimoji="1" lang="zh-CN" altLang="en-US" dirty="0"/>
              <a:t>重要定理</a:t>
            </a:r>
          </a:p>
        </p:txBody>
      </p:sp>
      <p:sp>
        <p:nvSpPr>
          <p:cNvPr id="3" name="内容占位符 2">
            <a:extLst>
              <a:ext uri="{FF2B5EF4-FFF2-40B4-BE49-F238E27FC236}">
                <a16:creationId xmlns:a16="http://schemas.microsoft.com/office/drawing/2014/main" id="{704F94DE-66D6-8C42-A138-D52067CAD99F}"/>
              </a:ext>
            </a:extLst>
          </p:cNvPr>
          <p:cNvSpPr>
            <a:spLocks noGrp="1"/>
          </p:cNvSpPr>
          <p:nvPr>
            <p:ph idx="1"/>
          </p:nvPr>
        </p:nvSpPr>
        <p:spPr/>
        <p:txBody>
          <a:bodyPr/>
          <a:lstStyle/>
          <a:p>
            <a:r>
              <a:rPr kumimoji="1" lang="zh-CN" altLang="en-US" b="1" dirty="0"/>
              <a:t>定理：</a:t>
            </a:r>
            <a:r>
              <a:rPr kumimoji="1" lang="zh-CN" altLang="en-US" dirty="0"/>
              <a:t>给定集合</a:t>
            </a:r>
            <a:r>
              <a:rPr kumimoji="1" lang="en-US" altLang="zh-CN" dirty="0"/>
              <a:t>A</a:t>
            </a:r>
            <a:r>
              <a:rPr kumimoji="1" lang="zh-CN" altLang="en-US" dirty="0"/>
              <a:t>的</a:t>
            </a:r>
            <a:r>
              <a:rPr kumimoji="1" lang="zh-CN" altLang="en-US" dirty="0">
                <a:solidFill>
                  <a:srgbClr val="FF0000"/>
                </a:solidFill>
              </a:rPr>
              <a:t>划分</a:t>
            </a:r>
            <a:r>
              <a:rPr kumimoji="1" lang="en-US" altLang="zh-CN" dirty="0"/>
              <a:t>{A</a:t>
            </a:r>
            <a:r>
              <a:rPr kumimoji="1" lang="en-US" altLang="zh-CN" baseline="-25000" dirty="0"/>
              <a:t>1</a:t>
            </a:r>
            <a:r>
              <a:rPr kumimoji="1" lang="zh-CN" altLang="en-US" dirty="0"/>
              <a:t>，</a:t>
            </a:r>
            <a:r>
              <a:rPr kumimoji="1" lang="en-US" altLang="zh-CN" dirty="0"/>
              <a:t>A</a:t>
            </a:r>
            <a:r>
              <a:rPr kumimoji="1" lang="en-US" altLang="zh-CN" baseline="-25000" dirty="0"/>
              <a:t>2</a:t>
            </a:r>
            <a:r>
              <a:rPr kumimoji="1" lang="zh-CN" altLang="en-US" dirty="0"/>
              <a:t>，</a:t>
            </a:r>
            <a:r>
              <a:rPr kumimoji="1" lang="en-US" altLang="zh-CN" dirty="0"/>
              <a:t>…, A</a:t>
            </a:r>
            <a:r>
              <a:rPr kumimoji="1" lang="en-US" altLang="zh-CN" baseline="-25000" dirty="0"/>
              <a:t>n</a:t>
            </a:r>
            <a:r>
              <a:rPr kumimoji="1" lang="en-US" altLang="zh-CN" dirty="0"/>
              <a:t>}</a:t>
            </a:r>
            <a:r>
              <a:rPr kumimoji="1" lang="zh-CN" altLang="en-US" dirty="0"/>
              <a:t>，由它确定的关系</a:t>
            </a:r>
            <a:r>
              <a:rPr kumimoji="1" lang="en-US" altLang="zh-CN" dirty="0"/>
              <a:t>R=A</a:t>
            </a:r>
            <a:r>
              <a:rPr kumimoji="1" lang="en-US" altLang="zh-CN" baseline="-25000" dirty="0"/>
              <a:t>1</a:t>
            </a:r>
            <a:r>
              <a:rPr lang="en-US" altLang="zh-CN" dirty="0">
                <a:ea typeface="Cambria Math" panose="02040503050406030204"/>
                <a:sym typeface="+mn-ea"/>
              </a:rPr>
              <a:t> ⨉ </a:t>
            </a:r>
            <a:r>
              <a:rPr kumimoji="1" lang="en-US" altLang="zh-CN" dirty="0"/>
              <a:t>A</a:t>
            </a:r>
            <a:r>
              <a:rPr kumimoji="1" lang="en-US" altLang="zh-CN" baseline="-25000" dirty="0"/>
              <a:t>1</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2</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2</a:t>
            </a:r>
            <a:r>
              <a:rPr kumimoji="1" lang="en-US" altLang="zh-CN" dirty="0"/>
              <a:t> </a:t>
            </a:r>
            <a:r>
              <a:rPr lang="en-US" altLang="zh-CN" dirty="0">
                <a:latin typeface="Cambria Math" panose="02040503050406030204"/>
                <a:ea typeface="Cambria Math" panose="02040503050406030204"/>
              </a:rPr>
              <a:t>∪ </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n</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n</a:t>
            </a:r>
            <a:r>
              <a:rPr kumimoji="1" lang="en-US" altLang="zh-CN" dirty="0"/>
              <a:t> </a:t>
            </a:r>
            <a:r>
              <a:rPr kumimoji="1" lang="zh-CN" altLang="en-US" dirty="0"/>
              <a:t>是</a:t>
            </a:r>
            <a:r>
              <a:rPr kumimoji="1" lang="zh-CN" altLang="en-US" dirty="0">
                <a:solidFill>
                  <a:srgbClr val="FF0000"/>
                </a:solidFill>
              </a:rPr>
              <a:t>等价关系</a:t>
            </a:r>
            <a:r>
              <a:rPr kumimoji="1" lang="zh-CN" altLang="en-US" dirty="0"/>
              <a:t>。</a:t>
            </a:r>
            <a:endParaRPr kumimoji="1" lang="en-US" altLang="zh-CN" b="1" dirty="0"/>
          </a:p>
          <a:p>
            <a:r>
              <a:rPr kumimoji="1" lang="zh-CN" altLang="en-US" b="1" dirty="0"/>
              <a:t>定理：</a:t>
            </a:r>
            <a:r>
              <a:rPr kumimoji="1" lang="zh-CN" altLang="en-US" dirty="0"/>
              <a:t>给定集合</a:t>
            </a:r>
            <a:r>
              <a:rPr kumimoji="1" lang="en-US" altLang="zh-CN" dirty="0"/>
              <a:t>A</a:t>
            </a:r>
            <a:r>
              <a:rPr kumimoji="1" lang="zh-CN" altLang="en-US" dirty="0"/>
              <a:t>的</a:t>
            </a:r>
            <a:r>
              <a:rPr kumimoji="1" lang="zh-CN" altLang="en-US" dirty="0">
                <a:solidFill>
                  <a:srgbClr val="FF0000"/>
                </a:solidFill>
              </a:rPr>
              <a:t>覆盖</a:t>
            </a:r>
            <a:r>
              <a:rPr kumimoji="1" lang="en-US" altLang="zh-CN" dirty="0"/>
              <a:t>{A</a:t>
            </a:r>
            <a:r>
              <a:rPr kumimoji="1" lang="en-US" altLang="zh-CN" baseline="-25000" dirty="0"/>
              <a:t>1</a:t>
            </a:r>
            <a:r>
              <a:rPr kumimoji="1" lang="zh-CN" altLang="en-US" dirty="0"/>
              <a:t>，</a:t>
            </a:r>
            <a:r>
              <a:rPr kumimoji="1" lang="en-US" altLang="zh-CN" dirty="0"/>
              <a:t>A</a:t>
            </a:r>
            <a:r>
              <a:rPr kumimoji="1" lang="en-US" altLang="zh-CN" baseline="-25000" dirty="0"/>
              <a:t>2</a:t>
            </a:r>
            <a:r>
              <a:rPr kumimoji="1" lang="zh-CN" altLang="en-US" dirty="0"/>
              <a:t>，</a:t>
            </a:r>
            <a:r>
              <a:rPr kumimoji="1" lang="en-US" altLang="zh-CN" dirty="0"/>
              <a:t>…, A</a:t>
            </a:r>
            <a:r>
              <a:rPr kumimoji="1" lang="en-US" altLang="zh-CN" baseline="-25000" dirty="0"/>
              <a:t>n</a:t>
            </a:r>
            <a:r>
              <a:rPr kumimoji="1" lang="en-US" altLang="zh-CN" dirty="0"/>
              <a:t>}</a:t>
            </a:r>
            <a:r>
              <a:rPr kumimoji="1" lang="zh-CN" altLang="en-US" dirty="0"/>
              <a:t>，由它确定的关系</a:t>
            </a:r>
            <a:r>
              <a:rPr kumimoji="1" lang="en-US" altLang="zh-CN" dirty="0"/>
              <a:t>R=A</a:t>
            </a:r>
            <a:r>
              <a:rPr kumimoji="1" lang="en-US" altLang="zh-CN" baseline="-25000" dirty="0"/>
              <a:t>1</a:t>
            </a:r>
            <a:r>
              <a:rPr lang="en-US" altLang="zh-CN" dirty="0">
                <a:ea typeface="Cambria Math" panose="02040503050406030204"/>
                <a:sym typeface="+mn-ea"/>
              </a:rPr>
              <a:t> ⨉ </a:t>
            </a:r>
            <a:r>
              <a:rPr kumimoji="1" lang="en-US" altLang="zh-CN" dirty="0"/>
              <a:t>A</a:t>
            </a:r>
            <a:r>
              <a:rPr kumimoji="1" lang="en-US" altLang="zh-CN" baseline="-25000" dirty="0"/>
              <a:t>1</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2</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2</a:t>
            </a:r>
            <a:r>
              <a:rPr kumimoji="1" lang="en-US" altLang="zh-CN" dirty="0"/>
              <a:t> </a:t>
            </a:r>
            <a:r>
              <a:rPr lang="en-US" altLang="zh-CN" dirty="0">
                <a:latin typeface="Cambria Math" panose="02040503050406030204"/>
                <a:ea typeface="Cambria Math" panose="02040503050406030204"/>
              </a:rPr>
              <a:t>∪ </a:t>
            </a:r>
            <a:r>
              <a:rPr kumimoji="1" lang="en-US" altLang="zh-CN" dirty="0"/>
              <a:t>… </a:t>
            </a:r>
            <a:r>
              <a:rPr lang="en-US" altLang="zh-CN" dirty="0">
                <a:latin typeface="Cambria Math" panose="02040503050406030204"/>
                <a:ea typeface="Cambria Math" panose="02040503050406030204"/>
              </a:rPr>
              <a:t>∪</a:t>
            </a:r>
            <a:r>
              <a:rPr kumimoji="1" lang="en-US" altLang="zh-CN" dirty="0"/>
              <a:t> A</a:t>
            </a:r>
            <a:r>
              <a:rPr kumimoji="1" lang="en-US" altLang="zh-CN" baseline="-25000" dirty="0"/>
              <a:t>n</a:t>
            </a:r>
            <a:r>
              <a:rPr kumimoji="1" lang="en-US" altLang="zh-CN" dirty="0"/>
              <a:t> </a:t>
            </a:r>
            <a:r>
              <a:rPr lang="en-US" altLang="zh-CN" dirty="0">
                <a:ea typeface="Cambria Math" panose="02040503050406030204"/>
                <a:sym typeface="+mn-ea"/>
              </a:rPr>
              <a:t>⨉</a:t>
            </a:r>
            <a:r>
              <a:rPr kumimoji="1" lang="en-US" altLang="zh-CN" dirty="0"/>
              <a:t> A</a:t>
            </a:r>
            <a:r>
              <a:rPr kumimoji="1" lang="en-US" altLang="zh-CN" baseline="-25000" dirty="0"/>
              <a:t>n</a:t>
            </a:r>
            <a:r>
              <a:rPr kumimoji="1" lang="en-US" altLang="zh-CN" dirty="0"/>
              <a:t> </a:t>
            </a:r>
            <a:r>
              <a:rPr kumimoji="1" lang="zh-CN" altLang="en-US" dirty="0"/>
              <a:t>是</a:t>
            </a:r>
            <a:r>
              <a:rPr kumimoji="1" lang="zh-CN" altLang="en-US" dirty="0">
                <a:solidFill>
                  <a:srgbClr val="FF0000"/>
                </a:solidFill>
              </a:rPr>
              <a:t>相容关系</a:t>
            </a:r>
            <a:r>
              <a:rPr kumimoji="1" lang="zh-CN" altLang="en-US" dirty="0"/>
              <a:t>。</a:t>
            </a:r>
            <a:endParaRPr kumimoji="1" lang="en-US" altLang="zh-CN" dirty="0"/>
          </a:p>
          <a:p>
            <a:r>
              <a:rPr kumimoji="1" lang="zh-CN" altLang="en-US" b="1" dirty="0"/>
              <a:t>定理：</a:t>
            </a:r>
            <a:r>
              <a:rPr kumimoji="1" lang="zh-CN" altLang="en-US" dirty="0"/>
              <a:t>集合</a:t>
            </a:r>
            <a:r>
              <a:rPr kumimoji="1" lang="en-US" altLang="zh-CN" dirty="0"/>
              <a:t>A</a:t>
            </a:r>
            <a:r>
              <a:rPr kumimoji="1" lang="zh-CN" altLang="en-US" dirty="0"/>
              <a:t>上的相容关系</a:t>
            </a:r>
            <a:r>
              <a:rPr kumimoji="1" lang="en-US" altLang="zh-CN" dirty="0"/>
              <a:t>R</a:t>
            </a:r>
            <a:r>
              <a:rPr kumimoji="1" lang="zh-CN" altLang="en-US" dirty="0"/>
              <a:t>与完全覆盖</a:t>
            </a:r>
            <a:r>
              <a:rPr kumimoji="1" lang="en-US" altLang="zh-CN" dirty="0"/>
              <a:t>C</a:t>
            </a:r>
            <a:r>
              <a:rPr kumimoji="1" lang="en-US" altLang="zh-CN" baseline="-25000" dirty="0"/>
              <a:t>R</a:t>
            </a:r>
            <a:r>
              <a:rPr kumimoji="1" lang="en-US" altLang="zh-CN" dirty="0"/>
              <a:t>(A)</a:t>
            </a:r>
            <a:r>
              <a:rPr kumimoji="1" lang="zh-CN" altLang="en-US" dirty="0"/>
              <a:t>存在一一对应。</a:t>
            </a:r>
            <a:endParaRPr kumimoji="1" lang="en-US" altLang="zh-CN" dirty="0"/>
          </a:p>
          <a:p>
            <a:endParaRPr kumimoji="1" lang="en-US" altLang="zh-CN" dirty="0"/>
          </a:p>
        </p:txBody>
      </p:sp>
    </p:spTree>
    <p:extLst>
      <p:ext uri="{BB962C8B-B14F-4D97-AF65-F5344CB8AC3E}">
        <p14:creationId xmlns:p14="http://schemas.microsoft.com/office/powerpoint/2010/main" val="424238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b="0" dirty="0"/>
              <a:t>偏序关系</a:t>
            </a:r>
            <a:endParaRPr lang="en-US" b="0" dirty="0"/>
          </a:p>
        </p:txBody>
      </p:sp>
      <p:sp>
        <p:nvSpPr>
          <p:cNvPr id="3" name="Subtitle 2"/>
          <p:cNvSpPr>
            <a:spLocks noGrp="1"/>
          </p:cNvSpPr>
          <p:nvPr>
            <p:ph type="subTitle" idx="1"/>
          </p:nvPr>
        </p:nvSpPr>
        <p:spPr/>
        <p:txBody>
          <a:bodyPr/>
          <a:lstStyle/>
          <a:p>
            <a:r>
              <a:rPr lang="en-US" altLang="zh-CN" dirty="0">
                <a:ea typeface="宋体" panose="02010600030101010101" pitchFamily="2" charset="-122"/>
              </a:rPr>
              <a:t>Section</a:t>
            </a:r>
            <a:r>
              <a:rPr lang="zh-CN" altLang="en-US" dirty="0">
                <a:ea typeface="宋体" panose="02010600030101010101" pitchFamily="2" charset="-122"/>
              </a:rPr>
              <a:t> </a:t>
            </a:r>
            <a:r>
              <a:rPr lang="en-US" altLang="zh-CN" dirty="0">
                <a:ea typeface="宋体" panose="02010600030101010101" pitchFamily="2" charset="-122"/>
              </a:rPr>
              <a:t>5</a:t>
            </a:r>
            <a:r>
              <a:rPr lang="en-US" dirty="0">
                <a:ea typeface="宋体" panose="02010600030101010101" pitchFamily="2" charset="-122"/>
              </a:rPr>
              <a:t>.6</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章节小结</a:t>
            </a:r>
          </a:p>
        </p:txBody>
      </p:sp>
      <p:sp>
        <p:nvSpPr>
          <p:cNvPr id="3" name="Content Placeholder 2"/>
          <p:cNvSpPr>
            <a:spLocks noGrp="1"/>
          </p:cNvSpPr>
          <p:nvPr>
            <p:ph idx="1"/>
          </p:nvPr>
        </p:nvSpPr>
        <p:spPr/>
        <p:txBody>
          <a:bodyPr>
            <a:normAutofit/>
          </a:bodyPr>
          <a:lstStyle/>
          <a:p>
            <a:r>
              <a:rPr lang="en-US" dirty="0"/>
              <a:t>偏序和偏序集</a:t>
            </a:r>
          </a:p>
          <a:p>
            <a:r>
              <a:rPr lang="en-US" dirty="0"/>
              <a:t>字典顺序</a:t>
            </a:r>
          </a:p>
          <a:p>
            <a:r>
              <a:rPr lang="en-US" dirty="0" err="1"/>
              <a:t>哈塞图</a:t>
            </a:r>
            <a:r>
              <a:rPr lang="zh-CN" altLang="en-US" dirty="0"/>
              <a:t>（哈斯图）</a:t>
            </a:r>
            <a:endParaRPr lang="en-US" altLang="zh-CN" dirty="0"/>
          </a:p>
          <a:p>
            <a:r>
              <a:rPr lang="zh-CN" altLang="en-US" dirty="0"/>
              <a:t>极大（小）元、最大（小）元</a:t>
            </a:r>
            <a:endParaRPr lang="en-US" dirty="0"/>
          </a:p>
          <a:p>
            <a:r>
              <a:rPr lang="en-US" dirty="0"/>
              <a:t>格</a:t>
            </a:r>
          </a:p>
          <a:p>
            <a:r>
              <a:rPr lang="en-US" dirty="0"/>
              <a:t>拓扑排序</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BB64B-C8F6-6847-A468-FAA4EA50F14D}"/>
              </a:ext>
            </a:extLst>
          </p:cNvPr>
          <p:cNvSpPr>
            <a:spLocks noGrp="1"/>
          </p:cNvSpPr>
          <p:nvPr>
            <p:ph type="title"/>
          </p:nvPr>
        </p:nvSpPr>
        <p:spPr/>
        <p:txBody>
          <a:bodyPr/>
          <a:lstStyle/>
          <a:p>
            <a:r>
              <a:rPr kumimoji="1" lang="zh-CN" altLang="en-US" dirty="0"/>
              <a:t>偏序</a:t>
            </a:r>
          </a:p>
        </p:txBody>
      </p:sp>
      <p:sp>
        <p:nvSpPr>
          <p:cNvPr id="3" name="内容占位符 2">
            <a:extLst>
              <a:ext uri="{FF2B5EF4-FFF2-40B4-BE49-F238E27FC236}">
                <a16:creationId xmlns:a16="http://schemas.microsoft.com/office/drawing/2014/main" id="{FAE6D47C-9B8E-D445-BC73-2BEB456F8DD4}"/>
              </a:ext>
            </a:extLst>
          </p:cNvPr>
          <p:cNvSpPr>
            <a:spLocks noGrp="1"/>
          </p:cNvSpPr>
          <p:nvPr>
            <p:ph idx="1"/>
          </p:nvPr>
        </p:nvSpPr>
        <p:spPr/>
        <p:txBody>
          <a:bodyPr/>
          <a:lstStyle/>
          <a:p>
            <a:r>
              <a:rPr lang="en-US" altLang="zh-CN" b="1" dirty="0"/>
              <a:t>定义1</a:t>
            </a:r>
            <a:r>
              <a:rPr lang="zh-CN" altLang="en-US" b="1" dirty="0"/>
              <a:t>：</a:t>
            </a:r>
            <a:r>
              <a:rPr lang="en-US" altLang="zh-CN" dirty="0" err="1"/>
              <a:t>如果在集合S上的关系R是自反的、反对称的和传递的，则称其为</a:t>
            </a:r>
            <a:r>
              <a:rPr lang="en-US" altLang="zh-CN" b="1" dirty="0" err="1">
                <a:solidFill>
                  <a:srgbClr val="FF0000"/>
                </a:solidFill>
              </a:rPr>
              <a:t>偏序</a:t>
            </a:r>
            <a:r>
              <a:rPr lang="en-US" altLang="zh-CN" b="1" dirty="0">
                <a:solidFill>
                  <a:srgbClr val="FF0000"/>
                </a:solidFill>
              </a:rPr>
              <a:t>(Partial</a:t>
            </a:r>
            <a:r>
              <a:rPr lang="zh-CN" altLang="en-US" b="1" dirty="0">
                <a:solidFill>
                  <a:srgbClr val="FF0000"/>
                </a:solidFill>
              </a:rPr>
              <a:t> </a:t>
            </a:r>
            <a:r>
              <a:rPr lang="en-US" altLang="zh-CN" b="1" dirty="0">
                <a:solidFill>
                  <a:srgbClr val="FF0000"/>
                </a:solidFill>
              </a:rPr>
              <a:t>order)</a:t>
            </a:r>
            <a:r>
              <a:rPr lang="en-US" altLang="zh-CN" dirty="0"/>
              <a:t>。</a:t>
            </a:r>
            <a:r>
              <a:rPr lang="en-US" altLang="zh-CN" dirty="0" err="1"/>
              <a:t>集合S与其定义在</a:t>
            </a:r>
            <a:r>
              <a:rPr lang="zh-CN" altLang="en-US" dirty="0"/>
              <a:t>其</a:t>
            </a:r>
            <a:r>
              <a:rPr lang="en-US" altLang="zh-CN" dirty="0" err="1"/>
              <a:t>上的偏序R一起称为</a:t>
            </a:r>
            <a:r>
              <a:rPr lang="en-US" altLang="zh-CN" b="1" dirty="0" err="1">
                <a:solidFill>
                  <a:srgbClr val="FF0000"/>
                </a:solidFill>
              </a:rPr>
              <a:t>偏序集</a:t>
            </a:r>
            <a:r>
              <a:rPr lang="en-US" altLang="zh-CN" b="1" dirty="0">
                <a:solidFill>
                  <a:srgbClr val="FF0000"/>
                </a:solidFill>
              </a:rPr>
              <a:t>(</a:t>
            </a:r>
            <a:r>
              <a:rPr lang="en-US" altLang="zh-CN" b="1" dirty="0" err="1">
                <a:solidFill>
                  <a:srgbClr val="FF0000"/>
                </a:solidFill>
              </a:rPr>
              <a:t>Poset</a:t>
            </a:r>
            <a:r>
              <a:rPr lang="en-US" altLang="zh-CN" b="1" dirty="0">
                <a:solidFill>
                  <a:srgbClr val="FF0000"/>
                </a:solidFill>
              </a:rPr>
              <a:t>)</a:t>
            </a:r>
            <a:r>
              <a:rPr lang="en-US" altLang="zh-CN" dirty="0"/>
              <a:t>，</a:t>
            </a:r>
            <a:r>
              <a:rPr lang="en-US" altLang="zh-CN" dirty="0" err="1"/>
              <a:t>用</a:t>
            </a:r>
            <a:r>
              <a:rPr lang="en-US" altLang="zh-CN" dirty="0"/>
              <a:t>(S, R)</a:t>
            </a:r>
            <a:r>
              <a:rPr lang="en-US" altLang="zh-CN" dirty="0" err="1"/>
              <a:t>表示。集合S中的成员称为偏序集的元素</a:t>
            </a:r>
            <a:r>
              <a:rPr lang="en-US" altLang="zh-CN" dirty="0"/>
              <a:t>。</a:t>
            </a:r>
          </a:p>
          <a:p>
            <a:pPr lvl="1"/>
            <a:r>
              <a:rPr lang="zh-CN" altLang="en-US" dirty="0"/>
              <a:t>常将偏序关系</a:t>
            </a:r>
            <a:r>
              <a:rPr lang="en-US" altLang="zh-CN" dirty="0"/>
              <a:t>R</a:t>
            </a:r>
            <a:r>
              <a:rPr lang="zh-CN" altLang="en-US" dirty="0"/>
              <a:t>记为“≼”，并将 </a:t>
            </a:r>
            <a:r>
              <a:rPr lang="en-US" altLang="zh-CN" dirty="0" err="1"/>
              <a:t>xRy</a:t>
            </a:r>
            <a:r>
              <a:rPr lang="zh-CN" altLang="en-US" dirty="0"/>
              <a:t>记为</a:t>
            </a:r>
            <a:r>
              <a:rPr lang="en-US" altLang="zh-CN" dirty="0"/>
              <a:t>x</a:t>
            </a:r>
            <a:r>
              <a:rPr lang="zh-CN" altLang="en-US" dirty="0"/>
              <a:t> ≼ </a:t>
            </a:r>
            <a:r>
              <a:rPr lang="en-US" altLang="zh-CN" dirty="0"/>
              <a:t>y</a:t>
            </a:r>
            <a:r>
              <a:rPr lang="zh-CN" altLang="en-US" dirty="0"/>
              <a:t>。</a:t>
            </a:r>
            <a:endParaRPr lang="en-US" altLang="zh-CN" dirty="0"/>
          </a:p>
        </p:txBody>
      </p:sp>
    </p:spTree>
    <p:extLst>
      <p:ext uri="{BB962C8B-B14F-4D97-AF65-F5344CB8AC3E}">
        <p14:creationId xmlns:p14="http://schemas.microsoft.com/office/powerpoint/2010/main" val="33857930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偏序</a:t>
            </a:r>
          </a:p>
        </p:txBody>
      </p:sp>
      <p:sp>
        <p:nvSpPr>
          <p:cNvPr id="3" name="Content Placeholder 2"/>
          <p:cNvSpPr>
            <a:spLocks noGrp="1"/>
          </p:cNvSpPr>
          <p:nvPr>
            <p:ph idx="1"/>
          </p:nvPr>
        </p:nvSpPr>
        <p:spPr/>
        <p:txBody>
          <a:bodyPr/>
          <a:lstStyle/>
          <a:p>
            <a:pPr>
              <a:buNone/>
            </a:pPr>
            <a:r>
              <a:rPr lang="en-US" b="1" dirty="0"/>
              <a:t>例1</a:t>
            </a:r>
            <a:r>
              <a:rPr lang="zh-CN" altLang="en-US" b="1" dirty="0"/>
              <a:t>：</a:t>
            </a:r>
            <a:r>
              <a:rPr lang="zh-CN" altLang="en-US" dirty="0"/>
              <a:t>证明</a:t>
            </a:r>
            <a:r>
              <a:rPr lang="en-US" dirty="0"/>
              <a:t>“</a:t>
            </a:r>
            <a:r>
              <a:rPr lang="en-US" dirty="0" err="1"/>
              <a:t>大于等于”关系</a:t>
            </a:r>
            <a:r>
              <a:rPr lang="en-US" dirty="0"/>
              <a:t>(≥)是整数集上的偏序。</a:t>
            </a:r>
          </a:p>
          <a:p>
            <a:pPr lvl="1"/>
            <a:r>
              <a:rPr lang="en-US" dirty="0" err="1"/>
              <a:t>自反性</a:t>
            </a:r>
            <a:r>
              <a:rPr lang="zh-CN" altLang="en-US" dirty="0"/>
              <a:t>：</a:t>
            </a:r>
            <a:r>
              <a:rPr lang="en-US" dirty="0" err="1"/>
              <a:t>对于</a:t>
            </a:r>
            <a:r>
              <a:rPr lang="zh-CN" altLang="en-US" dirty="0"/>
              <a:t>任意</a:t>
            </a:r>
            <a:r>
              <a:rPr lang="en-US" dirty="0" err="1"/>
              <a:t>整数a</a:t>
            </a:r>
            <a:r>
              <a:rPr lang="zh-CN" altLang="en-US" dirty="0"/>
              <a:t>，</a:t>
            </a:r>
            <a:r>
              <a:rPr lang="en-US" dirty="0"/>
              <a:t>a</a:t>
            </a:r>
            <a:r>
              <a:rPr lang="zh-CN" altLang="en-US" dirty="0"/>
              <a:t> </a:t>
            </a:r>
            <a:r>
              <a:rPr lang="en-US" dirty="0"/>
              <a:t>≥</a:t>
            </a:r>
            <a:r>
              <a:rPr lang="zh-CN" altLang="en-US" dirty="0"/>
              <a:t> </a:t>
            </a:r>
            <a:r>
              <a:rPr lang="en-US" dirty="0"/>
              <a:t>a。</a:t>
            </a:r>
          </a:p>
          <a:p>
            <a:pPr lvl="1"/>
            <a:r>
              <a:rPr lang="en-US" dirty="0" err="1"/>
              <a:t>反对称性</a:t>
            </a:r>
            <a:r>
              <a:rPr lang="zh-CN" altLang="en-US" dirty="0"/>
              <a:t>：</a:t>
            </a:r>
            <a:r>
              <a:rPr lang="en-US" dirty="0" err="1"/>
              <a:t>如果a</a:t>
            </a:r>
            <a:r>
              <a:rPr lang="zh-CN" altLang="en-US" dirty="0"/>
              <a:t> </a:t>
            </a:r>
            <a:r>
              <a:rPr lang="en-US" dirty="0"/>
              <a:t>≥</a:t>
            </a:r>
            <a:r>
              <a:rPr lang="zh-CN" altLang="en-US" dirty="0"/>
              <a:t> </a:t>
            </a:r>
            <a:r>
              <a:rPr lang="en-US" dirty="0"/>
              <a:t>b</a:t>
            </a:r>
            <a:r>
              <a:rPr lang="zh-CN" altLang="en-US" dirty="0"/>
              <a:t>，</a:t>
            </a:r>
            <a:r>
              <a:rPr lang="en-US" dirty="0"/>
              <a:t>b</a:t>
            </a:r>
            <a:r>
              <a:rPr lang="zh-CN" altLang="en-US" dirty="0"/>
              <a:t> </a:t>
            </a:r>
            <a:r>
              <a:rPr lang="en-US" dirty="0"/>
              <a:t>≥</a:t>
            </a:r>
            <a:r>
              <a:rPr lang="zh-CN" altLang="en-US" dirty="0"/>
              <a:t> </a:t>
            </a:r>
            <a:r>
              <a:rPr lang="en-US" dirty="0" err="1"/>
              <a:t>a，则a</a:t>
            </a:r>
            <a:r>
              <a:rPr lang="en-US" dirty="0"/>
              <a:t> = b。</a:t>
            </a:r>
          </a:p>
          <a:p>
            <a:pPr lvl="1"/>
            <a:r>
              <a:rPr lang="en-US" dirty="0" err="1"/>
              <a:t>传递性</a:t>
            </a:r>
            <a:r>
              <a:rPr lang="zh-CN" altLang="en-US" dirty="0"/>
              <a:t>：</a:t>
            </a:r>
            <a:r>
              <a:rPr lang="en-US" dirty="0" err="1"/>
              <a:t>若a</a:t>
            </a:r>
            <a:r>
              <a:rPr lang="zh-CN" altLang="en-US" dirty="0"/>
              <a:t> </a:t>
            </a:r>
            <a:r>
              <a:rPr lang="en-US" dirty="0"/>
              <a:t>≥</a:t>
            </a:r>
            <a:r>
              <a:rPr lang="zh-CN" altLang="en-US" dirty="0"/>
              <a:t> </a:t>
            </a:r>
            <a:r>
              <a:rPr lang="en-US" dirty="0"/>
              <a:t>b</a:t>
            </a:r>
            <a:r>
              <a:rPr lang="zh-CN" altLang="en-US" dirty="0"/>
              <a:t>，</a:t>
            </a:r>
            <a:r>
              <a:rPr lang="en-US" dirty="0"/>
              <a:t>b</a:t>
            </a:r>
            <a:r>
              <a:rPr lang="zh-CN" altLang="en-US" dirty="0"/>
              <a:t> </a:t>
            </a:r>
            <a:r>
              <a:rPr lang="en-US" dirty="0"/>
              <a:t>≥</a:t>
            </a:r>
            <a:r>
              <a:rPr lang="zh-CN" altLang="en-US" dirty="0"/>
              <a:t> </a:t>
            </a:r>
            <a:r>
              <a:rPr lang="en-US" dirty="0" err="1"/>
              <a:t>c，则a</a:t>
            </a:r>
            <a:r>
              <a:rPr lang="zh-CN" altLang="en-US" dirty="0"/>
              <a:t> </a:t>
            </a:r>
            <a:r>
              <a:rPr lang="en-US" dirty="0"/>
              <a:t>≥</a:t>
            </a:r>
            <a:r>
              <a:rPr lang="zh-CN" altLang="en-US" dirty="0"/>
              <a:t> </a:t>
            </a:r>
            <a:r>
              <a:rPr lang="en-US" dirty="0"/>
              <a:t>c。</a:t>
            </a:r>
          </a:p>
          <a:p>
            <a:pPr lvl="1">
              <a:buNone/>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偏序</a:t>
            </a:r>
          </a:p>
        </p:txBody>
      </p:sp>
      <p:sp>
        <p:nvSpPr>
          <p:cNvPr id="3" name="Content Placeholder 2"/>
          <p:cNvSpPr>
            <a:spLocks noGrp="1"/>
          </p:cNvSpPr>
          <p:nvPr>
            <p:ph idx="1"/>
          </p:nvPr>
        </p:nvSpPr>
        <p:spPr/>
        <p:txBody>
          <a:bodyPr>
            <a:normAutofit/>
          </a:bodyPr>
          <a:lstStyle/>
          <a:p>
            <a:pPr>
              <a:buNone/>
            </a:pPr>
            <a:r>
              <a:rPr lang="en-US" b="1" dirty="0"/>
              <a:t>例2</a:t>
            </a:r>
            <a:r>
              <a:rPr lang="zh-CN" altLang="en-US" b="1" dirty="0"/>
              <a:t>：</a:t>
            </a:r>
            <a:r>
              <a:rPr lang="zh-CN" altLang="en-US" dirty="0"/>
              <a:t>整除关系“</a:t>
            </a:r>
            <a:r>
              <a:rPr lang="en-US" altLang="zh-CN" dirty="0"/>
              <a:t>|</a:t>
            </a:r>
            <a:r>
              <a:rPr lang="zh-CN" altLang="en-US" dirty="0"/>
              <a:t>”是正整数集合上的偏序。</a:t>
            </a:r>
            <a:endParaRPr lang="en-US" dirty="0"/>
          </a:p>
          <a:p>
            <a:pPr lvl="1"/>
            <a:r>
              <a:rPr lang="en-US" altLang="zh-CN" dirty="0" err="1"/>
              <a:t>自反性</a:t>
            </a:r>
            <a:r>
              <a:rPr lang="zh-CN" altLang="en-US" dirty="0"/>
              <a:t>：对于任意</a:t>
            </a:r>
            <a:r>
              <a:rPr lang="en-US" altLang="zh-CN" dirty="0" err="1"/>
              <a:t>整数</a:t>
            </a:r>
            <a:r>
              <a:rPr lang="zh-CN" altLang="en-US" dirty="0"/>
              <a:t>，都有</a:t>
            </a:r>
            <a:r>
              <a:rPr lang="en-US" altLang="zh-CN" dirty="0"/>
              <a:t>a</a:t>
            </a:r>
            <a:r>
              <a:rPr lang="zh-CN" altLang="en-US" dirty="0"/>
              <a:t> </a:t>
            </a:r>
            <a:r>
              <a:rPr lang="en-US" altLang="zh-CN" dirty="0"/>
              <a:t>|</a:t>
            </a:r>
            <a:r>
              <a:rPr lang="zh-CN" altLang="en-US" dirty="0"/>
              <a:t> </a:t>
            </a:r>
            <a:r>
              <a:rPr lang="en-US" altLang="zh-CN" dirty="0"/>
              <a:t>a</a:t>
            </a:r>
            <a:r>
              <a:rPr lang="zh-CN" altLang="en-US" dirty="0">
                <a:ea typeface="Cambria Math" panose="02040503050406030204"/>
              </a:rPr>
              <a:t>。</a:t>
            </a:r>
            <a:endParaRPr lang="en-US" dirty="0"/>
          </a:p>
          <a:p>
            <a:pPr lvl="1"/>
            <a:r>
              <a:rPr lang="en-US" dirty="0" err="1"/>
              <a:t>反对称性</a:t>
            </a:r>
            <a:r>
              <a:rPr lang="zh-CN" altLang="en-US" dirty="0"/>
              <a:t>：</a:t>
            </a:r>
            <a:r>
              <a:rPr lang="en-US" dirty="0" err="1"/>
              <a:t>如果a和b是正整数</a:t>
            </a:r>
            <a:r>
              <a:rPr lang="en-US" dirty="0"/>
              <a:t>， a | b </a:t>
            </a:r>
            <a:r>
              <a:rPr lang="zh-CN" altLang="en-US" dirty="0"/>
              <a:t>和</a:t>
            </a:r>
            <a:r>
              <a:rPr lang="en-US" dirty="0"/>
              <a:t> b | a, </a:t>
            </a:r>
            <a:r>
              <a:rPr lang="zh-CN" altLang="en-US" dirty="0"/>
              <a:t>那么</a:t>
            </a:r>
            <a:r>
              <a:rPr lang="en-US" dirty="0"/>
              <a:t> a = b</a:t>
            </a:r>
            <a:r>
              <a:rPr lang="zh-CN" altLang="en-US" dirty="0"/>
              <a:t>。</a:t>
            </a:r>
            <a:endParaRPr lang="en-US" dirty="0"/>
          </a:p>
          <a:p>
            <a:pPr lvl="1"/>
            <a:r>
              <a:rPr lang="en-US" dirty="0" err="1"/>
              <a:t>传递性</a:t>
            </a:r>
            <a:r>
              <a:rPr lang="zh-CN" altLang="en-US" dirty="0"/>
              <a:t>：</a:t>
            </a:r>
            <a:r>
              <a:rPr lang="en-US" dirty="0" err="1"/>
              <a:t>假设a</a:t>
            </a:r>
            <a:r>
              <a:rPr lang="zh-CN" altLang="en-US" dirty="0"/>
              <a:t>整</a:t>
            </a:r>
            <a:r>
              <a:rPr lang="en-US" dirty="0" err="1"/>
              <a:t>除b</a:t>
            </a:r>
            <a:r>
              <a:rPr lang="zh-CN" altLang="en-US" dirty="0"/>
              <a:t>，</a:t>
            </a:r>
            <a:r>
              <a:rPr lang="en-US" dirty="0"/>
              <a:t>b</a:t>
            </a:r>
            <a:r>
              <a:rPr lang="zh-CN" altLang="en-US" dirty="0"/>
              <a:t>整</a:t>
            </a:r>
            <a:r>
              <a:rPr lang="en-US" dirty="0" err="1"/>
              <a:t>除c，则有正整数k和m</a:t>
            </a:r>
            <a:r>
              <a:rPr lang="en-US" dirty="0"/>
              <a:t>,  b = </a:t>
            </a:r>
            <a:r>
              <a:rPr lang="en-US" dirty="0" err="1"/>
              <a:t>ak</a:t>
            </a:r>
            <a:r>
              <a:rPr lang="en-US" dirty="0"/>
              <a:t> </a:t>
            </a:r>
            <a:r>
              <a:rPr lang="zh-CN" altLang="en-US" dirty="0"/>
              <a:t>和</a:t>
            </a:r>
            <a:r>
              <a:rPr lang="en-US" dirty="0"/>
              <a:t> c = </a:t>
            </a:r>
            <a:r>
              <a:rPr lang="en-US" dirty="0" err="1"/>
              <a:t>bm</a:t>
            </a:r>
            <a:r>
              <a:rPr lang="zh-CN" altLang="en-US" dirty="0"/>
              <a:t>。那么</a:t>
            </a:r>
            <a:r>
              <a:rPr lang="en-US" dirty="0"/>
              <a:t>c = a(km)</a:t>
            </a:r>
            <a:r>
              <a:rPr lang="zh-CN" altLang="en-US" dirty="0"/>
              <a:t>，</a:t>
            </a:r>
            <a:r>
              <a:rPr lang="en-US" dirty="0" err="1"/>
              <a:t>故</a:t>
            </a:r>
            <a:r>
              <a:rPr lang="en-US" dirty="0"/>
              <a:t> a </a:t>
            </a:r>
            <a:r>
              <a:rPr lang="zh-CN" altLang="en-US" dirty="0"/>
              <a:t>整除</a:t>
            </a:r>
            <a:r>
              <a:rPr lang="en-US" dirty="0"/>
              <a:t>c</a:t>
            </a:r>
            <a:r>
              <a:rPr lang="zh-CN" altLang="en-US" dirty="0"/>
              <a:t>。因此这个关系是传递的。</a:t>
            </a:r>
          </a:p>
          <a:p>
            <a:pPr lvl="1"/>
            <a:r>
              <a:rPr lang="en-US" dirty="0"/>
              <a:t>(</a:t>
            </a:r>
            <a:r>
              <a:rPr lang="en-US" b="1" dirty="0"/>
              <a:t>Z</a:t>
            </a:r>
            <a:r>
              <a:rPr lang="en-US" baseline="30000" dirty="0"/>
              <a:t>+</a:t>
            </a:r>
            <a:r>
              <a:rPr lang="en-US" dirty="0"/>
              <a:t>, </a:t>
            </a:r>
            <a:r>
              <a:rPr lang="en-US" altLang="zh-CN" dirty="0"/>
              <a:t>|</a:t>
            </a:r>
            <a:r>
              <a:rPr lang="en-US" dirty="0"/>
              <a:t>) </a:t>
            </a:r>
            <a:r>
              <a:rPr lang="zh-CN" altLang="en-US" dirty="0"/>
              <a:t>是偏序集。</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偏序</a:t>
            </a:r>
          </a:p>
        </p:txBody>
      </p:sp>
      <p:sp>
        <p:nvSpPr>
          <p:cNvPr id="3" name="Content Placeholder 2"/>
          <p:cNvSpPr>
            <a:spLocks noGrp="1"/>
          </p:cNvSpPr>
          <p:nvPr>
            <p:ph idx="1"/>
          </p:nvPr>
        </p:nvSpPr>
        <p:spPr/>
        <p:txBody>
          <a:bodyPr/>
          <a:lstStyle/>
          <a:p>
            <a:pPr>
              <a:buNone/>
            </a:pPr>
            <a:r>
              <a:rPr lang="en-US" b="1" dirty="0">
                <a:latin typeface="宋体" panose="02010600030101010101" pitchFamily="2" charset="-122"/>
                <a:ea typeface="宋体" panose="02010600030101010101" pitchFamily="2" charset="-122"/>
                <a:cs typeface="宋体" panose="02010600030101010101" pitchFamily="2" charset="-122"/>
              </a:rPr>
              <a:t>例3</a:t>
            </a:r>
            <a:r>
              <a:rPr lang="zh-CN" altLang="en-US" b="1" dirty="0">
                <a:latin typeface="宋体" panose="02010600030101010101" pitchFamily="2" charset="-122"/>
                <a:ea typeface="宋体" panose="02010600030101010101" pitchFamily="2" charset="-122"/>
                <a:cs typeface="宋体" panose="02010600030101010101" pitchFamily="2" charset="-122"/>
              </a:rPr>
              <a:t>：</a:t>
            </a:r>
            <a:r>
              <a:rPr lang="zh-CN" altLang="en-US" dirty="0"/>
              <a:t>证明</a:t>
            </a:r>
            <a:r>
              <a:rPr lang="en-US" dirty="0" err="1"/>
              <a:t>包含关系</a:t>
            </a:r>
            <a:r>
              <a:rPr lang="en-US" dirty="0"/>
              <a:t>(⊆)是</a:t>
            </a:r>
            <a:r>
              <a:rPr lang="zh-CN" altLang="en-US" dirty="0"/>
              <a:t>定义在集合</a:t>
            </a:r>
            <a:r>
              <a:rPr lang="en-US" altLang="zh-CN" dirty="0"/>
              <a:t>S</a:t>
            </a:r>
            <a:r>
              <a:rPr lang="zh-CN" altLang="en-US" dirty="0"/>
              <a:t>的</a:t>
            </a:r>
            <a:r>
              <a:rPr lang="en-US" dirty="0"/>
              <a:t>幂集上</a:t>
            </a:r>
            <a:r>
              <a:rPr lang="zh-CN" altLang="en-US" dirty="0"/>
              <a:t>的偏序。</a:t>
            </a:r>
          </a:p>
          <a:p>
            <a:pPr lvl="1" algn="l"/>
            <a:r>
              <a:rPr lang="en-US" dirty="0"/>
              <a:t> </a:t>
            </a:r>
            <a:r>
              <a:rPr lang="en-US" sz="2400" dirty="0" err="1"/>
              <a:t>自反性</a:t>
            </a:r>
            <a:r>
              <a:rPr lang="zh-CN" altLang="en-US" sz="2400" dirty="0"/>
              <a:t>：</a:t>
            </a:r>
            <a:r>
              <a:rPr lang="en-US" sz="2400" dirty="0" err="1"/>
              <a:t>当A是S的子集时，A</a:t>
            </a:r>
            <a:r>
              <a:rPr lang="en-US" sz="2400" dirty="0"/>
              <a:t> ⊆ A</a:t>
            </a:r>
            <a:r>
              <a:rPr lang="zh-CN" altLang="en-US" sz="2400" dirty="0"/>
              <a:t>。</a:t>
            </a:r>
            <a:endParaRPr lang="en-US" dirty="0"/>
          </a:p>
          <a:p>
            <a:pPr lvl="1" algn="l"/>
            <a:r>
              <a:rPr lang="en-US" dirty="0"/>
              <a:t> </a:t>
            </a:r>
            <a:r>
              <a:rPr lang="en-US" dirty="0" err="1"/>
              <a:t>反对称性</a:t>
            </a:r>
            <a:r>
              <a:rPr lang="zh-CN" altLang="en-US" dirty="0"/>
              <a:t>：因为</a:t>
            </a:r>
            <a:r>
              <a:rPr lang="en-US" altLang="zh-CN" dirty="0"/>
              <a:t>A</a:t>
            </a:r>
            <a:r>
              <a:rPr lang="zh-CN" altLang="en-US" dirty="0"/>
              <a:t>，</a:t>
            </a:r>
            <a:r>
              <a:rPr lang="en-US" altLang="zh-CN" dirty="0"/>
              <a:t>B</a:t>
            </a:r>
            <a:r>
              <a:rPr lang="zh-CN" altLang="en-US" dirty="0"/>
              <a:t>都是</a:t>
            </a:r>
            <a:r>
              <a:rPr lang="en-US" altLang="zh-CN" dirty="0"/>
              <a:t>S</a:t>
            </a:r>
            <a:r>
              <a:rPr lang="zh-CN" altLang="en-US" dirty="0"/>
              <a:t>的子集，因此如果</a:t>
            </a:r>
            <a:r>
              <a:rPr lang="en-US" dirty="0"/>
              <a:t>A ⊆ B</a:t>
            </a:r>
            <a:r>
              <a:rPr lang="zh-CN" altLang="en-US" dirty="0"/>
              <a:t>且</a:t>
            </a:r>
            <a:r>
              <a:rPr lang="en-US" dirty="0"/>
              <a:t>B ⊆ A</a:t>
            </a:r>
            <a:r>
              <a:rPr lang="zh-CN" altLang="en-US" dirty="0"/>
              <a:t>，则</a:t>
            </a:r>
            <a:r>
              <a:rPr lang="en-US" altLang="zh-CN" dirty="0"/>
              <a:t>A</a:t>
            </a:r>
            <a:r>
              <a:rPr lang="en-US" dirty="0"/>
              <a:t> =</a:t>
            </a:r>
            <a:r>
              <a:rPr lang="zh-CN" altLang="en-US" dirty="0"/>
              <a:t> </a:t>
            </a:r>
            <a:r>
              <a:rPr lang="en-US" dirty="0"/>
              <a:t>B</a:t>
            </a:r>
            <a:r>
              <a:rPr lang="zh-CN" altLang="en-US" dirty="0"/>
              <a:t>。</a:t>
            </a:r>
            <a:endParaRPr lang="en-US" dirty="0"/>
          </a:p>
          <a:p>
            <a:pPr lvl="1"/>
            <a:r>
              <a:rPr lang="en-US" dirty="0" err="1"/>
              <a:t>传递性</a:t>
            </a:r>
            <a:r>
              <a:rPr lang="zh-CN" altLang="en-US" dirty="0"/>
              <a:t>：由集合包含的定义可知，</a:t>
            </a:r>
            <a:r>
              <a:rPr lang="en-US" dirty="0" err="1"/>
              <a:t>如果</a:t>
            </a:r>
            <a:r>
              <a:rPr lang="en-US" dirty="0"/>
              <a:t> A </a:t>
            </a:r>
            <a:r>
              <a:rPr lang="en-US" dirty="0">
                <a:latin typeface="Cambria Math" panose="02040503050406030204"/>
                <a:ea typeface="Cambria Math" panose="02040503050406030204"/>
              </a:rPr>
              <a:t>⊆ </a:t>
            </a:r>
            <a:r>
              <a:rPr lang="en-US" dirty="0"/>
              <a:t>B </a:t>
            </a:r>
            <a:r>
              <a:rPr lang="zh-CN" altLang="en-US" dirty="0"/>
              <a:t>且</a:t>
            </a:r>
            <a:r>
              <a:rPr lang="en-US" dirty="0"/>
              <a:t>B </a:t>
            </a:r>
            <a:r>
              <a:rPr lang="en-US" dirty="0">
                <a:latin typeface="Cambria Math" panose="02040503050406030204"/>
                <a:ea typeface="Cambria Math" panose="02040503050406030204"/>
              </a:rPr>
              <a:t>⊆</a:t>
            </a:r>
            <a:r>
              <a:rPr lang="en-US" dirty="0"/>
              <a:t> C</a:t>
            </a:r>
            <a:r>
              <a:rPr lang="zh-CN" altLang="en-US" dirty="0"/>
              <a:t>，那么</a:t>
            </a:r>
            <a:r>
              <a:rPr lang="en-US" dirty="0"/>
              <a:t> A </a:t>
            </a:r>
            <a:r>
              <a:rPr lang="en-US" dirty="0">
                <a:latin typeface="Cambria Math" panose="02040503050406030204"/>
                <a:ea typeface="Cambria Math" panose="02040503050406030204"/>
              </a:rPr>
              <a:t>⊆</a:t>
            </a:r>
            <a:r>
              <a:rPr lang="en-US" dirty="0"/>
              <a:t> C</a:t>
            </a:r>
            <a:r>
              <a:rPr lang="zh-CN" altLang="en-US" dirty="0"/>
              <a:t>。</a:t>
            </a:r>
            <a:endParaRPr lang="en-US"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集合上的二元关系</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zh-CN" altLang="en-US" b="1" dirty="0"/>
              <a:t>举例：</a:t>
            </a:r>
            <a:r>
              <a:rPr lang="en-US" dirty="0" err="1"/>
              <a:t>考虑整数集上的这些关系</a:t>
            </a:r>
            <a:r>
              <a:rPr lang="en-US" dirty="0"/>
              <a:t>:</a:t>
            </a:r>
          </a:p>
          <a:p>
            <a:pPr lvl="1">
              <a:buNone/>
            </a:pPr>
            <a:r>
              <a:rPr lang="en-US" dirty="0"/>
              <a:t>R</a:t>
            </a:r>
            <a:r>
              <a:rPr lang="en-US" baseline="-25000" dirty="0">
                <a:ea typeface="Cambria Math" panose="02040503050406030204" pitchFamily="18" charset="0"/>
              </a:rPr>
              <a:t>1 </a:t>
            </a:r>
            <a:r>
              <a:rPr lang="en-US" dirty="0"/>
              <a:t>= {(a,</a:t>
            </a:r>
            <a:r>
              <a:rPr lang="zh-CN" altLang="en-US" dirty="0"/>
              <a:t> </a:t>
            </a:r>
            <a:r>
              <a:rPr lang="en-US" dirty="0"/>
              <a:t>b) | a </a:t>
            </a:r>
            <a:r>
              <a:rPr lang="en-US" dirty="0">
                <a:ea typeface="Cambria Math" panose="02040503050406030204"/>
              </a:rPr>
              <a:t>≤ b},</a:t>
            </a:r>
            <a:r>
              <a:rPr lang="en-US" dirty="0"/>
              <a:t> 			R</a:t>
            </a:r>
            <a:r>
              <a:rPr lang="en-US" baseline="-25000" dirty="0">
                <a:ea typeface="Cambria Math" panose="02040503050406030204" pitchFamily="18" charset="0"/>
              </a:rPr>
              <a:t>4 </a:t>
            </a:r>
            <a:r>
              <a:rPr lang="en-US" dirty="0"/>
              <a:t>= {(a,</a:t>
            </a:r>
            <a:r>
              <a:rPr lang="zh-CN" altLang="en-US" dirty="0"/>
              <a:t> </a:t>
            </a:r>
            <a:r>
              <a:rPr lang="en-US" dirty="0"/>
              <a:t>b) | a </a:t>
            </a:r>
            <a:r>
              <a:rPr lang="en-US" dirty="0">
                <a:ea typeface="Cambria Math" panose="02040503050406030204"/>
              </a:rPr>
              <a:t>= b},</a:t>
            </a:r>
          </a:p>
          <a:p>
            <a:pPr lvl="1">
              <a:buNone/>
            </a:pPr>
            <a:r>
              <a:rPr lang="en-US" dirty="0"/>
              <a:t>R</a:t>
            </a:r>
            <a:r>
              <a:rPr lang="en-US" baseline="-25000" dirty="0">
                <a:ea typeface="Cambria Math" panose="02040503050406030204" pitchFamily="18" charset="0"/>
              </a:rPr>
              <a:t>2 </a:t>
            </a:r>
            <a:r>
              <a:rPr lang="en-US" dirty="0"/>
              <a:t>= {(a,</a:t>
            </a:r>
            <a:r>
              <a:rPr lang="zh-CN" altLang="en-US" dirty="0"/>
              <a:t> </a:t>
            </a:r>
            <a:r>
              <a:rPr lang="en-US" dirty="0"/>
              <a:t>b) | a </a:t>
            </a:r>
            <a:r>
              <a:rPr lang="en-US" dirty="0">
                <a:ea typeface="Cambria Math" panose="02040503050406030204"/>
              </a:rPr>
              <a:t>&gt; b},</a:t>
            </a:r>
            <a:r>
              <a:rPr lang="en-US" dirty="0"/>
              <a:t>			R</a:t>
            </a:r>
            <a:r>
              <a:rPr lang="en-US" baseline="-25000" dirty="0">
                <a:ea typeface="Cambria Math" panose="02040503050406030204" pitchFamily="18" charset="0"/>
              </a:rPr>
              <a:t>5 </a:t>
            </a:r>
            <a:r>
              <a:rPr lang="en-US" dirty="0"/>
              <a:t>= {(a,</a:t>
            </a:r>
            <a:r>
              <a:rPr lang="zh-CN" altLang="en-US" dirty="0"/>
              <a:t> </a:t>
            </a:r>
            <a:r>
              <a:rPr lang="en-US" dirty="0"/>
              <a:t>b) | a </a:t>
            </a:r>
            <a:r>
              <a:rPr lang="en-US" dirty="0">
                <a:ea typeface="Cambria Math" panose="02040503050406030204"/>
              </a:rPr>
              <a:t>= b + 1},</a:t>
            </a:r>
            <a:endParaRPr lang="en-US" dirty="0"/>
          </a:p>
          <a:p>
            <a:pPr lvl="1">
              <a:buNone/>
            </a:pPr>
            <a:r>
              <a:rPr lang="en-US" dirty="0"/>
              <a:t>R</a:t>
            </a:r>
            <a:r>
              <a:rPr lang="en-US" baseline="-25000" dirty="0">
                <a:ea typeface="Cambria Math" panose="02040503050406030204" pitchFamily="18" charset="0"/>
              </a:rPr>
              <a:t>3 </a:t>
            </a:r>
            <a:r>
              <a:rPr lang="en-US" dirty="0"/>
              <a:t>= {(a,</a:t>
            </a:r>
            <a:r>
              <a:rPr lang="zh-CN" altLang="en-US" dirty="0"/>
              <a:t> </a:t>
            </a:r>
            <a:r>
              <a:rPr lang="en-US" dirty="0"/>
              <a:t>b) | a </a:t>
            </a:r>
            <a:r>
              <a:rPr lang="en-US" dirty="0">
                <a:ea typeface="Cambria Math" panose="02040503050406030204"/>
              </a:rPr>
              <a:t>= b  or a = −b},	</a:t>
            </a:r>
            <a:r>
              <a:rPr lang="en-US" dirty="0"/>
              <a:t>R</a:t>
            </a:r>
            <a:r>
              <a:rPr lang="en-US" baseline="-25000" dirty="0">
                <a:ea typeface="Cambria Math" panose="02040503050406030204" pitchFamily="18" charset="0"/>
              </a:rPr>
              <a:t>6 </a:t>
            </a:r>
            <a:r>
              <a:rPr lang="en-US" dirty="0"/>
              <a:t>= {(a,</a:t>
            </a:r>
            <a:r>
              <a:rPr lang="zh-CN" altLang="en-US" dirty="0"/>
              <a:t> </a:t>
            </a:r>
            <a:r>
              <a:rPr lang="en-US" dirty="0"/>
              <a:t>b) | a + b </a:t>
            </a:r>
            <a:r>
              <a:rPr lang="en-US" dirty="0">
                <a:ea typeface="Cambria Math" panose="02040503050406030204"/>
              </a:rPr>
              <a:t>≤ 3}.</a:t>
            </a:r>
          </a:p>
          <a:p>
            <a:pPr lvl="1">
              <a:buNone/>
            </a:pPr>
            <a:endParaRPr lang="en-US" dirty="0"/>
          </a:p>
          <a:p>
            <a:pPr lvl="1">
              <a:buNone/>
            </a:pPr>
            <a:endParaRPr lang="en-US" dirty="0"/>
          </a:p>
          <a:p>
            <a:pPr lvl="1">
              <a:buNone/>
            </a:pPr>
            <a:endParaRPr lang="en-US" dirty="0">
              <a:ea typeface="Cambria Math" panose="02040503050406030204"/>
            </a:endParaRPr>
          </a:p>
          <a:p>
            <a:pPr lvl="1">
              <a:lnSpc>
                <a:spcPct val="120000"/>
              </a:lnSpc>
              <a:spcBef>
                <a:spcPts val="0"/>
              </a:spcBef>
              <a:buNone/>
            </a:pPr>
            <a:r>
              <a:rPr lang="en-US" dirty="0" err="1">
                <a:ea typeface="Cambria Math" panose="02040503050406030204"/>
              </a:rPr>
              <a:t>这些关系中哪一个包含了</a:t>
            </a:r>
            <a:r>
              <a:rPr lang="zh-CN" altLang="en-US" dirty="0">
                <a:ea typeface="Cambria Math" panose="02040503050406030204"/>
              </a:rPr>
              <a:t>以下序偶？</a:t>
            </a:r>
            <a:r>
              <a:rPr lang="en-US" dirty="0">
                <a:ea typeface="Cambria Math" panose="02040503050406030204"/>
              </a:rPr>
              <a:t>                          </a:t>
            </a:r>
          </a:p>
          <a:p>
            <a:pPr lvl="1">
              <a:lnSpc>
                <a:spcPct val="120000"/>
              </a:lnSpc>
              <a:spcBef>
                <a:spcPts val="0"/>
              </a:spcBef>
              <a:buNone/>
            </a:pPr>
            <a:r>
              <a:rPr lang="en-US" dirty="0">
                <a:ea typeface="Cambria Math" panose="02040503050406030204"/>
              </a:rPr>
              <a:t>(1,</a:t>
            </a:r>
            <a:r>
              <a:rPr lang="zh-CN" altLang="en-US" dirty="0">
                <a:ea typeface="Cambria Math" panose="02040503050406030204"/>
              </a:rPr>
              <a:t> </a:t>
            </a:r>
            <a:r>
              <a:rPr lang="en-US" dirty="0">
                <a:ea typeface="Cambria Math" panose="02040503050406030204"/>
              </a:rPr>
              <a:t>1), (1, 2), (2, 1), (1, −1) and (2, 2)?</a:t>
            </a:r>
          </a:p>
          <a:p>
            <a:pPr lvl="1">
              <a:lnSpc>
                <a:spcPct val="120000"/>
              </a:lnSpc>
              <a:spcBef>
                <a:spcPts val="0"/>
              </a:spcBef>
              <a:buNone/>
            </a:pPr>
            <a:endParaRPr lang="en-US" dirty="0"/>
          </a:p>
          <a:p>
            <a:pPr>
              <a:buNone/>
            </a:pPr>
            <a:r>
              <a:rPr lang="en-US" b="1" dirty="0"/>
              <a:t>   </a:t>
            </a:r>
            <a:r>
              <a:rPr lang="zh-CN" altLang="en-US" b="1" dirty="0"/>
              <a:t>解</a:t>
            </a:r>
            <a:r>
              <a:rPr lang="zh-CN" altLang="en-US" dirty="0"/>
              <a:t>：</a:t>
            </a:r>
            <a:r>
              <a:rPr lang="en-US" dirty="0" err="1"/>
              <a:t>检查</a:t>
            </a:r>
            <a:r>
              <a:rPr lang="zh-CN" altLang="en-US" dirty="0"/>
              <a:t>在</a:t>
            </a:r>
            <a:r>
              <a:rPr lang="en-US" dirty="0" err="1"/>
              <a:t>每个关系的条件下</a:t>
            </a:r>
            <a:r>
              <a:rPr lang="zh-CN" altLang="en-US" dirty="0"/>
              <a:t>，</a:t>
            </a:r>
            <a:r>
              <a:rPr lang="en-US" dirty="0" err="1"/>
              <a:t>我们可以看到</a:t>
            </a:r>
            <a:r>
              <a:rPr lang="en-US" dirty="0"/>
              <a:t> </a:t>
            </a:r>
            <a:r>
              <a:rPr lang="en-US" dirty="0">
                <a:ea typeface="Cambria Math" panose="02040503050406030204"/>
              </a:rPr>
              <a:t>(1,</a:t>
            </a:r>
            <a:r>
              <a:rPr lang="zh-CN" altLang="en-US" dirty="0">
                <a:ea typeface="Cambria Math" panose="02040503050406030204"/>
              </a:rPr>
              <a:t> </a:t>
            </a:r>
            <a:r>
              <a:rPr lang="en-US" dirty="0">
                <a:ea typeface="Cambria Math" panose="02040503050406030204"/>
              </a:rPr>
              <a:t>1)</a:t>
            </a:r>
            <a:r>
              <a:rPr lang="zh-CN" altLang="en-US" dirty="0">
                <a:ea typeface="宋体" panose="02010600030101010101" pitchFamily="2" charset="-122"/>
              </a:rPr>
              <a:t>属于</a:t>
            </a:r>
            <a:r>
              <a:rPr lang="en-US" dirty="0"/>
              <a:t>R</a:t>
            </a:r>
            <a:r>
              <a:rPr lang="en-US" baseline="-25000" dirty="0">
                <a:ea typeface="Cambria Math" panose="02040503050406030204" pitchFamily="18" charset="0"/>
              </a:rPr>
              <a:t>1</a:t>
            </a:r>
            <a:r>
              <a:rPr lang="en-US" dirty="0">
                <a:ea typeface="Cambria Math" panose="02040503050406030204"/>
              </a:rPr>
              <a:t>,</a:t>
            </a:r>
            <a:r>
              <a:rPr lang="en-US" dirty="0"/>
              <a:t> R</a:t>
            </a:r>
            <a:r>
              <a:rPr lang="en-US" baseline="-25000" dirty="0">
                <a:ea typeface="Cambria Math" panose="02040503050406030204" pitchFamily="18" charset="0"/>
              </a:rPr>
              <a:t>3</a:t>
            </a:r>
            <a:r>
              <a:rPr lang="en-US" dirty="0">
                <a:ea typeface="Cambria Math" panose="02040503050406030204"/>
              </a:rPr>
              <a:t>, </a:t>
            </a:r>
            <a:r>
              <a:rPr lang="en-US" dirty="0"/>
              <a:t>R</a:t>
            </a:r>
            <a:r>
              <a:rPr lang="en-US" baseline="-25000" dirty="0">
                <a:ea typeface="Cambria Math" panose="02040503050406030204" pitchFamily="18" charset="0"/>
              </a:rPr>
              <a:t>4 </a:t>
            </a:r>
            <a:r>
              <a:rPr lang="en-US" dirty="0">
                <a:ea typeface="Cambria Math" panose="02040503050406030204"/>
              </a:rPr>
              <a:t>, </a:t>
            </a:r>
            <a:r>
              <a:rPr lang="en-US" dirty="0"/>
              <a:t>R</a:t>
            </a:r>
            <a:r>
              <a:rPr lang="en-US" baseline="-25000" dirty="0">
                <a:ea typeface="Cambria Math" panose="02040503050406030204" pitchFamily="18" charset="0"/>
              </a:rPr>
              <a:t>6</a:t>
            </a:r>
            <a:r>
              <a:rPr lang="zh-CN" altLang="en-US" dirty="0">
                <a:ea typeface="Cambria Math" panose="02040503050406030204"/>
              </a:rPr>
              <a:t>；</a:t>
            </a:r>
            <a:r>
              <a:rPr lang="en-US" dirty="0">
                <a:ea typeface="Cambria Math" panose="02040503050406030204"/>
              </a:rPr>
              <a:t>(1,</a:t>
            </a:r>
            <a:r>
              <a:rPr lang="zh-CN" altLang="en-US" dirty="0">
                <a:ea typeface="Cambria Math" panose="02040503050406030204"/>
              </a:rPr>
              <a:t> </a:t>
            </a:r>
            <a:r>
              <a:rPr lang="en-US" dirty="0">
                <a:ea typeface="Cambria Math" panose="02040503050406030204"/>
              </a:rPr>
              <a:t>2)</a:t>
            </a:r>
            <a:r>
              <a:rPr lang="zh-CN" altLang="en-US" dirty="0">
                <a:ea typeface="Cambria Math" panose="02040503050406030204"/>
              </a:rPr>
              <a:t>属于</a:t>
            </a:r>
            <a:r>
              <a:rPr lang="en-US" dirty="0"/>
              <a:t>R</a:t>
            </a:r>
            <a:r>
              <a:rPr lang="en-US" baseline="-25000" dirty="0">
                <a:ea typeface="Cambria Math" panose="02040503050406030204" pitchFamily="18" charset="0"/>
              </a:rPr>
              <a:t>1</a:t>
            </a:r>
            <a:r>
              <a:rPr lang="en-US" dirty="0"/>
              <a:t> </a:t>
            </a:r>
            <a:r>
              <a:rPr lang="zh-CN" altLang="en-US" dirty="0">
                <a:ea typeface="宋体" panose="02010600030101010101" pitchFamily="2" charset="-122"/>
              </a:rPr>
              <a:t>和</a:t>
            </a:r>
            <a:r>
              <a:rPr lang="en-US" dirty="0">
                <a:ea typeface="Cambria Math" panose="02040503050406030204"/>
              </a:rPr>
              <a:t> </a:t>
            </a:r>
            <a:r>
              <a:rPr lang="en-US" dirty="0"/>
              <a:t>R</a:t>
            </a:r>
            <a:r>
              <a:rPr lang="en-US" baseline="-25000" dirty="0">
                <a:ea typeface="Cambria Math" panose="02040503050406030204" pitchFamily="18" charset="0"/>
              </a:rPr>
              <a:t>6</a:t>
            </a:r>
            <a:r>
              <a:rPr lang="zh-CN" altLang="en-US" dirty="0">
                <a:ea typeface="Cambria Math" panose="02040503050406030204"/>
              </a:rPr>
              <a:t>；</a:t>
            </a:r>
            <a:r>
              <a:rPr lang="en-US" dirty="0">
                <a:ea typeface="Cambria Math" panose="02040503050406030204"/>
              </a:rPr>
              <a:t>(2,</a:t>
            </a:r>
            <a:r>
              <a:rPr lang="zh-CN" altLang="en-US" dirty="0">
                <a:ea typeface="Cambria Math" panose="02040503050406030204"/>
              </a:rPr>
              <a:t> </a:t>
            </a:r>
            <a:r>
              <a:rPr lang="en-US" dirty="0">
                <a:ea typeface="Cambria Math" panose="02040503050406030204"/>
              </a:rPr>
              <a:t>1)</a:t>
            </a:r>
            <a:r>
              <a:rPr lang="zh-CN" altLang="en-US" dirty="0">
                <a:ea typeface="宋体" panose="02010600030101010101" pitchFamily="2" charset="-122"/>
              </a:rPr>
              <a:t>属于</a:t>
            </a:r>
            <a:r>
              <a:rPr lang="en-US" dirty="0"/>
              <a:t>R</a:t>
            </a:r>
            <a:r>
              <a:rPr lang="en-US" baseline="-25000" dirty="0">
                <a:ea typeface="Cambria Math" panose="02040503050406030204" pitchFamily="18" charset="0"/>
              </a:rPr>
              <a:t>2</a:t>
            </a:r>
            <a:r>
              <a:rPr lang="en-US" dirty="0">
                <a:ea typeface="Cambria Math" panose="02040503050406030204"/>
              </a:rPr>
              <a:t>, </a:t>
            </a:r>
            <a:r>
              <a:rPr lang="en-US" dirty="0"/>
              <a:t>R</a:t>
            </a:r>
            <a:r>
              <a:rPr lang="en-US" baseline="-25000" dirty="0">
                <a:ea typeface="Cambria Math" panose="02040503050406030204" pitchFamily="18" charset="0"/>
              </a:rPr>
              <a:t>5</a:t>
            </a:r>
            <a:r>
              <a:rPr lang="en-US" dirty="0">
                <a:ea typeface="Cambria Math" panose="02040503050406030204"/>
              </a:rPr>
              <a:t>, </a:t>
            </a:r>
            <a:r>
              <a:rPr lang="en-US" dirty="0"/>
              <a:t>R</a:t>
            </a:r>
            <a:r>
              <a:rPr lang="en-US" baseline="-25000" dirty="0">
                <a:ea typeface="Cambria Math" panose="02040503050406030204" pitchFamily="18" charset="0"/>
              </a:rPr>
              <a:t>6</a:t>
            </a:r>
            <a:r>
              <a:rPr lang="zh-CN" altLang="en-US" dirty="0">
                <a:ea typeface="Cambria Math" panose="02040503050406030204"/>
              </a:rPr>
              <a:t>； </a:t>
            </a:r>
            <a:r>
              <a:rPr lang="en-US" dirty="0">
                <a:ea typeface="Cambria Math" panose="02040503050406030204"/>
              </a:rPr>
              <a:t>(1, −1)</a:t>
            </a:r>
            <a:r>
              <a:rPr lang="zh-CN" altLang="en-US" dirty="0">
                <a:ea typeface="Cambria Math" panose="02040503050406030204"/>
              </a:rPr>
              <a:t>属于</a:t>
            </a:r>
            <a:r>
              <a:rPr lang="en-US" dirty="0"/>
              <a:t>R</a:t>
            </a:r>
            <a:r>
              <a:rPr lang="en-US" baseline="-25000" dirty="0">
                <a:ea typeface="Cambria Math" panose="02040503050406030204" pitchFamily="18" charset="0"/>
              </a:rPr>
              <a:t>2</a:t>
            </a:r>
            <a:r>
              <a:rPr lang="en-US" dirty="0">
                <a:ea typeface="Cambria Math" panose="02040503050406030204"/>
              </a:rPr>
              <a:t>, </a:t>
            </a:r>
            <a:r>
              <a:rPr lang="en-US" dirty="0"/>
              <a:t>R</a:t>
            </a:r>
            <a:r>
              <a:rPr lang="en-US" baseline="-25000" dirty="0">
                <a:ea typeface="Cambria Math" panose="02040503050406030204" pitchFamily="18" charset="0"/>
              </a:rPr>
              <a:t>3</a:t>
            </a:r>
            <a:r>
              <a:rPr lang="en-US" dirty="0">
                <a:ea typeface="Cambria Math" panose="02040503050406030204"/>
              </a:rPr>
              <a:t>,</a:t>
            </a:r>
            <a:r>
              <a:rPr lang="en-US" dirty="0"/>
              <a:t> R</a:t>
            </a:r>
            <a:r>
              <a:rPr lang="en-US" baseline="-25000" dirty="0">
                <a:ea typeface="Cambria Math" panose="02040503050406030204" pitchFamily="18" charset="0"/>
              </a:rPr>
              <a:t>6</a:t>
            </a:r>
            <a:r>
              <a:rPr lang="zh-CN" altLang="en-US" dirty="0">
                <a:ea typeface="Cambria Math" panose="02040503050406030204"/>
              </a:rPr>
              <a:t>；</a:t>
            </a:r>
            <a:r>
              <a:rPr lang="en-US" dirty="0">
                <a:ea typeface="Cambria Math" panose="02040503050406030204"/>
              </a:rPr>
              <a:t>(2,</a:t>
            </a:r>
            <a:r>
              <a:rPr lang="zh-CN" altLang="en-US" dirty="0">
                <a:ea typeface="Cambria Math" panose="02040503050406030204"/>
              </a:rPr>
              <a:t> </a:t>
            </a:r>
            <a:r>
              <a:rPr lang="en-US" dirty="0">
                <a:ea typeface="Cambria Math" panose="02040503050406030204"/>
              </a:rPr>
              <a:t>2)</a:t>
            </a:r>
            <a:r>
              <a:rPr lang="zh-CN" altLang="en-US" dirty="0">
                <a:ea typeface="Cambria Math" panose="02040503050406030204"/>
              </a:rPr>
              <a:t>属于</a:t>
            </a:r>
            <a:r>
              <a:rPr lang="en-US" dirty="0"/>
              <a:t>R</a:t>
            </a:r>
            <a:r>
              <a:rPr lang="en-US" baseline="-25000" dirty="0">
                <a:ea typeface="Cambria Math" panose="02040503050406030204" pitchFamily="18" charset="0"/>
              </a:rPr>
              <a:t>1</a:t>
            </a:r>
            <a:r>
              <a:rPr lang="en-US" dirty="0">
                <a:ea typeface="Cambria Math" panose="02040503050406030204"/>
              </a:rPr>
              <a:t>, </a:t>
            </a:r>
            <a:r>
              <a:rPr lang="en-US" dirty="0"/>
              <a:t>R</a:t>
            </a:r>
            <a:r>
              <a:rPr lang="en-US" baseline="-25000" dirty="0">
                <a:ea typeface="Cambria Math" panose="02040503050406030204" pitchFamily="18" charset="0"/>
              </a:rPr>
              <a:t>3</a:t>
            </a:r>
            <a:r>
              <a:rPr lang="en-US" dirty="0">
                <a:ea typeface="Cambria Math" panose="02040503050406030204"/>
              </a:rPr>
              <a:t>,</a:t>
            </a:r>
            <a:r>
              <a:rPr lang="en-US" dirty="0"/>
              <a:t> R</a:t>
            </a:r>
            <a:r>
              <a:rPr lang="en-US" baseline="-25000" dirty="0">
                <a:ea typeface="Cambria Math" panose="02040503050406030204" pitchFamily="18" charset="0"/>
              </a:rPr>
              <a:t>4</a:t>
            </a:r>
            <a:r>
              <a:rPr lang="zh-CN" altLang="en-US" dirty="0">
                <a:ea typeface="Cambria Math" panose="02040503050406030204"/>
              </a:rPr>
              <a:t>。</a:t>
            </a:r>
            <a:endParaRPr lang="en-US" dirty="0"/>
          </a:p>
        </p:txBody>
      </p:sp>
      <p:sp>
        <p:nvSpPr>
          <p:cNvPr id="4" name="TextBox 3"/>
          <p:cNvSpPr txBox="1"/>
          <p:nvPr/>
        </p:nvSpPr>
        <p:spPr>
          <a:xfrm>
            <a:off x="949960" y="3471446"/>
            <a:ext cx="6629400" cy="338554"/>
          </a:xfrm>
          <a:prstGeom prst="rect">
            <a:avLst/>
          </a:prstGeom>
          <a:noFill/>
          <a:ln>
            <a:solidFill>
              <a:schemeClr val="accent1"/>
            </a:solidFill>
          </a:ln>
        </p:spPr>
        <p:txBody>
          <a:bodyPr wrap="square" rtlCol="0">
            <a:spAutoFit/>
          </a:bodyPr>
          <a:lstStyle/>
          <a:p>
            <a:r>
              <a:rPr lang="en-US" sz="1600" dirty="0"/>
              <a:t>注意，这些关系是在一个无限集上的，而且每个关系都是一个无限集。</a:t>
            </a:r>
          </a:p>
        </p:txBody>
      </p:sp>
    </p:spTree>
    <p:extLst>
      <p:ext uri="{BB962C8B-B14F-4D97-AF65-F5344CB8AC3E}">
        <p14:creationId xmlns:p14="http://schemas.microsoft.com/office/powerpoint/2010/main" val="306957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dissolv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字典顺序</a:t>
            </a:r>
          </a:p>
        </p:txBody>
      </p:sp>
      <p:sp>
        <p:nvSpPr>
          <p:cNvPr id="3" name="Content Placeholder 2"/>
          <p:cNvSpPr>
            <a:spLocks noGrp="1"/>
          </p:cNvSpPr>
          <p:nvPr>
            <p:ph idx="1"/>
          </p:nvPr>
        </p:nvSpPr>
        <p:spPr/>
        <p:txBody>
          <a:bodyPr>
            <a:normAutofit fontScale="87500"/>
          </a:bodyPr>
          <a:lstStyle/>
          <a:p>
            <a:pPr>
              <a:buNone/>
            </a:pPr>
            <a:r>
              <a:rPr lang="zh-CN" altLang="en-US" b="1" dirty="0"/>
              <a:t>定义：</a:t>
            </a:r>
            <a:r>
              <a:rPr lang="zh-CN" altLang="en-US" dirty="0"/>
              <a:t>给定两个偏序集</a:t>
            </a:r>
            <a:r>
              <a:rPr lang="en-US" dirty="0"/>
              <a:t>(A</a:t>
            </a:r>
            <a:r>
              <a:rPr lang="en-US" baseline="-25000" dirty="0">
                <a:ea typeface="Cambria Math" panose="02040503050406030204" pitchFamily="18" charset="0"/>
              </a:rPr>
              <a:t>1</a:t>
            </a:r>
            <a:r>
              <a:rPr lang="en-US" dirty="0"/>
              <a:t>,</a:t>
            </a:r>
            <a:r>
              <a:rPr lang="zh-CN" altLang="en-US" dirty="0"/>
              <a:t> </a:t>
            </a:r>
            <a:r>
              <a:rPr lang="en-US" dirty="0">
                <a:ea typeface="Cambria Math" panose="02040503050406030204"/>
              </a:rPr>
              <a:t>≼</a:t>
            </a:r>
            <a:r>
              <a:rPr lang="en-US" baseline="-25000" dirty="0">
                <a:ea typeface="Cambria Math" panose="02040503050406030204"/>
              </a:rPr>
              <a:t>1</a:t>
            </a:r>
            <a:r>
              <a:rPr lang="en-US" dirty="0"/>
              <a:t>) </a:t>
            </a:r>
            <a:r>
              <a:rPr lang="zh-CN" altLang="en-US" dirty="0"/>
              <a:t>和</a:t>
            </a:r>
            <a:r>
              <a:rPr lang="en-US" dirty="0"/>
              <a:t> (A</a:t>
            </a:r>
            <a:r>
              <a:rPr lang="en-US" baseline="-25000" dirty="0">
                <a:ea typeface="Cambria Math" panose="02040503050406030204" pitchFamily="18" charset="0"/>
              </a:rPr>
              <a:t>2</a:t>
            </a:r>
            <a:r>
              <a:rPr lang="en-US" dirty="0"/>
              <a:t>,</a:t>
            </a:r>
            <a:r>
              <a:rPr lang="zh-CN" altLang="en-US" dirty="0"/>
              <a:t> </a:t>
            </a:r>
            <a:r>
              <a:rPr lang="en-US" dirty="0">
                <a:ea typeface="Cambria Math" panose="02040503050406030204"/>
              </a:rPr>
              <a:t>≼</a:t>
            </a:r>
            <a:r>
              <a:rPr lang="en-US" baseline="-25000" dirty="0">
                <a:ea typeface="Cambria Math" panose="02040503050406030204"/>
              </a:rPr>
              <a:t>2</a:t>
            </a:r>
            <a:r>
              <a:rPr lang="en-US" dirty="0"/>
              <a:t>)</a:t>
            </a:r>
            <a:r>
              <a:rPr lang="zh-CN" altLang="en-US" dirty="0"/>
              <a:t>，</a:t>
            </a:r>
            <a:r>
              <a:rPr lang="en-US" dirty="0"/>
              <a:t>A</a:t>
            </a:r>
            <a:r>
              <a:rPr lang="en-US" baseline="-25000" dirty="0">
                <a:ea typeface="Cambria Math" panose="02040503050406030204" pitchFamily="18" charset="0"/>
              </a:rPr>
              <a:t>1 </a:t>
            </a:r>
            <a:r>
              <a:rPr lang="en-US" dirty="0">
                <a:ea typeface="Cambria Math" panose="02040503050406030204"/>
              </a:rPr>
              <a:t>⨉</a:t>
            </a:r>
            <a:r>
              <a:rPr lang="en-US" dirty="0"/>
              <a:t> A</a:t>
            </a:r>
            <a:r>
              <a:rPr lang="en-US" baseline="-25000" dirty="0">
                <a:ea typeface="Cambria Math" panose="02040503050406030204" pitchFamily="18" charset="0"/>
              </a:rPr>
              <a:t>2</a:t>
            </a:r>
            <a:r>
              <a:rPr lang="en-US" dirty="0"/>
              <a:t> </a:t>
            </a:r>
            <a:r>
              <a:rPr lang="zh-CN" altLang="en-US" dirty="0"/>
              <a:t>的</a:t>
            </a:r>
            <a:r>
              <a:rPr lang="zh-CN" altLang="en-US" dirty="0">
                <a:sym typeface="+mn-ea"/>
              </a:rPr>
              <a:t>字典顺序</a:t>
            </a:r>
            <a:r>
              <a:rPr lang="zh-CN" altLang="en-US" dirty="0"/>
              <a:t>被定义为</a:t>
            </a:r>
            <a:r>
              <a:rPr lang="en-US" dirty="0"/>
              <a:t> (a</a:t>
            </a:r>
            <a:r>
              <a:rPr lang="en-US" baseline="-25000" dirty="0">
                <a:ea typeface="Cambria Math" panose="02040503050406030204" pitchFamily="18" charset="0"/>
              </a:rPr>
              <a:t>1</a:t>
            </a:r>
            <a:r>
              <a:rPr lang="en-US" dirty="0"/>
              <a:t>, a</a:t>
            </a:r>
            <a:r>
              <a:rPr lang="en-US" baseline="-25000" dirty="0">
                <a:ea typeface="Cambria Math" panose="02040503050406030204" pitchFamily="18" charset="0"/>
              </a:rPr>
              <a:t>2</a:t>
            </a:r>
            <a:r>
              <a:rPr lang="en-US" dirty="0"/>
              <a:t>) </a:t>
            </a:r>
            <a:r>
              <a:rPr lang="zh-CN" altLang="en-US" dirty="0"/>
              <a:t>小于</a:t>
            </a:r>
            <a:r>
              <a:rPr lang="en-US" dirty="0"/>
              <a:t>(b</a:t>
            </a:r>
            <a:r>
              <a:rPr lang="en-US" baseline="-25000" dirty="0">
                <a:ea typeface="Cambria Math" panose="02040503050406030204" pitchFamily="18" charset="0"/>
              </a:rPr>
              <a:t>1</a:t>
            </a:r>
            <a:r>
              <a:rPr lang="en-US" dirty="0"/>
              <a:t>,b</a:t>
            </a:r>
            <a:r>
              <a:rPr lang="en-US" baseline="-25000" dirty="0">
                <a:ea typeface="Cambria Math" panose="02040503050406030204" pitchFamily="18" charset="0"/>
              </a:rPr>
              <a:t>2</a:t>
            </a:r>
            <a:r>
              <a:rPr lang="en-US" dirty="0"/>
              <a:t>)</a:t>
            </a:r>
            <a:r>
              <a:rPr lang="zh-CN" altLang="en-US" dirty="0"/>
              <a:t>，即</a:t>
            </a:r>
          </a:p>
          <a:p>
            <a:pPr>
              <a:buNone/>
            </a:pPr>
            <a:r>
              <a:rPr lang="zh-CN" altLang="en-US" dirty="0"/>
              <a:t>   </a:t>
            </a:r>
            <a:r>
              <a:rPr lang="en-US" dirty="0"/>
              <a:t>                 (a</a:t>
            </a:r>
            <a:r>
              <a:rPr lang="en-US" baseline="-25000" dirty="0">
                <a:ea typeface="Cambria Math" panose="02040503050406030204" pitchFamily="18" charset="0"/>
              </a:rPr>
              <a:t>1</a:t>
            </a:r>
            <a:r>
              <a:rPr lang="en-US" dirty="0"/>
              <a:t>, a</a:t>
            </a:r>
            <a:r>
              <a:rPr lang="en-US" baseline="-25000" dirty="0">
                <a:ea typeface="Cambria Math" panose="02040503050406030204" pitchFamily="18" charset="0"/>
              </a:rPr>
              <a:t>2</a:t>
            </a:r>
            <a:r>
              <a:rPr lang="en-US" dirty="0"/>
              <a:t>)</a:t>
            </a:r>
            <a:r>
              <a:rPr lang="en-US" dirty="0">
                <a:ea typeface="Cambria Math" panose="02040503050406030204"/>
              </a:rPr>
              <a:t> ≺</a:t>
            </a:r>
            <a:r>
              <a:rPr lang="en-US" dirty="0"/>
              <a:t> (b</a:t>
            </a:r>
            <a:r>
              <a:rPr lang="en-US" baseline="-25000" dirty="0">
                <a:ea typeface="Cambria Math" panose="02040503050406030204" pitchFamily="18" charset="0"/>
              </a:rPr>
              <a:t>1</a:t>
            </a:r>
            <a:r>
              <a:rPr lang="en-US" dirty="0"/>
              <a:t>,</a:t>
            </a:r>
            <a:r>
              <a:rPr lang="zh-CN" altLang="en-US" dirty="0"/>
              <a:t> </a:t>
            </a:r>
            <a:r>
              <a:rPr lang="en-US" dirty="0"/>
              <a:t>b</a:t>
            </a:r>
            <a:r>
              <a:rPr lang="en-US" baseline="-25000" dirty="0">
                <a:ea typeface="Cambria Math" panose="02040503050406030204" pitchFamily="18" charset="0"/>
              </a:rPr>
              <a:t>2</a:t>
            </a:r>
            <a:r>
              <a:rPr lang="en-US" dirty="0"/>
              <a:t>), </a:t>
            </a:r>
          </a:p>
          <a:p>
            <a:pPr>
              <a:buNone/>
            </a:pPr>
            <a:r>
              <a:rPr lang="en-US" dirty="0"/>
              <a:t>    </a:t>
            </a:r>
            <a:r>
              <a:rPr lang="zh-CN" altLang="en-US" dirty="0"/>
              <a:t>或者</a:t>
            </a:r>
            <a:r>
              <a:rPr lang="en-US" dirty="0"/>
              <a:t>a</a:t>
            </a:r>
            <a:r>
              <a:rPr lang="en-US" baseline="-25000" dirty="0">
                <a:ea typeface="Cambria Math" panose="02040503050406030204" pitchFamily="18" charset="0"/>
              </a:rPr>
              <a:t>1</a:t>
            </a:r>
            <a:r>
              <a:rPr lang="en-US" dirty="0">
                <a:ea typeface="Cambria Math" panose="02040503050406030204"/>
              </a:rPr>
              <a:t> ≺</a:t>
            </a:r>
            <a:r>
              <a:rPr lang="en-US" baseline="-25000" dirty="0">
                <a:ea typeface="Cambria Math" panose="02040503050406030204"/>
              </a:rPr>
              <a:t>1 </a:t>
            </a:r>
            <a:r>
              <a:rPr lang="en-US" dirty="0"/>
              <a:t>b</a:t>
            </a:r>
            <a:r>
              <a:rPr lang="en-US" baseline="-25000" dirty="0">
                <a:ea typeface="Cambria Math" panose="02040503050406030204" pitchFamily="18" charset="0"/>
              </a:rPr>
              <a:t>1</a:t>
            </a:r>
            <a:r>
              <a:rPr lang="en-US" dirty="0"/>
              <a:t> </a:t>
            </a:r>
            <a:r>
              <a:rPr lang="zh-CN" altLang="en-US" dirty="0"/>
              <a:t>或者</a:t>
            </a:r>
            <a:r>
              <a:rPr lang="en-US" dirty="0"/>
              <a:t> a</a:t>
            </a:r>
            <a:r>
              <a:rPr lang="en-US" baseline="-25000" dirty="0">
                <a:ea typeface="Cambria Math" panose="02040503050406030204" pitchFamily="18" charset="0"/>
              </a:rPr>
              <a:t>1</a:t>
            </a:r>
            <a:r>
              <a:rPr lang="en-US" dirty="0">
                <a:ea typeface="Cambria Math" panose="02040503050406030204"/>
              </a:rPr>
              <a:t> =</a:t>
            </a:r>
            <a:r>
              <a:rPr lang="en-US" baseline="-25000" dirty="0">
                <a:ea typeface="Cambria Math" panose="02040503050406030204"/>
              </a:rPr>
              <a:t> </a:t>
            </a:r>
            <a:r>
              <a:rPr lang="en-US" dirty="0"/>
              <a:t>b</a:t>
            </a:r>
            <a:r>
              <a:rPr lang="en-US" baseline="-25000" dirty="0">
                <a:ea typeface="Cambria Math" panose="02040503050406030204" pitchFamily="18" charset="0"/>
              </a:rPr>
              <a:t>1</a:t>
            </a:r>
            <a:r>
              <a:rPr lang="en-US" dirty="0"/>
              <a:t> </a:t>
            </a:r>
            <a:r>
              <a:rPr lang="zh-CN" altLang="en-US" dirty="0"/>
              <a:t>且</a:t>
            </a:r>
            <a:r>
              <a:rPr lang="en-US" dirty="0"/>
              <a:t>a</a:t>
            </a:r>
            <a:r>
              <a:rPr lang="en-US" baseline="-25000" dirty="0">
                <a:ea typeface="Cambria Math" panose="02040503050406030204" pitchFamily="18" charset="0"/>
              </a:rPr>
              <a:t>2</a:t>
            </a:r>
            <a:r>
              <a:rPr lang="en-US" dirty="0">
                <a:ea typeface="Cambria Math" panose="02040503050406030204"/>
              </a:rPr>
              <a:t> ≺</a:t>
            </a:r>
            <a:r>
              <a:rPr lang="en-US" baseline="-25000" dirty="0">
                <a:ea typeface="Cambria Math" panose="02040503050406030204"/>
              </a:rPr>
              <a:t>2 </a:t>
            </a:r>
            <a:r>
              <a:rPr lang="en-US" dirty="0"/>
              <a:t>b</a:t>
            </a:r>
            <a:r>
              <a:rPr lang="en-US" baseline="-25000" dirty="0">
                <a:ea typeface="Cambria Math" panose="02040503050406030204" pitchFamily="18" charset="0"/>
              </a:rPr>
              <a:t>2</a:t>
            </a:r>
            <a:r>
              <a:rPr lang="en-US" dirty="0"/>
              <a:t>.</a:t>
            </a:r>
          </a:p>
          <a:p>
            <a:r>
              <a:rPr lang="en-US" dirty="0" err="1"/>
              <a:t>这个定义可以很容易地扩展到字符串的字典顺序</a:t>
            </a:r>
            <a:r>
              <a:rPr lang="zh-CN" altLang="en-US" dirty="0"/>
              <a:t>。</a:t>
            </a:r>
            <a:br>
              <a:rPr lang="en-US" altLang="zh-CN" dirty="0"/>
            </a:br>
            <a:endParaRPr lang="en-US" b="1" dirty="0"/>
          </a:p>
          <a:p>
            <a:pPr marL="0" indent="0">
              <a:buNone/>
            </a:pPr>
            <a:r>
              <a:rPr lang="en-US" b="1" dirty="0" err="1"/>
              <a:t>例如</a:t>
            </a:r>
            <a:r>
              <a:rPr lang="zh-CN" altLang="en-US" b="1" dirty="0"/>
              <a:t>：</a:t>
            </a:r>
            <a:r>
              <a:rPr lang="en-US" dirty="0" err="1"/>
              <a:t>考虑小写英文字母的字符串。字典</a:t>
            </a:r>
            <a:r>
              <a:rPr lang="zh-CN" altLang="en-US" dirty="0"/>
              <a:t>顺序</a:t>
            </a:r>
            <a:r>
              <a:rPr lang="en-US" dirty="0"/>
              <a:t>可以使用字母表中字母的顺序来定义。这与字典中使用的顺序相同。</a:t>
            </a:r>
          </a:p>
          <a:p>
            <a:pPr lvl="1"/>
            <a:r>
              <a:rPr lang="en-US" dirty="0"/>
              <a:t>discreet </a:t>
            </a:r>
            <a:r>
              <a:rPr lang="en-US" dirty="0">
                <a:ea typeface="Cambria Math" panose="02040503050406030204"/>
              </a:rPr>
              <a:t>≺</a:t>
            </a:r>
            <a:r>
              <a:rPr lang="en-US" dirty="0"/>
              <a:t> discrete, 因为这些</a:t>
            </a:r>
            <a:r>
              <a:rPr lang="zh-CN" altLang="en-US" dirty="0"/>
              <a:t>字符串</a:t>
            </a:r>
            <a:r>
              <a:rPr lang="en-US" dirty="0"/>
              <a:t>在第七个位置不同 </a:t>
            </a:r>
            <a:r>
              <a:rPr lang="zh-CN" altLang="en-US" dirty="0"/>
              <a:t>且</a:t>
            </a:r>
            <a:r>
              <a:rPr lang="en-US" dirty="0"/>
              <a:t>e </a:t>
            </a:r>
            <a:r>
              <a:rPr lang="en-US" dirty="0">
                <a:ea typeface="Cambria Math" panose="02040503050406030204"/>
              </a:rPr>
              <a:t>≺</a:t>
            </a:r>
            <a:r>
              <a:rPr lang="en-US" dirty="0"/>
              <a:t> t. </a:t>
            </a:r>
          </a:p>
          <a:p>
            <a:pPr lvl="1"/>
            <a:r>
              <a:rPr lang="en-US" dirty="0"/>
              <a:t>discreet </a:t>
            </a:r>
            <a:r>
              <a:rPr lang="en-US" dirty="0">
                <a:ea typeface="Cambria Math" panose="02040503050406030204"/>
              </a:rPr>
              <a:t>≺</a:t>
            </a:r>
            <a:r>
              <a:rPr lang="en-US" dirty="0"/>
              <a:t> discreetness, 因为前八个字母一致，但第二个字符串更长。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207DC-903C-F84E-A44F-9BDA46D45CC5}"/>
              </a:ext>
            </a:extLst>
          </p:cNvPr>
          <p:cNvSpPr>
            <a:spLocks noGrp="1"/>
          </p:cNvSpPr>
          <p:nvPr>
            <p:ph type="title"/>
          </p:nvPr>
        </p:nvSpPr>
        <p:spPr/>
        <p:txBody>
          <a:bodyPr/>
          <a:lstStyle/>
          <a:p>
            <a:r>
              <a:rPr kumimoji="1" lang="zh-CN" altLang="en-US" dirty="0"/>
              <a:t>可比性</a:t>
            </a:r>
          </a:p>
        </p:txBody>
      </p:sp>
      <p:sp>
        <p:nvSpPr>
          <p:cNvPr id="3" name="内容占位符 2">
            <a:extLst>
              <a:ext uri="{FF2B5EF4-FFF2-40B4-BE49-F238E27FC236}">
                <a16:creationId xmlns:a16="http://schemas.microsoft.com/office/drawing/2014/main" id="{EBB501DD-FBB9-4C41-8576-9D1EC4128410}"/>
              </a:ext>
            </a:extLst>
          </p:cNvPr>
          <p:cNvSpPr>
            <a:spLocks noGrp="1"/>
          </p:cNvSpPr>
          <p:nvPr>
            <p:ph idx="1"/>
          </p:nvPr>
        </p:nvSpPr>
        <p:spPr/>
        <p:txBody>
          <a:bodyPr/>
          <a:lstStyle/>
          <a:p>
            <a:r>
              <a:rPr lang="zh-CN" altLang="en-US" b="1" dirty="0"/>
              <a:t>定义</a:t>
            </a:r>
            <a:r>
              <a:rPr lang="en-US" altLang="zh-CN" b="1" dirty="0">
                <a:ea typeface="Cambria Math" panose="02040503050406030204" pitchFamily="18" charset="0"/>
              </a:rPr>
              <a:t>2</a:t>
            </a:r>
            <a:r>
              <a:rPr lang="zh-CN" altLang="en-US" dirty="0"/>
              <a:t>：偏序集</a:t>
            </a:r>
            <a:r>
              <a:rPr lang="en-US" altLang="zh-CN" dirty="0"/>
              <a:t>(S,</a:t>
            </a:r>
            <a:r>
              <a:rPr lang="zh-CN" altLang="en-US" dirty="0"/>
              <a:t> </a:t>
            </a:r>
            <a:r>
              <a:rPr lang="en-US" altLang="zh-CN" dirty="0">
                <a:ea typeface="Cambria Math" panose="02040503050406030204"/>
              </a:rPr>
              <a:t>≼</a:t>
            </a:r>
            <a:r>
              <a:rPr lang="en-US" altLang="zh-CN" dirty="0"/>
              <a:t>)</a:t>
            </a:r>
            <a:r>
              <a:rPr lang="zh-CN" altLang="en-US" dirty="0"/>
              <a:t>中的元素</a:t>
            </a:r>
            <a:r>
              <a:rPr lang="en-US" altLang="zh-CN" dirty="0"/>
              <a:t>a</a:t>
            </a:r>
            <a:r>
              <a:rPr lang="zh-CN" altLang="en-US" dirty="0"/>
              <a:t>和</a:t>
            </a:r>
            <a:r>
              <a:rPr lang="en-US" altLang="zh-CN" dirty="0"/>
              <a:t>b</a:t>
            </a:r>
            <a:r>
              <a:rPr lang="zh-CN" altLang="en-US" dirty="0"/>
              <a:t>成为</a:t>
            </a:r>
            <a:r>
              <a:rPr lang="zh-CN" altLang="en-US" b="1" dirty="0">
                <a:solidFill>
                  <a:srgbClr val="FF0000"/>
                </a:solidFill>
              </a:rPr>
              <a:t>可比的</a:t>
            </a:r>
            <a:r>
              <a:rPr lang="zh-CN" altLang="en-US" dirty="0"/>
              <a:t>，如果</a:t>
            </a:r>
            <a:r>
              <a:rPr lang="en-US" altLang="zh-CN" dirty="0"/>
              <a:t>a </a:t>
            </a:r>
            <a:r>
              <a:rPr lang="en-US" altLang="zh-CN" dirty="0">
                <a:ea typeface="Cambria Math" panose="02040503050406030204"/>
              </a:rPr>
              <a:t>≼</a:t>
            </a:r>
            <a:r>
              <a:rPr lang="en-US" altLang="zh-CN" dirty="0"/>
              <a:t> b</a:t>
            </a:r>
            <a:r>
              <a:rPr lang="zh-CN" altLang="en-US" dirty="0"/>
              <a:t>或者</a:t>
            </a:r>
            <a:r>
              <a:rPr lang="en-US" altLang="zh-CN" dirty="0"/>
              <a:t>b </a:t>
            </a:r>
            <a:r>
              <a:rPr lang="en-US" altLang="zh-CN" dirty="0">
                <a:ea typeface="Cambria Math" panose="02040503050406030204"/>
              </a:rPr>
              <a:t>≼</a:t>
            </a:r>
            <a:r>
              <a:rPr lang="en-US" altLang="zh-CN" dirty="0"/>
              <a:t> a</a:t>
            </a:r>
            <a:r>
              <a:rPr lang="zh-CN" altLang="en-US" dirty="0"/>
              <a:t>。当</a:t>
            </a:r>
            <a:r>
              <a:rPr lang="en-US" altLang="zh-CN" dirty="0"/>
              <a:t>a</a:t>
            </a:r>
            <a:r>
              <a:rPr lang="zh-CN" altLang="en-US" dirty="0"/>
              <a:t>和</a:t>
            </a:r>
            <a:r>
              <a:rPr lang="en-US" altLang="zh-CN" dirty="0"/>
              <a:t>b</a:t>
            </a:r>
            <a:r>
              <a:rPr lang="zh-CN" altLang="en-US" dirty="0"/>
              <a:t>是</a:t>
            </a:r>
            <a:r>
              <a:rPr lang="en-US" altLang="zh-CN" dirty="0"/>
              <a:t>S</a:t>
            </a:r>
            <a:r>
              <a:rPr lang="zh-CN" altLang="en-US" dirty="0"/>
              <a:t>中的元素既没有</a:t>
            </a:r>
            <a:r>
              <a:rPr lang="en-US" altLang="zh-CN" dirty="0"/>
              <a:t>a </a:t>
            </a:r>
            <a:r>
              <a:rPr lang="en-US" altLang="zh-CN" dirty="0">
                <a:ea typeface="Cambria Math" panose="02040503050406030204"/>
              </a:rPr>
              <a:t>≼</a:t>
            </a:r>
            <a:r>
              <a:rPr lang="en-US" altLang="zh-CN" dirty="0"/>
              <a:t> b </a:t>
            </a:r>
            <a:r>
              <a:rPr lang="zh-CN" altLang="en-US" dirty="0"/>
              <a:t>也没有</a:t>
            </a:r>
            <a:r>
              <a:rPr lang="en-US" altLang="zh-CN" dirty="0"/>
              <a:t>b </a:t>
            </a:r>
            <a:r>
              <a:rPr lang="en-US" altLang="zh-CN" dirty="0">
                <a:ea typeface="Cambria Math" panose="02040503050406030204"/>
              </a:rPr>
              <a:t>≼</a:t>
            </a:r>
            <a:r>
              <a:rPr lang="en-US" altLang="zh-CN" dirty="0"/>
              <a:t> a</a:t>
            </a:r>
            <a:r>
              <a:rPr lang="zh-CN" altLang="en-US" dirty="0"/>
              <a:t>，那么</a:t>
            </a:r>
            <a:r>
              <a:rPr lang="en-US" altLang="zh-CN" dirty="0"/>
              <a:t>a</a:t>
            </a:r>
            <a:r>
              <a:rPr lang="zh-CN" altLang="en-US" dirty="0"/>
              <a:t>和</a:t>
            </a:r>
            <a:r>
              <a:rPr lang="en-US" altLang="zh-CN" dirty="0"/>
              <a:t>b</a:t>
            </a:r>
            <a:r>
              <a:rPr lang="zh-CN" altLang="en-US" dirty="0"/>
              <a:t>是</a:t>
            </a:r>
            <a:r>
              <a:rPr lang="zh-CN" altLang="en-US" b="1" dirty="0">
                <a:solidFill>
                  <a:srgbClr val="FF0000"/>
                </a:solidFill>
              </a:rPr>
              <a:t>不可比的</a:t>
            </a:r>
            <a:r>
              <a:rPr lang="zh-CN" altLang="en-US" dirty="0"/>
              <a:t>。</a:t>
            </a:r>
            <a:endParaRPr lang="en-US" altLang="zh-CN" dirty="0"/>
          </a:p>
          <a:p>
            <a:r>
              <a:rPr lang="zh-CN" altLang="en-US" b="1" dirty="0"/>
              <a:t>定义</a:t>
            </a:r>
            <a:r>
              <a:rPr lang="en-US" altLang="zh-CN" b="1" dirty="0"/>
              <a:t> </a:t>
            </a:r>
            <a:r>
              <a:rPr lang="en-US" altLang="zh-CN" b="1" dirty="0">
                <a:ea typeface="Cambria Math" panose="02040503050406030204" pitchFamily="18" charset="0"/>
              </a:rPr>
              <a:t>3</a:t>
            </a:r>
            <a:r>
              <a:rPr lang="zh-CN" altLang="en-US" b="1" dirty="0">
                <a:ea typeface="Cambria Math" panose="02040503050406030204" pitchFamily="18" charset="0"/>
              </a:rPr>
              <a:t>：</a:t>
            </a:r>
            <a:r>
              <a:rPr lang="zh-CN" altLang="en-US" dirty="0"/>
              <a:t>如果</a:t>
            </a:r>
            <a:r>
              <a:rPr lang="en-US" altLang="zh-CN" dirty="0"/>
              <a:t>  (S,</a:t>
            </a:r>
            <a:r>
              <a:rPr lang="zh-CN" altLang="en-US" dirty="0"/>
              <a:t> </a:t>
            </a:r>
            <a:r>
              <a:rPr lang="en-US" altLang="zh-CN" dirty="0">
                <a:ea typeface="Cambria Math" panose="02040503050406030204"/>
              </a:rPr>
              <a:t>≼</a:t>
            </a:r>
            <a:r>
              <a:rPr lang="en-US" altLang="zh-CN" dirty="0"/>
              <a:t>)</a:t>
            </a:r>
            <a:r>
              <a:rPr lang="zh-CN" altLang="en-US" dirty="0"/>
              <a:t>是偏序集，且</a:t>
            </a:r>
            <a:r>
              <a:rPr lang="en-US" altLang="zh-CN" dirty="0"/>
              <a:t>S</a:t>
            </a:r>
            <a:r>
              <a:rPr lang="zh-CN" altLang="en-US" dirty="0"/>
              <a:t>中的每对元素都是可比的，则</a:t>
            </a:r>
            <a:r>
              <a:rPr lang="en-US" altLang="zh-CN" dirty="0"/>
              <a:t>S</a:t>
            </a:r>
            <a:r>
              <a:rPr lang="zh-CN" altLang="en-US" dirty="0"/>
              <a:t>称为</a:t>
            </a:r>
            <a:r>
              <a:rPr lang="zh-CN" altLang="en-US" b="1" dirty="0">
                <a:solidFill>
                  <a:srgbClr val="FF0000"/>
                </a:solidFill>
              </a:rPr>
              <a:t>全序集</a:t>
            </a:r>
            <a:r>
              <a:rPr lang="zh-CN" altLang="en-US" dirty="0"/>
              <a:t>或者</a:t>
            </a:r>
            <a:r>
              <a:rPr lang="zh-CN" altLang="en-US" b="1" dirty="0">
                <a:solidFill>
                  <a:srgbClr val="FF0000"/>
                </a:solidFill>
              </a:rPr>
              <a:t>线序集</a:t>
            </a:r>
            <a:r>
              <a:rPr lang="zh-CN" altLang="en-US" dirty="0"/>
              <a:t>，且</a:t>
            </a:r>
            <a:r>
              <a:rPr lang="en-US" altLang="zh-CN" dirty="0">
                <a:ea typeface="Cambria Math" panose="02040503050406030204"/>
              </a:rPr>
              <a:t>≼</a:t>
            </a:r>
            <a:r>
              <a:rPr lang="zh-CN" altLang="en-US" dirty="0"/>
              <a:t>称为</a:t>
            </a:r>
            <a:r>
              <a:rPr lang="zh-CN" altLang="en-US" dirty="0">
                <a:sym typeface="+mn-ea"/>
              </a:rPr>
              <a:t>全序或者线序。一个全序集也称为链。</a:t>
            </a:r>
            <a:endParaRPr lang="en-US" altLang="zh-CN" dirty="0"/>
          </a:p>
          <a:p>
            <a:r>
              <a:rPr lang="zh-CN" altLang="en-US" b="1" dirty="0"/>
              <a:t>定义</a:t>
            </a:r>
            <a:r>
              <a:rPr lang="en-US" altLang="zh-CN" b="1" dirty="0"/>
              <a:t> </a:t>
            </a:r>
            <a:r>
              <a:rPr lang="en-US" altLang="zh-CN" b="1" dirty="0">
                <a:ea typeface="Cambria Math" panose="02040503050406030204" pitchFamily="18" charset="0"/>
              </a:rPr>
              <a:t>4</a:t>
            </a:r>
            <a:r>
              <a:rPr lang="zh-CN" altLang="en-US" dirty="0"/>
              <a:t>：对于偏序集</a:t>
            </a:r>
            <a:r>
              <a:rPr lang="en-US" altLang="zh-CN" dirty="0"/>
              <a:t>(S,</a:t>
            </a:r>
            <a:r>
              <a:rPr lang="zh-CN" altLang="en-US" dirty="0"/>
              <a:t> </a:t>
            </a:r>
            <a:r>
              <a:rPr lang="en-US" altLang="zh-CN" dirty="0">
                <a:ea typeface="Cambria Math" panose="02040503050406030204"/>
              </a:rPr>
              <a:t>≼</a:t>
            </a:r>
            <a:r>
              <a:rPr lang="en-US" altLang="zh-CN" dirty="0"/>
              <a:t>) </a:t>
            </a:r>
            <a:r>
              <a:rPr lang="zh-CN" altLang="en-US" dirty="0"/>
              <a:t>，如果</a:t>
            </a:r>
            <a:r>
              <a:rPr lang="en-US" altLang="zh-CN" dirty="0"/>
              <a:t> </a:t>
            </a:r>
            <a:r>
              <a:rPr lang="en-US" altLang="zh-CN" dirty="0">
                <a:ea typeface="Cambria Math" panose="02040503050406030204"/>
              </a:rPr>
              <a:t>≼</a:t>
            </a:r>
            <a:r>
              <a:rPr lang="en-US" altLang="zh-CN" dirty="0"/>
              <a:t> </a:t>
            </a:r>
            <a:r>
              <a:rPr lang="zh-CN" altLang="en-US" dirty="0"/>
              <a:t>是全序，并且</a:t>
            </a:r>
            <a:r>
              <a:rPr lang="en-US" altLang="zh-CN" dirty="0"/>
              <a:t>S</a:t>
            </a:r>
            <a:r>
              <a:rPr lang="zh-CN" altLang="en-US" dirty="0"/>
              <a:t>的每个非空子集都有一个最小元素，就称它为良序集。</a:t>
            </a:r>
            <a:endParaRPr lang="en-US" altLang="zh-CN" dirty="0"/>
          </a:p>
        </p:txBody>
      </p:sp>
    </p:spTree>
    <p:extLst>
      <p:ext uri="{BB962C8B-B14F-4D97-AF65-F5344CB8AC3E}">
        <p14:creationId xmlns:p14="http://schemas.microsoft.com/office/powerpoint/2010/main" val="41927997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F648C-11A6-3647-899C-09175D6F6A8E}"/>
              </a:ext>
            </a:extLst>
          </p:cNvPr>
          <p:cNvSpPr>
            <a:spLocks noGrp="1"/>
          </p:cNvSpPr>
          <p:nvPr>
            <p:ph type="title"/>
          </p:nvPr>
        </p:nvSpPr>
        <p:spPr/>
        <p:txBody>
          <a:bodyPr/>
          <a:lstStyle/>
          <a:p>
            <a:r>
              <a:rPr kumimoji="1" lang="zh-CN" altLang="en-US" dirty="0"/>
              <a:t>覆盖关系 </a:t>
            </a:r>
            <a:r>
              <a:rPr kumimoji="1" lang="en-US" altLang="zh-CN" dirty="0"/>
              <a:t>(</a:t>
            </a:r>
            <a:r>
              <a:rPr kumimoji="1" lang="zh-CN" altLang="en-US" dirty="0"/>
              <a:t>盖住关系</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86582656-496F-C247-888F-0A8799722FEA}"/>
              </a:ext>
            </a:extLst>
          </p:cNvPr>
          <p:cNvSpPr>
            <a:spLocks noGrp="1"/>
          </p:cNvSpPr>
          <p:nvPr>
            <p:ph idx="1"/>
          </p:nvPr>
        </p:nvSpPr>
        <p:spPr/>
        <p:txBody>
          <a:bodyPr/>
          <a:lstStyle/>
          <a:p>
            <a:r>
              <a:rPr kumimoji="1" lang="zh-CN" altLang="en-US" dirty="0"/>
              <a:t>定义：设</a:t>
            </a:r>
            <a:r>
              <a:rPr kumimoji="1" lang="en-US" altLang="zh-CN" dirty="0"/>
              <a:t>(A, </a:t>
            </a:r>
            <a:r>
              <a:rPr lang="en-US" altLang="zh-CN" dirty="0">
                <a:ea typeface="Cambria Math" panose="02040503050406030204"/>
              </a:rPr>
              <a:t>≼</a:t>
            </a:r>
            <a:r>
              <a:rPr kumimoji="1" lang="en-US" altLang="zh-CN" dirty="0">
                <a:ea typeface="Cambria Math" panose="02040503050406030204"/>
              </a:rPr>
              <a:t>)</a:t>
            </a:r>
            <a:r>
              <a:rPr kumimoji="1" lang="zh-CN" altLang="en-US" dirty="0"/>
              <a:t>是偏序集，若有</a:t>
            </a:r>
            <a:r>
              <a:rPr kumimoji="1" lang="en-US" altLang="zh-CN" dirty="0"/>
              <a:t>x, y</a:t>
            </a:r>
            <a:r>
              <a:rPr kumimoji="1" lang="zh-CN" altLang="en-US" dirty="0"/>
              <a:t> ∈ </a:t>
            </a:r>
            <a:r>
              <a:rPr kumimoji="1" lang="en-US" altLang="zh-CN" dirty="0"/>
              <a:t>A</a:t>
            </a:r>
            <a:r>
              <a:rPr kumimoji="1" lang="zh-CN" altLang="en-US" dirty="0"/>
              <a:t>，</a:t>
            </a:r>
            <a:r>
              <a:rPr kumimoji="1" lang="en-US" altLang="zh-CN" dirty="0"/>
              <a:t>x </a:t>
            </a:r>
            <a:r>
              <a:rPr lang="en-US" altLang="zh-CN" dirty="0">
                <a:ea typeface="Cambria Math" panose="02040503050406030204"/>
              </a:rPr>
              <a:t>≼</a:t>
            </a:r>
            <a:r>
              <a:rPr kumimoji="1" lang="en-US" altLang="zh-CN" dirty="0"/>
              <a:t> y </a:t>
            </a:r>
            <a:r>
              <a:rPr kumimoji="1" lang="zh-CN" altLang="en-US" dirty="0"/>
              <a:t>，且</a:t>
            </a:r>
            <a:r>
              <a:rPr kumimoji="1" lang="en-US" altLang="zh-CN" dirty="0"/>
              <a:t>x </a:t>
            </a:r>
            <a:r>
              <a:rPr kumimoji="1" lang="zh-CN" altLang="en-US" dirty="0"/>
              <a:t>≠</a:t>
            </a:r>
            <a:r>
              <a:rPr kumimoji="1" lang="en-US" altLang="zh-CN" dirty="0"/>
              <a:t> y</a:t>
            </a:r>
            <a:r>
              <a:rPr kumimoji="1" lang="zh-CN" altLang="en-US" dirty="0"/>
              <a:t>，且不存在其它元素</a:t>
            </a:r>
            <a:r>
              <a:rPr kumimoji="1" lang="en-US" altLang="zh-CN" dirty="0"/>
              <a:t>z</a:t>
            </a:r>
            <a:r>
              <a:rPr kumimoji="1" lang="zh-CN" altLang="en-US" dirty="0"/>
              <a:t>， </a:t>
            </a:r>
            <a:r>
              <a:rPr kumimoji="1" lang="en-US" altLang="zh-CN" dirty="0"/>
              <a:t>z</a:t>
            </a:r>
            <a:r>
              <a:rPr kumimoji="1" lang="zh-CN" altLang="en-US" dirty="0"/>
              <a:t> ∈ </a:t>
            </a:r>
            <a:r>
              <a:rPr kumimoji="1" lang="en-US" altLang="zh-CN" dirty="0"/>
              <a:t>A</a:t>
            </a:r>
            <a:r>
              <a:rPr kumimoji="1" lang="zh-CN" altLang="en-US" dirty="0"/>
              <a:t>，使得</a:t>
            </a:r>
            <a:r>
              <a:rPr kumimoji="1" lang="en-US" altLang="zh-CN" dirty="0"/>
              <a:t>x </a:t>
            </a:r>
            <a:r>
              <a:rPr lang="en-US" altLang="zh-CN" dirty="0">
                <a:ea typeface="Cambria Math" panose="02040503050406030204"/>
              </a:rPr>
              <a:t>≼</a:t>
            </a:r>
            <a:r>
              <a:rPr kumimoji="1" lang="en-US" altLang="zh-CN" dirty="0"/>
              <a:t> z </a:t>
            </a:r>
            <a:r>
              <a:rPr lang="en-US" altLang="zh-CN" dirty="0">
                <a:ea typeface="Cambria Math" panose="02040503050406030204" pitchFamily="18" charset="0"/>
              </a:rPr>
              <a:t>∧</a:t>
            </a:r>
            <a:r>
              <a:rPr kumimoji="1" lang="en-US" altLang="zh-CN" dirty="0"/>
              <a:t> z </a:t>
            </a:r>
            <a:r>
              <a:rPr lang="en-US" altLang="zh-CN" dirty="0">
                <a:ea typeface="Cambria Math" panose="02040503050406030204"/>
              </a:rPr>
              <a:t>≼</a:t>
            </a:r>
            <a:r>
              <a:rPr kumimoji="1" lang="en-US" altLang="zh-CN" dirty="0"/>
              <a:t> y</a:t>
            </a:r>
            <a:r>
              <a:rPr kumimoji="1" lang="zh-CN" altLang="en-US" dirty="0"/>
              <a:t>，则称元素</a:t>
            </a:r>
            <a:r>
              <a:rPr kumimoji="1" lang="en-US" altLang="zh-CN" dirty="0"/>
              <a:t>y</a:t>
            </a:r>
            <a:r>
              <a:rPr kumimoji="1" lang="zh-CN" altLang="en-US" dirty="0"/>
              <a:t>盖住元素</a:t>
            </a:r>
            <a:r>
              <a:rPr kumimoji="1" lang="en-US" altLang="zh-CN" dirty="0"/>
              <a:t>x</a:t>
            </a:r>
            <a:r>
              <a:rPr kumimoji="1" lang="zh-CN" altLang="en-US" dirty="0"/>
              <a:t>。并且记盖住集为：</a:t>
            </a:r>
          </a:p>
          <a:p>
            <a:pPr lvl="1"/>
            <a:r>
              <a:rPr kumimoji="1" lang="en-US" altLang="zh-CN" dirty="0"/>
              <a:t>COV(A)</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y)</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y</a:t>
            </a:r>
            <a:r>
              <a:rPr kumimoji="1" lang="zh-CN" altLang="en-US" dirty="0"/>
              <a:t> ∈ </a:t>
            </a:r>
            <a:r>
              <a:rPr kumimoji="1" lang="en-US" altLang="zh-CN" dirty="0"/>
              <a:t>A</a:t>
            </a:r>
            <a:r>
              <a:rPr kumimoji="1" lang="zh-CN" altLang="en-US" dirty="0"/>
              <a:t>且</a:t>
            </a:r>
            <a:r>
              <a:rPr kumimoji="1" lang="en-US" altLang="zh-CN" dirty="0"/>
              <a:t>y</a:t>
            </a:r>
            <a:r>
              <a:rPr kumimoji="1" lang="zh-CN" altLang="en-US" dirty="0"/>
              <a:t>盖住</a:t>
            </a:r>
            <a:r>
              <a:rPr kumimoji="1" lang="en-US" altLang="zh-CN" dirty="0"/>
              <a:t>x}</a:t>
            </a:r>
            <a:r>
              <a:rPr kumimoji="1" lang="zh-CN" altLang="en-US" dirty="0"/>
              <a:t>。</a:t>
            </a:r>
          </a:p>
        </p:txBody>
      </p:sp>
    </p:spTree>
    <p:extLst>
      <p:ext uri="{BB962C8B-B14F-4D97-AF65-F5344CB8AC3E}">
        <p14:creationId xmlns:p14="http://schemas.microsoft.com/office/powerpoint/2010/main" val="35597338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哈</a:t>
            </a:r>
            <a:r>
              <a:rPr lang="zh-CN" altLang="en-US" dirty="0"/>
              <a:t>塞</a:t>
            </a:r>
            <a:r>
              <a:rPr lang="en-US" dirty="0" err="1"/>
              <a:t>图</a:t>
            </a:r>
            <a:r>
              <a:rPr lang="zh-CN" altLang="en-US" dirty="0"/>
              <a:t> </a:t>
            </a:r>
            <a:r>
              <a:rPr lang="en-US" altLang="zh-CN" dirty="0"/>
              <a:t>(</a:t>
            </a:r>
            <a:r>
              <a:rPr lang="en-US" altLang="zh-CN" dirty="0" err="1"/>
              <a:t>Hasse</a:t>
            </a:r>
            <a:r>
              <a:rPr lang="zh-CN" altLang="en-US" dirty="0"/>
              <a:t> </a:t>
            </a:r>
            <a:r>
              <a:rPr lang="en-US" altLang="zh-CN" dirty="0"/>
              <a:t>diagram)</a:t>
            </a:r>
            <a:endParaRPr lang="en-US" dirty="0"/>
          </a:p>
        </p:txBody>
      </p:sp>
      <p:sp>
        <p:nvSpPr>
          <p:cNvPr id="3" name="Content Placeholder 2"/>
          <p:cNvSpPr>
            <a:spLocks noGrp="1"/>
          </p:cNvSpPr>
          <p:nvPr>
            <p:ph idx="1"/>
          </p:nvPr>
        </p:nvSpPr>
        <p:spPr>
          <a:xfrm>
            <a:off x="457200" y="1935480"/>
            <a:ext cx="8229600" cy="4770120"/>
          </a:xfrm>
        </p:spPr>
        <p:txBody>
          <a:bodyPr>
            <a:normAutofit/>
          </a:bodyPr>
          <a:lstStyle/>
          <a:p>
            <a:pPr>
              <a:buNone/>
            </a:pPr>
            <a:r>
              <a:rPr lang="en-US" b="1" dirty="0" err="1"/>
              <a:t>定义</a:t>
            </a:r>
            <a:r>
              <a:rPr lang="zh-CN" altLang="en-US" b="1" dirty="0"/>
              <a:t>：</a:t>
            </a:r>
            <a:r>
              <a:rPr lang="zh-CN" altLang="en-US" dirty="0"/>
              <a:t>哈塞</a:t>
            </a:r>
            <a:r>
              <a:rPr lang="en-US" dirty="0" err="1"/>
              <a:t>图是</a:t>
            </a:r>
            <a:r>
              <a:rPr lang="zh-CN" altLang="en-US" dirty="0"/>
              <a:t>偏</a:t>
            </a:r>
            <a:r>
              <a:rPr lang="en-US" dirty="0" err="1"/>
              <a:t>序的可视化表示，它忽略了由于</a:t>
            </a:r>
            <a:r>
              <a:rPr lang="zh-CN" altLang="en-US" dirty="0"/>
              <a:t>自反</a:t>
            </a:r>
            <a:r>
              <a:rPr lang="en-US" dirty="0" err="1"/>
              <a:t>性和传递性而必须出现的边</a:t>
            </a:r>
            <a:r>
              <a:rPr lang="en-US" dirty="0"/>
              <a:t>。</a:t>
            </a:r>
          </a:p>
          <a:p>
            <a:pPr>
              <a:buNone/>
            </a:pPr>
            <a:r>
              <a:rPr lang="en-US" dirty="0"/>
              <a:t>    </a:t>
            </a:r>
          </a:p>
          <a:p>
            <a:pPr>
              <a:buNone/>
            </a:pPr>
            <a:r>
              <a:rPr lang="en-US" dirty="0"/>
              <a:t>   </a:t>
            </a:r>
          </a:p>
          <a:p>
            <a:pPr>
              <a:buNone/>
            </a:pPr>
            <a:endParaRPr lang="en-US" dirty="0"/>
          </a:p>
          <a:p>
            <a:pPr>
              <a:buNone/>
            </a:pPr>
            <a:endParaRPr lang="en-US" dirty="0"/>
          </a:p>
          <a:p>
            <a:pPr>
              <a:buNone/>
            </a:pPr>
            <a:endParaRPr lang="en-US" dirty="0"/>
          </a:p>
          <a:p>
            <a:pPr>
              <a:buNone/>
            </a:pPr>
            <a:r>
              <a:rPr lang="en-US" dirty="0" err="1"/>
              <a:t>偏序如上图</a:t>
            </a:r>
            <a:r>
              <a:rPr lang="en-US" dirty="0"/>
              <a:t>(a)</a:t>
            </a:r>
            <a:r>
              <a:rPr lang="en-US" dirty="0" err="1"/>
              <a:t>所示</a:t>
            </a:r>
            <a:r>
              <a:rPr lang="en-US" dirty="0"/>
              <a:t>。(b)</a:t>
            </a:r>
            <a:r>
              <a:rPr lang="en-US" dirty="0" err="1"/>
              <a:t>中删除了由于自反性而产生的循环</a:t>
            </a:r>
            <a:r>
              <a:rPr lang="en-US" dirty="0"/>
              <a:t>。(c)</a:t>
            </a:r>
            <a:r>
              <a:rPr lang="en-US" dirty="0" err="1"/>
              <a:t>中删除了由于传递性而必须出现的边</a:t>
            </a:r>
            <a:r>
              <a:rPr lang="en-US" dirty="0"/>
              <a:t>。(a)</a:t>
            </a:r>
            <a:r>
              <a:rPr lang="en-US" dirty="0" err="1"/>
              <a:t>中偏序的哈塞图如</a:t>
            </a:r>
            <a:r>
              <a:rPr lang="en-US" dirty="0"/>
              <a:t>(c)</a:t>
            </a:r>
            <a:r>
              <a:rPr lang="en-US" dirty="0" err="1"/>
              <a:t>中所示</a:t>
            </a:r>
            <a:r>
              <a:rPr lang="en-US" dirty="0"/>
              <a:t>。</a:t>
            </a:r>
          </a:p>
        </p:txBody>
      </p:sp>
      <p:pic>
        <p:nvPicPr>
          <p:cNvPr id="4" name="Picture 3" descr="0830.jpg"/>
          <p:cNvPicPr>
            <a:picLocks noChangeAspect="1"/>
          </p:cNvPicPr>
          <p:nvPr/>
        </p:nvPicPr>
        <p:blipFill>
          <a:blip r:embed="rId2" cstate="print"/>
          <a:stretch>
            <a:fillRect/>
          </a:stretch>
        </p:blipFill>
        <p:spPr>
          <a:xfrm>
            <a:off x="3009900" y="2819400"/>
            <a:ext cx="3124200" cy="2357526"/>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构造</a:t>
            </a:r>
            <a:r>
              <a:rPr lang="zh-CN" altLang="en-US" dirty="0"/>
              <a:t>哈塞</a:t>
            </a:r>
            <a:r>
              <a:rPr lang="en-US" dirty="0"/>
              <a:t>图的过程</a:t>
            </a:r>
            <a:r>
              <a:rPr lang="en-US" altLang="zh-CN" dirty="0"/>
              <a:t>-1</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a:sym typeface="+mn-ea"/>
              </a:rPr>
              <a:t>使用</a:t>
            </a:r>
            <a:r>
              <a:rPr lang="zh-CN" altLang="en-US" dirty="0">
                <a:sym typeface="+mn-ea"/>
              </a:rPr>
              <a:t>哈塞</a:t>
            </a:r>
            <a:r>
              <a:rPr lang="en-US" dirty="0" err="1">
                <a:sym typeface="+mn-ea"/>
              </a:rPr>
              <a:t>图</a:t>
            </a:r>
            <a:r>
              <a:rPr lang="zh-CN" altLang="en-US" dirty="0">
                <a:sym typeface="+mn-ea"/>
              </a:rPr>
              <a:t>表示</a:t>
            </a:r>
            <a:r>
              <a:rPr lang="en-US" dirty="0" err="1"/>
              <a:t>一个有限偏序集</a:t>
            </a:r>
            <a:r>
              <a:rPr lang="en-US" dirty="0">
                <a:sym typeface="+mn-ea"/>
              </a:rPr>
              <a:t>(S,</a:t>
            </a:r>
            <a:r>
              <a:rPr lang="zh-CN" altLang="en-US" dirty="0">
                <a:sym typeface="+mn-ea"/>
              </a:rPr>
              <a:t> </a:t>
            </a:r>
            <a:r>
              <a:rPr lang="en-US" dirty="0">
                <a:ea typeface="Cambria Math" panose="02040503050406030204"/>
                <a:sym typeface="+mn-ea"/>
              </a:rPr>
              <a:t>≼</a:t>
            </a:r>
            <a:r>
              <a:rPr lang="en-US" dirty="0">
                <a:sym typeface="+mn-ea"/>
              </a:rPr>
              <a:t>)</a:t>
            </a:r>
            <a:r>
              <a:rPr lang="zh-CN" altLang="en-US" dirty="0">
                <a:sym typeface="+mn-ea"/>
              </a:rPr>
              <a:t>，</a:t>
            </a:r>
            <a:r>
              <a:rPr lang="en-US" dirty="0" err="1"/>
              <a:t>从关系的有向图开始</a:t>
            </a:r>
            <a:r>
              <a:rPr lang="zh-CN" altLang="en-US" dirty="0"/>
              <a:t>：</a:t>
            </a:r>
            <a:endParaRPr lang="en-US" dirty="0"/>
          </a:p>
          <a:p>
            <a:pPr lvl="1"/>
            <a:r>
              <a:rPr lang="en-US" dirty="0" err="1"/>
              <a:t>根据自反特性，移除每个顶点上的</a:t>
            </a:r>
            <a:r>
              <a:rPr lang="zh-CN" altLang="en-US" dirty="0"/>
              <a:t>自</a:t>
            </a:r>
            <a:r>
              <a:rPr lang="en-US" dirty="0" err="1"/>
              <a:t>环</a:t>
            </a:r>
            <a:r>
              <a:rPr lang="en-US" dirty="0"/>
              <a:t>(a, a)</a:t>
            </a:r>
            <a:r>
              <a:rPr lang="zh-CN" altLang="en-US" dirty="0"/>
              <a:t>；</a:t>
            </a:r>
            <a:endParaRPr lang="en-US" dirty="0"/>
          </a:p>
          <a:p>
            <a:pPr lvl="1">
              <a:lnSpc>
                <a:spcPct val="150000"/>
              </a:lnSpc>
            </a:pPr>
            <a:r>
              <a:rPr lang="en-US" dirty="0"/>
              <a:t>删除所有边(x, y)的元素</a:t>
            </a:r>
            <a:r>
              <a:rPr lang="zh-CN" altLang="en-US" dirty="0"/>
              <a:t>使得</a:t>
            </a:r>
            <a:r>
              <a:rPr lang="en-US" dirty="0">
                <a:sym typeface="+mn-ea"/>
              </a:rPr>
              <a:t>z </a:t>
            </a:r>
            <a:r>
              <a:rPr lang="en-US" dirty="0">
                <a:ea typeface="Cambria Math" panose="02040503050406030204"/>
                <a:sym typeface="+mn-ea"/>
              </a:rPr>
              <a:t>∈ </a:t>
            </a:r>
            <a:r>
              <a:rPr lang="en-US" dirty="0">
                <a:sym typeface="+mn-ea"/>
              </a:rPr>
              <a:t>S</a:t>
            </a:r>
            <a:r>
              <a:rPr lang="zh-CN" altLang="en-US" dirty="0">
                <a:sym typeface="+mn-ea"/>
              </a:rPr>
              <a:t>满足</a:t>
            </a:r>
            <a:r>
              <a:rPr lang="en-US" dirty="0">
                <a:sym typeface="+mn-ea"/>
              </a:rPr>
              <a:t>x </a:t>
            </a:r>
            <a:r>
              <a:rPr lang="en-US" altLang="zh-CN" dirty="0">
                <a:ea typeface="Cambria Math" panose="02040503050406030204"/>
                <a:sym typeface="+mn-ea"/>
              </a:rPr>
              <a:t>≼</a:t>
            </a:r>
            <a:r>
              <a:rPr lang="en-US" dirty="0">
                <a:ea typeface="Cambria Math" panose="02040503050406030204"/>
                <a:sym typeface="+mn-ea"/>
              </a:rPr>
              <a:t> </a:t>
            </a:r>
            <a:r>
              <a:rPr lang="en-US" dirty="0">
                <a:sym typeface="+mn-ea"/>
              </a:rPr>
              <a:t>z</a:t>
            </a:r>
            <a:r>
              <a:rPr lang="zh-CN" altLang="en-US" dirty="0">
                <a:sym typeface="+mn-ea"/>
              </a:rPr>
              <a:t>和</a:t>
            </a:r>
            <a:r>
              <a:rPr lang="en-US" dirty="0">
                <a:sym typeface="+mn-ea"/>
              </a:rPr>
              <a:t>z </a:t>
            </a:r>
            <a:r>
              <a:rPr lang="en-US" altLang="zh-CN" dirty="0">
                <a:ea typeface="Cambria Math" panose="02040503050406030204"/>
                <a:sym typeface="+mn-ea"/>
              </a:rPr>
              <a:t>≼</a:t>
            </a:r>
            <a:r>
              <a:rPr lang="en-US" dirty="0">
                <a:sym typeface="+mn-ea"/>
              </a:rPr>
              <a:t> y </a:t>
            </a:r>
            <a:r>
              <a:rPr lang="zh-CN" altLang="en-US" dirty="0">
                <a:sym typeface="+mn-ea"/>
              </a:rPr>
              <a:t>。</a:t>
            </a:r>
            <a:r>
              <a:rPr lang="en-US" dirty="0" err="1"/>
              <a:t>这些边由于传递性必须出现</a:t>
            </a:r>
            <a:r>
              <a:rPr lang="zh-CN" altLang="en-US" dirty="0"/>
              <a:t>；</a:t>
            </a:r>
            <a:endParaRPr lang="en-US" dirty="0"/>
          </a:p>
          <a:p>
            <a:pPr lvl="1">
              <a:lnSpc>
                <a:spcPct val="150000"/>
              </a:lnSpc>
            </a:pPr>
            <a:r>
              <a:rPr lang="en-US" dirty="0" err="1"/>
              <a:t>排列每条边，使其初始顶点位于终端顶点之下。去掉所有的箭头，因为所有的边都指向它们的顶点</a:t>
            </a:r>
            <a:r>
              <a:rPr lang="zh-CN" altLang="en-US" dirty="0"/>
              <a:t>。</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697E5-962C-4743-BAE6-C6B3D8AAC2F6}"/>
              </a:ext>
            </a:extLst>
          </p:cNvPr>
          <p:cNvSpPr>
            <a:spLocks noGrp="1"/>
          </p:cNvSpPr>
          <p:nvPr>
            <p:ph type="title"/>
          </p:nvPr>
        </p:nvSpPr>
        <p:spPr/>
        <p:txBody>
          <a:bodyPr/>
          <a:lstStyle/>
          <a:p>
            <a:r>
              <a:rPr lang="en-US" altLang="zh-CN" dirty="0" err="1"/>
              <a:t>构造</a:t>
            </a:r>
            <a:r>
              <a:rPr lang="zh-CN" altLang="en-US" dirty="0"/>
              <a:t>哈塞</a:t>
            </a:r>
            <a:r>
              <a:rPr lang="en-US" altLang="zh-CN" dirty="0"/>
              <a:t>图的过程-2</a:t>
            </a:r>
            <a:r>
              <a:rPr lang="zh-CN" altLang="en-US" dirty="0"/>
              <a:t> </a:t>
            </a:r>
            <a:r>
              <a:rPr lang="en-US" altLang="zh-CN" dirty="0"/>
              <a:t>(</a:t>
            </a:r>
            <a:r>
              <a:rPr lang="zh-CN" altLang="en-US" dirty="0"/>
              <a:t>推荐</a:t>
            </a:r>
            <a:r>
              <a:rPr lang="en-US" altLang="zh-CN" dirty="0"/>
              <a:t>)</a:t>
            </a:r>
            <a:endParaRPr kumimoji="1" lang="zh-CN" altLang="en-US" dirty="0"/>
          </a:p>
        </p:txBody>
      </p:sp>
      <p:sp>
        <p:nvSpPr>
          <p:cNvPr id="3" name="内容占位符 2">
            <a:extLst>
              <a:ext uri="{FF2B5EF4-FFF2-40B4-BE49-F238E27FC236}">
                <a16:creationId xmlns:a16="http://schemas.microsoft.com/office/drawing/2014/main" id="{8A06C19B-FBB9-B045-9703-A8BB3C43DCCF}"/>
              </a:ext>
            </a:extLst>
          </p:cNvPr>
          <p:cNvSpPr>
            <a:spLocks noGrp="1"/>
          </p:cNvSpPr>
          <p:nvPr>
            <p:ph idx="1"/>
          </p:nvPr>
        </p:nvSpPr>
        <p:spPr/>
        <p:txBody>
          <a:bodyPr/>
          <a:lstStyle/>
          <a:p>
            <a:r>
              <a:rPr lang="en-US" altLang="zh-CN" dirty="0" err="1">
                <a:sym typeface="+mn-ea"/>
              </a:rPr>
              <a:t>使用</a:t>
            </a:r>
            <a:r>
              <a:rPr lang="zh-CN" altLang="en-US" dirty="0">
                <a:sym typeface="+mn-ea"/>
              </a:rPr>
              <a:t>哈塞</a:t>
            </a:r>
            <a:r>
              <a:rPr lang="en-US" altLang="zh-CN" dirty="0" err="1">
                <a:sym typeface="+mn-ea"/>
              </a:rPr>
              <a:t>图</a:t>
            </a:r>
            <a:r>
              <a:rPr lang="zh-CN" altLang="en-US" dirty="0"/>
              <a:t>表示</a:t>
            </a:r>
            <a:r>
              <a:rPr lang="en-US" altLang="zh-CN" dirty="0" err="1"/>
              <a:t>一个有限偏序集</a:t>
            </a:r>
            <a:r>
              <a:rPr lang="en-US" altLang="zh-CN" dirty="0">
                <a:sym typeface="+mn-ea"/>
              </a:rPr>
              <a:t>(S,</a:t>
            </a:r>
            <a:r>
              <a:rPr lang="zh-CN" altLang="en-US" dirty="0">
                <a:sym typeface="+mn-ea"/>
              </a:rPr>
              <a:t> </a:t>
            </a:r>
            <a:r>
              <a:rPr lang="en-US" altLang="zh-CN" dirty="0">
                <a:ea typeface="Cambria Math" panose="02040503050406030204"/>
                <a:sym typeface="+mn-ea"/>
              </a:rPr>
              <a:t>≼</a:t>
            </a:r>
            <a:r>
              <a:rPr lang="en-US" altLang="zh-CN" dirty="0">
                <a:sym typeface="+mn-ea"/>
              </a:rPr>
              <a:t>)</a:t>
            </a:r>
            <a:r>
              <a:rPr lang="zh-CN" altLang="en-US" dirty="0">
                <a:sym typeface="+mn-ea"/>
              </a:rPr>
              <a:t>，</a:t>
            </a:r>
            <a:r>
              <a:rPr lang="zh-CN" altLang="en-US" dirty="0"/>
              <a:t>从偏序集开始：</a:t>
            </a:r>
            <a:endParaRPr lang="en-US" altLang="zh-CN" dirty="0"/>
          </a:p>
          <a:p>
            <a:pPr lvl="1"/>
            <a:r>
              <a:rPr lang="zh-CN" altLang="en-US" dirty="0"/>
              <a:t>用小圆圈代表集合</a:t>
            </a:r>
            <a:r>
              <a:rPr lang="en-US" altLang="zh-CN" dirty="0"/>
              <a:t>S</a:t>
            </a:r>
            <a:r>
              <a:rPr lang="zh-CN" altLang="en-US" dirty="0"/>
              <a:t>中的元素；</a:t>
            </a:r>
            <a:endParaRPr lang="en-US" altLang="zh-CN" dirty="0"/>
          </a:p>
          <a:p>
            <a:pPr lvl="1"/>
            <a:r>
              <a:rPr lang="zh-CN" altLang="en-US" dirty="0"/>
              <a:t>若</a:t>
            </a:r>
            <a:r>
              <a:rPr kumimoji="1" lang="en-US" altLang="zh-CN" dirty="0"/>
              <a:t>x </a:t>
            </a:r>
            <a:r>
              <a:rPr kumimoji="1" lang="zh-CN" altLang="en-US" dirty="0"/>
              <a:t>≠</a:t>
            </a:r>
            <a:r>
              <a:rPr kumimoji="1" lang="en-US" altLang="zh-CN" dirty="0"/>
              <a:t> y </a:t>
            </a:r>
            <a:r>
              <a:rPr kumimoji="1" lang="zh-CN" altLang="en-US" dirty="0"/>
              <a:t>且 </a:t>
            </a:r>
            <a:r>
              <a:rPr lang="en-US" altLang="zh-CN" dirty="0">
                <a:sym typeface="+mn-ea"/>
              </a:rPr>
              <a:t>x </a:t>
            </a:r>
            <a:r>
              <a:rPr lang="en-US" altLang="zh-CN" dirty="0">
                <a:ea typeface="Cambria Math" panose="02040503050406030204"/>
                <a:sym typeface="+mn-ea"/>
              </a:rPr>
              <a:t>≼ y</a:t>
            </a:r>
            <a:r>
              <a:rPr lang="zh-CN" altLang="en-US" dirty="0">
                <a:ea typeface="Cambria Math" panose="02040503050406030204"/>
                <a:sym typeface="+mn-ea"/>
              </a:rPr>
              <a:t>，则将代表</a:t>
            </a:r>
            <a:r>
              <a:rPr lang="en-US" altLang="zh-CN" dirty="0">
                <a:ea typeface="Cambria Math" panose="02040503050406030204"/>
                <a:sym typeface="+mn-ea"/>
              </a:rPr>
              <a:t>y</a:t>
            </a:r>
            <a:r>
              <a:rPr lang="zh-CN" altLang="en-US" dirty="0">
                <a:ea typeface="Cambria Math" panose="02040503050406030204"/>
                <a:sym typeface="+mn-ea"/>
              </a:rPr>
              <a:t>的小圆圈画在代表</a:t>
            </a:r>
            <a:r>
              <a:rPr lang="en-US" altLang="zh-CN" dirty="0">
                <a:ea typeface="Cambria Math" panose="02040503050406030204"/>
                <a:sym typeface="+mn-ea"/>
              </a:rPr>
              <a:t>x</a:t>
            </a:r>
            <a:r>
              <a:rPr lang="zh-CN" altLang="en-US" dirty="0">
                <a:ea typeface="Cambria Math" panose="02040503050406030204"/>
                <a:sym typeface="+mn-ea"/>
              </a:rPr>
              <a:t>的小圆圈的上方；</a:t>
            </a:r>
            <a:endParaRPr lang="en-US" altLang="zh-CN" dirty="0">
              <a:ea typeface="Cambria Math" panose="02040503050406030204"/>
              <a:sym typeface="+mn-ea"/>
            </a:endParaRPr>
          </a:p>
          <a:p>
            <a:pPr lvl="1"/>
            <a:r>
              <a:rPr lang="zh-CN" altLang="en-US" dirty="0">
                <a:ea typeface="Cambria Math" panose="02040503050406030204"/>
                <a:sym typeface="+mn-ea"/>
              </a:rPr>
              <a:t>若</a:t>
            </a:r>
            <a:r>
              <a:rPr lang="en-US" altLang="zh-CN" dirty="0">
                <a:ea typeface="Cambria Math" panose="02040503050406030204"/>
                <a:sym typeface="+mn-ea"/>
              </a:rPr>
              <a:t>(x,</a:t>
            </a:r>
            <a:r>
              <a:rPr lang="zh-CN" altLang="en-US" dirty="0">
                <a:ea typeface="Cambria Math" panose="02040503050406030204"/>
                <a:sym typeface="+mn-ea"/>
              </a:rPr>
              <a:t> </a:t>
            </a:r>
            <a:r>
              <a:rPr lang="en-US" altLang="zh-CN" dirty="0">
                <a:ea typeface="Cambria Math" panose="02040503050406030204"/>
                <a:sym typeface="+mn-ea"/>
              </a:rPr>
              <a:t>y)</a:t>
            </a:r>
            <a:r>
              <a:rPr lang="zh-CN" altLang="en-US" dirty="0">
                <a:ea typeface="Cambria Math" panose="02040503050406030204"/>
                <a:sym typeface="+mn-ea"/>
              </a:rPr>
              <a:t> </a:t>
            </a:r>
            <a:r>
              <a:rPr kumimoji="1" lang="zh-CN" altLang="en-US" dirty="0"/>
              <a:t>∈ </a:t>
            </a:r>
            <a:r>
              <a:rPr kumimoji="1" lang="en-US" altLang="zh-CN" dirty="0"/>
              <a:t>COV(A)</a:t>
            </a:r>
            <a:r>
              <a:rPr kumimoji="1" lang="zh-CN" altLang="en-US" dirty="0"/>
              <a:t>，则在代表</a:t>
            </a:r>
            <a:r>
              <a:rPr kumimoji="1" lang="en-US" altLang="zh-CN" dirty="0"/>
              <a:t>x</a:t>
            </a:r>
            <a:r>
              <a:rPr kumimoji="1" lang="zh-CN" altLang="en-US" dirty="0"/>
              <a:t>的小圆圈和代表</a:t>
            </a:r>
            <a:r>
              <a:rPr kumimoji="1" lang="en-US" altLang="zh-CN" dirty="0"/>
              <a:t>y</a:t>
            </a:r>
            <a:r>
              <a:rPr kumimoji="1" lang="zh-CN" altLang="en-US" dirty="0"/>
              <a:t>的小圆圈之间连一条直线。</a:t>
            </a:r>
            <a:endParaRPr lang="en-US" altLang="zh-CN" dirty="0"/>
          </a:p>
        </p:txBody>
      </p:sp>
    </p:spTree>
    <p:extLst>
      <p:ext uri="{BB962C8B-B14F-4D97-AF65-F5344CB8AC3E}">
        <p14:creationId xmlns:p14="http://schemas.microsoft.com/office/powerpoint/2010/main" val="38119739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CF7A2-A148-434D-8B6C-1DE8592F7CD1}"/>
              </a:ext>
            </a:extLst>
          </p:cNvPr>
          <p:cNvSpPr>
            <a:spLocks noGrp="1"/>
          </p:cNvSpPr>
          <p:nvPr>
            <p:ph type="title"/>
          </p:nvPr>
        </p:nvSpPr>
        <p:spPr/>
        <p:txBody>
          <a:bodyPr/>
          <a:lstStyle/>
          <a:p>
            <a:r>
              <a:rPr kumimoji="1" lang="zh-CN" altLang="en-US" dirty="0"/>
              <a:t>哈塞图举例</a:t>
            </a:r>
          </a:p>
        </p:txBody>
      </p:sp>
      <p:sp>
        <p:nvSpPr>
          <p:cNvPr id="3" name="内容占位符 2">
            <a:extLst>
              <a:ext uri="{FF2B5EF4-FFF2-40B4-BE49-F238E27FC236}">
                <a16:creationId xmlns:a16="http://schemas.microsoft.com/office/drawing/2014/main" id="{31ACF424-5993-424F-95E1-2EC610D1CEDD}"/>
              </a:ext>
            </a:extLst>
          </p:cNvPr>
          <p:cNvSpPr>
            <a:spLocks noGrp="1"/>
          </p:cNvSpPr>
          <p:nvPr>
            <p:ph idx="1"/>
          </p:nvPr>
        </p:nvSpPr>
        <p:spPr/>
        <p:txBody>
          <a:bodyPr/>
          <a:lstStyle/>
          <a:p>
            <a:r>
              <a:rPr kumimoji="1" lang="zh-CN" altLang="en-US" dirty="0"/>
              <a:t>令集合</a:t>
            </a:r>
            <a:r>
              <a:rPr kumimoji="1" lang="en-US" altLang="zh-CN" dirty="0"/>
              <a:t>S</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b,</a:t>
            </a:r>
            <a:r>
              <a:rPr kumimoji="1" lang="zh-CN" altLang="en-US" dirty="0"/>
              <a:t> </a:t>
            </a:r>
            <a:r>
              <a:rPr kumimoji="1" lang="en-US" altLang="zh-CN" dirty="0"/>
              <a:t>c}</a:t>
            </a:r>
            <a:r>
              <a:rPr kumimoji="1" lang="zh-CN" altLang="en-US" dirty="0"/>
              <a:t>，画出幂集</a:t>
            </a:r>
            <a:r>
              <a:rPr lang="en-US" altLang="zh-CN" sz="2800" dirty="0">
                <a:latin typeface="Brush Script MT" panose="03060802040406070304" pitchFamily="66" charset="-122"/>
              </a:rPr>
              <a:t>P</a:t>
            </a:r>
            <a:r>
              <a:rPr lang="zh-CN" altLang="en-US" sz="2800" dirty="0">
                <a:latin typeface="Brush Script MT" panose="03060802040406070304" pitchFamily="66" charset="-122"/>
              </a:rPr>
              <a:t> </a:t>
            </a:r>
            <a:r>
              <a:rPr lang="en-US" altLang="zh-CN" sz="2800" dirty="0"/>
              <a:t>(S)</a:t>
            </a:r>
            <a:r>
              <a:rPr lang="zh-CN" altLang="en-US" sz="2800" dirty="0">
                <a:ea typeface="Cambria Math" panose="02040503050406030204" pitchFamily="18" charset="0"/>
              </a:rPr>
              <a:t>上的偏序</a:t>
            </a:r>
            <a:r>
              <a:rPr lang="en-US" altLang="zh-CN" sz="2800" dirty="0">
                <a:ea typeface="Cambria Math" panose="02040503050406030204" pitchFamily="18" charset="0"/>
              </a:rPr>
              <a:t>{(A,</a:t>
            </a:r>
            <a:r>
              <a:rPr lang="zh-CN" altLang="en-US" sz="2800" dirty="0">
                <a:ea typeface="Cambria Math" panose="02040503050406030204" pitchFamily="18" charset="0"/>
              </a:rPr>
              <a:t> </a:t>
            </a:r>
            <a:r>
              <a:rPr lang="en-US" altLang="zh-CN" sz="2800" dirty="0">
                <a:ea typeface="Cambria Math" panose="02040503050406030204" pitchFamily="18" charset="0"/>
              </a:rPr>
              <a:t>B)</a:t>
            </a:r>
            <a:r>
              <a:rPr lang="zh-CN" altLang="en-US" sz="2800" dirty="0">
                <a:ea typeface="Cambria Math" panose="02040503050406030204" pitchFamily="18" charset="0"/>
              </a:rPr>
              <a:t> </a:t>
            </a:r>
            <a:r>
              <a:rPr lang="en-US" altLang="zh-CN" sz="2800" dirty="0">
                <a:ea typeface="Cambria Math" panose="02040503050406030204" pitchFamily="18" charset="0"/>
              </a:rPr>
              <a:t>|</a:t>
            </a:r>
            <a:r>
              <a:rPr lang="zh-CN" altLang="en-US" sz="2800" dirty="0">
                <a:ea typeface="Cambria Math" panose="02040503050406030204" pitchFamily="18" charset="0"/>
              </a:rPr>
              <a:t> </a:t>
            </a:r>
            <a:r>
              <a:rPr lang="en-US" altLang="zh-CN" sz="2800" dirty="0">
                <a:ea typeface="Cambria Math" panose="02040503050406030204" pitchFamily="18" charset="0"/>
              </a:rPr>
              <a:t>A</a:t>
            </a:r>
            <a:r>
              <a:rPr lang="zh-CN" altLang="en-US" sz="2800" dirty="0">
                <a:ea typeface="Cambria Math" panose="02040503050406030204" pitchFamily="18" charset="0"/>
              </a:rPr>
              <a:t> </a:t>
            </a:r>
            <a:r>
              <a:rPr lang="en-US" altLang="zh-CN" sz="2800" dirty="0"/>
              <a:t>⊆</a:t>
            </a:r>
            <a:r>
              <a:rPr lang="zh-CN" altLang="en-US" sz="2800" dirty="0"/>
              <a:t> </a:t>
            </a:r>
            <a:r>
              <a:rPr lang="en-US" altLang="zh-CN" sz="2800" dirty="0"/>
              <a:t>B</a:t>
            </a:r>
            <a:r>
              <a:rPr lang="en-US" altLang="zh-CN" sz="2800" dirty="0">
                <a:ea typeface="Cambria Math" panose="02040503050406030204" pitchFamily="18" charset="0"/>
              </a:rPr>
              <a:t>}</a:t>
            </a:r>
            <a:r>
              <a:rPr lang="zh-CN" altLang="en-US" sz="2800" dirty="0">
                <a:ea typeface="Cambria Math" panose="02040503050406030204" pitchFamily="18" charset="0"/>
              </a:rPr>
              <a:t>的哈塞图。</a:t>
            </a:r>
            <a:endParaRPr kumimoji="1" lang="zh-CN" altLang="en-US" dirty="0"/>
          </a:p>
        </p:txBody>
      </p:sp>
      <p:pic>
        <p:nvPicPr>
          <p:cNvPr id="4" name="图片 3">
            <a:extLst>
              <a:ext uri="{FF2B5EF4-FFF2-40B4-BE49-F238E27FC236}">
                <a16:creationId xmlns:a16="http://schemas.microsoft.com/office/drawing/2014/main" id="{824E53F6-DFDE-2D4B-9729-D1411209D9EF}"/>
              </a:ext>
            </a:extLst>
          </p:cNvPr>
          <p:cNvPicPr>
            <a:picLocks noChangeAspect="1"/>
          </p:cNvPicPr>
          <p:nvPr/>
        </p:nvPicPr>
        <p:blipFill rotWithShape="1">
          <a:blip r:embed="rId2"/>
          <a:srcRect l="19166" t="9880" r="26667" b="2359"/>
          <a:stretch/>
        </p:blipFill>
        <p:spPr>
          <a:xfrm>
            <a:off x="3162300" y="3117635"/>
            <a:ext cx="2819400" cy="3036277"/>
          </a:xfrm>
          <a:prstGeom prst="rect">
            <a:avLst/>
          </a:prstGeom>
        </p:spPr>
      </p:pic>
    </p:spTree>
    <p:extLst>
      <p:ext uri="{BB962C8B-B14F-4D97-AF65-F5344CB8AC3E}">
        <p14:creationId xmlns:p14="http://schemas.microsoft.com/office/powerpoint/2010/main" val="28561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739D5-1512-7C41-8EB3-42F018464C01}"/>
              </a:ext>
            </a:extLst>
          </p:cNvPr>
          <p:cNvSpPr>
            <a:spLocks noGrp="1"/>
          </p:cNvSpPr>
          <p:nvPr>
            <p:ph type="title"/>
          </p:nvPr>
        </p:nvSpPr>
        <p:spPr/>
        <p:txBody>
          <a:bodyPr>
            <a:normAutofit fontScale="90000"/>
          </a:bodyPr>
          <a:lstStyle/>
          <a:p>
            <a:r>
              <a:rPr lang="zh-CN" altLang="en-US" dirty="0"/>
              <a:t>极大（小）元、最大（小）元</a:t>
            </a:r>
            <a:endParaRPr kumimoji="1" lang="zh-CN" altLang="en-US" dirty="0"/>
          </a:p>
        </p:txBody>
      </p:sp>
      <p:sp>
        <p:nvSpPr>
          <p:cNvPr id="3" name="内容占位符 2">
            <a:extLst>
              <a:ext uri="{FF2B5EF4-FFF2-40B4-BE49-F238E27FC236}">
                <a16:creationId xmlns:a16="http://schemas.microsoft.com/office/drawing/2014/main" id="{E431F561-15C2-8A4C-B54F-B54C6C550BF5}"/>
              </a:ext>
            </a:extLst>
          </p:cNvPr>
          <p:cNvSpPr>
            <a:spLocks noGrp="1"/>
          </p:cNvSpPr>
          <p:nvPr>
            <p:ph idx="1"/>
          </p:nvPr>
        </p:nvSpPr>
        <p:spPr/>
        <p:txBody>
          <a:bodyPr/>
          <a:lstStyle/>
          <a:p>
            <a:r>
              <a:rPr kumimoji="1" lang="zh-CN" altLang="en-US" dirty="0"/>
              <a:t>设</a:t>
            </a:r>
            <a:r>
              <a:rPr lang="en-US" altLang="zh-CN" dirty="0">
                <a:sym typeface="+mn-ea"/>
              </a:rPr>
              <a:t>(S,</a:t>
            </a:r>
            <a:r>
              <a:rPr lang="zh-CN" altLang="en-US" dirty="0">
                <a:sym typeface="+mn-ea"/>
              </a:rPr>
              <a:t> </a:t>
            </a:r>
            <a:r>
              <a:rPr lang="en-US" altLang="zh-CN" dirty="0">
                <a:ea typeface="Cambria Math" panose="02040503050406030204"/>
                <a:sym typeface="+mn-ea"/>
              </a:rPr>
              <a:t>≼</a:t>
            </a:r>
            <a:r>
              <a:rPr lang="en-US" altLang="zh-CN" dirty="0">
                <a:sym typeface="+mn-ea"/>
              </a:rPr>
              <a:t>)</a:t>
            </a:r>
            <a:r>
              <a:rPr lang="zh-CN" altLang="en-US" dirty="0">
                <a:sym typeface="+mn-ea"/>
              </a:rPr>
              <a:t>为偏序集，</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t>⊆</a:t>
            </a:r>
            <a:r>
              <a:rPr lang="zh-CN" altLang="en-US" sz="2400" dirty="0"/>
              <a:t> </a:t>
            </a:r>
            <a:r>
              <a:rPr lang="en-US" altLang="zh-CN" sz="2400" dirty="0"/>
              <a:t>S</a:t>
            </a:r>
            <a:r>
              <a:rPr lang="zh-CN" altLang="en-US" sz="2400" dirty="0"/>
              <a:t>，则：</a:t>
            </a:r>
            <a:endParaRPr lang="en-US" altLang="zh-CN" sz="2400"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pitchFamily="18" charset="0"/>
              </a:rPr>
              <a:t>∧</a:t>
            </a:r>
            <a:r>
              <a:rPr kumimoji="1" lang="en-US" altLang="zh-CN" dirty="0"/>
              <a:t> y </a:t>
            </a:r>
            <a:r>
              <a:rPr lang="en-US" altLang="zh-CN" dirty="0">
                <a:ea typeface="Cambria Math" panose="02040503050406030204"/>
                <a:sym typeface="+mn-ea"/>
              </a:rPr>
              <a:t>≼</a:t>
            </a:r>
            <a:r>
              <a:rPr kumimoji="1" lang="en-US" altLang="zh-CN" dirty="0"/>
              <a:t> x </a:t>
            </a:r>
            <a:r>
              <a:rPr lang="en-US" altLang="zh-CN" dirty="0">
                <a:ea typeface="Cambria Math" panose="02040503050406030204"/>
              </a:rPr>
              <a:t>⟶</a:t>
            </a:r>
            <a:r>
              <a:rPr kumimoji="1" lang="en-US" altLang="zh-CN" dirty="0"/>
              <a:t> x = y)</a:t>
            </a:r>
            <a:r>
              <a:rPr kumimoji="1" lang="zh-CN" altLang="en-US" dirty="0"/>
              <a:t> ，则称</a:t>
            </a:r>
            <a:r>
              <a:rPr kumimoji="1" lang="en-US" altLang="zh-CN" dirty="0"/>
              <a:t>y</a:t>
            </a:r>
            <a:r>
              <a:rPr kumimoji="1" lang="zh-CN" altLang="en-US" dirty="0"/>
              <a:t>为</a:t>
            </a:r>
            <a:r>
              <a:rPr kumimoji="1" lang="en-US" altLang="zh-CN" dirty="0"/>
              <a:t>A</a:t>
            </a:r>
            <a:r>
              <a:rPr kumimoji="1" lang="zh-CN" altLang="en-US" dirty="0"/>
              <a:t>的极大元</a:t>
            </a:r>
            <a:r>
              <a:rPr kumimoji="1" lang="en-US" altLang="zh-CN" dirty="0"/>
              <a:t>(maximal  element)</a:t>
            </a:r>
            <a:r>
              <a:rPr kumimoji="1" lang="zh-CN" altLang="en-US" dirty="0"/>
              <a:t>。</a:t>
            </a:r>
            <a:endParaRPr kumimoji="1" lang="en-US" altLang="zh-CN"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pitchFamily="18" charset="0"/>
              </a:rPr>
              <a:t>∧</a:t>
            </a:r>
            <a:r>
              <a:rPr kumimoji="1" lang="en-US" altLang="zh-CN" dirty="0"/>
              <a:t> x </a:t>
            </a:r>
            <a:r>
              <a:rPr lang="en-US" altLang="zh-CN" dirty="0">
                <a:ea typeface="Cambria Math" panose="02040503050406030204"/>
                <a:sym typeface="+mn-ea"/>
              </a:rPr>
              <a:t>≼</a:t>
            </a:r>
            <a:r>
              <a:rPr kumimoji="1" lang="en-US" altLang="zh-CN" dirty="0"/>
              <a:t> y </a:t>
            </a:r>
            <a:r>
              <a:rPr lang="en-US" altLang="zh-CN" dirty="0">
                <a:ea typeface="Cambria Math" panose="02040503050406030204"/>
              </a:rPr>
              <a:t>⟶</a:t>
            </a:r>
            <a:r>
              <a:rPr kumimoji="1" lang="en-US" altLang="zh-CN" dirty="0"/>
              <a:t> x = y)</a:t>
            </a:r>
            <a:r>
              <a:rPr kumimoji="1" lang="zh-CN" altLang="en-US" dirty="0"/>
              <a:t> ，则称</a:t>
            </a:r>
            <a:r>
              <a:rPr kumimoji="1" lang="en-US" altLang="zh-CN" dirty="0"/>
              <a:t>y</a:t>
            </a:r>
            <a:r>
              <a:rPr kumimoji="1" lang="zh-CN" altLang="en-US" dirty="0"/>
              <a:t>为</a:t>
            </a:r>
            <a:r>
              <a:rPr kumimoji="1" lang="en-US" altLang="zh-CN" dirty="0"/>
              <a:t>A</a:t>
            </a:r>
            <a:r>
              <a:rPr kumimoji="1" lang="zh-CN" altLang="en-US" dirty="0"/>
              <a:t>的极小元</a:t>
            </a:r>
            <a:r>
              <a:rPr kumimoji="1" lang="en-US" altLang="zh-CN" dirty="0"/>
              <a:t>(minimal  element)</a:t>
            </a:r>
            <a:r>
              <a:rPr kumimoji="1" lang="zh-CN" altLang="en-US" dirty="0"/>
              <a:t>。</a:t>
            </a:r>
            <a:endParaRPr kumimoji="1" lang="en-US" altLang="zh-CN"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 </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a:rPr>
              <a:t>⟶</a:t>
            </a:r>
            <a:r>
              <a:rPr kumimoji="1" lang="en-US" altLang="zh-CN" dirty="0"/>
              <a:t> x </a:t>
            </a:r>
            <a:r>
              <a:rPr lang="en-US" altLang="zh-CN" dirty="0">
                <a:ea typeface="Cambria Math" panose="02040503050406030204"/>
                <a:sym typeface="+mn-ea"/>
              </a:rPr>
              <a:t>≼</a:t>
            </a:r>
            <a:r>
              <a:rPr kumimoji="1" lang="en-US" altLang="zh-CN" dirty="0"/>
              <a:t> y)</a:t>
            </a:r>
            <a:r>
              <a:rPr kumimoji="1" lang="zh-CN" altLang="en-US" dirty="0"/>
              <a:t>，则称</a:t>
            </a:r>
            <a:r>
              <a:rPr kumimoji="1" lang="en-US" altLang="zh-CN" dirty="0"/>
              <a:t>y</a:t>
            </a:r>
            <a:r>
              <a:rPr kumimoji="1" lang="zh-CN" altLang="en-US" dirty="0"/>
              <a:t>为</a:t>
            </a:r>
            <a:r>
              <a:rPr kumimoji="1" lang="en-US" altLang="zh-CN" dirty="0"/>
              <a:t>B</a:t>
            </a:r>
            <a:r>
              <a:rPr kumimoji="1" lang="zh-CN" altLang="en-US" dirty="0"/>
              <a:t>的最大元</a:t>
            </a:r>
            <a:r>
              <a:rPr kumimoji="1" lang="en-US" altLang="zh-CN" dirty="0"/>
              <a:t>(greatest element)</a:t>
            </a:r>
            <a:r>
              <a:rPr kumimoji="1" lang="zh-CN" altLang="en-US" dirty="0"/>
              <a:t>。</a:t>
            </a:r>
            <a:endParaRPr kumimoji="1" lang="en-US" altLang="zh-CN" dirty="0"/>
          </a:p>
          <a:p>
            <a:pPr lvl="1"/>
            <a:r>
              <a:rPr kumimoji="1" lang="zh-CN" altLang="en-US" dirty="0"/>
              <a:t>若</a:t>
            </a:r>
            <a:r>
              <a:rPr lang="en-US" altLang="zh-CN" dirty="0">
                <a:sym typeface="Symbol" panose="05050102010706020507"/>
              </a:rPr>
              <a:t></a:t>
            </a:r>
            <a:r>
              <a:rPr kumimoji="1" lang="en-US" altLang="zh-CN" dirty="0"/>
              <a:t>y</a:t>
            </a:r>
            <a:r>
              <a:rPr kumimoji="1" lang="zh-CN" altLang="en-US" dirty="0"/>
              <a:t> ∈ </a:t>
            </a:r>
            <a:r>
              <a:rPr kumimoji="1" lang="en-US" altLang="zh-CN" dirty="0"/>
              <a:t>A </a:t>
            </a:r>
            <a:r>
              <a:rPr kumimoji="1" lang="zh-CN" altLang="en-US" dirty="0"/>
              <a:t>，使得</a:t>
            </a:r>
            <a:r>
              <a:rPr lang="en-US" altLang="zh-CN" dirty="0">
                <a:sym typeface="Symbol" panose="05050102010706020507"/>
              </a:rPr>
              <a:t></a:t>
            </a:r>
            <a:r>
              <a:rPr kumimoji="1" lang="en-US" altLang="zh-CN" dirty="0"/>
              <a:t>x(x</a:t>
            </a:r>
            <a:r>
              <a:rPr kumimoji="1" lang="zh-CN" altLang="en-US" dirty="0"/>
              <a:t> ∈ </a:t>
            </a:r>
            <a:r>
              <a:rPr kumimoji="1" lang="en-US" altLang="zh-CN" dirty="0"/>
              <a:t>A </a:t>
            </a:r>
            <a:r>
              <a:rPr lang="en-US" altLang="zh-CN" dirty="0">
                <a:ea typeface="Cambria Math" panose="02040503050406030204"/>
              </a:rPr>
              <a:t>⟶</a:t>
            </a:r>
            <a:r>
              <a:rPr kumimoji="1" lang="en-US" altLang="zh-CN" dirty="0"/>
              <a:t> y </a:t>
            </a:r>
            <a:r>
              <a:rPr lang="en-US" altLang="zh-CN" dirty="0">
                <a:ea typeface="Cambria Math" panose="02040503050406030204"/>
                <a:sym typeface="+mn-ea"/>
              </a:rPr>
              <a:t>≼</a:t>
            </a:r>
            <a:r>
              <a:rPr kumimoji="1" lang="en-US" altLang="zh-CN" dirty="0"/>
              <a:t> x)</a:t>
            </a:r>
            <a:r>
              <a:rPr kumimoji="1" lang="zh-CN" altLang="en-US" dirty="0"/>
              <a:t>，则称</a:t>
            </a:r>
            <a:r>
              <a:rPr kumimoji="1" lang="en-US" altLang="zh-CN" dirty="0"/>
              <a:t>y</a:t>
            </a:r>
            <a:r>
              <a:rPr kumimoji="1" lang="zh-CN" altLang="en-US" dirty="0"/>
              <a:t>为</a:t>
            </a:r>
            <a:r>
              <a:rPr kumimoji="1" lang="en-US" altLang="zh-CN" dirty="0"/>
              <a:t>B</a:t>
            </a:r>
            <a:r>
              <a:rPr kumimoji="1" lang="zh-CN" altLang="en-US" dirty="0"/>
              <a:t>的最小元</a:t>
            </a:r>
            <a:r>
              <a:rPr kumimoji="1" lang="en-US" altLang="zh-CN" dirty="0"/>
              <a:t>(least element)</a:t>
            </a:r>
            <a:r>
              <a:rPr kumimoji="1" lang="zh-CN" altLang="en-US" dirty="0"/>
              <a:t>。</a:t>
            </a:r>
            <a:endParaRPr kumimoji="1" lang="en-US" altLang="zh-CN" dirty="0"/>
          </a:p>
        </p:txBody>
      </p:sp>
    </p:spTree>
    <p:extLst>
      <p:ext uri="{BB962C8B-B14F-4D97-AF65-F5344CB8AC3E}">
        <p14:creationId xmlns:p14="http://schemas.microsoft.com/office/powerpoint/2010/main" val="3882965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2FF8B-A5BD-2440-83D9-1648A13726A8}"/>
              </a:ext>
            </a:extLst>
          </p:cNvPr>
          <p:cNvSpPr>
            <a:spLocks noGrp="1"/>
          </p:cNvSpPr>
          <p:nvPr>
            <p:ph type="title"/>
          </p:nvPr>
        </p:nvSpPr>
        <p:spPr/>
        <p:txBody>
          <a:bodyPr/>
          <a:lstStyle/>
          <a:p>
            <a:r>
              <a:rPr kumimoji="1" lang="zh-CN" altLang="en-US" dirty="0"/>
              <a:t>举例</a:t>
            </a:r>
          </a:p>
        </p:txBody>
      </p:sp>
      <p:sp>
        <p:nvSpPr>
          <p:cNvPr id="3" name="内容占位符 2">
            <a:extLst>
              <a:ext uri="{FF2B5EF4-FFF2-40B4-BE49-F238E27FC236}">
                <a16:creationId xmlns:a16="http://schemas.microsoft.com/office/drawing/2014/main" id="{B65EC7DF-6F6D-544B-9381-755D90A69B5D}"/>
              </a:ext>
            </a:extLst>
          </p:cNvPr>
          <p:cNvSpPr>
            <a:spLocks noGrp="1"/>
          </p:cNvSpPr>
          <p:nvPr>
            <p:ph idx="1"/>
          </p:nvPr>
        </p:nvSpPr>
        <p:spPr/>
        <p:txBody>
          <a:bodyPr/>
          <a:lstStyle/>
          <a:p>
            <a:r>
              <a:rPr kumimoji="1" lang="zh-CN" altLang="en-US" dirty="0"/>
              <a:t>令集合</a:t>
            </a:r>
            <a:r>
              <a:rPr kumimoji="1" lang="en-US" altLang="zh-CN" dirty="0"/>
              <a:t>S</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b,</a:t>
            </a:r>
            <a:r>
              <a:rPr kumimoji="1" lang="zh-CN" altLang="en-US" dirty="0"/>
              <a:t> </a:t>
            </a:r>
            <a:r>
              <a:rPr kumimoji="1" lang="en-US" altLang="zh-CN" dirty="0"/>
              <a:t>c}</a:t>
            </a:r>
            <a:r>
              <a:rPr kumimoji="1" lang="zh-CN" altLang="en-US" dirty="0"/>
              <a:t>，幂集</a:t>
            </a:r>
            <a:r>
              <a:rPr lang="en-US" altLang="zh-CN" sz="2400" dirty="0">
                <a:latin typeface="Brush Script MT" panose="03060802040406070304" pitchFamily="66" charset="-122"/>
              </a:rPr>
              <a:t>P</a:t>
            </a:r>
            <a:r>
              <a:rPr lang="zh-CN" altLang="en-US" sz="2400" dirty="0">
                <a:latin typeface="Brush Script MT" panose="03060802040406070304" pitchFamily="66" charset="-122"/>
              </a:rPr>
              <a:t> </a:t>
            </a:r>
            <a:r>
              <a:rPr lang="en-US" altLang="zh-CN" sz="2400" dirty="0"/>
              <a:t>(S)</a:t>
            </a:r>
            <a:r>
              <a:rPr lang="zh-CN" altLang="en-US" sz="2400" dirty="0">
                <a:ea typeface="Cambria Math" panose="02040503050406030204" pitchFamily="18" charset="0"/>
              </a:rPr>
              <a:t>上的偏序</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a:t>
            </a:r>
            <a:r>
              <a:rPr lang="zh-CN" altLang="en-US" sz="2400" dirty="0">
                <a:ea typeface="Cambria Math" panose="02040503050406030204" pitchFamily="18" charset="0"/>
              </a:rPr>
              <a:t> </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t>⊆</a:t>
            </a:r>
            <a:r>
              <a:rPr lang="zh-CN" altLang="en-US" sz="2400" dirty="0"/>
              <a:t> </a:t>
            </a:r>
            <a:r>
              <a:rPr lang="en-US" altLang="zh-CN" sz="2400" dirty="0"/>
              <a:t>B</a:t>
            </a:r>
            <a:r>
              <a:rPr lang="en-US" altLang="zh-CN" sz="2400" dirty="0">
                <a:ea typeface="Cambria Math" panose="02040503050406030204" pitchFamily="18" charset="0"/>
              </a:rPr>
              <a:t>}</a:t>
            </a:r>
            <a:r>
              <a:rPr lang="zh-CN" altLang="en-US" sz="2400" dirty="0">
                <a:ea typeface="Cambria Math" panose="02040503050406030204" pitchFamily="18" charset="0"/>
              </a:rPr>
              <a:t>的哈塞图如下，求集合</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c},</a:t>
            </a:r>
            <a:r>
              <a:rPr lang="zh-CN" altLang="en-US" sz="2400" dirty="0">
                <a:ea typeface="Cambria Math" panose="02040503050406030204" pitchFamily="18" charset="0"/>
              </a:rPr>
              <a:t> </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ea typeface="Cambria Math" panose="02040503050406030204" pitchFamily="18" charset="0"/>
              </a:rPr>
              <a:t>b,</a:t>
            </a:r>
            <a:r>
              <a:rPr lang="zh-CN" altLang="en-US" sz="2400" dirty="0">
                <a:ea typeface="Cambria Math" panose="02040503050406030204" pitchFamily="18" charset="0"/>
              </a:rPr>
              <a:t> </a:t>
            </a:r>
            <a:r>
              <a:rPr lang="en-US" altLang="zh-CN" sz="2400" dirty="0">
                <a:ea typeface="Cambria Math" panose="02040503050406030204" pitchFamily="18" charset="0"/>
              </a:rPr>
              <a:t>c}}</a:t>
            </a:r>
            <a:r>
              <a:rPr lang="zh-CN" altLang="en-US" sz="2400" dirty="0">
                <a:ea typeface="Cambria Math" panose="02040503050406030204" pitchFamily="18" charset="0"/>
              </a:rPr>
              <a:t>的极大元、极小元、最大元、最小元。</a:t>
            </a:r>
            <a:endParaRPr kumimoji="1" lang="zh-CN" altLang="en-US" dirty="0"/>
          </a:p>
        </p:txBody>
      </p:sp>
      <p:pic>
        <p:nvPicPr>
          <p:cNvPr id="4" name="图片 3">
            <a:extLst>
              <a:ext uri="{FF2B5EF4-FFF2-40B4-BE49-F238E27FC236}">
                <a16:creationId xmlns:a16="http://schemas.microsoft.com/office/drawing/2014/main" id="{F2AD574E-A2BF-744D-A5F6-C0A50FA8F88F}"/>
              </a:ext>
            </a:extLst>
          </p:cNvPr>
          <p:cNvPicPr>
            <a:picLocks noChangeAspect="1"/>
          </p:cNvPicPr>
          <p:nvPr/>
        </p:nvPicPr>
        <p:blipFill rotWithShape="1">
          <a:blip r:embed="rId2"/>
          <a:srcRect l="19166" t="9880" r="26667" b="2359"/>
          <a:stretch/>
        </p:blipFill>
        <p:spPr>
          <a:xfrm>
            <a:off x="3162300" y="3516923"/>
            <a:ext cx="2819400" cy="3036277"/>
          </a:xfrm>
          <a:prstGeom prst="rect">
            <a:avLst/>
          </a:prstGeom>
        </p:spPr>
      </p:pic>
      <p:sp>
        <p:nvSpPr>
          <p:cNvPr id="5" name="矩形 4">
            <a:extLst>
              <a:ext uri="{FF2B5EF4-FFF2-40B4-BE49-F238E27FC236}">
                <a16:creationId xmlns:a16="http://schemas.microsoft.com/office/drawing/2014/main" id="{52ECF949-1972-C447-AE75-FAC3EC379D9C}"/>
              </a:ext>
            </a:extLst>
          </p:cNvPr>
          <p:cNvSpPr/>
          <p:nvPr/>
        </p:nvSpPr>
        <p:spPr>
          <a:xfrm>
            <a:off x="6477000" y="5325070"/>
            <a:ext cx="2514600" cy="923330"/>
          </a:xfrm>
          <a:prstGeom prst="rect">
            <a:avLst/>
          </a:prstGeom>
        </p:spPr>
        <p:txBody>
          <a:bodyPr wrap="square">
            <a:spAutoFit/>
          </a:bodyPr>
          <a:lstStyle/>
          <a:p>
            <a:r>
              <a:rPr lang="zh-CN" altLang="en-US" dirty="0">
                <a:ea typeface="Cambria Math" panose="02040503050406030204" pitchFamily="18" charset="0"/>
              </a:rPr>
              <a:t>最大元、最小元</a:t>
            </a:r>
            <a:r>
              <a:rPr lang="zh-CN" altLang="en-US" dirty="0">
                <a:solidFill>
                  <a:srgbClr val="FF0000"/>
                </a:solidFill>
                <a:ea typeface="Cambria Math" panose="02040503050406030204" pitchFamily="18" charset="0"/>
              </a:rPr>
              <a:t>不一定</a:t>
            </a:r>
            <a:r>
              <a:rPr lang="zh-CN" altLang="en-US" dirty="0">
                <a:ea typeface="Cambria Math" panose="02040503050406030204" pitchFamily="18" charset="0"/>
              </a:rPr>
              <a:t>存在，但是如果存在，那么</a:t>
            </a:r>
            <a:r>
              <a:rPr lang="zh-CN" altLang="en-US" dirty="0">
                <a:solidFill>
                  <a:srgbClr val="FF0000"/>
                </a:solidFill>
                <a:ea typeface="Cambria Math" panose="02040503050406030204" pitchFamily="18" charset="0"/>
              </a:rPr>
              <a:t>一定</a:t>
            </a:r>
            <a:r>
              <a:rPr lang="zh-CN" altLang="en-US" dirty="0">
                <a:ea typeface="Cambria Math" panose="02040503050406030204" pitchFamily="18" charset="0"/>
              </a:rPr>
              <a:t>是唯一的。</a:t>
            </a:r>
            <a:endParaRPr lang="zh-CN" altLang="en-US" dirty="0"/>
          </a:p>
        </p:txBody>
      </p:sp>
      <p:sp>
        <p:nvSpPr>
          <p:cNvPr id="6" name="矩形 5">
            <a:extLst>
              <a:ext uri="{FF2B5EF4-FFF2-40B4-BE49-F238E27FC236}">
                <a16:creationId xmlns:a16="http://schemas.microsoft.com/office/drawing/2014/main" id="{1526748D-6B02-074A-B19B-15678D265163}"/>
              </a:ext>
            </a:extLst>
          </p:cNvPr>
          <p:cNvSpPr/>
          <p:nvPr/>
        </p:nvSpPr>
        <p:spPr>
          <a:xfrm>
            <a:off x="6477000" y="4549248"/>
            <a:ext cx="2514600" cy="646331"/>
          </a:xfrm>
          <a:prstGeom prst="rect">
            <a:avLst/>
          </a:prstGeom>
        </p:spPr>
        <p:txBody>
          <a:bodyPr wrap="square">
            <a:spAutoFit/>
          </a:bodyPr>
          <a:lstStyle/>
          <a:p>
            <a:r>
              <a:rPr lang="zh-CN" altLang="en-US" dirty="0">
                <a:ea typeface="Cambria Math" panose="02040503050406030204" pitchFamily="18" charset="0"/>
              </a:rPr>
              <a:t>极大元、极小元</a:t>
            </a:r>
            <a:r>
              <a:rPr lang="zh-CN" altLang="en-US" dirty="0">
                <a:solidFill>
                  <a:srgbClr val="FF0000"/>
                </a:solidFill>
                <a:ea typeface="Cambria Math" panose="02040503050406030204" pitchFamily="18" charset="0"/>
              </a:rPr>
              <a:t>一定</a:t>
            </a:r>
            <a:r>
              <a:rPr lang="zh-CN" altLang="en-US" dirty="0">
                <a:ea typeface="Cambria Math" panose="02040503050406030204" pitchFamily="18" charset="0"/>
              </a:rPr>
              <a:t>存在，但</a:t>
            </a:r>
            <a:r>
              <a:rPr lang="zh-CN" altLang="en-US" dirty="0">
                <a:solidFill>
                  <a:srgbClr val="FF0000"/>
                </a:solidFill>
                <a:ea typeface="Cambria Math" panose="02040503050406030204" pitchFamily="18" charset="0"/>
              </a:rPr>
              <a:t>不一定</a:t>
            </a:r>
            <a:r>
              <a:rPr lang="zh-CN" altLang="en-US" dirty="0">
                <a:ea typeface="Cambria Math" panose="02040503050406030204" pitchFamily="18" charset="0"/>
              </a:rPr>
              <a:t>是唯一的。</a:t>
            </a:r>
            <a:endParaRPr lang="zh-CN" altLang="en-US" dirty="0"/>
          </a:p>
        </p:txBody>
      </p:sp>
    </p:spTree>
    <p:extLst>
      <p:ext uri="{BB962C8B-B14F-4D97-AF65-F5344CB8AC3E}">
        <p14:creationId xmlns:p14="http://schemas.microsoft.com/office/powerpoint/2010/main" val="72991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F36A7-6086-8B4E-86C0-7BD950918583}"/>
              </a:ext>
            </a:extLst>
          </p:cNvPr>
          <p:cNvSpPr>
            <a:spLocks noGrp="1"/>
          </p:cNvSpPr>
          <p:nvPr>
            <p:ph type="title"/>
          </p:nvPr>
        </p:nvSpPr>
        <p:spPr/>
        <p:txBody>
          <a:bodyPr/>
          <a:lstStyle/>
          <a:p>
            <a:r>
              <a:rPr kumimoji="1" lang="zh-CN" altLang="en-US" dirty="0"/>
              <a:t>上</a:t>
            </a:r>
            <a:r>
              <a:rPr kumimoji="1" lang="en-US" altLang="zh-CN" dirty="0"/>
              <a:t>(</a:t>
            </a:r>
            <a:r>
              <a:rPr kumimoji="1" lang="zh-CN" altLang="en-US" dirty="0"/>
              <a:t>下</a:t>
            </a:r>
            <a:r>
              <a:rPr kumimoji="1" lang="en-US" altLang="zh-CN" dirty="0"/>
              <a:t>)</a:t>
            </a:r>
            <a:r>
              <a:rPr kumimoji="1" lang="zh-CN" altLang="en-US" dirty="0"/>
              <a:t>界、上</a:t>
            </a:r>
            <a:r>
              <a:rPr kumimoji="1" lang="en-US" altLang="zh-CN" dirty="0"/>
              <a:t>(</a:t>
            </a:r>
            <a:r>
              <a:rPr kumimoji="1" lang="zh-CN" altLang="en-US" dirty="0"/>
              <a:t>下</a:t>
            </a:r>
            <a:r>
              <a:rPr kumimoji="1" lang="en-US" altLang="zh-CN" dirty="0"/>
              <a:t>)</a:t>
            </a:r>
            <a:r>
              <a:rPr kumimoji="1" lang="zh-CN" altLang="en-US" dirty="0"/>
              <a:t>确界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6A6E50-7316-0D4E-AC72-F75DA683773D}"/>
                  </a:ext>
                </a:extLst>
              </p:cNvPr>
              <p:cNvSpPr>
                <a:spLocks noGrp="1"/>
              </p:cNvSpPr>
              <p:nvPr>
                <p:ph idx="1"/>
              </p:nvPr>
            </p:nvSpPr>
            <p:spPr>
              <a:xfrm>
                <a:off x="457200" y="1935480"/>
                <a:ext cx="8229600" cy="4617720"/>
              </a:xfrm>
            </p:spPr>
            <p:txBody>
              <a:bodyPr>
                <a:normAutofit/>
              </a:bodyPr>
              <a:lstStyle/>
              <a:p>
                <a:r>
                  <a:rPr kumimoji="1" lang="zh-CN" altLang="en-US" dirty="0"/>
                  <a:t>设</a:t>
                </a:r>
                <a:r>
                  <a:rPr lang="en-US" altLang="zh-CN" dirty="0">
                    <a:sym typeface="+mn-ea"/>
                  </a:rPr>
                  <a:t>(S,</a:t>
                </a:r>
                <a:r>
                  <a:rPr lang="zh-CN" altLang="en-US" dirty="0">
                    <a:sym typeface="+mn-ea"/>
                  </a:rPr>
                  <a:t> </a:t>
                </a:r>
                <a:r>
                  <a:rPr lang="en-US" altLang="zh-CN" dirty="0">
                    <a:ea typeface="Cambria Math" panose="02040503050406030204"/>
                    <a:sym typeface="+mn-ea"/>
                  </a:rPr>
                  <a:t>≼</a:t>
                </a:r>
                <a:r>
                  <a:rPr lang="en-US" altLang="zh-CN" dirty="0">
                    <a:sym typeface="+mn-ea"/>
                  </a:rPr>
                  <a:t>)</a:t>
                </a:r>
                <a:r>
                  <a:rPr lang="zh-CN" altLang="en-US" dirty="0">
                    <a:sym typeface="+mn-ea"/>
                  </a:rPr>
                  <a:t>为偏序集，</a:t>
                </a:r>
                <a:r>
                  <a:rPr lang="en-US" altLang="zh-CN" sz="2400" dirty="0">
                    <a:ea typeface="Cambria Math" panose="02040503050406030204" pitchFamily="18" charset="0"/>
                  </a:rPr>
                  <a:t>A</a:t>
                </a:r>
                <a:r>
                  <a:rPr lang="zh-CN" altLang="en-US" sz="2400" dirty="0">
                    <a:ea typeface="Cambria Math" panose="02040503050406030204" pitchFamily="18" charset="0"/>
                  </a:rPr>
                  <a:t> </a:t>
                </a:r>
                <a:r>
                  <a:rPr lang="en-US" altLang="zh-CN" sz="2400" dirty="0"/>
                  <a:t>⊆</a:t>
                </a:r>
                <a:r>
                  <a:rPr lang="zh-CN" altLang="en-US" sz="2400" dirty="0"/>
                  <a:t> </a:t>
                </a:r>
                <a:r>
                  <a:rPr lang="en-US" altLang="zh-CN" sz="2400" dirty="0"/>
                  <a:t>S</a:t>
                </a:r>
                <a:r>
                  <a:rPr lang="zh-CN" altLang="en-US" sz="2400" dirty="0"/>
                  <a:t>，则：</a:t>
                </a:r>
                <a:endParaRPr lang="en-US" altLang="zh-CN" sz="2400" dirty="0"/>
              </a:p>
              <a:p>
                <a:pPr lvl="1"/>
                <a:r>
                  <a:rPr kumimoji="1" lang="zh-CN" altLang="en-US" dirty="0"/>
                  <a:t>如果</a:t>
                </a:r>
                <a:r>
                  <a:rPr kumimoji="1" lang="en-US" altLang="zh-CN" dirty="0"/>
                  <a:t>a</a:t>
                </a:r>
                <a:r>
                  <a:rPr kumimoji="1" lang="zh-CN" altLang="en-US" dirty="0"/>
                  <a:t> ∈ </a:t>
                </a:r>
                <a:r>
                  <a:rPr kumimoji="1" lang="en-US" altLang="zh-CN" dirty="0"/>
                  <a:t>S</a:t>
                </a:r>
                <a:r>
                  <a:rPr kumimoji="1" lang="zh-CN" altLang="en-US" dirty="0"/>
                  <a:t>，且对所有</a:t>
                </a:r>
                <a:r>
                  <a:rPr kumimoji="1" lang="en-US" altLang="zh-CN" dirty="0"/>
                  <a:t>x</a:t>
                </a:r>
                <a:r>
                  <a:rPr kumimoji="1" lang="zh-CN" altLang="en-US" dirty="0"/>
                  <a:t> ∈ </a:t>
                </a:r>
                <a:r>
                  <a:rPr kumimoji="1" lang="en-US" altLang="zh-CN" dirty="0"/>
                  <a:t>A</a:t>
                </a:r>
                <a:r>
                  <a:rPr kumimoji="1" lang="zh-CN" altLang="en-US" dirty="0"/>
                  <a:t>，</a:t>
                </a:r>
                <a:r>
                  <a:rPr kumimoji="1" lang="en-US" altLang="zh-CN" dirty="0"/>
                  <a:t>x </a:t>
                </a:r>
                <a:r>
                  <a:rPr lang="en-US" altLang="zh-CN" dirty="0">
                    <a:ea typeface="Cambria Math" panose="02040503050406030204"/>
                    <a:sym typeface="+mn-ea"/>
                  </a:rPr>
                  <a:t>≼ </a:t>
                </a:r>
                <a:r>
                  <a:rPr kumimoji="1" lang="en-US" altLang="zh-CN" dirty="0"/>
                  <a:t>a</a:t>
                </a:r>
                <a:r>
                  <a:rPr kumimoji="1" lang="zh-CN" altLang="en-US" dirty="0"/>
                  <a:t>，则称</a:t>
                </a:r>
                <a:r>
                  <a:rPr kumimoji="1" lang="en-US" altLang="zh-CN" dirty="0"/>
                  <a:t>a</a:t>
                </a:r>
                <a:r>
                  <a:rPr kumimoji="1" lang="zh-CN" altLang="en-US" dirty="0"/>
                  <a:t>为</a:t>
                </a:r>
                <a:r>
                  <a:rPr kumimoji="1" lang="en-US" altLang="zh-CN" dirty="0"/>
                  <a:t>A</a:t>
                </a:r>
                <a:r>
                  <a:rPr kumimoji="1" lang="zh-CN" altLang="en-US" dirty="0"/>
                  <a:t>的上界</a:t>
                </a:r>
                <a:r>
                  <a:rPr kumimoji="1" lang="en-US" altLang="zh-CN" dirty="0"/>
                  <a:t>(upper bound)</a:t>
                </a:r>
                <a:r>
                  <a:rPr kumimoji="1" lang="zh-CN" altLang="en-US" dirty="0"/>
                  <a:t>，即</a:t>
                </a:r>
                <a:endParaRPr kumimoji="1" lang="en-US" altLang="zh-CN" dirty="0"/>
              </a:p>
              <a:p>
                <a:pPr lvl="2"/>
                <a:r>
                  <a:rPr kumimoji="1" lang="en-US" altLang="zh-CN" dirty="0"/>
                  <a:t>a</a:t>
                </a:r>
                <a:r>
                  <a:rPr kumimoji="1" lang="zh-CN" altLang="en-US" dirty="0"/>
                  <a:t>为</a:t>
                </a:r>
                <a:r>
                  <a:rPr kumimoji="1" lang="en-US" altLang="zh-CN" dirty="0"/>
                  <a:t>A</a:t>
                </a:r>
                <a:r>
                  <a:rPr kumimoji="1" lang="zh-CN" altLang="en-US" dirty="0"/>
                  <a:t>的上界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a</a:t>
                </a:r>
                <a:r>
                  <a:rPr kumimoji="1" lang="zh-CN" altLang="en-US" dirty="0"/>
                  <a:t> ∈ </a:t>
                </a:r>
                <a:r>
                  <a:rPr kumimoji="1" lang="en-US" altLang="zh-CN" dirty="0"/>
                  <a:t>S</a:t>
                </a:r>
                <a:r>
                  <a:rPr kumimoji="1" lang="zh-CN" altLang="en-US" dirty="0"/>
                  <a:t> </a:t>
                </a:r>
                <a:r>
                  <a:rPr lang="en-US" altLang="zh-CN" dirty="0">
                    <a:ea typeface="Cambria Math" panose="02040503050406030204" pitchFamily="18" charset="0"/>
                  </a:rPr>
                  <a:t>∧</a:t>
                </a:r>
                <a:r>
                  <a:rPr lang="zh-CN" altLang="en-US" dirty="0">
                    <a:ea typeface="Cambria Math" panose="02040503050406030204" pitchFamily="18" charset="0"/>
                  </a:rPr>
                  <a:t> </a:t>
                </a:r>
                <a:r>
                  <a:rPr lang="en-US" altLang="zh-CN" dirty="0">
                    <a:sym typeface="Symbol" panose="05050102010706020507"/>
                  </a:rPr>
                  <a:t></a:t>
                </a:r>
                <a:r>
                  <a:rPr kumimoji="1" lang="en-US" altLang="zh-CN" dirty="0"/>
                  <a:t>x(x</a:t>
                </a:r>
                <a:r>
                  <a:rPr kumimoji="1" lang="zh-CN" altLang="en-US" dirty="0"/>
                  <a:t> ∈ </a:t>
                </a:r>
                <a:r>
                  <a:rPr kumimoji="1" lang="en-US" altLang="zh-CN" dirty="0"/>
                  <a:t>A</a:t>
                </a:r>
                <a:r>
                  <a:rPr lang="en-US" altLang="zh-CN" dirty="0">
                    <a:ea typeface="Cambria Math" panose="02040503050406030204"/>
                  </a:rPr>
                  <a:t> ⟶</a:t>
                </a:r>
                <a:r>
                  <a:rPr kumimoji="1" lang="en-US" altLang="zh-CN" dirty="0"/>
                  <a:t> x </a:t>
                </a:r>
                <a:r>
                  <a:rPr lang="en-US" altLang="zh-CN" dirty="0">
                    <a:ea typeface="Cambria Math" panose="02040503050406030204"/>
                    <a:sym typeface="+mn-ea"/>
                  </a:rPr>
                  <a:t>≼</a:t>
                </a:r>
                <a:r>
                  <a:rPr kumimoji="1" lang="en-US" altLang="zh-CN" dirty="0"/>
                  <a:t> a)</a:t>
                </a:r>
              </a:p>
              <a:p>
                <a:pPr lvl="1"/>
                <a:r>
                  <a:rPr kumimoji="1" lang="zh-CN" altLang="en-US" dirty="0"/>
                  <a:t>如果</a:t>
                </a:r>
                <a:r>
                  <a:rPr kumimoji="1" lang="en-US" altLang="zh-CN" dirty="0"/>
                  <a:t>a</a:t>
                </a:r>
                <a:r>
                  <a:rPr kumimoji="1" lang="zh-CN" altLang="en-US" dirty="0"/>
                  <a:t> ∈ </a:t>
                </a:r>
                <a:r>
                  <a:rPr kumimoji="1" lang="en-US" altLang="zh-CN" dirty="0"/>
                  <a:t>S</a:t>
                </a:r>
                <a:r>
                  <a:rPr kumimoji="1" lang="zh-CN" altLang="en-US" dirty="0"/>
                  <a:t>，且对所有</a:t>
                </a:r>
                <a:r>
                  <a:rPr kumimoji="1" lang="en-US" altLang="zh-CN" dirty="0"/>
                  <a:t>x</a:t>
                </a:r>
                <a:r>
                  <a:rPr kumimoji="1" lang="zh-CN" altLang="en-US" dirty="0"/>
                  <a:t> ∈ </a:t>
                </a:r>
                <a:r>
                  <a:rPr kumimoji="1" lang="en-US" altLang="zh-CN" dirty="0"/>
                  <a:t>A</a:t>
                </a:r>
                <a:r>
                  <a:rPr kumimoji="1" lang="zh-CN" altLang="en-US" dirty="0"/>
                  <a:t>，</a:t>
                </a:r>
                <a:r>
                  <a:rPr kumimoji="1" lang="en-US" altLang="zh-CN" dirty="0"/>
                  <a:t>a </a:t>
                </a:r>
                <a:r>
                  <a:rPr lang="en-US" altLang="zh-CN" dirty="0">
                    <a:ea typeface="Cambria Math" panose="02040503050406030204"/>
                    <a:sym typeface="+mn-ea"/>
                  </a:rPr>
                  <a:t>≼ </a:t>
                </a:r>
                <a:r>
                  <a:rPr kumimoji="1" lang="en-US" altLang="zh-CN" dirty="0"/>
                  <a:t>x</a:t>
                </a:r>
                <a:r>
                  <a:rPr kumimoji="1" lang="zh-CN" altLang="en-US" dirty="0"/>
                  <a:t>，则称</a:t>
                </a:r>
                <a:r>
                  <a:rPr kumimoji="1" lang="en-US" altLang="zh-CN" dirty="0"/>
                  <a:t>a</a:t>
                </a:r>
                <a:r>
                  <a:rPr kumimoji="1" lang="zh-CN" altLang="en-US" dirty="0"/>
                  <a:t>为</a:t>
                </a:r>
                <a:r>
                  <a:rPr kumimoji="1" lang="en-US" altLang="zh-CN" dirty="0"/>
                  <a:t>A</a:t>
                </a:r>
                <a:r>
                  <a:rPr kumimoji="1" lang="zh-CN" altLang="en-US" dirty="0"/>
                  <a:t>的下界</a:t>
                </a:r>
                <a:r>
                  <a:rPr kumimoji="1" lang="en-US" altLang="zh-CN" dirty="0"/>
                  <a:t>(lower bound)</a:t>
                </a:r>
                <a:r>
                  <a:rPr kumimoji="1" lang="zh-CN" altLang="en-US" dirty="0"/>
                  <a:t>，即</a:t>
                </a:r>
                <a:endParaRPr kumimoji="1" lang="en-US" altLang="zh-CN" dirty="0"/>
              </a:p>
              <a:p>
                <a:pPr lvl="2"/>
                <a:r>
                  <a:rPr kumimoji="1" lang="en-US" altLang="zh-CN" dirty="0"/>
                  <a:t>a</a:t>
                </a:r>
                <a:r>
                  <a:rPr kumimoji="1" lang="zh-CN" altLang="en-US" dirty="0"/>
                  <a:t>为</a:t>
                </a:r>
                <a:r>
                  <a:rPr kumimoji="1" lang="en-US" altLang="zh-CN" dirty="0"/>
                  <a:t>A</a:t>
                </a:r>
                <a:r>
                  <a:rPr kumimoji="1" lang="zh-CN" altLang="en-US" dirty="0"/>
                  <a:t>的下界 </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oMath>
                </a14:m>
                <a:r>
                  <a:rPr kumimoji="1" lang="zh-CN" altLang="en-US" dirty="0"/>
                  <a:t> </a:t>
                </a:r>
                <a:r>
                  <a:rPr kumimoji="1" lang="en-US" altLang="zh-CN" dirty="0"/>
                  <a:t>a</a:t>
                </a:r>
                <a:r>
                  <a:rPr kumimoji="1" lang="zh-CN" altLang="en-US" dirty="0"/>
                  <a:t> ∈ </a:t>
                </a:r>
                <a:r>
                  <a:rPr kumimoji="1" lang="en-US" altLang="zh-CN" dirty="0"/>
                  <a:t>S</a:t>
                </a:r>
                <a:r>
                  <a:rPr kumimoji="1" lang="zh-CN" altLang="en-US" dirty="0"/>
                  <a:t> </a:t>
                </a:r>
                <a:r>
                  <a:rPr lang="en-US" altLang="zh-CN" dirty="0">
                    <a:ea typeface="Cambria Math" panose="02040503050406030204" pitchFamily="18" charset="0"/>
                  </a:rPr>
                  <a:t>∧</a:t>
                </a:r>
                <a:r>
                  <a:rPr lang="zh-CN" altLang="en-US" dirty="0">
                    <a:ea typeface="Cambria Math" panose="02040503050406030204" pitchFamily="18" charset="0"/>
                  </a:rPr>
                  <a:t> </a:t>
                </a:r>
                <a:r>
                  <a:rPr lang="en-US" altLang="zh-CN" dirty="0">
                    <a:sym typeface="Symbol" panose="05050102010706020507"/>
                  </a:rPr>
                  <a:t></a:t>
                </a:r>
                <a:r>
                  <a:rPr kumimoji="1" lang="en-US" altLang="zh-CN" dirty="0"/>
                  <a:t>x(x</a:t>
                </a:r>
                <a:r>
                  <a:rPr kumimoji="1" lang="zh-CN" altLang="en-US" dirty="0"/>
                  <a:t> ∈ </a:t>
                </a:r>
                <a:r>
                  <a:rPr kumimoji="1" lang="en-US" altLang="zh-CN" dirty="0"/>
                  <a:t>A</a:t>
                </a:r>
                <a:r>
                  <a:rPr lang="en-US" altLang="zh-CN" dirty="0">
                    <a:ea typeface="Cambria Math" panose="02040503050406030204"/>
                  </a:rPr>
                  <a:t> ⟶</a:t>
                </a:r>
                <a:r>
                  <a:rPr kumimoji="1" lang="en-US" altLang="zh-CN" dirty="0"/>
                  <a:t> a </a:t>
                </a:r>
                <a:r>
                  <a:rPr lang="en-US" altLang="zh-CN" dirty="0">
                    <a:ea typeface="Cambria Math" panose="02040503050406030204"/>
                    <a:sym typeface="+mn-ea"/>
                  </a:rPr>
                  <a:t>≼</a:t>
                </a:r>
                <a:r>
                  <a:rPr kumimoji="1" lang="en-US" altLang="zh-CN" dirty="0"/>
                  <a:t> x)</a:t>
                </a:r>
              </a:p>
              <a:p>
                <a:pPr lvl="1"/>
                <a:r>
                  <a:rPr kumimoji="1" lang="zh-CN" altLang="en-US" dirty="0"/>
                  <a:t>如果</a:t>
                </a:r>
                <a:r>
                  <a:rPr kumimoji="1" lang="en-US" altLang="zh-CN" dirty="0"/>
                  <a:t>a</a:t>
                </a:r>
                <a:r>
                  <a:rPr kumimoji="1" lang="zh-CN" altLang="en-US" dirty="0"/>
                  <a:t>是</a:t>
                </a:r>
                <a:r>
                  <a:rPr kumimoji="1" lang="en-US" altLang="zh-CN" dirty="0"/>
                  <a:t>A</a:t>
                </a:r>
                <a:r>
                  <a:rPr kumimoji="1" lang="zh-CN" altLang="en-US" dirty="0"/>
                  <a:t>的上界集合中的最小元。则称</a:t>
                </a:r>
                <a:r>
                  <a:rPr kumimoji="1" lang="en-US" altLang="zh-CN" dirty="0"/>
                  <a:t>a</a:t>
                </a:r>
                <a:r>
                  <a:rPr kumimoji="1" lang="zh-CN" altLang="en-US" dirty="0"/>
                  <a:t>为 </a:t>
                </a:r>
                <a:r>
                  <a:rPr kumimoji="1" lang="en-US" altLang="zh-CN" dirty="0"/>
                  <a:t>A</a:t>
                </a:r>
                <a:r>
                  <a:rPr kumimoji="1" lang="zh-CN" altLang="en-US" dirty="0"/>
                  <a:t>的最小上界或上确界</a:t>
                </a:r>
                <a:r>
                  <a:rPr kumimoji="1" lang="en-US" altLang="zh-CN" dirty="0"/>
                  <a:t>LUB</a:t>
                </a:r>
                <a:r>
                  <a:rPr kumimoji="1" lang="zh-CN" altLang="en-US" dirty="0"/>
                  <a:t> </a:t>
                </a:r>
                <a:r>
                  <a:rPr kumimoji="1" lang="en-US" altLang="zh-CN" dirty="0"/>
                  <a:t>(Least Upper Bound)</a:t>
                </a:r>
                <a:r>
                  <a:rPr kumimoji="1" lang="zh-CN" altLang="en-US" dirty="0"/>
                  <a:t>。</a:t>
                </a:r>
                <a:endParaRPr kumimoji="1" lang="en-US" altLang="zh-CN" dirty="0"/>
              </a:p>
              <a:p>
                <a:pPr lvl="1"/>
                <a:r>
                  <a:rPr kumimoji="1" lang="zh-CN" altLang="en-US" dirty="0"/>
                  <a:t>如果</a:t>
                </a:r>
                <a:r>
                  <a:rPr kumimoji="1" lang="en-US" altLang="zh-CN" dirty="0"/>
                  <a:t>a</a:t>
                </a:r>
                <a:r>
                  <a:rPr kumimoji="1" lang="zh-CN" altLang="en-US" dirty="0"/>
                  <a:t>是</a:t>
                </a:r>
                <a:r>
                  <a:rPr kumimoji="1" lang="en-US" altLang="zh-CN" dirty="0"/>
                  <a:t>A</a:t>
                </a:r>
                <a:r>
                  <a:rPr kumimoji="1" lang="zh-CN" altLang="en-US" dirty="0"/>
                  <a:t>的下界集合中的最大元。则称</a:t>
                </a:r>
                <a:r>
                  <a:rPr kumimoji="1" lang="en-US" altLang="zh-CN" dirty="0"/>
                  <a:t>a</a:t>
                </a:r>
                <a:r>
                  <a:rPr kumimoji="1" lang="zh-CN" altLang="en-US" dirty="0"/>
                  <a:t>为 </a:t>
                </a:r>
                <a:r>
                  <a:rPr kumimoji="1" lang="en-US" altLang="zh-CN" dirty="0"/>
                  <a:t>A</a:t>
                </a:r>
                <a:r>
                  <a:rPr kumimoji="1" lang="zh-CN" altLang="en-US" dirty="0"/>
                  <a:t>的最大下界或下确界</a:t>
                </a:r>
                <a:r>
                  <a:rPr kumimoji="1" lang="en-US" altLang="zh-CN" dirty="0"/>
                  <a:t>GLB</a:t>
                </a:r>
                <a:r>
                  <a:rPr kumimoji="1" lang="zh-CN" altLang="en-US" dirty="0"/>
                  <a:t> </a:t>
                </a:r>
                <a:r>
                  <a:rPr kumimoji="1" lang="en-US" altLang="zh-CN" dirty="0"/>
                  <a:t>(Greatest Lower Bound)</a:t>
                </a:r>
                <a:r>
                  <a:rPr kumimoji="1" lang="zh-CN" altLang="en-US" dirty="0"/>
                  <a:t>。</a:t>
                </a:r>
              </a:p>
            </p:txBody>
          </p:sp>
        </mc:Choice>
        <mc:Fallback xmlns="">
          <p:sp>
            <p:nvSpPr>
              <p:cNvPr id="3" name="内容占位符 2">
                <a:extLst>
                  <a:ext uri="{FF2B5EF4-FFF2-40B4-BE49-F238E27FC236}">
                    <a16:creationId xmlns:a16="http://schemas.microsoft.com/office/drawing/2014/main" id="{F16A6E50-7316-0D4E-AC72-F75DA683773D}"/>
                  </a:ext>
                </a:extLst>
              </p:cNvPr>
              <p:cNvSpPr>
                <a:spLocks noGrp="1" noRot="1" noChangeAspect="1" noMove="1" noResize="1" noEditPoints="1" noAdjustHandles="1" noChangeArrowheads="1" noChangeShapeType="1" noTextEdit="1"/>
              </p:cNvSpPr>
              <p:nvPr>
                <p:ph idx="1"/>
              </p:nvPr>
            </p:nvSpPr>
            <p:spPr>
              <a:xfrm>
                <a:off x="457200" y="1935480"/>
                <a:ext cx="8229600" cy="4617720"/>
              </a:xfrm>
              <a:blipFill>
                <a:blip r:embed="rId2"/>
                <a:stretch>
                  <a:fillRect l="-1080" t="-16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408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BDB3A-E869-C44D-A6A7-88E4CB9C104F}"/>
              </a:ext>
            </a:extLst>
          </p:cNvPr>
          <p:cNvSpPr>
            <a:spLocks noGrp="1"/>
          </p:cNvSpPr>
          <p:nvPr>
            <p:ph type="title"/>
          </p:nvPr>
        </p:nvSpPr>
        <p:spPr/>
        <p:txBody>
          <a:bodyPr/>
          <a:lstStyle/>
          <a:p>
            <a:r>
              <a:rPr kumimoji="1" lang="zh-CN" altLang="en-US" dirty="0"/>
              <a:t>二元关系的记号</a:t>
            </a:r>
          </a:p>
        </p:txBody>
      </p:sp>
      <p:sp>
        <p:nvSpPr>
          <p:cNvPr id="3" name="内容占位符 2">
            <a:extLst>
              <a:ext uri="{FF2B5EF4-FFF2-40B4-BE49-F238E27FC236}">
                <a16:creationId xmlns:a16="http://schemas.microsoft.com/office/drawing/2014/main" id="{5027809E-7657-9B47-9603-8BCB859391B9}"/>
              </a:ext>
            </a:extLst>
          </p:cNvPr>
          <p:cNvSpPr>
            <a:spLocks noGrp="1"/>
          </p:cNvSpPr>
          <p:nvPr>
            <p:ph idx="1"/>
          </p:nvPr>
        </p:nvSpPr>
        <p:spPr/>
        <p:txBody>
          <a:bodyPr/>
          <a:lstStyle/>
          <a:p>
            <a:r>
              <a:rPr kumimoji="1" lang="zh-CN" altLang="en-US" dirty="0"/>
              <a:t>设</a:t>
            </a:r>
            <a:r>
              <a:rPr kumimoji="1" lang="en-US" altLang="zh-CN" dirty="0"/>
              <a:t>R</a:t>
            </a:r>
            <a:r>
              <a:rPr kumimoji="1" lang="zh-CN" altLang="en-US" dirty="0"/>
              <a:t>是二元关系，则序偶</a:t>
            </a:r>
            <a:r>
              <a:rPr kumimoji="1" lang="en-US" altLang="zh-CN" dirty="0"/>
              <a:t>(x,</a:t>
            </a:r>
            <a:r>
              <a:rPr kumimoji="1" lang="zh-CN" altLang="en-US" dirty="0"/>
              <a:t> </a:t>
            </a:r>
            <a:r>
              <a:rPr kumimoji="1" lang="en-US" altLang="zh-CN" dirty="0"/>
              <a:t>y)</a:t>
            </a:r>
            <a:r>
              <a:rPr kumimoji="1" lang="zh-CN" altLang="en-US" dirty="0"/>
              <a:t>属于关系</a:t>
            </a:r>
            <a:r>
              <a:rPr kumimoji="1" lang="en-US" altLang="zh-CN" dirty="0"/>
              <a:t>R</a:t>
            </a:r>
            <a:r>
              <a:rPr kumimoji="1" lang="zh-CN" altLang="en-US" dirty="0"/>
              <a:t>可以有如下三种等价的表示方法：</a:t>
            </a:r>
            <a:endParaRPr kumimoji="1" lang="en-US" altLang="zh-CN" dirty="0"/>
          </a:p>
          <a:p>
            <a:pPr lvl="1"/>
            <a:r>
              <a:rPr kumimoji="1" lang="en-US" altLang="zh-CN" dirty="0"/>
              <a:t>R(x,</a:t>
            </a:r>
            <a:r>
              <a:rPr kumimoji="1" lang="zh-CN" altLang="en-US" dirty="0"/>
              <a:t> </a:t>
            </a:r>
            <a:r>
              <a:rPr kumimoji="1" lang="en-US" altLang="zh-CN" dirty="0"/>
              <a:t>y)		</a:t>
            </a:r>
            <a:r>
              <a:rPr kumimoji="1" lang="zh-CN" altLang="en-US" dirty="0"/>
              <a:t>前缀表示法</a:t>
            </a:r>
            <a:r>
              <a:rPr kumimoji="1" lang="en-US" altLang="zh-CN" dirty="0"/>
              <a:t>(prefix)</a:t>
            </a:r>
          </a:p>
          <a:p>
            <a:pPr lvl="1"/>
            <a:r>
              <a:rPr kumimoji="1" lang="en-US" altLang="zh-CN" dirty="0" err="1"/>
              <a:t>xRy</a:t>
            </a:r>
            <a:r>
              <a:rPr kumimoji="1" lang="en-US" altLang="zh-CN" dirty="0"/>
              <a:t>		</a:t>
            </a:r>
            <a:r>
              <a:rPr kumimoji="1" lang="zh-CN" altLang="en-US" dirty="0"/>
              <a:t>中缀表示法</a:t>
            </a:r>
            <a:r>
              <a:rPr kumimoji="1" lang="en-US" altLang="zh-CN" dirty="0"/>
              <a:t>(infix)</a:t>
            </a:r>
          </a:p>
          <a:p>
            <a:pPr lvl="1"/>
            <a:r>
              <a:rPr kumimoji="1" lang="en-US" altLang="zh-CN" dirty="0"/>
              <a:t>(x,</a:t>
            </a:r>
            <a:r>
              <a:rPr kumimoji="1" lang="zh-CN" altLang="en-US" dirty="0"/>
              <a:t> </a:t>
            </a:r>
            <a:r>
              <a:rPr kumimoji="1" lang="en-US" altLang="zh-CN" dirty="0"/>
              <a:t>y)</a:t>
            </a:r>
            <a:r>
              <a:rPr kumimoji="1" lang="zh-CN" altLang="en-US" dirty="0"/>
              <a:t> </a:t>
            </a:r>
            <a:r>
              <a:rPr lang="en-US" altLang="zh-CN" dirty="0">
                <a:solidFill>
                  <a:schemeClr val="tx1">
                    <a:lumMod val="95000"/>
                    <a:lumOff val="5000"/>
                  </a:schemeClr>
                </a:solidFill>
                <a:ea typeface="Cambria Math" panose="02040503050406030204"/>
                <a:sym typeface="+mn-ea"/>
              </a:rPr>
              <a:t>∊ </a:t>
            </a:r>
            <a:r>
              <a:rPr kumimoji="1" lang="en-US" altLang="zh-CN" dirty="0"/>
              <a:t>R		</a:t>
            </a:r>
            <a:r>
              <a:rPr kumimoji="1" lang="zh-CN" altLang="en-US" dirty="0"/>
              <a:t>后缀表示法</a:t>
            </a:r>
            <a:r>
              <a:rPr kumimoji="1" lang="en-US" altLang="zh-CN" dirty="0"/>
              <a:t>(suffix)</a:t>
            </a:r>
            <a:endParaRPr kumimoji="1" lang="zh-CN" altLang="en-US" dirty="0"/>
          </a:p>
        </p:txBody>
      </p:sp>
    </p:spTree>
    <p:extLst>
      <p:ext uri="{BB962C8B-B14F-4D97-AF65-F5344CB8AC3E}">
        <p14:creationId xmlns:p14="http://schemas.microsoft.com/office/powerpoint/2010/main" val="21883416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A4462-3DE7-C14F-AEF8-F0A3E63C7C79}"/>
              </a:ext>
            </a:extLst>
          </p:cNvPr>
          <p:cNvSpPr>
            <a:spLocks noGrp="1"/>
          </p:cNvSpPr>
          <p:nvPr>
            <p:ph type="title"/>
          </p:nvPr>
        </p:nvSpPr>
        <p:spPr/>
        <p:txBody>
          <a:bodyPr/>
          <a:lstStyle/>
          <a:p>
            <a:r>
              <a:rPr kumimoji="1" lang="zh-CN" altLang="en-US" dirty="0"/>
              <a:t>格</a:t>
            </a:r>
          </a:p>
        </p:txBody>
      </p:sp>
      <p:sp>
        <p:nvSpPr>
          <p:cNvPr id="3" name="内容占位符 2">
            <a:extLst>
              <a:ext uri="{FF2B5EF4-FFF2-40B4-BE49-F238E27FC236}">
                <a16:creationId xmlns:a16="http://schemas.microsoft.com/office/drawing/2014/main" id="{B91D4DE4-C0C0-7C4F-9036-13B0B04BC65D}"/>
              </a:ext>
            </a:extLst>
          </p:cNvPr>
          <p:cNvSpPr>
            <a:spLocks noGrp="1"/>
          </p:cNvSpPr>
          <p:nvPr>
            <p:ph idx="1"/>
          </p:nvPr>
        </p:nvSpPr>
        <p:spPr/>
        <p:txBody>
          <a:bodyPr/>
          <a:lstStyle/>
          <a:p>
            <a:r>
              <a:rPr kumimoji="1" lang="zh-CN" altLang="en-US" dirty="0"/>
              <a:t>如果一个偏序集的每一对元素都有上确界和下确界，就称这个偏序集为格。</a:t>
            </a:r>
          </a:p>
        </p:txBody>
      </p:sp>
      <p:grpSp>
        <p:nvGrpSpPr>
          <p:cNvPr id="6" name="组合 5">
            <a:extLst>
              <a:ext uri="{FF2B5EF4-FFF2-40B4-BE49-F238E27FC236}">
                <a16:creationId xmlns:a16="http://schemas.microsoft.com/office/drawing/2014/main" id="{2E9BC104-2C8F-0240-B804-66CC2632BD2D}"/>
              </a:ext>
            </a:extLst>
          </p:cNvPr>
          <p:cNvGrpSpPr/>
          <p:nvPr/>
        </p:nvGrpSpPr>
        <p:grpSpPr>
          <a:xfrm>
            <a:off x="1600200" y="3034525"/>
            <a:ext cx="5715000" cy="3378467"/>
            <a:chOff x="990600" y="1066800"/>
            <a:chExt cx="7239000" cy="4279392"/>
          </a:xfrm>
        </p:grpSpPr>
        <p:pic>
          <p:nvPicPr>
            <p:cNvPr id="4" name="图片 3">
              <a:extLst>
                <a:ext uri="{FF2B5EF4-FFF2-40B4-BE49-F238E27FC236}">
                  <a16:creationId xmlns:a16="http://schemas.microsoft.com/office/drawing/2014/main" id="{D21F37C9-A05A-7642-A2D1-CD302E3A223A}"/>
                </a:ext>
              </a:extLst>
            </p:cNvPr>
            <p:cNvPicPr>
              <a:picLocks noChangeAspect="1"/>
            </p:cNvPicPr>
            <p:nvPr/>
          </p:nvPicPr>
          <p:blipFill rotWithShape="1">
            <a:blip r:embed="rId2"/>
            <a:srcRect l="10833" t="16150" r="10000" b="21165"/>
            <a:stretch/>
          </p:blipFill>
          <p:spPr>
            <a:xfrm>
              <a:off x="990600" y="1066800"/>
              <a:ext cx="7239000" cy="3810000"/>
            </a:xfrm>
            <a:prstGeom prst="rect">
              <a:avLst/>
            </a:prstGeom>
          </p:spPr>
        </p:pic>
        <p:pic>
          <p:nvPicPr>
            <p:cNvPr id="5" name="图片 4">
              <a:extLst>
                <a:ext uri="{FF2B5EF4-FFF2-40B4-BE49-F238E27FC236}">
                  <a16:creationId xmlns:a16="http://schemas.microsoft.com/office/drawing/2014/main" id="{D81019B3-241D-4B43-ADEE-AF9B14FEB736}"/>
                </a:ext>
              </a:extLst>
            </p:cNvPr>
            <p:cNvPicPr>
              <a:picLocks noChangeAspect="1"/>
            </p:cNvPicPr>
            <p:nvPr/>
          </p:nvPicPr>
          <p:blipFill rotWithShape="1">
            <a:blip r:embed="rId2"/>
            <a:srcRect l="31667" t="83850" r="15833" b="9881"/>
            <a:stretch/>
          </p:blipFill>
          <p:spPr>
            <a:xfrm>
              <a:off x="2171700" y="4965192"/>
              <a:ext cx="4800600" cy="381000"/>
            </a:xfrm>
            <a:prstGeom prst="rect">
              <a:avLst/>
            </a:prstGeom>
          </p:spPr>
        </p:pic>
      </p:grpSp>
    </p:spTree>
    <p:extLst>
      <p:ext uri="{BB962C8B-B14F-4D97-AF65-F5344CB8AC3E}">
        <p14:creationId xmlns:p14="http://schemas.microsoft.com/office/powerpoint/2010/main" val="7986908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ea typeface="+mn-ea"/>
              </a:rPr>
              <a:t>5.5&amp;5.6</a:t>
            </a:r>
            <a:r>
              <a:rPr kumimoji="1" lang="zh-CN" altLang="en-US" dirty="0">
                <a:latin typeface="+mn-ea"/>
                <a:ea typeface="+mn-ea"/>
              </a:rPr>
              <a:t>作业</a:t>
            </a:r>
          </a:p>
        </p:txBody>
      </p:sp>
      <p:sp>
        <p:nvSpPr>
          <p:cNvPr id="3" name="内容占位符 2"/>
          <p:cNvSpPr>
            <a:spLocks noGrp="1"/>
          </p:cNvSpPr>
          <p:nvPr>
            <p:ph idx="1"/>
          </p:nvPr>
        </p:nvSpPr>
        <p:spPr/>
        <p:txBody>
          <a:bodyPr/>
          <a:lstStyle/>
          <a:p>
            <a:r>
              <a:rPr kumimoji="1" lang="en-US" altLang="zh-CN" dirty="0">
                <a:latin typeface="Times New Roman" panose="02020503050405090304" pitchFamily="18" charset="0"/>
                <a:cs typeface="Times New Roman" panose="02020503050405090304" pitchFamily="18" charset="0"/>
              </a:rPr>
              <a:t>5.5</a:t>
            </a:r>
          </a:p>
          <a:p>
            <a:pPr lvl="1"/>
            <a:r>
              <a:rPr kumimoji="1" lang="en-US" altLang="zh-CN" dirty="0">
                <a:latin typeface="Times New Roman" panose="02020503050405090304" pitchFamily="18" charset="0"/>
                <a:cs typeface="Times New Roman" panose="02020503050405090304" pitchFamily="18" charset="0"/>
              </a:rPr>
              <a:t>1</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6</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8</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11</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15</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21</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29</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31</a:t>
            </a:r>
          </a:p>
          <a:p>
            <a:r>
              <a:rPr kumimoji="1" lang="en-US" altLang="zh-CN" dirty="0">
                <a:latin typeface="Times New Roman" panose="02020503050405090304" pitchFamily="18" charset="0"/>
                <a:cs typeface="Times New Roman" panose="02020503050405090304" pitchFamily="18" charset="0"/>
              </a:rPr>
              <a:t>5.6</a:t>
            </a:r>
          </a:p>
          <a:p>
            <a:pPr lvl="1"/>
            <a:r>
              <a:rPr kumimoji="1" lang="en-US" altLang="zh-CN" dirty="0">
                <a:latin typeface="Times New Roman" panose="02020503050405090304" pitchFamily="18" charset="0"/>
                <a:cs typeface="Times New Roman" panose="02020503050405090304" pitchFamily="18" charset="0"/>
              </a:rPr>
              <a:t>1</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4</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8</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11</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17</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22</a:t>
            </a:r>
            <a:r>
              <a:rPr kumimoji="1" lang="zh-CN" altLang="en-US" dirty="0">
                <a:latin typeface="Times New Roman" panose="02020503050405090304" pitchFamily="18" charset="0"/>
                <a:cs typeface="Times New Roman" panose="02020503050405090304" pitchFamily="18" charset="0"/>
              </a:rPr>
              <a:t>，</a:t>
            </a:r>
            <a:r>
              <a:rPr kumimoji="1" lang="en-US" altLang="zh-CN" dirty="0">
                <a:latin typeface="Times New Roman" panose="02020503050405090304" pitchFamily="18" charset="0"/>
                <a:cs typeface="Times New Roman" panose="02020503050405090304" pitchFamily="18" charset="0"/>
              </a:rPr>
              <a:t>24</a:t>
            </a:r>
            <a:r>
              <a:rPr kumimoji="1" lang="zh-CN" altLang="en-US" dirty="0">
                <a:latin typeface="Times New Roman" panose="02020503050405090304" pitchFamily="18" charset="0"/>
                <a:cs typeface="Times New Roman" panose="02020503050405090304" pitchFamily="18" charset="0"/>
              </a:rPr>
              <a:t>，</a:t>
            </a:r>
            <a:r>
              <a:rPr kumimoji="1" lang="en-US" altLang="zh-CN">
                <a:latin typeface="Times New Roman" panose="02020503050405090304" pitchFamily="18" charset="0"/>
                <a:cs typeface="Times New Roman" panose="02020503050405090304" pitchFamily="18" charset="0"/>
              </a:rPr>
              <a:t>33</a:t>
            </a:r>
            <a:endParaRPr kumimoji="1" lang="en-US" altLang="zh-CN"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6354648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本章小结</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a:t>集合</a:t>
            </a:r>
            <a:endParaRPr lang="en-US" dirty="0"/>
          </a:p>
          <a:p>
            <a:pPr lvl="1"/>
            <a:r>
              <a:rPr lang="zh-CN" altLang="en-US" dirty="0"/>
              <a:t>集合语言</a:t>
            </a:r>
            <a:endParaRPr lang="en-US" dirty="0"/>
          </a:p>
          <a:p>
            <a:pPr lvl="1"/>
            <a:r>
              <a:rPr lang="zh-CN" altLang="en-US" dirty="0"/>
              <a:t>集合运算</a:t>
            </a:r>
            <a:endParaRPr lang="en-US" dirty="0"/>
          </a:p>
          <a:p>
            <a:pPr lvl="1"/>
            <a:r>
              <a:rPr lang="zh-CN" altLang="en-US" dirty="0"/>
              <a:t>集合恒等式</a:t>
            </a:r>
            <a:endParaRPr lang="en-US" dirty="0"/>
          </a:p>
          <a:p>
            <a:r>
              <a:rPr lang="zh-CN" altLang="en-US" dirty="0"/>
              <a:t>函数</a:t>
            </a:r>
            <a:endParaRPr lang="en-US" dirty="0"/>
          </a:p>
          <a:p>
            <a:pPr lvl="1"/>
            <a:r>
              <a:rPr lang="zh-CN" altLang="en-US" dirty="0"/>
              <a:t>函数类型</a:t>
            </a:r>
            <a:endParaRPr lang="en-US" dirty="0"/>
          </a:p>
          <a:p>
            <a:pPr lvl="1"/>
            <a:r>
              <a:rPr lang="zh-CN" altLang="en-US" dirty="0"/>
              <a:t>函数运算</a:t>
            </a:r>
            <a:endParaRPr lang="en-US" dirty="0"/>
          </a:p>
          <a:p>
            <a:pPr lvl="1"/>
            <a:r>
              <a:rPr lang="en-US" dirty="0"/>
              <a:t>可计算</a:t>
            </a:r>
            <a:r>
              <a:rPr lang="zh-CN" altLang="en-US" dirty="0"/>
              <a:t>的</a:t>
            </a:r>
            <a:endParaRPr lang="en-US" dirty="0"/>
          </a:p>
          <a:p>
            <a:r>
              <a:rPr lang="zh-CN" altLang="en-US" dirty="0"/>
              <a:t>序列与求和</a:t>
            </a:r>
            <a:endParaRPr lang="en-US" dirty="0"/>
          </a:p>
          <a:p>
            <a:pPr lvl="1"/>
            <a:r>
              <a:rPr lang="zh-CN" altLang="en-US" dirty="0"/>
              <a:t>序列类型</a:t>
            </a:r>
          </a:p>
          <a:p>
            <a:pPr lvl="1"/>
            <a:r>
              <a:rPr lang="zh-CN" altLang="en-US" dirty="0"/>
              <a:t>求和公式</a:t>
            </a:r>
            <a:endParaRPr lang="en-US" dirty="0"/>
          </a:p>
          <a:p>
            <a:r>
              <a:rPr lang="zh-CN" altLang="en-US" dirty="0"/>
              <a:t>集基数</a:t>
            </a:r>
            <a:endParaRPr lang="en-US" dirty="0"/>
          </a:p>
          <a:p>
            <a:pPr lvl="1"/>
            <a:r>
              <a:rPr lang="zh-CN" altLang="en-US" dirty="0"/>
              <a:t>可数集</a:t>
            </a:r>
            <a:endParaRPr lang="en-US" dirty="0"/>
          </a:p>
          <a:p>
            <a:r>
              <a:rPr lang="zh-CN" altLang="en-US" dirty="0"/>
              <a:t>矩阵</a:t>
            </a:r>
            <a:endParaRPr lang="en-US" dirty="0"/>
          </a:p>
          <a:p>
            <a:pPr lvl="1"/>
            <a:r>
              <a:rPr lang="zh-CN" altLang="en-US" dirty="0"/>
              <a:t>矩阵算术</a:t>
            </a:r>
            <a:endParaRPr lang="en-US" dirty="0"/>
          </a:p>
          <a:p>
            <a:endParaRPr lang="en-US" dirty="0"/>
          </a:p>
          <a:p>
            <a:pPr lvl="1">
              <a:buNone/>
            </a:pPr>
            <a:endParaRPr lang="en-US" dirty="0"/>
          </a:p>
          <a:p>
            <a:endParaRPr lang="en-US" dirty="0"/>
          </a:p>
        </p:txBody>
      </p:sp>
    </p:spTree>
    <p:extLst>
      <p:ext uri="{BB962C8B-B14F-4D97-AF65-F5344CB8AC3E}">
        <p14:creationId xmlns:p14="http://schemas.microsoft.com/office/powerpoint/2010/main" val="109709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Flow.thmx</Template>
  <TotalTime>12226</TotalTime>
  <Words>7271</Words>
  <Application>Microsoft Macintosh PowerPoint</Application>
  <PresentationFormat>全屏显示(4:3)</PresentationFormat>
  <Paragraphs>608</Paragraphs>
  <Slides>92</Slides>
  <Notes>5</Notes>
  <HiddenSlides>2</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4" baseType="lpstr">
      <vt:lpstr>宋体</vt:lpstr>
      <vt:lpstr>Brush Script MT</vt:lpstr>
      <vt:lpstr>Songti SC</vt:lpstr>
      <vt:lpstr>Arial</vt:lpstr>
      <vt:lpstr>Calibri</vt:lpstr>
      <vt:lpstr>Cambria Math</vt:lpstr>
      <vt:lpstr>Constantia</vt:lpstr>
      <vt:lpstr>Times New Roman</vt:lpstr>
      <vt:lpstr>Wingdings</vt:lpstr>
      <vt:lpstr>Wingdings 2</vt:lpstr>
      <vt:lpstr>Flow</vt:lpstr>
      <vt:lpstr>Equation</vt:lpstr>
      <vt:lpstr>关系</vt:lpstr>
      <vt:lpstr>本章总结</vt:lpstr>
      <vt:lpstr>关系及其性质</vt:lpstr>
      <vt:lpstr>章节小结</vt:lpstr>
      <vt:lpstr>二元关系</vt:lpstr>
      <vt:lpstr>单个集合上的二元关系</vt:lpstr>
      <vt:lpstr>单个集合上的二元关系</vt:lpstr>
      <vt:lpstr>集合上的二元关系</vt:lpstr>
      <vt:lpstr>二元关系的记号</vt:lpstr>
      <vt:lpstr>一些特殊的关系</vt:lpstr>
      <vt:lpstr>函数作为关系</vt:lpstr>
      <vt:lpstr>自反性(reflexive)</vt:lpstr>
      <vt:lpstr>反自反性(irreflexive)</vt:lpstr>
      <vt:lpstr>对称性(symmetric)</vt:lpstr>
      <vt:lpstr>反对称性(antisymmetric)</vt:lpstr>
      <vt:lpstr>传递性(transitive)</vt:lpstr>
      <vt:lpstr>关系的运算</vt:lpstr>
      <vt:lpstr>关系的合成(composite)</vt:lpstr>
      <vt:lpstr>逆关系(reverse)</vt:lpstr>
      <vt:lpstr>关系合成与逆关系举例</vt:lpstr>
      <vt:lpstr>重要定理</vt:lpstr>
      <vt:lpstr>重要定理</vt:lpstr>
      <vt:lpstr>重要定理</vt:lpstr>
      <vt:lpstr>重要定理</vt:lpstr>
      <vt:lpstr>关系的幂</vt:lpstr>
      <vt:lpstr>5.1作业</vt:lpstr>
      <vt:lpstr>关系的表示</vt:lpstr>
      <vt:lpstr>章节小结</vt:lpstr>
      <vt:lpstr>用矩阵表示关系</vt:lpstr>
      <vt:lpstr>用矩阵表示关系的例子</vt:lpstr>
      <vt:lpstr>用矩阵表示关系的例子</vt:lpstr>
      <vt:lpstr>集合A上的关系矩阵</vt:lpstr>
      <vt:lpstr>集合A上关系的例子</vt:lpstr>
      <vt:lpstr>使用有向图示关系</vt:lpstr>
      <vt:lpstr>表示关系的有向图的例子</vt:lpstr>
      <vt:lpstr>自反关系的表示</vt:lpstr>
      <vt:lpstr>对称关系的表示</vt:lpstr>
      <vt:lpstr>关系合成的表示</vt:lpstr>
      <vt:lpstr>逆关系的表示</vt:lpstr>
      <vt:lpstr>从关系的有向图中确定该关系 具有哪些属性</vt:lpstr>
      <vt:lpstr> </vt:lpstr>
      <vt:lpstr>PowerPoint 演示文稿</vt:lpstr>
      <vt:lpstr>PowerPoint 演示文稿</vt:lpstr>
      <vt:lpstr>PowerPoint 演示文稿</vt:lpstr>
      <vt:lpstr>关系的幂</vt:lpstr>
      <vt:lpstr>关系的闭包</vt:lpstr>
      <vt:lpstr>章节小结</vt:lpstr>
      <vt:lpstr>关系的闭包</vt:lpstr>
      <vt:lpstr>自反闭包(reflexive closure)</vt:lpstr>
      <vt:lpstr>对称闭包(symmetric closure)</vt:lpstr>
      <vt:lpstr>传递闭包(transitive closure)</vt:lpstr>
      <vt:lpstr>重要定理</vt:lpstr>
      <vt:lpstr>重要定理</vt:lpstr>
      <vt:lpstr>重要定理</vt:lpstr>
      <vt:lpstr>重要定理</vt:lpstr>
      <vt:lpstr>如何求解关系的闭包</vt:lpstr>
      <vt:lpstr>用矩阵乘法求R的传递闭包</vt:lpstr>
      <vt:lpstr>用Warshall算法求传递闭包</vt:lpstr>
      <vt:lpstr>5.3&amp;5.4作业</vt:lpstr>
      <vt:lpstr>等价关系与相容关系</vt:lpstr>
      <vt:lpstr>章节小结</vt:lpstr>
      <vt:lpstr>等价关系</vt:lpstr>
      <vt:lpstr>字符串</vt:lpstr>
      <vt:lpstr>模m同余</vt:lpstr>
      <vt:lpstr>整除</vt:lpstr>
      <vt:lpstr>等价类</vt:lpstr>
      <vt:lpstr>等价类和划分</vt:lpstr>
      <vt:lpstr>等价关系与集合的划分</vt:lpstr>
      <vt:lpstr>等价关系划分集合</vt:lpstr>
      <vt:lpstr>商集</vt:lpstr>
      <vt:lpstr>相容关系</vt:lpstr>
      <vt:lpstr>最大相容类和完全覆盖</vt:lpstr>
      <vt:lpstr>重要定理</vt:lpstr>
      <vt:lpstr>偏序关系</vt:lpstr>
      <vt:lpstr>章节小结</vt:lpstr>
      <vt:lpstr>偏序</vt:lpstr>
      <vt:lpstr>偏序</vt:lpstr>
      <vt:lpstr>偏序</vt:lpstr>
      <vt:lpstr>偏序</vt:lpstr>
      <vt:lpstr>字典顺序</vt:lpstr>
      <vt:lpstr>可比性</vt:lpstr>
      <vt:lpstr>覆盖关系 (盖住关系)</vt:lpstr>
      <vt:lpstr>哈塞图 (Hasse diagram)</vt:lpstr>
      <vt:lpstr>构造哈塞图的过程-1</vt:lpstr>
      <vt:lpstr>构造哈塞图的过程-2 (推荐)</vt:lpstr>
      <vt:lpstr>哈塞图举例</vt:lpstr>
      <vt:lpstr>极大（小）元、最大（小）元</vt:lpstr>
      <vt:lpstr>举例</vt:lpstr>
      <vt:lpstr>上(下)界、上(下)确界</vt:lpstr>
      <vt:lpstr>格</vt:lpstr>
      <vt:lpstr>5.5&amp;5.6作业</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Microsoft Office User</cp:lastModifiedBy>
  <cp:revision>1029</cp:revision>
  <dcterms:created xsi:type="dcterms:W3CDTF">2011-12-08T02:09:00Z</dcterms:created>
  <dcterms:modified xsi:type="dcterms:W3CDTF">2020-03-28T12:44:19Z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