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348" r:id="rId3"/>
    <p:sldId id="404" r:id="rId4"/>
    <p:sldId id="405" r:id="rId5"/>
    <p:sldId id="395" r:id="rId6"/>
    <p:sldId id="397" r:id="rId7"/>
    <p:sldId id="439" r:id="rId8"/>
    <p:sldId id="428" r:id="rId9"/>
    <p:sldId id="398" r:id="rId10"/>
    <p:sldId id="416" r:id="rId11"/>
    <p:sldId id="409" r:id="rId12"/>
    <p:sldId id="399" r:id="rId13"/>
    <p:sldId id="400" r:id="rId14"/>
    <p:sldId id="402" r:id="rId15"/>
    <p:sldId id="406" r:id="rId16"/>
    <p:sldId id="440" r:id="rId17"/>
    <p:sldId id="408" r:id="rId18"/>
    <p:sldId id="352" r:id="rId19"/>
    <p:sldId id="389" r:id="rId20"/>
    <p:sldId id="417" r:id="rId21"/>
    <p:sldId id="421" r:id="rId22"/>
    <p:sldId id="419" r:id="rId23"/>
    <p:sldId id="422" r:id="rId24"/>
    <p:sldId id="423" r:id="rId25"/>
    <p:sldId id="425" r:id="rId26"/>
    <p:sldId id="412" r:id="rId27"/>
    <p:sldId id="426" r:id="rId28"/>
    <p:sldId id="427" r:id="rId29"/>
    <p:sldId id="353" r:id="rId30"/>
    <p:sldId id="354" r:id="rId31"/>
    <p:sldId id="429" r:id="rId32"/>
    <p:sldId id="431" r:id="rId33"/>
    <p:sldId id="432" r:id="rId34"/>
    <p:sldId id="437" r:id="rId35"/>
    <p:sldId id="433" r:id="rId36"/>
    <p:sldId id="434" r:id="rId37"/>
    <p:sldId id="435" r:id="rId38"/>
    <p:sldId id="436" r:id="rId39"/>
    <p:sldId id="438" r:id="rId40"/>
    <p:sldId id="441" r:id="rId41"/>
    <p:sldId id="443" r:id="rId42"/>
    <p:sldId id="442" r:id="rId43"/>
    <p:sldId id="444" r:id="rId44"/>
    <p:sldId id="445" r:id="rId45"/>
    <p:sldId id="448" r:id="rId46"/>
    <p:sldId id="449" r:id="rId47"/>
    <p:sldId id="446" r:id="rId48"/>
    <p:sldId id="447" r:id="rId49"/>
    <p:sldId id="450" r:id="rId50"/>
    <p:sldId id="452" r:id="rId51"/>
    <p:sldId id="453" r:id="rId52"/>
    <p:sldId id="451" r:id="rId53"/>
    <p:sldId id="454" r:id="rId54"/>
    <p:sldId id="455" r:id="rId55"/>
    <p:sldId id="456" r:id="rId56"/>
    <p:sldId id="457" r:id="rId57"/>
    <p:sldId id="51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5" autoAdjust="0"/>
    <p:restoredTop sz="94681"/>
  </p:normalViewPr>
  <p:slideViewPr>
    <p:cSldViewPr>
      <p:cViewPr varScale="1">
        <p:scale>
          <a:sx n="87" d="100"/>
          <a:sy n="87" d="100"/>
        </p:scale>
        <p:origin x="17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t>5/29/20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t>5/29/20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t>5/29/20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t>5/29/20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t>5/29/20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t>5/29/20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t>5/29/20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t>5/29/20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t>5/29/20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t>5/29/20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t>5/29/20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t>5/29/20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t>5/29/20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树</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有根树的术语</a:t>
            </a:r>
          </a:p>
        </p:txBody>
      </p:sp>
      <p:sp>
        <p:nvSpPr>
          <p:cNvPr id="3" name="Content Placeholder 2"/>
          <p:cNvSpPr>
            <a:spLocks noGrp="1"/>
          </p:cNvSpPr>
          <p:nvPr>
            <p:ph idx="1"/>
          </p:nvPr>
        </p:nvSpPr>
        <p:spPr>
          <a:xfrm>
            <a:off x="457200" y="1935480"/>
            <a:ext cx="8077200" cy="4389120"/>
          </a:xfrm>
        </p:spPr>
        <p:txBody>
          <a:bodyPr>
            <a:noAutofit/>
          </a:bodyPr>
          <a:lstStyle/>
          <a:p>
            <a:pPr algn="just">
              <a:lnSpc>
                <a:spcPct val="120000"/>
              </a:lnSpc>
            </a:pPr>
            <a:r>
              <a:rPr lang="zh-CN" altLang="en-US" sz="2000" dirty="0">
                <a:latin typeface="Times New Roman" panose="02020603050405020304" pitchFamily="18" charset="0"/>
                <a:cs typeface="Times New Roman" panose="02020603050405020304" pitchFamily="18" charset="0"/>
              </a:rPr>
              <a:t>对于无向图来说，可以指定任何一个顶点作为树根。对于有向图而言，入度为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的顶点被称为</a:t>
            </a:r>
            <a:r>
              <a:rPr lang="zh-CN" altLang="en-US" sz="2000" dirty="0">
                <a:solidFill>
                  <a:srgbClr val="FF0000"/>
                </a:solidFill>
                <a:latin typeface="Times New Roman" panose="02020603050405020304" pitchFamily="18" charset="0"/>
                <a:cs typeface="Times New Roman" panose="02020603050405020304" pitchFamily="18" charset="0"/>
              </a:rPr>
              <a:t>树根</a:t>
            </a:r>
            <a:r>
              <a:rPr lang="zh-CN" altLang="en-US" sz="2000" dirty="0">
                <a:latin typeface="Times New Roman" panose="02020603050405020304" pitchFamily="18" charset="0"/>
                <a:cs typeface="Times New Roman" panose="02020603050405020304" pitchFamily="18" charset="0"/>
              </a:rPr>
              <a:t>，其他所有顶点的入度为</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20000"/>
              </a:lnSpc>
            </a:pPr>
            <a:r>
              <a:rPr lang="en-US" sz="2000" dirty="0" err="1">
                <a:latin typeface="Times New Roman" panose="02020603050405020304" pitchFamily="18" charset="0"/>
                <a:cs typeface="Times New Roman" panose="02020603050405020304" pitchFamily="18" charset="0"/>
              </a:rPr>
              <a:t>如果v是根以外的有根树的顶点，则v的</a:t>
            </a:r>
            <a:r>
              <a:rPr lang="zh-CN" altLang="en-US" sz="2000" dirty="0">
                <a:solidFill>
                  <a:srgbClr val="FF0000"/>
                </a:solidFill>
                <a:latin typeface="Times New Roman" panose="02020603050405020304" pitchFamily="18" charset="0"/>
                <a:cs typeface="Times New Roman" panose="02020603050405020304" pitchFamily="18" charset="0"/>
              </a:rPr>
              <a:t>父亲</a:t>
            </a:r>
            <a:r>
              <a:rPr lang="en-US" sz="2000" dirty="0" err="1">
                <a:latin typeface="Times New Roman" panose="02020603050405020304" pitchFamily="18" charset="0"/>
                <a:cs typeface="Times New Roman" panose="02020603050405020304" pitchFamily="18" charset="0"/>
              </a:rPr>
              <a:t>顶点是唯一的顶点u</a:t>
            </a:r>
            <a:r>
              <a:rPr lang="zh-CN" alt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这样就有一条从u到v的有向边。如果u是v的</a:t>
            </a:r>
            <a:r>
              <a:rPr lang="zh-CN" altLang="en-US" sz="2000" dirty="0">
                <a:latin typeface="Times New Roman" panose="02020603050405020304" pitchFamily="18" charset="0"/>
                <a:cs typeface="Times New Roman" panose="02020603050405020304" pitchFamily="18" charset="0"/>
              </a:rPr>
              <a:t>父亲</a:t>
            </a:r>
            <a:r>
              <a:rPr lang="en-US" sz="2000" dirty="0" err="1">
                <a:latin typeface="Times New Roman" panose="02020603050405020304" pitchFamily="18" charset="0"/>
                <a:cs typeface="Times New Roman" panose="02020603050405020304" pitchFamily="18" charset="0"/>
              </a:rPr>
              <a:t>顶点，则v称为u的</a:t>
            </a:r>
            <a:r>
              <a:rPr lang="zh-CN" altLang="en-US" sz="2000" dirty="0">
                <a:solidFill>
                  <a:srgbClr val="FF0000"/>
                </a:solidFill>
                <a:latin typeface="Times New Roman" panose="02020603050405020304" pitchFamily="18" charset="0"/>
                <a:cs typeface="Times New Roman" panose="02020603050405020304" pitchFamily="18" charset="0"/>
              </a:rPr>
              <a:t>儿子</a:t>
            </a:r>
            <a:r>
              <a:rPr lang="en-US" sz="2000" dirty="0" err="1">
                <a:latin typeface="Times New Roman" panose="02020603050405020304" pitchFamily="18" charset="0"/>
                <a:cs typeface="Times New Roman" panose="02020603050405020304" pitchFamily="18" charset="0"/>
              </a:rPr>
              <a:t>顶点。具有相同</a:t>
            </a:r>
            <a:r>
              <a:rPr lang="zh-CN" altLang="en-US" sz="2000" dirty="0">
                <a:latin typeface="Times New Roman" panose="02020603050405020304" pitchFamily="18" charset="0"/>
                <a:cs typeface="Times New Roman" panose="02020603050405020304" pitchFamily="18" charset="0"/>
              </a:rPr>
              <a:t>父亲</a:t>
            </a:r>
            <a:r>
              <a:rPr lang="en-US" sz="2000" dirty="0" err="1">
                <a:latin typeface="Times New Roman" panose="02020603050405020304" pitchFamily="18" charset="0"/>
                <a:cs typeface="Times New Roman" panose="02020603050405020304" pitchFamily="18" charset="0"/>
              </a:rPr>
              <a:t>顶点的顶点称为</a:t>
            </a:r>
            <a:r>
              <a:rPr lang="zh-CN" altLang="en-US" sz="2000" dirty="0">
                <a:solidFill>
                  <a:srgbClr val="FF0000"/>
                </a:solidFill>
                <a:latin typeface="Times New Roman" panose="02020603050405020304" pitchFamily="18" charset="0"/>
                <a:cs typeface="Times New Roman" panose="02020603050405020304" pitchFamily="18" charset="0"/>
              </a:rPr>
              <a:t>兄弟</a:t>
            </a:r>
            <a:r>
              <a:rPr lang="en-US" sz="2000" dirty="0">
                <a:latin typeface="Times New Roman" panose="02020603050405020304" pitchFamily="18" charset="0"/>
                <a:cs typeface="Times New Roman" panose="02020603050405020304" pitchFamily="18" charset="0"/>
              </a:rPr>
              <a:t>顶点。</a:t>
            </a:r>
          </a:p>
          <a:p>
            <a:pPr algn="just">
              <a:lnSpc>
                <a:spcPct val="120000"/>
              </a:lnSpc>
            </a:pPr>
            <a:r>
              <a:rPr lang="zh-CN" altLang="en-US" sz="2000" dirty="0">
                <a:latin typeface="Times New Roman" panose="02020603050405020304" pitchFamily="18" charset="0"/>
                <a:cs typeface="Times New Roman" panose="02020603050405020304" pitchFamily="18" charset="0"/>
              </a:rPr>
              <a:t>非根顶点的</a:t>
            </a:r>
            <a:r>
              <a:rPr lang="zh-CN" altLang="en-US" sz="2000" dirty="0">
                <a:solidFill>
                  <a:srgbClr val="FF0000"/>
                </a:solidFill>
                <a:latin typeface="Times New Roman" panose="02020603050405020304" pitchFamily="18" charset="0"/>
                <a:cs typeface="Times New Roman" panose="02020603050405020304" pitchFamily="18" charset="0"/>
              </a:rPr>
              <a:t>祖先</a:t>
            </a:r>
            <a:r>
              <a:rPr lang="zh-CN" altLang="en-US" sz="2000" dirty="0">
                <a:latin typeface="Times New Roman" panose="02020603050405020304" pitchFamily="18" charset="0"/>
                <a:cs typeface="Times New Roman" panose="02020603050405020304" pitchFamily="18" charset="0"/>
              </a:rPr>
              <a:t>是从根到该顶点通路上的顶点，不包括该顶点自身但包括根。顶点</a:t>
            </a:r>
            <a:r>
              <a:rPr lang="en-US" altLang="zh-CN" sz="2000" dirty="0">
                <a:latin typeface="Times New Roman" panose="02020603050405020304" pitchFamily="18" charset="0"/>
                <a:cs typeface="Times New Roman" panose="02020603050405020304" pitchFamily="18" charset="0"/>
              </a:rPr>
              <a:t>v</a:t>
            </a:r>
            <a:r>
              <a:rPr lang="zh-CN" altLang="en-US" sz="2000" dirty="0">
                <a:latin typeface="Times New Roman" panose="02020603050405020304" pitchFamily="18" charset="0"/>
                <a:cs typeface="Times New Roman" panose="02020603050405020304" pitchFamily="18" charset="0"/>
              </a:rPr>
              <a:t>的</a:t>
            </a:r>
            <a:r>
              <a:rPr lang="zh-CN" altLang="en-US" sz="2000" dirty="0">
                <a:solidFill>
                  <a:srgbClr val="FF0000"/>
                </a:solidFill>
                <a:latin typeface="Times New Roman" panose="02020603050405020304" pitchFamily="18" charset="0"/>
                <a:cs typeface="Times New Roman" panose="02020603050405020304" pitchFamily="18" charset="0"/>
              </a:rPr>
              <a:t>后代</a:t>
            </a:r>
            <a:r>
              <a:rPr lang="zh-CN" altLang="en-US" sz="2000" dirty="0">
                <a:latin typeface="Times New Roman" panose="02020603050405020304" pitchFamily="18" charset="0"/>
                <a:cs typeface="Times New Roman" panose="02020603050405020304" pitchFamily="18" charset="0"/>
              </a:rPr>
              <a:t>是以</a:t>
            </a:r>
            <a:r>
              <a:rPr lang="en-US" altLang="zh-CN" sz="2000" dirty="0">
                <a:latin typeface="Times New Roman" panose="02020603050405020304" pitchFamily="18" charset="0"/>
                <a:cs typeface="Times New Roman" panose="02020603050405020304" pitchFamily="18" charset="0"/>
              </a:rPr>
              <a:t>v</a:t>
            </a:r>
            <a:r>
              <a:rPr lang="zh-CN" altLang="en-US" sz="2000" dirty="0">
                <a:latin typeface="Times New Roman" panose="02020603050405020304" pitchFamily="18" charset="0"/>
                <a:cs typeface="Times New Roman" panose="02020603050405020304" pitchFamily="18" charset="0"/>
              </a:rPr>
              <a:t>作为祖先的顶点。</a:t>
            </a:r>
            <a:endParaRPr lang="en-US" altLang="zh-CN" sz="2000" dirty="0">
              <a:latin typeface="Times New Roman" panose="02020603050405020304" pitchFamily="18" charset="0"/>
              <a:cs typeface="Times New Roman" panose="02020603050405020304" pitchFamily="18" charset="0"/>
            </a:endParaRPr>
          </a:p>
          <a:p>
            <a:pPr algn="just">
              <a:lnSpc>
                <a:spcPct val="120000"/>
              </a:lnSpc>
            </a:pPr>
            <a:r>
              <a:rPr lang="zh-CN" altLang="en-US" sz="2000" dirty="0">
                <a:latin typeface="Times New Roman" panose="02020603050405020304" pitchFamily="18" charset="0"/>
                <a:cs typeface="Times New Roman" panose="02020603050405020304" pitchFamily="18" charset="0"/>
              </a:rPr>
              <a:t>树的顶点若没有儿子则称为</a:t>
            </a:r>
            <a:r>
              <a:rPr lang="zh-CN" altLang="en-US" sz="2000" dirty="0">
                <a:solidFill>
                  <a:srgbClr val="FF0000"/>
                </a:solidFill>
                <a:latin typeface="Times New Roman" panose="02020603050405020304" pitchFamily="18" charset="0"/>
                <a:cs typeface="Times New Roman" panose="02020603050405020304" pitchFamily="18" charset="0"/>
              </a:rPr>
              <a:t>树叶</a:t>
            </a:r>
            <a:r>
              <a:rPr lang="zh-CN" altLang="en-US" sz="2000" dirty="0">
                <a:latin typeface="Times New Roman" panose="02020603050405020304" pitchFamily="18" charset="0"/>
                <a:cs typeface="Times New Roman" panose="02020603050405020304" pitchFamily="18" charset="0"/>
              </a:rPr>
              <a:t>。树叶的出度为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。在一棵树中，除了树叶以外，其他所有的顶点统称为</a:t>
            </a:r>
            <a:r>
              <a:rPr lang="zh-CN" altLang="en-US" sz="2000" dirty="0">
                <a:solidFill>
                  <a:srgbClr val="FF0000"/>
                </a:solidFill>
                <a:latin typeface="Times New Roman" panose="02020603050405020304" pitchFamily="18" charset="0"/>
                <a:cs typeface="Times New Roman" panose="02020603050405020304" pitchFamily="18" charset="0"/>
              </a:rPr>
              <a:t>内点</a:t>
            </a:r>
            <a:r>
              <a:rPr lang="zh-CN" altLang="en-US" sz="2000" dirty="0">
                <a:latin typeface="Times New Roman" panose="02020603050405020304" pitchFamily="18" charset="0"/>
                <a:cs typeface="Times New Roman" panose="02020603050405020304" pitchFamily="18" charset="0"/>
              </a:rPr>
              <a:t>。</a:t>
            </a:r>
          </a:p>
          <a:p>
            <a:pPr algn="just">
              <a:lnSpc>
                <a:spcPct val="120000"/>
              </a:lnSpc>
            </a:pPr>
            <a:r>
              <a:rPr lang="zh-CN" altLang="en-US" sz="2000" dirty="0">
                <a:latin typeface="Times New Roman" panose="02020603050405020304" pitchFamily="18" charset="0"/>
                <a:cs typeface="Times New Roman" panose="02020603050405020304" pitchFamily="18" charset="0"/>
              </a:rPr>
              <a:t>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是树中的顶点，则以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为根的</a:t>
            </a:r>
            <a:r>
              <a:rPr lang="zh-CN" altLang="en-US" sz="2000" dirty="0">
                <a:solidFill>
                  <a:srgbClr val="FF0000"/>
                </a:solidFill>
                <a:latin typeface="Times New Roman" panose="02020603050405020304" pitchFamily="18" charset="0"/>
                <a:cs typeface="Times New Roman" panose="02020603050405020304" pitchFamily="18" charset="0"/>
              </a:rPr>
              <a:t>子树</a:t>
            </a:r>
            <a:r>
              <a:rPr lang="zh-CN" altLang="en-US" sz="2000" dirty="0">
                <a:latin typeface="Times New Roman" panose="02020603050405020304" pitchFamily="18" charset="0"/>
                <a:cs typeface="Times New Roman" panose="02020603050405020304" pitchFamily="18" charset="0"/>
              </a:rPr>
              <a:t>是由</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的后代以及这些顶点所关联的边所组成的该树的子图。</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顶点的层数和树的高度</a:t>
            </a:r>
          </a:p>
        </p:txBody>
      </p:sp>
      <p:sp>
        <p:nvSpPr>
          <p:cNvPr id="3" name="Content Placeholder 2"/>
          <p:cNvSpPr>
            <a:spLocks noGrp="1"/>
          </p:cNvSpPr>
          <p:nvPr>
            <p:ph idx="1"/>
          </p:nvPr>
        </p:nvSpPr>
        <p:spPr>
          <a:xfrm>
            <a:off x="457200" y="1935480"/>
            <a:ext cx="8229600" cy="4389120"/>
          </a:xfrm>
        </p:spPr>
        <p:txBody>
          <a:bodyPr>
            <a:noAutofit/>
          </a:bodyPr>
          <a:lstStyle/>
          <a:p>
            <a:r>
              <a:rPr lang="en-US" dirty="0" err="1"/>
              <a:t>当使用树时，我们通常希望有根树，其中每个顶点的子树包含大致相同长度的路径</a:t>
            </a:r>
            <a:r>
              <a:rPr lang="en-US" dirty="0"/>
              <a:t>。</a:t>
            </a:r>
          </a:p>
          <a:p>
            <a:r>
              <a:rPr lang="en-US" dirty="0"/>
              <a:t>为了使这个想法更精确，我们需要一些定义:</a:t>
            </a:r>
          </a:p>
          <a:p>
            <a:pPr lvl="1"/>
            <a:r>
              <a:rPr lang="en-US" dirty="0" err="1"/>
              <a:t>有根树中</a:t>
            </a:r>
            <a:r>
              <a:rPr lang="en-US" dirty="0" err="1">
                <a:solidFill>
                  <a:srgbClr val="FF0000"/>
                </a:solidFill>
              </a:rPr>
              <a:t>顶点的</a:t>
            </a:r>
            <a:r>
              <a:rPr lang="zh-CN" altLang="en-US" dirty="0">
                <a:solidFill>
                  <a:srgbClr val="FF0000"/>
                </a:solidFill>
              </a:rPr>
              <a:t>层数</a:t>
            </a:r>
            <a:r>
              <a:rPr lang="en-US" dirty="0" err="1"/>
              <a:t>是从根到该顶点</a:t>
            </a:r>
            <a:br>
              <a:rPr lang="en-US" dirty="0"/>
            </a:br>
            <a:r>
              <a:rPr lang="en-US" dirty="0" err="1"/>
              <a:t>的唯一路径的长度</a:t>
            </a:r>
            <a:r>
              <a:rPr lang="zh-CN" altLang="en-US" dirty="0"/>
              <a:t>。</a:t>
            </a:r>
            <a:r>
              <a:rPr lang="en-US" dirty="0"/>
              <a:t>  </a:t>
            </a:r>
          </a:p>
          <a:p>
            <a:pPr lvl="1"/>
            <a:r>
              <a:rPr lang="en-US" dirty="0" err="1"/>
              <a:t>有根</a:t>
            </a:r>
            <a:r>
              <a:rPr lang="en-US" dirty="0" err="1">
                <a:solidFill>
                  <a:srgbClr val="FF0000"/>
                </a:solidFill>
              </a:rPr>
              <a:t>树的高度</a:t>
            </a:r>
            <a:r>
              <a:rPr lang="en-US" dirty="0" err="1"/>
              <a:t>是顶点</a:t>
            </a:r>
            <a:br>
              <a:rPr lang="en-US" dirty="0"/>
            </a:br>
            <a:r>
              <a:rPr lang="zh-CN" altLang="en-US" dirty="0"/>
              <a:t>层数</a:t>
            </a:r>
            <a:r>
              <a:rPr lang="en-US" dirty="0" err="1"/>
              <a:t>的最大值</a:t>
            </a:r>
            <a:r>
              <a:rPr lang="en-US" dirty="0"/>
              <a:t>。 </a:t>
            </a:r>
          </a:p>
        </p:txBody>
      </p:sp>
      <p:pic>
        <p:nvPicPr>
          <p:cNvPr id="5" name="Picture 4">
            <a:extLst>
              <a:ext uri="{FF2B5EF4-FFF2-40B4-BE49-F238E27FC236}">
                <a16:creationId xmlns:a16="http://schemas.microsoft.com/office/drawing/2014/main" id="{C6957799-B665-7D43-AD63-84C0FF88AD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64" b="8821"/>
          <a:stretch/>
        </p:blipFill>
        <p:spPr bwMode="auto">
          <a:xfrm>
            <a:off x="4162425" y="3733800"/>
            <a:ext cx="48291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34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534400" cy="1143000"/>
          </a:xfrm>
        </p:spPr>
        <p:txBody>
          <a:bodyPr/>
          <a:lstStyle/>
          <a:p>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叉树及相关定义</a:t>
            </a:r>
          </a:p>
        </p:txBody>
      </p:sp>
      <p:sp>
        <p:nvSpPr>
          <p:cNvPr id="3" name="Content Placeholder 2"/>
          <p:cNvSpPr>
            <a:spLocks noGrp="1"/>
          </p:cNvSpPr>
          <p:nvPr>
            <p:ph idx="1"/>
          </p:nvPr>
        </p:nvSpPr>
        <p:spPr/>
        <p:txBody>
          <a:bodyPr>
            <a:noAutofit/>
          </a:bodyPr>
          <a:lstStyle/>
          <a:p>
            <a:pPr marL="14288" indent="0" algn="just">
              <a:buNone/>
            </a:pPr>
            <a:r>
              <a:rPr lang="zh-CN" altLang="en-US" sz="2400" b="1" dirty="0">
                <a:latin typeface="Times New Roman" panose="02020603050405020304" pitchFamily="18" charset="0"/>
                <a:cs typeface="Times New Roman" panose="02020603050405020304" pitchFamily="18" charset="0"/>
              </a:rPr>
              <a:t>定义：</a:t>
            </a:r>
            <a:r>
              <a:rPr lang="zh-CN" altLang="en-US" sz="2400" dirty="0">
                <a:latin typeface="Times New Roman" panose="02020603050405020304" pitchFamily="18" charset="0"/>
                <a:cs typeface="Times New Roman" panose="02020603050405020304" pitchFamily="18" charset="0"/>
              </a:rPr>
              <a:t>若有根树的每个内点都有不超过</a:t>
            </a:r>
            <a:r>
              <a:rPr lang="en-US" altLang="zh-CN" sz="2400"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个儿子，则它称为</a:t>
            </a:r>
            <a:r>
              <a:rPr lang="en-US" altLang="zh-CN" sz="2400" dirty="0">
                <a:solidFill>
                  <a:srgbClr val="FF0000"/>
                </a:solidFill>
                <a:latin typeface="Times New Roman" panose="02020603050405020304" pitchFamily="18" charset="0"/>
                <a:cs typeface="Times New Roman" panose="02020603050405020304" pitchFamily="18" charset="0"/>
              </a:rPr>
              <a:t>m</a:t>
            </a:r>
            <a:r>
              <a:rPr lang="zh-CN" altLang="en-US" sz="2400" dirty="0">
                <a:solidFill>
                  <a:srgbClr val="FF0000"/>
                </a:solidFill>
                <a:latin typeface="Times New Roman" panose="02020603050405020304" pitchFamily="18" charset="0"/>
                <a:cs typeface="Times New Roman" panose="02020603050405020304" pitchFamily="18" charset="0"/>
              </a:rPr>
              <a:t>叉树</a:t>
            </a:r>
            <a:r>
              <a:rPr lang="zh-CN" altLang="en-US" sz="2400" dirty="0">
                <a:latin typeface="Times New Roman" panose="02020603050405020304" pitchFamily="18" charset="0"/>
                <a:cs typeface="Times New Roman" panose="02020603050405020304" pitchFamily="18" charset="0"/>
              </a:rPr>
              <a:t>。若该树的每个内点都恰好有</a:t>
            </a:r>
            <a:r>
              <a:rPr lang="en-US" altLang="zh-CN" sz="2400"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个儿子，则称它为</a:t>
            </a:r>
            <a:r>
              <a:rPr lang="zh-CN" altLang="en-US" sz="2400" dirty="0">
                <a:solidFill>
                  <a:srgbClr val="FF0000"/>
                </a:solidFill>
                <a:latin typeface="Times New Roman" panose="02020603050405020304" pitchFamily="18" charset="0"/>
                <a:cs typeface="Times New Roman" panose="02020603050405020304" pitchFamily="18" charset="0"/>
              </a:rPr>
              <a:t>完全</a:t>
            </a:r>
            <a:r>
              <a:rPr lang="en-US" altLang="zh-CN" sz="2400" dirty="0">
                <a:solidFill>
                  <a:srgbClr val="FF0000"/>
                </a:solidFill>
                <a:latin typeface="Times New Roman" panose="02020603050405020304" pitchFamily="18" charset="0"/>
                <a:cs typeface="Times New Roman" panose="02020603050405020304" pitchFamily="18" charset="0"/>
              </a:rPr>
              <a:t>m</a:t>
            </a:r>
            <a:r>
              <a:rPr lang="zh-CN" altLang="en-US" sz="2400" dirty="0">
                <a:solidFill>
                  <a:srgbClr val="FF0000"/>
                </a:solidFill>
                <a:latin typeface="Times New Roman" panose="02020603050405020304" pitchFamily="18" charset="0"/>
                <a:cs typeface="Times New Roman" panose="02020603050405020304" pitchFamily="18" charset="0"/>
              </a:rPr>
              <a:t>叉树</a:t>
            </a:r>
            <a:r>
              <a:rPr lang="zh-CN" altLang="en-US" sz="2400" dirty="0">
                <a:latin typeface="Times New Roman" panose="02020603050405020304" pitchFamily="18" charset="0"/>
                <a:cs typeface="Times New Roman" panose="02020603050405020304" pitchFamily="18" charset="0"/>
              </a:rPr>
              <a:t>。如果所有的树叶层次都相同并且每个内点都有</a:t>
            </a:r>
            <a:r>
              <a:rPr lang="en-US" altLang="zh-CN" sz="2400"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个儿子，则称它为</a:t>
            </a:r>
            <a:r>
              <a:rPr lang="zh-CN" altLang="en-US" sz="2400" dirty="0">
                <a:solidFill>
                  <a:srgbClr val="FF0000"/>
                </a:solidFill>
                <a:latin typeface="Times New Roman" panose="02020603050405020304" pitchFamily="18" charset="0"/>
                <a:cs typeface="Times New Roman" panose="02020603050405020304" pitchFamily="18" charset="0"/>
              </a:rPr>
              <a:t>满</a:t>
            </a:r>
            <a:r>
              <a:rPr lang="en-US" altLang="zh-CN" sz="2400" dirty="0">
                <a:solidFill>
                  <a:srgbClr val="FF0000"/>
                </a:solidFill>
                <a:latin typeface="Times New Roman" panose="02020603050405020304" pitchFamily="18" charset="0"/>
                <a:cs typeface="Times New Roman" panose="02020603050405020304" pitchFamily="18" charset="0"/>
              </a:rPr>
              <a:t>m</a:t>
            </a:r>
            <a:r>
              <a:rPr lang="zh-CN" altLang="en-US" sz="2400" dirty="0">
                <a:solidFill>
                  <a:srgbClr val="FF0000"/>
                </a:solidFill>
                <a:latin typeface="Times New Roman" panose="02020603050405020304" pitchFamily="18" charset="0"/>
                <a:cs typeface="Times New Roman" panose="02020603050405020304" pitchFamily="18" charset="0"/>
              </a:rPr>
              <a:t>叉树</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14288" indent="0" algn="just">
              <a:buNone/>
            </a:pPr>
            <a:r>
              <a:rPr lang="zh-CN" altLang="en-US" sz="2400" dirty="0">
                <a:latin typeface="Times New Roman" panose="02020603050405020304" pitchFamily="18" charset="0"/>
                <a:cs typeface="Times New Roman" panose="02020603050405020304" pitchFamily="18" charset="0"/>
              </a:rPr>
              <a:t>把</a:t>
            </a:r>
            <a:r>
              <a:rPr lang="en-US" altLang="zh-CN" sz="2400" dirty="0">
                <a:latin typeface="Times New Roman" panose="02020603050405020304" pitchFamily="18" charset="0"/>
                <a:cs typeface="Times New Roman" panose="02020603050405020304" pitchFamily="18" charset="0"/>
              </a:rPr>
              <a:t>m=2</a:t>
            </a:r>
            <a:r>
              <a:rPr lang="zh-CN" altLang="en-US" sz="2400" dirty="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叉树称为二叉树。</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193" y="4545498"/>
            <a:ext cx="8401614" cy="16452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有序根树</a:t>
            </a:r>
          </a:p>
        </p:txBody>
      </p:sp>
      <p:sp>
        <p:nvSpPr>
          <p:cNvPr id="3" name="Content Placeholder 2"/>
          <p:cNvSpPr>
            <a:spLocks noGrp="1"/>
          </p:cNvSpPr>
          <p:nvPr>
            <p:ph idx="1"/>
          </p:nvPr>
        </p:nvSpPr>
        <p:spPr>
          <a:ln>
            <a:solidFill>
              <a:schemeClr val="bg1"/>
            </a:solidFill>
          </a:ln>
        </p:spPr>
        <p:txBody>
          <a:bodyPr>
            <a:noAutofit/>
          </a:bodyPr>
          <a:lstStyle/>
          <a:p>
            <a:pPr marL="14288" indent="0">
              <a:buNone/>
            </a:pPr>
            <a:r>
              <a:rPr lang="en-US" sz="2000" b="1" dirty="0"/>
              <a:t>Definition</a:t>
            </a:r>
            <a:r>
              <a:rPr lang="en-US" sz="2000" dirty="0"/>
              <a:t>: </a:t>
            </a:r>
            <a:r>
              <a:rPr lang="zh-CN" altLang="en-US" sz="2000" dirty="0"/>
              <a:t>有序根树十八每个内点的孩子都排序的有根树。</a:t>
            </a:r>
            <a:endParaRPr lang="en-US" altLang="zh-CN" sz="2000" dirty="0"/>
          </a:p>
          <a:p>
            <a:pPr marL="0" indent="-351472"/>
            <a:r>
              <a:rPr lang="zh-CN" altLang="en-US" sz="2200" dirty="0"/>
              <a:t>定义：</a:t>
            </a:r>
            <a:endParaRPr lang="en-US" altLang="zh-CN" sz="2200" dirty="0"/>
          </a:p>
          <a:p>
            <a:pPr marL="14288" lvl="1" indent="0"/>
            <a:r>
              <a:rPr lang="zh-CN" altLang="en-US" sz="2000" dirty="0"/>
              <a:t>画有序根树时，以从左向右的顺序来显示每个内点的孩子。</a:t>
            </a:r>
            <a:r>
              <a:rPr lang="en-US" sz="2000" dirty="0"/>
              <a:t>.</a:t>
            </a:r>
          </a:p>
          <a:p>
            <a:pPr marL="14288" lvl="1" indent="0">
              <a:buNone/>
            </a:pPr>
            <a:endParaRPr lang="en-US" sz="2000" dirty="0"/>
          </a:p>
          <a:p>
            <a:pPr marL="14288" lvl="1" indent="0">
              <a:spcBef>
                <a:spcPts val="0"/>
              </a:spcBef>
              <a:buNone/>
            </a:pPr>
            <a:r>
              <a:rPr lang="en-US" sz="2000" b="1" dirty="0"/>
              <a:t>Definition</a:t>
            </a:r>
            <a:r>
              <a:rPr lang="en-US" sz="2000" dirty="0"/>
              <a:t>: </a:t>
            </a:r>
            <a:r>
              <a:rPr lang="zh-CN" altLang="en-US" sz="2000" dirty="0"/>
              <a:t>在有序二叉树中，若一个内点有两个孩子，则第一个孩子称为左子而第二个孩子称为右子。以一个顶点的左子为根的树称为左子树，而以一个顶点的右子为根的树称为该顶点的右子树。</a:t>
            </a:r>
            <a:endParaRPr lang="en-US" sz="2000" dirty="0"/>
          </a:p>
          <a:p>
            <a:pPr marL="14288" indent="0">
              <a:buNone/>
            </a:pPr>
            <a:r>
              <a:rPr lang="en-US" sz="2000" b="1" dirty="0"/>
              <a:t>Example</a:t>
            </a:r>
            <a:r>
              <a:rPr lang="en-US" sz="2000" dirty="0"/>
              <a:t>: </a:t>
            </a:r>
            <a:r>
              <a:rPr lang="zh-CN" altLang="en-US" sz="2000" dirty="0"/>
              <a:t>在下图中，</a:t>
            </a:r>
            <a:r>
              <a:rPr lang="en-US" altLang="zh-CN" sz="2000" dirty="0"/>
              <a:t>d</a:t>
            </a:r>
            <a:r>
              <a:rPr lang="zh-CN" altLang="en-US" sz="2000" dirty="0"/>
              <a:t>的左子和右子是什么</a:t>
            </a:r>
            <a:r>
              <a:rPr lang="en-US" altLang="zh-CN" sz="2000" dirty="0"/>
              <a:t>?c</a:t>
            </a:r>
            <a:r>
              <a:rPr lang="zh-CN" altLang="en-US" sz="2000" dirty="0"/>
              <a:t>的左子树和右子树是什么</a:t>
            </a:r>
            <a:r>
              <a:rPr lang="en-US" altLang="zh-CN" sz="2000" dirty="0"/>
              <a:t>?</a:t>
            </a:r>
            <a:endParaRPr lang="zh-CN" altLang="en-US" sz="2000" dirty="0"/>
          </a:p>
          <a:p>
            <a:pPr marL="14288" indent="0">
              <a:buNone/>
            </a:pPr>
            <a:r>
              <a:rPr lang="en-US" sz="2000" b="1" dirty="0"/>
              <a:t>Solution</a:t>
            </a:r>
            <a:r>
              <a:rPr lang="en-US" sz="2000" dirty="0"/>
              <a:t>: </a:t>
            </a:r>
          </a:p>
          <a:p>
            <a:pPr marL="14288" indent="0">
              <a:lnSpc>
                <a:spcPct val="150000"/>
              </a:lnSpc>
              <a:buNone/>
            </a:pPr>
            <a:r>
              <a:rPr lang="en-US" sz="2000" dirty="0"/>
              <a:t>   </a:t>
            </a:r>
            <a:r>
              <a:rPr lang="en-US" sz="2000" dirty="0">
                <a:solidFill>
                  <a:schemeClr val="accent2"/>
                </a:solidFill>
              </a:rPr>
              <a:t>(</a:t>
            </a:r>
            <a:r>
              <a:rPr lang="en-US" sz="2000" i="1" dirty="0" err="1">
                <a:solidFill>
                  <a:schemeClr val="accent2"/>
                </a:solidFill>
              </a:rPr>
              <a:t>i</a:t>
            </a:r>
            <a:r>
              <a:rPr lang="en-US" sz="2000" dirty="0">
                <a:solidFill>
                  <a:schemeClr val="accent2"/>
                </a:solidFill>
              </a:rPr>
              <a:t>) </a:t>
            </a:r>
            <a:r>
              <a:rPr lang="en-US" sz="2000" dirty="0"/>
              <a:t>d</a:t>
            </a:r>
            <a:r>
              <a:rPr lang="zh-CN" altLang="en-US" sz="2000" dirty="0"/>
              <a:t>的左子是</a:t>
            </a:r>
            <a:r>
              <a:rPr lang="en-US" altLang="zh-CN" sz="2000" dirty="0"/>
              <a:t>f</a:t>
            </a:r>
            <a:r>
              <a:rPr lang="zh-CN" altLang="en-US" sz="2000" dirty="0"/>
              <a:t>，而右子是</a:t>
            </a:r>
            <a:r>
              <a:rPr lang="en-US" altLang="zh-CN" sz="2000" dirty="0"/>
              <a:t>g</a:t>
            </a:r>
            <a:r>
              <a:rPr lang="zh-CN" altLang="en-US" sz="2000" dirty="0"/>
              <a:t>。</a:t>
            </a:r>
            <a:endParaRPr lang="en-US" sz="2000" dirty="0"/>
          </a:p>
          <a:p>
            <a:pPr marL="14288" indent="0">
              <a:lnSpc>
                <a:spcPts val="1300"/>
              </a:lnSpc>
              <a:buNone/>
            </a:pPr>
            <a:r>
              <a:rPr lang="en-US" sz="2000" dirty="0"/>
              <a:t>  </a:t>
            </a:r>
            <a:r>
              <a:rPr lang="en-US" sz="2000" dirty="0">
                <a:solidFill>
                  <a:schemeClr val="accent2"/>
                </a:solidFill>
              </a:rPr>
              <a:t>(</a:t>
            </a:r>
            <a:r>
              <a:rPr lang="en-US" sz="2000" i="1" dirty="0">
                <a:solidFill>
                  <a:schemeClr val="accent2"/>
                </a:solidFill>
              </a:rPr>
              <a:t>ii</a:t>
            </a:r>
            <a:r>
              <a:rPr lang="en-US" sz="2000" dirty="0">
                <a:solidFill>
                  <a:schemeClr val="accent2"/>
                </a:solidFill>
              </a:rPr>
              <a:t>) </a:t>
            </a:r>
            <a:r>
              <a:rPr lang="zh-CN" altLang="en-US" sz="2000" dirty="0"/>
              <a:t>右边两图分别显示</a:t>
            </a:r>
            <a:r>
              <a:rPr lang="en-US" altLang="zh-CN" sz="2000" dirty="0"/>
              <a:t>c</a:t>
            </a:r>
            <a:r>
              <a:rPr lang="zh-CN" altLang="en-US" sz="2000" dirty="0"/>
              <a:t>的左子树和右子树。</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157" y="4495800"/>
            <a:ext cx="3042666" cy="16451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树的性质</a:t>
            </a:r>
          </a:p>
        </p:txBody>
      </p:sp>
      <p:sp>
        <p:nvSpPr>
          <p:cNvPr id="3" name="Content Placeholder 2"/>
          <p:cNvSpPr>
            <a:spLocks noGrp="1"/>
          </p:cNvSpPr>
          <p:nvPr>
            <p:ph idx="1"/>
          </p:nvPr>
        </p:nvSpPr>
        <p:spPr/>
        <p:txBody>
          <a:bodyPr>
            <a:normAutofit/>
          </a:bodyPr>
          <a:lstStyle/>
          <a:p>
            <a:pPr marL="14288" indent="0" algn="just">
              <a:buNone/>
            </a:pPr>
            <a:r>
              <a:rPr lang="zh-CN" altLang="en-US" b="1" dirty="0">
                <a:latin typeface="Times New Roman" panose="02020603050405020304" pitchFamily="18" charset="0"/>
                <a:cs typeface="Times New Roman" panose="02020603050405020304" pitchFamily="18" charset="0"/>
              </a:rPr>
              <a:t>定义：</a:t>
            </a:r>
            <a:r>
              <a:rPr lang="zh-CN" altLang="en-US" dirty="0">
                <a:latin typeface="Times New Roman" panose="02020603050405020304" pitchFamily="18" charset="0"/>
                <a:cs typeface="Times New Roman" panose="02020603050405020304" pitchFamily="18" charset="0"/>
              </a:rPr>
              <a:t>带有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个顶点的树含有</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条边。</a:t>
            </a:r>
            <a:endParaRPr lang="en-US" dirty="0">
              <a:latin typeface="Times New Roman" panose="02020603050405020304" pitchFamily="18" charset="0"/>
              <a:cs typeface="Times New Roman" panose="02020603050405020304" pitchFamily="18" charset="0"/>
            </a:endParaRPr>
          </a:p>
          <a:p>
            <a:pPr marL="14288" indent="0" algn="just">
              <a:buNone/>
            </a:pPr>
            <a:r>
              <a:rPr lang="zh-CN" altLang="en-US" b="1" dirty="0">
                <a:latin typeface="Times New Roman" panose="02020603050405020304" pitchFamily="18" charset="0"/>
                <a:cs typeface="Times New Roman" panose="02020603050405020304" pitchFamily="18" charset="0"/>
              </a:rPr>
              <a:t>证明</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数学归纳法</a:t>
            </a:r>
            <a:r>
              <a:rPr 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14288" indent="0" algn="just">
              <a:buNone/>
            </a:pPr>
            <a:r>
              <a:rPr lang="zh-CN" altLang="en-US" dirty="0">
                <a:latin typeface="Times New Roman" panose="02020603050405020304" pitchFamily="18" charset="0"/>
                <a:cs typeface="Times New Roman" panose="02020603050405020304" pitchFamily="18" charset="0"/>
              </a:rPr>
              <a:t>基础步骤：当</a:t>
            </a:r>
            <a:r>
              <a:rPr lang="en-US" dirty="0">
                <a:latin typeface="Times New Roman" panose="02020603050405020304" pitchFamily="18" charset="0"/>
                <a:cs typeface="Times New Roman" panose="02020603050405020304" pitchFamily="18" charset="0"/>
              </a:rPr>
              <a:t> n = </a:t>
            </a:r>
            <a:r>
              <a:rPr lang="en-US"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有</a:t>
            </a:r>
            <a:r>
              <a:rPr lang="en-US" dirty="0">
                <a:latin typeface="Times New Roman" panose="02020603050405020304" pitchFamily="18" charset="0"/>
                <a:ea typeface="Cambria Math" pitchFamily="18" charset="0"/>
                <a:cs typeface="Times New Roman" panose="02020603050405020304" pitchFamily="18" charset="0"/>
              </a:rPr>
              <a:t>1</a:t>
            </a:r>
            <a:r>
              <a:rPr lang="zh-CN" altLang="en-US" dirty="0">
                <a:latin typeface="Times New Roman" panose="02020603050405020304" pitchFamily="18" charset="0"/>
                <a:ea typeface="Cambria Math" pitchFamily="18" charset="0"/>
                <a:cs typeface="Times New Roman" panose="02020603050405020304" pitchFamily="18" charset="0"/>
              </a:rPr>
              <a:t>个顶点的树没有边。所以对于</a:t>
            </a:r>
            <a:r>
              <a:rPr lang="en-US" altLang="zh-CN" dirty="0">
                <a:latin typeface="Times New Roman" panose="02020603050405020304" pitchFamily="18" charset="0"/>
                <a:ea typeface="Cambria Math" pitchFamily="18" charset="0"/>
                <a:cs typeface="Times New Roman" panose="02020603050405020304" pitchFamily="18" charset="0"/>
              </a:rPr>
              <a:t>n</a:t>
            </a:r>
            <a:r>
              <a:rPr lang="zh-CN" altLang="en-US" dirty="0">
                <a:latin typeface="Times New Roman" panose="02020603050405020304" pitchFamily="18" charset="0"/>
                <a:ea typeface="Cambria Math" pitchFamily="18" charset="0"/>
                <a:cs typeface="Times New Roman" panose="02020603050405020304" pitchFamily="18" charset="0"/>
              </a:rPr>
              <a:t> </a:t>
            </a:r>
            <a:r>
              <a:rPr lang="en-US" altLang="zh-CN" dirty="0">
                <a:latin typeface="Times New Roman" panose="02020603050405020304" pitchFamily="18" charset="0"/>
                <a:ea typeface="Cambria Math" pitchFamily="18" charset="0"/>
                <a:cs typeface="Times New Roman" panose="02020603050405020304" pitchFamily="18" charset="0"/>
              </a:rPr>
              <a:t>=</a:t>
            </a:r>
            <a:r>
              <a:rPr lang="zh-CN" altLang="en-US" dirty="0">
                <a:latin typeface="Times New Roman" panose="02020603050405020304" pitchFamily="18" charset="0"/>
                <a:ea typeface="Cambria Math" pitchFamily="18" charset="0"/>
                <a:cs typeface="Times New Roman" panose="02020603050405020304" pitchFamily="18" charset="0"/>
              </a:rPr>
              <a:t> </a:t>
            </a:r>
            <a:r>
              <a:rPr lang="en-US" altLang="zh-CN" dirty="0">
                <a:latin typeface="Times New Roman" panose="02020603050405020304" pitchFamily="18" charset="0"/>
                <a:ea typeface="Cambria Math" pitchFamily="18" charset="0"/>
                <a:cs typeface="Times New Roman" panose="02020603050405020304" pitchFamily="18" charset="0"/>
              </a:rPr>
              <a:t>1</a:t>
            </a:r>
            <a:r>
              <a:rPr lang="zh-CN" altLang="en-US" dirty="0">
                <a:latin typeface="Times New Roman" panose="02020603050405020304" pitchFamily="18" charset="0"/>
                <a:ea typeface="Cambria Math" pitchFamily="18" charset="0"/>
                <a:cs typeface="Times New Roman" panose="02020603050405020304" pitchFamily="18" charset="0"/>
              </a:rPr>
              <a:t>来说，定理为真。</a:t>
            </a:r>
            <a:r>
              <a:rPr lang="en-US" dirty="0">
                <a:latin typeface="Times New Roman" panose="02020603050405020304" pitchFamily="18" charset="0"/>
                <a:cs typeface="Times New Roman" panose="02020603050405020304" pitchFamily="18" charset="0"/>
              </a:rPr>
              <a:t> </a:t>
            </a:r>
          </a:p>
          <a:p>
            <a:pPr marL="14288" indent="0" algn="just">
              <a:buNone/>
            </a:pPr>
            <a:r>
              <a:rPr lang="zh-CN" altLang="en-US" dirty="0">
                <a:latin typeface="Times New Roman" panose="02020603050405020304" pitchFamily="18" charset="0"/>
                <a:cs typeface="Times New Roman" panose="02020603050405020304" pitchFamily="18" charset="0"/>
              </a:rPr>
              <a:t>归纳步骤：归纳假设有</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个顶点的每棵树都有</a:t>
            </a:r>
            <a:r>
              <a:rPr lang="en-US" altLang="zh-CN" dirty="0">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条边，其中</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是正整数。</a:t>
            </a:r>
            <a:r>
              <a:rPr lang="en-US" dirty="0">
                <a:latin typeface="Times New Roman" panose="02020603050405020304" pitchFamily="18" charset="0"/>
                <a:cs typeface="Times New Roman" panose="02020603050405020304" pitchFamily="18" charset="0"/>
              </a:rPr>
              <a:t>假设一棵树T有k+1个顶点，v是T的一片叶子，设w为v的父顶点，去掉顶点v和连接w到v的边，生成一棵k个顶点的树T′。根据归纳假设，T′有k-1边。因为T比T′多了</a:t>
            </a:r>
            <a:r>
              <a:rPr lang="en-US" altLang="zh-C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条边，我们看到T有k条边。这就完成了归纳步骤。</a:t>
            </a:r>
          </a:p>
        </p:txBody>
      </p:sp>
      <p:sp>
        <p:nvSpPr>
          <p:cNvPr id="4" name="Isosceles Triangle 3"/>
          <p:cNvSpPr/>
          <p:nvPr/>
        </p:nvSpPr>
        <p:spPr>
          <a:xfrm rot="5400000" flipV="1">
            <a:off x="8295863"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计算完全</a:t>
            </a:r>
            <a:r>
              <a:rPr lang="en-US" altLang="zh-CN" dirty="0"/>
              <a:t>m</a:t>
            </a:r>
            <a:r>
              <a:rPr lang="zh-CN" altLang="en-US" dirty="0"/>
              <a:t>叉树中的顶点数</a:t>
            </a:r>
          </a:p>
        </p:txBody>
      </p:sp>
      <p:sp>
        <p:nvSpPr>
          <p:cNvPr id="3" name="Content Placeholder 2"/>
          <p:cNvSpPr>
            <a:spLocks noGrp="1"/>
          </p:cNvSpPr>
          <p:nvPr>
            <p:ph idx="1"/>
          </p:nvPr>
        </p:nvSpPr>
        <p:spPr>
          <a:xfrm>
            <a:off x="457200" y="1935480"/>
            <a:ext cx="8229600" cy="4389120"/>
          </a:xfrm>
        </p:spPr>
        <p:txBody>
          <a:bodyPr>
            <a:normAutofit/>
          </a:bodyPr>
          <a:lstStyle/>
          <a:p>
            <a:pPr marL="14288" indent="0">
              <a:buNone/>
            </a:pPr>
            <a:r>
              <a:rPr lang="zh-CN" altLang="en-US" b="1" dirty="0">
                <a:latin typeface="Times New Roman" panose="02020603050405020304" pitchFamily="18" charset="0"/>
                <a:cs typeface="Times New Roman" panose="02020603050405020304" pitchFamily="18" charset="0"/>
              </a:rPr>
              <a:t>定理：</a:t>
            </a:r>
            <a:r>
              <a:rPr lang="zh-CN" altLang="en-US" dirty="0">
                <a:latin typeface="Times New Roman" panose="02020603050405020304" pitchFamily="18" charset="0"/>
                <a:cs typeface="Times New Roman" panose="02020603050405020304" pitchFamily="18" charset="0"/>
              </a:rPr>
              <a:t>带有</a:t>
            </a:r>
            <a:r>
              <a:rPr lang="en-US" altLang="zh-CN"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个内点的完全</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叉树含有</a:t>
            </a:r>
            <a:r>
              <a:rPr lang="en-US" dirty="0">
                <a:latin typeface="Times New Roman" panose="02020603050405020304" pitchFamily="18" charset="0"/>
                <a:cs typeface="Times New Roman" panose="02020603050405020304" pitchFamily="18" charset="0"/>
              </a:rPr>
              <a:t>n = mi  </a:t>
            </a:r>
            <a:r>
              <a:rPr lang="en-US" dirty="0">
                <a:latin typeface="Times New Roman" panose="02020603050405020304" pitchFamily="18" charset="0"/>
                <a:ea typeface="Cambria Math"/>
                <a:cs typeface="Times New Roman" panose="02020603050405020304" pitchFamily="18" charset="0"/>
              </a:rPr>
              <a:t>+ </a:t>
            </a:r>
            <a:r>
              <a:rPr lang="en-US"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个顶点。</a:t>
            </a:r>
            <a:endParaRPr lang="en-US" dirty="0">
              <a:latin typeface="Times New Roman" panose="02020603050405020304" pitchFamily="18" charset="0"/>
              <a:cs typeface="Times New Roman" panose="02020603050405020304" pitchFamily="18" charset="0"/>
            </a:endParaRPr>
          </a:p>
          <a:p>
            <a:pPr marL="14288" indent="0">
              <a:buNone/>
            </a:pPr>
            <a:r>
              <a:rPr lang="zh-CN" altLang="en-US" b="1" dirty="0">
                <a:latin typeface="Times New Roman" panose="02020603050405020304" pitchFamily="18" charset="0"/>
                <a:cs typeface="Times New Roman" panose="02020603050405020304" pitchFamily="18" charset="0"/>
              </a:rPr>
              <a:t>证明：</a:t>
            </a:r>
            <a:r>
              <a:rPr lang="en-US" dirty="0" err="1">
                <a:latin typeface="Times New Roman" panose="02020603050405020304" pitchFamily="18" charset="0"/>
                <a:cs typeface="Times New Roman" panose="02020603050405020304" pitchFamily="18" charset="0"/>
              </a:rPr>
              <a:t>除了根之外，每个顶点都是</a:t>
            </a:r>
            <a:r>
              <a:rPr lang="zh-CN" altLang="en-US" dirty="0">
                <a:latin typeface="Times New Roman" panose="02020603050405020304" pitchFamily="18" charset="0"/>
                <a:cs typeface="Times New Roman" panose="02020603050405020304" pitchFamily="18" charset="0"/>
              </a:rPr>
              <a:t>内点</a:t>
            </a:r>
            <a:r>
              <a:rPr lang="en-US" dirty="0" err="1">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儿子</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因为每个内部顶点都有m个儿子节点，所以树中除了根之外还有m</a:t>
            </a:r>
            <a:r>
              <a:rPr lang="zh-CN" alt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i个顶点。因此，树包含n</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1个顶点。</a:t>
            </a:r>
          </a:p>
          <a:p>
            <a:pPr marL="14288" indent="0">
              <a:buNone/>
            </a:pPr>
            <a:endParaRPr lang="en-US" dirty="0">
              <a:latin typeface="Times New Roman" panose="02020603050405020304" pitchFamily="18" charset="0"/>
              <a:cs typeface="Times New Roman" panose="02020603050405020304" pitchFamily="18" charset="0"/>
            </a:endParaRPr>
          </a:p>
          <a:p>
            <a:pPr marL="14288" indent="0">
              <a:buNone/>
            </a:pPr>
            <a:r>
              <a:rPr lang="en-US" b="1" dirty="0" err="1">
                <a:latin typeface="Times New Roman" panose="02020603050405020304" pitchFamily="18" charset="0"/>
                <a:cs typeface="Times New Roman" panose="02020603050405020304" pitchFamily="18" charset="0"/>
              </a:rPr>
              <a:t>定理</a:t>
            </a:r>
            <a:r>
              <a:rPr lang="zh-CN" altLang="en-US"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设有完全</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叉树，其树叶数为</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，内点数为</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(m-1)</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4288" indent="0">
              <a:buNone/>
            </a:pPr>
            <a:r>
              <a:rPr lang="zh-CN" altLang="en-US" dirty="0">
                <a:latin typeface="Times New Roman" panose="02020603050405020304" pitchFamily="18" charset="0"/>
                <a:cs typeface="Times New Roman" panose="02020603050405020304" pitchFamily="18" charset="0"/>
              </a:rPr>
              <a:t>证明：因为完全</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叉树共有</a:t>
            </a:r>
            <a:r>
              <a:rPr lang="en-US" altLang="zh-CN" dirty="0">
                <a:latin typeface="Times New Roman" panose="02020603050405020304" pitchFamily="18" charset="0"/>
                <a:cs typeface="Times New Roman" panose="02020603050405020304" pitchFamily="18" charset="0"/>
              </a:rPr>
              <a:t>mi+1</a:t>
            </a:r>
            <a:r>
              <a:rPr lang="zh-CN" altLang="en-US" dirty="0">
                <a:latin typeface="Times New Roman" panose="02020603050405020304" pitchFamily="18" charset="0"/>
                <a:cs typeface="Times New Roman" panose="02020603050405020304" pitchFamily="18" charset="0"/>
              </a:rPr>
              <a:t>个顶点，这些顶点除了内点就是树叶。因此</a:t>
            </a:r>
            <a:r>
              <a:rPr lang="en-US" altLang="zh-CN" dirty="0">
                <a:latin typeface="Times New Roman" panose="02020603050405020304" pitchFamily="18" charset="0"/>
                <a:cs typeface="Times New Roman" panose="02020603050405020304" pitchFamily="18" charset="0"/>
              </a:rPr>
              <a:t>mi+1=</a:t>
            </a:r>
            <a:r>
              <a:rPr lang="en-US" altLang="zh-CN" dirty="0" err="1">
                <a:latin typeface="Times New Roman" panose="02020603050405020304" pitchFamily="18" charset="0"/>
                <a:cs typeface="Times New Roman" panose="02020603050405020304" pitchFamily="18" charset="0"/>
              </a:rPr>
              <a:t>i+t</a:t>
            </a:r>
            <a:r>
              <a:rPr lang="zh-CN" altLang="en-US" dirty="0">
                <a:latin typeface="Times New Roman" panose="02020603050405020304" pitchFamily="18" charset="0"/>
                <a:cs typeface="Times New Roman" panose="02020603050405020304" pitchFamily="18" charset="0"/>
              </a:rPr>
              <a:t>，即</a:t>
            </a:r>
            <a:r>
              <a:rPr lang="en-US" altLang="zh-CN" dirty="0">
                <a:latin typeface="Times New Roman" panose="02020603050405020304" pitchFamily="18" charset="0"/>
                <a:cs typeface="Times New Roman" panose="02020603050405020304" pitchFamily="18" charset="0"/>
              </a:rPr>
              <a:t>(m-1)</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4288" indent="0">
              <a:buNone/>
            </a:pPr>
            <a:endParaRPr lang="en-US" dirty="0">
              <a:latin typeface="Times New Roman" panose="02020603050405020304" pitchFamily="18" charset="0"/>
              <a:cs typeface="Times New Roman" panose="02020603050405020304" pitchFamily="18" charset="0"/>
            </a:endParaRPr>
          </a:p>
        </p:txBody>
      </p:sp>
      <p:sp>
        <p:nvSpPr>
          <p:cNvPr id="4" name="Isosceles Triangle 3"/>
          <p:cNvSpPr/>
          <p:nvPr/>
        </p:nvSpPr>
        <p:spPr>
          <a:xfrm rot="5400000" flipV="1">
            <a:off x="8305800" y="3352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2FAB2-B23E-E949-B4F1-153435B28B6A}"/>
              </a:ext>
            </a:extLst>
          </p:cNvPr>
          <p:cNvSpPr>
            <a:spLocks noGrp="1"/>
          </p:cNvSpPr>
          <p:nvPr>
            <p:ph type="title"/>
          </p:nvPr>
        </p:nvSpPr>
        <p:spPr/>
        <p:txBody>
          <a:bodyPr/>
          <a:lstStyle/>
          <a:p>
            <a:r>
              <a:rPr lang="zh-CN" altLang="en-US" dirty="0">
                <a:sym typeface="+mn-ea"/>
              </a:rPr>
              <a:t>计算完全</a:t>
            </a:r>
            <a:r>
              <a:rPr lang="en-US" altLang="zh-CN" dirty="0">
                <a:sym typeface="+mn-ea"/>
              </a:rPr>
              <a:t>m</a:t>
            </a:r>
            <a:r>
              <a:rPr lang="zh-CN" altLang="en-US" dirty="0">
                <a:sym typeface="+mn-ea"/>
              </a:rPr>
              <a:t>叉树中的顶点数</a:t>
            </a:r>
            <a:endParaRPr kumimoji="1" lang="zh-CN" altLang="en-US" dirty="0"/>
          </a:p>
        </p:txBody>
      </p:sp>
      <p:sp>
        <p:nvSpPr>
          <p:cNvPr id="3" name="内容占位符 2">
            <a:extLst>
              <a:ext uri="{FF2B5EF4-FFF2-40B4-BE49-F238E27FC236}">
                <a16:creationId xmlns:a16="http://schemas.microsoft.com/office/drawing/2014/main" id="{B4591F8A-C8CC-DD49-B297-09B5BB68091D}"/>
              </a:ext>
            </a:extLst>
          </p:cNvPr>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定理：</a:t>
            </a:r>
            <a:r>
              <a:rPr lang="zh-CN" altLang="en-US" dirty="0">
                <a:latin typeface="Times New Roman" panose="02020603050405020304" pitchFamily="18" charset="0"/>
                <a:cs typeface="Times New Roman" panose="02020603050405020304" pitchFamily="18" charset="0"/>
              </a:rPr>
              <a:t>对一个完全</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叉树，若有</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个顶点，则有</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(n </a:t>
            </a:r>
            <a:r>
              <a:rPr lang="en-US" altLang="zh-CN" dirty="0">
                <a:latin typeface="Times New Roman" panose="02020603050405020304" pitchFamily="18" charset="0"/>
                <a:ea typeface="Cambria Math"/>
                <a:cs typeface="Times New Roman" panose="02020603050405020304" pitchFamily="18" charset="0"/>
              </a:rPr>
              <a:t>− 1)/m </a:t>
            </a:r>
            <a:r>
              <a:rPr lang="zh-CN" altLang="en-US" dirty="0">
                <a:latin typeface="Times New Roman" panose="02020603050405020304" pitchFamily="18" charset="0"/>
                <a:ea typeface="Cambria Math"/>
                <a:cs typeface="Times New Roman" panose="02020603050405020304" pitchFamily="18" charset="0"/>
              </a:rPr>
              <a:t>个内点和</a:t>
            </a:r>
            <a:r>
              <a:rPr lang="en-US" altLang="zh-CN" dirty="0">
                <a:latin typeface="Times New Roman" panose="02020603050405020304" pitchFamily="18" charset="0"/>
                <a:ea typeface="Cambria Math"/>
                <a:cs typeface="Times New Roman" panose="02020603050405020304" pitchFamily="18" charset="0"/>
              </a:rPr>
              <a:t>t = [(m  − 1)n + 1]/m </a:t>
            </a:r>
            <a:r>
              <a:rPr lang="zh-CN" altLang="en-US" dirty="0">
                <a:latin typeface="Times New Roman" panose="02020603050405020304" pitchFamily="18" charset="0"/>
                <a:ea typeface="Cambria Math"/>
                <a:cs typeface="Times New Roman" panose="02020603050405020304" pitchFamily="18" charset="0"/>
              </a:rPr>
              <a:t>个树叶；</a:t>
            </a:r>
            <a:endParaRPr lang="en-US" altLang="zh-CN" dirty="0">
              <a:latin typeface="Times New Roman" panose="02020603050405020304" pitchFamily="18" charset="0"/>
              <a:ea typeface="Cambria Math"/>
              <a:cs typeface="Times New Roman" panose="02020603050405020304" pitchFamily="18" charset="0"/>
            </a:endParaRPr>
          </a:p>
          <a:p>
            <a:pPr lvl="1"/>
            <a:r>
              <a:rPr lang="en-US" altLang="zh-CN" dirty="0" err="1">
                <a:latin typeface="Times New Roman" panose="02020603050405020304" pitchFamily="18" charset="0"/>
                <a:ea typeface="Cambria Math"/>
                <a:cs typeface="Times New Roman" panose="02020603050405020304" pitchFamily="18" charset="0"/>
              </a:rPr>
              <a:t>i</a:t>
            </a:r>
            <a:r>
              <a:rPr lang="zh-CN" altLang="en-US" dirty="0">
                <a:latin typeface="Times New Roman" panose="02020603050405020304" pitchFamily="18" charset="0"/>
                <a:ea typeface="Cambria Math"/>
                <a:cs typeface="Times New Roman" panose="02020603050405020304" pitchFamily="18" charset="0"/>
              </a:rPr>
              <a:t>个内点，则有</a:t>
            </a:r>
            <a:r>
              <a:rPr lang="en-US" altLang="zh-CN" dirty="0">
                <a:latin typeface="Times New Roman" panose="02020603050405020304" pitchFamily="18" charset="0"/>
                <a:ea typeface="Cambria Math"/>
                <a:cs typeface="Times New Roman" panose="02020603050405020304" pitchFamily="18" charset="0"/>
              </a:rPr>
              <a:t>n = mi + 1 </a:t>
            </a:r>
            <a:r>
              <a:rPr lang="zh-CN" altLang="en-US" dirty="0">
                <a:latin typeface="Times New Roman" panose="02020603050405020304" pitchFamily="18" charset="0"/>
                <a:ea typeface="Cambria Math"/>
                <a:cs typeface="Times New Roman" panose="02020603050405020304" pitchFamily="18" charset="0"/>
              </a:rPr>
              <a:t>个顶点和</a:t>
            </a:r>
            <a:r>
              <a:rPr lang="en-US" altLang="zh-CN" dirty="0">
                <a:latin typeface="Times New Roman" panose="02020603050405020304" pitchFamily="18" charset="0"/>
                <a:ea typeface="Cambria Math"/>
                <a:cs typeface="Times New Roman" panose="02020603050405020304" pitchFamily="18" charset="0"/>
              </a:rPr>
              <a:t>t = (m  − 1)</a:t>
            </a:r>
            <a:r>
              <a:rPr lang="en-US" altLang="zh-CN" dirty="0" err="1">
                <a:latin typeface="Times New Roman" panose="02020603050405020304" pitchFamily="18" charset="0"/>
                <a:ea typeface="Cambria Math"/>
                <a:cs typeface="Times New Roman" panose="02020603050405020304" pitchFamily="18" charset="0"/>
              </a:rPr>
              <a:t>i</a:t>
            </a:r>
            <a:r>
              <a:rPr lang="en-US" altLang="zh-CN" dirty="0">
                <a:latin typeface="Times New Roman" panose="02020603050405020304" pitchFamily="18" charset="0"/>
                <a:ea typeface="Cambria Math"/>
                <a:cs typeface="Times New Roman" panose="02020603050405020304" pitchFamily="18" charset="0"/>
              </a:rPr>
              <a:t> + 1 </a:t>
            </a:r>
            <a:r>
              <a:rPr lang="zh-CN" altLang="en-US" dirty="0">
                <a:latin typeface="Times New Roman" panose="02020603050405020304" pitchFamily="18" charset="0"/>
                <a:ea typeface="Cambria Math"/>
                <a:cs typeface="Times New Roman" panose="02020603050405020304" pitchFamily="18" charset="0"/>
              </a:rPr>
              <a:t>个树叶；</a:t>
            </a:r>
            <a:endParaRPr lang="en-US" altLang="zh-CN" dirty="0">
              <a:latin typeface="Times New Roman" panose="02020603050405020304" pitchFamily="18" charset="0"/>
              <a:ea typeface="Cambria Math"/>
              <a:cs typeface="Times New Roman" panose="02020603050405020304" pitchFamily="18" charset="0"/>
            </a:endParaRPr>
          </a:p>
          <a:p>
            <a:pPr lvl="1"/>
            <a:r>
              <a:rPr lang="en-US" altLang="zh-CN" dirty="0">
                <a:latin typeface="Times New Roman" panose="02020603050405020304" pitchFamily="18" charset="0"/>
                <a:ea typeface="Cambria Math"/>
                <a:cs typeface="Times New Roman" panose="02020603050405020304" pitchFamily="18" charset="0"/>
              </a:rPr>
              <a:t>t</a:t>
            </a:r>
            <a:r>
              <a:rPr lang="zh-CN" altLang="en-US" dirty="0">
                <a:latin typeface="Times New Roman" panose="02020603050405020304" pitchFamily="18" charset="0"/>
                <a:ea typeface="Cambria Math"/>
                <a:cs typeface="Times New Roman" panose="02020603050405020304" pitchFamily="18" charset="0"/>
              </a:rPr>
              <a:t>个树叶，则有</a:t>
            </a:r>
            <a:r>
              <a:rPr lang="en-US" altLang="zh-CN" dirty="0">
                <a:latin typeface="Times New Roman" panose="02020603050405020304" pitchFamily="18" charset="0"/>
                <a:ea typeface="Cambria Math"/>
                <a:cs typeface="Times New Roman" panose="02020603050405020304" pitchFamily="18" charset="0"/>
              </a:rPr>
              <a:t>n = (mt − 1)/(m − 1) </a:t>
            </a:r>
            <a:r>
              <a:rPr lang="zh-CN" altLang="en-US" dirty="0">
                <a:latin typeface="Times New Roman" panose="02020603050405020304" pitchFamily="18" charset="0"/>
                <a:ea typeface="Cambria Math"/>
                <a:cs typeface="Times New Roman" panose="02020603050405020304" pitchFamily="18" charset="0"/>
              </a:rPr>
              <a:t>个顶点和</a:t>
            </a:r>
            <a:r>
              <a:rPr lang="en-US" altLang="zh-CN" dirty="0" err="1">
                <a:latin typeface="Times New Roman" panose="02020603050405020304" pitchFamily="18" charset="0"/>
                <a:ea typeface="Cambria Math"/>
                <a:cs typeface="Times New Roman" panose="02020603050405020304" pitchFamily="18" charset="0"/>
              </a:rPr>
              <a:t>i</a:t>
            </a:r>
            <a:r>
              <a:rPr lang="en-US" altLang="zh-CN" dirty="0">
                <a:latin typeface="Times New Roman" panose="02020603050405020304" pitchFamily="18" charset="0"/>
                <a:ea typeface="Cambria Math"/>
                <a:cs typeface="Times New Roman" panose="02020603050405020304" pitchFamily="18" charset="0"/>
              </a:rPr>
              <a:t> = (t  − 1)/ (m − 1)</a:t>
            </a:r>
            <a:r>
              <a:rPr lang="zh-CN" altLang="en-US" dirty="0">
                <a:latin typeface="Times New Roman" panose="02020603050405020304" pitchFamily="18" charset="0"/>
                <a:ea typeface="Cambria Math"/>
                <a:cs typeface="Times New Roman" panose="02020603050405020304" pitchFamily="18" charset="0"/>
              </a:rPr>
              <a:t>个内点。</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3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平衡的</a:t>
            </a:r>
            <a:r>
              <a:rPr lang="en-US" altLang="zh-CN" dirty="0"/>
              <a:t>m</a:t>
            </a:r>
            <a:r>
              <a:rPr lang="zh-CN" altLang="en-US" dirty="0"/>
              <a:t>叉树</a:t>
            </a:r>
          </a:p>
        </p:txBody>
      </p:sp>
      <p:sp>
        <p:nvSpPr>
          <p:cNvPr id="3" name="Content Placeholder 2"/>
          <p:cNvSpPr>
            <a:spLocks noGrp="1"/>
          </p:cNvSpPr>
          <p:nvPr>
            <p:ph idx="1"/>
          </p:nvPr>
        </p:nvSpPr>
        <p:spPr/>
        <p:txBody>
          <a:bodyPr>
            <a:normAutofit/>
          </a:bodyPr>
          <a:lstStyle/>
          <a:p>
            <a:pPr marL="14288" indent="0">
              <a:lnSpc>
                <a:spcPct val="110000"/>
              </a:lnSpc>
              <a:buNone/>
            </a:pPr>
            <a:r>
              <a:rPr lang="zh-CN" altLang="en-US" b="1" dirty="0">
                <a:latin typeface="Times New Roman" panose="02020603050405020304" pitchFamily="18" charset="0"/>
                <a:cs typeface="Times New Roman" panose="02020603050405020304" pitchFamily="18" charset="0"/>
              </a:rPr>
              <a:t>定义：</a:t>
            </a:r>
            <a:r>
              <a:rPr lang="zh-CN" altLang="en-US" dirty="0">
                <a:latin typeface="Times New Roman" panose="02020603050405020304" pitchFamily="18" charset="0"/>
                <a:cs typeface="Times New Roman" panose="02020603050405020304" pitchFamily="18" charset="0"/>
              </a:rPr>
              <a:t>若一棵高度为</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叉树的所有树叶都在</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层或者</a:t>
            </a:r>
            <a:r>
              <a:rPr lang="en-US" altLang="zh-CN" dirty="0">
                <a:latin typeface="Times New Roman" panose="02020603050405020304" pitchFamily="18" charset="0"/>
                <a:cs typeface="Times New Roman" panose="02020603050405020304" pitchFamily="18" charset="0"/>
              </a:rPr>
              <a:t>h-1</a:t>
            </a:r>
            <a:r>
              <a:rPr lang="zh-CN" altLang="en-US" dirty="0">
                <a:latin typeface="Times New Roman" panose="02020603050405020304" pitchFamily="18" charset="0"/>
                <a:cs typeface="Times New Roman" panose="02020603050405020304" pitchFamily="18" charset="0"/>
              </a:rPr>
              <a:t>层，则这棵树是平衡的。</a:t>
            </a:r>
            <a:r>
              <a:rPr lang="en-US" dirty="0">
                <a:latin typeface="Times New Roman" panose="02020603050405020304" pitchFamily="18" charset="0"/>
                <a:cs typeface="Times New Roman" panose="02020603050405020304" pitchFamily="18" charset="0"/>
              </a:rPr>
              <a:t> </a:t>
            </a:r>
          </a:p>
          <a:p>
            <a:pPr marL="14288"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486" y="3429000"/>
            <a:ext cx="7181027" cy="1524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树的遍历</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7.3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本节概要</a:t>
            </a:r>
          </a:p>
        </p:txBody>
      </p:sp>
      <p:sp>
        <p:nvSpPr>
          <p:cNvPr id="3" name="Content Placeholder 2"/>
          <p:cNvSpPr>
            <a:spLocks noGrp="1"/>
          </p:cNvSpPr>
          <p:nvPr>
            <p:ph idx="1"/>
          </p:nvPr>
        </p:nvSpPr>
        <p:spPr/>
        <p:txBody>
          <a:bodyPr/>
          <a:lstStyle/>
          <a:p>
            <a:r>
              <a:rPr lang="zh-CN" altLang="en-US" dirty="0"/>
              <a:t>遍历算法</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本章概要</a:t>
            </a:r>
          </a:p>
        </p:txBody>
      </p:sp>
      <p:sp>
        <p:nvSpPr>
          <p:cNvPr id="3" name="Content Placeholder 2"/>
          <p:cNvSpPr>
            <a:spLocks noGrp="1"/>
          </p:cNvSpPr>
          <p:nvPr>
            <p:ph idx="1"/>
          </p:nvPr>
        </p:nvSpPr>
        <p:spPr/>
        <p:txBody>
          <a:bodyPr>
            <a:normAutofit/>
          </a:bodyPr>
          <a:lstStyle/>
          <a:p>
            <a:r>
              <a:rPr lang="zh-CN" altLang="en-US" dirty="0"/>
              <a:t>树的概述</a:t>
            </a:r>
            <a:endParaRPr lang="en-US" dirty="0"/>
          </a:p>
          <a:p>
            <a:r>
              <a:rPr lang="zh-CN" altLang="en-US" dirty="0"/>
              <a:t>树的遍历</a:t>
            </a:r>
            <a:endParaRPr lang="en-US" dirty="0"/>
          </a:p>
          <a:p>
            <a:r>
              <a:rPr lang="zh-CN" altLang="en-US" dirty="0"/>
              <a:t>生成树</a:t>
            </a:r>
            <a:endParaRPr lang="en-US" dirty="0"/>
          </a:p>
          <a:p>
            <a:r>
              <a:rPr lang="zh-CN" altLang="en-US" dirty="0"/>
              <a:t>最小生成树</a:t>
            </a:r>
            <a:endParaRPr lang="en-US" dirty="0"/>
          </a:p>
          <a:p>
            <a:endParaRPr lang="en-US" dirty="0"/>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树的遍历</a:t>
            </a:r>
          </a:p>
        </p:txBody>
      </p:sp>
      <p:sp>
        <p:nvSpPr>
          <p:cNvPr id="3" name="Content Placeholder 2"/>
          <p:cNvSpPr>
            <a:spLocks noGrp="1"/>
          </p:cNvSpPr>
          <p:nvPr>
            <p:ph idx="1"/>
          </p:nvPr>
        </p:nvSpPr>
        <p:spPr/>
        <p:txBody>
          <a:bodyPr>
            <a:normAutofit/>
          </a:bodyPr>
          <a:lstStyle/>
          <a:p>
            <a:r>
              <a:rPr lang="en-US" dirty="0"/>
              <a:t>系统地访问有序树的每个顶点的过程称为遍历。 </a:t>
            </a:r>
          </a:p>
          <a:p>
            <a:r>
              <a:rPr lang="en-US" dirty="0" err="1"/>
              <a:t>最常用的三种遍历</a:t>
            </a:r>
            <a:r>
              <a:rPr lang="zh-CN" altLang="en-US" dirty="0"/>
              <a:t>算法</a:t>
            </a:r>
            <a:r>
              <a:rPr lang="en-US" dirty="0" err="1"/>
              <a:t>是</a:t>
            </a:r>
            <a:r>
              <a:rPr lang="zh-CN" altLang="en-US" dirty="0"/>
              <a:t>前序</a:t>
            </a:r>
            <a:r>
              <a:rPr lang="en-US" dirty="0" err="1"/>
              <a:t>遍历</a:t>
            </a:r>
            <a:r>
              <a:rPr lang="en-US" dirty="0"/>
              <a:t>、</a:t>
            </a:r>
            <a:r>
              <a:rPr lang="zh-CN" altLang="en-US" dirty="0"/>
              <a:t>中序</a:t>
            </a:r>
            <a:r>
              <a:rPr lang="en-US" dirty="0" err="1"/>
              <a:t>遍历和</a:t>
            </a:r>
            <a:r>
              <a:rPr lang="zh-CN" altLang="en-US" dirty="0"/>
              <a:t>后序</a:t>
            </a:r>
            <a:r>
              <a:rPr lang="en-US" dirty="0" err="1"/>
              <a:t>遍历</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前序遍历</a:t>
            </a:r>
          </a:p>
        </p:txBody>
      </p:sp>
      <p:sp>
        <p:nvSpPr>
          <p:cNvPr id="3" name="Content Placeholder 2"/>
          <p:cNvSpPr>
            <a:spLocks noGrp="1"/>
          </p:cNvSpPr>
          <p:nvPr>
            <p:ph idx="1"/>
          </p:nvPr>
        </p:nvSpPr>
        <p:spPr>
          <a:xfrm>
            <a:off x="457200" y="1964575"/>
            <a:ext cx="8229600" cy="4389120"/>
          </a:xfrm>
        </p:spPr>
        <p:txBody>
          <a:bodyPr>
            <a:normAutofit/>
          </a:bodyPr>
          <a:lstStyle/>
          <a:p>
            <a:pPr marL="14288" indent="0">
              <a:spcBef>
                <a:spcPts val="0"/>
              </a:spcBef>
              <a:buNone/>
            </a:pPr>
            <a:r>
              <a:rPr lang="zh-CN" altLang="en-US" b="1" dirty="0">
                <a:latin typeface="Times New Roman" panose="02020603050405020304" pitchFamily="18" charset="0"/>
                <a:cs typeface="Times New Roman" panose="02020603050405020304" pitchFamily="18" charset="0"/>
              </a:rPr>
              <a:t>定义：</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是带根</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的有序根树。若</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只包含</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的前序遍历。否则，假定</a:t>
            </a:r>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a:t>
            </a:r>
            <a:r>
              <a:rPr lang="en-US" baseline="-25000" dirty="0">
                <a:latin typeface="Times New Roman" panose="02020603050405020304" pitchFamily="18" charset="0"/>
                <a:ea typeface="Cambria Math"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a:t>
            </a:r>
            <a:r>
              <a:rPr lang="en-US" baseline="-25000" dirty="0" err="1">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的以</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为根的从左向右的子树。前序遍历先访问</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。它接着以前序来遍历</a:t>
            </a:r>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ea typeface="Cambria Math"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，然后以前序来遍历</a:t>
            </a:r>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ea typeface="Cambria Math"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以此类推，直到以前序遍历了</a:t>
            </a:r>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为止。</a:t>
            </a:r>
          </a:p>
        </p:txBody>
      </p:sp>
      <p:pic>
        <p:nvPicPr>
          <p:cNvPr id="11" name="图片 10">
            <a:extLst>
              <a:ext uri="{FF2B5EF4-FFF2-40B4-BE49-F238E27FC236}">
                <a16:creationId xmlns:a16="http://schemas.microsoft.com/office/drawing/2014/main" id="{C80349F5-461F-AD44-986C-3AD02B70E54A}"/>
              </a:ext>
            </a:extLst>
          </p:cNvPr>
          <p:cNvPicPr>
            <a:picLocks noChangeAspect="1"/>
          </p:cNvPicPr>
          <p:nvPr/>
        </p:nvPicPr>
        <p:blipFill>
          <a:blip r:embed="rId2"/>
          <a:stretch>
            <a:fillRect/>
          </a:stretch>
        </p:blipFill>
        <p:spPr>
          <a:xfrm>
            <a:off x="2476776" y="3962400"/>
            <a:ext cx="4190447" cy="27267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err="1"/>
              <a:t>中序遍历</a:t>
            </a:r>
          </a:p>
        </p:txBody>
      </p:sp>
      <p:sp>
        <p:nvSpPr>
          <p:cNvPr id="3" name="Content Placeholder 2"/>
          <p:cNvSpPr>
            <a:spLocks noGrp="1"/>
          </p:cNvSpPr>
          <p:nvPr>
            <p:ph idx="1"/>
          </p:nvPr>
        </p:nvSpPr>
        <p:spPr/>
        <p:txBody>
          <a:bodyPr>
            <a:normAutofit/>
          </a:bodyPr>
          <a:lstStyle/>
          <a:p>
            <a:pPr marL="15875" indent="0" algn="just">
              <a:spcBef>
                <a:spcPts val="0"/>
              </a:spcBef>
              <a:buNone/>
            </a:pPr>
            <a:r>
              <a:rPr lang="zh-CN" altLang="en-US" b="1" dirty="0">
                <a:latin typeface="Times New Roman" panose="02020603050405020304" pitchFamily="18" charset="0"/>
                <a:cs typeface="Times New Roman" panose="02020603050405020304" pitchFamily="18" charset="0"/>
              </a:rPr>
              <a:t>定义：</a:t>
            </a:r>
            <a:r>
              <a:rPr lang="zh-CN" altLang="en-US" dirty="0">
                <a:latin typeface="Times New Roman" panose="02020603050405020304" pitchFamily="18" charset="0"/>
                <a:cs typeface="Times New Roman" panose="02020603050405020304" pitchFamily="18" charset="0"/>
                <a:sym typeface="+mn-ea"/>
              </a:rPr>
              <a:t>设</a:t>
            </a:r>
            <a:r>
              <a:rPr lang="en-US" altLang="zh-CN" dirty="0">
                <a:latin typeface="Times New Roman" panose="02020603050405020304" pitchFamily="18" charset="0"/>
                <a:cs typeface="Times New Roman" panose="02020603050405020304" pitchFamily="18" charset="0"/>
                <a:sym typeface="+mn-ea"/>
              </a:rPr>
              <a:t>T</a:t>
            </a:r>
            <a:r>
              <a:rPr lang="zh-CN" altLang="en-US" dirty="0">
                <a:latin typeface="Times New Roman" panose="02020603050405020304" pitchFamily="18" charset="0"/>
                <a:cs typeface="Times New Roman" panose="02020603050405020304" pitchFamily="18" charset="0"/>
                <a:sym typeface="+mn-ea"/>
              </a:rPr>
              <a:t>是带根</a:t>
            </a:r>
            <a:r>
              <a:rPr lang="en-US" altLang="zh-CN" dirty="0">
                <a:latin typeface="Times New Roman" panose="02020603050405020304" pitchFamily="18" charset="0"/>
                <a:cs typeface="Times New Roman" panose="02020603050405020304" pitchFamily="18" charset="0"/>
                <a:sym typeface="+mn-ea"/>
              </a:rPr>
              <a:t>r</a:t>
            </a:r>
            <a:r>
              <a:rPr lang="zh-CN" altLang="en-US" dirty="0">
                <a:latin typeface="Times New Roman" panose="02020603050405020304" pitchFamily="18" charset="0"/>
                <a:cs typeface="Times New Roman" panose="02020603050405020304" pitchFamily="18" charset="0"/>
                <a:sym typeface="+mn-ea"/>
              </a:rPr>
              <a:t>的有序根树。若</a:t>
            </a:r>
            <a:r>
              <a:rPr lang="en-US" altLang="zh-CN" dirty="0">
                <a:latin typeface="Times New Roman" panose="02020603050405020304" pitchFamily="18" charset="0"/>
                <a:cs typeface="Times New Roman" panose="02020603050405020304" pitchFamily="18" charset="0"/>
                <a:sym typeface="+mn-ea"/>
              </a:rPr>
              <a:t>T</a:t>
            </a:r>
            <a:r>
              <a:rPr lang="zh-CN" altLang="en-US" dirty="0">
                <a:latin typeface="Times New Roman" panose="02020603050405020304" pitchFamily="18" charset="0"/>
                <a:cs typeface="Times New Roman" panose="02020603050405020304" pitchFamily="18" charset="0"/>
                <a:sym typeface="+mn-ea"/>
              </a:rPr>
              <a:t>只包含</a:t>
            </a:r>
            <a:r>
              <a:rPr lang="en-US" altLang="zh-CN" dirty="0">
                <a:latin typeface="Times New Roman" panose="02020603050405020304" pitchFamily="18" charset="0"/>
                <a:cs typeface="Times New Roman" panose="02020603050405020304" pitchFamily="18" charset="0"/>
                <a:sym typeface="+mn-ea"/>
              </a:rPr>
              <a:t>r</a:t>
            </a:r>
            <a:r>
              <a:rPr lang="zh-CN" altLang="en-US" dirty="0">
                <a:latin typeface="Times New Roman" panose="02020603050405020304" pitchFamily="18" charset="0"/>
                <a:cs typeface="Times New Roman" panose="02020603050405020304" pitchFamily="18" charset="0"/>
                <a:sym typeface="+mn-ea"/>
              </a:rPr>
              <a:t>，则</a:t>
            </a:r>
            <a:r>
              <a:rPr lang="en-US" altLang="zh-CN" dirty="0">
                <a:latin typeface="Times New Roman" panose="02020603050405020304" pitchFamily="18" charset="0"/>
                <a:cs typeface="Times New Roman" panose="02020603050405020304" pitchFamily="18" charset="0"/>
                <a:sym typeface="+mn-ea"/>
              </a:rPr>
              <a:t>r</a:t>
            </a:r>
            <a:r>
              <a:rPr lang="zh-CN" altLang="en-US" dirty="0">
                <a:latin typeface="Times New Roman" panose="02020603050405020304" pitchFamily="18" charset="0"/>
                <a:cs typeface="Times New Roman" panose="02020603050405020304" pitchFamily="18" charset="0"/>
                <a:sym typeface="+mn-ea"/>
              </a:rPr>
              <a:t>是</a:t>
            </a:r>
            <a:r>
              <a:rPr lang="en-US" altLang="zh-CN" dirty="0">
                <a:latin typeface="Times New Roman" panose="02020603050405020304" pitchFamily="18" charset="0"/>
                <a:cs typeface="Times New Roman" panose="02020603050405020304" pitchFamily="18" charset="0"/>
                <a:sym typeface="+mn-ea"/>
              </a:rPr>
              <a:t>T</a:t>
            </a:r>
            <a:r>
              <a:rPr lang="zh-CN" altLang="en-US" dirty="0">
                <a:latin typeface="Times New Roman" panose="02020603050405020304" pitchFamily="18" charset="0"/>
                <a:cs typeface="Times New Roman" panose="02020603050405020304" pitchFamily="18" charset="0"/>
                <a:sym typeface="+mn-ea"/>
              </a:rPr>
              <a:t>的中序遍历。否则，假定</a:t>
            </a:r>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a:t>
            </a:r>
            <a:r>
              <a:rPr lang="en-US" baseline="-25000" dirty="0">
                <a:latin typeface="Times New Roman" panose="02020603050405020304" pitchFamily="18" charset="0"/>
                <a:ea typeface="Cambria Math"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a:t>
            </a:r>
            <a:r>
              <a:rPr lang="en-US" baseline="-25000" dirty="0" err="1">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中以</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为根的从左向右的子树。中序遍历首先以中序来遍历</a:t>
            </a:r>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然后访问</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。接着以中序来遍历</a:t>
            </a:r>
            <a:r>
              <a:rPr lang="en-US"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ea typeface="Cambria Math"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以此类推直到以中序遍历了</a:t>
            </a:r>
            <a:r>
              <a:rPr lang="en-US" dirty="0" err="1">
                <a:latin typeface="Times New Roman" panose="02020603050405020304" pitchFamily="18" charset="0"/>
                <a:cs typeface="Times New Roman" panose="02020603050405020304" pitchFamily="18" charset="0"/>
              </a:rPr>
              <a:t>T</a:t>
            </a:r>
            <a:r>
              <a:rPr lang="en-US" baseline="-25000" dirty="0" err="1">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为止。</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4882" y="3846117"/>
            <a:ext cx="4174236" cy="247155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err="1"/>
              <a:t>后序遍历</a:t>
            </a:r>
          </a:p>
        </p:txBody>
      </p:sp>
      <p:sp>
        <p:nvSpPr>
          <p:cNvPr id="3" name="Content Placeholder 2"/>
          <p:cNvSpPr>
            <a:spLocks noGrp="1"/>
          </p:cNvSpPr>
          <p:nvPr>
            <p:ph idx="1"/>
          </p:nvPr>
        </p:nvSpPr>
        <p:spPr/>
        <p:txBody>
          <a:bodyPr>
            <a:normAutofit/>
          </a:bodyPr>
          <a:lstStyle/>
          <a:p>
            <a:pPr marL="15875" indent="0">
              <a:spcBef>
                <a:spcPts val="0"/>
              </a:spcBef>
              <a:buNone/>
            </a:pPr>
            <a:r>
              <a:rPr lang="zh-CN" altLang="en-US" b="1" dirty="0">
                <a:latin typeface="Times New Roman" panose="02020603050405020304" pitchFamily="18" charset="0"/>
                <a:cs typeface="Times New Roman" panose="02020603050405020304" pitchFamily="18" charset="0"/>
              </a:rPr>
              <a:t>定义：</a:t>
            </a:r>
            <a:r>
              <a:rPr lang="zh-CN" altLang="en-US" dirty="0">
                <a:latin typeface="Times New Roman" panose="02020603050405020304" pitchFamily="18" charset="0"/>
                <a:cs typeface="Times New Roman" panose="02020603050405020304" pitchFamily="18" charset="0"/>
                <a:sym typeface="+mn-ea"/>
              </a:rPr>
              <a:t>设</a:t>
            </a:r>
            <a:r>
              <a:rPr lang="en-US" altLang="zh-CN" dirty="0">
                <a:latin typeface="Times New Roman" panose="02020603050405020304" pitchFamily="18" charset="0"/>
                <a:cs typeface="Times New Roman" panose="02020603050405020304" pitchFamily="18" charset="0"/>
                <a:sym typeface="+mn-ea"/>
              </a:rPr>
              <a:t>T</a:t>
            </a:r>
            <a:r>
              <a:rPr lang="zh-CN" altLang="en-US" dirty="0">
                <a:latin typeface="Times New Roman" panose="02020603050405020304" pitchFamily="18" charset="0"/>
                <a:cs typeface="Times New Roman" panose="02020603050405020304" pitchFamily="18" charset="0"/>
                <a:sym typeface="+mn-ea"/>
              </a:rPr>
              <a:t>是带根</a:t>
            </a:r>
            <a:r>
              <a:rPr lang="en-US" altLang="zh-CN" dirty="0">
                <a:latin typeface="Times New Roman" panose="02020603050405020304" pitchFamily="18" charset="0"/>
                <a:cs typeface="Times New Roman" panose="02020603050405020304" pitchFamily="18" charset="0"/>
                <a:sym typeface="+mn-ea"/>
              </a:rPr>
              <a:t>r</a:t>
            </a:r>
            <a:r>
              <a:rPr lang="zh-CN" altLang="en-US" dirty="0">
                <a:latin typeface="Times New Roman" panose="02020603050405020304" pitchFamily="18" charset="0"/>
                <a:cs typeface="Times New Roman" panose="02020603050405020304" pitchFamily="18" charset="0"/>
                <a:sym typeface="+mn-ea"/>
              </a:rPr>
              <a:t>的有序根树。若</a:t>
            </a:r>
            <a:r>
              <a:rPr lang="en-US" altLang="zh-CN" dirty="0">
                <a:latin typeface="Times New Roman" panose="02020603050405020304" pitchFamily="18" charset="0"/>
                <a:cs typeface="Times New Roman" panose="02020603050405020304" pitchFamily="18" charset="0"/>
                <a:sym typeface="+mn-ea"/>
              </a:rPr>
              <a:t>T</a:t>
            </a:r>
            <a:r>
              <a:rPr lang="zh-CN" altLang="en-US" dirty="0">
                <a:latin typeface="Times New Roman" panose="02020603050405020304" pitchFamily="18" charset="0"/>
                <a:cs typeface="Times New Roman" panose="02020603050405020304" pitchFamily="18" charset="0"/>
                <a:sym typeface="+mn-ea"/>
              </a:rPr>
              <a:t>只包含</a:t>
            </a:r>
            <a:r>
              <a:rPr lang="en-US" altLang="zh-CN" dirty="0">
                <a:latin typeface="Times New Roman" panose="02020603050405020304" pitchFamily="18" charset="0"/>
                <a:cs typeface="Times New Roman" panose="02020603050405020304" pitchFamily="18" charset="0"/>
                <a:sym typeface="+mn-ea"/>
              </a:rPr>
              <a:t>r</a:t>
            </a:r>
            <a:r>
              <a:rPr lang="zh-CN" altLang="en-US" dirty="0">
                <a:latin typeface="Times New Roman" panose="02020603050405020304" pitchFamily="18" charset="0"/>
                <a:cs typeface="Times New Roman" panose="02020603050405020304" pitchFamily="18" charset="0"/>
                <a:sym typeface="+mn-ea"/>
              </a:rPr>
              <a:t>，则</a:t>
            </a:r>
            <a:r>
              <a:rPr lang="en-US" altLang="zh-CN" dirty="0">
                <a:latin typeface="Times New Roman" panose="02020603050405020304" pitchFamily="18" charset="0"/>
                <a:cs typeface="Times New Roman" panose="02020603050405020304" pitchFamily="18" charset="0"/>
                <a:sym typeface="+mn-ea"/>
              </a:rPr>
              <a:t>r</a:t>
            </a:r>
            <a:r>
              <a:rPr lang="zh-CN" altLang="en-US" dirty="0">
                <a:latin typeface="Times New Roman" panose="02020603050405020304" pitchFamily="18" charset="0"/>
                <a:cs typeface="Times New Roman" panose="02020603050405020304" pitchFamily="18" charset="0"/>
                <a:sym typeface="+mn-ea"/>
              </a:rPr>
              <a:t>是</a:t>
            </a:r>
            <a:r>
              <a:rPr lang="en-US" altLang="zh-CN" dirty="0">
                <a:latin typeface="Times New Roman" panose="02020603050405020304" pitchFamily="18" charset="0"/>
                <a:cs typeface="Times New Roman" panose="02020603050405020304" pitchFamily="18" charset="0"/>
                <a:sym typeface="+mn-ea"/>
              </a:rPr>
              <a:t>T</a:t>
            </a:r>
            <a:r>
              <a:rPr lang="zh-CN" altLang="en-US" dirty="0">
                <a:latin typeface="Times New Roman" panose="02020603050405020304" pitchFamily="18" charset="0"/>
                <a:cs typeface="Times New Roman" panose="02020603050405020304" pitchFamily="18" charset="0"/>
                <a:sym typeface="+mn-ea"/>
              </a:rPr>
              <a:t>的后序遍历。否则，假定</a:t>
            </a:r>
            <a:r>
              <a:rPr lang="en-US" dirty="0">
                <a:latin typeface="Times New Roman" panose="02020603050405020304" pitchFamily="18" charset="0"/>
                <a:cs typeface="Times New Roman" panose="02020603050405020304" pitchFamily="18" charset="0"/>
                <a:sym typeface="+mn-ea"/>
              </a:rPr>
              <a:t>T</a:t>
            </a:r>
            <a:r>
              <a:rPr lang="en-US" baseline="-25000" dirty="0">
                <a:latin typeface="Times New Roman" panose="02020603050405020304" pitchFamily="18" charset="0"/>
                <a:ea typeface="Cambria Math" pitchFamily="18" charset="0"/>
                <a:cs typeface="Times New Roman" panose="02020603050405020304" pitchFamily="18" charset="0"/>
                <a:sym typeface="+mn-ea"/>
              </a:rPr>
              <a:t>1</a:t>
            </a:r>
            <a:r>
              <a:rPr lang="en-US" dirty="0">
                <a:latin typeface="Times New Roman" panose="02020603050405020304" pitchFamily="18" charset="0"/>
                <a:cs typeface="Times New Roman" panose="02020603050405020304" pitchFamily="18" charset="0"/>
                <a:sym typeface="+mn-ea"/>
              </a:rPr>
              <a:t>, T</a:t>
            </a:r>
            <a:r>
              <a:rPr lang="en-US" baseline="-25000" dirty="0">
                <a:latin typeface="Times New Roman" panose="02020603050405020304" pitchFamily="18" charset="0"/>
                <a:ea typeface="Cambria Math" pitchFamily="18" charset="0"/>
                <a:cs typeface="Times New Roman" panose="02020603050405020304" pitchFamily="18" charset="0"/>
                <a:sym typeface="+mn-ea"/>
              </a:rPr>
              <a:t>2</a:t>
            </a:r>
            <a:r>
              <a:rPr lang="en-US" dirty="0">
                <a:latin typeface="Times New Roman" panose="02020603050405020304" pitchFamily="18" charset="0"/>
                <a:cs typeface="Times New Roman" panose="02020603050405020304" pitchFamily="18" charset="0"/>
                <a:sym typeface="+mn-ea"/>
              </a:rPr>
              <a:t>, …, </a:t>
            </a:r>
            <a:r>
              <a:rPr lang="en-US" dirty="0" err="1">
                <a:latin typeface="Times New Roman" panose="02020603050405020304" pitchFamily="18" charset="0"/>
                <a:cs typeface="Times New Roman" panose="02020603050405020304" pitchFamily="18" charset="0"/>
                <a:sym typeface="+mn-ea"/>
              </a:rPr>
              <a:t>T</a:t>
            </a:r>
            <a:r>
              <a:rPr lang="en-US" baseline="-25000" dirty="0" err="1">
                <a:latin typeface="Times New Roman" panose="02020603050405020304" pitchFamily="18" charset="0"/>
                <a:cs typeface="Times New Roman" panose="02020603050405020304" pitchFamily="18" charset="0"/>
                <a:sym typeface="+mn-ea"/>
              </a:rPr>
              <a:t>n</a:t>
            </a:r>
            <a:r>
              <a:rPr lang="en-US"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是</a:t>
            </a:r>
            <a:r>
              <a:rPr lang="en-US" altLang="zh-CN" dirty="0">
                <a:latin typeface="Times New Roman" panose="02020603050405020304" pitchFamily="18" charset="0"/>
                <a:cs typeface="Times New Roman" panose="02020603050405020304" pitchFamily="18" charset="0"/>
                <a:sym typeface="+mn-ea"/>
              </a:rPr>
              <a:t>T</a:t>
            </a:r>
            <a:r>
              <a:rPr lang="zh-CN" altLang="en-US" dirty="0">
                <a:latin typeface="Times New Roman" panose="02020603050405020304" pitchFamily="18" charset="0"/>
                <a:cs typeface="Times New Roman" panose="02020603050405020304" pitchFamily="18" charset="0"/>
                <a:sym typeface="+mn-ea"/>
              </a:rPr>
              <a:t>的以</a:t>
            </a:r>
            <a:r>
              <a:rPr lang="en-US" altLang="zh-CN" dirty="0">
                <a:latin typeface="Times New Roman" panose="02020603050405020304" pitchFamily="18" charset="0"/>
                <a:cs typeface="Times New Roman" panose="02020603050405020304" pitchFamily="18" charset="0"/>
                <a:sym typeface="+mn-ea"/>
              </a:rPr>
              <a:t>r</a:t>
            </a:r>
            <a:r>
              <a:rPr lang="zh-CN" altLang="en-US" dirty="0">
                <a:latin typeface="Times New Roman" panose="02020603050405020304" pitchFamily="18" charset="0"/>
                <a:cs typeface="Times New Roman" panose="02020603050405020304" pitchFamily="18" charset="0"/>
                <a:sym typeface="+mn-ea"/>
              </a:rPr>
              <a:t>为根的从左向右的子树。后序遍历首先以后续来遍历</a:t>
            </a:r>
            <a:r>
              <a:rPr lang="en-US" altLang="zh-CN" dirty="0">
                <a:latin typeface="Times New Roman" panose="02020603050405020304" pitchFamily="18" charset="0"/>
                <a:cs typeface="Times New Roman" panose="02020603050405020304" pitchFamily="18" charset="0"/>
                <a:sym typeface="+mn-ea"/>
              </a:rPr>
              <a:t>T</a:t>
            </a:r>
            <a:r>
              <a:rPr lang="en-US" altLang="zh-CN" baseline="-25000" dirty="0">
                <a:latin typeface="Times New Roman" panose="02020603050405020304" pitchFamily="18" charset="0"/>
                <a:cs typeface="Times New Roman" panose="02020603050405020304" pitchFamily="18" charset="0"/>
                <a:sym typeface="+mn-ea"/>
              </a:rPr>
              <a:t>1</a:t>
            </a:r>
            <a:r>
              <a:rPr lang="zh-CN" altLang="en-US" dirty="0">
                <a:latin typeface="Times New Roman" panose="02020603050405020304" pitchFamily="18" charset="0"/>
                <a:cs typeface="Times New Roman" panose="02020603050405020304" pitchFamily="18" charset="0"/>
                <a:sym typeface="+mn-ea"/>
              </a:rPr>
              <a:t>，然后以后续来遍历</a:t>
            </a:r>
            <a:r>
              <a:rPr lang="en-US" altLang="zh-CN" dirty="0">
                <a:latin typeface="Times New Roman" panose="02020603050405020304" pitchFamily="18" charset="0"/>
                <a:cs typeface="Times New Roman" panose="02020603050405020304" pitchFamily="18" charset="0"/>
                <a:sym typeface="+mn-ea"/>
              </a:rPr>
              <a:t>T</a:t>
            </a:r>
            <a:r>
              <a:rPr lang="en-US" altLang="zh-CN" baseline="-25000" dirty="0">
                <a:latin typeface="Times New Roman" panose="02020603050405020304" pitchFamily="18" charset="0"/>
                <a:cs typeface="Times New Roman" panose="02020603050405020304" pitchFamily="18" charset="0"/>
                <a:sym typeface="+mn-ea"/>
              </a:rPr>
              <a:t>2</a:t>
            </a:r>
            <a:r>
              <a:rPr lang="zh-CN" altLang="en-US" dirty="0">
                <a:latin typeface="Times New Roman" panose="02020603050405020304" pitchFamily="18" charset="0"/>
                <a:cs typeface="Times New Roman" panose="02020603050405020304" pitchFamily="18" charset="0"/>
                <a:sym typeface="+mn-ea"/>
              </a:rPr>
              <a:t>，然后以后续来遍历</a:t>
            </a:r>
            <a:r>
              <a:rPr lang="en-US" altLang="zh-CN" dirty="0">
                <a:latin typeface="Times New Roman" panose="02020603050405020304" pitchFamily="18" charset="0"/>
                <a:cs typeface="Times New Roman" panose="02020603050405020304" pitchFamily="18" charset="0"/>
                <a:sym typeface="+mn-ea"/>
              </a:rPr>
              <a:t>T</a:t>
            </a:r>
            <a:r>
              <a:rPr lang="en-US" altLang="zh-CN" baseline="-25000" dirty="0">
                <a:latin typeface="Times New Roman" panose="02020603050405020304" pitchFamily="18" charset="0"/>
                <a:cs typeface="Times New Roman" panose="02020603050405020304" pitchFamily="18" charset="0"/>
                <a:sym typeface="+mn-ea"/>
              </a:rPr>
              <a:t>n</a:t>
            </a:r>
            <a:r>
              <a:rPr lang="zh-CN" altLang="en-US" dirty="0">
                <a:latin typeface="Times New Roman" panose="02020603050405020304" pitchFamily="18" charset="0"/>
                <a:cs typeface="Times New Roman" panose="02020603050405020304" pitchFamily="18" charset="0"/>
                <a:sym typeface="+mn-ea"/>
              </a:rPr>
              <a:t>，最后访问</a:t>
            </a:r>
            <a:r>
              <a:rPr lang="en-US" altLang="zh-CN" dirty="0">
                <a:latin typeface="Times New Roman" panose="02020603050405020304" pitchFamily="18" charset="0"/>
                <a:cs typeface="Times New Roman" panose="02020603050405020304" pitchFamily="18" charset="0"/>
                <a:sym typeface="+mn-ea"/>
              </a:rPr>
              <a:t>r</a:t>
            </a:r>
            <a:r>
              <a:rPr lang="zh-CN" altLang="en-US" dirty="0">
                <a:latin typeface="Times New Roman" panose="02020603050405020304" pitchFamily="18" charset="0"/>
                <a:cs typeface="Times New Roman" panose="02020603050405020304" pitchFamily="18" charset="0"/>
                <a:sym typeface="+mn-ea"/>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3733800"/>
            <a:ext cx="4724400" cy="295620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EAD3FF5-69BB-F64A-A68B-01A49D5CB935}"/>
              </a:ext>
            </a:extLst>
          </p:cNvPr>
          <p:cNvPicPr>
            <a:picLocks noChangeAspect="1"/>
          </p:cNvPicPr>
          <p:nvPr/>
        </p:nvPicPr>
        <p:blipFill>
          <a:blip r:embed="rId2"/>
          <a:stretch>
            <a:fillRect/>
          </a:stretch>
        </p:blipFill>
        <p:spPr>
          <a:xfrm>
            <a:off x="3943123" y="2066258"/>
            <a:ext cx="4014703" cy="4791742"/>
          </a:xfrm>
          <a:prstGeom prst="rect">
            <a:avLst/>
          </a:prstGeom>
        </p:spPr>
      </p:pic>
      <p:sp>
        <p:nvSpPr>
          <p:cNvPr id="2" name="Title 1"/>
          <p:cNvSpPr>
            <a:spLocks noGrp="1"/>
          </p:cNvSpPr>
          <p:nvPr>
            <p:ph type="title"/>
          </p:nvPr>
        </p:nvSpPr>
        <p:spPr/>
        <p:txBody>
          <a:bodyPr>
            <a:normAutofit/>
          </a:bodyPr>
          <a:lstStyle/>
          <a:p>
            <a:r>
              <a:rPr lang="zh-CN" altLang="en-US" dirty="0"/>
              <a:t>举例</a:t>
            </a:r>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65050" b="72800"/>
          <a:stretch/>
        </p:blipFill>
        <p:spPr>
          <a:xfrm>
            <a:off x="457200" y="2057399"/>
            <a:ext cx="3200400" cy="4217783"/>
          </a:xfrm>
          <a:prstGeom prst="rect">
            <a:avLst/>
          </a:prstGeom>
        </p:spPr>
      </p:pic>
      <p:pic>
        <p:nvPicPr>
          <p:cNvPr id="6" name="图片 5">
            <a:extLst>
              <a:ext uri="{FF2B5EF4-FFF2-40B4-BE49-F238E27FC236}">
                <a16:creationId xmlns:a16="http://schemas.microsoft.com/office/drawing/2014/main" id="{BCA87294-D4CC-B04C-990B-CC4832A5D805}"/>
              </a:ext>
            </a:extLst>
          </p:cNvPr>
          <p:cNvPicPr>
            <a:picLocks noChangeAspect="1"/>
          </p:cNvPicPr>
          <p:nvPr/>
        </p:nvPicPr>
        <p:blipFill>
          <a:blip r:embed="rId4"/>
          <a:stretch>
            <a:fillRect/>
          </a:stretch>
        </p:blipFill>
        <p:spPr>
          <a:xfrm>
            <a:off x="3943123" y="2082408"/>
            <a:ext cx="4042488" cy="4791742"/>
          </a:xfrm>
          <a:prstGeom prst="rect">
            <a:avLst/>
          </a:prstGeom>
        </p:spPr>
      </p:pic>
      <p:pic>
        <p:nvPicPr>
          <p:cNvPr id="7" name="图片 6">
            <a:extLst>
              <a:ext uri="{FF2B5EF4-FFF2-40B4-BE49-F238E27FC236}">
                <a16:creationId xmlns:a16="http://schemas.microsoft.com/office/drawing/2014/main" id="{7F94364A-73B6-CD4A-97A6-1C3632A8ED6D}"/>
              </a:ext>
            </a:extLst>
          </p:cNvPr>
          <p:cNvPicPr>
            <a:picLocks noChangeAspect="1"/>
          </p:cNvPicPr>
          <p:nvPr/>
        </p:nvPicPr>
        <p:blipFill>
          <a:blip r:embed="rId5"/>
          <a:stretch>
            <a:fillRect/>
          </a:stretch>
        </p:blipFill>
        <p:spPr>
          <a:xfrm>
            <a:off x="3943123" y="2077978"/>
            <a:ext cx="3986213" cy="48006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树型表达式</a:t>
            </a:r>
          </a:p>
        </p:txBody>
      </p:sp>
      <p:sp>
        <p:nvSpPr>
          <p:cNvPr id="3" name="Content Placeholder 2"/>
          <p:cNvSpPr>
            <a:spLocks noGrp="1"/>
          </p:cNvSpPr>
          <p:nvPr>
            <p:ph idx="1"/>
          </p:nvPr>
        </p:nvSpPr>
        <p:spPr/>
        <p:txBody>
          <a:bodyPr/>
          <a:lstStyle/>
          <a:p>
            <a:r>
              <a:rPr lang="en-US" dirty="0"/>
              <a:t>复杂表达式可以使用有序根树表示。</a:t>
            </a:r>
          </a:p>
          <a:p>
            <a:r>
              <a:rPr lang="zh-CN" altLang="en-US" dirty="0"/>
              <a:t>对于表达式</a:t>
            </a:r>
            <a:r>
              <a:rPr lang="en-US" dirty="0"/>
              <a:t>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表达式的二叉树可以自下而上构建，如下所示。</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3795" y="3571875"/>
            <a:ext cx="6697980" cy="2752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中缀记法</a:t>
            </a:r>
          </a:p>
        </p:txBody>
      </p:sp>
      <p:sp>
        <p:nvSpPr>
          <p:cNvPr id="3" name="Content Placeholder 2"/>
          <p:cNvSpPr>
            <a:spLocks noGrp="1"/>
          </p:cNvSpPr>
          <p:nvPr>
            <p:ph idx="1"/>
          </p:nvPr>
        </p:nvSpPr>
        <p:spPr/>
        <p:txBody>
          <a:bodyPr/>
          <a:lstStyle/>
          <a:p>
            <a:r>
              <a:rPr lang="en-US"/>
              <a:t>当包含圆括号时，表示表达式的树的</a:t>
            </a:r>
            <a:r>
              <a:rPr lang="zh-CN" altLang="en-US"/>
              <a:t>中序</a:t>
            </a:r>
            <a:r>
              <a:rPr lang="en-US"/>
              <a:t>遍历将生成原始表达式，但一元操作除外，</a:t>
            </a:r>
            <a:r>
              <a:rPr lang="zh-CN" altLang="en-US"/>
              <a:t>他们紧随运算对象</a:t>
            </a:r>
            <a:r>
              <a:rPr lang="en-US"/>
              <a:t>。</a:t>
            </a:r>
          </a:p>
          <a:p>
            <a:r>
              <a:rPr lang="en-US" dirty="0"/>
              <a:t>我们用一个显示三棵树的例子来说明为什么需要括号，这三棵树都产生相同的中缀表示。</a:t>
            </a:r>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5550" y="3955415"/>
            <a:ext cx="6692900" cy="19551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前缀记法</a:t>
            </a:r>
          </a:p>
        </p:txBody>
      </p:sp>
      <p:sp>
        <p:nvSpPr>
          <p:cNvPr id="3" name="Content Placeholder 2"/>
          <p:cNvSpPr>
            <a:spLocks noGrp="1"/>
          </p:cNvSpPr>
          <p:nvPr>
            <p:ph idx="1"/>
          </p:nvPr>
        </p:nvSpPr>
        <p:spPr>
          <a:xfrm>
            <a:off x="457200" y="1935480"/>
            <a:ext cx="5638800" cy="4389120"/>
          </a:xfrm>
        </p:spPr>
        <p:txBody>
          <a:bodyPr>
            <a:normAutofit fontScale="87500" lnSpcReduction="10000"/>
          </a:bodyPr>
          <a:lstStyle/>
          <a:p>
            <a:r>
              <a:rPr lang="en-US" dirty="0" err="1"/>
              <a:t>当我们</a:t>
            </a:r>
            <a:r>
              <a:rPr lang="zh-CN" altLang="en-US" dirty="0"/>
              <a:t>前序</a:t>
            </a:r>
            <a:r>
              <a:rPr lang="en-US" dirty="0"/>
              <a:t>遍历表达式的根树表示时，我们得到表达式的前缀形式。前缀形式的表达式被称为波兰符号，以波兰逻辑学家JanŁukasiewicz命名。</a:t>
            </a:r>
          </a:p>
          <a:p>
            <a:r>
              <a:rPr lang="en-US" dirty="0"/>
              <a:t>运算符以表达式的前缀形式位于其操作数之前。不需要括号，因为表示是明确的。</a:t>
            </a:r>
          </a:p>
          <a:p>
            <a:r>
              <a:rPr lang="zh-CN" altLang="en-US" dirty="0"/>
              <a:t>前缀生成式</a:t>
            </a:r>
            <a:r>
              <a:rPr lang="en-US" dirty="0"/>
              <a:t>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 </a:t>
            </a:r>
          </a:p>
          <a:p>
            <a:pPr marL="0" indent="0">
              <a:buNone/>
            </a:pPr>
            <a:r>
              <a:rPr lang="en-US" dirty="0"/>
              <a:t>     is + </a:t>
            </a:r>
            <a:r>
              <a:rPr lang="en-US" dirty="0">
                <a:latin typeface="Cambria Math"/>
                <a:ea typeface="Cambria Math"/>
              </a:rPr>
              <a:t>↑ </a:t>
            </a:r>
            <a:r>
              <a:rPr lang="en-US" dirty="0">
                <a:ea typeface="Cambria Math"/>
              </a:rPr>
              <a:t>+ </a:t>
            </a:r>
            <a:r>
              <a:rPr lang="en-US" i="1" dirty="0"/>
              <a:t>x y </a:t>
            </a:r>
            <a:r>
              <a:rPr lang="en-US" dirty="0">
                <a:latin typeface="Cambria Math" pitchFamily="18" charset="0"/>
                <a:ea typeface="Cambria Math" pitchFamily="18" charset="0"/>
              </a:rPr>
              <a:t>2 </a:t>
            </a:r>
            <a:r>
              <a:rPr lang="en-US" dirty="0"/>
              <a:t>/ </a:t>
            </a:r>
            <a:r>
              <a:rPr lang="en-US" dirty="0">
                <a:latin typeface="Cambria Math"/>
                <a:ea typeface="Cambria Math"/>
              </a:rPr>
              <a:t>− </a:t>
            </a:r>
            <a:r>
              <a:rPr lang="en-US" i="1" dirty="0"/>
              <a:t>x </a:t>
            </a:r>
            <a:r>
              <a:rPr lang="en-US" dirty="0">
                <a:latin typeface="Cambria Math" pitchFamily="18" charset="0"/>
                <a:ea typeface="Cambria Math" pitchFamily="18" charset="0"/>
              </a:rPr>
              <a:t>4 3</a:t>
            </a:r>
            <a:r>
              <a:rPr lang="en-US" dirty="0"/>
              <a:t>.</a:t>
            </a:r>
          </a:p>
          <a:p>
            <a:r>
              <a:rPr lang="en-US" dirty="0"/>
              <a:t>前缀表达式是通过从右向左计算的。当我们遇到一个运算符时，我们对右边的两个运算符执行相应的操作。</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3139440"/>
            <a:ext cx="2841625" cy="3030855"/>
          </a:xfrm>
          <a:prstGeom prst="rect">
            <a:avLst/>
          </a:prstGeom>
        </p:spPr>
      </p:pic>
      <p:sp>
        <p:nvSpPr>
          <p:cNvPr id="5" name="TextBox 4"/>
          <p:cNvSpPr txBox="1"/>
          <p:nvPr/>
        </p:nvSpPr>
        <p:spPr>
          <a:xfrm>
            <a:off x="6084570" y="1483995"/>
            <a:ext cx="2697480" cy="922020"/>
          </a:xfrm>
          <a:prstGeom prst="rect">
            <a:avLst/>
          </a:prstGeom>
          <a:noFill/>
        </p:spPr>
        <p:txBody>
          <a:bodyPr wrap="square" rtlCol="0">
            <a:spAutoFit/>
          </a:bodyPr>
          <a:lstStyle/>
          <a:p>
            <a:r>
              <a:rPr lang="en-US" b="1" dirty="0"/>
              <a:t>Example</a:t>
            </a:r>
            <a:r>
              <a:rPr lang="en-US" dirty="0"/>
              <a:t>: </a:t>
            </a:r>
            <a:r>
              <a:rPr lang="zh-CN" altLang="en-US" dirty="0"/>
              <a:t>这里</a:t>
            </a:r>
            <a:r>
              <a:rPr lang="en-US" dirty="0"/>
              <a:t>展示用于计算特定前缀表达式的步骤:</a:t>
            </a:r>
            <a:endParaRPr lang="en-US"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304800"/>
            <a:ext cx="892302" cy="1032510"/>
          </a:xfrm>
          <a:prstGeom prst="rect">
            <a:avLst/>
          </a:prstGeom>
        </p:spPr>
      </p:pic>
      <p:sp>
        <p:nvSpPr>
          <p:cNvPr id="7" name="TextBox 6"/>
          <p:cNvSpPr txBox="1"/>
          <p:nvPr/>
        </p:nvSpPr>
        <p:spPr>
          <a:xfrm>
            <a:off x="6934200" y="381000"/>
            <a:ext cx="1847850" cy="646331"/>
          </a:xfrm>
          <a:prstGeom prst="rect">
            <a:avLst/>
          </a:prstGeom>
          <a:noFill/>
        </p:spPr>
        <p:txBody>
          <a:bodyPr wrap="square" rtlCol="0">
            <a:spAutoFit/>
          </a:bodyPr>
          <a:lstStyle/>
          <a:p>
            <a:r>
              <a:rPr lang="en-US" dirty="0"/>
              <a:t>Jan </a:t>
            </a:r>
            <a:r>
              <a:rPr lang="en-US" dirty="0" err="1">
                <a:latin typeface="Cambria Math"/>
                <a:ea typeface="Cambria Math"/>
              </a:rPr>
              <a:t>Ł</a:t>
            </a:r>
            <a:r>
              <a:rPr lang="en-US" dirty="0" err="1"/>
              <a:t>ukasiewicz</a:t>
            </a:r>
            <a:r>
              <a:rPr lang="en-US" dirty="0"/>
              <a:t> (</a:t>
            </a:r>
            <a:r>
              <a:rPr lang="en-US" dirty="0">
                <a:latin typeface="Cambria Math" pitchFamily="18" charset="0"/>
                <a:ea typeface="Cambria Math" pitchFamily="18" charset="0"/>
              </a:rPr>
              <a:t>1878-1956</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后缀记法</a:t>
            </a:r>
          </a:p>
        </p:txBody>
      </p:sp>
      <p:sp>
        <p:nvSpPr>
          <p:cNvPr id="3" name="Content Placeholder 2"/>
          <p:cNvSpPr>
            <a:spLocks noGrp="1"/>
          </p:cNvSpPr>
          <p:nvPr>
            <p:ph idx="1"/>
          </p:nvPr>
        </p:nvSpPr>
        <p:spPr>
          <a:xfrm>
            <a:off x="304800" y="1935480"/>
            <a:ext cx="5943600" cy="4389120"/>
          </a:xfrm>
        </p:spPr>
        <p:txBody>
          <a:bodyPr>
            <a:normAutofit fontScale="92500"/>
          </a:bodyPr>
          <a:lstStyle/>
          <a:p>
            <a:r>
              <a:rPr lang="en-US"/>
              <a:t>我们通过按后序遍历表达式的二叉树来获得表达式的后缀形式。以后缀形式书写的表达式被称为反向波兰符号。</a:t>
            </a:r>
          </a:p>
          <a:p>
            <a:r>
              <a:rPr lang="en-US" dirty="0"/>
              <a:t>不需要括号，因为后缀形式是明确的。</a:t>
            </a:r>
          </a:p>
          <a:p>
            <a:r>
              <a:rPr lang="en-US" i="1" dirty="0"/>
              <a:t>x y </a:t>
            </a:r>
            <a:r>
              <a:rPr lang="en-US" dirty="0"/>
              <a:t>+ </a:t>
            </a:r>
            <a:r>
              <a:rPr lang="en-US" dirty="0">
                <a:latin typeface="Cambria Math" pitchFamily="18" charset="0"/>
                <a:ea typeface="Cambria Math" pitchFamily="18" charset="0"/>
              </a:rPr>
              <a:t>2 </a:t>
            </a:r>
            <a:r>
              <a:rPr lang="en-US" dirty="0">
                <a:latin typeface="Cambria Math"/>
                <a:ea typeface="Cambria Math"/>
              </a:rPr>
              <a:t>↑ </a:t>
            </a:r>
            <a:r>
              <a:rPr lang="en-US" i="1" dirty="0"/>
              <a:t>x </a:t>
            </a:r>
            <a:r>
              <a:rPr lang="en-US" dirty="0">
                <a:latin typeface="Cambria Math" pitchFamily="18" charset="0"/>
                <a:ea typeface="Cambria Math" pitchFamily="18" charset="0"/>
              </a:rPr>
              <a:t>4</a:t>
            </a:r>
            <a:r>
              <a:rPr lang="en-US" dirty="0">
                <a:latin typeface="Cambria Math"/>
                <a:ea typeface="Cambria Math"/>
              </a:rPr>
              <a:t> − </a:t>
            </a:r>
            <a:r>
              <a:rPr lang="en-US" dirty="0">
                <a:latin typeface="Cambria Math" pitchFamily="18" charset="0"/>
                <a:ea typeface="Cambria Math" pitchFamily="18" charset="0"/>
              </a:rPr>
              <a:t>3 </a:t>
            </a:r>
            <a:r>
              <a:rPr lang="en-US" dirty="0"/>
              <a:t>/</a:t>
            </a:r>
            <a:r>
              <a:rPr lang="en-US" dirty="0">
                <a:latin typeface="Cambria Math" pitchFamily="18" charset="0"/>
                <a:ea typeface="Cambria Math" pitchFamily="18" charset="0"/>
              </a:rPr>
              <a:t> </a:t>
            </a:r>
            <a:r>
              <a:rPr lang="en-US" dirty="0">
                <a:ea typeface="Cambria Math"/>
              </a:rPr>
              <a:t>+</a:t>
            </a:r>
            <a:r>
              <a:rPr lang="en-US" dirty="0"/>
              <a:t> </a:t>
            </a:r>
            <a:r>
              <a:rPr lang="zh-CN" altLang="en-US" dirty="0"/>
              <a:t>是</a:t>
            </a:r>
            <a:r>
              <a:rPr lang="en-US" dirty="0"/>
              <a:t>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r>
              <a:rPr lang="zh-CN" altLang="en-US" dirty="0"/>
              <a:t>的后缀表示</a:t>
            </a:r>
            <a:endParaRPr lang="en-US" dirty="0"/>
          </a:p>
          <a:p>
            <a:r>
              <a:rPr lang="en-US" dirty="0"/>
              <a:t>二元运算符跟随其两个操作数。因此，要对表达式求值，需要从左到右执行一个由前一个操作数上的运算符表示的操作。</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514600"/>
            <a:ext cx="2229612" cy="2376678"/>
          </a:xfrm>
          <a:prstGeom prst="rect">
            <a:avLst/>
          </a:prstGeom>
        </p:spPr>
      </p:pic>
      <p:sp>
        <p:nvSpPr>
          <p:cNvPr id="5" name="TextBox 4"/>
          <p:cNvSpPr txBox="1"/>
          <p:nvPr/>
        </p:nvSpPr>
        <p:spPr>
          <a:xfrm>
            <a:off x="6553200" y="1066800"/>
            <a:ext cx="2209800" cy="1200329"/>
          </a:xfrm>
          <a:prstGeom prst="rect">
            <a:avLst/>
          </a:prstGeom>
          <a:noFill/>
        </p:spPr>
        <p:txBody>
          <a:bodyPr wrap="square" rtlCol="0">
            <a:spAutoFit/>
          </a:bodyPr>
          <a:lstStyle/>
          <a:p>
            <a:r>
              <a:rPr lang="en-US" b="1" dirty="0"/>
              <a:t>Example</a:t>
            </a:r>
            <a:r>
              <a:rPr lang="en-US" dirty="0"/>
              <a:t>: We show the steps used to evaluate a particular postfix expression.</a:t>
            </a: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生成树</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7.4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树的概述</a:t>
            </a:r>
          </a:p>
        </p:txBody>
      </p:sp>
      <p:sp>
        <p:nvSpPr>
          <p:cNvPr id="3" name="Subtitle 2"/>
          <p:cNvSpPr>
            <a:spLocks noGrp="1"/>
          </p:cNvSpPr>
          <p:nvPr>
            <p:ph type="subTitle" idx="1"/>
          </p:nvPr>
        </p:nvSpPr>
        <p:spPr/>
        <p:txBody>
          <a:bodyPr/>
          <a:lstStyle/>
          <a:p>
            <a:r>
              <a:rPr lang="en-US" dirty="0"/>
              <a:t>Section 7</a:t>
            </a:r>
            <a:r>
              <a:rPr lang="en-US" dirty="0">
                <a:latin typeface="Cambria Math" pitchFamily="18" charset="0"/>
                <a:ea typeface="Cambria Math" pitchFamily="18" charset="0"/>
              </a:rPr>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本节概要</a:t>
            </a:r>
          </a:p>
        </p:txBody>
      </p:sp>
      <p:sp>
        <p:nvSpPr>
          <p:cNvPr id="3" name="Content Placeholder 2"/>
          <p:cNvSpPr>
            <a:spLocks noGrp="1"/>
          </p:cNvSpPr>
          <p:nvPr>
            <p:ph idx="1"/>
          </p:nvPr>
        </p:nvSpPr>
        <p:spPr/>
        <p:txBody>
          <a:bodyPr/>
          <a:lstStyle/>
          <a:p>
            <a:r>
              <a:rPr lang="zh-CN" altLang="en-US" dirty="0"/>
              <a:t>深度优先搜索</a:t>
            </a:r>
          </a:p>
          <a:p>
            <a:r>
              <a:rPr lang="zh-CN" altLang="en-US" dirty="0"/>
              <a:t>宽度优先搜索</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生成树</a:t>
            </a:r>
          </a:p>
        </p:txBody>
      </p:sp>
      <p:sp>
        <p:nvSpPr>
          <p:cNvPr id="3" name="Content Placeholder 2"/>
          <p:cNvSpPr>
            <a:spLocks noGrp="1"/>
          </p:cNvSpPr>
          <p:nvPr>
            <p:ph idx="1"/>
          </p:nvPr>
        </p:nvSpPr>
        <p:spPr>
          <a:xfrm>
            <a:off x="457200" y="1935480"/>
            <a:ext cx="8229600" cy="1874520"/>
          </a:xfrm>
        </p:spPr>
        <p:txBody>
          <a:bodyPr>
            <a:noAutofit/>
          </a:bodyPr>
          <a:lstStyle/>
          <a:p>
            <a:pPr marL="14288" indent="0">
              <a:buNone/>
            </a:pPr>
            <a:r>
              <a:rPr lang="zh-CN" altLang="en-US" b="1" dirty="0"/>
              <a:t>定义：</a:t>
            </a:r>
            <a:r>
              <a:rPr lang="zh-CN" altLang="en-US" dirty="0"/>
              <a:t>设</a:t>
            </a:r>
            <a:r>
              <a:rPr lang="en-US" altLang="zh-CN" dirty="0"/>
              <a:t>G</a:t>
            </a:r>
            <a:r>
              <a:rPr lang="zh-CN" altLang="en-US" dirty="0"/>
              <a:t>是简单图，如果</a:t>
            </a:r>
            <a:r>
              <a:rPr lang="en-US" altLang="zh-CN" dirty="0"/>
              <a:t>G</a:t>
            </a:r>
            <a:r>
              <a:rPr lang="zh-CN" altLang="en-US" dirty="0"/>
              <a:t>的生成子图</a:t>
            </a:r>
            <a:r>
              <a:rPr lang="en-US" altLang="zh-CN" dirty="0"/>
              <a:t>G’</a:t>
            </a:r>
            <a:r>
              <a:rPr lang="zh-CN" altLang="en-US" dirty="0"/>
              <a:t>是一棵树，则称</a:t>
            </a:r>
            <a:r>
              <a:rPr lang="en-US" altLang="zh-CN" dirty="0"/>
              <a:t>G’</a:t>
            </a:r>
            <a:r>
              <a:rPr lang="zh-CN" altLang="en-US" dirty="0"/>
              <a:t>是</a:t>
            </a:r>
            <a:r>
              <a:rPr lang="en-US" altLang="zh-CN" dirty="0"/>
              <a:t>G</a:t>
            </a:r>
            <a:r>
              <a:rPr lang="zh-CN" altLang="en-US" dirty="0"/>
              <a:t>的生成树。</a:t>
            </a:r>
          </a:p>
          <a:p>
            <a:pPr marL="14288" indent="0">
              <a:buNone/>
            </a:pPr>
            <a:endParaRPr lang="en-US" b="1" dirty="0"/>
          </a:p>
          <a:p>
            <a:pPr marL="14288" indent="0">
              <a:buNone/>
            </a:pPr>
            <a:r>
              <a:rPr lang="zh-CN" altLang="en-US" b="1" dirty="0"/>
              <a:t>例：</a:t>
            </a:r>
            <a:r>
              <a:rPr lang="zh-CN" altLang="en-US" dirty="0"/>
              <a:t>找出图示简单图的生成树：</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1114" y="3429000"/>
            <a:ext cx="2110324" cy="12954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35" y="5105400"/>
            <a:ext cx="6069330" cy="150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深度优先搜索</a:t>
            </a:r>
          </a:p>
        </p:txBody>
      </p:sp>
      <p:sp>
        <p:nvSpPr>
          <p:cNvPr id="3" name="Content Placeholder 2"/>
          <p:cNvSpPr>
            <a:spLocks noGrp="1"/>
          </p:cNvSpPr>
          <p:nvPr>
            <p:ph idx="1"/>
          </p:nvPr>
        </p:nvSpPr>
        <p:spPr/>
        <p:txBody>
          <a:bodyPr>
            <a:noAutofit/>
          </a:bodyPr>
          <a:lstStyle/>
          <a:p>
            <a:pPr marL="276225" indent="-247650">
              <a:lnSpc>
                <a:spcPct val="120000"/>
              </a:lnSpc>
            </a:pPr>
            <a:r>
              <a:rPr lang="en-US" sz="2200" dirty="0"/>
              <a:t>要使用深度优先搜索为</a:t>
            </a:r>
            <a:r>
              <a:rPr lang="zh-CN" altLang="en-US" sz="2200" dirty="0"/>
              <a:t>连通</a:t>
            </a:r>
            <a:r>
              <a:rPr lang="en-US" sz="2200" dirty="0"/>
              <a:t>的简单图构建生成树，首先</a:t>
            </a:r>
            <a:r>
              <a:rPr lang="zh-CN" altLang="en-US" sz="2200" dirty="0"/>
              <a:t>需要</a:t>
            </a:r>
            <a:r>
              <a:rPr lang="en-US" sz="2200" dirty="0"/>
              <a:t>任意选择图的</a:t>
            </a:r>
            <a:r>
              <a:rPr lang="zh-CN" altLang="en-US" sz="2200" dirty="0"/>
              <a:t>一个</a:t>
            </a:r>
            <a:r>
              <a:rPr lang="en-US" sz="2200" dirty="0"/>
              <a:t>顶点作为根。 </a:t>
            </a:r>
          </a:p>
          <a:p>
            <a:pPr marL="276225" lvl="1" indent="-247650">
              <a:lnSpc>
                <a:spcPct val="120000"/>
              </a:lnSpc>
            </a:pPr>
            <a:r>
              <a:rPr lang="en-US" sz="2200" dirty="0"/>
              <a:t>通过连续添加顶点和边，形成从该顶点开始的</a:t>
            </a:r>
            <a:r>
              <a:rPr lang="zh-CN" altLang="en-US" sz="2200" dirty="0"/>
              <a:t>通路</a:t>
            </a:r>
            <a:r>
              <a:rPr lang="en-US" sz="2200" dirty="0"/>
              <a:t>，其中每个新边与</a:t>
            </a:r>
            <a:r>
              <a:rPr lang="zh-CN" altLang="en-US" sz="2200" dirty="0"/>
              <a:t>通路</a:t>
            </a:r>
            <a:r>
              <a:rPr lang="en-US" sz="2200" dirty="0"/>
              <a:t>中的最后一个顶点和</a:t>
            </a:r>
            <a:r>
              <a:rPr lang="zh-CN" altLang="en-US" sz="2200" dirty="0"/>
              <a:t>通路</a:t>
            </a:r>
            <a:r>
              <a:rPr lang="en-US" sz="2200" dirty="0"/>
              <a:t>中尚未存在的顶点关联。继续向该</a:t>
            </a:r>
            <a:r>
              <a:rPr lang="zh-CN" altLang="en-US" sz="2200" dirty="0"/>
              <a:t>通路</a:t>
            </a:r>
            <a:r>
              <a:rPr lang="en-US" sz="2200" dirty="0"/>
              <a:t>添加尽可能长的顶点和边。</a:t>
            </a:r>
          </a:p>
          <a:p>
            <a:pPr marL="276225" lvl="1" indent="-247650">
              <a:lnSpc>
                <a:spcPct val="120000"/>
              </a:lnSpc>
            </a:pPr>
            <a:r>
              <a:rPr lang="en-US" sz="2200" dirty="0"/>
              <a:t>如果</a:t>
            </a:r>
            <a:r>
              <a:rPr lang="zh-CN" altLang="en-US" sz="2200" dirty="0"/>
              <a:t>通路</a:t>
            </a:r>
            <a:r>
              <a:rPr lang="en-US" sz="2200" dirty="0"/>
              <a:t>穿过图的所有顶点，则由该</a:t>
            </a:r>
            <a:r>
              <a:rPr lang="zh-CN" altLang="en-US" sz="2200" dirty="0"/>
              <a:t>通路</a:t>
            </a:r>
            <a:r>
              <a:rPr lang="en-US" sz="2200" dirty="0"/>
              <a:t>组成的树是生成树</a:t>
            </a:r>
            <a:r>
              <a:rPr lang="zh-CN" altLang="en-US" sz="2200" dirty="0"/>
              <a:t>。</a:t>
            </a:r>
            <a:endParaRPr lang="en-US" sz="2200" dirty="0"/>
          </a:p>
          <a:p>
            <a:pPr marL="276225" lvl="1" indent="-247650">
              <a:lnSpc>
                <a:spcPct val="120000"/>
              </a:lnSpc>
            </a:pPr>
            <a:r>
              <a:rPr lang="en-US" sz="2200" dirty="0"/>
              <a:t>否则，移回</a:t>
            </a:r>
            <a:r>
              <a:rPr lang="zh-CN" altLang="en-US" sz="2200" dirty="0"/>
              <a:t>通路</a:t>
            </a:r>
            <a:r>
              <a:rPr lang="en-US" sz="2200" dirty="0" err="1"/>
              <a:t>中最后一个顶点的</a:t>
            </a:r>
            <a:r>
              <a:rPr lang="zh-CN" altLang="en-US" sz="2200" dirty="0"/>
              <a:t>前</a:t>
            </a:r>
            <a:r>
              <a:rPr lang="en-US" sz="2200" dirty="0" err="1"/>
              <a:t>一个顶点，如果可能，从该顶点开始形成一条新</a:t>
            </a:r>
            <a:r>
              <a:rPr lang="zh-CN" altLang="en-US" sz="2200" dirty="0"/>
              <a:t>通路</a:t>
            </a:r>
            <a:r>
              <a:rPr lang="en-US" sz="2200" dirty="0"/>
              <a:t>，</a:t>
            </a:r>
            <a:r>
              <a:rPr lang="en-US" sz="2200" dirty="0" err="1"/>
              <a:t>并穿过尚未访问的顶点。如果无法执行此操作</a:t>
            </a:r>
            <a:r>
              <a:rPr lang="en-US" sz="2200" dirty="0"/>
              <a:t>，</a:t>
            </a:r>
            <a:r>
              <a:rPr lang="zh-CN" altLang="en-US" sz="2200" dirty="0"/>
              <a:t>则继续</a:t>
            </a:r>
            <a:r>
              <a:rPr lang="en-US" sz="2200" dirty="0" err="1"/>
              <a:t>向</a:t>
            </a:r>
            <a:r>
              <a:rPr lang="zh-CN" altLang="en-US" sz="2200" dirty="0"/>
              <a:t>前</a:t>
            </a:r>
            <a:r>
              <a:rPr lang="en-US" sz="2200" dirty="0" err="1"/>
              <a:t>移动一个顶点</a:t>
            </a:r>
            <a:r>
              <a:rPr lang="zh-CN" altLang="en-US" sz="2200" dirty="0"/>
              <a:t>。</a:t>
            </a:r>
            <a:endParaRPr lang="en-US" sz="2200" dirty="0"/>
          </a:p>
          <a:p>
            <a:pPr marL="276225" lvl="1" indent="-247650">
              <a:lnSpc>
                <a:spcPct val="120000"/>
              </a:lnSpc>
            </a:pPr>
            <a:r>
              <a:rPr lang="en-US" sz="2200" dirty="0"/>
              <a:t>重复此过程，直到所有顶点都包含在生成树中。</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深度优先搜索</a:t>
            </a:r>
          </a:p>
        </p:txBody>
      </p:sp>
      <p:sp>
        <p:nvSpPr>
          <p:cNvPr id="3" name="Content Placeholder 2"/>
          <p:cNvSpPr>
            <a:spLocks noGrp="1"/>
          </p:cNvSpPr>
          <p:nvPr>
            <p:ph idx="1"/>
          </p:nvPr>
        </p:nvSpPr>
        <p:spPr>
          <a:xfrm>
            <a:off x="457200" y="1935480"/>
            <a:ext cx="8229600" cy="1143000"/>
          </a:xfrm>
        </p:spPr>
        <p:txBody>
          <a:bodyPr>
            <a:noAutofit/>
          </a:bodyPr>
          <a:lstStyle/>
          <a:p>
            <a:pPr marL="14288" indent="0">
              <a:buNone/>
            </a:pPr>
            <a:r>
              <a:rPr lang="zh-CN" altLang="en-US" b="1" dirty="0"/>
              <a:t>例：</a:t>
            </a:r>
            <a:r>
              <a:rPr lang="zh-CN" altLang="en-US" dirty="0"/>
              <a:t>用深度优先搜索找到途中的一个生成树。</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514600"/>
            <a:ext cx="3200400" cy="163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460" y="4572000"/>
            <a:ext cx="5085080" cy="178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dissolv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深度优先搜索</a:t>
            </a:r>
          </a:p>
        </p:txBody>
      </p:sp>
      <p:sp>
        <p:nvSpPr>
          <p:cNvPr id="3" name="Content Placeholder 2"/>
          <p:cNvSpPr>
            <a:spLocks noGrp="1"/>
          </p:cNvSpPr>
          <p:nvPr>
            <p:ph idx="1"/>
          </p:nvPr>
        </p:nvSpPr>
        <p:spPr/>
        <p:txBody>
          <a:bodyPr/>
          <a:lstStyle/>
          <a:p>
            <a:r>
              <a:rPr lang="en-US" dirty="0"/>
              <a:t>由图的深度优先搜索选择的边称为树边。图的所有其他边必须将顶点连接到图中顶点的祖先或后代。这些称为</a:t>
            </a:r>
            <a:r>
              <a:rPr lang="zh-CN" altLang="en-US" dirty="0"/>
              <a:t>背边。</a:t>
            </a:r>
            <a:r>
              <a:rPr lang="en-US" dirty="0"/>
              <a:t> </a:t>
            </a:r>
          </a:p>
          <a:p>
            <a:r>
              <a:rPr lang="en-US" dirty="0"/>
              <a:t>在这个图中，树的</a:t>
            </a:r>
            <a:r>
              <a:rPr lang="zh-CN" altLang="en-US" dirty="0"/>
              <a:t>树边</a:t>
            </a:r>
            <a:r>
              <a:rPr lang="en-US" dirty="0"/>
              <a:t>用蓝色粗线显示。两条黑色细边是</a:t>
            </a:r>
            <a:r>
              <a:rPr lang="zh-CN" altLang="en-US" dirty="0"/>
              <a:t>背边</a:t>
            </a:r>
            <a:r>
              <a:rPr lang="en-US"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419600"/>
            <a:ext cx="4366559"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深度优先搜索算法</a:t>
            </a:r>
          </a:p>
        </p:txBody>
      </p:sp>
      <p:sp>
        <p:nvSpPr>
          <p:cNvPr id="3" name="Content Placeholder 2"/>
          <p:cNvSpPr>
            <a:spLocks noGrp="1"/>
          </p:cNvSpPr>
          <p:nvPr>
            <p:ph idx="1"/>
          </p:nvPr>
        </p:nvSpPr>
        <p:spPr/>
        <p:txBody>
          <a:bodyPr/>
          <a:lstStyle/>
          <a:p>
            <a:r>
              <a:rPr lang="en-US"/>
              <a:t>我们现在使用伪代码来</a:t>
            </a:r>
            <a:r>
              <a:rPr lang="zh-CN" altLang="en-US"/>
              <a:t>展示</a:t>
            </a:r>
            <a:r>
              <a:rPr lang="en-US"/>
              <a:t>深度优先搜索</a:t>
            </a:r>
            <a:r>
              <a:rPr lang="zh-CN" altLang="en-US"/>
              <a:t>算法</a:t>
            </a:r>
            <a:r>
              <a:rPr lang="en-US"/>
              <a:t>。在这个递归算法中，</a:t>
            </a:r>
            <a:r>
              <a:rPr lang="zh-CN" altLang="en-US"/>
              <a:t>在添加连接</a:t>
            </a:r>
            <a:r>
              <a:rPr lang="en-US" altLang="zh-CN"/>
              <a:t>v</a:t>
            </a:r>
            <a:r>
              <a:rPr lang="zh-CN" altLang="en-US"/>
              <a:t>和</a:t>
            </a:r>
            <a:r>
              <a:rPr lang="en-US" altLang="zh-CN"/>
              <a:t>w</a:t>
            </a:r>
            <a:r>
              <a:rPr lang="zh-CN" altLang="en-US"/>
              <a:t>顶点的边之后</a:t>
            </a:r>
            <a:r>
              <a:rPr lang="en-US"/>
              <a:t>，</a:t>
            </a:r>
            <a:r>
              <a:rPr lang="en-US">
                <a:sym typeface="+mn-ea"/>
              </a:rPr>
              <a:t>我们完成了对w的</a:t>
            </a:r>
            <a:r>
              <a:rPr lang="zh-CN" altLang="en-US">
                <a:sym typeface="+mn-ea"/>
              </a:rPr>
              <a:t>搜索，</a:t>
            </a:r>
            <a:r>
              <a:rPr lang="zh-CN" altLang="en-US"/>
              <a:t>再</a:t>
            </a:r>
            <a:r>
              <a:rPr lang="en-US"/>
              <a:t>返回到v继续从v进行</a:t>
            </a:r>
            <a:r>
              <a:rPr lang="zh-CN" altLang="en-US"/>
              <a:t>搜索</a:t>
            </a:r>
            <a:r>
              <a:rPr lang="en-US"/>
              <a:t>。</a:t>
            </a:r>
          </a:p>
        </p:txBody>
      </p:sp>
      <p:sp>
        <p:nvSpPr>
          <p:cNvPr id="4" name="TextBox 3"/>
          <p:cNvSpPr txBox="1"/>
          <p:nvPr/>
        </p:nvSpPr>
        <p:spPr>
          <a:xfrm>
            <a:off x="920115" y="3574415"/>
            <a:ext cx="7303135" cy="2306955"/>
          </a:xfrm>
          <a:prstGeom prst="rect">
            <a:avLst/>
          </a:prstGeom>
          <a:noFill/>
          <a:ln>
            <a:solidFill>
              <a:schemeClr val="accent1"/>
            </a:solidFill>
          </a:ln>
        </p:spPr>
        <p:txBody>
          <a:bodyPr wrap="square" rtlCol="0">
            <a:spAutoFit/>
          </a:bodyPr>
          <a:lstStyle/>
          <a:p>
            <a:r>
              <a:rPr lang="en-US" b="1" dirty="0"/>
              <a:t>procedure </a:t>
            </a:r>
            <a:r>
              <a:rPr lang="en-US" i="1" dirty="0"/>
              <a:t>DFS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p>
          <a:p>
            <a:endParaRPr lang="en-US" dirty="0">
              <a:latin typeface="Cambria Math" pitchFamily="18" charset="0"/>
              <a:ea typeface="Cambria Math" pitchFamily="18" charset="0"/>
            </a:endParaRPr>
          </a:p>
          <a:p>
            <a:r>
              <a:rPr lang="en-US" b="1" dirty="0">
                <a:latin typeface="Cambria Math" pitchFamily="18" charset="0"/>
                <a:ea typeface="Cambria Math" pitchFamily="18" charset="0"/>
              </a:rPr>
              <a:t>procedure </a:t>
            </a:r>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ea typeface="Cambria Math" pitchFamily="18" charset="0"/>
              </a:rPr>
              <a:t>v</a:t>
            </a:r>
            <a:r>
              <a:rPr lang="en-US" dirty="0">
                <a:latin typeface="Cambria Math" pitchFamily="18" charset="0"/>
                <a:ea typeface="Cambria Math" pitchFamily="18" charset="0"/>
              </a:rPr>
              <a:t>: vertex of </a:t>
            </a:r>
            <a:r>
              <a:rPr lang="en-US" i="1" dirty="0">
                <a:latin typeface="Cambria Math" pitchFamily="18" charset="0"/>
                <a:ea typeface="Cambria Math" pitchFamily="18" charset="0"/>
              </a:rPr>
              <a:t>G</a:t>
            </a:r>
            <a:r>
              <a:rPr lang="en-US" dirty="0">
                <a:latin typeface="Cambria Math" pitchFamily="18" charset="0"/>
                <a:ea typeface="Cambria Math" pitchFamily="18" charset="0"/>
              </a:rPr>
              <a:t>)</a:t>
            </a:r>
          </a:p>
          <a:p>
            <a:r>
              <a:rPr lang="en-US" b="1" dirty="0">
                <a:latin typeface="Cambria Math" pitchFamily="18" charset="0"/>
                <a:ea typeface="Cambria Math" pitchFamily="18" charset="0"/>
              </a:rPr>
              <a:t>for</a:t>
            </a:r>
            <a:r>
              <a:rPr lang="en-US" dirty="0">
                <a:latin typeface="Cambria Math" pitchFamily="18" charset="0"/>
                <a:ea typeface="Cambria Math" pitchFamily="18" charset="0"/>
              </a:rPr>
              <a:t> each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adjacent to </a:t>
            </a:r>
            <a:r>
              <a:rPr lang="en-US" i="1" dirty="0">
                <a:latin typeface="Cambria Math" pitchFamily="18" charset="0"/>
                <a:ea typeface="Cambria Math" pitchFamily="18" charset="0"/>
              </a:rPr>
              <a:t>v</a:t>
            </a:r>
            <a:r>
              <a:rPr lang="en-US" dirty="0">
                <a:latin typeface="Cambria Math" pitchFamily="18" charset="0"/>
                <a:ea typeface="Cambria Math" pitchFamily="18" charset="0"/>
              </a:rPr>
              <a:t>  and not yet in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dirty="0">
                <a:latin typeface="Cambria Math" pitchFamily="18" charset="0"/>
                <a:ea typeface="Cambria Math" pitchFamily="18" charset="0"/>
              </a:rPr>
              <a:t>add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and edge {</a:t>
            </a:r>
            <a:r>
              <a:rPr lang="en-US" i="1" dirty="0" err="1">
                <a:latin typeface="Cambria Math" pitchFamily="18" charset="0"/>
                <a:ea typeface="Cambria Math" pitchFamily="18" charset="0"/>
              </a:rPr>
              <a:t>v</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w</a:t>
            </a:r>
            <a:r>
              <a:rPr lang="en-US" dirty="0">
                <a:latin typeface="Cambria Math" pitchFamily="18" charset="0"/>
                <a:ea typeface="Cambria Math" pitchFamily="18" charset="0"/>
              </a:rPr>
              <a:t>} to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i="1" dirty="0">
                <a:ea typeface="Cambria Math" pitchFamily="18" charset="0"/>
              </a:rPr>
              <a:t>visit</a:t>
            </a:r>
            <a:r>
              <a:rPr lang="en-US" dirty="0">
                <a:ea typeface="Cambria Math" pitchFamily="18" charset="0"/>
              </a:rPr>
              <a:t>(</a:t>
            </a:r>
            <a:r>
              <a:rPr lang="en-US" i="1" dirty="0">
                <a:ea typeface="Cambria Math" pitchFamily="18" charset="0"/>
              </a:rPr>
              <a:t>w</a:t>
            </a:r>
            <a:r>
              <a:rPr lang="en-US" dirty="0">
                <a:ea typeface="Cambria Math"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宽度优先搜索</a:t>
            </a:r>
          </a:p>
        </p:txBody>
      </p:sp>
      <p:sp>
        <p:nvSpPr>
          <p:cNvPr id="3" name="Content Placeholder 2"/>
          <p:cNvSpPr>
            <a:spLocks noGrp="1"/>
          </p:cNvSpPr>
          <p:nvPr>
            <p:ph idx="1"/>
          </p:nvPr>
        </p:nvSpPr>
        <p:spPr/>
        <p:txBody>
          <a:bodyPr>
            <a:normAutofit lnSpcReduction="10000"/>
          </a:bodyPr>
          <a:lstStyle/>
          <a:p>
            <a:pPr>
              <a:lnSpc>
                <a:spcPct val="110000"/>
              </a:lnSpc>
            </a:pPr>
            <a:r>
              <a:rPr lang="en-US" dirty="0"/>
              <a:t>使用</a:t>
            </a:r>
            <a:r>
              <a:rPr lang="zh-CN" altLang="en-US" dirty="0"/>
              <a:t>宽度</a:t>
            </a:r>
            <a:r>
              <a:rPr lang="en-US" dirty="0" err="1"/>
              <a:t>优先搜索来构造生成树</a:t>
            </a:r>
            <a:r>
              <a:rPr lang="zh-CN" altLang="en-US" dirty="0"/>
              <a:t>，</a:t>
            </a:r>
            <a:r>
              <a:rPr lang="en-US" dirty="0" err="1"/>
              <a:t>我们首先从图</a:t>
            </a:r>
            <a:r>
              <a:rPr lang="zh-CN" altLang="en-US" dirty="0"/>
              <a:t>中</a:t>
            </a:r>
            <a:r>
              <a:rPr lang="en-US" dirty="0"/>
              <a:t>任意选择一个</a:t>
            </a:r>
            <a:r>
              <a:rPr lang="zh-CN" altLang="en-US" dirty="0"/>
              <a:t>顶点作为</a:t>
            </a:r>
            <a:r>
              <a:rPr lang="en-US" dirty="0"/>
              <a:t>根。</a:t>
            </a:r>
          </a:p>
          <a:p>
            <a:pPr>
              <a:lnSpc>
                <a:spcPct val="110000"/>
              </a:lnSpc>
            </a:pPr>
            <a:r>
              <a:rPr lang="en-US" dirty="0"/>
              <a:t>然后，</a:t>
            </a:r>
            <a:r>
              <a:rPr lang="zh-CN" altLang="en-US" dirty="0"/>
              <a:t>添加所有与这个顶点相关联的边</a:t>
            </a:r>
            <a:r>
              <a:rPr lang="en-US" dirty="0"/>
              <a:t>。</a:t>
            </a:r>
            <a:r>
              <a:rPr lang="zh-CN" altLang="en-US" dirty="0"/>
              <a:t>这个阶段新添加的顶点称为第一层的顶点</a:t>
            </a:r>
            <a:r>
              <a:rPr lang="en-US" dirty="0"/>
              <a:t>。</a:t>
            </a:r>
          </a:p>
          <a:p>
            <a:pPr>
              <a:lnSpc>
                <a:spcPct val="110000"/>
              </a:lnSpc>
            </a:pPr>
            <a:r>
              <a:rPr lang="zh-CN" altLang="en-US" dirty="0"/>
              <a:t>下一步按顺序访问第一层上的每个顶点，只要不产生简单回路，就将与这个顶点相关联的每条边添加到树中。任意排序第一层的每个顶点的孩子。这样就产生了树在第二层上的顶点。</a:t>
            </a:r>
          </a:p>
          <a:p>
            <a:pPr>
              <a:lnSpc>
                <a:spcPct val="110000"/>
              </a:lnSpc>
            </a:pPr>
            <a:r>
              <a:rPr lang="zh-CN" altLang="en-US" dirty="0"/>
              <a:t>遵循相同的过程，直到已经添加了树中的所有顶点。因为边是有限的， 所以这个过程会终止。</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宽度优先搜索</a:t>
            </a:r>
          </a:p>
        </p:txBody>
      </p:sp>
      <p:sp>
        <p:nvSpPr>
          <p:cNvPr id="3" name="Content Placeholder 2"/>
          <p:cNvSpPr>
            <a:spLocks noGrp="1"/>
          </p:cNvSpPr>
          <p:nvPr>
            <p:ph idx="1"/>
          </p:nvPr>
        </p:nvSpPr>
        <p:spPr>
          <a:xfrm>
            <a:off x="457200" y="1935480"/>
            <a:ext cx="8229600" cy="1341120"/>
          </a:xfrm>
        </p:spPr>
        <p:txBody>
          <a:bodyPr>
            <a:noAutofit/>
          </a:bodyPr>
          <a:lstStyle/>
          <a:p>
            <a:pPr marL="14288" indent="0">
              <a:buNone/>
            </a:pPr>
            <a:r>
              <a:rPr lang="zh-CN" altLang="en-US" b="1" dirty="0">
                <a:latin typeface="Times New Roman" panose="02020603050405020304" pitchFamily="18" charset="0"/>
                <a:cs typeface="Times New Roman" panose="02020603050405020304" pitchFamily="18" charset="0"/>
              </a:rPr>
              <a:t>例：</a:t>
            </a:r>
            <a:r>
              <a:rPr lang="zh-CN" altLang="en-US" dirty="0">
                <a:latin typeface="Times New Roman" panose="02020603050405020304" pitchFamily="18" charset="0"/>
                <a:cs typeface="Times New Roman" panose="02020603050405020304" pitchFamily="18" charset="0"/>
              </a:rPr>
              <a:t>用宽度优先搜索找到右图的生成树。</a:t>
            </a:r>
            <a:endParaRPr lang="en-US"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480" y="2591292"/>
            <a:ext cx="1971040"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660" y="5105400"/>
            <a:ext cx="5948680" cy="162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宽度优先搜索算法</a:t>
            </a:r>
          </a:p>
        </p:txBody>
      </p:sp>
      <p:sp>
        <p:nvSpPr>
          <p:cNvPr id="4" name="TextBox 3"/>
          <p:cNvSpPr txBox="1"/>
          <p:nvPr/>
        </p:nvSpPr>
        <p:spPr>
          <a:xfrm>
            <a:off x="904240" y="2353310"/>
            <a:ext cx="7336155" cy="2861310"/>
          </a:xfrm>
          <a:prstGeom prst="rect">
            <a:avLst/>
          </a:prstGeom>
          <a:noFill/>
          <a:ln>
            <a:solidFill>
              <a:schemeClr val="accent1"/>
            </a:solidFill>
          </a:ln>
        </p:spPr>
        <p:txBody>
          <a:bodyPr wrap="square" rtlCol="0">
            <a:spAutoFit/>
          </a:bodyPr>
          <a:lstStyle/>
          <a:p>
            <a:r>
              <a:rPr lang="en-US" b="1" dirty="0"/>
              <a:t>procedure </a:t>
            </a:r>
            <a:r>
              <a:rPr lang="en-US" i="1" dirty="0"/>
              <a:t>BFS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t>L</a:t>
            </a:r>
            <a:r>
              <a:rPr lang="en-US" dirty="0"/>
              <a:t> := empty list </a:t>
            </a:r>
            <a:r>
              <a:rPr lang="en-US" i="1" dirty="0">
                <a:latin typeface="Cambria Math" pitchFamily="18" charset="0"/>
                <a:ea typeface="Cambria Math" pitchFamily="18" charset="0"/>
              </a:rPr>
              <a:t>visit</a:t>
            </a:r>
            <a:r>
              <a:rPr lang="en-US" dirty="0">
                <a:ea typeface="Cambria Math" pitchFamily="18" charset="0"/>
              </a:rPr>
              <a:t>(</a:t>
            </a:r>
            <a:r>
              <a:rPr lang="en-US" i="1" dirty="0"/>
              <a:t>v</a:t>
            </a:r>
            <a:r>
              <a:rPr lang="en-US" baseline="-25000" dirty="0">
                <a:latin typeface="Cambria Math" pitchFamily="18" charset="0"/>
                <a:ea typeface="Cambria Math" pitchFamily="18" charset="0"/>
              </a:rPr>
              <a:t>1</a:t>
            </a:r>
            <a:r>
              <a:rPr lang="en-US" dirty="0">
                <a:ea typeface="Cambria Math" pitchFamily="18" charset="0"/>
              </a:rPr>
              <a:t>)</a:t>
            </a:r>
          </a:p>
          <a:p>
            <a:r>
              <a:rPr lang="en-US" dirty="0">
                <a:latin typeface="Cambria Math" pitchFamily="18" charset="0"/>
                <a:ea typeface="Cambria Math" pitchFamily="18" charset="0"/>
              </a:rPr>
              <a:t>put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 the list </a:t>
            </a:r>
            <a:r>
              <a:rPr lang="en-US" i="1" dirty="0">
                <a:latin typeface="Cambria Math" pitchFamily="18" charset="0"/>
                <a:ea typeface="Cambria Math" pitchFamily="18" charset="0"/>
              </a:rPr>
              <a:t>L</a:t>
            </a:r>
            <a:r>
              <a:rPr lang="en-US" dirty="0">
                <a:latin typeface="Cambria Math" pitchFamily="18" charset="0"/>
                <a:ea typeface="Cambria Math" pitchFamily="18" charset="0"/>
              </a:rPr>
              <a:t> of unprocessed vertices</a:t>
            </a:r>
          </a:p>
          <a:p>
            <a:r>
              <a:rPr lang="en-US" b="1" dirty="0">
                <a:ea typeface="Cambria Math" pitchFamily="18" charset="0"/>
              </a:rPr>
              <a:t>while</a:t>
            </a:r>
            <a:r>
              <a:rPr lang="en-US" dirty="0">
                <a:ea typeface="Cambria Math" pitchFamily="18" charset="0"/>
              </a:rPr>
              <a:t> </a:t>
            </a:r>
            <a:r>
              <a:rPr lang="en-US" i="1" dirty="0">
                <a:ea typeface="Cambria Math" pitchFamily="18" charset="0"/>
              </a:rPr>
              <a:t>L</a:t>
            </a:r>
            <a:r>
              <a:rPr lang="en-US" dirty="0">
                <a:ea typeface="Cambria Math" pitchFamily="18" charset="0"/>
              </a:rPr>
              <a:t> is not empty</a:t>
            </a:r>
          </a:p>
          <a:p>
            <a:r>
              <a:rPr lang="en-US" dirty="0">
                <a:ea typeface="Cambria Math" pitchFamily="18" charset="0"/>
              </a:rPr>
              <a:t>    remove the first vertex, </a:t>
            </a:r>
            <a:r>
              <a:rPr lang="en-US" i="1" dirty="0">
                <a:ea typeface="Cambria Math" pitchFamily="18" charset="0"/>
              </a:rPr>
              <a:t>v</a:t>
            </a:r>
            <a:r>
              <a:rPr lang="en-US" dirty="0">
                <a:ea typeface="Cambria Math" pitchFamily="18" charset="0"/>
              </a:rPr>
              <a:t>, from </a:t>
            </a:r>
            <a:r>
              <a:rPr lang="en-US" i="1" dirty="0">
                <a:ea typeface="Cambria Math" pitchFamily="18" charset="0"/>
              </a:rPr>
              <a:t>L</a:t>
            </a:r>
          </a:p>
          <a:p>
            <a:r>
              <a:rPr lang="en-US" b="1" dirty="0">
                <a:ea typeface="Cambria Math" pitchFamily="18" charset="0"/>
              </a:rPr>
              <a:t>    for</a:t>
            </a:r>
            <a:r>
              <a:rPr lang="en-US" dirty="0">
                <a:ea typeface="Cambria Math" pitchFamily="18" charset="0"/>
              </a:rPr>
              <a:t> each neighbor </a:t>
            </a:r>
            <a:r>
              <a:rPr lang="en-US" i="1" dirty="0">
                <a:ea typeface="Cambria Math" pitchFamily="18" charset="0"/>
              </a:rPr>
              <a:t>w</a:t>
            </a:r>
            <a:r>
              <a:rPr lang="en-US" dirty="0">
                <a:ea typeface="Cambria Math" pitchFamily="18" charset="0"/>
              </a:rPr>
              <a:t> of </a:t>
            </a:r>
            <a:r>
              <a:rPr lang="en-US" i="1" dirty="0">
                <a:ea typeface="Cambria Math" pitchFamily="18" charset="0"/>
              </a:rPr>
              <a:t>v</a:t>
            </a:r>
            <a:r>
              <a:rPr lang="en-US" dirty="0">
                <a:ea typeface="Cambria Math" pitchFamily="18" charset="0"/>
              </a:rPr>
              <a:t> </a:t>
            </a:r>
          </a:p>
          <a:p>
            <a:r>
              <a:rPr lang="en-US" b="1" dirty="0">
                <a:ea typeface="Cambria Math" pitchFamily="18" charset="0"/>
              </a:rPr>
              <a:t>        if </a:t>
            </a:r>
            <a:r>
              <a:rPr lang="en-US" i="1" dirty="0">
                <a:ea typeface="Cambria Math" pitchFamily="18" charset="0"/>
              </a:rPr>
              <a:t>w </a:t>
            </a:r>
            <a:r>
              <a:rPr lang="en-US" dirty="0">
                <a:ea typeface="Cambria Math" pitchFamily="18" charset="0"/>
              </a:rPr>
              <a:t>is not in </a:t>
            </a:r>
            <a:r>
              <a:rPr lang="en-US" i="1" dirty="0">
                <a:ea typeface="Cambria Math" pitchFamily="18" charset="0"/>
              </a:rPr>
              <a:t>L </a:t>
            </a:r>
            <a:r>
              <a:rPr lang="en-US" dirty="0">
                <a:ea typeface="Cambria Math" pitchFamily="18" charset="0"/>
              </a:rPr>
              <a:t>and not in </a:t>
            </a:r>
            <a:r>
              <a:rPr lang="en-US" i="1" dirty="0">
                <a:ea typeface="Cambria Math" pitchFamily="18" charset="0"/>
              </a:rPr>
              <a:t>T </a:t>
            </a:r>
            <a:r>
              <a:rPr lang="en-US" b="1" dirty="0">
                <a:ea typeface="Cambria Math" pitchFamily="18" charset="0"/>
              </a:rPr>
              <a:t>then</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to the end of the list </a:t>
            </a:r>
            <a:r>
              <a:rPr lang="en-US" i="1" dirty="0">
                <a:ea typeface="Cambria Math" pitchFamily="18" charset="0"/>
              </a:rPr>
              <a:t>L</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and edge {</a:t>
            </a:r>
            <a:r>
              <a:rPr lang="en-US" i="1" dirty="0" err="1">
                <a:ea typeface="Cambria Math" pitchFamily="18" charset="0"/>
              </a:rPr>
              <a:t>v</a:t>
            </a:r>
            <a:r>
              <a:rPr lang="en-US" dirty="0" err="1">
                <a:ea typeface="Cambria Math" pitchFamily="18" charset="0"/>
              </a:rPr>
              <a:t>,</a:t>
            </a:r>
            <a:r>
              <a:rPr lang="en-US" i="1" dirty="0" err="1">
                <a:ea typeface="Cambria Math" pitchFamily="18" charset="0"/>
              </a:rPr>
              <a:t>w</a:t>
            </a:r>
            <a:r>
              <a:rPr lang="en-US" dirty="0">
                <a:ea typeface="Cambria Math" pitchFamily="18" charset="0"/>
              </a:rPr>
              <a:t>} to </a:t>
            </a:r>
            <a:r>
              <a:rPr lang="en-US" i="1" dirty="0">
                <a:ea typeface="Cambria Math" pitchFamily="18" charset="0"/>
              </a:rPr>
              <a:t>T</a:t>
            </a:r>
            <a:endParaRPr lang="en-US" dirty="0">
              <a:ea typeface="Cambria Math"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65921" y="457200"/>
            <a:ext cx="8229600" cy="1143000"/>
          </a:xfrm>
        </p:spPr>
        <p:txBody>
          <a:bodyPr>
            <a:normAutofit/>
          </a:bodyPr>
          <a:lstStyle/>
          <a:p>
            <a:r>
              <a:rPr lang="zh-CN" altLang="en-US" dirty="0"/>
              <a:t>有向图中的深度优先搜索</a:t>
            </a:r>
            <a:endParaRPr lang="en-US" altLang="zh-CN" dirty="0"/>
          </a:p>
        </p:txBody>
      </p:sp>
      <p:sp>
        <p:nvSpPr>
          <p:cNvPr id="3" name="Content Placeholder 2"/>
          <p:cNvSpPr>
            <a:spLocks noGrp="1"/>
          </p:cNvSpPr>
          <p:nvPr>
            <p:ph idx="1"/>
          </p:nvPr>
        </p:nvSpPr>
        <p:spPr>
          <a:xfrm>
            <a:off x="381000" y="1905000"/>
            <a:ext cx="8229600" cy="4953635"/>
          </a:xfrm>
        </p:spPr>
        <p:txBody>
          <a:bodyPr>
            <a:normAutofit fontScale="75000" lnSpcReduction="20000"/>
          </a:bodyPr>
          <a:lstStyle/>
          <a:p>
            <a:r>
              <a:rPr lang="en-US" dirty="0"/>
              <a:t>深度优先搜索和宽度优先搜索都可以很容易地修改为在有向图上运行。但结果不一定是生成树，而是生成林。</a:t>
            </a:r>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a:p>
            <a:r>
              <a:rPr lang="en-US" dirty="0"/>
              <a:t>为了给网站建立索引，谷歌等搜索引擎系统地从已知网站开始探索网络。进行这种探索的程序称为</a:t>
            </a:r>
            <a:r>
              <a:rPr lang="zh-CN" altLang="en-US" dirty="0"/>
              <a:t>网络</a:t>
            </a:r>
            <a:r>
              <a:rPr lang="en-US" dirty="0"/>
              <a:t>蜘蛛。他们可以使用</a:t>
            </a:r>
            <a:r>
              <a:rPr lang="zh-CN" altLang="en-US" dirty="0"/>
              <a:t>宽度</a:t>
            </a:r>
            <a:r>
              <a:rPr lang="en-US" dirty="0"/>
              <a:t>优先搜索或深度优先搜索来浏览网络图。</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3715" y="2954655"/>
            <a:ext cx="4363720" cy="2222500"/>
          </a:xfrm>
          <a:prstGeom prst="rect">
            <a:avLst/>
          </a:prstGeom>
        </p:spPr>
      </p:pic>
      <p:sp>
        <p:nvSpPr>
          <p:cNvPr id="5" name="TextBox 4"/>
          <p:cNvSpPr txBox="1"/>
          <p:nvPr/>
        </p:nvSpPr>
        <p:spPr>
          <a:xfrm>
            <a:off x="666087" y="2378710"/>
            <a:ext cx="3657600" cy="3374390"/>
          </a:xfrm>
          <a:prstGeom prst="rect">
            <a:avLst/>
          </a:prstGeom>
          <a:noFill/>
        </p:spPr>
        <p:txBody>
          <a:bodyPr wrap="square" rtlCol="0">
            <a:spAutoFit/>
          </a:bodyPr>
          <a:lstStyle/>
          <a:p>
            <a:pPr>
              <a:lnSpc>
                <a:spcPts val="1600"/>
              </a:lnSpc>
            </a:pPr>
            <a:r>
              <a:rPr lang="en-US" sz="1600" b="1" dirty="0"/>
              <a:t>Example</a:t>
            </a:r>
            <a:r>
              <a:rPr lang="en-US" sz="1600" dirty="0"/>
              <a:t>: For the graph in (a), if we begin at  vertex </a:t>
            </a:r>
            <a:r>
              <a:rPr lang="en-US" sz="1600" i="1" dirty="0"/>
              <a:t>a</a:t>
            </a:r>
            <a:r>
              <a:rPr lang="en-US" sz="1600" dirty="0"/>
              <a:t>, depth-first search adds the path connecting </a:t>
            </a:r>
            <a:r>
              <a:rPr lang="en-US" sz="1600" i="1" dirty="0"/>
              <a:t>a</a:t>
            </a:r>
            <a:r>
              <a:rPr lang="en-US" sz="1600" dirty="0"/>
              <a:t>, </a:t>
            </a:r>
            <a:r>
              <a:rPr lang="en-US" sz="1600" i="1" dirty="0"/>
              <a:t>b</a:t>
            </a:r>
            <a:r>
              <a:rPr lang="en-US" sz="1600" dirty="0"/>
              <a:t>, </a:t>
            </a:r>
            <a:r>
              <a:rPr lang="en-US" sz="1600" i="1" dirty="0"/>
              <a:t>c</a:t>
            </a:r>
            <a:r>
              <a:rPr lang="en-US" sz="1600" dirty="0"/>
              <a:t>, and </a:t>
            </a:r>
            <a:r>
              <a:rPr lang="en-US" sz="1600" i="1" dirty="0"/>
              <a:t>g</a:t>
            </a:r>
            <a:r>
              <a:rPr lang="en-US" sz="1600" dirty="0"/>
              <a:t>. At </a:t>
            </a:r>
            <a:r>
              <a:rPr lang="en-US" sz="1600" i="1" dirty="0"/>
              <a:t>g</a:t>
            </a:r>
            <a:r>
              <a:rPr lang="en-US" sz="1600" dirty="0"/>
              <a:t>, we are blocked, so we return to </a:t>
            </a:r>
            <a:r>
              <a:rPr lang="en-US" sz="1600" i="1" dirty="0"/>
              <a:t>c</a:t>
            </a:r>
            <a:r>
              <a:rPr lang="en-US" sz="1600" dirty="0"/>
              <a:t>. Next,  we add the path connecting </a:t>
            </a:r>
            <a:r>
              <a:rPr lang="en-US" sz="1600" i="1" dirty="0"/>
              <a:t>f</a:t>
            </a:r>
            <a:r>
              <a:rPr lang="en-US" sz="1600" dirty="0"/>
              <a:t> to </a:t>
            </a:r>
            <a:r>
              <a:rPr lang="en-US" sz="1600" i="1" dirty="0"/>
              <a:t>e</a:t>
            </a:r>
            <a:r>
              <a:rPr lang="en-US" sz="1600" dirty="0"/>
              <a:t>. Next, we return to </a:t>
            </a:r>
            <a:r>
              <a:rPr lang="en-US" sz="1600" i="1" dirty="0"/>
              <a:t>a</a:t>
            </a:r>
            <a:r>
              <a:rPr lang="en-US" sz="1600" dirty="0"/>
              <a:t> and find that we cannot add a new path. So, we begin </a:t>
            </a:r>
            <a:r>
              <a:rPr lang="en-US" sz="1600"/>
              <a:t>another tree with </a:t>
            </a:r>
            <a:r>
              <a:rPr lang="en-US" sz="1600" i="1"/>
              <a:t>d </a:t>
            </a:r>
            <a:r>
              <a:rPr lang="en-US" sz="1600" dirty="0"/>
              <a:t>as its root.  We find that this new  tree consists of the path connecting the vertices </a:t>
            </a:r>
            <a:r>
              <a:rPr lang="en-US" sz="1600" i="1" dirty="0"/>
              <a:t>d</a:t>
            </a:r>
            <a:r>
              <a:rPr lang="en-US" sz="1600" dirty="0"/>
              <a:t>, </a:t>
            </a:r>
            <a:r>
              <a:rPr lang="en-US" sz="1600" i="1" dirty="0"/>
              <a:t>h</a:t>
            </a:r>
            <a:r>
              <a:rPr lang="en-US" sz="1600" dirty="0"/>
              <a:t>, </a:t>
            </a:r>
            <a:r>
              <a:rPr lang="en-US" sz="1600" i="1" dirty="0"/>
              <a:t>l</a:t>
            </a:r>
            <a:r>
              <a:rPr lang="en-US" sz="1600" dirty="0"/>
              <a:t>, </a:t>
            </a:r>
            <a:r>
              <a:rPr lang="en-US" sz="1600" i="1" dirty="0"/>
              <a:t>k</a:t>
            </a:r>
            <a:r>
              <a:rPr lang="en-US" sz="1600" dirty="0"/>
              <a:t>, and </a:t>
            </a:r>
            <a:r>
              <a:rPr lang="en-US" sz="1600" i="1" dirty="0"/>
              <a:t>j</a:t>
            </a:r>
            <a:r>
              <a:rPr lang="en-US" sz="1600" dirty="0"/>
              <a:t>.  Finally, we add a new tree, which only contains</a:t>
            </a:r>
            <a:r>
              <a:rPr lang="en-US" sz="1600" i="1" dirty="0"/>
              <a:t> </a:t>
            </a:r>
            <a:r>
              <a:rPr lang="en-US" sz="1600" i="1" dirty="0" err="1"/>
              <a:t>i</a:t>
            </a:r>
            <a:r>
              <a:rPr lang="en-US" sz="1600" dirty="0"/>
              <a:t>, its root.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本节概要</a:t>
            </a:r>
          </a:p>
        </p:txBody>
      </p:sp>
      <p:sp>
        <p:nvSpPr>
          <p:cNvPr id="3" name="Content Placeholder 2"/>
          <p:cNvSpPr>
            <a:spLocks noGrp="1"/>
          </p:cNvSpPr>
          <p:nvPr>
            <p:ph idx="1"/>
          </p:nvPr>
        </p:nvSpPr>
        <p:spPr/>
        <p:txBody>
          <a:bodyPr/>
          <a:lstStyle/>
          <a:p>
            <a:r>
              <a:rPr lang="zh-CN" altLang="en-US" dirty="0"/>
              <a:t>树的介绍</a:t>
            </a:r>
            <a:endParaRPr lang="en-US" dirty="0"/>
          </a:p>
          <a:p>
            <a:r>
              <a:rPr lang="zh-CN" altLang="en-US" dirty="0"/>
              <a:t>有根树</a:t>
            </a:r>
            <a:endParaRPr lang="en-US" dirty="0"/>
          </a:p>
          <a:p>
            <a:r>
              <a:rPr lang="zh-CN" altLang="en-US" dirty="0"/>
              <a:t>树的性质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最小生成树</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Section </a:t>
            </a:r>
            <a:r>
              <a:rPr lang="en-US" dirty="0">
                <a:latin typeface="Times New Roman" panose="02020603050405020304" pitchFamily="18" charset="0"/>
                <a:ea typeface="Cambria Math" pitchFamily="18" charset="0"/>
                <a:cs typeface="Times New Roman" panose="02020603050405020304" pitchFamily="18" charset="0"/>
              </a:rPr>
              <a:t>7.</a:t>
            </a:r>
            <a:r>
              <a:rPr lang="en-US" altLang="zh-CN" dirty="0">
                <a:latin typeface="Times New Roman" panose="02020603050405020304" pitchFamily="18" charset="0"/>
                <a:ea typeface="Cambria Math" pitchFamily="18" charset="0"/>
                <a:cs typeface="Times New Roman" panose="02020603050405020304" pitchFamily="18" charset="0"/>
              </a:rPr>
              <a:t>5</a:t>
            </a:r>
            <a:endParaRPr lang="en-US" dirty="0">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1553065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本节概要</a:t>
            </a:r>
          </a:p>
        </p:txBody>
      </p:sp>
      <p:sp>
        <p:nvSpPr>
          <p:cNvPr id="3" name="Content Placeholder 2"/>
          <p:cNvSpPr>
            <a:spLocks noGrp="1"/>
          </p:cNvSpPr>
          <p:nvPr>
            <p:ph idx="1"/>
          </p:nvPr>
        </p:nvSpPr>
        <p:spPr/>
        <p:txBody>
          <a:bodyPr/>
          <a:lstStyle/>
          <a:p>
            <a:r>
              <a:rPr lang="en-US" altLang="zh-CN" dirty="0"/>
              <a:t>Prim</a:t>
            </a:r>
            <a:r>
              <a:rPr lang="zh-CN" altLang="en-US" dirty="0"/>
              <a:t>算法</a:t>
            </a:r>
            <a:endParaRPr lang="en-US" altLang="zh-CN" dirty="0"/>
          </a:p>
          <a:p>
            <a:r>
              <a:rPr lang="en-US" altLang="zh-CN" dirty="0"/>
              <a:t>Kruskal</a:t>
            </a:r>
            <a:r>
              <a:rPr lang="zh-CN" altLang="en-US" dirty="0"/>
              <a:t>算法</a:t>
            </a:r>
          </a:p>
        </p:txBody>
      </p:sp>
    </p:spTree>
    <p:extLst>
      <p:ext uri="{BB962C8B-B14F-4D97-AF65-F5344CB8AC3E}">
        <p14:creationId xmlns:p14="http://schemas.microsoft.com/office/powerpoint/2010/main" val="731036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0B66-AFA6-3F4C-8E45-A56C3973A5D1}"/>
              </a:ext>
            </a:extLst>
          </p:cNvPr>
          <p:cNvSpPr>
            <a:spLocks noGrp="1"/>
          </p:cNvSpPr>
          <p:nvPr>
            <p:ph type="title"/>
          </p:nvPr>
        </p:nvSpPr>
        <p:spPr/>
        <p:txBody>
          <a:bodyPr/>
          <a:lstStyle/>
          <a:p>
            <a:r>
              <a:rPr kumimoji="1" lang="zh-CN" altLang="en-US" dirty="0"/>
              <a:t>最小生成树</a:t>
            </a:r>
          </a:p>
        </p:txBody>
      </p:sp>
      <p:sp>
        <p:nvSpPr>
          <p:cNvPr id="3" name="内容占位符 2">
            <a:extLst>
              <a:ext uri="{FF2B5EF4-FFF2-40B4-BE49-F238E27FC236}">
                <a16:creationId xmlns:a16="http://schemas.microsoft.com/office/drawing/2014/main" id="{2710FC9D-C4A9-8643-9038-39ECE001791E}"/>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假定图</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是具有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个结点的连通图。对应于</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的每一条边</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，指定一个正数</a:t>
            </a:r>
            <a:r>
              <a:rPr lang="en-US" altLang="zh-CN" dirty="0">
                <a:latin typeface="Times New Roman" panose="02020603050405020304" pitchFamily="18" charset="0"/>
                <a:cs typeface="Times New Roman" panose="02020603050405020304" pitchFamily="18" charset="0"/>
              </a:rPr>
              <a:t>C(e)</a:t>
            </a:r>
            <a:r>
              <a:rPr lang="zh-CN" altLang="en-US" dirty="0">
                <a:latin typeface="Times New Roman" panose="02020603050405020304" pitchFamily="18" charset="0"/>
                <a:cs typeface="Times New Roman" panose="02020603050405020304" pitchFamily="18" charset="0"/>
              </a:rPr>
              <a:t>，把</a:t>
            </a:r>
            <a:r>
              <a:rPr lang="en-US" altLang="zh-CN" dirty="0">
                <a:latin typeface="Times New Roman" panose="02020603050405020304" pitchFamily="18" charset="0"/>
                <a:cs typeface="Times New Roman" panose="02020603050405020304" pitchFamily="18" charset="0"/>
              </a:rPr>
              <a:t>C(e)</a:t>
            </a:r>
            <a:r>
              <a:rPr lang="zh-CN" altLang="en-US" dirty="0">
                <a:latin typeface="Times New Roman" panose="02020603050405020304" pitchFamily="18" charset="0"/>
                <a:cs typeface="Times New Roman" panose="02020603050405020304" pitchFamily="18" charset="0"/>
              </a:rPr>
              <a:t>称作</a:t>
            </a:r>
            <a:r>
              <a:rPr lang="zh-CN" altLang="en-US" dirty="0">
                <a:solidFill>
                  <a:schemeClr val="tx2"/>
                </a:solidFill>
                <a:latin typeface="Times New Roman" panose="02020603050405020304" pitchFamily="18" charset="0"/>
                <a:cs typeface="Times New Roman" panose="02020603050405020304" pitchFamily="18" charset="0"/>
              </a:rPr>
              <a:t>边</a:t>
            </a:r>
            <a:r>
              <a:rPr lang="en-US" altLang="zh-CN" dirty="0">
                <a:solidFill>
                  <a:schemeClr val="tx2"/>
                </a:solidFill>
                <a:latin typeface="Times New Roman" panose="02020603050405020304" pitchFamily="18" charset="0"/>
                <a:cs typeface="Times New Roman" panose="02020603050405020304" pitchFamily="18" charset="0"/>
              </a:rPr>
              <a:t>e</a:t>
            </a:r>
            <a:r>
              <a:rPr lang="zh-CN" altLang="en-US" dirty="0">
                <a:solidFill>
                  <a:schemeClr val="tx2"/>
                </a:solidFill>
                <a:latin typeface="Times New Roman" panose="02020603050405020304" pitchFamily="18" charset="0"/>
                <a:cs typeface="Times New Roman" panose="02020603050405020304" pitchFamily="18" charset="0"/>
              </a:rPr>
              <a:t>的权</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可以是长度、运输量、费用等）。</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的生成树也成了一个具有</a:t>
            </a:r>
            <a:r>
              <a:rPr lang="zh-CN" altLang="en-US" dirty="0">
                <a:solidFill>
                  <a:schemeClr val="tx2"/>
                </a:solidFill>
                <a:latin typeface="Times New Roman" panose="02020603050405020304" pitchFamily="18" charset="0"/>
                <a:cs typeface="Times New Roman" panose="02020603050405020304" pitchFamily="18" charset="0"/>
              </a:rPr>
              <a:t>树权</a:t>
            </a:r>
            <a:r>
              <a:rPr lang="en-US" altLang="zh-CN" dirty="0">
                <a:latin typeface="Times New Roman" panose="02020603050405020304" pitchFamily="18" charset="0"/>
                <a:cs typeface="Times New Roman" panose="02020603050405020304" pitchFamily="18" charset="0"/>
              </a:rPr>
              <a:t>C(T)</a:t>
            </a:r>
            <a:r>
              <a:rPr lang="zh-CN" altLang="en-US" dirty="0">
                <a:latin typeface="Times New Roman" panose="02020603050405020304" pitchFamily="18" charset="0"/>
                <a:cs typeface="Times New Roman" panose="02020603050405020304" pitchFamily="18" charset="0"/>
              </a:rPr>
              <a:t>的树，它是</a:t>
            </a:r>
            <a:r>
              <a:rPr lang="en-US" altLang="zh-CN" dirty="0">
                <a:solidFill>
                  <a:schemeClr val="tx2"/>
                </a:solidFill>
                <a:latin typeface="Times New Roman" panose="02020603050405020304" pitchFamily="18" charset="0"/>
                <a:cs typeface="Times New Roman" panose="02020603050405020304" pitchFamily="18" charset="0"/>
              </a:rPr>
              <a:t>T</a:t>
            </a:r>
            <a:r>
              <a:rPr lang="zh-CN" altLang="en-US" dirty="0">
                <a:solidFill>
                  <a:schemeClr val="tx2"/>
                </a:solidFill>
                <a:latin typeface="Times New Roman" panose="02020603050405020304" pitchFamily="18" charset="0"/>
                <a:cs typeface="Times New Roman" panose="02020603050405020304" pitchFamily="18" charset="0"/>
              </a:rPr>
              <a:t>的所有边权的和</a:t>
            </a:r>
            <a:r>
              <a:rPr lang="zh-CN" altLang="en-US" dirty="0">
                <a:latin typeface="Times New Roman" panose="02020603050405020304" pitchFamily="18" charset="0"/>
                <a:cs typeface="Times New Roman" panose="02020603050405020304" pitchFamily="18" charset="0"/>
              </a:rPr>
              <a:t>。</a:t>
            </a:r>
          </a:p>
          <a:p>
            <a:r>
              <a:rPr kumimoji="1" lang="zh-CN" altLang="en-US" dirty="0">
                <a:latin typeface="Times New Roman" panose="02020603050405020304" pitchFamily="18" charset="0"/>
                <a:cs typeface="Times New Roman" panose="02020603050405020304" pitchFamily="18" charset="0"/>
              </a:rPr>
              <a:t>定义：</a:t>
            </a:r>
            <a:r>
              <a:rPr lang="zh-CN" altLang="en-US" dirty="0">
                <a:latin typeface="Times New Roman" panose="02020603050405020304" pitchFamily="18" charset="0"/>
                <a:cs typeface="Times New Roman" panose="02020603050405020304" pitchFamily="18" charset="0"/>
              </a:rPr>
              <a:t>在带权的图</a:t>
            </a:r>
            <a:r>
              <a:rPr lang="en-US" altLang="zh-CN" i="1"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的所有生成树中，树权最小的那棵生成树，称作</a:t>
            </a:r>
            <a:r>
              <a:rPr lang="zh-CN" altLang="en-US" dirty="0">
                <a:solidFill>
                  <a:schemeClr val="tx2"/>
                </a:solidFill>
                <a:latin typeface="Times New Roman" panose="02020603050405020304" pitchFamily="18" charset="0"/>
                <a:cs typeface="Times New Roman" panose="02020603050405020304" pitchFamily="18" charset="0"/>
              </a:rPr>
              <a:t>最小生成树</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600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BB1D1-AFFD-004E-A769-D1F1D95E6F9B}"/>
              </a:ext>
            </a:extLst>
          </p:cNvPr>
          <p:cNvSpPr>
            <a:spLocks noGrp="1"/>
          </p:cNvSpPr>
          <p:nvPr>
            <p:ph type="title"/>
          </p:nvPr>
        </p:nvSpPr>
        <p:spPr/>
        <p:txBody>
          <a:bodyPr/>
          <a:lstStyle/>
          <a:p>
            <a:r>
              <a:rPr kumimoji="1" lang="en-US" altLang="zh-CN" dirty="0"/>
              <a:t>Prim</a:t>
            </a:r>
            <a:r>
              <a:rPr kumimoji="1" lang="zh-CN" altLang="en-US" dirty="0"/>
              <a:t>算法</a:t>
            </a:r>
          </a:p>
        </p:txBody>
      </p:sp>
      <p:sp>
        <p:nvSpPr>
          <p:cNvPr id="3" name="内容占位符 2">
            <a:extLst>
              <a:ext uri="{FF2B5EF4-FFF2-40B4-BE49-F238E27FC236}">
                <a16:creationId xmlns:a16="http://schemas.microsoft.com/office/drawing/2014/main" id="{C25970EB-8D96-1942-ADF4-00DF5E7C058E}"/>
              </a:ext>
            </a:extLst>
          </p:cNvPr>
          <p:cNvSpPr>
            <a:spLocks noGrp="1"/>
          </p:cNvSpPr>
          <p:nvPr>
            <p:ph idx="1"/>
          </p:nvPr>
        </p:nvSpPr>
        <p:spPr/>
        <p:txBody>
          <a:bodyPr/>
          <a:lstStyle/>
          <a:p>
            <a:r>
              <a:rPr kumimoji="1" lang="zh-CN" altLang="en-US" dirty="0">
                <a:latin typeface="Times New Roman" panose="02020603050405020304" pitchFamily="18" charset="0"/>
                <a:cs typeface="Times New Roman" panose="02020603050405020304" pitchFamily="18" charset="0"/>
              </a:rPr>
              <a:t>从图中权重最小的边开始构造生成树。依次向树中添加与当前生成树的顶点相关联、不构成回路、权重最小的边。直至生成树中的边数达到</a:t>
            </a:r>
            <a:r>
              <a:rPr kumimoji="1" lang="en-US" altLang="zh-CN" dirty="0">
                <a:latin typeface="Times New Roman" panose="02020603050405020304" pitchFamily="18" charset="0"/>
                <a:cs typeface="Times New Roman" panose="02020603050405020304" pitchFamily="18" charset="0"/>
              </a:rPr>
              <a:t>n-1</a:t>
            </a:r>
            <a:r>
              <a:rPr kumimoji="1" lang="zh-CN" altLang="en-US" dirty="0">
                <a:latin typeface="Times New Roman" panose="02020603050405020304" pitchFamily="18" charset="0"/>
                <a:cs typeface="Times New Roman" panose="02020603050405020304" pitchFamily="18" charset="0"/>
              </a:rPr>
              <a:t>。</a:t>
            </a:r>
          </a:p>
        </p:txBody>
      </p:sp>
      <p:pic>
        <p:nvPicPr>
          <p:cNvPr id="4" name="图片 3">
            <a:extLst>
              <a:ext uri="{FF2B5EF4-FFF2-40B4-BE49-F238E27FC236}">
                <a16:creationId xmlns:a16="http://schemas.microsoft.com/office/drawing/2014/main" id="{B093F358-9123-6C4F-80FC-1B0BAFD294DC}"/>
              </a:ext>
            </a:extLst>
          </p:cNvPr>
          <p:cNvPicPr>
            <a:picLocks noChangeAspect="1"/>
          </p:cNvPicPr>
          <p:nvPr/>
        </p:nvPicPr>
        <p:blipFill>
          <a:blip r:embed="rId2"/>
          <a:stretch>
            <a:fillRect/>
          </a:stretch>
        </p:blipFill>
        <p:spPr>
          <a:xfrm>
            <a:off x="442445" y="3654553"/>
            <a:ext cx="8259109" cy="2712720"/>
          </a:xfrm>
          <a:prstGeom prst="rect">
            <a:avLst/>
          </a:prstGeom>
        </p:spPr>
      </p:pic>
    </p:spTree>
    <p:extLst>
      <p:ext uri="{BB962C8B-B14F-4D97-AF65-F5344CB8AC3E}">
        <p14:creationId xmlns:p14="http://schemas.microsoft.com/office/powerpoint/2010/main" val="3687989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FD477-2BD3-C54F-837D-10071F3BA648}"/>
              </a:ext>
            </a:extLst>
          </p:cNvPr>
          <p:cNvSpPr>
            <a:spLocks noGrp="1"/>
          </p:cNvSpPr>
          <p:nvPr>
            <p:ph type="title"/>
          </p:nvPr>
        </p:nvSpPr>
        <p:spPr/>
        <p:txBody>
          <a:bodyPr/>
          <a:lstStyle/>
          <a:p>
            <a:r>
              <a:rPr kumimoji="1" lang="en-US" altLang="zh-CN" dirty="0"/>
              <a:t>Kruskal</a:t>
            </a:r>
            <a:r>
              <a:rPr kumimoji="1" lang="zh-CN" altLang="en-US" dirty="0"/>
              <a:t>算法</a:t>
            </a:r>
          </a:p>
        </p:txBody>
      </p:sp>
      <p:sp>
        <p:nvSpPr>
          <p:cNvPr id="3" name="内容占位符 2">
            <a:extLst>
              <a:ext uri="{FF2B5EF4-FFF2-40B4-BE49-F238E27FC236}">
                <a16:creationId xmlns:a16="http://schemas.microsoft.com/office/drawing/2014/main" id="{D3793394-8E2B-7549-9D0E-5550805AE550}"/>
              </a:ext>
            </a:extLst>
          </p:cNvPr>
          <p:cNvSpPr>
            <a:spLocks noGrp="1"/>
          </p:cNvSpPr>
          <p:nvPr>
            <p:ph idx="1"/>
          </p:nvPr>
        </p:nvSpPr>
        <p:spPr/>
        <p:txBody>
          <a:bodyPr/>
          <a:lstStyle/>
          <a:p>
            <a:r>
              <a:rPr kumimoji="1" lang="zh-CN" altLang="en-US" dirty="0"/>
              <a:t>从图中权重最小的边开始构造生成树。依次添加与当前生成树不构成回路、权重最小的边。</a:t>
            </a:r>
            <a:r>
              <a:rPr kumimoji="1" lang="zh-CN" altLang="en-US" dirty="0">
                <a:latin typeface="Times New Roman" panose="02020603050405020304" pitchFamily="18" charset="0"/>
                <a:cs typeface="Times New Roman" panose="02020603050405020304" pitchFamily="18" charset="0"/>
              </a:rPr>
              <a:t>直至生成树中的边数达到</a:t>
            </a:r>
            <a:r>
              <a:rPr kumimoji="1" lang="en-US" altLang="zh-CN" dirty="0">
                <a:latin typeface="Times New Roman" panose="02020603050405020304" pitchFamily="18" charset="0"/>
                <a:cs typeface="Times New Roman" panose="02020603050405020304" pitchFamily="18" charset="0"/>
              </a:rPr>
              <a:t>n-1</a:t>
            </a:r>
            <a:r>
              <a:rPr kumimoji="1" lang="zh-CN" altLang="en-US" dirty="0">
                <a:latin typeface="Times New Roman" panose="02020603050405020304" pitchFamily="18" charset="0"/>
                <a:cs typeface="Times New Roman" panose="02020603050405020304" pitchFamily="18" charset="0"/>
              </a:rPr>
              <a:t>。</a:t>
            </a:r>
            <a:endParaRPr kumimoji="1" lang="zh-CN" altLang="en-US" dirty="0"/>
          </a:p>
          <a:p>
            <a:endParaRPr kumimoji="1" lang="zh-CN" altLang="en-US" dirty="0"/>
          </a:p>
        </p:txBody>
      </p:sp>
      <p:pic>
        <p:nvPicPr>
          <p:cNvPr id="4" name="图片 3">
            <a:extLst>
              <a:ext uri="{FF2B5EF4-FFF2-40B4-BE49-F238E27FC236}">
                <a16:creationId xmlns:a16="http://schemas.microsoft.com/office/drawing/2014/main" id="{21A8A92F-967C-454C-87C6-666C580A9006}"/>
              </a:ext>
            </a:extLst>
          </p:cNvPr>
          <p:cNvPicPr>
            <a:picLocks noChangeAspect="1"/>
          </p:cNvPicPr>
          <p:nvPr/>
        </p:nvPicPr>
        <p:blipFill>
          <a:blip r:embed="rId2"/>
          <a:stretch>
            <a:fillRect/>
          </a:stretch>
        </p:blipFill>
        <p:spPr>
          <a:xfrm>
            <a:off x="457200" y="3675691"/>
            <a:ext cx="8191964" cy="2707804"/>
          </a:xfrm>
          <a:prstGeom prst="rect">
            <a:avLst/>
          </a:prstGeom>
        </p:spPr>
      </p:pic>
    </p:spTree>
    <p:extLst>
      <p:ext uri="{BB962C8B-B14F-4D97-AF65-F5344CB8AC3E}">
        <p14:creationId xmlns:p14="http://schemas.microsoft.com/office/powerpoint/2010/main" val="949696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D4CBC-8797-D14A-9AE7-830BC5D99DF0}"/>
              </a:ext>
            </a:extLst>
          </p:cNvPr>
          <p:cNvSpPr>
            <a:spLocks noGrp="1"/>
          </p:cNvSpPr>
          <p:nvPr>
            <p:ph type="title"/>
          </p:nvPr>
        </p:nvSpPr>
        <p:spPr/>
        <p:txBody>
          <a:bodyPr/>
          <a:lstStyle/>
          <a:p>
            <a:r>
              <a:rPr kumimoji="1" lang="en-US" altLang="zh-CN" dirty="0"/>
              <a:t>Prim</a:t>
            </a:r>
            <a:r>
              <a:rPr kumimoji="1" lang="zh-CN" altLang="en-US" dirty="0"/>
              <a:t>算法举例</a:t>
            </a:r>
          </a:p>
        </p:txBody>
      </p:sp>
      <p:sp>
        <p:nvSpPr>
          <p:cNvPr id="3" name="内容占位符 2">
            <a:extLst>
              <a:ext uri="{FF2B5EF4-FFF2-40B4-BE49-F238E27FC236}">
                <a16:creationId xmlns:a16="http://schemas.microsoft.com/office/drawing/2014/main" id="{0ADBD72A-8919-B74F-A4FD-4B8BE8BB9869}"/>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94147195-7E5A-5041-8FCC-D24882E0D67F}"/>
              </a:ext>
            </a:extLst>
          </p:cNvPr>
          <p:cNvPicPr>
            <a:picLocks noChangeAspect="1"/>
          </p:cNvPicPr>
          <p:nvPr/>
        </p:nvPicPr>
        <p:blipFill>
          <a:blip r:embed="rId2"/>
          <a:stretch>
            <a:fillRect/>
          </a:stretch>
        </p:blipFill>
        <p:spPr>
          <a:xfrm>
            <a:off x="457200" y="1935480"/>
            <a:ext cx="3295535" cy="3398520"/>
          </a:xfrm>
          <a:prstGeom prst="rect">
            <a:avLst/>
          </a:prstGeom>
        </p:spPr>
      </p:pic>
      <p:cxnSp>
        <p:nvCxnSpPr>
          <p:cNvPr id="6" name="直线连接符 5">
            <a:extLst>
              <a:ext uri="{FF2B5EF4-FFF2-40B4-BE49-F238E27FC236}">
                <a16:creationId xmlns:a16="http://schemas.microsoft.com/office/drawing/2014/main" id="{DAED34E4-39CE-6241-90B5-6E31DA0E92E9}"/>
              </a:ext>
            </a:extLst>
          </p:cNvPr>
          <p:cNvCxnSpPr>
            <a:cxnSpLocks/>
          </p:cNvCxnSpPr>
          <p:nvPr/>
        </p:nvCxnSpPr>
        <p:spPr>
          <a:xfrm>
            <a:off x="2185842" y="3613677"/>
            <a:ext cx="109075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10">
            <a:extLst>
              <a:ext uri="{FF2B5EF4-FFF2-40B4-BE49-F238E27FC236}">
                <a16:creationId xmlns:a16="http://schemas.microsoft.com/office/drawing/2014/main" id="{2266F215-1CDF-FD44-874C-684AA515A47E}"/>
              </a:ext>
            </a:extLst>
          </p:cNvPr>
          <p:cNvCxnSpPr>
            <a:cxnSpLocks/>
          </p:cNvCxnSpPr>
          <p:nvPr/>
        </p:nvCxnSpPr>
        <p:spPr>
          <a:xfrm flipV="1">
            <a:off x="3356548" y="2430202"/>
            <a:ext cx="0" cy="10892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8" name="直线连接符 17">
            <a:extLst>
              <a:ext uri="{FF2B5EF4-FFF2-40B4-BE49-F238E27FC236}">
                <a16:creationId xmlns:a16="http://schemas.microsoft.com/office/drawing/2014/main" id="{3C1348A3-D225-C348-AC40-0804ECDD2432}"/>
              </a:ext>
            </a:extLst>
          </p:cNvPr>
          <p:cNvCxnSpPr>
            <a:cxnSpLocks/>
          </p:cNvCxnSpPr>
          <p:nvPr/>
        </p:nvCxnSpPr>
        <p:spPr>
          <a:xfrm flipV="1">
            <a:off x="2089843" y="3705224"/>
            <a:ext cx="0" cy="10892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9" name="直线连接符 18">
            <a:extLst>
              <a:ext uri="{FF2B5EF4-FFF2-40B4-BE49-F238E27FC236}">
                <a16:creationId xmlns:a16="http://schemas.microsoft.com/office/drawing/2014/main" id="{4C756582-65CA-574F-91B1-9E3857856963}"/>
              </a:ext>
            </a:extLst>
          </p:cNvPr>
          <p:cNvCxnSpPr>
            <a:cxnSpLocks/>
          </p:cNvCxnSpPr>
          <p:nvPr/>
        </p:nvCxnSpPr>
        <p:spPr>
          <a:xfrm flipH="1">
            <a:off x="2178698" y="4883944"/>
            <a:ext cx="109075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2" name="直线连接符 21">
            <a:extLst>
              <a:ext uri="{FF2B5EF4-FFF2-40B4-BE49-F238E27FC236}">
                <a16:creationId xmlns:a16="http://schemas.microsoft.com/office/drawing/2014/main" id="{89A91D6B-984F-E642-82B7-C0C9A54C5745}"/>
              </a:ext>
            </a:extLst>
          </p:cNvPr>
          <p:cNvCxnSpPr>
            <a:cxnSpLocks/>
          </p:cNvCxnSpPr>
          <p:nvPr/>
        </p:nvCxnSpPr>
        <p:spPr>
          <a:xfrm flipH="1">
            <a:off x="914400" y="4883944"/>
            <a:ext cx="109075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3" name="直线连接符 22">
            <a:extLst>
              <a:ext uri="{FF2B5EF4-FFF2-40B4-BE49-F238E27FC236}">
                <a16:creationId xmlns:a16="http://schemas.microsoft.com/office/drawing/2014/main" id="{516BE0E4-B79C-2743-A54E-BF68A052E027}"/>
              </a:ext>
            </a:extLst>
          </p:cNvPr>
          <p:cNvCxnSpPr>
            <a:cxnSpLocks/>
          </p:cNvCxnSpPr>
          <p:nvPr/>
        </p:nvCxnSpPr>
        <p:spPr>
          <a:xfrm flipH="1">
            <a:off x="2178698" y="2340768"/>
            <a:ext cx="109075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4" name="直线连接符 23">
            <a:extLst>
              <a:ext uri="{FF2B5EF4-FFF2-40B4-BE49-F238E27FC236}">
                <a16:creationId xmlns:a16="http://schemas.microsoft.com/office/drawing/2014/main" id="{629AFD32-76B9-0749-8ABF-254A78BE84A0}"/>
              </a:ext>
            </a:extLst>
          </p:cNvPr>
          <p:cNvCxnSpPr>
            <a:cxnSpLocks/>
          </p:cNvCxnSpPr>
          <p:nvPr/>
        </p:nvCxnSpPr>
        <p:spPr>
          <a:xfrm flipH="1">
            <a:off x="881064" y="2387338"/>
            <a:ext cx="1166958" cy="118347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7" name="直线连接符 26">
            <a:extLst>
              <a:ext uri="{FF2B5EF4-FFF2-40B4-BE49-F238E27FC236}">
                <a16:creationId xmlns:a16="http://schemas.microsoft.com/office/drawing/2014/main" id="{16CD0CD8-0D26-F948-9257-3A2AF3A92B0B}"/>
              </a:ext>
            </a:extLst>
          </p:cNvPr>
          <p:cNvCxnSpPr>
            <a:cxnSpLocks/>
          </p:cNvCxnSpPr>
          <p:nvPr/>
        </p:nvCxnSpPr>
        <p:spPr>
          <a:xfrm flipV="1">
            <a:off x="831056" y="2430202"/>
            <a:ext cx="0" cy="10892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0" name="图片 29">
            <a:extLst>
              <a:ext uri="{FF2B5EF4-FFF2-40B4-BE49-F238E27FC236}">
                <a16:creationId xmlns:a16="http://schemas.microsoft.com/office/drawing/2014/main" id="{86923740-CB2D-514E-B087-2E0CF426FFC1}"/>
              </a:ext>
            </a:extLst>
          </p:cNvPr>
          <p:cNvPicPr>
            <a:picLocks noChangeAspect="1"/>
          </p:cNvPicPr>
          <p:nvPr/>
        </p:nvPicPr>
        <p:blipFill>
          <a:blip r:embed="rId3"/>
          <a:stretch>
            <a:fillRect/>
          </a:stretch>
        </p:blipFill>
        <p:spPr>
          <a:xfrm>
            <a:off x="4567569" y="1935480"/>
            <a:ext cx="3295535" cy="3397328"/>
          </a:xfrm>
          <a:prstGeom prst="rect">
            <a:avLst/>
          </a:prstGeom>
        </p:spPr>
      </p:pic>
    </p:spTree>
    <p:extLst>
      <p:ext uri="{BB962C8B-B14F-4D97-AF65-F5344CB8AC3E}">
        <p14:creationId xmlns:p14="http://schemas.microsoft.com/office/powerpoint/2010/main" val="369137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ssolv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dissolv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B49AD-4447-454E-B383-9B24CCD8A33D}"/>
              </a:ext>
            </a:extLst>
          </p:cNvPr>
          <p:cNvSpPr>
            <a:spLocks noGrp="1"/>
          </p:cNvSpPr>
          <p:nvPr>
            <p:ph type="title"/>
          </p:nvPr>
        </p:nvSpPr>
        <p:spPr/>
        <p:txBody>
          <a:bodyPr/>
          <a:lstStyle/>
          <a:p>
            <a:r>
              <a:rPr kumimoji="1" lang="en-US" altLang="zh-CN" dirty="0"/>
              <a:t>Kruskal</a:t>
            </a:r>
            <a:r>
              <a:rPr kumimoji="1" lang="zh-CN" altLang="en-US" dirty="0"/>
              <a:t>算法举例</a:t>
            </a:r>
          </a:p>
        </p:txBody>
      </p:sp>
      <p:sp>
        <p:nvSpPr>
          <p:cNvPr id="3" name="内容占位符 2">
            <a:extLst>
              <a:ext uri="{FF2B5EF4-FFF2-40B4-BE49-F238E27FC236}">
                <a16:creationId xmlns:a16="http://schemas.microsoft.com/office/drawing/2014/main" id="{F3E11174-0148-B344-BD09-20F8B2604AB2}"/>
              </a:ext>
            </a:extLst>
          </p:cNvPr>
          <p:cNvSpPr>
            <a:spLocks noGrp="1"/>
          </p:cNvSpPr>
          <p:nvPr>
            <p:ph idx="1"/>
          </p:nvPr>
        </p:nvSpPr>
        <p:spPr/>
        <p:txBody>
          <a:bodyPr/>
          <a:lstStyle/>
          <a:p>
            <a:endParaRPr kumimoji="1" lang="zh-CN" altLang="en-US"/>
          </a:p>
        </p:txBody>
      </p:sp>
      <p:pic>
        <p:nvPicPr>
          <p:cNvPr id="5" name="图片 4">
            <a:extLst>
              <a:ext uri="{FF2B5EF4-FFF2-40B4-BE49-F238E27FC236}">
                <a16:creationId xmlns:a16="http://schemas.microsoft.com/office/drawing/2014/main" id="{176D2DBA-42FF-894E-9F0F-92ED87F3A103}"/>
              </a:ext>
            </a:extLst>
          </p:cNvPr>
          <p:cNvPicPr>
            <a:picLocks noChangeAspect="1"/>
          </p:cNvPicPr>
          <p:nvPr/>
        </p:nvPicPr>
        <p:blipFill>
          <a:blip r:embed="rId2"/>
          <a:stretch>
            <a:fillRect/>
          </a:stretch>
        </p:blipFill>
        <p:spPr>
          <a:xfrm>
            <a:off x="457200" y="1935480"/>
            <a:ext cx="3295535" cy="3398520"/>
          </a:xfrm>
          <a:prstGeom prst="rect">
            <a:avLst/>
          </a:prstGeom>
        </p:spPr>
      </p:pic>
      <p:cxnSp>
        <p:nvCxnSpPr>
          <p:cNvPr id="6" name="直线连接符 5">
            <a:extLst>
              <a:ext uri="{FF2B5EF4-FFF2-40B4-BE49-F238E27FC236}">
                <a16:creationId xmlns:a16="http://schemas.microsoft.com/office/drawing/2014/main" id="{289A25A4-4BFF-3449-A8DF-0E7C90A84072}"/>
              </a:ext>
            </a:extLst>
          </p:cNvPr>
          <p:cNvCxnSpPr>
            <a:cxnSpLocks/>
          </p:cNvCxnSpPr>
          <p:nvPr/>
        </p:nvCxnSpPr>
        <p:spPr>
          <a:xfrm>
            <a:off x="2185842" y="3613677"/>
            <a:ext cx="109075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直线连接符 6">
            <a:extLst>
              <a:ext uri="{FF2B5EF4-FFF2-40B4-BE49-F238E27FC236}">
                <a16:creationId xmlns:a16="http://schemas.microsoft.com/office/drawing/2014/main" id="{4E0E0926-44AC-534B-AB94-C47B6B1A4AF4}"/>
              </a:ext>
            </a:extLst>
          </p:cNvPr>
          <p:cNvCxnSpPr>
            <a:cxnSpLocks/>
          </p:cNvCxnSpPr>
          <p:nvPr/>
        </p:nvCxnSpPr>
        <p:spPr>
          <a:xfrm flipV="1">
            <a:off x="3356548" y="2430202"/>
            <a:ext cx="0" cy="10892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 name="直线连接符 7">
            <a:extLst>
              <a:ext uri="{FF2B5EF4-FFF2-40B4-BE49-F238E27FC236}">
                <a16:creationId xmlns:a16="http://schemas.microsoft.com/office/drawing/2014/main" id="{CE7EB1C1-EB38-F943-BF7C-0607E6A77181}"/>
              </a:ext>
            </a:extLst>
          </p:cNvPr>
          <p:cNvCxnSpPr>
            <a:cxnSpLocks/>
          </p:cNvCxnSpPr>
          <p:nvPr/>
        </p:nvCxnSpPr>
        <p:spPr>
          <a:xfrm flipV="1">
            <a:off x="2089843" y="3705224"/>
            <a:ext cx="0" cy="10892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 name="直线连接符 8">
            <a:extLst>
              <a:ext uri="{FF2B5EF4-FFF2-40B4-BE49-F238E27FC236}">
                <a16:creationId xmlns:a16="http://schemas.microsoft.com/office/drawing/2014/main" id="{AF467816-1D25-724D-BBCB-54628B576622}"/>
              </a:ext>
            </a:extLst>
          </p:cNvPr>
          <p:cNvCxnSpPr>
            <a:cxnSpLocks/>
          </p:cNvCxnSpPr>
          <p:nvPr/>
        </p:nvCxnSpPr>
        <p:spPr>
          <a:xfrm flipH="1">
            <a:off x="2178698" y="4883944"/>
            <a:ext cx="109075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 name="直线连接符 9">
            <a:extLst>
              <a:ext uri="{FF2B5EF4-FFF2-40B4-BE49-F238E27FC236}">
                <a16:creationId xmlns:a16="http://schemas.microsoft.com/office/drawing/2014/main" id="{208BEDA2-BB0D-B04F-877C-EB7CCFA35894}"/>
              </a:ext>
            </a:extLst>
          </p:cNvPr>
          <p:cNvCxnSpPr>
            <a:cxnSpLocks/>
          </p:cNvCxnSpPr>
          <p:nvPr/>
        </p:nvCxnSpPr>
        <p:spPr>
          <a:xfrm flipH="1">
            <a:off x="914400" y="4883944"/>
            <a:ext cx="109075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10">
            <a:extLst>
              <a:ext uri="{FF2B5EF4-FFF2-40B4-BE49-F238E27FC236}">
                <a16:creationId xmlns:a16="http://schemas.microsoft.com/office/drawing/2014/main" id="{178B5C84-670C-CC47-B1B6-BB1735882C07}"/>
              </a:ext>
            </a:extLst>
          </p:cNvPr>
          <p:cNvCxnSpPr>
            <a:cxnSpLocks/>
          </p:cNvCxnSpPr>
          <p:nvPr/>
        </p:nvCxnSpPr>
        <p:spPr>
          <a:xfrm flipH="1">
            <a:off x="2178698" y="2340768"/>
            <a:ext cx="109075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直线连接符 11">
            <a:extLst>
              <a:ext uri="{FF2B5EF4-FFF2-40B4-BE49-F238E27FC236}">
                <a16:creationId xmlns:a16="http://schemas.microsoft.com/office/drawing/2014/main" id="{36C402A6-3D78-9B4E-84B5-C1572602DBF0}"/>
              </a:ext>
            </a:extLst>
          </p:cNvPr>
          <p:cNvCxnSpPr>
            <a:cxnSpLocks/>
          </p:cNvCxnSpPr>
          <p:nvPr/>
        </p:nvCxnSpPr>
        <p:spPr>
          <a:xfrm flipH="1">
            <a:off x="881064" y="2387338"/>
            <a:ext cx="1166958" cy="118347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 name="直线连接符 12">
            <a:extLst>
              <a:ext uri="{FF2B5EF4-FFF2-40B4-BE49-F238E27FC236}">
                <a16:creationId xmlns:a16="http://schemas.microsoft.com/office/drawing/2014/main" id="{A94BCDED-F339-504B-800E-41BCA6026955}"/>
              </a:ext>
            </a:extLst>
          </p:cNvPr>
          <p:cNvCxnSpPr>
            <a:cxnSpLocks/>
          </p:cNvCxnSpPr>
          <p:nvPr/>
        </p:nvCxnSpPr>
        <p:spPr>
          <a:xfrm flipV="1">
            <a:off x="831056" y="2430202"/>
            <a:ext cx="0" cy="10892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4" name="图片 13">
            <a:extLst>
              <a:ext uri="{FF2B5EF4-FFF2-40B4-BE49-F238E27FC236}">
                <a16:creationId xmlns:a16="http://schemas.microsoft.com/office/drawing/2014/main" id="{77086EC6-4C29-5240-9AFE-FC5332EFC066}"/>
              </a:ext>
            </a:extLst>
          </p:cNvPr>
          <p:cNvPicPr>
            <a:picLocks noChangeAspect="1"/>
          </p:cNvPicPr>
          <p:nvPr/>
        </p:nvPicPr>
        <p:blipFill>
          <a:blip r:embed="rId3"/>
          <a:stretch>
            <a:fillRect/>
          </a:stretch>
        </p:blipFill>
        <p:spPr>
          <a:xfrm>
            <a:off x="4567569" y="1935480"/>
            <a:ext cx="3295535" cy="3397328"/>
          </a:xfrm>
          <a:prstGeom prst="rect">
            <a:avLst/>
          </a:prstGeom>
        </p:spPr>
      </p:pic>
    </p:spTree>
    <p:extLst>
      <p:ext uri="{BB962C8B-B14F-4D97-AF65-F5344CB8AC3E}">
        <p14:creationId xmlns:p14="http://schemas.microsoft.com/office/powerpoint/2010/main" val="183830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树的应用</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Section </a:t>
            </a:r>
            <a:r>
              <a:rPr lang="en-US" dirty="0">
                <a:latin typeface="Times New Roman" panose="02020603050405020304" pitchFamily="18" charset="0"/>
                <a:ea typeface="Cambria Math" pitchFamily="18" charset="0"/>
                <a:cs typeface="Times New Roman" panose="02020603050405020304" pitchFamily="18" charset="0"/>
              </a:rPr>
              <a:t>7.</a:t>
            </a:r>
            <a:r>
              <a:rPr lang="en-US" altLang="zh-CN" dirty="0">
                <a:latin typeface="Times New Roman" panose="02020603050405020304" pitchFamily="18" charset="0"/>
                <a:ea typeface="Cambria Math" pitchFamily="18" charset="0"/>
                <a:cs typeface="Times New Roman" panose="02020603050405020304" pitchFamily="18" charset="0"/>
              </a:rPr>
              <a:t>2</a:t>
            </a:r>
            <a:endParaRPr lang="en-US" dirty="0">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741909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本节概要</a:t>
            </a:r>
          </a:p>
        </p:txBody>
      </p:sp>
      <p:sp>
        <p:nvSpPr>
          <p:cNvPr id="3" name="Content Placeholder 2"/>
          <p:cNvSpPr>
            <a:spLocks noGrp="1"/>
          </p:cNvSpPr>
          <p:nvPr>
            <p:ph idx="1"/>
          </p:nvPr>
        </p:nvSpPr>
        <p:spPr/>
        <p:txBody>
          <a:bodyPr/>
          <a:lstStyle/>
          <a:p>
            <a:r>
              <a:rPr lang="zh-CN" altLang="en-US" dirty="0"/>
              <a:t>前缀码</a:t>
            </a:r>
            <a:endParaRPr lang="en-US" altLang="zh-CN" dirty="0"/>
          </a:p>
          <a:p>
            <a:r>
              <a:rPr lang="zh-CN" altLang="en-US" dirty="0"/>
              <a:t>最优树与</a:t>
            </a:r>
            <a:r>
              <a:rPr lang="en-US" altLang="zh-CN" dirty="0"/>
              <a:t>Huffman</a:t>
            </a:r>
            <a:r>
              <a:rPr lang="zh-CN" altLang="en-US" dirty="0"/>
              <a:t>编码</a:t>
            </a:r>
          </a:p>
        </p:txBody>
      </p:sp>
    </p:spTree>
    <p:extLst>
      <p:ext uri="{BB962C8B-B14F-4D97-AF65-F5344CB8AC3E}">
        <p14:creationId xmlns:p14="http://schemas.microsoft.com/office/powerpoint/2010/main" val="2538661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B0DEF-3A3E-C944-A8C2-F959C5174394}"/>
              </a:ext>
            </a:extLst>
          </p:cNvPr>
          <p:cNvSpPr>
            <a:spLocks noGrp="1"/>
          </p:cNvSpPr>
          <p:nvPr>
            <p:ph type="title"/>
          </p:nvPr>
        </p:nvSpPr>
        <p:spPr/>
        <p:txBody>
          <a:bodyPr/>
          <a:lstStyle/>
          <a:p>
            <a:r>
              <a:rPr kumimoji="1" lang="zh-CN" altLang="en-US" dirty="0"/>
              <a:t>前缀码</a:t>
            </a:r>
          </a:p>
        </p:txBody>
      </p:sp>
      <p:sp>
        <p:nvSpPr>
          <p:cNvPr id="3" name="内容占位符 2">
            <a:extLst>
              <a:ext uri="{FF2B5EF4-FFF2-40B4-BE49-F238E27FC236}">
                <a16:creationId xmlns:a16="http://schemas.microsoft.com/office/drawing/2014/main" id="{44D1D708-10E9-574F-B9A9-DE144C416913}"/>
              </a:ext>
            </a:extLst>
          </p:cNvPr>
          <p:cNvSpPr>
            <a:spLocks noGrp="1"/>
          </p:cNvSpPr>
          <p:nvPr>
            <p:ph idx="1"/>
          </p:nvPr>
        </p:nvSpPr>
        <p:spPr/>
        <p:txBody>
          <a:bodyPr/>
          <a:lstStyle/>
          <a:p>
            <a:pPr marL="0" indent="377825" algn="just">
              <a:lnSpc>
                <a:spcPct val="90000"/>
              </a:lnSpc>
            </a:pPr>
            <a:r>
              <a:rPr lang="zh-CN" altLang="en-US" dirty="0">
                <a:latin typeface="Times New Roman" panose="02020603050405020304" pitchFamily="18" charset="0"/>
                <a:cs typeface="Times New Roman" panose="02020603050405020304" pitchFamily="18" charset="0"/>
              </a:rPr>
              <a:t>我们知道，在远距离通讯中，常常用</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的字符串作为英文字母传送信息。因为英文字母共有</a:t>
            </a:r>
            <a:r>
              <a:rPr lang="en-US" altLang="zh-CN" dirty="0">
                <a:latin typeface="Times New Roman" panose="02020603050405020304" pitchFamily="18" charset="0"/>
                <a:cs typeface="Times New Roman" panose="02020603050405020304" pitchFamily="18" charset="0"/>
              </a:rPr>
              <a:t>26</a:t>
            </a:r>
            <a:r>
              <a:rPr lang="zh-CN" altLang="en-US" dirty="0">
                <a:latin typeface="Times New Roman" panose="02020603050405020304" pitchFamily="18" charset="0"/>
                <a:cs typeface="Times New Roman" panose="02020603050405020304" pitchFamily="18" charset="0"/>
              </a:rPr>
              <a:t>个，故用不等长的二进制序列表示</a:t>
            </a:r>
            <a:r>
              <a:rPr lang="en-US" altLang="zh-CN" dirty="0">
                <a:latin typeface="Times New Roman" panose="02020603050405020304" pitchFamily="18" charset="0"/>
                <a:cs typeface="Times New Roman" panose="02020603050405020304" pitchFamily="18" charset="0"/>
              </a:rPr>
              <a:t>26</a:t>
            </a:r>
            <a:r>
              <a:rPr lang="zh-CN" altLang="en-US" dirty="0">
                <a:latin typeface="Times New Roman" panose="02020603050405020304" pitchFamily="18" charset="0"/>
                <a:cs typeface="Times New Roman" panose="02020603050405020304" pitchFamily="18" charset="0"/>
              </a:rPr>
              <a:t>个英文字母时由于长度为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的序列有</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个，长度为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的二进制序列有</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个，长度为</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的二进制序列有</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个，依此类推，我们有</a:t>
            </a:r>
          </a:p>
          <a:p>
            <a:pPr marL="365760" lvl="1" indent="377825" algn="just">
              <a:lnSpc>
                <a:spcPct val="90000"/>
              </a:lnSpc>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2</a:t>
            </a:r>
            <a:r>
              <a:rPr lang="zh-CN" altLang="en-US"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3</a:t>
            </a:r>
            <a:r>
              <a:rPr lang="zh-CN" altLang="en-US"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i</a:t>
            </a:r>
            <a:r>
              <a:rPr lang="zh-CN" altLang="en-US"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26</a:t>
            </a:r>
          </a:p>
          <a:p>
            <a:pPr marL="365760" lvl="1" indent="377825" algn="just">
              <a:lnSpc>
                <a:spcPct val="90000"/>
              </a:lnSpc>
            </a:pP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i+1</a:t>
            </a:r>
            <a:r>
              <a:rPr lang="zh-CN" altLang="en-US"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26, </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4</a:t>
            </a:r>
          </a:p>
          <a:p>
            <a:pPr marL="0" indent="0" algn="just">
              <a:lnSpc>
                <a:spcPct val="90000"/>
              </a:lnSpc>
              <a:buNone/>
            </a:pPr>
            <a:r>
              <a:rPr lang="zh-CN" altLang="en-US" dirty="0">
                <a:latin typeface="Times New Roman" panose="02020603050405020304" pitchFamily="18" charset="0"/>
                <a:cs typeface="Times New Roman" panose="02020603050405020304" pitchFamily="18" charset="0"/>
              </a:rPr>
              <a:t>因此，用长度不超过</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位的二进制序列就可表达</a:t>
            </a:r>
            <a:r>
              <a:rPr lang="en-US" altLang="zh-CN" dirty="0">
                <a:latin typeface="Times New Roman" panose="02020603050405020304" pitchFamily="18" charset="0"/>
                <a:cs typeface="Times New Roman" panose="02020603050405020304" pitchFamily="18" charset="0"/>
              </a:rPr>
              <a:t>26</a:t>
            </a:r>
            <a:r>
              <a:rPr lang="zh-CN" altLang="en-US" dirty="0">
                <a:latin typeface="Times New Roman" panose="02020603050405020304" pitchFamily="18" charset="0"/>
                <a:cs typeface="Times New Roman" panose="02020603050405020304" pitchFamily="18" charset="0"/>
              </a:rPr>
              <a:t>个不同英文字母。当使用不同长度的序列表示字母时，我们要考虑的另一个问题是如何对接收的字符串进行译码？</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43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树</a:t>
            </a:r>
          </a:p>
        </p:txBody>
      </p:sp>
      <p:sp>
        <p:nvSpPr>
          <p:cNvPr id="3" name="Content Placeholder 2"/>
          <p:cNvSpPr>
            <a:spLocks noGrp="1"/>
          </p:cNvSpPr>
          <p:nvPr>
            <p:ph idx="1"/>
          </p:nvPr>
        </p:nvSpPr>
        <p:spPr/>
        <p:txBody>
          <a:bodyPr>
            <a:normAutofit fontScale="95000" lnSpcReduction="10000"/>
          </a:bodyPr>
          <a:lstStyle/>
          <a:p>
            <a:pPr marL="14288" indent="0">
              <a:buNone/>
            </a:pPr>
            <a:r>
              <a:rPr lang="zh-CN" altLang="en-US" b="1" dirty="0"/>
              <a:t>定义：</a:t>
            </a:r>
            <a:r>
              <a:rPr lang="zh-CN" altLang="en-US" dirty="0"/>
              <a:t>树是</a:t>
            </a:r>
            <a:r>
              <a:rPr lang="zh-CN" altLang="en-US" dirty="0">
                <a:solidFill>
                  <a:srgbClr val="FF0000"/>
                </a:solidFill>
              </a:rPr>
              <a:t>没有</a:t>
            </a:r>
            <a:r>
              <a:rPr lang="zh-CN" altLang="en-US" dirty="0"/>
              <a:t>简单</a:t>
            </a:r>
            <a:r>
              <a:rPr lang="zh-CN" altLang="en-US" dirty="0">
                <a:solidFill>
                  <a:srgbClr val="FF0000"/>
                </a:solidFill>
              </a:rPr>
              <a:t>回路</a:t>
            </a:r>
            <a:r>
              <a:rPr lang="zh-CN" altLang="en-US" dirty="0"/>
              <a:t>的</a:t>
            </a:r>
            <a:r>
              <a:rPr lang="zh-CN" altLang="en-US" dirty="0">
                <a:solidFill>
                  <a:srgbClr val="FF0000"/>
                </a:solidFill>
              </a:rPr>
              <a:t>连通</a:t>
            </a:r>
            <a:r>
              <a:rPr lang="zh-CN" altLang="en-US" dirty="0"/>
              <a:t>无向图。</a:t>
            </a:r>
            <a:endParaRPr lang="en-US" dirty="0"/>
          </a:p>
          <a:p>
            <a:pPr marL="14288" indent="0">
              <a:buNone/>
            </a:pPr>
            <a:endParaRPr lang="en-US" dirty="0"/>
          </a:p>
          <a:p>
            <a:pPr marL="14288" indent="0">
              <a:buNone/>
            </a:pPr>
            <a:endParaRPr lang="en-US" dirty="0"/>
          </a:p>
          <a:p>
            <a:pPr marL="14288" indent="0">
              <a:buNone/>
            </a:pPr>
            <a:endParaRPr lang="en-US" dirty="0"/>
          </a:p>
          <a:p>
            <a:pPr marL="14288" indent="0">
              <a:buNone/>
            </a:pPr>
            <a:endParaRPr lang="en-US" dirty="0"/>
          </a:p>
          <a:p>
            <a:pPr marL="14288" indent="0">
              <a:buNone/>
            </a:pPr>
            <a:endParaRPr lang="en-US" dirty="0"/>
          </a:p>
          <a:p>
            <a:pPr marL="14288" indent="0">
              <a:buNone/>
            </a:pPr>
            <a:r>
              <a:rPr lang="zh-CN" altLang="en-US" dirty="0"/>
              <a:t>不含简单回路但不一定连通的图称为</a:t>
            </a:r>
            <a:r>
              <a:rPr lang="zh-CN" altLang="en-US" dirty="0">
                <a:solidFill>
                  <a:srgbClr val="FF0000"/>
                </a:solidFill>
              </a:rPr>
              <a:t>森林</a:t>
            </a:r>
            <a:r>
              <a:rPr lang="zh-CN" altLang="en-US" dirty="0"/>
              <a:t>，森林的每一个连通分支都是一棵树。</a:t>
            </a:r>
            <a:endParaRPr lang="en-US" dirty="0"/>
          </a:p>
          <a:p>
            <a:pPr indent="0">
              <a:buNone/>
            </a:pPr>
            <a:endParaRPr lang="en-US" dirty="0"/>
          </a:p>
          <a:p>
            <a:pPr indent="0">
              <a:buNone/>
            </a:pPr>
            <a:r>
              <a:rPr lang="en-US" dirty="0"/>
              <a:t> </a:t>
            </a:r>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5021" y="2488514"/>
            <a:ext cx="4093957" cy="188097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2642" y="5242027"/>
            <a:ext cx="3158715" cy="145039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838FC-0916-7C4A-954D-2220F7CBB54A}"/>
              </a:ext>
            </a:extLst>
          </p:cNvPr>
          <p:cNvSpPr>
            <a:spLocks noGrp="1"/>
          </p:cNvSpPr>
          <p:nvPr>
            <p:ph type="title"/>
          </p:nvPr>
        </p:nvSpPr>
        <p:spPr/>
        <p:txBody>
          <a:bodyPr/>
          <a:lstStyle/>
          <a:p>
            <a:r>
              <a:rPr kumimoji="1" lang="zh-CN" altLang="en-US" dirty="0"/>
              <a:t>前缀码</a:t>
            </a:r>
          </a:p>
        </p:txBody>
      </p:sp>
      <p:sp>
        <p:nvSpPr>
          <p:cNvPr id="3" name="内容占位符 2">
            <a:extLst>
              <a:ext uri="{FF2B5EF4-FFF2-40B4-BE49-F238E27FC236}">
                <a16:creationId xmlns:a16="http://schemas.microsoft.com/office/drawing/2014/main" id="{73E6A3D6-FD05-0040-B734-E557D9A0E42B}"/>
              </a:ext>
            </a:extLst>
          </p:cNvPr>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定义：</a:t>
            </a:r>
            <a:r>
              <a:rPr lang="zh-CN" altLang="en-US" dirty="0">
                <a:latin typeface="Times New Roman" panose="02020603050405020304" pitchFamily="18" charset="0"/>
                <a:cs typeface="Times New Roman" panose="02020603050405020304" pitchFamily="18" charset="0"/>
              </a:rPr>
              <a:t>前缀码</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给定一个序列的集合，若没有一个序列是另一个序列的前缀，该序列集合称为前缀码。</a:t>
            </a:r>
          </a:p>
          <a:p>
            <a:pPr marL="0" indent="355600" algn="just"/>
            <a:r>
              <a:rPr kumimoji="1" lang="zh-CN" altLang="en-US" dirty="0">
                <a:latin typeface="Times New Roman" panose="02020603050405020304" pitchFamily="18" charset="0"/>
                <a:cs typeface="Times New Roman" panose="02020603050405020304" pitchFamily="18" charset="0"/>
              </a:rPr>
              <a:t>例如</a:t>
            </a:r>
            <a:r>
              <a:rPr lang="en-US" altLang="zh-CN" dirty="0">
                <a:latin typeface="Times New Roman" panose="02020603050405020304" pitchFamily="18" charset="0"/>
                <a:cs typeface="Times New Roman" panose="02020603050405020304" pitchFamily="18" charset="0"/>
              </a:rPr>
              <a:t>{000,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001,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是前缀码，而</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0001,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000}</a:t>
            </a:r>
            <a:r>
              <a:rPr lang="zh-CN" altLang="en-US" dirty="0">
                <a:latin typeface="Times New Roman" panose="02020603050405020304" pitchFamily="18" charset="0"/>
                <a:cs typeface="Times New Roman" panose="02020603050405020304" pitchFamily="18" charset="0"/>
              </a:rPr>
              <a:t>就不是前缀码。</a:t>
            </a:r>
            <a:endParaRPr lang="en-US" altLang="zh-CN" dirty="0">
              <a:latin typeface="Times New Roman" panose="02020603050405020304" pitchFamily="18" charset="0"/>
              <a:cs typeface="Times New Roman" panose="02020603050405020304" pitchFamily="18" charset="0"/>
            </a:endParaRPr>
          </a:p>
          <a:p>
            <a:pPr marL="0" indent="363538"/>
            <a:r>
              <a:rPr lang="zh-CN" altLang="en-US" dirty="0">
                <a:latin typeface="Times New Roman" panose="02020603050405020304" pitchFamily="18" charset="0"/>
                <a:cs typeface="Times New Roman" panose="02020603050405020304" pitchFamily="18" charset="0"/>
              </a:rPr>
              <a:t>设有二进制序列</a:t>
            </a:r>
            <a:r>
              <a:rPr lang="en-US" altLang="zh-CN" dirty="0">
                <a:latin typeface="Times New Roman" panose="02020603050405020304" pitchFamily="18" charset="0"/>
                <a:cs typeface="Times New Roman" panose="02020603050405020304" pitchFamily="18" charset="0"/>
              </a:rPr>
              <a:t>00010011011101001</a:t>
            </a:r>
            <a:r>
              <a:rPr lang="zh-CN" altLang="en-US" dirty="0">
                <a:latin typeface="Times New Roman" panose="02020603050405020304" pitchFamily="18" charset="0"/>
                <a:cs typeface="Times New Roman" panose="02020603050405020304" pitchFamily="18" charset="0"/>
              </a:rPr>
              <a:t>，该序列可译为</a:t>
            </a:r>
            <a:r>
              <a:rPr lang="en-US" altLang="zh-CN" dirty="0">
                <a:latin typeface="Times New Roman" panose="02020603050405020304" pitchFamily="18" charset="0"/>
                <a:cs typeface="Times New Roman" panose="02020603050405020304" pitchFamily="18" charset="0"/>
              </a:rPr>
              <a:t>000,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001,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01,</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001</a:t>
            </a:r>
            <a:r>
              <a:rPr lang="zh-CN" altLang="en-US"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05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2947-15B0-E746-8A08-523D08B46635}"/>
              </a:ext>
            </a:extLst>
          </p:cNvPr>
          <p:cNvSpPr>
            <a:spLocks noGrp="1"/>
          </p:cNvSpPr>
          <p:nvPr>
            <p:ph type="title"/>
          </p:nvPr>
        </p:nvSpPr>
        <p:spPr/>
        <p:txBody>
          <a:bodyPr/>
          <a:lstStyle/>
          <a:p>
            <a:r>
              <a:rPr kumimoji="1" lang="zh-CN" altLang="en-US" dirty="0"/>
              <a:t>前缀码</a:t>
            </a:r>
          </a:p>
        </p:txBody>
      </p:sp>
      <p:sp>
        <p:nvSpPr>
          <p:cNvPr id="3" name="内容占位符 2">
            <a:extLst>
              <a:ext uri="{FF2B5EF4-FFF2-40B4-BE49-F238E27FC236}">
                <a16:creationId xmlns:a16="http://schemas.microsoft.com/office/drawing/2014/main" id="{DE42A8C1-BD84-864F-9D0B-12F8A546A110}"/>
              </a:ext>
            </a:extLst>
          </p:cNvPr>
          <p:cNvSpPr>
            <a:spLocks noGrp="1"/>
          </p:cNvSpPr>
          <p:nvPr>
            <p:ph idx="1"/>
          </p:nvPr>
        </p:nvSpPr>
        <p:spPr/>
        <p:txBody>
          <a:bodyPr/>
          <a:lstStyle/>
          <a:p>
            <a:pPr marL="0" indent="355600">
              <a:lnSpc>
                <a:spcPct val="120000"/>
              </a:lnSpc>
            </a:pPr>
            <a:r>
              <a:rPr lang="zh-CN" altLang="en-US" b="1" dirty="0">
                <a:latin typeface="Times New Roman" panose="02020603050405020304" pitchFamily="18" charset="0"/>
                <a:cs typeface="Times New Roman" panose="02020603050405020304" pitchFamily="18" charset="0"/>
              </a:rPr>
              <a:t>定理：</a:t>
            </a:r>
            <a:r>
              <a:rPr lang="zh-CN" altLang="en-US" dirty="0">
                <a:latin typeface="Times New Roman" panose="02020603050405020304" pitchFamily="18" charset="0"/>
                <a:cs typeface="Times New Roman" panose="02020603050405020304" pitchFamily="18" charset="0"/>
              </a:rPr>
              <a:t>任何一棵二叉树的树叶可对应一个前缀码。</a:t>
            </a:r>
          </a:p>
          <a:p>
            <a:pPr marL="0" indent="355600" algn="just">
              <a:lnSpc>
                <a:spcPct val="120000"/>
              </a:lnSpc>
            </a:pPr>
            <a:r>
              <a:rPr lang="zh-CN" altLang="en-US" dirty="0">
                <a:latin typeface="Times New Roman" panose="02020603050405020304" pitchFamily="18" charset="0"/>
                <a:cs typeface="Times New Roman" panose="02020603050405020304" pitchFamily="18" charset="0"/>
              </a:rPr>
              <a:t>证明：给定一棵二叉树，从每一个分枝点引出两条边，对左侧边标以</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，对右侧边标以</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，则每片树叶可以标定一个</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的序列，它是由树根到这片树叶的通路上各边标号所组成的序列，显然，没有一片树叶的标定序列是另一片树叶的标定序列的前缀，因此，任何一棵二叉树的树叶可对应一个前缀码。</a:t>
            </a:r>
            <a:endParaRPr lang="en-US" altLang="zh-CN" dirty="0">
              <a:latin typeface="Times New Roman" panose="02020603050405020304" pitchFamily="18" charset="0"/>
              <a:cs typeface="Times New Roman" panose="02020603050405020304" pitchFamily="18" charset="0"/>
            </a:endParaRPr>
          </a:p>
          <a:p>
            <a:pPr marL="0" indent="355600" algn="just">
              <a:lnSpc>
                <a:spcPct val="120000"/>
              </a:lnSpc>
            </a:pPr>
            <a:r>
              <a:rPr lang="zh-CN" altLang="en-US" b="1" dirty="0"/>
              <a:t>定理：</a:t>
            </a:r>
            <a:r>
              <a:rPr lang="zh-CN" altLang="en-US" dirty="0"/>
              <a:t>任何一个前缀码都对应一棵二叉树。</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62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16A50-C716-D44D-96D9-A7FEDEDFB642}"/>
              </a:ext>
            </a:extLst>
          </p:cNvPr>
          <p:cNvSpPr>
            <a:spLocks noGrp="1"/>
          </p:cNvSpPr>
          <p:nvPr>
            <p:ph type="title"/>
          </p:nvPr>
        </p:nvSpPr>
        <p:spPr/>
        <p:txBody>
          <a:bodyPr/>
          <a:lstStyle/>
          <a:p>
            <a:r>
              <a:rPr kumimoji="1" lang="zh-CN" altLang="en-US" dirty="0"/>
              <a:t>最优树</a:t>
            </a:r>
          </a:p>
        </p:txBody>
      </p:sp>
      <p:sp>
        <p:nvSpPr>
          <p:cNvPr id="3" name="内容占位符 2">
            <a:extLst>
              <a:ext uri="{FF2B5EF4-FFF2-40B4-BE49-F238E27FC236}">
                <a16:creationId xmlns:a16="http://schemas.microsoft.com/office/drawing/2014/main" id="{3BE156BF-0D23-624E-B22C-B657EB7E32FB}"/>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在前缀码的基础上我们进一步想到：由于</a:t>
            </a:r>
            <a:r>
              <a:rPr lang="zh-CN" altLang="en-US" dirty="0">
                <a:solidFill>
                  <a:schemeClr val="tx2"/>
                </a:solidFill>
                <a:latin typeface="Times New Roman" panose="02020603050405020304" pitchFamily="18" charset="0"/>
                <a:cs typeface="Times New Roman" panose="02020603050405020304" pitchFamily="18" charset="0"/>
              </a:rPr>
              <a:t>字母使用的频繁程度不同</a:t>
            </a:r>
            <a:r>
              <a:rPr lang="zh-CN" altLang="en-US" dirty="0">
                <a:latin typeface="Times New Roman" panose="02020603050405020304" pitchFamily="18" charset="0"/>
                <a:cs typeface="Times New Roman" panose="02020603050405020304" pitchFamily="18" charset="0"/>
              </a:rPr>
              <a:t>，为了减少信息量，人们希望用较短的序列表示频繁使用的字母。</a:t>
            </a:r>
            <a:endParaRPr lang="en-US" altLang="zh-CN" dirty="0">
              <a:latin typeface="Times New Roman" panose="02020603050405020304" pitchFamily="18" charset="0"/>
              <a:cs typeface="Times New Roman" panose="02020603050405020304" pitchFamily="18" charset="0"/>
            </a:endParaRPr>
          </a:p>
          <a:p>
            <a:r>
              <a:rPr kumimoji="1" lang="zh-CN" altLang="en-US" dirty="0">
                <a:latin typeface="Times New Roman" panose="02020603050405020304" pitchFamily="18" charset="0"/>
                <a:cs typeface="Times New Roman" panose="02020603050405020304" pitchFamily="18" charset="0"/>
              </a:rPr>
              <a:t>为了优化前缀码的设计，我们介绍最优树的概念以及基于最优树的</a:t>
            </a:r>
            <a:r>
              <a:rPr kumimoji="1" lang="en-US" altLang="zh-CN" dirty="0">
                <a:latin typeface="Times New Roman" panose="02020603050405020304" pitchFamily="18" charset="0"/>
                <a:cs typeface="Times New Roman" panose="02020603050405020304" pitchFamily="18" charset="0"/>
              </a:rPr>
              <a:t>Huffman</a:t>
            </a:r>
            <a:r>
              <a:rPr kumimoji="1" lang="zh-CN" altLang="en-US" dirty="0">
                <a:latin typeface="Times New Roman" panose="02020603050405020304" pitchFamily="18" charset="0"/>
                <a:cs typeface="Times New Roman" panose="02020603050405020304" pitchFamily="18" charset="0"/>
              </a:rPr>
              <a:t>编码。</a:t>
            </a:r>
            <a:endParaRPr kumimoji="1" lang="zh-CN" altLang="en-US" dirty="0"/>
          </a:p>
        </p:txBody>
      </p:sp>
    </p:spTree>
    <p:extLst>
      <p:ext uri="{BB962C8B-B14F-4D97-AF65-F5344CB8AC3E}">
        <p14:creationId xmlns:p14="http://schemas.microsoft.com/office/powerpoint/2010/main" val="5698610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33573-6542-FA4E-883E-B401D5AD1C2F}"/>
              </a:ext>
            </a:extLst>
          </p:cNvPr>
          <p:cNvSpPr>
            <a:spLocks noGrp="1"/>
          </p:cNvSpPr>
          <p:nvPr>
            <p:ph type="title"/>
          </p:nvPr>
        </p:nvSpPr>
        <p:spPr/>
        <p:txBody>
          <a:bodyPr/>
          <a:lstStyle/>
          <a:p>
            <a:r>
              <a:rPr kumimoji="1" lang="zh-CN" altLang="en-US" dirty="0"/>
              <a:t>最优树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B966BC-6C34-6F4F-8422-5658A1F9A77F}"/>
                  </a:ext>
                </a:extLst>
              </p:cNvPr>
              <p:cNvSpPr>
                <a:spLocks noGrp="1"/>
              </p:cNvSpPr>
              <p:nvPr>
                <p:ph idx="1"/>
              </p:nvPr>
            </p:nvSpPr>
            <p:spPr/>
            <p:txBody>
              <a:bodyPr/>
              <a:lstStyle/>
              <a:p>
                <a:r>
                  <a:rPr lang="zh-CN" alt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定义：</a:t>
                </a:r>
                <a:r>
                  <a:rPr lang="zh-CN" altLang="en-US" dirty="0">
                    <a:effectLst>
                      <a:outerShdw blurRad="38100" dist="38100" dir="2700000" algn="tl">
                        <a:srgbClr val="C0C0C0"/>
                      </a:outerShdw>
                    </a:effectLst>
                    <a:latin typeface="Times New Roman" panose="02020603050405020304" pitchFamily="18" charset="0"/>
                    <a:cs typeface="Times New Roman" panose="02020603050405020304" pitchFamily="18" charset="0"/>
                  </a:rPr>
                  <a:t>最优树</a:t>
                </a:r>
                <a:endParaRPr lang="en-US" altLang="zh-CN"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在带权二叉树（每片树叶都有权重）</a:t>
                </a:r>
                <a:r>
                  <a:rPr lang="en-US" altLang="zh-CN" dirty="0">
                    <a:latin typeface="Times New Roman" panose="02020603050405020304" pitchFamily="18" charset="0"/>
                    <a:cs typeface="Times New Roman" panose="02020603050405020304" pitchFamily="18" charset="0"/>
                    <a:sym typeface="Symbol" pitchFamily="2" charset="2"/>
                  </a:rPr>
                  <a:t>T</a:t>
                </a:r>
                <a:r>
                  <a:rPr lang="zh-CN" altLang="en-US" dirty="0">
                    <a:latin typeface="Times New Roman" panose="02020603050405020304" pitchFamily="18" charset="0"/>
                    <a:cs typeface="Times New Roman" panose="02020603050405020304" pitchFamily="18" charset="0"/>
                  </a:rPr>
                  <a:t>中，若带权为</a:t>
                </a:r>
                <a:r>
                  <a:rPr lang="en-US" altLang="zh-CN" i="1"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的树叶，其通路长度（层次）为</a:t>
                </a:r>
                <a:r>
                  <a:rPr lang="en-US" altLang="zh-CN" dirty="0">
                    <a:latin typeface="Times New Roman" panose="02020603050405020304" pitchFamily="18" charset="0"/>
                    <a:cs typeface="Times New Roman" panose="02020603050405020304" pitchFamily="18" charset="0"/>
                  </a:rPr>
                  <a:t>L(</a:t>
                </a:r>
                <a:r>
                  <a:rPr lang="en-US" altLang="zh-CN" i="1"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，我们把</a:t>
                </a:r>
                <a:br>
                  <a:rPr lang="en-US" altLang="zh-CN" dirty="0">
                    <a:latin typeface="Times New Roman" panose="02020603050405020304" pitchFamily="18" charset="0"/>
                    <a:cs typeface="Times New Roman" panose="02020603050405020304" pitchFamily="18" charset="0"/>
                  </a:rPr>
                </a:b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𝒲</m:t>
                    </m:r>
                    <m:d>
                      <m:d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𝑇</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supHide m:val="on"/>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9"/>
                          </m:r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𝑖</m:t>
                        </m:r>
                      </m:sub>
                      <m:sup/>
                      <m:e>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𝒲</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𝒲</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e>
                    </m:nary>
                  </m:oMath>
                </a14:m>
                <a:br>
                  <a:rPr lang="en-US" altLang="zh-CN"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称为该带权二叉树的</a:t>
                </a:r>
                <a:r>
                  <a:rPr lang="zh-CN" altLang="en-US" dirty="0">
                    <a:solidFill>
                      <a:srgbClr val="FF0000"/>
                    </a:solidFill>
                    <a:latin typeface="Times New Roman" panose="02020603050405020304" pitchFamily="18" charset="0"/>
                    <a:cs typeface="Times New Roman" panose="02020603050405020304" pitchFamily="18" charset="0"/>
                  </a:rPr>
                  <a:t>权</a:t>
                </a:r>
                <a:r>
                  <a:rPr lang="zh-CN" altLang="en-US" dirty="0">
                    <a:latin typeface="Times New Roman" panose="02020603050405020304" pitchFamily="18" charset="0"/>
                    <a:cs typeface="Times New Roman" panose="02020603050405020304" pitchFamily="18" charset="0"/>
                  </a:rPr>
                  <a:t>。在所有带权</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 …, </a:t>
                </a:r>
                <a:r>
                  <a:rPr lang="en-US" altLang="zh-CN" i="1"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的二叉树中，</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最小的那棵树，称为</a:t>
                </a:r>
                <a:r>
                  <a:rPr lang="zh-CN" altLang="en-US" dirty="0">
                    <a:solidFill>
                      <a:srgbClr val="FF0000"/>
                    </a:solidFill>
                    <a:latin typeface="Times New Roman" panose="02020603050405020304" pitchFamily="18" charset="0"/>
                    <a:cs typeface="Times New Roman" panose="02020603050405020304" pitchFamily="18" charset="0"/>
                  </a:rPr>
                  <a:t>最优树</a:t>
                </a:r>
                <a:r>
                  <a:rPr lang="zh-CN" altLang="en-US" dirty="0">
                    <a:latin typeface="Times New Roman" panose="02020603050405020304" pitchFamily="18" charset="0"/>
                    <a:cs typeface="Times New Roman" panose="02020603050405020304" pitchFamily="18" charset="0"/>
                  </a:rPr>
                  <a:t>。</a:t>
                </a:r>
              </a:p>
              <a:p>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F4B966BC-6C34-6F4F-8422-5658A1F9A77F}"/>
                  </a:ext>
                </a:extLst>
              </p:cNvPr>
              <p:cNvSpPr>
                <a:spLocks noGrp="1" noRot="1" noChangeAspect="1" noMove="1" noResize="1" noEditPoints="1" noAdjustHandles="1" noChangeArrowheads="1" noChangeShapeType="1" noTextEdit="1"/>
              </p:cNvSpPr>
              <p:nvPr>
                <p:ph idx="1"/>
              </p:nvPr>
            </p:nvSpPr>
            <p:spPr>
              <a:blipFill>
                <a:blip r:embed="rId2"/>
                <a:stretch>
                  <a:fillRect l="-1080" t="-17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0050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CD78D-F56E-AA44-A0ED-589AD9914DF9}"/>
              </a:ext>
            </a:extLst>
          </p:cNvPr>
          <p:cNvSpPr>
            <a:spLocks noGrp="1"/>
          </p:cNvSpPr>
          <p:nvPr>
            <p:ph type="title"/>
          </p:nvPr>
        </p:nvSpPr>
        <p:spPr/>
        <p:txBody>
          <a:bodyPr/>
          <a:lstStyle/>
          <a:p>
            <a:r>
              <a:rPr kumimoji="1" lang="zh-CN" altLang="en-US" dirty="0"/>
              <a:t>最优树</a:t>
            </a:r>
          </a:p>
        </p:txBody>
      </p:sp>
      <p:sp>
        <p:nvSpPr>
          <p:cNvPr id="3" name="内容占位符 2">
            <a:extLst>
              <a:ext uri="{FF2B5EF4-FFF2-40B4-BE49-F238E27FC236}">
                <a16:creationId xmlns:a16="http://schemas.microsoft.com/office/drawing/2014/main" id="{BC4A02A1-BC11-C942-8FB6-6B6F62D85A29}"/>
              </a:ext>
            </a:extLst>
          </p:cNvPr>
          <p:cNvSpPr>
            <a:spLocks noGrp="1"/>
          </p:cNvSpPr>
          <p:nvPr>
            <p:ph idx="1"/>
          </p:nvPr>
        </p:nvSpPr>
        <p:spPr/>
        <p:txBody>
          <a:bodyPr/>
          <a:lstStyle/>
          <a:p>
            <a:pPr marL="0" indent="363538" algn="just"/>
            <a:r>
              <a:rPr lang="zh-CN" altLang="en-US" b="1" dirty="0">
                <a:latin typeface="Times New Roman" panose="02020603050405020304" pitchFamily="18" charset="0"/>
                <a:cs typeface="Times New Roman" panose="02020603050405020304" pitchFamily="18" charset="0"/>
              </a:rPr>
              <a:t>定理：</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为带权</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r>
              <a:rPr lang="zh-CN" altLang="en-US"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r>
              <a:rPr lang="zh-CN" altLang="en-US"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的最优树，则</a:t>
            </a:r>
          </a:p>
          <a:p>
            <a:pPr marL="365125" lvl="1" indent="349250" algn="just"/>
            <a:r>
              <a:rPr lang="zh-CN" altLang="en-US" dirty="0">
                <a:latin typeface="Times New Roman" panose="02020603050405020304" pitchFamily="18" charset="0"/>
                <a:cs typeface="Times New Roman" panose="02020603050405020304" pitchFamily="18" charset="0"/>
              </a:rPr>
              <a:t>带权为</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的树叶是兄弟。</a:t>
            </a:r>
          </a:p>
          <a:p>
            <a:pPr marL="365125" lvl="1" indent="349250" algn="just"/>
            <a:r>
              <a:rPr lang="zh-CN" altLang="en-US" dirty="0">
                <a:latin typeface="Times New Roman" panose="02020603050405020304" pitchFamily="18" charset="0"/>
                <a:cs typeface="Times New Roman" panose="02020603050405020304" pitchFamily="18" charset="0"/>
              </a:rPr>
              <a:t>以树叶</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为儿子的内点，其通路长度最长。</a:t>
            </a:r>
            <a:endParaRPr lang="en-US" altLang="zh-CN" dirty="0">
              <a:latin typeface="Times New Roman" panose="02020603050405020304" pitchFamily="18" charset="0"/>
              <a:cs typeface="Times New Roman" panose="02020603050405020304" pitchFamily="18" charset="0"/>
            </a:endParaRPr>
          </a:p>
          <a:p>
            <a:pPr marL="0" indent="348615" algn="just"/>
            <a:endParaRPr lang="en-US" altLang="zh-CN" dirty="0">
              <a:latin typeface="Times New Roman" panose="02020603050405020304" pitchFamily="18" charset="0"/>
              <a:cs typeface="Times New Roman" panose="02020603050405020304" pitchFamily="18" charset="0"/>
            </a:endParaRPr>
          </a:p>
          <a:p>
            <a:pPr marL="0" indent="348615" algn="just"/>
            <a:r>
              <a:rPr lang="zh-CN" altLang="en-US" b="1" dirty="0">
                <a:latin typeface="Times New Roman" panose="02020603050405020304" pitchFamily="18" charset="0"/>
                <a:cs typeface="Times New Roman" panose="02020603050405020304" pitchFamily="18" charset="0"/>
              </a:rPr>
              <a:t>定理：</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为带权</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r>
              <a:rPr lang="zh-CN" altLang="en-US"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r>
              <a:rPr lang="zh-CN" altLang="en-US"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的最优树，若将以权重</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的树叶作为儿子的内点改为带权</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r>
              <a:rPr lang="zh-CN" altLang="en-US"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的树叶，得到一棵新树</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也是最优树。</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35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0B2CB-948F-9B42-AC1A-74644D1F6735}"/>
              </a:ext>
            </a:extLst>
          </p:cNvPr>
          <p:cNvSpPr>
            <a:spLocks noGrp="1"/>
          </p:cNvSpPr>
          <p:nvPr>
            <p:ph type="title"/>
          </p:nvPr>
        </p:nvSpPr>
        <p:spPr/>
        <p:txBody>
          <a:bodyPr/>
          <a:lstStyle/>
          <a:p>
            <a:r>
              <a:rPr kumimoji="1" lang="en-US" altLang="zh-CN" dirty="0"/>
              <a:t>Huffman</a:t>
            </a:r>
            <a:r>
              <a:rPr kumimoji="1" lang="zh-CN" altLang="en-US" dirty="0"/>
              <a:t>编码</a:t>
            </a:r>
          </a:p>
        </p:txBody>
      </p:sp>
      <p:sp>
        <p:nvSpPr>
          <p:cNvPr id="3" name="内容占位符 2">
            <a:extLst>
              <a:ext uri="{FF2B5EF4-FFF2-40B4-BE49-F238E27FC236}">
                <a16:creationId xmlns:a16="http://schemas.microsoft.com/office/drawing/2014/main" id="{CFDC4FB9-8F46-014A-BCB9-B5E7CC480F17}"/>
              </a:ext>
            </a:extLst>
          </p:cNvPr>
          <p:cNvSpPr>
            <a:spLocks noGrp="1"/>
          </p:cNvSpPr>
          <p:nvPr>
            <p:ph idx="1"/>
          </p:nvPr>
        </p:nvSpPr>
        <p:spPr/>
        <p:txBody>
          <a:bodyPr/>
          <a:lstStyle/>
          <a:p>
            <a:r>
              <a:rPr kumimoji="1" lang="zh-CN" altLang="en-US" dirty="0"/>
              <a:t>用一个字符串中符号的出现频率作为输入，产生编码这个字符串的一个前缀码作为输出。</a:t>
            </a:r>
            <a:r>
              <a:rPr kumimoji="1" lang="en-US" altLang="zh-CN" dirty="0"/>
              <a:t>Huffman</a:t>
            </a:r>
            <a:r>
              <a:rPr kumimoji="1" lang="zh-CN" altLang="en-US" dirty="0"/>
              <a:t>编码是所有可能编码这些符号的前缀码中编码长度最小的前缀码。</a:t>
            </a:r>
          </a:p>
        </p:txBody>
      </p:sp>
      <p:pic>
        <p:nvPicPr>
          <p:cNvPr id="4" name="图片 3">
            <a:extLst>
              <a:ext uri="{FF2B5EF4-FFF2-40B4-BE49-F238E27FC236}">
                <a16:creationId xmlns:a16="http://schemas.microsoft.com/office/drawing/2014/main" id="{0B3F6B97-ED42-0A4D-B45A-0D387D4642CE}"/>
              </a:ext>
            </a:extLst>
          </p:cNvPr>
          <p:cNvPicPr>
            <a:picLocks noChangeAspect="1"/>
          </p:cNvPicPr>
          <p:nvPr/>
        </p:nvPicPr>
        <p:blipFill>
          <a:blip r:embed="rId2"/>
          <a:stretch>
            <a:fillRect/>
          </a:stretch>
        </p:blipFill>
        <p:spPr>
          <a:xfrm>
            <a:off x="630033" y="3657600"/>
            <a:ext cx="7883933" cy="3048000"/>
          </a:xfrm>
          <a:prstGeom prst="rect">
            <a:avLst/>
          </a:prstGeom>
        </p:spPr>
      </p:pic>
    </p:spTree>
    <p:extLst>
      <p:ext uri="{BB962C8B-B14F-4D97-AF65-F5344CB8AC3E}">
        <p14:creationId xmlns:p14="http://schemas.microsoft.com/office/powerpoint/2010/main" val="402015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8B695-3AC6-BA42-813D-75598A76ADA3}"/>
              </a:ext>
            </a:extLst>
          </p:cNvPr>
          <p:cNvSpPr>
            <a:spLocks noGrp="1"/>
          </p:cNvSpPr>
          <p:nvPr>
            <p:ph type="title"/>
          </p:nvPr>
        </p:nvSpPr>
        <p:spPr/>
        <p:txBody>
          <a:bodyPr/>
          <a:lstStyle/>
          <a:p>
            <a:r>
              <a:rPr kumimoji="1" lang="en-US" altLang="zh-CN" dirty="0"/>
              <a:t>Huffman</a:t>
            </a:r>
            <a:r>
              <a:rPr kumimoji="1" lang="zh-CN" altLang="en-US" dirty="0"/>
              <a:t>编码举例</a:t>
            </a:r>
          </a:p>
        </p:txBody>
      </p:sp>
      <p:pic>
        <p:nvPicPr>
          <p:cNvPr id="5" name="图片 4">
            <a:extLst>
              <a:ext uri="{FF2B5EF4-FFF2-40B4-BE49-F238E27FC236}">
                <a16:creationId xmlns:a16="http://schemas.microsoft.com/office/drawing/2014/main" id="{96B1A845-3C7E-CB44-BAFB-E70266E06107}"/>
              </a:ext>
            </a:extLst>
          </p:cNvPr>
          <p:cNvPicPr>
            <a:picLocks noChangeAspect="1"/>
          </p:cNvPicPr>
          <p:nvPr/>
        </p:nvPicPr>
        <p:blipFill>
          <a:blip r:embed="rId2"/>
          <a:stretch>
            <a:fillRect/>
          </a:stretch>
        </p:blipFill>
        <p:spPr>
          <a:xfrm>
            <a:off x="1466850" y="1935480"/>
            <a:ext cx="6210300" cy="431800"/>
          </a:xfrm>
          <a:prstGeom prst="rect">
            <a:avLst/>
          </a:prstGeom>
        </p:spPr>
      </p:pic>
      <p:pic>
        <p:nvPicPr>
          <p:cNvPr id="6" name="图片 5">
            <a:extLst>
              <a:ext uri="{FF2B5EF4-FFF2-40B4-BE49-F238E27FC236}">
                <a16:creationId xmlns:a16="http://schemas.microsoft.com/office/drawing/2014/main" id="{D2BD8ECB-BEE3-D545-A47D-FE6AF599251E}"/>
              </a:ext>
            </a:extLst>
          </p:cNvPr>
          <p:cNvPicPr>
            <a:picLocks noChangeAspect="1"/>
          </p:cNvPicPr>
          <p:nvPr/>
        </p:nvPicPr>
        <p:blipFill>
          <a:blip r:embed="rId3"/>
          <a:stretch>
            <a:fillRect/>
          </a:stretch>
        </p:blipFill>
        <p:spPr>
          <a:xfrm>
            <a:off x="5262717" y="4672290"/>
            <a:ext cx="1524819" cy="1718446"/>
          </a:xfrm>
          <a:prstGeom prst="rect">
            <a:avLst/>
          </a:prstGeom>
        </p:spPr>
      </p:pic>
      <p:pic>
        <p:nvPicPr>
          <p:cNvPr id="8" name="图片 7">
            <a:extLst>
              <a:ext uri="{FF2B5EF4-FFF2-40B4-BE49-F238E27FC236}">
                <a16:creationId xmlns:a16="http://schemas.microsoft.com/office/drawing/2014/main" id="{C4E032E8-5479-BD47-9B52-687C64482FBB}"/>
              </a:ext>
            </a:extLst>
          </p:cNvPr>
          <p:cNvPicPr>
            <a:picLocks noChangeAspect="1"/>
          </p:cNvPicPr>
          <p:nvPr/>
        </p:nvPicPr>
        <p:blipFill>
          <a:blip r:embed="rId4"/>
          <a:stretch>
            <a:fillRect/>
          </a:stretch>
        </p:blipFill>
        <p:spPr>
          <a:xfrm>
            <a:off x="3178892" y="4732707"/>
            <a:ext cx="1407856" cy="1661732"/>
          </a:xfrm>
          <a:prstGeom prst="rect">
            <a:avLst/>
          </a:prstGeom>
        </p:spPr>
      </p:pic>
      <p:pic>
        <p:nvPicPr>
          <p:cNvPr id="10" name="图片 9">
            <a:extLst>
              <a:ext uri="{FF2B5EF4-FFF2-40B4-BE49-F238E27FC236}">
                <a16:creationId xmlns:a16="http://schemas.microsoft.com/office/drawing/2014/main" id="{24C9719E-3DA9-8E47-9D26-F0D1BB65F260}"/>
              </a:ext>
            </a:extLst>
          </p:cNvPr>
          <p:cNvPicPr>
            <a:picLocks noChangeAspect="1"/>
          </p:cNvPicPr>
          <p:nvPr/>
        </p:nvPicPr>
        <p:blipFill>
          <a:blip r:embed="rId5"/>
          <a:stretch>
            <a:fillRect/>
          </a:stretch>
        </p:blipFill>
        <p:spPr>
          <a:xfrm>
            <a:off x="2718365" y="3858708"/>
            <a:ext cx="1885845" cy="2506794"/>
          </a:xfrm>
          <a:prstGeom prst="rect">
            <a:avLst/>
          </a:prstGeom>
        </p:spPr>
      </p:pic>
      <p:pic>
        <p:nvPicPr>
          <p:cNvPr id="9" name="图片 8">
            <a:extLst>
              <a:ext uri="{FF2B5EF4-FFF2-40B4-BE49-F238E27FC236}">
                <a16:creationId xmlns:a16="http://schemas.microsoft.com/office/drawing/2014/main" id="{A4C9D60F-E39E-104D-A945-0DFDC7ACED6C}"/>
              </a:ext>
            </a:extLst>
          </p:cNvPr>
          <p:cNvPicPr>
            <a:picLocks noChangeAspect="1"/>
          </p:cNvPicPr>
          <p:nvPr/>
        </p:nvPicPr>
        <p:blipFill>
          <a:blip r:embed="rId6"/>
          <a:stretch>
            <a:fillRect/>
          </a:stretch>
        </p:blipFill>
        <p:spPr>
          <a:xfrm>
            <a:off x="4724400" y="3639411"/>
            <a:ext cx="2058219" cy="2777356"/>
          </a:xfrm>
          <a:prstGeom prst="rect">
            <a:avLst/>
          </a:prstGeom>
        </p:spPr>
      </p:pic>
      <p:pic>
        <p:nvPicPr>
          <p:cNvPr id="7" name="图片 6">
            <a:extLst>
              <a:ext uri="{FF2B5EF4-FFF2-40B4-BE49-F238E27FC236}">
                <a16:creationId xmlns:a16="http://schemas.microsoft.com/office/drawing/2014/main" id="{F3DDED1C-C260-1A44-B486-89C5E23190F7}"/>
              </a:ext>
            </a:extLst>
          </p:cNvPr>
          <p:cNvPicPr>
            <a:picLocks noChangeAspect="1"/>
          </p:cNvPicPr>
          <p:nvPr/>
        </p:nvPicPr>
        <p:blipFill>
          <a:blip r:embed="rId7"/>
          <a:stretch>
            <a:fillRect/>
          </a:stretch>
        </p:blipFill>
        <p:spPr>
          <a:xfrm>
            <a:off x="2667000" y="2819400"/>
            <a:ext cx="4115619" cy="3592245"/>
          </a:xfrm>
          <a:prstGeom prst="rect">
            <a:avLst/>
          </a:prstGeom>
        </p:spPr>
      </p:pic>
    </p:spTree>
    <p:extLst>
      <p:ext uri="{BB962C8B-B14F-4D97-AF65-F5344CB8AC3E}">
        <p14:creationId xmlns:p14="http://schemas.microsoft.com/office/powerpoint/2010/main" val="275532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7.1~7.5</a:t>
            </a:r>
            <a:r>
              <a:rPr kumimoji="1" lang="zh-CN" altLang="en-US" dirty="0">
                <a:latin typeface="Times New Roman" panose="02020603050405020304" pitchFamily="18" charset="0"/>
                <a:cs typeface="Times New Roman" panose="02020603050405020304" pitchFamily="18" charset="0"/>
              </a:rPr>
              <a:t>作业</a:t>
            </a:r>
          </a:p>
        </p:txBody>
      </p:sp>
      <p:sp>
        <p:nvSpPr>
          <p:cNvPr id="3" name="内容占位符 2"/>
          <p:cNvSpPr>
            <a:spLocks noGrp="1"/>
          </p:cNvSpPr>
          <p:nvPr>
            <p:ph idx="1"/>
          </p:nvPr>
        </p:nvSpPr>
        <p:spPr/>
        <p:txBody>
          <a:bodyPr/>
          <a:lstStyle/>
          <a:p>
            <a:r>
              <a:rPr kumimoji="1" lang="en-US" altLang="zh-CN" dirty="0">
                <a:latin typeface="Times New Roman" panose="02020503050405090304" pitchFamily="18" charset="0"/>
                <a:cs typeface="Times New Roman" panose="02020503050405090304" pitchFamily="18" charset="0"/>
              </a:rPr>
              <a:t>7.1</a:t>
            </a:r>
          </a:p>
          <a:p>
            <a:pPr lvl="1"/>
            <a:r>
              <a:rPr kumimoji="1" lang="en-US" altLang="zh-CN" dirty="0">
                <a:latin typeface="Times New Roman" panose="02020503050405090304" pitchFamily="18" charset="0"/>
                <a:cs typeface="Times New Roman" panose="02020503050405090304" pitchFamily="18" charset="0"/>
              </a:rPr>
              <a:t>1</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6</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8</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9</a:t>
            </a:r>
          </a:p>
          <a:p>
            <a:r>
              <a:rPr kumimoji="1" lang="en-US" altLang="zh-CN" dirty="0">
                <a:latin typeface="Times New Roman" panose="02020503050405090304" pitchFamily="18" charset="0"/>
                <a:cs typeface="Times New Roman" panose="02020503050405090304" pitchFamily="18" charset="0"/>
              </a:rPr>
              <a:t>7.2</a:t>
            </a:r>
          </a:p>
          <a:p>
            <a:pPr lvl="1"/>
            <a:r>
              <a:rPr kumimoji="1" lang="en-US" altLang="zh-CN" dirty="0">
                <a:latin typeface="Times New Roman" panose="02020503050405090304" pitchFamily="18" charset="0"/>
                <a:cs typeface="Times New Roman" panose="02020503050405090304" pitchFamily="18" charset="0"/>
              </a:rPr>
              <a:t>10</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12</a:t>
            </a:r>
          </a:p>
          <a:p>
            <a:r>
              <a:rPr kumimoji="1" lang="en-US" altLang="zh-CN" dirty="0">
                <a:latin typeface="Times New Roman" panose="02020503050405090304" pitchFamily="18" charset="0"/>
                <a:cs typeface="Times New Roman" panose="02020503050405090304" pitchFamily="18" charset="0"/>
              </a:rPr>
              <a:t>7.3</a:t>
            </a:r>
          </a:p>
          <a:p>
            <a:pPr lvl="1"/>
            <a:r>
              <a:rPr kumimoji="1" lang="en-US" altLang="zh-CN" dirty="0">
                <a:latin typeface="Times New Roman" panose="02020503050405090304" pitchFamily="18" charset="0"/>
                <a:cs typeface="Times New Roman" panose="02020503050405090304" pitchFamily="18" charset="0"/>
              </a:rPr>
              <a:t>4</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6</a:t>
            </a:r>
          </a:p>
          <a:p>
            <a:r>
              <a:rPr kumimoji="1" lang="en-US" altLang="zh-CN" dirty="0">
                <a:latin typeface="Times New Roman" panose="02020503050405090304" pitchFamily="18" charset="0"/>
                <a:cs typeface="Times New Roman" panose="02020503050405090304" pitchFamily="18" charset="0"/>
              </a:rPr>
              <a:t>7.5</a:t>
            </a:r>
          </a:p>
          <a:p>
            <a:pPr lvl="1"/>
            <a:r>
              <a:rPr kumimoji="1" lang="en-US" altLang="zh-CN" dirty="0">
                <a:latin typeface="Times New Roman" panose="02020503050405090304" pitchFamily="18" charset="0"/>
                <a:cs typeface="Times New Roman" panose="02020503050405090304" pitchFamily="18" charset="0"/>
              </a:rPr>
              <a:t>6</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7</a:t>
            </a:r>
          </a:p>
        </p:txBody>
      </p:sp>
    </p:spTree>
    <p:extLst>
      <p:ext uri="{BB962C8B-B14F-4D97-AF65-F5344CB8AC3E}">
        <p14:creationId xmlns:p14="http://schemas.microsoft.com/office/powerpoint/2010/main" val="18101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树</a:t>
            </a:r>
          </a:p>
        </p:txBody>
      </p:sp>
      <p:sp>
        <p:nvSpPr>
          <p:cNvPr id="3" name="Content Placeholder 2"/>
          <p:cNvSpPr>
            <a:spLocks noGrp="1"/>
          </p:cNvSpPr>
          <p:nvPr>
            <p:ph idx="1"/>
          </p:nvPr>
        </p:nvSpPr>
        <p:spPr>
          <a:xfrm>
            <a:off x="457200" y="1935480"/>
            <a:ext cx="8229600" cy="4218432"/>
          </a:xfrm>
        </p:spPr>
        <p:txBody>
          <a:bodyPr>
            <a:noAutofit/>
          </a:bodyPr>
          <a:lstStyle/>
          <a:p>
            <a:pPr marL="14288" indent="0" algn="just">
              <a:buNone/>
            </a:pPr>
            <a:r>
              <a:rPr lang="zh-CN" altLang="en-US" sz="2000" b="1" dirty="0"/>
              <a:t>定理：</a:t>
            </a:r>
            <a:r>
              <a:rPr lang="zh-CN" altLang="en-US" sz="2000" dirty="0"/>
              <a:t>一个无向图是树当且仅当在它的每对顶点之间存在唯一简单通路。</a:t>
            </a:r>
          </a:p>
          <a:p>
            <a:pPr marL="14288" indent="0" algn="just">
              <a:buNone/>
            </a:pPr>
            <a:endParaRPr lang="en-US" sz="2000" dirty="0"/>
          </a:p>
          <a:p>
            <a:pPr marL="14288" indent="0" algn="just">
              <a:buNone/>
            </a:pPr>
            <a:r>
              <a:rPr lang="zh-CN" altLang="en-US" sz="2000" b="1" dirty="0"/>
              <a:t>证明：</a:t>
            </a:r>
            <a:r>
              <a:rPr lang="zh-CN" altLang="en-US" sz="2000" dirty="0"/>
              <a:t>假设</a:t>
            </a:r>
            <a:r>
              <a:rPr lang="en-US" sz="2000" dirty="0"/>
              <a:t>T</a:t>
            </a:r>
            <a:r>
              <a:rPr lang="zh-CN" altLang="en-US" sz="2000" dirty="0"/>
              <a:t>是一个树。则</a:t>
            </a:r>
            <a:r>
              <a:rPr lang="en-US" altLang="zh-CN" sz="2000" dirty="0"/>
              <a:t>T</a:t>
            </a:r>
            <a:r>
              <a:rPr lang="zh-CN" altLang="en-US" sz="2000" dirty="0"/>
              <a:t>是没有简单回路的连通图。</a:t>
            </a:r>
            <a:r>
              <a:rPr lang="en-US" sz="2000" dirty="0"/>
              <a:t> </a:t>
            </a:r>
            <a:r>
              <a:rPr lang="zh-CN" altLang="en-US" sz="2000" dirty="0"/>
              <a:t>设</a:t>
            </a:r>
            <a:r>
              <a:rPr lang="en-US" sz="2000" dirty="0"/>
              <a:t>x</a:t>
            </a:r>
            <a:r>
              <a:rPr lang="zh-CN" altLang="en-US" sz="2000" dirty="0"/>
              <a:t>和</a:t>
            </a:r>
            <a:r>
              <a:rPr lang="en-US" sz="2000" dirty="0"/>
              <a:t>y</a:t>
            </a:r>
            <a:r>
              <a:rPr lang="zh-CN" altLang="en-US" sz="2000" dirty="0"/>
              <a:t>是</a:t>
            </a:r>
            <a:r>
              <a:rPr lang="en-US" altLang="zh-CN" sz="2000" dirty="0"/>
              <a:t>T</a:t>
            </a:r>
            <a:r>
              <a:rPr lang="zh-CN" altLang="en-US" sz="2000" dirty="0"/>
              <a:t>的两个顶点。因为</a:t>
            </a:r>
            <a:r>
              <a:rPr lang="en-US" altLang="zh-CN" sz="2000" dirty="0"/>
              <a:t>T</a:t>
            </a:r>
            <a:r>
              <a:rPr lang="zh-CN" altLang="en-US" sz="2000" dirty="0"/>
              <a:t>是连通的，所以存在一条简单通路连接</a:t>
            </a:r>
            <a:r>
              <a:rPr lang="en-US" altLang="zh-CN" sz="2000" dirty="0"/>
              <a:t>x</a:t>
            </a:r>
            <a:r>
              <a:rPr lang="zh-CN" altLang="en-US" sz="2000" dirty="0"/>
              <a:t>和</a:t>
            </a:r>
            <a:r>
              <a:rPr lang="en-US" altLang="zh-CN" sz="2000" dirty="0"/>
              <a:t>y</a:t>
            </a:r>
            <a:r>
              <a:rPr lang="en-US" sz="2000" dirty="0"/>
              <a:t> (</a:t>
            </a:r>
            <a:r>
              <a:rPr lang="zh-CN" altLang="en-US" sz="2000" dirty="0"/>
              <a:t>根据</a:t>
            </a:r>
            <a:r>
              <a:rPr lang="en-US" sz="2000" dirty="0">
                <a:latin typeface="Cambria Math" pitchFamily="18" charset="0"/>
                <a:ea typeface="Cambria Math" pitchFamily="18" charset="0"/>
              </a:rPr>
              <a:t>6.4</a:t>
            </a:r>
            <a:r>
              <a:rPr lang="zh-CN" altLang="en-US" sz="2000" dirty="0">
                <a:latin typeface="Cambria Math" pitchFamily="18" charset="0"/>
                <a:ea typeface="Cambria Math" pitchFamily="18" charset="0"/>
              </a:rPr>
              <a:t>中的定理</a:t>
            </a:r>
            <a:r>
              <a:rPr lang="en-US" altLang="zh-CN" sz="2000" dirty="0">
                <a:latin typeface="Cambria Math" pitchFamily="18" charset="0"/>
                <a:ea typeface="Cambria Math" pitchFamily="18" charset="0"/>
              </a:rPr>
              <a:t>1</a:t>
            </a:r>
            <a:r>
              <a:rPr lang="en-US" sz="2000" dirty="0"/>
              <a:t>)</a:t>
            </a:r>
            <a:r>
              <a:rPr lang="zh-CN" altLang="en-US" sz="2000" dirty="0"/>
              <a:t>。而且，这条通路必然是唯一的，因为假如存在第二条这样的通路，那么从</a:t>
            </a:r>
            <a:r>
              <a:rPr lang="en-US" altLang="zh-CN" sz="2000" dirty="0"/>
              <a:t>x</a:t>
            </a:r>
            <a:r>
              <a:rPr lang="zh-CN" altLang="en-US" sz="2000" dirty="0"/>
              <a:t>到</a:t>
            </a:r>
            <a:r>
              <a:rPr lang="en-US" altLang="zh-CN" sz="2000" dirty="0"/>
              <a:t>y</a:t>
            </a:r>
            <a:r>
              <a:rPr lang="zh-CN" altLang="en-US" sz="2000" dirty="0"/>
              <a:t>的两条路将能够组成一个回路。因此在树的任意两个顶点之间存在唯一简单通路。</a:t>
            </a:r>
            <a:endParaRPr lang="en-US" sz="2000" dirty="0"/>
          </a:p>
          <a:p>
            <a:pPr marL="14288" indent="0" algn="just">
              <a:buNone/>
            </a:pPr>
            <a:r>
              <a:rPr lang="en-US" sz="2000" dirty="0"/>
              <a:t>现在假设图T的任意两个顶点之间有一条唯一的简单</a:t>
            </a:r>
            <a:r>
              <a:rPr lang="zh-CN" altLang="en-US" sz="2000" dirty="0"/>
              <a:t>通路</a:t>
            </a:r>
            <a:r>
              <a:rPr lang="en-US" sz="2000" dirty="0"/>
              <a:t>，那么T是连通的，因为它的任意两个顶点之间有一条</a:t>
            </a:r>
            <a:r>
              <a:rPr lang="zh-CN" altLang="en-US" sz="2000" dirty="0"/>
              <a:t>通路</a:t>
            </a:r>
            <a:r>
              <a:rPr lang="en-US" sz="2000" dirty="0"/>
              <a:t>。此外，T不能有简单的</a:t>
            </a:r>
            <a:r>
              <a:rPr lang="zh-CN" altLang="en-US" sz="2000" dirty="0"/>
              <a:t>回路</a:t>
            </a:r>
            <a:r>
              <a:rPr lang="en-US" sz="2000" dirty="0"/>
              <a:t>，因为如果有一个简单的</a:t>
            </a:r>
            <a:r>
              <a:rPr lang="zh-CN" altLang="en-US" sz="2000" dirty="0"/>
              <a:t>回路</a:t>
            </a:r>
            <a:r>
              <a:rPr lang="en-US" sz="2000" dirty="0"/>
              <a:t>，在一些顶点之间会有两条</a:t>
            </a:r>
            <a:r>
              <a:rPr lang="zh-CN" altLang="en-US" sz="2000" dirty="0"/>
              <a:t>通路</a:t>
            </a:r>
            <a:r>
              <a:rPr lang="en-US" sz="2000" dirty="0"/>
              <a:t>。</a:t>
            </a:r>
          </a:p>
          <a:p>
            <a:pPr marL="14288" indent="0" algn="just">
              <a:buNone/>
            </a:pPr>
            <a:r>
              <a:rPr lang="zh-CN" altLang="en-US" sz="2000" dirty="0"/>
              <a:t>因此，在任意两个顶点之间存在唯一简单通路的图是树。</a:t>
            </a: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269E7-1BD0-3045-8271-7235669406D3}"/>
              </a:ext>
            </a:extLst>
          </p:cNvPr>
          <p:cNvSpPr>
            <a:spLocks noGrp="1"/>
          </p:cNvSpPr>
          <p:nvPr>
            <p:ph type="title"/>
          </p:nvPr>
        </p:nvSpPr>
        <p:spPr/>
        <p:txBody>
          <a:bodyPr/>
          <a:lstStyle/>
          <a:p>
            <a:r>
              <a:rPr kumimoji="1" lang="zh-CN" altLang="en-US" dirty="0"/>
              <a:t>树的几个等价定义</a:t>
            </a:r>
          </a:p>
        </p:txBody>
      </p:sp>
      <p:sp>
        <p:nvSpPr>
          <p:cNvPr id="3" name="内容占位符 2">
            <a:extLst>
              <a:ext uri="{FF2B5EF4-FFF2-40B4-BE49-F238E27FC236}">
                <a16:creationId xmlns:a16="http://schemas.microsoft.com/office/drawing/2014/main" id="{02C7D442-A669-634A-9150-B54A21A1F7AE}"/>
              </a:ext>
            </a:extLst>
          </p:cNvPr>
          <p:cNvSpPr>
            <a:spLocks noGrp="1"/>
          </p:cNvSpPr>
          <p:nvPr>
            <p:ph idx="1"/>
          </p:nvPr>
        </p:nvSpPr>
        <p:spPr/>
        <p:txBody>
          <a:bodyPr/>
          <a:lstStyle/>
          <a:p>
            <a:pPr marL="0" indent="355600">
              <a:lnSpc>
                <a:spcPct val="90000"/>
              </a:lnSpc>
            </a:pPr>
            <a:r>
              <a:rPr lang="zh-CN" altLang="en-US" dirty="0">
                <a:latin typeface="Times New Roman" panose="02020603050405020304" pitchFamily="18" charset="0"/>
                <a:cs typeface="Times New Roman" panose="02020603050405020304" pitchFamily="18" charset="0"/>
              </a:rPr>
              <a:t>给定图</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，以下关于树的定义是等价的：</a:t>
            </a:r>
          </a:p>
          <a:p>
            <a:pPr marL="365760" lvl="1" indent="355600" algn="just">
              <a:lnSpc>
                <a:spcPct val="90000"/>
              </a:lnSpc>
            </a:pPr>
            <a:r>
              <a:rPr lang="zh-CN" altLang="en-US" dirty="0">
                <a:latin typeface="Times New Roman" panose="02020603050405020304" pitchFamily="18" charset="0"/>
                <a:cs typeface="Times New Roman" panose="02020603050405020304" pitchFamily="18" charset="0"/>
              </a:rPr>
              <a:t>无回路的连通图； </a:t>
            </a:r>
          </a:p>
          <a:p>
            <a:pPr marL="365760" lvl="1" indent="355600" algn="just">
              <a:lnSpc>
                <a:spcPct val="90000"/>
              </a:lnSpc>
            </a:pPr>
            <a:r>
              <a:rPr lang="zh-CN" altLang="en-US" dirty="0">
                <a:latin typeface="Times New Roman" panose="02020603050405020304" pitchFamily="18" charset="0"/>
                <a:cs typeface="Times New Roman" panose="02020603050405020304" pitchFamily="18" charset="0"/>
              </a:rPr>
              <a:t>无回路且</a:t>
            </a:r>
            <a:r>
              <a:rPr lang="en-US" altLang="zh-CN" dirty="0">
                <a:latin typeface="Times New Roman" panose="02020603050405020304" pitchFamily="18" charset="0"/>
                <a:cs typeface="Times New Roman" panose="02020603050405020304" pitchFamily="18" charset="0"/>
              </a:rPr>
              <a:t>e=v-1</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为边数，</a:t>
            </a:r>
            <a:r>
              <a:rPr lang="en-US" altLang="zh-CN" dirty="0">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为结点数；</a:t>
            </a:r>
          </a:p>
          <a:p>
            <a:pPr marL="365760" lvl="1" indent="355600" algn="just">
              <a:lnSpc>
                <a:spcPct val="90000"/>
              </a:lnSpc>
            </a:pPr>
            <a:r>
              <a:rPr lang="zh-CN" altLang="en-US" dirty="0">
                <a:latin typeface="Times New Roman" panose="02020603050405020304" pitchFamily="18" charset="0"/>
                <a:cs typeface="Times New Roman" panose="02020603050405020304" pitchFamily="18" charset="0"/>
              </a:rPr>
              <a:t>连通且</a:t>
            </a:r>
            <a:r>
              <a:rPr lang="en-US" altLang="zh-CN" dirty="0">
                <a:latin typeface="Times New Roman" panose="02020603050405020304" pitchFamily="18" charset="0"/>
                <a:cs typeface="Times New Roman" panose="02020603050405020304" pitchFamily="18" charset="0"/>
              </a:rPr>
              <a:t>e=v-1</a:t>
            </a:r>
            <a:r>
              <a:rPr lang="zh-CN" altLang="en-US" dirty="0">
                <a:latin typeface="Times New Roman" panose="02020603050405020304" pitchFamily="18" charset="0"/>
                <a:cs typeface="Times New Roman" panose="02020603050405020304" pitchFamily="18" charset="0"/>
              </a:rPr>
              <a:t>；</a:t>
            </a:r>
          </a:p>
          <a:p>
            <a:pPr marL="365760" lvl="1" indent="355600" algn="just">
              <a:lnSpc>
                <a:spcPct val="90000"/>
              </a:lnSpc>
            </a:pPr>
            <a:r>
              <a:rPr lang="zh-CN" altLang="en-US" dirty="0">
                <a:latin typeface="Times New Roman" panose="02020603050405020304" pitchFamily="18" charset="0"/>
                <a:cs typeface="Times New Roman" panose="02020603050405020304" pitchFamily="18" charset="0"/>
              </a:rPr>
              <a:t>无回路且增加一条新边，得到一个且仅一个回路；</a:t>
            </a:r>
          </a:p>
          <a:p>
            <a:pPr marL="365760" lvl="1" indent="355600" algn="just">
              <a:lnSpc>
                <a:spcPct val="90000"/>
              </a:lnSpc>
            </a:pPr>
            <a:r>
              <a:rPr lang="zh-CN" altLang="en-US" dirty="0">
                <a:latin typeface="Times New Roman" panose="02020603050405020304" pitchFamily="18" charset="0"/>
                <a:cs typeface="Times New Roman" panose="02020603050405020304" pitchFamily="18" charset="0"/>
              </a:rPr>
              <a:t>连通且删去任何一个边后不连通；</a:t>
            </a:r>
          </a:p>
          <a:p>
            <a:pPr marL="365760" lvl="1" indent="355600" algn="just">
              <a:lnSpc>
                <a:spcPct val="90000"/>
              </a:lnSpc>
            </a:pPr>
            <a:r>
              <a:rPr lang="zh-CN" altLang="en-US" dirty="0">
                <a:latin typeface="Times New Roman" panose="02020603050405020304" pitchFamily="18" charset="0"/>
                <a:cs typeface="Times New Roman" panose="02020603050405020304" pitchFamily="18" charset="0"/>
              </a:rPr>
              <a:t>每一对顶点之间有一条且仅一条路。</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95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树作为模型</a:t>
            </a:r>
          </a:p>
        </p:txBody>
      </p:sp>
      <p:sp>
        <p:nvSpPr>
          <p:cNvPr id="3" name="Content Placeholder 2"/>
          <p:cNvSpPr>
            <a:spLocks noGrp="1"/>
          </p:cNvSpPr>
          <p:nvPr>
            <p:ph idx="1"/>
          </p:nvPr>
        </p:nvSpPr>
        <p:spPr>
          <a:xfrm>
            <a:off x="457200" y="1935480"/>
            <a:ext cx="5715000" cy="2636520"/>
          </a:xfrm>
        </p:spPr>
        <p:txBody>
          <a:bodyPr>
            <a:normAutofit fontScale="57500" lnSpcReduction="20000"/>
          </a:bodyPr>
          <a:lstStyle/>
          <a:p>
            <a:r>
              <a:rPr lang="en-US" dirty="0" err="1">
                <a:latin typeface="Times New Roman" panose="02020603050405020304" pitchFamily="18" charset="0"/>
                <a:cs typeface="Times New Roman" panose="02020603050405020304" pitchFamily="18" charset="0"/>
              </a:rPr>
              <a:t>树被用作计算机科学、化学、地质学、植物学、心理学等许多领域的模型</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1857年，数学家凯利在计算饱和碳氢化合物异构体数量的工作中引入了树。丁烷的两种异构体如右图所示。</a:t>
            </a:r>
          </a:p>
          <a:p>
            <a:r>
              <a:rPr lang="en-US" dirty="0">
                <a:latin typeface="Times New Roman" panose="02020603050405020304" pitchFamily="18" charset="0"/>
                <a:cs typeface="Times New Roman" panose="02020603050405020304" pitchFamily="18" charset="0"/>
              </a:rPr>
              <a:t>将计算机文件系统组织到目录、子目录和文件中的过程，通常表示为一棵树。</a:t>
            </a:r>
          </a:p>
          <a:p>
            <a:r>
              <a:rPr lang="en-US" dirty="0">
                <a:latin typeface="Times New Roman" panose="02020603050405020304" pitchFamily="18" charset="0"/>
                <a:cs typeface="Times New Roman" panose="02020603050405020304" pitchFamily="18" charset="0"/>
              </a:rPr>
              <a:t>树用于表示组织的结构。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716449"/>
            <a:ext cx="4838700" cy="16404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4299204"/>
            <a:ext cx="3528060" cy="217779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8299" y="2017776"/>
            <a:ext cx="2590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381000"/>
            <a:ext cx="883158" cy="1030986"/>
          </a:xfrm>
          <a:prstGeom prst="rect">
            <a:avLst/>
          </a:prstGeom>
        </p:spPr>
      </p:pic>
      <p:sp>
        <p:nvSpPr>
          <p:cNvPr id="7" name="TextBox 6"/>
          <p:cNvSpPr txBox="1"/>
          <p:nvPr/>
        </p:nvSpPr>
        <p:spPr>
          <a:xfrm>
            <a:off x="5791200" y="533400"/>
            <a:ext cx="1676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Arthur </a:t>
            </a:r>
            <a:r>
              <a:rPr lang="en-US" dirty="0" err="1">
                <a:latin typeface="Times New Roman" panose="02020603050405020304" pitchFamily="18" charset="0"/>
                <a:cs typeface="Times New Roman" panose="02020603050405020304" pitchFamily="18" charset="0"/>
              </a:rPr>
              <a:t>Cayley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Cambria Math" pitchFamily="18" charset="0"/>
                <a:cs typeface="Times New Roman" panose="02020603050405020304" pitchFamily="18" charset="0"/>
              </a:rPr>
              <a:t>1821-1895</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有根树（根树）</a:t>
            </a:r>
          </a:p>
        </p:txBody>
      </p:sp>
      <p:sp>
        <p:nvSpPr>
          <p:cNvPr id="3" name="Content Placeholder 2"/>
          <p:cNvSpPr>
            <a:spLocks noGrp="1"/>
          </p:cNvSpPr>
          <p:nvPr>
            <p:ph idx="1"/>
          </p:nvPr>
        </p:nvSpPr>
        <p:spPr/>
        <p:txBody>
          <a:bodyPr/>
          <a:lstStyle/>
          <a:p>
            <a:pPr marL="14288" indent="0">
              <a:buNone/>
            </a:pPr>
            <a:r>
              <a:rPr lang="zh-CN" altLang="en-US" b="1" dirty="0"/>
              <a:t>定义：</a:t>
            </a:r>
            <a:r>
              <a:rPr lang="zh-CN" altLang="en-US" dirty="0"/>
              <a:t>有根树是指定的一个顶点作为根并且每条边的方向都离开根的树。</a:t>
            </a:r>
          </a:p>
          <a:p>
            <a:pPr marL="14288" indent="0">
              <a:buNone/>
            </a:pPr>
            <a:r>
              <a:rPr lang="en-US" dirty="0" err="1"/>
              <a:t>当选择不同的顶点作为根时</a:t>
            </a:r>
            <a:r>
              <a:rPr lang="en-US" dirty="0"/>
              <a:t>，</a:t>
            </a:r>
            <a:r>
              <a:rPr lang="zh-CN" altLang="en-US" dirty="0"/>
              <a:t>会产生不同的有</a:t>
            </a:r>
            <a:r>
              <a:rPr lang="en-US" dirty="0" err="1"/>
              <a:t>根树</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581400"/>
            <a:ext cx="7272421" cy="2438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4480</TotalTime>
  <Words>3320</Words>
  <Application>Microsoft Macintosh PowerPoint</Application>
  <PresentationFormat>全屏显示(4:3)</PresentationFormat>
  <Paragraphs>256</Paragraphs>
  <Slides>57</Slides>
  <Notes>0</Notes>
  <HiddenSlides>10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57</vt:i4>
      </vt:variant>
    </vt:vector>
  </HeadingPairs>
  <TitlesOfParts>
    <vt:vector size="63" baseType="lpstr">
      <vt:lpstr>Calibri</vt:lpstr>
      <vt:lpstr>Cambria Math</vt:lpstr>
      <vt:lpstr>Constantia</vt:lpstr>
      <vt:lpstr>Times New Roman</vt:lpstr>
      <vt:lpstr>Wingdings 2</vt:lpstr>
      <vt:lpstr>Flow</vt:lpstr>
      <vt:lpstr>树</vt:lpstr>
      <vt:lpstr>本章概要</vt:lpstr>
      <vt:lpstr>树的概述</vt:lpstr>
      <vt:lpstr>本节概要</vt:lpstr>
      <vt:lpstr>树</vt:lpstr>
      <vt:lpstr>树</vt:lpstr>
      <vt:lpstr>树的几个等价定义</vt:lpstr>
      <vt:lpstr>树作为模型</vt:lpstr>
      <vt:lpstr>有根树（根树）</vt:lpstr>
      <vt:lpstr>有根树的术语</vt:lpstr>
      <vt:lpstr>顶点的层数和树的高度</vt:lpstr>
      <vt:lpstr>m叉树及相关定义</vt:lpstr>
      <vt:lpstr>有序根树</vt:lpstr>
      <vt:lpstr>树的性质</vt:lpstr>
      <vt:lpstr>计算完全m叉树中的顶点数</vt:lpstr>
      <vt:lpstr>计算完全m叉树中的顶点数</vt:lpstr>
      <vt:lpstr>平衡的m叉树</vt:lpstr>
      <vt:lpstr>树的遍历</vt:lpstr>
      <vt:lpstr>本节概要</vt:lpstr>
      <vt:lpstr>树的遍历</vt:lpstr>
      <vt:lpstr>前序遍历</vt:lpstr>
      <vt:lpstr>中序遍历</vt:lpstr>
      <vt:lpstr>后序遍历</vt:lpstr>
      <vt:lpstr>举例</vt:lpstr>
      <vt:lpstr>树型表达式</vt:lpstr>
      <vt:lpstr>中缀记法</vt:lpstr>
      <vt:lpstr>前缀记法</vt:lpstr>
      <vt:lpstr>后缀记法</vt:lpstr>
      <vt:lpstr>生成树</vt:lpstr>
      <vt:lpstr>本节概要</vt:lpstr>
      <vt:lpstr>生成树</vt:lpstr>
      <vt:lpstr>深度优先搜索</vt:lpstr>
      <vt:lpstr>深度优先搜索</vt:lpstr>
      <vt:lpstr>深度优先搜索</vt:lpstr>
      <vt:lpstr>深度优先搜索算法</vt:lpstr>
      <vt:lpstr>宽度优先搜索</vt:lpstr>
      <vt:lpstr>宽度优先搜索</vt:lpstr>
      <vt:lpstr>宽度优先搜索算法</vt:lpstr>
      <vt:lpstr>有向图中的深度优先搜索</vt:lpstr>
      <vt:lpstr>最小生成树</vt:lpstr>
      <vt:lpstr>本节概要</vt:lpstr>
      <vt:lpstr>最小生成树</vt:lpstr>
      <vt:lpstr>Prim算法</vt:lpstr>
      <vt:lpstr>Kruskal算法</vt:lpstr>
      <vt:lpstr>Prim算法举例</vt:lpstr>
      <vt:lpstr>Kruskal算法举例</vt:lpstr>
      <vt:lpstr>树的应用</vt:lpstr>
      <vt:lpstr>本节概要</vt:lpstr>
      <vt:lpstr>前缀码</vt:lpstr>
      <vt:lpstr>前缀码</vt:lpstr>
      <vt:lpstr>前缀码</vt:lpstr>
      <vt:lpstr>最优树</vt:lpstr>
      <vt:lpstr>最优树</vt:lpstr>
      <vt:lpstr>最优树</vt:lpstr>
      <vt:lpstr>Huffman编码</vt:lpstr>
      <vt:lpstr>Huffman编码举例</vt:lpstr>
      <vt:lpstr>7.1~7.5作业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Microsoft Office User</cp:lastModifiedBy>
  <cp:revision>928</cp:revision>
  <dcterms:created xsi:type="dcterms:W3CDTF">2011-03-27T19:58:00Z</dcterms:created>
  <dcterms:modified xsi:type="dcterms:W3CDTF">2020-05-29T07:42:41Z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