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  <p:sldMasterId id="2147483685" r:id="rId3"/>
  </p:sldMasterIdLst>
  <p:handoutMasterIdLst>
    <p:handoutMasterId r:id="rId15"/>
  </p:handout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15AB1-35D1-4772-A75C-1A5B0897D93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FA932-6780-45BC-AFDC-49A1F962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6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799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2395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5040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9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64042-069D-4400-9F56-F6EA673461E4}" type="datetimeFigureOut">
              <a:rPr lang="en-US" altLang="zh-CN"/>
              <a:pPr/>
              <a:t>5/23/22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90C5D-6BBE-4F07-A96C-7D0CD251E6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92325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327D6-A4C5-4085-9339-B3F5791E92ED}" type="datetimeFigureOut">
              <a:rPr lang="en-US" altLang="zh-CN"/>
              <a:pPr/>
              <a:t>5/23/22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E5471-1643-4734-A4AC-2AC8E4F20B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4606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9787BB-2096-4E36-8CB2-41900EC8D652}" type="datetimeFigureOut">
              <a:rPr lang="en-US" altLang="zh-CN"/>
              <a:pPr/>
              <a:t>5/23/22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94BEB-BD4D-415B-A00F-90205C1F91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89446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EC324-83BF-401E-BE90-9770A6B6AA8F}" type="datetimeFigureOut">
              <a:rPr lang="en-US" altLang="zh-CN"/>
              <a:pPr/>
              <a:t>5/23/22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0A456-DD0B-42FC-9A33-7C642C99AF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72463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8CDB9-B18E-4466-95BF-C2BF438E6289}" type="datetimeFigureOut">
              <a:rPr lang="en-US" altLang="zh-CN"/>
              <a:pPr/>
              <a:t>5/23/22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CAC4E-3E86-412E-B43A-17D0DEAE7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9503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8FD61-8CEF-4F07-9C32-B2684E086716}" type="datetimeFigureOut">
              <a:rPr lang="en-US" altLang="zh-CN"/>
              <a:pPr/>
              <a:t>5/23/22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2B9A6-F022-4C79-8293-C7471AB530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9031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C02EDA-73E6-43F4-8A6D-DACC51111223}" type="datetimeFigureOut">
              <a:rPr lang="en-US" altLang="zh-CN"/>
              <a:pPr/>
              <a:t>5/23/22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6E841-F67F-4C04-86CB-AD8F0B7871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3815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pPr/>
              <a:t>5/23/22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3338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1264F7-1BFE-427D-A20F-FC67C49DF10B}" type="datetimeFigureOut">
              <a:rPr lang="en-US" altLang="zh-CN"/>
              <a:pPr/>
              <a:t>5/23/22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C12D1-7DA3-45CA-AF26-BD17B33CC4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9836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B1B13-C4D8-4226-9C98-22AC0E96346D}" type="datetimeFigureOut">
              <a:rPr lang="en-US" altLang="zh-CN"/>
              <a:pPr/>
              <a:t>5/23/22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149E7-25A1-40C0-94DC-EEB32E3F2C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8428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08711-5B2B-4272-BED9-99846145F7D4}" type="datetimeFigureOut">
              <a:rPr lang="en-US" altLang="zh-CN"/>
              <a:pPr/>
              <a:t>5/23/22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4D037-E23C-4B84-94BE-61EFCE8016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0573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E8A9D-8163-44BF-95B4-4B57AEFBF442}" type="datetimeFigureOut">
              <a:rPr lang="en-US" altLang="zh-CN"/>
              <a:pPr/>
              <a:t>5/23/22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33D59-606C-4DA8-A501-C17827AB48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57018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圆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8308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872" y="219075"/>
            <a:ext cx="10363200" cy="7688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523458" y="1367518"/>
            <a:ext cx="10898378" cy="4804682"/>
          </a:xfrm>
        </p:spPr>
        <p:txBody>
          <a:bodyPr vert="horz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 flipV="1">
            <a:off x="72607" y="1043396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8485046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圆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5/23/22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89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051371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404413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676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pPr/>
              <a:t>5/23/22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627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500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圆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685199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50609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148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966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171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497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071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01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145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820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12192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168" y="6742114"/>
            <a:ext cx="12170833" cy="115887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167" y="-9525"/>
            <a:ext cx="12192000" cy="109538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96DFF08F-DC6B-4601-B491-B0F83F6DD2DA}" type="datetimeFigureOut">
              <a:rPr lang="en-US" smtClean="0"/>
              <a:pPr/>
              <a:t>5/23/22</a:t>
            </a:fld>
            <a:endParaRPr 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533FB95F-A3D6-4253-93F6-7519C4874E3C}" type="datetimeFigureOut">
              <a:rPr lang="en-US" altLang="zh-CN"/>
              <a:pPr/>
              <a:t>5/23/22</a:t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02EB95E6-8900-441A-9F9B-AE884EFF44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05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圆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5/23/22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8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481217"/>
            <a:ext cx="10972800" cy="14700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最优化技术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0477825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智能优化技术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9872" y="1215118"/>
            <a:ext cx="10898378" cy="48046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启发式算法</a:t>
            </a:r>
            <a:endParaRPr lang="en-US" altLang="zh-CN" dirty="0"/>
          </a:p>
          <a:p>
            <a:pPr lvl="2"/>
            <a:r>
              <a:rPr lang="zh-CN" altLang="en-US" dirty="0"/>
              <a:t>遗传算法：求解问题时从多个解开始，然后通过一定的法则进行逐步迭代以产生新的解。</a:t>
            </a:r>
            <a:endParaRPr lang="en-US" altLang="zh-CN" dirty="0"/>
          </a:p>
          <a:p>
            <a:pPr lvl="3"/>
            <a:r>
              <a:rPr lang="zh-CN" altLang="en-US" dirty="0"/>
              <a:t>初始种群</a:t>
            </a:r>
            <a:r>
              <a:rPr lang="en-US" altLang="zh-CN" dirty="0"/>
              <a:t>-》</a:t>
            </a:r>
            <a:r>
              <a:rPr lang="zh-CN" altLang="en-US" dirty="0"/>
              <a:t>选择父母（基于概率的轮盘赌）</a:t>
            </a:r>
            <a:r>
              <a:rPr lang="en-US" altLang="zh-CN" dirty="0"/>
              <a:t>-》</a:t>
            </a:r>
            <a:r>
              <a:rPr lang="zh-CN" altLang="en-US" dirty="0"/>
              <a:t>生成后代（复制，交叉和变异）</a:t>
            </a:r>
            <a:r>
              <a:rPr lang="en-US" altLang="zh-CN" dirty="0"/>
              <a:t>-》</a:t>
            </a:r>
            <a:r>
              <a:rPr lang="zh-CN" altLang="en-US" dirty="0"/>
              <a:t>产生新种群</a:t>
            </a:r>
            <a:endParaRPr lang="en-US" altLang="zh-CN" dirty="0"/>
          </a:p>
          <a:p>
            <a:pPr lvl="2"/>
            <a:r>
              <a:rPr lang="zh-CN" altLang="en-US" dirty="0"/>
              <a:t>粒子群算法</a:t>
            </a:r>
            <a:endParaRPr lang="en-US" altLang="zh-CN" dirty="0"/>
          </a:p>
          <a:p>
            <a:pPr lvl="3"/>
            <a:r>
              <a:rPr lang="zh-CN" altLang="en-US" dirty="0"/>
              <a:t>初始粒子</a:t>
            </a:r>
            <a:r>
              <a:rPr lang="en-US" altLang="zh-CN" dirty="0"/>
              <a:t>-》</a:t>
            </a:r>
            <a:r>
              <a:rPr lang="zh-CN" altLang="en-US" dirty="0"/>
              <a:t>粒子速度更新</a:t>
            </a:r>
            <a:endParaRPr lang="en-US" altLang="zh-CN" dirty="0"/>
          </a:p>
          <a:p>
            <a:pPr lvl="2"/>
            <a:r>
              <a:rPr lang="zh-CN" altLang="en-US" dirty="0"/>
              <a:t>人工神经网络</a:t>
            </a:r>
            <a:endParaRPr lang="en-US" altLang="zh-CN" dirty="0"/>
          </a:p>
          <a:p>
            <a:pPr lvl="3"/>
            <a:r>
              <a:rPr lang="zh-CN" altLang="en-US" dirty="0"/>
              <a:t>神经元模型</a:t>
            </a:r>
            <a:endParaRPr lang="en-US" altLang="zh-CN" dirty="0"/>
          </a:p>
          <a:p>
            <a:pPr lvl="3"/>
            <a:r>
              <a:rPr lang="zh-CN" altLang="en-US" dirty="0"/>
              <a:t>基本结构</a:t>
            </a:r>
            <a:endParaRPr lang="en-US" altLang="zh-CN" dirty="0"/>
          </a:p>
          <a:p>
            <a:pPr lvl="3"/>
            <a:r>
              <a:rPr lang="zh-CN" altLang="en-US" dirty="0"/>
              <a:t>反向传播算法</a:t>
            </a:r>
            <a:endParaRPr lang="en-US" altLang="zh-CN" dirty="0"/>
          </a:p>
          <a:p>
            <a:pPr lvl="3"/>
            <a:r>
              <a:rPr lang="zh-CN" altLang="en-US" dirty="0"/>
              <a:t>训练过程</a:t>
            </a:r>
            <a:endParaRPr lang="en-US" altLang="zh-CN" dirty="0"/>
          </a:p>
          <a:p>
            <a:pPr lvl="2"/>
            <a:r>
              <a:rPr lang="zh-CN" altLang="en-US" dirty="0"/>
              <a:t>模拟退火算法</a:t>
            </a:r>
            <a:endParaRPr lang="en-US" altLang="zh-CN" dirty="0"/>
          </a:p>
          <a:p>
            <a:pPr lvl="3"/>
            <a:r>
              <a:rPr lang="zh-CN" altLang="en-US" dirty="0"/>
              <a:t>爬山算法的改进</a:t>
            </a:r>
            <a:r>
              <a:rPr lang="en-US" altLang="zh-CN" dirty="0"/>
              <a:t>:</a:t>
            </a:r>
            <a:r>
              <a:rPr lang="zh-CN" altLang="en-US" dirty="0"/>
              <a:t>Metropolis准则</a:t>
            </a:r>
            <a:endParaRPr lang="en-US" altLang="zh-CN" dirty="0"/>
          </a:p>
          <a:p>
            <a:pPr lvl="3"/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25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期末成绩构成：阅读报告</a:t>
            </a:r>
            <a:r>
              <a:rPr lang="en-US" altLang="zh-CN" dirty="0"/>
              <a:t>(1</a:t>
            </a:r>
            <a:r>
              <a:rPr lang="zh-CN" altLang="en-US" dirty="0"/>
              <a:t>个</a:t>
            </a:r>
            <a:r>
              <a:rPr lang="en-US" altLang="zh-CN" dirty="0"/>
              <a:t>10%)+</a:t>
            </a:r>
            <a:r>
              <a:rPr lang="zh-CN" altLang="en-US" dirty="0"/>
              <a:t>实验报告</a:t>
            </a:r>
            <a:r>
              <a:rPr lang="en-US" altLang="zh-CN" dirty="0"/>
              <a:t>(4</a:t>
            </a:r>
            <a:r>
              <a:rPr lang="zh-CN" altLang="en-US" dirty="0"/>
              <a:t>个，</a:t>
            </a:r>
            <a:r>
              <a:rPr lang="en-US" altLang="zh-CN" dirty="0"/>
              <a:t>40%)+</a:t>
            </a:r>
            <a:r>
              <a:rPr lang="zh-CN" altLang="en-US" dirty="0"/>
              <a:t>期末考试</a:t>
            </a:r>
            <a:r>
              <a:rPr lang="en-US" altLang="zh-CN" dirty="0"/>
              <a:t>(</a:t>
            </a:r>
            <a:r>
              <a:rPr lang="zh-CN" altLang="en-US" dirty="0"/>
              <a:t>开卷，</a:t>
            </a:r>
            <a:r>
              <a:rPr lang="en-US" altLang="zh-CN" dirty="0"/>
              <a:t>50%)</a:t>
            </a:r>
          </a:p>
          <a:p>
            <a:r>
              <a:rPr lang="zh-CN" altLang="en-US" dirty="0"/>
              <a:t>期末题型：计算题，</a:t>
            </a:r>
            <a:r>
              <a:rPr lang="zh-CN" altLang="en-US"/>
              <a:t>应用题，简答题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404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55590" y="1268665"/>
            <a:ext cx="10750378" cy="53133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传统的最优化技术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一维搜索技术：黄金分割法，斐波那契数列法，二分法，牛顿法，割线法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梯度方法：最速梯度下降法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共轭梯度法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线性规划方法：单纯形法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动态规划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智能优化技术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基于生物学原理的优化算法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遗传算法：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粒子群算法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人工神经网络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基于物理学原理的优化算法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模拟退火算法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881348" y="2940908"/>
            <a:ext cx="2154719" cy="1130694"/>
            <a:chOff x="8147223" y="2965622"/>
            <a:chExt cx="2154719" cy="1130694"/>
          </a:xfrm>
        </p:grpSpPr>
        <p:sp>
          <p:nvSpPr>
            <p:cNvPr id="4" name="文本框 3"/>
            <p:cNvSpPr txBox="1"/>
            <p:nvPr/>
          </p:nvSpPr>
          <p:spPr>
            <a:xfrm>
              <a:off x="8501449" y="2965622"/>
              <a:ext cx="1800493" cy="1130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dirty="0"/>
                <a:t>无约束优化问题</a:t>
              </a:r>
              <a:endParaRPr lang="en-US" altLang="zh-CN" dirty="0"/>
            </a:p>
            <a:p>
              <a:pPr>
                <a:lnSpc>
                  <a:spcPct val="200000"/>
                </a:lnSpc>
              </a:pPr>
              <a:r>
                <a:rPr lang="zh-CN" altLang="en-US" dirty="0"/>
                <a:t>约束优化问题</a:t>
              </a:r>
            </a:p>
          </p:txBody>
        </p:sp>
        <p:sp>
          <p:nvSpPr>
            <p:cNvPr id="5" name="十字星 4"/>
            <p:cNvSpPr/>
            <p:nvPr/>
          </p:nvSpPr>
          <p:spPr>
            <a:xfrm>
              <a:off x="8147223" y="3205217"/>
              <a:ext cx="296561" cy="296563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五角星 5"/>
            <p:cNvSpPr/>
            <p:nvPr/>
          </p:nvSpPr>
          <p:spPr>
            <a:xfrm>
              <a:off x="8159579" y="3756473"/>
              <a:ext cx="313037" cy="337751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左大括号 7"/>
          <p:cNvSpPr/>
          <p:nvPr/>
        </p:nvSpPr>
        <p:spPr>
          <a:xfrm>
            <a:off x="8310732" y="3138910"/>
            <a:ext cx="359508" cy="8987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73903" y="3477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优化问题</a:t>
            </a:r>
          </a:p>
        </p:txBody>
      </p:sp>
      <p:sp>
        <p:nvSpPr>
          <p:cNvPr id="10" name="十字星 9"/>
          <p:cNvSpPr/>
          <p:nvPr/>
        </p:nvSpPr>
        <p:spPr>
          <a:xfrm>
            <a:off x="8668290" y="1733104"/>
            <a:ext cx="296561" cy="29656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十字星 10"/>
          <p:cNvSpPr/>
          <p:nvPr/>
        </p:nvSpPr>
        <p:spPr>
          <a:xfrm>
            <a:off x="4445913" y="2145480"/>
            <a:ext cx="296561" cy="29656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星 11"/>
          <p:cNvSpPr/>
          <p:nvPr/>
        </p:nvSpPr>
        <p:spPr>
          <a:xfrm>
            <a:off x="2930878" y="2539927"/>
            <a:ext cx="296561" cy="29656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星 13"/>
          <p:cNvSpPr/>
          <p:nvPr/>
        </p:nvSpPr>
        <p:spPr>
          <a:xfrm>
            <a:off x="3119281" y="5157621"/>
            <a:ext cx="296561" cy="29656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  <p:bldP spid="10" grpId="0" animBg="1"/>
      <p:bldP spid="11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模型的建立与标准化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优化问题的模型：目标函数和约束条件</a:t>
            </a:r>
            <a:endParaRPr lang="en-US" altLang="zh-CN" dirty="0"/>
          </a:p>
          <a:p>
            <a:r>
              <a:rPr lang="zh-CN" altLang="en-US" dirty="0"/>
              <a:t>模型的标准化：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4327" y="2774687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目标函数求最大值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所有约束条件均由等式表示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每个约束条件右端常数常为非负值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所有决策变量为非负值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67332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一维搜索技术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9872" y="1313728"/>
            <a:ext cx="11181140" cy="5158789"/>
          </a:xfrm>
        </p:spPr>
        <p:txBody>
          <a:bodyPr>
            <a:normAutofit/>
          </a:bodyPr>
          <a:lstStyle/>
          <a:p>
            <a:r>
              <a:rPr lang="zh-CN" altLang="en-US" dirty="0"/>
              <a:t>搜索区间的确定：进退法（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从一点出发，按一定的步长，试图确定出函数值呈现出</a:t>
            </a:r>
            <a:r>
              <a:rPr lang="zh-CN" altLang="en-US" sz="2800" dirty="0">
                <a:ea typeface="仿宋_GB2312" pitchFamily="49" charset="-122"/>
              </a:rPr>
              <a:t>”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高－低－高</a:t>
            </a:r>
            <a:r>
              <a:rPr lang="zh-CN" altLang="en-US" sz="2800" dirty="0">
                <a:ea typeface="仿宋_GB2312" pitchFamily="49" charset="-122"/>
              </a:rPr>
              <a:t>“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的三个点。一个方向不成功，就退回来沿相反方向搜索。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试探法：黄金分割法，二分法，斐波纳契法</a:t>
            </a:r>
            <a:endParaRPr lang="en-US" altLang="zh-CN" dirty="0"/>
          </a:p>
          <a:p>
            <a:r>
              <a:rPr lang="zh-CN" altLang="en-US" dirty="0"/>
              <a:t>插值法：牛顿插值法（切线法），割线法</a:t>
            </a:r>
            <a:endParaRPr lang="en-US" altLang="zh-CN" dirty="0"/>
          </a:p>
          <a:p>
            <a:pPr lvl="2"/>
            <a:r>
              <a:rPr lang="zh-CN" altLang="en-US" dirty="0"/>
              <a:t>牛顿法：</a:t>
            </a:r>
            <a:endParaRPr lang="en-US" altLang="zh-CN" dirty="0"/>
          </a:p>
          <a:p>
            <a:pPr lvl="2"/>
            <a:r>
              <a:rPr lang="zh-CN" altLang="en-US" dirty="0"/>
              <a:t>割线法：</a:t>
            </a:r>
            <a:endParaRPr lang="en-US" altLang="zh-CN" dirty="0"/>
          </a:p>
          <a:p>
            <a:r>
              <a:rPr lang="zh-CN" altLang="en-US" dirty="0"/>
              <a:t>试探法与插值法的区别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701725"/>
              </p:ext>
            </p:extLst>
          </p:nvPr>
        </p:nvGraphicFramePr>
        <p:xfrm>
          <a:off x="2681940" y="4744476"/>
          <a:ext cx="1417491" cy="48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69720" imgH="431640" progId="Equation.3">
                  <p:embed/>
                </p:oleObj>
              </mc:Choice>
              <mc:Fallback>
                <p:oleObj name="公式" r:id="rId2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81940" y="4744476"/>
                        <a:ext cx="1417491" cy="48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26546" r="10403" b="21218"/>
          <a:stretch/>
        </p:blipFill>
        <p:spPr>
          <a:xfrm>
            <a:off x="2395070" y="5271247"/>
            <a:ext cx="2203825" cy="46616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298141" y="4885765"/>
            <a:ext cx="2412613" cy="851647"/>
            <a:chOff x="5298141" y="4885765"/>
            <a:chExt cx="2412613" cy="851647"/>
          </a:xfrm>
        </p:grpSpPr>
        <p:sp>
          <p:nvSpPr>
            <p:cNvPr id="6" name="右弧形箭头 5"/>
            <p:cNvSpPr/>
            <p:nvPr/>
          </p:nvSpPr>
          <p:spPr>
            <a:xfrm>
              <a:off x="5298141" y="4885765"/>
              <a:ext cx="502024" cy="85164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910261" y="504175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不存在二阶导数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779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一种爬山算法，迭代算法</a:t>
            </a:r>
            <a:endParaRPr lang="en-US" altLang="zh-CN" dirty="0"/>
          </a:p>
          <a:p>
            <a:r>
              <a:rPr lang="zh-CN" altLang="en-US" dirty="0"/>
              <a:t>一阶收敛性。</a:t>
            </a:r>
            <a:endParaRPr lang="en-US" altLang="zh-CN" dirty="0"/>
          </a:p>
          <a:p>
            <a:r>
              <a:rPr lang="zh-CN" altLang="en-US" dirty="0"/>
              <a:t>一维的梯度下降法：当前梯度方向与前一个点梯度方向互相垂直。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多维的梯度下降法</a:t>
            </a:r>
            <a:endParaRPr lang="en-US" altLang="zh-CN" dirty="0"/>
          </a:p>
          <a:p>
            <a:r>
              <a:rPr lang="zh-CN" altLang="en-US" dirty="0"/>
              <a:t>梯度下降法的特点</a:t>
            </a:r>
            <a:endParaRPr lang="en-US" altLang="zh-CN" dirty="0"/>
          </a:p>
          <a:p>
            <a:pPr lvl="2"/>
            <a:r>
              <a:rPr lang="zh-CN" altLang="en-US" dirty="0"/>
              <a:t>时间，空间复杂度低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靠近极小值时收敛速度减慢，求解需要多次迭代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/>
              <a:t>可能会有“之字形”地下降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不能保证全局最优解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31002"/>
              </p:ext>
            </p:extLst>
          </p:nvPr>
        </p:nvGraphicFramePr>
        <p:xfrm>
          <a:off x="4849906" y="1559859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92488" imgH="406365" progId="">
                  <p:embed/>
                </p:oleObj>
              </mc:Choice>
              <mc:Fallback>
                <p:oleObj r:id="rId2" imgW="1992488" imgH="4063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906" y="1559859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 flipH="1">
                <a:off x="1669676" y="2860017"/>
                <a:ext cx="3469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/>
                  <a:t>x</a:t>
                </a:r>
                <a14:m>
                  <m:oMath xmlns:m="http://schemas.openxmlformats.org/officeDocument/2006/math">
                    <m:r>
                      <a:rPr lang="en-US" altLang="zh-CN" sz="2000" b="0" i="1" baseline="3000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baseline="260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baseline="30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69676" y="2860017"/>
                <a:ext cx="346907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81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060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共轭梯度下降法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一种迭代算法</a:t>
            </a:r>
            <a:endParaRPr lang="en-US" altLang="zh-CN" dirty="0"/>
          </a:p>
          <a:p>
            <a:r>
              <a:rPr lang="zh-CN" altLang="en-US" dirty="0"/>
              <a:t>共轭方向</a:t>
            </a:r>
            <a:r>
              <a:rPr lang="en-US" altLang="zh-CN" dirty="0"/>
              <a:t>+</a:t>
            </a:r>
            <a:r>
              <a:rPr lang="zh-CN" altLang="en-US" dirty="0"/>
              <a:t>梯度下降法</a:t>
            </a:r>
            <a:endParaRPr lang="en-US" altLang="zh-CN" dirty="0"/>
          </a:p>
          <a:p>
            <a:r>
              <a:rPr lang="zh-CN" altLang="en-US" dirty="0"/>
              <a:t>概念掌握：共轭方向</a:t>
            </a:r>
            <a:endParaRPr lang="en-US" altLang="zh-CN" dirty="0"/>
          </a:p>
          <a:p>
            <a:r>
              <a:rPr lang="zh-CN" altLang="en-US" dirty="0"/>
              <a:t>共轭梯度方向：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迭代过程中的步长：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571107"/>
              </p:ext>
            </p:extLst>
          </p:nvPr>
        </p:nvGraphicFramePr>
        <p:xfrm>
          <a:off x="1299574" y="4147762"/>
          <a:ext cx="3292463" cy="4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52480" imgH="241200" progId="Equation.3">
                  <p:embed/>
                </p:oleObj>
              </mc:Choice>
              <mc:Fallback>
                <p:oleObj name="公式" r:id="rId2" imgW="1752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574" y="4147762"/>
                        <a:ext cx="3292463" cy="4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55275"/>
              </p:ext>
            </p:extLst>
          </p:nvPr>
        </p:nvGraphicFramePr>
        <p:xfrm>
          <a:off x="1378603" y="4713273"/>
          <a:ext cx="1907343" cy="53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87240" imgH="444240" progId="Equation.3">
                  <p:embed/>
                </p:oleObj>
              </mc:Choice>
              <mc:Fallback>
                <p:oleObj name="公式" r:id="rId4" imgW="1587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603" y="4713273"/>
                        <a:ext cx="1907343" cy="53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71927"/>
              </p:ext>
            </p:extLst>
          </p:nvPr>
        </p:nvGraphicFramePr>
        <p:xfrm>
          <a:off x="1299574" y="6031720"/>
          <a:ext cx="2837366" cy="50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89040" imgH="444240" progId="Equation.3">
                  <p:embed/>
                </p:oleObj>
              </mc:Choice>
              <mc:Fallback>
                <p:oleObj name="公式" r:id="rId6" imgW="24890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9574" y="6031720"/>
                        <a:ext cx="2837366" cy="506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172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牛顿法是一种迭代算法，每一步都需要求解目标函数的</a:t>
            </a:r>
            <a:r>
              <a:rPr lang="en-US" altLang="zh-CN" dirty="0"/>
              <a:t>Hessian</a:t>
            </a:r>
            <a:r>
              <a:rPr lang="zh-CN" altLang="en-US" dirty="0"/>
              <a:t>矩阵的逆矩阵，计算比较复杂。</a:t>
            </a:r>
          </a:p>
          <a:p>
            <a:pPr lvl="1"/>
            <a:r>
              <a:rPr lang="zh-CN" altLang="en-US" dirty="0"/>
              <a:t>牛顿法具有二阶收敛性，收敛速度快，对于正定二次函数一步迭代即达最优解。</a:t>
            </a:r>
          </a:p>
          <a:p>
            <a:pPr lvl="1"/>
            <a:r>
              <a:rPr lang="zh-CN" altLang="en-US" dirty="0"/>
              <a:t>牛顿法是局部收敛的，当初始点选择不当时，往往导致不收敛；</a:t>
            </a:r>
          </a:p>
          <a:p>
            <a:pPr lvl="1"/>
            <a:r>
              <a:rPr lang="zh-CN" altLang="en-US" dirty="0"/>
              <a:t>二阶海塞矩阵必须可逆，否则算法进行困难。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40829"/>
              </p:ext>
            </p:extLst>
          </p:nvPr>
        </p:nvGraphicFramePr>
        <p:xfrm>
          <a:off x="1023469" y="1367518"/>
          <a:ext cx="1417491" cy="48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69720" imgH="431640" progId="Equation.3">
                  <p:embed/>
                </p:oleObj>
              </mc:Choice>
              <mc:Fallback>
                <p:oleObj name="公式" r:id="rId2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3469" y="1367518"/>
                        <a:ext cx="1417491" cy="48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899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解的分类：唯一最优解，无穷多个最优解，无界解，无可行解</a:t>
            </a:r>
            <a:endParaRPr lang="en-US" altLang="zh-CN" dirty="0"/>
          </a:p>
          <a:p>
            <a:r>
              <a:rPr lang="zh-CN" altLang="en-US" dirty="0"/>
              <a:t>图形法</a:t>
            </a:r>
            <a:endParaRPr lang="en-US" altLang="zh-CN" dirty="0"/>
          </a:p>
          <a:p>
            <a:r>
              <a:rPr lang="zh-CN" altLang="en-US" dirty="0"/>
              <a:t>单纯形法</a:t>
            </a:r>
            <a:endParaRPr lang="en-US" altLang="zh-CN" dirty="0"/>
          </a:p>
          <a:p>
            <a:pPr lvl="1"/>
            <a:r>
              <a:rPr lang="zh-CN" altLang="en-US" dirty="0"/>
              <a:t>工具：单纯形表</a:t>
            </a:r>
            <a:endParaRPr lang="en-US" altLang="zh-CN" dirty="0"/>
          </a:p>
          <a:p>
            <a:pPr lvl="1"/>
            <a:r>
              <a:rPr lang="zh-CN" altLang="en-US" dirty="0"/>
              <a:t>不存在现成的单位矩阵：大</a:t>
            </a:r>
            <a:r>
              <a:rPr lang="en-US" altLang="zh-CN" dirty="0"/>
              <a:t>M</a:t>
            </a:r>
            <a:r>
              <a:rPr lang="zh-CN" altLang="en-US" dirty="0"/>
              <a:t>法和两阶段法</a:t>
            </a:r>
          </a:p>
        </p:txBody>
      </p:sp>
    </p:spTree>
    <p:extLst>
      <p:ext uri="{BB962C8B-B14F-4D97-AF65-F5344CB8AC3E}">
        <p14:creationId xmlns:p14="http://schemas.microsoft.com/office/powerpoint/2010/main" val="3699326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ea typeface="仿宋"/>
              </a:rPr>
              <a:t>将多阶段决策过程转化为一系列单阶段问题。</a:t>
            </a:r>
            <a:endParaRPr lang="en-US" altLang="zh-CN" dirty="0"/>
          </a:p>
          <a:p>
            <a:r>
              <a:rPr lang="en-US" altLang="zh-CN" dirty="0"/>
              <a:t>01</a:t>
            </a:r>
            <a:r>
              <a:rPr lang="zh-CN" altLang="en-US" dirty="0"/>
              <a:t>背包问题</a:t>
            </a:r>
            <a:endParaRPr lang="en-US" altLang="zh-CN" dirty="0"/>
          </a:p>
          <a:p>
            <a:r>
              <a:rPr lang="en-US" altLang="zh-CN" dirty="0"/>
              <a:t>TSP</a:t>
            </a:r>
            <a:r>
              <a:rPr lang="zh-CN" altLang="en-US" dirty="0"/>
              <a:t>旅行商问题</a:t>
            </a:r>
            <a:endParaRPr lang="en-US" altLang="zh-CN" dirty="0"/>
          </a:p>
          <a:p>
            <a:r>
              <a:rPr lang="zh-CN" altLang="en-US"/>
              <a:t>投资决策问题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451076"/>
      </p:ext>
    </p:extLst>
  </p:cSld>
  <p:clrMapOvr>
    <a:masterClrMapping/>
  </p:clrMapOvr>
  <p:transition>
    <p:fade/>
  </p:transition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144</TotalTime>
  <Words>647</Words>
  <Application>Microsoft Macintosh PowerPoint</Application>
  <PresentationFormat>宽屏</PresentationFormat>
  <Paragraphs>88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仿宋_GB2312</vt:lpstr>
      <vt:lpstr>Arial</vt:lpstr>
      <vt:lpstr>Calibri</vt:lpstr>
      <vt:lpstr>Cambria Math</vt:lpstr>
      <vt:lpstr>Franklin Gothic Book</vt:lpstr>
      <vt:lpstr>Perpetua</vt:lpstr>
      <vt:lpstr>Verdana</vt:lpstr>
      <vt:lpstr>Wingdings 2</vt:lpstr>
      <vt:lpstr>通用_蓝</vt:lpstr>
      <vt:lpstr>1_通用_蓝</vt:lpstr>
      <vt:lpstr>平衡</vt:lpstr>
      <vt:lpstr>公式</vt:lpstr>
      <vt:lpstr>《最优化技术》总结</vt:lpstr>
      <vt:lpstr>主要内容</vt:lpstr>
      <vt:lpstr>模型的建立与标准化</vt:lpstr>
      <vt:lpstr>一维搜索技术</vt:lpstr>
      <vt:lpstr>梯度下降法</vt:lpstr>
      <vt:lpstr>共轭梯度下降法</vt:lpstr>
      <vt:lpstr>牛顿法</vt:lpstr>
      <vt:lpstr>线性规划</vt:lpstr>
      <vt:lpstr>动态规划</vt:lpstr>
      <vt:lpstr>智能优化技术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1969347522@qq.com</cp:lastModifiedBy>
  <cp:revision>16</cp:revision>
  <dcterms:created xsi:type="dcterms:W3CDTF">2020-06-05T00:35:55Z</dcterms:created>
  <dcterms:modified xsi:type="dcterms:W3CDTF">2022-05-23T00:58:17Z</dcterms:modified>
</cp:coreProperties>
</file>