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8" r:id="rId4"/>
    <p:sldId id="26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9" r:id="rId14"/>
    <p:sldId id="265" r:id="rId15"/>
    <p:sldId id="285" r:id="rId16"/>
    <p:sldId id="276" r:id="rId17"/>
    <p:sldId id="270" r:id="rId18"/>
    <p:sldId id="271" r:id="rId19"/>
    <p:sldId id="272" r:id="rId20"/>
    <p:sldId id="282" r:id="rId21"/>
    <p:sldId id="283" r:id="rId22"/>
    <p:sldId id="286" r:id="rId23"/>
    <p:sldId id="287" r:id="rId24"/>
    <p:sldId id="284" r:id="rId25"/>
    <p:sldId id="273" r:id="rId26"/>
    <p:sldId id="274" r:id="rId27"/>
    <p:sldId id="277" r:id="rId28"/>
    <p:sldId id="290" r:id="rId29"/>
    <p:sldId id="28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7" autoAdjust="0"/>
    <p:restoredTop sz="94660"/>
  </p:normalViewPr>
  <p:slideViewPr>
    <p:cSldViewPr snapToGrid="0">
      <p:cViewPr varScale="1">
        <p:scale>
          <a:sx n="40" d="100"/>
          <a:sy n="40" d="100"/>
        </p:scale>
        <p:origin x="3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6C19-3CA6-47B0-A477-E242195076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326D-DE35-4854-ABBB-49C8C9D5BA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6C19-3CA6-47B0-A477-E242195076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326D-DE35-4854-ABBB-49C8C9D5BA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6C19-3CA6-47B0-A477-E242195076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326D-DE35-4854-ABBB-49C8C9D5BA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6C19-3CA6-47B0-A477-E242195076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326D-DE35-4854-ABBB-49C8C9D5BA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6C19-3CA6-47B0-A477-E242195076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326D-DE35-4854-ABBB-49C8C9D5BA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6C19-3CA6-47B0-A477-E242195076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326D-DE35-4854-ABBB-49C8C9D5BA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6C19-3CA6-47B0-A477-E242195076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326D-DE35-4854-ABBB-49C8C9D5BA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6C19-3CA6-47B0-A477-E242195076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326D-DE35-4854-ABBB-49C8C9D5BA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6C19-3CA6-47B0-A477-E242195076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326D-DE35-4854-ABBB-49C8C9D5BA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6C19-3CA6-47B0-A477-E242195076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326D-DE35-4854-ABBB-49C8C9D5BA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6C19-3CA6-47B0-A477-E242195076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326D-DE35-4854-ABBB-49C8C9D5BA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26C19-3CA6-47B0-A477-E242195076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5326D-DE35-4854-ABBB-49C8C9D5BA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jpeg"/><Relationship Id="rId1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72528" y="1111347"/>
            <a:ext cx="91862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Graph Theory    </a:t>
            </a:r>
            <a:endParaRPr lang="en-US" altLang="zh-CN" sz="8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r"/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Introductory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38354" y="4501661"/>
            <a:ext cx="4364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Coach:  </a:t>
            </a:r>
            <a:r>
              <a:rPr lang="en-US" altLang="zh-CN" sz="4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TaoSama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0378" y="192957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一、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Shortest Path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1589" y="962177"/>
            <a:ext cx="44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Bellman-Ford</a:t>
            </a:r>
            <a:endParaRPr lang="en-US" altLang="zh-CN" sz="4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933921" y="3754357"/>
            <a:ext cx="1671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O(VE)</a:t>
            </a:r>
            <a:endParaRPr lang="en-US" altLang="zh-CN" sz="40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0275" y="1670062"/>
            <a:ext cx="6971148" cy="49625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43958" y="638620"/>
            <a:ext cx="44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Optimize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en-US" altLang="zh-CN" sz="4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20143" y="5805827"/>
            <a:ext cx="6380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If found, break the loop.</a:t>
            </a:r>
            <a:endParaRPr lang="en-US" altLang="zh-CN" sz="4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06377" y="2240988"/>
            <a:ext cx="60395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As researched, test with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andom data.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1.13|E|</a:t>
            </a:r>
            <a:endParaRPr lang="en-US" altLang="zh-CN" sz="24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if |E|</a:t>
            </a:r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|V|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0.95*|E|*</a:t>
            </a:r>
            <a:r>
              <a:rPr lang="en-US" altLang="zh-CN" sz="2400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log|V</a:t>
            </a:r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|</a:t>
            </a:r>
            <a:endParaRPr lang="en-US" altLang="zh-CN" sz="24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if |E|</a:t>
            </a:r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|V|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957" y="1413991"/>
            <a:ext cx="7662419" cy="44146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0062" y="300996"/>
            <a:ext cx="6916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If there exists 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negative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loop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en-US" altLang="zh-CN" sz="4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80368" y="4490823"/>
            <a:ext cx="3233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Find them 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all!</a:t>
            </a:r>
            <a:endParaRPr lang="en-US" altLang="zh-CN" sz="40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062" y="1126487"/>
            <a:ext cx="7580397" cy="52738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561125" y="2586738"/>
            <a:ext cx="1671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O(VE)</a:t>
            </a:r>
            <a:endParaRPr lang="en-US" altLang="zh-CN" sz="40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378" y="192957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一、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Shortest Path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1589" y="962177"/>
            <a:ext cx="8815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2)  SPFA (Bellman-Ford with queue)</a:t>
            </a:r>
            <a:endParaRPr lang="en-US" altLang="zh-CN" sz="4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588" y="2197124"/>
            <a:ext cx="3540583" cy="309354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667845" y="1670063"/>
            <a:ext cx="7039247" cy="5166289"/>
            <a:chOff x="4584717" y="1470038"/>
            <a:chExt cx="7133670" cy="531293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4717" y="1470038"/>
              <a:ext cx="7133669" cy="361853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84718" y="1755552"/>
              <a:ext cx="7133669" cy="5027416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9467557" y="546900"/>
            <a:ext cx="1671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</a:t>
            </a:r>
            <a:r>
              <a:rPr lang="en-US" altLang="zh-CN" sz="4000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kE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en-US" altLang="zh-CN" sz="40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378" y="192957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一、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Shortest Path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1589" y="962177"/>
            <a:ext cx="44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3) </a:t>
            </a:r>
            <a:r>
              <a:rPr lang="en-US" altLang="zh-CN" sz="4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Dijkstra</a:t>
            </a:r>
            <a:endParaRPr lang="en-US" altLang="zh-CN" sz="4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723" y="1856096"/>
            <a:ext cx="6914866" cy="38896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577" y="1731396"/>
            <a:ext cx="5780518" cy="45261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692" y="726662"/>
            <a:ext cx="5398949" cy="606457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5675" y="699892"/>
            <a:ext cx="546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O(V*2V) = O(V^2)</a:t>
            </a:r>
            <a:endParaRPr lang="en-US" altLang="zh-CN" sz="36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36770" y="80331"/>
            <a:ext cx="546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O(V^2 +</a:t>
            </a:r>
            <a:r>
              <a:rPr lang="zh-CN" altLang="en-US" sz="3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E) = O(V^2)</a:t>
            </a:r>
            <a:endParaRPr lang="en-US" altLang="zh-CN" sz="36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50925" y="314719"/>
            <a:ext cx="991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&gt;=</a:t>
            </a:r>
            <a:endParaRPr lang="en-US" altLang="zh-CN" sz="36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378" y="192957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Optimize with 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minimum heap!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589" y="2018275"/>
            <a:ext cx="4714194" cy="32852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764" y="1440479"/>
            <a:ext cx="6408055" cy="501659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98745" y="1102126"/>
            <a:ext cx="546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</a:t>
            </a:r>
            <a:r>
              <a:rPr lang="en-US" altLang="zh-CN" sz="3600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ElogV</a:t>
            </a:r>
            <a:r>
              <a:rPr lang="en-US" altLang="zh-CN" sz="3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US" altLang="zh-CN" sz="36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24" y="1757142"/>
            <a:ext cx="4605191" cy="309621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923693" y="717034"/>
            <a:ext cx="7010356" cy="5360209"/>
            <a:chOff x="4923693" y="717034"/>
            <a:chExt cx="7010356" cy="536020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3693" y="717034"/>
              <a:ext cx="7010356" cy="355598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3693" y="960137"/>
              <a:ext cx="7010356" cy="5117106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836815" y="606194"/>
            <a:ext cx="3678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u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se </a:t>
            </a:r>
            <a:r>
              <a:rPr lang="en-US" altLang="zh-CN" sz="4000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std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::pair !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378" y="192957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一、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Shortest Path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1589" y="962177"/>
            <a:ext cx="44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4) Floyd-</a:t>
            </a:r>
            <a:r>
              <a:rPr lang="en-US" altLang="zh-CN" sz="4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Warshall</a:t>
            </a:r>
            <a:endParaRPr lang="en-US" altLang="zh-CN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112" y="2045603"/>
            <a:ext cx="8105481" cy="353927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65969" y="3492072"/>
            <a:ext cx="205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O(V^3)</a:t>
            </a:r>
            <a:endParaRPr lang="en-US" altLang="zh-CN" sz="36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378" y="192957"/>
            <a:ext cx="2603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例题</a:t>
            </a: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选讲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53823" y="900843"/>
            <a:ext cx="1894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次短路</a:t>
            </a:r>
            <a:endParaRPr lang="en-US" altLang="zh-CN" sz="40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79493" y="2091029"/>
            <a:ext cx="86962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某街区有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条道路，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个路口，道路双向通行，问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号路口到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号路口的次短路长度是多少？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次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短路是指比最短路道路长的次短路径。</a:t>
            </a:r>
            <a:endParaRPr lang="en-US" altLang="zh-CN" sz="28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8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1&lt;= N &lt;= 5000</a:t>
            </a:r>
            <a:endParaRPr lang="en-US" altLang="zh-CN" sz="28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1&lt;= R &lt;= 10^5</a:t>
            </a:r>
            <a:endParaRPr lang="zh-CN" altLang="en-US" sz="28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378" y="516515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Ⅰ. What is Graph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026" name="Picture 2" descr="http://c.hiphotos.baidu.com/baike/c0%3Dbaike80%2C5%2C5%2C80%2C26/sign=07c439c59b25bc313f5009ca3fb6e6d4/8b82b9014a90f60359bc704c3b12b31bb051eda9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43" y="1224402"/>
            <a:ext cx="2707466" cy="270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.hiphotos.baidu.com/baike/c0%3Dbaike92%2C5%2C5%2C92%2C30/sign=82ac26a9ccfc1e17e9b284632bf99d66/9213b07eca806538cdd235ac94dda144ad3482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128" y="3115096"/>
            <a:ext cx="3746323" cy="314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b="5866"/>
          <a:stretch>
            <a:fillRect/>
          </a:stretch>
        </p:blipFill>
        <p:spPr>
          <a:xfrm>
            <a:off x="4979330" y="318446"/>
            <a:ext cx="4084560" cy="279665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6738425" y="3249637"/>
            <a:ext cx="5208909" cy="3277772"/>
            <a:chOff x="6738425" y="3249637"/>
            <a:chExt cx="5208909" cy="3277772"/>
          </a:xfrm>
        </p:grpSpPr>
        <p:sp>
          <p:nvSpPr>
            <p:cNvPr id="6" name="文本框 5"/>
            <p:cNvSpPr txBox="1"/>
            <p:nvPr/>
          </p:nvSpPr>
          <p:spPr>
            <a:xfrm>
              <a:off x="6738425" y="3249637"/>
              <a:ext cx="5208909" cy="327777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242" r="18321" b="28608"/>
            <a:stretch>
              <a:fillRect/>
            </a:stretch>
          </p:blipFill>
          <p:spPr>
            <a:xfrm>
              <a:off x="6867075" y="3397962"/>
              <a:ext cx="5080259" cy="2574389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9063890" y="257064"/>
            <a:ext cx="44076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有向？无向？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有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权？无权？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连通？非连通？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树？森林？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路径？圈？环？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入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度？出度？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378" y="192957"/>
            <a:ext cx="2603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例题</a:t>
            </a: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选讲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97859" y="1039389"/>
            <a:ext cx="4614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POJ 1932 XYZZY</a:t>
            </a:r>
            <a:endParaRPr lang="en-US" altLang="zh-CN" sz="40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79493" y="2091029"/>
            <a:ext cx="86962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有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个房间，每到达一个房间会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获得或者减少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体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力值，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初始位于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号房间，拥有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100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点体力值，房间可以重复通过来获取体力值。到达某个房间的体力值必须大于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才能获取当前房间的体力值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&lt;= N &lt;= 100</a:t>
            </a:r>
            <a:endParaRPr lang="zh-CN" altLang="en-US" sz="28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378" y="192957"/>
            <a:ext cx="2603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例题</a:t>
            </a: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选讲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14469" y="762593"/>
            <a:ext cx="5626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Differential 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Constraints</a:t>
            </a:r>
            <a:endParaRPr lang="en-US" altLang="zh-CN" sz="40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7" b="29932"/>
          <a:stretch>
            <a:fillRect/>
          </a:stretch>
        </p:blipFill>
        <p:spPr>
          <a:xfrm>
            <a:off x="1482437" y="1387351"/>
            <a:ext cx="9144000" cy="281247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42723" y="4215577"/>
            <a:ext cx="56262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 &lt;= N &lt;= 1000</a:t>
            </a:r>
            <a:endParaRPr lang="en-US" altLang="zh-CN" sz="24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&lt;= ML, MD &lt;= 10000</a:t>
            </a:r>
            <a:endParaRPr lang="en-US" altLang="zh-CN" sz="24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&lt;= AL &lt; BL &lt;= N</a:t>
            </a:r>
            <a:endParaRPr lang="en-US" altLang="zh-CN" sz="24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&lt;= AD &lt; BD &lt;= N</a:t>
            </a:r>
            <a:endParaRPr lang="en-US" altLang="zh-CN" sz="24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&lt;= DL, DD &lt;= 10^6</a:t>
            </a:r>
            <a:endParaRPr lang="en-US" altLang="zh-CN" sz="24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14469" y="430083"/>
            <a:ext cx="5626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Differential 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Constraints</a:t>
            </a:r>
            <a:endParaRPr lang="en-US" altLang="zh-CN" sz="40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1" r="32273" b="11078"/>
          <a:stretch>
            <a:fillRect/>
          </a:stretch>
        </p:blipFill>
        <p:spPr>
          <a:xfrm rot="10800000">
            <a:off x="7024680" y="1302114"/>
            <a:ext cx="4350327" cy="457373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7" b="11149"/>
          <a:stretch>
            <a:fillRect/>
          </a:stretch>
        </p:blipFill>
        <p:spPr>
          <a:xfrm rot="16200000">
            <a:off x="1475570" y="634763"/>
            <a:ext cx="3857625" cy="59084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378" y="192957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二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Minimum Spanning Tree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1589" y="962177"/>
            <a:ext cx="44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1) Prim</a:t>
            </a:r>
            <a:endParaRPr lang="en-US" altLang="zh-CN" sz="4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02" y="1731397"/>
            <a:ext cx="6855795" cy="38563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1636" y="1281017"/>
            <a:ext cx="4982800" cy="49226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458" y="1281019"/>
            <a:ext cx="5056322" cy="492262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46806" y="327696"/>
            <a:ext cx="3175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O(V^2logV)</a:t>
            </a:r>
            <a:endParaRPr lang="en-US" altLang="zh-CN" sz="36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31264" y="332732"/>
            <a:ext cx="2177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</a:t>
            </a:r>
            <a:r>
              <a:rPr lang="en-US" altLang="zh-CN" sz="3600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ElogV</a:t>
            </a:r>
            <a:r>
              <a:rPr lang="en-US" altLang="zh-CN" sz="3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US" altLang="zh-CN" sz="36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13719" y="327696"/>
            <a:ext cx="1162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&gt;=</a:t>
            </a:r>
            <a:endParaRPr lang="en-US" altLang="zh-CN" sz="36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378" y="192957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二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Minimum Spanning Tree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589" y="962177"/>
            <a:ext cx="44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en-US" altLang="zh-CN" sz="4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Kruskal</a:t>
            </a:r>
            <a:endParaRPr lang="en-US" altLang="zh-CN" sz="4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0745" y="104670"/>
            <a:ext cx="4141545" cy="67533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773501" y="687763"/>
            <a:ext cx="3282828" cy="583613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896167" y="5540533"/>
            <a:ext cx="2232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O(α(n) )</a:t>
            </a:r>
            <a:endParaRPr lang="en-US" altLang="zh-CN" sz="36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695027" y="3110889"/>
            <a:ext cx="392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</a:t>
            </a:r>
            <a:r>
              <a:rPr lang="en-US" altLang="zh-CN" sz="3600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ElogE</a:t>
            </a:r>
            <a:r>
              <a:rPr lang="en-US" altLang="zh-CN" sz="3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+ </a:t>
            </a:r>
            <a:r>
              <a:rPr lang="en-US" altLang="zh-CN" sz="3600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ElogV</a:t>
            </a:r>
            <a:r>
              <a:rPr lang="en-US" altLang="zh-CN" sz="3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US" altLang="zh-CN" sz="36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74" y="638763"/>
            <a:ext cx="5737274" cy="55905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0378" y="192957"/>
            <a:ext cx="2603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例题</a:t>
            </a: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选讲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" t="17440" r="4091" b="21953"/>
          <a:stretch>
            <a:fillRect/>
          </a:stretch>
        </p:blipFill>
        <p:spPr>
          <a:xfrm>
            <a:off x="1632322" y="2493818"/>
            <a:ext cx="8548255" cy="311727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33548" y="1115085"/>
            <a:ext cx="7345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Maximum Spanning Forest</a:t>
            </a:r>
            <a:endParaRPr lang="en-US" altLang="zh-CN" sz="40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4149" y="2100955"/>
            <a:ext cx="5188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祝诸君武运昌隆！</a:t>
            </a:r>
            <a:endParaRPr lang="en-US" altLang="zh-CN" sz="44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0378" y="516515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Ⅱ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. How to 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store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a Graph 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4222" y="2429476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As to a Graph, 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 (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70635" y="3988494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We need to store the 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and the 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0378" y="516515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Ⅱ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. How to 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store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a Graph 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4064" y="3180883"/>
            <a:ext cx="9796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Adjacency-matrix</a:t>
            </a:r>
            <a:endParaRPr lang="en-US" altLang="zh-CN" sz="4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indent="-742950">
              <a:buAutoNum type="arabicParenR"/>
            </a:pP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Adjacency-list</a:t>
            </a:r>
            <a:endParaRPr lang="en-US" altLang="zh-CN" sz="4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indent="-742950">
              <a:buAutoNum type="arabicParenR"/>
            </a:pP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链式前向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星（边集数组、静态邻接链表）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31819" y="1848699"/>
            <a:ext cx="4364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Representation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3584" y="625696"/>
            <a:ext cx="9796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Adjacency-matrix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6725" y="1519311"/>
            <a:ext cx="7331829" cy="3713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4747" y="676834"/>
            <a:ext cx="9796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2)  Adjacency-list</a:t>
            </a:r>
            <a:endParaRPr lang="en-US" altLang="zh-CN" sz="4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047" y="1801103"/>
            <a:ext cx="4901830" cy="27849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716" y="385913"/>
            <a:ext cx="5797942" cy="38484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716" y="4525296"/>
            <a:ext cx="5797942" cy="21493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4747" y="676834"/>
            <a:ext cx="9796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3)  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链式前向星</a:t>
            </a:r>
            <a:endParaRPr lang="en-US" altLang="zh-CN" sz="4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815" y="1820819"/>
            <a:ext cx="6660052" cy="33982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440" y="2424004"/>
            <a:ext cx="4366607" cy="21919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0378" y="516515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Ⅲ. How to 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iterate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a Graph 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5148" y="1723992"/>
            <a:ext cx="74079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lang="en-US" altLang="zh-CN" sz="4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Dfs</a:t>
            </a:r>
            <a:endParaRPr lang="en-US" altLang="zh-CN" sz="4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indent="-742950">
              <a:buAutoNum type="arabicParenR"/>
            </a:pPr>
            <a:r>
              <a:rPr lang="en-US" altLang="zh-CN" sz="4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Bfs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785402" y="2082017"/>
            <a:ext cx="2602524" cy="6652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541374" y="2693488"/>
            <a:ext cx="4061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Iterate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a Tree 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41374" y="3547022"/>
            <a:ext cx="40610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Pre-Order</a:t>
            </a:r>
            <a:endParaRPr lang="en-US" altLang="zh-CN" sz="4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indent="-742950">
              <a:buAutoNum type="arabicParenR"/>
            </a:pP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In-Order</a:t>
            </a:r>
            <a:endParaRPr lang="en-US" altLang="zh-CN" sz="4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indent="-742950">
              <a:buAutoNum type="arabicParenR"/>
            </a:pP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Post-Order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378" y="516515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Ⅳ. </a:t>
            </a:r>
            <a:r>
              <a:rPr lang="en-US" altLang="zh-CN" sz="4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Duang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~ Come to our 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Points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0378" y="2976016"/>
            <a:ext cx="74795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Shortest path</a:t>
            </a:r>
            <a:endParaRPr lang="en-US" altLang="zh-CN" sz="4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indent="-742950">
              <a:buAutoNum type="arabicParenR"/>
            </a:pP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Minimum spanning tree 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4445390" y="2391508"/>
            <a:ext cx="2715065" cy="9136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460352" y="1524880"/>
            <a:ext cx="44645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Bellman-Ford</a:t>
            </a:r>
            <a:endParaRPr lang="en-US" altLang="zh-CN" sz="4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indent="-742950">
              <a:buAutoNum type="arabicParenR"/>
            </a:pPr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SPFA</a:t>
            </a:r>
            <a:endParaRPr lang="en-US" altLang="zh-CN" sz="4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indent="-742950">
              <a:buAutoNum type="arabicParenR"/>
            </a:pPr>
            <a:r>
              <a:rPr lang="en-US" altLang="zh-CN" sz="4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Dijkstra</a:t>
            </a:r>
            <a:endParaRPr lang="en-US" altLang="zh-CN" sz="4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indent="-742950">
              <a:buAutoNum type="arabicParenR"/>
            </a:pP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Floyd-</a:t>
            </a:r>
            <a:r>
              <a:rPr lang="en-US" altLang="zh-CN" sz="4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Warshall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6654711" y="4178105"/>
            <a:ext cx="660489" cy="8786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460352" y="4599534"/>
            <a:ext cx="44645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Prim</a:t>
            </a:r>
            <a:endParaRPr lang="en-US" altLang="zh-CN" sz="4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indent="-742950">
              <a:buAutoNum type="arabicParenR"/>
            </a:pPr>
            <a:r>
              <a:rPr lang="en-US" altLang="zh-CN" sz="4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Kruskal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1417</Words>
  <Application>WPS 演示</Application>
  <PresentationFormat>宽屏</PresentationFormat>
  <Paragraphs>166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Victory Cooperation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业丶水寒</dc:creator>
  <cp:lastModifiedBy>john</cp:lastModifiedBy>
  <cp:revision>41</cp:revision>
  <dcterms:created xsi:type="dcterms:W3CDTF">2015-04-01T09:13:00Z</dcterms:created>
  <dcterms:modified xsi:type="dcterms:W3CDTF">2016-04-06T14:35:44Z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