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29" r:id="rId2"/>
    <p:sldId id="293" r:id="rId3"/>
    <p:sldId id="336" r:id="rId4"/>
    <p:sldId id="311" r:id="rId5"/>
    <p:sldId id="338" r:id="rId6"/>
  </p:sldIdLst>
  <p:sldSz cx="12192000" cy="6858000"/>
  <p:notesSz cx="6858000" cy="9144000"/>
  <p:embeddedFontLst>
    <p:embeddedFont>
      <p:font typeface="Avenir Next LT Pro" panose="020B0504020202020204" pitchFamily="34" charset="0"/>
      <p:regular r:id="rId8"/>
      <p:bold r:id="rId9"/>
      <p:italic r:id="rId10"/>
      <p:boldItalic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微软雅黑" panose="020B0503020204020204" pitchFamily="34" charset="-122"/>
      <p:regular r:id="rId14"/>
      <p:bold r:id="rId1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14C4C9D-AE76-4E05-B037-5A5DB805C9BD}">
          <p14:sldIdLst>
            <p14:sldId id="329"/>
          </p14:sldIdLst>
        </p14:section>
        <p14:section name="内页" id="{8D1A6813-68F6-49A0-A239-92955AC6E8C5}">
          <p14:sldIdLst>
            <p14:sldId id="293"/>
            <p14:sldId id="336"/>
            <p14:sldId id="311"/>
            <p14:sldId id="338"/>
          </p14:sldIdLst>
        </p14:section>
        <p14:section name="结束页" id="{98773F69-2DDF-47CC-BD69-D575D8CAAC6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691">
          <p15:clr>
            <a:srgbClr val="A4A3A4"/>
          </p15:clr>
        </p15:guide>
        <p15:guide id="5" orient="horz" pos="4017">
          <p15:clr>
            <a:srgbClr val="A4A3A4"/>
          </p15:clr>
        </p15:guide>
        <p15:guide id="6" orient="horz" pos="3888">
          <p15:clr>
            <a:srgbClr val="A4A3A4"/>
          </p15:clr>
        </p15:guide>
        <p15:guide id="7" pos="230">
          <p15:clr>
            <a:srgbClr val="A4A3A4"/>
          </p15:clr>
        </p15:guide>
        <p15:guide id="8" pos="7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768"/>
    <a:srgbClr val="818181"/>
    <a:srgbClr val="F48D00"/>
    <a:srgbClr val="3C85B2"/>
    <a:srgbClr val="A5B526"/>
    <a:srgbClr val="EB9D82"/>
    <a:srgbClr val="F9E5DF"/>
    <a:srgbClr val="F5C7B8"/>
    <a:srgbClr val="F1B39E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6" autoAdjust="0"/>
    <p:restoredTop sz="94618" autoAdjust="0"/>
  </p:normalViewPr>
  <p:slideViewPr>
    <p:cSldViewPr showGuides="1">
      <p:cViewPr varScale="1">
        <p:scale>
          <a:sx n="123" d="100"/>
          <a:sy n="123" d="100"/>
        </p:scale>
        <p:origin x="132" y="186"/>
      </p:cViewPr>
      <p:guideLst>
        <p:guide orient="horz" pos="129"/>
        <p:guide orient="horz" pos="4190"/>
        <p:guide orient="horz" pos="561"/>
        <p:guide orient="horz" pos="691"/>
        <p:guide orient="horz" pos="4017"/>
        <p:guide orient="horz" pos="3888"/>
        <p:guide pos="230"/>
        <p:guide pos="74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&#25105;&#24405;&#30340;&#35838;\&#32472;&#22270;&#23454;&#25805;&#31995;&#21015;\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&#25105;&#24405;&#30340;&#35838;\&#32472;&#22270;&#23454;&#25805;&#31995;&#21015;\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300" b="1"/>
              <a:t>Refugee</a:t>
            </a:r>
            <a:r>
              <a:rPr lang="en-US" altLang="zh-CN" sz="1300" b="1" baseline="0"/>
              <a:t> Sress Index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Sheet1!$F$4</c:f>
              <c:strCache>
                <c:ptCount val="1"/>
                <c:pt idx="0">
                  <c:v>USA</c:v>
                </c:pt>
              </c:strCache>
            </c:strRef>
          </c:tx>
          <c:spPr>
            <a:ln w="28575" cap="rnd">
              <a:solidFill>
                <a:srgbClr val="EFC65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31750">
                <a:solidFill>
                  <a:srgbClr val="EFC653"/>
                </a:solidFill>
              </a:ln>
              <a:effectLst/>
            </c:spPr>
          </c:marker>
          <c:cat>
            <c:numRef>
              <c:f>Sheet1!$E$5:$E$15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Sheet1!$F$5:$F$15</c:f>
              <c:numCache>
                <c:formatCode>General</c:formatCode>
                <c:ptCount val="11"/>
                <c:pt idx="0">
                  <c:v>14</c:v>
                </c:pt>
                <c:pt idx="1">
                  <c:v>17</c:v>
                </c:pt>
                <c:pt idx="2">
                  <c:v>6</c:v>
                </c:pt>
                <c:pt idx="3">
                  <c:v>20</c:v>
                </c:pt>
                <c:pt idx="4">
                  <c:v>12</c:v>
                </c:pt>
                <c:pt idx="5">
                  <c:v>12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AC-45A6-B813-1A8F2170F26C}"/>
            </c:ext>
          </c:extLst>
        </c:ser>
        <c:ser>
          <c:idx val="1"/>
          <c:order val="1"/>
          <c:tx>
            <c:strRef>
              <c:f>Sheet1!$G$4</c:f>
              <c:strCache>
                <c:ptCount val="1"/>
                <c:pt idx="0">
                  <c:v>Italy</c:v>
                </c:pt>
              </c:strCache>
            </c:strRef>
          </c:tx>
          <c:spPr>
            <a:ln w="31750" cap="rnd">
              <a:solidFill>
                <a:srgbClr val="A1BF6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31750">
                <a:solidFill>
                  <a:srgbClr val="A1BF64"/>
                </a:solidFill>
              </a:ln>
              <a:effectLst/>
            </c:spPr>
          </c:marker>
          <c:cat>
            <c:numRef>
              <c:f>Sheet1!$E$5:$E$15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Sheet1!$G$5:$G$15</c:f>
              <c:numCache>
                <c:formatCode>General</c:formatCode>
                <c:ptCount val="11"/>
                <c:pt idx="0">
                  <c:v>18</c:v>
                </c:pt>
                <c:pt idx="1">
                  <c:v>17</c:v>
                </c:pt>
                <c:pt idx="2">
                  <c:v>18</c:v>
                </c:pt>
                <c:pt idx="3">
                  <c:v>13</c:v>
                </c:pt>
                <c:pt idx="4">
                  <c:v>8</c:v>
                </c:pt>
                <c:pt idx="5">
                  <c:v>17</c:v>
                </c:pt>
                <c:pt idx="6">
                  <c:v>17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AC-45A6-B813-1A8F2170F26C}"/>
            </c:ext>
          </c:extLst>
        </c:ser>
        <c:ser>
          <c:idx val="2"/>
          <c:order val="2"/>
          <c:tx>
            <c:strRef>
              <c:f>Sheet1!$H$4</c:f>
              <c:strCache>
                <c:ptCount val="1"/>
                <c:pt idx="0">
                  <c:v>Hungary</c:v>
                </c:pt>
              </c:strCache>
            </c:strRef>
          </c:tx>
          <c:spPr>
            <a:ln w="31750" cap="rnd">
              <a:solidFill>
                <a:srgbClr val="DD8C3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31750">
                <a:solidFill>
                  <a:srgbClr val="DD8C32"/>
                </a:solidFill>
              </a:ln>
              <a:effectLst/>
            </c:spPr>
          </c:marker>
          <c:cat>
            <c:numRef>
              <c:f>Sheet1!$E$5:$E$15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Sheet1!$H$5:$H$15</c:f>
              <c:numCache>
                <c:formatCode>General</c:formatCode>
                <c:ptCount val="11"/>
                <c:pt idx="0">
                  <c:v>13</c:v>
                </c:pt>
                <c:pt idx="1">
                  <c:v>18</c:v>
                </c:pt>
                <c:pt idx="2">
                  <c:v>15</c:v>
                </c:pt>
                <c:pt idx="3">
                  <c:v>10</c:v>
                </c:pt>
                <c:pt idx="4">
                  <c:v>17</c:v>
                </c:pt>
                <c:pt idx="5">
                  <c:v>10</c:v>
                </c:pt>
                <c:pt idx="6">
                  <c:v>15</c:v>
                </c:pt>
                <c:pt idx="7">
                  <c:v>13</c:v>
                </c:pt>
                <c:pt idx="8">
                  <c:v>15</c:v>
                </c:pt>
                <c:pt idx="9">
                  <c:v>10</c:v>
                </c:pt>
                <c:pt idx="1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AC-45A6-B813-1A8F2170F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194495"/>
        <c:axId val="837182015"/>
      </c:lineChart>
      <c:catAx>
        <c:axId val="83719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182015"/>
        <c:crosses val="autoZero"/>
        <c:auto val="1"/>
        <c:lblAlgn val="ctr"/>
        <c:lblOffset val="100"/>
        <c:noMultiLvlLbl val="0"/>
      </c:catAx>
      <c:valAx>
        <c:axId val="837182015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19449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0"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56818324533993E-2"/>
          <c:y val="5.0925925925925923E-2"/>
          <c:w val="0.84280092067065016"/>
          <c:h val="0.84731481481481485"/>
        </c:manualLayout>
      </c:layout>
      <c:areaChart>
        <c:grouping val="standard"/>
        <c:varyColors val="0"/>
        <c:ser>
          <c:idx val="7"/>
          <c:order val="7"/>
          <c:tx>
            <c:strRef>
              <c:f>绘图2数据!$H$1</c:f>
              <c:strCache>
                <c:ptCount val="1"/>
                <c:pt idx="0">
                  <c:v>LowestError2</c:v>
                </c:pt>
              </c:strCache>
            </c:strRef>
          </c:tx>
          <c:spPr>
            <a:gradFill flip="none" rotWithShape="1">
              <a:gsLst>
                <a:gs pos="30000">
                  <a:srgbClr val="F7D4C8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0B29F"/>
                </a:gs>
              </a:gsLst>
              <a:lin ang="10800000" scaled="1"/>
              <a:tileRect/>
            </a:gradFill>
            <a:ln>
              <a:noFill/>
            </a:ln>
            <a:effectLst/>
          </c:spPr>
          <c:cat>
            <c:numRef>
              <c:f>绘图2数据!$A$2:$A$21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</c:numCache>
            </c:numRef>
          </c:cat>
          <c:val>
            <c:numRef>
              <c:f>绘图2数据!$H$2:$H$21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">
                  <c:v>8.9999999999999993E-3</c:v>
                </c:pt>
                <c:pt idx="5" formatCode="0.00">
                  <c:v>1.9E-2</c:v>
                </c:pt>
                <c:pt idx="6" formatCode="0.00">
                  <c:v>2.3E-2</c:v>
                </c:pt>
                <c:pt idx="7" formatCode="0.00">
                  <c:v>5.3999999999999999E-2</c:v>
                </c:pt>
                <c:pt idx="8" formatCode="0.00">
                  <c:v>4.4999999999999998E-2</c:v>
                </c:pt>
                <c:pt idx="9" formatCode="0.00">
                  <c:v>7.0999999999999994E-2</c:v>
                </c:pt>
                <c:pt idx="10" formatCode="0.00">
                  <c:v>0.126</c:v>
                </c:pt>
                <c:pt idx="11" formatCode="0.00">
                  <c:v>0.13400000000000001</c:v>
                </c:pt>
                <c:pt idx="12" formatCode="0.00">
                  <c:v>0.17799999999999999</c:v>
                </c:pt>
                <c:pt idx="13" formatCode="0.00">
                  <c:v>0.2</c:v>
                </c:pt>
                <c:pt idx="14" formatCode="0.00">
                  <c:v>7.0999999999999994E-2</c:v>
                </c:pt>
                <c:pt idx="15" formatCode="0.00">
                  <c:v>0.17599999999999999</c:v>
                </c:pt>
                <c:pt idx="16" formatCode="0.00">
                  <c:v>0.13300000000000001</c:v>
                </c:pt>
                <c:pt idx="17" formatCode="0.00">
                  <c:v>7.0999999999999994E-2</c:v>
                </c:pt>
                <c:pt idx="18" formatCode="0.00">
                  <c:v>0.125</c:v>
                </c:pt>
                <c:pt idx="19" formatCode="0.00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91-4983-952F-90D5CCB21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6545199"/>
        <c:axId val="1916561007"/>
      </c:areaChart>
      <c:lineChart>
        <c:grouping val="standard"/>
        <c:varyColors val="0"/>
        <c:ser>
          <c:idx val="1"/>
          <c:order val="1"/>
          <c:tx>
            <c:strRef>
              <c:f>绘图2数据!$B$1</c:f>
              <c:strCache>
                <c:ptCount val="1"/>
                <c:pt idx="0">
                  <c:v>β1</c:v>
                </c:pt>
              </c:strCache>
            </c:strRef>
          </c:tx>
          <c:spPr>
            <a:ln w="19050" cap="rnd">
              <a:solidFill>
                <a:srgbClr val="4F93B8"/>
              </a:solidFill>
              <a:round/>
            </a:ln>
            <a:effectLst>
              <a:glow rad="76200">
                <a:schemeClr val="bg1">
                  <a:alpha val="40000"/>
                </a:schemeClr>
              </a:glow>
            </a:effectLst>
          </c:spPr>
          <c:marker>
            <c:symbol val="circle"/>
            <c:size val="4"/>
            <c:spPr>
              <a:solidFill>
                <a:srgbClr val="4F93B8"/>
              </a:solidFill>
              <a:ln w="9525">
                <a:solidFill>
                  <a:srgbClr val="4F93B8"/>
                </a:solidFill>
              </a:ln>
              <a:effectLst>
                <a:glow rad="76200">
                  <a:schemeClr val="bg1">
                    <a:alpha val="40000"/>
                  </a:schemeClr>
                </a:glow>
              </a:effectLst>
            </c:spPr>
          </c:marker>
          <c:cat>
            <c:numRef>
              <c:f>绘图2数据!$A$2:$A$21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</c:numCache>
            </c:numRef>
          </c:cat>
          <c:val>
            <c:numRef>
              <c:f>绘图2数据!$B$2:$B$21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0.3</c:v>
                </c:pt>
                <c:pt idx="5">
                  <c:v>0.3</c:v>
                </c:pt>
                <c:pt idx="6">
                  <c:v>0.4</c:v>
                </c:pt>
                <c:pt idx="7">
                  <c:v>0.2</c:v>
                </c:pt>
                <c:pt idx="8">
                  <c:v>0.3</c:v>
                </c:pt>
                <c:pt idx="9">
                  <c:v>0.4</c:v>
                </c:pt>
                <c:pt idx="10">
                  <c:v>0.4</c:v>
                </c:pt>
                <c:pt idx="11">
                  <c:v>0.5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0.4</c:v>
                </c:pt>
                <c:pt idx="16">
                  <c:v>0.4</c:v>
                </c:pt>
                <c:pt idx="17">
                  <c:v>0.4</c:v>
                </c:pt>
                <c:pt idx="18">
                  <c:v>0.4</c:v>
                </c:pt>
                <c:pt idx="19">
                  <c:v>0.4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891-4983-952F-90D5CCB21B11}"/>
            </c:ext>
          </c:extLst>
        </c:ser>
        <c:ser>
          <c:idx val="2"/>
          <c:order val="2"/>
          <c:tx>
            <c:strRef>
              <c:f>绘图2数据!$C$1</c:f>
              <c:strCache>
                <c:ptCount val="1"/>
                <c:pt idx="0">
                  <c:v>β2</c:v>
                </c:pt>
              </c:strCache>
            </c:strRef>
          </c:tx>
          <c:spPr>
            <a:ln w="19050" cap="rnd">
              <a:solidFill>
                <a:srgbClr val="A2B420"/>
              </a:solidFill>
              <a:round/>
            </a:ln>
            <a:effectLst>
              <a:glow rad="63500">
                <a:schemeClr val="bg1">
                  <a:alpha val="40000"/>
                </a:schemeClr>
              </a:glow>
            </a:effectLst>
          </c:spPr>
          <c:marker>
            <c:symbol val="circle"/>
            <c:size val="4"/>
            <c:spPr>
              <a:solidFill>
                <a:srgbClr val="A2B420"/>
              </a:solidFill>
              <a:ln w="9525">
                <a:solidFill>
                  <a:srgbClr val="A2B420"/>
                </a:solidFill>
              </a:ln>
              <a:effectLst>
                <a:glow rad="63500">
                  <a:schemeClr val="bg1">
                    <a:alpha val="40000"/>
                  </a:schemeClr>
                </a:glow>
              </a:effectLst>
            </c:spPr>
          </c:marker>
          <c:cat>
            <c:numRef>
              <c:f>绘图2数据!$A$2:$A$21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</c:numCache>
            </c:numRef>
          </c:cat>
          <c:val>
            <c:numRef>
              <c:f>绘图2数据!$C$2:$C$21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0.3</c:v>
                </c:pt>
                <c:pt idx="6">
                  <c:v>0.4</c:v>
                </c:pt>
                <c:pt idx="7">
                  <c:v>0.3</c:v>
                </c:pt>
                <c:pt idx="8">
                  <c:v>0.4</c:v>
                </c:pt>
                <c:pt idx="9">
                  <c:v>0.6</c:v>
                </c:pt>
                <c:pt idx="10">
                  <c:v>0.7</c:v>
                </c:pt>
                <c:pt idx="11">
                  <c:v>0.6</c:v>
                </c:pt>
                <c:pt idx="12">
                  <c:v>0.6</c:v>
                </c:pt>
                <c:pt idx="13">
                  <c:v>0.6</c:v>
                </c:pt>
                <c:pt idx="14">
                  <c:v>0.6</c:v>
                </c:pt>
                <c:pt idx="15">
                  <c:v>0.7</c:v>
                </c:pt>
                <c:pt idx="16">
                  <c:v>0.6</c:v>
                </c:pt>
                <c:pt idx="17">
                  <c:v>0.6</c:v>
                </c:pt>
                <c:pt idx="18">
                  <c:v>0.8</c:v>
                </c:pt>
                <c:pt idx="19">
                  <c:v>0.6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891-4983-952F-90D5CCB21B11}"/>
            </c:ext>
          </c:extLst>
        </c:ser>
        <c:ser>
          <c:idx val="4"/>
          <c:order val="4"/>
          <c:tx>
            <c:strRef>
              <c:f>绘图2数据!$E$1</c:f>
              <c:strCache>
                <c:ptCount val="1"/>
                <c:pt idx="0">
                  <c:v>β4</c:v>
                </c:pt>
              </c:strCache>
            </c:strRef>
          </c:tx>
          <c:spPr>
            <a:ln w="28575" cap="rnd">
              <a:solidFill>
                <a:srgbClr val="898986"/>
              </a:solidFill>
              <a:round/>
            </a:ln>
            <a:effectLst>
              <a:glow rad="63500">
                <a:schemeClr val="bg1">
                  <a:alpha val="40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>
                <a:glow rad="63500">
                  <a:schemeClr val="bg1">
                    <a:alpha val="40000"/>
                  </a:schemeClr>
                </a:glow>
              </a:effectLst>
            </c:spPr>
          </c:marker>
          <c:cat>
            <c:numRef>
              <c:f>绘图2数据!$A$2:$A$21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</c:numCache>
            </c:numRef>
          </c:cat>
          <c:val>
            <c:numRef>
              <c:f>绘图2数据!$E$2:$E$21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0.2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  <c:pt idx="12">
                  <c:v>0.2</c:v>
                </c:pt>
                <c:pt idx="13">
                  <c:v>0.3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0.3</c:v>
                </c:pt>
                <c:pt idx="19">
                  <c:v>0.1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7891-4983-952F-90D5CCB21B11}"/>
            </c:ext>
          </c:extLst>
        </c:ser>
        <c:ser>
          <c:idx val="3"/>
          <c:order val="3"/>
          <c:tx>
            <c:strRef>
              <c:f>绘图2数据!$D$1</c:f>
              <c:strCache>
                <c:ptCount val="1"/>
                <c:pt idx="0">
                  <c:v>β3</c:v>
                </c:pt>
              </c:strCache>
            </c:strRef>
          </c:tx>
          <c:spPr>
            <a:ln w="28575" cap="rnd">
              <a:solidFill>
                <a:srgbClr val="F39001"/>
              </a:solidFill>
              <a:round/>
            </a:ln>
            <a:effectLst>
              <a:glow rad="63500">
                <a:schemeClr val="bg1">
                  <a:alpha val="40000"/>
                </a:schemeClr>
              </a:glow>
            </a:effectLst>
          </c:spPr>
          <c:marker>
            <c:symbol val="circle"/>
            <c:size val="4"/>
            <c:spPr>
              <a:solidFill>
                <a:srgbClr val="F39001"/>
              </a:solidFill>
              <a:ln w="9525">
                <a:solidFill>
                  <a:srgbClr val="F39001"/>
                </a:solidFill>
              </a:ln>
              <a:effectLst>
                <a:glow rad="63500">
                  <a:schemeClr val="bg1">
                    <a:alpha val="40000"/>
                  </a:schemeClr>
                </a:glow>
              </a:effectLst>
            </c:spPr>
          </c:marker>
          <c:cat>
            <c:numRef>
              <c:f>绘图2数据!$A$2:$A$21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</c:numCache>
            </c:numRef>
          </c:cat>
          <c:val>
            <c:numRef>
              <c:f>绘图2数据!$D$2:$D$21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</c:v>
                </c:pt>
                <c:pt idx="5">
                  <c:v>0.2</c:v>
                </c:pt>
                <c:pt idx="6">
                  <c:v>0.1</c:v>
                </c:pt>
                <c:pt idx="7">
                  <c:v>0.4</c:v>
                </c:pt>
                <c:pt idx="8">
                  <c:v>0.1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  <c:pt idx="12">
                  <c:v>0.3</c:v>
                </c:pt>
                <c:pt idx="13">
                  <c:v>0.2</c:v>
                </c:pt>
                <c:pt idx="14">
                  <c:v>0.2</c:v>
                </c:pt>
                <c:pt idx="15">
                  <c:v>0.2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7891-4983-952F-90D5CCB21B11}"/>
            </c:ext>
          </c:extLst>
        </c:ser>
        <c:ser>
          <c:idx val="5"/>
          <c:order val="5"/>
          <c:tx>
            <c:strRef>
              <c:f>绘图2数据!$F$1</c:f>
              <c:strCache>
                <c:ptCount val="1"/>
                <c:pt idx="0">
                  <c:v>β5</c:v>
                </c:pt>
              </c:strCache>
            </c:strRef>
          </c:tx>
          <c:spPr>
            <a:ln w="28575" cap="rnd">
              <a:solidFill>
                <a:srgbClr val="FBC209"/>
              </a:solidFill>
              <a:round/>
            </a:ln>
            <a:effectLst>
              <a:glow rad="63500">
                <a:schemeClr val="bg1">
                  <a:alpha val="40000"/>
                </a:schemeClr>
              </a:glow>
            </a:effectLst>
          </c:spPr>
          <c:marker>
            <c:symbol val="circle"/>
            <c:size val="4"/>
            <c:spPr>
              <a:solidFill>
                <a:srgbClr val="FBC209"/>
              </a:solidFill>
              <a:ln w="9525">
                <a:solidFill>
                  <a:srgbClr val="FBC209"/>
                </a:solidFill>
              </a:ln>
              <a:effectLst>
                <a:glow rad="63500">
                  <a:schemeClr val="bg1">
                    <a:alpha val="40000"/>
                  </a:schemeClr>
                </a:glow>
              </a:effectLst>
            </c:spPr>
          </c:marker>
          <c:cat>
            <c:numRef>
              <c:f>绘图2数据!$A$2:$A$21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</c:numCache>
            </c:numRef>
          </c:cat>
          <c:val>
            <c:numRef>
              <c:f>绘图2数据!$F$2:$F$21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</c:v>
                </c:pt>
                <c:pt idx="5">
                  <c:v>0.1</c:v>
                </c:pt>
                <c:pt idx="6">
                  <c:v>0.2</c:v>
                </c:pt>
                <c:pt idx="7">
                  <c:v>0.1</c:v>
                </c:pt>
                <c:pt idx="8">
                  <c:v>0.2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  <c:pt idx="12">
                  <c:v>0.1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0.2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7891-4983-952F-90D5CCB21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5853023"/>
        <c:axId val="132585135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绘图2数据!$A$1</c15:sqref>
                        </c15:formulaRef>
                      </c:ext>
                    </c:extLst>
                    <c:strCache>
                      <c:ptCount val="1"/>
                      <c:pt idx="0">
                        <c:v>epsilon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绘图2数据!$A$2:$A$21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  <c:pt idx="5">
                        <c:v>0.6</c:v>
                      </c:pt>
                      <c:pt idx="6">
                        <c:v>0.7</c:v>
                      </c:pt>
                      <c:pt idx="7">
                        <c:v>0.8</c:v>
                      </c:pt>
                      <c:pt idx="8">
                        <c:v>0.9</c:v>
                      </c:pt>
                      <c:pt idx="9">
                        <c:v>1</c:v>
                      </c:pt>
                      <c:pt idx="10">
                        <c:v>1.1000000000000001</c:v>
                      </c:pt>
                      <c:pt idx="11">
                        <c:v>1.2</c:v>
                      </c:pt>
                      <c:pt idx="12">
                        <c:v>1.3</c:v>
                      </c:pt>
                      <c:pt idx="13">
                        <c:v>1.4</c:v>
                      </c:pt>
                      <c:pt idx="14">
                        <c:v>1.5</c:v>
                      </c:pt>
                      <c:pt idx="15">
                        <c:v>1.6</c:v>
                      </c:pt>
                      <c:pt idx="16">
                        <c:v>1.7</c:v>
                      </c:pt>
                      <c:pt idx="17">
                        <c:v>1.8</c:v>
                      </c:pt>
                      <c:pt idx="18">
                        <c:v>1.9</c:v>
                      </c:pt>
                      <c:pt idx="19">
                        <c:v>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绘图2数据!$A$2:$A$21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  <c:pt idx="5">
                        <c:v>0.6</c:v>
                      </c:pt>
                      <c:pt idx="6">
                        <c:v>0.7</c:v>
                      </c:pt>
                      <c:pt idx="7">
                        <c:v>0.8</c:v>
                      </c:pt>
                      <c:pt idx="8">
                        <c:v>0.9</c:v>
                      </c:pt>
                      <c:pt idx="9">
                        <c:v>1</c:v>
                      </c:pt>
                      <c:pt idx="10">
                        <c:v>1.1000000000000001</c:v>
                      </c:pt>
                      <c:pt idx="11">
                        <c:v>1.2</c:v>
                      </c:pt>
                      <c:pt idx="12">
                        <c:v>1.3</c:v>
                      </c:pt>
                      <c:pt idx="13">
                        <c:v>1.4</c:v>
                      </c:pt>
                      <c:pt idx="14">
                        <c:v>1.5</c:v>
                      </c:pt>
                      <c:pt idx="15">
                        <c:v>1.6</c:v>
                      </c:pt>
                      <c:pt idx="16">
                        <c:v>1.7</c:v>
                      </c:pt>
                      <c:pt idx="17">
                        <c:v>1.8</c:v>
                      </c:pt>
                      <c:pt idx="18">
                        <c:v>1.9</c:v>
                      </c:pt>
                      <c:pt idx="19">
                        <c:v>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7891-4983-952F-90D5CCB21B11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6"/>
          <c:order val="6"/>
          <c:tx>
            <c:strRef>
              <c:f>绘图2数据!$G$1</c:f>
              <c:strCache>
                <c:ptCount val="1"/>
                <c:pt idx="0">
                  <c:v>LowestError</c:v>
                </c:pt>
              </c:strCache>
            </c:strRef>
          </c:tx>
          <c:spPr>
            <a:ln w="15875" cap="rnd">
              <a:solidFill>
                <a:srgbClr val="E4694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绘图2数据!$A$2:$A$21</c:f>
              <c:numCache>
                <c:formatCode>General</c:formatCode>
                <c:ptCount val="2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</c:numCache>
            </c:numRef>
          </c:cat>
          <c:val>
            <c:numRef>
              <c:f>绘图2数据!$G$2:$G$21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">
                  <c:v>8.9999999999999993E-3</c:v>
                </c:pt>
                <c:pt idx="5" formatCode="0.00">
                  <c:v>1.9E-2</c:v>
                </c:pt>
                <c:pt idx="6" formatCode="0.00">
                  <c:v>2.3E-2</c:v>
                </c:pt>
                <c:pt idx="7" formatCode="0.00">
                  <c:v>5.3999999999999999E-2</c:v>
                </c:pt>
                <c:pt idx="8" formatCode="0.00">
                  <c:v>4.4999999999999998E-2</c:v>
                </c:pt>
                <c:pt idx="9" formatCode="0.00">
                  <c:v>7.0999999999999994E-2</c:v>
                </c:pt>
                <c:pt idx="10" formatCode="0.00">
                  <c:v>0.126</c:v>
                </c:pt>
                <c:pt idx="11" formatCode="0.00">
                  <c:v>0.13400000000000001</c:v>
                </c:pt>
                <c:pt idx="12" formatCode="0.00">
                  <c:v>0.17799999999999999</c:v>
                </c:pt>
                <c:pt idx="13" formatCode="0.00">
                  <c:v>0.2</c:v>
                </c:pt>
                <c:pt idx="14" formatCode="0.00">
                  <c:v>7.0999999999999994E-2</c:v>
                </c:pt>
                <c:pt idx="15" formatCode="0.00">
                  <c:v>0.17599999999999999</c:v>
                </c:pt>
                <c:pt idx="16" formatCode="0.00">
                  <c:v>0.13300000000000001</c:v>
                </c:pt>
                <c:pt idx="17" formatCode="0.00">
                  <c:v>7.0999999999999994E-2</c:v>
                </c:pt>
                <c:pt idx="18" formatCode="0.00">
                  <c:v>0.125</c:v>
                </c:pt>
                <c:pt idx="19" formatCode="0.00">
                  <c:v>7.0999999999999994E-2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7891-4983-952F-90D5CCB21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6545199"/>
        <c:axId val="1916561007"/>
      </c:lineChart>
      <c:catAx>
        <c:axId val="1325853023"/>
        <c:scaling>
          <c:orientation val="minMax"/>
        </c:scaling>
        <c:delete val="0"/>
        <c:axPos val="b"/>
        <c:numFmt formatCode="General" sourceLinked="1"/>
        <c:majorTickMark val="cross"/>
        <c:minorTickMark val="in"/>
        <c:tickLblPos val="low"/>
        <c:spPr>
          <a:noFill/>
          <a:ln w="254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5851359"/>
        <c:crossesAt val="-0.1"/>
        <c:auto val="1"/>
        <c:lblAlgn val="ctr"/>
        <c:lblOffset val="0"/>
        <c:tickLblSkip val="1"/>
        <c:noMultiLvlLbl val="0"/>
      </c:catAx>
      <c:valAx>
        <c:axId val="1325851359"/>
        <c:scaling>
          <c:orientation val="minMax"/>
          <c:min val="-0.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in"/>
        <c:tickLblPos val="nextTo"/>
        <c:spPr>
          <a:noFill/>
          <a:ln w="25400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25853023"/>
        <c:crosses val="autoZero"/>
        <c:crossBetween val="between"/>
      </c:valAx>
      <c:valAx>
        <c:axId val="1916561007"/>
        <c:scaling>
          <c:orientation val="minMax"/>
          <c:max val="0.2"/>
          <c:min val="0"/>
        </c:scaling>
        <c:delete val="0"/>
        <c:axPos val="r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in"/>
        <c:tickLblPos val="nextTo"/>
        <c:spPr>
          <a:noFill/>
          <a:ln w="25400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6545199"/>
        <c:crosses val="max"/>
        <c:crossBetween val="between"/>
        <c:majorUnit val="5.000000000000001E-2"/>
      </c:valAx>
      <c:catAx>
        <c:axId val="1916545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165610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10370417779666993"/>
          <c:y val="5.6373213764946049E-2"/>
          <c:w val="0.13190937721895635"/>
          <c:h val="0.44304243219597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7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修改；完成后关闭编辑母版即可。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4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4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3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3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2022/7/26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"/>
          <p:cNvSpPr/>
          <p:nvPr userDrawn="1"/>
        </p:nvSpPr>
        <p:spPr>
          <a:xfrm rot="2603202">
            <a:off x="336606" y="165885"/>
            <a:ext cx="470229" cy="470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805839" y="695491"/>
            <a:ext cx="11387572" cy="0"/>
          </a:xfrm>
          <a:prstGeom prst="line">
            <a:avLst/>
          </a:prstGeom>
          <a:ln w="28575">
            <a:gradFill>
              <a:gsLst>
                <a:gs pos="0">
                  <a:schemeClr val="tx1">
                    <a:lumMod val="35000"/>
                    <a:lumOff val="65000"/>
                  </a:schemeClr>
                </a:gs>
                <a:gs pos="100000">
                  <a:schemeClr val="bg1"/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121920" tIns="60961" rIns="121920" bIns="60961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3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3"/>
          <p:cNvSpPr/>
          <p:nvPr userDrawn="1"/>
        </p:nvSpPr>
        <p:spPr>
          <a:xfrm rot="2634344">
            <a:off x="551426" y="237849"/>
            <a:ext cx="410548" cy="410548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1" rIns="121920" bIns="60961"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" advClick="0">
        <p14:prism isInverted="1"/>
      </p:transition>
    </mc:Choice>
    <mc:Fallback xmlns="">
      <p:transition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ilibili.com/video/BV1QB4y1Y7Fd" TargetMode="Externa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ilibili.com/video/BV1w94y1D7bG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evitate-qian.github.io/2020/05/04/10%E7%B1%BB%E6%A1%88%E4%BE%8B%E5%B8%A6%E4%BD%A0%E4%BA%86%E8%A7%A3%E8%AE%BA%E6%96%87%E6%8F%92%E5%9B%BE%E5%88%B6%E4%BD%9C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ilibili.com/video/BV1QU4y1e7dH" TargetMode="Externa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3" descr="C:\Documents and Settings\鱼不愚\桌面\未标题-1.jpg">
            <a:extLst>
              <a:ext uri="{FF2B5EF4-FFF2-40B4-BE49-F238E27FC236}">
                <a16:creationId xmlns:a16="http://schemas.microsoft.com/office/drawing/2014/main" id="{C33E8BE5-8A06-5E52-05CA-D3FCEDF6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8" t="59167"/>
          <a:stretch/>
        </p:blipFill>
        <p:spPr bwMode="auto">
          <a:xfrm>
            <a:off x="9010650" y="4024314"/>
            <a:ext cx="3181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2">
            <a:extLst>
              <a:ext uri="{FF2B5EF4-FFF2-40B4-BE49-F238E27FC236}">
                <a16:creationId xmlns:a16="http://schemas.microsoft.com/office/drawing/2014/main" id="{0E01B1FB-06D6-4B8F-6AA0-E726B1B694C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677525" cy="6858000"/>
            <a:chOff x="0" y="0"/>
            <a:chExt cx="6726" cy="4320"/>
          </a:xfrm>
        </p:grpSpPr>
        <p:sp>
          <p:nvSpPr>
            <p:cNvPr id="143" name="Rectangle 3">
              <a:extLst>
                <a:ext uri="{FF2B5EF4-FFF2-40B4-BE49-F238E27FC236}">
                  <a16:creationId xmlns:a16="http://schemas.microsoft.com/office/drawing/2014/main" id="{16954A31-909E-8994-014B-E3A7259D0B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4" name="Rectangle 4">
              <a:extLst>
                <a:ext uri="{FF2B5EF4-FFF2-40B4-BE49-F238E27FC236}">
                  <a16:creationId xmlns:a16="http://schemas.microsoft.com/office/drawing/2014/main" id="{5F462553-95F2-28DF-C9AC-5BC851E9B0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5645" cy="15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145" name="Group 5">
              <a:extLst>
                <a:ext uri="{FF2B5EF4-FFF2-40B4-BE49-F238E27FC236}">
                  <a16:creationId xmlns:a16="http://schemas.microsoft.com/office/drawing/2014/main" id="{C464E4D0-FC30-0E83-4957-696A09390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6" name="Rectangle 6">
                <a:extLst>
                  <a:ext uri="{FF2B5EF4-FFF2-40B4-BE49-F238E27FC236}">
                    <a16:creationId xmlns:a16="http://schemas.microsoft.com/office/drawing/2014/main" id="{B151EE21-2737-3F93-53BA-B9945FEF60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C2E6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47" name="Rectangle 7">
                <a:extLst>
                  <a:ext uri="{FF2B5EF4-FFF2-40B4-BE49-F238E27FC236}">
                    <a16:creationId xmlns:a16="http://schemas.microsoft.com/office/drawing/2014/main" id="{7C50E6D8-9DC3-1F98-E5A3-75C7089E22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E5F4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48" name="Rectangle 8">
                <a:extLst>
                  <a:ext uri="{FF2B5EF4-FFF2-40B4-BE49-F238E27FC236}">
                    <a16:creationId xmlns:a16="http://schemas.microsoft.com/office/drawing/2014/main" id="{DD4B556A-1C0E-1E6B-1AD7-8535B42C7C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E5F4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49" name="Rectangle 9">
                <a:extLst>
                  <a:ext uri="{FF2B5EF4-FFF2-40B4-BE49-F238E27FC236}">
                    <a16:creationId xmlns:a16="http://schemas.microsoft.com/office/drawing/2014/main" id="{E8BA7D46-F547-4AE8-81E4-879333468E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0" name="Rectangle 10">
                <a:extLst>
                  <a:ext uri="{FF2B5EF4-FFF2-40B4-BE49-F238E27FC236}">
                    <a16:creationId xmlns:a16="http://schemas.microsoft.com/office/drawing/2014/main" id="{D3EDA875-6C2A-79FE-D6E2-5000E14AC80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C2E6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1" name="Rectangle 11">
                <a:extLst>
                  <a:ext uri="{FF2B5EF4-FFF2-40B4-BE49-F238E27FC236}">
                    <a16:creationId xmlns:a16="http://schemas.microsoft.com/office/drawing/2014/main" id="{78DE908C-6E2F-6E08-B538-40E3968F24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E5F4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2" name="Rectangle 12">
                <a:extLst>
                  <a:ext uri="{FF2B5EF4-FFF2-40B4-BE49-F238E27FC236}">
                    <a16:creationId xmlns:a16="http://schemas.microsoft.com/office/drawing/2014/main" id="{55BCF6FA-C0A3-B0E3-02EA-9B16D7CB5D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D2EB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3" name="Rectangle 13">
                <a:extLst>
                  <a:ext uri="{FF2B5EF4-FFF2-40B4-BE49-F238E27FC236}">
                    <a16:creationId xmlns:a16="http://schemas.microsoft.com/office/drawing/2014/main" id="{F787C169-05F0-2371-55CB-573FB7533FD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C2E6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4" name="Rectangle 14">
                <a:extLst>
                  <a:ext uri="{FF2B5EF4-FFF2-40B4-BE49-F238E27FC236}">
                    <a16:creationId xmlns:a16="http://schemas.microsoft.com/office/drawing/2014/main" id="{E0F5A417-E1CF-2AF5-2FC8-5965533829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E5F4F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155" name="Rectangle 15">
                <a:extLst>
                  <a:ext uri="{FF2B5EF4-FFF2-40B4-BE49-F238E27FC236}">
                    <a16:creationId xmlns:a16="http://schemas.microsoft.com/office/drawing/2014/main" id="{1FBB657A-69C3-C7B2-E2B8-0871D250D7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C2E6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sp>
        <p:nvSpPr>
          <p:cNvPr id="171" name="TextBox 13">
            <a:extLst>
              <a:ext uri="{FF2B5EF4-FFF2-40B4-BE49-F238E27FC236}">
                <a16:creationId xmlns:a16="http://schemas.microsoft.com/office/drawing/2014/main" id="{8ED2E8E5-6038-E561-4C95-86C61071D7DA}"/>
              </a:ext>
            </a:extLst>
          </p:cNvPr>
          <p:cNvSpPr txBox="1"/>
          <p:nvPr/>
        </p:nvSpPr>
        <p:spPr>
          <a:xfrm>
            <a:off x="2281238" y="1900656"/>
            <a:ext cx="8323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绘图系列教程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TextBox 84">
            <a:extLst>
              <a:ext uri="{FF2B5EF4-FFF2-40B4-BE49-F238E27FC236}">
                <a16:creationId xmlns:a16="http://schemas.microsoft.com/office/drawing/2014/main" id="{E7512681-881E-C323-92A3-188CE71841D1}"/>
              </a:ext>
            </a:extLst>
          </p:cNvPr>
          <p:cNvSpPr txBox="1"/>
          <p:nvPr/>
        </p:nvSpPr>
        <p:spPr>
          <a:xfrm>
            <a:off x="5539430" y="527315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zstar_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D79EB33-BE42-3B3A-D1A8-ACC5ED8486A7}"/>
              </a:ext>
            </a:extLst>
          </p:cNvPr>
          <p:cNvSpPr txBox="1"/>
          <p:nvPr/>
        </p:nvSpPr>
        <p:spPr>
          <a:xfrm>
            <a:off x="2928548" y="4364028"/>
            <a:ext cx="63349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二、折线图的绘制与优化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3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折线图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72F0F2-1AB0-B6C5-25B5-3913069399FB}"/>
              </a:ext>
            </a:extLst>
          </p:cNvPr>
          <p:cNvSpPr txBox="1"/>
          <p:nvPr/>
        </p:nvSpPr>
        <p:spPr>
          <a:xfrm>
            <a:off x="671756" y="872356"/>
            <a:ext cx="1063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方式一：基于数据进行模拟</a:t>
            </a:r>
            <a:endParaRPr lang="en-US" altLang="zh-CN" dirty="0"/>
          </a:p>
        </p:txBody>
      </p:sp>
      <p:pic>
        <p:nvPicPr>
          <p:cNvPr id="5" name="Picture 2" descr="在这里插入图片描述">
            <a:extLst>
              <a:ext uri="{FF2B5EF4-FFF2-40B4-BE49-F238E27FC236}">
                <a16:creationId xmlns:a16="http://schemas.microsoft.com/office/drawing/2014/main" id="{0E9A11EA-CF83-6A76-5A57-339942409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3464"/>
          <a:stretch/>
        </p:blipFill>
        <p:spPr bwMode="auto">
          <a:xfrm>
            <a:off x="93436" y="1793465"/>
            <a:ext cx="4130356" cy="24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3DFB8E6-88A3-EEC9-61A9-A4832D256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931788"/>
              </p:ext>
            </p:extLst>
          </p:nvPr>
        </p:nvGraphicFramePr>
        <p:xfrm>
          <a:off x="4093947" y="16356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C5C38047-38C4-DAE0-CB25-26CD6E1B2034}"/>
              </a:ext>
            </a:extLst>
          </p:cNvPr>
          <p:cNvSpPr txBox="1"/>
          <p:nvPr/>
        </p:nvSpPr>
        <p:spPr>
          <a:xfrm>
            <a:off x="8756582" y="1340938"/>
            <a:ext cx="33327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操作步骤：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在</a:t>
            </a:r>
            <a:r>
              <a:rPr lang="en-US" altLang="zh-CN"/>
              <a:t>Excel</a:t>
            </a:r>
            <a:r>
              <a:rPr lang="zh-CN" altLang="en-US"/>
              <a:t>中生成数据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将</a:t>
            </a:r>
            <a:r>
              <a:rPr lang="en-US" altLang="zh-CN"/>
              <a:t>Excel</a:t>
            </a:r>
            <a:r>
              <a:rPr lang="zh-CN" altLang="en-US"/>
              <a:t>的图表复制到</a:t>
            </a:r>
            <a:r>
              <a:rPr lang="en-US" altLang="zh-CN"/>
              <a:t>PPT</a:t>
            </a:r>
            <a:r>
              <a:rPr lang="zh-CN" altLang="en-US"/>
              <a:t>中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编辑标题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设置坐标轴边界</a:t>
            </a:r>
            <a:r>
              <a:rPr lang="en-US" altLang="zh-CN"/>
              <a:t>/</a:t>
            </a:r>
            <a:r>
              <a:rPr lang="zh-CN" altLang="en-US"/>
              <a:t>单位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调整坐标轴字体</a:t>
            </a:r>
            <a:endParaRPr lang="en-US" altLang="zh-CN"/>
          </a:p>
          <a:p>
            <a:r>
              <a:rPr lang="en-US" altLang="zh-CN"/>
              <a:t>6.</a:t>
            </a:r>
            <a:r>
              <a:rPr lang="zh-CN" altLang="en-US"/>
              <a:t>修改线条颜色</a:t>
            </a:r>
            <a:r>
              <a:rPr lang="en-US" altLang="zh-CN"/>
              <a:t>/</a:t>
            </a:r>
            <a:r>
              <a:rPr lang="zh-CN" altLang="en-US"/>
              <a:t>粗细</a:t>
            </a:r>
            <a:r>
              <a:rPr lang="en-US" altLang="zh-CN"/>
              <a:t>=2.5</a:t>
            </a:r>
            <a:r>
              <a:rPr lang="zh-CN" altLang="en-US"/>
              <a:t>磅</a:t>
            </a:r>
            <a:endParaRPr lang="en-US" altLang="zh-CN"/>
          </a:p>
          <a:p>
            <a:r>
              <a:rPr lang="en-US" altLang="zh-CN"/>
              <a:t>7.</a:t>
            </a:r>
            <a:r>
              <a:rPr lang="zh-CN" altLang="en-US"/>
              <a:t>修改标记内置圆形，大小</a:t>
            </a:r>
            <a:r>
              <a:rPr lang="en-US" altLang="zh-CN"/>
              <a:t>=7  </a:t>
            </a:r>
          </a:p>
          <a:p>
            <a:r>
              <a:rPr lang="en-US" altLang="zh-CN"/>
              <a:t>   </a:t>
            </a:r>
            <a:r>
              <a:rPr lang="zh-CN" altLang="en-US"/>
              <a:t>白色填充，边框</a:t>
            </a:r>
            <a:r>
              <a:rPr lang="en-US" altLang="zh-CN"/>
              <a:t>2.5</a:t>
            </a:r>
            <a:r>
              <a:rPr lang="zh-CN" altLang="en-US"/>
              <a:t>磅</a:t>
            </a:r>
            <a:endParaRPr lang="en-US" altLang="zh-CN"/>
          </a:p>
          <a:p>
            <a:r>
              <a:rPr lang="en-US" altLang="zh-CN"/>
              <a:t>8.</a:t>
            </a:r>
            <a:r>
              <a:rPr lang="zh-CN" altLang="en-US"/>
              <a:t>添加虚线，大小</a:t>
            </a:r>
            <a:r>
              <a:rPr lang="en-US" altLang="zh-CN"/>
              <a:t>1</a:t>
            </a:r>
            <a:r>
              <a:rPr lang="zh-CN" altLang="en-US"/>
              <a:t>磅</a:t>
            </a:r>
            <a:endParaRPr lang="en-US" altLang="zh-CN"/>
          </a:p>
          <a:p>
            <a:r>
              <a:rPr lang="en-US" altLang="zh-CN"/>
              <a:t>9.</a:t>
            </a:r>
            <a:r>
              <a:rPr lang="zh-CN" altLang="en-US"/>
              <a:t>添加虚线标注</a:t>
            </a:r>
            <a:endParaRPr lang="en-US" altLang="zh-CN"/>
          </a:p>
          <a:p>
            <a:r>
              <a:rPr lang="en-US" altLang="zh-CN"/>
              <a:t>10.</a:t>
            </a:r>
            <a:r>
              <a:rPr lang="zh-CN" altLang="en-US"/>
              <a:t>修改背景</a:t>
            </a:r>
            <a:r>
              <a:rPr lang="en-US" altLang="zh-CN"/>
              <a:t>(</a:t>
            </a:r>
            <a:r>
              <a:rPr lang="zh-CN" altLang="en-US"/>
              <a:t>网格线、坐标轴</a:t>
            </a:r>
            <a:r>
              <a:rPr lang="en-US" altLang="zh-CN"/>
              <a:t>)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EA11E1C-0A22-3AB7-ABA1-C5D76A80F600}"/>
              </a:ext>
            </a:extLst>
          </p:cNvPr>
          <p:cNvCxnSpPr/>
          <p:nvPr/>
        </p:nvCxnSpPr>
        <p:spPr>
          <a:xfrm>
            <a:off x="4468368" y="2029968"/>
            <a:ext cx="1188720" cy="0"/>
          </a:xfrm>
          <a:prstGeom prst="line">
            <a:avLst/>
          </a:prstGeom>
          <a:ln w="12700">
            <a:solidFill>
              <a:srgbClr val="EFC65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2EA84BD-38F0-ED6C-14C2-DA115C3DCF94}"/>
              </a:ext>
            </a:extLst>
          </p:cNvPr>
          <p:cNvSpPr txBox="1"/>
          <p:nvPr/>
        </p:nvSpPr>
        <p:spPr>
          <a:xfrm>
            <a:off x="4800600" y="1766596"/>
            <a:ext cx="633507" cy="276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b="1">
                <a:solidFill>
                  <a:srgbClr val="EFC653"/>
                </a:solidFill>
              </a:rPr>
              <a:t>20.1</a:t>
            </a:r>
            <a:endParaRPr lang="en-US" sz="1050" b="1" dirty="0">
              <a:solidFill>
                <a:srgbClr val="EFC653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EFC602D-3755-84F6-05F7-3FB676D06C1F}"/>
              </a:ext>
            </a:extLst>
          </p:cNvPr>
          <p:cNvCxnSpPr>
            <a:cxnSpLocks/>
          </p:cNvCxnSpPr>
          <p:nvPr/>
        </p:nvCxnSpPr>
        <p:spPr>
          <a:xfrm>
            <a:off x="4392168" y="2083308"/>
            <a:ext cx="3898392" cy="0"/>
          </a:xfrm>
          <a:prstGeom prst="line">
            <a:avLst/>
          </a:prstGeom>
          <a:ln w="12700">
            <a:solidFill>
              <a:srgbClr val="DD8C3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9D8635-B5EF-B167-E12E-B2CCD9A39B9E}"/>
              </a:ext>
            </a:extLst>
          </p:cNvPr>
          <p:cNvSpPr txBox="1"/>
          <p:nvPr/>
        </p:nvSpPr>
        <p:spPr>
          <a:xfrm>
            <a:off x="7780020" y="1812316"/>
            <a:ext cx="633507" cy="276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b="1">
                <a:solidFill>
                  <a:srgbClr val="E4A55E"/>
                </a:solidFill>
              </a:rPr>
              <a:t>19.8</a:t>
            </a:r>
            <a:endParaRPr lang="en-US" sz="1050" b="1" dirty="0">
              <a:solidFill>
                <a:srgbClr val="E4A55E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A3D17A-F59C-8E4B-1184-C2E11892CC36}"/>
              </a:ext>
            </a:extLst>
          </p:cNvPr>
          <p:cNvCxnSpPr>
            <a:cxnSpLocks/>
          </p:cNvCxnSpPr>
          <p:nvPr/>
        </p:nvCxnSpPr>
        <p:spPr>
          <a:xfrm>
            <a:off x="4392168" y="2289048"/>
            <a:ext cx="2397252" cy="0"/>
          </a:xfrm>
          <a:prstGeom prst="line">
            <a:avLst/>
          </a:prstGeom>
          <a:ln w="12700">
            <a:solidFill>
              <a:srgbClr val="A1BF6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EF3241-C8B1-BA60-FF72-CE7AD7F89E36}"/>
              </a:ext>
            </a:extLst>
          </p:cNvPr>
          <p:cNvSpPr txBox="1"/>
          <p:nvPr/>
        </p:nvSpPr>
        <p:spPr>
          <a:xfrm>
            <a:off x="6454140" y="2025676"/>
            <a:ext cx="633507" cy="276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50" b="1">
                <a:solidFill>
                  <a:srgbClr val="A1BF64"/>
                </a:solidFill>
              </a:rPr>
              <a:t>18.8</a:t>
            </a:r>
            <a:endParaRPr lang="en-US" sz="1050" b="1" dirty="0">
              <a:solidFill>
                <a:srgbClr val="A1BF64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D1CB18-8BE3-C0AA-884A-7646EFDC49CC}"/>
              </a:ext>
            </a:extLst>
          </p:cNvPr>
          <p:cNvSpPr txBox="1"/>
          <p:nvPr/>
        </p:nvSpPr>
        <p:spPr>
          <a:xfrm>
            <a:off x="778122" y="6335794"/>
            <a:ext cx="10635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视频讲解：</a:t>
            </a:r>
            <a:r>
              <a:rPr lang="en-US" altLang="zh-CN" b="0" i="0" u="none" strike="noStrike" dirty="0">
                <a:solidFill>
                  <a:srgbClr val="6795B5"/>
                </a:solidFill>
                <a:effectLst/>
                <a:latin typeface="+mn-ea"/>
                <a:hlinkClick r:id="rId6"/>
              </a:rPr>
              <a:t>https://</a:t>
            </a:r>
            <a:r>
              <a:rPr lang="en-US" altLang="zh-CN" b="0" i="0" u="none" strike="noStrike" dirty="0" err="1">
                <a:solidFill>
                  <a:srgbClr val="6795B5"/>
                </a:solidFill>
                <a:effectLst/>
                <a:latin typeface="+mn-ea"/>
                <a:hlinkClick r:id="rId6"/>
              </a:rPr>
              <a:t>www.bilibili.com</a:t>
            </a:r>
            <a:r>
              <a:rPr lang="en-US" altLang="zh-CN" b="0" i="0" u="none" strike="noStrike" dirty="0">
                <a:solidFill>
                  <a:srgbClr val="6795B5"/>
                </a:solidFill>
                <a:effectLst/>
                <a:latin typeface="+mn-ea"/>
                <a:hlinkClick r:id="rId6"/>
              </a:rPr>
              <a:t>/video/</a:t>
            </a:r>
            <a:r>
              <a:rPr lang="en-US" altLang="zh-CN" b="0" i="0" u="none" strike="noStrike" dirty="0" err="1">
                <a:solidFill>
                  <a:srgbClr val="6795B5"/>
                </a:solidFill>
                <a:effectLst/>
                <a:latin typeface="+mn-ea"/>
                <a:hlinkClick r:id="rId6"/>
              </a:rPr>
              <a:t>BV1QB4y1Y7Fd</a:t>
            </a:r>
            <a:endParaRPr lang="en-US" altLang="zh-CN" dirty="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C694F58-FA78-E077-E1E1-0A65A57BCB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2" r="746"/>
          <a:stretch/>
        </p:blipFill>
        <p:spPr>
          <a:xfrm>
            <a:off x="9912424" y="6147936"/>
            <a:ext cx="2249586" cy="7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折线图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pic>
        <p:nvPicPr>
          <p:cNvPr id="5" name="Picture 2" descr="在这里插入图片描述">
            <a:extLst>
              <a:ext uri="{FF2B5EF4-FFF2-40B4-BE49-F238E27FC236}">
                <a16:creationId xmlns:a16="http://schemas.microsoft.com/office/drawing/2014/main" id="{0E9A11EA-CF83-6A76-5A57-339942409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3464"/>
          <a:stretch/>
        </p:blipFill>
        <p:spPr bwMode="auto">
          <a:xfrm>
            <a:off x="335360" y="1628800"/>
            <a:ext cx="5482700" cy="322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55E74C9-C16A-8B0E-E50E-0A3B36DF9DE0}"/>
              </a:ext>
            </a:extLst>
          </p:cNvPr>
          <p:cNvSpPr txBox="1"/>
          <p:nvPr/>
        </p:nvSpPr>
        <p:spPr>
          <a:xfrm>
            <a:off x="6520660" y="4258206"/>
            <a:ext cx="5622047" cy="2390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操作步骤：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生成曲线，宽度设定为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磅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编辑一个圆点，内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0.24cm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，外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0.4cm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叠加组合 水平居中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垂直居中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复制多份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OneKey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原位分布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批量原位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 startAt="5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设置位置分布英豪插件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位置分布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沿线均匀分布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 startAt="5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添加坐标轴，标题，图例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7383D4-59F7-7ED0-0A32-55C4031EC961}"/>
              </a:ext>
            </a:extLst>
          </p:cNvPr>
          <p:cNvSpPr txBox="1"/>
          <p:nvPr/>
        </p:nvSpPr>
        <p:spPr>
          <a:xfrm>
            <a:off x="623392" y="908721"/>
            <a:ext cx="5184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方式二：基于图线进行模拟 </a:t>
            </a:r>
            <a:r>
              <a:rPr lang="en-US" altLang="zh-CN"/>
              <a:t>——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跳出固有思维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0346C9A-9555-4038-4BC8-5549405E5225}"/>
              </a:ext>
            </a:extLst>
          </p:cNvPr>
          <p:cNvGrpSpPr/>
          <p:nvPr/>
        </p:nvGrpSpPr>
        <p:grpSpPr>
          <a:xfrm>
            <a:off x="6528048" y="2348880"/>
            <a:ext cx="4578840" cy="1195514"/>
            <a:chOff x="6312032" y="2852944"/>
            <a:chExt cx="4578840" cy="1195514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ABD81F71-8768-16AC-8D41-7972EB224ECB}"/>
                </a:ext>
              </a:extLst>
            </p:cNvPr>
            <p:cNvSpPr/>
            <p:nvPr/>
          </p:nvSpPr>
          <p:spPr>
            <a:xfrm>
              <a:off x="6384032" y="2924944"/>
              <a:ext cx="4434840" cy="1051560"/>
            </a:xfrm>
            <a:custGeom>
              <a:avLst/>
              <a:gdLst>
                <a:gd name="connsiteX0" fmla="*/ 0 w 4434840"/>
                <a:gd name="connsiteY0" fmla="*/ 1042416 h 1051560"/>
                <a:gd name="connsiteX1" fmla="*/ 457200 w 4434840"/>
                <a:gd name="connsiteY1" fmla="*/ 1033272 h 1051560"/>
                <a:gd name="connsiteX2" fmla="*/ 896112 w 4434840"/>
                <a:gd name="connsiteY2" fmla="*/ 1051560 h 1051560"/>
                <a:gd name="connsiteX3" fmla="*/ 1325880 w 4434840"/>
                <a:gd name="connsiteY3" fmla="*/ 1033272 h 1051560"/>
                <a:gd name="connsiteX4" fmla="*/ 1783080 w 4434840"/>
                <a:gd name="connsiteY4" fmla="*/ 960120 h 1051560"/>
                <a:gd name="connsiteX5" fmla="*/ 2240280 w 4434840"/>
                <a:gd name="connsiteY5" fmla="*/ 914400 h 1051560"/>
                <a:gd name="connsiteX6" fmla="*/ 2670048 w 4434840"/>
                <a:gd name="connsiteY6" fmla="*/ 777240 h 1051560"/>
                <a:gd name="connsiteX7" fmla="*/ 3118104 w 4434840"/>
                <a:gd name="connsiteY7" fmla="*/ 612648 h 1051560"/>
                <a:gd name="connsiteX8" fmla="*/ 3566160 w 4434840"/>
                <a:gd name="connsiteY8" fmla="*/ 374904 h 1051560"/>
                <a:gd name="connsiteX9" fmla="*/ 3977640 w 4434840"/>
                <a:gd name="connsiteY9" fmla="*/ 192024 h 1051560"/>
                <a:gd name="connsiteX10" fmla="*/ 4434840 w 4434840"/>
                <a:gd name="connsiteY10" fmla="*/ 0 h 10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34840" h="1051560">
                  <a:moveTo>
                    <a:pt x="0" y="1042416"/>
                  </a:moveTo>
                  <a:cubicBezTo>
                    <a:pt x="153924" y="1037082"/>
                    <a:pt x="307848" y="1031748"/>
                    <a:pt x="457200" y="1033272"/>
                  </a:cubicBezTo>
                  <a:cubicBezTo>
                    <a:pt x="606552" y="1034796"/>
                    <a:pt x="751332" y="1051560"/>
                    <a:pt x="896112" y="1051560"/>
                  </a:cubicBezTo>
                  <a:cubicBezTo>
                    <a:pt x="1040892" y="1051560"/>
                    <a:pt x="1178052" y="1048512"/>
                    <a:pt x="1325880" y="1033272"/>
                  </a:cubicBezTo>
                  <a:cubicBezTo>
                    <a:pt x="1473708" y="1018032"/>
                    <a:pt x="1630680" y="979932"/>
                    <a:pt x="1783080" y="960120"/>
                  </a:cubicBezTo>
                  <a:cubicBezTo>
                    <a:pt x="1935480" y="940308"/>
                    <a:pt x="2092452" y="944880"/>
                    <a:pt x="2240280" y="914400"/>
                  </a:cubicBezTo>
                  <a:cubicBezTo>
                    <a:pt x="2388108" y="883920"/>
                    <a:pt x="2523744" y="827532"/>
                    <a:pt x="2670048" y="777240"/>
                  </a:cubicBezTo>
                  <a:cubicBezTo>
                    <a:pt x="2816352" y="726948"/>
                    <a:pt x="2968752" y="679704"/>
                    <a:pt x="3118104" y="612648"/>
                  </a:cubicBezTo>
                  <a:cubicBezTo>
                    <a:pt x="3267456" y="545592"/>
                    <a:pt x="3422904" y="445008"/>
                    <a:pt x="3566160" y="374904"/>
                  </a:cubicBezTo>
                  <a:cubicBezTo>
                    <a:pt x="3709416" y="304800"/>
                    <a:pt x="3832860" y="254508"/>
                    <a:pt x="3977640" y="192024"/>
                  </a:cubicBezTo>
                  <a:cubicBezTo>
                    <a:pt x="4122420" y="129540"/>
                    <a:pt x="4278630" y="64770"/>
                    <a:pt x="4434840" y="0"/>
                  </a:cubicBezTo>
                </a:path>
              </a:pathLst>
            </a:custGeom>
            <a:noFill/>
            <a:ln w="38100">
              <a:solidFill>
                <a:srgbClr val="F3C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B67641D-5B2B-268F-64E2-726BED74A170}"/>
                </a:ext>
              </a:extLst>
            </p:cNvPr>
            <p:cNvGrpSpPr/>
            <p:nvPr/>
          </p:nvGrpSpPr>
          <p:grpSpPr>
            <a:xfrm>
              <a:off x="6312032" y="3895360"/>
              <a:ext cx="144000" cy="144000"/>
              <a:chOff x="6823284" y="1852028"/>
              <a:chExt cx="144000" cy="144000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8FFE07A-2FC6-C208-07D4-B24D6763D1D4}"/>
                  </a:ext>
                </a:extLst>
              </p:cNvPr>
              <p:cNvSpPr/>
              <p:nvPr/>
            </p:nvSpPr>
            <p:spPr>
              <a:xfrm>
                <a:off x="6823284" y="1852028"/>
                <a:ext cx="144000" cy="144000"/>
              </a:xfrm>
              <a:prstGeom prst="ellipse">
                <a:avLst/>
              </a:prstGeom>
              <a:solidFill>
                <a:srgbClr val="F3C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8F90CB44-227F-8488-9E55-3AC657CEE548}"/>
                  </a:ext>
                </a:extLst>
              </p:cNvPr>
              <p:cNvSpPr/>
              <p:nvPr/>
            </p:nvSpPr>
            <p:spPr>
              <a:xfrm>
                <a:off x="6852084" y="1880828"/>
                <a:ext cx="86400" cy="8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2277856-3C1E-3233-D485-AD5BBB5AE893}"/>
                </a:ext>
              </a:extLst>
            </p:cNvPr>
            <p:cNvGrpSpPr/>
            <p:nvPr/>
          </p:nvGrpSpPr>
          <p:grpSpPr>
            <a:xfrm>
              <a:off x="6775502" y="3886289"/>
              <a:ext cx="144000" cy="144000"/>
              <a:chOff x="6823284" y="1852028"/>
              <a:chExt cx="144000" cy="144000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B7A744B-A79E-38FD-2DDA-A3F65C1A8829}"/>
                  </a:ext>
                </a:extLst>
              </p:cNvPr>
              <p:cNvSpPr/>
              <p:nvPr/>
            </p:nvSpPr>
            <p:spPr>
              <a:xfrm>
                <a:off x="6823284" y="1852028"/>
                <a:ext cx="144000" cy="144000"/>
              </a:xfrm>
              <a:prstGeom prst="ellipse">
                <a:avLst/>
              </a:prstGeom>
              <a:solidFill>
                <a:srgbClr val="F3C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5CBAD78C-3034-AF4F-0B9D-7F6003692468}"/>
                  </a:ext>
                </a:extLst>
              </p:cNvPr>
              <p:cNvSpPr/>
              <p:nvPr/>
            </p:nvSpPr>
            <p:spPr>
              <a:xfrm>
                <a:off x="6852084" y="1880828"/>
                <a:ext cx="86400" cy="8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45C922C1-D5F8-7D69-950A-4BC868147D19}"/>
                </a:ext>
              </a:extLst>
            </p:cNvPr>
            <p:cNvGrpSpPr/>
            <p:nvPr/>
          </p:nvGrpSpPr>
          <p:grpSpPr>
            <a:xfrm>
              <a:off x="7238010" y="3904458"/>
              <a:ext cx="144000" cy="144000"/>
              <a:chOff x="6823284" y="1852028"/>
              <a:chExt cx="144000" cy="144000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DE504287-3FAF-9792-CC2D-DCA69D00D28A}"/>
                  </a:ext>
                </a:extLst>
              </p:cNvPr>
              <p:cNvSpPr/>
              <p:nvPr/>
            </p:nvSpPr>
            <p:spPr>
              <a:xfrm>
                <a:off x="6823284" y="1852028"/>
                <a:ext cx="144000" cy="144000"/>
              </a:xfrm>
              <a:prstGeom prst="ellipse">
                <a:avLst/>
              </a:prstGeom>
              <a:solidFill>
                <a:srgbClr val="F3C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B0F19EA5-C19B-AE35-7E80-3D3642F56C21}"/>
                  </a:ext>
                </a:extLst>
              </p:cNvPr>
              <p:cNvSpPr/>
              <p:nvPr/>
            </p:nvSpPr>
            <p:spPr>
              <a:xfrm>
                <a:off x="6852084" y="1880828"/>
                <a:ext cx="86400" cy="8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BF10D81-6AE7-7093-D8CE-B1A99414CA51}"/>
                </a:ext>
              </a:extLst>
            </p:cNvPr>
            <p:cNvGrpSpPr/>
            <p:nvPr/>
          </p:nvGrpSpPr>
          <p:grpSpPr>
            <a:xfrm>
              <a:off x="7700500" y="3878584"/>
              <a:ext cx="144000" cy="144000"/>
              <a:chOff x="6823284" y="1852028"/>
              <a:chExt cx="144000" cy="144000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C69A1F6F-3B3A-252D-5DD3-95CEFC3F62CE}"/>
                  </a:ext>
                </a:extLst>
              </p:cNvPr>
              <p:cNvSpPr/>
              <p:nvPr/>
            </p:nvSpPr>
            <p:spPr>
              <a:xfrm>
                <a:off x="6823284" y="1852028"/>
                <a:ext cx="144000" cy="144000"/>
              </a:xfrm>
              <a:prstGeom prst="ellipse">
                <a:avLst/>
              </a:prstGeom>
              <a:solidFill>
                <a:srgbClr val="F3C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6A849BC1-DCD5-A1B3-679F-E8E5534C51BC}"/>
                  </a:ext>
                </a:extLst>
              </p:cNvPr>
              <p:cNvSpPr/>
              <p:nvPr/>
            </p:nvSpPr>
            <p:spPr>
              <a:xfrm>
                <a:off x="6852084" y="1880828"/>
                <a:ext cx="86400" cy="8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5A81FF56-B821-2805-97C4-D853450298AB}"/>
                </a:ext>
              </a:extLst>
            </p:cNvPr>
            <p:cNvGrpSpPr/>
            <p:nvPr/>
          </p:nvGrpSpPr>
          <p:grpSpPr>
            <a:xfrm>
              <a:off x="8157970" y="3806142"/>
              <a:ext cx="144000" cy="144000"/>
              <a:chOff x="6823284" y="1852028"/>
              <a:chExt cx="144000" cy="144000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86D5A353-0C6C-10E7-F389-EB80555B8197}"/>
                  </a:ext>
                </a:extLst>
              </p:cNvPr>
              <p:cNvSpPr/>
              <p:nvPr/>
            </p:nvSpPr>
            <p:spPr>
              <a:xfrm>
                <a:off x="6823284" y="1852028"/>
                <a:ext cx="144000" cy="144000"/>
              </a:xfrm>
              <a:prstGeom prst="ellipse">
                <a:avLst/>
              </a:prstGeom>
              <a:solidFill>
                <a:srgbClr val="F3C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248E05BD-B2F1-883B-0903-5723BA53F552}"/>
                  </a:ext>
                </a:extLst>
              </p:cNvPr>
              <p:cNvSpPr/>
              <p:nvPr/>
            </p:nvSpPr>
            <p:spPr>
              <a:xfrm>
                <a:off x="6852084" y="1880828"/>
                <a:ext cx="86400" cy="8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E37DA520-CFDF-7547-91D0-D2BDB57FEFC6}"/>
                </a:ext>
              </a:extLst>
            </p:cNvPr>
            <p:cNvGrpSpPr/>
            <p:nvPr/>
          </p:nvGrpSpPr>
          <p:grpSpPr>
            <a:xfrm>
              <a:off x="8617221" y="3752212"/>
              <a:ext cx="144000" cy="144000"/>
              <a:chOff x="6823284" y="1852028"/>
              <a:chExt cx="144000" cy="144000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44795AE2-14D0-3B8E-E642-9C792B6A25EE}"/>
                  </a:ext>
                </a:extLst>
              </p:cNvPr>
              <p:cNvSpPr/>
              <p:nvPr/>
            </p:nvSpPr>
            <p:spPr>
              <a:xfrm>
                <a:off x="6823284" y="1852028"/>
                <a:ext cx="144000" cy="144000"/>
              </a:xfrm>
              <a:prstGeom prst="ellipse">
                <a:avLst/>
              </a:prstGeom>
              <a:solidFill>
                <a:srgbClr val="F3C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210EAD39-291A-F192-1C20-DDBD3E7D730B}"/>
                  </a:ext>
                </a:extLst>
              </p:cNvPr>
              <p:cNvSpPr/>
              <p:nvPr/>
            </p:nvSpPr>
            <p:spPr>
              <a:xfrm>
                <a:off x="6852084" y="1880828"/>
                <a:ext cx="86400" cy="8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199A063B-C76C-DE0B-A7EF-03A2479BA01F}"/>
                </a:ext>
              </a:extLst>
            </p:cNvPr>
            <p:cNvGrpSpPr/>
            <p:nvPr/>
          </p:nvGrpSpPr>
          <p:grpSpPr>
            <a:xfrm>
              <a:off x="9056290" y="3604987"/>
              <a:ext cx="144000" cy="144000"/>
              <a:chOff x="6823284" y="1852028"/>
              <a:chExt cx="144000" cy="144000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2FAF7397-0352-E0CD-0F6B-4A3BED5CD880}"/>
                  </a:ext>
                </a:extLst>
              </p:cNvPr>
              <p:cNvSpPr/>
              <p:nvPr/>
            </p:nvSpPr>
            <p:spPr>
              <a:xfrm>
                <a:off x="6823284" y="1852028"/>
                <a:ext cx="144000" cy="144000"/>
              </a:xfrm>
              <a:prstGeom prst="ellipse">
                <a:avLst/>
              </a:prstGeom>
              <a:solidFill>
                <a:srgbClr val="F3C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D64F64B-D703-DF14-1903-BF6C1755BB1D}"/>
                  </a:ext>
                </a:extLst>
              </p:cNvPr>
              <p:cNvSpPr/>
              <p:nvPr/>
            </p:nvSpPr>
            <p:spPr>
              <a:xfrm>
                <a:off x="6852084" y="1880828"/>
                <a:ext cx="86400" cy="8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58875CCC-E613-BE25-5019-FF8336F3489D}"/>
                </a:ext>
              </a:extLst>
            </p:cNvPr>
            <p:cNvGrpSpPr/>
            <p:nvPr/>
          </p:nvGrpSpPr>
          <p:grpSpPr>
            <a:xfrm>
              <a:off x="9488200" y="3438105"/>
              <a:ext cx="144000" cy="144000"/>
              <a:chOff x="6823284" y="1852028"/>
              <a:chExt cx="144000" cy="144000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88E44BB4-D03F-2202-D2B4-7E8C783B6E78}"/>
                  </a:ext>
                </a:extLst>
              </p:cNvPr>
              <p:cNvSpPr/>
              <p:nvPr/>
            </p:nvSpPr>
            <p:spPr>
              <a:xfrm>
                <a:off x="6823284" y="1852028"/>
                <a:ext cx="144000" cy="144000"/>
              </a:xfrm>
              <a:prstGeom prst="ellipse">
                <a:avLst/>
              </a:prstGeom>
              <a:solidFill>
                <a:srgbClr val="F3C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508D0A3A-348A-AE89-5195-549E6CD3CB3C}"/>
                  </a:ext>
                </a:extLst>
              </p:cNvPr>
              <p:cNvSpPr/>
              <p:nvPr/>
            </p:nvSpPr>
            <p:spPr>
              <a:xfrm>
                <a:off x="6852084" y="1880828"/>
                <a:ext cx="86400" cy="8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B2123F9-C242-8BF7-BE07-BB37220369FB}"/>
                </a:ext>
              </a:extLst>
            </p:cNvPr>
            <p:cNvGrpSpPr/>
            <p:nvPr/>
          </p:nvGrpSpPr>
          <p:grpSpPr>
            <a:xfrm>
              <a:off x="9896140" y="3219118"/>
              <a:ext cx="144000" cy="144000"/>
              <a:chOff x="6823284" y="1852028"/>
              <a:chExt cx="144000" cy="144000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7472D4A8-F1E8-503F-AA51-D313B74CC878}"/>
                  </a:ext>
                </a:extLst>
              </p:cNvPr>
              <p:cNvSpPr/>
              <p:nvPr/>
            </p:nvSpPr>
            <p:spPr>
              <a:xfrm>
                <a:off x="6823284" y="1852028"/>
                <a:ext cx="144000" cy="144000"/>
              </a:xfrm>
              <a:prstGeom prst="ellipse">
                <a:avLst/>
              </a:prstGeom>
              <a:solidFill>
                <a:srgbClr val="F3C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6BE1B632-B01A-0A55-C019-C7A8BE2868C6}"/>
                  </a:ext>
                </a:extLst>
              </p:cNvPr>
              <p:cNvSpPr/>
              <p:nvPr/>
            </p:nvSpPr>
            <p:spPr>
              <a:xfrm>
                <a:off x="6852084" y="1880828"/>
                <a:ext cx="86400" cy="8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6EAE317-4643-88EF-3AB4-D8AE3F615171}"/>
                </a:ext>
              </a:extLst>
            </p:cNvPr>
            <p:cNvGrpSpPr/>
            <p:nvPr/>
          </p:nvGrpSpPr>
          <p:grpSpPr>
            <a:xfrm>
              <a:off x="10319801" y="3032002"/>
              <a:ext cx="144000" cy="144000"/>
              <a:chOff x="6823284" y="1852028"/>
              <a:chExt cx="144000" cy="144000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1A401B4E-6AAF-F9B0-9E68-1C8D4A663039}"/>
                  </a:ext>
                </a:extLst>
              </p:cNvPr>
              <p:cNvSpPr/>
              <p:nvPr/>
            </p:nvSpPr>
            <p:spPr>
              <a:xfrm>
                <a:off x="6823284" y="1852028"/>
                <a:ext cx="144000" cy="144000"/>
              </a:xfrm>
              <a:prstGeom prst="ellipse">
                <a:avLst/>
              </a:prstGeom>
              <a:solidFill>
                <a:srgbClr val="F3C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BBF32C4-D204-0070-8E40-9997B7A3C51E}"/>
                  </a:ext>
                </a:extLst>
              </p:cNvPr>
              <p:cNvSpPr/>
              <p:nvPr/>
            </p:nvSpPr>
            <p:spPr>
              <a:xfrm>
                <a:off x="6852084" y="1880828"/>
                <a:ext cx="86400" cy="8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32766D25-7AB2-E0DB-15B7-B725E6EE69FB}"/>
                </a:ext>
              </a:extLst>
            </p:cNvPr>
            <p:cNvGrpSpPr/>
            <p:nvPr/>
          </p:nvGrpSpPr>
          <p:grpSpPr>
            <a:xfrm>
              <a:off x="10746872" y="2852944"/>
              <a:ext cx="144000" cy="144000"/>
              <a:chOff x="6823284" y="1852028"/>
              <a:chExt cx="144000" cy="144000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97E529F3-08DA-6CE0-920A-AF322448B05E}"/>
                  </a:ext>
                </a:extLst>
              </p:cNvPr>
              <p:cNvSpPr/>
              <p:nvPr/>
            </p:nvSpPr>
            <p:spPr>
              <a:xfrm>
                <a:off x="6823284" y="1852028"/>
                <a:ext cx="144000" cy="144000"/>
              </a:xfrm>
              <a:prstGeom prst="ellipse">
                <a:avLst/>
              </a:prstGeom>
              <a:solidFill>
                <a:srgbClr val="F3C5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3FA91CFB-CB8A-2B56-68CB-4F7115482F9D}"/>
                  </a:ext>
                </a:extLst>
              </p:cNvPr>
              <p:cNvSpPr/>
              <p:nvPr/>
            </p:nvSpPr>
            <p:spPr>
              <a:xfrm>
                <a:off x="6852084" y="1880828"/>
                <a:ext cx="86400" cy="8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CE2D98-1A87-AA80-CC7E-B1F43CA61C50}"/>
              </a:ext>
            </a:extLst>
          </p:cNvPr>
          <p:cNvCxnSpPr/>
          <p:nvPr/>
        </p:nvCxnSpPr>
        <p:spPr>
          <a:xfrm>
            <a:off x="6600056" y="2420888"/>
            <a:ext cx="4392488" cy="0"/>
          </a:xfrm>
          <a:prstGeom prst="line">
            <a:avLst/>
          </a:prstGeom>
          <a:ln>
            <a:solidFill>
              <a:srgbClr val="F3C55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07F315D-3AF2-F241-A755-932E1283EA4F}"/>
              </a:ext>
            </a:extLst>
          </p:cNvPr>
          <p:cNvSpPr txBox="1"/>
          <p:nvPr/>
        </p:nvSpPr>
        <p:spPr>
          <a:xfrm>
            <a:off x="7824192" y="2132856"/>
            <a:ext cx="458780" cy="2768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1">
                <a:solidFill>
                  <a:srgbClr val="F5CC67"/>
                </a:solidFill>
              </a:rPr>
              <a:t>18.6</a:t>
            </a:r>
            <a:endParaRPr lang="en-US" sz="1100" b="1" dirty="0">
              <a:solidFill>
                <a:srgbClr val="F5CC67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03C3AD-4E60-C995-0C9E-D167071650A6}"/>
              </a:ext>
            </a:extLst>
          </p:cNvPr>
          <p:cNvSpPr txBox="1"/>
          <p:nvPr/>
        </p:nvSpPr>
        <p:spPr>
          <a:xfrm>
            <a:off x="6096000" y="2060848"/>
            <a:ext cx="354649" cy="20664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  <a:p>
            <a:pPr algn="r">
              <a:lnSpc>
                <a:spcPct val="120000"/>
              </a:lnSpc>
            </a:pP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</a:p>
          <a:p>
            <a:pPr algn="r">
              <a:lnSpc>
                <a:spcPct val="120000"/>
              </a:lnSpc>
            </a:pP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  <a:p>
            <a:pPr algn="r">
              <a:lnSpc>
                <a:spcPct val="120000"/>
              </a:lnSpc>
            </a:pP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pPr algn="r">
              <a:lnSpc>
                <a:spcPct val="120000"/>
              </a:lnSpc>
            </a:pP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EE5108C-EDA2-043B-D581-3C8D925D5E51}"/>
              </a:ext>
            </a:extLst>
          </p:cNvPr>
          <p:cNvSpPr txBox="1"/>
          <p:nvPr/>
        </p:nvSpPr>
        <p:spPr>
          <a:xfrm>
            <a:off x="788245" y="6085092"/>
            <a:ext cx="5965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视频讲解：</a:t>
            </a:r>
            <a:r>
              <a:rPr lang="en-US" altLang="zh-CN" b="0" i="0" u="none" strike="noStrike" dirty="0">
                <a:solidFill>
                  <a:srgbClr val="6795B5"/>
                </a:solidFill>
                <a:effectLst/>
                <a:latin typeface="+mn-ea"/>
                <a:hlinkClick r:id="rId5"/>
              </a:rPr>
              <a:t>https://</a:t>
            </a:r>
            <a:r>
              <a:rPr lang="en-US" altLang="zh-CN" b="0" i="0" u="none" strike="noStrike" dirty="0" err="1">
                <a:solidFill>
                  <a:srgbClr val="6795B5"/>
                </a:solidFill>
                <a:effectLst/>
                <a:latin typeface="+mn-ea"/>
                <a:hlinkClick r:id="rId5"/>
              </a:rPr>
              <a:t>www.bilibili.com</a:t>
            </a:r>
            <a:r>
              <a:rPr lang="en-US" altLang="zh-CN" b="0" i="0" u="none" strike="noStrike" dirty="0">
                <a:solidFill>
                  <a:srgbClr val="6795B5"/>
                </a:solidFill>
                <a:effectLst/>
                <a:latin typeface="+mn-ea"/>
                <a:hlinkClick r:id="rId5"/>
              </a:rPr>
              <a:t>/video/</a:t>
            </a:r>
            <a:r>
              <a:rPr lang="en-US" altLang="zh-CN" b="0" i="0" u="none" strike="noStrike" dirty="0" err="1">
                <a:solidFill>
                  <a:srgbClr val="6795B5"/>
                </a:solidFill>
                <a:effectLst/>
                <a:latin typeface="+mn-ea"/>
                <a:hlinkClick r:id="rId5"/>
              </a:rPr>
              <a:t>BV1w94y1D7bG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88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折线图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pic>
        <p:nvPicPr>
          <p:cNvPr id="10" name="Picture 6" descr="在这里插入图片描述">
            <a:extLst>
              <a:ext uri="{FF2B5EF4-FFF2-40B4-BE49-F238E27FC236}">
                <a16:creationId xmlns:a16="http://schemas.microsoft.com/office/drawing/2014/main" id="{B10BFDB3-1FC9-15A3-666F-340261DB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75" y="1412776"/>
            <a:ext cx="11644213" cy="409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D1F60F-2DCF-0C0C-093E-5F8B2B71BBC9}"/>
              </a:ext>
            </a:extLst>
          </p:cNvPr>
          <p:cNvSpPr txBox="1"/>
          <p:nvPr/>
        </p:nvSpPr>
        <p:spPr>
          <a:xfrm>
            <a:off x="6476113" y="6224841"/>
            <a:ext cx="5733375" cy="7418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b="1" i="0" dirty="0">
                <a:effectLst/>
                <a:latin typeface="Avenir Next LT Pro" panose="020B0504020202020204" pitchFamily="34" charset="0"/>
              </a:rPr>
              <a:t>10</a:t>
            </a:r>
            <a:r>
              <a:rPr lang="zh-CN" altLang="en-US" sz="900" b="1" i="0" dirty="0">
                <a:effectLst/>
                <a:latin typeface="Avenir Next LT Pro" panose="020B0504020202020204" pitchFamily="34" charset="0"/>
              </a:rPr>
              <a:t>类案例带你了解论文插图制作</a:t>
            </a:r>
            <a:r>
              <a:rPr lang="en-US" altLang="zh-CN" sz="900" b="1" i="0" dirty="0">
                <a:effectLst/>
                <a:latin typeface="Avenir Next LT Pro" panose="020B0504020202020204" pitchFamily="34" charset="0"/>
              </a:rPr>
              <a:t>: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https://levitate-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qian.github.io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/2020/05/04/10%E7%B1%BB%E6%A1%88%E4%BE%8B%E5%B8%A6%E4%BD%A0%E4%BA%86%E8%A7%A3%E8%AE%BA%E6%96%87%E6%8F%92%E5%9B%BE%E5%88%B6%E4%BD%9C/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23914A-5D5D-8E01-D2C0-F4CA31F11991}"/>
              </a:ext>
            </a:extLst>
          </p:cNvPr>
          <p:cNvSpPr txBox="1"/>
          <p:nvPr/>
        </p:nvSpPr>
        <p:spPr>
          <a:xfrm>
            <a:off x="9552384" y="1484784"/>
            <a:ext cx="18722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2020</a:t>
            </a:r>
            <a:r>
              <a:rPr lang="zh-CN" altLang="en-US" sz="1100"/>
              <a:t>美赛</a:t>
            </a:r>
            <a:r>
              <a:rPr lang="en-US" sz="1100"/>
              <a:t>D题</a:t>
            </a:r>
            <a:r>
              <a:rPr lang="en-US" altLang="zh-CN" sz="1100"/>
              <a:t>#</a:t>
            </a:r>
            <a:r>
              <a:rPr lang="en-US" sz="1100"/>
              <a:t>2006782</a:t>
            </a:r>
          </a:p>
        </p:txBody>
      </p:sp>
    </p:spTree>
    <p:extLst>
      <p:ext uri="{BB962C8B-B14F-4D97-AF65-F5344CB8AC3E}">
        <p14:creationId xmlns:p14="http://schemas.microsoft.com/office/powerpoint/2010/main" val="321096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4"/>
          <p:cNvSpPr txBox="1"/>
          <p:nvPr userDrawn="1"/>
        </p:nvSpPr>
        <p:spPr>
          <a:xfrm>
            <a:off x="1158408" y="152874"/>
            <a:ext cx="5225625" cy="542617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dirty="0"/>
              <a:t>折线图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93" y="6007657"/>
            <a:ext cx="822989" cy="801203"/>
          </a:xfrm>
          <a:prstGeom prst="rect">
            <a:avLst/>
          </a:prstGeom>
        </p:spPr>
      </p:pic>
      <p:pic>
        <p:nvPicPr>
          <p:cNvPr id="10" name="Picture 6" descr="在这里插入图片描述">
            <a:extLst>
              <a:ext uri="{FF2B5EF4-FFF2-40B4-BE49-F238E27FC236}">
                <a16:creationId xmlns:a16="http://schemas.microsoft.com/office/drawing/2014/main" id="{B10BFDB3-1FC9-15A3-666F-340261DB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908720"/>
            <a:ext cx="6696744" cy="23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172641-C4B3-5A25-116B-BCB7A517F24B}"/>
              </a:ext>
            </a:extLst>
          </p:cNvPr>
          <p:cNvSpPr txBox="1"/>
          <p:nvPr/>
        </p:nvSpPr>
        <p:spPr>
          <a:xfrm>
            <a:off x="6744072" y="736100"/>
            <a:ext cx="5256584" cy="27229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操作步骤：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Excel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编辑数据，绘图，编辑轴标签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快速布局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布局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，调整图例，位置，网格线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修改横坐标轴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刻度线类型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交叉 内部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修改图表类型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组合图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次坐标轴✔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修改坐标轴属性，粗细：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磅，横坐标轴交叉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修改颜色，标记线，勾选平滑线 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线：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1.5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磅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标记：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磅  外发光：白色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磅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F2B17F59-84A7-C81B-9F65-432EE49047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551211"/>
              </p:ext>
            </p:extLst>
          </p:nvPr>
        </p:nvGraphicFramePr>
        <p:xfrm>
          <a:off x="2855640" y="3717032"/>
          <a:ext cx="82809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EF9946D-B8E6-3628-4CD3-656D480A7E7F}"/>
              </a:ext>
            </a:extLst>
          </p:cNvPr>
          <p:cNvSpPr/>
          <p:nvPr/>
        </p:nvSpPr>
        <p:spPr>
          <a:xfrm>
            <a:off x="3647728" y="3789040"/>
            <a:ext cx="1224136" cy="1368152"/>
          </a:xfrm>
          <a:prstGeom prst="roundRect">
            <a:avLst/>
          </a:prstGeom>
          <a:noFill/>
          <a:ln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CEE947-DB64-0328-3464-1FE978CBE917}"/>
              </a:ext>
            </a:extLst>
          </p:cNvPr>
          <p:cNvSpPr txBox="1"/>
          <p:nvPr/>
        </p:nvSpPr>
        <p:spPr>
          <a:xfrm>
            <a:off x="840082" y="6411371"/>
            <a:ext cx="655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视频讲解：</a:t>
            </a:r>
            <a:r>
              <a:rPr lang="en-US" altLang="zh-CN" b="0" i="0" u="none" strike="noStrike" dirty="0">
                <a:solidFill>
                  <a:srgbClr val="6795B5"/>
                </a:solidFill>
                <a:effectLst/>
                <a:latin typeface="+mn-ea"/>
                <a:hlinkClick r:id="rId6"/>
              </a:rPr>
              <a:t>https://</a:t>
            </a:r>
            <a:r>
              <a:rPr lang="en-US" altLang="zh-CN" b="0" i="0" u="none" strike="noStrike" dirty="0" err="1">
                <a:solidFill>
                  <a:srgbClr val="6795B5"/>
                </a:solidFill>
                <a:effectLst/>
                <a:latin typeface="+mn-ea"/>
                <a:hlinkClick r:id="rId6"/>
              </a:rPr>
              <a:t>www.bilibili.com</a:t>
            </a:r>
            <a:r>
              <a:rPr lang="en-US" altLang="zh-CN" b="0" i="0" u="none" strike="noStrike" dirty="0">
                <a:solidFill>
                  <a:srgbClr val="6795B5"/>
                </a:solidFill>
                <a:effectLst/>
                <a:latin typeface="+mn-ea"/>
                <a:hlinkClick r:id="rId6"/>
              </a:rPr>
              <a:t>/video/</a:t>
            </a:r>
            <a:r>
              <a:rPr lang="en-US" altLang="zh-CN" b="0" i="0" u="none" strike="noStrike" dirty="0" err="1">
                <a:solidFill>
                  <a:srgbClr val="6795B5"/>
                </a:solidFill>
                <a:effectLst/>
                <a:latin typeface="+mn-ea"/>
                <a:hlinkClick r:id="rId6"/>
              </a:rPr>
              <a:t>BV1QU4y1e7dH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54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夏雨家 https://xnwe.taobao.com/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8F9C"/>
      </a:accent1>
      <a:accent2>
        <a:srgbClr val="2A566E"/>
      </a:accent2>
      <a:accent3>
        <a:srgbClr val="D71D49"/>
      </a:accent3>
      <a:accent4>
        <a:srgbClr val="268F9C"/>
      </a:accent4>
      <a:accent5>
        <a:srgbClr val="2A566E"/>
      </a:accent5>
      <a:accent6>
        <a:srgbClr val="D71D49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802</TotalTime>
  <Words>443</Words>
  <Application>Microsoft Office PowerPoint</Application>
  <PresentationFormat>宽屏</PresentationFormat>
  <Paragraphs>64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Times New Roman</vt:lpstr>
      <vt:lpstr>Avenir Next LT Pro</vt:lpstr>
      <vt:lpstr>微软雅黑</vt:lpstr>
      <vt:lpstr>等线</vt:lpstr>
      <vt:lpstr>Arial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演示文稿3</dc:title>
  <dc:creator>柚子设计</dc:creator>
  <cp:keywords>MC-PPT模板</cp:keywords>
  <cp:lastModifiedBy>勺子 柄</cp:lastModifiedBy>
  <cp:revision>48</cp:revision>
  <dcterms:created xsi:type="dcterms:W3CDTF">2018-11-08T00:18:38Z</dcterms:created>
  <dcterms:modified xsi:type="dcterms:W3CDTF">2022-07-26T04:33:45Z</dcterms:modified>
  <cp:category>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