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1871" r:id="rId3"/>
    <p:sldId id="257" r:id="rId4"/>
    <p:sldId id="1877" r:id="rId5"/>
    <p:sldId id="1878" r:id="rId6"/>
    <p:sldId id="258" r:id="rId7"/>
    <p:sldId id="1872" r:id="rId8"/>
    <p:sldId id="266" r:id="rId9"/>
    <p:sldId id="267" r:id="rId10"/>
    <p:sldId id="268" r:id="rId11"/>
    <p:sldId id="269" r:id="rId12"/>
    <p:sldId id="265" r:id="rId13"/>
    <p:sldId id="1856" r:id="rId14"/>
    <p:sldId id="270" r:id="rId15"/>
    <p:sldId id="271" r:id="rId16"/>
    <p:sldId id="259" r:id="rId17"/>
    <p:sldId id="272" r:id="rId18"/>
    <p:sldId id="273" r:id="rId19"/>
    <p:sldId id="274" r:id="rId20"/>
    <p:sldId id="276" r:id="rId21"/>
    <p:sldId id="260" r:id="rId22"/>
    <p:sldId id="1873" r:id="rId23"/>
    <p:sldId id="275" r:id="rId24"/>
    <p:sldId id="1853" r:id="rId25"/>
    <p:sldId id="1857" r:id="rId26"/>
    <p:sldId id="1858" r:id="rId27"/>
    <p:sldId id="1859" r:id="rId28"/>
    <p:sldId id="1860" r:id="rId29"/>
    <p:sldId id="277" r:id="rId30"/>
    <p:sldId id="1861" r:id="rId31"/>
    <p:sldId id="1862" r:id="rId32"/>
    <p:sldId id="1863" r:id="rId33"/>
    <p:sldId id="1864" r:id="rId34"/>
    <p:sldId id="1866" r:id="rId35"/>
    <p:sldId id="1867" r:id="rId36"/>
    <p:sldId id="1868" r:id="rId37"/>
    <p:sldId id="1869" r:id="rId38"/>
    <p:sldId id="1870" r:id="rId39"/>
    <p:sldId id="1865" r:id="rId40"/>
    <p:sldId id="262" r:id="rId41"/>
    <p:sldId id="263" r:id="rId42"/>
    <p:sldId id="26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8"/>
    <p:restoredTop sz="94674"/>
  </p:normalViewPr>
  <p:slideViewPr>
    <p:cSldViewPr snapToGrid="0" snapToObjects="1">
      <p:cViewPr varScale="1">
        <p:scale>
          <a:sx n="101" d="100"/>
          <a:sy n="101" d="100"/>
        </p:scale>
        <p:origin x="216"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BA466-9DBE-D84C-AC70-ADD5125B7DD5}" type="datetimeFigureOut">
              <a:rPr kumimoji="1" lang="zh-CN" altLang="en-US" smtClean="0"/>
              <a:t>2019/12/22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A31F2-0A7D-4040-A50A-CAB7137922F4}" type="slidenum">
              <a:rPr kumimoji="1" lang="zh-CN" altLang="en-US" smtClean="0"/>
              <a:t>‹#›</a:t>
            </a:fld>
            <a:endParaRPr kumimoji="1" lang="zh-CN" altLang="en-US"/>
          </a:p>
        </p:txBody>
      </p:sp>
    </p:spTree>
    <p:extLst>
      <p:ext uri="{BB962C8B-B14F-4D97-AF65-F5344CB8AC3E}">
        <p14:creationId xmlns:p14="http://schemas.microsoft.com/office/powerpoint/2010/main" val="49095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0FA31F2-0A7D-4040-A50A-CAB7137922F4}" type="slidenum">
              <a:rPr kumimoji="1" lang="zh-CN" altLang="en-US" smtClean="0"/>
              <a:t>16</a:t>
            </a:fld>
            <a:endParaRPr kumimoji="1" lang="zh-CN" altLang="en-US"/>
          </a:p>
        </p:txBody>
      </p:sp>
    </p:spTree>
    <p:extLst>
      <p:ext uri="{BB962C8B-B14F-4D97-AF65-F5344CB8AC3E}">
        <p14:creationId xmlns:p14="http://schemas.microsoft.com/office/powerpoint/2010/main" val="35301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3F1CD-FFA8-A140-A2A0-39C3B8724FC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21C9920-4D47-7144-BF6B-1915E4661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507929A-34A7-8C4A-822F-801AC2AE118F}"/>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5" name="页脚占位符 4">
            <a:extLst>
              <a:ext uri="{FF2B5EF4-FFF2-40B4-BE49-F238E27FC236}">
                <a16:creationId xmlns:a16="http://schemas.microsoft.com/office/drawing/2014/main" id="{ED8B179F-3F95-684F-8142-9DB82DD0A8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28331E-E863-3149-A3FA-BEC7EF306C35}"/>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90064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A55CB-01D4-B445-BDA0-83B7D928565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A0072F6-39C9-FA4F-9F60-F51D3BE2B7E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69DE1AB-180C-6B4F-8EBC-C75187406AFF}"/>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5" name="页脚占位符 4">
            <a:extLst>
              <a:ext uri="{FF2B5EF4-FFF2-40B4-BE49-F238E27FC236}">
                <a16:creationId xmlns:a16="http://schemas.microsoft.com/office/drawing/2014/main" id="{0C25AB96-978F-9C49-95B8-32D586F97C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80DAC4-B896-DE4F-8065-2B4BF6586057}"/>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389395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782BA-0BB8-6940-825E-0E229BE2354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8472D2-E603-D74A-92C9-319F43196DE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327539-D08A-824E-9EED-2799EA5E7C90}"/>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5" name="页脚占位符 4">
            <a:extLst>
              <a:ext uri="{FF2B5EF4-FFF2-40B4-BE49-F238E27FC236}">
                <a16:creationId xmlns:a16="http://schemas.microsoft.com/office/drawing/2014/main" id="{302F7A28-7C1F-B741-9B89-C7DAF0D45A0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740E989-F4E6-8345-A75F-CF1BD074B511}"/>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253367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E9AFA-7419-E34A-896B-A4B87954413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8EA8D24-B746-8B43-A389-EA293AB22CC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B480946-418E-E44B-BB41-3C8360B27427}"/>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5" name="页脚占位符 4">
            <a:extLst>
              <a:ext uri="{FF2B5EF4-FFF2-40B4-BE49-F238E27FC236}">
                <a16:creationId xmlns:a16="http://schemas.microsoft.com/office/drawing/2014/main" id="{F90718C3-0145-1F4A-B00A-A3DDB186DB7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81FE1F2-F436-8941-82B1-F776594EACFE}"/>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250277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DE186-D6A8-004E-98BE-B77724D6904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41B7592-CFEA-AB4A-85FC-0976208F2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B69EFA0-AC1E-FC42-B91F-D470304AD657}"/>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5" name="页脚占位符 4">
            <a:extLst>
              <a:ext uri="{FF2B5EF4-FFF2-40B4-BE49-F238E27FC236}">
                <a16:creationId xmlns:a16="http://schemas.microsoft.com/office/drawing/2014/main" id="{ECDA014E-93B7-DD46-B7EC-374BDA74117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518D9CF-5749-034C-B331-292F83E3D144}"/>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271398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A763E-06FA-FC43-80BA-FA7547DC110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BE4F95C-A7EA-A348-95E6-C406E109206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6925604-5CF2-6E40-BF36-E81752DB5C5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C1E9561-53D5-3644-BD6D-E5946AD3A2BE}"/>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6" name="页脚占位符 5">
            <a:extLst>
              <a:ext uri="{FF2B5EF4-FFF2-40B4-BE49-F238E27FC236}">
                <a16:creationId xmlns:a16="http://schemas.microsoft.com/office/drawing/2014/main" id="{135FF445-509C-484B-A77F-10C16EEB48C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6604C2A-B5AF-1A46-BE11-1F6A744BD103}"/>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371910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988BD-1F14-8E43-A7F4-A1FF5134F85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E836022-B8F5-D847-9490-E8DBCBBD9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AB88B15-696A-8849-8A85-915B5890E24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4A6B51D-6330-CE45-AF94-91FEFC967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7A3D31B-7D8F-2646-9CB2-ABC1618D1FF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BA47221-DDCC-E64D-B1B8-1BF1F2E5F09D}"/>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8" name="页脚占位符 7">
            <a:extLst>
              <a:ext uri="{FF2B5EF4-FFF2-40B4-BE49-F238E27FC236}">
                <a16:creationId xmlns:a16="http://schemas.microsoft.com/office/drawing/2014/main" id="{8818B6FD-6F05-C548-A381-3B1DF9571E1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F9D60A4-3024-7F4F-A526-CD0B991BC862}"/>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383656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2B19B-8AD9-6E4F-8EBD-EA2F7114827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797AC4F-3649-1D45-BF2E-1B70CDE92F9F}"/>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4" name="页脚占位符 3">
            <a:extLst>
              <a:ext uri="{FF2B5EF4-FFF2-40B4-BE49-F238E27FC236}">
                <a16:creationId xmlns:a16="http://schemas.microsoft.com/office/drawing/2014/main" id="{2486601E-45F5-9744-B03E-6E1CF5E8137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9345CBA-E816-D142-8EE7-BF13B2317AEB}"/>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264593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9EA6C6-F990-944E-BD81-A238E98B765E}"/>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3" name="页脚占位符 2">
            <a:extLst>
              <a:ext uri="{FF2B5EF4-FFF2-40B4-BE49-F238E27FC236}">
                <a16:creationId xmlns:a16="http://schemas.microsoft.com/office/drawing/2014/main" id="{D37822B2-E193-4B49-B51D-C6EA9EB3BAA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84BD977-FF42-8A4A-9934-D19590EA96D7}"/>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181479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600DD-832A-6F43-8D1B-A6429C2C75A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035A7CE-543D-F44A-A88D-CB8E6E440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8CE163C-DBBD-B047-9AB0-E0AC6A6F6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197C249-2956-F848-8A3B-191AFD2786EB}"/>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6" name="页脚占位符 5">
            <a:extLst>
              <a:ext uri="{FF2B5EF4-FFF2-40B4-BE49-F238E27FC236}">
                <a16:creationId xmlns:a16="http://schemas.microsoft.com/office/drawing/2014/main" id="{C6B02CA6-09DD-A64F-965E-4D1B7634212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11AB483-8A81-F247-B6B5-A4329BBF77FE}"/>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381116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A1D7B-56D4-D54C-8647-2CA69122A94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597658F-F253-E04A-BC5A-3C07526A1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3545CDA-A689-D54E-8766-FF0419952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5E08F04-1775-4743-BF8D-8B130A136206}"/>
              </a:ext>
            </a:extLst>
          </p:cNvPr>
          <p:cNvSpPr>
            <a:spLocks noGrp="1"/>
          </p:cNvSpPr>
          <p:nvPr>
            <p:ph type="dt" sz="half" idx="10"/>
          </p:nvPr>
        </p:nvSpPr>
        <p:spPr/>
        <p:txBody>
          <a:bodyPr/>
          <a:lstStyle/>
          <a:p>
            <a:fld id="{2E4C289F-E60D-F14D-8E3E-7C35862DA4B6}" type="datetimeFigureOut">
              <a:rPr kumimoji="1" lang="zh-CN" altLang="en-US" smtClean="0"/>
              <a:t>2019/12/21</a:t>
            </a:fld>
            <a:endParaRPr kumimoji="1" lang="zh-CN" altLang="en-US"/>
          </a:p>
        </p:txBody>
      </p:sp>
      <p:sp>
        <p:nvSpPr>
          <p:cNvPr id="6" name="页脚占位符 5">
            <a:extLst>
              <a:ext uri="{FF2B5EF4-FFF2-40B4-BE49-F238E27FC236}">
                <a16:creationId xmlns:a16="http://schemas.microsoft.com/office/drawing/2014/main" id="{A0DA58B1-0A10-0E47-B393-5F46447DDB8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936F43E-3D11-8A4C-A761-28F925DF9DFC}"/>
              </a:ext>
            </a:extLst>
          </p:cNvPr>
          <p:cNvSpPr>
            <a:spLocks noGrp="1"/>
          </p:cNvSpPr>
          <p:nvPr>
            <p:ph type="sldNum" sz="quarter" idx="12"/>
          </p:nvPr>
        </p:nvSpPr>
        <p:spPr/>
        <p:txBody>
          <a:body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255922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3D301D-3254-C248-9737-B1348FC37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D56CA64-F4F8-4E47-8757-CF09447FB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D33003C-AB8F-F942-881B-CE0EE7AE3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C289F-E60D-F14D-8E3E-7C35862DA4B6}" type="datetimeFigureOut">
              <a:rPr kumimoji="1" lang="zh-CN" altLang="en-US" smtClean="0"/>
              <a:t>2019/12/21</a:t>
            </a:fld>
            <a:endParaRPr kumimoji="1" lang="zh-CN" altLang="en-US"/>
          </a:p>
        </p:txBody>
      </p:sp>
      <p:sp>
        <p:nvSpPr>
          <p:cNvPr id="5" name="页脚占位符 4">
            <a:extLst>
              <a:ext uri="{FF2B5EF4-FFF2-40B4-BE49-F238E27FC236}">
                <a16:creationId xmlns:a16="http://schemas.microsoft.com/office/drawing/2014/main" id="{CD83E63E-3D71-9544-B465-26ABBFDAD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D29D788-3005-BA45-A4B5-7D171AA1E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2397E-0E30-5D48-BA3D-4751D822B7B6}" type="slidenum">
              <a:rPr kumimoji="1" lang="zh-CN" altLang="en-US" smtClean="0"/>
              <a:t>‹#›</a:t>
            </a:fld>
            <a:endParaRPr kumimoji="1" lang="zh-CN" altLang="en-US"/>
          </a:p>
        </p:txBody>
      </p:sp>
    </p:spTree>
    <p:extLst>
      <p:ext uri="{BB962C8B-B14F-4D97-AF65-F5344CB8AC3E}">
        <p14:creationId xmlns:p14="http://schemas.microsoft.com/office/powerpoint/2010/main" val="97962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0C95B5-2923-E046-8A43-B67A5A261FAC}"/>
              </a:ext>
            </a:extLst>
          </p:cNvPr>
          <p:cNvSpPr>
            <a:spLocks noGrp="1"/>
          </p:cNvSpPr>
          <p:nvPr>
            <p:ph type="ctrTitle"/>
          </p:nvPr>
        </p:nvSpPr>
        <p:spPr/>
        <p:txBody>
          <a:bodyPr/>
          <a:lstStyle/>
          <a:p>
            <a:r>
              <a:rPr kumimoji="1" lang="zh-CN" altLang="en-US" dirty="0"/>
              <a:t>硬件综合设计讲解</a:t>
            </a:r>
            <a:r>
              <a:rPr kumimoji="1" lang="en-US" altLang="zh-CN" dirty="0"/>
              <a:t>2</a:t>
            </a:r>
            <a:endParaRPr kumimoji="1" lang="zh-CN" altLang="en-US" dirty="0"/>
          </a:p>
        </p:txBody>
      </p:sp>
      <p:sp>
        <p:nvSpPr>
          <p:cNvPr id="3" name="副标题 2">
            <a:extLst>
              <a:ext uri="{FF2B5EF4-FFF2-40B4-BE49-F238E27FC236}">
                <a16:creationId xmlns:a16="http://schemas.microsoft.com/office/drawing/2014/main" id="{7C3A7F87-F1A2-7E4A-B7B2-04FB0E59D103}"/>
              </a:ext>
            </a:extLst>
          </p:cNvPr>
          <p:cNvSpPr>
            <a:spLocks noGrp="1"/>
          </p:cNvSpPr>
          <p:nvPr>
            <p:ph type="subTitle" idx="1"/>
          </p:nvPr>
        </p:nvSpPr>
        <p:spPr/>
        <p:txBody>
          <a:bodyPr/>
          <a:lstStyle/>
          <a:p>
            <a:r>
              <a:rPr kumimoji="1" lang="zh-CN" altLang="en-US" dirty="0"/>
              <a:t>重庆大学计算机学院</a:t>
            </a:r>
            <a:endParaRPr kumimoji="1" lang="en-US" altLang="zh-CN" dirty="0"/>
          </a:p>
          <a:p>
            <a:r>
              <a:rPr kumimoji="1" lang="en-US" altLang="zh-CN" dirty="0"/>
              <a:t>2019.12.22</a:t>
            </a:r>
          </a:p>
          <a:p>
            <a:r>
              <a:rPr kumimoji="1" lang="zh-CN" altLang="en-US" dirty="0"/>
              <a:t>吕昱峰</a:t>
            </a:r>
          </a:p>
        </p:txBody>
      </p:sp>
    </p:spTree>
    <p:extLst>
      <p:ext uri="{BB962C8B-B14F-4D97-AF65-F5344CB8AC3E}">
        <p14:creationId xmlns:p14="http://schemas.microsoft.com/office/powerpoint/2010/main" val="395278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BC909-EE3E-3F48-92F6-ECADF0992081}"/>
              </a:ext>
            </a:extLst>
          </p:cNvPr>
          <p:cNvSpPr>
            <a:spLocks noGrp="1"/>
          </p:cNvSpPr>
          <p:nvPr>
            <p:ph type="title"/>
          </p:nvPr>
        </p:nvSpPr>
        <p:spPr/>
        <p:txBody>
          <a:bodyPr/>
          <a:lstStyle/>
          <a:p>
            <a:r>
              <a:rPr kumimoji="1" lang="en-US" altLang="zh-CN" dirty="0" err="1"/>
              <a:t>Data_ram</a:t>
            </a:r>
            <a:endParaRPr kumimoji="1" lang="zh-CN" altLang="en-US" dirty="0"/>
          </a:p>
        </p:txBody>
      </p:sp>
      <p:sp>
        <p:nvSpPr>
          <p:cNvPr id="3" name="内容占位符 2">
            <a:extLst>
              <a:ext uri="{FF2B5EF4-FFF2-40B4-BE49-F238E27FC236}">
                <a16:creationId xmlns:a16="http://schemas.microsoft.com/office/drawing/2014/main" id="{F94515FD-318D-C544-9A63-35564B3E31E7}"/>
              </a:ext>
            </a:extLst>
          </p:cNvPr>
          <p:cNvSpPr>
            <a:spLocks noGrp="1"/>
          </p:cNvSpPr>
          <p:nvPr>
            <p:ph idx="1"/>
          </p:nvPr>
        </p:nvSpPr>
        <p:spPr/>
        <p:txBody>
          <a:bodyPr/>
          <a:lstStyle/>
          <a:p>
            <a:endParaRPr kumimoji="1" lang="zh-CN" altLang="en-US"/>
          </a:p>
        </p:txBody>
      </p:sp>
      <p:graphicFrame>
        <p:nvGraphicFramePr>
          <p:cNvPr id="4" name="表格 3">
            <a:extLst>
              <a:ext uri="{FF2B5EF4-FFF2-40B4-BE49-F238E27FC236}">
                <a16:creationId xmlns:a16="http://schemas.microsoft.com/office/drawing/2014/main" id="{15BD0D4F-CDE7-1146-A109-6842B978CD06}"/>
              </a:ext>
            </a:extLst>
          </p:cNvPr>
          <p:cNvGraphicFramePr>
            <a:graphicFrameLocks noGrp="1"/>
          </p:cNvGraphicFramePr>
          <p:nvPr>
            <p:extLst>
              <p:ext uri="{D42A27DB-BD31-4B8C-83A1-F6EECF244321}">
                <p14:modId xmlns:p14="http://schemas.microsoft.com/office/powerpoint/2010/main" val="3855810069"/>
              </p:ext>
            </p:extLst>
          </p:nvPr>
        </p:nvGraphicFramePr>
        <p:xfrm>
          <a:off x="988428" y="1953636"/>
          <a:ext cx="10046156" cy="3450612"/>
        </p:xfrm>
        <a:graphic>
          <a:graphicData uri="http://schemas.openxmlformats.org/drawingml/2006/table">
            <a:tbl>
              <a:tblPr firstRow="1" bandRow="1">
                <a:tableStyleId>{5C22544A-7EE6-4342-B048-85BDC9FD1C3A}</a:tableStyleId>
              </a:tblPr>
              <a:tblGrid>
                <a:gridCol w="2377858">
                  <a:extLst>
                    <a:ext uri="{9D8B030D-6E8A-4147-A177-3AD203B41FA5}">
                      <a16:colId xmlns:a16="http://schemas.microsoft.com/office/drawing/2014/main" val="20000"/>
                    </a:ext>
                  </a:extLst>
                </a:gridCol>
                <a:gridCol w="1465206">
                  <a:extLst>
                    <a:ext uri="{9D8B030D-6E8A-4147-A177-3AD203B41FA5}">
                      <a16:colId xmlns:a16="http://schemas.microsoft.com/office/drawing/2014/main" val="20001"/>
                    </a:ext>
                  </a:extLst>
                </a:gridCol>
                <a:gridCol w="1448411">
                  <a:extLst>
                    <a:ext uri="{9D8B030D-6E8A-4147-A177-3AD203B41FA5}">
                      <a16:colId xmlns:a16="http://schemas.microsoft.com/office/drawing/2014/main" val="20002"/>
                    </a:ext>
                  </a:extLst>
                </a:gridCol>
                <a:gridCol w="4754681">
                  <a:extLst>
                    <a:ext uri="{9D8B030D-6E8A-4147-A177-3AD203B41FA5}">
                      <a16:colId xmlns:a16="http://schemas.microsoft.com/office/drawing/2014/main" val="20003"/>
                    </a:ext>
                  </a:extLst>
                </a:gridCol>
              </a:tblGrid>
              <a:tr h="568522">
                <a:tc>
                  <a:txBody>
                    <a:bodyPr/>
                    <a:lstStyle/>
                    <a:p>
                      <a:pPr algn="ctr"/>
                      <a:r>
                        <a:rPr lang="zh-CN" altLang="en-US" dirty="0"/>
                        <a:t>名称</a:t>
                      </a:r>
                    </a:p>
                  </a:txBody>
                  <a:tcPr/>
                </a:tc>
                <a:tc>
                  <a:txBody>
                    <a:bodyPr/>
                    <a:lstStyle/>
                    <a:p>
                      <a:pPr algn="ctr"/>
                      <a:r>
                        <a:rPr lang="zh-CN" altLang="en-US" dirty="0"/>
                        <a:t>宽度</a:t>
                      </a:r>
                    </a:p>
                  </a:txBody>
                  <a:tcPr/>
                </a:tc>
                <a:tc>
                  <a:txBody>
                    <a:bodyPr/>
                    <a:lstStyle/>
                    <a:p>
                      <a:pPr algn="ctr"/>
                      <a:r>
                        <a:rPr lang="zh-CN" altLang="en-US" dirty="0"/>
                        <a:t>方向</a:t>
                      </a:r>
                    </a:p>
                  </a:txBody>
                  <a:tcPr/>
                </a:tc>
                <a:tc>
                  <a:txBody>
                    <a:bodyPr/>
                    <a:lstStyle/>
                    <a:p>
                      <a:pPr algn="ctr"/>
                      <a:r>
                        <a:rPr lang="zh-CN" altLang="en-US" dirty="0"/>
                        <a:t>信号</a:t>
                      </a:r>
                    </a:p>
                  </a:txBody>
                  <a:tcPr/>
                </a:tc>
                <a:extLst>
                  <a:ext uri="{0D108BD9-81ED-4DB2-BD59-A6C34878D82A}">
                    <a16:rowId xmlns:a16="http://schemas.microsoft.com/office/drawing/2014/main" val="10000"/>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data_sram_en</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1</a:t>
                      </a:r>
                      <a:endParaRPr lang="zh-CN" altLang="en-US" dirty="0"/>
                    </a:p>
                  </a:txBody>
                  <a:tcPr/>
                </a:tc>
                <a:tc>
                  <a:txBody>
                    <a:bodyPr/>
                    <a:lstStyle/>
                    <a:p>
                      <a:pPr algn="ctr"/>
                      <a:r>
                        <a:rPr lang="en-US" altLang="zh-CN" dirty="0"/>
                        <a:t>output</a:t>
                      </a:r>
                      <a:endParaRPr lang="zh-CN" altLang="en-US" dirty="0"/>
                    </a:p>
                  </a:txBody>
                  <a:tcPr/>
                </a:tc>
                <a:tc>
                  <a:txBody>
                    <a:bodyPr/>
                    <a:lstStyle/>
                    <a:p>
                      <a:pPr algn="l"/>
                      <a:r>
                        <a:rPr lang="zh-CN" altLang="en-US" dirty="0"/>
                        <a:t>只有在访存指令的时候才能置</a:t>
                      </a:r>
                      <a:r>
                        <a:rPr lang="en-US" altLang="zh-CN" dirty="0"/>
                        <a:t>1</a:t>
                      </a:r>
                      <a:endParaRPr lang="zh-CN" altLang="en-US" dirty="0"/>
                    </a:p>
                  </a:txBody>
                  <a:tcPr/>
                </a:tc>
                <a:extLst>
                  <a:ext uri="{0D108BD9-81ED-4DB2-BD59-A6C34878D82A}">
                    <a16:rowId xmlns:a16="http://schemas.microsoft.com/office/drawing/2014/main" val="10002"/>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data_sram_addr</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32</a:t>
                      </a:r>
                      <a:endParaRPr lang="zh-CN" altLang="en-US" dirty="0"/>
                    </a:p>
                  </a:txBody>
                  <a:tcPr/>
                </a:tc>
                <a:tc>
                  <a:txBody>
                    <a:bodyPr/>
                    <a:lstStyle/>
                    <a:p>
                      <a:pPr algn="ctr"/>
                      <a:r>
                        <a:rPr lang="en-US" altLang="zh-CN" dirty="0"/>
                        <a:t>output</a:t>
                      </a:r>
                      <a:endParaRPr lang="zh-CN" altLang="en-US" dirty="0"/>
                    </a:p>
                  </a:txBody>
                  <a:tcPr/>
                </a:tc>
                <a:tc>
                  <a:txBody>
                    <a:bodyPr/>
                    <a:lstStyle/>
                    <a:p>
                      <a:pPr algn="l"/>
                      <a:r>
                        <a:rPr lang="en-US" altLang="zh-CN" dirty="0"/>
                        <a:t>ALU</a:t>
                      </a:r>
                      <a:r>
                        <a:rPr lang="zh-CN" altLang="en-US" dirty="0"/>
                        <a:t>计算得到的地址</a:t>
                      </a:r>
                    </a:p>
                  </a:txBody>
                  <a:tcPr/>
                </a:tc>
                <a:extLst>
                  <a:ext uri="{0D108BD9-81ED-4DB2-BD59-A6C34878D82A}">
                    <a16:rowId xmlns:a16="http://schemas.microsoft.com/office/drawing/2014/main" val="10003"/>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data_sram_wen</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4</a:t>
                      </a:r>
                      <a:endParaRPr lang="zh-CN" altLang="en-US" dirty="0"/>
                    </a:p>
                  </a:txBody>
                  <a:tcPr/>
                </a:tc>
                <a:tc>
                  <a:txBody>
                    <a:bodyPr/>
                    <a:lstStyle/>
                    <a:p>
                      <a:pPr algn="ctr"/>
                      <a:r>
                        <a:rPr lang="en-US" altLang="zh-CN" dirty="0"/>
                        <a:t>output</a:t>
                      </a:r>
                      <a:endParaRPr lang="zh-CN" altLang="en-US" dirty="0"/>
                    </a:p>
                  </a:txBody>
                  <a:tcPr/>
                </a:tc>
                <a:tc>
                  <a:txBody>
                    <a:bodyPr/>
                    <a:lstStyle/>
                    <a:p>
                      <a:pPr algn="l"/>
                      <a:r>
                        <a:rPr lang="zh-CN" altLang="en-US" dirty="0"/>
                        <a:t>按照访存控制的字节信号</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data_sram_wdata</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32</a:t>
                      </a:r>
                      <a:endParaRPr lang="zh-CN" altLang="en-US" dirty="0"/>
                    </a:p>
                  </a:txBody>
                  <a:tcPr/>
                </a:tc>
                <a:tc>
                  <a:txBody>
                    <a:bodyPr/>
                    <a:lstStyle/>
                    <a:p>
                      <a:pPr algn="ctr"/>
                      <a:r>
                        <a:rPr lang="en-US" altLang="zh-CN" dirty="0"/>
                        <a:t>output</a:t>
                      </a:r>
                      <a:endParaRPr lang="zh-CN" altLang="en-US" dirty="0"/>
                    </a:p>
                  </a:txBody>
                  <a:tcPr/>
                </a:tc>
                <a:tc>
                  <a:txBody>
                    <a:bodyPr/>
                    <a:lstStyle/>
                    <a:p>
                      <a:pPr algn="l"/>
                      <a:r>
                        <a:rPr lang="zh-CN" altLang="en-US" dirty="0"/>
                        <a:t>写数据</a:t>
                      </a:r>
                    </a:p>
                  </a:txBody>
                  <a:tcPr/>
                </a:tc>
                <a:extLst>
                  <a:ext uri="{0D108BD9-81ED-4DB2-BD59-A6C34878D82A}">
                    <a16:rowId xmlns:a16="http://schemas.microsoft.com/office/drawing/2014/main" val="10005"/>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data_sram_rdata</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32</a:t>
                      </a:r>
                      <a:endParaRPr lang="zh-CN" altLang="en-US" dirty="0"/>
                    </a:p>
                  </a:txBody>
                  <a:tcPr/>
                </a:tc>
                <a:tc>
                  <a:txBody>
                    <a:bodyPr/>
                    <a:lstStyle/>
                    <a:p>
                      <a:pPr algn="ctr"/>
                      <a:r>
                        <a:rPr lang="en-US" altLang="zh-CN" dirty="0"/>
                        <a:t>input</a:t>
                      </a:r>
                      <a:endParaRPr lang="zh-CN" altLang="en-US" dirty="0"/>
                    </a:p>
                  </a:txBody>
                  <a:tcPr/>
                </a:tc>
                <a:tc>
                  <a:txBody>
                    <a:bodyPr/>
                    <a:lstStyle/>
                    <a:p>
                      <a:pPr algn="l"/>
                      <a:r>
                        <a:rPr lang="zh-CN" altLang="en-US" dirty="0"/>
                        <a:t>读数据</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0729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94B3D-6041-F043-AE42-2637091BEE6F}"/>
              </a:ext>
            </a:extLst>
          </p:cNvPr>
          <p:cNvSpPr>
            <a:spLocks noGrp="1"/>
          </p:cNvSpPr>
          <p:nvPr>
            <p:ph type="title"/>
          </p:nvPr>
        </p:nvSpPr>
        <p:spPr/>
        <p:txBody>
          <a:bodyPr/>
          <a:lstStyle/>
          <a:p>
            <a:r>
              <a:rPr kumimoji="1" lang="zh-CN" altLang="en-US" dirty="0"/>
              <a:t>写</a:t>
            </a:r>
            <a:r>
              <a:rPr kumimoji="1" lang="en-US" altLang="zh-CN" dirty="0"/>
              <a:t>SRAM</a:t>
            </a:r>
            <a:r>
              <a:rPr kumimoji="1" lang="zh-CN" altLang="en-US" dirty="0"/>
              <a:t>数据</a:t>
            </a:r>
          </a:p>
        </p:txBody>
      </p:sp>
      <p:sp>
        <p:nvSpPr>
          <p:cNvPr id="3" name="内容占位符 2">
            <a:extLst>
              <a:ext uri="{FF2B5EF4-FFF2-40B4-BE49-F238E27FC236}">
                <a16:creationId xmlns:a16="http://schemas.microsoft.com/office/drawing/2014/main" id="{7D6AD6C0-F5CD-6545-8345-982B13EE26FA}"/>
              </a:ext>
            </a:extLst>
          </p:cNvPr>
          <p:cNvSpPr>
            <a:spLocks noGrp="1"/>
          </p:cNvSpPr>
          <p:nvPr>
            <p:ph idx="1"/>
          </p:nvPr>
        </p:nvSpPr>
        <p:spPr>
          <a:xfrm>
            <a:off x="838200" y="1825625"/>
            <a:ext cx="10418805" cy="4525748"/>
          </a:xfrm>
        </p:spPr>
        <p:txBody>
          <a:bodyPr>
            <a:normAutofit/>
          </a:bodyPr>
          <a:lstStyle/>
          <a:p>
            <a:pPr>
              <a:lnSpc>
                <a:spcPct val="100000"/>
              </a:lnSpc>
            </a:pPr>
            <a:r>
              <a:rPr kumimoji="1" lang="zh-CN" altLang="en-US" dirty="0"/>
              <a:t>写字节使能，支持任意的写字节组合</a:t>
            </a:r>
          </a:p>
          <a:p>
            <a:pPr lvl="1">
              <a:lnSpc>
                <a:spcPct val="100000"/>
              </a:lnSpc>
            </a:pPr>
            <a:r>
              <a:rPr kumimoji="1" lang="zh-CN" altLang="en-US" dirty="0"/>
              <a:t>写</a:t>
            </a:r>
            <a:r>
              <a:rPr kumimoji="1" lang="en-US" altLang="zh-CN" dirty="0"/>
              <a:t>1</a:t>
            </a:r>
            <a:r>
              <a:rPr kumimoji="1" lang="zh-CN" altLang="en-US" dirty="0"/>
              <a:t>字节：</a:t>
            </a:r>
            <a:r>
              <a:rPr kumimoji="1" lang="en-US" altLang="zh-CN" dirty="0"/>
              <a:t>4</a:t>
            </a:r>
            <a:r>
              <a:rPr kumimoji="1" lang="zh-CN" altLang="en-US" dirty="0"/>
              <a:t>’</a:t>
            </a:r>
            <a:r>
              <a:rPr kumimoji="1" lang="en-GB" altLang="zh-CN" dirty="0"/>
              <a:t>b0001,</a:t>
            </a:r>
            <a:r>
              <a:rPr kumimoji="1" lang="zh-CN" altLang="en-US" dirty="0"/>
              <a:t> </a:t>
            </a:r>
            <a:r>
              <a:rPr kumimoji="1" lang="en-GB" altLang="zh-CN" dirty="0"/>
              <a:t> 4’b0010, </a:t>
            </a:r>
            <a:r>
              <a:rPr kumimoji="1" lang="zh-CN" altLang="en-US" dirty="0"/>
              <a:t> </a:t>
            </a:r>
            <a:r>
              <a:rPr kumimoji="1" lang="en-GB" altLang="zh-CN" dirty="0"/>
              <a:t>4’b0100, </a:t>
            </a:r>
            <a:r>
              <a:rPr kumimoji="1" lang="zh-CN" altLang="en-US" dirty="0"/>
              <a:t> </a:t>
            </a:r>
            <a:r>
              <a:rPr kumimoji="1" lang="en-GB" altLang="zh-CN" dirty="0"/>
              <a:t>4’b1000</a:t>
            </a:r>
          </a:p>
          <a:p>
            <a:pPr lvl="1">
              <a:lnSpc>
                <a:spcPct val="100000"/>
              </a:lnSpc>
            </a:pPr>
            <a:r>
              <a:rPr kumimoji="1" lang="zh-CN" altLang="en-US" dirty="0"/>
              <a:t>写</a:t>
            </a:r>
            <a:r>
              <a:rPr kumimoji="1" lang="en-US" altLang="zh-CN" dirty="0"/>
              <a:t>2</a:t>
            </a:r>
            <a:r>
              <a:rPr kumimoji="1" lang="zh-CN" altLang="en-US" dirty="0"/>
              <a:t>字节：</a:t>
            </a:r>
            <a:r>
              <a:rPr kumimoji="1" lang="en-US" altLang="zh-CN" dirty="0"/>
              <a:t>4’</a:t>
            </a:r>
            <a:r>
              <a:rPr kumimoji="1" lang="en-GB" altLang="zh-CN" dirty="0"/>
              <a:t>b0011, </a:t>
            </a:r>
            <a:r>
              <a:rPr kumimoji="1" lang="zh-CN" altLang="en-US" dirty="0"/>
              <a:t> </a:t>
            </a:r>
            <a:r>
              <a:rPr kumimoji="1" lang="en-GB" altLang="zh-CN" dirty="0"/>
              <a:t>4’b0101, </a:t>
            </a:r>
            <a:r>
              <a:rPr kumimoji="1" lang="zh-CN" altLang="en-US" dirty="0"/>
              <a:t> </a:t>
            </a:r>
            <a:r>
              <a:rPr kumimoji="1" lang="en-GB" altLang="zh-CN" dirty="0"/>
              <a:t>4’b1001, </a:t>
            </a:r>
          </a:p>
          <a:p>
            <a:pPr lvl="1">
              <a:lnSpc>
                <a:spcPct val="100000"/>
              </a:lnSpc>
            </a:pPr>
            <a:r>
              <a:rPr kumimoji="1" lang="zh-CN" altLang="en-US" dirty="0"/>
              <a:t>                </a:t>
            </a:r>
            <a:r>
              <a:rPr kumimoji="1" lang="en-GB" altLang="zh-CN" dirty="0"/>
              <a:t>4’b0110, </a:t>
            </a:r>
            <a:r>
              <a:rPr kumimoji="1" lang="zh-CN" altLang="en-US" dirty="0"/>
              <a:t> </a:t>
            </a:r>
            <a:r>
              <a:rPr kumimoji="1" lang="en-GB" altLang="zh-CN" dirty="0"/>
              <a:t>4’b1010, </a:t>
            </a:r>
            <a:r>
              <a:rPr kumimoji="1" lang="zh-CN" altLang="en-US" dirty="0"/>
              <a:t> </a:t>
            </a:r>
            <a:r>
              <a:rPr kumimoji="1" lang="en-GB" altLang="zh-CN" dirty="0"/>
              <a:t>4’b1100</a:t>
            </a:r>
          </a:p>
          <a:p>
            <a:pPr lvl="1">
              <a:lnSpc>
                <a:spcPct val="100000"/>
              </a:lnSpc>
            </a:pPr>
            <a:r>
              <a:rPr kumimoji="1" lang="zh-CN" altLang="en-US" dirty="0"/>
              <a:t>写</a:t>
            </a:r>
            <a:r>
              <a:rPr kumimoji="1" lang="en-US" altLang="zh-CN" dirty="0"/>
              <a:t>3</a:t>
            </a:r>
            <a:r>
              <a:rPr kumimoji="1" lang="zh-CN" altLang="en-US" dirty="0"/>
              <a:t>字节：</a:t>
            </a:r>
            <a:r>
              <a:rPr kumimoji="1" lang="en-US" altLang="zh-CN" dirty="0"/>
              <a:t>4’</a:t>
            </a:r>
            <a:r>
              <a:rPr kumimoji="1" lang="en-GB" altLang="zh-CN" dirty="0"/>
              <a:t>b0111, </a:t>
            </a:r>
            <a:r>
              <a:rPr kumimoji="1" lang="zh-CN" altLang="en-US" dirty="0"/>
              <a:t> </a:t>
            </a:r>
            <a:r>
              <a:rPr kumimoji="1" lang="en-GB" altLang="zh-CN" dirty="0"/>
              <a:t>4’b1011, </a:t>
            </a:r>
            <a:r>
              <a:rPr kumimoji="1" lang="zh-CN" altLang="en-US" dirty="0"/>
              <a:t> </a:t>
            </a:r>
            <a:r>
              <a:rPr kumimoji="1" lang="en-GB" altLang="zh-CN" dirty="0"/>
              <a:t>4’b1101, </a:t>
            </a:r>
            <a:r>
              <a:rPr kumimoji="1" lang="zh-CN" altLang="en-US" dirty="0"/>
              <a:t> </a:t>
            </a:r>
            <a:r>
              <a:rPr kumimoji="1" lang="en-GB" altLang="zh-CN" dirty="0"/>
              <a:t>4’b1110</a:t>
            </a:r>
          </a:p>
          <a:p>
            <a:pPr lvl="1">
              <a:lnSpc>
                <a:spcPct val="100000"/>
              </a:lnSpc>
            </a:pPr>
            <a:r>
              <a:rPr kumimoji="1" lang="zh-CN" altLang="en-US" dirty="0"/>
              <a:t>写</a:t>
            </a:r>
            <a:r>
              <a:rPr kumimoji="1" lang="en-US" altLang="zh-CN" dirty="0"/>
              <a:t>4</a:t>
            </a:r>
            <a:r>
              <a:rPr kumimoji="1" lang="zh-CN" altLang="en-US" dirty="0"/>
              <a:t>字节：</a:t>
            </a:r>
            <a:r>
              <a:rPr kumimoji="1" lang="en-US" altLang="zh-CN" dirty="0"/>
              <a:t>4’</a:t>
            </a:r>
            <a:r>
              <a:rPr kumimoji="1" lang="en-GB" altLang="zh-CN" dirty="0"/>
              <a:t>b1111</a:t>
            </a:r>
          </a:p>
          <a:p>
            <a:pPr>
              <a:lnSpc>
                <a:spcPct val="100000"/>
              </a:lnSpc>
            </a:pPr>
            <a:r>
              <a:rPr kumimoji="1" lang="zh-CN" altLang="en-US" dirty="0"/>
              <a:t>地址是一个数据宽度（</a:t>
            </a:r>
            <a:r>
              <a:rPr kumimoji="1" lang="en-US" altLang="zh-CN" dirty="0"/>
              <a:t>4</a:t>
            </a:r>
            <a:r>
              <a:rPr kumimoji="1" lang="en-GB" altLang="zh-CN" dirty="0"/>
              <a:t>bytes</a:t>
            </a:r>
            <a:r>
              <a:rPr kumimoji="1" lang="zh-CN" altLang="en-GB" dirty="0"/>
              <a:t>）</a:t>
            </a:r>
            <a:r>
              <a:rPr kumimoji="1" lang="zh-CN" altLang="en-US" dirty="0"/>
              <a:t>寻址</a:t>
            </a:r>
          </a:p>
          <a:p>
            <a:pPr lvl="1">
              <a:lnSpc>
                <a:spcPct val="100000"/>
              </a:lnSpc>
            </a:pPr>
            <a:r>
              <a:rPr kumimoji="1" lang="zh-CN" altLang="en-US" dirty="0"/>
              <a:t>数据宽度</a:t>
            </a:r>
            <a:r>
              <a:rPr kumimoji="1" lang="en-US" altLang="zh-CN" dirty="0"/>
              <a:t>32</a:t>
            </a:r>
          </a:p>
          <a:p>
            <a:pPr lvl="1">
              <a:lnSpc>
                <a:spcPct val="100000"/>
              </a:lnSpc>
            </a:pPr>
            <a:r>
              <a:rPr kumimoji="1" lang="zh-CN" altLang="en-US" dirty="0"/>
              <a:t>数据深度</a:t>
            </a:r>
            <a:r>
              <a:rPr kumimoji="1" lang="en-US" altLang="zh-CN" dirty="0"/>
              <a:t>2</a:t>
            </a:r>
            <a:r>
              <a:rPr kumimoji="1" lang="en-US" altLang="zh-CN" baseline="30000" dirty="0"/>
              <a:t>32</a:t>
            </a:r>
          </a:p>
          <a:p>
            <a:pPr lvl="1">
              <a:lnSpc>
                <a:spcPct val="100000"/>
              </a:lnSpc>
            </a:pPr>
            <a:r>
              <a:rPr kumimoji="1" lang="zh-CN" altLang="en-US" dirty="0"/>
              <a:t>容量：</a:t>
            </a:r>
            <a:r>
              <a:rPr kumimoji="1" lang="en-US" altLang="zh-CN" dirty="0"/>
              <a:t>32 </a:t>
            </a:r>
            <a:r>
              <a:rPr kumimoji="1" lang="en-GB" altLang="zh-CN" dirty="0"/>
              <a:t>x 2</a:t>
            </a:r>
            <a:r>
              <a:rPr kumimoji="1" lang="en-GB" altLang="zh-CN" baseline="30000" dirty="0"/>
              <a:t>32</a:t>
            </a:r>
            <a:r>
              <a:rPr kumimoji="1" lang="en-GB" altLang="zh-CN" dirty="0"/>
              <a:t> bits = 4 x 4GBytes</a:t>
            </a:r>
          </a:p>
          <a:p>
            <a:endParaRPr kumimoji="1" lang="zh-CN" altLang="en-US" dirty="0"/>
          </a:p>
        </p:txBody>
      </p:sp>
    </p:spTree>
    <p:extLst>
      <p:ext uri="{BB962C8B-B14F-4D97-AF65-F5344CB8AC3E}">
        <p14:creationId xmlns:p14="http://schemas.microsoft.com/office/powerpoint/2010/main" val="242095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96E87-C885-D149-BB25-1FC6C23C9248}"/>
              </a:ext>
            </a:extLst>
          </p:cNvPr>
          <p:cNvSpPr>
            <a:spLocks noGrp="1"/>
          </p:cNvSpPr>
          <p:nvPr>
            <p:ph type="title"/>
          </p:nvPr>
        </p:nvSpPr>
        <p:spPr/>
        <p:txBody>
          <a:bodyPr/>
          <a:lstStyle/>
          <a:p>
            <a:r>
              <a:rPr kumimoji="1" lang="zh-CN" altLang="en-US" dirty="0"/>
              <a:t>连接后可能会出现的问题</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B49DDCFE-3750-5248-8031-6627DB926E58}"/>
              </a:ext>
            </a:extLst>
          </p:cNvPr>
          <p:cNvSpPr>
            <a:spLocks noGrp="1"/>
          </p:cNvSpPr>
          <p:nvPr>
            <p:ph idx="1"/>
          </p:nvPr>
        </p:nvSpPr>
        <p:spPr/>
        <p:txBody>
          <a:bodyPr>
            <a:normAutofit/>
          </a:bodyPr>
          <a:lstStyle/>
          <a:p>
            <a:r>
              <a:rPr kumimoji="1" lang="zh-CN" altLang="en-US" dirty="0"/>
              <a:t>指令读不出</a:t>
            </a:r>
            <a:r>
              <a:rPr kumimoji="1" lang="en-US" altLang="zh-CN" dirty="0"/>
              <a:t>/</a:t>
            </a:r>
            <a:r>
              <a:rPr kumimoji="1" lang="zh-CN" altLang="en-US" dirty="0"/>
              <a:t>地址一直不变：大概率是</a:t>
            </a:r>
            <a:r>
              <a:rPr kumimoji="1" lang="en-US" altLang="zh-CN" dirty="0"/>
              <a:t>reset</a:t>
            </a:r>
            <a:r>
              <a:rPr kumimoji="1" lang="zh-CN" altLang="en-US" dirty="0"/>
              <a:t>的问题</a:t>
            </a:r>
            <a:endParaRPr kumimoji="1" lang="en-US" altLang="zh-CN" dirty="0"/>
          </a:p>
          <a:p>
            <a:r>
              <a:rPr kumimoji="1" lang="zh-CN" altLang="en-US" dirty="0"/>
              <a:t>通过一个测试点后出错：地址映射未改，无法从</a:t>
            </a:r>
            <a:r>
              <a:rPr kumimoji="1" lang="en-US" altLang="zh-CN" dirty="0" err="1"/>
              <a:t>confreg</a:t>
            </a:r>
            <a:r>
              <a:rPr kumimoji="1" lang="zh-CN" altLang="en-US" dirty="0"/>
              <a:t>读值</a:t>
            </a:r>
            <a:endParaRPr kumimoji="1" lang="en-US" altLang="zh-CN" dirty="0"/>
          </a:p>
          <a:p>
            <a:r>
              <a:rPr kumimoji="1" lang="zh-CN" altLang="en-US" dirty="0"/>
              <a:t>仿真卡住不动：出现环路，综合一次，看报错。</a:t>
            </a:r>
            <a:endParaRPr kumimoji="1" lang="en-US" altLang="zh-CN" dirty="0"/>
          </a:p>
          <a:p>
            <a:pPr marL="0" indent="0">
              <a:buNone/>
            </a:pPr>
            <a:endParaRPr kumimoji="1" lang="en-US" altLang="zh-CN" dirty="0"/>
          </a:p>
          <a:p>
            <a:pPr marL="0" indent="0">
              <a:buNone/>
            </a:pPr>
            <a:endParaRPr kumimoji="1" lang="en-US" altLang="zh-CN" dirty="0"/>
          </a:p>
          <a:p>
            <a:r>
              <a:rPr kumimoji="1" lang="zh-CN" altLang="en-US" dirty="0"/>
              <a:t>注意：</a:t>
            </a:r>
            <a:endParaRPr kumimoji="1" lang="en-US" altLang="zh-CN" dirty="0"/>
          </a:p>
          <a:p>
            <a:pPr lvl="1"/>
            <a:r>
              <a:rPr kumimoji="1" lang="en-US" altLang="zh-CN" dirty="0"/>
              <a:t>1.</a:t>
            </a:r>
            <a:r>
              <a:rPr kumimoji="1" lang="zh-CN" altLang="en-US" dirty="0"/>
              <a:t> 只能改自己的</a:t>
            </a:r>
            <a:r>
              <a:rPr kumimoji="1" lang="en-US" altLang="zh-CN" dirty="0"/>
              <a:t>CPU</a:t>
            </a:r>
            <a:r>
              <a:rPr kumimoji="1" lang="zh-CN" altLang="en-US" dirty="0"/>
              <a:t>核，外围文件一概不许动。信号也不可以取反</a:t>
            </a:r>
            <a:endParaRPr kumimoji="1" lang="en-US" altLang="zh-CN" dirty="0"/>
          </a:p>
          <a:p>
            <a:pPr lvl="1"/>
            <a:r>
              <a:rPr kumimoji="1" lang="en-US" altLang="zh-CN" dirty="0"/>
              <a:t>2.</a:t>
            </a:r>
            <a:r>
              <a:rPr kumimoji="1" lang="zh-CN" altLang="en-US" dirty="0"/>
              <a:t> </a:t>
            </a:r>
            <a:r>
              <a:rPr kumimoji="1" lang="en-US" altLang="zh-CN" dirty="0"/>
              <a:t>debug</a:t>
            </a:r>
            <a:r>
              <a:rPr kumimoji="1" lang="zh-CN" altLang="en-US" dirty="0"/>
              <a:t>信号必须连接。</a:t>
            </a:r>
            <a:r>
              <a:rPr kumimoji="1" lang="en-US" altLang="zh-CN" dirty="0"/>
              <a:t>PC</a:t>
            </a:r>
            <a:r>
              <a:rPr kumimoji="1" lang="zh-CN" altLang="en-US" dirty="0"/>
              <a:t>每级传递最好使用单独的旁路。</a:t>
            </a:r>
            <a:endParaRPr kumimoji="1" lang="en-US" altLang="zh-CN" dirty="0"/>
          </a:p>
          <a:p>
            <a:pPr lvl="1"/>
            <a:r>
              <a:rPr kumimoji="1" lang="en-US" altLang="zh-CN" dirty="0"/>
              <a:t>3.</a:t>
            </a:r>
            <a:r>
              <a:rPr kumimoji="1" lang="zh-CN" altLang="en-US" dirty="0"/>
              <a:t> 不用怀疑外围文件，这里有错一定是你设计有问题。</a:t>
            </a:r>
          </a:p>
        </p:txBody>
      </p:sp>
    </p:spTree>
    <p:extLst>
      <p:ext uri="{BB962C8B-B14F-4D97-AF65-F5344CB8AC3E}">
        <p14:creationId xmlns:p14="http://schemas.microsoft.com/office/powerpoint/2010/main" val="302825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A106C-35C4-CE4A-BCC1-F4662E27241B}"/>
              </a:ext>
            </a:extLst>
          </p:cNvPr>
          <p:cNvSpPr>
            <a:spLocks noGrp="1"/>
          </p:cNvSpPr>
          <p:nvPr>
            <p:ph type="title"/>
          </p:nvPr>
        </p:nvSpPr>
        <p:spPr/>
        <p:txBody>
          <a:bodyPr/>
          <a:lstStyle/>
          <a:p>
            <a:r>
              <a:rPr kumimoji="1" lang="zh-CN" altLang="en-US" dirty="0"/>
              <a:t>硬件综合设计的实现路线问题</a:t>
            </a:r>
          </a:p>
        </p:txBody>
      </p:sp>
      <p:sp>
        <p:nvSpPr>
          <p:cNvPr id="3" name="内容占位符 2">
            <a:extLst>
              <a:ext uri="{FF2B5EF4-FFF2-40B4-BE49-F238E27FC236}">
                <a16:creationId xmlns:a16="http://schemas.microsoft.com/office/drawing/2014/main" id="{D10213D6-7FEB-E540-99AD-2DC82BD2C466}"/>
              </a:ext>
            </a:extLst>
          </p:cNvPr>
          <p:cNvSpPr>
            <a:spLocks noGrp="1"/>
          </p:cNvSpPr>
          <p:nvPr>
            <p:ph idx="1"/>
          </p:nvPr>
        </p:nvSpPr>
        <p:spPr/>
        <p:txBody>
          <a:bodyPr>
            <a:normAutofit lnSpcReduction="10000"/>
          </a:bodyPr>
          <a:lstStyle/>
          <a:p>
            <a:r>
              <a:rPr kumimoji="1" lang="en-US" altLang="zh-CN" dirty="0"/>
              <a:t>52</a:t>
            </a:r>
            <a:r>
              <a:rPr kumimoji="1" lang="zh-CN" altLang="en-US" dirty="0"/>
              <a:t>条</a:t>
            </a:r>
            <a:r>
              <a:rPr kumimoji="1" lang="en-US" altLang="zh-CN" dirty="0"/>
              <a:t>-&gt;57</a:t>
            </a:r>
            <a:r>
              <a:rPr kumimoji="1" lang="zh-CN" altLang="en-US" dirty="0"/>
              <a:t>条</a:t>
            </a:r>
            <a:r>
              <a:rPr kumimoji="1" lang="en-US" altLang="zh-CN" dirty="0"/>
              <a:t>-&gt;SRAM SOC-&gt;AXI SOC-&gt;Cache</a:t>
            </a:r>
          </a:p>
          <a:p>
            <a:r>
              <a:rPr kumimoji="1" lang="zh-CN" altLang="en-US" dirty="0">
                <a:solidFill>
                  <a:srgbClr val="FF0000"/>
                </a:solidFill>
              </a:rPr>
              <a:t>注意：并非一定要按照此流程，但最后检查请拿出能够正确完成测试的最高版本。如：</a:t>
            </a:r>
            <a:r>
              <a:rPr kumimoji="1" lang="en-US" altLang="zh-CN" dirty="0">
                <a:solidFill>
                  <a:srgbClr val="FF0000"/>
                </a:solidFill>
              </a:rPr>
              <a:t>AXI</a:t>
            </a:r>
            <a:r>
              <a:rPr kumimoji="1" lang="zh-CN" altLang="en-US" dirty="0">
                <a:solidFill>
                  <a:srgbClr val="FF0000"/>
                </a:solidFill>
              </a:rPr>
              <a:t> </a:t>
            </a:r>
            <a:r>
              <a:rPr kumimoji="1" lang="en-US" altLang="zh-CN" dirty="0">
                <a:solidFill>
                  <a:srgbClr val="FF0000"/>
                </a:solidFill>
              </a:rPr>
              <a:t>SOC</a:t>
            </a:r>
            <a:r>
              <a:rPr kumimoji="1" lang="zh-CN" altLang="en-US" dirty="0">
                <a:solidFill>
                  <a:srgbClr val="FF0000"/>
                </a:solidFill>
              </a:rPr>
              <a:t>不能通过，则拿出</a:t>
            </a:r>
            <a:r>
              <a:rPr kumimoji="1" lang="en-US" altLang="zh-CN" dirty="0">
                <a:solidFill>
                  <a:srgbClr val="FF0000"/>
                </a:solidFill>
              </a:rPr>
              <a:t>SRAM</a:t>
            </a:r>
            <a:r>
              <a:rPr kumimoji="1" lang="zh-CN" altLang="en-US" dirty="0">
                <a:solidFill>
                  <a:srgbClr val="FF0000"/>
                </a:solidFill>
              </a:rPr>
              <a:t> </a:t>
            </a:r>
            <a:r>
              <a:rPr kumimoji="1" lang="en-US" altLang="zh-CN" dirty="0">
                <a:solidFill>
                  <a:srgbClr val="FF0000"/>
                </a:solidFill>
              </a:rPr>
              <a:t>SOC</a:t>
            </a:r>
            <a:r>
              <a:rPr kumimoji="1" lang="zh-CN" altLang="en-US" dirty="0">
                <a:solidFill>
                  <a:srgbClr val="FF0000"/>
                </a:solidFill>
              </a:rPr>
              <a:t>版本</a:t>
            </a:r>
            <a:endParaRPr kumimoji="1" lang="en-US" altLang="zh-CN" dirty="0">
              <a:solidFill>
                <a:srgbClr val="FF0000"/>
              </a:solidFill>
            </a:endParaRPr>
          </a:p>
          <a:p>
            <a:r>
              <a:rPr kumimoji="1" lang="zh-CN" altLang="en-US" dirty="0"/>
              <a:t>可供选择的几条路线：</a:t>
            </a:r>
            <a:endParaRPr kumimoji="1" lang="en-US" altLang="zh-CN" dirty="0"/>
          </a:p>
          <a:p>
            <a:pPr lvl="1"/>
            <a:r>
              <a:rPr kumimoji="1" lang="en-US" altLang="zh-CN" dirty="0"/>
              <a:t>52</a:t>
            </a:r>
            <a:r>
              <a:rPr kumimoji="1" lang="zh-CN" altLang="en-US" dirty="0"/>
              <a:t>条</a:t>
            </a:r>
            <a:r>
              <a:rPr kumimoji="1" lang="en-US" altLang="zh-CN" dirty="0"/>
              <a:t>-&gt;</a:t>
            </a:r>
            <a:r>
              <a:rPr kumimoji="1" lang="zh-CN" altLang="en-US" dirty="0"/>
              <a:t>连接</a:t>
            </a:r>
            <a:r>
              <a:rPr kumimoji="1" lang="en-US" altLang="zh-CN" dirty="0"/>
              <a:t>trace(</a:t>
            </a:r>
            <a:r>
              <a:rPr kumimoji="1" lang="en-US" altLang="zh-CN" dirty="0" err="1"/>
              <a:t>sram</a:t>
            </a:r>
            <a:r>
              <a:rPr kumimoji="1" lang="en-US" altLang="zh-CN" dirty="0"/>
              <a:t> soc)-&gt;57</a:t>
            </a:r>
            <a:r>
              <a:rPr kumimoji="1" lang="zh-CN" altLang="en-US" dirty="0"/>
              <a:t>条</a:t>
            </a:r>
            <a:r>
              <a:rPr kumimoji="1" lang="en-US" altLang="zh-CN" dirty="0"/>
              <a:t>-&gt;</a:t>
            </a:r>
            <a:r>
              <a:rPr kumimoji="1" lang="en-US" altLang="zh-CN" dirty="0" err="1"/>
              <a:t>axi</a:t>
            </a:r>
            <a:r>
              <a:rPr kumimoji="1" lang="en-US" altLang="zh-CN" dirty="0"/>
              <a:t>-&gt;cache</a:t>
            </a:r>
          </a:p>
          <a:p>
            <a:pPr lvl="1"/>
            <a:r>
              <a:rPr kumimoji="1" lang="en-US" altLang="zh-CN" dirty="0"/>
              <a:t>52</a:t>
            </a:r>
            <a:r>
              <a:rPr kumimoji="1" lang="zh-CN" altLang="en-US" dirty="0"/>
              <a:t>条</a:t>
            </a:r>
            <a:r>
              <a:rPr kumimoji="1" lang="en-US" altLang="zh-CN" dirty="0"/>
              <a:t>-&gt;</a:t>
            </a:r>
            <a:r>
              <a:rPr kumimoji="1" lang="zh-CN" altLang="en-US" dirty="0"/>
              <a:t>连接</a:t>
            </a:r>
            <a:r>
              <a:rPr kumimoji="1" lang="en-US" altLang="zh-CN" dirty="0"/>
              <a:t>trace(</a:t>
            </a:r>
            <a:r>
              <a:rPr kumimoji="1" lang="en-US" altLang="zh-CN" dirty="0" err="1"/>
              <a:t>sram</a:t>
            </a:r>
            <a:r>
              <a:rPr kumimoji="1" lang="en-US" altLang="zh-CN" dirty="0"/>
              <a:t> soc)-&gt;</a:t>
            </a:r>
            <a:r>
              <a:rPr kumimoji="1" lang="en-US" altLang="zh-CN" dirty="0" err="1"/>
              <a:t>axi</a:t>
            </a:r>
            <a:r>
              <a:rPr kumimoji="1" lang="en-US" altLang="zh-CN" dirty="0"/>
              <a:t>-&gt;cache</a:t>
            </a:r>
            <a:r>
              <a:rPr kumimoji="1" lang="zh-CN" altLang="en-US" dirty="0"/>
              <a:t> </a:t>
            </a:r>
            <a:r>
              <a:rPr kumimoji="1" lang="en-US" altLang="zh-CN" dirty="0"/>
              <a:t>(</a:t>
            </a:r>
            <a:r>
              <a:rPr kumimoji="1" lang="zh-CN" altLang="en-US" dirty="0"/>
              <a:t>如果异常处理确实不会写，起码保证能够现场添加指令</a:t>
            </a:r>
            <a:r>
              <a:rPr kumimoji="1" lang="en-US" altLang="zh-CN" dirty="0"/>
              <a:t>)</a:t>
            </a:r>
          </a:p>
          <a:p>
            <a:pPr lvl="1"/>
            <a:r>
              <a:rPr kumimoji="1" lang="en-US" altLang="zh-CN" dirty="0"/>
              <a:t>52</a:t>
            </a:r>
            <a:r>
              <a:rPr kumimoji="1" lang="zh-CN" altLang="en-US" dirty="0"/>
              <a:t>条</a:t>
            </a:r>
            <a:r>
              <a:rPr kumimoji="1" lang="en-US" altLang="zh-CN" dirty="0"/>
              <a:t>-&gt;</a:t>
            </a:r>
            <a:r>
              <a:rPr kumimoji="1" lang="zh-CN" altLang="en-US" dirty="0"/>
              <a:t>连接</a:t>
            </a:r>
            <a:r>
              <a:rPr kumimoji="1" lang="en-US" altLang="zh-CN" dirty="0"/>
              <a:t>trace(</a:t>
            </a:r>
            <a:r>
              <a:rPr kumimoji="1" lang="en-US" altLang="zh-CN" dirty="0" err="1"/>
              <a:t>sram</a:t>
            </a:r>
            <a:r>
              <a:rPr kumimoji="1" lang="en-US" altLang="zh-CN" dirty="0"/>
              <a:t> soc)-&gt;57</a:t>
            </a:r>
            <a:r>
              <a:rPr kumimoji="1" lang="zh-CN" altLang="en-US" dirty="0"/>
              <a:t>条</a:t>
            </a:r>
            <a:r>
              <a:rPr kumimoji="1" lang="en-US" altLang="zh-CN" dirty="0"/>
              <a:t>-&gt;</a:t>
            </a:r>
            <a:r>
              <a:rPr kumimoji="1" lang="en-US" altLang="zh-CN" dirty="0" err="1"/>
              <a:t>axi+cache</a:t>
            </a:r>
            <a:endParaRPr kumimoji="1" lang="en-US" altLang="zh-CN" dirty="0"/>
          </a:p>
          <a:p>
            <a:endParaRPr kumimoji="1" lang="en-US" altLang="zh-CN" dirty="0"/>
          </a:p>
          <a:p>
            <a:r>
              <a:rPr kumimoji="1" lang="zh-CN" altLang="en-US" dirty="0"/>
              <a:t>宁可拿自己写的</a:t>
            </a:r>
            <a:r>
              <a:rPr kumimoji="1" lang="en-US" altLang="zh-CN" dirty="0"/>
              <a:t>52</a:t>
            </a:r>
            <a:r>
              <a:rPr kumimoji="1" lang="zh-CN" altLang="en-US" dirty="0"/>
              <a:t>条，也别拿别人写的</a:t>
            </a:r>
            <a:r>
              <a:rPr kumimoji="1" lang="en-US" altLang="zh-CN" dirty="0"/>
              <a:t>AXI</a:t>
            </a:r>
            <a:r>
              <a:rPr kumimoji="1" lang="zh-CN" altLang="en-US" dirty="0"/>
              <a:t>。否则，保证死的很难看。</a:t>
            </a:r>
            <a:endParaRPr kumimoji="1" lang="en-US" altLang="zh-CN" dirty="0"/>
          </a:p>
          <a:p>
            <a:endParaRPr kumimoji="1" lang="zh-CN" altLang="en-US" dirty="0"/>
          </a:p>
        </p:txBody>
      </p:sp>
    </p:spTree>
    <p:extLst>
      <p:ext uri="{BB962C8B-B14F-4D97-AF65-F5344CB8AC3E}">
        <p14:creationId xmlns:p14="http://schemas.microsoft.com/office/powerpoint/2010/main" val="63044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ECB1C-3C74-544A-AD85-22E9E80A9AE1}"/>
              </a:ext>
            </a:extLst>
          </p:cNvPr>
          <p:cNvSpPr>
            <a:spLocks noGrp="1"/>
          </p:cNvSpPr>
          <p:nvPr>
            <p:ph type="title"/>
          </p:nvPr>
        </p:nvSpPr>
        <p:spPr/>
        <p:txBody>
          <a:bodyPr/>
          <a:lstStyle/>
          <a:p>
            <a:r>
              <a:rPr kumimoji="1" lang="zh-CN" altLang="en-US" dirty="0"/>
              <a:t>读数据时序图</a:t>
            </a:r>
          </a:p>
        </p:txBody>
      </p:sp>
      <p:sp>
        <p:nvSpPr>
          <p:cNvPr id="3" name="内容占位符 2">
            <a:extLst>
              <a:ext uri="{FF2B5EF4-FFF2-40B4-BE49-F238E27FC236}">
                <a16:creationId xmlns:a16="http://schemas.microsoft.com/office/drawing/2014/main" id="{41D7E13D-1595-3144-9DF4-5455B9EABBC8}"/>
              </a:ext>
            </a:extLst>
          </p:cNvPr>
          <p:cNvSpPr>
            <a:spLocks noGrp="1"/>
          </p:cNvSpPr>
          <p:nvPr>
            <p:ph idx="1"/>
          </p:nvPr>
        </p:nvSpPr>
        <p:spPr/>
        <p:txBody>
          <a:bodyPr/>
          <a:lstStyle/>
          <a:p>
            <a:r>
              <a:rPr lang="zh-CN" altLang="en-US" dirty="0">
                <a:latin typeface="+mn-ea"/>
              </a:rPr>
              <a:t>当拍传地址，下拍回数据</a:t>
            </a:r>
            <a:endParaRPr lang="en-US" altLang="zh-CN" dirty="0">
              <a:latin typeface="+mn-ea"/>
            </a:endParaRPr>
          </a:p>
        </p:txBody>
      </p:sp>
      <p:pic>
        <p:nvPicPr>
          <p:cNvPr id="4" name="图片 3">
            <a:extLst>
              <a:ext uri="{FF2B5EF4-FFF2-40B4-BE49-F238E27FC236}">
                <a16:creationId xmlns:a16="http://schemas.microsoft.com/office/drawing/2014/main" id="{DA315D6E-C51B-A448-9B7E-5BEDE16437D7}"/>
              </a:ext>
            </a:extLst>
          </p:cNvPr>
          <p:cNvPicPr>
            <a:picLocks noChangeAspect="1"/>
          </p:cNvPicPr>
          <p:nvPr/>
        </p:nvPicPr>
        <p:blipFill>
          <a:blip r:embed="rId2"/>
          <a:stretch>
            <a:fillRect/>
          </a:stretch>
        </p:blipFill>
        <p:spPr>
          <a:xfrm>
            <a:off x="3091188" y="2521757"/>
            <a:ext cx="6009624" cy="3655206"/>
          </a:xfrm>
          <a:prstGeom prst="rect">
            <a:avLst/>
          </a:prstGeom>
        </p:spPr>
      </p:pic>
    </p:spTree>
    <p:extLst>
      <p:ext uri="{BB962C8B-B14F-4D97-AF65-F5344CB8AC3E}">
        <p14:creationId xmlns:p14="http://schemas.microsoft.com/office/powerpoint/2010/main" val="61605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11D2F-F0FD-7540-BF5C-53E9AC1833DF}"/>
              </a:ext>
            </a:extLst>
          </p:cNvPr>
          <p:cNvSpPr>
            <a:spLocks noGrp="1"/>
          </p:cNvSpPr>
          <p:nvPr>
            <p:ph type="title"/>
          </p:nvPr>
        </p:nvSpPr>
        <p:spPr/>
        <p:txBody>
          <a:bodyPr/>
          <a:lstStyle/>
          <a:p>
            <a:r>
              <a:rPr kumimoji="1" lang="zh-CN" altLang="en-US" dirty="0"/>
              <a:t>写数据时序图</a:t>
            </a:r>
          </a:p>
        </p:txBody>
      </p:sp>
      <p:sp>
        <p:nvSpPr>
          <p:cNvPr id="3" name="内容占位符 2">
            <a:extLst>
              <a:ext uri="{FF2B5EF4-FFF2-40B4-BE49-F238E27FC236}">
                <a16:creationId xmlns:a16="http://schemas.microsoft.com/office/drawing/2014/main" id="{2800B2BE-6533-864E-972A-0564CB7B33C9}"/>
              </a:ext>
            </a:extLst>
          </p:cNvPr>
          <p:cNvSpPr>
            <a:spLocks noGrp="1"/>
          </p:cNvSpPr>
          <p:nvPr>
            <p:ph idx="1"/>
          </p:nvPr>
        </p:nvSpPr>
        <p:spPr/>
        <p:txBody>
          <a:bodyPr/>
          <a:lstStyle/>
          <a:p>
            <a:r>
              <a:rPr lang="zh-CN" altLang="en-US" dirty="0">
                <a:latin typeface="+mn-ea"/>
              </a:rPr>
              <a:t>地址和数据 同拍给</a:t>
            </a:r>
            <a:endParaRPr lang="en-US" altLang="zh-CN" dirty="0">
              <a:latin typeface="+mn-ea"/>
            </a:endParaRPr>
          </a:p>
          <a:p>
            <a:endParaRPr kumimoji="1" lang="zh-CN" altLang="en-US" dirty="0"/>
          </a:p>
        </p:txBody>
      </p:sp>
      <p:pic>
        <p:nvPicPr>
          <p:cNvPr id="4" name="图片 3">
            <a:extLst>
              <a:ext uri="{FF2B5EF4-FFF2-40B4-BE49-F238E27FC236}">
                <a16:creationId xmlns:a16="http://schemas.microsoft.com/office/drawing/2014/main" id="{445A50D6-90DA-CD4E-895E-85B35C12ECF5}"/>
              </a:ext>
            </a:extLst>
          </p:cNvPr>
          <p:cNvPicPr>
            <a:picLocks noChangeAspect="1"/>
          </p:cNvPicPr>
          <p:nvPr/>
        </p:nvPicPr>
        <p:blipFill>
          <a:blip r:embed="rId2"/>
          <a:stretch>
            <a:fillRect/>
          </a:stretch>
        </p:blipFill>
        <p:spPr>
          <a:xfrm>
            <a:off x="3323692" y="2398746"/>
            <a:ext cx="5544616" cy="3390143"/>
          </a:xfrm>
          <a:prstGeom prst="rect">
            <a:avLst/>
          </a:prstGeom>
        </p:spPr>
      </p:pic>
    </p:spTree>
    <p:extLst>
      <p:ext uri="{BB962C8B-B14F-4D97-AF65-F5344CB8AC3E}">
        <p14:creationId xmlns:p14="http://schemas.microsoft.com/office/powerpoint/2010/main" val="1275555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904CB-6416-4547-A81F-CA41C010550B}"/>
              </a:ext>
            </a:extLst>
          </p:cNvPr>
          <p:cNvSpPr>
            <a:spLocks noGrp="1"/>
          </p:cNvSpPr>
          <p:nvPr>
            <p:ph type="title"/>
          </p:nvPr>
        </p:nvSpPr>
        <p:spPr/>
        <p:txBody>
          <a:bodyPr/>
          <a:lstStyle/>
          <a:p>
            <a:r>
              <a:rPr kumimoji="1" lang="en-US" altLang="zh-CN" dirty="0"/>
              <a:t>Trace</a:t>
            </a:r>
            <a:r>
              <a:rPr kumimoji="1" lang="zh-CN" altLang="en-US" dirty="0"/>
              <a:t>调试</a:t>
            </a:r>
          </a:p>
        </p:txBody>
      </p:sp>
      <p:sp>
        <p:nvSpPr>
          <p:cNvPr id="3" name="内容占位符 2">
            <a:extLst>
              <a:ext uri="{FF2B5EF4-FFF2-40B4-BE49-F238E27FC236}">
                <a16:creationId xmlns:a16="http://schemas.microsoft.com/office/drawing/2014/main" id="{41788A22-3C34-C14C-A4C8-30601A1FDF51}"/>
              </a:ext>
            </a:extLst>
          </p:cNvPr>
          <p:cNvSpPr>
            <a:spLocks noGrp="1"/>
          </p:cNvSpPr>
          <p:nvPr>
            <p:ph idx="1"/>
          </p:nvPr>
        </p:nvSpPr>
        <p:spPr/>
        <p:txBody>
          <a:bodyPr/>
          <a:lstStyle/>
          <a:p>
            <a:r>
              <a:rPr kumimoji="1" lang="zh-CN" altLang="en-US" dirty="0"/>
              <a:t>项目要放到一个路径中</a:t>
            </a:r>
            <a:r>
              <a:rPr kumimoji="1" lang="zh-CN" altLang="en-US" dirty="0">
                <a:solidFill>
                  <a:srgbClr val="FF0000"/>
                </a:solidFill>
              </a:rPr>
              <a:t>没有中文字符</a:t>
            </a:r>
            <a:r>
              <a:rPr kumimoji="1" lang="zh-CN" altLang="en-US" dirty="0"/>
              <a:t>的位置上</a:t>
            </a:r>
            <a:endParaRPr kumimoji="1" lang="en-US" altLang="zh-CN" dirty="0"/>
          </a:p>
          <a:p>
            <a:r>
              <a:rPr kumimoji="1" lang="en-GB" altLang="zh-CN" dirty="0"/>
              <a:t>CPU </a:t>
            </a:r>
            <a:r>
              <a:rPr kumimoji="1" lang="zh-CN" altLang="en-US" dirty="0"/>
              <a:t>代码拷贝到 </a:t>
            </a:r>
            <a:r>
              <a:rPr kumimoji="1" lang="en-GB" altLang="zh-CN" dirty="0" err="1"/>
              <a:t>soc_sram_func</a:t>
            </a:r>
            <a:r>
              <a:rPr kumimoji="1" lang="en-GB" altLang="zh-CN" dirty="0"/>
              <a:t>/</a:t>
            </a:r>
            <a:r>
              <a:rPr kumimoji="1" lang="en-GB" altLang="zh-CN" dirty="0" err="1"/>
              <a:t>rtl</a:t>
            </a:r>
            <a:r>
              <a:rPr kumimoji="1" lang="en-GB" altLang="zh-CN" dirty="0"/>
              <a:t>/</a:t>
            </a:r>
            <a:r>
              <a:rPr kumimoji="1" lang="en-GB" altLang="zh-CN" dirty="0" err="1"/>
              <a:t>myCPU</a:t>
            </a:r>
            <a:r>
              <a:rPr kumimoji="1" lang="en-GB" altLang="zh-CN" dirty="0"/>
              <a:t>/</a:t>
            </a:r>
            <a:r>
              <a:rPr kumimoji="1" lang="zh-CN" altLang="en-US" dirty="0"/>
              <a:t>目录下</a:t>
            </a:r>
            <a:endParaRPr kumimoji="1" lang="en-US" altLang="zh-CN" dirty="0"/>
          </a:p>
          <a:p>
            <a:pPr lvl="1"/>
            <a:r>
              <a:rPr kumimoji="1" lang="zh-CN" altLang="en-US" dirty="0">
                <a:solidFill>
                  <a:srgbClr val="FF0000"/>
                </a:solidFill>
              </a:rPr>
              <a:t>注意：引入代码时不要选</a:t>
            </a:r>
            <a:r>
              <a:rPr kumimoji="1" lang="en-US" altLang="zh-CN" dirty="0">
                <a:solidFill>
                  <a:srgbClr val="FF0000"/>
                </a:solidFill>
              </a:rPr>
              <a:t>copy</a:t>
            </a:r>
            <a:r>
              <a:rPr kumimoji="1" lang="zh-CN" altLang="en-US" dirty="0">
                <a:solidFill>
                  <a:srgbClr val="FF0000"/>
                </a:solidFill>
              </a:rPr>
              <a:t> </a:t>
            </a:r>
            <a:r>
              <a:rPr kumimoji="1" lang="en-US" altLang="zh-CN" dirty="0">
                <a:solidFill>
                  <a:srgbClr val="FF0000"/>
                </a:solidFill>
              </a:rPr>
              <a:t>into</a:t>
            </a:r>
            <a:r>
              <a:rPr kumimoji="1" lang="zh-CN" altLang="en-US" dirty="0">
                <a:solidFill>
                  <a:srgbClr val="FF0000"/>
                </a:solidFill>
              </a:rPr>
              <a:t> </a:t>
            </a:r>
            <a:r>
              <a:rPr kumimoji="1" lang="en-US" altLang="zh-CN" dirty="0">
                <a:solidFill>
                  <a:srgbClr val="FF0000"/>
                </a:solidFill>
              </a:rPr>
              <a:t>project</a:t>
            </a:r>
            <a:r>
              <a:rPr kumimoji="1" lang="zh-CN" altLang="en-US" dirty="0">
                <a:solidFill>
                  <a:srgbClr val="FF0000"/>
                </a:solidFill>
              </a:rPr>
              <a:t>！新建文件也要放在</a:t>
            </a:r>
            <a:r>
              <a:rPr kumimoji="1" lang="en-US" altLang="zh-CN" dirty="0" err="1">
                <a:solidFill>
                  <a:srgbClr val="FF0000"/>
                </a:solidFill>
              </a:rPr>
              <a:t>rtl</a:t>
            </a:r>
            <a:r>
              <a:rPr kumimoji="1" lang="en-US" altLang="zh-CN" dirty="0">
                <a:solidFill>
                  <a:srgbClr val="FF0000"/>
                </a:solidFill>
              </a:rPr>
              <a:t>/</a:t>
            </a:r>
            <a:r>
              <a:rPr kumimoji="1" lang="en-US" altLang="zh-CN" dirty="0" err="1">
                <a:solidFill>
                  <a:srgbClr val="FF0000"/>
                </a:solidFill>
              </a:rPr>
              <a:t>myCPU</a:t>
            </a:r>
            <a:endParaRPr kumimoji="1" lang="en-US" altLang="zh-CN" dirty="0">
              <a:solidFill>
                <a:srgbClr val="FF0000"/>
              </a:solidFill>
            </a:endParaRPr>
          </a:p>
          <a:p>
            <a:r>
              <a:rPr kumimoji="1" lang="zh-CN" altLang="en-US" dirty="0"/>
              <a:t>所有测试的</a:t>
            </a:r>
            <a:r>
              <a:rPr kumimoji="1" lang="en-US" altLang="zh-CN" dirty="0" err="1"/>
              <a:t>coe</a:t>
            </a:r>
            <a:r>
              <a:rPr kumimoji="1" lang="zh-CN" altLang="en-US" dirty="0"/>
              <a:t>，对比</a:t>
            </a:r>
            <a:r>
              <a:rPr kumimoji="1" lang="en-US" altLang="zh-CN" dirty="0" err="1"/>
              <a:t>golden_trace</a:t>
            </a:r>
            <a:r>
              <a:rPr kumimoji="1" lang="zh-CN" altLang="en-US" dirty="0"/>
              <a:t>已生成好，无需再生成。</a:t>
            </a:r>
            <a:endParaRPr kumimoji="1" lang="en-US" altLang="zh-CN" dirty="0"/>
          </a:p>
          <a:p>
            <a:endParaRPr kumimoji="1" lang="en-US" altLang="zh-CN" dirty="0"/>
          </a:p>
          <a:p>
            <a:r>
              <a:rPr kumimoji="1" lang="zh-CN" altLang="en-US" dirty="0"/>
              <a:t>看文档！！！</a:t>
            </a:r>
            <a:endParaRPr kumimoji="1" lang="en-US" altLang="zh-CN" dirty="0"/>
          </a:p>
        </p:txBody>
      </p:sp>
    </p:spTree>
    <p:extLst>
      <p:ext uri="{BB962C8B-B14F-4D97-AF65-F5344CB8AC3E}">
        <p14:creationId xmlns:p14="http://schemas.microsoft.com/office/powerpoint/2010/main" val="420836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EF211-D086-B146-B2E2-703BDEABCAA4}"/>
              </a:ext>
            </a:extLst>
          </p:cNvPr>
          <p:cNvSpPr>
            <a:spLocks noGrp="1"/>
          </p:cNvSpPr>
          <p:nvPr>
            <p:ph type="title"/>
          </p:nvPr>
        </p:nvSpPr>
        <p:spPr/>
        <p:txBody>
          <a:bodyPr/>
          <a:lstStyle/>
          <a:p>
            <a:r>
              <a:rPr lang="en-GB" altLang="zh-CN" dirty="0"/>
              <a:t>Trace </a:t>
            </a:r>
            <a:r>
              <a:rPr lang="zh-CN" altLang="en-US" dirty="0"/>
              <a:t>采样的信号</a:t>
            </a:r>
            <a:endParaRPr kumimoji="1" lang="zh-CN" altLang="en-US" dirty="0"/>
          </a:p>
        </p:txBody>
      </p:sp>
      <p:sp>
        <p:nvSpPr>
          <p:cNvPr id="3" name="内容占位符 2">
            <a:extLst>
              <a:ext uri="{FF2B5EF4-FFF2-40B4-BE49-F238E27FC236}">
                <a16:creationId xmlns:a16="http://schemas.microsoft.com/office/drawing/2014/main" id="{AD213E77-E22B-2847-A0F9-A9BDB17EC5ED}"/>
              </a:ext>
            </a:extLst>
          </p:cNvPr>
          <p:cNvSpPr>
            <a:spLocks noGrp="1"/>
          </p:cNvSpPr>
          <p:nvPr>
            <p:ph idx="1"/>
          </p:nvPr>
        </p:nvSpPr>
        <p:spPr/>
        <p:txBody>
          <a:bodyPr/>
          <a:lstStyle/>
          <a:p>
            <a:r>
              <a:rPr kumimoji="1" lang="en-US" altLang="zh-CN" dirty="0" err="1"/>
              <a:t>debug_wb_pc</a:t>
            </a:r>
            <a:r>
              <a:rPr kumimoji="1" lang="en-US" altLang="zh-CN" dirty="0"/>
              <a:t>: CPU</a:t>
            </a:r>
            <a:r>
              <a:rPr kumimoji="1" lang="zh-CN" altLang="en-US" dirty="0"/>
              <a:t>写回级</a:t>
            </a:r>
            <a:r>
              <a:rPr kumimoji="1" lang="en-US" altLang="zh-CN" dirty="0"/>
              <a:t>(</a:t>
            </a:r>
            <a:r>
              <a:rPr kumimoji="1" lang="en-US" altLang="zh-CN" dirty="0" err="1"/>
              <a:t>wb</a:t>
            </a:r>
            <a:r>
              <a:rPr kumimoji="1" lang="en-US" altLang="zh-CN" dirty="0"/>
              <a:t>)</a:t>
            </a:r>
            <a:r>
              <a:rPr kumimoji="1" lang="zh-CN" altLang="en-US" dirty="0"/>
              <a:t>的</a:t>
            </a:r>
            <a:r>
              <a:rPr kumimoji="1" lang="en-US" altLang="zh-CN" dirty="0"/>
              <a:t>PC</a:t>
            </a:r>
          </a:p>
          <a:p>
            <a:r>
              <a:rPr kumimoji="1" lang="en-US" altLang="zh-CN" dirty="0" err="1"/>
              <a:t>debug_wb_rf_wen</a:t>
            </a:r>
            <a:r>
              <a:rPr kumimoji="1" lang="en-US" altLang="zh-CN" dirty="0"/>
              <a:t>: </a:t>
            </a:r>
            <a:r>
              <a:rPr kumimoji="1" lang="en-US" altLang="zh-CN" dirty="0" err="1"/>
              <a:t>wb</a:t>
            </a:r>
            <a:r>
              <a:rPr kumimoji="1" lang="zh-CN" altLang="en-US" dirty="0"/>
              <a:t>级的写回使能</a:t>
            </a:r>
            <a:endParaRPr kumimoji="1" lang="en-US" altLang="zh-CN" dirty="0"/>
          </a:p>
          <a:p>
            <a:r>
              <a:rPr kumimoji="1" lang="en-US" altLang="zh-CN" dirty="0" err="1"/>
              <a:t>debug_wb_rf_wnum</a:t>
            </a:r>
            <a:r>
              <a:rPr kumimoji="1" lang="en-US" altLang="zh-CN" dirty="0"/>
              <a:t>: </a:t>
            </a:r>
            <a:r>
              <a:rPr kumimoji="1" lang="en-US" altLang="zh-CN" dirty="0" err="1"/>
              <a:t>wb</a:t>
            </a:r>
            <a:r>
              <a:rPr kumimoji="1" lang="zh-CN" altLang="en-US" dirty="0"/>
              <a:t>级的写回的目的寄存器号</a:t>
            </a:r>
            <a:endParaRPr kumimoji="1" lang="en-US" altLang="zh-CN" dirty="0"/>
          </a:p>
          <a:p>
            <a:r>
              <a:rPr kumimoji="1" lang="en-US" altLang="zh-CN" dirty="0" err="1"/>
              <a:t>debug_wb_rf_wdata</a:t>
            </a:r>
            <a:r>
              <a:rPr kumimoji="1" lang="en-US" altLang="zh-CN" dirty="0"/>
              <a:t>: </a:t>
            </a:r>
            <a:r>
              <a:rPr kumimoji="1" lang="en-US" altLang="zh-CN" dirty="0" err="1"/>
              <a:t>wb</a:t>
            </a:r>
            <a:r>
              <a:rPr kumimoji="1" lang="zh-CN" altLang="en-US" dirty="0"/>
              <a:t>级的写回的目的操作数</a:t>
            </a:r>
          </a:p>
        </p:txBody>
      </p:sp>
    </p:spTree>
    <p:extLst>
      <p:ext uri="{BB962C8B-B14F-4D97-AF65-F5344CB8AC3E}">
        <p14:creationId xmlns:p14="http://schemas.microsoft.com/office/powerpoint/2010/main" val="399849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95426-E15E-2348-9B1E-0B65FA40660B}"/>
              </a:ext>
            </a:extLst>
          </p:cNvPr>
          <p:cNvSpPr>
            <a:spLocks noGrp="1"/>
          </p:cNvSpPr>
          <p:nvPr>
            <p:ph type="title"/>
          </p:nvPr>
        </p:nvSpPr>
        <p:spPr/>
        <p:txBody>
          <a:bodyPr/>
          <a:lstStyle/>
          <a:p>
            <a:r>
              <a:rPr kumimoji="1" lang="zh-CN" altLang="en-US" dirty="0"/>
              <a:t>使用</a:t>
            </a:r>
            <a:r>
              <a:rPr kumimoji="1" lang="en-US" altLang="zh-CN" dirty="0"/>
              <a:t>Trace</a:t>
            </a:r>
            <a:r>
              <a:rPr kumimoji="1" lang="zh-CN" altLang="en-US" dirty="0"/>
              <a:t>的注意事项</a:t>
            </a:r>
          </a:p>
        </p:txBody>
      </p:sp>
      <p:sp>
        <p:nvSpPr>
          <p:cNvPr id="3" name="内容占位符 2">
            <a:extLst>
              <a:ext uri="{FF2B5EF4-FFF2-40B4-BE49-F238E27FC236}">
                <a16:creationId xmlns:a16="http://schemas.microsoft.com/office/drawing/2014/main" id="{CD9475A9-1906-784A-AABA-57429F58ADA3}"/>
              </a:ext>
            </a:extLst>
          </p:cNvPr>
          <p:cNvSpPr>
            <a:spLocks noGrp="1"/>
          </p:cNvSpPr>
          <p:nvPr>
            <p:ph idx="1"/>
          </p:nvPr>
        </p:nvSpPr>
        <p:spPr/>
        <p:txBody>
          <a:bodyPr/>
          <a:lstStyle/>
          <a:p>
            <a:r>
              <a:rPr kumimoji="1" lang="zh-CN" altLang="en-US" dirty="0"/>
              <a:t>对比文件路径问题</a:t>
            </a:r>
            <a:endParaRPr kumimoji="1" lang="en-US" altLang="zh-CN" dirty="0"/>
          </a:p>
          <a:p>
            <a:pPr lvl="1"/>
            <a:r>
              <a:rPr kumimoji="1" lang="zh-CN" altLang="en-US" dirty="0"/>
              <a:t>可以直接使用绝对路径</a:t>
            </a:r>
            <a:endParaRPr kumimoji="1" lang="en-US" altLang="zh-CN" dirty="0"/>
          </a:p>
          <a:p>
            <a:pPr lvl="1"/>
            <a:r>
              <a:rPr kumimoji="1" lang="zh-CN" altLang="en-US" dirty="0"/>
              <a:t>若使用“</a:t>
            </a:r>
            <a:r>
              <a:rPr kumimoji="1" lang="en-GB" altLang="zh-CN" dirty="0"/>
              <a:t>../../../../../../</a:t>
            </a:r>
            <a:r>
              <a:rPr kumimoji="1" lang="en-GB" altLang="zh-CN" dirty="0" err="1"/>
              <a:t>golden_trace_.txt</a:t>
            </a:r>
            <a:r>
              <a:rPr kumimoji="1" lang="zh-CN" altLang="en-US" dirty="0"/>
              <a:t>”需要</a:t>
            </a:r>
            <a:r>
              <a:rPr kumimoji="1" lang="en-US" altLang="zh-CN" dirty="0"/>
              <a:t>TCL</a:t>
            </a:r>
            <a:r>
              <a:rPr kumimoji="1" lang="zh-CN" altLang="en-US" dirty="0"/>
              <a:t> </a:t>
            </a:r>
            <a:r>
              <a:rPr kumimoji="1" lang="en-US" altLang="zh-CN" dirty="0"/>
              <a:t>Console</a:t>
            </a:r>
            <a:r>
              <a:rPr kumimoji="1" lang="zh-CN" altLang="en-US" dirty="0"/>
              <a:t>处进入目录，目录需要与项目文件</a:t>
            </a:r>
            <a:r>
              <a:rPr kumimoji="1" lang="en-US" altLang="zh-CN" dirty="0"/>
              <a:t>(</a:t>
            </a:r>
            <a:r>
              <a:rPr kumimoji="1" lang="en-US" altLang="zh-CN" dirty="0" err="1"/>
              <a:t>xpr</a:t>
            </a:r>
            <a:r>
              <a:rPr kumimoji="1" lang="en-US" altLang="zh-CN" dirty="0"/>
              <a:t>)</a:t>
            </a:r>
            <a:r>
              <a:rPr kumimoji="1" lang="zh-CN" altLang="en-US" dirty="0"/>
              <a:t>同级</a:t>
            </a:r>
            <a:endParaRPr kumimoji="1" lang="en-US" altLang="zh-CN" dirty="0"/>
          </a:p>
          <a:p>
            <a:pPr lvl="1"/>
            <a:r>
              <a:rPr kumimoji="1" lang="zh-CN" altLang="en-US" dirty="0"/>
              <a:t>进入方法与命令行相同</a:t>
            </a:r>
            <a:r>
              <a:rPr kumimoji="1" lang="en-US" altLang="zh-CN" dirty="0"/>
              <a:t>: cd /xxx/xxx/xxx/xxx</a:t>
            </a:r>
          </a:p>
          <a:p>
            <a:r>
              <a:rPr kumimoji="1" lang="zh-CN" altLang="en-US" dirty="0"/>
              <a:t>若对比采样信号一直为</a:t>
            </a:r>
            <a:r>
              <a:rPr kumimoji="1" lang="en-US" altLang="zh-CN" dirty="0"/>
              <a:t>X</a:t>
            </a:r>
            <a:r>
              <a:rPr kumimoji="1" lang="zh-CN" altLang="en-US" dirty="0"/>
              <a:t>，一定是路径问题</a:t>
            </a:r>
            <a:endParaRPr kumimoji="1" lang="en-US" altLang="zh-CN" dirty="0"/>
          </a:p>
          <a:p>
            <a:endParaRPr kumimoji="1" lang="zh-CN" altLang="en-US" dirty="0"/>
          </a:p>
        </p:txBody>
      </p:sp>
    </p:spTree>
    <p:extLst>
      <p:ext uri="{BB962C8B-B14F-4D97-AF65-F5344CB8AC3E}">
        <p14:creationId xmlns:p14="http://schemas.microsoft.com/office/powerpoint/2010/main" val="2158245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EE94-F592-D547-8B3B-69069B667BEA}"/>
              </a:ext>
            </a:extLst>
          </p:cNvPr>
          <p:cNvSpPr>
            <a:spLocks noGrp="1"/>
          </p:cNvSpPr>
          <p:nvPr>
            <p:ph type="title"/>
          </p:nvPr>
        </p:nvSpPr>
        <p:spPr/>
        <p:txBody>
          <a:bodyPr/>
          <a:lstStyle/>
          <a:p>
            <a:r>
              <a:rPr kumimoji="1" lang="zh-CN" altLang="en-US" dirty="0"/>
              <a:t>调试技巧</a:t>
            </a:r>
          </a:p>
        </p:txBody>
      </p:sp>
      <p:sp>
        <p:nvSpPr>
          <p:cNvPr id="3" name="内容占位符 2">
            <a:extLst>
              <a:ext uri="{FF2B5EF4-FFF2-40B4-BE49-F238E27FC236}">
                <a16:creationId xmlns:a16="http://schemas.microsoft.com/office/drawing/2014/main" id="{89C28379-D957-8C4D-9E87-2C98D0B67BF2}"/>
              </a:ext>
            </a:extLst>
          </p:cNvPr>
          <p:cNvSpPr>
            <a:spLocks noGrp="1"/>
          </p:cNvSpPr>
          <p:nvPr>
            <p:ph idx="1"/>
          </p:nvPr>
        </p:nvSpPr>
        <p:spPr/>
        <p:txBody>
          <a:bodyPr/>
          <a:lstStyle/>
          <a:p>
            <a:r>
              <a:rPr kumimoji="1" lang="zh-CN" altLang="en-US" dirty="0"/>
              <a:t>共有三处对比：</a:t>
            </a:r>
            <a:r>
              <a:rPr kumimoji="1" lang="en-US" altLang="zh-CN" dirty="0"/>
              <a:t>pc</a:t>
            </a:r>
            <a:r>
              <a:rPr kumimoji="1" lang="zh-CN" altLang="en-US" dirty="0"/>
              <a:t>、</a:t>
            </a:r>
            <a:r>
              <a:rPr kumimoji="1" lang="en-US" altLang="zh-CN" dirty="0"/>
              <a:t>num</a:t>
            </a:r>
            <a:r>
              <a:rPr kumimoji="1" lang="zh-CN" altLang="en-US" dirty="0"/>
              <a:t>、</a:t>
            </a:r>
            <a:r>
              <a:rPr kumimoji="1" lang="en-US" altLang="zh-CN" dirty="0"/>
              <a:t>data</a:t>
            </a:r>
          </a:p>
          <a:p>
            <a:r>
              <a:rPr kumimoji="1" lang="en-US" altLang="zh-CN" dirty="0"/>
              <a:t>PC</a:t>
            </a:r>
            <a:r>
              <a:rPr kumimoji="1" lang="zh-CN" altLang="en-US" dirty="0"/>
              <a:t>不对应，找第一处不对应的位置，而不是打印的位置</a:t>
            </a:r>
            <a:endParaRPr kumimoji="1" lang="en-US" altLang="zh-CN" dirty="0"/>
          </a:p>
          <a:p>
            <a:r>
              <a:rPr kumimoji="1" lang="en-US" altLang="zh-CN" dirty="0"/>
              <a:t>PC</a:t>
            </a:r>
            <a:r>
              <a:rPr kumimoji="1" lang="zh-CN" altLang="en-US" dirty="0"/>
              <a:t>对，</a:t>
            </a:r>
            <a:r>
              <a:rPr kumimoji="1" lang="en-US" altLang="zh-CN" dirty="0"/>
              <a:t>num</a:t>
            </a:r>
            <a:r>
              <a:rPr kumimoji="1" lang="zh-CN" altLang="en-US" dirty="0"/>
              <a:t>、</a:t>
            </a:r>
            <a:r>
              <a:rPr kumimoji="1" lang="en-US" altLang="zh-CN" dirty="0"/>
              <a:t>data</a:t>
            </a:r>
            <a:r>
              <a:rPr kumimoji="1" lang="zh-CN" altLang="en-US" dirty="0"/>
              <a:t>不对：</a:t>
            </a:r>
            <a:endParaRPr kumimoji="1" lang="en-US" altLang="zh-CN" dirty="0"/>
          </a:p>
          <a:p>
            <a:pPr lvl="1"/>
            <a:r>
              <a:rPr kumimoji="1" lang="zh-CN" altLang="en-US" dirty="0"/>
              <a:t>先看取指是否正确。</a:t>
            </a:r>
            <a:r>
              <a:rPr kumimoji="1" lang="en-US" altLang="zh-CN" dirty="0" err="1"/>
              <a:t>test.S</a:t>
            </a:r>
            <a:r>
              <a:rPr kumimoji="1" lang="zh-CN" altLang="en-US" dirty="0"/>
              <a:t>找到正确指令，对比</a:t>
            </a:r>
            <a:r>
              <a:rPr kumimoji="1" lang="en-US" altLang="zh-CN" dirty="0" err="1"/>
              <a:t>inst_ram</a:t>
            </a:r>
            <a:r>
              <a:rPr kumimoji="1" lang="zh-CN" altLang="en-US" dirty="0"/>
              <a:t>输出</a:t>
            </a:r>
            <a:endParaRPr kumimoji="1" lang="en-US" altLang="zh-CN" dirty="0"/>
          </a:p>
          <a:p>
            <a:pPr lvl="1"/>
            <a:r>
              <a:rPr kumimoji="1" lang="zh-CN" altLang="en-US" dirty="0"/>
              <a:t>取指正确，看指令有无错位（</a:t>
            </a:r>
            <a:r>
              <a:rPr kumimoji="1" lang="en-US" altLang="zh-CN" dirty="0"/>
              <a:t>stall</a:t>
            </a:r>
            <a:r>
              <a:rPr kumimoji="1" lang="zh-CN" altLang="en-US" dirty="0"/>
              <a:t>引起）、清空（</a:t>
            </a:r>
            <a:r>
              <a:rPr kumimoji="1" lang="en-US" altLang="zh-CN" dirty="0"/>
              <a:t>flush</a:t>
            </a:r>
            <a:r>
              <a:rPr kumimoji="1" lang="zh-CN" altLang="en-US" dirty="0"/>
              <a:t>引起）</a:t>
            </a:r>
            <a:endParaRPr kumimoji="1" lang="en-US" altLang="zh-CN" dirty="0"/>
          </a:p>
          <a:p>
            <a:r>
              <a:rPr kumimoji="1" lang="en-US" altLang="zh-CN" dirty="0"/>
              <a:t>PC</a:t>
            </a:r>
            <a:r>
              <a:rPr kumimoji="1" lang="zh-CN" altLang="en-US" dirty="0"/>
              <a:t>、</a:t>
            </a:r>
            <a:r>
              <a:rPr kumimoji="1" lang="en-US" altLang="zh-CN" dirty="0"/>
              <a:t> num</a:t>
            </a:r>
            <a:r>
              <a:rPr kumimoji="1" lang="zh-CN" altLang="en-US" dirty="0"/>
              <a:t>对，</a:t>
            </a:r>
            <a:r>
              <a:rPr kumimoji="1" lang="en-US" altLang="zh-CN" dirty="0"/>
              <a:t>data</a:t>
            </a:r>
            <a:r>
              <a:rPr kumimoji="1" lang="zh-CN" altLang="en-US" dirty="0"/>
              <a:t>不对</a:t>
            </a:r>
            <a:endParaRPr kumimoji="1" lang="en-US" altLang="zh-CN" dirty="0"/>
          </a:p>
          <a:p>
            <a:pPr lvl="1"/>
            <a:r>
              <a:rPr kumimoji="1" lang="zh-CN" altLang="en-US" dirty="0"/>
              <a:t>普通指令，看</a:t>
            </a:r>
            <a:r>
              <a:rPr kumimoji="1" lang="en-US" altLang="zh-CN" dirty="0"/>
              <a:t>ALU</a:t>
            </a:r>
            <a:r>
              <a:rPr kumimoji="1" lang="zh-CN" altLang="en-US" dirty="0"/>
              <a:t>和前推</a:t>
            </a:r>
            <a:endParaRPr kumimoji="1" lang="en-US" altLang="zh-CN" dirty="0"/>
          </a:p>
          <a:p>
            <a:pPr lvl="1"/>
            <a:r>
              <a:rPr kumimoji="1" lang="zh-CN" altLang="en-US" dirty="0"/>
              <a:t>访存指令，</a:t>
            </a:r>
            <a:r>
              <a:rPr kumimoji="1" lang="en-US" altLang="zh-CN" dirty="0" err="1"/>
              <a:t>lw</a:t>
            </a:r>
            <a:r>
              <a:rPr kumimoji="1" lang="zh-CN" altLang="en-US" dirty="0"/>
              <a:t>不对，找同一个</a:t>
            </a:r>
            <a:r>
              <a:rPr kumimoji="1" lang="en-US" altLang="zh-CN" dirty="0"/>
              <a:t>address</a:t>
            </a:r>
            <a:r>
              <a:rPr kumimoji="1" lang="zh-CN" altLang="en-US" dirty="0"/>
              <a:t>的最后一个</a:t>
            </a:r>
            <a:r>
              <a:rPr kumimoji="1" lang="en-US" altLang="zh-CN" dirty="0" err="1"/>
              <a:t>sw</a:t>
            </a:r>
            <a:r>
              <a:rPr kumimoji="1" lang="zh-CN" altLang="en-US" dirty="0"/>
              <a:t>指令</a:t>
            </a:r>
          </a:p>
        </p:txBody>
      </p:sp>
    </p:spTree>
    <p:extLst>
      <p:ext uri="{BB962C8B-B14F-4D97-AF65-F5344CB8AC3E}">
        <p14:creationId xmlns:p14="http://schemas.microsoft.com/office/powerpoint/2010/main" val="157615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56E2F-842D-4548-8D82-741BFBDF9E66}"/>
              </a:ext>
            </a:extLst>
          </p:cNvPr>
          <p:cNvSpPr>
            <a:spLocks noGrp="1"/>
          </p:cNvSpPr>
          <p:nvPr>
            <p:ph type="title"/>
          </p:nvPr>
        </p:nvSpPr>
        <p:spPr/>
        <p:txBody>
          <a:bodyPr/>
          <a:lstStyle/>
          <a:p>
            <a:r>
              <a:rPr kumimoji="1" lang="zh-CN" altLang="en-US" dirty="0"/>
              <a:t>致谢</a:t>
            </a:r>
          </a:p>
        </p:txBody>
      </p:sp>
      <p:sp>
        <p:nvSpPr>
          <p:cNvPr id="3" name="内容占位符 2">
            <a:extLst>
              <a:ext uri="{FF2B5EF4-FFF2-40B4-BE49-F238E27FC236}">
                <a16:creationId xmlns:a16="http://schemas.microsoft.com/office/drawing/2014/main" id="{EF707D3D-7DFC-974A-A6AB-982406E4918F}"/>
              </a:ext>
            </a:extLst>
          </p:cNvPr>
          <p:cNvSpPr>
            <a:spLocks noGrp="1"/>
          </p:cNvSpPr>
          <p:nvPr>
            <p:ph idx="1"/>
          </p:nvPr>
        </p:nvSpPr>
        <p:spPr/>
        <p:txBody>
          <a:bodyPr/>
          <a:lstStyle/>
          <a:p>
            <a:pPr marL="0" indent="0">
              <a:buNone/>
            </a:pPr>
            <a:r>
              <a:rPr kumimoji="1" lang="zh-CN" altLang="en-US" dirty="0"/>
              <a:t>本课程设计中测试、调试工具及程序、</a:t>
            </a:r>
            <a:r>
              <a:rPr kumimoji="1" lang="en-US" altLang="zh-CN" dirty="0"/>
              <a:t>Cache</a:t>
            </a:r>
            <a:r>
              <a:rPr kumimoji="1" lang="zh-CN" altLang="en-US" dirty="0"/>
              <a:t>设计部分采用多种外部资源，特此对以下组织和个人进行感谢：</a:t>
            </a:r>
            <a:endParaRPr kumimoji="1" lang="en-US" altLang="zh-CN" dirty="0"/>
          </a:p>
          <a:p>
            <a:r>
              <a:rPr kumimoji="1" lang="zh-CN" altLang="en-US" dirty="0"/>
              <a:t>中国科学院大学</a:t>
            </a:r>
            <a:endParaRPr kumimoji="1" lang="en-US" altLang="zh-CN" dirty="0"/>
          </a:p>
          <a:p>
            <a:r>
              <a:rPr kumimoji="1" lang="zh-CN" altLang="en-US" dirty="0"/>
              <a:t>龙芯中科</a:t>
            </a:r>
            <a:endParaRPr kumimoji="1" lang="en-US" altLang="zh-CN" dirty="0"/>
          </a:p>
          <a:p>
            <a:r>
              <a:rPr kumimoji="1" lang="en-US" altLang="zh-CN" dirty="0"/>
              <a:t>《</a:t>
            </a:r>
            <a:r>
              <a:rPr kumimoji="1" lang="zh-CN" altLang="en-US" dirty="0"/>
              <a:t>计算机原理与设计：</a:t>
            </a:r>
            <a:r>
              <a:rPr kumimoji="1" lang="en-US" altLang="zh-CN" dirty="0"/>
              <a:t>Verilog HDL</a:t>
            </a:r>
            <a:r>
              <a:rPr kumimoji="1" lang="zh-CN" altLang="en-US" dirty="0"/>
              <a:t>版</a:t>
            </a:r>
            <a:r>
              <a:rPr kumimoji="1" lang="en-US" altLang="zh-CN" dirty="0"/>
              <a:t>》</a:t>
            </a:r>
            <a:r>
              <a:rPr kumimoji="1" lang="zh-CN" altLang="en-US" dirty="0"/>
              <a:t>作者李亚民老师</a:t>
            </a:r>
          </a:p>
        </p:txBody>
      </p:sp>
      <p:sp>
        <p:nvSpPr>
          <p:cNvPr id="4" name="矩形 3">
            <a:extLst>
              <a:ext uri="{FF2B5EF4-FFF2-40B4-BE49-F238E27FC236}">
                <a16:creationId xmlns:a16="http://schemas.microsoft.com/office/drawing/2014/main" id="{D9C8ED84-7C00-C343-AB36-C6B05DFCDAB3}"/>
              </a:ext>
            </a:extLst>
          </p:cNvPr>
          <p:cNvSpPr/>
          <p:nvPr/>
        </p:nvSpPr>
        <p:spPr>
          <a:xfrm>
            <a:off x="419100" y="6211669"/>
            <a:ext cx="11353800" cy="646331"/>
          </a:xfrm>
          <a:prstGeom prst="rect">
            <a:avLst/>
          </a:prstGeom>
        </p:spPr>
        <p:txBody>
          <a:bodyPr wrap="square">
            <a:spAutoFit/>
          </a:bodyPr>
          <a:lstStyle/>
          <a:p>
            <a:r>
              <a:rPr lang="zh-CN" altLang="en-US" dirty="0"/>
              <a:t>课程讲解内容若有侵权请与重庆大学计算机学院计算机组成原理课程组联系。联系方式:lvyufeng@cqu.edu.cn</a:t>
            </a:r>
          </a:p>
          <a:p>
            <a:endParaRPr lang="zh-CN" altLang="en-US" dirty="0"/>
          </a:p>
        </p:txBody>
      </p:sp>
    </p:spTree>
    <p:extLst>
      <p:ext uri="{BB962C8B-B14F-4D97-AF65-F5344CB8AC3E}">
        <p14:creationId xmlns:p14="http://schemas.microsoft.com/office/powerpoint/2010/main" val="309336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3E6C6-B5D2-A84E-A915-0B9C2CC2CB00}"/>
              </a:ext>
            </a:extLst>
          </p:cNvPr>
          <p:cNvSpPr>
            <a:spLocks noGrp="1"/>
          </p:cNvSpPr>
          <p:nvPr>
            <p:ph type="title"/>
          </p:nvPr>
        </p:nvSpPr>
        <p:spPr/>
        <p:txBody>
          <a:bodyPr/>
          <a:lstStyle/>
          <a:p>
            <a:r>
              <a:rPr kumimoji="1" lang="zh-CN" altLang="en-US" dirty="0"/>
              <a:t>其他调试技巧</a:t>
            </a:r>
          </a:p>
        </p:txBody>
      </p:sp>
      <p:sp>
        <p:nvSpPr>
          <p:cNvPr id="3" name="内容占位符 2">
            <a:extLst>
              <a:ext uri="{FF2B5EF4-FFF2-40B4-BE49-F238E27FC236}">
                <a16:creationId xmlns:a16="http://schemas.microsoft.com/office/drawing/2014/main" id="{E81854EB-691B-8641-93DF-1103119EA7C5}"/>
              </a:ext>
            </a:extLst>
          </p:cNvPr>
          <p:cNvSpPr>
            <a:spLocks noGrp="1"/>
          </p:cNvSpPr>
          <p:nvPr>
            <p:ph idx="1"/>
          </p:nvPr>
        </p:nvSpPr>
        <p:spPr/>
        <p:txBody>
          <a:bodyPr/>
          <a:lstStyle/>
          <a:p>
            <a:r>
              <a:rPr kumimoji="1" lang="zh-CN" altLang="en-US" dirty="0"/>
              <a:t>看</a:t>
            </a:r>
            <a:r>
              <a:rPr kumimoji="1" lang="en-US" altLang="zh-CN" dirty="0"/>
              <a:t>《 A09_CPU</a:t>
            </a:r>
            <a:r>
              <a:rPr kumimoji="1" lang="zh-CN" altLang="en-US" dirty="0"/>
              <a:t>仿真调试说明</a:t>
            </a:r>
            <a:r>
              <a:rPr kumimoji="1" lang="en-US" altLang="zh-CN" dirty="0"/>
              <a:t>》</a:t>
            </a:r>
          </a:p>
          <a:p>
            <a:r>
              <a:rPr kumimoji="1" lang="zh-CN" altLang="en-US" dirty="0"/>
              <a:t>有</a:t>
            </a:r>
            <a:r>
              <a:rPr kumimoji="1" lang="en-US" altLang="zh-CN" dirty="0"/>
              <a:t>Z</a:t>
            </a:r>
            <a:r>
              <a:rPr kumimoji="1" lang="zh-CN" altLang="en-US" dirty="0"/>
              <a:t>，一定没连线</a:t>
            </a:r>
            <a:endParaRPr kumimoji="1" lang="en-US" altLang="zh-CN" dirty="0"/>
          </a:p>
          <a:p>
            <a:r>
              <a:rPr kumimoji="1" lang="zh-CN" altLang="en-US" dirty="0"/>
              <a:t>有</a:t>
            </a:r>
            <a:r>
              <a:rPr kumimoji="1" lang="en-US" altLang="zh-CN" dirty="0"/>
              <a:t>X</a:t>
            </a:r>
            <a:r>
              <a:rPr kumimoji="1" lang="zh-CN" altLang="en-US" dirty="0"/>
              <a:t>，要么没初始化；要么多驱动</a:t>
            </a:r>
            <a:endParaRPr kumimoji="1" lang="en-US" altLang="zh-CN" dirty="0"/>
          </a:p>
          <a:p>
            <a:r>
              <a:rPr kumimoji="1" lang="zh-CN" altLang="en-US" dirty="0"/>
              <a:t>不管有没有错。</a:t>
            </a:r>
            <a:r>
              <a:rPr kumimoji="1" lang="en-US" altLang="zh-CN" dirty="0"/>
              <a:t>Z</a:t>
            </a:r>
            <a:r>
              <a:rPr kumimoji="1" lang="zh-CN" altLang="en-US" dirty="0"/>
              <a:t>、</a:t>
            </a:r>
            <a:r>
              <a:rPr kumimoji="1" lang="en-US" altLang="zh-CN" dirty="0"/>
              <a:t>X</a:t>
            </a:r>
            <a:r>
              <a:rPr kumimoji="1" lang="zh-CN" altLang="en-US" dirty="0"/>
              <a:t>都不该有；如果有错，先看</a:t>
            </a:r>
            <a:r>
              <a:rPr kumimoji="1" lang="en-US" altLang="zh-CN" dirty="0"/>
              <a:t>Z</a:t>
            </a:r>
            <a:r>
              <a:rPr kumimoji="1" lang="zh-CN" altLang="en-US" dirty="0"/>
              <a:t>、</a:t>
            </a:r>
            <a:r>
              <a:rPr kumimoji="1" lang="en-US" altLang="zh-CN" dirty="0"/>
              <a:t>X</a:t>
            </a:r>
            <a:r>
              <a:rPr kumimoji="1" lang="zh-CN" altLang="en-US" dirty="0"/>
              <a:t>，大概率是错误原因。</a:t>
            </a:r>
          </a:p>
        </p:txBody>
      </p:sp>
    </p:spTree>
    <p:extLst>
      <p:ext uri="{BB962C8B-B14F-4D97-AF65-F5344CB8AC3E}">
        <p14:creationId xmlns:p14="http://schemas.microsoft.com/office/powerpoint/2010/main" val="2246600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B9385-A429-394B-B4D9-B9440CF516FC}"/>
              </a:ext>
            </a:extLst>
          </p:cNvPr>
          <p:cNvSpPr>
            <a:spLocks noGrp="1"/>
          </p:cNvSpPr>
          <p:nvPr>
            <p:ph type="title"/>
          </p:nvPr>
        </p:nvSpPr>
        <p:spPr/>
        <p:txBody>
          <a:bodyPr/>
          <a:lstStyle/>
          <a:p>
            <a:r>
              <a:rPr kumimoji="1" lang="en-US" altLang="zh-CN" dirty="0"/>
              <a:t>AXI</a:t>
            </a:r>
            <a:r>
              <a:rPr kumimoji="1" lang="zh-CN" altLang="en-US" dirty="0"/>
              <a:t>总线连接</a:t>
            </a:r>
          </a:p>
        </p:txBody>
      </p:sp>
      <p:sp>
        <p:nvSpPr>
          <p:cNvPr id="3" name="内容占位符 2">
            <a:extLst>
              <a:ext uri="{FF2B5EF4-FFF2-40B4-BE49-F238E27FC236}">
                <a16:creationId xmlns:a16="http://schemas.microsoft.com/office/drawing/2014/main" id="{0B1C0067-B7AC-294F-838D-408CD10C3F60}"/>
              </a:ext>
            </a:extLst>
          </p:cNvPr>
          <p:cNvSpPr>
            <a:spLocks noGrp="1"/>
          </p:cNvSpPr>
          <p:nvPr>
            <p:ph idx="1"/>
          </p:nvPr>
        </p:nvSpPr>
        <p:spPr/>
        <p:txBody>
          <a:bodyPr/>
          <a:lstStyle/>
          <a:p>
            <a:r>
              <a:rPr kumimoji="1" lang="zh-CN" altLang="en-US" dirty="0"/>
              <a:t>龙芯提供的桥</a:t>
            </a:r>
            <a:endParaRPr kumimoji="1" lang="en-US" altLang="zh-CN" dirty="0"/>
          </a:p>
          <a:p>
            <a:r>
              <a:rPr kumimoji="1" lang="zh-CN" altLang="en-US" dirty="0"/>
              <a:t>自己写的桥</a:t>
            </a:r>
          </a:p>
        </p:txBody>
      </p:sp>
      <p:pic>
        <p:nvPicPr>
          <p:cNvPr id="2050" name="Picture 2">
            <a:extLst>
              <a:ext uri="{FF2B5EF4-FFF2-40B4-BE49-F238E27FC236}">
                <a16:creationId xmlns:a16="http://schemas.microsoft.com/office/drawing/2014/main" id="{858E4B7B-6BA7-8C42-ABB9-C3CCDB41A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534" y="0"/>
            <a:ext cx="65706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66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58BE4-16E3-6E43-83D4-0D3EE4A85968}"/>
              </a:ext>
            </a:extLst>
          </p:cNvPr>
          <p:cNvSpPr>
            <a:spLocks noGrp="1"/>
          </p:cNvSpPr>
          <p:nvPr>
            <p:ph type="title"/>
          </p:nvPr>
        </p:nvSpPr>
        <p:spPr/>
        <p:txBody>
          <a:bodyPr/>
          <a:lstStyle/>
          <a:p>
            <a:r>
              <a:rPr kumimoji="1" lang="en-US" altLang="zh-CN" dirty="0"/>
              <a:t>AXI</a:t>
            </a:r>
            <a:r>
              <a:rPr kumimoji="1" lang="zh-CN" altLang="en-US" dirty="0"/>
              <a:t>总线优势</a:t>
            </a:r>
          </a:p>
        </p:txBody>
      </p:sp>
      <p:sp>
        <p:nvSpPr>
          <p:cNvPr id="3" name="内容占位符 2">
            <a:extLst>
              <a:ext uri="{FF2B5EF4-FFF2-40B4-BE49-F238E27FC236}">
                <a16:creationId xmlns:a16="http://schemas.microsoft.com/office/drawing/2014/main" id="{12A2496A-1EA0-0342-B397-92F9A0401472}"/>
              </a:ext>
            </a:extLst>
          </p:cNvPr>
          <p:cNvSpPr>
            <a:spLocks noGrp="1"/>
          </p:cNvSpPr>
          <p:nvPr>
            <p:ph idx="1"/>
          </p:nvPr>
        </p:nvSpPr>
        <p:spPr/>
        <p:txBody>
          <a:bodyPr>
            <a:normAutofit/>
          </a:bodyPr>
          <a:lstStyle/>
          <a:p>
            <a:r>
              <a:rPr kumimoji="1" lang="zh-CN" altLang="en-US" dirty="0"/>
              <a:t>能够直接使用</a:t>
            </a:r>
            <a:r>
              <a:rPr kumimoji="1" lang="en-US" altLang="zh-CN" dirty="0" err="1"/>
              <a:t>Vivado</a:t>
            </a:r>
            <a:r>
              <a:rPr kumimoji="1" lang="zh-CN" altLang="en-US" dirty="0"/>
              <a:t>提供的控制</a:t>
            </a:r>
            <a:r>
              <a:rPr kumimoji="1" lang="en-US" altLang="zh-CN" dirty="0"/>
              <a:t>IP(</a:t>
            </a:r>
            <a:r>
              <a:rPr kumimoji="1" lang="zh-CN" altLang="en-US" dirty="0"/>
              <a:t>如</a:t>
            </a:r>
            <a:r>
              <a:rPr kumimoji="1" lang="en-US" altLang="zh-CN" dirty="0"/>
              <a:t>DRAM</a:t>
            </a:r>
            <a:r>
              <a:rPr kumimoji="1" lang="zh-CN" altLang="en-US" dirty="0"/>
              <a:t>控制器</a:t>
            </a:r>
            <a:r>
              <a:rPr kumimoji="1" lang="en-US" altLang="zh-CN" dirty="0"/>
              <a:t>)</a:t>
            </a:r>
          </a:p>
          <a:p>
            <a:r>
              <a:rPr kumimoji="1" lang="zh-CN" altLang="en-US" dirty="0"/>
              <a:t>增加乱序的特性，比如，乱序访问，乱序返回</a:t>
            </a:r>
          </a:p>
          <a:p>
            <a:r>
              <a:rPr kumimoji="1" lang="zh-CN" altLang="en-US" dirty="0"/>
              <a:t>读写操作完全分开，分为</a:t>
            </a:r>
            <a:r>
              <a:rPr kumimoji="1" lang="en-US" altLang="zh-CN" dirty="0"/>
              <a:t>5</a:t>
            </a:r>
            <a:r>
              <a:rPr kumimoji="1" lang="zh-CN" altLang="en-US" dirty="0"/>
              <a:t>个通道</a:t>
            </a:r>
            <a:endParaRPr kumimoji="1" lang="en-US" altLang="zh-CN" dirty="0"/>
          </a:p>
          <a:p>
            <a:pPr lvl="1"/>
            <a:r>
              <a:rPr kumimoji="1" lang="zh-CN" altLang="en-US" dirty="0"/>
              <a:t>读操作，分为：地址传输和数据传输</a:t>
            </a:r>
          </a:p>
          <a:p>
            <a:pPr lvl="1"/>
            <a:r>
              <a:rPr kumimoji="1" lang="zh-CN" altLang="en-US" dirty="0"/>
              <a:t>写操作，分为：地址传输、数据传输和响应传输</a:t>
            </a:r>
          </a:p>
          <a:p>
            <a:pPr lvl="1"/>
            <a:r>
              <a:rPr kumimoji="1" lang="zh-CN" altLang="en-US" dirty="0"/>
              <a:t>每个通道有自己的握手信号</a:t>
            </a:r>
          </a:p>
          <a:p>
            <a:r>
              <a:rPr kumimoji="1" lang="zh-CN" altLang="en-US" dirty="0"/>
              <a:t>支持</a:t>
            </a:r>
            <a:r>
              <a:rPr kumimoji="1" lang="en-GB" altLang="zh-CN" dirty="0"/>
              <a:t>burst</a:t>
            </a:r>
            <a:r>
              <a:rPr kumimoji="1" lang="zh-CN" altLang="en-US" dirty="0"/>
              <a:t>传输</a:t>
            </a:r>
          </a:p>
        </p:txBody>
      </p:sp>
    </p:spTree>
    <p:extLst>
      <p:ext uri="{BB962C8B-B14F-4D97-AF65-F5344CB8AC3E}">
        <p14:creationId xmlns:p14="http://schemas.microsoft.com/office/powerpoint/2010/main" val="230771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F51B8-D8AD-684C-8FDB-A76713E31D3C}"/>
              </a:ext>
            </a:extLst>
          </p:cNvPr>
          <p:cNvSpPr>
            <a:spLocks noGrp="1"/>
          </p:cNvSpPr>
          <p:nvPr>
            <p:ph type="title"/>
          </p:nvPr>
        </p:nvSpPr>
        <p:spPr/>
        <p:txBody>
          <a:bodyPr/>
          <a:lstStyle/>
          <a:p>
            <a:r>
              <a:rPr kumimoji="1" lang="zh-CN" altLang="en-US" dirty="0"/>
              <a:t>龙芯提供的桥</a:t>
            </a:r>
          </a:p>
        </p:txBody>
      </p:sp>
      <p:sp>
        <p:nvSpPr>
          <p:cNvPr id="3" name="内容占位符 2">
            <a:extLst>
              <a:ext uri="{FF2B5EF4-FFF2-40B4-BE49-F238E27FC236}">
                <a16:creationId xmlns:a16="http://schemas.microsoft.com/office/drawing/2014/main" id="{D7730492-9C35-F945-9EAC-9197DC599A3D}"/>
              </a:ext>
            </a:extLst>
          </p:cNvPr>
          <p:cNvSpPr>
            <a:spLocks noGrp="1"/>
          </p:cNvSpPr>
          <p:nvPr>
            <p:ph idx="1"/>
          </p:nvPr>
        </p:nvSpPr>
        <p:spPr/>
        <p:txBody>
          <a:bodyPr/>
          <a:lstStyle/>
          <a:p>
            <a:r>
              <a:rPr kumimoji="1" lang="zh-CN" altLang="en-US" b="1" dirty="0"/>
              <a:t>类</a:t>
            </a:r>
            <a:r>
              <a:rPr kumimoji="1" lang="en-US" altLang="zh-CN" b="1" dirty="0"/>
              <a:t>SRAM-to-AXI</a:t>
            </a:r>
          </a:p>
          <a:p>
            <a:r>
              <a:rPr kumimoji="1" lang="zh-CN" altLang="en-US" dirty="0"/>
              <a:t>需要自行将</a:t>
            </a:r>
            <a:r>
              <a:rPr kumimoji="1" lang="en-US" altLang="zh-CN" dirty="0"/>
              <a:t>SRAM</a:t>
            </a:r>
            <a:r>
              <a:rPr kumimoji="1" lang="zh-CN" altLang="en-US" dirty="0"/>
              <a:t>转为类</a:t>
            </a:r>
            <a:r>
              <a:rPr kumimoji="1" lang="en-US" altLang="zh-CN" dirty="0"/>
              <a:t>SRAM</a:t>
            </a:r>
            <a:r>
              <a:rPr kumimoji="1" lang="zh-CN" altLang="en-US" dirty="0"/>
              <a:t>接口</a:t>
            </a:r>
            <a:r>
              <a:rPr kumimoji="1" lang="en-US" altLang="zh-CN" dirty="0"/>
              <a:t>(</a:t>
            </a:r>
            <a:r>
              <a:rPr kumimoji="1" lang="zh-CN" altLang="en-US" dirty="0"/>
              <a:t>加入握手机制</a:t>
            </a:r>
            <a:r>
              <a:rPr kumimoji="1" lang="en-US" altLang="zh-CN" dirty="0"/>
              <a:t>)</a:t>
            </a:r>
          </a:p>
          <a:p>
            <a:r>
              <a:rPr kumimoji="1" lang="zh-CN" altLang="en-US" dirty="0"/>
              <a:t>桥内部做仲裁</a:t>
            </a:r>
            <a:endParaRPr kumimoji="1" lang="en-US" altLang="zh-CN" dirty="0"/>
          </a:p>
          <a:p>
            <a:r>
              <a:rPr kumimoji="1" lang="zh-CN" altLang="en-US" dirty="0"/>
              <a:t>无错（少错）</a:t>
            </a:r>
            <a:endParaRPr kumimoji="1" lang="en-US" altLang="zh-CN" dirty="0"/>
          </a:p>
          <a:p>
            <a:endParaRPr kumimoji="1" lang="zh-CN" altLang="en-US" dirty="0"/>
          </a:p>
        </p:txBody>
      </p:sp>
    </p:spTree>
    <p:extLst>
      <p:ext uri="{BB962C8B-B14F-4D97-AF65-F5344CB8AC3E}">
        <p14:creationId xmlns:p14="http://schemas.microsoft.com/office/powerpoint/2010/main" val="66869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7392144" y="623731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24</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1739950"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cs typeface="+mj-cs"/>
              </a:rPr>
              <a:t>自定义类</a:t>
            </a:r>
            <a:r>
              <a:rPr lang="en-US" altLang="zh-CN" sz="2000" dirty="0">
                <a:latin typeface="微软雅黑" panose="020B0503020204020204" pitchFamily="34" charset="-122"/>
                <a:ea typeface="微软雅黑" panose="020B0503020204020204" pitchFamily="34" charset="-122"/>
                <a:cs typeface="+mj-cs"/>
              </a:rPr>
              <a:t>SRAM</a:t>
            </a:r>
            <a:r>
              <a:rPr lang="zh-CN" altLang="en-US" sz="2000" dirty="0">
                <a:latin typeface="微软雅黑" panose="020B0503020204020204" pitchFamily="34" charset="-122"/>
                <a:ea typeface="微软雅黑" panose="020B0503020204020204" pitchFamily="34" charset="-122"/>
                <a:cs typeface="+mj-cs"/>
              </a:rPr>
              <a:t>接口</a:t>
            </a:r>
          </a:p>
        </p:txBody>
      </p:sp>
      <p:sp>
        <p:nvSpPr>
          <p:cNvPr id="5" name="矩形 4"/>
          <p:cNvSpPr/>
          <p:nvPr/>
        </p:nvSpPr>
        <p:spPr>
          <a:xfrm>
            <a:off x="1739949" y="692697"/>
            <a:ext cx="8590280" cy="166199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u="sng" dirty="0">
                <a:latin typeface="微软雅黑" panose="020B0503020204020204" pitchFamily="34" charset="-122"/>
                <a:ea typeface="微软雅黑" panose="020B0503020204020204" pitchFamily="34" charset="-122"/>
              </a:rPr>
              <a:t>SRAM</a:t>
            </a:r>
            <a:r>
              <a:rPr lang="zh-CN" altLang="en-US" u="sng" dirty="0">
                <a:latin typeface="微软雅黑" panose="020B0503020204020204" pitchFamily="34" charset="-122"/>
                <a:ea typeface="微软雅黑" panose="020B0503020204020204" pitchFamily="34" charset="-122"/>
              </a:rPr>
              <a:t>接口的不足</a:t>
            </a:r>
            <a:endParaRPr lang="en-US" altLang="zh-CN" u="sng"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无握手信号：如果数据需要多拍才能回来，则无法适用</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读数据无字节使能，一次必须读出整个宽度的数据</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u="sng" dirty="0">
                <a:latin typeface="微软雅黑" panose="020B0503020204020204" pitchFamily="34" charset="-122"/>
                <a:ea typeface="微软雅黑" panose="020B0503020204020204" pitchFamily="34" charset="-122"/>
              </a:rPr>
              <a:t>新增握手和字节数选择</a:t>
            </a:r>
            <a:endParaRPr lang="en-US" altLang="zh-CN" u="sng"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CEF14F8-F663-BE46-B57A-8C43B061F8B6}"/>
              </a:ext>
            </a:extLst>
          </p:cNvPr>
          <p:cNvPicPr>
            <a:picLocks noChangeAspect="1"/>
          </p:cNvPicPr>
          <p:nvPr/>
        </p:nvPicPr>
        <p:blipFill>
          <a:blip r:embed="rId2"/>
          <a:stretch>
            <a:fillRect/>
          </a:stretch>
        </p:blipFill>
        <p:spPr>
          <a:xfrm>
            <a:off x="139700" y="2439311"/>
            <a:ext cx="12192000" cy="4128000"/>
          </a:xfrm>
          <a:prstGeom prst="rect">
            <a:avLst/>
          </a:prstGeom>
        </p:spPr>
      </p:pic>
    </p:spTree>
    <p:extLst>
      <p:ext uri="{BB962C8B-B14F-4D97-AF65-F5344CB8AC3E}">
        <p14:creationId xmlns:p14="http://schemas.microsoft.com/office/powerpoint/2010/main" val="2234256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04393-7CFE-4241-92CC-6F3DA5A4F09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374F363-A59B-D146-A91A-27ED8D64C426}"/>
              </a:ext>
            </a:extLst>
          </p:cNvPr>
          <p:cNvSpPr>
            <a:spLocks noGrp="1"/>
          </p:cNvSpPr>
          <p:nvPr>
            <p:ph idx="1"/>
          </p:nvPr>
        </p:nvSpPr>
        <p:spPr/>
        <p:txBody>
          <a:bodyPr/>
          <a:lstStyle/>
          <a:p>
            <a:endParaRPr kumimoji="1" lang="zh-CN" altLang="en-US" dirty="0"/>
          </a:p>
        </p:txBody>
      </p:sp>
      <p:grpSp>
        <p:nvGrpSpPr>
          <p:cNvPr id="7" name="组合 6">
            <a:extLst>
              <a:ext uri="{FF2B5EF4-FFF2-40B4-BE49-F238E27FC236}">
                <a16:creationId xmlns:a16="http://schemas.microsoft.com/office/drawing/2014/main" id="{D31B26B3-8CA7-B645-BFC6-9FCBD534121A}"/>
              </a:ext>
            </a:extLst>
          </p:cNvPr>
          <p:cNvGrpSpPr/>
          <p:nvPr/>
        </p:nvGrpSpPr>
        <p:grpSpPr>
          <a:xfrm>
            <a:off x="1892300" y="681037"/>
            <a:ext cx="8051800" cy="5727839"/>
            <a:chOff x="1739900" y="344705"/>
            <a:chExt cx="8051800" cy="5727839"/>
          </a:xfrm>
        </p:grpSpPr>
        <p:pic>
          <p:nvPicPr>
            <p:cNvPr id="4" name="图片 3">
              <a:extLst>
                <a:ext uri="{FF2B5EF4-FFF2-40B4-BE49-F238E27FC236}">
                  <a16:creationId xmlns:a16="http://schemas.microsoft.com/office/drawing/2014/main" id="{467D1599-D9BB-6E46-B56F-5B59A80ABE5D}"/>
                </a:ext>
              </a:extLst>
            </p:cNvPr>
            <p:cNvPicPr>
              <a:picLocks noChangeAspect="1"/>
            </p:cNvPicPr>
            <p:nvPr/>
          </p:nvPicPr>
          <p:blipFill>
            <a:blip r:embed="rId2"/>
            <a:stretch>
              <a:fillRect/>
            </a:stretch>
          </p:blipFill>
          <p:spPr>
            <a:xfrm>
              <a:off x="1739900" y="344705"/>
              <a:ext cx="8051800" cy="2919255"/>
            </a:xfrm>
            <a:prstGeom prst="rect">
              <a:avLst/>
            </a:prstGeom>
          </p:spPr>
        </p:pic>
        <p:pic>
          <p:nvPicPr>
            <p:cNvPr id="6" name="图片 5">
              <a:extLst>
                <a:ext uri="{FF2B5EF4-FFF2-40B4-BE49-F238E27FC236}">
                  <a16:creationId xmlns:a16="http://schemas.microsoft.com/office/drawing/2014/main" id="{78DD0B59-E5E7-504C-8379-A228CA73C562}"/>
                </a:ext>
              </a:extLst>
            </p:cNvPr>
            <p:cNvPicPr>
              <a:picLocks noChangeAspect="1"/>
            </p:cNvPicPr>
            <p:nvPr/>
          </p:nvPicPr>
          <p:blipFill>
            <a:blip r:embed="rId3"/>
            <a:stretch>
              <a:fillRect/>
            </a:stretch>
          </p:blipFill>
          <p:spPr>
            <a:xfrm>
              <a:off x="1901825" y="3323701"/>
              <a:ext cx="7889875" cy="2748843"/>
            </a:xfrm>
            <a:prstGeom prst="rect">
              <a:avLst/>
            </a:prstGeom>
          </p:spPr>
        </p:pic>
      </p:grpSp>
    </p:spTree>
    <p:extLst>
      <p:ext uri="{BB962C8B-B14F-4D97-AF65-F5344CB8AC3E}">
        <p14:creationId xmlns:p14="http://schemas.microsoft.com/office/powerpoint/2010/main" val="4132494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FCF4F-0169-5944-82D5-3BD2E80F043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E0EB326-BAD1-5548-9C45-93D936865945}"/>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2E7F8F60-920D-5343-AB31-3A5FF1D1B47C}"/>
              </a:ext>
            </a:extLst>
          </p:cNvPr>
          <p:cNvPicPr>
            <a:picLocks noChangeAspect="1"/>
          </p:cNvPicPr>
          <p:nvPr/>
        </p:nvPicPr>
        <p:blipFill>
          <a:blip r:embed="rId2"/>
          <a:stretch>
            <a:fillRect/>
          </a:stretch>
        </p:blipFill>
        <p:spPr>
          <a:xfrm>
            <a:off x="1887160" y="0"/>
            <a:ext cx="8417679" cy="6858000"/>
          </a:xfrm>
          <a:prstGeom prst="rect">
            <a:avLst/>
          </a:prstGeom>
        </p:spPr>
      </p:pic>
    </p:spTree>
    <p:extLst>
      <p:ext uri="{BB962C8B-B14F-4D97-AF65-F5344CB8AC3E}">
        <p14:creationId xmlns:p14="http://schemas.microsoft.com/office/powerpoint/2010/main" val="2422016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D1FCB-9F0A-1547-884D-D67449A0FC9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4DB05F3-861F-5047-AD43-777CDF690A34}"/>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7CF47E2C-3BE9-0B4D-BF5F-C669FF0CB874}"/>
              </a:ext>
            </a:extLst>
          </p:cNvPr>
          <p:cNvPicPr>
            <a:picLocks noChangeAspect="1"/>
          </p:cNvPicPr>
          <p:nvPr/>
        </p:nvPicPr>
        <p:blipFill>
          <a:blip r:embed="rId2"/>
          <a:stretch>
            <a:fillRect/>
          </a:stretch>
        </p:blipFill>
        <p:spPr>
          <a:xfrm>
            <a:off x="2063750" y="139700"/>
            <a:ext cx="8064500" cy="6578600"/>
          </a:xfrm>
          <a:prstGeom prst="rect">
            <a:avLst/>
          </a:prstGeom>
        </p:spPr>
      </p:pic>
    </p:spTree>
    <p:extLst>
      <p:ext uri="{BB962C8B-B14F-4D97-AF65-F5344CB8AC3E}">
        <p14:creationId xmlns:p14="http://schemas.microsoft.com/office/powerpoint/2010/main" val="2046152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25FC8-D148-674B-97E4-AEA626327C16}"/>
              </a:ext>
            </a:extLst>
          </p:cNvPr>
          <p:cNvSpPr>
            <a:spLocks noGrp="1"/>
          </p:cNvSpPr>
          <p:nvPr>
            <p:ph type="title"/>
          </p:nvPr>
        </p:nvSpPr>
        <p:spPr/>
        <p:txBody>
          <a:bodyPr/>
          <a:lstStyle/>
          <a:p>
            <a:r>
              <a:rPr kumimoji="1" lang="zh-CN" altLang="en-US" dirty="0"/>
              <a:t>使用龙芯提供的桥注意事项</a:t>
            </a:r>
          </a:p>
        </p:txBody>
      </p:sp>
      <p:sp>
        <p:nvSpPr>
          <p:cNvPr id="3" name="内容占位符 2">
            <a:extLst>
              <a:ext uri="{FF2B5EF4-FFF2-40B4-BE49-F238E27FC236}">
                <a16:creationId xmlns:a16="http://schemas.microsoft.com/office/drawing/2014/main" id="{9822FB6E-FF4A-6047-91BB-DBF2EA886E4C}"/>
              </a:ext>
            </a:extLst>
          </p:cNvPr>
          <p:cNvSpPr>
            <a:spLocks noGrp="1"/>
          </p:cNvSpPr>
          <p:nvPr>
            <p:ph idx="1"/>
          </p:nvPr>
        </p:nvSpPr>
        <p:spPr/>
        <p:txBody>
          <a:bodyPr/>
          <a:lstStyle/>
          <a:p>
            <a:r>
              <a:rPr kumimoji="1" lang="zh-CN" altLang="en-US" dirty="0"/>
              <a:t>产生访存请求</a:t>
            </a:r>
            <a:r>
              <a:rPr kumimoji="1" lang="en-US" altLang="zh-CN" dirty="0"/>
              <a:t>(fetch</a:t>
            </a:r>
            <a:r>
              <a:rPr kumimoji="1" lang="zh-CN" altLang="en-US" dirty="0"/>
              <a:t>、</a:t>
            </a:r>
            <a:r>
              <a:rPr kumimoji="1" lang="en-US" altLang="zh-CN" dirty="0"/>
              <a:t>mem</a:t>
            </a:r>
            <a:r>
              <a:rPr kumimoji="1" lang="zh-CN" altLang="en-US" dirty="0"/>
              <a:t>阶段</a:t>
            </a:r>
            <a:r>
              <a:rPr kumimoji="1" lang="en-US" altLang="zh-CN" dirty="0"/>
              <a:t>)</a:t>
            </a:r>
            <a:r>
              <a:rPr kumimoji="1" lang="zh-CN" altLang="en-US" dirty="0"/>
              <a:t>时一定会暂停流水线</a:t>
            </a:r>
            <a:endParaRPr kumimoji="1" lang="en-US" altLang="zh-CN" dirty="0"/>
          </a:p>
          <a:p>
            <a:r>
              <a:rPr kumimoji="1" lang="zh-CN" altLang="en-US" dirty="0"/>
              <a:t>取指暂停</a:t>
            </a:r>
            <a:r>
              <a:rPr kumimoji="1" lang="en-US" altLang="zh-CN" dirty="0"/>
              <a:t>fetch</a:t>
            </a:r>
            <a:r>
              <a:rPr kumimoji="1" lang="zh-CN" altLang="en-US" dirty="0"/>
              <a:t>、</a:t>
            </a:r>
            <a:r>
              <a:rPr kumimoji="1" lang="en-US" altLang="zh-CN" dirty="0"/>
              <a:t>decode</a:t>
            </a:r>
          </a:p>
          <a:p>
            <a:r>
              <a:rPr kumimoji="1" lang="en-US" altLang="zh-CN" dirty="0"/>
              <a:t>Load/store</a:t>
            </a:r>
            <a:r>
              <a:rPr kumimoji="1" lang="zh-CN" altLang="en-US" dirty="0"/>
              <a:t>全流水线暂停</a:t>
            </a:r>
            <a:endParaRPr kumimoji="1" lang="en-US" altLang="zh-CN" dirty="0"/>
          </a:p>
          <a:p>
            <a:r>
              <a:rPr kumimoji="1" lang="en-US" altLang="zh-CN" dirty="0"/>
              <a:t>Flush</a:t>
            </a:r>
            <a:r>
              <a:rPr kumimoji="1" lang="zh-CN" altLang="en-US" dirty="0"/>
              <a:t>时需要处理已经产生的访存请求，方案有二</a:t>
            </a:r>
            <a:endParaRPr kumimoji="1" lang="en-US" altLang="zh-CN" dirty="0"/>
          </a:p>
          <a:p>
            <a:pPr lvl="1"/>
            <a:r>
              <a:rPr kumimoji="1" lang="zh-CN" altLang="en-US" dirty="0"/>
              <a:t>直接中断访问，下一次产生新的访问</a:t>
            </a:r>
            <a:endParaRPr kumimoji="1" lang="en-US" altLang="zh-CN" dirty="0"/>
          </a:p>
          <a:p>
            <a:pPr lvl="1"/>
            <a:r>
              <a:rPr kumimoji="1" lang="zh-CN" altLang="en-US" dirty="0"/>
              <a:t>不中断访问，返回的数据忽略掉</a:t>
            </a:r>
            <a:endParaRPr kumimoji="1" lang="en-US" altLang="zh-CN" dirty="0"/>
          </a:p>
          <a:p>
            <a:pPr lvl="1"/>
            <a:r>
              <a:rPr kumimoji="1" lang="zh-CN" altLang="en-US" b="1" dirty="0"/>
              <a:t>由于仲裁写在桥内部，推荐使用第二种方案，不需要改动桥</a:t>
            </a:r>
            <a:endParaRPr kumimoji="1" lang="en-US" altLang="zh-CN" b="1" dirty="0"/>
          </a:p>
          <a:p>
            <a:r>
              <a:rPr kumimoji="1" lang="zh-CN" altLang="en-US" dirty="0"/>
              <a:t>握手需要状态机，否则需要缓存</a:t>
            </a:r>
            <a:endParaRPr kumimoji="1" lang="en-US" altLang="zh-CN" dirty="0"/>
          </a:p>
          <a:p>
            <a:r>
              <a:rPr kumimoji="1" lang="en-US" altLang="zh-CN" dirty="0"/>
              <a:t>Fetch</a:t>
            </a:r>
            <a:r>
              <a:rPr kumimoji="1" lang="zh-CN" altLang="en-US" dirty="0"/>
              <a:t>和</a:t>
            </a:r>
            <a:r>
              <a:rPr kumimoji="1" lang="en-US" altLang="zh-CN" dirty="0"/>
              <a:t>mem</a:t>
            </a:r>
            <a:r>
              <a:rPr kumimoji="1" lang="zh-CN" altLang="en-US" dirty="0"/>
              <a:t>同时产生，先返回指令，再返回数据。</a:t>
            </a:r>
          </a:p>
        </p:txBody>
      </p:sp>
    </p:spTree>
    <p:extLst>
      <p:ext uri="{BB962C8B-B14F-4D97-AF65-F5344CB8AC3E}">
        <p14:creationId xmlns:p14="http://schemas.microsoft.com/office/powerpoint/2010/main" val="89707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ED23D-59DD-8F44-AB60-94E8F721E584}"/>
              </a:ext>
            </a:extLst>
          </p:cNvPr>
          <p:cNvSpPr>
            <a:spLocks noGrp="1"/>
          </p:cNvSpPr>
          <p:nvPr>
            <p:ph type="title"/>
          </p:nvPr>
        </p:nvSpPr>
        <p:spPr/>
        <p:txBody>
          <a:bodyPr/>
          <a:lstStyle/>
          <a:p>
            <a:r>
              <a:rPr kumimoji="1" lang="zh-CN" altLang="en-US" dirty="0"/>
              <a:t>自己写的桥</a:t>
            </a:r>
          </a:p>
        </p:txBody>
      </p:sp>
      <p:sp>
        <p:nvSpPr>
          <p:cNvPr id="3" name="内容占位符 2">
            <a:extLst>
              <a:ext uri="{FF2B5EF4-FFF2-40B4-BE49-F238E27FC236}">
                <a16:creationId xmlns:a16="http://schemas.microsoft.com/office/drawing/2014/main" id="{E84EFBF0-347D-7349-9C51-3968671EDBC4}"/>
              </a:ext>
            </a:extLst>
          </p:cNvPr>
          <p:cNvSpPr>
            <a:spLocks noGrp="1"/>
          </p:cNvSpPr>
          <p:nvPr>
            <p:ph idx="1"/>
          </p:nvPr>
        </p:nvSpPr>
        <p:spPr/>
        <p:txBody>
          <a:bodyPr/>
          <a:lstStyle/>
          <a:p>
            <a:pPr>
              <a:lnSpc>
                <a:spcPct val="150000"/>
              </a:lnSpc>
            </a:pPr>
            <a:r>
              <a:rPr lang="zh-CN" altLang="en-US" dirty="0">
                <a:latin typeface="+mn-ea"/>
              </a:rPr>
              <a:t>不需要改动</a:t>
            </a:r>
            <a:r>
              <a:rPr lang="en-US" altLang="zh-CN" dirty="0" err="1">
                <a:latin typeface="+mn-ea"/>
              </a:rPr>
              <a:t>sram</a:t>
            </a:r>
            <a:r>
              <a:rPr lang="zh-CN" altLang="en-US" dirty="0">
                <a:latin typeface="+mn-ea"/>
              </a:rPr>
              <a:t>接口</a:t>
            </a:r>
            <a:endParaRPr lang="en-US" altLang="zh-CN" dirty="0">
              <a:latin typeface="+mn-ea"/>
            </a:endParaRPr>
          </a:p>
          <a:p>
            <a:pPr>
              <a:lnSpc>
                <a:spcPct val="150000"/>
              </a:lnSpc>
            </a:pPr>
            <a:r>
              <a:rPr lang="zh-CN" altLang="en-US" dirty="0">
                <a:latin typeface="+mn-ea"/>
              </a:rPr>
              <a:t>外部仲裁</a:t>
            </a:r>
            <a:endParaRPr lang="en-US" altLang="zh-CN" dirty="0">
              <a:latin typeface="+mn-ea"/>
            </a:endParaRPr>
          </a:p>
          <a:p>
            <a:pPr>
              <a:lnSpc>
                <a:spcPct val="150000"/>
              </a:lnSpc>
            </a:pPr>
            <a:r>
              <a:rPr lang="zh-CN" altLang="en-US" dirty="0">
                <a:latin typeface="+mn-ea"/>
              </a:rPr>
              <a:t>单端口</a:t>
            </a:r>
            <a:r>
              <a:rPr lang="en-US" altLang="zh-CN" dirty="0">
                <a:latin typeface="+mn-ea"/>
              </a:rPr>
              <a:t>to</a:t>
            </a:r>
            <a:r>
              <a:rPr lang="zh-CN" altLang="en-US" dirty="0">
                <a:latin typeface="+mn-ea"/>
              </a:rPr>
              <a:t>单端口</a:t>
            </a:r>
            <a:endParaRPr lang="en-US" altLang="zh-CN" dirty="0">
              <a:latin typeface="+mn-ea"/>
            </a:endParaRPr>
          </a:p>
          <a:p>
            <a:pPr>
              <a:lnSpc>
                <a:spcPct val="150000"/>
              </a:lnSpc>
            </a:pPr>
            <a:r>
              <a:rPr lang="zh-CN" altLang="en-US" dirty="0">
                <a:latin typeface="+mn-ea"/>
              </a:rPr>
              <a:t>仲裁简洁，明确取指优先</a:t>
            </a:r>
            <a:endParaRPr lang="en-US" altLang="zh-CN" dirty="0">
              <a:latin typeface="+mn-ea"/>
            </a:endParaRPr>
          </a:p>
          <a:p>
            <a:endParaRPr kumimoji="1" lang="zh-CN" altLang="en-US" dirty="0"/>
          </a:p>
        </p:txBody>
      </p:sp>
      <p:pic>
        <p:nvPicPr>
          <p:cNvPr id="4" name="图片 3">
            <a:extLst>
              <a:ext uri="{FF2B5EF4-FFF2-40B4-BE49-F238E27FC236}">
                <a16:creationId xmlns:a16="http://schemas.microsoft.com/office/drawing/2014/main" id="{1FD2EA51-FB83-544C-9540-0A8D43354988}"/>
              </a:ext>
            </a:extLst>
          </p:cNvPr>
          <p:cNvPicPr>
            <a:picLocks noChangeAspect="1"/>
          </p:cNvPicPr>
          <p:nvPr/>
        </p:nvPicPr>
        <p:blipFill>
          <a:blip r:embed="rId2"/>
          <a:stretch>
            <a:fillRect/>
          </a:stretch>
        </p:blipFill>
        <p:spPr>
          <a:xfrm>
            <a:off x="6337300" y="0"/>
            <a:ext cx="4733717" cy="5531127"/>
          </a:xfrm>
          <a:prstGeom prst="rect">
            <a:avLst/>
          </a:prstGeom>
        </p:spPr>
      </p:pic>
    </p:spTree>
    <p:extLst>
      <p:ext uri="{BB962C8B-B14F-4D97-AF65-F5344CB8AC3E}">
        <p14:creationId xmlns:p14="http://schemas.microsoft.com/office/powerpoint/2010/main" val="252394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54F29-7B0E-AF4B-B1F4-25B9693CFF53}"/>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20998FC2-D2B8-E94A-9520-D97C18120488}"/>
              </a:ext>
            </a:extLst>
          </p:cNvPr>
          <p:cNvSpPr>
            <a:spLocks noGrp="1"/>
          </p:cNvSpPr>
          <p:nvPr>
            <p:ph idx="1"/>
          </p:nvPr>
        </p:nvSpPr>
        <p:spPr/>
        <p:txBody>
          <a:bodyPr/>
          <a:lstStyle/>
          <a:p>
            <a:r>
              <a:rPr kumimoji="1" lang="zh-CN" altLang="en-US" dirty="0"/>
              <a:t>功能测试和性能测试</a:t>
            </a:r>
            <a:endParaRPr kumimoji="1" lang="en-US" altLang="zh-CN" dirty="0"/>
          </a:p>
          <a:p>
            <a:r>
              <a:rPr kumimoji="1" lang="en-US" altLang="zh-CN" dirty="0">
                <a:solidFill>
                  <a:srgbClr val="FF0000"/>
                </a:solidFill>
              </a:rPr>
              <a:t>SRAM</a:t>
            </a:r>
            <a:r>
              <a:rPr kumimoji="1" lang="zh-CN" altLang="en-US" dirty="0">
                <a:solidFill>
                  <a:srgbClr val="FF0000"/>
                </a:solidFill>
              </a:rPr>
              <a:t> </a:t>
            </a:r>
            <a:r>
              <a:rPr kumimoji="1" lang="en-US" altLang="zh-CN" dirty="0">
                <a:solidFill>
                  <a:srgbClr val="FF0000"/>
                </a:solidFill>
              </a:rPr>
              <a:t>SOC</a:t>
            </a:r>
            <a:r>
              <a:rPr kumimoji="1" lang="zh-CN" altLang="en-US" dirty="0">
                <a:solidFill>
                  <a:srgbClr val="FF0000"/>
                </a:solidFill>
              </a:rPr>
              <a:t>连接（现场添加指令必需）</a:t>
            </a:r>
            <a:endParaRPr kumimoji="1" lang="en-US" altLang="zh-CN" dirty="0">
              <a:solidFill>
                <a:srgbClr val="FF0000"/>
              </a:solidFill>
            </a:endParaRPr>
          </a:p>
          <a:p>
            <a:r>
              <a:rPr kumimoji="1" lang="en-US" altLang="zh-CN" dirty="0"/>
              <a:t>Trace</a:t>
            </a:r>
            <a:r>
              <a:rPr kumimoji="1" lang="zh-CN" altLang="en-US" dirty="0"/>
              <a:t>调试</a:t>
            </a:r>
            <a:endParaRPr kumimoji="1" lang="en-US" altLang="zh-CN" dirty="0"/>
          </a:p>
          <a:p>
            <a:r>
              <a:rPr kumimoji="1" lang="en-US" altLang="zh-CN" dirty="0"/>
              <a:t>AXI</a:t>
            </a:r>
            <a:r>
              <a:rPr kumimoji="1" lang="zh-CN" altLang="en-US" dirty="0"/>
              <a:t>总线连接</a:t>
            </a:r>
            <a:endParaRPr kumimoji="1" lang="en-US" altLang="zh-CN" dirty="0"/>
          </a:p>
          <a:p>
            <a:r>
              <a:rPr kumimoji="1" lang="zh-CN" altLang="en-US" dirty="0"/>
              <a:t>直写</a:t>
            </a:r>
            <a:r>
              <a:rPr kumimoji="1" lang="en-US" altLang="zh-CN" dirty="0"/>
              <a:t>Cache</a:t>
            </a:r>
          </a:p>
          <a:p>
            <a:r>
              <a:rPr kumimoji="1" lang="en-US" altLang="zh-CN" dirty="0"/>
              <a:t>N4DDR</a:t>
            </a:r>
            <a:r>
              <a:rPr kumimoji="1" lang="zh-CN" altLang="en-US" dirty="0"/>
              <a:t>上板</a:t>
            </a:r>
            <a:endParaRPr kumimoji="1" lang="en-US" altLang="zh-CN" dirty="0"/>
          </a:p>
          <a:p>
            <a:r>
              <a:rPr kumimoji="1" lang="zh-CN" altLang="en-US" dirty="0"/>
              <a:t>关于现场加指令及评分</a:t>
            </a:r>
            <a:endParaRPr kumimoji="1" lang="en-US" altLang="zh-CN" dirty="0"/>
          </a:p>
        </p:txBody>
      </p:sp>
    </p:spTree>
    <p:extLst>
      <p:ext uri="{BB962C8B-B14F-4D97-AF65-F5344CB8AC3E}">
        <p14:creationId xmlns:p14="http://schemas.microsoft.com/office/powerpoint/2010/main" val="3588396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9DD6E-733D-0E48-BE8C-3D172DA24AC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5785E07-326C-1048-A7F5-D4F03E63F591}"/>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0102BA8C-D93D-B94F-8409-6025A4D72028}"/>
              </a:ext>
            </a:extLst>
          </p:cNvPr>
          <p:cNvPicPr>
            <a:picLocks noChangeAspect="1"/>
          </p:cNvPicPr>
          <p:nvPr/>
        </p:nvPicPr>
        <p:blipFill>
          <a:blip r:embed="rId2"/>
          <a:stretch>
            <a:fillRect/>
          </a:stretch>
        </p:blipFill>
        <p:spPr>
          <a:xfrm>
            <a:off x="0" y="321235"/>
            <a:ext cx="12192000" cy="6215529"/>
          </a:xfrm>
          <a:prstGeom prst="rect">
            <a:avLst/>
          </a:prstGeom>
        </p:spPr>
      </p:pic>
    </p:spTree>
    <p:extLst>
      <p:ext uri="{BB962C8B-B14F-4D97-AF65-F5344CB8AC3E}">
        <p14:creationId xmlns:p14="http://schemas.microsoft.com/office/powerpoint/2010/main" val="4049733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C5870-6197-8F40-9F3B-96A013C5262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86A31C6-7D56-4D4E-AD1D-DAED4F0B4438}"/>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D859B83F-11C5-2A46-955C-1EA370458F03}"/>
              </a:ext>
            </a:extLst>
          </p:cNvPr>
          <p:cNvPicPr>
            <a:picLocks noChangeAspect="1"/>
          </p:cNvPicPr>
          <p:nvPr/>
        </p:nvPicPr>
        <p:blipFill>
          <a:blip r:embed="rId2"/>
          <a:stretch>
            <a:fillRect/>
          </a:stretch>
        </p:blipFill>
        <p:spPr>
          <a:xfrm>
            <a:off x="0" y="923134"/>
            <a:ext cx="12192000" cy="5011731"/>
          </a:xfrm>
          <a:prstGeom prst="rect">
            <a:avLst/>
          </a:prstGeom>
        </p:spPr>
      </p:pic>
    </p:spTree>
    <p:extLst>
      <p:ext uri="{BB962C8B-B14F-4D97-AF65-F5344CB8AC3E}">
        <p14:creationId xmlns:p14="http://schemas.microsoft.com/office/powerpoint/2010/main" val="4085210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0ADD9-41DE-3A4D-8AAC-2FBC0732F79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8A33F42-8651-5043-98BD-F216C183D1CA}"/>
              </a:ext>
            </a:extLst>
          </p:cNvPr>
          <p:cNvSpPr>
            <a:spLocks noGrp="1"/>
          </p:cNvSpPr>
          <p:nvPr>
            <p:ph idx="1"/>
          </p:nvPr>
        </p:nvSpPr>
        <p:spPr/>
        <p:txBody>
          <a:bodyPr/>
          <a:lstStyle/>
          <a:p>
            <a:endParaRPr kumimoji="1" lang="zh-CN" altLang="en-US"/>
          </a:p>
        </p:txBody>
      </p:sp>
      <p:pic>
        <p:nvPicPr>
          <p:cNvPr id="5" name="图片 4">
            <a:extLst>
              <a:ext uri="{FF2B5EF4-FFF2-40B4-BE49-F238E27FC236}">
                <a16:creationId xmlns:a16="http://schemas.microsoft.com/office/drawing/2014/main" id="{95708355-8086-5442-9FDD-7DD00F2EBDCB}"/>
              </a:ext>
            </a:extLst>
          </p:cNvPr>
          <p:cNvPicPr>
            <a:picLocks noChangeAspect="1"/>
          </p:cNvPicPr>
          <p:nvPr/>
        </p:nvPicPr>
        <p:blipFill>
          <a:blip r:embed="rId2"/>
          <a:stretch>
            <a:fillRect/>
          </a:stretch>
        </p:blipFill>
        <p:spPr>
          <a:xfrm>
            <a:off x="0" y="1225400"/>
            <a:ext cx="12192000" cy="4712000"/>
          </a:xfrm>
          <a:prstGeom prst="rect">
            <a:avLst/>
          </a:prstGeom>
        </p:spPr>
      </p:pic>
    </p:spTree>
    <p:extLst>
      <p:ext uri="{BB962C8B-B14F-4D97-AF65-F5344CB8AC3E}">
        <p14:creationId xmlns:p14="http://schemas.microsoft.com/office/powerpoint/2010/main" val="3096379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BCAE2-7473-344A-A3C8-343ABF75263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C873D51-5B0B-9B49-8D92-D9D4FED2570E}"/>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7C59EBFC-29E2-974C-8169-CE4386A1044F}"/>
              </a:ext>
            </a:extLst>
          </p:cNvPr>
          <p:cNvPicPr>
            <a:picLocks noChangeAspect="1"/>
          </p:cNvPicPr>
          <p:nvPr/>
        </p:nvPicPr>
        <p:blipFill>
          <a:blip r:embed="rId2"/>
          <a:stretch>
            <a:fillRect/>
          </a:stretch>
        </p:blipFill>
        <p:spPr>
          <a:xfrm>
            <a:off x="0" y="1223265"/>
            <a:ext cx="12192000" cy="4411469"/>
          </a:xfrm>
          <a:prstGeom prst="rect">
            <a:avLst/>
          </a:prstGeom>
        </p:spPr>
      </p:pic>
    </p:spTree>
    <p:extLst>
      <p:ext uri="{BB962C8B-B14F-4D97-AF65-F5344CB8AC3E}">
        <p14:creationId xmlns:p14="http://schemas.microsoft.com/office/powerpoint/2010/main" val="3089100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ea"/>
                <a:ea typeface="+mn-ea"/>
              </a:rPr>
              <a:t>Cache</a:t>
            </a:r>
            <a:endParaRPr lang="zh-CN" altLang="en-US" dirty="0">
              <a:latin typeface="+mn-ea"/>
              <a:ea typeface="+mn-ea"/>
            </a:endParaRPr>
          </a:p>
        </p:txBody>
      </p:sp>
      <p:sp>
        <p:nvSpPr>
          <p:cNvPr id="5" name="矩形 4"/>
          <p:cNvSpPr/>
          <p:nvPr/>
        </p:nvSpPr>
        <p:spPr>
          <a:xfrm>
            <a:off x="838200" y="1690254"/>
            <a:ext cx="6096000" cy="3508653"/>
          </a:xfrm>
          <a:prstGeom prst="rect">
            <a:avLst/>
          </a:prstGeom>
        </p:spPr>
        <p:txBody>
          <a:bodyPr>
            <a:spAutoFit/>
          </a:bodyPr>
          <a:lstStyle/>
          <a:p>
            <a:pPr>
              <a:lnSpc>
                <a:spcPct val="150000"/>
              </a:lnSpc>
            </a:pPr>
            <a:r>
              <a:rPr lang="en-US" altLang="zh-CN" sz="3200" b="1" dirty="0">
                <a:latin typeface="+mn-ea"/>
              </a:rPr>
              <a:t>Cache</a:t>
            </a:r>
            <a:r>
              <a:rPr lang="zh-CN" altLang="en-US" sz="3200" b="1" dirty="0">
                <a:latin typeface="+mn-ea"/>
              </a:rPr>
              <a:t>选择：</a:t>
            </a:r>
            <a:endParaRPr lang="en-US" altLang="zh-CN" sz="3200" b="1" dirty="0">
              <a:latin typeface="+mn-ea"/>
            </a:endParaRPr>
          </a:p>
          <a:p>
            <a:pPr>
              <a:lnSpc>
                <a:spcPct val="150000"/>
              </a:lnSpc>
            </a:pPr>
            <a:endParaRPr lang="en-US" altLang="zh-CN" sz="3200" b="1" dirty="0">
              <a:latin typeface="+mn-ea"/>
            </a:endParaRPr>
          </a:p>
          <a:p>
            <a:pPr>
              <a:lnSpc>
                <a:spcPct val="150000"/>
              </a:lnSpc>
            </a:pPr>
            <a:r>
              <a:rPr lang="zh-CN" altLang="en-US" sz="2800" dirty="0">
                <a:latin typeface="+mn-ea"/>
              </a:rPr>
              <a:t>直接映射，替换策略简单</a:t>
            </a:r>
            <a:endParaRPr lang="en-US" altLang="zh-CN" sz="2800" dirty="0">
              <a:latin typeface="+mn-ea"/>
            </a:endParaRPr>
          </a:p>
          <a:p>
            <a:pPr>
              <a:lnSpc>
                <a:spcPct val="150000"/>
              </a:lnSpc>
            </a:pPr>
            <a:r>
              <a:rPr lang="zh-CN" altLang="en-US" sz="2800" dirty="0">
                <a:latin typeface="+mn-ea"/>
              </a:rPr>
              <a:t>块大小</a:t>
            </a:r>
            <a:r>
              <a:rPr lang="en-US" altLang="zh-CN" sz="2800" dirty="0">
                <a:latin typeface="+mn-ea"/>
              </a:rPr>
              <a:t>1word</a:t>
            </a:r>
            <a:r>
              <a:rPr lang="zh-CN" altLang="en-US" sz="2800" dirty="0">
                <a:latin typeface="+mn-ea"/>
              </a:rPr>
              <a:t>，不使用</a:t>
            </a:r>
            <a:r>
              <a:rPr lang="en-US" altLang="zh-CN" sz="2800" dirty="0">
                <a:latin typeface="+mn-ea"/>
              </a:rPr>
              <a:t>burst</a:t>
            </a:r>
            <a:r>
              <a:rPr lang="zh-CN" altLang="en-US" sz="2800" dirty="0">
                <a:latin typeface="+mn-ea"/>
              </a:rPr>
              <a:t>传输</a:t>
            </a:r>
            <a:endParaRPr lang="en-US" altLang="zh-CN" sz="2800" dirty="0">
              <a:latin typeface="+mn-ea"/>
            </a:endParaRPr>
          </a:p>
          <a:p>
            <a:pPr>
              <a:lnSpc>
                <a:spcPct val="150000"/>
              </a:lnSpc>
            </a:pPr>
            <a:r>
              <a:rPr lang="zh-CN" altLang="en-US" sz="2800" dirty="0">
                <a:latin typeface="+mn-ea"/>
              </a:rPr>
              <a:t>直写法，</a:t>
            </a:r>
            <a:r>
              <a:rPr lang="en-US" altLang="zh-CN" sz="2800" dirty="0">
                <a:latin typeface="+mn-ea"/>
              </a:rPr>
              <a:t>Cache</a:t>
            </a:r>
            <a:r>
              <a:rPr lang="zh-CN" altLang="en-US" sz="2800" dirty="0">
                <a:latin typeface="+mn-ea"/>
              </a:rPr>
              <a:t>、</a:t>
            </a:r>
            <a:r>
              <a:rPr lang="en-US" altLang="zh-CN" sz="2800" dirty="0">
                <a:latin typeface="+mn-ea"/>
              </a:rPr>
              <a:t>RAM</a:t>
            </a:r>
            <a:r>
              <a:rPr lang="zh-CN" altLang="en-US" sz="2800" dirty="0">
                <a:latin typeface="+mn-ea"/>
              </a:rPr>
              <a:t>同步</a:t>
            </a:r>
            <a:endParaRPr lang="en-US" altLang="zh-CN" sz="2800" dirty="0">
              <a:latin typeface="+mn-ea"/>
            </a:endParaRPr>
          </a:p>
        </p:txBody>
      </p:sp>
      <p:sp>
        <p:nvSpPr>
          <p:cNvPr id="3" name="文本框 2"/>
          <p:cNvSpPr txBox="1"/>
          <p:nvPr/>
        </p:nvSpPr>
        <p:spPr>
          <a:xfrm>
            <a:off x="6770255" y="2990906"/>
            <a:ext cx="5504873" cy="921855"/>
          </a:xfrm>
          <a:prstGeom prst="rect">
            <a:avLst/>
          </a:prstGeom>
          <a:noFill/>
        </p:spPr>
        <p:txBody>
          <a:bodyPr wrap="square" rtlCol="0">
            <a:spAutoFit/>
          </a:bodyPr>
          <a:lstStyle/>
          <a:p>
            <a:pPr>
              <a:lnSpc>
                <a:spcPct val="150000"/>
              </a:lnSpc>
            </a:pPr>
            <a:r>
              <a:rPr lang="zh-CN" altLang="en-US" sz="4000" dirty="0">
                <a:solidFill>
                  <a:srgbClr val="FF0000"/>
                </a:solidFill>
                <a:latin typeface="+mn-ea"/>
              </a:rPr>
              <a:t>最简单，但也最可行</a:t>
            </a:r>
            <a:endParaRPr lang="zh-CN" altLang="en-US" sz="2400" dirty="0">
              <a:solidFill>
                <a:srgbClr val="FF0000"/>
              </a:solidFill>
              <a:latin typeface="+mn-ea"/>
            </a:endParaRPr>
          </a:p>
        </p:txBody>
      </p:sp>
    </p:spTree>
    <p:extLst>
      <p:ext uri="{BB962C8B-B14F-4D97-AF65-F5344CB8AC3E}">
        <p14:creationId xmlns:p14="http://schemas.microsoft.com/office/powerpoint/2010/main" val="159108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1744B-AAC1-544E-96F0-49124C467216}"/>
              </a:ext>
            </a:extLst>
          </p:cNvPr>
          <p:cNvSpPr>
            <a:spLocks noGrp="1"/>
          </p:cNvSpPr>
          <p:nvPr>
            <p:ph type="title"/>
          </p:nvPr>
        </p:nvSpPr>
        <p:spPr/>
        <p:txBody>
          <a:bodyPr/>
          <a:lstStyle/>
          <a:p>
            <a:r>
              <a:rPr kumimoji="1" lang="en-US" altLang="zh-CN" dirty="0"/>
              <a:t>Cache</a:t>
            </a:r>
            <a:r>
              <a:rPr kumimoji="1" lang="zh-CN" altLang="en-US" dirty="0"/>
              <a:t>结构</a:t>
            </a:r>
          </a:p>
        </p:txBody>
      </p:sp>
      <p:sp>
        <p:nvSpPr>
          <p:cNvPr id="3" name="内容占位符 2">
            <a:extLst>
              <a:ext uri="{FF2B5EF4-FFF2-40B4-BE49-F238E27FC236}">
                <a16:creationId xmlns:a16="http://schemas.microsoft.com/office/drawing/2014/main" id="{9FD302C3-FA0E-814D-8F1F-62F8BDEA491E}"/>
              </a:ext>
            </a:extLst>
          </p:cNvPr>
          <p:cNvSpPr>
            <a:spLocks noGrp="1"/>
          </p:cNvSpPr>
          <p:nvPr>
            <p:ph idx="1"/>
          </p:nvPr>
        </p:nvSpPr>
        <p:spPr/>
        <p:txBody>
          <a:bodyPr/>
          <a:lstStyle/>
          <a:p>
            <a:endParaRPr kumimoji="1" lang="zh-CN" altLang="en-US" dirty="0"/>
          </a:p>
        </p:txBody>
      </p:sp>
      <p:grpSp>
        <p:nvGrpSpPr>
          <p:cNvPr id="4" name="Group 57">
            <a:extLst>
              <a:ext uri="{FF2B5EF4-FFF2-40B4-BE49-F238E27FC236}">
                <a16:creationId xmlns:a16="http://schemas.microsoft.com/office/drawing/2014/main" id="{FC9822B6-D2C4-D54B-B479-5881C32EEB94}"/>
              </a:ext>
            </a:extLst>
          </p:cNvPr>
          <p:cNvGrpSpPr>
            <a:grpSpLocks/>
          </p:cNvGrpSpPr>
          <p:nvPr/>
        </p:nvGrpSpPr>
        <p:grpSpPr bwMode="auto">
          <a:xfrm>
            <a:off x="2018272" y="2329423"/>
            <a:ext cx="7481328" cy="3049401"/>
            <a:chOff x="475" y="2121"/>
            <a:chExt cx="5341" cy="2177"/>
          </a:xfrm>
        </p:grpSpPr>
        <p:sp>
          <p:nvSpPr>
            <p:cNvPr id="5" name="Rectangle 4">
              <a:extLst>
                <a:ext uri="{FF2B5EF4-FFF2-40B4-BE49-F238E27FC236}">
                  <a16:creationId xmlns:a16="http://schemas.microsoft.com/office/drawing/2014/main" id="{E60E5CB7-DE00-1F45-8176-5A1DF136A3CA}"/>
                </a:ext>
              </a:extLst>
            </p:cNvPr>
            <p:cNvSpPr>
              <a:spLocks noChangeArrowheads="1"/>
            </p:cNvSpPr>
            <p:nvPr/>
          </p:nvSpPr>
          <p:spPr bwMode="auto">
            <a:xfrm>
              <a:off x="4382" y="2339"/>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6" name="Text Box 5">
              <a:extLst>
                <a:ext uri="{FF2B5EF4-FFF2-40B4-BE49-F238E27FC236}">
                  <a16:creationId xmlns:a16="http://schemas.microsoft.com/office/drawing/2014/main" id="{BFDA3FC0-3E2C-0E4C-8EEA-E334AE84999B}"/>
                </a:ext>
              </a:extLst>
            </p:cNvPr>
            <p:cNvSpPr txBox="1">
              <a:spLocks noChangeArrowheads="1"/>
            </p:cNvSpPr>
            <p:nvPr/>
          </p:nvSpPr>
          <p:spPr bwMode="auto">
            <a:xfrm>
              <a:off x="2855" y="2305"/>
              <a:ext cx="400" cy="1393"/>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0</a:t>
              </a:r>
            </a:p>
            <a:p>
              <a:pPr algn="ctr" defTabSz="899320" eaLnBrk="0" fontAlgn="base" hangingPunct="0">
                <a:spcBef>
                  <a:spcPct val="8000"/>
                </a:spcBef>
                <a:spcAft>
                  <a:spcPct val="0"/>
                </a:spcAft>
              </a:pPr>
              <a:r>
                <a:rPr lang="en-US" altLang="zh-CN" sz="1412">
                  <a:solidFill>
                    <a:srgbClr val="000000"/>
                  </a:solidFill>
                  <a:latin typeface="Trebuchet MS" panose="020B0603020202020204" pitchFamily="34" charset="0"/>
                  <a:ea typeface="宋体" panose="02010600030101010101" pitchFamily="2" charset="-122"/>
                </a:rPr>
                <a:t>1</a:t>
              </a:r>
            </a:p>
            <a:p>
              <a:pPr algn="ctr" defTabSz="899320" eaLnBrk="0" fontAlgn="base" hangingPunct="0">
                <a:spcBef>
                  <a:spcPct val="8000"/>
                </a:spcBef>
                <a:spcAft>
                  <a:spcPct val="0"/>
                </a:spcAft>
              </a:pPr>
              <a:r>
                <a:rPr lang="en-US" altLang="zh-CN" sz="1412">
                  <a:solidFill>
                    <a:srgbClr val="000000"/>
                  </a:solidFill>
                  <a:latin typeface="Trebuchet MS" panose="020B0603020202020204" pitchFamily="34" charset="0"/>
                  <a:ea typeface="宋体" panose="02010600030101010101" pitchFamily="2" charset="-122"/>
                </a:rPr>
                <a:t>2</a:t>
              </a:r>
            </a:p>
            <a:p>
              <a:pPr algn="ctr" defTabSz="899320" eaLnBrk="0" fontAlgn="base" hangingPunct="0">
                <a:spcBef>
                  <a:spcPct val="8000"/>
                </a:spcBef>
                <a:spcAft>
                  <a:spcPct val="0"/>
                </a:spcAft>
              </a:pPr>
              <a:r>
                <a:rPr lang="en-US" altLang="zh-CN" sz="1412">
                  <a:solidFill>
                    <a:srgbClr val="000000"/>
                  </a:solidFill>
                  <a:latin typeface="Trebuchet MS" panose="020B0603020202020204" pitchFamily="34" charset="0"/>
                  <a:ea typeface="宋体" panose="02010600030101010101" pitchFamily="2" charset="-122"/>
                </a:rPr>
                <a:t>3</a:t>
              </a:r>
            </a:p>
            <a:p>
              <a:pPr algn="ctr" defTabSz="899320" eaLnBrk="0" fontAlgn="base" hangingPunct="0">
                <a:spcBef>
                  <a:spcPct val="8000"/>
                </a:spcBef>
                <a:spcAft>
                  <a:spcPct val="0"/>
                </a:spcAft>
              </a:pPr>
              <a:r>
                <a:rPr lang="en-US" altLang="zh-CN" sz="1412">
                  <a:solidFill>
                    <a:srgbClr val="000000"/>
                  </a:solidFill>
                  <a:latin typeface="Trebuchet MS" panose="020B0603020202020204" pitchFamily="34" charset="0"/>
                  <a:ea typeface="宋体" panose="02010600030101010101" pitchFamily="2" charset="-122"/>
                </a:rPr>
                <a:t>...</a:t>
              </a:r>
            </a:p>
            <a:p>
              <a:pPr algn="ctr" defTabSz="899320" eaLnBrk="0" fontAlgn="base" hangingPunct="0">
                <a:spcBef>
                  <a:spcPct val="8000"/>
                </a:spcBef>
                <a:spcAft>
                  <a:spcPct val="0"/>
                </a:spcAft>
              </a:pPr>
              <a:r>
                <a:rPr lang="en-US" altLang="zh-CN" sz="1412">
                  <a:solidFill>
                    <a:srgbClr val="000000"/>
                  </a:solidFill>
                  <a:latin typeface="Trebuchet MS" panose="020B0603020202020204" pitchFamily="34" charset="0"/>
                  <a:ea typeface="宋体" panose="02010600030101010101" pitchFamily="2" charset="-122"/>
                </a:rPr>
                <a:t>...</a:t>
              </a:r>
            </a:p>
            <a:p>
              <a:pPr algn="ctr" defTabSz="899320" eaLnBrk="0" fontAlgn="base" hangingPunct="0">
                <a:spcBef>
                  <a:spcPct val="8000"/>
                </a:spcBef>
                <a:spcAft>
                  <a:spcPct val="0"/>
                </a:spcAft>
              </a:pPr>
              <a:r>
                <a:rPr lang="en-US" altLang="zh-CN" sz="1412">
                  <a:solidFill>
                    <a:srgbClr val="000000"/>
                  </a:solidFill>
                  <a:latin typeface="Trebuchet MS" panose="020B0603020202020204" pitchFamily="34" charset="0"/>
                  <a:ea typeface="宋体" panose="02010600030101010101" pitchFamily="2" charset="-122"/>
                </a:rPr>
                <a:t>1022</a:t>
              </a:r>
            </a:p>
            <a:p>
              <a:pPr algn="ctr" defTabSz="899320" eaLnBrk="0" fontAlgn="base" hangingPunct="0">
                <a:spcBef>
                  <a:spcPct val="8000"/>
                </a:spcBef>
                <a:spcAft>
                  <a:spcPct val="0"/>
                </a:spcAft>
              </a:pPr>
              <a:r>
                <a:rPr lang="en-US" altLang="zh-CN" sz="1412">
                  <a:solidFill>
                    <a:srgbClr val="000000"/>
                  </a:solidFill>
                  <a:latin typeface="Trebuchet MS" panose="020B0603020202020204" pitchFamily="34" charset="0"/>
                  <a:ea typeface="宋体" panose="02010600030101010101" pitchFamily="2" charset="-122"/>
                </a:rPr>
                <a:t>1023</a:t>
              </a:r>
            </a:p>
          </p:txBody>
        </p:sp>
        <p:sp>
          <p:nvSpPr>
            <p:cNvPr id="7" name="Text Box 6">
              <a:extLst>
                <a:ext uri="{FF2B5EF4-FFF2-40B4-BE49-F238E27FC236}">
                  <a16:creationId xmlns:a16="http://schemas.microsoft.com/office/drawing/2014/main" id="{94AF3A22-0ACB-D74F-B02B-403426C8B00E}"/>
                </a:ext>
              </a:extLst>
            </p:cNvPr>
            <p:cNvSpPr txBox="1">
              <a:spLocks noChangeArrowheads="1"/>
            </p:cNvSpPr>
            <p:nvPr/>
          </p:nvSpPr>
          <p:spPr bwMode="auto">
            <a:xfrm>
              <a:off x="2811" y="2121"/>
              <a:ext cx="444"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Index</a:t>
              </a:r>
            </a:p>
          </p:txBody>
        </p:sp>
        <p:sp>
          <p:nvSpPr>
            <p:cNvPr id="8" name="Rectangle 7">
              <a:extLst>
                <a:ext uri="{FF2B5EF4-FFF2-40B4-BE49-F238E27FC236}">
                  <a16:creationId xmlns:a16="http://schemas.microsoft.com/office/drawing/2014/main" id="{9C3CFA30-C887-0942-9CD8-81F001A6EBA9}"/>
                </a:ext>
              </a:extLst>
            </p:cNvPr>
            <p:cNvSpPr>
              <a:spLocks noChangeArrowheads="1"/>
            </p:cNvSpPr>
            <p:nvPr/>
          </p:nvSpPr>
          <p:spPr bwMode="auto">
            <a:xfrm>
              <a:off x="4382" y="2502"/>
              <a:ext cx="792" cy="1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3333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9" name="Rectangle 8">
              <a:extLst>
                <a:ext uri="{FF2B5EF4-FFF2-40B4-BE49-F238E27FC236}">
                  <a16:creationId xmlns:a16="http://schemas.microsoft.com/office/drawing/2014/main" id="{8B88EDBB-EE5F-9B40-B599-2FD52BA9911A}"/>
                </a:ext>
              </a:extLst>
            </p:cNvPr>
            <p:cNvSpPr>
              <a:spLocks noChangeArrowheads="1"/>
            </p:cNvSpPr>
            <p:nvPr/>
          </p:nvSpPr>
          <p:spPr bwMode="auto">
            <a:xfrm>
              <a:off x="4382" y="2666"/>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10" name="Rectangle 9">
              <a:extLst>
                <a:ext uri="{FF2B5EF4-FFF2-40B4-BE49-F238E27FC236}">
                  <a16:creationId xmlns:a16="http://schemas.microsoft.com/office/drawing/2014/main" id="{CAD3879A-7695-0749-88A7-BD2699A17EC5}"/>
                </a:ext>
              </a:extLst>
            </p:cNvPr>
            <p:cNvSpPr>
              <a:spLocks noChangeArrowheads="1"/>
            </p:cNvSpPr>
            <p:nvPr/>
          </p:nvSpPr>
          <p:spPr bwMode="auto">
            <a:xfrm>
              <a:off x="4382" y="2829"/>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11" name="Rectangle 10">
              <a:extLst>
                <a:ext uri="{FF2B5EF4-FFF2-40B4-BE49-F238E27FC236}">
                  <a16:creationId xmlns:a16="http://schemas.microsoft.com/office/drawing/2014/main" id="{6E9BB21A-FFE4-5944-A49D-4AA5DD6F693F}"/>
                </a:ext>
              </a:extLst>
            </p:cNvPr>
            <p:cNvSpPr>
              <a:spLocks noChangeArrowheads="1"/>
            </p:cNvSpPr>
            <p:nvPr/>
          </p:nvSpPr>
          <p:spPr bwMode="auto">
            <a:xfrm>
              <a:off x="3590" y="2339"/>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12" name="Rectangle 11">
              <a:extLst>
                <a:ext uri="{FF2B5EF4-FFF2-40B4-BE49-F238E27FC236}">
                  <a16:creationId xmlns:a16="http://schemas.microsoft.com/office/drawing/2014/main" id="{FA4E6936-483B-C546-B615-1BBA231900F1}"/>
                </a:ext>
              </a:extLst>
            </p:cNvPr>
            <p:cNvSpPr>
              <a:spLocks noChangeArrowheads="1"/>
            </p:cNvSpPr>
            <p:nvPr/>
          </p:nvSpPr>
          <p:spPr bwMode="auto">
            <a:xfrm>
              <a:off x="3590" y="2502"/>
              <a:ext cx="792" cy="1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3333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13" name="Rectangle 12">
              <a:extLst>
                <a:ext uri="{FF2B5EF4-FFF2-40B4-BE49-F238E27FC236}">
                  <a16:creationId xmlns:a16="http://schemas.microsoft.com/office/drawing/2014/main" id="{9974D8DF-3546-144C-98CB-F7FDD705EDF6}"/>
                </a:ext>
              </a:extLst>
            </p:cNvPr>
            <p:cNvSpPr>
              <a:spLocks noChangeArrowheads="1"/>
            </p:cNvSpPr>
            <p:nvPr/>
          </p:nvSpPr>
          <p:spPr bwMode="auto">
            <a:xfrm>
              <a:off x="3590" y="2666"/>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14" name="Rectangle 13">
              <a:extLst>
                <a:ext uri="{FF2B5EF4-FFF2-40B4-BE49-F238E27FC236}">
                  <a16:creationId xmlns:a16="http://schemas.microsoft.com/office/drawing/2014/main" id="{F6942AC4-0A9E-804A-89E2-00853338D5EB}"/>
                </a:ext>
              </a:extLst>
            </p:cNvPr>
            <p:cNvSpPr>
              <a:spLocks noChangeArrowheads="1"/>
            </p:cNvSpPr>
            <p:nvPr/>
          </p:nvSpPr>
          <p:spPr bwMode="auto">
            <a:xfrm>
              <a:off x="3590" y="2829"/>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15" name="Text Box 14">
              <a:extLst>
                <a:ext uri="{FF2B5EF4-FFF2-40B4-BE49-F238E27FC236}">
                  <a16:creationId xmlns:a16="http://schemas.microsoft.com/office/drawing/2014/main" id="{D6BE6DD4-F650-A947-AA5B-A9BC4C6EFA33}"/>
                </a:ext>
              </a:extLst>
            </p:cNvPr>
            <p:cNvSpPr txBox="1">
              <a:spLocks noChangeArrowheads="1"/>
            </p:cNvSpPr>
            <p:nvPr/>
          </p:nvSpPr>
          <p:spPr bwMode="auto">
            <a:xfrm>
              <a:off x="3811" y="2121"/>
              <a:ext cx="322"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Tag</a:t>
              </a:r>
            </a:p>
          </p:txBody>
        </p:sp>
        <p:sp>
          <p:nvSpPr>
            <p:cNvPr id="16" name="Text Box 15">
              <a:extLst>
                <a:ext uri="{FF2B5EF4-FFF2-40B4-BE49-F238E27FC236}">
                  <a16:creationId xmlns:a16="http://schemas.microsoft.com/office/drawing/2014/main" id="{31BE829F-ED19-F349-9EAF-81A9F372E491}"/>
                </a:ext>
              </a:extLst>
            </p:cNvPr>
            <p:cNvSpPr txBox="1">
              <a:spLocks noChangeArrowheads="1"/>
            </p:cNvSpPr>
            <p:nvPr/>
          </p:nvSpPr>
          <p:spPr bwMode="auto">
            <a:xfrm>
              <a:off x="4543" y="2121"/>
              <a:ext cx="395"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Data</a:t>
              </a:r>
            </a:p>
          </p:txBody>
        </p:sp>
        <p:sp>
          <p:nvSpPr>
            <p:cNvPr id="17" name="Rectangle 16">
              <a:extLst>
                <a:ext uri="{FF2B5EF4-FFF2-40B4-BE49-F238E27FC236}">
                  <a16:creationId xmlns:a16="http://schemas.microsoft.com/office/drawing/2014/main" id="{53AEA3CD-BE1F-BD40-802B-E945561DF6F4}"/>
                </a:ext>
              </a:extLst>
            </p:cNvPr>
            <p:cNvSpPr>
              <a:spLocks noChangeArrowheads="1"/>
            </p:cNvSpPr>
            <p:nvPr/>
          </p:nvSpPr>
          <p:spPr bwMode="auto">
            <a:xfrm>
              <a:off x="3326" y="2339"/>
              <a:ext cx="264"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18" name="Rectangle 17">
              <a:extLst>
                <a:ext uri="{FF2B5EF4-FFF2-40B4-BE49-F238E27FC236}">
                  <a16:creationId xmlns:a16="http://schemas.microsoft.com/office/drawing/2014/main" id="{F1CDA7D3-404C-1643-8FA5-FFAE3BDA102A}"/>
                </a:ext>
              </a:extLst>
            </p:cNvPr>
            <p:cNvSpPr>
              <a:spLocks noChangeArrowheads="1"/>
            </p:cNvSpPr>
            <p:nvPr/>
          </p:nvSpPr>
          <p:spPr bwMode="auto">
            <a:xfrm>
              <a:off x="3326" y="2502"/>
              <a:ext cx="264" cy="1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3333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19" name="Rectangle 18">
              <a:extLst>
                <a:ext uri="{FF2B5EF4-FFF2-40B4-BE49-F238E27FC236}">
                  <a16:creationId xmlns:a16="http://schemas.microsoft.com/office/drawing/2014/main" id="{DE09E978-B073-0C43-995B-0B2182981D78}"/>
                </a:ext>
              </a:extLst>
            </p:cNvPr>
            <p:cNvSpPr>
              <a:spLocks noChangeArrowheads="1"/>
            </p:cNvSpPr>
            <p:nvPr/>
          </p:nvSpPr>
          <p:spPr bwMode="auto">
            <a:xfrm>
              <a:off x="3326" y="2666"/>
              <a:ext cx="264"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0" name="Rectangle 19">
              <a:extLst>
                <a:ext uri="{FF2B5EF4-FFF2-40B4-BE49-F238E27FC236}">
                  <a16:creationId xmlns:a16="http://schemas.microsoft.com/office/drawing/2014/main" id="{9176327D-FB64-1B47-A0AF-F1328A2D46B6}"/>
                </a:ext>
              </a:extLst>
            </p:cNvPr>
            <p:cNvSpPr>
              <a:spLocks noChangeArrowheads="1"/>
            </p:cNvSpPr>
            <p:nvPr/>
          </p:nvSpPr>
          <p:spPr bwMode="auto">
            <a:xfrm>
              <a:off x="3326" y="2829"/>
              <a:ext cx="264"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1" name="Text Box 20">
              <a:extLst>
                <a:ext uri="{FF2B5EF4-FFF2-40B4-BE49-F238E27FC236}">
                  <a16:creationId xmlns:a16="http://schemas.microsoft.com/office/drawing/2014/main" id="{DE61FF81-C934-D448-AC3E-F7817014F2F3}"/>
                </a:ext>
              </a:extLst>
            </p:cNvPr>
            <p:cNvSpPr txBox="1">
              <a:spLocks noChangeArrowheads="1"/>
            </p:cNvSpPr>
            <p:nvPr/>
          </p:nvSpPr>
          <p:spPr bwMode="auto">
            <a:xfrm>
              <a:off x="3260" y="2121"/>
              <a:ext cx="409"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Valid</a:t>
              </a:r>
            </a:p>
          </p:txBody>
        </p:sp>
        <p:sp>
          <p:nvSpPr>
            <p:cNvPr id="22" name="Rectangle 21">
              <a:extLst>
                <a:ext uri="{FF2B5EF4-FFF2-40B4-BE49-F238E27FC236}">
                  <a16:creationId xmlns:a16="http://schemas.microsoft.com/office/drawing/2014/main" id="{F827DE77-223B-4249-873C-D8D032C067AB}"/>
                </a:ext>
              </a:extLst>
            </p:cNvPr>
            <p:cNvSpPr>
              <a:spLocks noChangeArrowheads="1"/>
            </p:cNvSpPr>
            <p:nvPr/>
          </p:nvSpPr>
          <p:spPr bwMode="auto">
            <a:xfrm>
              <a:off x="475" y="2394"/>
              <a:ext cx="116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3" name="Rectangle 22">
              <a:extLst>
                <a:ext uri="{FF2B5EF4-FFF2-40B4-BE49-F238E27FC236}">
                  <a16:creationId xmlns:a16="http://schemas.microsoft.com/office/drawing/2014/main" id="{91D407F6-5AE4-7D4F-A7D5-5A153E489673}"/>
                </a:ext>
              </a:extLst>
            </p:cNvPr>
            <p:cNvSpPr>
              <a:spLocks noChangeArrowheads="1"/>
            </p:cNvSpPr>
            <p:nvPr/>
          </p:nvSpPr>
          <p:spPr bwMode="auto">
            <a:xfrm>
              <a:off x="1637" y="2394"/>
              <a:ext cx="528"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4" name="Rectangle 23">
              <a:extLst>
                <a:ext uri="{FF2B5EF4-FFF2-40B4-BE49-F238E27FC236}">
                  <a16:creationId xmlns:a16="http://schemas.microsoft.com/office/drawing/2014/main" id="{35C9878B-894B-AB43-AF05-28A74CFF2B81}"/>
                </a:ext>
              </a:extLst>
            </p:cNvPr>
            <p:cNvSpPr>
              <a:spLocks noChangeArrowheads="1"/>
            </p:cNvSpPr>
            <p:nvPr/>
          </p:nvSpPr>
          <p:spPr bwMode="auto">
            <a:xfrm>
              <a:off x="4382" y="2992"/>
              <a:ext cx="792" cy="163"/>
            </a:xfrm>
            <a:prstGeom prst="rect">
              <a:avLst/>
            </a:prstGeom>
            <a:solidFill>
              <a:srgbClr val="DDDDDD"/>
            </a:solidFill>
            <a:ln w="25400">
              <a:solidFill>
                <a:schemeClr val="tx1"/>
              </a:solidFill>
              <a:miter lim="800000"/>
              <a:headEnd/>
              <a:tailEnd/>
            </a:ln>
            <a:effectLst/>
            <a:extLs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5" name="Rectangle 24">
              <a:extLst>
                <a:ext uri="{FF2B5EF4-FFF2-40B4-BE49-F238E27FC236}">
                  <a16:creationId xmlns:a16="http://schemas.microsoft.com/office/drawing/2014/main" id="{E77100B3-D8A0-2A47-839B-5F5AB910C7C8}"/>
                </a:ext>
              </a:extLst>
            </p:cNvPr>
            <p:cNvSpPr>
              <a:spLocks noChangeArrowheads="1"/>
            </p:cNvSpPr>
            <p:nvPr/>
          </p:nvSpPr>
          <p:spPr bwMode="auto">
            <a:xfrm>
              <a:off x="3590" y="2992"/>
              <a:ext cx="792" cy="163"/>
            </a:xfrm>
            <a:prstGeom prst="rect">
              <a:avLst/>
            </a:prstGeom>
            <a:solidFill>
              <a:srgbClr val="DDDDDD"/>
            </a:solidFill>
            <a:ln w="25400">
              <a:solidFill>
                <a:schemeClr val="tx1"/>
              </a:solidFill>
              <a:miter lim="800000"/>
              <a:headEnd/>
              <a:tailEnd/>
            </a:ln>
            <a:effectLst/>
            <a:extLs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6" name="Rectangle 25">
              <a:extLst>
                <a:ext uri="{FF2B5EF4-FFF2-40B4-BE49-F238E27FC236}">
                  <a16:creationId xmlns:a16="http://schemas.microsoft.com/office/drawing/2014/main" id="{6C7811FB-9805-F54D-AD33-58EA5B5F133A}"/>
                </a:ext>
              </a:extLst>
            </p:cNvPr>
            <p:cNvSpPr>
              <a:spLocks noChangeArrowheads="1"/>
            </p:cNvSpPr>
            <p:nvPr/>
          </p:nvSpPr>
          <p:spPr bwMode="auto">
            <a:xfrm>
              <a:off x="3326" y="2992"/>
              <a:ext cx="264" cy="163"/>
            </a:xfrm>
            <a:prstGeom prst="rect">
              <a:avLst/>
            </a:prstGeom>
            <a:solidFill>
              <a:srgbClr val="DDDDDD"/>
            </a:solidFill>
            <a:ln w="25400">
              <a:solidFill>
                <a:schemeClr val="tx1"/>
              </a:solidFill>
              <a:miter lim="800000"/>
              <a:headEnd/>
              <a:tailEnd/>
            </a:ln>
            <a:effectLst/>
            <a:extLs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7" name="Rectangle 26">
              <a:extLst>
                <a:ext uri="{FF2B5EF4-FFF2-40B4-BE49-F238E27FC236}">
                  <a16:creationId xmlns:a16="http://schemas.microsoft.com/office/drawing/2014/main" id="{0ADE76C6-DD48-CB45-8A48-320D8EF117FD}"/>
                </a:ext>
              </a:extLst>
            </p:cNvPr>
            <p:cNvSpPr>
              <a:spLocks noChangeArrowheads="1"/>
            </p:cNvSpPr>
            <p:nvPr/>
          </p:nvSpPr>
          <p:spPr bwMode="auto">
            <a:xfrm>
              <a:off x="4382" y="3155"/>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8" name="Rectangle 27">
              <a:extLst>
                <a:ext uri="{FF2B5EF4-FFF2-40B4-BE49-F238E27FC236}">
                  <a16:creationId xmlns:a16="http://schemas.microsoft.com/office/drawing/2014/main" id="{E147F176-8E5A-8D4A-99F8-4C01A672C98C}"/>
                </a:ext>
              </a:extLst>
            </p:cNvPr>
            <p:cNvSpPr>
              <a:spLocks noChangeArrowheads="1"/>
            </p:cNvSpPr>
            <p:nvPr/>
          </p:nvSpPr>
          <p:spPr bwMode="auto">
            <a:xfrm>
              <a:off x="3590" y="3155"/>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29" name="Rectangle 28">
              <a:extLst>
                <a:ext uri="{FF2B5EF4-FFF2-40B4-BE49-F238E27FC236}">
                  <a16:creationId xmlns:a16="http://schemas.microsoft.com/office/drawing/2014/main" id="{5C537B2C-F15A-894F-845F-5DBEB8C98E93}"/>
                </a:ext>
              </a:extLst>
            </p:cNvPr>
            <p:cNvSpPr>
              <a:spLocks noChangeArrowheads="1"/>
            </p:cNvSpPr>
            <p:nvPr/>
          </p:nvSpPr>
          <p:spPr bwMode="auto">
            <a:xfrm>
              <a:off x="3326" y="3155"/>
              <a:ext cx="264"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0" name="Text Box 29">
              <a:extLst>
                <a:ext uri="{FF2B5EF4-FFF2-40B4-BE49-F238E27FC236}">
                  <a16:creationId xmlns:a16="http://schemas.microsoft.com/office/drawing/2014/main" id="{FDE2CA14-4608-8B46-8AA5-A79EC7A69186}"/>
                </a:ext>
              </a:extLst>
            </p:cNvPr>
            <p:cNvSpPr txBox="1">
              <a:spLocks noChangeArrowheads="1"/>
            </p:cNvSpPr>
            <p:nvPr/>
          </p:nvSpPr>
          <p:spPr bwMode="auto">
            <a:xfrm>
              <a:off x="748" y="2175"/>
              <a:ext cx="1097"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Address (32 bits)</a:t>
              </a:r>
            </a:p>
          </p:txBody>
        </p:sp>
        <p:sp>
          <p:nvSpPr>
            <p:cNvPr id="31" name="Line 30">
              <a:extLst>
                <a:ext uri="{FF2B5EF4-FFF2-40B4-BE49-F238E27FC236}">
                  <a16:creationId xmlns:a16="http://schemas.microsoft.com/office/drawing/2014/main" id="{D6E2DE7F-5D2D-4A4D-8499-AE5D0242AEF7}"/>
                </a:ext>
              </a:extLst>
            </p:cNvPr>
            <p:cNvSpPr>
              <a:spLocks noChangeShapeType="1"/>
            </p:cNvSpPr>
            <p:nvPr/>
          </p:nvSpPr>
          <p:spPr bwMode="auto">
            <a:xfrm>
              <a:off x="1901" y="2557"/>
              <a:ext cx="0" cy="4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2" name="Rectangle 31">
              <a:extLst>
                <a:ext uri="{FF2B5EF4-FFF2-40B4-BE49-F238E27FC236}">
                  <a16:creationId xmlns:a16="http://schemas.microsoft.com/office/drawing/2014/main" id="{E35AA901-F109-F744-9A1C-4F8174F84DD5}"/>
                </a:ext>
              </a:extLst>
            </p:cNvPr>
            <p:cNvSpPr>
              <a:spLocks noChangeArrowheads="1"/>
            </p:cNvSpPr>
            <p:nvPr/>
          </p:nvSpPr>
          <p:spPr bwMode="auto">
            <a:xfrm>
              <a:off x="4382" y="3318"/>
              <a:ext cx="792" cy="1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3" name="Rectangle 32">
              <a:extLst>
                <a:ext uri="{FF2B5EF4-FFF2-40B4-BE49-F238E27FC236}">
                  <a16:creationId xmlns:a16="http://schemas.microsoft.com/office/drawing/2014/main" id="{2E6344DF-3674-024B-A7E3-2D3E77BCC3E8}"/>
                </a:ext>
              </a:extLst>
            </p:cNvPr>
            <p:cNvSpPr>
              <a:spLocks noChangeArrowheads="1"/>
            </p:cNvSpPr>
            <p:nvPr/>
          </p:nvSpPr>
          <p:spPr bwMode="auto">
            <a:xfrm>
              <a:off x="3590" y="3318"/>
              <a:ext cx="792" cy="1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4" name="Rectangle 33">
              <a:extLst>
                <a:ext uri="{FF2B5EF4-FFF2-40B4-BE49-F238E27FC236}">
                  <a16:creationId xmlns:a16="http://schemas.microsoft.com/office/drawing/2014/main" id="{EBE118BE-ADFF-CB47-A5A4-EE907EB28E72}"/>
                </a:ext>
              </a:extLst>
            </p:cNvPr>
            <p:cNvSpPr>
              <a:spLocks noChangeArrowheads="1"/>
            </p:cNvSpPr>
            <p:nvPr/>
          </p:nvSpPr>
          <p:spPr bwMode="auto">
            <a:xfrm>
              <a:off x="3326" y="3318"/>
              <a:ext cx="264" cy="1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5" name="Rectangle 34">
              <a:extLst>
                <a:ext uri="{FF2B5EF4-FFF2-40B4-BE49-F238E27FC236}">
                  <a16:creationId xmlns:a16="http://schemas.microsoft.com/office/drawing/2014/main" id="{1D49ED28-8F9C-2647-9B51-8B10DD75BA5C}"/>
                </a:ext>
              </a:extLst>
            </p:cNvPr>
            <p:cNvSpPr>
              <a:spLocks noChangeArrowheads="1"/>
            </p:cNvSpPr>
            <p:nvPr/>
          </p:nvSpPr>
          <p:spPr bwMode="auto">
            <a:xfrm>
              <a:off x="4382" y="3482"/>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6" name="Rectangle 35">
              <a:extLst>
                <a:ext uri="{FF2B5EF4-FFF2-40B4-BE49-F238E27FC236}">
                  <a16:creationId xmlns:a16="http://schemas.microsoft.com/office/drawing/2014/main" id="{806B848B-6F49-354C-961E-3AFEDDF69271}"/>
                </a:ext>
              </a:extLst>
            </p:cNvPr>
            <p:cNvSpPr>
              <a:spLocks noChangeArrowheads="1"/>
            </p:cNvSpPr>
            <p:nvPr/>
          </p:nvSpPr>
          <p:spPr bwMode="auto">
            <a:xfrm>
              <a:off x="3590" y="3482"/>
              <a:ext cx="792"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7" name="Rectangle 36">
              <a:extLst>
                <a:ext uri="{FF2B5EF4-FFF2-40B4-BE49-F238E27FC236}">
                  <a16:creationId xmlns:a16="http://schemas.microsoft.com/office/drawing/2014/main" id="{A2C7774E-8E25-E441-98F4-6EF45CF8239B}"/>
                </a:ext>
              </a:extLst>
            </p:cNvPr>
            <p:cNvSpPr>
              <a:spLocks noChangeArrowheads="1"/>
            </p:cNvSpPr>
            <p:nvPr/>
          </p:nvSpPr>
          <p:spPr bwMode="auto">
            <a:xfrm>
              <a:off x="3326" y="3482"/>
              <a:ext cx="264" cy="16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00FF"/>
                  </a:soli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8" name="Line 37">
              <a:extLst>
                <a:ext uri="{FF2B5EF4-FFF2-40B4-BE49-F238E27FC236}">
                  <a16:creationId xmlns:a16="http://schemas.microsoft.com/office/drawing/2014/main" id="{1944C646-ED7F-9A48-BC31-425377B67C7B}"/>
                </a:ext>
              </a:extLst>
            </p:cNvPr>
            <p:cNvSpPr>
              <a:spLocks noChangeShapeType="1"/>
            </p:cNvSpPr>
            <p:nvPr/>
          </p:nvSpPr>
          <p:spPr bwMode="auto">
            <a:xfrm>
              <a:off x="1901" y="3046"/>
              <a:ext cx="10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39" name="Line 38">
              <a:extLst>
                <a:ext uri="{FF2B5EF4-FFF2-40B4-BE49-F238E27FC236}">
                  <a16:creationId xmlns:a16="http://schemas.microsoft.com/office/drawing/2014/main" id="{9C3C1033-4A98-B645-B1E4-1771A62F171D}"/>
                </a:ext>
              </a:extLst>
            </p:cNvPr>
            <p:cNvSpPr>
              <a:spLocks noChangeShapeType="1"/>
            </p:cNvSpPr>
            <p:nvPr/>
          </p:nvSpPr>
          <p:spPr bwMode="auto">
            <a:xfrm>
              <a:off x="1109" y="2557"/>
              <a:ext cx="0" cy="141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40" name="Line 39">
              <a:extLst>
                <a:ext uri="{FF2B5EF4-FFF2-40B4-BE49-F238E27FC236}">
                  <a16:creationId xmlns:a16="http://schemas.microsoft.com/office/drawing/2014/main" id="{3C70E83F-6BF2-AE42-B3BD-25019926AB12}"/>
                </a:ext>
              </a:extLst>
            </p:cNvPr>
            <p:cNvSpPr>
              <a:spLocks noChangeShapeType="1"/>
            </p:cNvSpPr>
            <p:nvPr/>
          </p:nvSpPr>
          <p:spPr bwMode="auto">
            <a:xfrm>
              <a:off x="1109" y="3971"/>
              <a:ext cx="269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41" name="Line 40">
              <a:extLst>
                <a:ext uri="{FF2B5EF4-FFF2-40B4-BE49-F238E27FC236}">
                  <a16:creationId xmlns:a16="http://schemas.microsoft.com/office/drawing/2014/main" id="{9A804869-EB94-3F42-8639-CC6AC4B416AF}"/>
                </a:ext>
              </a:extLst>
            </p:cNvPr>
            <p:cNvSpPr>
              <a:spLocks noChangeShapeType="1"/>
            </p:cNvSpPr>
            <p:nvPr/>
          </p:nvSpPr>
          <p:spPr bwMode="auto">
            <a:xfrm>
              <a:off x="3960" y="3046"/>
              <a:ext cx="0" cy="81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42" name="Text Box 41">
              <a:extLst>
                <a:ext uri="{FF2B5EF4-FFF2-40B4-BE49-F238E27FC236}">
                  <a16:creationId xmlns:a16="http://schemas.microsoft.com/office/drawing/2014/main" id="{0E05CDCC-AB59-BF4F-B9D2-68FDC7233AFD}"/>
                </a:ext>
              </a:extLst>
            </p:cNvPr>
            <p:cNvSpPr txBox="1">
              <a:spLocks noChangeArrowheads="1"/>
            </p:cNvSpPr>
            <p:nvPr/>
          </p:nvSpPr>
          <p:spPr bwMode="auto">
            <a:xfrm>
              <a:off x="3863" y="3883"/>
              <a:ext cx="205"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b="1">
                  <a:solidFill>
                    <a:srgbClr val="000000"/>
                  </a:solidFill>
                  <a:latin typeface="Trebuchet MS" panose="020B0603020202020204" pitchFamily="34" charset="0"/>
                  <a:ea typeface="宋体" panose="02010600030101010101" pitchFamily="2" charset="-122"/>
                </a:rPr>
                <a:t>=</a:t>
              </a:r>
            </a:p>
          </p:txBody>
        </p:sp>
        <p:sp>
          <p:nvSpPr>
            <p:cNvPr id="43" name="Oval 42">
              <a:extLst>
                <a:ext uri="{FF2B5EF4-FFF2-40B4-BE49-F238E27FC236}">
                  <a16:creationId xmlns:a16="http://schemas.microsoft.com/office/drawing/2014/main" id="{EC52B071-59BD-E944-97DB-767E140A951C}"/>
                </a:ext>
              </a:extLst>
            </p:cNvPr>
            <p:cNvSpPr>
              <a:spLocks noChangeArrowheads="1"/>
            </p:cNvSpPr>
            <p:nvPr/>
          </p:nvSpPr>
          <p:spPr bwMode="auto">
            <a:xfrm>
              <a:off x="3802" y="3862"/>
              <a:ext cx="316" cy="272"/>
            </a:xfrm>
            <a:prstGeom prst="ellipse">
              <a:avLst/>
            </a:prstGeom>
            <a:noFill/>
            <a:ln w="25400">
              <a:solidFill>
                <a:schemeClr val="tx1"/>
              </a:solidFill>
              <a:round/>
              <a:headEnd/>
              <a:tailEnd/>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44" name="Text Box 43">
              <a:extLst>
                <a:ext uri="{FF2B5EF4-FFF2-40B4-BE49-F238E27FC236}">
                  <a16:creationId xmlns:a16="http://schemas.microsoft.com/office/drawing/2014/main" id="{439D7CDF-2604-4D4D-A14F-3EF5C1CD32E3}"/>
                </a:ext>
              </a:extLst>
            </p:cNvPr>
            <p:cNvSpPr txBox="1">
              <a:spLocks noChangeArrowheads="1"/>
            </p:cNvSpPr>
            <p:nvPr/>
          </p:nvSpPr>
          <p:spPr bwMode="auto">
            <a:xfrm>
              <a:off x="5285" y="2882"/>
              <a:ext cx="531"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To CPU</a:t>
              </a:r>
            </a:p>
          </p:txBody>
        </p:sp>
        <p:sp>
          <p:nvSpPr>
            <p:cNvPr id="45" name="Line 44">
              <a:extLst>
                <a:ext uri="{FF2B5EF4-FFF2-40B4-BE49-F238E27FC236}">
                  <a16:creationId xmlns:a16="http://schemas.microsoft.com/office/drawing/2014/main" id="{305F0A05-F7E8-7742-BF1A-EAABDB71DF82}"/>
                </a:ext>
              </a:extLst>
            </p:cNvPr>
            <p:cNvSpPr>
              <a:spLocks noChangeShapeType="1"/>
            </p:cNvSpPr>
            <p:nvPr/>
          </p:nvSpPr>
          <p:spPr bwMode="auto">
            <a:xfrm>
              <a:off x="3485" y="3046"/>
              <a:ext cx="0" cy="119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46" name="Line 45">
              <a:extLst>
                <a:ext uri="{FF2B5EF4-FFF2-40B4-BE49-F238E27FC236}">
                  <a16:creationId xmlns:a16="http://schemas.microsoft.com/office/drawing/2014/main" id="{1E30E1FD-0C9E-284A-A526-CBEF3D57CE50}"/>
                </a:ext>
              </a:extLst>
            </p:cNvPr>
            <p:cNvSpPr>
              <a:spLocks noChangeShapeType="1"/>
            </p:cNvSpPr>
            <p:nvPr/>
          </p:nvSpPr>
          <p:spPr bwMode="auto">
            <a:xfrm>
              <a:off x="3485" y="4243"/>
              <a:ext cx="10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47" name="Line 46">
              <a:extLst>
                <a:ext uri="{FF2B5EF4-FFF2-40B4-BE49-F238E27FC236}">
                  <a16:creationId xmlns:a16="http://schemas.microsoft.com/office/drawing/2014/main" id="{B7A58393-72A7-C942-BBAE-7D8AA1FD12E0}"/>
                </a:ext>
              </a:extLst>
            </p:cNvPr>
            <p:cNvSpPr>
              <a:spLocks noChangeShapeType="1"/>
            </p:cNvSpPr>
            <p:nvPr/>
          </p:nvSpPr>
          <p:spPr bwMode="auto">
            <a:xfrm>
              <a:off x="4752" y="3101"/>
              <a:ext cx="10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48" name="Line 47">
              <a:extLst>
                <a:ext uri="{FF2B5EF4-FFF2-40B4-BE49-F238E27FC236}">
                  <a16:creationId xmlns:a16="http://schemas.microsoft.com/office/drawing/2014/main" id="{9C2D4F16-CDBE-9143-ADC6-17DE50C58E0D}"/>
                </a:ext>
              </a:extLst>
            </p:cNvPr>
            <p:cNvSpPr>
              <a:spLocks noChangeShapeType="1"/>
            </p:cNvSpPr>
            <p:nvPr/>
          </p:nvSpPr>
          <p:spPr bwMode="auto">
            <a:xfrm>
              <a:off x="4118" y="3971"/>
              <a:ext cx="42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49" name="AutoShape 48">
              <a:extLst>
                <a:ext uri="{FF2B5EF4-FFF2-40B4-BE49-F238E27FC236}">
                  <a16:creationId xmlns:a16="http://schemas.microsoft.com/office/drawing/2014/main" id="{3ECF9CA5-054F-7E46-80C9-8E9DFFB16477}"/>
                </a:ext>
              </a:extLst>
            </p:cNvPr>
            <p:cNvSpPr>
              <a:spLocks noChangeArrowheads="1"/>
            </p:cNvSpPr>
            <p:nvPr/>
          </p:nvSpPr>
          <p:spPr bwMode="auto">
            <a:xfrm>
              <a:off x="4541" y="3917"/>
              <a:ext cx="475" cy="381"/>
            </a:xfrm>
            <a:prstGeom prst="flowChartDelay">
              <a:avLst/>
            </a:prstGeom>
            <a:noFill/>
            <a:ln w="25400">
              <a:solidFill>
                <a:schemeClr val="tx1"/>
              </a:solidFill>
              <a:miter lim="800000"/>
              <a:headEnd/>
              <a:tailEnd/>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50" name="Line 49">
              <a:extLst>
                <a:ext uri="{FF2B5EF4-FFF2-40B4-BE49-F238E27FC236}">
                  <a16:creationId xmlns:a16="http://schemas.microsoft.com/office/drawing/2014/main" id="{08947633-B882-BC46-A2E5-9680A7E3505C}"/>
                </a:ext>
              </a:extLst>
            </p:cNvPr>
            <p:cNvSpPr>
              <a:spLocks noChangeShapeType="1"/>
            </p:cNvSpPr>
            <p:nvPr/>
          </p:nvSpPr>
          <p:spPr bwMode="auto">
            <a:xfrm>
              <a:off x="5016" y="4080"/>
              <a:ext cx="73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51" name="Text Box 50">
              <a:extLst>
                <a:ext uri="{FF2B5EF4-FFF2-40B4-BE49-F238E27FC236}">
                  <a16:creationId xmlns:a16="http://schemas.microsoft.com/office/drawing/2014/main" id="{073BFFB8-0B7D-FA46-A5EB-F1FB8E9B770A}"/>
                </a:ext>
              </a:extLst>
            </p:cNvPr>
            <p:cNvSpPr txBox="1">
              <a:spLocks noChangeArrowheads="1"/>
            </p:cNvSpPr>
            <p:nvPr/>
          </p:nvSpPr>
          <p:spPr bwMode="auto">
            <a:xfrm>
              <a:off x="5392" y="3861"/>
              <a:ext cx="302"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Hit</a:t>
              </a:r>
            </a:p>
          </p:txBody>
        </p:sp>
        <p:sp>
          <p:nvSpPr>
            <p:cNvPr id="52" name="Line 51">
              <a:extLst>
                <a:ext uri="{FF2B5EF4-FFF2-40B4-BE49-F238E27FC236}">
                  <a16:creationId xmlns:a16="http://schemas.microsoft.com/office/drawing/2014/main" id="{6E110488-28DE-EC46-940C-8070560B3103}"/>
                </a:ext>
              </a:extLst>
            </p:cNvPr>
            <p:cNvSpPr>
              <a:spLocks noChangeShapeType="1"/>
            </p:cNvSpPr>
            <p:nvPr/>
          </p:nvSpPr>
          <p:spPr bwMode="auto">
            <a:xfrm flipV="1">
              <a:off x="1795" y="2774"/>
              <a:ext cx="211" cy="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53" name="Line 52">
              <a:extLst>
                <a:ext uri="{FF2B5EF4-FFF2-40B4-BE49-F238E27FC236}">
                  <a16:creationId xmlns:a16="http://schemas.microsoft.com/office/drawing/2014/main" id="{8DA56806-CD65-3346-B00F-85527A04E565}"/>
                </a:ext>
              </a:extLst>
            </p:cNvPr>
            <p:cNvSpPr>
              <a:spLocks noChangeShapeType="1"/>
            </p:cNvSpPr>
            <p:nvPr/>
          </p:nvSpPr>
          <p:spPr bwMode="auto">
            <a:xfrm flipV="1">
              <a:off x="1003" y="2774"/>
              <a:ext cx="211" cy="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anchor="ctr"/>
            <a:lstStyle/>
            <a:p>
              <a:pPr defTabSz="806867" eaLnBrk="0" fontAlgn="base" hangingPunct="0">
                <a:spcBef>
                  <a:spcPct val="0"/>
                </a:spcBef>
                <a:spcAft>
                  <a:spcPct val="0"/>
                </a:spcAft>
              </a:pPr>
              <a:endParaRPr lang="zh-CN" altLang="en-US" sz="1765">
                <a:solidFill>
                  <a:srgbClr val="000000"/>
                </a:solidFill>
                <a:latin typeface="Trebuchet MS" panose="020B0603020202020204" pitchFamily="34" charset="0"/>
              </a:endParaRPr>
            </a:p>
          </p:txBody>
        </p:sp>
        <p:sp>
          <p:nvSpPr>
            <p:cNvPr id="54" name="Text Box 53">
              <a:extLst>
                <a:ext uri="{FF2B5EF4-FFF2-40B4-BE49-F238E27FC236}">
                  <a16:creationId xmlns:a16="http://schemas.microsoft.com/office/drawing/2014/main" id="{C28EDBCB-8D3C-3242-A40B-9937C596BA1F}"/>
                </a:ext>
              </a:extLst>
            </p:cNvPr>
            <p:cNvSpPr txBox="1">
              <a:spLocks noChangeArrowheads="1"/>
            </p:cNvSpPr>
            <p:nvPr/>
          </p:nvSpPr>
          <p:spPr bwMode="auto">
            <a:xfrm>
              <a:off x="1634" y="2610"/>
              <a:ext cx="265"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10</a:t>
              </a:r>
            </a:p>
          </p:txBody>
        </p:sp>
        <p:sp>
          <p:nvSpPr>
            <p:cNvPr id="55" name="Text Box 54">
              <a:extLst>
                <a:ext uri="{FF2B5EF4-FFF2-40B4-BE49-F238E27FC236}">
                  <a16:creationId xmlns:a16="http://schemas.microsoft.com/office/drawing/2014/main" id="{6EA752E3-19FF-B043-B9D7-DAFBB7035023}"/>
                </a:ext>
              </a:extLst>
            </p:cNvPr>
            <p:cNvSpPr txBox="1">
              <a:spLocks noChangeArrowheads="1"/>
            </p:cNvSpPr>
            <p:nvPr/>
          </p:nvSpPr>
          <p:spPr bwMode="auto">
            <a:xfrm>
              <a:off x="842" y="2610"/>
              <a:ext cx="265"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22</a:t>
              </a:r>
            </a:p>
          </p:txBody>
        </p:sp>
        <p:sp>
          <p:nvSpPr>
            <p:cNvPr id="56" name="Text Box 55">
              <a:extLst>
                <a:ext uri="{FF2B5EF4-FFF2-40B4-BE49-F238E27FC236}">
                  <a16:creationId xmlns:a16="http://schemas.microsoft.com/office/drawing/2014/main" id="{2F0A7564-B44C-DE4C-AD85-7695EDC92C61}"/>
                </a:ext>
              </a:extLst>
            </p:cNvPr>
            <p:cNvSpPr txBox="1">
              <a:spLocks noChangeArrowheads="1"/>
            </p:cNvSpPr>
            <p:nvPr/>
          </p:nvSpPr>
          <p:spPr bwMode="auto">
            <a:xfrm>
              <a:off x="2125" y="2828"/>
              <a:ext cx="444"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Index</a:t>
              </a:r>
            </a:p>
          </p:txBody>
        </p:sp>
        <p:sp>
          <p:nvSpPr>
            <p:cNvPr id="57" name="Text Box 56">
              <a:extLst>
                <a:ext uri="{FF2B5EF4-FFF2-40B4-BE49-F238E27FC236}">
                  <a16:creationId xmlns:a16="http://schemas.microsoft.com/office/drawing/2014/main" id="{7166624F-C793-B94C-9489-B74BD4DE8B27}"/>
                </a:ext>
              </a:extLst>
            </p:cNvPr>
            <p:cNvSpPr txBox="1">
              <a:spLocks noChangeArrowheads="1"/>
            </p:cNvSpPr>
            <p:nvPr/>
          </p:nvSpPr>
          <p:spPr bwMode="auto">
            <a:xfrm>
              <a:off x="2174" y="3753"/>
              <a:ext cx="322" cy="220"/>
            </a:xfrm>
            <a:prstGeom prst="rect">
              <a:avLst/>
            </a:prstGeom>
            <a:noFill/>
            <a:ln>
              <a:noFill/>
            </a:ln>
            <a:effectLst/>
            <a:extLst>
              <a:ext uri="{909E8E84-426E-40DD-AFC4-6F175D3DCCD1}">
                <a14:hiddenFill xmlns:a14="http://schemas.microsoft.com/office/drawing/2010/main">
                  <a:gradFill rotWithShape="0">
                    <a:gsLst>
                      <a:gs pos="0">
                        <a:schemeClr val="accent2">
                          <a:gamma/>
                          <a:tint val="33725"/>
                          <a:invGamma/>
                        </a:schemeClr>
                      </a:gs>
                      <a:gs pos="100000">
                        <a:schemeClr val="accent2"/>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63500" dir="8587806" algn="ctr" rotWithShape="0">
                      <a:schemeClr val="bg2"/>
                    </a:outerShdw>
                  </a:effectLst>
                </a14:hiddenEffects>
              </a:ext>
            </a:extLst>
          </p:spPr>
          <p:txBody>
            <a:bodyPr wrap="none" lIns="89896" tIns="44948" rIns="89896" bIns="44948" anchor="ctr">
              <a:spAutoFit/>
            </a:bodyPr>
            <a:lstStyle>
              <a:lvl1pPr defTabSz="1019175">
                <a:defRPr sz="2400">
                  <a:solidFill>
                    <a:schemeClr val="tx1"/>
                  </a:solidFill>
                  <a:latin typeface="Times New Roman" panose="02020603050405020304" pitchFamily="18" charset="0"/>
                </a:defRPr>
              </a:lvl1pPr>
              <a:lvl2pPr marL="509588" defTabSz="1019175">
                <a:defRPr sz="2400">
                  <a:solidFill>
                    <a:schemeClr val="tx1"/>
                  </a:solidFill>
                  <a:latin typeface="Times New Roman" panose="02020603050405020304" pitchFamily="18" charset="0"/>
                </a:defRPr>
              </a:lvl2pPr>
              <a:lvl3pPr marL="1019175" defTabSz="1019175">
                <a:defRPr sz="2400">
                  <a:solidFill>
                    <a:schemeClr val="tx1"/>
                  </a:solidFill>
                  <a:latin typeface="Times New Roman" panose="02020603050405020304" pitchFamily="18" charset="0"/>
                </a:defRPr>
              </a:lvl3pPr>
              <a:lvl4pPr marL="1528763" defTabSz="1019175">
                <a:defRPr sz="2400">
                  <a:solidFill>
                    <a:schemeClr val="tx1"/>
                  </a:solidFill>
                  <a:latin typeface="Times New Roman" panose="02020603050405020304" pitchFamily="18" charset="0"/>
                </a:defRPr>
              </a:lvl4pPr>
              <a:lvl5pPr marL="2038350" defTabSz="1019175">
                <a:defRPr sz="2400">
                  <a:solidFill>
                    <a:schemeClr val="tx1"/>
                  </a:solidFill>
                  <a:latin typeface="Times New Roman" panose="02020603050405020304" pitchFamily="18" charset="0"/>
                </a:defRPr>
              </a:lvl5pPr>
              <a:lvl6pPr marL="2495550" defTabSz="1019175" eaLnBrk="0" fontAlgn="base" hangingPunct="0">
                <a:spcBef>
                  <a:spcPct val="0"/>
                </a:spcBef>
                <a:spcAft>
                  <a:spcPct val="0"/>
                </a:spcAft>
                <a:defRPr sz="2400">
                  <a:solidFill>
                    <a:schemeClr val="tx1"/>
                  </a:solidFill>
                  <a:latin typeface="Times New Roman" panose="02020603050405020304" pitchFamily="18" charset="0"/>
                </a:defRPr>
              </a:lvl6pPr>
              <a:lvl7pPr marL="2952750" defTabSz="1019175" eaLnBrk="0" fontAlgn="base" hangingPunct="0">
                <a:spcBef>
                  <a:spcPct val="0"/>
                </a:spcBef>
                <a:spcAft>
                  <a:spcPct val="0"/>
                </a:spcAft>
                <a:defRPr sz="2400">
                  <a:solidFill>
                    <a:schemeClr val="tx1"/>
                  </a:solidFill>
                  <a:latin typeface="Times New Roman" panose="02020603050405020304" pitchFamily="18" charset="0"/>
                </a:defRPr>
              </a:lvl7pPr>
              <a:lvl8pPr marL="3409950" defTabSz="1019175" eaLnBrk="0" fontAlgn="base" hangingPunct="0">
                <a:spcBef>
                  <a:spcPct val="0"/>
                </a:spcBef>
                <a:spcAft>
                  <a:spcPct val="0"/>
                </a:spcAft>
                <a:defRPr sz="2400">
                  <a:solidFill>
                    <a:schemeClr val="tx1"/>
                  </a:solidFill>
                  <a:latin typeface="Times New Roman" panose="02020603050405020304" pitchFamily="18" charset="0"/>
                </a:defRPr>
              </a:lvl8pPr>
              <a:lvl9pPr marL="3867150" defTabSz="1019175"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99320" eaLnBrk="0" fontAlgn="base" hangingPunct="0">
                <a:spcBef>
                  <a:spcPct val="0"/>
                </a:spcBef>
                <a:spcAft>
                  <a:spcPct val="0"/>
                </a:spcAft>
              </a:pPr>
              <a:r>
                <a:rPr lang="en-US" altLang="zh-CN" sz="1412">
                  <a:solidFill>
                    <a:srgbClr val="000000"/>
                  </a:solidFill>
                  <a:latin typeface="Trebuchet MS" panose="020B0603020202020204" pitchFamily="34" charset="0"/>
                  <a:ea typeface="宋体" panose="02010600030101010101" pitchFamily="2" charset="-122"/>
                </a:rPr>
                <a:t>Tag</a:t>
              </a:r>
            </a:p>
          </p:txBody>
        </p:sp>
      </p:grpSp>
    </p:spTree>
    <p:extLst>
      <p:ext uri="{BB962C8B-B14F-4D97-AF65-F5344CB8AC3E}">
        <p14:creationId xmlns:p14="http://schemas.microsoft.com/office/powerpoint/2010/main" val="3671454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67CC9-63E2-EC43-8A59-57ADF4527C8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3F8ACAA-536B-134C-A81B-9EFAC7D23DC5}"/>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01A350B9-63A3-2641-AE4A-F11946AEF38F}"/>
              </a:ext>
            </a:extLst>
          </p:cNvPr>
          <p:cNvPicPr>
            <a:picLocks noChangeAspect="1"/>
          </p:cNvPicPr>
          <p:nvPr/>
        </p:nvPicPr>
        <p:blipFill>
          <a:blip r:embed="rId2"/>
          <a:stretch>
            <a:fillRect/>
          </a:stretch>
        </p:blipFill>
        <p:spPr>
          <a:xfrm>
            <a:off x="1181100" y="1690688"/>
            <a:ext cx="10375900" cy="3365157"/>
          </a:xfrm>
          <a:prstGeom prst="rect">
            <a:avLst/>
          </a:prstGeom>
        </p:spPr>
      </p:pic>
    </p:spTree>
    <p:extLst>
      <p:ext uri="{BB962C8B-B14F-4D97-AF65-F5344CB8AC3E}">
        <p14:creationId xmlns:p14="http://schemas.microsoft.com/office/powerpoint/2010/main" val="1028893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D3313-D7AC-8043-99B8-C3A77C2C52AA}"/>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694436B-C94B-324C-B657-FFAA52BEB7C3}"/>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01D21EA2-0303-7943-A617-7EA990B3B356}"/>
              </a:ext>
            </a:extLst>
          </p:cNvPr>
          <p:cNvPicPr>
            <a:picLocks noChangeAspect="1"/>
          </p:cNvPicPr>
          <p:nvPr/>
        </p:nvPicPr>
        <p:blipFill>
          <a:blip r:embed="rId2"/>
          <a:stretch>
            <a:fillRect/>
          </a:stretch>
        </p:blipFill>
        <p:spPr>
          <a:xfrm>
            <a:off x="1344809" y="401337"/>
            <a:ext cx="9502381" cy="5775626"/>
          </a:xfrm>
          <a:prstGeom prst="rect">
            <a:avLst/>
          </a:prstGeom>
        </p:spPr>
      </p:pic>
    </p:spTree>
    <p:extLst>
      <p:ext uri="{BB962C8B-B14F-4D97-AF65-F5344CB8AC3E}">
        <p14:creationId xmlns:p14="http://schemas.microsoft.com/office/powerpoint/2010/main" val="392539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3C49F-847A-3A45-9D5C-BDC1831DCAB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574012A-6C82-F848-8F0F-1BAA88F4623F}"/>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C84D54BC-394D-E843-9D16-C2A5A0632968}"/>
              </a:ext>
            </a:extLst>
          </p:cNvPr>
          <p:cNvPicPr>
            <a:picLocks noChangeAspect="1"/>
          </p:cNvPicPr>
          <p:nvPr/>
        </p:nvPicPr>
        <p:blipFill>
          <a:blip r:embed="rId2"/>
          <a:stretch>
            <a:fillRect/>
          </a:stretch>
        </p:blipFill>
        <p:spPr>
          <a:xfrm>
            <a:off x="494533" y="0"/>
            <a:ext cx="11202934" cy="6858000"/>
          </a:xfrm>
          <a:prstGeom prst="rect">
            <a:avLst/>
          </a:prstGeom>
        </p:spPr>
      </p:pic>
    </p:spTree>
    <p:extLst>
      <p:ext uri="{BB962C8B-B14F-4D97-AF65-F5344CB8AC3E}">
        <p14:creationId xmlns:p14="http://schemas.microsoft.com/office/powerpoint/2010/main" val="512339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0DE88-C7FE-F347-A945-87228E50653C}"/>
              </a:ext>
            </a:extLst>
          </p:cNvPr>
          <p:cNvSpPr>
            <a:spLocks noGrp="1"/>
          </p:cNvSpPr>
          <p:nvPr>
            <p:ph type="title"/>
          </p:nvPr>
        </p:nvSpPr>
        <p:spPr/>
        <p:txBody>
          <a:bodyPr/>
          <a:lstStyle/>
          <a:p>
            <a:r>
              <a:rPr kumimoji="1" lang="en-US" altLang="zh-CN" dirty="0"/>
              <a:t>N4</a:t>
            </a:r>
            <a:r>
              <a:rPr kumimoji="1" lang="zh-CN" altLang="en-US" dirty="0"/>
              <a:t>上板</a:t>
            </a:r>
          </a:p>
        </p:txBody>
      </p:sp>
      <p:sp>
        <p:nvSpPr>
          <p:cNvPr id="3" name="内容占位符 2">
            <a:extLst>
              <a:ext uri="{FF2B5EF4-FFF2-40B4-BE49-F238E27FC236}">
                <a16:creationId xmlns:a16="http://schemas.microsoft.com/office/drawing/2014/main" id="{D29288C4-1511-F24E-A850-4BC31C021643}"/>
              </a:ext>
            </a:extLst>
          </p:cNvPr>
          <p:cNvSpPr>
            <a:spLocks noGrp="1"/>
          </p:cNvSpPr>
          <p:nvPr>
            <p:ph idx="1"/>
          </p:nvPr>
        </p:nvSpPr>
        <p:spPr/>
        <p:txBody>
          <a:bodyPr/>
          <a:lstStyle/>
          <a:p>
            <a:r>
              <a:rPr kumimoji="1" lang="zh-CN" altLang="en-US" dirty="0"/>
              <a:t>检查前发布上板测试包，目录结构与当前测试包一致，项目工程有所变化。</a:t>
            </a:r>
            <a:endParaRPr kumimoji="1" lang="en-US" altLang="zh-CN" dirty="0"/>
          </a:p>
          <a:p>
            <a:r>
              <a:rPr kumimoji="1" lang="zh-CN" altLang="en-US" dirty="0"/>
              <a:t>由于</a:t>
            </a:r>
            <a:r>
              <a:rPr kumimoji="1" lang="en-US" altLang="zh-CN" dirty="0"/>
              <a:t>N4</a:t>
            </a:r>
            <a:r>
              <a:rPr kumimoji="1" lang="zh-CN" altLang="en-US" dirty="0"/>
              <a:t>板载资源限制，需要分别将切分的指令生成</a:t>
            </a:r>
            <a:r>
              <a:rPr kumimoji="1" lang="en-US" altLang="zh-CN" dirty="0"/>
              <a:t>bit</a:t>
            </a:r>
            <a:r>
              <a:rPr kumimoji="1" lang="zh-CN" altLang="en-US" dirty="0"/>
              <a:t>文件</a:t>
            </a:r>
            <a:endParaRPr kumimoji="1" lang="en-US" altLang="zh-CN" dirty="0"/>
          </a:p>
          <a:p>
            <a:endParaRPr kumimoji="1" lang="zh-CN" altLang="en-US" dirty="0"/>
          </a:p>
        </p:txBody>
      </p:sp>
    </p:spTree>
    <p:extLst>
      <p:ext uri="{BB962C8B-B14F-4D97-AF65-F5344CB8AC3E}">
        <p14:creationId xmlns:p14="http://schemas.microsoft.com/office/powerpoint/2010/main" val="416390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B7791-A54A-4348-939F-ED7E70B77170}"/>
              </a:ext>
            </a:extLst>
          </p:cNvPr>
          <p:cNvSpPr>
            <a:spLocks noGrp="1"/>
          </p:cNvSpPr>
          <p:nvPr>
            <p:ph type="title"/>
          </p:nvPr>
        </p:nvSpPr>
        <p:spPr/>
        <p:txBody>
          <a:bodyPr/>
          <a:lstStyle/>
          <a:p>
            <a:r>
              <a:rPr kumimoji="1" lang="zh-CN" altLang="en-US" dirty="0"/>
              <a:t>功能测试</a:t>
            </a:r>
          </a:p>
        </p:txBody>
      </p:sp>
      <p:sp>
        <p:nvSpPr>
          <p:cNvPr id="3" name="内容占位符 2">
            <a:extLst>
              <a:ext uri="{FF2B5EF4-FFF2-40B4-BE49-F238E27FC236}">
                <a16:creationId xmlns:a16="http://schemas.microsoft.com/office/drawing/2014/main" id="{78476142-C04D-7345-96AC-6F7B7F8C8BEB}"/>
              </a:ext>
            </a:extLst>
          </p:cNvPr>
          <p:cNvSpPr>
            <a:spLocks noGrp="1"/>
          </p:cNvSpPr>
          <p:nvPr>
            <p:ph idx="1"/>
          </p:nvPr>
        </p:nvSpPr>
        <p:spPr/>
        <p:txBody>
          <a:bodyPr/>
          <a:lstStyle/>
          <a:p>
            <a:r>
              <a:rPr kumimoji="1" lang="en-US" altLang="zh-CN" dirty="0"/>
              <a:t>89</a:t>
            </a:r>
            <a:r>
              <a:rPr kumimoji="1" lang="zh-CN" altLang="en-US" dirty="0"/>
              <a:t>个功能点</a:t>
            </a:r>
            <a:endParaRPr kumimoji="1" lang="en-US" altLang="zh-CN" dirty="0"/>
          </a:p>
          <a:p>
            <a:pPr lvl="1"/>
            <a:r>
              <a:rPr kumimoji="1" lang="zh-CN" altLang="en-US" dirty="0"/>
              <a:t>普通指令</a:t>
            </a:r>
            <a:endParaRPr kumimoji="1" lang="en-US" altLang="zh-CN" dirty="0"/>
          </a:p>
          <a:p>
            <a:pPr lvl="1"/>
            <a:r>
              <a:rPr kumimoji="1" lang="zh-CN" altLang="en-US" dirty="0"/>
              <a:t>异常</a:t>
            </a:r>
            <a:endParaRPr kumimoji="1" lang="en-US" altLang="zh-CN" dirty="0"/>
          </a:p>
          <a:p>
            <a:pPr lvl="1"/>
            <a:r>
              <a:rPr kumimoji="1" lang="zh-CN" altLang="en-US" dirty="0"/>
              <a:t>延迟槽</a:t>
            </a:r>
            <a:endParaRPr kumimoji="1" lang="en-US" altLang="zh-CN" dirty="0"/>
          </a:p>
          <a:p>
            <a:pPr lvl="1"/>
            <a:r>
              <a:rPr kumimoji="1" lang="zh-CN" altLang="en-US" dirty="0"/>
              <a:t>延迟槽异常</a:t>
            </a:r>
            <a:endParaRPr kumimoji="1" lang="en-US" altLang="zh-CN" dirty="0"/>
          </a:p>
          <a:p>
            <a:r>
              <a:rPr kumimoji="1" lang="en-GB" altLang="zh-CN" dirty="0"/>
              <a:t>AXI </a:t>
            </a:r>
            <a:r>
              <a:rPr kumimoji="1" lang="zh-CN" altLang="en-US" dirty="0"/>
              <a:t>随机延迟</a:t>
            </a:r>
            <a:endParaRPr kumimoji="1" lang="en-US" altLang="zh-CN" dirty="0"/>
          </a:p>
          <a:p>
            <a:pPr lvl="1"/>
            <a:r>
              <a:rPr kumimoji="1" lang="zh-CN" altLang="en-US" dirty="0"/>
              <a:t>随即种子，上板测试</a:t>
            </a:r>
            <a:endParaRPr kumimoji="1" lang="en-US" altLang="zh-CN" dirty="0"/>
          </a:p>
          <a:p>
            <a:pPr lvl="1"/>
            <a:r>
              <a:rPr kumimoji="1" lang="zh-CN" altLang="en-US" dirty="0"/>
              <a:t>出错仿真查找</a:t>
            </a:r>
          </a:p>
          <a:p>
            <a:endParaRPr kumimoji="1" lang="zh-CN" altLang="en-US" dirty="0"/>
          </a:p>
        </p:txBody>
      </p:sp>
    </p:spTree>
    <p:extLst>
      <p:ext uri="{BB962C8B-B14F-4D97-AF65-F5344CB8AC3E}">
        <p14:creationId xmlns:p14="http://schemas.microsoft.com/office/powerpoint/2010/main" val="2549858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B32D6-366A-4E47-A745-34E07D8B4C71}"/>
              </a:ext>
            </a:extLst>
          </p:cNvPr>
          <p:cNvSpPr>
            <a:spLocks noGrp="1"/>
          </p:cNvSpPr>
          <p:nvPr>
            <p:ph type="title"/>
          </p:nvPr>
        </p:nvSpPr>
        <p:spPr/>
        <p:txBody>
          <a:bodyPr/>
          <a:lstStyle/>
          <a:p>
            <a:r>
              <a:rPr kumimoji="1" lang="zh-CN" altLang="en-US" dirty="0"/>
              <a:t>关于现场加指令及评分</a:t>
            </a:r>
          </a:p>
        </p:txBody>
      </p:sp>
      <p:sp>
        <p:nvSpPr>
          <p:cNvPr id="3" name="内容占位符 2">
            <a:extLst>
              <a:ext uri="{FF2B5EF4-FFF2-40B4-BE49-F238E27FC236}">
                <a16:creationId xmlns:a16="http://schemas.microsoft.com/office/drawing/2014/main" id="{19C3B5FC-0AC9-1943-AAD7-DC96F0F0C38F}"/>
              </a:ext>
            </a:extLst>
          </p:cNvPr>
          <p:cNvSpPr>
            <a:spLocks noGrp="1"/>
          </p:cNvSpPr>
          <p:nvPr>
            <p:ph idx="1"/>
          </p:nvPr>
        </p:nvSpPr>
        <p:spPr/>
        <p:txBody>
          <a:bodyPr/>
          <a:lstStyle/>
          <a:p>
            <a:r>
              <a:rPr kumimoji="1" lang="zh-CN" altLang="en-US" dirty="0">
                <a:solidFill>
                  <a:srgbClr val="FF0000"/>
                </a:solidFill>
              </a:rPr>
              <a:t>一切按照评分标准进行</a:t>
            </a:r>
            <a:endParaRPr kumimoji="1" lang="en-US" altLang="zh-CN" dirty="0">
              <a:solidFill>
                <a:srgbClr val="FF0000"/>
              </a:solidFill>
            </a:endParaRPr>
          </a:p>
          <a:p>
            <a:r>
              <a:rPr kumimoji="1" lang="zh-CN" altLang="en-US" dirty="0"/>
              <a:t>现场添加指令最低要求：</a:t>
            </a:r>
            <a:r>
              <a:rPr kumimoji="1" lang="zh-CN" altLang="en-US" b="1" dirty="0"/>
              <a:t>连接</a:t>
            </a:r>
            <a:r>
              <a:rPr kumimoji="1" lang="en-US" altLang="zh-CN" b="1" dirty="0"/>
              <a:t>SRAM</a:t>
            </a:r>
            <a:r>
              <a:rPr kumimoji="1" lang="zh-CN" altLang="en-US" b="1" dirty="0"/>
              <a:t>版</a:t>
            </a:r>
            <a:r>
              <a:rPr kumimoji="1" lang="en-US" altLang="zh-CN" b="1" dirty="0"/>
              <a:t>SOC</a:t>
            </a:r>
            <a:r>
              <a:rPr kumimoji="1" lang="zh-CN" altLang="en-US" b="1" dirty="0"/>
              <a:t>，并通过</a:t>
            </a:r>
            <a:r>
              <a:rPr kumimoji="1" lang="en-US" altLang="zh-CN" b="1" dirty="0"/>
              <a:t>52</a:t>
            </a:r>
            <a:r>
              <a:rPr kumimoji="1" lang="zh-CN" altLang="en-US" b="1" dirty="0"/>
              <a:t>条指令</a:t>
            </a:r>
            <a:endParaRPr kumimoji="1" lang="en-US" altLang="zh-CN" b="1" dirty="0"/>
          </a:p>
          <a:p>
            <a:r>
              <a:rPr kumimoji="1" lang="zh-CN" altLang="en-US" dirty="0"/>
              <a:t>现场添加指令时间：根据各班老师安排，最早于</a:t>
            </a:r>
            <a:r>
              <a:rPr kumimoji="1" lang="en-US" altLang="zh-CN" dirty="0"/>
              <a:t>17</a:t>
            </a:r>
            <a:r>
              <a:rPr kumimoji="1" lang="zh-CN" altLang="en-US" dirty="0"/>
              <a:t>周周末</a:t>
            </a:r>
            <a:endParaRPr kumimoji="1" lang="en-US" altLang="zh-CN" dirty="0"/>
          </a:p>
          <a:p>
            <a:r>
              <a:rPr kumimoji="1" lang="zh-CN" altLang="en-US" dirty="0"/>
              <a:t>每个教学班同时开始，指令相同；不同教学班指令不同。</a:t>
            </a:r>
            <a:endParaRPr kumimoji="1" lang="en-US" altLang="zh-CN" dirty="0"/>
          </a:p>
          <a:p>
            <a:r>
              <a:rPr kumimoji="1" lang="zh-CN" altLang="en-US" b="1" dirty="0"/>
              <a:t>未连接</a:t>
            </a:r>
            <a:r>
              <a:rPr kumimoji="1" lang="en-US" altLang="zh-CN" b="1" dirty="0"/>
              <a:t>SRAM</a:t>
            </a:r>
            <a:r>
              <a:rPr kumimoji="1" lang="zh-CN" altLang="en-US" b="1" dirty="0"/>
              <a:t>的，仍需要添加指令，否则该部分</a:t>
            </a:r>
            <a:r>
              <a:rPr kumimoji="1" lang="en-US" altLang="zh-CN" b="1" dirty="0"/>
              <a:t>0</a:t>
            </a:r>
            <a:r>
              <a:rPr kumimoji="1" lang="zh-CN" altLang="en-US" b="1" dirty="0"/>
              <a:t>分。</a:t>
            </a:r>
            <a:endParaRPr kumimoji="1" lang="en-US" altLang="zh-CN" b="1" dirty="0"/>
          </a:p>
          <a:p>
            <a:r>
              <a:rPr kumimoji="1" lang="zh-CN" altLang="en-US" dirty="0"/>
              <a:t>现场添加指令需通过仿真、上板。完全通过直接记为满分</a:t>
            </a:r>
            <a:r>
              <a:rPr kumimoji="1" lang="en-US" altLang="zh-CN" dirty="0"/>
              <a:t>(10</a:t>
            </a:r>
            <a:r>
              <a:rPr kumimoji="1" lang="zh-CN" altLang="en-US" dirty="0"/>
              <a:t>分</a:t>
            </a:r>
            <a:r>
              <a:rPr kumimoji="1" lang="en-US" altLang="zh-CN" dirty="0"/>
              <a:t>)</a:t>
            </a:r>
            <a:r>
              <a:rPr kumimoji="1" lang="zh-CN" altLang="en-US" dirty="0"/>
              <a:t>。</a:t>
            </a:r>
          </a:p>
        </p:txBody>
      </p:sp>
    </p:spTree>
    <p:extLst>
      <p:ext uri="{BB962C8B-B14F-4D97-AF65-F5344CB8AC3E}">
        <p14:creationId xmlns:p14="http://schemas.microsoft.com/office/powerpoint/2010/main" val="2534304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D5328-571C-4B43-B26C-7A6696C151D8}"/>
              </a:ext>
            </a:extLst>
          </p:cNvPr>
          <p:cNvSpPr>
            <a:spLocks noGrp="1"/>
          </p:cNvSpPr>
          <p:nvPr>
            <p:ph type="title"/>
          </p:nvPr>
        </p:nvSpPr>
        <p:spPr/>
        <p:txBody>
          <a:bodyPr/>
          <a:lstStyle/>
          <a:p>
            <a:r>
              <a:rPr kumimoji="1" lang="zh-CN" altLang="en-US" dirty="0"/>
              <a:t>关于现场答辩</a:t>
            </a:r>
          </a:p>
        </p:txBody>
      </p:sp>
      <p:sp>
        <p:nvSpPr>
          <p:cNvPr id="3" name="内容占位符 2">
            <a:extLst>
              <a:ext uri="{FF2B5EF4-FFF2-40B4-BE49-F238E27FC236}">
                <a16:creationId xmlns:a16="http://schemas.microsoft.com/office/drawing/2014/main" id="{EAB5F1C8-AFFC-B14E-BD95-7C8DBC1A0E66}"/>
              </a:ext>
            </a:extLst>
          </p:cNvPr>
          <p:cNvSpPr>
            <a:spLocks noGrp="1"/>
          </p:cNvSpPr>
          <p:nvPr>
            <p:ph idx="1"/>
          </p:nvPr>
        </p:nvSpPr>
        <p:spPr/>
        <p:txBody>
          <a:bodyPr>
            <a:normAutofit/>
          </a:bodyPr>
          <a:lstStyle/>
          <a:p>
            <a:r>
              <a:rPr kumimoji="1" lang="zh-CN" altLang="en-US" dirty="0"/>
              <a:t>分组进行，每人均需回答</a:t>
            </a:r>
            <a:r>
              <a:rPr kumimoji="1" lang="en-US" altLang="zh-CN" dirty="0"/>
              <a:t>1-3</a:t>
            </a:r>
            <a:r>
              <a:rPr kumimoji="1" lang="zh-CN" altLang="en-US" dirty="0"/>
              <a:t>个问题。</a:t>
            </a:r>
            <a:endParaRPr kumimoji="1" lang="en-US" altLang="zh-CN" dirty="0"/>
          </a:p>
          <a:p>
            <a:r>
              <a:rPr kumimoji="1" lang="zh-CN" altLang="en-US" dirty="0"/>
              <a:t>问题类型：实现细节、调试细节、自己遇到的问题及解决方案。</a:t>
            </a:r>
            <a:endParaRPr kumimoji="1" lang="en-US" altLang="zh-CN" dirty="0"/>
          </a:p>
          <a:p>
            <a:r>
              <a:rPr kumimoji="1" lang="zh-CN" altLang="en-US" dirty="0">
                <a:solidFill>
                  <a:srgbClr val="FF0000"/>
                </a:solidFill>
              </a:rPr>
              <a:t>注意：由于已经知道部分学生在找同学要代码，因此</a:t>
            </a:r>
            <a:r>
              <a:rPr kumimoji="1" lang="zh-CN" altLang="en-US" b="1" dirty="0">
                <a:solidFill>
                  <a:srgbClr val="FF0000"/>
                </a:solidFill>
              </a:rPr>
              <a:t>调试细节和自己遇到的问题</a:t>
            </a:r>
            <a:r>
              <a:rPr kumimoji="1" lang="zh-CN" altLang="en-US" dirty="0">
                <a:solidFill>
                  <a:srgbClr val="FF0000"/>
                </a:solidFill>
              </a:rPr>
              <a:t>居多，包括</a:t>
            </a:r>
            <a:r>
              <a:rPr kumimoji="1" lang="en-US" altLang="zh-CN" dirty="0">
                <a:solidFill>
                  <a:srgbClr val="FF0000"/>
                </a:solidFill>
              </a:rPr>
              <a:t>57</a:t>
            </a:r>
            <a:r>
              <a:rPr kumimoji="1" lang="zh-CN" altLang="en-US" dirty="0">
                <a:solidFill>
                  <a:srgbClr val="FF0000"/>
                </a:solidFill>
              </a:rPr>
              <a:t>条指令及连接</a:t>
            </a:r>
            <a:r>
              <a:rPr kumimoji="1" lang="en-US" altLang="zh-CN" dirty="0">
                <a:solidFill>
                  <a:srgbClr val="FF0000"/>
                </a:solidFill>
              </a:rPr>
              <a:t>SOC</a:t>
            </a:r>
            <a:r>
              <a:rPr kumimoji="1" lang="zh-CN" altLang="en-US" dirty="0">
                <a:solidFill>
                  <a:srgbClr val="FF0000"/>
                </a:solidFill>
              </a:rPr>
              <a:t>的所有范围。</a:t>
            </a:r>
            <a:endParaRPr kumimoji="1" lang="en-US" altLang="zh-CN" dirty="0">
              <a:solidFill>
                <a:srgbClr val="FF0000"/>
              </a:solidFill>
            </a:endParaRPr>
          </a:p>
          <a:p>
            <a:r>
              <a:rPr kumimoji="1" lang="zh-CN" altLang="en-US" dirty="0"/>
              <a:t>代码风格：发现与已知设计代码（包括但不限于自己动手写</a:t>
            </a:r>
            <a:r>
              <a:rPr kumimoji="1" lang="en-US" altLang="zh-CN" dirty="0"/>
              <a:t>CPU</a:t>
            </a:r>
            <a:r>
              <a:rPr kumimoji="1" lang="zh-CN" altLang="en-US" dirty="0"/>
              <a:t>代码、龙芯杯竞赛开源代码、</a:t>
            </a:r>
            <a:r>
              <a:rPr kumimoji="1" lang="en-US" altLang="zh-CN" dirty="0"/>
              <a:t>CQUCA</a:t>
            </a:r>
            <a:r>
              <a:rPr kumimoji="1" lang="zh-CN" altLang="en-US" dirty="0"/>
              <a:t>开源代码）极度相像，且无法回答问题的，进行标记，根据报告判断是否抄袭。</a:t>
            </a:r>
            <a:endParaRPr kumimoji="1" lang="en-US" altLang="zh-CN" dirty="0"/>
          </a:p>
          <a:p>
            <a:endParaRPr kumimoji="1" lang="en-US" altLang="zh-CN" dirty="0"/>
          </a:p>
          <a:p>
            <a:r>
              <a:rPr kumimoji="1" lang="zh-CN" altLang="en-US" dirty="0"/>
              <a:t>重要的事情说三遍：</a:t>
            </a:r>
            <a:r>
              <a:rPr kumimoji="1" lang="zh-CN" altLang="en-US" b="1" dirty="0">
                <a:solidFill>
                  <a:srgbClr val="FF0000"/>
                </a:solidFill>
              </a:rPr>
              <a:t>抄袭零分！！抄袭零分！！抄袭零分！！</a:t>
            </a:r>
          </a:p>
        </p:txBody>
      </p:sp>
    </p:spTree>
    <p:extLst>
      <p:ext uri="{BB962C8B-B14F-4D97-AF65-F5344CB8AC3E}">
        <p14:creationId xmlns:p14="http://schemas.microsoft.com/office/powerpoint/2010/main" val="668673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F1080-1772-8D43-8F80-F62760A18D88}"/>
              </a:ext>
            </a:extLst>
          </p:cNvPr>
          <p:cNvSpPr>
            <a:spLocks noGrp="1"/>
          </p:cNvSpPr>
          <p:nvPr>
            <p:ph type="title"/>
          </p:nvPr>
        </p:nvSpPr>
        <p:spPr/>
        <p:txBody>
          <a:bodyPr/>
          <a:lstStyle/>
          <a:p>
            <a:r>
              <a:rPr kumimoji="1" lang="zh-CN" altLang="en-US" dirty="0"/>
              <a:t>最后</a:t>
            </a:r>
          </a:p>
        </p:txBody>
      </p:sp>
      <p:sp>
        <p:nvSpPr>
          <p:cNvPr id="3" name="内容占位符 2">
            <a:extLst>
              <a:ext uri="{FF2B5EF4-FFF2-40B4-BE49-F238E27FC236}">
                <a16:creationId xmlns:a16="http://schemas.microsoft.com/office/drawing/2014/main" id="{5A234985-30A4-7143-9206-9496D2D6E0C4}"/>
              </a:ext>
            </a:extLst>
          </p:cNvPr>
          <p:cNvSpPr>
            <a:spLocks noGrp="1"/>
          </p:cNvSpPr>
          <p:nvPr>
            <p:ph idx="1"/>
          </p:nvPr>
        </p:nvSpPr>
        <p:spPr/>
        <p:txBody>
          <a:bodyPr>
            <a:normAutofit lnSpcReduction="10000"/>
          </a:bodyPr>
          <a:lstStyle/>
          <a:p>
            <a:r>
              <a:rPr kumimoji="1" lang="zh-CN" altLang="en-US" dirty="0"/>
              <a:t>付出和回报是呈正比的</a:t>
            </a:r>
            <a:endParaRPr kumimoji="1" lang="en-US" altLang="zh-CN" dirty="0"/>
          </a:p>
          <a:p>
            <a:r>
              <a:rPr kumimoji="1" lang="zh-CN" altLang="en-US" dirty="0"/>
              <a:t>认真做的人，我们一定把分往高了打</a:t>
            </a:r>
            <a:endParaRPr kumimoji="1" lang="en-US" altLang="zh-CN" dirty="0"/>
          </a:p>
          <a:p>
            <a:r>
              <a:rPr kumimoji="1" lang="zh-CN" altLang="en-US" dirty="0"/>
              <a:t>想要划水、要一份过来加个指令就拿优的，不可能！</a:t>
            </a:r>
            <a:endParaRPr kumimoji="1" lang="en-US" altLang="zh-CN" dirty="0"/>
          </a:p>
          <a:p>
            <a:r>
              <a:rPr kumimoji="1" lang="zh-CN" altLang="en-US" dirty="0"/>
              <a:t>量力而行，分数也不会让你失望</a:t>
            </a:r>
            <a:endParaRPr kumimoji="1" lang="en-US" altLang="zh-CN" dirty="0"/>
          </a:p>
          <a:p>
            <a:r>
              <a:rPr kumimoji="1" lang="zh-CN" altLang="en-US" dirty="0"/>
              <a:t>抄袭者，不论何人，严惩不贷</a:t>
            </a:r>
            <a:endParaRPr kumimoji="1" lang="en-US" altLang="zh-CN" dirty="0"/>
          </a:p>
          <a:p>
            <a:pPr marL="0" indent="0">
              <a:buNone/>
            </a:pPr>
            <a:endParaRPr kumimoji="1" lang="en-US" altLang="zh-CN" dirty="0"/>
          </a:p>
          <a:p>
            <a:r>
              <a:rPr kumimoji="1" lang="zh-CN" altLang="en-US" dirty="0"/>
              <a:t>标准公开，别拿保研出国说事，如果觉得分低，请对照标准拿证明，其他缘由，一概不管。</a:t>
            </a:r>
            <a:endParaRPr kumimoji="1" lang="en-US" altLang="zh-CN" dirty="0"/>
          </a:p>
          <a:p>
            <a:r>
              <a:rPr kumimoji="1" lang="zh-CN" altLang="en-US" dirty="0">
                <a:solidFill>
                  <a:srgbClr val="FF0000"/>
                </a:solidFill>
              </a:rPr>
              <a:t>该挂就挂，毫不手软；该优则优，亦不吝啬。</a:t>
            </a:r>
            <a:endParaRPr kumimoji="1" lang="en-US" altLang="zh-CN" dirty="0">
              <a:solidFill>
                <a:srgbClr val="FF0000"/>
              </a:solidFill>
            </a:endParaRPr>
          </a:p>
          <a:p>
            <a:endParaRPr kumimoji="1" lang="zh-CN" altLang="en-US" dirty="0"/>
          </a:p>
        </p:txBody>
      </p:sp>
    </p:spTree>
    <p:extLst>
      <p:ext uri="{BB962C8B-B14F-4D97-AF65-F5344CB8AC3E}">
        <p14:creationId xmlns:p14="http://schemas.microsoft.com/office/powerpoint/2010/main" val="413288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28F9B-CCE7-C843-944F-6CC01C111A30}"/>
              </a:ext>
            </a:extLst>
          </p:cNvPr>
          <p:cNvSpPr>
            <a:spLocks noGrp="1"/>
          </p:cNvSpPr>
          <p:nvPr>
            <p:ph type="title"/>
          </p:nvPr>
        </p:nvSpPr>
        <p:spPr/>
        <p:txBody>
          <a:bodyPr/>
          <a:lstStyle/>
          <a:p>
            <a:r>
              <a:rPr kumimoji="1" lang="zh-CN" altLang="en-US" dirty="0"/>
              <a:t>性能测试</a:t>
            </a:r>
          </a:p>
        </p:txBody>
      </p:sp>
      <p:sp>
        <p:nvSpPr>
          <p:cNvPr id="3" name="内容占位符 2">
            <a:extLst>
              <a:ext uri="{FF2B5EF4-FFF2-40B4-BE49-F238E27FC236}">
                <a16:creationId xmlns:a16="http://schemas.microsoft.com/office/drawing/2014/main" id="{C0DF5CB7-7B35-1545-B6E5-0430431A67D5}"/>
              </a:ext>
            </a:extLst>
          </p:cNvPr>
          <p:cNvSpPr>
            <a:spLocks noGrp="1"/>
          </p:cNvSpPr>
          <p:nvPr>
            <p:ph idx="1"/>
          </p:nvPr>
        </p:nvSpPr>
        <p:spPr/>
        <p:txBody>
          <a:bodyPr/>
          <a:lstStyle/>
          <a:p>
            <a:r>
              <a:rPr kumimoji="1" lang="en-US" altLang="zh-CN" dirty="0"/>
              <a:t>10</a:t>
            </a:r>
            <a:r>
              <a:rPr kumimoji="1" lang="zh-CN" altLang="en-US" dirty="0"/>
              <a:t>个小程序</a:t>
            </a:r>
          </a:p>
          <a:p>
            <a:r>
              <a:rPr kumimoji="1" lang="zh-CN" altLang="en-US" dirty="0"/>
              <a:t>只有一块</a:t>
            </a:r>
            <a:r>
              <a:rPr kumimoji="1" lang="en-GB" altLang="zh-CN" dirty="0"/>
              <a:t>AXI RAM</a:t>
            </a:r>
          </a:p>
          <a:p>
            <a:r>
              <a:rPr kumimoji="1" lang="en-GB" altLang="zh-CN" dirty="0"/>
              <a:t>AXI RAM</a:t>
            </a:r>
            <a:r>
              <a:rPr kumimoji="1" lang="zh-CN" altLang="en-US" dirty="0"/>
              <a:t>固定延迟</a:t>
            </a:r>
          </a:p>
          <a:p>
            <a:r>
              <a:rPr kumimoji="1" lang="zh-CN" altLang="en-US" dirty="0"/>
              <a:t>使用实际运行时间</a:t>
            </a:r>
            <a:endParaRPr kumimoji="1" lang="en-US" altLang="zh-CN" dirty="0"/>
          </a:p>
          <a:p>
            <a:r>
              <a:rPr kumimoji="1" lang="zh-CN" altLang="en-US" dirty="0"/>
              <a:t>记录主频</a:t>
            </a:r>
            <a:r>
              <a:rPr kumimoji="1" lang="en-US" altLang="zh-CN" dirty="0"/>
              <a:t>(</a:t>
            </a:r>
            <a:r>
              <a:rPr kumimoji="1" lang="zh-CN" altLang="en-US" dirty="0"/>
              <a:t>时序不能违约，</a:t>
            </a:r>
            <a:r>
              <a:rPr kumimoji="1" lang="en-US" altLang="zh-CN" dirty="0"/>
              <a:t>I</a:t>
            </a:r>
            <a:r>
              <a:rPr kumimoji="1" lang="en-GB" altLang="zh-CN" dirty="0" err="1"/>
              <a:t>mplemenation</a:t>
            </a:r>
            <a:r>
              <a:rPr kumimoji="1" lang="zh-CN" altLang="en-US" dirty="0"/>
              <a:t>里 </a:t>
            </a:r>
            <a:r>
              <a:rPr kumimoji="1" lang="en-GB" altLang="zh-CN" dirty="0"/>
              <a:t>WNS</a:t>
            </a:r>
            <a:r>
              <a:rPr kumimoji="1" lang="zh-CN" altLang="en-US" dirty="0"/>
              <a:t>不能为负值</a:t>
            </a:r>
            <a:r>
              <a:rPr kumimoji="1" lang="en-US" altLang="zh-CN" dirty="0"/>
              <a:t>)</a:t>
            </a:r>
          </a:p>
          <a:p>
            <a:endParaRPr kumimoji="1" lang="zh-CN" altLang="en-US" dirty="0"/>
          </a:p>
        </p:txBody>
      </p:sp>
    </p:spTree>
    <p:extLst>
      <p:ext uri="{BB962C8B-B14F-4D97-AF65-F5344CB8AC3E}">
        <p14:creationId xmlns:p14="http://schemas.microsoft.com/office/powerpoint/2010/main" val="332533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88061-1E5E-0047-90DA-7249EC7DCBB7}"/>
              </a:ext>
            </a:extLst>
          </p:cNvPr>
          <p:cNvSpPr>
            <a:spLocks noGrp="1"/>
          </p:cNvSpPr>
          <p:nvPr>
            <p:ph type="title"/>
          </p:nvPr>
        </p:nvSpPr>
        <p:spPr/>
        <p:txBody>
          <a:bodyPr/>
          <a:lstStyle/>
          <a:p>
            <a:r>
              <a:rPr kumimoji="1" lang="en-US" altLang="zh-CN" dirty="0"/>
              <a:t>SRAM</a:t>
            </a:r>
            <a:r>
              <a:rPr kumimoji="1" lang="zh-CN" altLang="en-US" dirty="0"/>
              <a:t> </a:t>
            </a:r>
            <a:r>
              <a:rPr kumimoji="1" lang="en-US" altLang="zh-CN" dirty="0"/>
              <a:t>SOC</a:t>
            </a:r>
            <a:r>
              <a:rPr kumimoji="1" lang="zh-CN" altLang="en-US" dirty="0"/>
              <a:t>连接</a:t>
            </a:r>
          </a:p>
        </p:txBody>
      </p:sp>
      <p:pic>
        <p:nvPicPr>
          <p:cNvPr id="1026" name="Picture 2">
            <a:extLst>
              <a:ext uri="{FF2B5EF4-FFF2-40B4-BE49-F238E27FC236}">
                <a16:creationId xmlns:a16="http://schemas.microsoft.com/office/drawing/2014/main" id="{D644A6EE-54C4-2843-A09D-F01A2103E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857" y="1690688"/>
            <a:ext cx="7340600" cy="458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76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FA281-59A6-8944-A229-F8306BCB5A6F}"/>
              </a:ext>
            </a:extLst>
          </p:cNvPr>
          <p:cNvSpPr>
            <a:spLocks noGrp="1"/>
          </p:cNvSpPr>
          <p:nvPr>
            <p:ph type="title"/>
          </p:nvPr>
        </p:nvSpPr>
        <p:spPr/>
        <p:txBody>
          <a:bodyPr/>
          <a:lstStyle/>
          <a:p>
            <a:r>
              <a:rPr kumimoji="1" lang="zh-CN" altLang="en-US" dirty="0"/>
              <a:t>为何要连接</a:t>
            </a:r>
            <a:r>
              <a:rPr kumimoji="1" lang="en-US" altLang="zh-CN" dirty="0"/>
              <a:t>SOC</a:t>
            </a:r>
            <a:endParaRPr kumimoji="1" lang="zh-CN" altLang="en-US" dirty="0"/>
          </a:p>
        </p:txBody>
      </p:sp>
      <p:sp>
        <p:nvSpPr>
          <p:cNvPr id="3" name="内容占位符 2">
            <a:extLst>
              <a:ext uri="{FF2B5EF4-FFF2-40B4-BE49-F238E27FC236}">
                <a16:creationId xmlns:a16="http://schemas.microsoft.com/office/drawing/2014/main" id="{47207FEA-396A-A24B-8A44-53D6A6FCF0A8}"/>
              </a:ext>
            </a:extLst>
          </p:cNvPr>
          <p:cNvSpPr>
            <a:spLocks noGrp="1"/>
          </p:cNvSpPr>
          <p:nvPr>
            <p:ph idx="1"/>
          </p:nvPr>
        </p:nvSpPr>
        <p:spPr/>
        <p:txBody>
          <a:bodyPr/>
          <a:lstStyle/>
          <a:p>
            <a:r>
              <a:rPr kumimoji="1" lang="en-US" altLang="zh-CN" dirty="0"/>
              <a:t>SOC: System</a:t>
            </a:r>
            <a:r>
              <a:rPr kumimoji="1" lang="zh-CN" altLang="en-US" dirty="0"/>
              <a:t> </a:t>
            </a:r>
            <a:r>
              <a:rPr kumimoji="1" lang="en-US" altLang="zh-CN" dirty="0"/>
              <a:t>on</a:t>
            </a:r>
            <a:r>
              <a:rPr kumimoji="1" lang="zh-CN" altLang="en-US" dirty="0"/>
              <a:t> </a:t>
            </a:r>
            <a:r>
              <a:rPr kumimoji="1" lang="en-US" altLang="zh-CN" dirty="0"/>
              <a:t>chip</a:t>
            </a:r>
          </a:p>
          <a:p>
            <a:r>
              <a:rPr kumimoji="1" lang="zh-CN" altLang="en-US" dirty="0"/>
              <a:t>连接总线控制外设</a:t>
            </a:r>
            <a:endParaRPr kumimoji="1" lang="en-US" altLang="zh-CN" dirty="0"/>
          </a:p>
          <a:p>
            <a:r>
              <a:rPr kumimoji="1" lang="zh-CN" altLang="en-US" dirty="0"/>
              <a:t>上板</a:t>
            </a:r>
            <a:endParaRPr kumimoji="1" lang="en-US" altLang="zh-CN" dirty="0"/>
          </a:p>
          <a:p>
            <a:r>
              <a:rPr kumimoji="1" lang="zh-CN" altLang="en-US" dirty="0"/>
              <a:t>运行程序，成为真正的片上系统</a:t>
            </a:r>
          </a:p>
        </p:txBody>
      </p:sp>
    </p:spTree>
    <p:extLst>
      <p:ext uri="{BB962C8B-B14F-4D97-AF65-F5344CB8AC3E}">
        <p14:creationId xmlns:p14="http://schemas.microsoft.com/office/powerpoint/2010/main" val="267150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FACE7-192F-1E41-8124-72B06BB5626F}"/>
              </a:ext>
            </a:extLst>
          </p:cNvPr>
          <p:cNvSpPr>
            <a:spLocks noGrp="1"/>
          </p:cNvSpPr>
          <p:nvPr>
            <p:ph type="title"/>
          </p:nvPr>
        </p:nvSpPr>
        <p:spPr/>
        <p:txBody>
          <a:bodyPr/>
          <a:lstStyle/>
          <a:p>
            <a:r>
              <a:rPr kumimoji="1" lang="en-US" altLang="zh-CN" dirty="0"/>
              <a:t>SRAM</a:t>
            </a:r>
            <a:r>
              <a:rPr kumimoji="1" lang="zh-CN" altLang="en-US" dirty="0"/>
              <a:t>接口</a:t>
            </a:r>
          </a:p>
        </p:txBody>
      </p:sp>
      <p:sp>
        <p:nvSpPr>
          <p:cNvPr id="3" name="内容占位符 2">
            <a:extLst>
              <a:ext uri="{FF2B5EF4-FFF2-40B4-BE49-F238E27FC236}">
                <a16:creationId xmlns:a16="http://schemas.microsoft.com/office/drawing/2014/main" id="{9A6470B8-E2F2-724B-99A5-8C12870497EF}"/>
              </a:ext>
            </a:extLst>
          </p:cNvPr>
          <p:cNvSpPr>
            <a:spLocks noGrp="1"/>
          </p:cNvSpPr>
          <p:nvPr>
            <p:ph idx="1"/>
          </p:nvPr>
        </p:nvSpPr>
        <p:spPr/>
        <p:txBody>
          <a:bodyPr/>
          <a:lstStyle/>
          <a:p>
            <a:r>
              <a:rPr kumimoji="1" lang="zh-CN" altLang="en-US" dirty="0"/>
              <a:t>简单</a:t>
            </a:r>
            <a:endParaRPr kumimoji="1" lang="en-US" altLang="zh-CN" dirty="0"/>
          </a:p>
          <a:p>
            <a:pPr lvl="1"/>
            <a:r>
              <a:rPr kumimoji="1" lang="zh-CN" altLang="en-US" dirty="0"/>
              <a:t>信号少、无握手。一次传输一个数据</a:t>
            </a:r>
          </a:p>
        </p:txBody>
      </p:sp>
      <p:graphicFrame>
        <p:nvGraphicFramePr>
          <p:cNvPr id="4" name="表格 3">
            <a:extLst>
              <a:ext uri="{FF2B5EF4-FFF2-40B4-BE49-F238E27FC236}">
                <a16:creationId xmlns:a16="http://schemas.microsoft.com/office/drawing/2014/main" id="{C6AE4559-1C21-1146-B999-93D05A098318}"/>
              </a:ext>
            </a:extLst>
          </p:cNvPr>
          <p:cNvGraphicFramePr>
            <a:graphicFrameLocks noGrp="1"/>
          </p:cNvGraphicFramePr>
          <p:nvPr>
            <p:extLst>
              <p:ext uri="{D42A27DB-BD31-4B8C-83A1-F6EECF244321}">
                <p14:modId xmlns:p14="http://schemas.microsoft.com/office/powerpoint/2010/main" val="3202047669"/>
              </p:ext>
            </p:extLst>
          </p:nvPr>
        </p:nvGraphicFramePr>
        <p:xfrm>
          <a:off x="1000785" y="2954534"/>
          <a:ext cx="7272808" cy="2590800"/>
        </p:xfrm>
        <a:graphic>
          <a:graphicData uri="http://schemas.openxmlformats.org/drawingml/2006/table">
            <a:tbl>
              <a:tblPr firstRow="1" bandRow="1">
                <a:tableStyleId>{5C22544A-7EE6-4342-B048-85BDC9FD1C3A}</a:tableStyleId>
              </a:tblPr>
              <a:tblGrid>
                <a:gridCol w="972108">
                  <a:extLst>
                    <a:ext uri="{9D8B030D-6E8A-4147-A177-3AD203B41FA5}">
                      <a16:colId xmlns:a16="http://schemas.microsoft.com/office/drawing/2014/main" val="20000"/>
                    </a:ext>
                  </a:extLst>
                </a:gridCol>
                <a:gridCol w="900099">
                  <a:extLst>
                    <a:ext uri="{9D8B030D-6E8A-4147-A177-3AD203B41FA5}">
                      <a16:colId xmlns:a16="http://schemas.microsoft.com/office/drawing/2014/main" val="20001"/>
                    </a:ext>
                  </a:extLst>
                </a:gridCol>
                <a:gridCol w="1958500">
                  <a:extLst>
                    <a:ext uri="{9D8B030D-6E8A-4147-A177-3AD203B41FA5}">
                      <a16:colId xmlns:a16="http://schemas.microsoft.com/office/drawing/2014/main" val="20002"/>
                    </a:ext>
                  </a:extLst>
                </a:gridCol>
                <a:gridCol w="3442101">
                  <a:extLst>
                    <a:ext uri="{9D8B030D-6E8A-4147-A177-3AD203B41FA5}">
                      <a16:colId xmlns:a16="http://schemas.microsoft.com/office/drawing/2014/main" val="20003"/>
                    </a:ext>
                  </a:extLst>
                </a:gridCol>
              </a:tblGrid>
              <a:tr h="221743">
                <a:tc>
                  <a:txBody>
                    <a:bodyPr/>
                    <a:lstStyle/>
                    <a:p>
                      <a:pPr algn="ctr"/>
                      <a:r>
                        <a:rPr lang="zh-CN" altLang="en-US" dirty="0"/>
                        <a:t>名称</a:t>
                      </a:r>
                    </a:p>
                  </a:txBody>
                  <a:tcPr/>
                </a:tc>
                <a:tc>
                  <a:txBody>
                    <a:bodyPr/>
                    <a:lstStyle/>
                    <a:p>
                      <a:pPr algn="ctr"/>
                      <a:r>
                        <a:rPr lang="zh-CN" altLang="en-US" dirty="0"/>
                        <a:t>宽度</a:t>
                      </a:r>
                    </a:p>
                  </a:txBody>
                  <a:tcPr/>
                </a:tc>
                <a:tc>
                  <a:txBody>
                    <a:bodyPr/>
                    <a:lstStyle/>
                    <a:p>
                      <a:pPr algn="ctr"/>
                      <a:r>
                        <a:rPr lang="zh-CN" altLang="en-US" dirty="0"/>
                        <a:t>方向</a:t>
                      </a:r>
                    </a:p>
                  </a:txBody>
                  <a:tcPr/>
                </a:tc>
                <a:tc>
                  <a:txBody>
                    <a:bodyPr/>
                    <a:lstStyle/>
                    <a:p>
                      <a:pPr algn="ctr"/>
                      <a:r>
                        <a:rPr lang="zh-CN" altLang="en-US" dirty="0"/>
                        <a:t>描述</a:t>
                      </a:r>
                    </a:p>
                  </a:txBody>
                  <a:tcPr/>
                </a:tc>
                <a:extLst>
                  <a:ext uri="{0D108BD9-81ED-4DB2-BD59-A6C34878D82A}">
                    <a16:rowId xmlns:a16="http://schemas.microsoft.com/office/drawing/2014/main" val="10000"/>
                  </a:ext>
                </a:extLst>
              </a:tr>
              <a:tr h="370840">
                <a:tc>
                  <a:txBody>
                    <a:bodyPr/>
                    <a:lstStyle/>
                    <a:p>
                      <a:pPr algn="ctr"/>
                      <a:r>
                        <a:rPr lang="en-US" altLang="zh-CN" dirty="0" err="1"/>
                        <a:t>clk</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—&gt;</a:t>
                      </a:r>
                      <a:r>
                        <a:rPr lang="en-US" altLang="zh-CN" dirty="0" err="1"/>
                        <a:t>mster</a:t>
                      </a:r>
                      <a:r>
                        <a:rPr lang="en-US" altLang="zh-CN" dirty="0"/>
                        <a:t>/slave</a:t>
                      </a:r>
                      <a:endParaRPr lang="zh-CN" altLang="en-US" dirty="0"/>
                    </a:p>
                  </a:txBody>
                  <a:tcPr/>
                </a:tc>
                <a:tc>
                  <a:txBody>
                    <a:bodyPr/>
                    <a:lstStyle/>
                    <a:p>
                      <a:pPr algn="l"/>
                      <a:r>
                        <a:rPr lang="zh-CN" altLang="en-US" dirty="0"/>
                        <a:t>时钟</a:t>
                      </a:r>
                    </a:p>
                  </a:txBody>
                  <a:tcPr/>
                </a:tc>
                <a:extLst>
                  <a:ext uri="{0D108BD9-81ED-4DB2-BD59-A6C34878D82A}">
                    <a16:rowId xmlns:a16="http://schemas.microsoft.com/office/drawing/2014/main" val="10001"/>
                  </a:ext>
                </a:extLst>
              </a:tr>
              <a:tr h="370840">
                <a:tc>
                  <a:txBody>
                    <a:bodyPr/>
                    <a:lstStyle/>
                    <a:p>
                      <a:pPr algn="ctr"/>
                      <a:r>
                        <a:rPr lang="en-US" altLang="zh-CN" dirty="0"/>
                        <a:t>en</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—&gt;slave</a:t>
                      </a:r>
                      <a:endParaRPr lang="zh-CN" altLang="en-US" dirty="0"/>
                    </a:p>
                  </a:txBody>
                  <a:tcPr/>
                </a:tc>
                <a:tc>
                  <a:txBody>
                    <a:bodyPr/>
                    <a:lstStyle/>
                    <a:p>
                      <a:pPr algn="l"/>
                      <a:r>
                        <a:rPr lang="zh-CN" altLang="en-US" dirty="0"/>
                        <a:t>使能信号，片选作用</a:t>
                      </a:r>
                    </a:p>
                  </a:txBody>
                  <a:tcPr/>
                </a:tc>
                <a:extLst>
                  <a:ext uri="{0D108BD9-81ED-4DB2-BD59-A6C34878D82A}">
                    <a16:rowId xmlns:a16="http://schemas.microsoft.com/office/drawing/2014/main" val="10002"/>
                  </a:ext>
                </a:extLst>
              </a:tr>
              <a:tr h="370840">
                <a:tc>
                  <a:txBody>
                    <a:bodyPr/>
                    <a:lstStyle/>
                    <a:p>
                      <a:pPr algn="ctr"/>
                      <a:r>
                        <a:rPr lang="en-US" altLang="zh-CN" dirty="0" err="1"/>
                        <a:t>addr</a:t>
                      </a:r>
                      <a:endParaRPr lang="zh-CN" altLang="en-US" dirty="0"/>
                    </a:p>
                  </a:txBody>
                  <a:tcPr/>
                </a:tc>
                <a:tc>
                  <a:txBody>
                    <a:bodyPr/>
                    <a:lstStyle/>
                    <a:p>
                      <a:pPr algn="ctr"/>
                      <a:r>
                        <a:rPr lang="en-US" altLang="zh-CN" dirty="0"/>
                        <a:t>32</a:t>
                      </a:r>
                      <a:endParaRPr lang="zh-CN" altLang="en-US" dirty="0"/>
                    </a:p>
                  </a:txBody>
                  <a:tcPr/>
                </a:tc>
                <a:tc>
                  <a:txBody>
                    <a:bodyPr/>
                    <a:lstStyle/>
                    <a:p>
                      <a:pPr algn="ctr"/>
                      <a:r>
                        <a:rPr lang="en-US" altLang="zh-CN" dirty="0"/>
                        <a:t>—slave</a:t>
                      </a:r>
                      <a:endParaRPr lang="zh-CN" altLang="en-US" dirty="0"/>
                    </a:p>
                  </a:txBody>
                  <a:tcPr/>
                </a:tc>
                <a:tc>
                  <a:txBody>
                    <a:bodyPr/>
                    <a:lstStyle/>
                    <a:p>
                      <a:pPr algn="l"/>
                      <a:r>
                        <a:rPr lang="zh-CN" altLang="en-US" dirty="0"/>
                        <a:t>地址，读写均使用同一地址线</a:t>
                      </a:r>
                    </a:p>
                  </a:txBody>
                  <a:tcPr/>
                </a:tc>
                <a:extLst>
                  <a:ext uri="{0D108BD9-81ED-4DB2-BD59-A6C34878D82A}">
                    <a16:rowId xmlns:a16="http://schemas.microsoft.com/office/drawing/2014/main" val="10003"/>
                  </a:ext>
                </a:extLst>
              </a:tr>
              <a:tr h="370840">
                <a:tc>
                  <a:txBody>
                    <a:bodyPr/>
                    <a:lstStyle/>
                    <a:p>
                      <a:pPr algn="ctr"/>
                      <a:r>
                        <a:rPr lang="en-US" altLang="zh-CN" dirty="0"/>
                        <a:t>wen</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—&gt;slave</a:t>
                      </a:r>
                      <a:endParaRPr lang="zh-CN" altLang="en-US" dirty="0"/>
                    </a:p>
                  </a:txBody>
                  <a:tcPr/>
                </a:tc>
                <a:tc>
                  <a:txBody>
                    <a:bodyPr/>
                    <a:lstStyle/>
                    <a:p>
                      <a:pPr algn="l"/>
                      <a:r>
                        <a:rPr lang="zh-CN" altLang="en-US" dirty="0"/>
                        <a:t>字节写使能</a:t>
                      </a:r>
                      <a:r>
                        <a:rPr lang="zh-CN" altLang="en-US" sz="1800" kern="1200" dirty="0">
                          <a:solidFill>
                            <a:schemeClr val="dk1"/>
                          </a:solidFill>
                          <a:latin typeface="+mn-lt"/>
                          <a:ea typeface="+mn-ea"/>
                          <a:cs typeface="+mn-cs"/>
                        </a:rPr>
                        <a:t>，指示写字节的位置</a:t>
                      </a:r>
                    </a:p>
                  </a:txBody>
                  <a:tcPr/>
                </a:tc>
                <a:extLst>
                  <a:ext uri="{0D108BD9-81ED-4DB2-BD59-A6C34878D82A}">
                    <a16:rowId xmlns:a16="http://schemas.microsoft.com/office/drawing/2014/main" val="10004"/>
                  </a:ext>
                </a:extLst>
              </a:tr>
              <a:tr h="370840">
                <a:tc>
                  <a:txBody>
                    <a:bodyPr/>
                    <a:lstStyle/>
                    <a:p>
                      <a:pPr algn="ctr"/>
                      <a:r>
                        <a:rPr lang="en-US" altLang="zh-CN" dirty="0"/>
                        <a:t>din</a:t>
                      </a:r>
                      <a:endParaRPr lang="zh-CN" altLang="en-US" dirty="0"/>
                    </a:p>
                  </a:txBody>
                  <a:tcPr/>
                </a:tc>
                <a:tc>
                  <a:txBody>
                    <a:bodyPr/>
                    <a:lstStyle/>
                    <a:p>
                      <a:pPr algn="ctr"/>
                      <a:r>
                        <a:rPr lang="en-US" altLang="zh-CN" dirty="0"/>
                        <a:t>32</a:t>
                      </a:r>
                      <a:endParaRPr lang="zh-CN" altLang="en-US" dirty="0"/>
                    </a:p>
                  </a:txBody>
                  <a:tcPr/>
                </a:tc>
                <a:tc>
                  <a:txBody>
                    <a:bodyPr/>
                    <a:lstStyle/>
                    <a:p>
                      <a:pPr algn="ctr"/>
                      <a:r>
                        <a:rPr lang="en-US" altLang="zh-CN" dirty="0"/>
                        <a:t>—&gt;slave</a:t>
                      </a:r>
                      <a:endParaRPr lang="zh-CN" altLang="en-US" dirty="0"/>
                    </a:p>
                  </a:txBody>
                  <a:tcPr/>
                </a:tc>
                <a:tc>
                  <a:txBody>
                    <a:bodyPr/>
                    <a:lstStyle/>
                    <a:p>
                      <a:pPr algn="l"/>
                      <a:r>
                        <a:rPr lang="zh-CN" altLang="en-US" dirty="0"/>
                        <a:t>写数据</a:t>
                      </a:r>
                    </a:p>
                  </a:txBody>
                  <a:tcPr/>
                </a:tc>
                <a:extLst>
                  <a:ext uri="{0D108BD9-81ED-4DB2-BD59-A6C34878D82A}">
                    <a16:rowId xmlns:a16="http://schemas.microsoft.com/office/drawing/2014/main" val="10005"/>
                  </a:ext>
                </a:extLst>
              </a:tr>
              <a:tr h="370840">
                <a:tc>
                  <a:txBody>
                    <a:bodyPr/>
                    <a:lstStyle/>
                    <a:p>
                      <a:pPr algn="ctr"/>
                      <a:r>
                        <a:rPr lang="en-US" altLang="zh-CN" dirty="0" err="1"/>
                        <a:t>dout</a:t>
                      </a:r>
                      <a:endParaRPr lang="zh-CN" altLang="en-US" dirty="0"/>
                    </a:p>
                  </a:txBody>
                  <a:tcPr/>
                </a:tc>
                <a:tc>
                  <a:txBody>
                    <a:bodyPr/>
                    <a:lstStyle/>
                    <a:p>
                      <a:pPr algn="ctr"/>
                      <a:r>
                        <a:rPr lang="en-US" altLang="zh-CN" dirty="0"/>
                        <a:t>32</a:t>
                      </a:r>
                      <a:endParaRPr lang="zh-CN" altLang="en-US" dirty="0"/>
                    </a:p>
                  </a:txBody>
                  <a:tcPr/>
                </a:tc>
                <a:tc>
                  <a:txBody>
                    <a:bodyPr/>
                    <a:lstStyle/>
                    <a:p>
                      <a:pPr algn="ctr"/>
                      <a:r>
                        <a:rPr lang="en-US" altLang="zh-CN" dirty="0"/>
                        <a:t>slave—&gt;</a:t>
                      </a:r>
                      <a:endParaRPr lang="zh-CN" altLang="en-US" dirty="0"/>
                    </a:p>
                  </a:txBody>
                  <a:tcPr/>
                </a:tc>
                <a:tc>
                  <a:txBody>
                    <a:bodyPr/>
                    <a:lstStyle/>
                    <a:p>
                      <a:pPr algn="l"/>
                      <a:r>
                        <a:rPr lang="zh-CN" altLang="en-US" dirty="0"/>
                        <a:t>读数据</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4772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9CE73-4017-2643-8345-8961F62B67F9}"/>
              </a:ext>
            </a:extLst>
          </p:cNvPr>
          <p:cNvSpPr>
            <a:spLocks noGrp="1"/>
          </p:cNvSpPr>
          <p:nvPr>
            <p:ph type="title"/>
          </p:nvPr>
        </p:nvSpPr>
        <p:spPr/>
        <p:txBody>
          <a:bodyPr/>
          <a:lstStyle/>
          <a:p>
            <a:r>
              <a:rPr kumimoji="1" lang="en-US" altLang="zh-CN" dirty="0" err="1"/>
              <a:t>Inst_ram</a:t>
            </a:r>
            <a:endParaRPr kumimoji="1" lang="zh-CN" altLang="en-US" dirty="0"/>
          </a:p>
        </p:txBody>
      </p:sp>
      <p:sp>
        <p:nvSpPr>
          <p:cNvPr id="3" name="内容占位符 2">
            <a:extLst>
              <a:ext uri="{FF2B5EF4-FFF2-40B4-BE49-F238E27FC236}">
                <a16:creationId xmlns:a16="http://schemas.microsoft.com/office/drawing/2014/main" id="{83B9D771-95F8-924B-88D4-A146B740E120}"/>
              </a:ext>
            </a:extLst>
          </p:cNvPr>
          <p:cNvSpPr>
            <a:spLocks noGrp="1"/>
          </p:cNvSpPr>
          <p:nvPr>
            <p:ph idx="1"/>
          </p:nvPr>
        </p:nvSpPr>
        <p:spPr/>
        <p:txBody>
          <a:bodyPr/>
          <a:lstStyle/>
          <a:p>
            <a:endParaRPr kumimoji="1" lang="zh-CN" altLang="en-US"/>
          </a:p>
        </p:txBody>
      </p:sp>
      <p:graphicFrame>
        <p:nvGraphicFramePr>
          <p:cNvPr id="4" name="表格 3">
            <a:extLst>
              <a:ext uri="{FF2B5EF4-FFF2-40B4-BE49-F238E27FC236}">
                <a16:creationId xmlns:a16="http://schemas.microsoft.com/office/drawing/2014/main" id="{17E05314-F724-9541-B7D3-551A27B80289}"/>
              </a:ext>
            </a:extLst>
          </p:cNvPr>
          <p:cNvGraphicFramePr>
            <a:graphicFrameLocks noGrp="1"/>
          </p:cNvGraphicFramePr>
          <p:nvPr>
            <p:extLst>
              <p:ext uri="{D42A27DB-BD31-4B8C-83A1-F6EECF244321}">
                <p14:modId xmlns:p14="http://schemas.microsoft.com/office/powerpoint/2010/main" val="579933941"/>
              </p:ext>
            </p:extLst>
          </p:nvPr>
        </p:nvGraphicFramePr>
        <p:xfrm>
          <a:off x="988428" y="1953636"/>
          <a:ext cx="10046156" cy="3450612"/>
        </p:xfrm>
        <a:graphic>
          <a:graphicData uri="http://schemas.openxmlformats.org/drawingml/2006/table">
            <a:tbl>
              <a:tblPr firstRow="1" bandRow="1">
                <a:tableStyleId>{5C22544A-7EE6-4342-B048-85BDC9FD1C3A}</a:tableStyleId>
              </a:tblPr>
              <a:tblGrid>
                <a:gridCol w="2377858">
                  <a:extLst>
                    <a:ext uri="{9D8B030D-6E8A-4147-A177-3AD203B41FA5}">
                      <a16:colId xmlns:a16="http://schemas.microsoft.com/office/drawing/2014/main" val="20000"/>
                    </a:ext>
                  </a:extLst>
                </a:gridCol>
                <a:gridCol w="1465206">
                  <a:extLst>
                    <a:ext uri="{9D8B030D-6E8A-4147-A177-3AD203B41FA5}">
                      <a16:colId xmlns:a16="http://schemas.microsoft.com/office/drawing/2014/main" val="20001"/>
                    </a:ext>
                  </a:extLst>
                </a:gridCol>
                <a:gridCol w="1448411">
                  <a:extLst>
                    <a:ext uri="{9D8B030D-6E8A-4147-A177-3AD203B41FA5}">
                      <a16:colId xmlns:a16="http://schemas.microsoft.com/office/drawing/2014/main" val="20002"/>
                    </a:ext>
                  </a:extLst>
                </a:gridCol>
                <a:gridCol w="4754681">
                  <a:extLst>
                    <a:ext uri="{9D8B030D-6E8A-4147-A177-3AD203B41FA5}">
                      <a16:colId xmlns:a16="http://schemas.microsoft.com/office/drawing/2014/main" val="20003"/>
                    </a:ext>
                  </a:extLst>
                </a:gridCol>
              </a:tblGrid>
              <a:tr h="568522">
                <a:tc>
                  <a:txBody>
                    <a:bodyPr/>
                    <a:lstStyle/>
                    <a:p>
                      <a:pPr algn="ctr"/>
                      <a:r>
                        <a:rPr lang="zh-CN" altLang="en-US" dirty="0"/>
                        <a:t>名称</a:t>
                      </a:r>
                    </a:p>
                  </a:txBody>
                  <a:tcPr/>
                </a:tc>
                <a:tc>
                  <a:txBody>
                    <a:bodyPr/>
                    <a:lstStyle/>
                    <a:p>
                      <a:pPr algn="ctr"/>
                      <a:r>
                        <a:rPr lang="zh-CN" altLang="en-US" dirty="0"/>
                        <a:t>宽度</a:t>
                      </a:r>
                    </a:p>
                  </a:txBody>
                  <a:tcPr/>
                </a:tc>
                <a:tc>
                  <a:txBody>
                    <a:bodyPr/>
                    <a:lstStyle/>
                    <a:p>
                      <a:pPr algn="ctr"/>
                      <a:r>
                        <a:rPr lang="zh-CN" altLang="en-US" dirty="0"/>
                        <a:t>方向</a:t>
                      </a:r>
                    </a:p>
                  </a:txBody>
                  <a:tcPr/>
                </a:tc>
                <a:tc>
                  <a:txBody>
                    <a:bodyPr/>
                    <a:lstStyle/>
                    <a:p>
                      <a:pPr algn="ctr"/>
                      <a:r>
                        <a:rPr lang="zh-CN" altLang="en-US" dirty="0"/>
                        <a:t>信号</a:t>
                      </a:r>
                    </a:p>
                  </a:txBody>
                  <a:tcPr/>
                </a:tc>
                <a:extLst>
                  <a:ext uri="{0D108BD9-81ED-4DB2-BD59-A6C34878D82A}">
                    <a16:rowId xmlns:a16="http://schemas.microsoft.com/office/drawing/2014/main" val="10000"/>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inst_sram_en</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1</a:t>
                      </a:r>
                      <a:endParaRPr lang="zh-CN" altLang="en-US" dirty="0"/>
                    </a:p>
                  </a:txBody>
                  <a:tcPr/>
                </a:tc>
                <a:tc>
                  <a:txBody>
                    <a:bodyPr/>
                    <a:lstStyle/>
                    <a:p>
                      <a:pPr algn="ctr"/>
                      <a:r>
                        <a:rPr lang="en-US" altLang="zh-CN" dirty="0"/>
                        <a:t>output</a:t>
                      </a:r>
                      <a:endParaRPr lang="zh-CN" altLang="en-US" dirty="0"/>
                    </a:p>
                  </a:txBody>
                  <a:tcPr/>
                </a:tc>
                <a:tc>
                  <a:txBody>
                    <a:bodyPr/>
                    <a:lstStyle/>
                    <a:p>
                      <a:pPr algn="l"/>
                      <a:r>
                        <a:rPr lang="zh-CN" altLang="en-US" dirty="0"/>
                        <a:t>暂时可恒为</a:t>
                      </a:r>
                      <a:r>
                        <a:rPr lang="en-US" altLang="zh-CN" dirty="0"/>
                        <a:t>1</a:t>
                      </a:r>
                      <a:endParaRPr lang="zh-CN" altLang="en-US" dirty="0"/>
                    </a:p>
                  </a:txBody>
                  <a:tcPr/>
                </a:tc>
                <a:extLst>
                  <a:ext uri="{0D108BD9-81ED-4DB2-BD59-A6C34878D82A}">
                    <a16:rowId xmlns:a16="http://schemas.microsoft.com/office/drawing/2014/main" val="10002"/>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inst_sram_addr</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32</a:t>
                      </a:r>
                      <a:endParaRPr lang="zh-CN" altLang="en-US" dirty="0"/>
                    </a:p>
                  </a:txBody>
                  <a:tcPr/>
                </a:tc>
                <a:tc>
                  <a:txBody>
                    <a:bodyPr/>
                    <a:lstStyle/>
                    <a:p>
                      <a:pPr algn="ctr"/>
                      <a:r>
                        <a:rPr lang="en-US" altLang="zh-CN" dirty="0"/>
                        <a:t>output</a:t>
                      </a:r>
                      <a:endParaRPr lang="zh-CN" altLang="en-US" dirty="0"/>
                    </a:p>
                  </a:txBody>
                  <a:tcPr/>
                </a:tc>
                <a:tc>
                  <a:txBody>
                    <a:bodyPr/>
                    <a:lstStyle/>
                    <a:p>
                      <a:pPr algn="l"/>
                      <a:r>
                        <a:rPr lang="en-US" altLang="zh-CN" dirty="0"/>
                        <a:t>PC</a:t>
                      </a:r>
                      <a:endParaRPr lang="zh-CN" altLang="en-US" dirty="0"/>
                    </a:p>
                  </a:txBody>
                  <a:tcPr/>
                </a:tc>
                <a:extLst>
                  <a:ext uri="{0D108BD9-81ED-4DB2-BD59-A6C34878D82A}">
                    <a16:rowId xmlns:a16="http://schemas.microsoft.com/office/drawing/2014/main" val="10003"/>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inst_sram_wen</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4</a:t>
                      </a:r>
                      <a:endParaRPr lang="zh-CN" altLang="en-US" dirty="0"/>
                    </a:p>
                  </a:txBody>
                  <a:tcPr/>
                </a:tc>
                <a:tc>
                  <a:txBody>
                    <a:bodyPr/>
                    <a:lstStyle/>
                    <a:p>
                      <a:pPr algn="ctr"/>
                      <a:r>
                        <a:rPr lang="en-US" altLang="zh-CN" dirty="0"/>
                        <a:t>output</a:t>
                      </a:r>
                      <a:endParaRPr lang="zh-CN" altLang="en-US" dirty="0"/>
                    </a:p>
                  </a:txBody>
                  <a:tcPr/>
                </a:tc>
                <a:tc>
                  <a:txBody>
                    <a:bodyPr/>
                    <a:lstStyle/>
                    <a:p>
                      <a:pPr algn="l"/>
                      <a:r>
                        <a:rPr lang="zh-CN" altLang="en-US" dirty="0"/>
                        <a:t>指令存储器只读不写，恒为</a:t>
                      </a:r>
                      <a:r>
                        <a:rPr lang="en-US" altLang="zh-CN" dirty="0"/>
                        <a:t>4’b0000</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inst_sram_wdata</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32</a:t>
                      </a:r>
                      <a:endParaRPr lang="zh-CN" altLang="en-US" dirty="0"/>
                    </a:p>
                  </a:txBody>
                  <a:tcPr/>
                </a:tc>
                <a:tc>
                  <a:txBody>
                    <a:bodyPr/>
                    <a:lstStyle/>
                    <a:p>
                      <a:pPr algn="ctr"/>
                      <a:r>
                        <a:rPr lang="en-US" altLang="zh-CN" dirty="0"/>
                        <a:t>output</a:t>
                      </a:r>
                      <a:endParaRPr lang="zh-CN" altLang="en-US" dirty="0"/>
                    </a:p>
                  </a:txBody>
                  <a:tcPr/>
                </a:tc>
                <a:tc>
                  <a:txBody>
                    <a:bodyPr/>
                    <a:lstStyle/>
                    <a:p>
                      <a:pPr algn="l"/>
                      <a:r>
                        <a:rPr lang="zh-CN" altLang="en-US" dirty="0"/>
                        <a:t>写数据</a:t>
                      </a:r>
                    </a:p>
                  </a:txBody>
                  <a:tcPr/>
                </a:tc>
                <a:extLst>
                  <a:ext uri="{0D108BD9-81ED-4DB2-BD59-A6C34878D82A}">
                    <a16:rowId xmlns:a16="http://schemas.microsoft.com/office/drawing/2014/main" val="10005"/>
                  </a:ext>
                </a:extLst>
              </a:tr>
              <a:tr h="576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800" b="0" kern="1200" dirty="0" err="1">
                          <a:solidFill>
                            <a:schemeClr val="dk1"/>
                          </a:solidFill>
                          <a:effectLst/>
                          <a:latin typeface="+mn-lt"/>
                          <a:ea typeface="+mn-ea"/>
                          <a:cs typeface="+mn-cs"/>
                        </a:rPr>
                        <a:t>inst_sram_rdata</a:t>
                      </a:r>
                      <a:endParaRPr lang="en-GB" altLang="zh-CN" sz="1800" b="0" kern="1200" dirty="0">
                        <a:solidFill>
                          <a:schemeClr val="dk1"/>
                        </a:solidFill>
                        <a:effectLst/>
                        <a:latin typeface="+mn-lt"/>
                        <a:ea typeface="+mn-ea"/>
                        <a:cs typeface="+mn-cs"/>
                      </a:endParaRPr>
                    </a:p>
                  </a:txBody>
                  <a:tcPr/>
                </a:tc>
                <a:tc>
                  <a:txBody>
                    <a:bodyPr/>
                    <a:lstStyle/>
                    <a:p>
                      <a:pPr algn="ctr"/>
                      <a:r>
                        <a:rPr lang="en-US" altLang="zh-CN" dirty="0"/>
                        <a:t>32</a:t>
                      </a:r>
                      <a:endParaRPr lang="zh-CN" altLang="en-US" dirty="0"/>
                    </a:p>
                  </a:txBody>
                  <a:tcPr/>
                </a:tc>
                <a:tc>
                  <a:txBody>
                    <a:bodyPr/>
                    <a:lstStyle/>
                    <a:p>
                      <a:pPr algn="ctr"/>
                      <a:r>
                        <a:rPr lang="en-US" altLang="zh-CN" dirty="0"/>
                        <a:t>input</a:t>
                      </a:r>
                      <a:endParaRPr lang="zh-CN" altLang="en-US" dirty="0"/>
                    </a:p>
                  </a:txBody>
                  <a:tcPr/>
                </a:tc>
                <a:tc>
                  <a:txBody>
                    <a:bodyPr/>
                    <a:lstStyle/>
                    <a:p>
                      <a:pPr algn="l"/>
                      <a:r>
                        <a:rPr lang="zh-CN" altLang="en-US" dirty="0"/>
                        <a:t>读数据</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366329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1891</Words>
  <Application>Microsoft Macintosh PowerPoint</Application>
  <PresentationFormat>宽屏</PresentationFormat>
  <Paragraphs>278</Paragraphs>
  <Slides>42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等线</vt:lpstr>
      <vt:lpstr>等线 Light</vt:lpstr>
      <vt:lpstr>微软雅黑</vt:lpstr>
      <vt:lpstr>Myriad Pro</vt:lpstr>
      <vt:lpstr>Arial</vt:lpstr>
      <vt:lpstr>Trebuchet MS</vt:lpstr>
      <vt:lpstr>Wingdings</vt:lpstr>
      <vt:lpstr>Office 主题​​</vt:lpstr>
      <vt:lpstr>硬件综合设计讲解2</vt:lpstr>
      <vt:lpstr>致谢</vt:lpstr>
      <vt:lpstr>目录</vt:lpstr>
      <vt:lpstr>功能测试</vt:lpstr>
      <vt:lpstr>性能测试</vt:lpstr>
      <vt:lpstr>SRAM SOC连接</vt:lpstr>
      <vt:lpstr>为何要连接SOC</vt:lpstr>
      <vt:lpstr>SRAM接口</vt:lpstr>
      <vt:lpstr>Inst_ram</vt:lpstr>
      <vt:lpstr>Data_ram</vt:lpstr>
      <vt:lpstr>写SRAM数据</vt:lpstr>
      <vt:lpstr>连接后可能会出现的问题 </vt:lpstr>
      <vt:lpstr>硬件综合设计的实现路线问题</vt:lpstr>
      <vt:lpstr>读数据时序图</vt:lpstr>
      <vt:lpstr>写数据时序图</vt:lpstr>
      <vt:lpstr>Trace调试</vt:lpstr>
      <vt:lpstr>Trace 采样的信号</vt:lpstr>
      <vt:lpstr>使用Trace的注意事项</vt:lpstr>
      <vt:lpstr>调试技巧</vt:lpstr>
      <vt:lpstr>其他调试技巧</vt:lpstr>
      <vt:lpstr>AXI总线连接</vt:lpstr>
      <vt:lpstr>AXI总线优势</vt:lpstr>
      <vt:lpstr>龙芯提供的桥</vt:lpstr>
      <vt:lpstr>PowerPoint 演示文稿</vt:lpstr>
      <vt:lpstr>PowerPoint 演示文稿</vt:lpstr>
      <vt:lpstr>PowerPoint 演示文稿</vt:lpstr>
      <vt:lpstr>PowerPoint 演示文稿</vt:lpstr>
      <vt:lpstr>使用龙芯提供的桥注意事项</vt:lpstr>
      <vt:lpstr>自己写的桥</vt:lpstr>
      <vt:lpstr>PowerPoint 演示文稿</vt:lpstr>
      <vt:lpstr>PowerPoint 演示文稿</vt:lpstr>
      <vt:lpstr>PowerPoint 演示文稿</vt:lpstr>
      <vt:lpstr>PowerPoint 演示文稿</vt:lpstr>
      <vt:lpstr>Cache</vt:lpstr>
      <vt:lpstr>Cache结构</vt:lpstr>
      <vt:lpstr>PowerPoint 演示文稿</vt:lpstr>
      <vt:lpstr>PowerPoint 演示文稿</vt:lpstr>
      <vt:lpstr>PowerPoint 演示文稿</vt:lpstr>
      <vt:lpstr>N4上板</vt:lpstr>
      <vt:lpstr>关于现场加指令及评分</vt:lpstr>
      <vt:lpstr>关于现场答辩</vt:lpstr>
      <vt:lpstr>最后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硬件综合设计讲解2</dc:title>
  <dc:creator>吕 昱峰</dc:creator>
  <cp:lastModifiedBy>吕 昱峰</cp:lastModifiedBy>
  <cp:revision>256</cp:revision>
  <dcterms:created xsi:type="dcterms:W3CDTF">2019-12-21T11:43:37Z</dcterms:created>
  <dcterms:modified xsi:type="dcterms:W3CDTF">2019-12-21T19:23:50Z</dcterms:modified>
</cp:coreProperties>
</file>